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1529" r:id="rId2"/>
    <p:sldId id="1386" r:id="rId3"/>
    <p:sldId id="1387" r:id="rId4"/>
    <p:sldId id="152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1530" r:id="rId17"/>
    <p:sldId id="273" r:id="rId18"/>
    <p:sldId id="274" r:id="rId19"/>
    <p:sldId id="275" r:id="rId20"/>
    <p:sldId id="1532" r:id="rId21"/>
    <p:sldId id="276" r:id="rId22"/>
    <p:sldId id="277" r:id="rId23"/>
    <p:sldId id="278" r:id="rId24"/>
    <p:sldId id="279" r:id="rId25"/>
    <p:sldId id="280" r:id="rId26"/>
    <p:sldId id="1533" r:id="rId27"/>
    <p:sldId id="281" r:id="rId28"/>
    <p:sldId id="282" r:id="rId29"/>
    <p:sldId id="1534" r:id="rId30"/>
    <p:sldId id="259" r:id="rId31"/>
    <p:sldId id="260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7302500" cy="9586913"/>
  <p:custDataLst>
    <p:tags r:id="rId4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7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655D"/>
    <a:srgbClr val="6F302B"/>
    <a:srgbClr val="C1651C"/>
    <a:srgbClr val="FFCC00"/>
    <a:srgbClr val="0046E2"/>
    <a:srgbClr val="EA00EA"/>
    <a:srgbClr val="F6F5BD"/>
    <a:srgbClr val="FFFF99"/>
    <a:srgbClr val="F0C8D3"/>
    <a:srgbClr val="9EF1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7" autoAdjust="0"/>
    <p:restoredTop sz="94626" autoAdjust="0"/>
  </p:normalViewPr>
  <p:slideViewPr>
    <p:cSldViewPr snapToObjects="1">
      <p:cViewPr>
        <p:scale>
          <a:sx n="88" d="100"/>
          <a:sy n="88" d="100"/>
        </p:scale>
        <p:origin x="237" y="57"/>
      </p:cViewPr>
      <p:guideLst>
        <p:guide orient="horz" pos="2592"/>
        <p:guide pos="379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56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5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13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37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77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97528" y="1376115"/>
            <a:ext cx="3863686" cy="3259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18" b="0" i="0">
                <a:solidFill>
                  <a:srgbClr val="262699"/>
                </a:solidFill>
                <a:latin typeface="Lucida Sans Typewriter"/>
                <a:cs typeface="Lucida Sans Typewrite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898989"/>
                </a:solidFill>
                <a:latin typeface="Times New Roman"/>
                <a:cs typeface="Times New Roman"/>
              </a:defRPr>
            </a:lvl1pPr>
          </a:lstStyle>
          <a:p>
            <a:pPr marL="11206">
              <a:lnSpc>
                <a:spcPts val="1244"/>
              </a:lnSpc>
            </a:pPr>
            <a:r>
              <a:rPr lang="en-US"/>
              <a:t>Scott B. Baden / CSE 160 / </a:t>
            </a:r>
            <a:r>
              <a:rPr lang="en-US" spc="-22"/>
              <a:t>Wi</a:t>
            </a:r>
            <a:r>
              <a:rPr lang="en-US" spc="-110"/>
              <a:t> </a:t>
            </a:r>
            <a:r>
              <a:rPr lang="en-US"/>
              <a:t>'16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35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00858">
              <a:lnSpc>
                <a:spcPts val="1438"/>
              </a:lnSpc>
            </a:pPr>
            <a:fld id="{81D60167-4931-47E6-BA6A-407CBD079E47}" type="slidenum">
              <a:rPr lang="en-US" smtClean="0"/>
              <a:pPr marL="100858">
                <a:lnSpc>
                  <a:spcPts val="1438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54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  <p:sldLayoutId id="2147483662" r:id="rId14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mp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ED952-7E1B-7B4F-A568-B1433406D358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81AA2-26A3-194F-8A72-41FB91ED6D60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294515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8433" y="421431"/>
            <a:ext cx="2461932" cy="434606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206"/>
            <a:r>
              <a:rPr sz="2824" spc="-4" dirty="0"/>
              <a:t>Variable</a:t>
            </a:r>
            <a:r>
              <a:rPr sz="2824" spc="-53" dirty="0"/>
              <a:t> </a:t>
            </a:r>
            <a:r>
              <a:rPr sz="2824" spc="-4" dirty="0"/>
              <a:t>scoping</a:t>
            </a:r>
            <a:endParaRPr sz="2824" dirty="0"/>
          </a:p>
        </p:txBody>
      </p:sp>
      <p:sp>
        <p:nvSpPr>
          <p:cNvPr id="3" name="object 3"/>
          <p:cNvSpPr txBox="1"/>
          <p:nvPr/>
        </p:nvSpPr>
        <p:spPr>
          <a:xfrm>
            <a:off x="1122828" y="998445"/>
            <a:ext cx="7563972" cy="1718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1" marR="144564" indent="-302575">
              <a:lnSpc>
                <a:spcPts val="2647"/>
              </a:lnSpc>
              <a:buChar char="•"/>
              <a:tabLst>
                <a:tab pos="313221" algn="l"/>
                <a:tab pos="313781" algn="l"/>
              </a:tabLst>
            </a:pPr>
            <a:r>
              <a:rPr sz="2471" b="0" dirty="0">
                <a:latin typeface="+mj-lt"/>
                <a:cs typeface="Times New Roman"/>
              </a:rPr>
              <a:t>Any </a:t>
            </a:r>
            <a:r>
              <a:rPr sz="2471" b="0" spc="-4" dirty="0">
                <a:latin typeface="+mj-lt"/>
                <a:cs typeface="Times New Roman"/>
              </a:rPr>
              <a:t>variables declared </a:t>
            </a:r>
            <a:r>
              <a:rPr sz="2471" b="0" dirty="0">
                <a:latin typeface="+mj-lt"/>
                <a:cs typeface="Times New Roman"/>
              </a:rPr>
              <a:t>outside a </a:t>
            </a:r>
            <a:r>
              <a:rPr sz="2471" b="0" spc="-4" dirty="0">
                <a:latin typeface="+mj-lt"/>
                <a:cs typeface="Times New Roman"/>
              </a:rPr>
              <a:t>parallel region are  shared </a:t>
            </a:r>
            <a:r>
              <a:rPr sz="2471" b="0" dirty="0">
                <a:latin typeface="+mj-lt"/>
                <a:cs typeface="Times New Roman"/>
              </a:rPr>
              <a:t>by </a:t>
            </a:r>
            <a:r>
              <a:rPr sz="2471" b="0" spc="-4" dirty="0">
                <a:latin typeface="+mj-lt"/>
                <a:cs typeface="Times New Roman"/>
              </a:rPr>
              <a:t>all</a:t>
            </a:r>
            <a:r>
              <a:rPr sz="2471" b="0" spc="-35" dirty="0">
                <a:latin typeface="+mj-lt"/>
                <a:cs typeface="Times New Roman"/>
              </a:rPr>
              <a:t> </a:t>
            </a:r>
            <a:r>
              <a:rPr sz="2471" b="0" spc="-4" dirty="0">
                <a:latin typeface="+mj-lt"/>
                <a:cs typeface="Times New Roman"/>
              </a:rPr>
              <a:t>threads</a:t>
            </a:r>
            <a:endParaRPr sz="2471" b="0" dirty="0">
              <a:latin typeface="+mj-lt"/>
              <a:cs typeface="Times New Roman"/>
            </a:endParaRPr>
          </a:p>
          <a:p>
            <a:pPr marL="313781" indent="-302575">
              <a:lnSpc>
                <a:spcPts val="2647"/>
              </a:lnSpc>
              <a:buChar char="•"/>
              <a:tabLst>
                <a:tab pos="313221" algn="l"/>
                <a:tab pos="313781" algn="l"/>
              </a:tabLst>
            </a:pPr>
            <a:r>
              <a:rPr sz="2471" b="0" spc="-4" dirty="0">
                <a:latin typeface="+mj-lt"/>
                <a:cs typeface="Times New Roman"/>
              </a:rPr>
              <a:t>Variables declared </a:t>
            </a:r>
            <a:r>
              <a:rPr sz="2471" b="0" dirty="0">
                <a:latin typeface="+mj-lt"/>
                <a:cs typeface="Times New Roman"/>
              </a:rPr>
              <a:t>inside the </a:t>
            </a:r>
            <a:r>
              <a:rPr sz="2471" b="0" spc="-4" dirty="0">
                <a:latin typeface="+mj-lt"/>
                <a:cs typeface="Times New Roman"/>
              </a:rPr>
              <a:t>region are</a:t>
            </a:r>
            <a:r>
              <a:rPr sz="2471" b="0" spc="9" dirty="0">
                <a:latin typeface="+mj-lt"/>
                <a:cs typeface="Times New Roman"/>
              </a:rPr>
              <a:t> </a:t>
            </a:r>
            <a:r>
              <a:rPr sz="2471" b="0" spc="-4" dirty="0">
                <a:latin typeface="+mj-lt"/>
                <a:cs typeface="Times New Roman"/>
              </a:rPr>
              <a:t>private</a:t>
            </a:r>
            <a:endParaRPr sz="2471" b="0" dirty="0">
              <a:latin typeface="+mj-lt"/>
              <a:cs typeface="Times New Roman"/>
            </a:endParaRPr>
          </a:p>
          <a:p>
            <a:pPr marL="313781" marR="4483" indent="-302575">
              <a:lnSpc>
                <a:spcPts val="2674"/>
              </a:lnSpc>
              <a:spcBef>
                <a:spcPts val="216"/>
              </a:spcBef>
              <a:buChar char="•"/>
              <a:tabLst>
                <a:tab pos="313221" algn="l"/>
                <a:tab pos="313781" algn="l"/>
              </a:tabLst>
            </a:pPr>
            <a:r>
              <a:rPr sz="2471" b="0" spc="-4" dirty="0">
                <a:solidFill>
                  <a:srgbClr val="0000FF"/>
                </a:solidFill>
                <a:latin typeface="+mj-lt"/>
                <a:cs typeface="Times New Roman"/>
              </a:rPr>
              <a:t>Shared </a:t>
            </a:r>
            <a:r>
              <a:rPr sz="2471" b="0" dirty="0">
                <a:latin typeface="+mj-lt"/>
                <a:cs typeface="Times New Roman"/>
              </a:rPr>
              <a:t>&amp; </a:t>
            </a:r>
            <a:r>
              <a:rPr sz="2471" b="0" spc="-4" dirty="0">
                <a:solidFill>
                  <a:srgbClr val="0000FF"/>
                </a:solidFill>
                <a:latin typeface="+mj-lt"/>
                <a:cs typeface="Times New Roman"/>
              </a:rPr>
              <a:t>private </a:t>
            </a:r>
            <a:r>
              <a:rPr sz="2471" b="0" spc="-4" dirty="0">
                <a:latin typeface="+mj-lt"/>
                <a:cs typeface="Times New Roman"/>
              </a:rPr>
              <a:t>declarations override defaults, also  usefule as</a:t>
            </a:r>
            <a:r>
              <a:rPr sz="2471" b="0" spc="-9" dirty="0">
                <a:latin typeface="+mj-lt"/>
                <a:cs typeface="Times New Roman"/>
              </a:rPr>
              <a:t> </a:t>
            </a:r>
            <a:r>
              <a:rPr sz="2471" b="0" spc="-4" dirty="0">
                <a:latin typeface="+mj-lt"/>
                <a:cs typeface="Times New Roman"/>
              </a:rPr>
              <a:t>documentation</a:t>
            </a:r>
            <a:endParaRPr sz="2471" b="0" dirty="0">
              <a:latin typeface="+mj-lt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3705" y="3048000"/>
            <a:ext cx="7216589" cy="3039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800" b="0" dirty="0">
                <a:latin typeface="+mj-lt"/>
                <a:cs typeface="Arial"/>
              </a:rPr>
              <a:t>int main </a:t>
            </a:r>
            <a:r>
              <a:rPr sz="1800" b="0" spc="-4" dirty="0">
                <a:latin typeface="+mj-lt"/>
                <a:cs typeface="Arial"/>
              </a:rPr>
              <a:t>(int argc, </a:t>
            </a:r>
            <a:r>
              <a:rPr sz="1800" b="0" dirty="0">
                <a:latin typeface="+mj-lt"/>
                <a:cs typeface="Arial"/>
              </a:rPr>
              <a:t>char </a:t>
            </a:r>
            <a:r>
              <a:rPr sz="1800" b="0" spc="-4" dirty="0">
                <a:latin typeface="+mj-lt"/>
                <a:cs typeface="Arial"/>
              </a:rPr>
              <a:t>*argv[])</a:t>
            </a:r>
            <a:r>
              <a:rPr sz="1800" b="0" spc="-31" dirty="0">
                <a:latin typeface="+mj-lt"/>
                <a:cs typeface="Arial"/>
              </a:rPr>
              <a:t> </a:t>
            </a:r>
            <a:r>
              <a:rPr sz="1800" b="0" dirty="0">
                <a:latin typeface="+mj-lt"/>
                <a:cs typeface="Arial"/>
              </a:rPr>
              <a:t>{</a:t>
            </a:r>
          </a:p>
          <a:p>
            <a:pPr marL="11206" marR="3222984">
              <a:spcBef>
                <a:spcPts val="71"/>
              </a:spcBef>
            </a:pPr>
            <a:r>
              <a:rPr lang="en-US" sz="1800" b="0" dirty="0">
                <a:latin typeface="+mj-lt"/>
                <a:cs typeface="Arial"/>
              </a:rPr>
              <a:t>    </a:t>
            </a:r>
            <a:r>
              <a:rPr sz="1800" b="0" dirty="0">
                <a:latin typeface="+mj-lt"/>
                <a:cs typeface="Arial"/>
              </a:rPr>
              <a:t>double a[N], b[N],</a:t>
            </a:r>
            <a:r>
              <a:rPr sz="1800" b="0" spc="-97" dirty="0">
                <a:latin typeface="+mj-lt"/>
                <a:cs typeface="Arial"/>
              </a:rPr>
              <a:t> </a:t>
            </a:r>
            <a:r>
              <a:rPr sz="1800" b="0" dirty="0">
                <a:latin typeface="+mj-lt"/>
                <a:cs typeface="Arial"/>
              </a:rPr>
              <a:t>c[N];  int</a:t>
            </a:r>
            <a:r>
              <a:rPr sz="1800" b="0" spc="-93" dirty="0">
                <a:latin typeface="+mj-lt"/>
                <a:cs typeface="Arial"/>
              </a:rPr>
              <a:t> </a:t>
            </a:r>
            <a:r>
              <a:rPr sz="1800" b="0" spc="-4" dirty="0">
                <a:latin typeface="+mj-lt"/>
                <a:cs typeface="Arial"/>
              </a:rPr>
              <a:t>i;</a:t>
            </a:r>
            <a:endParaRPr sz="1800" b="0" dirty="0">
              <a:latin typeface="+mj-lt"/>
              <a:cs typeface="Arial"/>
            </a:endParaRPr>
          </a:p>
          <a:p>
            <a:pPr marL="259990" marR="4483" indent="-249344">
              <a:spcBef>
                <a:spcPts val="371"/>
              </a:spcBef>
            </a:pPr>
            <a:endParaRPr lang="en-US" sz="1800" b="0" dirty="0">
              <a:latin typeface="+mj-lt"/>
              <a:cs typeface="Arial"/>
            </a:endParaRPr>
          </a:p>
          <a:p>
            <a:pPr marL="259990" marR="4483" indent="-249344">
              <a:spcBef>
                <a:spcPts val="371"/>
              </a:spcBef>
            </a:pPr>
            <a:r>
              <a:rPr sz="1800" b="0" dirty="0">
                <a:solidFill>
                  <a:srgbClr val="6F302B"/>
                </a:solidFill>
                <a:latin typeface="+mj-lt"/>
                <a:cs typeface="Arial"/>
              </a:rPr>
              <a:t>#pragma omp parallel for </a:t>
            </a:r>
            <a:r>
              <a:rPr sz="1800" b="0" spc="-4" dirty="0">
                <a:solidFill>
                  <a:srgbClr val="6F302B"/>
                </a:solidFill>
                <a:latin typeface="+mj-lt"/>
                <a:cs typeface="Arial"/>
              </a:rPr>
              <a:t>shared(a,b,c,N) private(i)  </a:t>
            </a:r>
            <a:endParaRPr lang="en-US" sz="1800" b="0" spc="-4" dirty="0">
              <a:solidFill>
                <a:srgbClr val="6F302B"/>
              </a:solidFill>
              <a:latin typeface="+mj-lt"/>
              <a:cs typeface="Arial"/>
            </a:endParaRPr>
          </a:p>
          <a:p>
            <a:pPr marL="259990" marR="4483" indent="-249344">
              <a:spcBef>
                <a:spcPts val="371"/>
              </a:spcBef>
            </a:pPr>
            <a:r>
              <a:rPr sz="1800" b="0" dirty="0">
                <a:latin typeface="+mj-lt"/>
                <a:cs typeface="Arial"/>
              </a:rPr>
              <a:t>for (i=0; i &lt; N;</a:t>
            </a:r>
            <a:r>
              <a:rPr sz="1800" b="0" spc="-97" dirty="0">
                <a:latin typeface="+mj-lt"/>
                <a:cs typeface="Arial"/>
              </a:rPr>
              <a:t> </a:t>
            </a:r>
            <a:r>
              <a:rPr sz="1800" b="0" dirty="0" err="1">
                <a:latin typeface="+mj-lt"/>
                <a:cs typeface="Arial"/>
              </a:rPr>
              <a:t>i</a:t>
            </a:r>
            <a:r>
              <a:rPr sz="1800" b="0" dirty="0">
                <a:latin typeface="+mj-lt"/>
                <a:cs typeface="Arial"/>
              </a:rPr>
              <a:t>++)</a:t>
            </a:r>
            <a:endParaRPr lang="en-US" sz="1800" b="0" dirty="0">
              <a:latin typeface="+mj-lt"/>
              <a:cs typeface="Arial"/>
            </a:endParaRPr>
          </a:p>
          <a:p>
            <a:pPr marL="259990" marR="4483" indent="-249344">
              <a:spcBef>
                <a:spcPts val="371"/>
              </a:spcBef>
            </a:pPr>
            <a:r>
              <a:rPr lang="en-US" sz="1800" b="0" dirty="0">
                <a:latin typeface="+mj-lt"/>
                <a:cs typeface="Arial"/>
              </a:rPr>
              <a:t>    </a:t>
            </a:r>
            <a:r>
              <a:rPr sz="1800" b="0" dirty="0">
                <a:latin typeface="+mj-lt"/>
                <a:cs typeface="Arial"/>
              </a:rPr>
              <a:t>a[i] = b[i] = (double)</a:t>
            </a:r>
            <a:r>
              <a:rPr sz="1800" b="0" spc="-97" dirty="0">
                <a:latin typeface="+mj-lt"/>
                <a:cs typeface="Arial"/>
              </a:rPr>
              <a:t> </a:t>
            </a:r>
            <a:r>
              <a:rPr sz="1800" b="0" dirty="0" err="1">
                <a:latin typeface="+mj-lt"/>
                <a:cs typeface="Arial"/>
              </a:rPr>
              <a:t>i</a:t>
            </a:r>
            <a:r>
              <a:rPr sz="1800" b="0" dirty="0">
                <a:latin typeface="+mj-lt"/>
                <a:cs typeface="Arial"/>
              </a:rPr>
              <a:t>;</a:t>
            </a:r>
            <a:endParaRPr lang="en-US" sz="1800" b="0" dirty="0">
              <a:latin typeface="+mj-lt"/>
              <a:cs typeface="Arial"/>
            </a:endParaRPr>
          </a:p>
          <a:p>
            <a:pPr marL="259990" marR="4483" indent="-249344">
              <a:spcBef>
                <a:spcPts val="371"/>
              </a:spcBef>
            </a:pPr>
            <a:endParaRPr sz="1800" b="0" dirty="0">
              <a:latin typeface="+mj-lt"/>
              <a:cs typeface="Arial"/>
            </a:endParaRPr>
          </a:p>
          <a:p>
            <a:pPr marR="4483" indent="-498688">
              <a:spcBef>
                <a:spcPts val="0"/>
              </a:spcBef>
            </a:pPr>
            <a:r>
              <a:rPr sz="1800" b="0" dirty="0">
                <a:solidFill>
                  <a:srgbClr val="800000"/>
                </a:solidFill>
                <a:latin typeface="+mj-lt"/>
                <a:cs typeface="Arial"/>
              </a:rPr>
              <a:t>#pragma omp parallel for </a:t>
            </a:r>
            <a:r>
              <a:rPr sz="1800" b="0" spc="-4" dirty="0">
                <a:solidFill>
                  <a:srgbClr val="800000"/>
                </a:solidFill>
                <a:latin typeface="+mj-lt"/>
                <a:cs typeface="Arial"/>
              </a:rPr>
              <a:t>shared(a,b,c,N) private(i)  </a:t>
            </a:r>
            <a:endParaRPr lang="en-US" sz="1800" b="0" spc="-4" dirty="0">
              <a:solidFill>
                <a:srgbClr val="800000"/>
              </a:solidFill>
              <a:latin typeface="+mj-lt"/>
              <a:cs typeface="Arial"/>
            </a:endParaRPr>
          </a:p>
          <a:p>
            <a:pPr marR="4483" indent="-498688">
              <a:spcBef>
                <a:spcPts val="0"/>
              </a:spcBef>
            </a:pPr>
            <a:r>
              <a:rPr sz="1800" b="0" dirty="0">
                <a:solidFill>
                  <a:srgbClr val="000090"/>
                </a:solidFill>
                <a:latin typeface="+mj-lt"/>
                <a:cs typeface="Arial"/>
              </a:rPr>
              <a:t>for (i=0; i&lt;N;</a:t>
            </a:r>
            <a:r>
              <a:rPr sz="1800" b="0" spc="-97" dirty="0">
                <a:solidFill>
                  <a:srgbClr val="000090"/>
                </a:solidFill>
                <a:latin typeface="+mj-lt"/>
                <a:cs typeface="Arial"/>
              </a:rPr>
              <a:t> </a:t>
            </a:r>
            <a:r>
              <a:rPr sz="1800" b="0" dirty="0" err="1">
                <a:solidFill>
                  <a:srgbClr val="000090"/>
                </a:solidFill>
                <a:latin typeface="+mj-lt"/>
                <a:cs typeface="Arial"/>
              </a:rPr>
              <a:t>i</a:t>
            </a:r>
            <a:r>
              <a:rPr sz="1800" b="0" dirty="0">
                <a:solidFill>
                  <a:srgbClr val="000090"/>
                </a:solidFill>
                <a:latin typeface="+mj-lt"/>
                <a:cs typeface="Arial"/>
              </a:rPr>
              <a:t>++)</a:t>
            </a:r>
            <a:endParaRPr lang="en-US" sz="1800" b="0" dirty="0">
              <a:latin typeface="+mj-lt"/>
              <a:cs typeface="Arial"/>
            </a:endParaRPr>
          </a:p>
          <a:p>
            <a:pPr marR="4483" indent="-498688">
              <a:spcBef>
                <a:spcPts val="0"/>
              </a:spcBef>
            </a:pPr>
            <a:r>
              <a:rPr sz="1800" b="0" dirty="0">
                <a:solidFill>
                  <a:srgbClr val="000090"/>
                </a:solidFill>
                <a:latin typeface="+mj-lt"/>
                <a:cs typeface="Arial"/>
              </a:rPr>
              <a:t>c[i] = a[i] +</a:t>
            </a:r>
            <a:r>
              <a:rPr sz="1800" b="0" spc="-97" dirty="0">
                <a:solidFill>
                  <a:srgbClr val="000090"/>
                </a:solidFill>
                <a:latin typeface="+mj-lt"/>
                <a:cs typeface="Arial"/>
              </a:rPr>
              <a:t> </a:t>
            </a:r>
            <a:r>
              <a:rPr sz="1800" b="0" dirty="0">
                <a:solidFill>
                  <a:srgbClr val="000090"/>
                </a:solidFill>
                <a:latin typeface="+mj-lt"/>
                <a:cs typeface="Arial"/>
              </a:rPr>
              <a:t>sqrt(b[i]);</a:t>
            </a:r>
            <a:endParaRPr sz="1800" b="0" dirty="0">
              <a:latin typeface="+mj-lt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488667"/>
            <a:ext cx="8991600" cy="434606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206" algn="ctr"/>
            <a:r>
              <a:rPr sz="2824" spc="-4" dirty="0"/>
              <a:t>Dealing with loop carried</a:t>
            </a:r>
            <a:r>
              <a:rPr sz="2824" dirty="0"/>
              <a:t> </a:t>
            </a:r>
            <a:r>
              <a:rPr sz="2824" spc="-4" dirty="0"/>
              <a:t>dependences</a:t>
            </a:r>
            <a:endParaRPr sz="2824" dirty="0"/>
          </a:p>
        </p:txBody>
      </p:sp>
      <p:sp>
        <p:nvSpPr>
          <p:cNvPr id="3" name="object 3"/>
          <p:cNvSpPr txBox="1"/>
          <p:nvPr/>
        </p:nvSpPr>
        <p:spPr>
          <a:xfrm>
            <a:off x="1078006" y="1219812"/>
            <a:ext cx="6809254" cy="52416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1" marR="83488" indent="-302575">
              <a:lnSpc>
                <a:spcPts val="2647"/>
              </a:lnSpc>
              <a:buChar char="•"/>
              <a:tabLst>
                <a:tab pos="313221" algn="l"/>
                <a:tab pos="313781" algn="l"/>
              </a:tabLst>
            </a:pPr>
            <a:r>
              <a:rPr sz="2471" b="0" spc="-4" dirty="0">
                <a:latin typeface="+mj-lt"/>
                <a:cs typeface="Times New Roman"/>
              </a:rPr>
              <a:t>OpenMP </a:t>
            </a:r>
            <a:r>
              <a:rPr sz="2471" b="0" dirty="0">
                <a:latin typeface="+mj-lt"/>
                <a:cs typeface="Times New Roman"/>
              </a:rPr>
              <a:t>will dutifully </a:t>
            </a:r>
            <a:r>
              <a:rPr sz="2471" b="0" spc="-4" dirty="0">
                <a:latin typeface="+mj-lt"/>
                <a:cs typeface="Times New Roman"/>
              </a:rPr>
              <a:t>parallelize </a:t>
            </a:r>
            <a:r>
              <a:rPr sz="2471" b="0" dirty="0">
                <a:latin typeface="+mj-lt"/>
                <a:cs typeface="Times New Roman"/>
              </a:rPr>
              <a:t>a loop </a:t>
            </a:r>
            <a:r>
              <a:rPr sz="2471" b="0" spc="-4" dirty="0">
                <a:latin typeface="+mj-lt"/>
                <a:cs typeface="Times New Roman"/>
              </a:rPr>
              <a:t>when </a:t>
            </a:r>
            <a:r>
              <a:rPr sz="2471" b="0" dirty="0">
                <a:latin typeface="+mj-lt"/>
                <a:cs typeface="Times New Roman"/>
              </a:rPr>
              <a:t>you  </a:t>
            </a:r>
            <a:r>
              <a:rPr sz="2471" b="0" spc="-4" dirty="0">
                <a:latin typeface="+mj-lt"/>
                <a:cs typeface="Times New Roman"/>
              </a:rPr>
              <a:t>tell </a:t>
            </a:r>
            <a:r>
              <a:rPr sz="2471" b="0" dirty="0">
                <a:latin typeface="+mj-lt"/>
                <a:cs typeface="Times New Roman"/>
              </a:rPr>
              <a:t>it to, </a:t>
            </a:r>
            <a:r>
              <a:rPr sz="2471" b="0" spc="-4" dirty="0">
                <a:latin typeface="+mj-lt"/>
                <a:cs typeface="Times New Roman"/>
              </a:rPr>
              <a:t>even </a:t>
            </a:r>
            <a:r>
              <a:rPr sz="2471" b="0" dirty="0">
                <a:latin typeface="+mj-lt"/>
                <a:cs typeface="Times New Roman"/>
              </a:rPr>
              <a:t>if doing so </a:t>
            </a:r>
            <a:r>
              <a:rPr sz="2471" b="0" spc="-4" dirty="0">
                <a:latin typeface="+mj-lt"/>
                <a:cs typeface="Times New Roman"/>
              </a:rPr>
              <a:t>“breaks” </a:t>
            </a:r>
            <a:r>
              <a:rPr sz="2471" b="0" dirty="0">
                <a:latin typeface="+mj-lt"/>
                <a:cs typeface="Times New Roman"/>
              </a:rPr>
              <a:t>the </a:t>
            </a:r>
            <a:r>
              <a:rPr sz="2471" b="0" spc="-4" dirty="0">
                <a:latin typeface="+mj-lt"/>
                <a:cs typeface="Times New Roman"/>
              </a:rPr>
              <a:t>correctness  </a:t>
            </a:r>
            <a:r>
              <a:rPr sz="2471" b="0" dirty="0">
                <a:latin typeface="+mj-lt"/>
                <a:cs typeface="Times New Roman"/>
              </a:rPr>
              <a:t>of the</a:t>
            </a:r>
            <a:r>
              <a:rPr sz="2471" b="0" spc="-79" dirty="0">
                <a:latin typeface="+mj-lt"/>
                <a:cs typeface="Times New Roman"/>
              </a:rPr>
              <a:t> </a:t>
            </a:r>
            <a:r>
              <a:rPr sz="2471" b="0" spc="-4" dirty="0">
                <a:latin typeface="+mj-lt"/>
                <a:cs typeface="Times New Roman"/>
              </a:rPr>
              <a:t>cod</a:t>
            </a:r>
            <a:r>
              <a:rPr lang="en-US" sz="2471" b="0" spc="-4" dirty="0">
                <a:latin typeface="+mj-lt"/>
                <a:cs typeface="Times New Roman"/>
              </a:rPr>
              <a:t>e</a:t>
            </a:r>
          </a:p>
          <a:p>
            <a:pPr marL="313781" marR="83488" indent="-302575">
              <a:lnSpc>
                <a:spcPts val="2647"/>
              </a:lnSpc>
              <a:buChar char="•"/>
              <a:tabLst>
                <a:tab pos="313221" algn="l"/>
                <a:tab pos="313781" algn="l"/>
              </a:tabLst>
            </a:pPr>
            <a:endParaRPr sz="2471" b="0" dirty="0">
              <a:latin typeface="+mj-lt"/>
              <a:cs typeface="Times New Roman"/>
            </a:endParaRPr>
          </a:p>
          <a:p>
            <a:pPr marL="915009" marR="3793954" indent="-231974">
              <a:lnSpc>
                <a:spcPct val="107600"/>
              </a:lnSpc>
              <a:spcBef>
                <a:spcPts val="759"/>
              </a:spcBef>
              <a:tabLst>
                <a:tab pos="2768561" algn="l"/>
              </a:tabLst>
            </a:pPr>
            <a:r>
              <a:rPr sz="2118" b="0" spc="-4" dirty="0">
                <a:solidFill>
                  <a:srgbClr val="0000FF"/>
                </a:solidFill>
                <a:latin typeface="+mj-lt"/>
                <a:cs typeface="Arial Unicode MS"/>
              </a:rPr>
              <a:t>int* </a:t>
            </a:r>
            <a:r>
              <a:rPr sz="2118" b="0" dirty="0">
                <a:solidFill>
                  <a:srgbClr val="0000FF"/>
                </a:solidFill>
                <a:latin typeface="+mj-lt"/>
                <a:cs typeface="Arial Unicode MS"/>
              </a:rPr>
              <a:t>fib = new</a:t>
            </a:r>
            <a:r>
              <a:rPr sz="2118" b="0" spc="-49" dirty="0">
                <a:solidFill>
                  <a:srgbClr val="0000FF"/>
                </a:solidFill>
                <a:latin typeface="+mj-lt"/>
                <a:cs typeface="Arial Unicode MS"/>
              </a:rPr>
              <a:t> </a:t>
            </a:r>
            <a:r>
              <a:rPr sz="2118" b="0" spc="-4" dirty="0">
                <a:solidFill>
                  <a:srgbClr val="0000FF"/>
                </a:solidFill>
                <a:latin typeface="+mj-lt"/>
                <a:cs typeface="Arial Unicode MS"/>
              </a:rPr>
              <a:t>int[N];  </a:t>
            </a:r>
            <a:r>
              <a:rPr sz="2118" b="0" dirty="0">
                <a:solidFill>
                  <a:srgbClr val="0000FF"/>
                </a:solidFill>
                <a:latin typeface="+mj-lt"/>
                <a:cs typeface="Arial Unicode MS"/>
              </a:rPr>
              <a:t>fib[0] =</a:t>
            </a:r>
            <a:r>
              <a:rPr sz="2118" b="0" spc="-4" dirty="0">
                <a:solidFill>
                  <a:srgbClr val="0000FF"/>
                </a:solidFill>
                <a:latin typeface="+mj-lt"/>
                <a:cs typeface="Arial Unicode MS"/>
              </a:rPr>
              <a:t> </a:t>
            </a:r>
            <a:r>
              <a:rPr sz="2118" b="0" dirty="0">
                <a:solidFill>
                  <a:srgbClr val="0000FF"/>
                </a:solidFill>
                <a:latin typeface="+mj-lt"/>
                <a:cs typeface="Arial Unicode MS"/>
              </a:rPr>
              <a:t>fib[1]</a:t>
            </a:r>
            <a:r>
              <a:rPr sz="2118" b="0" spc="-4" dirty="0">
                <a:solidFill>
                  <a:srgbClr val="0000FF"/>
                </a:solidFill>
                <a:latin typeface="+mj-lt"/>
                <a:cs typeface="Arial Unicode MS"/>
              </a:rPr>
              <a:t> </a:t>
            </a:r>
            <a:r>
              <a:rPr sz="2118" b="0" dirty="0">
                <a:solidFill>
                  <a:srgbClr val="0000FF"/>
                </a:solidFill>
                <a:latin typeface="+mj-lt"/>
                <a:cs typeface="Arial Unicode MS"/>
              </a:rPr>
              <a:t>=	1;</a:t>
            </a:r>
            <a:endParaRPr sz="2118" b="0" dirty="0">
              <a:latin typeface="+mj-lt"/>
              <a:cs typeface="Arial Unicode MS"/>
            </a:endParaRPr>
          </a:p>
          <a:p>
            <a:pPr marL="915009" marR="1237756" indent="-299213">
              <a:lnSpc>
                <a:spcPct val="111100"/>
              </a:lnSpc>
            </a:pPr>
            <a:r>
              <a:rPr sz="2118" b="0" dirty="0">
                <a:solidFill>
                  <a:srgbClr val="0000FF"/>
                </a:solidFill>
                <a:latin typeface="+mj-lt"/>
                <a:cs typeface="Arial Unicode MS"/>
              </a:rPr>
              <a:t>#pragma omp parallel for</a:t>
            </a:r>
            <a:r>
              <a:rPr sz="2118" b="0" spc="-97" dirty="0">
                <a:solidFill>
                  <a:srgbClr val="0000FF"/>
                </a:solidFill>
                <a:latin typeface="+mj-lt"/>
                <a:cs typeface="Arial Unicode MS"/>
              </a:rPr>
              <a:t> </a:t>
            </a:r>
            <a:r>
              <a:rPr sz="2118" b="0" dirty="0">
                <a:solidFill>
                  <a:srgbClr val="0000FF"/>
                </a:solidFill>
                <a:latin typeface="+mj-lt"/>
                <a:cs typeface="Arial Unicode MS"/>
              </a:rPr>
              <a:t>num_threads(2)  for (i=2; i&lt;N;</a:t>
            </a:r>
            <a:r>
              <a:rPr sz="2118" b="0" spc="-97" dirty="0">
                <a:solidFill>
                  <a:srgbClr val="0000FF"/>
                </a:solidFill>
                <a:latin typeface="+mj-lt"/>
                <a:cs typeface="Arial Unicode MS"/>
              </a:rPr>
              <a:t> </a:t>
            </a:r>
            <a:r>
              <a:rPr sz="2118" b="0" dirty="0">
                <a:solidFill>
                  <a:srgbClr val="0000FF"/>
                </a:solidFill>
                <a:latin typeface="+mj-lt"/>
                <a:cs typeface="Arial Unicode MS"/>
              </a:rPr>
              <a:t>i++)</a:t>
            </a:r>
            <a:endParaRPr sz="2118" b="0" dirty="0">
              <a:latin typeface="+mj-lt"/>
              <a:cs typeface="Arial Unicode MS"/>
            </a:endParaRPr>
          </a:p>
          <a:p>
            <a:pPr marL="1213662">
              <a:spcBef>
                <a:spcPts val="282"/>
              </a:spcBef>
            </a:pPr>
            <a:r>
              <a:rPr sz="2118" b="0" dirty="0">
                <a:solidFill>
                  <a:srgbClr val="0000FF"/>
                </a:solidFill>
                <a:latin typeface="+mj-lt"/>
                <a:cs typeface="Arial Unicode MS"/>
              </a:rPr>
              <a:t>fib[i] = fib[i-1]+</a:t>
            </a:r>
            <a:r>
              <a:rPr sz="2118" b="0" spc="-93" dirty="0">
                <a:solidFill>
                  <a:srgbClr val="0000FF"/>
                </a:solidFill>
                <a:latin typeface="+mj-lt"/>
                <a:cs typeface="Arial Unicode MS"/>
              </a:rPr>
              <a:t> </a:t>
            </a:r>
            <a:r>
              <a:rPr sz="2118" b="0" dirty="0">
                <a:solidFill>
                  <a:srgbClr val="0000FF"/>
                </a:solidFill>
                <a:latin typeface="+mj-lt"/>
                <a:cs typeface="Arial Unicode MS"/>
              </a:rPr>
              <a:t>fib[i-2];</a:t>
            </a:r>
            <a:endParaRPr sz="2118" b="0" dirty="0">
              <a:latin typeface="+mj-lt"/>
              <a:cs typeface="Arial Unicode MS"/>
            </a:endParaRPr>
          </a:p>
          <a:p>
            <a:pPr marL="313781" marR="180424" indent="-302575">
              <a:lnSpc>
                <a:spcPts val="2674"/>
              </a:lnSpc>
              <a:spcBef>
                <a:spcPts val="781"/>
              </a:spcBef>
              <a:buChar char="•"/>
              <a:tabLst>
                <a:tab pos="313221" algn="l"/>
                <a:tab pos="313781" algn="l"/>
              </a:tabLst>
            </a:pPr>
            <a:endParaRPr lang="en-US" sz="2471" b="0" spc="-4" dirty="0">
              <a:latin typeface="+mj-lt"/>
              <a:cs typeface="Times New Roman"/>
            </a:endParaRPr>
          </a:p>
          <a:p>
            <a:pPr marL="313781" marR="180424" indent="-302575">
              <a:lnSpc>
                <a:spcPts val="2674"/>
              </a:lnSpc>
              <a:spcBef>
                <a:spcPts val="781"/>
              </a:spcBef>
              <a:buChar char="•"/>
              <a:tabLst>
                <a:tab pos="313221" algn="l"/>
                <a:tab pos="313781" algn="l"/>
              </a:tabLst>
            </a:pPr>
            <a:r>
              <a:rPr sz="2471" b="0" spc="-4" dirty="0">
                <a:latin typeface="+mj-lt"/>
                <a:cs typeface="Times New Roman"/>
              </a:rPr>
              <a:t>Sometimes </a:t>
            </a:r>
            <a:r>
              <a:rPr sz="2471" b="0" dirty="0">
                <a:latin typeface="+mj-lt"/>
                <a:cs typeface="Times New Roman"/>
              </a:rPr>
              <a:t>we </a:t>
            </a:r>
            <a:r>
              <a:rPr sz="2471" b="0" spc="-4" dirty="0">
                <a:latin typeface="+mj-lt"/>
                <a:cs typeface="Times New Roman"/>
              </a:rPr>
              <a:t>can restructure an algorithm, as </a:t>
            </a:r>
            <a:r>
              <a:rPr sz="2471" b="0" dirty="0">
                <a:latin typeface="+mj-lt"/>
                <a:cs typeface="Times New Roman"/>
              </a:rPr>
              <a:t>we  </a:t>
            </a:r>
            <a:r>
              <a:rPr sz="2471" b="0" spc="-4" dirty="0">
                <a:latin typeface="+mj-lt"/>
                <a:cs typeface="Times New Roman"/>
              </a:rPr>
              <a:t>saw </a:t>
            </a:r>
            <a:r>
              <a:rPr sz="2471" b="0" dirty="0">
                <a:latin typeface="+mj-lt"/>
                <a:cs typeface="Times New Roman"/>
              </a:rPr>
              <a:t>in </a:t>
            </a:r>
            <a:r>
              <a:rPr sz="2471" b="0" spc="-4" dirty="0">
                <a:latin typeface="+mj-lt"/>
                <a:cs typeface="Times New Roman"/>
              </a:rPr>
              <a:t>odd/even</a:t>
            </a:r>
            <a:r>
              <a:rPr sz="2471" b="0" spc="-22" dirty="0">
                <a:latin typeface="+mj-lt"/>
                <a:cs typeface="Times New Roman"/>
              </a:rPr>
              <a:t> </a:t>
            </a:r>
            <a:r>
              <a:rPr sz="2471" b="0" spc="-4" dirty="0">
                <a:latin typeface="+mj-lt"/>
                <a:cs typeface="Times New Roman"/>
              </a:rPr>
              <a:t>sorting</a:t>
            </a:r>
            <a:endParaRPr sz="2471" b="0" dirty="0">
              <a:latin typeface="+mj-lt"/>
              <a:cs typeface="Times New Roman"/>
            </a:endParaRPr>
          </a:p>
          <a:p>
            <a:pPr marL="313781" marR="4483" indent="-302575">
              <a:lnSpc>
                <a:spcPts val="2674"/>
              </a:lnSpc>
              <a:spcBef>
                <a:spcPts val="565"/>
              </a:spcBef>
              <a:buChar char="•"/>
              <a:tabLst>
                <a:tab pos="313221" algn="l"/>
                <a:tab pos="313781" algn="l"/>
              </a:tabLst>
            </a:pPr>
            <a:r>
              <a:rPr sz="2471" b="0" spc="-4" dirty="0">
                <a:latin typeface="+mj-lt"/>
                <a:cs typeface="Times New Roman"/>
              </a:rPr>
              <a:t>OpenMP may warn </a:t>
            </a:r>
            <a:r>
              <a:rPr sz="2471" b="0" dirty="0">
                <a:latin typeface="+mj-lt"/>
                <a:cs typeface="Times New Roman"/>
              </a:rPr>
              <a:t>you </a:t>
            </a:r>
            <a:r>
              <a:rPr sz="2471" b="0" spc="-4" dirty="0">
                <a:latin typeface="+mj-lt"/>
                <a:cs typeface="Times New Roman"/>
              </a:rPr>
              <a:t>when </a:t>
            </a:r>
            <a:r>
              <a:rPr sz="2471" b="0" dirty="0">
                <a:latin typeface="+mj-lt"/>
                <a:cs typeface="Times New Roman"/>
              </a:rPr>
              <a:t>it is doing </a:t>
            </a:r>
            <a:r>
              <a:rPr sz="2471" b="0" spc="-4" dirty="0">
                <a:latin typeface="+mj-lt"/>
                <a:cs typeface="Times New Roman"/>
              </a:rPr>
              <a:t>something  unsafe, </a:t>
            </a:r>
            <a:r>
              <a:rPr sz="2471" b="0" dirty="0">
                <a:latin typeface="+mj-lt"/>
                <a:cs typeface="Times New Roman"/>
              </a:rPr>
              <a:t>but not</a:t>
            </a:r>
            <a:r>
              <a:rPr sz="2471" b="0" spc="-44" dirty="0">
                <a:latin typeface="+mj-lt"/>
                <a:cs typeface="Times New Roman"/>
              </a:rPr>
              <a:t> </a:t>
            </a:r>
            <a:r>
              <a:rPr sz="2471" b="0" spc="-4" dirty="0">
                <a:latin typeface="+mj-lt"/>
                <a:cs typeface="Times New Roman"/>
              </a:rPr>
              <a:t>always</a:t>
            </a:r>
            <a:endParaRPr sz="2471" b="0" dirty="0">
              <a:latin typeface="+mj-lt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331621"/>
            <a:ext cx="8839199" cy="553998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206" algn="ctr"/>
            <a:r>
              <a:rPr spc="-4" dirty="0"/>
              <a:t>Why dependencies prevent</a:t>
            </a:r>
            <a:r>
              <a:rPr spc="-9" dirty="0"/>
              <a:t> </a:t>
            </a:r>
            <a:r>
              <a:rPr spc="-4" dirty="0"/>
              <a:t>parallelization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2829" y="1371600"/>
            <a:ext cx="7182971" cy="4256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1" indent="-302575">
              <a:lnSpc>
                <a:spcPts val="2938"/>
              </a:lnSpc>
              <a:buChar char="•"/>
              <a:tabLst>
                <a:tab pos="313221" algn="l"/>
                <a:tab pos="313781" algn="l"/>
                <a:tab pos="1603087" algn="l"/>
              </a:tabLst>
            </a:pPr>
            <a:r>
              <a:rPr sz="2471" spc="-4" dirty="0">
                <a:latin typeface="+mj-lt"/>
                <a:cs typeface="Times New Roman"/>
              </a:rPr>
              <a:t>Consider	</a:t>
            </a:r>
            <a:r>
              <a:rPr sz="2471" dirty="0">
                <a:latin typeface="+mj-lt"/>
                <a:cs typeface="Times New Roman"/>
              </a:rPr>
              <a:t>the following</a:t>
            </a:r>
            <a:r>
              <a:rPr sz="2471" spc="-93" dirty="0">
                <a:latin typeface="+mj-lt"/>
                <a:cs typeface="Times New Roman"/>
              </a:rPr>
              <a:t> </a:t>
            </a:r>
            <a:r>
              <a:rPr sz="2471" dirty="0">
                <a:latin typeface="+mj-lt"/>
                <a:cs typeface="Times New Roman"/>
              </a:rPr>
              <a:t>loops</a:t>
            </a:r>
            <a:endParaRPr lang="en-US" sz="2471" dirty="0">
              <a:latin typeface="+mj-lt"/>
              <a:cs typeface="Times New Roman"/>
            </a:endParaRPr>
          </a:p>
          <a:p>
            <a:pPr marL="11206">
              <a:lnSpc>
                <a:spcPts val="2938"/>
              </a:lnSpc>
              <a:tabLst>
                <a:tab pos="313221" algn="l"/>
                <a:tab pos="313781" algn="l"/>
                <a:tab pos="1603087" algn="l"/>
              </a:tabLst>
            </a:pPr>
            <a:endParaRPr sz="2471" dirty="0">
              <a:latin typeface="+mj-lt"/>
              <a:cs typeface="Times New Roman"/>
            </a:endParaRPr>
          </a:p>
          <a:p>
            <a:pPr marL="313781">
              <a:lnSpc>
                <a:spcPts val="1880"/>
              </a:lnSpc>
            </a:pPr>
            <a:r>
              <a:rPr sz="1588" spc="-4" dirty="0">
                <a:solidFill>
                  <a:srgbClr val="3333CC"/>
                </a:solidFill>
                <a:latin typeface="+mj-lt"/>
                <a:cs typeface="Lucida Sans Unicode"/>
              </a:rPr>
              <a:t>#pragma omp</a:t>
            </a:r>
            <a:r>
              <a:rPr sz="1588" spc="-53" dirty="0">
                <a:solidFill>
                  <a:srgbClr val="3333CC"/>
                </a:solidFill>
                <a:latin typeface="+mj-lt"/>
                <a:cs typeface="Lucida Sans Unicode"/>
              </a:rPr>
              <a:t> </a:t>
            </a:r>
            <a:r>
              <a:rPr sz="1588" dirty="0">
                <a:solidFill>
                  <a:srgbClr val="3333CC"/>
                </a:solidFill>
                <a:latin typeface="+mj-lt"/>
                <a:cs typeface="Lucida Sans Unicode"/>
              </a:rPr>
              <a:t>parallel</a:t>
            </a:r>
            <a:endParaRPr sz="1588" dirty="0">
              <a:latin typeface="+mj-lt"/>
              <a:cs typeface="Lucida Sans Unicode"/>
            </a:endParaRPr>
          </a:p>
          <a:p>
            <a:pPr marL="313781">
              <a:lnSpc>
                <a:spcPts val="1880"/>
              </a:lnSpc>
              <a:spcBef>
                <a:spcPts val="35"/>
              </a:spcBef>
            </a:pPr>
            <a:r>
              <a:rPr sz="1588" dirty="0">
                <a:solidFill>
                  <a:srgbClr val="3333CC"/>
                </a:solidFill>
                <a:latin typeface="+mj-lt"/>
                <a:cs typeface="Lucida Sans Unicode"/>
              </a:rPr>
              <a:t>{</a:t>
            </a:r>
            <a:endParaRPr sz="1588" dirty="0">
              <a:latin typeface="+mj-lt"/>
              <a:cs typeface="Lucida Sans Unicode"/>
            </a:endParaRPr>
          </a:p>
          <a:p>
            <a:pPr marL="330031" indent="-16810">
              <a:lnSpc>
                <a:spcPts val="1880"/>
              </a:lnSpc>
            </a:pPr>
            <a:r>
              <a:rPr sz="1588" spc="-4" dirty="0">
                <a:solidFill>
                  <a:srgbClr val="3333CC"/>
                </a:solidFill>
                <a:latin typeface="+mj-lt"/>
                <a:cs typeface="Lucida Sans Unicode"/>
              </a:rPr>
              <a:t>#pragma omp for</a:t>
            </a:r>
            <a:r>
              <a:rPr sz="1588" spc="-44" dirty="0">
                <a:solidFill>
                  <a:srgbClr val="3333CC"/>
                </a:solidFill>
                <a:latin typeface="+mj-lt"/>
                <a:cs typeface="Lucida Sans Unicode"/>
              </a:rPr>
              <a:t> </a:t>
            </a:r>
            <a:r>
              <a:rPr sz="1588" dirty="0">
                <a:solidFill>
                  <a:srgbClr val="FF0000"/>
                </a:solidFill>
                <a:latin typeface="+mj-lt"/>
                <a:cs typeface="Lucida Sans Unicode"/>
              </a:rPr>
              <a:t>nowait</a:t>
            </a:r>
            <a:endParaRPr sz="1588" dirty="0">
              <a:latin typeface="+mj-lt"/>
              <a:cs typeface="Lucida Sans Unicode"/>
            </a:endParaRPr>
          </a:p>
          <a:p>
            <a:pPr marL="585539" marR="1372233" indent="-255508">
              <a:lnSpc>
                <a:spcPts val="2471"/>
              </a:lnSpc>
              <a:spcBef>
                <a:spcPts val="124"/>
              </a:spcBef>
            </a:pPr>
            <a:r>
              <a:rPr lang="en-US" sz="1588" spc="-4" dirty="0">
                <a:solidFill>
                  <a:srgbClr val="3333CC"/>
                </a:solidFill>
                <a:latin typeface="+mj-lt"/>
                <a:cs typeface="Lucida Sans Unicode"/>
              </a:rPr>
              <a:t>    </a:t>
            </a:r>
            <a:r>
              <a:rPr sz="1588" spc="-4" dirty="0">
                <a:solidFill>
                  <a:srgbClr val="3333CC"/>
                </a:solidFill>
                <a:latin typeface="+mj-lt"/>
                <a:cs typeface="Lucida Sans Unicode"/>
              </a:rPr>
              <a:t>for (int </a:t>
            </a:r>
            <a:r>
              <a:rPr sz="1588" dirty="0">
                <a:solidFill>
                  <a:srgbClr val="3333CC"/>
                </a:solidFill>
                <a:latin typeface="+mj-lt"/>
                <a:cs typeface="Lucida Sans Unicode"/>
              </a:rPr>
              <a:t>i=1; i&lt; N-1; i++)  </a:t>
            </a:r>
            <a:endParaRPr lang="en-US" sz="1588" dirty="0">
              <a:solidFill>
                <a:srgbClr val="3333CC"/>
              </a:solidFill>
              <a:latin typeface="+mj-lt"/>
              <a:cs typeface="Lucida Sans Unicode"/>
            </a:endParaRPr>
          </a:p>
          <a:p>
            <a:pPr marL="585539" marR="1372233" indent="-255508">
              <a:lnSpc>
                <a:spcPts val="2471"/>
              </a:lnSpc>
              <a:spcBef>
                <a:spcPts val="124"/>
              </a:spcBef>
            </a:pPr>
            <a:r>
              <a:rPr lang="en-US" sz="1588" spc="-4" dirty="0">
                <a:solidFill>
                  <a:srgbClr val="3333CC"/>
                </a:solidFill>
                <a:latin typeface="+mj-lt"/>
                <a:cs typeface="Lucida Sans Unicode"/>
              </a:rPr>
              <a:t>        </a:t>
            </a:r>
            <a:r>
              <a:rPr sz="1588" spc="-4" dirty="0">
                <a:solidFill>
                  <a:srgbClr val="3333CC"/>
                </a:solidFill>
                <a:latin typeface="+mj-lt"/>
                <a:cs typeface="Lucida Sans Unicode"/>
              </a:rPr>
              <a:t>a[i] </a:t>
            </a:r>
            <a:r>
              <a:rPr sz="1588" dirty="0">
                <a:solidFill>
                  <a:srgbClr val="3333CC"/>
                </a:solidFill>
                <a:latin typeface="+mj-lt"/>
                <a:cs typeface="Lucida Sans Unicode"/>
              </a:rPr>
              <a:t>= (b[i+1] –</a:t>
            </a:r>
            <a:r>
              <a:rPr sz="1588" spc="-71" dirty="0">
                <a:solidFill>
                  <a:srgbClr val="3333CC"/>
                </a:solidFill>
                <a:latin typeface="+mj-lt"/>
                <a:cs typeface="Lucida Sans Unicode"/>
              </a:rPr>
              <a:t> </a:t>
            </a:r>
            <a:r>
              <a:rPr sz="1588" dirty="0">
                <a:solidFill>
                  <a:srgbClr val="3333CC"/>
                </a:solidFill>
                <a:latin typeface="+mj-lt"/>
                <a:cs typeface="Lucida Sans Unicode"/>
              </a:rPr>
              <a:t>b[i-1])/2h</a:t>
            </a:r>
            <a:endParaRPr sz="1588" dirty="0">
              <a:latin typeface="+mj-lt"/>
              <a:cs typeface="Lucida Sans Unicode"/>
            </a:endParaRPr>
          </a:p>
          <a:p>
            <a:pPr marL="330031">
              <a:spcBef>
                <a:spcPts val="388"/>
              </a:spcBef>
            </a:pPr>
            <a:endParaRPr lang="en-US" sz="1588" spc="-4" dirty="0">
              <a:solidFill>
                <a:srgbClr val="3333CC"/>
              </a:solidFill>
              <a:latin typeface="+mj-lt"/>
              <a:cs typeface="Lucida Sans Unicode"/>
            </a:endParaRPr>
          </a:p>
          <a:p>
            <a:pPr marL="330031">
              <a:spcBef>
                <a:spcPts val="388"/>
              </a:spcBef>
            </a:pPr>
            <a:r>
              <a:rPr sz="1588" spc="-4" dirty="0">
                <a:solidFill>
                  <a:srgbClr val="3333CC"/>
                </a:solidFill>
                <a:latin typeface="+mj-lt"/>
                <a:cs typeface="Lucida Sans Unicode"/>
              </a:rPr>
              <a:t>#pragma omp</a:t>
            </a:r>
            <a:r>
              <a:rPr sz="1588" spc="-53" dirty="0">
                <a:solidFill>
                  <a:srgbClr val="3333CC"/>
                </a:solidFill>
                <a:latin typeface="+mj-lt"/>
                <a:cs typeface="Lucida Sans Unicode"/>
              </a:rPr>
              <a:t> </a:t>
            </a:r>
            <a:r>
              <a:rPr sz="1588" spc="-4" dirty="0">
                <a:solidFill>
                  <a:srgbClr val="3333CC"/>
                </a:solidFill>
                <a:latin typeface="+mj-lt"/>
                <a:cs typeface="Lucida Sans Unicode"/>
              </a:rPr>
              <a:t>for</a:t>
            </a:r>
            <a:endParaRPr sz="1588" dirty="0">
              <a:latin typeface="+mj-lt"/>
              <a:cs typeface="Lucida Sans Unicode"/>
            </a:endParaRPr>
          </a:p>
          <a:p>
            <a:pPr marL="313781">
              <a:spcBef>
                <a:spcPts val="565"/>
              </a:spcBef>
            </a:pPr>
            <a:r>
              <a:rPr lang="en-US" sz="1588" dirty="0">
                <a:solidFill>
                  <a:srgbClr val="3333CC"/>
                </a:solidFill>
                <a:latin typeface="+mj-lt"/>
                <a:cs typeface="Lucida Sans Unicode"/>
              </a:rPr>
              <a:t>    </a:t>
            </a:r>
            <a:r>
              <a:rPr sz="1588" dirty="0">
                <a:solidFill>
                  <a:srgbClr val="3333CC"/>
                </a:solidFill>
                <a:latin typeface="+mj-lt"/>
                <a:cs typeface="Lucida Sans Unicode"/>
              </a:rPr>
              <a:t>for </a:t>
            </a:r>
            <a:r>
              <a:rPr sz="1588" spc="-4" dirty="0">
                <a:solidFill>
                  <a:srgbClr val="3333CC"/>
                </a:solidFill>
                <a:latin typeface="+mj-lt"/>
                <a:cs typeface="Lucida Sans Unicode"/>
              </a:rPr>
              <a:t>(int </a:t>
            </a:r>
            <a:r>
              <a:rPr sz="1588" dirty="0">
                <a:solidFill>
                  <a:srgbClr val="3333CC"/>
                </a:solidFill>
                <a:latin typeface="+mj-lt"/>
                <a:cs typeface="Lucida Sans Unicode"/>
              </a:rPr>
              <a:t>i=N-2; i&gt;0;</a:t>
            </a:r>
            <a:r>
              <a:rPr sz="1588" spc="-75" dirty="0">
                <a:solidFill>
                  <a:srgbClr val="3333CC"/>
                </a:solidFill>
                <a:latin typeface="+mj-lt"/>
                <a:cs typeface="Lucida Sans Unicode"/>
              </a:rPr>
              <a:t> </a:t>
            </a:r>
            <a:r>
              <a:rPr sz="1588" dirty="0">
                <a:solidFill>
                  <a:srgbClr val="3333CC"/>
                </a:solidFill>
                <a:latin typeface="+mj-lt"/>
                <a:cs typeface="Lucida Sans Unicode"/>
              </a:rPr>
              <a:t>i--)</a:t>
            </a:r>
            <a:endParaRPr sz="1588" dirty="0">
              <a:latin typeface="+mj-lt"/>
              <a:cs typeface="Lucida Sans Unicode"/>
            </a:endParaRPr>
          </a:p>
          <a:p>
            <a:pPr marL="568729">
              <a:spcBef>
                <a:spcPts val="565"/>
              </a:spcBef>
            </a:pPr>
            <a:r>
              <a:rPr lang="en-US" sz="1588" dirty="0">
                <a:solidFill>
                  <a:srgbClr val="3333CC"/>
                </a:solidFill>
                <a:latin typeface="+mj-lt"/>
                <a:cs typeface="Lucida Sans Unicode"/>
              </a:rPr>
              <a:t>    </a:t>
            </a:r>
            <a:r>
              <a:rPr sz="1588" dirty="0">
                <a:solidFill>
                  <a:srgbClr val="3333CC"/>
                </a:solidFill>
                <a:latin typeface="+mj-lt"/>
                <a:cs typeface="Lucida Sans Unicode"/>
              </a:rPr>
              <a:t>b[i] = (a[i+1] –</a:t>
            </a:r>
            <a:r>
              <a:rPr sz="1588" spc="-88" dirty="0">
                <a:solidFill>
                  <a:srgbClr val="3333CC"/>
                </a:solidFill>
                <a:latin typeface="+mj-lt"/>
                <a:cs typeface="Lucida Sans Unicode"/>
              </a:rPr>
              <a:t> </a:t>
            </a:r>
            <a:r>
              <a:rPr sz="1588" dirty="0">
                <a:solidFill>
                  <a:srgbClr val="3333CC"/>
                </a:solidFill>
                <a:latin typeface="+mj-lt"/>
                <a:cs typeface="Lucida Sans Unicode"/>
              </a:rPr>
              <a:t>a[i-1])/2h</a:t>
            </a:r>
            <a:endParaRPr sz="1588" dirty="0">
              <a:latin typeface="+mj-lt"/>
              <a:cs typeface="Lucida Sans Unicode"/>
            </a:endParaRPr>
          </a:p>
          <a:p>
            <a:pPr marL="330031">
              <a:spcBef>
                <a:spcPts val="88"/>
              </a:spcBef>
            </a:pPr>
            <a:r>
              <a:rPr sz="1588" dirty="0">
                <a:solidFill>
                  <a:srgbClr val="3333CC"/>
                </a:solidFill>
                <a:latin typeface="+mj-lt"/>
                <a:cs typeface="Lucida Sans Unicode"/>
              </a:rPr>
              <a:t>}</a:t>
            </a:r>
            <a:endParaRPr sz="1588" dirty="0">
              <a:latin typeface="+mj-lt"/>
              <a:cs typeface="Lucida Sans Unicode"/>
            </a:endParaRPr>
          </a:p>
          <a:p>
            <a:pPr marL="313781" indent="-302575">
              <a:spcBef>
                <a:spcPts val="1888"/>
              </a:spcBef>
              <a:buChar char="•"/>
              <a:tabLst>
                <a:tab pos="313221" algn="l"/>
                <a:tab pos="313781" algn="l"/>
              </a:tabLst>
            </a:pPr>
            <a:r>
              <a:rPr sz="2471" spc="-4" dirty="0">
                <a:latin typeface="+mj-lt"/>
                <a:cs typeface="Times New Roman"/>
              </a:rPr>
              <a:t>Why aren’t </a:t>
            </a:r>
            <a:r>
              <a:rPr sz="2471" dirty="0">
                <a:latin typeface="+mj-lt"/>
                <a:cs typeface="Times New Roman"/>
              </a:rPr>
              <a:t>the </a:t>
            </a:r>
            <a:r>
              <a:rPr sz="2471" spc="-4" dirty="0">
                <a:latin typeface="+mj-lt"/>
                <a:cs typeface="Times New Roman"/>
              </a:rPr>
              <a:t>results correct?</a:t>
            </a:r>
            <a:endParaRPr sz="2471" dirty="0">
              <a:latin typeface="+mj-lt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59706" y="1613648"/>
            <a:ext cx="1010839" cy="761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31621"/>
            <a:ext cx="9143999" cy="553998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206" algn="ctr"/>
            <a:r>
              <a:rPr spc="-4" dirty="0"/>
              <a:t>Why dependencies prevent</a:t>
            </a:r>
            <a:r>
              <a:rPr spc="-9" dirty="0"/>
              <a:t> </a:t>
            </a:r>
            <a:r>
              <a:rPr spc="-4" dirty="0"/>
              <a:t>parallelization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1032631"/>
            <a:ext cx="8402171" cy="5504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1" indent="-302575">
              <a:lnSpc>
                <a:spcPts val="2938"/>
              </a:lnSpc>
              <a:buChar char="•"/>
              <a:tabLst>
                <a:tab pos="313221" algn="l"/>
                <a:tab pos="313781" algn="l"/>
                <a:tab pos="1603087" algn="l"/>
              </a:tabLst>
            </a:pPr>
            <a:r>
              <a:rPr sz="2471" b="0" spc="-4" dirty="0">
                <a:latin typeface="+mn-lt"/>
                <a:cs typeface="Times New Roman"/>
              </a:rPr>
              <a:t>Consider	</a:t>
            </a:r>
            <a:r>
              <a:rPr sz="2471" b="0" dirty="0">
                <a:latin typeface="+mn-lt"/>
                <a:cs typeface="Times New Roman"/>
              </a:rPr>
              <a:t>the following</a:t>
            </a:r>
            <a:r>
              <a:rPr sz="2471" b="0" spc="-93" dirty="0">
                <a:latin typeface="+mn-lt"/>
                <a:cs typeface="Times New Roman"/>
              </a:rPr>
              <a:t> </a:t>
            </a:r>
            <a:r>
              <a:rPr sz="2471" b="0" dirty="0">
                <a:latin typeface="+mn-lt"/>
                <a:cs typeface="Times New Roman"/>
              </a:rPr>
              <a:t>loops</a:t>
            </a:r>
            <a:endParaRPr lang="en-US" sz="2471" b="0" dirty="0">
              <a:latin typeface="+mn-lt"/>
              <a:cs typeface="Times New Roman"/>
            </a:endParaRPr>
          </a:p>
          <a:p>
            <a:pPr marL="313781">
              <a:lnSpc>
                <a:spcPts val="1667"/>
              </a:lnSpc>
            </a:pPr>
            <a:endParaRPr lang="en-US" sz="1412" b="0" spc="-4" dirty="0">
              <a:solidFill>
                <a:srgbClr val="3333CC"/>
              </a:solidFill>
              <a:latin typeface="+mn-lt"/>
              <a:cs typeface="Lucida Sans Unicode"/>
            </a:endParaRPr>
          </a:p>
          <a:p>
            <a:pPr marL="313781">
              <a:lnSpc>
                <a:spcPts val="1667"/>
              </a:lnSpc>
            </a:pPr>
            <a:r>
              <a:rPr sz="1412" b="0" spc="-4" dirty="0">
                <a:solidFill>
                  <a:srgbClr val="3333CC"/>
                </a:solidFill>
                <a:latin typeface="+mn-lt"/>
                <a:cs typeface="Lucida Sans Unicode"/>
              </a:rPr>
              <a:t>#pragma omp</a:t>
            </a:r>
            <a:r>
              <a:rPr sz="1412" b="0" spc="-53" dirty="0">
                <a:solidFill>
                  <a:srgbClr val="3333CC"/>
                </a:solidFill>
                <a:latin typeface="+mn-lt"/>
                <a:cs typeface="Lucida Sans Unicode"/>
              </a:rPr>
              <a:t> </a:t>
            </a:r>
            <a:r>
              <a:rPr sz="1412" b="0" spc="-4" dirty="0">
                <a:solidFill>
                  <a:srgbClr val="3333CC"/>
                </a:solidFill>
                <a:latin typeface="+mn-lt"/>
                <a:cs typeface="Lucida Sans Unicode"/>
              </a:rPr>
              <a:t>parallel</a:t>
            </a:r>
            <a:endParaRPr sz="1412" b="0" dirty="0">
              <a:latin typeface="+mn-lt"/>
              <a:cs typeface="Lucida Sans Unicode"/>
            </a:endParaRPr>
          </a:p>
          <a:p>
            <a:pPr marL="294730">
              <a:spcBef>
                <a:spcPts val="405"/>
              </a:spcBef>
            </a:pPr>
            <a:r>
              <a:rPr sz="1412" b="0" spc="-4" dirty="0">
                <a:solidFill>
                  <a:srgbClr val="3333CC"/>
                </a:solidFill>
                <a:latin typeface="+mn-lt"/>
                <a:cs typeface="Lucida Sans Unicode"/>
              </a:rPr>
              <a:t>{</a:t>
            </a:r>
            <a:endParaRPr lang="en-US" sz="1412" b="0" spc="-4" dirty="0">
              <a:solidFill>
                <a:srgbClr val="3333CC"/>
              </a:solidFill>
              <a:latin typeface="+mn-lt"/>
              <a:cs typeface="Lucida Sans Unicode"/>
            </a:endParaRPr>
          </a:p>
          <a:p>
            <a:pPr marL="294730">
              <a:spcBef>
                <a:spcPts val="405"/>
              </a:spcBef>
            </a:pPr>
            <a:r>
              <a:rPr sz="1412" b="0" spc="-4" dirty="0">
                <a:solidFill>
                  <a:srgbClr val="3333CC"/>
                </a:solidFill>
                <a:latin typeface="+mn-lt"/>
                <a:cs typeface="Lucida Sans Unicode"/>
              </a:rPr>
              <a:t>#pragma omp for</a:t>
            </a:r>
            <a:r>
              <a:rPr sz="1412" b="0" spc="-44" dirty="0">
                <a:solidFill>
                  <a:srgbClr val="3333CC"/>
                </a:solidFill>
                <a:latin typeface="+mn-lt"/>
                <a:cs typeface="Lucida Sans Unicode"/>
              </a:rPr>
              <a:t> </a:t>
            </a:r>
            <a:r>
              <a:rPr sz="1412" b="0" dirty="0">
                <a:solidFill>
                  <a:srgbClr val="3333CC"/>
                </a:solidFill>
                <a:latin typeface="+mn-lt"/>
                <a:cs typeface="Lucida Sans Unicode"/>
              </a:rPr>
              <a:t>nowait</a:t>
            </a:r>
            <a:endParaRPr sz="1412" b="0" dirty="0">
              <a:latin typeface="+mn-lt"/>
              <a:cs typeface="Lucida Sans Unicode"/>
            </a:endParaRPr>
          </a:p>
          <a:p>
            <a:pPr marL="585539" marR="3693095" indent="-208441">
              <a:lnSpc>
                <a:spcPct val="129600"/>
              </a:lnSpc>
            </a:pPr>
            <a:r>
              <a:rPr sz="1588" b="0" spc="-4" dirty="0">
                <a:solidFill>
                  <a:srgbClr val="4A6FFF"/>
                </a:solidFill>
                <a:latin typeface="+mn-lt"/>
                <a:cs typeface="Lucida Sans Unicode"/>
              </a:rPr>
              <a:t>for (int i=1; i&lt; N-1; i++)  </a:t>
            </a:r>
            <a:endParaRPr lang="en-US" sz="1588" b="0" spc="-4" dirty="0">
              <a:solidFill>
                <a:srgbClr val="4A6FFF"/>
              </a:solidFill>
              <a:latin typeface="+mn-lt"/>
              <a:cs typeface="Lucida Sans Unicode"/>
            </a:endParaRPr>
          </a:p>
          <a:p>
            <a:pPr marL="585539" marR="3693095" indent="-208441">
              <a:lnSpc>
                <a:spcPct val="129600"/>
              </a:lnSpc>
            </a:pPr>
            <a:r>
              <a:rPr lang="en-US" sz="1588" b="0" spc="-4" dirty="0">
                <a:solidFill>
                  <a:srgbClr val="4A6FFF"/>
                </a:solidFill>
                <a:latin typeface="+mn-lt"/>
                <a:cs typeface="Lucida Sans Unicode"/>
              </a:rPr>
              <a:t>    </a:t>
            </a:r>
            <a:r>
              <a:rPr sz="1588" b="0" spc="-4" dirty="0">
                <a:solidFill>
                  <a:srgbClr val="4A6FFF"/>
                </a:solidFill>
                <a:latin typeface="+mn-lt"/>
                <a:cs typeface="Lucida Sans Unicode"/>
              </a:rPr>
              <a:t>a[i] = (b[i+1] –</a:t>
            </a:r>
            <a:r>
              <a:rPr sz="1588" b="0" spc="-18" dirty="0">
                <a:solidFill>
                  <a:srgbClr val="4A6FFF"/>
                </a:solidFill>
                <a:latin typeface="+mn-lt"/>
                <a:cs typeface="Lucida Sans Unicode"/>
              </a:rPr>
              <a:t> </a:t>
            </a:r>
            <a:r>
              <a:rPr sz="1588" b="0" spc="-4" dirty="0">
                <a:solidFill>
                  <a:srgbClr val="4A6FFF"/>
                </a:solidFill>
                <a:latin typeface="+mn-lt"/>
                <a:cs typeface="Lucida Sans Unicode"/>
              </a:rPr>
              <a:t>b[i-1])/2h</a:t>
            </a:r>
            <a:endParaRPr sz="1588" b="0" dirty="0">
              <a:latin typeface="+mn-lt"/>
              <a:cs typeface="Lucida Sans Unicode"/>
            </a:endParaRPr>
          </a:p>
          <a:p>
            <a:pPr marL="322747">
              <a:spcBef>
                <a:spcPts val="741"/>
              </a:spcBef>
            </a:pPr>
            <a:r>
              <a:rPr sz="1412" b="0" spc="-4" dirty="0">
                <a:solidFill>
                  <a:srgbClr val="3333CC"/>
                </a:solidFill>
                <a:latin typeface="+mn-lt"/>
                <a:cs typeface="Lucida Sans Unicode"/>
              </a:rPr>
              <a:t>#pragma omp</a:t>
            </a:r>
            <a:r>
              <a:rPr sz="1412" b="0" spc="-44" dirty="0">
                <a:solidFill>
                  <a:srgbClr val="3333CC"/>
                </a:solidFill>
                <a:latin typeface="+mn-lt"/>
                <a:cs typeface="Lucida Sans Unicode"/>
              </a:rPr>
              <a:t> </a:t>
            </a:r>
            <a:r>
              <a:rPr sz="1412" b="0" spc="-4" dirty="0">
                <a:solidFill>
                  <a:srgbClr val="3333CC"/>
                </a:solidFill>
                <a:latin typeface="+mn-lt"/>
                <a:cs typeface="Lucida Sans Unicode"/>
              </a:rPr>
              <a:t>for</a:t>
            </a:r>
            <a:endParaRPr sz="1412" b="0" dirty="0">
              <a:latin typeface="+mn-lt"/>
              <a:cs typeface="Lucida Sans Unicode"/>
            </a:endParaRPr>
          </a:p>
          <a:p>
            <a:pPr marL="313781">
              <a:spcBef>
                <a:spcPts val="600"/>
              </a:spcBef>
            </a:pPr>
            <a:r>
              <a:rPr sz="1588" b="0" spc="-4" dirty="0">
                <a:solidFill>
                  <a:srgbClr val="FF0000"/>
                </a:solidFill>
                <a:latin typeface="+mn-lt"/>
                <a:cs typeface="Lucida Sans Unicode"/>
              </a:rPr>
              <a:t>for (int N-2; i&gt;0;</a:t>
            </a:r>
            <a:r>
              <a:rPr sz="1588" b="0" spc="-35" dirty="0">
                <a:solidFill>
                  <a:srgbClr val="FF0000"/>
                </a:solidFill>
                <a:latin typeface="+mn-lt"/>
                <a:cs typeface="Lucida Sans Unicode"/>
              </a:rPr>
              <a:t> </a:t>
            </a:r>
            <a:r>
              <a:rPr sz="1588" b="0" spc="-4" dirty="0">
                <a:solidFill>
                  <a:srgbClr val="FF0000"/>
                </a:solidFill>
                <a:latin typeface="+mn-lt"/>
                <a:cs typeface="Lucida Sans Unicode"/>
              </a:rPr>
              <a:t>i--)</a:t>
            </a:r>
            <a:endParaRPr sz="1588" b="0" dirty="0">
              <a:latin typeface="+mn-lt"/>
              <a:cs typeface="Lucida Sans Unicode"/>
            </a:endParaRPr>
          </a:p>
          <a:p>
            <a:pPr marL="568729">
              <a:spcBef>
                <a:spcPts val="653"/>
              </a:spcBef>
            </a:pPr>
            <a:r>
              <a:rPr sz="1588" b="0" spc="-4" dirty="0">
                <a:solidFill>
                  <a:srgbClr val="FF0000"/>
                </a:solidFill>
                <a:latin typeface="+mn-lt"/>
                <a:cs typeface="Lucida Sans Unicode"/>
              </a:rPr>
              <a:t>b[i] = (a[i+1] –</a:t>
            </a:r>
            <a:r>
              <a:rPr sz="1588" b="0" spc="-13" dirty="0">
                <a:solidFill>
                  <a:srgbClr val="FF0000"/>
                </a:solidFill>
                <a:latin typeface="+mn-lt"/>
                <a:cs typeface="Lucida Sans Unicode"/>
              </a:rPr>
              <a:t> </a:t>
            </a:r>
            <a:r>
              <a:rPr sz="1588" b="0" spc="-4" dirty="0">
                <a:solidFill>
                  <a:srgbClr val="FF0000"/>
                </a:solidFill>
                <a:latin typeface="+mn-lt"/>
                <a:cs typeface="Lucida Sans Unicode"/>
              </a:rPr>
              <a:t>a[i-1])/2h</a:t>
            </a:r>
            <a:endParaRPr sz="1588" b="0" dirty="0">
              <a:latin typeface="+mn-lt"/>
              <a:cs typeface="Lucida Sans Unicode"/>
            </a:endParaRPr>
          </a:p>
          <a:p>
            <a:pPr marL="359728">
              <a:spcBef>
                <a:spcPts val="265"/>
              </a:spcBef>
            </a:pPr>
            <a:r>
              <a:rPr sz="1235" b="0" dirty="0">
                <a:latin typeface="+mn-lt"/>
                <a:cs typeface="Arial"/>
              </a:rPr>
              <a:t>}</a:t>
            </a:r>
            <a:endParaRPr lang="en-US" sz="1235" b="0" dirty="0">
              <a:latin typeface="+mn-lt"/>
              <a:cs typeface="Arial"/>
            </a:endParaRPr>
          </a:p>
          <a:p>
            <a:pPr marL="359728">
              <a:spcBef>
                <a:spcPts val="265"/>
              </a:spcBef>
            </a:pPr>
            <a:endParaRPr sz="1235" b="0" dirty="0">
              <a:latin typeface="+mn-lt"/>
              <a:cs typeface="Arial"/>
            </a:endParaRPr>
          </a:p>
          <a:p>
            <a:pPr marL="313781" indent="-302575">
              <a:lnSpc>
                <a:spcPts val="2938"/>
              </a:lnSpc>
              <a:spcBef>
                <a:spcPts val="18"/>
              </a:spcBef>
              <a:buChar char="•"/>
              <a:tabLst>
                <a:tab pos="313221" algn="l"/>
                <a:tab pos="313781" algn="l"/>
              </a:tabLst>
            </a:pPr>
            <a:r>
              <a:rPr sz="2471" b="0" spc="-4" dirty="0">
                <a:latin typeface="+mn-lt"/>
                <a:cs typeface="Times New Roman"/>
              </a:rPr>
              <a:t>Results </a:t>
            </a:r>
            <a:r>
              <a:rPr sz="2471" b="0" dirty="0">
                <a:latin typeface="+mn-lt"/>
                <a:cs typeface="Times New Roman"/>
              </a:rPr>
              <a:t>will be </a:t>
            </a:r>
            <a:r>
              <a:rPr sz="2471" b="0" spc="-4" dirty="0">
                <a:latin typeface="+mn-lt"/>
                <a:cs typeface="Times New Roman"/>
              </a:rPr>
              <a:t>incorrect because </a:t>
            </a:r>
            <a:r>
              <a:rPr sz="2471" b="0" dirty="0">
                <a:latin typeface="+mn-lt"/>
                <a:cs typeface="Times New Roman"/>
              </a:rPr>
              <a:t>the </a:t>
            </a:r>
            <a:r>
              <a:rPr sz="2471" b="0" spc="-4" dirty="0">
                <a:latin typeface="+mn-lt"/>
                <a:cs typeface="Times New Roman"/>
              </a:rPr>
              <a:t>array </a:t>
            </a:r>
            <a:r>
              <a:rPr sz="2118" b="0" spc="-4" dirty="0">
                <a:latin typeface="+mn-lt"/>
                <a:cs typeface="Arial"/>
              </a:rPr>
              <a:t>a[ ]</a:t>
            </a:r>
            <a:r>
              <a:rPr sz="2471" b="0" spc="-4" dirty="0">
                <a:latin typeface="+mn-lt"/>
                <a:cs typeface="Arial"/>
              </a:rPr>
              <a:t>,</a:t>
            </a:r>
            <a:r>
              <a:rPr sz="2471" b="0" spc="75" dirty="0">
                <a:latin typeface="+mn-lt"/>
                <a:cs typeface="Arial"/>
              </a:rPr>
              <a:t> </a:t>
            </a:r>
            <a:r>
              <a:rPr sz="2471" b="0" spc="-4" dirty="0">
                <a:latin typeface="+mn-lt"/>
                <a:cs typeface="Arial"/>
              </a:rPr>
              <a:t>in</a:t>
            </a:r>
            <a:endParaRPr sz="2471" b="0" dirty="0">
              <a:latin typeface="+mn-lt"/>
              <a:cs typeface="Arial"/>
            </a:endParaRPr>
          </a:p>
          <a:p>
            <a:pPr marL="313781" marR="903241">
              <a:lnSpc>
                <a:spcPts val="3000"/>
              </a:lnSpc>
              <a:spcBef>
                <a:spcPts val="44"/>
              </a:spcBef>
            </a:pPr>
            <a:r>
              <a:rPr sz="2471" b="0" dirty="0">
                <a:latin typeface="+mn-lt"/>
                <a:cs typeface="Times New Roman"/>
              </a:rPr>
              <a:t>loop #2</a:t>
            </a:r>
            <a:r>
              <a:rPr sz="2471" b="0" dirty="0">
                <a:latin typeface="+mn-lt"/>
                <a:cs typeface="Arial"/>
              </a:rPr>
              <a:t>, </a:t>
            </a:r>
            <a:r>
              <a:rPr sz="2471" b="0" i="1" spc="-4" dirty="0">
                <a:solidFill>
                  <a:srgbClr val="25AB21"/>
                </a:solidFill>
                <a:latin typeface="+mn-lt"/>
                <a:cs typeface="Times New Roman"/>
              </a:rPr>
              <a:t>depends </a:t>
            </a:r>
            <a:r>
              <a:rPr sz="2471" b="0" dirty="0">
                <a:latin typeface="+mn-lt"/>
                <a:cs typeface="Times New Roman"/>
              </a:rPr>
              <a:t>on the </a:t>
            </a:r>
            <a:r>
              <a:rPr sz="2471" b="0" spc="-4" dirty="0">
                <a:latin typeface="+mn-lt"/>
                <a:cs typeface="Times New Roman"/>
              </a:rPr>
              <a:t>outcome </a:t>
            </a:r>
            <a:r>
              <a:rPr sz="2471" b="0" dirty="0">
                <a:latin typeface="+mn-lt"/>
                <a:cs typeface="Times New Roman"/>
              </a:rPr>
              <a:t>of loop</a:t>
            </a:r>
            <a:r>
              <a:rPr sz="2471" b="0" spc="-40" dirty="0">
                <a:latin typeface="+mn-lt"/>
                <a:cs typeface="Times New Roman"/>
              </a:rPr>
              <a:t> </a:t>
            </a:r>
            <a:r>
              <a:rPr sz="2471" b="0" dirty="0">
                <a:latin typeface="+mn-lt"/>
                <a:cs typeface="Times New Roman"/>
              </a:rPr>
              <a:t>#1  (a </a:t>
            </a:r>
            <a:r>
              <a:rPr sz="2471" b="0" i="1" dirty="0">
                <a:latin typeface="+mn-lt"/>
                <a:cs typeface="Times New Roman"/>
              </a:rPr>
              <a:t>true</a:t>
            </a:r>
            <a:r>
              <a:rPr sz="2471" b="0" i="1" spc="-62" dirty="0">
                <a:latin typeface="+mn-lt"/>
                <a:cs typeface="Times New Roman"/>
              </a:rPr>
              <a:t> </a:t>
            </a:r>
            <a:r>
              <a:rPr sz="2471" b="0" i="1" spc="-4" dirty="0">
                <a:latin typeface="+mn-lt"/>
                <a:cs typeface="Times New Roman"/>
              </a:rPr>
              <a:t>dependence</a:t>
            </a:r>
            <a:r>
              <a:rPr sz="2471" b="0" spc="-4" dirty="0">
                <a:latin typeface="+mn-lt"/>
                <a:cs typeface="Times New Roman"/>
              </a:rPr>
              <a:t>)</a:t>
            </a:r>
            <a:endParaRPr sz="2471" b="0" dirty="0">
              <a:latin typeface="+mn-lt"/>
              <a:cs typeface="Times New Roman"/>
            </a:endParaRPr>
          </a:p>
          <a:p>
            <a:pPr marL="700390" indent="-285750">
              <a:lnSpc>
                <a:spcPts val="2435"/>
              </a:lnSpc>
              <a:buFont typeface="Arial" panose="020B0604020202020204" pitchFamily="34" charset="0"/>
              <a:buChar char="•"/>
            </a:pPr>
            <a:r>
              <a:rPr sz="2118" b="0" spc="-4" dirty="0">
                <a:latin typeface="+mn-lt"/>
                <a:cs typeface="Times New Roman"/>
              </a:rPr>
              <a:t>We </a:t>
            </a:r>
            <a:r>
              <a:rPr sz="2118" b="0" dirty="0">
                <a:latin typeface="+mn-lt"/>
                <a:cs typeface="Times New Roman"/>
              </a:rPr>
              <a:t>don’t know </a:t>
            </a:r>
            <a:r>
              <a:rPr sz="2118" b="0" spc="-4" dirty="0">
                <a:latin typeface="+mn-lt"/>
                <a:cs typeface="Times New Roman"/>
              </a:rPr>
              <a:t>when </a:t>
            </a:r>
            <a:r>
              <a:rPr sz="2118" b="0" dirty="0">
                <a:latin typeface="+mn-lt"/>
                <a:cs typeface="Times New Roman"/>
              </a:rPr>
              <a:t>the </a:t>
            </a:r>
            <a:r>
              <a:rPr sz="2118" b="0" spc="-4" dirty="0">
                <a:latin typeface="+mn-lt"/>
                <a:cs typeface="Times New Roman"/>
              </a:rPr>
              <a:t>threads</a:t>
            </a:r>
            <a:r>
              <a:rPr sz="2118" b="0" spc="-88" dirty="0">
                <a:latin typeface="+mn-lt"/>
                <a:cs typeface="Times New Roman"/>
              </a:rPr>
              <a:t> </a:t>
            </a:r>
            <a:r>
              <a:rPr sz="2118" b="0" dirty="0">
                <a:latin typeface="+mn-lt"/>
                <a:cs typeface="Times New Roman"/>
              </a:rPr>
              <a:t>finish</a:t>
            </a:r>
          </a:p>
          <a:p>
            <a:pPr marL="700389" marR="4483" indent="-285750">
              <a:lnSpc>
                <a:spcPts val="2559"/>
              </a:lnSpc>
              <a:spcBef>
                <a:spcPts val="35"/>
              </a:spcBef>
              <a:buFont typeface="Arial" panose="020B0604020202020204" pitchFamily="34" charset="0"/>
              <a:buChar char="•"/>
            </a:pPr>
            <a:r>
              <a:rPr sz="2118" b="0" spc="-4" dirty="0">
                <a:latin typeface="+mn-lt"/>
                <a:cs typeface="Times New Roman"/>
              </a:rPr>
              <a:t>OpenMP doesn’t define </a:t>
            </a:r>
            <a:r>
              <a:rPr sz="2118" b="0" dirty="0">
                <a:latin typeface="+mn-lt"/>
                <a:cs typeface="Times New Roman"/>
              </a:rPr>
              <a:t>the </a:t>
            </a:r>
            <a:r>
              <a:rPr sz="2118" b="0" spc="-4" dirty="0">
                <a:latin typeface="+mn-lt"/>
                <a:cs typeface="Times New Roman"/>
              </a:rPr>
              <a:t>order that </a:t>
            </a:r>
            <a:r>
              <a:rPr sz="2118" b="0" dirty="0">
                <a:latin typeface="+mn-lt"/>
                <a:cs typeface="Times New Roman"/>
              </a:rPr>
              <a:t>the loop </a:t>
            </a:r>
            <a:r>
              <a:rPr sz="2118" b="0" spc="-4" dirty="0">
                <a:latin typeface="+mn-lt"/>
                <a:cs typeface="Times New Roman"/>
              </a:rPr>
              <a:t>iterations  </a:t>
            </a:r>
            <a:r>
              <a:rPr sz="2118" b="0" dirty="0">
                <a:latin typeface="+mn-lt"/>
                <a:cs typeface="Times New Roman"/>
              </a:rPr>
              <a:t>wil be</a:t>
            </a:r>
            <a:r>
              <a:rPr sz="2118" b="0" spc="-71" dirty="0">
                <a:latin typeface="+mn-lt"/>
                <a:cs typeface="Times New Roman"/>
              </a:rPr>
              <a:t> </a:t>
            </a:r>
            <a:r>
              <a:rPr sz="2118" b="0" spc="-4" dirty="0">
                <a:latin typeface="+mn-lt"/>
                <a:cs typeface="Times New Roman"/>
              </a:rPr>
              <a:t>incorrect</a:t>
            </a:r>
            <a:endParaRPr sz="2118" b="0" dirty="0">
              <a:latin typeface="+mn-lt"/>
              <a:cs typeface="Times New Roman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D1F7BB7C-7E89-4549-88AF-0CAF243DA30A}"/>
              </a:ext>
            </a:extLst>
          </p:cNvPr>
          <p:cNvGrpSpPr/>
          <p:nvPr/>
        </p:nvGrpSpPr>
        <p:grpSpPr>
          <a:xfrm>
            <a:off x="5685982" y="2081847"/>
            <a:ext cx="2756645" cy="1277471"/>
            <a:chOff x="5042647" y="2017059"/>
            <a:chExt cx="2756645" cy="1277471"/>
          </a:xfrm>
        </p:grpSpPr>
        <p:sp>
          <p:nvSpPr>
            <p:cNvPr id="4" name="object 4"/>
            <p:cNvSpPr/>
            <p:nvPr/>
          </p:nvSpPr>
          <p:spPr>
            <a:xfrm>
              <a:off x="5042647" y="2101103"/>
              <a:ext cx="252132" cy="319368"/>
            </a:xfrm>
            <a:custGeom>
              <a:avLst/>
              <a:gdLst/>
              <a:ahLst/>
              <a:cxnLst/>
              <a:rect l="l" t="t" r="r" b="b"/>
              <a:pathLst>
                <a:path w="285750" h="361950">
                  <a:moveTo>
                    <a:pt x="0" y="0"/>
                  </a:moveTo>
                  <a:lnTo>
                    <a:pt x="285750" y="0"/>
                  </a:lnTo>
                  <a:lnTo>
                    <a:pt x="285750" y="361950"/>
                  </a:lnTo>
                  <a:lnTo>
                    <a:pt x="0" y="361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80FF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5" name="object 5"/>
            <p:cNvSpPr/>
            <p:nvPr/>
          </p:nvSpPr>
          <p:spPr>
            <a:xfrm>
              <a:off x="5294779" y="2017059"/>
              <a:ext cx="84044" cy="403412"/>
            </a:xfrm>
            <a:custGeom>
              <a:avLst/>
              <a:gdLst/>
              <a:ahLst/>
              <a:cxnLst/>
              <a:rect l="l" t="t" r="r" b="b"/>
              <a:pathLst>
                <a:path w="95250" h="457200">
                  <a:moveTo>
                    <a:pt x="95250" y="0"/>
                  </a:moveTo>
                  <a:lnTo>
                    <a:pt x="0" y="95250"/>
                  </a:lnTo>
                  <a:lnTo>
                    <a:pt x="0" y="457200"/>
                  </a:lnTo>
                  <a:lnTo>
                    <a:pt x="95250" y="36195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356BD7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6" name="object 6"/>
            <p:cNvSpPr/>
            <p:nvPr/>
          </p:nvSpPr>
          <p:spPr>
            <a:xfrm>
              <a:off x="5042647" y="2017059"/>
              <a:ext cx="336176" cy="84044"/>
            </a:xfrm>
            <a:custGeom>
              <a:avLst/>
              <a:gdLst/>
              <a:ahLst/>
              <a:cxnLst/>
              <a:rect l="l" t="t" r="r" b="b"/>
              <a:pathLst>
                <a:path w="381000" h="95250">
                  <a:moveTo>
                    <a:pt x="381000" y="0"/>
                  </a:moveTo>
                  <a:lnTo>
                    <a:pt x="95250" y="0"/>
                  </a:lnTo>
                  <a:lnTo>
                    <a:pt x="0" y="95250"/>
                  </a:lnTo>
                  <a:lnTo>
                    <a:pt x="285750" y="9525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6D9AFF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7" name="object 7"/>
            <p:cNvSpPr/>
            <p:nvPr/>
          </p:nvSpPr>
          <p:spPr>
            <a:xfrm>
              <a:off x="5042647" y="2017059"/>
              <a:ext cx="336176" cy="403412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0" y="95249"/>
                  </a:moveTo>
                  <a:lnTo>
                    <a:pt x="95249" y="0"/>
                  </a:lnTo>
                  <a:lnTo>
                    <a:pt x="380999" y="0"/>
                  </a:lnTo>
                  <a:lnTo>
                    <a:pt x="380999" y="361949"/>
                  </a:lnTo>
                  <a:lnTo>
                    <a:pt x="285749" y="457199"/>
                  </a:lnTo>
                  <a:lnTo>
                    <a:pt x="0" y="457199"/>
                  </a:lnTo>
                  <a:lnTo>
                    <a:pt x="0" y="9524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8" name="object 8"/>
            <p:cNvSpPr/>
            <p:nvPr/>
          </p:nvSpPr>
          <p:spPr>
            <a:xfrm>
              <a:off x="5042647" y="2017059"/>
              <a:ext cx="336176" cy="84044"/>
            </a:xfrm>
            <a:custGeom>
              <a:avLst/>
              <a:gdLst/>
              <a:ahLst/>
              <a:cxnLst/>
              <a:rect l="l" t="t" r="r" b="b"/>
              <a:pathLst>
                <a:path w="381000" h="95250">
                  <a:moveTo>
                    <a:pt x="0" y="95249"/>
                  </a:moveTo>
                  <a:lnTo>
                    <a:pt x="285749" y="95249"/>
                  </a:lnTo>
                  <a:lnTo>
                    <a:pt x="380999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9" name="object 9"/>
            <p:cNvSpPr/>
            <p:nvPr/>
          </p:nvSpPr>
          <p:spPr>
            <a:xfrm flipH="1">
              <a:off x="5294778" y="2101103"/>
              <a:ext cx="45719" cy="319368"/>
            </a:xfrm>
            <a:custGeom>
              <a:avLst/>
              <a:gdLst/>
              <a:ahLst/>
              <a:cxnLst/>
              <a:rect l="l" t="t" r="r" b="b"/>
              <a:pathLst>
                <a:path h="361950">
                  <a:moveTo>
                    <a:pt x="0" y="0"/>
                  </a:moveTo>
                  <a:lnTo>
                    <a:pt x="0" y="361949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10" name="object 10"/>
            <p:cNvSpPr/>
            <p:nvPr/>
          </p:nvSpPr>
          <p:spPr>
            <a:xfrm>
              <a:off x="5311587" y="2101103"/>
              <a:ext cx="252132" cy="319368"/>
            </a:xfrm>
            <a:custGeom>
              <a:avLst/>
              <a:gdLst/>
              <a:ahLst/>
              <a:cxnLst/>
              <a:rect l="l" t="t" r="r" b="b"/>
              <a:pathLst>
                <a:path w="285750" h="361950">
                  <a:moveTo>
                    <a:pt x="0" y="0"/>
                  </a:moveTo>
                  <a:lnTo>
                    <a:pt x="285750" y="0"/>
                  </a:lnTo>
                  <a:lnTo>
                    <a:pt x="285750" y="361950"/>
                  </a:lnTo>
                  <a:lnTo>
                    <a:pt x="0" y="361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80FF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11" name="object 11"/>
            <p:cNvSpPr/>
            <p:nvPr/>
          </p:nvSpPr>
          <p:spPr>
            <a:xfrm>
              <a:off x="5563719" y="2017059"/>
              <a:ext cx="84044" cy="403412"/>
            </a:xfrm>
            <a:custGeom>
              <a:avLst/>
              <a:gdLst/>
              <a:ahLst/>
              <a:cxnLst/>
              <a:rect l="l" t="t" r="r" b="b"/>
              <a:pathLst>
                <a:path w="95250" h="457200">
                  <a:moveTo>
                    <a:pt x="95250" y="0"/>
                  </a:moveTo>
                  <a:lnTo>
                    <a:pt x="0" y="95250"/>
                  </a:lnTo>
                  <a:lnTo>
                    <a:pt x="0" y="457200"/>
                  </a:lnTo>
                  <a:lnTo>
                    <a:pt x="95250" y="36195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356BD7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12" name="object 12"/>
            <p:cNvSpPr/>
            <p:nvPr/>
          </p:nvSpPr>
          <p:spPr>
            <a:xfrm>
              <a:off x="5311587" y="2017059"/>
              <a:ext cx="336176" cy="84044"/>
            </a:xfrm>
            <a:custGeom>
              <a:avLst/>
              <a:gdLst/>
              <a:ahLst/>
              <a:cxnLst/>
              <a:rect l="l" t="t" r="r" b="b"/>
              <a:pathLst>
                <a:path w="381000" h="95250">
                  <a:moveTo>
                    <a:pt x="381000" y="0"/>
                  </a:moveTo>
                  <a:lnTo>
                    <a:pt x="95250" y="0"/>
                  </a:lnTo>
                  <a:lnTo>
                    <a:pt x="0" y="95250"/>
                  </a:lnTo>
                  <a:lnTo>
                    <a:pt x="285750" y="9525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6D9AFF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13" name="object 13"/>
            <p:cNvSpPr/>
            <p:nvPr/>
          </p:nvSpPr>
          <p:spPr>
            <a:xfrm>
              <a:off x="5311587" y="2017059"/>
              <a:ext cx="336176" cy="403412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0" y="95249"/>
                  </a:moveTo>
                  <a:lnTo>
                    <a:pt x="95249" y="0"/>
                  </a:lnTo>
                  <a:lnTo>
                    <a:pt x="380999" y="0"/>
                  </a:lnTo>
                  <a:lnTo>
                    <a:pt x="380999" y="361949"/>
                  </a:lnTo>
                  <a:lnTo>
                    <a:pt x="285749" y="457199"/>
                  </a:lnTo>
                  <a:lnTo>
                    <a:pt x="0" y="457199"/>
                  </a:lnTo>
                  <a:lnTo>
                    <a:pt x="0" y="9524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14" name="object 14"/>
            <p:cNvSpPr/>
            <p:nvPr/>
          </p:nvSpPr>
          <p:spPr>
            <a:xfrm>
              <a:off x="5311587" y="2017059"/>
              <a:ext cx="336176" cy="84044"/>
            </a:xfrm>
            <a:custGeom>
              <a:avLst/>
              <a:gdLst/>
              <a:ahLst/>
              <a:cxnLst/>
              <a:rect l="l" t="t" r="r" b="b"/>
              <a:pathLst>
                <a:path w="381000" h="95250">
                  <a:moveTo>
                    <a:pt x="0" y="95249"/>
                  </a:moveTo>
                  <a:lnTo>
                    <a:pt x="285749" y="95249"/>
                  </a:lnTo>
                  <a:lnTo>
                    <a:pt x="380999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15" name="object 15"/>
            <p:cNvSpPr/>
            <p:nvPr/>
          </p:nvSpPr>
          <p:spPr>
            <a:xfrm flipH="1">
              <a:off x="5563718" y="2101103"/>
              <a:ext cx="45719" cy="319368"/>
            </a:xfrm>
            <a:custGeom>
              <a:avLst/>
              <a:gdLst/>
              <a:ahLst/>
              <a:cxnLst/>
              <a:rect l="l" t="t" r="r" b="b"/>
              <a:pathLst>
                <a:path h="361950">
                  <a:moveTo>
                    <a:pt x="0" y="0"/>
                  </a:moveTo>
                  <a:lnTo>
                    <a:pt x="0" y="361949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16" name="object 16"/>
            <p:cNvSpPr/>
            <p:nvPr/>
          </p:nvSpPr>
          <p:spPr>
            <a:xfrm>
              <a:off x="5580528" y="2101103"/>
              <a:ext cx="252132" cy="319368"/>
            </a:xfrm>
            <a:custGeom>
              <a:avLst/>
              <a:gdLst/>
              <a:ahLst/>
              <a:cxnLst/>
              <a:rect l="l" t="t" r="r" b="b"/>
              <a:pathLst>
                <a:path w="285750" h="361950">
                  <a:moveTo>
                    <a:pt x="0" y="0"/>
                  </a:moveTo>
                  <a:lnTo>
                    <a:pt x="285750" y="0"/>
                  </a:lnTo>
                  <a:lnTo>
                    <a:pt x="285750" y="361950"/>
                  </a:lnTo>
                  <a:lnTo>
                    <a:pt x="0" y="361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80FF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17" name="object 17"/>
            <p:cNvSpPr/>
            <p:nvPr/>
          </p:nvSpPr>
          <p:spPr>
            <a:xfrm>
              <a:off x="5832660" y="2017059"/>
              <a:ext cx="84044" cy="403412"/>
            </a:xfrm>
            <a:custGeom>
              <a:avLst/>
              <a:gdLst/>
              <a:ahLst/>
              <a:cxnLst/>
              <a:rect l="l" t="t" r="r" b="b"/>
              <a:pathLst>
                <a:path w="95250" h="457200">
                  <a:moveTo>
                    <a:pt x="95250" y="0"/>
                  </a:moveTo>
                  <a:lnTo>
                    <a:pt x="0" y="95250"/>
                  </a:lnTo>
                  <a:lnTo>
                    <a:pt x="0" y="457200"/>
                  </a:lnTo>
                  <a:lnTo>
                    <a:pt x="95250" y="36195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356BD7"/>
            </a:solidFill>
          </p:spPr>
          <p:txBody>
            <a:bodyPr wrap="square" lIns="0" tIns="0" rIns="0" bIns="0" rtlCol="0"/>
            <a:lstStyle/>
            <a:p>
              <a:endParaRPr sz="2118"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5580528" y="2017059"/>
              <a:ext cx="336176" cy="84044"/>
            </a:xfrm>
            <a:custGeom>
              <a:avLst/>
              <a:gdLst/>
              <a:ahLst/>
              <a:cxnLst/>
              <a:rect l="l" t="t" r="r" b="b"/>
              <a:pathLst>
                <a:path w="381000" h="95250">
                  <a:moveTo>
                    <a:pt x="381000" y="0"/>
                  </a:moveTo>
                  <a:lnTo>
                    <a:pt x="95250" y="0"/>
                  </a:lnTo>
                  <a:lnTo>
                    <a:pt x="0" y="95250"/>
                  </a:lnTo>
                  <a:lnTo>
                    <a:pt x="285750" y="9525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6D9AFF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19" name="object 19"/>
            <p:cNvSpPr/>
            <p:nvPr/>
          </p:nvSpPr>
          <p:spPr>
            <a:xfrm>
              <a:off x="5580528" y="2017059"/>
              <a:ext cx="336176" cy="403412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0" y="95249"/>
                  </a:moveTo>
                  <a:lnTo>
                    <a:pt x="95249" y="0"/>
                  </a:lnTo>
                  <a:lnTo>
                    <a:pt x="380999" y="0"/>
                  </a:lnTo>
                  <a:lnTo>
                    <a:pt x="380999" y="361949"/>
                  </a:lnTo>
                  <a:lnTo>
                    <a:pt x="285749" y="457199"/>
                  </a:lnTo>
                  <a:lnTo>
                    <a:pt x="0" y="457199"/>
                  </a:lnTo>
                  <a:lnTo>
                    <a:pt x="0" y="9524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20" name="object 20"/>
            <p:cNvSpPr/>
            <p:nvPr/>
          </p:nvSpPr>
          <p:spPr>
            <a:xfrm>
              <a:off x="5580528" y="2017059"/>
              <a:ext cx="336176" cy="84044"/>
            </a:xfrm>
            <a:custGeom>
              <a:avLst/>
              <a:gdLst/>
              <a:ahLst/>
              <a:cxnLst/>
              <a:rect l="l" t="t" r="r" b="b"/>
              <a:pathLst>
                <a:path w="381000" h="95250">
                  <a:moveTo>
                    <a:pt x="0" y="95249"/>
                  </a:moveTo>
                  <a:lnTo>
                    <a:pt x="285749" y="95249"/>
                  </a:lnTo>
                  <a:lnTo>
                    <a:pt x="380999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21" name="object 21"/>
            <p:cNvSpPr/>
            <p:nvPr/>
          </p:nvSpPr>
          <p:spPr>
            <a:xfrm flipH="1">
              <a:off x="5832659" y="2101103"/>
              <a:ext cx="45719" cy="319368"/>
            </a:xfrm>
            <a:custGeom>
              <a:avLst/>
              <a:gdLst/>
              <a:ahLst/>
              <a:cxnLst/>
              <a:rect l="l" t="t" r="r" b="b"/>
              <a:pathLst>
                <a:path h="361950">
                  <a:moveTo>
                    <a:pt x="0" y="0"/>
                  </a:moveTo>
                  <a:lnTo>
                    <a:pt x="0" y="361949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22" name="object 22"/>
            <p:cNvSpPr/>
            <p:nvPr/>
          </p:nvSpPr>
          <p:spPr>
            <a:xfrm>
              <a:off x="5983940" y="2101103"/>
              <a:ext cx="252132" cy="319368"/>
            </a:xfrm>
            <a:custGeom>
              <a:avLst/>
              <a:gdLst/>
              <a:ahLst/>
              <a:cxnLst/>
              <a:rect l="l" t="t" r="r" b="b"/>
              <a:pathLst>
                <a:path w="285750" h="361950">
                  <a:moveTo>
                    <a:pt x="0" y="0"/>
                  </a:moveTo>
                  <a:lnTo>
                    <a:pt x="285750" y="0"/>
                  </a:lnTo>
                  <a:lnTo>
                    <a:pt x="285750" y="361950"/>
                  </a:lnTo>
                  <a:lnTo>
                    <a:pt x="0" y="361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80FF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23" name="object 23"/>
            <p:cNvSpPr/>
            <p:nvPr/>
          </p:nvSpPr>
          <p:spPr>
            <a:xfrm>
              <a:off x="6236072" y="2017059"/>
              <a:ext cx="84044" cy="403412"/>
            </a:xfrm>
            <a:custGeom>
              <a:avLst/>
              <a:gdLst/>
              <a:ahLst/>
              <a:cxnLst/>
              <a:rect l="l" t="t" r="r" b="b"/>
              <a:pathLst>
                <a:path w="95250" h="457200">
                  <a:moveTo>
                    <a:pt x="95250" y="0"/>
                  </a:moveTo>
                  <a:lnTo>
                    <a:pt x="0" y="95250"/>
                  </a:lnTo>
                  <a:lnTo>
                    <a:pt x="0" y="457200"/>
                  </a:lnTo>
                  <a:lnTo>
                    <a:pt x="95250" y="36195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356BD7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24" name="object 24"/>
            <p:cNvSpPr/>
            <p:nvPr/>
          </p:nvSpPr>
          <p:spPr>
            <a:xfrm>
              <a:off x="5983940" y="2017059"/>
              <a:ext cx="336176" cy="84044"/>
            </a:xfrm>
            <a:custGeom>
              <a:avLst/>
              <a:gdLst/>
              <a:ahLst/>
              <a:cxnLst/>
              <a:rect l="l" t="t" r="r" b="b"/>
              <a:pathLst>
                <a:path w="381000" h="95250">
                  <a:moveTo>
                    <a:pt x="381000" y="0"/>
                  </a:moveTo>
                  <a:lnTo>
                    <a:pt x="95250" y="0"/>
                  </a:lnTo>
                  <a:lnTo>
                    <a:pt x="0" y="95250"/>
                  </a:lnTo>
                  <a:lnTo>
                    <a:pt x="285750" y="9525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6D9AFF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25" name="object 25"/>
            <p:cNvSpPr/>
            <p:nvPr/>
          </p:nvSpPr>
          <p:spPr>
            <a:xfrm>
              <a:off x="5983940" y="2017059"/>
              <a:ext cx="336176" cy="403412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0" y="95249"/>
                  </a:moveTo>
                  <a:lnTo>
                    <a:pt x="95249" y="0"/>
                  </a:lnTo>
                  <a:lnTo>
                    <a:pt x="380999" y="0"/>
                  </a:lnTo>
                  <a:lnTo>
                    <a:pt x="380999" y="361949"/>
                  </a:lnTo>
                  <a:lnTo>
                    <a:pt x="285749" y="457199"/>
                  </a:lnTo>
                  <a:lnTo>
                    <a:pt x="0" y="457199"/>
                  </a:lnTo>
                  <a:lnTo>
                    <a:pt x="0" y="9524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26" name="object 26"/>
            <p:cNvSpPr/>
            <p:nvPr/>
          </p:nvSpPr>
          <p:spPr>
            <a:xfrm>
              <a:off x="5983940" y="2017059"/>
              <a:ext cx="336176" cy="84044"/>
            </a:xfrm>
            <a:custGeom>
              <a:avLst/>
              <a:gdLst/>
              <a:ahLst/>
              <a:cxnLst/>
              <a:rect l="l" t="t" r="r" b="b"/>
              <a:pathLst>
                <a:path w="381000" h="95250">
                  <a:moveTo>
                    <a:pt x="0" y="95249"/>
                  </a:moveTo>
                  <a:lnTo>
                    <a:pt x="285749" y="95249"/>
                  </a:lnTo>
                  <a:lnTo>
                    <a:pt x="380999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27" name="object 27"/>
            <p:cNvSpPr/>
            <p:nvPr/>
          </p:nvSpPr>
          <p:spPr>
            <a:xfrm flipH="1">
              <a:off x="6236071" y="2101103"/>
              <a:ext cx="45719" cy="319368"/>
            </a:xfrm>
            <a:custGeom>
              <a:avLst/>
              <a:gdLst/>
              <a:ahLst/>
              <a:cxnLst/>
              <a:rect l="l" t="t" r="r" b="b"/>
              <a:pathLst>
                <a:path h="361950">
                  <a:moveTo>
                    <a:pt x="0" y="0"/>
                  </a:moveTo>
                  <a:lnTo>
                    <a:pt x="0" y="361949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28" name="object 28"/>
            <p:cNvSpPr/>
            <p:nvPr/>
          </p:nvSpPr>
          <p:spPr>
            <a:xfrm>
              <a:off x="6252881" y="2101103"/>
              <a:ext cx="252132" cy="319368"/>
            </a:xfrm>
            <a:custGeom>
              <a:avLst/>
              <a:gdLst/>
              <a:ahLst/>
              <a:cxnLst/>
              <a:rect l="l" t="t" r="r" b="b"/>
              <a:pathLst>
                <a:path w="285750" h="361950">
                  <a:moveTo>
                    <a:pt x="0" y="0"/>
                  </a:moveTo>
                  <a:lnTo>
                    <a:pt x="285750" y="0"/>
                  </a:lnTo>
                  <a:lnTo>
                    <a:pt x="285750" y="361950"/>
                  </a:lnTo>
                  <a:lnTo>
                    <a:pt x="0" y="361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80FF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29" name="object 29"/>
            <p:cNvSpPr/>
            <p:nvPr/>
          </p:nvSpPr>
          <p:spPr>
            <a:xfrm>
              <a:off x="6505013" y="2017059"/>
              <a:ext cx="84044" cy="403412"/>
            </a:xfrm>
            <a:custGeom>
              <a:avLst/>
              <a:gdLst/>
              <a:ahLst/>
              <a:cxnLst/>
              <a:rect l="l" t="t" r="r" b="b"/>
              <a:pathLst>
                <a:path w="95250" h="457200">
                  <a:moveTo>
                    <a:pt x="95250" y="0"/>
                  </a:moveTo>
                  <a:lnTo>
                    <a:pt x="0" y="95250"/>
                  </a:lnTo>
                  <a:lnTo>
                    <a:pt x="0" y="457200"/>
                  </a:lnTo>
                  <a:lnTo>
                    <a:pt x="95250" y="36195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356BD7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30" name="object 30"/>
            <p:cNvSpPr/>
            <p:nvPr/>
          </p:nvSpPr>
          <p:spPr>
            <a:xfrm>
              <a:off x="6252881" y="2017059"/>
              <a:ext cx="336176" cy="84044"/>
            </a:xfrm>
            <a:custGeom>
              <a:avLst/>
              <a:gdLst/>
              <a:ahLst/>
              <a:cxnLst/>
              <a:rect l="l" t="t" r="r" b="b"/>
              <a:pathLst>
                <a:path w="381000" h="95250">
                  <a:moveTo>
                    <a:pt x="381000" y="0"/>
                  </a:moveTo>
                  <a:lnTo>
                    <a:pt x="95250" y="0"/>
                  </a:lnTo>
                  <a:lnTo>
                    <a:pt x="0" y="95250"/>
                  </a:lnTo>
                  <a:lnTo>
                    <a:pt x="285750" y="9525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6D9AFF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31" name="object 31"/>
            <p:cNvSpPr/>
            <p:nvPr/>
          </p:nvSpPr>
          <p:spPr>
            <a:xfrm>
              <a:off x="6252881" y="2017059"/>
              <a:ext cx="336176" cy="403412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0" y="95249"/>
                  </a:moveTo>
                  <a:lnTo>
                    <a:pt x="95249" y="0"/>
                  </a:lnTo>
                  <a:lnTo>
                    <a:pt x="380999" y="0"/>
                  </a:lnTo>
                  <a:lnTo>
                    <a:pt x="380999" y="361949"/>
                  </a:lnTo>
                  <a:lnTo>
                    <a:pt x="285749" y="457199"/>
                  </a:lnTo>
                  <a:lnTo>
                    <a:pt x="0" y="457199"/>
                  </a:lnTo>
                  <a:lnTo>
                    <a:pt x="0" y="9524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32" name="object 32"/>
            <p:cNvSpPr/>
            <p:nvPr/>
          </p:nvSpPr>
          <p:spPr>
            <a:xfrm>
              <a:off x="6252881" y="2017059"/>
              <a:ext cx="336176" cy="84044"/>
            </a:xfrm>
            <a:custGeom>
              <a:avLst/>
              <a:gdLst/>
              <a:ahLst/>
              <a:cxnLst/>
              <a:rect l="l" t="t" r="r" b="b"/>
              <a:pathLst>
                <a:path w="381000" h="95250">
                  <a:moveTo>
                    <a:pt x="0" y="95249"/>
                  </a:moveTo>
                  <a:lnTo>
                    <a:pt x="285749" y="95249"/>
                  </a:lnTo>
                  <a:lnTo>
                    <a:pt x="380999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33" name="object 33"/>
            <p:cNvSpPr/>
            <p:nvPr/>
          </p:nvSpPr>
          <p:spPr>
            <a:xfrm flipH="1">
              <a:off x="6505012" y="2101103"/>
              <a:ext cx="45719" cy="319368"/>
            </a:xfrm>
            <a:custGeom>
              <a:avLst/>
              <a:gdLst/>
              <a:ahLst/>
              <a:cxnLst/>
              <a:rect l="l" t="t" r="r" b="b"/>
              <a:pathLst>
                <a:path h="361950">
                  <a:moveTo>
                    <a:pt x="0" y="0"/>
                  </a:moveTo>
                  <a:lnTo>
                    <a:pt x="0" y="361949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34" name="object 34"/>
            <p:cNvSpPr/>
            <p:nvPr/>
          </p:nvSpPr>
          <p:spPr>
            <a:xfrm>
              <a:off x="6521822" y="2101103"/>
              <a:ext cx="252132" cy="319368"/>
            </a:xfrm>
            <a:custGeom>
              <a:avLst/>
              <a:gdLst/>
              <a:ahLst/>
              <a:cxnLst/>
              <a:rect l="l" t="t" r="r" b="b"/>
              <a:pathLst>
                <a:path w="285750" h="361950">
                  <a:moveTo>
                    <a:pt x="0" y="0"/>
                  </a:moveTo>
                  <a:lnTo>
                    <a:pt x="285750" y="0"/>
                  </a:lnTo>
                  <a:lnTo>
                    <a:pt x="285750" y="361950"/>
                  </a:lnTo>
                  <a:lnTo>
                    <a:pt x="0" y="361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80FF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35" name="object 35"/>
            <p:cNvSpPr/>
            <p:nvPr/>
          </p:nvSpPr>
          <p:spPr>
            <a:xfrm>
              <a:off x="6773954" y="2017059"/>
              <a:ext cx="84044" cy="403412"/>
            </a:xfrm>
            <a:custGeom>
              <a:avLst/>
              <a:gdLst/>
              <a:ahLst/>
              <a:cxnLst/>
              <a:rect l="l" t="t" r="r" b="b"/>
              <a:pathLst>
                <a:path w="95250" h="457200">
                  <a:moveTo>
                    <a:pt x="95250" y="0"/>
                  </a:moveTo>
                  <a:lnTo>
                    <a:pt x="0" y="95250"/>
                  </a:lnTo>
                  <a:lnTo>
                    <a:pt x="0" y="457200"/>
                  </a:lnTo>
                  <a:lnTo>
                    <a:pt x="95250" y="36195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356BD7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36" name="object 36"/>
            <p:cNvSpPr/>
            <p:nvPr/>
          </p:nvSpPr>
          <p:spPr>
            <a:xfrm>
              <a:off x="6521822" y="2017059"/>
              <a:ext cx="336176" cy="84044"/>
            </a:xfrm>
            <a:custGeom>
              <a:avLst/>
              <a:gdLst/>
              <a:ahLst/>
              <a:cxnLst/>
              <a:rect l="l" t="t" r="r" b="b"/>
              <a:pathLst>
                <a:path w="381000" h="95250">
                  <a:moveTo>
                    <a:pt x="381000" y="0"/>
                  </a:moveTo>
                  <a:lnTo>
                    <a:pt x="95250" y="0"/>
                  </a:lnTo>
                  <a:lnTo>
                    <a:pt x="0" y="95250"/>
                  </a:lnTo>
                  <a:lnTo>
                    <a:pt x="285750" y="9525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6D9AFF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37" name="object 37"/>
            <p:cNvSpPr/>
            <p:nvPr/>
          </p:nvSpPr>
          <p:spPr>
            <a:xfrm>
              <a:off x="6521822" y="2017059"/>
              <a:ext cx="336176" cy="403412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0" y="95249"/>
                  </a:moveTo>
                  <a:lnTo>
                    <a:pt x="95249" y="0"/>
                  </a:lnTo>
                  <a:lnTo>
                    <a:pt x="380999" y="0"/>
                  </a:lnTo>
                  <a:lnTo>
                    <a:pt x="380999" y="361949"/>
                  </a:lnTo>
                  <a:lnTo>
                    <a:pt x="285749" y="457199"/>
                  </a:lnTo>
                  <a:lnTo>
                    <a:pt x="0" y="457199"/>
                  </a:lnTo>
                  <a:lnTo>
                    <a:pt x="0" y="9524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38" name="object 38"/>
            <p:cNvSpPr/>
            <p:nvPr/>
          </p:nvSpPr>
          <p:spPr>
            <a:xfrm>
              <a:off x="6521822" y="2017059"/>
              <a:ext cx="336176" cy="84044"/>
            </a:xfrm>
            <a:custGeom>
              <a:avLst/>
              <a:gdLst/>
              <a:ahLst/>
              <a:cxnLst/>
              <a:rect l="l" t="t" r="r" b="b"/>
              <a:pathLst>
                <a:path w="381000" h="95250">
                  <a:moveTo>
                    <a:pt x="0" y="95249"/>
                  </a:moveTo>
                  <a:lnTo>
                    <a:pt x="285749" y="95249"/>
                  </a:lnTo>
                  <a:lnTo>
                    <a:pt x="380999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39" name="object 39"/>
            <p:cNvSpPr/>
            <p:nvPr/>
          </p:nvSpPr>
          <p:spPr>
            <a:xfrm flipH="1">
              <a:off x="6773953" y="2101103"/>
              <a:ext cx="45719" cy="319368"/>
            </a:xfrm>
            <a:custGeom>
              <a:avLst/>
              <a:gdLst/>
              <a:ahLst/>
              <a:cxnLst/>
              <a:rect l="l" t="t" r="r" b="b"/>
              <a:pathLst>
                <a:path h="361950">
                  <a:moveTo>
                    <a:pt x="0" y="0"/>
                  </a:moveTo>
                  <a:lnTo>
                    <a:pt x="0" y="361949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40" name="object 40"/>
            <p:cNvSpPr/>
            <p:nvPr/>
          </p:nvSpPr>
          <p:spPr>
            <a:xfrm>
              <a:off x="6925234" y="2101103"/>
              <a:ext cx="252132" cy="319368"/>
            </a:xfrm>
            <a:custGeom>
              <a:avLst/>
              <a:gdLst/>
              <a:ahLst/>
              <a:cxnLst/>
              <a:rect l="l" t="t" r="r" b="b"/>
              <a:pathLst>
                <a:path w="285750" h="361950">
                  <a:moveTo>
                    <a:pt x="0" y="0"/>
                  </a:moveTo>
                  <a:lnTo>
                    <a:pt x="285750" y="0"/>
                  </a:lnTo>
                  <a:lnTo>
                    <a:pt x="285750" y="361950"/>
                  </a:lnTo>
                  <a:lnTo>
                    <a:pt x="0" y="361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80FF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41" name="object 41"/>
            <p:cNvSpPr/>
            <p:nvPr/>
          </p:nvSpPr>
          <p:spPr>
            <a:xfrm>
              <a:off x="7177366" y="2017059"/>
              <a:ext cx="84044" cy="403412"/>
            </a:xfrm>
            <a:custGeom>
              <a:avLst/>
              <a:gdLst/>
              <a:ahLst/>
              <a:cxnLst/>
              <a:rect l="l" t="t" r="r" b="b"/>
              <a:pathLst>
                <a:path w="95250" h="457200">
                  <a:moveTo>
                    <a:pt x="95250" y="0"/>
                  </a:moveTo>
                  <a:lnTo>
                    <a:pt x="0" y="95250"/>
                  </a:lnTo>
                  <a:lnTo>
                    <a:pt x="0" y="457200"/>
                  </a:lnTo>
                  <a:lnTo>
                    <a:pt x="95250" y="36195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356BD7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42" name="object 42"/>
            <p:cNvSpPr/>
            <p:nvPr/>
          </p:nvSpPr>
          <p:spPr>
            <a:xfrm>
              <a:off x="6925234" y="2017059"/>
              <a:ext cx="336176" cy="84044"/>
            </a:xfrm>
            <a:custGeom>
              <a:avLst/>
              <a:gdLst/>
              <a:ahLst/>
              <a:cxnLst/>
              <a:rect l="l" t="t" r="r" b="b"/>
              <a:pathLst>
                <a:path w="381000" h="95250">
                  <a:moveTo>
                    <a:pt x="381000" y="0"/>
                  </a:moveTo>
                  <a:lnTo>
                    <a:pt x="95250" y="0"/>
                  </a:lnTo>
                  <a:lnTo>
                    <a:pt x="0" y="95250"/>
                  </a:lnTo>
                  <a:lnTo>
                    <a:pt x="285750" y="9525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6D9AFF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43" name="object 43"/>
            <p:cNvSpPr/>
            <p:nvPr/>
          </p:nvSpPr>
          <p:spPr>
            <a:xfrm>
              <a:off x="6925234" y="2017059"/>
              <a:ext cx="336176" cy="403412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0" y="95249"/>
                  </a:moveTo>
                  <a:lnTo>
                    <a:pt x="95249" y="0"/>
                  </a:lnTo>
                  <a:lnTo>
                    <a:pt x="380999" y="0"/>
                  </a:lnTo>
                  <a:lnTo>
                    <a:pt x="380999" y="361949"/>
                  </a:lnTo>
                  <a:lnTo>
                    <a:pt x="285749" y="457199"/>
                  </a:lnTo>
                  <a:lnTo>
                    <a:pt x="0" y="457199"/>
                  </a:lnTo>
                  <a:lnTo>
                    <a:pt x="0" y="9524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44" name="object 44"/>
            <p:cNvSpPr/>
            <p:nvPr/>
          </p:nvSpPr>
          <p:spPr>
            <a:xfrm>
              <a:off x="6925234" y="2017059"/>
              <a:ext cx="336176" cy="84044"/>
            </a:xfrm>
            <a:custGeom>
              <a:avLst/>
              <a:gdLst/>
              <a:ahLst/>
              <a:cxnLst/>
              <a:rect l="l" t="t" r="r" b="b"/>
              <a:pathLst>
                <a:path w="381000" h="95250">
                  <a:moveTo>
                    <a:pt x="0" y="95249"/>
                  </a:moveTo>
                  <a:lnTo>
                    <a:pt x="285749" y="95249"/>
                  </a:lnTo>
                  <a:lnTo>
                    <a:pt x="380999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45" name="object 45"/>
            <p:cNvSpPr/>
            <p:nvPr/>
          </p:nvSpPr>
          <p:spPr>
            <a:xfrm flipH="1">
              <a:off x="7177365" y="2101103"/>
              <a:ext cx="45719" cy="319368"/>
            </a:xfrm>
            <a:custGeom>
              <a:avLst/>
              <a:gdLst/>
              <a:ahLst/>
              <a:cxnLst/>
              <a:rect l="l" t="t" r="r" b="b"/>
              <a:pathLst>
                <a:path h="361950">
                  <a:moveTo>
                    <a:pt x="0" y="0"/>
                  </a:moveTo>
                  <a:lnTo>
                    <a:pt x="0" y="361949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46" name="object 46"/>
            <p:cNvSpPr/>
            <p:nvPr/>
          </p:nvSpPr>
          <p:spPr>
            <a:xfrm>
              <a:off x="7194175" y="2101103"/>
              <a:ext cx="252132" cy="319368"/>
            </a:xfrm>
            <a:custGeom>
              <a:avLst/>
              <a:gdLst/>
              <a:ahLst/>
              <a:cxnLst/>
              <a:rect l="l" t="t" r="r" b="b"/>
              <a:pathLst>
                <a:path w="285750" h="361950">
                  <a:moveTo>
                    <a:pt x="0" y="0"/>
                  </a:moveTo>
                  <a:lnTo>
                    <a:pt x="285750" y="0"/>
                  </a:lnTo>
                  <a:lnTo>
                    <a:pt x="285750" y="361950"/>
                  </a:lnTo>
                  <a:lnTo>
                    <a:pt x="0" y="361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80FF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47" name="object 47"/>
            <p:cNvSpPr/>
            <p:nvPr/>
          </p:nvSpPr>
          <p:spPr>
            <a:xfrm>
              <a:off x="7446307" y="2017059"/>
              <a:ext cx="84044" cy="403412"/>
            </a:xfrm>
            <a:custGeom>
              <a:avLst/>
              <a:gdLst/>
              <a:ahLst/>
              <a:cxnLst/>
              <a:rect l="l" t="t" r="r" b="b"/>
              <a:pathLst>
                <a:path w="95250" h="457200">
                  <a:moveTo>
                    <a:pt x="95250" y="0"/>
                  </a:moveTo>
                  <a:lnTo>
                    <a:pt x="0" y="95250"/>
                  </a:lnTo>
                  <a:lnTo>
                    <a:pt x="0" y="457200"/>
                  </a:lnTo>
                  <a:lnTo>
                    <a:pt x="95250" y="36195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356BD7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48" name="object 48"/>
            <p:cNvSpPr/>
            <p:nvPr/>
          </p:nvSpPr>
          <p:spPr>
            <a:xfrm>
              <a:off x="7194175" y="2017059"/>
              <a:ext cx="336176" cy="84044"/>
            </a:xfrm>
            <a:custGeom>
              <a:avLst/>
              <a:gdLst/>
              <a:ahLst/>
              <a:cxnLst/>
              <a:rect l="l" t="t" r="r" b="b"/>
              <a:pathLst>
                <a:path w="381000" h="95250">
                  <a:moveTo>
                    <a:pt x="381000" y="0"/>
                  </a:moveTo>
                  <a:lnTo>
                    <a:pt x="95250" y="0"/>
                  </a:lnTo>
                  <a:lnTo>
                    <a:pt x="0" y="95250"/>
                  </a:lnTo>
                  <a:lnTo>
                    <a:pt x="285750" y="9525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6D9AFF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49" name="object 49"/>
            <p:cNvSpPr/>
            <p:nvPr/>
          </p:nvSpPr>
          <p:spPr>
            <a:xfrm>
              <a:off x="7194175" y="2017059"/>
              <a:ext cx="336176" cy="403412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0" y="95249"/>
                  </a:moveTo>
                  <a:lnTo>
                    <a:pt x="95249" y="0"/>
                  </a:lnTo>
                  <a:lnTo>
                    <a:pt x="380999" y="0"/>
                  </a:lnTo>
                  <a:lnTo>
                    <a:pt x="380999" y="361949"/>
                  </a:lnTo>
                  <a:lnTo>
                    <a:pt x="285749" y="457199"/>
                  </a:lnTo>
                  <a:lnTo>
                    <a:pt x="0" y="457199"/>
                  </a:lnTo>
                  <a:lnTo>
                    <a:pt x="0" y="9524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50" name="object 50"/>
            <p:cNvSpPr/>
            <p:nvPr/>
          </p:nvSpPr>
          <p:spPr>
            <a:xfrm>
              <a:off x="7194175" y="2017059"/>
              <a:ext cx="336176" cy="84044"/>
            </a:xfrm>
            <a:custGeom>
              <a:avLst/>
              <a:gdLst/>
              <a:ahLst/>
              <a:cxnLst/>
              <a:rect l="l" t="t" r="r" b="b"/>
              <a:pathLst>
                <a:path w="381000" h="95250">
                  <a:moveTo>
                    <a:pt x="0" y="95249"/>
                  </a:moveTo>
                  <a:lnTo>
                    <a:pt x="285749" y="95249"/>
                  </a:lnTo>
                  <a:lnTo>
                    <a:pt x="380999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51" name="object 51"/>
            <p:cNvSpPr/>
            <p:nvPr/>
          </p:nvSpPr>
          <p:spPr>
            <a:xfrm flipH="1">
              <a:off x="7446306" y="2101103"/>
              <a:ext cx="45719" cy="319368"/>
            </a:xfrm>
            <a:custGeom>
              <a:avLst/>
              <a:gdLst/>
              <a:ahLst/>
              <a:cxnLst/>
              <a:rect l="l" t="t" r="r" b="b"/>
              <a:pathLst>
                <a:path h="361950">
                  <a:moveTo>
                    <a:pt x="0" y="0"/>
                  </a:moveTo>
                  <a:lnTo>
                    <a:pt x="0" y="361949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52" name="object 52"/>
            <p:cNvSpPr/>
            <p:nvPr/>
          </p:nvSpPr>
          <p:spPr>
            <a:xfrm>
              <a:off x="7463116" y="2101103"/>
              <a:ext cx="252132" cy="319368"/>
            </a:xfrm>
            <a:custGeom>
              <a:avLst/>
              <a:gdLst/>
              <a:ahLst/>
              <a:cxnLst/>
              <a:rect l="l" t="t" r="r" b="b"/>
              <a:pathLst>
                <a:path w="285750" h="361950">
                  <a:moveTo>
                    <a:pt x="0" y="0"/>
                  </a:moveTo>
                  <a:lnTo>
                    <a:pt x="285750" y="0"/>
                  </a:lnTo>
                  <a:lnTo>
                    <a:pt x="285750" y="361950"/>
                  </a:lnTo>
                  <a:lnTo>
                    <a:pt x="0" y="361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80FF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53" name="object 53"/>
            <p:cNvSpPr/>
            <p:nvPr/>
          </p:nvSpPr>
          <p:spPr>
            <a:xfrm>
              <a:off x="7715248" y="2017059"/>
              <a:ext cx="84044" cy="403412"/>
            </a:xfrm>
            <a:custGeom>
              <a:avLst/>
              <a:gdLst/>
              <a:ahLst/>
              <a:cxnLst/>
              <a:rect l="l" t="t" r="r" b="b"/>
              <a:pathLst>
                <a:path w="95250" h="457200">
                  <a:moveTo>
                    <a:pt x="95250" y="0"/>
                  </a:moveTo>
                  <a:lnTo>
                    <a:pt x="0" y="95250"/>
                  </a:lnTo>
                  <a:lnTo>
                    <a:pt x="0" y="457200"/>
                  </a:lnTo>
                  <a:lnTo>
                    <a:pt x="95250" y="36195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356BD7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54" name="object 54"/>
            <p:cNvSpPr/>
            <p:nvPr/>
          </p:nvSpPr>
          <p:spPr>
            <a:xfrm>
              <a:off x="7463116" y="2017059"/>
              <a:ext cx="336176" cy="84044"/>
            </a:xfrm>
            <a:custGeom>
              <a:avLst/>
              <a:gdLst/>
              <a:ahLst/>
              <a:cxnLst/>
              <a:rect l="l" t="t" r="r" b="b"/>
              <a:pathLst>
                <a:path w="381000" h="95250">
                  <a:moveTo>
                    <a:pt x="381000" y="0"/>
                  </a:moveTo>
                  <a:lnTo>
                    <a:pt x="95250" y="0"/>
                  </a:lnTo>
                  <a:lnTo>
                    <a:pt x="0" y="95250"/>
                  </a:lnTo>
                  <a:lnTo>
                    <a:pt x="285750" y="9525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6D9AFF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55" name="object 55"/>
            <p:cNvSpPr/>
            <p:nvPr/>
          </p:nvSpPr>
          <p:spPr>
            <a:xfrm>
              <a:off x="7463116" y="2017059"/>
              <a:ext cx="336176" cy="403412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0" y="95249"/>
                  </a:moveTo>
                  <a:lnTo>
                    <a:pt x="95249" y="0"/>
                  </a:lnTo>
                  <a:lnTo>
                    <a:pt x="380999" y="0"/>
                  </a:lnTo>
                  <a:lnTo>
                    <a:pt x="380999" y="361949"/>
                  </a:lnTo>
                  <a:lnTo>
                    <a:pt x="285749" y="457199"/>
                  </a:lnTo>
                  <a:lnTo>
                    <a:pt x="0" y="457199"/>
                  </a:lnTo>
                  <a:lnTo>
                    <a:pt x="0" y="9524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56" name="object 56"/>
            <p:cNvSpPr/>
            <p:nvPr/>
          </p:nvSpPr>
          <p:spPr>
            <a:xfrm>
              <a:off x="7463116" y="2017059"/>
              <a:ext cx="336176" cy="84044"/>
            </a:xfrm>
            <a:custGeom>
              <a:avLst/>
              <a:gdLst/>
              <a:ahLst/>
              <a:cxnLst/>
              <a:rect l="l" t="t" r="r" b="b"/>
              <a:pathLst>
                <a:path w="381000" h="95250">
                  <a:moveTo>
                    <a:pt x="0" y="95249"/>
                  </a:moveTo>
                  <a:lnTo>
                    <a:pt x="285749" y="95249"/>
                  </a:lnTo>
                  <a:lnTo>
                    <a:pt x="380999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57" name="object 57"/>
            <p:cNvSpPr/>
            <p:nvPr/>
          </p:nvSpPr>
          <p:spPr>
            <a:xfrm flipH="1">
              <a:off x="7715247" y="2101103"/>
              <a:ext cx="45719" cy="319368"/>
            </a:xfrm>
            <a:custGeom>
              <a:avLst/>
              <a:gdLst/>
              <a:ahLst/>
              <a:cxnLst/>
              <a:rect l="l" t="t" r="r" b="b"/>
              <a:pathLst>
                <a:path h="361950">
                  <a:moveTo>
                    <a:pt x="0" y="0"/>
                  </a:moveTo>
                  <a:lnTo>
                    <a:pt x="0" y="361949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58" name="object 58"/>
            <p:cNvSpPr/>
            <p:nvPr/>
          </p:nvSpPr>
          <p:spPr>
            <a:xfrm>
              <a:off x="5042647" y="2975162"/>
              <a:ext cx="252132" cy="319368"/>
            </a:xfrm>
            <a:custGeom>
              <a:avLst/>
              <a:gdLst/>
              <a:ahLst/>
              <a:cxnLst/>
              <a:rect l="l" t="t" r="r" b="b"/>
              <a:pathLst>
                <a:path w="285750" h="361950">
                  <a:moveTo>
                    <a:pt x="0" y="0"/>
                  </a:moveTo>
                  <a:lnTo>
                    <a:pt x="285750" y="0"/>
                  </a:lnTo>
                  <a:lnTo>
                    <a:pt x="285750" y="361950"/>
                  </a:lnTo>
                  <a:lnTo>
                    <a:pt x="0" y="361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2600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59" name="object 59"/>
            <p:cNvSpPr/>
            <p:nvPr/>
          </p:nvSpPr>
          <p:spPr>
            <a:xfrm>
              <a:off x="5294779" y="2891118"/>
              <a:ext cx="84044" cy="403412"/>
            </a:xfrm>
            <a:custGeom>
              <a:avLst/>
              <a:gdLst/>
              <a:ahLst/>
              <a:cxnLst/>
              <a:rect l="l" t="t" r="r" b="b"/>
              <a:pathLst>
                <a:path w="95250" h="457200">
                  <a:moveTo>
                    <a:pt x="95250" y="0"/>
                  </a:moveTo>
                  <a:lnTo>
                    <a:pt x="0" y="95250"/>
                  </a:lnTo>
                  <a:lnTo>
                    <a:pt x="0" y="457200"/>
                  </a:lnTo>
                  <a:lnTo>
                    <a:pt x="95250" y="36195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D91E00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60" name="object 60"/>
            <p:cNvSpPr/>
            <p:nvPr/>
          </p:nvSpPr>
          <p:spPr>
            <a:xfrm>
              <a:off x="5042647" y="2891118"/>
              <a:ext cx="336176" cy="84044"/>
            </a:xfrm>
            <a:custGeom>
              <a:avLst/>
              <a:gdLst/>
              <a:ahLst/>
              <a:cxnLst/>
              <a:rect l="l" t="t" r="r" b="b"/>
              <a:pathLst>
                <a:path w="381000" h="95250">
                  <a:moveTo>
                    <a:pt x="381000" y="0"/>
                  </a:moveTo>
                  <a:lnTo>
                    <a:pt x="95250" y="0"/>
                  </a:lnTo>
                  <a:lnTo>
                    <a:pt x="0" y="95250"/>
                  </a:lnTo>
                  <a:lnTo>
                    <a:pt x="285750" y="9525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4C40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61" name="object 61"/>
            <p:cNvSpPr/>
            <p:nvPr/>
          </p:nvSpPr>
          <p:spPr>
            <a:xfrm>
              <a:off x="5042647" y="2891118"/>
              <a:ext cx="336176" cy="403412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0" y="95249"/>
                  </a:moveTo>
                  <a:lnTo>
                    <a:pt x="95249" y="0"/>
                  </a:lnTo>
                  <a:lnTo>
                    <a:pt x="380999" y="0"/>
                  </a:lnTo>
                  <a:lnTo>
                    <a:pt x="380999" y="361949"/>
                  </a:lnTo>
                  <a:lnTo>
                    <a:pt x="285749" y="457199"/>
                  </a:lnTo>
                  <a:lnTo>
                    <a:pt x="0" y="457199"/>
                  </a:lnTo>
                  <a:lnTo>
                    <a:pt x="0" y="9524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62" name="object 62"/>
            <p:cNvSpPr/>
            <p:nvPr/>
          </p:nvSpPr>
          <p:spPr>
            <a:xfrm>
              <a:off x="5042647" y="2891118"/>
              <a:ext cx="336176" cy="84044"/>
            </a:xfrm>
            <a:custGeom>
              <a:avLst/>
              <a:gdLst/>
              <a:ahLst/>
              <a:cxnLst/>
              <a:rect l="l" t="t" r="r" b="b"/>
              <a:pathLst>
                <a:path w="381000" h="95250">
                  <a:moveTo>
                    <a:pt x="0" y="95249"/>
                  </a:moveTo>
                  <a:lnTo>
                    <a:pt x="285749" y="95249"/>
                  </a:lnTo>
                  <a:lnTo>
                    <a:pt x="380999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63" name="object 63"/>
            <p:cNvSpPr/>
            <p:nvPr/>
          </p:nvSpPr>
          <p:spPr>
            <a:xfrm flipH="1">
              <a:off x="5294778" y="2975162"/>
              <a:ext cx="45719" cy="319368"/>
            </a:xfrm>
            <a:custGeom>
              <a:avLst/>
              <a:gdLst/>
              <a:ahLst/>
              <a:cxnLst/>
              <a:rect l="l" t="t" r="r" b="b"/>
              <a:pathLst>
                <a:path h="361950">
                  <a:moveTo>
                    <a:pt x="0" y="0"/>
                  </a:moveTo>
                  <a:lnTo>
                    <a:pt x="0" y="361949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64" name="object 64"/>
            <p:cNvSpPr/>
            <p:nvPr/>
          </p:nvSpPr>
          <p:spPr>
            <a:xfrm>
              <a:off x="5311587" y="2975162"/>
              <a:ext cx="252132" cy="319368"/>
            </a:xfrm>
            <a:custGeom>
              <a:avLst/>
              <a:gdLst/>
              <a:ahLst/>
              <a:cxnLst/>
              <a:rect l="l" t="t" r="r" b="b"/>
              <a:pathLst>
                <a:path w="285750" h="361950">
                  <a:moveTo>
                    <a:pt x="0" y="0"/>
                  </a:moveTo>
                  <a:lnTo>
                    <a:pt x="285750" y="0"/>
                  </a:lnTo>
                  <a:lnTo>
                    <a:pt x="285750" y="361950"/>
                  </a:lnTo>
                  <a:lnTo>
                    <a:pt x="0" y="361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2600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65" name="object 65"/>
            <p:cNvSpPr/>
            <p:nvPr/>
          </p:nvSpPr>
          <p:spPr>
            <a:xfrm>
              <a:off x="5563719" y="2891118"/>
              <a:ext cx="84044" cy="403412"/>
            </a:xfrm>
            <a:custGeom>
              <a:avLst/>
              <a:gdLst/>
              <a:ahLst/>
              <a:cxnLst/>
              <a:rect l="l" t="t" r="r" b="b"/>
              <a:pathLst>
                <a:path w="95250" h="457200">
                  <a:moveTo>
                    <a:pt x="95250" y="0"/>
                  </a:moveTo>
                  <a:lnTo>
                    <a:pt x="0" y="95250"/>
                  </a:lnTo>
                  <a:lnTo>
                    <a:pt x="0" y="457200"/>
                  </a:lnTo>
                  <a:lnTo>
                    <a:pt x="95250" y="36195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D91E00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66" name="object 66"/>
            <p:cNvSpPr/>
            <p:nvPr/>
          </p:nvSpPr>
          <p:spPr>
            <a:xfrm>
              <a:off x="5311587" y="2891118"/>
              <a:ext cx="336176" cy="84044"/>
            </a:xfrm>
            <a:custGeom>
              <a:avLst/>
              <a:gdLst/>
              <a:ahLst/>
              <a:cxnLst/>
              <a:rect l="l" t="t" r="r" b="b"/>
              <a:pathLst>
                <a:path w="381000" h="95250">
                  <a:moveTo>
                    <a:pt x="381000" y="0"/>
                  </a:moveTo>
                  <a:lnTo>
                    <a:pt x="95250" y="0"/>
                  </a:lnTo>
                  <a:lnTo>
                    <a:pt x="0" y="95250"/>
                  </a:lnTo>
                  <a:lnTo>
                    <a:pt x="285750" y="9525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4C40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67" name="object 67"/>
            <p:cNvSpPr/>
            <p:nvPr/>
          </p:nvSpPr>
          <p:spPr>
            <a:xfrm>
              <a:off x="5311587" y="2891118"/>
              <a:ext cx="336176" cy="403412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0" y="95249"/>
                  </a:moveTo>
                  <a:lnTo>
                    <a:pt x="95249" y="0"/>
                  </a:lnTo>
                  <a:lnTo>
                    <a:pt x="380999" y="0"/>
                  </a:lnTo>
                  <a:lnTo>
                    <a:pt x="380999" y="361949"/>
                  </a:lnTo>
                  <a:lnTo>
                    <a:pt x="285749" y="457199"/>
                  </a:lnTo>
                  <a:lnTo>
                    <a:pt x="0" y="457199"/>
                  </a:lnTo>
                  <a:lnTo>
                    <a:pt x="0" y="9524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68" name="object 68"/>
            <p:cNvSpPr/>
            <p:nvPr/>
          </p:nvSpPr>
          <p:spPr>
            <a:xfrm>
              <a:off x="5311587" y="2891118"/>
              <a:ext cx="336176" cy="84044"/>
            </a:xfrm>
            <a:custGeom>
              <a:avLst/>
              <a:gdLst/>
              <a:ahLst/>
              <a:cxnLst/>
              <a:rect l="l" t="t" r="r" b="b"/>
              <a:pathLst>
                <a:path w="381000" h="95250">
                  <a:moveTo>
                    <a:pt x="0" y="95249"/>
                  </a:moveTo>
                  <a:lnTo>
                    <a:pt x="285749" y="95249"/>
                  </a:lnTo>
                  <a:lnTo>
                    <a:pt x="380999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69" name="object 69"/>
            <p:cNvSpPr/>
            <p:nvPr/>
          </p:nvSpPr>
          <p:spPr>
            <a:xfrm flipH="1">
              <a:off x="5563718" y="2975162"/>
              <a:ext cx="45719" cy="319368"/>
            </a:xfrm>
            <a:custGeom>
              <a:avLst/>
              <a:gdLst/>
              <a:ahLst/>
              <a:cxnLst/>
              <a:rect l="l" t="t" r="r" b="b"/>
              <a:pathLst>
                <a:path h="361950">
                  <a:moveTo>
                    <a:pt x="0" y="0"/>
                  </a:moveTo>
                  <a:lnTo>
                    <a:pt x="0" y="361949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70" name="object 70"/>
            <p:cNvSpPr/>
            <p:nvPr/>
          </p:nvSpPr>
          <p:spPr>
            <a:xfrm>
              <a:off x="5580528" y="2975162"/>
              <a:ext cx="252132" cy="319368"/>
            </a:xfrm>
            <a:custGeom>
              <a:avLst/>
              <a:gdLst/>
              <a:ahLst/>
              <a:cxnLst/>
              <a:rect l="l" t="t" r="r" b="b"/>
              <a:pathLst>
                <a:path w="285750" h="361950">
                  <a:moveTo>
                    <a:pt x="0" y="0"/>
                  </a:moveTo>
                  <a:lnTo>
                    <a:pt x="285750" y="0"/>
                  </a:lnTo>
                  <a:lnTo>
                    <a:pt x="285750" y="361950"/>
                  </a:lnTo>
                  <a:lnTo>
                    <a:pt x="0" y="361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2600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71" name="object 71"/>
            <p:cNvSpPr/>
            <p:nvPr/>
          </p:nvSpPr>
          <p:spPr>
            <a:xfrm>
              <a:off x="5832660" y="2891118"/>
              <a:ext cx="84044" cy="403412"/>
            </a:xfrm>
            <a:custGeom>
              <a:avLst/>
              <a:gdLst/>
              <a:ahLst/>
              <a:cxnLst/>
              <a:rect l="l" t="t" r="r" b="b"/>
              <a:pathLst>
                <a:path w="95250" h="457200">
                  <a:moveTo>
                    <a:pt x="95250" y="0"/>
                  </a:moveTo>
                  <a:lnTo>
                    <a:pt x="0" y="95250"/>
                  </a:lnTo>
                  <a:lnTo>
                    <a:pt x="0" y="457200"/>
                  </a:lnTo>
                  <a:lnTo>
                    <a:pt x="95250" y="36195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D91E00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72" name="object 72"/>
            <p:cNvSpPr/>
            <p:nvPr/>
          </p:nvSpPr>
          <p:spPr>
            <a:xfrm>
              <a:off x="5580528" y="2891118"/>
              <a:ext cx="336176" cy="84044"/>
            </a:xfrm>
            <a:custGeom>
              <a:avLst/>
              <a:gdLst/>
              <a:ahLst/>
              <a:cxnLst/>
              <a:rect l="l" t="t" r="r" b="b"/>
              <a:pathLst>
                <a:path w="381000" h="95250">
                  <a:moveTo>
                    <a:pt x="381000" y="0"/>
                  </a:moveTo>
                  <a:lnTo>
                    <a:pt x="95250" y="0"/>
                  </a:lnTo>
                  <a:lnTo>
                    <a:pt x="0" y="95250"/>
                  </a:lnTo>
                  <a:lnTo>
                    <a:pt x="285750" y="9525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4C40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73" name="object 73"/>
            <p:cNvSpPr/>
            <p:nvPr/>
          </p:nvSpPr>
          <p:spPr>
            <a:xfrm>
              <a:off x="5580528" y="2891118"/>
              <a:ext cx="336176" cy="403412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0" y="95249"/>
                  </a:moveTo>
                  <a:lnTo>
                    <a:pt x="95249" y="0"/>
                  </a:lnTo>
                  <a:lnTo>
                    <a:pt x="380999" y="0"/>
                  </a:lnTo>
                  <a:lnTo>
                    <a:pt x="380999" y="361949"/>
                  </a:lnTo>
                  <a:lnTo>
                    <a:pt x="285749" y="457199"/>
                  </a:lnTo>
                  <a:lnTo>
                    <a:pt x="0" y="457199"/>
                  </a:lnTo>
                  <a:lnTo>
                    <a:pt x="0" y="9524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74" name="object 74"/>
            <p:cNvSpPr/>
            <p:nvPr/>
          </p:nvSpPr>
          <p:spPr>
            <a:xfrm>
              <a:off x="5580528" y="2891118"/>
              <a:ext cx="336176" cy="84044"/>
            </a:xfrm>
            <a:custGeom>
              <a:avLst/>
              <a:gdLst/>
              <a:ahLst/>
              <a:cxnLst/>
              <a:rect l="l" t="t" r="r" b="b"/>
              <a:pathLst>
                <a:path w="381000" h="95250">
                  <a:moveTo>
                    <a:pt x="0" y="95249"/>
                  </a:moveTo>
                  <a:lnTo>
                    <a:pt x="285749" y="95249"/>
                  </a:lnTo>
                  <a:lnTo>
                    <a:pt x="380999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75" name="object 75"/>
            <p:cNvSpPr/>
            <p:nvPr/>
          </p:nvSpPr>
          <p:spPr>
            <a:xfrm flipH="1">
              <a:off x="5832659" y="2975162"/>
              <a:ext cx="45719" cy="319368"/>
            </a:xfrm>
            <a:custGeom>
              <a:avLst/>
              <a:gdLst/>
              <a:ahLst/>
              <a:cxnLst/>
              <a:rect l="l" t="t" r="r" b="b"/>
              <a:pathLst>
                <a:path h="361950">
                  <a:moveTo>
                    <a:pt x="0" y="0"/>
                  </a:moveTo>
                  <a:lnTo>
                    <a:pt x="0" y="361949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76" name="object 76"/>
            <p:cNvSpPr/>
            <p:nvPr/>
          </p:nvSpPr>
          <p:spPr>
            <a:xfrm>
              <a:off x="5983940" y="2975162"/>
              <a:ext cx="252132" cy="319368"/>
            </a:xfrm>
            <a:custGeom>
              <a:avLst/>
              <a:gdLst/>
              <a:ahLst/>
              <a:cxnLst/>
              <a:rect l="l" t="t" r="r" b="b"/>
              <a:pathLst>
                <a:path w="285750" h="361950">
                  <a:moveTo>
                    <a:pt x="0" y="0"/>
                  </a:moveTo>
                  <a:lnTo>
                    <a:pt x="285750" y="0"/>
                  </a:lnTo>
                  <a:lnTo>
                    <a:pt x="285750" y="361950"/>
                  </a:lnTo>
                  <a:lnTo>
                    <a:pt x="0" y="361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2600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77" name="object 77"/>
            <p:cNvSpPr/>
            <p:nvPr/>
          </p:nvSpPr>
          <p:spPr>
            <a:xfrm>
              <a:off x="6236072" y="2891118"/>
              <a:ext cx="84044" cy="403412"/>
            </a:xfrm>
            <a:custGeom>
              <a:avLst/>
              <a:gdLst/>
              <a:ahLst/>
              <a:cxnLst/>
              <a:rect l="l" t="t" r="r" b="b"/>
              <a:pathLst>
                <a:path w="95250" h="457200">
                  <a:moveTo>
                    <a:pt x="95250" y="0"/>
                  </a:moveTo>
                  <a:lnTo>
                    <a:pt x="0" y="95250"/>
                  </a:lnTo>
                  <a:lnTo>
                    <a:pt x="0" y="457200"/>
                  </a:lnTo>
                  <a:lnTo>
                    <a:pt x="95250" y="36195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D91E00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78" name="object 78"/>
            <p:cNvSpPr/>
            <p:nvPr/>
          </p:nvSpPr>
          <p:spPr>
            <a:xfrm>
              <a:off x="5983940" y="2891118"/>
              <a:ext cx="336176" cy="84044"/>
            </a:xfrm>
            <a:custGeom>
              <a:avLst/>
              <a:gdLst/>
              <a:ahLst/>
              <a:cxnLst/>
              <a:rect l="l" t="t" r="r" b="b"/>
              <a:pathLst>
                <a:path w="381000" h="95250">
                  <a:moveTo>
                    <a:pt x="381000" y="0"/>
                  </a:moveTo>
                  <a:lnTo>
                    <a:pt x="95250" y="0"/>
                  </a:lnTo>
                  <a:lnTo>
                    <a:pt x="0" y="95250"/>
                  </a:lnTo>
                  <a:lnTo>
                    <a:pt x="285750" y="9525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4C40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79" name="object 79"/>
            <p:cNvSpPr/>
            <p:nvPr/>
          </p:nvSpPr>
          <p:spPr>
            <a:xfrm>
              <a:off x="5983940" y="2891118"/>
              <a:ext cx="336176" cy="403412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0" y="95249"/>
                  </a:moveTo>
                  <a:lnTo>
                    <a:pt x="95249" y="0"/>
                  </a:lnTo>
                  <a:lnTo>
                    <a:pt x="380999" y="0"/>
                  </a:lnTo>
                  <a:lnTo>
                    <a:pt x="380999" y="361949"/>
                  </a:lnTo>
                  <a:lnTo>
                    <a:pt x="285749" y="457199"/>
                  </a:lnTo>
                  <a:lnTo>
                    <a:pt x="0" y="457199"/>
                  </a:lnTo>
                  <a:lnTo>
                    <a:pt x="0" y="9524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80" name="object 80"/>
            <p:cNvSpPr/>
            <p:nvPr/>
          </p:nvSpPr>
          <p:spPr>
            <a:xfrm>
              <a:off x="5983940" y="2891118"/>
              <a:ext cx="336176" cy="84044"/>
            </a:xfrm>
            <a:custGeom>
              <a:avLst/>
              <a:gdLst/>
              <a:ahLst/>
              <a:cxnLst/>
              <a:rect l="l" t="t" r="r" b="b"/>
              <a:pathLst>
                <a:path w="381000" h="95250">
                  <a:moveTo>
                    <a:pt x="0" y="95249"/>
                  </a:moveTo>
                  <a:lnTo>
                    <a:pt x="285749" y="95249"/>
                  </a:lnTo>
                  <a:lnTo>
                    <a:pt x="380999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81" name="object 81"/>
            <p:cNvSpPr/>
            <p:nvPr/>
          </p:nvSpPr>
          <p:spPr>
            <a:xfrm flipH="1">
              <a:off x="6236071" y="2975162"/>
              <a:ext cx="45719" cy="319368"/>
            </a:xfrm>
            <a:custGeom>
              <a:avLst/>
              <a:gdLst/>
              <a:ahLst/>
              <a:cxnLst/>
              <a:rect l="l" t="t" r="r" b="b"/>
              <a:pathLst>
                <a:path h="361950">
                  <a:moveTo>
                    <a:pt x="0" y="0"/>
                  </a:moveTo>
                  <a:lnTo>
                    <a:pt x="0" y="361949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82" name="object 82"/>
            <p:cNvSpPr/>
            <p:nvPr/>
          </p:nvSpPr>
          <p:spPr>
            <a:xfrm>
              <a:off x="6252881" y="2975162"/>
              <a:ext cx="252132" cy="319368"/>
            </a:xfrm>
            <a:custGeom>
              <a:avLst/>
              <a:gdLst/>
              <a:ahLst/>
              <a:cxnLst/>
              <a:rect l="l" t="t" r="r" b="b"/>
              <a:pathLst>
                <a:path w="285750" h="361950">
                  <a:moveTo>
                    <a:pt x="0" y="0"/>
                  </a:moveTo>
                  <a:lnTo>
                    <a:pt x="285750" y="0"/>
                  </a:lnTo>
                  <a:lnTo>
                    <a:pt x="285750" y="361950"/>
                  </a:lnTo>
                  <a:lnTo>
                    <a:pt x="0" y="361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2600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83" name="object 83"/>
            <p:cNvSpPr/>
            <p:nvPr/>
          </p:nvSpPr>
          <p:spPr>
            <a:xfrm>
              <a:off x="6505013" y="2891118"/>
              <a:ext cx="84044" cy="403412"/>
            </a:xfrm>
            <a:custGeom>
              <a:avLst/>
              <a:gdLst/>
              <a:ahLst/>
              <a:cxnLst/>
              <a:rect l="l" t="t" r="r" b="b"/>
              <a:pathLst>
                <a:path w="95250" h="457200">
                  <a:moveTo>
                    <a:pt x="95250" y="0"/>
                  </a:moveTo>
                  <a:lnTo>
                    <a:pt x="0" y="95250"/>
                  </a:lnTo>
                  <a:lnTo>
                    <a:pt x="0" y="457200"/>
                  </a:lnTo>
                  <a:lnTo>
                    <a:pt x="95250" y="36195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D91E00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84" name="object 84"/>
            <p:cNvSpPr/>
            <p:nvPr/>
          </p:nvSpPr>
          <p:spPr>
            <a:xfrm>
              <a:off x="6252881" y="2891118"/>
              <a:ext cx="336176" cy="84044"/>
            </a:xfrm>
            <a:custGeom>
              <a:avLst/>
              <a:gdLst/>
              <a:ahLst/>
              <a:cxnLst/>
              <a:rect l="l" t="t" r="r" b="b"/>
              <a:pathLst>
                <a:path w="381000" h="95250">
                  <a:moveTo>
                    <a:pt x="381000" y="0"/>
                  </a:moveTo>
                  <a:lnTo>
                    <a:pt x="95250" y="0"/>
                  </a:lnTo>
                  <a:lnTo>
                    <a:pt x="0" y="95250"/>
                  </a:lnTo>
                  <a:lnTo>
                    <a:pt x="285750" y="9525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4C40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85" name="object 85"/>
            <p:cNvSpPr/>
            <p:nvPr/>
          </p:nvSpPr>
          <p:spPr>
            <a:xfrm>
              <a:off x="6252881" y="2891118"/>
              <a:ext cx="336176" cy="403412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0" y="95249"/>
                  </a:moveTo>
                  <a:lnTo>
                    <a:pt x="95249" y="0"/>
                  </a:lnTo>
                  <a:lnTo>
                    <a:pt x="380999" y="0"/>
                  </a:lnTo>
                  <a:lnTo>
                    <a:pt x="380999" y="361949"/>
                  </a:lnTo>
                  <a:lnTo>
                    <a:pt x="285749" y="457199"/>
                  </a:lnTo>
                  <a:lnTo>
                    <a:pt x="0" y="457199"/>
                  </a:lnTo>
                  <a:lnTo>
                    <a:pt x="0" y="9524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86" name="object 86"/>
            <p:cNvSpPr/>
            <p:nvPr/>
          </p:nvSpPr>
          <p:spPr>
            <a:xfrm>
              <a:off x="6252881" y="2891118"/>
              <a:ext cx="336176" cy="84044"/>
            </a:xfrm>
            <a:custGeom>
              <a:avLst/>
              <a:gdLst/>
              <a:ahLst/>
              <a:cxnLst/>
              <a:rect l="l" t="t" r="r" b="b"/>
              <a:pathLst>
                <a:path w="381000" h="95250">
                  <a:moveTo>
                    <a:pt x="0" y="95249"/>
                  </a:moveTo>
                  <a:lnTo>
                    <a:pt x="285749" y="95249"/>
                  </a:lnTo>
                  <a:lnTo>
                    <a:pt x="380999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87" name="object 87"/>
            <p:cNvSpPr/>
            <p:nvPr/>
          </p:nvSpPr>
          <p:spPr>
            <a:xfrm flipH="1">
              <a:off x="6505012" y="2975162"/>
              <a:ext cx="45719" cy="319368"/>
            </a:xfrm>
            <a:custGeom>
              <a:avLst/>
              <a:gdLst/>
              <a:ahLst/>
              <a:cxnLst/>
              <a:rect l="l" t="t" r="r" b="b"/>
              <a:pathLst>
                <a:path h="361950">
                  <a:moveTo>
                    <a:pt x="0" y="0"/>
                  </a:moveTo>
                  <a:lnTo>
                    <a:pt x="0" y="361949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88" name="object 88"/>
            <p:cNvSpPr/>
            <p:nvPr/>
          </p:nvSpPr>
          <p:spPr>
            <a:xfrm>
              <a:off x="6521822" y="2975162"/>
              <a:ext cx="252132" cy="319368"/>
            </a:xfrm>
            <a:custGeom>
              <a:avLst/>
              <a:gdLst/>
              <a:ahLst/>
              <a:cxnLst/>
              <a:rect l="l" t="t" r="r" b="b"/>
              <a:pathLst>
                <a:path w="285750" h="361950">
                  <a:moveTo>
                    <a:pt x="0" y="0"/>
                  </a:moveTo>
                  <a:lnTo>
                    <a:pt x="285750" y="0"/>
                  </a:lnTo>
                  <a:lnTo>
                    <a:pt x="285750" y="361950"/>
                  </a:lnTo>
                  <a:lnTo>
                    <a:pt x="0" y="361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2600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89" name="object 89"/>
            <p:cNvSpPr/>
            <p:nvPr/>
          </p:nvSpPr>
          <p:spPr>
            <a:xfrm>
              <a:off x="6773954" y="2891118"/>
              <a:ext cx="84044" cy="403412"/>
            </a:xfrm>
            <a:custGeom>
              <a:avLst/>
              <a:gdLst/>
              <a:ahLst/>
              <a:cxnLst/>
              <a:rect l="l" t="t" r="r" b="b"/>
              <a:pathLst>
                <a:path w="95250" h="457200">
                  <a:moveTo>
                    <a:pt x="95250" y="0"/>
                  </a:moveTo>
                  <a:lnTo>
                    <a:pt x="0" y="95250"/>
                  </a:lnTo>
                  <a:lnTo>
                    <a:pt x="0" y="457200"/>
                  </a:lnTo>
                  <a:lnTo>
                    <a:pt x="95250" y="36195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D91E00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90" name="object 90"/>
            <p:cNvSpPr/>
            <p:nvPr/>
          </p:nvSpPr>
          <p:spPr>
            <a:xfrm>
              <a:off x="6521822" y="2891118"/>
              <a:ext cx="336176" cy="84044"/>
            </a:xfrm>
            <a:custGeom>
              <a:avLst/>
              <a:gdLst/>
              <a:ahLst/>
              <a:cxnLst/>
              <a:rect l="l" t="t" r="r" b="b"/>
              <a:pathLst>
                <a:path w="381000" h="95250">
                  <a:moveTo>
                    <a:pt x="381000" y="0"/>
                  </a:moveTo>
                  <a:lnTo>
                    <a:pt x="95250" y="0"/>
                  </a:lnTo>
                  <a:lnTo>
                    <a:pt x="0" y="95250"/>
                  </a:lnTo>
                  <a:lnTo>
                    <a:pt x="285750" y="9525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4C40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91" name="object 91"/>
            <p:cNvSpPr/>
            <p:nvPr/>
          </p:nvSpPr>
          <p:spPr>
            <a:xfrm>
              <a:off x="6521822" y="2891118"/>
              <a:ext cx="336176" cy="403412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0" y="95249"/>
                  </a:moveTo>
                  <a:lnTo>
                    <a:pt x="95249" y="0"/>
                  </a:lnTo>
                  <a:lnTo>
                    <a:pt x="380999" y="0"/>
                  </a:lnTo>
                  <a:lnTo>
                    <a:pt x="380999" y="361949"/>
                  </a:lnTo>
                  <a:lnTo>
                    <a:pt x="285749" y="457199"/>
                  </a:lnTo>
                  <a:lnTo>
                    <a:pt x="0" y="457199"/>
                  </a:lnTo>
                  <a:lnTo>
                    <a:pt x="0" y="9524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92" name="object 92"/>
            <p:cNvSpPr/>
            <p:nvPr/>
          </p:nvSpPr>
          <p:spPr>
            <a:xfrm>
              <a:off x="6521822" y="2891118"/>
              <a:ext cx="336176" cy="84044"/>
            </a:xfrm>
            <a:custGeom>
              <a:avLst/>
              <a:gdLst/>
              <a:ahLst/>
              <a:cxnLst/>
              <a:rect l="l" t="t" r="r" b="b"/>
              <a:pathLst>
                <a:path w="381000" h="95250">
                  <a:moveTo>
                    <a:pt x="0" y="95249"/>
                  </a:moveTo>
                  <a:lnTo>
                    <a:pt x="285749" y="95249"/>
                  </a:lnTo>
                  <a:lnTo>
                    <a:pt x="380999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93" name="object 93"/>
            <p:cNvSpPr/>
            <p:nvPr/>
          </p:nvSpPr>
          <p:spPr>
            <a:xfrm flipH="1">
              <a:off x="6773953" y="2975162"/>
              <a:ext cx="45719" cy="319368"/>
            </a:xfrm>
            <a:custGeom>
              <a:avLst/>
              <a:gdLst/>
              <a:ahLst/>
              <a:cxnLst/>
              <a:rect l="l" t="t" r="r" b="b"/>
              <a:pathLst>
                <a:path h="361950">
                  <a:moveTo>
                    <a:pt x="0" y="0"/>
                  </a:moveTo>
                  <a:lnTo>
                    <a:pt x="0" y="361949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94" name="object 94"/>
            <p:cNvSpPr/>
            <p:nvPr/>
          </p:nvSpPr>
          <p:spPr>
            <a:xfrm>
              <a:off x="6925234" y="2975162"/>
              <a:ext cx="252132" cy="319368"/>
            </a:xfrm>
            <a:custGeom>
              <a:avLst/>
              <a:gdLst/>
              <a:ahLst/>
              <a:cxnLst/>
              <a:rect l="l" t="t" r="r" b="b"/>
              <a:pathLst>
                <a:path w="285750" h="361950">
                  <a:moveTo>
                    <a:pt x="0" y="0"/>
                  </a:moveTo>
                  <a:lnTo>
                    <a:pt x="285750" y="0"/>
                  </a:lnTo>
                  <a:lnTo>
                    <a:pt x="285750" y="361950"/>
                  </a:lnTo>
                  <a:lnTo>
                    <a:pt x="0" y="361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2600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95" name="object 95"/>
            <p:cNvSpPr/>
            <p:nvPr/>
          </p:nvSpPr>
          <p:spPr>
            <a:xfrm>
              <a:off x="7177366" y="2891118"/>
              <a:ext cx="84044" cy="403412"/>
            </a:xfrm>
            <a:custGeom>
              <a:avLst/>
              <a:gdLst/>
              <a:ahLst/>
              <a:cxnLst/>
              <a:rect l="l" t="t" r="r" b="b"/>
              <a:pathLst>
                <a:path w="95250" h="457200">
                  <a:moveTo>
                    <a:pt x="95250" y="0"/>
                  </a:moveTo>
                  <a:lnTo>
                    <a:pt x="0" y="95250"/>
                  </a:lnTo>
                  <a:lnTo>
                    <a:pt x="0" y="457200"/>
                  </a:lnTo>
                  <a:lnTo>
                    <a:pt x="95250" y="36195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D91E00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96" name="object 96"/>
            <p:cNvSpPr/>
            <p:nvPr/>
          </p:nvSpPr>
          <p:spPr>
            <a:xfrm>
              <a:off x="6925234" y="2891118"/>
              <a:ext cx="336176" cy="84044"/>
            </a:xfrm>
            <a:custGeom>
              <a:avLst/>
              <a:gdLst/>
              <a:ahLst/>
              <a:cxnLst/>
              <a:rect l="l" t="t" r="r" b="b"/>
              <a:pathLst>
                <a:path w="381000" h="95250">
                  <a:moveTo>
                    <a:pt x="381000" y="0"/>
                  </a:moveTo>
                  <a:lnTo>
                    <a:pt x="95250" y="0"/>
                  </a:lnTo>
                  <a:lnTo>
                    <a:pt x="0" y="95250"/>
                  </a:lnTo>
                  <a:lnTo>
                    <a:pt x="285750" y="9525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4C40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97" name="object 97"/>
            <p:cNvSpPr/>
            <p:nvPr/>
          </p:nvSpPr>
          <p:spPr>
            <a:xfrm>
              <a:off x="6925234" y="2891118"/>
              <a:ext cx="336176" cy="403412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0" y="95249"/>
                  </a:moveTo>
                  <a:lnTo>
                    <a:pt x="95249" y="0"/>
                  </a:lnTo>
                  <a:lnTo>
                    <a:pt x="380999" y="0"/>
                  </a:lnTo>
                  <a:lnTo>
                    <a:pt x="380999" y="361949"/>
                  </a:lnTo>
                  <a:lnTo>
                    <a:pt x="285749" y="457199"/>
                  </a:lnTo>
                  <a:lnTo>
                    <a:pt x="0" y="457199"/>
                  </a:lnTo>
                  <a:lnTo>
                    <a:pt x="0" y="9524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98" name="object 98"/>
            <p:cNvSpPr/>
            <p:nvPr/>
          </p:nvSpPr>
          <p:spPr>
            <a:xfrm>
              <a:off x="6925234" y="2891118"/>
              <a:ext cx="336176" cy="84044"/>
            </a:xfrm>
            <a:custGeom>
              <a:avLst/>
              <a:gdLst/>
              <a:ahLst/>
              <a:cxnLst/>
              <a:rect l="l" t="t" r="r" b="b"/>
              <a:pathLst>
                <a:path w="381000" h="95250">
                  <a:moveTo>
                    <a:pt x="0" y="95249"/>
                  </a:moveTo>
                  <a:lnTo>
                    <a:pt x="285749" y="95249"/>
                  </a:lnTo>
                  <a:lnTo>
                    <a:pt x="380999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99" name="object 99"/>
            <p:cNvSpPr/>
            <p:nvPr/>
          </p:nvSpPr>
          <p:spPr>
            <a:xfrm flipH="1">
              <a:off x="7177365" y="2975162"/>
              <a:ext cx="45719" cy="319368"/>
            </a:xfrm>
            <a:custGeom>
              <a:avLst/>
              <a:gdLst/>
              <a:ahLst/>
              <a:cxnLst/>
              <a:rect l="l" t="t" r="r" b="b"/>
              <a:pathLst>
                <a:path h="361950">
                  <a:moveTo>
                    <a:pt x="0" y="0"/>
                  </a:moveTo>
                  <a:lnTo>
                    <a:pt x="0" y="361949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194175" y="2975162"/>
              <a:ext cx="252132" cy="319368"/>
            </a:xfrm>
            <a:custGeom>
              <a:avLst/>
              <a:gdLst/>
              <a:ahLst/>
              <a:cxnLst/>
              <a:rect l="l" t="t" r="r" b="b"/>
              <a:pathLst>
                <a:path w="285750" h="361950">
                  <a:moveTo>
                    <a:pt x="0" y="0"/>
                  </a:moveTo>
                  <a:lnTo>
                    <a:pt x="285750" y="0"/>
                  </a:lnTo>
                  <a:lnTo>
                    <a:pt x="285750" y="361950"/>
                  </a:lnTo>
                  <a:lnTo>
                    <a:pt x="0" y="361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2600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446307" y="2891118"/>
              <a:ext cx="84044" cy="403412"/>
            </a:xfrm>
            <a:custGeom>
              <a:avLst/>
              <a:gdLst/>
              <a:ahLst/>
              <a:cxnLst/>
              <a:rect l="l" t="t" r="r" b="b"/>
              <a:pathLst>
                <a:path w="95250" h="457200">
                  <a:moveTo>
                    <a:pt x="95250" y="0"/>
                  </a:moveTo>
                  <a:lnTo>
                    <a:pt x="0" y="95250"/>
                  </a:lnTo>
                  <a:lnTo>
                    <a:pt x="0" y="457200"/>
                  </a:lnTo>
                  <a:lnTo>
                    <a:pt x="95250" y="36195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D91E00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194175" y="2891118"/>
              <a:ext cx="336176" cy="84044"/>
            </a:xfrm>
            <a:custGeom>
              <a:avLst/>
              <a:gdLst/>
              <a:ahLst/>
              <a:cxnLst/>
              <a:rect l="l" t="t" r="r" b="b"/>
              <a:pathLst>
                <a:path w="381000" h="95250">
                  <a:moveTo>
                    <a:pt x="381000" y="0"/>
                  </a:moveTo>
                  <a:lnTo>
                    <a:pt x="95250" y="0"/>
                  </a:lnTo>
                  <a:lnTo>
                    <a:pt x="0" y="95250"/>
                  </a:lnTo>
                  <a:lnTo>
                    <a:pt x="285750" y="9525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4C40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194175" y="2891118"/>
              <a:ext cx="336176" cy="403412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0" y="95249"/>
                  </a:moveTo>
                  <a:lnTo>
                    <a:pt x="95249" y="0"/>
                  </a:lnTo>
                  <a:lnTo>
                    <a:pt x="380999" y="0"/>
                  </a:lnTo>
                  <a:lnTo>
                    <a:pt x="380999" y="361949"/>
                  </a:lnTo>
                  <a:lnTo>
                    <a:pt x="285749" y="457199"/>
                  </a:lnTo>
                  <a:lnTo>
                    <a:pt x="0" y="457199"/>
                  </a:lnTo>
                  <a:lnTo>
                    <a:pt x="0" y="9524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194175" y="2891118"/>
              <a:ext cx="336176" cy="84044"/>
            </a:xfrm>
            <a:custGeom>
              <a:avLst/>
              <a:gdLst/>
              <a:ahLst/>
              <a:cxnLst/>
              <a:rect l="l" t="t" r="r" b="b"/>
              <a:pathLst>
                <a:path w="381000" h="95250">
                  <a:moveTo>
                    <a:pt x="0" y="95249"/>
                  </a:moveTo>
                  <a:lnTo>
                    <a:pt x="285749" y="95249"/>
                  </a:lnTo>
                  <a:lnTo>
                    <a:pt x="380999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105" name="object 105"/>
            <p:cNvSpPr/>
            <p:nvPr/>
          </p:nvSpPr>
          <p:spPr>
            <a:xfrm flipH="1">
              <a:off x="7446306" y="2975162"/>
              <a:ext cx="45719" cy="319368"/>
            </a:xfrm>
            <a:custGeom>
              <a:avLst/>
              <a:gdLst/>
              <a:ahLst/>
              <a:cxnLst/>
              <a:rect l="l" t="t" r="r" b="b"/>
              <a:pathLst>
                <a:path h="361950">
                  <a:moveTo>
                    <a:pt x="0" y="0"/>
                  </a:moveTo>
                  <a:lnTo>
                    <a:pt x="0" y="361949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463116" y="2975162"/>
              <a:ext cx="252132" cy="319368"/>
            </a:xfrm>
            <a:custGeom>
              <a:avLst/>
              <a:gdLst/>
              <a:ahLst/>
              <a:cxnLst/>
              <a:rect l="l" t="t" r="r" b="b"/>
              <a:pathLst>
                <a:path w="285750" h="361950">
                  <a:moveTo>
                    <a:pt x="0" y="0"/>
                  </a:moveTo>
                  <a:lnTo>
                    <a:pt x="285750" y="0"/>
                  </a:lnTo>
                  <a:lnTo>
                    <a:pt x="285750" y="361950"/>
                  </a:lnTo>
                  <a:lnTo>
                    <a:pt x="0" y="361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2600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715248" y="2891118"/>
              <a:ext cx="84044" cy="403412"/>
            </a:xfrm>
            <a:custGeom>
              <a:avLst/>
              <a:gdLst/>
              <a:ahLst/>
              <a:cxnLst/>
              <a:rect l="l" t="t" r="r" b="b"/>
              <a:pathLst>
                <a:path w="95250" h="457200">
                  <a:moveTo>
                    <a:pt x="95250" y="0"/>
                  </a:moveTo>
                  <a:lnTo>
                    <a:pt x="0" y="95250"/>
                  </a:lnTo>
                  <a:lnTo>
                    <a:pt x="0" y="457200"/>
                  </a:lnTo>
                  <a:lnTo>
                    <a:pt x="95250" y="36195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D91E00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463116" y="2891118"/>
              <a:ext cx="336176" cy="84044"/>
            </a:xfrm>
            <a:custGeom>
              <a:avLst/>
              <a:gdLst/>
              <a:ahLst/>
              <a:cxnLst/>
              <a:rect l="l" t="t" r="r" b="b"/>
              <a:pathLst>
                <a:path w="381000" h="95250">
                  <a:moveTo>
                    <a:pt x="381000" y="0"/>
                  </a:moveTo>
                  <a:lnTo>
                    <a:pt x="95250" y="0"/>
                  </a:lnTo>
                  <a:lnTo>
                    <a:pt x="0" y="95250"/>
                  </a:lnTo>
                  <a:lnTo>
                    <a:pt x="285750" y="9525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4C40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463116" y="2891118"/>
              <a:ext cx="336176" cy="403412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0" y="95249"/>
                  </a:moveTo>
                  <a:lnTo>
                    <a:pt x="95249" y="0"/>
                  </a:lnTo>
                  <a:lnTo>
                    <a:pt x="380999" y="0"/>
                  </a:lnTo>
                  <a:lnTo>
                    <a:pt x="380999" y="361949"/>
                  </a:lnTo>
                  <a:lnTo>
                    <a:pt x="285749" y="457199"/>
                  </a:lnTo>
                  <a:lnTo>
                    <a:pt x="0" y="457199"/>
                  </a:lnTo>
                  <a:lnTo>
                    <a:pt x="0" y="9524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463116" y="2891118"/>
              <a:ext cx="336176" cy="84044"/>
            </a:xfrm>
            <a:custGeom>
              <a:avLst/>
              <a:gdLst/>
              <a:ahLst/>
              <a:cxnLst/>
              <a:rect l="l" t="t" r="r" b="b"/>
              <a:pathLst>
                <a:path w="381000" h="95250">
                  <a:moveTo>
                    <a:pt x="0" y="95249"/>
                  </a:moveTo>
                  <a:lnTo>
                    <a:pt x="285749" y="95249"/>
                  </a:lnTo>
                  <a:lnTo>
                    <a:pt x="380999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111" name="object 111"/>
            <p:cNvSpPr/>
            <p:nvPr/>
          </p:nvSpPr>
          <p:spPr>
            <a:xfrm flipH="1">
              <a:off x="7715247" y="2975162"/>
              <a:ext cx="45719" cy="319368"/>
            </a:xfrm>
            <a:custGeom>
              <a:avLst/>
              <a:gdLst/>
              <a:ahLst/>
              <a:cxnLst/>
              <a:rect l="l" t="t" r="r" b="b"/>
              <a:pathLst>
                <a:path h="361950">
                  <a:moveTo>
                    <a:pt x="0" y="0"/>
                  </a:moveTo>
                  <a:lnTo>
                    <a:pt x="0" y="361949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734560" y="2310448"/>
              <a:ext cx="513432" cy="57944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782234" y="2437555"/>
              <a:ext cx="322169" cy="386603"/>
            </a:xfrm>
            <a:custGeom>
              <a:avLst/>
              <a:gdLst/>
              <a:ahLst/>
              <a:cxnLst/>
              <a:rect l="l" t="t" r="r" b="b"/>
              <a:pathLst>
                <a:path w="365125" h="438150">
                  <a:moveTo>
                    <a:pt x="0" y="437837"/>
                  </a:moveTo>
                  <a:lnTo>
                    <a:pt x="364864" y="0"/>
                  </a:lnTo>
                </a:path>
              </a:pathLst>
            </a:custGeom>
            <a:ln w="25399">
              <a:solidFill>
                <a:srgbClr val="25B52B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018356" y="2420471"/>
              <a:ext cx="100292" cy="106456"/>
            </a:xfrm>
            <a:custGeom>
              <a:avLst/>
              <a:gdLst/>
              <a:ahLst/>
              <a:cxnLst/>
              <a:rect l="l" t="t" r="r" b="b"/>
              <a:pathLst>
                <a:path w="113665" h="120650">
                  <a:moveTo>
                    <a:pt x="106879" y="38726"/>
                  </a:moveTo>
                  <a:lnTo>
                    <a:pt x="81123" y="38726"/>
                  </a:lnTo>
                  <a:lnTo>
                    <a:pt x="68936" y="111168"/>
                  </a:lnTo>
                  <a:lnTo>
                    <a:pt x="73601" y="117718"/>
                  </a:lnTo>
                  <a:lnTo>
                    <a:pt x="87434" y="120045"/>
                  </a:lnTo>
                  <a:lnTo>
                    <a:pt x="93985" y="115380"/>
                  </a:lnTo>
                  <a:lnTo>
                    <a:pt x="106879" y="38726"/>
                  </a:lnTo>
                  <a:close/>
                </a:path>
                <a:path w="113665" h="120650">
                  <a:moveTo>
                    <a:pt x="113394" y="0"/>
                  </a:moveTo>
                  <a:lnTo>
                    <a:pt x="3406" y="39898"/>
                  </a:lnTo>
                  <a:lnTo>
                    <a:pt x="0" y="47181"/>
                  </a:lnTo>
                  <a:lnTo>
                    <a:pt x="4782" y="60369"/>
                  </a:lnTo>
                  <a:lnTo>
                    <a:pt x="12067" y="63775"/>
                  </a:lnTo>
                  <a:lnTo>
                    <a:pt x="81123" y="38726"/>
                  </a:lnTo>
                  <a:lnTo>
                    <a:pt x="106879" y="38726"/>
                  </a:lnTo>
                  <a:lnTo>
                    <a:pt x="113394" y="0"/>
                  </a:lnTo>
                  <a:close/>
                </a:path>
              </a:pathLst>
            </a:custGeom>
            <a:solidFill>
              <a:srgbClr val="25B52B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584196" y="2310448"/>
              <a:ext cx="656460" cy="6454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730863" y="2436057"/>
              <a:ext cx="463363" cy="455519"/>
            </a:xfrm>
            <a:custGeom>
              <a:avLst/>
              <a:gdLst/>
              <a:ahLst/>
              <a:cxnLst/>
              <a:rect l="l" t="t" r="r" b="b"/>
              <a:pathLst>
                <a:path w="525145" h="516254">
                  <a:moveTo>
                    <a:pt x="524945" y="515735"/>
                  </a:moveTo>
                  <a:lnTo>
                    <a:pt x="0" y="0"/>
                  </a:lnTo>
                </a:path>
              </a:pathLst>
            </a:custGeom>
            <a:ln w="25399">
              <a:solidFill>
                <a:srgbClr val="25B52B"/>
              </a:solidFill>
            </a:ln>
          </p:spPr>
          <p:txBody>
            <a:bodyPr wrap="square" lIns="0" tIns="0" rIns="0" bIns="0" rtlCol="0"/>
            <a:lstStyle/>
            <a:p>
              <a:endParaRPr sz="2118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714998" y="2420471"/>
              <a:ext cx="104215" cy="103654"/>
            </a:xfrm>
            <a:custGeom>
              <a:avLst/>
              <a:gdLst/>
              <a:ahLst/>
              <a:cxnLst/>
              <a:rect l="l" t="t" r="r" b="b"/>
              <a:pathLst>
                <a:path w="118110" h="117475">
                  <a:moveTo>
                    <a:pt x="0" y="0"/>
                  </a:moveTo>
                  <a:lnTo>
                    <a:pt x="30777" y="112882"/>
                  </a:lnTo>
                  <a:lnTo>
                    <a:pt x="37758" y="116873"/>
                  </a:lnTo>
                  <a:lnTo>
                    <a:pt x="51292" y="113182"/>
                  </a:lnTo>
                  <a:lnTo>
                    <a:pt x="55281" y="106201"/>
                  </a:lnTo>
                  <a:lnTo>
                    <a:pt x="35960" y="35328"/>
                  </a:lnTo>
                  <a:lnTo>
                    <a:pt x="117311" y="35328"/>
                  </a:lnTo>
                  <a:lnTo>
                    <a:pt x="113409" y="28774"/>
                  </a:lnTo>
                  <a:lnTo>
                    <a:pt x="0" y="0"/>
                  </a:lnTo>
                  <a:close/>
                </a:path>
                <a:path w="118110" h="117475">
                  <a:moveTo>
                    <a:pt x="117311" y="35328"/>
                  </a:moveTo>
                  <a:lnTo>
                    <a:pt x="35960" y="35328"/>
                  </a:lnTo>
                  <a:lnTo>
                    <a:pt x="107162" y="53394"/>
                  </a:lnTo>
                  <a:lnTo>
                    <a:pt x="114072" y="49281"/>
                  </a:lnTo>
                  <a:lnTo>
                    <a:pt x="117523" y="35684"/>
                  </a:lnTo>
                  <a:lnTo>
                    <a:pt x="117311" y="35328"/>
                  </a:lnTo>
                  <a:close/>
                </a:path>
              </a:pathLst>
            </a:custGeom>
            <a:solidFill>
              <a:srgbClr val="25B52B"/>
            </a:solidFill>
          </p:spPr>
          <p:txBody>
            <a:bodyPr wrap="square" lIns="0" tIns="0" rIns="0" bIns="0" rtlCol="0"/>
            <a:lstStyle/>
            <a:p>
              <a:endParaRPr sz="2118"/>
            </a:p>
          </p:txBody>
        </p:sp>
      </p:grpSp>
      <p:sp>
        <p:nvSpPr>
          <p:cNvPr id="118" name="object 118"/>
          <p:cNvSpPr txBox="1">
            <a:spLocks noGrp="1"/>
          </p:cNvSpPr>
          <p:nvPr>
            <p:ph type="sldNum" sz="quarter" idx="7"/>
          </p:nvPr>
        </p:nvSpPr>
        <p:spPr>
          <a:xfrm>
            <a:off x="8625838" y="6757980"/>
            <a:ext cx="228600" cy="222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>
              <a:lnSpc>
                <a:spcPts val="1630"/>
              </a:lnSpc>
            </a:pPr>
            <a:fld id="{81D60167-4931-47E6-BA6A-407CBD079E47}" type="slidenum">
              <a:rPr lang="en-US" smtClean="0"/>
              <a:pPr marL="114300">
                <a:lnSpc>
                  <a:spcPts val="1630"/>
                </a:lnSpc>
              </a:pPr>
              <a:t>13</a:t>
            </a:fld>
            <a:endParaRPr dirty="0"/>
          </a:p>
        </p:txBody>
      </p:sp>
      <p:sp>
        <p:nvSpPr>
          <p:cNvPr id="119" name="object 119"/>
          <p:cNvSpPr txBox="1">
            <a:spLocks noGrp="1"/>
          </p:cNvSpPr>
          <p:nvPr>
            <p:ph type="ftr" sz="quarter" idx="5"/>
          </p:nvPr>
        </p:nvSpPr>
        <p:spPr>
          <a:xfrm>
            <a:off x="3970471" y="6846654"/>
            <a:ext cx="2122804" cy="194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98989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06">
              <a:lnSpc>
                <a:spcPts val="1244"/>
              </a:lnSpc>
            </a:pPr>
            <a:r>
              <a:rPr lang="en-US"/>
              <a:t>Scott B. Baden / CSE 160 / </a:t>
            </a:r>
            <a:r>
              <a:rPr lang="en-US" spc="-25"/>
              <a:t>Wi</a:t>
            </a:r>
            <a:r>
              <a:rPr lang="en-US" spc="-125"/>
              <a:t> </a:t>
            </a:r>
            <a:r>
              <a:rPr lang="en-US"/>
              <a:t>'16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331621"/>
            <a:ext cx="8915400" cy="553998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206" algn="ctr"/>
            <a:r>
              <a:rPr spc="-4" dirty="0"/>
              <a:t>Barrier Synchronization in</a:t>
            </a:r>
            <a:r>
              <a:rPr spc="4" dirty="0"/>
              <a:t> </a:t>
            </a:r>
            <a:r>
              <a:rPr spc="-4" dirty="0"/>
              <a:t>OpenMP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914400"/>
            <a:ext cx="8610600" cy="53939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1" marR="212363" indent="-302575">
              <a:lnSpc>
                <a:spcPts val="2382"/>
              </a:lnSpc>
              <a:buChar char="•"/>
              <a:tabLst>
                <a:tab pos="313221" algn="l"/>
                <a:tab pos="313781" algn="l"/>
                <a:tab pos="2421720" algn="l"/>
              </a:tabLst>
            </a:pPr>
            <a:r>
              <a:rPr sz="2200" b="0" spc="-4" dirty="0">
                <a:latin typeface="+mj-lt"/>
                <a:cs typeface="Times New Roman"/>
              </a:rPr>
              <a:t>To deal </a:t>
            </a:r>
            <a:r>
              <a:rPr sz="2200" b="0" dirty="0">
                <a:latin typeface="+mj-lt"/>
                <a:cs typeface="Times New Roman"/>
              </a:rPr>
              <a:t>with </a:t>
            </a:r>
            <a:r>
              <a:rPr sz="2200" b="0" spc="-4" dirty="0">
                <a:latin typeface="+mj-lt"/>
                <a:cs typeface="Times New Roman"/>
              </a:rPr>
              <a:t>true- and anti-dependences, OpenMP  inserts</a:t>
            </a:r>
            <a:r>
              <a:rPr sz="2200" b="0" spc="9" dirty="0">
                <a:latin typeface="+mj-lt"/>
                <a:cs typeface="Times New Roman"/>
              </a:rPr>
              <a:t> </a:t>
            </a:r>
            <a:r>
              <a:rPr sz="2200" b="0" dirty="0">
                <a:latin typeface="+mj-lt"/>
                <a:cs typeface="Times New Roman"/>
              </a:rPr>
              <a:t>a</a:t>
            </a:r>
            <a:r>
              <a:rPr sz="2200" b="0" spc="4" dirty="0">
                <a:latin typeface="+mj-lt"/>
                <a:cs typeface="Times New Roman"/>
              </a:rPr>
              <a:t> </a:t>
            </a:r>
            <a:r>
              <a:rPr sz="2200" b="0" spc="-4" dirty="0">
                <a:latin typeface="+mj-lt"/>
                <a:cs typeface="Times New Roman"/>
              </a:rPr>
              <a:t>barrier</a:t>
            </a:r>
            <a:r>
              <a:rPr lang="en-US" sz="2200" b="0" spc="-4" dirty="0">
                <a:latin typeface="+mj-lt"/>
                <a:cs typeface="Times New Roman"/>
              </a:rPr>
              <a:t> </a:t>
            </a:r>
            <a:r>
              <a:rPr sz="2200" b="0" dirty="0">
                <a:latin typeface="+mj-lt"/>
                <a:cs typeface="Times New Roman"/>
              </a:rPr>
              <a:t>(by </a:t>
            </a:r>
            <a:r>
              <a:rPr sz="2200" b="0" spc="-4" dirty="0">
                <a:latin typeface="+mj-lt"/>
                <a:cs typeface="Times New Roman"/>
              </a:rPr>
              <a:t>default) between</a:t>
            </a:r>
            <a:r>
              <a:rPr sz="2200" b="0" spc="-40" dirty="0">
                <a:latin typeface="+mj-lt"/>
                <a:cs typeface="Times New Roman"/>
              </a:rPr>
              <a:t> </a:t>
            </a:r>
            <a:r>
              <a:rPr sz="2200" b="0" dirty="0">
                <a:latin typeface="+mj-lt"/>
                <a:cs typeface="Times New Roman"/>
              </a:rPr>
              <a:t>loops:</a:t>
            </a:r>
          </a:p>
          <a:p>
            <a:pPr marL="585539" marR="3804040" indent="-255508">
              <a:lnSpc>
                <a:spcPts val="1677"/>
              </a:lnSpc>
              <a:spcBef>
                <a:spcPts val="62"/>
              </a:spcBef>
            </a:pPr>
            <a:endParaRPr lang="en-US" sz="1588" b="0" spc="-4" dirty="0">
              <a:solidFill>
                <a:srgbClr val="3333CC"/>
              </a:solidFill>
              <a:latin typeface="+mj-lt"/>
              <a:cs typeface="Lucida Sans Unicode"/>
            </a:endParaRPr>
          </a:p>
          <a:p>
            <a:pPr marL="585539" marR="3804040" indent="-255508">
              <a:lnSpc>
                <a:spcPts val="1677"/>
              </a:lnSpc>
              <a:spcBef>
                <a:spcPts val="62"/>
              </a:spcBef>
            </a:pPr>
            <a:r>
              <a:rPr sz="1588" b="0" spc="-4" dirty="0">
                <a:solidFill>
                  <a:srgbClr val="3333CC"/>
                </a:solidFill>
                <a:latin typeface="+mj-lt"/>
                <a:cs typeface="Lucida Sans Unicode"/>
              </a:rPr>
              <a:t>for (int </a:t>
            </a:r>
            <a:r>
              <a:rPr sz="1588" b="0" dirty="0">
                <a:solidFill>
                  <a:srgbClr val="3333CC"/>
                </a:solidFill>
                <a:latin typeface="+mj-lt"/>
                <a:cs typeface="Lucida Sans Unicode"/>
              </a:rPr>
              <a:t>i=0; i&lt; N-1; i++)  </a:t>
            </a:r>
            <a:endParaRPr lang="en-US" sz="1588" b="0" dirty="0">
              <a:solidFill>
                <a:srgbClr val="3333CC"/>
              </a:solidFill>
              <a:latin typeface="+mj-lt"/>
              <a:cs typeface="Lucida Sans Unicode"/>
            </a:endParaRPr>
          </a:p>
          <a:p>
            <a:pPr marL="585539" marR="3804040" indent="-255508">
              <a:lnSpc>
                <a:spcPts val="1677"/>
              </a:lnSpc>
              <a:spcBef>
                <a:spcPts val="62"/>
              </a:spcBef>
            </a:pPr>
            <a:r>
              <a:rPr lang="en-US" sz="1588" b="0" spc="-4" dirty="0">
                <a:solidFill>
                  <a:srgbClr val="3333CC"/>
                </a:solidFill>
                <a:latin typeface="+mj-lt"/>
                <a:cs typeface="Lucida Sans Unicode"/>
              </a:rPr>
              <a:t>    </a:t>
            </a:r>
            <a:r>
              <a:rPr sz="1588" b="0" spc="-4" dirty="0">
                <a:solidFill>
                  <a:srgbClr val="3333CC"/>
                </a:solidFill>
                <a:latin typeface="+mj-lt"/>
                <a:cs typeface="Lucida Sans Unicode"/>
              </a:rPr>
              <a:t>a[i] </a:t>
            </a:r>
            <a:r>
              <a:rPr sz="1588" b="0" dirty="0">
                <a:solidFill>
                  <a:srgbClr val="3333CC"/>
                </a:solidFill>
                <a:latin typeface="+mj-lt"/>
                <a:cs typeface="Lucida Sans Unicode"/>
              </a:rPr>
              <a:t>= (b[i+1] –</a:t>
            </a:r>
            <a:r>
              <a:rPr sz="1588" b="0" spc="-71" dirty="0">
                <a:solidFill>
                  <a:srgbClr val="3333CC"/>
                </a:solidFill>
                <a:latin typeface="+mj-lt"/>
                <a:cs typeface="Lucida Sans Unicode"/>
              </a:rPr>
              <a:t> </a:t>
            </a:r>
            <a:r>
              <a:rPr sz="1588" b="0" dirty="0">
                <a:solidFill>
                  <a:srgbClr val="3333CC"/>
                </a:solidFill>
                <a:latin typeface="+mj-lt"/>
                <a:cs typeface="Lucida Sans Unicode"/>
              </a:rPr>
              <a:t>b[i-1])/2h</a:t>
            </a:r>
            <a:endParaRPr sz="1588" b="0" dirty="0">
              <a:latin typeface="+mj-lt"/>
              <a:cs typeface="Lucida Sans Unicode"/>
            </a:endParaRPr>
          </a:p>
          <a:p>
            <a:pPr marL="440975">
              <a:lnSpc>
                <a:spcPts val="1677"/>
              </a:lnSpc>
            </a:pPr>
            <a:r>
              <a:rPr sz="1588" b="0" dirty="0">
                <a:solidFill>
                  <a:srgbClr val="FF0000"/>
                </a:solidFill>
                <a:latin typeface="+mj-lt"/>
                <a:cs typeface="Lucida Sans Unicode"/>
              </a:rPr>
              <a:t>BARRIER</a:t>
            </a:r>
            <a:endParaRPr sz="1588" b="0" dirty="0">
              <a:latin typeface="+mj-lt"/>
              <a:cs typeface="Lucida Sans Unicode"/>
            </a:endParaRPr>
          </a:p>
          <a:p>
            <a:pPr marL="568729" marR="3899295" indent="-239258">
              <a:lnSpc>
                <a:spcPts val="1677"/>
              </a:lnSpc>
              <a:spcBef>
                <a:spcPts val="176"/>
              </a:spcBef>
            </a:pPr>
            <a:r>
              <a:rPr sz="1588" b="0" spc="-4" dirty="0">
                <a:solidFill>
                  <a:srgbClr val="3333CC"/>
                </a:solidFill>
                <a:latin typeface="+mj-lt"/>
                <a:cs typeface="Lucida Sans Unicode"/>
              </a:rPr>
              <a:t>for (int </a:t>
            </a:r>
            <a:r>
              <a:rPr sz="1588" b="0" dirty="0">
                <a:solidFill>
                  <a:srgbClr val="3333CC"/>
                </a:solidFill>
                <a:latin typeface="+mj-lt"/>
                <a:cs typeface="Lucida Sans Unicode"/>
              </a:rPr>
              <a:t>i=N-1; i&gt;=0; i--)  </a:t>
            </a:r>
            <a:endParaRPr lang="en-US" sz="1588" b="0" dirty="0">
              <a:solidFill>
                <a:srgbClr val="3333CC"/>
              </a:solidFill>
              <a:latin typeface="+mj-lt"/>
              <a:cs typeface="Lucida Sans Unicode"/>
            </a:endParaRPr>
          </a:p>
          <a:p>
            <a:pPr marL="568729" marR="3899295" indent="-239258">
              <a:lnSpc>
                <a:spcPts val="1677"/>
              </a:lnSpc>
              <a:spcBef>
                <a:spcPts val="176"/>
              </a:spcBef>
            </a:pPr>
            <a:r>
              <a:rPr lang="en-US" sz="1588" b="0" dirty="0">
                <a:solidFill>
                  <a:srgbClr val="3333CC"/>
                </a:solidFill>
                <a:latin typeface="+mj-lt"/>
                <a:cs typeface="Lucida Sans Unicode"/>
              </a:rPr>
              <a:t>    </a:t>
            </a:r>
            <a:r>
              <a:rPr sz="1588" b="0" dirty="0">
                <a:solidFill>
                  <a:srgbClr val="3333CC"/>
                </a:solidFill>
                <a:latin typeface="+mj-lt"/>
                <a:cs typeface="Lucida Sans Unicode"/>
              </a:rPr>
              <a:t>b[i] = (a[i+1]</a:t>
            </a:r>
            <a:r>
              <a:rPr sz="1588" b="0" spc="-88" dirty="0">
                <a:solidFill>
                  <a:srgbClr val="3333CC"/>
                </a:solidFill>
                <a:latin typeface="+mj-lt"/>
                <a:cs typeface="Lucida Sans Unicode"/>
              </a:rPr>
              <a:t> </a:t>
            </a:r>
            <a:r>
              <a:rPr sz="1588" b="0" dirty="0">
                <a:solidFill>
                  <a:srgbClr val="3333CC"/>
                </a:solidFill>
                <a:latin typeface="+mj-lt"/>
                <a:cs typeface="Lucida Sans Unicode"/>
              </a:rPr>
              <a:t>–a[i-1])/2h</a:t>
            </a:r>
            <a:endParaRPr lang="en-US" sz="1588" b="0" dirty="0">
              <a:solidFill>
                <a:srgbClr val="3333CC"/>
              </a:solidFill>
              <a:latin typeface="+mj-lt"/>
              <a:cs typeface="Lucida Sans Unicode"/>
            </a:endParaRPr>
          </a:p>
          <a:p>
            <a:pPr marL="568729" marR="3899295" indent="-239258">
              <a:lnSpc>
                <a:spcPts val="1677"/>
              </a:lnSpc>
              <a:spcBef>
                <a:spcPts val="176"/>
              </a:spcBef>
            </a:pPr>
            <a:endParaRPr sz="1588" b="0" dirty="0">
              <a:latin typeface="+mj-lt"/>
              <a:cs typeface="Lucida Sans Unicode"/>
            </a:endParaRPr>
          </a:p>
          <a:p>
            <a:pPr marL="313781" marR="4483" indent="-302575">
              <a:lnSpc>
                <a:spcPct val="99700"/>
              </a:lnSpc>
              <a:spcBef>
                <a:spcPts val="432"/>
              </a:spcBef>
              <a:buChar char="•"/>
              <a:tabLst>
                <a:tab pos="313221" algn="l"/>
                <a:tab pos="313781" algn="l"/>
              </a:tabLst>
            </a:pPr>
            <a:r>
              <a:rPr sz="2200" b="0" dirty="0">
                <a:latin typeface="+mj-lt"/>
                <a:cs typeface="Times New Roman"/>
              </a:rPr>
              <a:t>No </a:t>
            </a:r>
            <a:r>
              <a:rPr sz="2200" b="0" spc="-4" dirty="0">
                <a:latin typeface="+mj-lt"/>
                <a:cs typeface="Times New Roman"/>
              </a:rPr>
              <a:t>thread may pass </a:t>
            </a:r>
            <a:r>
              <a:rPr sz="2200" b="0" dirty="0">
                <a:latin typeface="+mj-lt"/>
                <a:cs typeface="Times New Roman"/>
              </a:rPr>
              <a:t>the </a:t>
            </a:r>
            <a:r>
              <a:rPr sz="2200" b="0" spc="-4" dirty="0">
                <a:latin typeface="+mj-lt"/>
                <a:cs typeface="Times New Roman"/>
              </a:rPr>
              <a:t>barrier </a:t>
            </a:r>
            <a:r>
              <a:rPr sz="2200" b="0" dirty="0">
                <a:latin typeface="+mj-lt"/>
                <a:cs typeface="Times New Roman"/>
              </a:rPr>
              <a:t>until </a:t>
            </a:r>
            <a:r>
              <a:rPr sz="2200" b="0" spc="-4" dirty="0">
                <a:latin typeface="+mj-lt"/>
                <a:cs typeface="Times New Roman"/>
              </a:rPr>
              <a:t>all have arrived  hence </a:t>
            </a:r>
            <a:r>
              <a:rPr sz="2200" b="0" dirty="0">
                <a:latin typeface="+mj-lt"/>
                <a:cs typeface="Times New Roman"/>
              </a:rPr>
              <a:t>loop 2 </a:t>
            </a:r>
            <a:r>
              <a:rPr sz="2200" b="0" spc="-4" dirty="0">
                <a:latin typeface="+mj-lt"/>
                <a:cs typeface="Times New Roman"/>
              </a:rPr>
              <a:t>may </a:t>
            </a:r>
            <a:r>
              <a:rPr sz="2200" b="0" dirty="0">
                <a:latin typeface="+mj-lt"/>
                <a:cs typeface="Times New Roman"/>
              </a:rPr>
              <a:t>not write into b until loop 1 </a:t>
            </a:r>
            <a:r>
              <a:rPr sz="2200" b="0" spc="-4" dirty="0">
                <a:latin typeface="+mj-lt"/>
                <a:cs typeface="Times New Roman"/>
              </a:rPr>
              <a:t>has  finished reading </a:t>
            </a:r>
            <a:r>
              <a:rPr sz="2200" b="0" dirty="0">
                <a:latin typeface="+mj-lt"/>
                <a:cs typeface="Times New Roman"/>
              </a:rPr>
              <a:t>the old</a:t>
            </a:r>
            <a:r>
              <a:rPr sz="2200" b="0" spc="-13" dirty="0">
                <a:latin typeface="+mj-lt"/>
                <a:cs typeface="Times New Roman"/>
              </a:rPr>
              <a:t> </a:t>
            </a:r>
            <a:r>
              <a:rPr sz="2200" b="0" spc="-4" dirty="0">
                <a:latin typeface="+mj-lt"/>
                <a:cs typeface="Times New Roman"/>
              </a:rPr>
              <a:t>values</a:t>
            </a:r>
            <a:endParaRPr lang="en-US" sz="2200" b="0" spc="-4" dirty="0">
              <a:latin typeface="+mj-lt"/>
              <a:cs typeface="Times New Roman"/>
            </a:endParaRPr>
          </a:p>
          <a:p>
            <a:pPr marL="313781" marR="4483" indent="-302575">
              <a:lnSpc>
                <a:spcPct val="99700"/>
              </a:lnSpc>
              <a:spcBef>
                <a:spcPts val="432"/>
              </a:spcBef>
              <a:buChar char="•"/>
              <a:tabLst>
                <a:tab pos="313221" algn="l"/>
                <a:tab pos="313781" algn="l"/>
              </a:tabLst>
            </a:pPr>
            <a:endParaRPr lang="en-US" sz="2471" b="0" dirty="0">
              <a:latin typeface="+mj-lt"/>
              <a:cs typeface="Times New Roman"/>
            </a:endParaRPr>
          </a:p>
          <a:p>
            <a:pPr marL="313781" indent="-302575">
              <a:lnSpc>
                <a:spcPts val="2912"/>
              </a:lnSpc>
              <a:buChar char="•"/>
              <a:tabLst>
                <a:tab pos="313221" algn="l"/>
                <a:tab pos="313781" algn="l"/>
              </a:tabLst>
            </a:pPr>
            <a:r>
              <a:rPr sz="2200" b="0" dirty="0">
                <a:latin typeface="+mj-lt"/>
                <a:cs typeface="Times New Roman"/>
              </a:rPr>
              <a:t>Do we </a:t>
            </a:r>
            <a:r>
              <a:rPr sz="2200" b="0" spc="-4" dirty="0">
                <a:latin typeface="+mj-lt"/>
                <a:cs typeface="Times New Roman"/>
              </a:rPr>
              <a:t>need </a:t>
            </a:r>
            <a:r>
              <a:rPr sz="2200" b="0" dirty="0">
                <a:latin typeface="+mj-lt"/>
                <a:cs typeface="Times New Roman"/>
              </a:rPr>
              <a:t>the </a:t>
            </a:r>
            <a:r>
              <a:rPr sz="2200" b="0" spc="-4" dirty="0">
                <a:latin typeface="+mj-lt"/>
                <a:cs typeface="Times New Roman"/>
              </a:rPr>
              <a:t>barrier </a:t>
            </a:r>
            <a:r>
              <a:rPr sz="2200" b="0" dirty="0">
                <a:latin typeface="+mj-lt"/>
                <a:cs typeface="Times New Roman"/>
              </a:rPr>
              <a:t>in this </a:t>
            </a:r>
            <a:r>
              <a:rPr sz="2200" b="0" spc="-4" dirty="0">
                <a:latin typeface="+mj-lt"/>
                <a:cs typeface="Times New Roman"/>
              </a:rPr>
              <a:t>case?</a:t>
            </a:r>
            <a:r>
              <a:rPr sz="2200" b="0" spc="-44" dirty="0">
                <a:latin typeface="+mj-lt"/>
                <a:cs typeface="Times New Roman"/>
              </a:rPr>
              <a:t> </a:t>
            </a:r>
            <a:r>
              <a:rPr sz="2200" b="0" spc="-4" dirty="0">
                <a:latin typeface="+mj-lt"/>
                <a:cs typeface="Times New Roman"/>
              </a:rPr>
              <a:t>Yes</a:t>
            </a:r>
            <a:endParaRPr sz="2200" b="0" dirty="0">
              <a:latin typeface="+mj-lt"/>
              <a:cs typeface="Times New Roman"/>
            </a:endParaRPr>
          </a:p>
          <a:p>
            <a:pPr marL="585539" marR="3804040" indent="-255508">
              <a:lnSpc>
                <a:spcPts val="2471"/>
              </a:lnSpc>
              <a:spcBef>
                <a:spcPts val="124"/>
              </a:spcBef>
            </a:pPr>
            <a:r>
              <a:rPr sz="1588" b="0" spc="-4" dirty="0">
                <a:solidFill>
                  <a:srgbClr val="3333CC"/>
                </a:solidFill>
                <a:latin typeface="+mj-lt"/>
                <a:cs typeface="Lucida Sans Unicode"/>
              </a:rPr>
              <a:t>for (int </a:t>
            </a:r>
            <a:r>
              <a:rPr sz="1588" b="0" dirty="0">
                <a:solidFill>
                  <a:srgbClr val="3333CC"/>
                </a:solidFill>
                <a:latin typeface="+mj-lt"/>
                <a:cs typeface="Lucida Sans Unicode"/>
              </a:rPr>
              <a:t>i=0; i&lt; N-1; i++)  </a:t>
            </a:r>
            <a:endParaRPr lang="en-US" sz="1588" b="0" dirty="0">
              <a:solidFill>
                <a:srgbClr val="3333CC"/>
              </a:solidFill>
              <a:latin typeface="+mj-lt"/>
              <a:cs typeface="Lucida Sans Unicode"/>
            </a:endParaRPr>
          </a:p>
          <a:p>
            <a:pPr marL="585539" marR="3804040" indent="-255508">
              <a:lnSpc>
                <a:spcPts val="2471"/>
              </a:lnSpc>
              <a:spcBef>
                <a:spcPts val="124"/>
              </a:spcBef>
            </a:pPr>
            <a:r>
              <a:rPr lang="en-US" sz="1588" b="0" spc="-4" dirty="0">
                <a:solidFill>
                  <a:srgbClr val="3333CC"/>
                </a:solidFill>
                <a:latin typeface="+mj-lt"/>
                <a:cs typeface="Lucida Sans Unicode"/>
              </a:rPr>
              <a:t>    </a:t>
            </a:r>
            <a:r>
              <a:rPr sz="1588" b="0" spc="-4" dirty="0">
                <a:solidFill>
                  <a:srgbClr val="3333CC"/>
                </a:solidFill>
                <a:latin typeface="+mj-lt"/>
                <a:cs typeface="Lucida Sans Unicode"/>
              </a:rPr>
              <a:t>a[i] </a:t>
            </a:r>
            <a:r>
              <a:rPr sz="1588" b="0" dirty="0">
                <a:solidFill>
                  <a:srgbClr val="3333CC"/>
                </a:solidFill>
                <a:latin typeface="+mj-lt"/>
                <a:cs typeface="Lucida Sans Unicode"/>
              </a:rPr>
              <a:t>= (b[i+1] –</a:t>
            </a:r>
            <a:r>
              <a:rPr sz="1588" b="0" spc="-71" dirty="0">
                <a:solidFill>
                  <a:srgbClr val="3333CC"/>
                </a:solidFill>
                <a:latin typeface="+mj-lt"/>
                <a:cs typeface="Lucida Sans Unicode"/>
              </a:rPr>
              <a:t> </a:t>
            </a:r>
            <a:r>
              <a:rPr sz="1588" b="0" dirty="0">
                <a:solidFill>
                  <a:srgbClr val="3333CC"/>
                </a:solidFill>
                <a:latin typeface="+mj-lt"/>
                <a:cs typeface="Lucida Sans Unicode"/>
              </a:rPr>
              <a:t>b[i-1])/2h</a:t>
            </a:r>
            <a:endParaRPr sz="1588" b="0" dirty="0">
              <a:latin typeface="+mj-lt"/>
              <a:cs typeface="Lucida Sans Unicode"/>
            </a:endParaRPr>
          </a:p>
          <a:p>
            <a:pPr marL="440975">
              <a:spcBef>
                <a:spcPts val="383"/>
              </a:spcBef>
            </a:pPr>
            <a:r>
              <a:rPr sz="1588" b="0" dirty="0">
                <a:solidFill>
                  <a:srgbClr val="FF0000"/>
                </a:solidFill>
                <a:latin typeface="+mj-lt"/>
                <a:cs typeface="Lucida Sans Unicode"/>
              </a:rPr>
              <a:t>BARRIER?</a:t>
            </a:r>
            <a:endParaRPr sz="1588" b="0" dirty="0">
              <a:latin typeface="+mj-lt"/>
              <a:cs typeface="Lucida Sans Unicode"/>
            </a:endParaRPr>
          </a:p>
          <a:p>
            <a:pPr marL="330031">
              <a:spcBef>
                <a:spcPts val="560"/>
              </a:spcBef>
            </a:pPr>
            <a:r>
              <a:rPr sz="1588" b="0" spc="-4" dirty="0">
                <a:solidFill>
                  <a:srgbClr val="3333CC"/>
                </a:solidFill>
                <a:latin typeface="+mj-lt"/>
                <a:cs typeface="Lucida Sans Unicode"/>
              </a:rPr>
              <a:t>for (int </a:t>
            </a:r>
            <a:r>
              <a:rPr sz="1588" b="0" dirty="0">
                <a:solidFill>
                  <a:srgbClr val="3333CC"/>
                </a:solidFill>
                <a:latin typeface="+mj-lt"/>
                <a:cs typeface="Lucida Sans Unicode"/>
              </a:rPr>
              <a:t>i=N-1; i&gt;=0;</a:t>
            </a:r>
            <a:r>
              <a:rPr sz="1588" b="0" spc="-62" dirty="0">
                <a:solidFill>
                  <a:srgbClr val="3333CC"/>
                </a:solidFill>
                <a:latin typeface="+mj-lt"/>
                <a:cs typeface="Lucida Sans Unicode"/>
              </a:rPr>
              <a:t> </a:t>
            </a:r>
            <a:r>
              <a:rPr sz="1588" b="0" dirty="0">
                <a:solidFill>
                  <a:srgbClr val="3333CC"/>
                </a:solidFill>
                <a:latin typeface="+mj-lt"/>
                <a:cs typeface="Lucida Sans Unicode"/>
              </a:rPr>
              <a:t>i--)</a:t>
            </a:r>
            <a:endParaRPr sz="1588" b="0" dirty="0">
              <a:latin typeface="+mj-lt"/>
              <a:cs typeface="Lucida Sans Unicode"/>
            </a:endParaRPr>
          </a:p>
          <a:p>
            <a:pPr marL="568729">
              <a:spcBef>
                <a:spcPts val="560"/>
              </a:spcBef>
            </a:pPr>
            <a:r>
              <a:rPr sz="1588" b="0" spc="-4" dirty="0">
                <a:solidFill>
                  <a:srgbClr val="3333CC"/>
                </a:solidFill>
                <a:latin typeface="+mj-lt"/>
                <a:cs typeface="Lucida Sans Unicode"/>
              </a:rPr>
              <a:t>c[i] </a:t>
            </a:r>
            <a:r>
              <a:rPr sz="1588" b="0" dirty="0">
                <a:solidFill>
                  <a:srgbClr val="3333CC"/>
                </a:solidFill>
                <a:latin typeface="+mj-lt"/>
                <a:cs typeface="Lucida Sans Unicode"/>
              </a:rPr>
              <a:t>=</a:t>
            </a:r>
            <a:r>
              <a:rPr sz="1588" b="0" spc="-62" dirty="0">
                <a:solidFill>
                  <a:srgbClr val="3333CC"/>
                </a:solidFill>
                <a:latin typeface="+mj-lt"/>
                <a:cs typeface="Lucida Sans Unicode"/>
              </a:rPr>
              <a:t> </a:t>
            </a:r>
            <a:r>
              <a:rPr sz="1588" b="0" spc="-4" dirty="0">
                <a:solidFill>
                  <a:srgbClr val="3333CC"/>
                </a:solidFill>
                <a:latin typeface="+mj-lt"/>
                <a:cs typeface="Lucida Sans Unicode"/>
              </a:rPr>
              <a:t>a[i]/2;</a:t>
            </a:r>
            <a:endParaRPr sz="1588" b="0" dirty="0">
              <a:latin typeface="+mj-lt"/>
              <a:cs typeface="Lucida Sans Unicod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724400" y="3777389"/>
            <a:ext cx="3886200" cy="1625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9511" marR="318264" indent="-388865">
              <a:lnSpc>
                <a:spcPct val="100699"/>
              </a:lnSpc>
            </a:pPr>
            <a:r>
              <a:rPr sz="2118" dirty="0">
                <a:solidFill>
                  <a:srgbClr val="800000"/>
                </a:solidFill>
                <a:latin typeface="Times New Roman"/>
                <a:cs typeface="Times New Roman"/>
              </a:rPr>
              <a:t>4. for i = 0 to</a:t>
            </a:r>
            <a:r>
              <a:rPr sz="2118" spc="-88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118" dirty="0">
                <a:solidFill>
                  <a:srgbClr val="800000"/>
                </a:solidFill>
                <a:latin typeface="Times New Roman"/>
                <a:cs typeface="Times New Roman"/>
              </a:rPr>
              <a:t>N-2{  </a:t>
            </a:r>
            <a:endParaRPr lang="en-US" sz="2118" dirty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marL="399511" marR="318264" indent="-388865">
              <a:lnSpc>
                <a:spcPct val="100699"/>
              </a:lnSpc>
            </a:pPr>
            <a:r>
              <a:rPr lang="en-US" sz="2118" dirty="0">
                <a:solidFill>
                  <a:srgbClr val="800000"/>
                </a:solidFill>
                <a:latin typeface="Times New Roman"/>
                <a:cs typeface="Times New Roman"/>
              </a:rPr>
              <a:t>        </a:t>
            </a:r>
            <a:r>
              <a:rPr sz="2118" dirty="0">
                <a:solidFill>
                  <a:srgbClr val="800000"/>
                </a:solidFill>
                <a:latin typeface="Times New Roman"/>
                <a:cs typeface="Times New Roman"/>
              </a:rPr>
              <a:t>A[i] =</a:t>
            </a:r>
            <a:r>
              <a:rPr sz="2118" spc="-88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118" dirty="0">
                <a:solidFill>
                  <a:srgbClr val="800000"/>
                </a:solidFill>
                <a:latin typeface="Times New Roman"/>
                <a:cs typeface="Times New Roman"/>
              </a:rPr>
              <a:t>B[i];</a:t>
            </a:r>
            <a:endParaRPr sz="2118" dirty="0">
              <a:latin typeface="Times New Roman"/>
              <a:cs typeface="Times New Roman"/>
            </a:endParaRPr>
          </a:p>
          <a:p>
            <a:pPr marL="414640">
              <a:lnSpc>
                <a:spcPts val="2506"/>
              </a:lnSpc>
              <a:spcBef>
                <a:spcPts val="18"/>
              </a:spcBef>
            </a:pPr>
            <a:r>
              <a:rPr lang="en-US" sz="2118" dirty="0">
                <a:solidFill>
                  <a:srgbClr val="800000"/>
                </a:solidFill>
                <a:latin typeface="Times New Roman"/>
                <a:cs typeface="Times New Roman"/>
              </a:rPr>
              <a:t>  </a:t>
            </a:r>
            <a:r>
              <a:rPr sz="2118" dirty="0">
                <a:solidFill>
                  <a:srgbClr val="800000"/>
                </a:solidFill>
                <a:latin typeface="Times New Roman"/>
                <a:cs typeface="Times New Roman"/>
              </a:rPr>
              <a:t>C[i] = A[i] +</a:t>
            </a:r>
            <a:r>
              <a:rPr sz="2118" spc="-207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118" dirty="0">
                <a:solidFill>
                  <a:srgbClr val="800000"/>
                </a:solidFill>
                <a:latin typeface="Times New Roman"/>
                <a:cs typeface="Times New Roman"/>
              </a:rPr>
              <a:t>B[i];</a:t>
            </a:r>
            <a:endParaRPr sz="2118" dirty="0">
              <a:latin typeface="Times New Roman"/>
              <a:cs typeface="Times New Roman"/>
            </a:endParaRPr>
          </a:p>
          <a:p>
            <a:pPr marL="414640">
              <a:lnSpc>
                <a:spcPts val="2506"/>
              </a:lnSpc>
            </a:pPr>
            <a:r>
              <a:rPr lang="en-US" sz="2118" dirty="0">
                <a:solidFill>
                  <a:srgbClr val="800000"/>
                </a:solidFill>
                <a:latin typeface="Times New Roman"/>
                <a:cs typeface="Times New Roman"/>
              </a:rPr>
              <a:t>  </a:t>
            </a:r>
            <a:r>
              <a:rPr sz="2118" dirty="0">
                <a:solidFill>
                  <a:srgbClr val="800000"/>
                </a:solidFill>
                <a:latin typeface="Times New Roman"/>
                <a:cs typeface="Times New Roman"/>
              </a:rPr>
              <a:t>E[i] =</a:t>
            </a:r>
            <a:r>
              <a:rPr sz="2118" spc="-62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118" spc="-4" dirty="0">
                <a:solidFill>
                  <a:srgbClr val="800000"/>
                </a:solidFill>
                <a:latin typeface="Times New Roman"/>
                <a:cs typeface="Times New Roman"/>
              </a:rPr>
              <a:t>C[i+1];</a:t>
            </a:r>
            <a:endParaRPr sz="2118" dirty="0">
              <a:latin typeface="Times New Roman"/>
              <a:cs typeface="Times New Roman"/>
            </a:endParaRPr>
          </a:p>
          <a:p>
            <a:pPr marL="280162">
              <a:spcBef>
                <a:spcPts val="18"/>
              </a:spcBef>
            </a:pPr>
            <a:r>
              <a:rPr lang="en-US" sz="2118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118" dirty="0">
                <a:solidFill>
                  <a:srgbClr val="800000"/>
                </a:solidFill>
                <a:latin typeface="Times New Roman"/>
                <a:cs typeface="Times New Roman"/>
              </a:rPr>
              <a:t>}</a:t>
            </a:r>
            <a:endParaRPr sz="2118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7725" y="3728190"/>
            <a:ext cx="3140169" cy="651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lang="en-US" sz="2118" dirty="0">
                <a:solidFill>
                  <a:srgbClr val="800000"/>
                </a:solidFill>
                <a:latin typeface="Times New Roman"/>
                <a:cs typeface="Times New Roman"/>
              </a:rPr>
              <a:t>1.  for </a:t>
            </a:r>
            <a:r>
              <a:rPr lang="en-US" sz="2118" dirty="0" err="1">
                <a:solidFill>
                  <a:srgbClr val="800000"/>
                </a:solidFill>
                <a:latin typeface="Times New Roman"/>
                <a:cs typeface="Times New Roman"/>
              </a:rPr>
              <a:t>i</a:t>
            </a:r>
            <a:r>
              <a:rPr lang="en-US" sz="2118" dirty="0">
                <a:solidFill>
                  <a:srgbClr val="800000"/>
                </a:solidFill>
                <a:latin typeface="Times New Roman"/>
                <a:cs typeface="Times New Roman"/>
              </a:rPr>
              <a:t> = 1 to</a:t>
            </a:r>
            <a:r>
              <a:rPr lang="en-US" sz="2118" spc="-88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sz="2118" dirty="0">
                <a:solidFill>
                  <a:srgbClr val="800000"/>
                </a:solidFill>
                <a:latin typeface="Times New Roman"/>
                <a:cs typeface="Times New Roman"/>
              </a:rPr>
              <a:t>N-1</a:t>
            </a:r>
            <a:endParaRPr lang="en-US" sz="2118" dirty="0">
              <a:latin typeface="Times New Roman"/>
              <a:cs typeface="Times New Roman"/>
            </a:endParaRPr>
          </a:p>
          <a:p>
            <a:pPr marL="11206"/>
            <a:r>
              <a:rPr lang="en-US" sz="2118" dirty="0">
                <a:solidFill>
                  <a:srgbClr val="800000"/>
                </a:solidFill>
                <a:latin typeface="Times New Roman"/>
                <a:cs typeface="Times New Roman"/>
              </a:rPr>
              <a:t>         </a:t>
            </a:r>
            <a:r>
              <a:rPr sz="2118" dirty="0">
                <a:solidFill>
                  <a:srgbClr val="800000"/>
                </a:solidFill>
                <a:latin typeface="Times New Roman"/>
                <a:cs typeface="Times New Roman"/>
              </a:rPr>
              <a:t>A[i] = A[i] +</a:t>
            </a:r>
            <a:r>
              <a:rPr sz="2118" spc="-18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118" spc="-4" dirty="0">
                <a:solidFill>
                  <a:srgbClr val="800000"/>
                </a:solidFill>
                <a:latin typeface="Times New Roman"/>
                <a:cs typeface="Times New Roman"/>
              </a:rPr>
              <a:t>B[i-1];</a:t>
            </a:r>
            <a:endParaRPr sz="2118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3000" y="4752500"/>
            <a:ext cx="2359959" cy="639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9511" marR="4483" indent="-388865">
              <a:lnSpc>
                <a:spcPct val="100699"/>
              </a:lnSpc>
              <a:tabLst>
                <a:tab pos="346841" algn="l"/>
              </a:tabLst>
            </a:pPr>
            <a:r>
              <a:rPr sz="2118" dirty="0">
                <a:solidFill>
                  <a:srgbClr val="800000"/>
                </a:solidFill>
                <a:latin typeface="Times New Roman"/>
                <a:cs typeface="Times New Roman"/>
              </a:rPr>
              <a:t>2.	for i = 0</a:t>
            </a:r>
            <a:r>
              <a:rPr sz="2118" spc="-71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118" dirty="0">
                <a:solidFill>
                  <a:srgbClr val="800000"/>
                </a:solidFill>
                <a:latin typeface="Times New Roman"/>
                <a:cs typeface="Times New Roman"/>
              </a:rPr>
              <a:t>to</a:t>
            </a:r>
            <a:r>
              <a:rPr sz="2118" spc="-18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118" dirty="0">
                <a:solidFill>
                  <a:srgbClr val="800000"/>
                </a:solidFill>
                <a:latin typeface="Times New Roman"/>
                <a:cs typeface="Times New Roman"/>
              </a:rPr>
              <a:t>N-2  A[i+1] = A[i] +</a:t>
            </a:r>
            <a:r>
              <a:rPr sz="2118" spc="-212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118" dirty="0">
                <a:solidFill>
                  <a:srgbClr val="800000"/>
                </a:solidFill>
                <a:latin typeface="Times New Roman"/>
                <a:cs typeface="Times New Roman"/>
              </a:rPr>
              <a:t>1;</a:t>
            </a:r>
            <a:endParaRPr sz="2118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4471" y="291043"/>
            <a:ext cx="8857127" cy="909352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38841" marR="4483" indent="-1028195">
              <a:lnSpc>
                <a:spcPct val="106800"/>
              </a:lnSpc>
            </a:pPr>
            <a:r>
              <a:rPr sz="2824" b="1" spc="-4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Which loops can OpenMP parallellize, assuming there  is </a:t>
            </a:r>
            <a:r>
              <a:rPr sz="2824" b="1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a </a:t>
            </a:r>
            <a:r>
              <a:rPr sz="2824" b="1" spc="-4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barrier before the start </a:t>
            </a:r>
            <a:r>
              <a:rPr sz="2824" b="1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of </a:t>
            </a:r>
            <a:r>
              <a:rPr sz="2824" b="1" spc="-4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the</a:t>
            </a:r>
            <a:r>
              <a:rPr sz="2824" b="1" spc="4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 </a:t>
            </a:r>
            <a:r>
              <a:rPr sz="2824" b="1" spc="-4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loop?</a:t>
            </a:r>
            <a:endParaRPr sz="2824" b="1" dirty="0">
              <a:solidFill>
                <a:schemeClr val="tx1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0770" y="1374343"/>
            <a:ext cx="2342030" cy="3802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471" b="0" dirty="0">
                <a:latin typeface="+mj-lt"/>
                <a:cs typeface="Arial"/>
              </a:rPr>
              <a:t>A. 1 &amp;</a:t>
            </a:r>
            <a:r>
              <a:rPr sz="2471" b="0" spc="66" dirty="0">
                <a:latin typeface="+mj-lt"/>
                <a:cs typeface="Arial"/>
              </a:rPr>
              <a:t> </a:t>
            </a:r>
            <a:r>
              <a:rPr sz="2471" b="0" dirty="0">
                <a:latin typeface="+mj-lt"/>
                <a:cs typeface="Arial"/>
              </a:rPr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06823" y="1752660"/>
            <a:ext cx="1882588" cy="416441"/>
          </a:xfrm>
          <a:prstGeom prst="rect">
            <a:avLst/>
          </a:prstGeom>
        </p:spPr>
        <p:txBody>
          <a:bodyPr vert="horz" wrap="square" lIns="0" tIns="35859" rIns="0" bIns="0" rtlCol="0">
            <a:spAutoFit/>
          </a:bodyPr>
          <a:lstStyle/>
          <a:p>
            <a:pPr marL="215164">
              <a:spcBef>
                <a:spcPts val="282"/>
              </a:spcBef>
            </a:pPr>
            <a:r>
              <a:rPr sz="2471" b="0" dirty="0">
                <a:latin typeface="+mj-lt"/>
                <a:cs typeface="Arial"/>
              </a:rPr>
              <a:t>B. 1 &amp;</a:t>
            </a:r>
            <a:r>
              <a:rPr sz="2471" b="0" spc="66" dirty="0">
                <a:latin typeface="+mj-lt"/>
                <a:cs typeface="Arial"/>
              </a:rPr>
              <a:t> </a:t>
            </a:r>
            <a:r>
              <a:rPr sz="2471" b="0" dirty="0">
                <a:latin typeface="+mj-lt"/>
                <a:cs typeface="Arial"/>
              </a:rPr>
              <a:t>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10770" y="2214785"/>
            <a:ext cx="1158688" cy="7989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471" b="0" dirty="0">
                <a:latin typeface="+mj-lt"/>
                <a:cs typeface="Arial"/>
              </a:rPr>
              <a:t>C. 3 &amp;</a:t>
            </a:r>
            <a:r>
              <a:rPr sz="2471" b="0" spc="-71" dirty="0">
                <a:latin typeface="+mj-lt"/>
                <a:cs typeface="Arial"/>
              </a:rPr>
              <a:t> </a:t>
            </a:r>
            <a:r>
              <a:rPr sz="2471" b="0" dirty="0">
                <a:latin typeface="+mj-lt"/>
                <a:cs typeface="Arial"/>
              </a:rPr>
              <a:t>4</a:t>
            </a:r>
          </a:p>
          <a:p>
            <a:pPr marL="11206">
              <a:spcBef>
                <a:spcPts val="300"/>
              </a:spcBef>
            </a:pPr>
            <a:r>
              <a:rPr sz="2471" b="0" dirty="0">
                <a:latin typeface="+mj-lt"/>
                <a:cs typeface="Arial"/>
              </a:rPr>
              <a:t>D. 2 &amp;</a:t>
            </a:r>
            <a:r>
              <a:rPr sz="2471" b="0" spc="-71" dirty="0">
                <a:latin typeface="+mj-lt"/>
                <a:cs typeface="Arial"/>
              </a:rPr>
              <a:t> </a:t>
            </a:r>
            <a:r>
              <a:rPr sz="2471" b="0" dirty="0">
                <a:latin typeface="+mj-lt"/>
                <a:cs typeface="Arial"/>
              </a:rPr>
              <a:t>4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10770" y="3110812"/>
            <a:ext cx="3207124" cy="3802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4640" indent="-403433">
              <a:buAutoNum type="alphaUcPeriod" startAt="5"/>
              <a:tabLst>
                <a:tab pos="414640" algn="l"/>
              </a:tabLst>
            </a:pPr>
            <a:r>
              <a:rPr sz="2471" b="0" dirty="0">
                <a:latin typeface="+mj-lt"/>
                <a:cs typeface="Arial"/>
              </a:rPr>
              <a:t>All the</a:t>
            </a:r>
            <a:r>
              <a:rPr sz="2471" b="0" spc="-88" dirty="0">
                <a:latin typeface="+mj-lt"/>
                <a:cs typeface="Arial"/>
              </a:rPr>
              <a:t> </a:t>
            </a:r>
            <a:r>
              <a:rPr sz="2471" b="0" dirty="0">
                <a:latin typeface="+mj-lt"/>
                <a:cs typeface="Arial"/>
              </a:rPr>
              <a:t>loops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43000" y="5715000"/>
            <a:ext cx="4087906" cy="651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sz="2118" dirty="0">
                <a:solidFill>
                  <a:srgbClr val="800000"/>
                </a:solidFill>
                <a:latin typeface="Times New Roman"/>
                <a:cs typeface="Times New Roman"/>
              </a:rPr>
              <a:t>3. for i = 0 to N-1 </a:t>
            </a:r>
            <a:r>
              <a:rPr sz="2118" spc="-4" dirty="0">
                <a:solidFill>
                  <a:srgbClr val="800000"/>
                </a:solidFill>
                <a:latin typeface="Times New Roman"/>
                <a:cs typeface="Times New Roman"/>
              </a:rPr>
              <a:t>step</a:t>
            </a:r>
            <a:r>
              <a:rPr sz="2118" spc="-7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118" dirty="0">
                <a:solidFill>
                  <a:srgbClr val="800000"/>
                </a:solidFill>
                <a:latin typeface="Times New Roman"/>
                <a:cs typeface="Times New Roman"/>
              </a:rPr>
              <a:t>2</a:t>
            </a:r>
            <a:endParaRPr lang="en-US" sz="2118" dirty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sz="2118" dirty="0">
                <a:solidFill>
                  <a:srgbClr val="800000"/>
                </a:solidFill>
                <a:latin typeface="Times New Roman"/>
                <a:cs typeface="Times New Roman"/>
              </a:rPr>
              <a:t>         A[</a:t>
            </a:r>
            <a:r>
              <a:rPr lang="en-US" sz="2118" dirty="0" err="1">
                <a:solidFill>
                  <a:srgbClr val="800000"/>
                </a:solidFill>
                <a:latin typeface="Times New Roman"/>
                <a:cs typeface="Times New Roman"/>
              </a:rPr>
              <a:t>i</a:t>
            </a:r>
            <a:r>
              <a:rPr lang="en-US" sz="2118" dirty="0">
                <a:solidFill>
                  <a:srgbClr val="800000"/>
                </a:solidFill>
                <a:latin typeface="Times New Roman"/>
                <a:cs typeface="Times New Roman"/>
              </a:rPr>
              <a:t>] = A[i-1] +</a:t>
            </a:r>
            <a:r>
              <a:rPr lang="en-US" sz="2118" spc="-326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sz="2118" dirty="0">
                <a:solidFill>
                  <a:srgbClr val="800000"/>
                </a:solidFill>
                <a:latin typeface="Times New Roman"/>
                <a:cs typeface="Times New Roman"/>
              </a:rPr>
              <a:t>A[</a:t>
            </a:r>
            <a:r>
              <a:rPr lang="en-US" sz="2118" dirty="0" err="1">
                <a:solidFill>
                  <a:srgbClr val="800000"/>
                </a:solidFill>
                <a:latin typeface="Times New Roman"/>
                <a:cs typeface="Times New Roman"/>
              </a:rPr>
              <a:t>i</a:t>
            </a:r>
            <a:r>
              <a:rPr lang="en-US" sz="2118" dirty="0">
                <a:solidFill>
                  <a:srgbClr val="800000"/>
                </a:solidFill>
                <a:latin typeface="Times New Roman"/>
                <a:cs typeface="Times New Roman"/>
              </a:rPr>
              <a:t>];</a:t>
            </a:r>
            <a:endParaRPr lang="en-US" sz="2118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134471" y="1"/>
            <a:ext cx="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13">
              <a:lnSpc>
                <a:spcPts val="1438"/>
              </a:lnSpc>
            </a:pPr>
            <a:r>
              <a:rPr dirty="0"/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590FF0-D97F-4B31-AB53-776A94927A43}"/>
              </a:ext>
            </a:extLst>
          </p:cNvPr>
          <p:cNvSpPr txBox="1"/>
          <p:nvPr/>
        </p:nvSpPr>
        <p:spPr>
          <a:xfrm>
            <a:off x="4648200" y="5640612"/>
            <a:ext cx="4640034" cy="73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06" marR="829280">
              <a:lnSpc>
                <a:spcPts val="2471"/>
              </a:lnSpc>
            </a:pPr>
            <a:r>
              <a:rPr lang="en-US" sz="2400" dirty="0">
                <a:solidFill>
                  <a:srgbClr val="C00000"/>
                </a:solidFill>
                <a:latin typeface="Times New Roman"/>
                <a:cs typeface="Times New Roman"/>
              </a:rPr>
              <a:t>All </a:t>
            </a:r>
            <a:r>
              <a:rPr lang="en-US" sz="2400" spc="-4" dirty="0">
                <a:solidFill>
                  <a:srgbClr val="C00000"/>
                </a:solidFill>
                <a:latin typeface="Times New Roman"/>
                <a:cs typeface="Times New Roman"/>
              </a:rPr>
              <a:t>arrays have at least </a:t>
            </a:r>
            <a:r>
              <a:rPr lang="en-US" sz="2400" dirty="0">
                <a:solidFill>
                  <a:srgbClr val="C00000"/>
                </a:solidFill>
                <a:latin typeface="Times New Roman"/>
                <a:cs typeface="Times New Roman"/>
              </a:rPr>
              <a:t>N  </a:t>
            </a:r>
            <a:r>
              <a:rPr lang="en-US" sz="2400" spc="-4" dirty="0">
                <a:solidFill>
                  <a:srgbClr val="C00000"/>
                </a:solidFill>
                <a:latin typeface="Times New Roman"/>
                <a:cs typeface="Times New Roman"/>
              </a:rPr>
              <a:t>elements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724400" y="3777389"/>
            <a:ext cx="3886200" cy="1625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9511" marR="318264" indent="-388865">
              <a:lnSpc>
                <a:spcPct val="100699"/>
              </a:lnSpc>
            </a:pPr>
            <a:r>
              <a:rPr sz="2118" dirty="0">
                <a:solidFill>
                  <a:srgbClr val="800000"/>
                </a:solidFill>
                <a:latin typeface="Times New Roman"/>
                <a:cs typeface="Times New Roman"/>
              </a:rPr>
              <a:t>4. for i = 0 to</a:t>
            </a:r>
            <a:r>
              <a:rPr sz="2118" spc="-88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118" dirty="0">
                <a:solidFill>
                  <a:srgbClr val="800000"/>
                </a:solidFill>
                <a:latin typeface="Times New Roman"/>
                <a:cs typeface="Times New Roman"/>
              </a:rPr>
              <a:t>N-2{  </a:t>
            </a:r>
            <a:endParaRPr lang="en-US" sz="2118" dirty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marL="399511" marR="318264" indent="-388865">
              <a:lnSpc>
                <a:spcPct val="100699"/>
              </a:lnSpc>
            </a:pPr>
            <a:r>
              <a:rPr lang="en-US" sz="2118" dirty="0">
                <a:solidFill>
                  <a:srgbClr val="800000"/>
                </a:solidFill>
                <a:latin typeface="Times New Roman"/>
                <a:cs typeface="Times New Roman"/>
              </a:rPr>
              <a:t>        </a:t>
            </a:r>
            <a:r>
              <a:rPr sz="2118" dirty="0">
                <a:solidFill>
                  <a:srgbClr val="800000"/>
                </a:solidFill>
                <a:latin typeface="Times New Roman"/>
                <a:cs typeface="Times New Roman"/>
              </a:rPr>
              <a:t>A[i] =</a:t>
            </a:r>
            <a:r>
              <a:rPr sz="2118" spc="-88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118" dirty="0">
                <a:solidFill>
                  <a:srgbClr val="800000"/>
                </a:solidFill>
                <a:latin typeface="Times New Roman"/>
                <a:cs typeface="Times New Roman"/>
              </a:rPr>
              <a:t>B[i];</a:t>
            </a:r>
            <a:endParaRPr sz="2118" dirty="0">
              <a:latin typeface="Times New Roman"/>
              <a:cs typeface="Times New Roman"/>
            </a:endParaRPr>
          </a:p>
          <a:p>
            <a:pPr marL="414640">
              <a:lnSpc>
                <a:spcPts val="2506"/>
              </a:lnSpc>
              <a:spcBef>
                <a:spcPts val="18"/>
              </a:spcBef>
            </a:pPr>
            <a:r>
              <a:rPr lang="en-US" sz="2118" dirty="0">
                <a:solidFill>
                  <a:srgbClr val="800000"/>
                </a:solidFill>
                <a:latin typeface="Times New Roman"/>
                <a:cs typeface="Times New Roman"/>
              </a:rPr>
              <a:t>  </a:t>
            </a:r>
            <a:r>
              <a:rPr sz="2118" dirty="0">
                <a:solidFill>
                  <a:srgbClr val="800000"/>
                </a:solidFill>
                <a:latin typeface="Times New Roman"/>
                <a:cs typeface="Times New Roman"/>
              </a:rPr>
              <a:t>C[i] = A[i] +</a:t>
            </a:r>
            <a:r>
              <a:rPr sz="2118" spc="-207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118" dirty="0">
                <a:solidFill>
                  <a:srgbClr val="800000"/>
                </a:solidFill>
                <a:latin typeface="Times New Roman"/>
                <a:cs typeface="Times New Roman"/>
              </a:rPr>
              <a:t>B[i];</a:t>
            </a:r>
            <a:endParaRPr sz="2118" dirty="0">
              <a:latin typeface="Times New Roman"/>
              <a:cs typeface="Times New Roman"/>
            </a:endParaRPr>
          </a:p>
          <a:p>
            <a:pPr marL="414640">
              <a:lnSpc>
                <a:spcPts val="2506"/>
              </a:lnSpc>
            </a:pPr>
            <a:r>
              <a:rPr lang="en-US" sz="2118" dirty="0">
                <a:solidFill>
                  <a:srgbClr val="800000"/>
                </a:solidFill>
                <a:latin typeface="Times New Roman"/>
                <a:cs typeface="Times New Roman"/>
              </a:rPr>
              <a:t>  </a:t>
            </a:r>
            <a:r>
              <a:rPr sz="2118" dirty="0">
                <a:solidFill>
                  <a:srgbClr val="800000"/>
                </a:solidFill>
                <a:latin typeface="Times New Roman"/>
                <a:cs typeface="Times New Roman"/>
              </a:rPr>
              <a:t>E[i] =</a:t>
            </a:r>
            <a:r>
              <a:rPr sz="2118" spc="-62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118" spc="-4" dirty="0">
                <a:solidFill>
                  <a:srgbClr val="800000"/>
                </a:solidFill>
                <a:latin typeface="Times New Roman"/>
                <a:cs typeface="Times New Roman"/>
              </a:rPr>
              <a:t>C[i+1];</a:t>
            </a:r>
            <a:endParaRPr sz="2118" dirty="0">
              <a:latin typeface="Times New Roman"/>
              <a:cs typeface="Times New Roman"/>
            </a:endParaRPr>
          </a:p>
          <a:p>
            <a:pPr marL="280162">
              <a:spcBef>
                <a:spcPts val="18"/>
              </a:spcBef>
            </a:pPr>
            <a:r>
              <a:rPr lang="en-US" sz="2118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118" dirty="0">
                <a:solidFill>
                  <a:srgbClr val="800000"/>
                </a:solidFill>
                <a:latin typeface="Times New Roman"/>
                <a:cs typeface="Times New Roman"/>
              </a:rPr>
              <a:t>}</a:t>
            </a:r>
            <a:endParaRPr sz="2118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7725" y="3728190"/>
            <a:ext cx="3140169" cy="651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lang="en-US" sz="2118" dirty="0">
                <a:solidFill>
                  <a:srgbClr val="800000"/>
                </a:solidFill>
                <a:latin typeface="Times New Roman"/>
                <a:cs typeface="Times New Roman"/>
              </a:rPr>
              <a:t>1.  for </a:t>
            </a:r>
            <a:r>
              <a:rPr lang="en-US" sz="2118" dirty="0" err="1">
                <a:solidFill>
                  <a:srgbClr val="800000"/>
                </a:solidFill>
                <a:latin typeface="Times New Roman"/>
                <a:cs typeface="Times New Roman"/>
              </a:rPr>
              <a:t>i</a:t>
            </a:r>
            <a:r>
              <a:rPr lang="en-US" sz="2118" dirty="0">
                <a:solidFill>
                  <a:srgbClr val="800000"/>
                </a:solidFill>
                <a:latin typeface="Times New Roman"/>
                <a:cs typeface="Times New Roman"/>
              </a:rPr>
              <a:t> = 1 to</a:t>
            </a:r>
            <a:r>
              <a:rPr lang="en-US" sz="2118" spc="-88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sz="2118" dirty="0">
                <a:solidFill>
                  <a:srgbClr val="800000"/>
                </a:solidFill>
                <a:latin typeface="Times New Roman"/>
                <a:cs typeface="Times New Roman"/>
              </a:rPr>
              <a:t>N-1</a:t>
            </a:r>
            <a:endParaRPr lang="en-US" sz="2118" dirty="0">
              <a:latin typeface="Times New Roman"/>
              <a:cs typeface="Times New Roman"/>
            </a:endParaRPr>
          </a:p>
          <a:p>
            <a:pPr marL="11206"/>
            <a:r>
              <a:rPr lang="en-US" sz="2118" dirty="0">
                <a:solidFill>
                  <a:srgbClr val="800000"/>
                </a:solidFill>
                <a:latin typeface="Times New Roman"/>
                <a:cs typeface="Times New Roman"/>
              </a:rPr>
              <a:t>         </a:t>
            </a:r>
            <a:r>
              <a:rPr sz="2118" dirty="0">
                <a:solidFill>
                  <a:srgbClr val="800000"/>
                </a:solidFill>
                <a:latin typeface="Times New Roman"/>
                <a:cs typeface="Times New Roman"/>
              </a:rPr>
              <a:t>A[i] = A[i] +</a:t>
            </a:r>
            <a:r>
              <a:rPr sz="2118" spc="-18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118" spc="-4" dirty="0">
                <a:solidFill>
                  <a:srgbClr val="800000"/>
                </a:solidFill>
                <a:latin typeface="Times New Roman"/>
                <a:cs typeface="Times New Roman"/>
              </a:rPr>
              <a:t>B[i-1];</a:t>
            </a:r>
            <a:endParaRPr sz="2118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3000" y="4752500"/>
            <a:ext cx="2359959" cy="639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9511" marR="4483" indent="-388865">
              <a:lnSpc>
                <a:spcPct val="100699"/>
              </a:lnSpc>
              <a:tabLst>
                <a:tab pos="346841" algn="l"/>
              </a:tabLst>
            </a:pPr>
            <a:r>
              <a:rPr sz="2118" dirty="0">
                <a:solidFill>
                  <a:srgbClr val="800000"/>
                </a:solidFill>
                <a:latin typeface="Times New Roman"/>
                <a:cs typeface="Times New Roman"/>
              </a:rPr>
              <a:t>2.	for i = 0</a:t>
            </a:r>
            <a:r>
              <a:rPr sz="2118" spc="-71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118" dirty="0">
                <a:solidFill>
                  <a:srgbClr val="800000"/>
                </a:solidFill>
                <a:latin typeface="Times New Roman"/>
                <a:cs typeface="Times New Roman"/>
              </a:rPr>
              <a:t>to</a:t>
            </a:r>
            <a:r>
              <a:rPr sz="2118" spc="-18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118" dirty="0">
                <a:solidFill>
                  <a:srgbClr val="800000"/>
                </a:solidFill>
                <a:latin typeface="Times New Roman"/>
                <a:cs typeface="Times New Roman"/>
              </a:rPr>
              <a:t>N-2  A[i+1] = A[i] +</a:t>
            </a:r>
            <a:r>
              <a:rPr sz="2118" spc="-212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118" dirty="0">
                <a:solidFill>
                  <a:srgbClr val="800000"/>
                </a:solidFill>
                <a:latin typeface="Times New Roman"/>
                <a:cs typeface="Times New Roman"/>
              </a:rPr>
              <a:t>1;</a:t>
            </a:r>
            <a:endParaRPr sz="2118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4471" y="291043"/>
            <a:ext cx="8857127" cy="909352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38841" marR="4483" indent="-1028195">
              <a:lnSpc>
                <a:spcPct val="106800"/>
              </a:lnSpc>
            </a:pPr>
            <a:r>
              <a:rPr sz="2824" b="1" spc="-4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Which loops can OpenMP parallellize, assuming there  is </a:t>
            </a:r>
            <a:r>
              <a:rPr sz="2824" b="1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a </a:t>
            </a:r>
            <a:r>
              <a:rPr sz="2824" b="1" spc="-4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barrier before the start </a:t>
            </a:r>
            <a:r>
              <a:rPr sz="2824" b="1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of </a:t>
            </a:r>
            <a:r>
              <a:rPr sz="2824" b="1" spc="-4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the</a:t>
            </a:r>
            <a:r>
              <a:rPr sz="2824" b="1" spc="4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 </a:t>
            </a:r>
            <a:r>
              <a:rPr sz="2824" b="1" spc="-4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loop?</a:t>
            </a:r>
            <a:endParaRPr sz="2824" b="1" dirty="0">
              <a:solidFill>
                <a:schemeClr val="tx1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7725" y="1323185"/>
            <a:ext cx="2342030" cy="3802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471" b="0" dirty="0">
                <a:latin typeface="+mj-lt"/>
                <a:cs typeface="Arial"/>
              </a:rPr>
              <a:t>A. 1 &amp;</a:t>
            </a:r>
            <a:r>
              <a:rPr sz="2471" b="0" spc="66" dirty="0">
                <a:latin typeface="+mj-lt"/>
                <a:cs typeface="Arial"/>
              </a:rPr>
              <a:t> </a:t>
            </a:r>
            <a:r>
              <a:rPr sz="2471" b="0" dirty="0">
                <a:latin typeface="+mj-lt"/>
                <a:cs typeface="Arial"/>
              </a:rPr>
              <a:t>2</a:t>
            </a:r>
            <a:endParaRPr sz="2471" b="0">
              <a:latin typeface="+mj-lt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3778" y="1701502"/>
            <a:ext cx="1882588" cy="416441"/>
          </a:xfrm>
          <a:prstGeom prst="rect">
            <a:avLst/>
          </a:prstGeom>
        </p:spPr>
        <p:txBody>
          <a:bodyPr vert="horz" wrap="square" lIns="0" tIns="35859" rIns="0" bIns="0" rtlCol="0">
            <a:spAutoFit/>
          </a:bodyPr>
          <a:lstStyle/>
          <a:p>
            <a:pPr marL="215164">
              <a:spcBef>
                <a:spcPts val="282"/>
              </a:spcBef>
            </a:pPr>
            <a:r>
              <a:rPr sz="2471" dirty="0">
                <a:solidFill>
                  <a:schemeClr val="accent1"/>
                </a:solidFill>
                <a:latin typeface="+mj-lt"/>
                <a:cs typeface="Arial"/>
              </a:rPr>
              <a:t>B. 1 &amp;</a:t>
            </a:r>
            <a:r>
              <a:rPr sz="2471" spc="66" dirty="0">
                <a:solidFill>
                  <a:schemeClr val="accent1"/>
                </a:solidFill>
                <a:latin typeface="+mj-lt"/>
                <a:cs typeface="Arial"/>
              </a:rPr>
              <a:t> </a:t>
            </a:r>
            <a:r>
              <a:rPr sz="2471" dirty="0">
                <a:solidFill>
                  <a:schemeClr val="accent1"/>
                </a:solidFill>
                <a:latin typeface="+mj-lt"/>
                <a:cs typeface="Arial"/>
              </a:rPr>
              <a:t>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77725" y="2163627"/>
            <a:ext cx="1158688" cy="7989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471" b="0" dirty="0">
                <a:latin typeface="+mj-lt"/>
                <a:cs typeface="Arial"/>
              </a:rPr>
              <a:t>C. 3 &amp;</a:t>
            </a:r>
            <a:r>
              <a:rPr sz="2471" b="0" spc="-71" dirty="0">
                <a:latin typeface="+mj-lt"/>
                <a:cs typeface="Arial"/>
              </a:rPr>
              <a:t> </a:t>
            </a:r>
            <a:r>
              <a:rPr sz="2471" b="0" dirty="0">
                <a:latin typeface="+mj-lt"/>
                <a:cs typeface="Arial"/>
              </a:rPr>
              <a:t>4</a:t>
            </a:r>
            <a:endParaRPr sz="2471" b="0">
              <a:latin typeface="+mj-lt"/>
              <a:cs typeface="Arial"/>
            </a:endParaRPr>
          </a:p>
          <a:p>
            <a:pPr marL="11206">
              <a:spcBef>
                <a:spcPts val="300"/>
              </a:spcBef>
            </a:pPr>
            <a:r>
              <a:rPr sz="2471" b="0" dirty="0">
                <a:latin typeface="+mj-lt"/>
                <a:cs typeface="Arial"/>
              </a:rPr>
              <a:t>D. 2 &amp;</a:t>
            </a:r>
            <a:r>
              <a:rPr sz="2471" b="0" spc="-71" dirty="0">
                <a:latin typeface="+mj-lt"/>
                <a:cs typeface="Arial"/>
              </a:rPr>
              <a:t> </a:t>
            </a:r>
            <a:r>
              <a:rPr sz="2471" b="0" dirty="0">
                <a:latin typeface="+mj-lt"/>
                <a:cs typeface="Arial"/>
              </a:rPr>
              <a:t>4</a:t>
            </a:r>
            <a:endParaRPr sz="2471" b="0">
              <a:latin typeface="+mj-lt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77725" y="3059654"/>
            <a:ext cx="3207124" cy="3802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4640" indent="-403433">
              <a:buAutoNum type="alphaUcPeriod" startAt="5"/>
              <a:tabLst>
                <a:tab pos="414640" algn="l"/>
              </a:tabLst>
            </a:pPr>
            <a:r>
              <a:rPr sz="2471" b="0" dirty="0">
                <a:latin typeface="+mj-lt"/>
                <a:cs typeface="Arial"/>
              </a:rPr>
              <a:t>All the</a:t>
            </a:r>
            <a:r>
              <a:rPr sz="2471" b="0" spc="-88" dirty="0">
                <a:latin typeface="+mj-lt"/>
                <a:cs typeface="Arial"/>
              </a:rPr>
              <a:t> </a:t>
            </a:r>
            <a:r>
              <a:rPr sz="2471" b="0" dirty="0">
                <a:latin typeface="+mj-lt"/>
                <a:cs typeface="Arial"/>
              </a:rPr>
              <a:t>loops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43000" y="5715000"/>
            <a:ext cx="4087906" cy="651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sz="2118" dirty="0">
                <a:solidFill>
                  <a:srgbClr val="800000"/>
                </a:solidFill>
                <a:latin typeface="Times New Roman"/>
                <a:cs typeface="Times New Roman"/>
              </a:rPr>
              <a:t>3. for i = 0 to N-1 </a:t>
            </a:r>
            <a:r>
              <a:rPr sz="2118" spc="-4" dirty="0">
                <a:solidFill>
                  <a:srgbClr val="800000"/>
                </a:solidFill>
                <a:latin typeface="Times New Roman"/>
                <a:cs typeface="Times New Roman"/>
              </a:rPr>
              <a:t>step</a:t>
            </a:r>
            <a:r>
              <a:rPr sz="2118" spc="-7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118" dirty="0">
                <a:solidFill>
                  <a:srgbClr val="800000"/>
                </a:solidFill>
                <a:latin typeface="Times New Roman"/>
                <a:cs typeface="Times New Roman"/>
              </a:rPr>
              <a:t>2</a:t>
            </a:r>
            <a:endParaRPr lang="en-US" sz="2118" dirty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sz="2118" dirty="0">
                <a:solidFill>
                  <a:srgbClr val="800000"/>
                </a:solidFill>
                <a:latin typeface="Times New Roman"/>
                <a:cs typeface="Times New Roman"/>
              </a:rPr>
              <a:t>         A[</a:t>
            </a:r>
            <a:r>
              <a:rPr lang="en-US" sz="2118" dirty="0" err="1">
                <a:solidFill>
                  <a:srgbClr val="800000"/>
                </a:solidFill>
                <a:latin typeface="Times New Roman"/>
                <a:cs typeface="Times New Roman"/>
              </a:rPr>
              <a:t>i</a:t>
            </a:r>
            <a:r>
              <a:rPr lang="en-US" sz="2118" dirty="0">
                <a:solidFill>
                  <a:srgbClr val="800000"/>
                </a:solidFill>
                <a:latin typeface="Times New Roman"/>
                <a:cs typeface="Times New Roman"/>
              </a:rPr>
              <a:t>] = A[i-1] +</a:t>
            </a:r>
            <a:r>
              <a:rPr lang="en-US" sz="2118" spc="-326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sz="2118" dirty="0">
                <a:solidFill>
                  <a:srgbClr val="800000"/>
                </a:solidFill>
                <a:latin typeface="Times New Roman"/>
                <a:cs typeface="Times New Roman"/>
              </a:rPr>
              <a:t>A[</a:t>
            </a:r>
            <a:r>
              <a:rPr lang="en-US" sz="2118" dirty="0" err="1">
                <a:solidFill>
                  <a:srgbClr val="800000"/>
                </a:solidFill>
                <a:latin typeface="Times New Roman"/>
                <a:cs typeface="Times New Roman"/>
              </a:rPr>
              <a:t>i</a:t>
            </a:r>
            <a:r>
              <a:rPr lang="en-US" sz="2118" dirty="0">
                <a:solidFill>
                  <a:srgbClr val="800000"/>
                </a:solidFill>
                <a:latin typeface="Times New Roman"/>
                <a:cs typeface="Times New Roman"/>
              </a:rPr>
              <a:t>];</a:t>
            </a:r>
            <a:endParaRPr lang="en-US" sz="2118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134471" y="1"/>
            <a:ext cx="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13">
              <a:lnSpc>
                <a:spcPts val="1438"/>
              </a:lnSpc>
            </a:pPr>
            <a:r>
              <a:rPr dirty="0"/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590FF0-D97F-4B31-AB53-776A94927A43}"/>
              </a:ext>
            </a:extLst>
          </p:cNvPr>
          <p:cNvSpPr txBox="1"/>
          <p:nvPr/>
        </p:nvSpPr>
        <p:spPr>
          <a:xfrm>
            <a:off x="4648200" y="5640612"/>
            <a:ext cx="4640034" cy="73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06" marR="829280">
              <a:lnSpc>
                <a:spcPts val="2471"/>
              </a:lnSpc>
            </a:pPr>
            <a:r>
              <a:rPr lang="en-US" sz="2400" dirty="0">
                <a:solidFill>
                  <a:srgbClr val="C00000"/>
                </a:solidFill>
                <a:latin typeface="Times New Roman"/>
                <a:cs typeface="Times New Roman"/>
              </a:rPr>
              <a:t>All </a:t>
            </a:r>
            <a:r>
              <a:rPr lang="en-US" sz="2400" spc="-4" dirty="0">
                <a:solidFill>
                  <a:srgbClr val="C00000"/>
                </a:solidFill>
                <a:latin typeface="Times New Roman"/>
                <a:cs typeface="Times New Roman"/>
              </a:rPr>
              <a:t>arrays have at least </a:t>
            </a:r>
            <a:r>
              <a:rPr lang="en-US" sz="2400" dirty="0">
                <a:solidFill>
                  <a:srgbClr val="C00000"/>
                </a:solidFill>
                <a:latin typeface="Times New Roman"/>
                <a:cs typeface="Times New Roman"/>
              </a:rPr>
              <a:t>N  </a:t>
            </a:r>
            <a:r>
              <a:rPr lang="en-US" sz="2400" spc="-4" dirty="0">
                <a:solidFill>
                  <a:srgbClr val="C00000"/>
                </a:solidFill>
                <a:latin typeface="Times New Roman"/>
                <a:cs typeface="Times New Roman"/>
              </a:rPr>
              <a:t>elements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2736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5000" y="2286000"/>
            <a:ext cx="2596963" cy="1620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9511" indent="-388305">
              <a:lnSpc>
                <a:spcPts val="2506"/>
              </a:lnSpc>
              <a:buAutoNum type="arabicPeriod"/>
              <a:tabLst>
                <a:tab pos="346841" algn="l"/>
                <a:tab pos="347401" algn="l"/>
              </a:tabLst>
            </a:pPr>
            <a:r>
              <a:rPr sz="2118" dirty="0">
                <a:solidFill>
                  <a:srgbClr val="BFBFBF"/>
                </a:solidFill>
                <a:latin typeface="Times New Roman"/>
                <a:cs typeface="Times New Roman"/>
              </a:rPr>
              <a:t>for i = 1 to</a:t>
            </a:r>
            <a:r>
              <a:rPr sz="2118" spc="-88" dirty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2118" dirty="0">
                <a:solidFill>
                  <a:srgbClr val="BFBFBF"/>
                </a:solidFill>
                <a:latin typeface="Times New Roman"/>
                <a:cs typeface="Times New Roman"/>
              </a:rPr>
              <a:t>N-1</a:t>
            </a:r>
            <a:endParaRPr sz="2118">
              <a:latin typeface="Times New Roman"/>
              <a:cs typeface="Times New Roman"/>
            </a:endParaRPr>
          </a:p>
          <a:p>
            <a:pPr marL="399511">
              <a:lnSpc>
                <a:spcPts val="2506"/>
              </a:lnSpc>
            </a:pPr>
            <a:r>
              <a:rPr sz="2118" dirty="0">
                <a:solidFill>
                  <a:srgbClr val="BFBFBF"/>
                </a:solidFill>
                <a:latin typeface="Times New Roman"/>
                <a:cs typeface="Times New Roman"/>
              </a:rPr>
              <a:t>A[i] = A[i] +</a:t>
            </a:r>
            <a:r>
              <a:rPr sz="2118" spc="-180" dirty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sz="2118" spc="-4" dirty="0">
                <a:solidFill>
                  <a:srgbClr val="BFBFBF"/>
                </a:solidFill>
                <a:latin typeface="Times New Roman"/>
                <a:cs typeface="Times New Roman"/>
              </a:rPr>
              <a:t>B[i-1];</a:t>
            </a:r>
            <a:endParaRPr sz="2118">
              <a:latin typeface="Times New Roman"/>
              <a:cs typeface="Times New Roman"/>
            </a:endParaRPr>
          </a:p>
          <a:p>
            <a:pPr>
              <a:spcBef>
                <a:spcPts val="22"/>
              </a:spcBef>
            </a:pPr>
            <a:endParaRPr sz="2206">
              <a:latin typeface="Times New Roman"/>
              <a:cs typeface="Times New Roman"/>
            </a:endParaRPr>
          </a:p>
          <a:p>
            <a:pPr marL="399511" marR="240939" indent="-388305">
              <a:lnSpc>
                <a:spcPct val="100699"/>
              </a:lnSpc>
              <a:buAutoNum type="arabicPeriod" startAt="2"/>
              <a:tabLst>
                <a:tab pos="346841" algn="l"/>
                <a:tab pos="347401" algn="l"/>
              </a:tabLst>
            </a:pPr>
            <a:r>
              <a:rPr sz="2118" dirty="0">
                <a:solidFill>
                  <a:srgbClr val="800000"/>
                </a:solidFill>
                <a:latin typeface="Times New Roman"/>
                <a:cs typeface="Times New Roman"/>
              </a:rPr>
              <a:t>for i = 0 to N-2  A[i+1] = A[i] +</a:t>
            </a:r>
            <a:r>
              <a:rPr sz="2118" spc="-212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118" dirty="0">
                <a:solidFill>
                  <a:srgbClr val="800000"/>
                </a:solidFill>
                <a:latin typeface="Times New Roman"/>
                <a:cs typeface="Times New Roman"/>
              </a:rPr>
              <a:t>1;</a:t>
            </a:r>
            <a:endParaRPr sz="2118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4804" y="321323"/>
            <a:ext cx="6306110" cy="869212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206"/>
            <a:r>
              <a:rPr sz="2824" dirty="0"/>
              <a:t>How </a:t>
            </a:r>
            <a:r>
              <a:rPr sz="2824" spc="-4" dirty="0"/>
              <a:t>would </a:t>
            </a:r>
            <a:r>
              <a:rPr sz="2824" dirty="0"/>
              <a:t>you </a:t>
            </a:r>
            <a:r>
              <a:rPr sz="2824" spc="-4" dirty="0"/>
              <a:t>parallelize loop </a:t>
            </a:r>
            <a:r>
              <a:rPr sz="2824" dirty="0"/>
              <a:t>2 by</a:t>
            </a:r>
            <a:r>
              <a:rPr sz="2824" spc="-18" dirty="0"/>
              <a:t> </a:t>
            </a:r>
            <a:r>
              <a:rPr sz="2824" spc="-4" dirty="0"/>
              <a:t>hand?</a:t>
            </a:r>
            <a:endParaRPr sz="2824"/>
          </a:p>
        </p:txBody>
      </p:sp>
      <p:sp>
        <p:nvSpPr>
          <p:cNvPr id="4" name="object 4"/>
          <p:cNvSpPr/>
          <p:nvPr/>
        </p:nvSpPr>
        <p:spPr>
          <a:xfrm>
            <a:off x="7138146" y="1680883"/>
            <a:ext cx="1010839" cy="761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625838" y="6757980"/>
            <a:ext cx="228600" cy="222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>
              <a:lnSpc>
                <a:spcPts val="1630"/>
              </a:lnSpc>
            </a:pPr>
            <a:fld id="{81D60167-4931-47E6-BA6A-407CBD079E47}" type="slidenum">
              <a:rPr lang="en-US" smtClean="0"/>
              <a:pPr marL="114300">
                <a:lnSpc>
                  <a:spcPts val="1630"/>
                </a:lnSpc>
              </a:pPr>
              <a:t>17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3970471" y="6846654"/>
            <a:ext cx="2122804" cy="194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98989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06">
              <a:lnSpc>
                <a:spcPts val="1244"/>
              </a:lnSpc>
            </a:pPr>
            <a:r>
              <a:rPr lang="en-US"/>
              <a:t>Scott B. Baden / CSE 160 / </a:t>
            </a:r>
            <a:r>
              <a:rPr lang="en-US" spc="-25"/>
              <a:t>Wi</a:t>
            </a:r>
            <a:r>
              <a:rPr lang="en-US" spc="-125"/>
              <a:t> </a:t>
            </a:r>
            <a:r>
              <a:rPr lang="en-US"/>
              <a:t>'16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84828" y="2124188"/>
            <a:ext cx="2359959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9511" marR="4483" indent="-388865">
              <a:lnSpc>
                <a:spcPts val="2471"/>
              </a:lnSpc>
            </a:pPr>
            <a:r>
              <a:rPr sz="2118" dirty="0">
                <a:solidFill>
                  <a:srgbClr val="800000"/>
                </a:solidFill>
                <a:latin typeface="Times New Roman"/>
                <a:cs typeface="Times New Roman"/>
              </a:rPr>
              <a:t>for i = 0 to N-2  A[i+1] = A[i] +</a:t>
            </a:r>
            <a:r>
              <a:rPr sz="2118" spc="-212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118" dirty="0">
                <a:solidFill>
                  <a:srgbClr val="800000"/>
                </a:solidFill>
                <a:latin typeface="Times New Roman"/>
                <a:cs typeface="Times New Roman"/>
              </a:rPr>
              <a:t>1;</a:t>
            </a:r>
            <a:endParaRPr sz="2118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4804" y="321323"/>
            <a:ext cx="6306110" cy="869212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206"/>
            <a:r>
              <a:rPr sz="2824" dirty="0"/>
              <a:t>How </a:t>
            </a:r>
            <a:r>
              <a:rPr sz="2824" spc="-4" dirty="0"/>
              <a:t>would </a:t>
            </a:r>
            <a:r>
              <a:rPr sz="2824" dirty="0"/>
              <a:t>you </a:t>
            </a:r>
            <a:r>
              <a:rPr sz="2824" spc="-4" dirty="0"/>
              <a:t>parallelize loop </a:t>
            </a:r>
            <a:r>
              <a:rPr sz="2824" dirty="0"/>
              <a:t>2 by</a:t>
            </a:r>
            <a:r>
              <a:rPr sz="2824" spc="-18" dirty="0"/>
              <a:t> </a:t>
            </a:r>
            <a:r>
              <a:rPr sz="2824" spc="-4" dirty="0"/>
              <a:t>hand?</a:t>
            </a:r>
            <a:endParaRPr sz="2824"/>
          </a:p>
        </p:txBody>
      </p:sp>
      <p:sp>
        <p:nvSpPr>
          <p:cNvPr id="4" name="object 4"/>
          <p:cNvSpPr/>
          <p:nvPr/>
        </p:nvSpPr>
        <p:spPr>
          <a:xfrm>
            <a:off x="7138146" y="1680883"/>
            <a:ext cx="1010839" cy="761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5" name="object 5"/>
          <p:cNvSpPr txBox="1"/>
          <p:nvPr/>
        </p:nvSpPr>
        <p:spPr>
          <a:xfrm>
            <a:off x="1884829" y="4036134"/>
            <a:ext cx="2427194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9511" marR="4483" indent="-388865">
              <a:lnSpc>
                <a:spcPts val="2471"/>
              </a:lnSpc>
              <a:tabLst>
                <a:tab pos="2047424" algn="l"/>
              </a:tabLst>
            </a:pPr>
            <a:r>
              <a:rPr sz="2118" dirty="0">
                <a:solidFill>
                  <a:srgbClr val="262699"/>
                </a:solidFill>
                <a:latin typeface="Times New Roman"/>
                <a:cs typeface="Times New Roman"/>
              </a:rPr>
              <a:t>for i = 0 to N-2  A[i+1]</a:t>
            </a:r>
            <a:r>
              <a:rPr sz="2118" spc="-4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sz="2118" dirty="0">
                <a:solidFill>
                  <a:srgbClr val="262699"/>
                </a:solidFill>
                <a:latin typeface="Times New Roman"/>
                <a:cs typeface="Times New Roman"/>
              </a:rPr>
              <a:t>=</a:t>
            </a:r>
            <a:r>
              <a:rPr sz="2118" spc="-119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sz="2118" dirty="0">
                <a:solidFill>
                  <a:srgbClr val="262699"/>
                </a:solidFill>
                <a:latin typeface="Times New Roman"/>
                <a:cs typeface="Times New Roman"/>
              </a:rPr>
              <a:t>A[0]	+</a:t>
            </a:r>
            <a:r>
              <a:rPr sz="2118" spc="-88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sz="2118" dirty="0">
                <a:solidFill>
                  <a:srgbClr val="262699"/>
                </a:solidFill>
                <a:latin typeface="Times New Roman"/>
                <a:cs typeface="Times New Roman"/>
              </a:rPr>
              <a:t>i;</a:t>
            </a:r>
            <a:endParaRPr sz="2118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625838" y="6757980"/>
            <a:ext cx="228600" cy="222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>
              <a:lnSpc>
                <a:spcPts val="1630"/>
              </a:lnSpc>
            </a:pPr>
            <a:fld id="{81D60167-4931-47E6-BA6A-407CBD079E47}" type="slidenum">
              <a:rPr lang="en-US" smtClean="0"/>
              <a:pPr marL="114300">
                <a:lnSpc>
                  <a:spcPts val="1630"/>
                </a:lnSpc>
              </a:pPr>
              <a:t>18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3970471" y="6846654"/>
            <a:ext cx="2122804" cy="194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98989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06">
              <a:lnSpc>
                <a:spcPts val="1244"/>
              </a:lnSpc>
            </a:pPr>
            <a:r>
              <a:rPr lang="en-US"/>
              <a:t>Scott B. Baden / CSE 160 / </a:t>
            </a:r>
            <a:r>
              <a:rPr lang="en-US" spc="-25"/>
              <a:t>Wi</a:t>
            </a:r>
            <a:r>
              <a:rPr lang="en-US" spc="-125"/>
              <a:t> </a:t>
            </a:r>
            <a:r>
              <a:rPr lang="en-US"/>
              <a:t>'16</a:t>
            </a:r>
            <a:endParaRPr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4CD1249-26F9-4D58-A665-3638D1F42D8D}"/>
              </a:ext>
            </a:extLst>
          </p:cNvPr>
          <p:cNvSpPr/>
          <p:nvPr/>
        </p:nvSpPr>
        <p:spPr bwMode="auto">
          <a:xfrm>
            <a:off x="2667000" y="2943561"/>
            <a:ext cx="609600" cy="914400"/>
          </a:xfrm>
          <a:prstGeom prst="downArrow">
            <a:avLst/>
          </a:prstGeom>
          <a:solidFill>
            <a:srgbClr val="C1655D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09916" y="1491503"/>
            <a:ext cx="7944521" cy="486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4640" indent="-403433">
              <a:buAutoNum type="alphaUcPeriod"/>
              <a:tabLst>
                <a:tab pos="414640" algn="l"/>
              </a:tabLst>
            </a:pPr>
            <a:r>
              <a:rPr sz="2470" b="0" dirty="0">
                <a:latin typeface="+mj-lt"/>
                <a:cs typeface="Arial"/>
              </a:rPr>
              <a:t>Between loops 1 and</a:t>
            </a:r>
            <a:r>
              <a:rPr sz="2470" b="0" spc="-88" dirty="0">
                <a:latin typeface="+mj-lt"/>
                <a:cs typeface="Arial"/>
              </a:rPr>
              <a:t> </a:t>
            </a:r>
            <a:r>
              <a:rPr sz="2470" b="0" dirty="0">
                <a:latin typeface="+mj-lt"/>
                <a:cs typeface="Arial"/>
              </a:rPr>
              <a:t>2</a:t>
            </a:r>
          </a:p>
          <a:p>
            <a:pPr marL="414640" indent="-403433">
              <a:spcBef>
                <a:spcPts val="274"/>
              </a:spcBef>
              <a:buAutoNum type="alphaUcPeriod"/>
              <a:tabLst>
                <a:tab pos="414640" algn="l"/>
              </a:tabLst>
            </a:pPr>
            <a:r>
              <a:rPr sz="2470" b="0" dirty="0">
                <a:latin typeface="+mj-lt"/>
                <a:cs typeface="Arial"/>
              </a:rPr>
              <a:t>Between loops 2 and</a:t>
            </a:r>
            <a:r>
              <a:rPr sz="2470" b="0" spc="-88" dirty="0">
                <a:latin typeface="+mj-lt"/>
                <a:cs typeface="Arial"/>
              </a:rPr>
              <a:t> </a:t>
            </a:r>
            <a:r>
              <a:rPr sz="2470" b="0" dirty="0">
                <a:latin typeface="+mj-lt"/>
                <a:cs typeface="Arial"/>
              </a:rPr>
              <a:t>3</a:t>
            </a:r>
          </a:p>
          <a:p>
            <a:pPr marL="457200" indent="-457200">
              <a:spcBef>
                <a:spcPts val="49"/>
              </a:spcBef>
              <a:buAutoNum type="alphaUcPeriod" startAt="3"/>
            </a:pPr>
            <a:r>
              <a:rPr lang="en-US" sz="2470" b="0" dirty="0">
                <a:latin typeface="+mj-lt"/>
                <a:cs typeface="Arial"/>
              </a:rPr>
              <a:t>Between both</a:t>
            </a:r>
            <a:r>
              <a:rPr lang="en-US" sz="2470" b="0" spc="-71" dirty="0">
                <a:latin typeface="+mj-lt"/>
                <a:cs typeface="Arial"/>
              </a:rPr>
              <a:t> </a:t>
            </a:r>
            <a:r>
              <a:rPr lang="en-US" sz="2470" b="0" dirty="0">
                <a:latin typeface="+mj-lt"/>
                <a:cs typeface="Arial"/>
              </a:rPr>
              <a:t>loops</a:t>
            </a:r>
          </a:p>
          <a:p>
            <a:pPr marL="457200" indent="-457200">
              <a:spcBef>
                <a:spcPts val="49"/>
              </a:spcBef>
              <a:buAutoNum type="alphaUcPeriod" startAt="3"/>
            </a:pPr>
            <a:r>
              <a:rPr sz="2470" b="0" dirty="0">
                <a:latin typeface="+mj-lt"/>
                <a:cs typeface="Arial"/>
              </a:rPr>
              <a:t>D.</a:t>
            </a:r>
            <a:r>
              <a:rPr sz="2470" b="0" spc="-71" dirty="0">
                <a:latin typeface="+mj-lt"/>
                <a:cs typeface="Arial"/>
              </a:rPr>
              <a:t> </a:t>
            </a:r>
            <a:r>
              <a:rPr lang="en-US" sz="2470" b="0" spc="-71" dirty="0">
                <a:latin typeface="+mj-lt"/>
                <a:cs typeface="Arial"/>
              </a:rPr>
              <a:t> </a:t>
            </a:r>
            <a:r>
              <a:rPr sz="2470" b="0" dirty="0">
                <a:latin typeface="+mj-lt"/>
                <a:cs typeface="Arial"/>
              </a:rPr>
              <a:t>None</a:t>
            </a:r>
            <a:endParaRPr lang="en-US" sz="2470" b="0" dirty="0">
              <a:latin typeface="+mj-lt"/>
              <a:cs typeface="Arial"/>
            </a:endParaRPr>
          </a:p>
          <a:p>
            <a:pPr marL="457200" indent="-457200">
              <a:spcBef>
                <a:spcPts val="49"/>
              </a:spcBef>
              <a:buAutoNum type="alphaUcPeriod" startAt="3"/>
            </a:pPr>
            <a:endParaRPr sz="2470" b="0" dirty="0">
              <a:latin typeface="+mj-lt"/>
              <a:cs typeface="Arial"/>
            </a:endParaRPr>
          </a:p>
          <a:p>
            <a:pPr marL="448259">
              <a:lnSpc>
                <a:spcPts val="2294"/>
              </a:lnSpc>
            </a:pPr>
            <a:r>
              <a:rPr sz="2118" b="0" spc="-4" dirty="0">
                <a:solidFill>
                  <a:srgbClr val="800000"/>
                </a:solidFill>
                <a:latin typeface="+mj-lt"/>
                <a:cs typeface="Times New Roman"/>
              </a:rPr>
              <a:t>#pragma </a:t>
            </a:r>
            <a:r>
              <a:rPr sz="2118" b="0" dirty="0">
                <a:solidFill>
                  <a:srgbClr val="800000"/>
                </a:solidFill>
                <a:latin typeface="+mj-lt"/>
                <a:cs typeface="Times New Roman"/>
              </a:rPr>
              <a:t>omp </a:t>
            </a:r>
            <a:r>
              <a:rPr sz="2118" b="0" spc="-4" dirty="0">
                <a:solidFill>
                  <a:srgbClr val="800000"/>
                </a:solidFill>
                <a:latin typeface="+mj-lt"/>
                <a:cs typeface="Times New Roman"/>
              </a:rPr>
              <a:t>parallel </a:t>
            </a:r>
            <a:r>
              <a:rPr sz="2118" b="0" dirty="0">
                <a:solidFill>
                  <a:srgbClr val="800000"/>
                </a:solidFill>
                <a:latin typeface="+mj-lt"/>
                <a:cs typeface="Times New Roman"/>
              </a:rPr>
              <a:t>for </a:t>
            </a:r>
            <a:r>
              <a:rPr sz="2118" b="0" spc="-4" dirty="0">
                <a:solidFill>
                  <a:srgbClr val="800000"/>
                </a:solidFill>
                <a:latin typeface="+mj-lt"/>
                <a:cs typeface="Times New Roman"/>
              </a:rPr>
              <a:t>shared(a,b,c)</a:t>
            </a:r>
            <a:r>
              <a:rPr sz="2118" b="0" spc="49" dirty="0">
                <a:solidFill>
                  <a:srgbClr val="800000"/>
                </a:solidFill>
                <a:latin typeface="+mj-lt"/>
                <a:cs typeface="Times New Roman"/>
              </a:rPr>
              <a:t> </a:t>
            </a:r>
            <a:r>
              <a:rPr sz="2118" b="0" spc="-4" dirty="0">
                <a:solidFill>
                  <a:srgbClr val="800000"/>
                </a:solidFill>
                <a:latin typeface="+mj-lt"/>
                <a:cs typeface="Times New Roman"/>
              </a:rPr>
              <a:t>private(i)</a:t>
            </a:r>
            <a:endParaRPr sz="2118" b="0" dirty="0">
              <a:latin typeface="+mj-lt"/>
              <a:cs typeface="Times New Roman"/>
            </a:endParaRPr>
          </a:p>
          <a:p>
            <a:pPr marL="1255126" marR="3138375" indent="-268956">
              <a:lnSpc>
                <a:spcPts val="2559"/>
              </a:lnSpc>
              <a:spcBef>
                <a:spcPts val="35"/>
              </a:spcBef>
            </a:pPr>
            <a:r>
              <a:rPr sz="2118" b="0" dirty="0">
                <a:solidFill>
                  <a:srgbClr val="000090"/>
                </a:solidFill>
                <a:latin typeface="+mj-lt"/>
                <a:cs typeface="Times New Roman"/>
              </a:rPr>
              <a:t>for (i=0; i&lt;N;</a:t>
            </a:r>
            <a:r>
              <a:rPr sz="2118" b="0" spc="-93" dirty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2118" b="0" dirty="0">
                <a:solidFill>
                  <a:srgbClr val="000090"/>
                </a:solidFill>
                <a:latin typeface="+mj-lt"/>
                <a:cs typeface="Times New Roman"/>
              </a:rPr>
              <a:t>i++)  </a:t>
            </a:r>
            <a:endParaRPr lang="en-US" sz="2118" b="0" dirty="0">
              <a:solidFill>
                <a:srgbClr val="000090"/>
              </a:solidFill>
              <a:latin typeface="+mj-lt"/>
              <a:cs typeface="Times New Roman"/>
            </a:endParaRPr>
          </a:p>
          <a:p>
            <a:pPr marL="1255126" marR="3138375" indent="-268956">
              <a:lnSpc>
                <a:spcPts val="2559"/>
              </a:lnSpc>
              <a:spcBef>
                <a:spcPts val="35"/>
              </a:spcBef>
            </a:pPr>
            <a:r>
              <a:rPr lang="en-US" sz="2118" b="0" spc="-4" dirty="0">
                <a:solidFill>
                  <a:srgbClr val="000090"/>
                </a:solidFill>
                <a:latin typeface="+mj-lt"/>
                <a:cs typeface="Times New Roman"/>
              </a:rPr>
              <a:t>  </a:t>
            </a:r>
            <a:r>
              <a:rPr sz="2118" b="0" spc="-4" dirty="0">
                <a:solidFill>
                  <a:srgbClr val="000090"/>
                </a:solidFill>
                <a:latin typeface="+mj-lt"/>
                <a:cs typeface="Times New Roman"/>
              </a:rPr>
              <a:t>c[i] </a:t>
            </a:r>
            <a:r>
              <a:rPr sz="2118" b="0" dirty="0">
                <a:solidFill>
                  <a:srgbClr val="000090"/>
                </a:solidFill>
                <a:latin typeface="+mj-lt"/>
                <a:cs typeface="Times New Roman"/>
              </a:rPr>
              <a:t>= </a:t>
            </a:r>
            <a:r>
              <a:rPr sz="2118" b="0" spc="-4" dirty="0">
                <a:solidFill>
                  <a:srgbClr val="000090"/>
                </a:solidFill>
                <a:latin typeface="+mj-lt"/>
                <a:cs typeface="Times New Roman"/>
              </a:rPr>
              <a:t>(double)</a:t>
            </a:r>
            <a:r>
              <a:rPr sz="2118" b="0" spc="-40" dirty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2118" b="0" dirty="0">
                <a:solidFill>
                  <a:srgbClr val="000090"/>
                </a:solidFill>
                <a:latin typeface="+mj-lt"/>
                <a:cs typeface="Times New Roman"/>
              </a:rPr>
              <a:t>i</a:t>
            </a:r>
            <a:endParaRPr sz="2118" b="0" dirty="0">
              <a:latin typeface="+mj-lt"/>
              <a:cs typeface="Times New Roman"/>
            </a:endParaRPr>
          </a:p>
          <a:p>
            <a:pPr marL="986170" marR="4483" indent="-537911">
              <a:lnSpc>
                <a:spcPts val="2559"/>
              </a:lnSpc>
            </a:pPr>
            <a:r>
              <a:rPr sz="2118" b="0" spc="-4" dirty="0">
                <a:solidFill>
                  <a:srgbClr val="800000"/>
                </a:solidFill>
                <a:latin typeface="+mj-lt"/>
                <a:cs typeface="Times New Roman"/>
              </a:rPr>
              <a:t>#pragma </a:t>
            </a:r>
            <a:r>
              <a:rPr sz="2118" b="0" dirty="0">
                <a:solidFill>
                  <a:srgbClr val="800000"/>
                </a:solidFill>
                <a:latin typeface="+mj-lt"/>
                <a:cs typeface="Times New Roman"/>
              </a:rPr>
              <a:t>omp </a:t>
            </a:r>
            <a:r>
              <a:rPr sz="2118" b="0" spc="-4" dirty="0">
                <a:solidFill>
                  <a:srgbClr val="800000"/>
                </a:solidFill>
                <a:latin typeface="+mj-lt"/>
                <a:cs typeface="Times New Roman"/>
              </a:rPr>
              <a:t>parallel </a:t>
            </a:r>
            <a:r>
              <a:rPr sz="2118" b="0" dirty="0">
                <a:solidFill>
                  <a:srgbClr val="800000"/>
                </a:solidFill>
                <a:latin typeface="+mj-lt"/>
                <a:cs typeface="Times New Roman"/>
              </a:rPr>
              <a:t>for </a:t>
            </a:r>
            <a:r>
              <a:rPr sz="2118" b="0" spc="-4" dirty="0">
                <a:solidFill>
                  <a:srgbClr val="800000"/>
                </a:solidFill>
                <a:latin typeface="+mj-lt"/>
                <a:cs typeface="Times New Roman"/>
              </a:rPr>
              <a:t>shared(c) private(i) </a:t>
            </a:r>
            <a:r>
              <a:rPr sz="2118" b="0" spc="-4" dirty="0" err="1">
                <a:solidFill>
                  <a:srgbClr val="800000"/>
                </a:solidFill>
                <a:latin typeface="+mj-lt"/>
                <a:cs typeface="Times New Roman"/>
              </a:rPr>
              <a:t>nowait</a:t>
            </a:r>
            <a:r>
              <a:rPr sz="2118" b="0" spc="-4" dirty="0">
                <a:solidFill>
                  <a:srgbClr val="800000"/>
                </a:solidFill>
                <a:latin typeface="+mj-lt"/>
                <a:cs typeface="Times New Roman"/>
              </a:rPr>
              <a:t>  </a:t>
            </a:r>
            <a:endParaRPr lang="en-US" sz="2118" b="0" spc="-4" dirty="0">
              <a:solidFill>
                <a:srgbClr val="800000"/>
              </a:solidFill>
              <a:latin typeface="+mj-lt"/>
              <a:cs typeface="Times New Roman"/>
            </a:endParaRPr>
          </a:p>
          <a:p>
            <a:pPr marL="986170" marR="4483" indent="-537911">
              <a:lnSpc>
                <a:spcPts val="2559"/>
              </a:lnSpc>
            </a:pPr>
            <a:r>
              <a:rPr lang="en-US" sz="2118" b="0" spc="-4" dirty="0">
                <a:solidFill>
                  <a:srgbClr val="800000"/>
                </a:solidFill>
                <a:latin typeface="+mj-lt"/>
                <a:cs typeface="Times New Roman"/>
              </a:rPr>
              <a:t>        </a:t>
            </a:r>
            <a:r>
              <a:rPr sz="2118" b="0" dirty="0">
                <a:solidFill>
                  <a:srgbClr val="000090"/>
                </a:solidFill>
                <a:latin typeface="+mj-lt"/>
                <a:cs typeface="Times New Roman"/>
              </a:rPr>
              <a:t>for (i=1; i&lt;N;</a:t>
            </a:r>
            <a:r>
              <a:rPr sz="2118" b="0" spc="-93" dirty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2118" b="0" dirty="0">
                <a:solidFill>
                  <a:srgbClr val="000090"/>
                </a:solidFill>
                <a:latin typeface="+mj-lt"/>
                <a:cs typeface="Times New Roman"/>
              </a:rPr>
              <a:t>i+=2)</a:t>
            </a:r>
            <a:endParaRPr sz="2118" b="0" dirty="0">
              <a:latin typeface="+mj-lt"/>
              <a:cs typeface="Times New Roman"/>
            </a:endParaRPr>
          </a:p>
          <a:p>
            <a:pPr marL="1255126">
              <a:lnSpc>
                <a:spcPts val="2435"/>
              </a:lnSpc>
            </a:pPr>
            <a:r>
              <a:rPr sz="2118" b="0" spc="-4" dirty="0">
                <a:solidFill>
                  <a:srgbClr val="000090"/>
                </a:solidFill>
                <a:latin typeface="+mj-lt"/>
                <a:cs typeface="Times New Roman"/>
              </a:rPr>
              <a:t>c[i] </a:t>
            </a:r>
            <a:r>
              <a:rPr sz="2118" b="0" dirty="0">
                <a:solidFill>
                  <a:srgbClr val="000090"/>
                </a:solidFill>
                <a:latin typeface="+mj-lt"/>
                <a:cs typeface="Times New Roman"/>
              </a:rPr>
              <a:t>= </a:t>
            </a:r>
            <a:r>
              <a:rPr sz="2118" b="0" spc="-4" dirty="0">
                <a:solidFill>
                  <a:srgbClr val="000090"/>
                </a:solidFill>
                <a:latin typeface="+mj-lt"/>
                <a:cs typeface="Times New Roman"/>
              </a:rPr>
              <a:t>c[i] </a:t>
            </a:r>
            <a:r>
              <a:rPr sz="2118" b="0" dirty="0">
                <a:solidFill>
                  <a:srgbClr val="000090"/>
                </a:solidFill>
                <a:latin typeface="+mj-lt"/>
                <a:cs typeface="Times New Roman"/>
              </a:rPr>
              <a:t>+</a:t>
            </a:r>
            <a:r>
              <a:rPr sz="2118" b="0" spc="-31" dirty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2118" b="0" spc="-4" dirty="0">
                <a:solidFill>
                  <a:srgbClr val="000090"/>
                </a:solidFill>
                <a:latin typeface="+mj-lt"/>
                <a:cs typeface="Times New Roman"/>
              </a:rPr>
              <a:t>c[i-1]</a:t>
            </a:r>
            <a:endParaRPr sz="2118" b="0" dirty="0">
              <a:latin typeface="+mj-lt"/>
              <a:cs typeface="Times New Roman"/>
            </a:endParaRPr>
          </a:p>
          <a:p>
            <a:pPr marL="986170" marR="4483" indent="-537911">
              <a:lnSpc>
                <a:spcPts val="2559"/>
              </a:lnSpc>
              <a:spcBef>
                <a:spcPts val="35"/>
              </a:spcBef>
            </a:pPr>
            <a:r>
              <a:rPr sz="2118" b="0" spc="-4" dirty="0">
                <a:solidFill>
                  <a:srgbClr val="800000"/>
                </a:solidFill>
                <a:latin typeface="+mj-lt"/>
                <a:cs typeface="Times New Roman"/>
              </a:rPr>
              <a:t>#pragma </a:t>
            </a:r>
            <a:r>
              <a:rPr sz="2118" b="0" dirty="0">
                <a:solidFill>
                  <a:srgbClr val="800000"/>
                </a:solidFill>
                <a:latin typeface="+mj-lt"/>
                <a:cs typeface="Times New Roman"/>
              </a:rPr>
              <a:t>omp </a:t>
            </a:r>
            <a:r>
              <a:rPr sz="2118" b="0" spc="-4" dirty="0">
                <a:solidFill>
                  <a:srgbClr val="800000"/>
                </a:solidFill>
                <a:latin typeface="+mj-lt"/>
                <a:cs typeface="Times New Roman"/>
              </a:rPr>
              <a:t>parallel </a:t>
            </a:r>
            <a:r>
              <a:rPr sz="2118" b="0" dirty="0">
                <a:solidFill>
                  <a:srgbClr val="800000"/>
                </a:solidFill>
                <a:latin typeface="+mj-lt"/>
                <a:cs typeface="Times New Roman"/>
              </a:rPr>
              <a:t>for </a:t>
            </a:r>
            <a:r>
              <a:rPr sz="2118" b="0" spc="-4" dirty="0">
                <a:solidFill>
                  <a:srgbClr val="800000"/>
                </a:solidFill>
                <a:latin typeface="+mj-lt"/>
                <a:cs typeface="Times New Roman"/>
              </a:rPr>
              <a:t>shared(c) private(i) </a:t>
            </a:r>
            <a:r>
              <a:rPr sz="2118" b="0" spc="-4" dirty="0" err="1">
                <a:solidFill>
                  <a:srgbClr val="800000"/>
                </a:solidFill>
                <a:latin typeface="+mj-lt"/>
                <a:cs typeface="Times New Roman"/>
              </a:rPr>
              <a:t>nowait</a:t>
            </a:r>
            <a:r>
              <a:rPr sz="2118" b="0" spc="-4" dirty="0">
                <a:solidFill>
                  <a:srgbClr val="800000"/>
                </a:solidFill>
                <a:latin typeface="+mj-lt"/>
                <a:cs typeface="Times New Roman"/>
              </a:rPr>
              <a:t>  </a:t>
            </a:r>
            <a:endParaRPr lang="en-US" sz="2118" b="0" spc="-4" dirty="0">
              <a:solidFill>
                <a:srgbClr val="800000"/>
              </a:solidFill>
              <a:latin typeface="+mj-lt"/>
              <a:cs typeface="Times New Roman"/>
            </a:endParaRPr>
          </a:p>
          <a:p>
            <a:pPr marL="986170" marR="4483" indent="-537911">
              <a:lnSpc>
                <a:spcPts val="2559"/>
              </a:lnSpc>
              <a:spcBef>
                <a:spcPts val="35"/>
              </a:spcBef>
            </a:pPr>
            <a:r>
              <a:rPr lang="en-US" sz="2118" b="0" spc="-4" dirty="0">
                <a:solidFill>
                  <a:srgbClr val="800000"/>
                </a:solidFill>
                <a:latin typeface="+mj-lt"/>
                <a:cs typeface="Times New Roman"/>
              </a:rPr>
              <a:t>        </a:t>
            </a:r>
            <a:r>
              <a:rPr sz="2118" b="0" dirty="0">
                <a:solidFill>
                  <a:srgbClr val="000090"/>
                </a:solidFill>
                <a:latin typeface="+mj-lt"/>
                <a:cs typeface="Times New Roman"/>
              </a:rPr>
              <a:t>for (i=2; i&lt;N;</a:t>
            </a:r>
            <a:r>
              <a:rPr sz="2118" b="0" spc="-93" dirty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2118" b="0" dirty="0">
                <a:solidFill>
                  <a:srgbClr val="000090"/>
                </a:solidFill>
                <a:latin typeface="+mj-lt"/>
                <a:cs typeface="Times New Roman"/>
              </a:rPr>
              <a:t>i+=2)</a:t>
            </a:r>
            <a:endParaRPr sz="2118" b="0" dirty="0">
              <a:latin typeface="+mj-lt"/>
              <a:cs typeface="Times New Roman"/>
            </a:endParaRPr>
          </a:p>
          <a:p>
            <a:pPr marL="1255126">
              <a:lnSpc>
                <a:spcPts val="2471"/>
              </a:lnSpc>
            </a:pPr>
            <a:r>
              <a:rPr sz="2118" b="0" spc="-4" dirty="0">
                <a:solidFill>
                  <a:srgbClr val="000090"/>
                </a:solidFill>
                <a:latin typeface="+mj-lt"/>
                <a:cs typeface="Times New Roman"/>
              </a:rPr>
              <a:t>c[i] </a:t>
            </a:r>
            <a:r>
              <a:rPr sz="2118" b="0" dirty="0">
                <a:solidFill>
                  <a:srgbClr val="000090"/>
                </a:solidFill>
                <a:latin typeface="+mj-lt"/>
                <a:cs typeface="Times New Roman"/>
              </a:rPr>
              <a:t>= </a:t>
            </a:r>
            <a:r>
              <a:rPr sz="2118" b="0" spc="-4" dirty="0">
                <a:solidFill>
                  <a:srgbClr val="000090"/>
                </a:solidFill>
                <a:latin typeface="+mj-lt"/>
                <a:cs typeface="Times New Roman"/>
              </a:rPr>
              <a:t>c[i] </a:t>
            </a:r>
            <a:r>
              <a:rPr sz="2118" b="0" dirty="0">
                <a:solidFill>
                  <a:srgbClr val="000090"/>
                </a:solidFill>
                <a:latin typeface="+mj-lt"/>
                <a:cs typeface="Times New Roman"/>
              </a:rPr>
              <a:t>+</a:t>
            </a:r>
            <a:r>
              <a:rPr sz="2118" b="0" spc="-31" dirty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2118" b="0" spc="-4" dirty="0">
                <a:solidFill>
                  <a:srgbClr val="000090"/>
                </a:solidFill>
                <a:latin typeface="+mj-lt"/>
                <a:cs typeface="Times New Roman"/>
              </a:rPr>
              <a:t>c[i-1]</a:t>
            </a:r>
            <a:endParaRPr sz="2118" b="0" dirty="0">
              <a:latin typeface="+mj-lt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86" y="255695"/>
            <a:ext cx="8694513" cy="929806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251942" marR="4483" indent="-2241296">
              <a:lnSpc>
                <a:spcPts val="3618"/>
              </a:lnSpc>
            </a:pPr>
            <a:r>
              <a:rPr spc="-115" dirty="0"/>
              <a:t>To </a:t>
            </a:r>
            <a:r>
              <a:rPr spc="-4" dirty="0"/>
              <a:t>ensure correctness, where must </a:t>
            </a:r>
            <a:r>
              <a:rPr dirty="0"/>
              <a:t>we </a:t>
            </a:r>
            <a:r>
              <a:rPr spc="-4" dirty="0"/>
              <a:t>remove  the nowait</a:t>
            </a:r>
            <a:r>
              <a:rPr spc="-44" dirty="0"/>
              <a:t> </a:t>
            </a:r>
            <a:r>
              <a:rPr spc="-4" dirty="0"/>
              <a:t>clause?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625838" y="6757980"/>
            <a:ext cx="228600" cy="222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>
              <a:lnSpc>
                <a:spcPts val="1630"/>
              </a:lnSpc>
            </a:pPr>
            <a:fld id="{81D60167-4931-47E6-BA6A-407CBD079E47}" type="slidenum">
              <a:rPr lang="en-US" smtClean="0"/>
              <a:pPr marL="114300">
                <a:lnSpc>
                  <a:spcPts val="1630"/>
                </a:lnSpc>
              </a:pPr>
              <a:t>19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3970471" y="6846654"/>
            <a:ext cx="2122804" cy="194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98989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06">
              <a:lnSpc>
                <a:spcPts val="1244"/>
              </a:lnSpc>
            </a:pPr>
            <a:r>
              <a:rPr lang="en-US"/>
              <a:t>Scott B. Baden / CSE 160 / </a:t>
            </a:r>
            <a:r>
              <a:rPr lang="en-US" spc="-25"/>
              <a:t>Wi</a:t>
            </a:r>
            <a:r>
              <a:rPr lang="en-US" spc="-125"/>
              <a:t> </a:t>
            </a:r>
            <a:r>
              <a:rPr lang="en-US"/>
              <a:t>'16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OpenMP: An Introduction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26</a:t>
            </a:r>
            <a:r>
              <a:rPr lang="en-US" sz="2000" b="0" baseline="30000" dirty="0"/>
              <a:t>th</a:t>
            </a:r>
            <a:r>
              <a:rPr lang="en-US" sz="2000" b="0" dirty="0"/>
              <a:t> Lecture, April 21</a:t>
            </a:r>
            <a:r>
              <a:rPr lang="en-US" sz="2000" b="0" baseline="30000" dirty="0"/>
              <a:t>th</a:t>
            </a:r>
            <a:r>
              <a:rPr lang="en-US" sz="2000" b="0" dirty="0"/>
              <a:t>,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97C511-FA99-48B3-B634-946BD611D75C}"/>
              </a:ext>
            </a:extLst>
          </p:cNvPr>
          <p:cNvSpPr txBox="1"/>
          <p:nvPr/>
        </p:nvSpPr>
        <p:spPr>
          <a:xfrm>
            <a:off x="152400" y="3810000"/>
            <a:ext cx="8733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Very lightly adapted from Prof. Scott Baden’s </a:t>
            </a:r>
            <a:r>
              <a:rPr lang="en-US" sz="1800" i="1" dirty="0">
                <a:latin typeface="Calibri" pitchFamily="34" charset="0"/>
              </a:rPr>
              <a:t>Lecture 8, </a:t>
            </a:r>
            <a:r>
              <a:rPr lang="en-US" sz="1800" dirty="0">
                <a:latin typeface="Calibri" pitchFamily="34" charset="0"/>
              </a:rPr>
              <a:t>CS-160, Winter 2016 @ CSE, UCSD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09916" y="1491503"/>
            <a:ext cx="7944521" cy="486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4640" indent="-403433">
              <a:buAutoNum type="alphaUcPeriod"/>
              <a:tabLst>
                <a:tab pos="414640" algn="l"/>
              </a:tabLst>
            </a:pPr>
            <a:r>
              <a:rPr sz="2470" b="0" dirty="0">
                <a:latin typeface="+mj-lt"/>
                <a:cs typeface="Arial"/>
              </a:rPr>
              <a:t>Between loops 1 and</a:t>
            </a:r>
            <a:r>
              <a:rPr sz="2470" b="0" spc="-88" dirty="0">
                <a:latin typeface="+mj-lt"/>
                <a:cs typeface="Arial"/>
              </a:rPr>
              <a:t> </a:t>
            </a:r>
            <a:r>
              <a:rPr sz="2470" b="0" dirty="0">
                <a:latin typeface="+mj-lt"/>
                <a:cs typeface="Arial"/>
              </a:rPr>
              <a:t>2</a:t>
            </a:r>
          </a:p>
          <a:p>
            <a:pPr marL="414640" indent="-403433">
              <a:spcBef>
                <a:spcPts val="274"/>
              </a:spcBef>
              <a:buAutoNum type="alphaUcPeriod"/>
              <a:tabLst>
                <a:tab pos="414640" algn="l"/>
              </a:tabLst>
            </a:pPr>
            <a:r>
              <a:rPr sz="2470" b="0" dirty="0">
                <a:latin typeface="+mj-lt"/>
                <a:cs typeface="Arial"/>
              </a:rPr>
              <a:t>Between loops 2 and</a:t>
            </a:r>
            <a:r>
              <a:rPr sz="2470" b="0" spc="-88" dirty="0">
                <a:latin typeface="+mj-lt"/>
                <a:cs typeface="Arial"/>
              </a:rPr>
              <a:t> </a:t>
            </a:r>
            <a:r>
              <a:rPr sz="2470" b="0" dirty="0">
                <a:latin typeface="+mj-lt"/>
                <a:cs typeface="Arial"/>
              </a:rPr>
              <a:t>3</a:t>
            </a:r>
          </a:p>
          <a:p>
            <a:pPr marL="457200" indent="-457200">
              <a:spcBef>
                <a:spcPts val="49"/>
              </a:spcBef>
              <a:buAutoNum type="alphaUcPeriod" startAt="3"/>
            </a:pPr>
            <a:r>
              <a:rPr lang="en-US" sz="2470" dirty="0">
                <a:latin typeface="+mj-lt"/>
                <a:cs typeface="Arial"/>
              </a:rPr>
              <a:t>Between both</a:t>
            </a:r>
            <a:r>
              <a:rPr lang="en-US" sz="2470" spc="-71" dirty="0">
                <a:latin typeface="+mj-lt"/>
                <a:cs typeface="Arial"/>
              </a:rPr>
              <a:t> </a:t>
            </a:r>
            <a:r>
              <a:rPr lang="en-US" sz="2470" dirty="0">
                <a:latin typeface="+mj-lt"/>
                <a:cs typeface="Arial"/>
              </a:rPr>
              <a:t>loops</a:t>
            </a:r>
          </a:p>
          <a:p>
            <a:pPr marL="457200" indent="-457200">
              <a:spcBef>
                <a:spcPts val="49"/>
              </a:spcBef>
              <a:buAutoNum type="alphaUcPeriod" startAt="3"/>
            </a:pPr>
            <a:r>
              <a:rPr sz="2470" b="0" dirty="0">
                <a:latin typeface="+mj-lt"/>
                <a:cs typeface="Arial"/>
              </a:rPr>
              <a:t>D.</a:t>
            </a:r>
            <a:r>
              <a:rPr sz="2470" b="0" spc="-71" dirty="0">
                <a:latin typeface="+mj-lt"/>
                <a:cs typeface="Arial"/>
              </a:rPr>
              <a:t> </a:t>
            </a:r>
            <a:r>
              <a:rPr lang="en-US" sz="2470" b="0" spc="-71" dirty="0">
                <a:latin typeface="+mj-lt"/>
                <a:cs typeface="Arial"/>
              </a:rPr>
              <a:t> </a:t>
            </a:r>
            <a:r>
              <a:rPr sz="2470" b="0" dirty="0">
                <a:latin typeface="+mj-lt"/>
                <a:cs typeface="Arial"/>
              </a:rPr>
              <a:t>None</a:t>
            </a:r>
            <a:endParaRPr lang="en-US" sz="2470" b="0" dirty="0">
              <a:latin typeface="+mj-lt"/>
              <a:cs typeface="Arial"/>
            </a:endParaRPr>
          </a:p>
          <a:p>
            <a:pPr marL="457200" indent="-457200">
              <a:spcBef>
                <a:spcPts val="49"/>
              </a:spcBef>
              <a:buAutoNum type="alphaUcPeriod" startAt="3"/>
            </a:pPr>
            <a:endParaRPr sz="2470" b="0" dirty="0">
              <a:latin typeface="+mj-lt"/>
              <a:cs typeface="Arial"/>
            </a:endParaRPr>
          </a:p>
          <a:p>
            <a:pPr marL="448259">
              <a:lnSpc>
                <a:spcPts val="2294"/>
              </a:lnSpc>
            </a:pPr>
            <a:r>
              <a:rPr sz="2118" b="0" spc="-4" dirty="0">
                <a:solidFill>
                  <a:srgbClr val="800000"/>
                </a:solidFill>
                <a:latin typeface="+mj-lt"/>
                <a:cs typeface="Times New Roman"/>
              </a:rPr>
              <a:t>#pragma </a:t>
            </a:r>
            <a:r>
              <a:rPr sz="2118" b="0" dirty="0">
                <a:solidFill>
                  <a:srgbClr val="800000"/>
                </a:solidFill>
                <a:latin typeface="+mj-lt"/>
                <a:cs typeface="Times New Roman"/>
              </a:rPr>
              <a:t>omp </a:t>
            </a:r>
            <a:r>
              <a:rPr sz="2118" b="0" spc="-4" dirty="0">
                <a:solidFill>
                  <a:srgbClr val="800000"/>
                </a:solidFill>
                <a:latin typeface="+mj-lt"/>
                <a:cs typeface="Times New Roman"/>
              </a:rPr>
              <a:t>parallel </a:t>
            </a:r>
            <a:r>
              <a:rPr sz="2118" b="0" dirty="0">
                <a:solidFill>
                  <a:srgbClr val="800000"/>
                </a:solidFill>
                <a:latin typeface="+mj-lt"/>
                <a:cs typeface="Times New Roman"/>
              </a:rPr>
              <a:t>for </a:t>
            </a:r>
            <a:r>
              <a:rPr sz="2118" b="0" spc="-4" dirty="0">
                <a:solidFill>
                  <a:srgbClr val="800000"/>
                </a:solidFill>
                <a:latin typeface="+mj-lt"/>
                <a:cs typeface="Times New Roman"/>
              </a:rPr>
              <a:t>shared(a,b,c)</a:t>
            </a:r>
            <a:r>
              <a:rPr sz="2118" b="0" spc="49" dirty="0">
                <a:solidFill>
                  <a:srgbClr val="800000"/>
                </a:solidFill>
                <a:latin typeface="+mj-lt"/>
                <a:cs typeface="Times New Roman"/>
              </a:rPr>
              <a:t> </a:t>
            </a:r>
            <a:r>
              <a:rPr sz="2118" b="0" spc="-4" dirty="0">
                <a:solidFill>
                  <a:srgbClr val="800000"/>
                </a:solidFill>
                <a:latin typeface="+mj-lt"/>
                <a:cs typeface="Times New Roman"/>
              </a:rPr>
              <a:t>private(i)</a:t>
            </a:r>
            <a:endParaRPr sz="2118" b="0" dirty="0">
              <a:latin typeface="+mj-lt"/>
              <a:cs typeface="Times New Roman"/>
            </a:endParaRPr>
          </a:p>
          <a:p>
            <a:pPr marL="1255126" marR="3138375" indent="-268956">
              <a:lnSpc>
                <a:spcPts val="2559"/>
              </a:lnSpc>
              <a:spcBef>
                <a:spcPts val="35"/>
              </a:spcBef>
            </a:pPr>
            <a:r>
              <a:rPr sz="2118" b="0" dirty="0">
                <a:solidFill>
                  <a:srgbClr val="000090"/>
                </a:solidFill>
                <a:latin typeface="+mj-lt"/>
                <a:cs typeface="Times New Roman"/>
              </a:rPr>
              <a:t>for (i=0; i&lt;N;</a:t>
            </a:r>
            <a:r>
              <a:rPr sz="2118" b="0" spc="-93" dirty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2118" b="0" dirty="0">
                <a:solidFill>
                  <a:srgbClr val="000090"/>
                </a:solidFill>
                <a:latin typeface="+mj-lt"/>
                <a:cs typeface="Times New Roman"/>
              </a:rPr>
              <a:t>i++)  </a:t>
            </a:r>
            <a:endParaRPr lang="en-US" sz="2118" b="0" dirty="0">
              <a:solidFill>
                <a:srgbClr val="000090"/>
              </a:solidFill>
              <a:latin typeface="+mj-lt"/>
              <a:cs typeface="Times New Roman"/>
            </a:endParaRPr>
          </a:p>
          <a:p>
            <a:pPr marL="1255126" marR="3138375" indent="-268956">
              <a:lnSpc>
                <a:spcPts val="2559"/>
              </a:lnSpc>
              <a:spcBef>
                <a:spcPts val="35"/>
              </a:spcBef>
            </a:pPr>
            <a:r>
              <a:rPr lang="en-US" sz="2118" b="0" spc="-4" dirty="0">
                <a:solidFill>
                  <a:srgbClr val="000090"/>
                </a:solidFill>
                <a:latin typeface="+mj-lt"/>
                <a:cs typeface="Times New Roman"/>
              </a:rPr>
              <a:t>  </a:t>
            </a:r>
            <a:r>
              <a:rPr sz="2118" b="0" spc="-4" dirty="0">
                <a:solidFill>
                  <a:srgbClr val="000090"/>
                </a:solidFill>
                <a:latin typeface="+mj-lt"/>
                <a:cs typeface="Times New Roman"/>
              </a:rPr>
              <a:t>c[i] </a:t>
            </a:r>
            <a:r>
              <a:rPr sz="2118" b="0" dirty="0">
                <a:solidFill>
                  <a:srgbClr val="000090"/>
                </a:solidFill>
                <a:latin typeface="+mj-lt"/>
                <a:cs typeface="Times New Roman"/>
              </a:rPr>
              <a:t>= </a:t>
            </a:r>
            <a:r>
              <a:rPr sz="2118" b="0" spc="-4" dirty="0">
                <a:solidFill>
                  <a:srgbClr val="000090"/>
                </a:solidFill>
                <a:latin typeface="+mj-lt"/>
                <a:cs typeface="Times New Roman"/>
              </a:rPr>
              <a:t>(double)</a:t>
            </a:r>
            <a:r>
              <a:rPr sz="2118" b="0" spc="-40" dirty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2118" b="0" dirty="0">
                <a:solidFill>
                  <a:srgbClr val="000090"/>
                </a:solidFill>
                <a:latin typeface="+mj-lt"/>
                <a:cs typeface="Times New Roman"/>
              </a:rPr>
              <a:t>i</a:t>
            </a:r>
            <a:endParaRPr sz="2118" b="0" dirty="0">
              <a:latin typeface="+mj-lt"/>
              <a:cs typeface="Times New Roman"/>
            </a:endParaRPr>
          </a:p>
          <a:p>
            <a:pPr marL="986170" marR="4483" indent="-537911">
              <a:lnSpc>
                <a:spcPts val="2559"/>
              </a:lnSpc>
            </a:pPr>
            <a:r>
              <a:rPr sz="2118" b="0" spc="-4" dirty="0">
                <a:solidFill>
                  <a:srgbClr val="800000"/>
                </a:solidFill>
                <a:latin typeface="+mj-lt"/>
                <a:cs typeface="Times New Roman"/>
              </a:rPr>
              <a:t>#pragma </a:t>
            </a:r>
            <a:r>
              <a:rPr sz="2118" b="0" dirty="0">
                <a:solidFill>
                  <a:srgbClr val="800000"/>
                </a:solidFill>
                <a:latin typeface="+mj-lt"/>
                <a:cs typeface="Times New Roman"/>
              </a:rPr>
              <a:t>omp </a:t>
            </a:r>
            <a:r>
              <a:rPr sz="2118" b="0" spc="-4" dirty="0">
                <a:solidFill>
                  <a:srgbClr val="800000"/>
                </a:solidFill>
                <a:latin typeface="+mj-lt"/>
                <a:cs typeface="Times New Roman"/>
              </a:rPr>
              <a:t>parallel </a:t>
            </a:r>
            <a:r>
              <a:rPr sz="2118" b="0" dirty="0">
                <a:solidFill>
                  <a:srgbClr val="800000"/>
                </a:solidFill>
                <a:latin typeface="+mj-lt"/>
                <a:cs typeface="Times New Roman"/>
              </a:rPr>
              <a:t>for </a:t>
            </a:r>
            <a:r>
              <a:rPr sz="2118" b="0" spc="-4" dirty="0">
                <a:solidFill>
                  <a:srgbClr val="800000"/>
                </a:solidFill>
                <a:latin typeface="+mj-lt"/>
                <a:cs typeface="Times New Roman"/>
              </a:rPr>
              <a:t>shared(c) private(i) </a:t>
            </a:r>
            <a:r>
              <a:rPr sz="2118" b="0" spc="-4" dirty="0" err="1">
                <a:solidFill>
                  <a:srgbClr val="800000"/>
                </a:solidFill>
                <a:latin typeface="+mj-lt"/>
                <a:cs typeface="Times New Roman"/>
              </a:rPr>
              <a:t>nowait</a:t>
            </a:r>
            <a:r>
              <a:rPr sz="2118" b="0" spc="-4" dirty="0">
                <a:solidFill>
                  <a:srgbClr val="800000"/>
                </a:solidFill>
                <a:latin typeface="+mj-lt"/>
                <a:cs typeface="Times New Roman"/>
              </a:rPr>
              <a:t>  </a:t>
            </a:r>
            <a:endParaRPr lang="en-US" sz="2118" b="0" spc="-4" dirty="0">
              <a:solidFill>
                <a:srgbClr val="800000"/>
              </a:solidFill>
              <a:latin typeface="+mj-lt"/>
              <a:cs typeface="Times New Roman"/>
            </a:endParaRPr>
          </a:p>
          <a:p>
            <a:pPr marL="986170" marR="4483" indent="-537911">
              <a:lnSpc>
                <a:spcPts val="2559"/>
              </a:lnSpc>
            </a:pPr>
            <a:r>
              <a:rPr lang="en-US" sz="2118" b="0" spc="-4" dirty="0">
                <a:solidFill>
                  <a:srgbClr val="800000"/>
                </a:solidFill>
                <a:latin typeface="+mj-lt"/>
                <a:cs typeface="Times New Roman"/>
              </a:rPr>
              <a:t>        </a:t>
            </a:r>
            <a:r>
              <a:rPr sz="2118" b="0" dirty="0">
                <a:solidFill>
                  <a:srgbClr val="000090"/>
                </a:solidFill>
                <a:latin typeface="+mj-lt"/>
                <a:cs typeface="Times New Roman"/>
              </a:rPr>
              <a:t>for (i=1; i&lt;N;</a:t>
            </a:r>
            <a:r>
              <a:rPr sz="2118" b="0" spc="-93" dirty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2118" b="0" dirty="0">
                <a:solidFill>
                  <a:srgbClr val="000090"/>
                </a:solidFill>
                <a:latin typeface="+mj-lt"/>
                <a:cs typeface="Times New Roman"/>
              </a:rPr>
              <a:t>i+=2)</a:t>
            </a:r>
            <a:endParaRPr sz="2118" b="0" dirty="0">
              <a:latin typeface="+mj-lt"/>
              <a:cs typeface="Times New Roman"/>
            </a:endParaRPr>
          </a:p>
          <a:p>
            <a:pPr marL="1255126">
              <a:lnSpc>
                <a:spcPts val="2435"/>
              </a:lnSpc>
            </a:pPr>
            <a:r>
              <a:rPr sz="2118" b="0" spc="-4" dirty="0">
                <a:solidFill>
                  <a:srgbClr val="000090"/>
                </a:solidFill>
                <a:latin typeface="+mj-lt"/>
                <a:cs typeface="Times New Roman"/>
              </a:rPr>
              <a:t>c[i] </a:t>
            </a:r>
            <a:r>
              <a:rPr sz="2118" b="0" dirty="0">
                <a:solidFill>
                  <a:srgbClr val="000090"/>
                </a:solidFill>
                <a:latin typeface="+mj-lt"/>
                <a:cs typeface="Times New Roman"/>
              </a:rPr>
              <a:t>= </a:t>
            </a:r>
            <a:r>
              <a:rPr sz="2118" b="0" spc="-4" dirty="0">
                <a:solidFill>
                  <a:srgbClr val="000090"/>
                </a:solidFill>
                <a:latin typeface="+mj-lt"/>
                <a:cs typeface="Times New Roman"/>
              </a:rPr>
              <a:t>c[i] </a:t>
            </a:r>
            <a:r>
              <a:rPr sz="2118" b="0" dirty="0">
                <a:solidFill>
                  <a:srgbClr val="000090"/>
                </a:solidFill>
                <a:latin typeface="+mj-lt"/>
                <a:cs typeface="Times New Roman"/>
              </a:rPr>
              <a:t>+</a:t>
            </a:r>
            <a:r>
              <a:rPr sz="2118" b="0" spc="-31" dirty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2118" b="0" spc="-4" dirty="0">
                <a:solidFill>
                  <a:srgbClr val="000090"/>
                </a:solidFill>
                <a:latin typeface="+mj-lt"/>
                <a:cs typeface="Times New Roman"/>
              </a:rPr>
              <a:t>c[i-1]</a:t>
            </a:r>
            <a:endParaRPr sz="2118" b="0" dirty="0">
              <a:latin typeface="+mj-lt"/>
              <a:cs typeface="Times New Roman"/>
            </a:endParaRPr>
          </a:p>
          <a:p>
            <a:pPr marL="986170" marR="4483" indent="-537911">
              <a:lnSpc>
                <a:spcPts val="2559"/>
              </a:lnSpc>
              <a:spcBef>
                <a:spcPts val="35"/>
              </a:spcBef>
            </a:pPr>
            <a:r>
              <a:rPr sz="2118" b="0" spc="-4" dirty="0">
                <a:solidFill>
                  <a:srgbClr val="800000"/>
                </a:solidFill>
                <a:latin typeface="+mj-lt"/>
                <a:cs typeface="Times New Roman"/>
              </a:rPr>
              <a:t>#pragma </a:t>
            </a:r>
            <a:r>
              <a:rPr sz="2118" b="0" dirty="0">
                <a:solidFill>
                  <a:srgbClr val="800000"/>
                </a:solidFill>
                <a:latin typeface="+mj-lt"/>
                <a:cs typeface="Times New Roman"/>
              </a:rPr>
              <a:t>omp </a:t>
            </a:r>
            <a:r>
              <a:rPr sz="2118" b="0" spc="-4" dirty="0">
                <a:solidFill>
                  <a:srgbClr val="800000"/>
                </a:solidFill>
                <a:latin typeface="+mj-lt"/>
                <a:cs typeface="Times New Roman"/>
              </a:rPr>
              <a:t>parallel </a:t>
            </a:r>
            <a:r>
              <a:rPr sz="2118" b="0" dirty="0">
                <a:solidFill>
                  <a:srgbClr val="800000"/>
                </a:solidFill>
                <a:latin typeface="+mj-lt"/>
                <a:cs typeface="Times New Roman"/>
              </a:rPr>
              <a:t>for </a:t>
            </a:r>
            <a:r>
              <a:rPr sz="2118" b="0" spc="-4" dirty="0">
                <a:solidFill>
                  <a:srgbClr val="800000"/>
                </a:solidFill>
                <a:latin typeface="+mj-lt"/>
                <a:cs typeface="Times New Roman"/>
              </a:rPr>
              <a:t>shared(c) private(i) </a:t>
            </a:r>
            <a:r>
              <a:rPr sz="2118" b="0" spc="-4" dirty="0" err="1">
                <a:solidFill>
                  <a:srgbClr val="800000"/>
                </a:solidFill>
                <a:latin typeface="+mj-lt"/>
                <a:cs typeface="Times New Roman"/>
              </a:rPr>
              <a:t>nowait</a:t>
            </a:r>
            <a:r>
              <a:rPr sz="2118" b="0" spc="-4" dirty="0">
                <a:solidFill>
                  <a:srgbClr val="800000"/>
                </a:solidFill>
                <a:latin typeface="+mj-lt"/>
                <a:cs typeface="Times New Roman"/>
              </a:rPr>
              <a:t>  </a:t>
            </a:r>
            <a:endParaRPr lang="en-US" sz="2118" b="0" spc="-4" dirty="0">
              <a:solidFill>
                <a:srgbClr val="800000"/>
              </a:solidFill>
              <a:latin typeface="+mj-lt"/>
              <a:cs typeface="Times New Roman"/>
            </a:endParaRPr>
          </a:p>
          <a:p>
            <a:pPr marL="986170" marR="4483" indent="-537911">
              <a:lnSpc>
                <a:spcPts val="2559"/>
              </a:lnSpc>
              <a:spcBef>
                <a:spcPts val="35"/>
              </a:spcBef>
            </a:pPr>
            <a:r>
              <a:rPr lang="en-US" sz="2118" b="0" spc="-4" dirty="0">
                <a:solidFill>
                  <a:srgbClr val="800000"/>
                </a:solidFill>
                <a:latin typeface="+mj-lt"/>
                <a:cs typeface="Times New Roman"/>
              </a:rPr>
              <a:t>        </a:t>
            </a:r>
            <a:r>
              <a:rPr sz="2118" b="0" dirty="0">
                <a:solidFill>
                  <a:srgbClr val="000090"/>
                </a:solidFill>
                <a:latin typeface="+mj-lt"/>
                <a:cs typeface="Times New Roman"/>
              </a:rPr>
              <a:t>for (i=2; i&lt;N;</a:t>
            </a:r>
            <a:r>
              <a:rPr sz="2118" b="0" spc="-93" dirty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2118" b="0" dirty="0">
                <a:solidFill>
                  <a:srgbClr val="000090"/>
                </a:solidFill>
                <a:latin typeface="+mj-lt"/>
                <a:cs typeface="Times New Roman"/>
              </a:rPr>
              <a:t>i+=2)</a:t>
            </a:r>
            <a:endParaRPr sz="2118" b="0" dirty="0">
              <a:latin typeface="+mj-lt"/>
              <a:cs typeface="Times New Roman"/>
            </a:endParaRPr>
          </a:p>
          <a:p>
            <a:pPr marL="1255126">
              <a:lnSpc>
                <a:spcPts val="2471"/>
              </a:lnSpc>
            </a:pPr>
            <a:r>
              <a:rPr sz="2118" b="0" spc="-4" dirty="0">
                <a:solidFill>
                  <a:srgbClr val="000090"/>
                </a:solidFill>
                <a:latin typeface="+mj-lt"/>
                <a:cs typeface="Times New Roman"/>
              </a:rPr>
              <a:t>c[i] </a:t>
            </a:r>
            <a:r>
              <a:rPr sz="2118" b="0" dirty="0">
                <a:solidFill>
                  <a:srgbClr val="000090"/>
                </a:solidFill>
                <a:latin typeface="+mj-lt"/>
                <a:cs typeface="Times New Roman"/>
              </a:rPr>
              <a:t>= </a:t>
            </a:r>
            <a:r>
              <a:rPr sz="2118" b="0" spc="-4" dirty="0">
                <a:solidFill>
                  <a:srgbClr val="000090"/>
                </a:solidFill>
                <a:latin typeface="+mj-lt"/>
                <a:cs typeface="Times New Roman"/>
              </a:rPr>
              <a:t>c[i] </a:t>
            </a:r>
            <a:r>
              <a:rPr sz="2118" b="0" dirty="0">
                <a:solidFill>
                  <a:srgbClr val="000090"/>
                </a:solidFill>
                <a:latin typeface="+mj-lt"/>
                <a:cs typeface="Times New Roman"/>
              </a:rPr>
              <a:t>+</a:t>
            </a:r>
            <a:r>
              <a:rPr sz="2118" b="0" spc="-31" dirty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2118" b="0" spc="-4" dirty="0">
                <a:solidFill>
                  <a:srgbClr val="000090"/>
                </a:solidFill>
                <a:latin typeface="+mj-lt"/>
                <a:cs typeface="Times New Roman"/>
              </a:rPr>
              <a:t>c[i-1]</a:t>
            </a:r>
            <a:endParaRPr sz="2118" b="0" dirty="0">
              <a:latin typeface="+mj-lt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86" y="255695"/>
            <a:ext cx="8694513" cy="929806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251942" marR="4483" indent="-2241296">
              <a:lnSpc>
                <a:spcPts val="3618"/>
              </a:lnSpc>
            </a:pPr>
            <a:r>
              <a:rPr spc="-115" dirty="0"/>
              <a:t>To </a:t>
            </a:r>
            <a:r>
              <a:rPr spc="-4" dirty="0"/>
              <a:t>ensure correctness, where must </a:t>
            </a:r>
            <a:r>
              <a:rPr dirty="0"/>
              <a:t>we </a:t>
            </a:r>
            <a:r>
              <a:rPr spc="-4" dirty="0"/>
              <a:t>remove  the nowait</a:t>
            </a:r>
            <a:r>
              <a:rPr spc="-44" dirty="0"/>
              <a:t> </a:t>
            </a:r>
            <a:r>
              <a:rPr spc="-4" dirty="0"/>
              <a:t>clause?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625838" y="6757980"/>
            <a:ext cx="228600" cy="222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>
              <a:lnSpc>
                <a:spcPts val="1630"/>
              </a:lnSpc>
            </a:pPr>
            <a:fld id="{81D60167-4931-47E6-BA6A-407CBD079E47}" type="slidenum">
              <a:rPr lang="en-US" smtClean="0"/>
              <a:pPr marL="114300">
                <a:lnSpc>
                  <a:spcPts val="1630"/>
                </a:lnSpc>
              </a:pPr>
              <a:t>20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3970471" y="6846654"/>
            <a:ext cx="2122804" cy="194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98989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06">
              <a:lnSpc>
                <a:spcPts val="1244"/>
              </a:lnSpc>
            </a:pPr>
            <a:r>
              <a:rPr lang="en-US"/>
              <a:t>Scott B. Baden / CSE 160 / </a:t>
            </a:r>
            <a:r>
              <a:rPr lang="en-US" spc="-25"/>
              <a:t>Wi</a:t>
            </a:r>
            <a:r>
              <a:rPr lang="en-US" spc="-125"/>
              <a:t> </a:t>
            </a:r>
            <a:r>
              <a:rPr lang="en-US"/>
              <a:t>'16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61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361737"/>
            <a:ext cx="8763000" cy="553998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206" algn="ctr"/>
            <a:r>
              <a:rPr spc="-4" dirty="0"/>
              <a:t>Exercise: </a:t>
            </a:r>
            <a:r>
              <a:rPr lang="en-US" spc="-4" dirty="0"/>
              <a:t>R</a:t>
            </a:r>
            <a:r>
              <a:rPr spc="-4" dirty="0"/>
              <a:t>emoving data</a:t>
            </a:r>
            <a:r>
              <a:rPr spc="-13" dirty="0"/>
              <a:t> </a:t>
            </a:r>
            <a:r>
              <a:rPr spc="-4" dirty="0"/>
              <a:t>dependencies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9611" y="1219200"/>
            <a:ext cx="7202020" cy="1283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1" marR="4483" indent="-302575">
              <a:lnSpc>
                <a:spcPts val="3353"/>
              </a:lnSpc>
              <a:buChar char="•"/>
              <a:tabLst>
                <a:tab pos="313221" algn="l"/>
                <a:tab pos="313781" algn="l"/>
              </a:tabLst>
            </a:pPr>
            <a:r>
              <a:rPr sz="2824" dirty="0">
                <a:solidFill>
                  <a:srgbClr val="0D0D0D"/>
                </a:solidFill>
                <a:latin typeface="+mj-lt"/>
                <a:cs typeface="Times New Roman"/>
              </a:rPr>
              <a:t>How </a:t>
            </a:r>
            <a:r>
              <a:rPr sz="2824" spc="-4" dirty="0">
                <a:solidFill>
                  <a:srgbClr val="0D0D0D"/>
                </a:solidFill>
                <a:latin typeface="+mj-lt"/>
                <a:cs typeface="Times New Roman"/>
              </a:rPr>
              <a:t>can </a:t>
            </a:r>
            <a:r>
              <a:rPr sz="2824" dirty="0">
                <a:solidFill>
                  <a:srgbClr val="0D0D0D"/>
                </a:solidFill>
                <a:latin typeface="+mj-lt"/>
                <a:cs typeface="Times New Roman"/>
              </a:rPr>
              <a:t>we </a:t>
            </a:r>
            <a:r>
              <a:rPr sz="2824" spc="-4" dirty="0">
                <a:solidFill>
                  <a:srgbClr val="0D0D0D"/>
                </a:solidFill>
                <a:latin typeface="+mj-lt"/>
                <a:cs typeface="Times New Roman"/>
              </a:rPr>
              <a:t>split this loop into </a:t>
            </a:r>
            <a:r>
              <a:rPr sz="2824" dirty="0">
                <a:solidFill>
                  <a:srgbClr val="0D0D0D"/>
                </a:solidFill>
                <a:latin typeface="+mj-lt"/>
                <a:cs typeface="Times New Roman"/>
              </a:rPr>
              <a:t>2 </a:t>
            </a:r>
            <a:r>
              <a:rPr sz="2824" spc="-4" dirty="0">
                <a:solidFill>
                  <a:srgbClr val="0D0D0D"/>
                </a:solidFill>
                <a:latin typeface="+mj-lt"/>
                <a:cs typeface="Times New Roman"/>
              </a:rPr>
              <a:t>loops  </a:t>
            </a:r>
            <a:r>
              <a:rPr sz="2824" dirty="0">
                <a:solidFill>
                  <a:srgbClr val="0D0D0D"/>
                </a:solidFill>
                <a:latin typeface="+mj-lt"/>
                <a:cs typeface="Times New Roman"/>
              </a:rPr>
              <a:t>so </a:t>
            </a:r>
            <a:r>
              <a:rPr sz="2824" spc="-4" dirty="0">
                <a:solidFill>
                  <a:srgbClr val="0D0D0D"/>
                </a:solidFill>
                <a:latin typeface="+mj-lt"/>
                <a:cs typeface="Times New Roman"/>
              </a:rPr>
              <a:t>that each loop parallelizes, </a:t>
            </a:r>
            <a:r>
              <a:rPr lang="en-US" sz="2824" spc="-4" dirty="0">
                <a:solidFill>
                  <a:srgbClr val="0D0D0D"/>
                </a:solidFill>
                <a:latin typeface="+mj-lt"/>
                <a:cs typeface="Times New Roman"/>
              </a:rPr>
              <a:t>and </a:t>
            </a:r>
            <a:r>
              <a:rPr sz="2824" spc="-4" dirty="0">
                <a:solidFill>
                  <a:srgbClr val="0D0D0D"/>
                </a:solidFill>
                <a:latin typeface="+mj-lt"/>
                <a:cs typeface="Times New Roman"/>
              </a:rPr>
              <a:t>the result it  correct?</a:t>
            </a:r>
            <a:endParaRPr sz="2824" dirty="0">
              <a:latin typeface="+mj-lt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8444" y="2697779"/>
            <a:ext cx="2651872" cy="837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721" spc="9" dirty="0">
                <a:latin typeface="Webdings"/>
                <a:cs typeface="Webdings"/>
              </a:rPr>
              <a:t></a:t>
            </a:r>
            <a:r>
              <a:rPr sz="1721" spc="9" dirty="0">
                <a:latin typeface="Times New Roman"/>
                <a:cs typeface="Times New Roman"/>
              </a:rPr>
              <a:t> </a:t>
            </a:r>
            <a:r>
              <a:rPr sz="2471" dirty="0">
                <a:latin typeface="Arial"/>
                <a:cs typeface="Arial"/>
              </a:rPr>
              <a:t>B</a:t>
            </a:r>
            <a:r>
              <a:rPr sz="2471" spc="-349" dirty="0">
                <a:latin typeface="Arial"/>
                <a:cs typeface="Arial"/>
              </a:rPr>
              <a:t> </a:t>
            </a:r>
            <a:r>
              <a:rPr sz="2471" dirty="0">
                <a:latin typeface="Arial"/>
                <a:cs typeface="Arial"/>
              </a:rPr>
              <a:t>initially:</a:t>
            </a:r>
          </a:p>
          <a:p>
            <a:pPr marL="11206">
              <a:spcBef>
                <a:spcPts val="565"/>
              </a:spcBef>
            </a:pPr>
            <a:r>
              <a:rPr sz="1721" spc="9" dirty="0">
                <a:latin typeface="Webdings"/>
                <a:cs typeface="Webdings"/>
              </a:rPr>
              <a:t></a:t>
            </a:r>
            <a:r>
              <a:rPr sz="1721" spc="9" dirty="0">
                <a:latin typeface="Times New Roman"/>
                <a:cs typeface="Times New Roman"/>
              </a:rPr>
              <a:t> </a:t>
            </a:r>
            <a:r>
              <a:rPr sz="2471" dirty="0">
                <a:latin typeface="Arial"/>
                <a:cs typeface="Arial"/>
              </a:rPr>
              <a:t>B on 1</a:t>
            </a:r>
            <a:r>
              <a:rPr sz="2471" spc="-349" dirty="0">
                <a:latin typeface="Arial"/>
                <a:cs typeface="Arial"/>
              </a:rPr>
              <a:t> </a:t>
            </a:r>
            <a:r>
              <a:rPr sz="2471" dirty="0">
                <a:latin typeface="Arial"/>
                <a:cs typeface="Arial"/>
              </a:rPr>
              <a:t>thread: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26064" y="2697779"/>
            <a:ext cx="3338793" cy="837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196">
              <a:tabLst>
                <a:tab pos="498688" algn="l"/>
                <a:tab pos="935181" algn="l"/>
                <a:tab pos="1371673" algn="l"/>
                <a:tab pos="1808166" algn="l"/>
                <a:tab pos="2244658" algn="l"/>
                <a:tab pos="2680590" algn="l"/>
                <a:tab pos="3117082" algn="l"/>
              </a:tabLst>
            </a:pPr>
            <a:r>
              <a:rPr sz="2471" dirty="0">
                <a:solidFill>
                  <a:srgbClr val="800000"/>
                </a:solidFill>
                <a:latin typeface="Arial"/>
                <a:cs typeface="Arial"/>
              </a:rPr>
              <a:t>0	1	2	3	4	5	6	7</a:t>
            </a:r>
            <a:endParaRPr sz="2471" dirty="0">
              <a:latin typeface="Arial"/>
              <a:cs typeface="Arial"/>
            </a:endParaRPr>
          </a:p>
          <a:p>
            <a:pPr marL="11206">
              <a:spcBef>
                <a:spcPts val="565"/>
              </a:spcBef>
              <a:tabLst>
                <a:tab pos="447139" algn="l"/>
                <a:tab pos="883630" algn="l"/>
                <a:tab pos="1320123" algn="l"/>
                <a:tab pos="1669204" algn="l"/>
              </a:tabLst>
            </a:pPr>
            <a:r>
              <a:rPr sz="2471" dirty="0">
                <a:solidFill>
                  <a:srgbClr val="800000"/>
                </a:solidFill>
                <a:latin typeface="Arial"/>
                <a:cs typeface="Arial"/>
              </a:rPr>
              <a:t>7	7	7	7	</a:t>
            </a:r>
            <a:r>
              <a:rPr sz="2471" spc="-4" dirty="0">
                <a:solidFill>
                  <a:srgbClr val="800000"/>
                </a:solidFill>
                <a:latin typeface="Arial"/>
                <a:cs typeface="Arial"/>
              </a:rPr>
              <a:t>11 12 13</a:t>
            </a:r>
            <a:r>
              <a:rPr sz="2471" spc="-66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71" spc="-4" dirty="0">
                <a:solidFill>
                  <a:srgbClr val="800000"/>
                </a:solidFill>
                <a:latin typeface="Arial"/>
                <a:cs typeface="Arial"/>
              </a:rPr>
              <a:t>14</a:t>
            </a:r>
            <a:endParaRPr sz="2471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91865" y="3922248"/>
            <a:ext cx="5468397" cy="1137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1" marR="4483" indent="-302575">
              <a:lnSpc>
                <a:spcPct val="101800"/>
              </a:lnSpc>
              <a:tabLst>
                <a:tab pos="960956" algn="l"/>
              </a:tabLst>
            </a:pPr>
            <a:r>
              <a:rPr sz="2294" dirty="0">
                <a:solidFill>
                  <a:srgbClr val="C00000"/>
                </a:solidFill>
                <a:latin typeface="Arial"/>
                <a:cs typeface="Arial"/>
              </a:rPr>
              <a:t>#pragma omp parallel for shared</a:t>
            </a:r>
            <a:r>
              <a:rPr sz="2294" spc="-10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94" dirty="0">
                <a:solidFill>
                  <a:srgbClr val="C00000"/>
                </a:solidFill>
                <a:latin typeface="Arial"/>
                <a:cs typeface="Arial"/>
              </a:rPr>
              <a:t>(N,B)</a:t>
            </a:r>
            <a:endParaRPr lang="en-US" sz="2294" dirty="0">
              <a:solidFill>
                <a:srgbClr val="C00000"/>
              </a:solidFill>
              <a:latin typeface="Arial"/>
              <a:cs typeface="Arial"/>
            </a:endParaRPr>
          </a:p>
          <a:p>
            <a:pPr marL="313781" marR="4483" indent="-302575">
              <a:lnSpc>
                <a:spcPct val="101800"/>
              </a:lnSpc>
              <a:tabLst>
                <a:tab pos="960956" algn="l"/>
              </a:tabLst>
            </a:pPr>
            <a:r>
              <a:rPr sz="2294" dirty="0">
                <a:solidFill>
                  <a:srgbClr val="C00000"/>
                </a:solidFill>
                <a:latin typeface="Arial"/>
                <a:cs typeface="Arial"/>
              </a:rPr>
              <a:t> for </a:t>
            </a:r>
            <a:r>
              <a:rPr lang="en-US" sz="2294" dirty="0" err="1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lang="en-US" sz="229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94" dirty="0">
                <a:solidFill>
                  <a:srgbClr val="C00000"/>
                </a:solidFill>
                <a:latin typeface="Arial"/>
                <a:cs typeface="Arial"/>
              </a:rPr>
              <a:t>= 0 to</a:t>
            </a:r>
            <a:r>
              <a:rPr sz="2294" spc="-88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94" dirty="0">
                <a:solidFill>
                  <a:srgbClr val="C00000"/>
                </a:solidFill>
                <a:latin typeface="Arial"/>
                <a:cs typeface="Arial"/>
              </a:rPr>
              <a:t>N-1</a:t>
            </a:r>
            <a:endParaRPr sz="2294" dirty="0">
              <a:latin typeface="Arial"/>
              <a:cs typeface="Arial"/>
            </a:endParaRPr>
          </a:p>
          <a:p>
            <a:pPr marL="496447">
              <a:spcBef>
                <a:spcPts val="529"/>
              </a:spcBef>
            </a:pPr>
            <a:r>
              <a:rPr sz="2294" dirty="0">
                <a:solidFill>
                  <a:srgbClr val="C00000"/>
                </a:solidFill>
                <a:latin typeface="Arial"/>
                <a:cs typeface="Arial"/>
              </a:rPr>
              <a:t>B[i] +=</a:t>
            </a:r>
            <a:r>
              <a:rPr sz="2294" spc="-93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94" dirty="0">
                <a:solidFill>
                  <a:srgbClr val="C00000"/>
                </a:solidFill>
                <a:latin typeface="Arial"/>
                <a:cs typeface="Arial"/>
              </a:rPr>
              <a:t>B[N-1-i];</a:t>
            </a:r>
            <a:endParaRPr sz="2294" dirty="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861990"/>
              </p:ext>
            </p:extLst>
          </p:nvPr>
        </p:nvGraphicFramePr>
        <p:xfrm>
          <a:off x="1438198" y="5486400"/>
          <a:ext cx="4478504" cy="9026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675">
                <a:tc>
                  <a:txBody>
                    <a:bodyPr/>
                    <a:lstStyle/>
                    <a:p>
                      <a:pPr marL="31750">
                        <a:lnSpc>
                          <a:spcPts val="2210"/>
                        </a:lnSpc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B[0] +=</a:t>
                      </a:r>
                      <a:r>
                        <a:rPr sz="1800" spc="-10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B[7],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10"/>
                        </a:lnSpc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B[1] +=</a:t>
                      </a:r>
                      <a:r>
                        <a:rPr sz="1800" spc="-10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B[6],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10"/>
                        </a:lnSpc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B[2] +=</a:t>
                      </a:r>
                      <a:r>
                        <a:rPr sz="1800" spc="-10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B[5]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97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B[3] +=</a:t>
                      </a:r>
                      <a:r>
                        <a:rPr sz="1800" spc="-10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B[4],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68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B[4] +=</a:t>
                      </a:r>
                      <a:r>
                        <a:rPr sz="1800" spc="-10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B[3],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5688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B[5] +=</a:t>
                      </a:r>
                      <a:r>
                        <a:rPr sz="1800" spc="-10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B[2]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688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67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B[6] +=</a:t>
                      </a:r>
                      <a:r>
                        <a:rPr sz="1800" spc="-10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B[1],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688" marB="0"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B[7] +=</a:t>
                      </a:r>
                      <a:r>
                        <a:rPr sz="1800" spc="-10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B[0]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688" marB="0"/>
                </a:tc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7492071" y="3729827"/>
            <a:ext cx="1010839" cy="761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051" y="391452"/>
            <a:ext cx="8641387" cy="477759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206" algn="ctr">
              <a:lnSpc>
                <a:spcPts val="3680"/>
              </a:lnSpc>
            </a:pPr>
            <a:r>
              <a:rPr spc="-4" dirty="0">
                <a:solidFill>
                  <a:srgbClr val="000090"/>
                </a:solidFill>
              </a:rPr>
              <a:t>Splitting </a:t>
            </a:r>
            <a:r>
              <a:rPr dirty="0">
                <a:solidFill>
                  <a:srgbClr val="000090"/>
                </a:solidFill>
              </a:rPr>
              <a:t>a</a:t>
            </a:r>
            <a:r>
              <a:rPr spc="-57" dirty="0">
                <a:solidFill>
                  <a:srgbClr val="000090"/>
                </a:solidFill>
              </a:rPr>
              <a:t> </a:t>
            </a:r>
            <a:r>
              <a:rPr spc="-4" dirty="0">
                <a:solidFill>
                  <a:srgbClr val="000090"/>
                </a:solidFill>
              </a:rPr>
              <a:t>loop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2476" y="1115166"/>
            <a:ext cx="7413362" cy="13322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1" indent="-302575">
              <a:lnSpc>
                <a:spcPts val="3238"/>
              </a:lnSpc>
              <a:buChar char="•"/>
              <a:tabLst>
                <a:tab pos="313221" algn="l"/>
                <a:tab pos="313781" algn="l"/>
              </a:tabLst>
            </a:pPr>
            <a:r>
              <a:rPr sz="2824" dirty="0">
                <a:latin typeface="+mj-lt"/>
                <a:cs typeface="Times New Roman"/>
              </a:rPr>
              <a:t>For </a:t>
            </a:r>
            <a:r>
              <a:rPr sz="2824" spc="-4" dirty="0">
                <a:latin typeface="+mj-lt"/>
                <a:cs typeface="Times New Roman"/>
              </a:rPr>
              <a:t>iterations </a:t>
            </a:r>
            <a:r>
              <a:rPr sz="2824" spc="-4" dirty="0">
                <a:latin typeface="+mj-lt"/>
                <a:cs typeface="Arial"/>
              </a:rPr>
              <a:t>i=N/2+1 to </a:t>
            </a:r>
            <a:r>
              <a:rPr sz="2824" dirty="0">
                <a:latin typeface="+mj-lt"/>
                <a:cs typeface="Arial"/>
              </a:rPr>
              <a:t>N,</a:t>
            </a:r>
            <a:r>
              <a:rPr sz="2824" spc="-9" dirty="0">
                <a:latin typeface="+mj-lt"/>
                <a:cs typeface="Arial"/>
              </a:rPr>
              <a:t> </a:t>
            </a:r>
            <a:r>
              <a:rPr sz="2824" spc="-4" dirty="0">
                <a:latin typeface="+mj-lt"/>
                <a:cs typeface="Arial"/>
              </a:rPr>
              <a:t>B[N-</a:t>
            </a:r>
            <a:r>
              <a:rPr sz="2824" spc="-4" dirty="0" err="1">
                <a:latin typeface="+mj-lt"/>
                <a:cs typeface="Arial"/>
              </a:rPr>
              <a:t>i</a:t>
            </a:r>
            <a:r>
              <a:rPr sz="2824" spc="-4" dirty="0">
                <a:latin typeface="+mj-lt"/>
                <a:cs typeface="Arial"/>
              </a:rPr>
              <a:t>]</a:t>
            </a:r>
            <a:r>
              <a:rPr lang="en-US" sz="2824" spc="-4" dirty="0">
                <a:latin typeface="+mj-lt"/>
                <a:cs typeface="Arial"/>
              </a:rPr>
              <a:t> </a:t>
            </a:r>
            <a:r>
              <a:rPr sz="2824" spc="-4" dirty="0">
                <a:latin typeface="+mj-lt"/>
                <a:cs typeface="Times New Roman"/>
              </a:rPr>
              <a:t>reference</a:t>
            </a:r>
            <a:r>
              <a:rPr lang="en-US" sz="2824" spc="-4" dirty="0">
                <a:latin typeface="+mj-lt"/>
                <a:cs typeface="Times New Roman"/>
              </a:rPr>
              <a:t>s</a:t>
            </a:r>
            <a:r>
              <a:rPr sz="2824" spc="-4" dirty="0">
                <a:latin typeface="+mj-lt"/>
                <a:cs typeface="Times New Roman"/>
              </a:rPr>
              <a:t> newly computed</a:t>
            </a:r>
            <a:r>
              <a:rPr sz="2824" spc="-22" dirty="0">
                <a:latin typeface="+mj-lt"/>
                <a:cs typeface="Times New Roman"/>
              </a:rPr>
              <a:t> </a:t>
            </a:r>
            <a:r>
              <a:rPr sz="2824" spc="-4" dirty="0">
                <a:latin typeface="+mj-lt"/>
                <a:cs typeface="Times New Roman"/>
              </a:rPr>
              <a:t>data</a:t>
            </a:r>
            <a:endParaRPr sz="2824" dirty="0">
              <a:latin typeface="+mj-lt"/>
              <a:cs typeface="Times New Roman"/>
            </a:endParaRPr>
          </a:p>
          <a:p>
            <a:pPr marL="313781" indent="-302575">
              <a:spcBef>
                <a:spcPts val="640"/>
              </a:spcBef>
              <a:buChar char="•"/>
              <a:tabLst>
                <a:tab pos="313221" algn="l"/>
                <a:tab pos="313781" algn="l"/>
              </a:tabLst>
            </a:pPr>
            <a:r>
              <a:rPr sz="2824" dirty="0">
                <a:latin typeface="+mj-lt"/>
                <a:cs typeface="Arial"/>
              </a:rPr>
              <a:t>All </a:t>
            </a:r>
            <a:r>
              <a:rPr sz="2824" spc="-4" dirty="0">
                <a:latin typeface="+mj-lt"/>
                <a:cs typeface="Arial"/>
              </a:rPr>
              <a:t>others reference </a:t>
            </a:r>
            <a:r>
              <a:rPr sz="2824" dirty="0">
                <a:latin typeface="+mj-lt"/>
                <a:cs typeface="Arial"/>
              </a:rPr>
              <a:t>“old”</a:t>
            </a:r>
            <a:r>
              <a:rPr sz="2824" spc="-13" dirty="0">
                <a:latin typeface="+mj-lt"/>
                <a:cs typeface="Arial"/>
              </a:rPr>
              <a:t> </a:t>
            </a:r>
            <a:r>
              <a:rPr sz="2824" spc="-4" dirty="0">
                <a:latin typeface="+mj-lt"/>
                <a:cs typeface="Arial"/>
              </a:rPr>
              <a:t>data</a:t>
            </a:r>
            <a:endParaRPr sz="2824" dirty="0">
              <a:latin typeface="+mj-lt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2476" y="2551536"/>
            <a:ext cx="2386293" cy="1393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1" indent="-302575">
              <a:buChar char="•"/>
              <a:tabLst>
                <a:tab pos="313221" algn="l"/>
                <a:tab pos="313781" algn="l"/>
              </a:tabLst>
            </a:pPr>
            <a:r>
              <a:rPr sz="2824" dirty="0">
                <a:latin typeface="+mj-lt"/>
                <a:cs typeface="Times New Roman"/>
              </a:rPr>
              <a:t>B</a:t>
            </a:r>
            <a:r>
              <a:rPr sz="2824" spc="-75" dirty="0">
                <a:latin typeface="+mj-lt"/>
                <a:cs typeface="Times New Roman"/>
              </a:rPr>
              <a:t> </a:t>
            </a:r>
            <a:r>
              <a:rPr sz="2824" spc="-4" dirty="0">
                <a:latin typeface="+mj-lt"/>
                <a:cs typeface="Times New Roman"/>
              </a:rPr>
              <a:t>initially:</a:t>
            </a:r>
            <a:endParaRPr sz="2824" dirty="0">
              <a:latin typeface="+mj-lt"/>
              <a:cs typeface="Times New Roman"/>
            </a:endParaRPr>
          </a:p>
          <a:p>
            <a:pPr marL="313781" indent="-302575">
              <a:spcBef>
                <a:spcPts val="671"/>
              </a:spcBef>
              <a:buChar char="•"/>
              <a:tabLst>
                <a:tab pos="313221" algn="l"/>
                <a:tab pos="313781" algn="l"/>
              </a:tabLst>
            </a:pPr>
            <a:r>
              <a:rPr sz="2824" spc="-4" dirty="0">
                <a:latin typeface="+mj-lt"/>
                <a:cs typeface="Times New Roman"/>
              </a:rPr>
              <a:t>Correct</a:t>
            </a:r>
            <a:r>
              <a:rPr sz="2824" spc="-53" dirty="0">
                <a:latin typeface="+mj-lt"/>
                <a:cs typeface="Times New Roman"/>
              </a:rPr>
              <a:t> </a:t>
            </a:r>
            <a:r>
              <a:rPr sz="2824" spc="-4" dirty="0">
                <a:latin typeface="+mj-lt"/>
                <a:cs typeface="Times New Roman"/>
              </a:rPr>
              <a:t>result:</a:t>
            </a:r>
            <a:endParaRPr sz="2824" dirty="0">
              <a:latin typeface="+mj-lt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5159" y="2551536"/>
            <a:ext cx="3812801" cy="958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">
              <a:tabLst>
                <a:tab pos="530067" algn="l"/>
                <a:tab pos="1029315" algn="l"/>
                <a:tab pos="1528004" algn="l"/>
                <a:tab pos="2026692" algn="l"/>
                <a:tab pos="2525380" algn="l"/>
                <a:tab pos="3024069" algn="l"/>
                <a:tab pos="3522757" algn="l"/>
              </a:tabLst>
            </a:pPr>
            <a:r>
              <a:rPr sz="2824" dirty="0">
                <a:solidFill>
                  <a:srgbClr val="800000"/>
                </a:solidFill>
                <a:latin typeface="Arial"/>
                <a:cs typeface="Arial"/>
              </a:rPr>
              <a:t>0	1	2	3	4	5	6	7</a:t>
            </a:r>
            <a:endParaRPr sz="2824" dirty="0">
              <a:latin typeface="Arial"/>
              <a:cs typeface="Arial"/>
            </a:endParaRPr>
          </a:p>
          <a:p>
            <a:pPr marL="11206">
              <a:spcBef>
                <a:spcPts val="671"/>
              </a:spcBef>
              <a:tabLst>
                <a:tab pos="509895" algn="l"/>
                <a:tab pos="1008583" algn="l"/>
                <a:tab pos="1507272" algn="l"/>
                <a:tab pos="1906222" algn="l"/>
              </a:tabLst>
            </a:pPr>
            <a:r>
              <a:rPr sz="2824" dirty="0">
                <a:solidFill>
                  <a:srgbClr val="800000"/>
                </a:solidFill>
                <a:latin typeface="Arial"/>
                <a:cs typeface="Arial"/>
              </a:rPr>
              <a:t>7	7	7	7	</a:t>
            </a:r>
            <a:r>
              <a:rPr sz="2824" spc="-4" dirty="0">
                <a:solidFill>
                  <a:srgbClr val="800000"/>
                </a:solidFill>
                <a:latin typeface="Arial"/>
                <a:cs typeface="Arial"/>
              </a:rPr>
              <a:t>11 12 13</a:t>
            </a:r>
            <a:r>
              <a:rPr sz="2824" spc="-66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824" spc="-4" dirty="0">
                <a:solidFill>
                  <a:srgbClr val="800000"/>
                </a:solidFill>
                <a:latin typeface="Arial"/>
                <a:cs typeface="Arial"/>
              </a:rPr>
              <a:t>14</a:t>
            </a:r>
            <a:endParaRPr sz="2824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45159" y="4191000"/>
            <a:ext cx="5166362" cy="2179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>
              <a:lnSpc>
                <a:spcPts val="3353"/>
              </a:lnSpc>
              <a:tabLst>
                <a:tab pos="608512" algn="l"/>
              </a:tabLst>
            </a:pPr>
            <a:r>
              <a:rPr sz="2824" spc="-4" dirty="0">
                <a:solidFill>
                  <a:srgbClr val="C00000"/>
                </a:solidFill>
                <a:latin typeface="+mj-lt"/>
                <a:cs typeface="Times New Roman"/>
              </a:rPr>
              <a:t>#pragma omp parallel  </a:t>
            </a:r>
            <a:r>
              <a:rPr sz="2824" dirty="0">
                <a:solidFill>
                  <a:srgbClr val="C00000"/>
                </a:solidFill>
                <a:latin typeface="+mj-lt"/>
                <a:cs typeface="Times New Roman"/>
              </a:rPr>
              <a:t>for</a:t>
            </a:r>
            <a:r>
              <a:rPr lang="en-US" sz="2824" dirty="0">
                <a:solidFill>
                  <a:srgbClr val="C00000"/>
                </a:solidFill>
                <a:latin typeface="+mj-lt"/>
                <a:cs typeface="Times New Roman"/>
              </a:rPr>
              <a:t> </a:t>
            </a:r>
            <a:r>
              <a:rPr sz="2824" spc="-4" dirty="0" err="1">
                <a:solidFill>
                  <a:srgbClr val="CE1C00"/>
                </a:solidFill>
                <a:latin typeface="+mj-lt"/>
                <a:cs typeface="Times New Roman"/>
              </a:rPr>
              <a:t>nowait</a:t>
            </a:r>
            <a:endParaRPr sz="2824" dirty="0">
              <a:latin typeface="+mj-lt"/>
              <a:cs typeface="Times New Roman"/>
            </a:endParaRPr>
          </a:p>
          <a:p>
            <a:pPr marL="11206">
              <a:lnSpc>
                <a:spcPts val="3246"/>
              </a:lnSpc>
              <a:tabLst>
                <a:tab pos="797341" algn="l"/>
              </a:tabLst>
            </a:pPr>
            <a:r>
              <a:rPr sz="2824" dirty="0">
                <a:solidFill>
                  <a:srgbClr val="800000"/>
                </a:solidFill>
                <a:latin typeface="+mj-lt"/>
                <a:cs typeface="Times New Roman"/>
              </a:rPr>
              <a:t>for i	= 0 </a:t>
            </a:r>
            <a:r>
              <a:rPr sz="2824" spc="-4" dirty="0">
                <a:solidFill>
                  <a:srgbClr val="800000"/>
                </a:solidFill>
                <a:latin typeface="+mj-lt"/>
                <a:cs typeface="Times New Roman"/>
              </a:rPr>
              <a:t>to</a:t>
            </a:r>
            <a:r>
              <a:rPr sz="2824" spc="-66" dirty="0">
                <a:solidFill>
                  <a:srgbClr val="800000"/>
                </a:solidFill>
                <a:latin typeface="+mj-lt"/>
                <a:cs typeface="Times New Roman"/>
              </a:rPr>
              <a:t> </a:t>
            </a:r>
            <a:r>
              <a:rPr sz="2824" spc="-4" dirty="0">
                <a:solidFill>
                  <a:srgbClr val="800000"/>
                </a:solidFill>
                <a:latin typeface="+mj-lt"/>
                <a:cs typeface="Times New Roman"/>
              </a:rPr>
              <a:t>N/2-1</a:t>
            </a:r>
            <a:endParaRPr sz="2824" dirty="0">
              <a:latin typeface="+mj-lt"/>
              <a:cs typeface="Times New Roman"/>
            </a:endParaRPr>
          </a:p>
          <a:p>
            <a:pPr marL="549118">
              <a:lnSpc>
                <a:spcPts val="3371"/>
              </a:lnSpc>
              <a:spcBef>
                <a:spcPts val="53"/>
              </a:spcBef>
            </a:pPr>
            <a:r>
              <a:rPr sz="2824" dirty="0">
                <a:solidFill>
                  <a:srgbClr val="800000"/>
                </a:solidFill>
                <a:latin typeface="+mj-lt"/>
                <a:cs typeface="Times New Roman"/>
              </a:rPr>
              <a:t>B[i] +=</a:t>
            </a:r>
            <a:r>
              <a:rPr sz="2824" spc="-88" dirty="0">
                <a:solidFill>
                  <a:srgbClr val="800000"/>
                </a:solidFill>
                <a:latin typeface="+mj-lt"/>
                <a:cs typeface="Times New Roman"/>
              </a:rPr>
              <a:t> </a:t>
            </a:r>
            <a:r>
              <a:rPr sz="2824" dirty="0">
                <a:solidFill>
                  <a:srgbClr val="800000"/>
                </a:solidFill>
                <a:latin typeface="+mj-lt"/>
                <a:cs typeface="Times New Roman"/>
              </a:rPr>
              <a:t>B[N-1-i];</a:t>
            </a:r>
            <a:endParaRPr sz="2824" dirty="0">
              <a:latin typeface="+mj-lt"/>
              <a:cs typeface="Times New Roman"/>
            </a:endParaRPr>
          </a:p>
          <a:p>
            <a:pPr marL="549118" marR="96936" indent="-537911">
              <a:lnSpc>
                <a:spcPts val="3441"/>
              </a:lnSpc>
              <a:spcBef>
                <a:spcPts val="53"/>
              </a:spcBef>
              <a:tabLst>
                <a:tab pos="797341" algn="l"/>
              </a:tabLst>
            </a:pPr>
            <a:r>
              <a:rPr sz="2824" dirty="0">
                <a:solidFill>
                  <a:srgbClr val="800000"/>
                </a:solidFill>
                <a:latin typeface="+mj-lt"/>
                <a:cs typeface="Times New Roman"/>
              </a:rPr>
              <a:t>for i	= </a:t>
            </a:r>
            <a:r>
              <a:rPr sz="2824" spc="-4" dirty="0">
                <a:solidFill>
                  <a:srgbClr val="800000"/>
                </a:solidFill>
                <a:latin typeface="+mj-lt"/>
                <a:cs typeface="Times New Roman"/>
              </a:rPr>
              <a:t>N/2+1</a:t>
            </a:r>
            <a:r>
              <a:rPr sz="2824" spc="-44" dirty="0">
                <a:solidFill>
                  <a:srgbClr val="800000"/>
                </a:solidFill>
                <a:latin typeface="+mj-lt"/>
                <a:cs typeface="Times New Roman"/>
              </a:rPr>
              <a:t> </a:t>
            </a:r>
            <a:r>
              <a:rPr sz="2824" spc="-4" dirty="0">
                <a:solidFill>
                  <a:srgbClr val="800000"/>
                </a:solidFill>
                <a:latin typeface="+mj-lt"/>
                <a:cs typeface="Times New Roman"/>
              </a:rPr>
              <a:t>to</a:t>
            </a:r>
            <a:r>
              <a:rPr sz="2824" spc="-22" dirty="0">
                <a:solidFill>
                  <a:srgbClr val="800000"/>
                </a:solidFill>
                <a:latin typeface="+mj-lt"/>
                <a:cs typeface="Times New Roman"/>
              </a:rPr>
              <a:t> </a:t>
            </a:r>
            <a:r>
              <a:rPr sz="2824" dirty="0">
                <a:solidFill>
                  <a:srgbClr val="800000"/>
                </a:solidFill>
                <a:latin typeface="+mj-lt"/>
                <a:cs typeface="Times New Roman"/>
              </a:rPr>
              <a:t>N-1  </a:t>
            </a:r>
            <a:endParaRPr lang="en-US" sz="2824" dirty="0">
              <a:solidFill>
                <a:srgbClr val="800000"/>
              </a:solidFill>
              <a:latin typeface="+mj-lt"/>
              <a:cs typeface="Times New Roman"/>
            </a:endParaRPr>
          </a:p>
          <a:p>
            <a:pPr marL="549118" marR="96936" indent="-537911">
              <a:lnSpc>
                <a:spcPts val="3441"/>
              </a:lnSpc>
              <a:spcBef>
                <a:spcPts val="53"/>
              </a:spcBef>
              <a:tabLst>
                <a:tab pos="797341" algn="l"/>
              </a:tabLst>
            </a:pPr>
            <a:r>
              <a:rPr lang="en-US" sz="2824" dirty="0">
                <a:solidFill>
                  <a:srgbClr val="800000"/>
                </a:solidFill>
                <a:latin typeface="+mj-lt"/>
                <a:cs typeface="Times New Roman"/>
              </a:rPr>
              <a:t>      </a:t>
            </a:r>
            <a:r>
              <a:rPr sz="2824" dirty="0">
                <a:solidFill>
                  <a:srgbClr val="800000"/>
                </a:solidFill>
                <a:latin typeface="+mj-lt"/>
                <a:cs typeface="Times New Roman"/>
              </a:rPr>
              <a:t>B[i] +=</a:t>
            </a:r>
            <a:r>
              <a:rPr sz="2824" spc="-88" dirty="0">
                <a:solidFill>
                  <a:srgbClr val="800000"/>
                </a:solidFill>
                <a:latin typeface="+mj-lt"/>
                <a:cs typeface="Times New Roman"/>
              </a:rPr>
              <a:t> </a:t>
            </a:r>
            <a:r>
              <a:rPr sz="2824" dirty="0">
                <a:solidFill>
                  <a:srgbClr val="800000"/>
                </a:solidFill>
                <a:latin typeface="+mj-lt"/>
                <a:cs typeface="Times New Roman"/>
              </a:rPr>
              <a:t>B[N-1-i];</a:t>
            </a:r>
            <a:endParaRPr sz="2824" dirty="0">
              <a:latin typeface="+mj-lt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11615" y="4748321"/>
            <a:ext cx="726141" cy="726141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78" y="0"/>
                </a:moveTo>
                <a:lnTo>
                  <a:pt x="411478" y="205739"/>
                </a:lnTo>
                <a:lnTo>
                  <a:pt x="0" y="205739"/>
                </a:lnTo>
                <a:lnTo>
                  <a:pt x="0" y="617219"/>
                </a:lnTo>
                <a:lnTo>
                  <a:pt x="411478" y="617219"/>
                </a:lnTo>
                <a:lnTo>
                  <a:pt x="411478" y="822960"/>
                </a:lnTo>
                <a:lnTo>
                  <a:pt x="822958" y="411480"/>
                </a:lnTo>
                <a:lnTo>
                  <a:pt x="411478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9" name="object 9"/>
          <p:cNvSpPr txBox="1"/>
          <p:nvPr/>
        </p:nvSpPr>
        <p:spPr>
          <a:xfrm>
            <a:off x="450189" y="4615829"/>
            <a:ext cx="3543018" cy="8586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9118" marR="4483" indent="-537911">
              <a:lnSpc>
                <a:spcPts val="3353"/>
              </a:lnSpc>
              <a:tabLst>
                <a:tab pos="797341" algn="l"/>
              </a:tabLst>
            </a:pPr>
            <a:r>
              <a:rPr sz="2824" dirty="0">
                <a:solidFill>
                  <a:srgbClr val="800000"/>
                </a:solidFill>
                <a:latin typeface="+mj-lt"/>
                <a:cs typeface="Times New Roman"/>
              </a:rPr>
              <a:t>for i	= 0</a:t>
            </a:r>
            <a:r>
              <a:rPr sz="2824" spc="-57" dirty="0">
                <a:solidFill>
                  <a:srgbClr val="800000"/>
                </a:solidFill>
                <a:latin typeface="+mj-lt"/>
                <a:cs typeface="Times New Roman"/>
              </a:rPr>
              <a:t> </a:t>
            </a:r>
            <a:r>
              <a:rPr sz="2824" spc="-4" dirty="0">
                <a:solidFill>
                  <a:srgbClr val="800000"/>
                </a:solidFill>
                <a:latin typeface="+mj-lt"/>
                <a:cs typeface="Times New Roman"/>
              </a:rPr>
              <a:t>to</a:t>
            </a:r>
            <a:r>
              <a:rPr sz="2824" spc="-31" dirty="0">
                <a:solidFill>
                  <a:srgbClr val="800000"/>
                </a:solidFill>
                <a:latin typeface="+mj-lt"/>
                <a:cs typeface="Times New Roman"/>
              </a:rPr>
              <a:t> </a:t>
            </a:r>
            <a:r>
              <a:rPr sz="2824" dirty="0">
                <a:solidFill>
                  <a:srgbClr val="800000"/>
                </a:solidFill>
                <a:latin typeface="+mj-lt"/>
                <a:cs typeface="Times New Roman"/>
              </a:rPr>
              <a:t>N-1  </a:t>
            </a:r>
            <a:endParaRPr lang="en-US" sz="2824" dirty="0">
              <a:solidFill>
                <a:srgbClr val="800000"/>
              </a:solidFill>
              <a:latin typeface="+mj-lt"/>
              <a:cs typeface="Times New Roman"/>
            </a:endParaRPr>
          </a:p>
          <a:p>
            <a:pPr marL="549118" marR="4483" indent="-537911">
              <a:lnSpc>
                <a:spcPts val="3353"/>
              </a:lnSpc>
              <a:tabLst>
                <a:tab pos="797341" algn="l"/>
              </a:tabLst>
            </a:pPr>
            <a:r>
              <a:rPr lang="en-US" sz="2824" dirty="0">
                <a:solidFill>
                  <a:srgbClr val="800000"/>
                </a:solidFill>
                <a:latin typeface="+mj-lt"/>
                <a:cs typeface="Times New Roman"/>
              </a:rPr>
              <a:t>  </a:t>
            </a:r>
            <a:r>
              <a:rPr sz="2824" dirty="0">
                <a:solidFill>
                  <a:srgbClr val="800000"/>
                </a:solidFill>
                <a:latin typeface="+mj-lt"/>
                <a:cs typeface="Times New Roman"/>
              </a:rPr>
              <a:t>B[i] +=</a:t>
            </a:r>
            <a:r>
              <a:rPr sz="2824" spc="-62" dirty="0">
                <a:solidFill>
                  <a:srgbClr val="800000"/>
                </a:solidFill>
                <a:latin typeface="+mj-lt"/>
                <a:cs typeface="Times New Roman"/>
              </a:rPr>
              <a:t> </a:t>
            </a:r>
            <a:r>
              <a:rPr sz="2824" spc="-4" dirty="0">
                <a:solidFill>
                  <a:srgbClr val="800000"/>
                </a:solidFill>
                <a:latin typeface="+mj-lt"/>
                <a:cs typeface="Times New Roman"/>
              </a:rPr>
              <a:t>B[N-i];</a:t>
            </a:r>
            <a:endParaRPr sz="2824" dirty="0">
              <a:latin typeface="+mj-lt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8625838" y="6757980"/>
            <a:ext cx="228600" cy="222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>
              <a:lnSpc>
                <a:spcPts val="1630"/>
              </a:lnSpc>
            </a:pPr>
            <a:fld id="{81D60167-4931-47E6-BA6A-407CBD079E47}" type="slidenum">
              <a:rPr lang="en-US" smtClean="0"/>
              <a:pPr marL="114300">
                <a:lnSpc>
                  <a:spcPts val="1630"/>
                </a:lnSpc>
              </a:pPr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20588" y="890307"/>
            <a:ext cx="7111813" cy="5752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1" marR="4483" indent="-302575">
              <a:buChar char="•"/>
              <a:tabLst>
                <a:tab pos="313221" algn="l"/>
                <a:tab pos="313781" algn="l"/>
              </a:tabLst>
            </a:pPr>
            <a:r>
              <a:rPr sz="1800" dirty="0">
                <a:latin typeface="+mj-lt"/>
                <a:cs typeface="Times New Roman"/>
              </a:rPr>
              <a:t>In some </a:t>
            </a:r>
            <a:r>
              <a:rPr sz="1800" spc="-4" dirty="0">
                <a:latin typeface="+mj-lt"/>
                <a:cs typeface="Times New Roman"/>
              </a:rPr>
              <a:t>applications, </a:t>
            </a:r>
            <a:r>
              <a:rPr sz="1800" dirty="0">
                <a:latin typeface="+mj-lt"/>
                <a:cs typeface="Times New Roman"/>
              </a:rPr>
              <a:t>we </a:t>
            </a:r>
            <a:r>
              <a:rPr sz="1800" spc="-4" dirty="0">
                <a:latin typeface="+mj-lt"/>
                <a:cs typeface="Times New Roman"/>
              </a:rPr>
              <a:t>reduce </a:t>
            </a:r>
            <a:r>
              <a:rPr sz="1800" dirty="0">
                <a:latin typeface="+mj-lt"/>
                <a:cs typeface="Times New Roman"/>
              </a:rPr>
              <a:t>a </a:t>
            </a:r>
            <a:r>
              <a:rPr sz="1800" spc="-4" dirty="0">
                <a:latin typeface="+mj-lt"/>
                <a:cs typeface="Times New Roman"/>
              </a:rPr>
              <a:t>collection </a:t>
            </a:r>
            <a:r>
              <a:rPr sz="1800" dirty="0">
                <a:latin typeface="+mj-lt"/>
                <a:cs typeface="Times New Roman"/>
              </a:rPr>
              <a:t>of </a:t>
            </a:r>
            <a:r>
              <a:rPr sz="1800" spc="-4" dirty="0">
                <a:latin typeface="+mj-lt"/>
                <a:cs typeface="Times New Roman"/>
              </a:rPr>
              <a:t>values  </a:t>
            </a:r>
            <a:r>
              <a:rPr sz="1800" dirty="0">
                <a:latin typeface="+mj-lt"/>
                <a:cs typeface="Times New Roman"/>
              </a:rPr>
              <a:t>down to a single </a:t>
            </a:r>
            <a:r>
              <a:rPr sz="1800" spc="-4" dirty="0">
                <a:latin typeface="+mj-lt"/>
                <a:cs typeface="Times New Roman"/>
              </a:rPr>
              <a:t>global</a:t>
            </a:r>
            <a:r>
              <a:rPr sz="1800" spc="-57" dirty="0">
                <a:latin typeface="+mj-lt"/>
                <a:cs typeface="Times New Roman"/>
              </a:rPr>
              <a:t> </a:t>
            </a:r>
            <a:r>
              <a:rPr sz="1800" spc="-4" dirty="0">
                <a:latin typeface="+mj-lt"/>
                <a:cs typeface="Times New Roman"/>
              </a:rPr>
              <a:t>valu</a:t>
            </a:r>
            <a:r>
              <a:rPr lang="en-US" sz="1800" spc="-4" dirty="0">
                <a:latin typeface="+mj-lt"/>
                <a:cs typeface="Times New Roman"/>
              </a:rPr>
              <a:t>e</a:t>
            </a:r>
            <a:endParaRPr lang="en-US" sz="1800" dirty="0">
              <a:latin typeface="+mj-lt"/>
              <a:cs typeface="Times New Roman"/>
            </a:endParaRPr>
          </a:p>
          <a:p>
            <a:pPr marL="770981" marR="4483" lvl="1" indent="-302575">
              <a:buChar char="•"/>
              <a:tabLst>
                <a:tab pos="313221" algn="l"/>
                <a:tab pos="313781" algn="l"/>
              </a:tabLst>
            </a:pPr>
            <a:r>
              <a:rPr lang="en-US" sz="1800" spc="-4" dirty="0">
                <a:latin typeface="+mj-lt"/>
                <a:cs typeface="Times New Roman"/>
              </a:rPr>
              <a:t>Taking </a:t>
            </a:r>
            <a:r>
              <a:rPr lang="en-US" sz="1800" dirty="0">
                <a:latin typeface="+mj-lt"/>
                <a:cs typeface="Times New Roman"/>
              </a:rPr>
              <a:t>the sum of a list of</a:t>
            </a:r>
            <a:r>
              <a:rPr lang="en-US" sz="1800" spc="-84" dirty="0">
                <a:latin typeface="+mj-lt"/>
                <a:cs typeface="Times New Roman"/>
              </a:rPr>
              <a:t> </a:t>
            </a:r>
            <a:r>
              <a:rPr lang="en-US" sz="1800" spc="-4" dirty="0">
                <a:latin typeface="+mj-lt"/>
                <a:cs typeface="Times New Roman"/>
              </a:rPr>
              <a:t>numbers</a:t>
            </a:r>
            <a:endParaRPr lang="en-US" sz="1800" dirty="0">
              <a:latin typeface="+mj-lt"/>
              <a:cs typeface="Times New Roman"/>
            </a:endParaRPr>
          </a:p>
          <a:p>
            <a:pPr marL="770981" marR="4483" lvl="1" indent="-302575">
              <a:buChar char="•"/>
              <a:tabLst>
                <a:tab pos="313221" algn="l"/>
                <a:tab pos="313781" algn="l"/>
              </a:tabLst>
            </a:pPr>
            <a:r>
              <a:rPr sz="1800" spc="-4" dirty="0">
                <a:latin typeface="+mj-lt"/>
                <a:cs typeface="Times New Roman"/>
              </a:rPr>
              <a:t>Decoding when Odd/Even </a:t>
            </a:r>
            <a:r>
              <a:rPr sz="1800" dirty="0">
                <a:latin typeface="+mj-lt"/>
                <a:cs typeface="Times New Roman"/>
              </a:rPr>
              <a:t>sort </a:t>
            </a:r>
            <a:r>
              <a:rPr sz="1800" spc="-4" dirty="0">
                <a:latin typeface="+mj-lt"/>
                <a:cs typeface="Times New Roman"/>
              </a:rPr>
              <a:t>has finished</a:t>
            </a:r>
            <a:endParaRPr sz="1800" dirty="0">
              <a:latin typeface="+mj-lt"/>
              <a:cs typeface="Times New Roman"/>
            </a:endParaRPr>
          </a:p>
          <a:p>
            <a:pPr marL="313781" indent="-302575">
              <a:buChar char="•"/>
              <a:tabLst>
                <a:tab pos="313221" algn="l"/>
                <a:tab pos="313781" algn="l"/>
              </a:tabLst>
            </a:pPr>
            <a:r>
              <a:rPr sz="1800" spc="-4" dirty="0">
                <a:latin typeface="+mj-lt"/>
                <a:cs typeface="Times New Roman"/>
              </a:rPr>
              <a:t>OpenMP avoids </a:t>
            </a:r>
            <a:r>
              <a:rPr sz="1800" dirty="0">
                <a:latin typeface="+mj-lt"/>
                <a:cs typeface="Times New Roman"/>
              </a:rPr>
              <a:t>the </a:t>
            </a:r>
            <a:r>
              <a:rPr sz="1800" spc="-4" dirty="0">
                <a:latin typeface="+mj-lt"/>
                <a:cs typeface="Times New Roman"/>
              </a:rPr>
              <a:t>need </a:t>
            </a:r>
            <a:r>
              <a:rPr sz="1800" dirty="0">
                <a:latin typeface="+mj-lt"/>
                <a:cs typeface="Times New Roman"/>
              </a:rPr>
              <a:t>for </a:t>
            </a:r>
            <a:r>
              <a:rPr sz="1800" spc="-4" dirty="0">
                <a:latin typeface="+mj-lt"/>
                <a:cs typeface="Times New Roman"/>
              </a:rPr>
              <a:t>an explicit serial</a:t>
            </a:r>
            <a:r>
              <a:rPr sz="1800" spc="53" dirty="0">
                <a:latin typeface="+mj-lt"/>
                <a:cs typeface="Times New Roman"/>
              </a:rPr>
              <a:t> </a:t>
            </a:r>
            <a:r>
              <a:rPr sz="1800" spc="-4" dirty="0">
                <a:latin typeface="+mj-lt"/>
                <a:cs typeface="Times New Roman"/>
              </a:rPr>
              <a:t>section</a:t>
            </a:r>
            <a:endParaRPr lang="en-US" sz="1800" spc="-4" dirty="0">
              <a:latin typeface="+mj-lt"/>
              <a:cs typeface="Times New Roman"/>
            </a:endParaRPr>
          </a:p>
          <a:p>
            <a:pPr marL="313781" indent="-302575">
              <a:buChar char="•"/>
              <a:tabLst>
                <a:tab pos="313221" algn="l"/>
                <a:tab pos="313781" algn="l"/>
              </a:tabLst>
            </a:pPr>
            <a:endParaRPr lang="en-US" sz="1600" dirty="0">
              <a:latin typeface="+mj-lt"/>
              <a:cs typeface="Times New Roman"/>
            </a:endParaRPr>
          </a:p>
          <a:p>
            <a:pPr marL="313781" indent="-302575">
              <a:buChar char="•"/>
              <a:tabLst>
                <a:tab pos="313221" algn="l"/>
                <a:tab pos="313781" algn="l"/>
              </a:tabLst>
            </a:pPr>
            <a:endParaRPr lang="en-US" sz="1600" dirty="0">
              <a:latin typeface="+mj-lt"/>
              <a:cs typeface="Times New Roman"/>
            </a:endParaRPr>
          </a:p>
          <a:p>
            <a:pPr marL="192751" marR="2793775">
              <a:spcBef>
                <a:spcPts val="383"/>
              </a:spcBef>
              <a:tabLst>
                <a:tab pos="834883" algn="l"/>
              </a:tabLst>
            </a:pPr>
            <a:r>
              <a:rPr lang="en-US" sz="1765" spc="-4" dirty="0">
                <a:solidFill>
                  <a:srgbClr val="262699"/>
                </a:solidFill>
                <a:latin typeface="+mj-lt"/>
                <a:cs typeface="Lucida Sans Unicode"/>
              </a:rPr>
              <a:t>i</a:t>
            </a:r>
            <a:r>
              <a:rPr sz="1765" spc="-4" dirty="0">
                <a:solidFill>
                  <a:srgbClr val="262699"/>
                </a:solidFill>
                <a:latin typeface="+mj-lt"/>
                <a:cs typeface="Lucida Sans Unicode"/>
              </a:rPr>
              <a:t>nt</a:t>
            </a:r>
            <a:r>
              <a:rPr lang="en-US" sz="1765" spc="-4" dirty="0">
                <a:solidFill>
                  <a:srgbClr val="262699"/>
                </a:solidFill>
                <a:latin typeface="+mj-lt"/>
                <a:cs typeface="Lucida Sans Unicode"/>
              </a:rPr>
              <a:t> </a:t>
            </a:r>
            <a:r>
              <a:rPr sz="1765" spc="-4" dirty="0">
                <a:solidFill>
                  <a:srgbClr val="262699"/>
                </a:solidFill>
                <a:latin typeface="+mj-lt"/>
                <a:cs typeface="Lucida Sans Unicode"/>
              </a:rPr>
              <a:t>Sweep(int *Keys, int N, int</a:t>
            </a:r>
            <a:r>
              <a:rPr sz="1765" spc="-9" dirty="0">
                <a:solidFill>
                  <a:srgbClr val="262699"/>
                </a:solidFill>
                <a:latin typeface="+mj-lt"/>
                <a:cs typeface="Lucida Sans Unicode"/>
              </a:rPr>
              <a:t> </a:t>
            </a:r>
            <a:r>
              <a:rPr sz="1765" dirty="0">
                <a:solidFill>
                  <a:srgbClr val="262699"/>
                </a:solidFill>
                <a:latin typeface="+mj-lt"/>
                <a:cs typeface="Lucida Sans Unicode"/>
              </a:rPr>
              <a:t>OE,</a:t>
            </a:r>
            <a:r>
              <a:rPr sz="1765" spc="-9" dirty="0">
                <a:solidFill>
                  <a:srgbClr val="262699"/>
                </a:solidFill>
                <a:latin typeface="+mj-lt"/>
                <a:cs typeface="Lucida Sans Unicode"/>
              </a:rPr>
              <a:t> </a:t>
            </a:r>
            <a:r>
              <a:rPr sz="1765" dirty="0">
                <a:solidFill>
                  <a:srgbClr val="262699"/>
                </a:solidFill>
                <a:latin typeface="+mj-lt"/>
                <a:cs typeface="Lucida Sans Unicode"/>
              </a:rPr>
              <a:t>)</a:t>
            </a:r>
            <a:r>
              <a:rPr lang="en-US" sz="1765" dirty="0">
                <a:solidFill>
                  <a:srgbClr val="262699"/>
                </a:solidFill>
                <a:latin typeface="+mj-lt"/>
                <a:cs typeface="Lucida Sans Unicode"/>
              </a:rPr>
              <a:t> </a:t>
            </a:r>
            <a:r>
              <a:rPr sz="1765" dirty="0">
                <a:solidFill>
                  <a:srgbClr val="262699"/>
                </a:solidFill>
                <a:latin typeface="+mj-lt"/>
                <a:cs typeface="Lucida Sans Unicode"/>
              </a:rPr>
              <a:t>{  </a:t>
            </a:r>
            <a:endParaRPr lang="en-US" sz="1765" dirty="0">
              <a:solidFill>
                <a:srgbClr val="262699"/>
              </a:solidFill>
              <a:latin typeface="+mj-lt"/>
              <a:cs typeface="Lucida Sans Unicode"/>
            </a:endParaRPr>
          </a:p>
          <a:p>
            <a:pPr marL="192751" marR="2793775">
              <a:spcBef>
                <a:spcPts val="383"/>
              </a:spcBef>
              <a:tabLst>
                <a:tab pos="834883" algn="l"/>
              </a:tabLst>
            </a:pPr>
            <a:r>
              <a:rPr lang="en-US" sz="1765" dirty="0">
                <a:solidFill>
                  <a:srgbClr val="262699"/>
                </a:solidFill>
                <a:latin typeface="+mj-lt"/>
                <a:cs typeface="Lucida Sans Unicode"/>
              </a:rPr>
              <a:t>    </a:t>
            </a:r>
            <a:r>
              <a:rPr sz="1765" dirty="0">
                <a:solidFill>
                  <a:srgbClr val="262699"/>
                </a:solidFill>
                <a:latin typeface="+mj-lt"/>
                <a:cs typeface="Lucida Sans Unicode"/>
              </a:rPr>
              <a:t>bool done =</a:t>
            </a:r>
            <a:r>
              <a:rPr sz="1765" spc="-88" dirty="0">
                <a:solidFill>
                  <a:srgbClr val="262699"/>
                </a:solidFill>
                <a:latin typeface="+mj-lt"/>
                <a:cs typeface="Lucida Sans Unicode"/>
              </a:rPr>
              <a:t> </a:t>
            </a:r>
            <a:r>
              <a:rPr sz="1765" dirty="0">
                <a:solidFill>
                  <a:srgbClr val="262699"/>
                </a:solidFill>
                <a:latin typeface="+mj-lt"/>
                <a:cs typeface="Lucida Sans Unicode"/>
              </a:rPr>
              <a:t>true;</a:t>
            </a:r>
            <a:endParaRPr sz="1765" dirty="0">
              <a:latin typeface="+mj-lt"/>
              <a:cs typeface="Lucida Sans Unicode"/>
            </a:endParaRPr>
          </a:p>
          <a:p>
            <a:pPr marL="192751">
              <a:spcBef>
                <a:spcPts val="238"/>
              </a:spcBef>
            </a:pPr>
            <a:endParaRPr lang="en-US" sz="1588" spc="-4" dirty="0">
              <a:solidFill>
                <a:srgbClr val="262699"/>
              </a:solidFill>
              <a:latin typeface="+mj-lt"/>
              <a:cs typeface="Lucida Sans Unicode"/>
            </a:endParaRPr>
          </a:p>
          <a:p>
            <a:pPr marL="192751">
              <a:spcBef>
                <a:spcPts val="238"/>
              </a:spcBef>
            </a:pPr>
            <a:r>
              <a:rPr sz="1588" spc="-4" dirty="0">
                <a:solidFill>
                  <a:srgbClr val="262699"/>
                </a:solidFill>
                <a:latin typeface="+mj-lt"/>
                <a:cs typeface="Lucida Sans Unicode"/>
              </a:rPr>
              <a:t>#pragma omp parallel for</a:t>
            </a:r>
            <a:r>
              <a:rPr sz="1588" spc="18" dirty="0">
                <a:solidFill>
                  <a:srgbClr val="262699"/>
                </a:solidFill>
                <a:latin typeface="+mj-lt"/>
                <a:cs typeface="Lucida Sans Unicode"/>
              </a:rPr>
              <a:t> </a:t>
            </a:r>
            <a:r>
              <a:rPr sz="1588" spc="-4" dirty="0">
                <a:solidFill>
                  <a:srgbClr val="FF0000"/>
                </a:solidFill>
                <a:latin typeface="+mj-lt"/>
                <a:cs typeface="Lucida Sans Unicode"/>
              </a:rPr>
              <a:t>reduction</a:t>
            </a:r>
            <a:r>
              <a:rPr sz="1588" spc="-4" dirty="0">
                <a:solidFill>
                  <a:srgbClr val="3333CC"/>
                </a:solidFill>
                <a:latin typeface="+mj-lt"/>
                <a:cs typeface="Lucida Sans Unicode"/>
              </a:rPr>
              <a:t>(&amp;:done)</a:t>
            </a:r>
            <a:endParaRPr lang="en-US" sz="1588" spc="-4" dirty="0">
              <a:latin typeface="+mj-lt"/>
              <a:cs typeface="Lucida Sans Unicode"/>
            </a:endParaRPr>
          </a:p>
          <a:p>
            <a:pPr marL="192751">
              <a:spcBef>
                <a:spcPts val="238"/>
              </a:spcBef>
            </a:pPr>
            <a:r>
              <a:rPr lang="en-US" sz="1765" dirty="0">
                <a:solidFill>
                  <a:srgbClr val="262699"/>
                </a:solidFill>
                <a:latin typeface="+mj-lt"/>
                <a:cs typeface="Lucida Sans Unicode"/>
              </a:rPr>
              <a:t>    </a:t>
            </a:r>
            <a:r>
              <a:rPr sz="1765" dirty="0">
                <a:solidFill>
                  <a:srgbClr val="262699"/>
                </a:solidFill>
                <a:latin typeface="+mj-lt"/>
                <a:cs typeface="Lucida Sans Unicode"/>
              </a:rPr>
              <a:t>for </a:t>
            </a:r>
            <a:r>
              <a:rPr sz="1765" spc="-4" dirty="0">
                <a:solidFill>
                  <a:srgbClr val="262699"/>
                </a:solidFill>
                <a:latin typeface="+mj-lt"/>
                <a:cs typeface="Lucida Sans Unicode"/>
              </a:rPr>
              <a:t>(int </a:t>
            </a:r>
            <a:r>
              <a:rPr sz="1765" dirty="0">
                <a:solidFill>
                  <a:srgbClr val="262699"/>
                </a:solidFill>
                <a:latin typeface="+mj-lt"/>
                <a:cs typeface="Lucida Sans Unicode"/>
              </a:rPr>
              <a:t>i = OE; i &lt; </a:t>
            </a:r>
            <a:r>
              <a:rPr sz="1765" spc="-4" dirty="0">
                <a:solidFill>
                  <a:srgbClr val="262699"/>
                </a:solidFill>
                <a:latin typeface="+mj-lt"/>
                <a:cs typeface="Lucida Sans Unicode"/>
              </a:rPr>
              <a:t>N-1; </a:t>
            </a:r>
            <a:r>
              <a:rPr sz="1765" dirty="0">
                <a:solidFill>
                  <a:srgbClr val="262699"/>
                </a:solidFill>
                <a:latin typeface="+mj-lt"/>
                <a:cs typeface="Lucida Sans Unicode"/>
              </a:rPr>
              <a:t>i+=2)</a:t>
            </a:r>
            <a:r>
              <a:rPr sz="1765" spc="-75" dirty="0">
                <a:solidFill>
                  <a:srgbClr val="262699"/>
                </a:solidFill>
                <a:latin typeface="+mj-lt"/>
                <a:cs typeface="Lucida Sans Unicode"/>
              </a:rPr>
              <a:t> </a:t>
            </a:r>
            <a:r>
              <a:rPr sz="1765" dirty="0">
                <a:solidFill>
                  <a:srgbClr val="262699"/>
                </a:solidFill>
                <a:latin typeface="+mj-lt"/>
                <a:cs typeface="Lucida Sans Unicode"/>
              </a:rPr>
              <a:t>{</a:t>
            </a:r>
            <a:endParaRPr lang="en-US" sz="1765" dirty="0">
              <a:solidFill>
                <a:srgbClr val="262699"/>
              </a:solidFill>
              <a:latin typeface="+mj-lt"/>
              <a:cs typeface="Lucida Sans Unicode"/>
            </a:endParaRPr>
          </a:p>
          <a:p>
            <a:pPr marL="192751">
              <a:spcBef>
                <a:spcPts val="238"/>
              </a:spcBef>
            </a:pPr>
            <a:r>
              <a:rPr lang="en-US" sz="1765" dirty="0">
                <a:solidFill>
                  <a:srgbClr val="262699"/>
                </a:solidFill>
                <a:latin typeface="+mj-lt"/>
                <a:cs typeface="Lucida Sans Unicode"/>
              </a:rPr>
              <a:t>        </a:t>
            </a:r>
            <a:r>
              <a:rPr sz="1765" dirty="0">
                <a:solidFill>
                  <a:srgbClr val="262699"/>
                </a:solidFill>
                <a:latin typeface="+mj-lt"/>
                <a:cs typeface="Lucida Sans Unicode"/>
              </a:rPr>
              <a:t>if </a:t>
            </a:r>
            <a:r>
              <a:rPr sz="1765" spc="-4" dirty="0">
                <a:solidFill>
                  <a:srgbClr val="262699"/>
                </a:solidFill>
                <a:latin typeface="+mj-lt"/>
                <a:cs typeface="Lucida Sans Unicode"/>
              </a:rPr>
              <a:t>(Keys[i] </a:t>
            </a:r>
            <a:r>
              <a:rPr sz="1765" dirty="0">
                <a:solidFill>
                  <a:srgbClr val="262699"/>
                </a:solidFill>
                <a:latin typeface="+mj-lt"/>
                <a:cs typeface="Lucida Sans Unicode"/>
              </a:rPr>
              <a:t>&gt;</a:t>
            </a:r>
            <a:r>
              <a:rPr sz="1765" spc="-66" dirty="0">
                <a:solidFill>
                  <a:srgbClr val="262699"/>
                </a:solidFill>
                <a:latin typeface="+mj-lt"/>
                <a:cs typeface="Lucida Sans Unicode"/>
              </a:rPr>
              <a:t> </a:t>
            </a:r>
            <a:r>
              <a:rPr sz="1765" dirty="0">
                <a:solidFill>
                  <a:srgbClr val="262699"/>
                </a:solidFill>
                <a:latin typeface="+mj-lt"/>
                <a:cs typeface="Lucida Sans Unicode"/>
              </a:rPr>
              <a:t>Keys[i+1])</a:t>
            </a:r>
            <a:r>
              <a:rPr lang="en-US" sz="1765" dirty="0">
                <a:solidFill>
                  <a:srgbClr val="262699"/>
                </a:solidFill>
                <a:latin typeface="+mj-lt"/>
                <a:cs typeface="Lucida Sans Unicode"/>
              </a:rPr>
              <a:t> </a:t>
            </a:r>
            <a:r>
              <a:rPr sz="1765" dirty="0">
                <a:solidFill>
                  <a:srgbClr val="262699"/>
                </a:solidFill>
                <a:latin typeface="+mj-lt"/>
                <a:cs typeface="Lucida Sans Unicode"/>
              </a:rPr>
              <a:t>{</a:t>
            </a:r>
            <a:endParaRPr lang="en-US" sz="1765" dirty="0">
              <a:latin typeface="+mj-lt"/>
              <a:cs typeface="Lucida Sans Unicode"/>
            </a:endParaRPr>
          </a:p>
          <a:p>
            <a:pPr marL="192751">
              <a:spcBef>
                <a:spcPts val="238"/>
              </a:spcBef>
            </a:pPr>
            <a:r>
              <a:rPr lang="en-US" sz="1765" spc="-4" dirty="0">
                <a:solidFill>
                  <a:srgbClr val="262699"/>
                </a:solidFill>
                <a:latin typeface="+mj-lt"/>
                <a:cs typeface="Lucida Sans Unicode"/>
              </a:rPr>
              <a:t>            </a:t>
            </a:r>
            <a:r>
              <a:rPr sz="1765" spc="-4" dirty="0">
                <a:solidFill>
                  <a:srgbClr val="262699"/>
                </a:solidFill>
                <a:latin typeface="+mj-lt"/>
                <a:cs typeface="Lucida Sans Unicode"/>
              </a:rPr>
              <a:t>Keys[i] </a:t>
            </a:r>
            <a:r>
              <a:rPr sz="1765" dirty="0">
                <a:solidFill>
                  <a:srgbClr val="262699"/>
                </a:solidFill>
                <a:latin typeface="+mj-lt"/>
                <a:cs typeface="Lucida Sans Unicode"/>
              </a:rPr>
              <a:t>↔</a:t>
            </a:r>
            <a:r>
              <a:rPr sz="1765" spc="-71" dirty="0">
                <a:solidFill>
                  <a:srgbClr val="262699"/>
                </a:solidFill>
                <a:latin typeface="+mj-lt"/>
                <a:cs typeface="Lucida Sans Unicode"/>
              </a:rPr>
              <a:t> </a:t>
            </a:r>
            <a:r>
              <a:rPr sz="1765" dirty="0">
                <a:solidFill>
                  <a:srgbClr val="262699"/>
                </a:solidFill>
                <a:latin typeface="+mj-lt"/>
                <a:cs typeface="Lucida Sans Unicode"/>
              </a:rPr>
              <a:t>Keys[i+1];</a:t>
            </a:r>
            <a:endParaRPr lang="en-US" sz="1765" dirty="0">
              <a:latin typeface="+mj-lt"/>
              <a:cs typeface="Lucida Sans Unicode"/>
            </a:endParaRPr>
          </a:p>
          <a:p>
            <a:pPr marL="192751">
              <a:spcBef>
                <a:spcPts val="238"/>
              </a:spcBef>
            </a:pPr>
            <a:r>
              <a:rPr lang="en-US" sz="1765" spc="-4" dirty="0">
                <a:solidFill>
                  <a:srgbClr val="262699"/>
                </a:solidFill>
                <a:latin typeface="+mj-lt"/>
                <a:cs typeface="Lucida Sans Unicode"/>
              </a:rPr>
              <a:t>            </a:t>
            </a:r>
            <a:r>
              <a:rPr sz="1765" spc="-4" dirty="0">
                <a:solidFill>
                  <a:srgbClr val="262699"/>
                </a:solidFill>
                <a:latin typeface="+mj-lt"/>
                <a:cs typeface="Lucida Sans Unicode"/>
              </a:rPr>
              <a:t>done </a:t>
            </a:r>
            <a:r>
              <a:rPr sz="1765" dirty="0">
                <a:solidFill>
                  <a:srgbClr val="262699"/>
                </a:solidFill>
                <a:latin typeface="+mj-lt"/>
                <a:cs typeface="Lucida Sans Unicode"/>
              </a:rPr>
              <a:t>&amp;=</a:t>
            </a:r>
            <a:r>
              <a:rPr sz="1765" spc="-57" dirty="0">
                <a:solidFill>
                  <a:srgbClr val="262699"/>
                </a:solidFill>
                <a:latin typeface="+mj-lt"/>
                <a:cs typeface="Lucida Sans Unicode"/>
              </a:rPr>
              <a:t> </a:t>
            </a:r>
            <a:r>
              <a:rPr sz="1765" spc="-4" dirty="0">
                <a:solidFill>
                  <a:srgbClr val="262699"/>
                </a:solidFill>
                <a:latin typeface="+mj-lt"/>
                <a:cs typeface="Lucida Sans Unicode"/>
              </a:rPr>
              <a:t>false;</a:t>
            </a:r>
            <a:endParaRPr lang="en-US" sz="1765" spc="-4" dirty="0">
              <a:latin typeface="+mj-lt"/>
              <a:cs typeface="Lucida Sans Unicode"/>
            </a:endParaRPr>
          </a:p>
          <a:p>
            <a:pPr marL="192751">
              <a:spcBef>
                <a:spcPts val="238"/>
              </a:spcBef>
            </a:pPr>
            <a:r>
              <a:rPr lang="en-US" sz="1765" dirty="0">
                <a:solidFill>
                  <a:srgbClr val="262699"/>
                </a:solidFill>
                <a:latin typeface="+mj-lt"/>
                <a:cs typeface="Lucida Sans Unicode"/>
              </a:rPr>
              <a:t>        }</a:t>
            </a:r>
            <a:endParaRPr lang="en-US" sz="1765" dirty="0">
              <a:latin typeface="+mj-lt"/>
              <a:cs typeface="Lucida Sans Unicode"/>
            </a:endParaRPr>
          </a:p>
          <a:p>
            <a:pPr marL="192751">
              <a:spcBef>
                <a:spcPts val="238"/>
              </a:spcBef>
            </a:pPr>
            <a:r>
              <a:rPr lang="en-US" sz="1765" dirty="0">
                <a:solidFill>
                  <a:srgbClr val="262699"/>
                </a:solidFill>
                <a:latin typeface="+mj-lt"/>
                <a:cs typeface="Lucida Sans Unicode"/>
              </a:rPr>
              <a:t>    </a:t>
            </a:r>
            <a:r>
              <a:rPr sz="1765" dirty="0">
                <a:solidFill>
                  <a:srgbClr val="262699"/>
                </a:solidFill>
                <a:latin typeface="+mj-lt"/>
                <a:cs typeface="Lucida Sans Unicode"/>
              </a:rPr>
              <a:t>}	</a:t>
            </a:r>
            <a:r>
              <a:rPr sz="1809" i="1" spc="-22" dirty="0">
                <a:solidFill>
                  <a:srgbClr val="660066"/>
                </a:solidFill>
                <a:latin typeface="+mj-lt"/>
                <a:cs typeface="Lucida Sans Unicode"/>
              </a:rPr>
              <a:t>//All </a:t>
            </a:r>
            <a:r>
              <a:rPr sz="1809" i="1" spc="-26" dirty="0">
                <a:solidFill>
                  <a:srgbClr val="660066"/>
                </a:solidFill>
                <a:latin typeface="+mj-lt"/>
                <a:cs typeface="Lucida Sans Unicode"/>
              </a:rPr>
              <a:t>threads </a:t>
            </a:r>
            <a:r>
              <a:rPr sz="1809" i="1" spc="-22" dirty="0">
                <a:solidFill>
                  <a:srgbClr val="660066"/>
                </a:solidFill>
                <a:latin typeface="+mj-lt"/>
                <a:cs typeface="Lucida Sans Unicode"/>
              </a:rPr>
              <a:t>‘and’ their </a:t>
            </a:r>
            <a:r>
              <a:rPr sz="1809" i="1" spc="-31" dirty="0">
                <a:solidFill>
                  <a:srgbClr val="660066"/>
                </a:solidFill>
                <a:latin typeface="+mj-lt"/>
                <a:cs typeface="Lucida Sans Unicode"/>
              </a:rPr>
              <a:t>done </a:t>
            </a:r>
            <a:r>
              <a:rPr sz="1809" i="1" spc="-22" dirty="0">
                <a:solidFill>
                  <a:srgbClr val="660066"/>
                </a:solidFill>
                <a:latin typeface="+mj-lt"/>
                <a:cs typeface="Lucida Sans Unicode"/>
              </a:rPr>
              <a:t>flag into </a:t>
            </a:r>
            <a:r>
              <a:rPr sz="1809" i="1" spc="-26" dirty="0">
                <a:solidFill>
                  <a:srgbClr val="660066"/>
                </a:solidFill>
                <a:latin typeface="+mj-lt"/>
                <a:cs typeface="Lucida Sans Unicode"/>
              </a:rPr>
              <a:t>a </a:t>
            </a:r>
            <a:r>
              <a:rPr sz="1809" i="1" spc="-22" dirty="0">
                <a:solidFill>
                  <a:srgbClr val="660066"/>
                </a:solidFill>
                <a:latin typeface="+mj-lt"/>
                <a:cs typeface="Lucida Sans Unicode"/>
              </a:rPr>
              <a:t>local</a:t>
            </a:r>
            <a:r>
              <a:rPr sz="1809" i="1" spc="44" dirty="0">
                <a:solidFill>
                  <a:srgbClr val="660066"/>
                </a:solidFill>
                <a:latin typeface="+mj-lt"/>
                <a:cs typeface="Lucida Sans Unicode"/>
              </a:rPr>
              <a:t> </a:t>
            </a:r>
            <a:r>
              <a:rPr sz="1809" i="1" spc="-22" dirty="0">
                <a:solidFill>
                  <a:srgbClr val="660066"/>
                </a:solidFill>
                <a:latin typeface="+mj-lt"/>
                <a:cs typeface="Lucida Sans Unicode"/>
              </a:rPr>
              <a:t>variabl</a:t>
            </a:r>
            <a:r>
              <a:rPr lang="en-US" sz="1809" i="1" spc="-22" dirty="0">
                <a:solidFill>
                  <a:srgbClr val="660066"/>
                </a:solidFill>
                <a:latin typeface="+mj-lt"/>
                <a:cs typeface="Lucida Sans Unicode"/>
              </a:rPr>
              <a:t>e</a:t>
            </a:r>
            <a:endParaRPr lang="en-US" sz="1809" dirty="0">
              <a:latin typeface="+mj-lt"/>
              <a:cs typeface="Lucida Sans Unicode"/>
            </a:endParaRPr>
          </a:p>
          <a:p>
            <a:pPr marL="192751">
              <a:spcBef>
                <a:spcPts val="238"/>
              </a:spcBef>
            </a:pPr>
            <a:r>
              <a:rPr lang="en-US" sz="1809" i="1" spc="-26" dirty="0">
                <a:solidFill>
                  <a:srgbClr val="660066"/>
                </a:solidFill>
                <a:latin typeface="+mj-lt"/>
                <a:cs typeface="Lucida Sans Unicode"/>
              </a:rPr>
              <a:t>              // and </a:t>
            </a:r>
            <a:r>
              <a:rPr lang="en-US" sz="1809" i="1" spc="-22" dirty="0">
                <a:solidFill>
                  <a:srgbClr val="660066"/>
                </a:solidFill>
                <a:latin typeface="+mj-lt"/>
                <a:cs typeface="Lucida Sans Unicode"/>
              </a:rPr>
              <a:t>store </a:t>
            </a:r>
            <a:r>
              <a:rPr lang="en-US" sz="1809" i="1" spc="-26" dirty="0">
                <a:solidFill>
                  <a:srgbClr val="660066"/>
                </a:solidFill>
                <a:latin typeface="+mj-lt"/>
                <a:cs typeface="Lucida Sans Unicode"/>
              </a:rPr>
              <a:t>the accumulated value </a:t>
            </a:r>
            <a:r>
              <a:rPr lang="en-US" sz="1809" i="1" spc="-22" dirty="0">
                <a:solidFill>
                  <a:srgbClr val="660066"/>
                </a:solidFill>
                <a:latin typeface="+mj-lt"/>
                <a:cs typeface="Lucida Sans Unicode"/>
              </a:rPr>
              <a:t>into </a:t>
            </a:r>
            <a:r>
              <a:rPr lang="en-US" sz="1809" i="1" spc="-26" dirty="0">
                <a:solidFill>
                  <a:srgbClr val="660066"/>
                </a:solidFill>
                <a:latin typeface="+mj-lt"/>
                <a:cs typeface="Lucida Sans Unicode"/>
              </a:rPr>
              <a:t>the</a:t>
            </a:r>
            <a:r>
              <a:rPr lang="en-US" sz="1809" i="1" spc="22" dirty="0">
                <a:solidFill>
                  <a:srgbClr val="660066"/>
                </a:solidFill>
                <a:latin typeface="+mj-lt"/>
                <a:cs typeface="Lucida Sans Unicode"/>
              </a:rPr>
              <a:t> </a:t>
            </a:r>
            <a:r>
              <a:rPr lang="en-US" sz="1809" i="1" spc="-22" dirty="0">
                <a:solidFill>
                  <a:srgbClr val="660066"/>
                </a:solidFill>
                <a:latin typeface="+mj-lt"/>
                <a:cs typeface="Lucida Sans Unicode"/>
              </a:rPr>
              <a:t>global</a:t>
            </a:r>
            <a:endParaRPr lang="en-US" sz="1809" i="1" spc="-22" dirty="0">
              <a:latin typeface="+mj-lt"/>
              <a:cs typeface="Lucida Sans Unicode"/>
            </a:endParaRPr>
          </a:p>
          <a:p>
            <a:pPr marL="192751">
              <a:spcBef>
                <a:spcPts val="238"/>
              </a:spcBef>
            </a:pPr>
            <a:r>
              <a:rPr lang="en-US" sz="1765" dirty="0">
                <a:solidFill>
                  <a:srgbClr val="262699"/>
                </a:solidFill>
                <a:latin typeface="+mj-lt"/>
                <a:cs typeface="Lucida Sans Unicode"/>
              </a:rPr>
              <a:t>    </a:t>
            </a:r>
            <a:r>
              <a:rPr sz="1765" dirty="0">
                <a:solidFill>
                  <a:srgbClr val="262699"/>
                </a:solidFill>
                <a:latin typeface="+mj-lt"/>
                <a:cs typeface="Lucida Sans Unicode"/>
              </a:rPr>
              <a:t>return</a:t>
            </a:r>
            <a:r>
              <a:rPr sz="1765" spc="-88" dirty="0">
                <a:solidFill>
                  <a:srgbClr val="262699"/>
                </a:solidFill>
                <a:latin typeface="+mj-lt"/>
                <a:cs typeface="Lucida Sans Unicode"/>
              </a:rPr>
              <a:t> </a:t>
            </a:r>
            <a:r>
              <a:rPr sz="1765" dirty="0">
                <a:solidFill>
                  <a:srgbClr val="262699"/>
                </a:solidFill>
                <a:latin typeface="+mj-lt"/>
                <a:cs typeface="Lucida Sans Unicode"/>
              </a:rPr>
              <a:t>done;</a:t>
            </a:r>
            <a:endParaRPr lang="en-US" sz="1765" dirty="0">
              <a:solidFill>
                <a:srgbClr val="262699"/>
              </a:solidFill>
              <a:latin typeface="+mj-lt"/>
              <a:cs typeface="Lucida Sans Unicode"/>
            </a:endParaRPr>
          </a:p>
          <a:p>
            <a:pPr marL="192751">
              <a:spcBef>
                <a:spcPts val="238"/>
              </a:spcBef>
            </a:pPr>
            <a:r>
              <a:rPr lang="en-US" sz="1765" dirty="0">
                <a:solidFill>
                  <a:srgbClr val="262699"/>
                </a:solidFill>
                <a:latin typeface="+mj-lt"/>
                <a:cs typeface="Lucida Sans Unicode"/>
              </a:rPr>
              <a:t>}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331621"/>
            <a:ext cx="8686799" cy="553998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206" algn="ctr"/>
            <a:r>
              <a:rPr spc="-4" dirty="0"/>
              <a:t>Reductions in</a:t>
            </a:r>
            <a:r>
              <a:rPr spc="-31" dirty="0"/>
              <a:t> </a:t>
            </a:r>
            <a:r>
              <a:rPr spc="-4" dirty="0"/>
              <a:t>OpenMP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361709"/>
            <a:ext cx="8991600" cy="458523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206" algn="ctr">
              <a:lnSpc>
                <a:spcPts val="3533"/>
              </a:lnSpc>
            </a:pPr>
            <a:r>
              <a:rPr spc="-4" dirty="0"/>
              <a:t>Reductions in</a:t>
            </a:r>
            <a:r>
              <a:rPr spc="-31" dirty="0"/>
              <a:t> </a:t>
            </a:r>
            <a:r>
              <a:rPr spc="-4" dirty="0"/>
              <a:t>OpenMP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1879" y="1066800"/>
            <a:ext cx="7320242" cy="5503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1" indent="-302575">
              <a:lnSpc>
                <a:spcPts val="2660"/>
              </a:lnSpc>
              <a:buChar char="•"/>
              <a:tabLst>
                <a:tab pos="313221" algn="l"/>
                <a:tab pos="313781" algn="l"/>
              </a:tabLst>
            </a:pPr>
            <a:r>
              <a:rPr sz="2471" dirty="0">
                <a:latin typeface="+mj-lt"/>
                <a:cs typeface="Times New Roman"/>
              </a:rPr>
              <a:t>In some </a:t>
            </a:r>
            <a:r>
              <a:rPr sz="2471" spc="-4" dirty="0">
                <a:latin typeface="+mj-lt"/>
                <a:cs typeface="Times New Roman"/>
              </a:rPr>
              <a:t>applications, </a:t>
            </a:r>
            <a:r>
              <a:rPr sz="2471" dirty="0">
                <a:latin typeface="+mj-lt"/>
                <a:cs typeface="Times New Roman"/>
              </a:rPr>
              <a:t>we </a:t>
            </a:r>
            <a:r>
              <a:rPr sz="2471" spc="-4" dirty="0">
                <a:latin typeface="+mj-lt"/>
                <a:cs typeface="Times New Roman"/>
              </a:rPr>
              <a:t>reduce </a:t>
            </a:r>
            <a:r>
              <a:rPr sz="2471" dirty="0">
                <a:latin typeface="+mj-lt"/>
                <a:cs typeface="Times New Roman"/>
              </a:rPr>
              <a:t>a </a:t>
            </a:r>
            <a:r>
              <a:rPr sz="2471" spc="-4" dirty="0">
                <a:latin typeface="+mj-lt"/>
                <a:cs typeface="Times New Roman"/>
              </a:rPr>
              <a:t>collection </a:t>
            </a:r>
            <a:r>
              <a:rPr sz="2471" dirty="0">
                <a:latin typeface="+mj-lt"/>
                <a:cs typeface="Times New Roman"/>
              </a:rPr>
              <a:t>of</a:t>
            </a:r>
            <a:r>
              <a:rPr sz="2471" spc="18" dirty="0">
                <a:latin typeface="+mj-lt"/>
                <a:cs typeface="Times New Roman"/>
              </a:rPr>
              <a:t> </a:t>
            </a:r>
            <a:r>
              <a:rPr sz="2471" spc="-4" dirty="0">
                <a:latin typeface="+mj-lt"/>
                <a:cs typeface="Times New Roman"/>
              </a:rPr>
              <a:t>values</a:t>
            </a:r>
            <a:r>
              <a:rPr lang="en-US" sz="2471" spc="-4" dirty="0">
                <a:latin typeface="+mj-lt"/>
                <a:cs typeface="Times New Roman"/>
              </a:rPr>
              <a:t> </a:t>
            </a:r>
            <a:r>
              <a:rPr sz="2471" dirty="0">
                <a:latin typeface="+mj-lt"/>
                <a:cs typeface="Times New Roman"/>
              </a:rPr>
              <a:t>down to a single</a:t>
            </a:r>
            <a:r>
              <a:rPr sz="2471" spc="-79" dirty="0">
                <a:latin typeface="+mj-lt"/>
                <a:cs typeface="Times New Roman"/>
              </a:rPr>
              <a:t> </a:t>
            </a:r>
            <a:r>
              <a:rPr sz="2471" spc="-4" dirty="0">
                <a:latin typeface="+mj-lt"/>
                <a:cs typeface="Times New Roman"/>
              </a:rPr>
              <a:t>value</a:t>
            </a:r>
            <a:endParaRPr lang="en-US" sz="2471" dirty="0">
              <a:latin typeface="+mj-lt"/>
              <a:cs typeface="Times New Roman"/>
            </a:endParaRPr>
          </a:p>
          <a:p>
            <a:pPr marL="770981" lvl="1" indent="-302575">
              <a:lnSpc>
                <a:spcPts val="2660"/>
              </a:lnSpc>
              <a:buChar char="•"/>
              <a:tabLst>
                <a:tab pos="313221" algn="l"/>
                <a:tab pos="313781" algn="l"/>
              </a:tabLst>
            </a:pPr>
            <a:r>
              <a:rPr sz="2118" spc="-4" dirty="0">
                <a:latin typeface="+mj-lt"/>
                <a:cs typeface="Times New Roman"/>
              </a:rPr>
              <a:t>Taking </a:t>
            </a:r>
            <a:r>
              <a:rPr sz="2118" dirty="0">
                <a:latin typeface="+mj-lt"/>
                <a:cs typeface="Times New Roman"/>
              </a:rPr>
              <a:t>the sum of a list of</a:t>
            </a:r>
            <a:r>
              <a:rPr sz="2118" spc="-84" dirty="0">
                <a:latin typeface="+mj-lt"/>
                <a:cs typeface="Times New Roman"/>
              </a:rPr>
              <a:t> </a:t>
            </a:r>
            <a:r>
              <a:rPr sz="2118" spc="-4" dirty="0">
                <a:latin typeface="+mj-lt"/>
                <a:cs typeface="Times New Roman"/>
              </a:rPr>
              <a:t>numbers</a:t>
            </a:r>
            <a:endParaRPr lang="en-US" sz="2118" dirty="0">
              <a:latin typeface="+mj-lt"/>
              <a:cs typeface="Times New Roman"/>
            </a:endParaRPr>
          </a:p>
          <a:p>
            <a:pPr marL="770981" lvl="1" indent="-302575">
              <a:lnSpc>
                <a:spcPts val="2660"/>
              </a:lnSpc>
              <a:buChar char="•"/>
              <a:tabLst>
                <a:tab pos="313221" algn="l"/>
                <a:tab pos="313781" algn="l"/>
              </a:tabLst>
            </a:pPr>
            <a:r>
              <a:rPr sz="2118" spc="-4" dirty="0">
                <a:latin typeface="+mj-lt"/>
                <a:cs typeface="Times New Roman"/>
              </a:rPr>
              <a:t>Decoding when Odd/Even </a:t>
            </a:r>
            <a:r>
              <a:rPr sz="2118" dirty="0">
                <a:latin typeface="+mj-lt"/>
                <a:cs typeface="Times New Roman"/>
              </a:rPr>
              <a:t>sort </a:t>
            </a:r>
            <a:r>
              <a:rPr sz="2118" spc="-4" dirty="0">
                <a:latin typeface="+mj-lt"/>
                <a:cs typeface="Times New Roman"/>
              </a:rPr>
              <a:t>has finished</a:t>
            </a:r>
            <a:endParaRPr sz="2118" dirty="0">
              <a:latin typeface="+mj-lt"/>
              <a:cs typeface="Times New Roman"/>
            </a:endParaRPr>
          </a:p>
          <a:p>
            <a:pPr marL="313781" indent="-302575">
              <a:lnSpc>
                <a:spcPts val="2930"/>
              </a:lnSpc>
              <a:buChar char="•"/>
              <a:tabLst>
                <a:tab pos="313221" algn="l"/>
                <a:tab pos="313781" algn="l"/>
              </a:tabLst>
            </a:pPr>
            <a:r>
              <a:rPr sz="2471" spc="-4" dirty="0">
                <a:latin typeface="+mj-lt"/>
                <a:cs typeface="Times New Roman"/>
              </a:rPr>
              <a:t>OpenMP avoids </a:t>
            </a:r>
            <a:r>
              <a:rPr sz="2471" dirty="0">
                <a:latin typeface="+mj-lt"/>
                <a:cs typeface="Times New Roman"/>
              </a:rPr>
              <a:t>the </a:t>
            </a:r>
            <a:r>
              <a:rPr sz="2471" spc="-4" dirty="0">
                <a:latin typeface="+mj-lt"/>
                <a:cs typeface="Times New Roman"/>
              </a:rPr>
              <a:t>need </a:t>
            </a:r>
            <a:r>
              <a:rPr sz="2471" dirty="0">
                <a:latin typeface="+mj-lt"/>
                <a:cs typeface="Times New Roman"/>
              </a:rPr>
              <a:t>for </a:t>
            </a:r>
            <a:r>
              <a:rPr sz="2471" spc="-4" dirty="0">
                <a:latin typeface="+mj-lt"/>
                <a:cs typeface="Times New Roman"/>
              </a:rPr>
              <a:t>an explicit serial</a:t>
            </a:r>
            <a:r>
              <a:rPr sz="2471" spc="53" dirty="0">
                <a:latin typeface="+mj-lt"/>
                <a:cs typeface="Times New Roman"/>
              </a:rPr>
              <a:t> </a:t>
            </a:r>
            <a:r>
              <a:rPr sz="2471" spc="-4" dirty="0">
                <a:latin typeface="+mj-lt"/>
                <a:cs typeface="Times New Roman"/>
              </a:rPr>
              <a:t>section</a:t>
            </a:r>
            <a:endParaRPr sz="2471" dirty="0">
              <a:latin typeface="+mj-lt"/>
              <a:cs typeface="Times New Roman"/>
            </a:endParaRPr>
          </a:p>
          <a:p>
            <a:pPr marR="2796017">
              <a:spcBef>
                <a:spcPts val="0"/>
              </a:spcBef>
              <a:tabLst>
                <a:tab pos="832641" algn="l"/>
              </a:tabLst>
            </a:pPr>
            <a:endParaRPr lang="en-US" sz="1765" spc="-4" dirty="0">
              <a:latin typeface="+mj-lt"/>
              <a:cs typeface="Lucida Sans Unicode"/>
            </a:endParaRPr>
          </a:p>
          <a:p>
            <a:pPr marR="2796017">
              <a:spcBef>
                <a:spcPts val="0"/>
              </a:spcBef>
              <a:tabLst>
                <a:tab pos="832641" algn="l"/>
              </a:tabLst>
            </a:pPr>
            <a:r>
              <a:rPr lang="en-US" sz="1765" spc="-4" dirty="0">
                <a:latin typeface="+mj-lt"/>
                <a:cs typeface="Lucida Sans Unicode"/>
              </a:rPr>
              <a:t>	i</a:t>
            </a:r>
            <a:r>
              <a:rPr sz="1765" spc="-4" dirty="0">
                <a:latin typeface="+mj-lt"/>
                <a:cs typeface="Lucida Sans Unicode"/>
              </a:rPr>
              <a:t>nt</a:t>
            </a:r>
            <a:r>
              <a:rPr lang="en-US" sz="1765" spc="-4" dirty="0">
                <a:latin typeface="+mj-lt"/>
                <a:cs typeface="Lucida Sans Unicode"/>
              </a:rPr>
              <a:t> </a:t>
            </a:r>
            <a:r>
              <a:rPr sz="1765" spc="-4" dirty="0">
                <a:latin typeface="+mj-lt"/>
                <a:cs typeface="Lucida Sans Unicode"/>
              </a:rPr>
              <a:t>Sweep(int *Keys, int N, int</a:t>
            </a:r>
            <a:r>
              <a:rPr sz="1765" spc="-9" dirty="0">
                <a:latin typeface="+mj-lt"/>
                <a:cs typeface="Lucida Sans Unicode"/>
              </a:rPr>
              <a:t> </a:t>
            </a:r>
            <a:r>
              <a:rPr sz="1765" dirty="0">
                <a:latin typeface="+mj-lt"/>
                <a:cs typeface="Lucida Sans Unicode"/>
              </a:rPr>
              <a:t>OE)</a:t>
            </a:r>
            <a:r>
              <a:rPr lang="en-US" sz="1765" dirty="0">
                <a:latin typeface="+mj-lt"/>
                <a:cs typeface="Lucida Sans Unicode"/>
              </a:rPr>
              <a:t> </a:t>
            </a:r>
            <a:r>
              <a:rPr sz="1765" dirty="0">
                <a:latin typeface="+mj-lt"/>
                <a:cs typeface="Lucida Sans Unicode"/>
              </a:rPr>
              <a:t>{</a:t>
            </a:r>
            <a:endParaRPr lang="en-US" sz="1765" dirty="0">
              <a:latin typeface="+mj-lt"/>
              <a:cs typeface="Lucida Sans Unicode"/>
            </a:endParaRPr>
          </a:p>
          <a:p>
            <a:pPr marR="2796017">
              <a:spcBef>
                <a:spcPts val="0"/>
              </a:spcBef>
              <a:tabLst>
                <a:tab pos="832641" algn="l"/>
              </a:tabLst>
            </a:pPr>
            <a:r>
              <a:rPr lang="en-US" sz="1765" dirty="0">
                <a:latin typeface="+mj-lt"/>
                <a:cs typeface="Lucida Sans Unicode"/>
              </a:rPr>
              <a:t>	    </a:t>
            </a:r>
            <a:r>
              <a:rPr sz="1765" dirty="0">
                <a:latin typeface="+mj-lt"/>
                <a:cs typeface="Lucida Sans Unicode"/>
              </a:rPr>
              <a:t>bool done =</a:t>
            </a:r>
            <a:r>
              <a:rPr sz="1765" spc="-88" dirty="0">
                <a:latin typeface="+mj-lt"/>
                <a:cs typeface="Lucida Sans Unicode"/>
              </a:rPr>
              <a:t> </a:t>
            </a:r>
            <a:r>
              <a:rPr sz="1765" dirty="0">
                <a:latin typeface="+mj-lt"/>
                <a:cs typeface="Lucida Sans Unicode"/>
              </a:rPr>
              <a:t>true;</a:t>
            </a:r>
          </a:p>
          <a:p>
            <a:pPr marL="190510">
              <a:spcBef>
                <a:spcPts val="238"/>
              </a:spcBef>
            </a:pPr>
            <a:r>
              <a:rPr lang="en-US" sz="1588" spc="-4" dirty="0">
                <a:latin typeface="+mj-lt"/>
                <a:cs typeface="Lucida Sans Unicode"/>
              </a:rPr>
              <a:t>	</a:t>
            </a:r>
          </a:p>
          <a:p>
            <a:pPr marL="190510">
              <a:spcBef>
                <a:spcPts val="238"/>
              </a:spcBef>
            </a:pPr>
            <a:r>
              <a:rPr lang="en-US" sz="1588" spc="-4" dirty="0">
                <a:latin typeface="+mj-lt"/>
                <a:cs typeface="Lucida Sans Unicode"/>
              </a:rPr>
              <a:t>	</a:t>
            </a:r>
            <a:r>
              <a:rPr sz="1588" spc="-4" dirty="0">
                <a:latin typeface="+mj-lt"/>
                <a:cs typeface="Lucida Sans Unicode"/>
              </a:rPr>
              <a:t>#pragma omp parallel for</a:t>
            </a:r>
            <a:r>
              <a:rPr sz="1588" spc="18" dirty="0">
                <a:latin typeface="+mj-lt"/>
                <a:cs typeface="Lucida Sans Unicode"/>
              </a:rPr>
              <a:t> </a:t>
            </a:r>
            <a:r>
              <a:rPr sz="1588" spc="-4" dirty="0">
                <a:solidFill>
                  <a:srgbClr val="FF0000"/>
                </a:solidFill>
                <a:latin typeface="+mj-lt"/>
                <a:cs typeface="Lucida Sans Unicode"/>
              </a:rPr>
              <a:t>reduction</a:t>
            </a:r>
            <a:r>
              <a:rPr sz="1588" spc="-4" dirty="0">
                <a:solidFill>
                  <a:srgbClr val="3333CC"/>
                </a:solidFill>
                <a:latin typeface="+mj-lt"/>
                <a:cs typeface="Lucida Sans Unicode"/>
              </a:rPr>
              <a:t>(&amp;:done)</a:t>
            </a:r>
            <a:endParaRPr lang="en-US" sz="1588" dirty="0">
              <a:solidFill>
                <a:srgbClr val="3333CC"/>
              </a:solidFill>
              <a:latin typeface="+mj-lt"/>
              <a:cs typeface="Lucida Sans Unicode"/>
            </a:endParaRPr>
          </a:p>
          <a:p>
            <a:pPr marL="190510">
              <a:spcBef>
                <a:spcPts val="238"/>
              </a:spcBef>
            </a:pPr>
            <a:r>
              <a:rPr lang="en-US" sz="1588" spc="-4" dirty="0">
                <a:solidFill>
                  <a:srgbClr val="3333CC"/>
                </a:solidFill>
                <a:latin typeface="+mj-lt"/>
                <a:cs typeface="Lucida Sans Unicode"/>
              </a:rPr>
              <a:t>	    </a:t>
            </a:r>
            <a:r>
              <a:rPr sz="1765" spc="-4" dirty="0">
                <a:latin typeface="+mj-lt"/>
                <a:cs typeface="Lucida Sans Unicode"/>
              </a:rPr>
              <a:t>for (int </a:t>
            </a:r>
            <a:r>
              <a:rPr sz="1765" dirty="0">
                <a:latin typeface="+mj-lt"/>
                <a:cs typeface="Lucida Sans Unicode"/>
              </a:rPr>
              <a:t>i = OE; i &lt; </a:t>
            </a:r>
            <a:r>
              <a:rPr sz="1765" spc="-4" dirty="0">
                <a:latin typeface="+mj-lt"/>
                <a:cs typeface="Lucida Sans Unicode"/>
              </a:rPr>
              <a:t>N-1; </a:t>
            </a:r>
            <a:r>
              <a:rPr sz="1765" dirty="0">
                <a:latin typeface="+mj-lt"/>
                <a:cs typeface="Lucida Sans Unicode"/>
              </a:rPr>
              <a:t>i+=2)</a:t>
            </a:r>
            <a:r>
              <a:rPr sz="1765" spc="-62" dirty="0">
                <a:latin typeface="+mj-lt"/>
                <a:cs typeface="Lucida Sans Unicode"/>
              </a:rPr>
              <a:t> </a:t>
            </a:r>
            <a:r>
              <a:rPr sz="1765" dirty="0">
                <a:latin typeface="+mj-lt"/>
                <a:cs typeface="Lucida Sans Unicode"/>
              </a:rPr>
              <a:t>{  </a:t>
            </a:r>
            <a:endParaRPr lang="en-US" sz="1765" dirty="0">
              <a:latin typeface="+mj-lt"/>
              <a:cs typeface="Lucida Sans Unicode"/>
            </a:endParaRPr>
          </a:p>
          <a:p>
            <a:pPr marL="190510">
              <a:spcBef>
                <a:spcPts val="238"/>
              </a:spcBef>
            </a:pPr>
            <a:r>
              <a:rPr lang="en-US" sz="1765" dirty="0">
                <a:latin typeface="+mj-lt"/>
                <a:cs typeface="Lucida Sans Unicode"/>
              </a:rPr>
              <a:t>	        </a:t>
            </a:r>
            <a:r>
              <a:rPr sz="1765" dirty="0">
                <a:latin typeface="+mj-lt"/>
                <a:cs typeface="Lucida Sans Unicode"/>
              </a:rPr>
              <a:t>if </a:t>
            </a:r>
            <a:r>
              <a:rPr sz="1765" spc="-4" dirty="0">
                <a:latin typeface="+mj-lt"/>
                <a:cs typeface="Lucida Sans Unicode"/>
              </a:rPr>
              <a:t>(Keys[i] </a:t>
            </a:r>
            <a:r>
              <a:rPr sz="1765" dirty="0">
                <a:latin typeface="+mj-lt"/>
                <a:cs typeface="Lucida Sans Unicode"/>
              </a:rPr>
              <a:t>&gt;</a:t>
            </a:r>
            <a:r>
              <a:rPr sz="1765" spc="-66" dirty="0">
                <a:latin typeface="+mj-lt"/>
                <a:cs typeface="Lucida Sans Unicode"/>
              </a:rPr>
              <a:t> </a:t>
            </a:r>
            <a:r>
              <a:rPr sz="1765" dirty="0">
                <a:latin typeface="+mj-lt"/>
                <a:cs typeface="Lucida Sans Unicode"/>
              </a:rPr>
              <a:t>Keys[i+1])</a:t>
            </a:r>
            <a:r>
              <a:rPr lang="en-US" sz="1765" dirty="0">
                <a:latin typeface="+mj-lt"/>
                <a:cs typeface="Lucida Sans Unicode"/>
              </a:rPr>
              <a:t> </a:t>
            </a:r>
            <a:r>
              <a:rPr sz="1765" dirty="0">
                <a:latin typeface="+mj-lt"/>
                <a:cs typeface="Lucida Sans Unicode"/>
              </a:rPr>
              <a:t>{</a:t>
            </a:r>
            <a:endParaRPr lang="en-US" sz="1765" dirty="0">
              <a:latin typeface="+mj-lt"/>
              <a:cs typeface="Lucida Sans Unicode"/>
            </a:endParaRPr>
          </a:p>
          <a:p>
            <a:pPr marL="190510">
              <a:spcBef>
                <a:spcPts val="238"/>
              </a:spcBef>
            </a:pPr>
            <a:r>
              <a:rPr lang="en-US" sz="1765" spc="-4" dirty="0">
                <a:latin typeface="+mj-lt"/>
                <a:cs typeface="Lucida Sans Unicode"/>
              </a:rPr>
              <a:t>	            </a:t>
            </a:r>
            <a:r>
              <a:rPr sz="1765" spc="-4" dirty="0">
                <a:latin typeface="+mj-lt"/>
                <a:cs typeface="Lucida Sans Unicode"/>
              </a:rPr>
              <a:t>Keys[i] </a:t>
            </a:r>
            <a:r>
              <a:rPr sz="1765" dirty="0">
                <a:latin typeface="+mj-lt"/>
                <a:cs typeface="Lucida Sans Unicode"/>
              </a:rPr>
              <a:t>↔</a:t>
            </a:r>
            <a:r>
              <a:rPr sz="1765" spc="-71" dirty="0">
                <a:latin typeface="+mj-lt"/>
                <a:cs typeface="Lucida Sans Unicode"/>
              </a:rPr>
              <a:t> </a:t>
            </a:r>
            <a:r>
              <a:rPr sz="1765" dirty="0">
                <a:latin typeface="+mj-lt"/>
                <a:cs typeface="Lucida Sans Unicode"/>
              </a:rPr>
              <a:t>Keys[i+1];</a:t>
            </a:r>
            <a:endParaRPr lang="en-US" sz="1765" dirty="0">
              <a:latin typeface="+mj-lt"/>
              <a:cs typeface="Lucida Sans Unicode"/>
            </a:endParaRPr>
          </a:p>
          <a:p>
            <a:pPr marL="190510">
              <a:spcBef>
                <a:spcPts val="238"/>
              </a:spcBef>
            </a:pPr>
            <a:r>
              <a:rPr lang="en-US" sz="1765" spc="-4" dirty="0">
                <a:latin typeface="+mj-lt"/>
                <a:cs typeface="Lucida Sans Unicode"/>
              </a:rPr>
              <a:t>	            </a:t>
            </a:r>
            <a:r>
              <a:rPr sz="1765" spc="-4" dirty="0">
                <a:latin typeface="+mj-lt"/>
                <a:cs typeface="Lucida Sans Unicode"/>
              </a:rPr>
              <a:t>done </a:t>
            </a:r>
            <a:r>
              <a:rPr sz="1765" dirty="0">
                <a:latin typeface="+mj-lt"/>
                <a:cs typeface="Lucida Sans Unicode"/>
              </a:rPr>
              <a:t>&amp;=</a:t>
            </a:r>
            <a:r>
              <a:rPr sz="1765" spc="-57" dirty="0">
                <a:latin typeface="+mj-lt"/>
                <a:cs typeface="Lucida Sans Unicode"/>
              </a:rPr>
              <a:t> </a:t>
            </a:r>
            <a:r>
              <a:rPr sz="1765" spc="-4" dirty="0">
                <a:latin typeface="+mj-lt"/>
                <a:cs typeface="Lucida Sans Unicode"/>
              </a:rPr>
              <a:t>false;</a:t>
            </a:r>
            <a:endParaRPr lang="en-US" sz="1765" spc="-4" dirty="0">
              <a:latin typeface="+mj-lt"/>
              <a:cs typeface="Lucida Sans Unicode"/>
            </a:endParaRPr>
          </a:p>
          <a:p>
            <a:pPr marL="190510">
              <a:spcBef>
                <a:spcPts val="238"/>
              </a:spcBef>
            </a:pPr>
            <a:r>
              <a:rPr lang="en-US" sz="1765" spc="-4" dirty="0">
                <a:latin typeface="+mj-lt"/>
                <a:cs typeface="Lucida Sans Unicode"/>
              </a:rPr>
              <a:t>	        </a:t>
            </a:r>
            <a:r>
              <a:rPr sz="1765" dirty="0">
                <a:latin typeface="+mj-lt"/>
                <a:cs typeface="Lucida Sans Unicode"/>
              </a:rPr>
              <a:t>}</a:t>
            </a:r>
            <a:endParaRPr lang="en-US" sz="1765" dirty="0">
              <a:latin typeface="+mj-lt"/>
              <a:cs typeface="Lucida Sans Unicode"/>
            </a:endParaRPr>
          </a:p>
          <a:p>
            <a:pPr marL="190510">
              <a:spcBef>
                <a:spcPts val="238"/>
              </a:spcBef>
            </a:pPr>
            <a:r>
              <a:rPr lang="en-US" sz="1765" dirty="0">
                <a:latin typeface="+mj-lt"/>
                <a:cs typeface="Lucida Sans Unicode"/>
              </a:rPr>
              <a:t>	    </a:t>
            </a:r>
            <a:r>
              <a:rPr sz="1765" dirty="0">
                <a:latin typeface="+mj-lt"/>
                <a:cs typeface="Lucida Sans Unicode"/>
              </a:rPr>
              <a:t>}	</a:t>
            </a:r>
            <a:r>
              <a:rPr sz="1809" i="1" spc="-22" dirty="0">
                <a:solidFill>
                  <a:srgbClr val="660066"/>
                </a:solidFill>
                <a:latin typeface="+mj-lt"/>
                <a:cs typeface="Lucida Sans Unicode"/>
              </a:rPr>
              <a:t>//All </a:t>
            </a:r>
            <a:r>
              <a:rPr sz="1809" i="1" spc="-26" dirty="0">
                <a:solidFill>
                  <a:srgbClr val="660066"/>
                </a:solidFill>
                <a:latin typeface="+mj-lt"/>
                <a:cs typeface="Lucida Sans Unicode"/>
              </a:rPr>
              <a:t>threads </a:t>
            </a:r>
            <a:r>
              <a:rPr sz="1809" i="1" spc="-22" dirty="0">
                <a:solidFill>
                  <a:srgbClr val="660066"/>
                </a:solidFill>
                <a:latin typeface="+mj-lt"/>
                <a:cs typeface="Lucida Sans Unicode"/>
              </a:rPr>
              <a:t>‘and’ their </a:t>
            </a:r>
            <a:r>
              <a:rPr sz="1809" i="1" spc="-31" dirty="0">
                <a:solidFill>
                  <a:srgbClr val="660066"/>
                </a:solidFill>
                <a:latin typeface="+mj-lt"/>
                <a:cs typeface="Lucida Sans Unicode"/>
              </a:rPr>
              <a:t>done </a:t>
            </a:r>
            <a:r>
              <a:rPr sz="1809" i="1" spc="-22" dirty="0">
                <a:solidFill>
                  <a:srgbClr val="660066"/>
                </a:solidFill>
                <a:latin typeface="+mj-lt"/>
                <a:cs typeface="Lucida Sans Unicode"/>
              </a:rPr>
              <a:t>flag into </a:t>
            </a:r>
            <a:r>
              <a:rPr sz="1809" i="1" spc="-26" dirty="0">
                <a:solidFill>
                  <a:srgbClr val="660066"/>
                </a:solidFill>
                <a:latin typeface="+mj-lt"/>
                <a:cs typeface="Lucida Sans Unicode"/>
              </a:rPr>
              <a:t>the </a:t>
            </a:r>
            <a:r>
              <a:rPr sz="1809" i="1" spc="-22" dirty="0">
                <a:solidFill>
                  <a:srgbClr val="660066"/>
                </a:solidFill>
                <a:latin typeface="+mj-lt"/>
                <a:cs typeface="Lucida Sans Unicode"/>
              </a:rPr>
              <a:t>local</a:t>
            </a:r>
            <a:r>
              <a:rPr sz="1809" i="1" spc="53" dirty="0">
                <a:solidFill>
                  <a:srgbClr val="660066"/>
                </a:solidFill>
                <a:latin typeface="+mj-lt"/>
                <a:cs typeface="Lucida Sans Unicode"/>
              </a:rPr>
              <a:t> </a:t>
            </a:r>
            <a:r>
              <a:rPr sz="1809" i="1" spc="-22" dirty="0">
                <a:solidFill>
                  <a:srgbClr val="660066"/>
                </a:solidFill>
                <a:latin typeface="+mj-lt"/>
                <a:cs typeface="Lucida Sans Unicode"/>
              </a:rPr>
              <a:t>variabl</a:t>
            </a:r>
            <a:r>
              <a:rPr lang="en-US" sz="1809" i="1" spc="-22" dirty="0">
                <a:solidFill>
                  <a:srgbClr val="660066"/>
                </a:solidFill>
                <a:latin typeface="+mj-lt"/>
                <a:cs typeface="Lucida Sans Unicode"/>
              </a:rPr>
              <a:t>e</a:t>
            </a:r>
          </a:p>
          <a:p>
            <a:pPr marL="190510">
              <a:spcBef>
                <a:spcPts val="238"/>
              </a:spcBef>
            </a:pPr>
            <a:r>
              <a:rPr lang="en-US" sz="1809" i="1" spc="-22" dirty="0">
                <a:solidFill>
                  <a:srgbClr val="660066"/>
                </a:solidFill>
                <a:latin typeface="+mj-lt"/>
                <a:cs typeface="Lucida Sans Unicode"/>
              </a:rPr>
              <a:t>	    </a:t>
            </a:r>
            <a:r>
              <a:rPr lang="en-US" sz="1765" dirty="0">
                <a:latin typeface="+mj-lt"/>
                <a:cs typeface="Lucida Sans Unicode"/>
              </a:rPr>
              <a:t>return</a:t>
            </a:r>
            <a:r>
              <a:rPr lang="en-US" sz="1765" spc="-88" dirty="0">
                <a:latin typeface="+mj-lt"/>
                <a:cs typeface="Lucida Sans Unicode"/>
              </a:rPr>
              <a:t> </a:t>
            </a:r>
            <a:r>
              <a:rPr lang="en-US" sz="1765" dirty="0">
                <a:latin typeface="+mj-lt"/>
                <a:cs typeface="Lucida Sans Unicode"/>
              </a:rPr>
              <a:t>done;</a:t>
            </a:r>
          </a:p>
          <a:p>
            <a:pPr marL="190510">
              <a:spcBef>
                <a:spcPts val="172"/>
              </a:spcBef>
            </a:pPr>
            <a:r>
              <a:rPr lang="en-US" sz="1765" dirty="0">
                <a:latin typeface="+mj-lt"/>
                <a:cs typeface="Lucida Sans Unicode"/>
              </a:rPr>
              <a:t>	</a:t>
            </a:r>
            <a:r>
              <a:rPr sz="1765" dirty="0">
                <a:latin typeface="+mj-lt"/>
                <a:cs typeface="Lucida Sans Unicode"/>
              </a:rPr>
              <a:t>}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2710" y="561058"/>
            <a:ext cx="7203140" cy="488916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206"/>
            <a:r>
              <a:rPr spc="-4" dirty="0"/>
              <a:t>Which functions may </a:t>
            </a:r>
            <a:r>
              <a:rPr dirty="0"/>
              <a:t>we use </a:t>
            </a:r>
            <a:r>
              <a:rPr spc="-4" dirty="0"/>
              <a:t>in </a:t>
            </a:r>
            <a:r>
              <a:rPr dirty="0"/>
              <a:t>a</a:t>
            </a:r>
            <a:r>
              <a:rPr spc="-13" dirty="0"/>
              <a:t> </a:t>
            </a:r>
            <a:r>
              <a:rPr spc="-4" dirty="0"/>
              <a:t>reduction?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67200" y="2819400"/>
            <a:ext cx="3124200" cy="1496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>
              <a:lnSpc>
                <a:spcPct val="109300"/>
              </a:lnSpc>
              <a:tabLst>
                <a:tab pos="667906" algn="l"/>
                <a:tab pos="1324606" algn="l"/>
                <a:tab pos="1900059" algn="l"/>
                <a:tab pos="2153325" algn="l"/>
              </a:tabLst>
            </a:pPr>
            <a:r>
              <a:rPr sz="247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70" spc="6" baseline="-21021" dirty="0">
                <a:solidFill>
                  <a:srgbClr val="0433FF"/>
                </a:solidFill>
                <a:latin typeface="Arial"/>
                <a:cs typeface="Arial"/>
              </a:rPr>
              <a:t>0 </a:t>
            </a:r>
            <a:r>
              <a:rPr sz="2470" spc="4" dirty="0">
                <a:solidFill>
                  <a:srgbClr val="0000FF"/>
                </a:solidFill>
                <a:latin typeface="Arial"/>
                <a:cs typeface="Arial"/>
              </a:rPr>
              <a:t>+ a</a:t>
            </a:r>
            <a:r>
              <a:rPr sz="2470" spc="6" baseline="-21021" dirty="0">
                <a:solidFill>
                  <a:srgbClr val="0433FF"/>
                </a:solidFill>
                <a:latin typeface="Arial"/>
                <a:cs typeface="Arial"/>
              </a:rPr>
              <a:t>1 </a:t>
            </a:r>
            <a:r>
              <a:rPr sz="2470" spc="4" dirty="0">
                <a:solidFill>
                  <a:srgbClr val="0000FF"/>
                </a:solidFill>
                <a:latin typeface="Arial"/>
                <a:cs typeface="Arial"/>
              </a:rPr>
              <a:t>+ ….</a:t>
            </a:r>
            <a:r>
              <a:rPr sz="2470" spc="-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0" dirty="0">
                <a:solidFill>
                  <a:srgbClr val="0000FF"/>
                </a:solidFill>
                <a:latin typeface="Arial"/>
                <a:cs typeface="Arial"/>
              </a:rPr>
              <a:t>+	a</a:t>
            </a:r>
            <a:r>
              <a:rPr sz="2470" spc="6" baseline="-21021" dirty="0">
                <a:solidFill>
                  <a:srgbClr val="0433FF"/>
                </a:solidFill>
                <a:latin typeface="Arial"/>
                <a:cs typeface="Arial"/>
              </a:rPr>
              <a:t>n-1</a:t>
            </a:r>
            <a:endParaRPr lang="en-US" sz="2470" spc="6" baseline="-21021" dirty="0">
              <a:solidFill>
                <a:srgbClr val="0433FF"/>
              </a:solidFill>
              <a:latin typeface="Arial"/>
              <a:cs typeface="Arial"/>
            </a:endParaRPr>
          </a:p>
          <a:p>
            <a:pPr marL="11206" marR="4483">
              <a:lnSpc>
                <a:spcPct val="109300"/>
              </a:lnSpc>
              <a:tabLst>
                <a:tab pos="667906" algn="l"/>
                <a:tab pos="1324606" algn="l"/>
                <a:tab pos="1900059" algn="l"/>
                <a:tab pos="2153325" algn="l"/>
              </a:tabLst>
            </a:pPr>
            <a:r>
              <a:rPr sz="247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70" baseline="-21021" dirty="0">
                <a:solidFill>
                  <a:srgbClr val="0433FF"/>
                </a:solidFill>
                <a:latin typeface="Arial"/>
                <a:cs typeface="Arial"/>
              </a:rPr>
              <a:t>0 </a:t>
            </a:r>
            <a:r>
              <a:rPr sz="2470" dirty="0">
                <a:solidFill>
                  <a:srgbClr val="0000FF"/>
                </a:solidFill>
                <a:latin typeface="Arial"/>
                <a:cs typeface="Arial"/>
              </a:rPr>
              <a:t>-	a</a:t>
            </a:r>
            <a:r>
              <a:rPr sz="2470" baseline="-21021" dirty="0">
                <a:solidFill>
                  <a:srgbClr val="0433FF"/>
                </a:solidFill>
                <a:latin typeface="Arial"/>
                <a:cs typeface="Arial"/>
              </a:rPr>
              <a:t>1 </a:t>
            </a:r>
            <a:r>
              <a:rPr sz="2470" dirty="0">
                <a:solidFill>
                  <a:srgbClr val="0000FF"/>
                </a:solidFill>
                <a:latin typeface="Arial"/>
                <a:cs typeface="Arial"/>
              </a:rPr>
              <a:t>-	….	-</a:t>
            </a:r>
            <a:r>
              <a:rPr sz="2470" spc="-9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0" spc="4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70" spc="6" baseline="-21021" dirty="0">
                <a:solidFill>
                  <a:srgbClr val="0433FF"/>
                </a:solidFill>
                <a:latin typeface="Arial"/>
                <a:cs typeface="Arial"/>
              </a:rPr>
              <a:t>n-1</a:t>
            </a:r>
            <a:endParaRPr lang="en-US" sz="2470" spc="6" baseline="-21021" dirty="0">
              <a:solidFill>
                <a:srgbClr val="0433FF"/>
              </a:solidFill>
              <a:latin typeface="Arial"/>
              <a:cs typeface="Arial"/>
            </a:endParaRPr>
          </a:p>
          <a:p>
            <a:pPr marL="11206" marR="4483">
              <a:lnSpc>
                <a:spcPct val="109300"/>
              </a:lnSpc>
              <a:tabLst>
                <a:tab pos="667906" algn="l"/>
                <a:tab pos="1324606" algn="l"/>
                <a:tab pos="1900059" algn="l"/>
                <a:tab pos="2153325" algn="l"/>
              </a:tabLst>
            </a:pPr>
            <a:r>
              <a:rPr lang="en-US" sz="247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lang="en-US" sz="2470" spc="6" baseline="-21021" dirty="0">
                <a:solidFill>
                  <a:srgbClr val="0433FF"/>
                </a:solidFill>
                <a:latin typeface="Arial"/>
                <a:cs typeface="Arial"/>
              </a:rPr>
              <a:t>0</a:t>
            </a:r>
            <a:r>
              <a:rPr lang="en-US" sz="2470" spc="278" baseline="-21021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lang="en-US" sz="2470" spc="-9" dirty="0">
                <a:solidFill>
                  <a:srgbClr val="0433FF"/>
                </a:solidFill>
                <a:latin typeface="MS PGothic"/>
                <a:cs typeface="MS PGothic"/>
              </a:rPr>
              <a:t>⋀</a:t>
            </a:r>
            <a:r>
              <a:rPr lang="en-US" sz="2470" dirty="0">
                <a:solidFill>
                  <a:srgbClr val="0433FF"/>
                </a:solidFill>
                <a:latin typeface="MS PGothic"/>
                <a:cs typeface="MS PGothic"/>
              </a:rPr>
              <a:t>	</a:t>
            </a:r>
            <a:r>
              <a:rPr lang="en-US" sz="247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lang="en-US" sz="2470" spc="6" baseline="-21021" dirty="0">
                <a:solidFill>
                  <a:srgbClr val="0433FF"/>
                </a:solidFill>
                <a:latin typeface="Arial"/>
                <a:cs typeface="Arial"/>
              </a:rPr>
              <a:t>1</a:t>
            </a:r>
            <a:r>
              <a:rPr lang="en-US" sz="2470" spc="119" baseline="-21021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lang="en-US" sz="2470" spc="-9" dirty="0">
                <a:solidFill>
                  <a:srgbClr val="0433FF"/>
                </a:solidFill>
                <a:latin typeface="MS PGothic"/>
                <a:cs typeface="MS PGothic"/>
              </a:rPr>
              <a:t>⋀</a:t>
            </a:r>
            <a:r>
              <a:rPr lang="en-US" sz="2470" spc="-66" dirty="0">
                <a:solidFill>
                  <a:srgbClr val="0433FF"/>
                </a:solidFill>
                <a:latin typeface="MS PGothic"/>
                <a:cs typeface="MS PGothic"/>
              </a:rPr>
              <a:t> </a:t>
            </a:r>
            <a:r>
              <a:rPr lang="en-US" sz="2470" dirty="0">
                <a:solidFill>
                  <a:srgbClr val="0000FF"/>
                </a:solidFill>
                <a:latin typeface="Arial"/>
                <a:cs typeface="Arial"/>
              </a:rPr>
              <a:t>….	</a:t>
            </a:r>
            <a:r>
              <a:rPr lang="en-US" sz="2470" spc="-9" dirty="0">
                <a:solidFill>
                  <a:srgbClr val="0433FF"/>
                </a:solidFill>
                <a:latin typeface="MS PGothic"/>
                <a:cs typeface="MS PGothic"/>
              </a:rPr>
              <a:t>⋀ </a:t>
            </a:r>
            <a:r>
              <a:rPr lang="en-US" sz="247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lang="en-US" sz="2470" spc="4" baseline="-25000" dirty="0">
                <a:solidFill>
                  <a:srgbClr val="0433FF"/>
                </a:solidFill>
                <a:latin typeface="Arial"/>
                <a:cs typeface="Arial"/>
              </a:rPr>
              <a:t>n-1</a:t>
            </a:r>
            <a:endParaRPr lang="en-US" sz="2470" baseline="-25000" dirty="0">
              <a:latin typeface="MS PGothic"/>
              <a:cs typeface="MS PGothic"/>
            </a:endParaRPr>
          </a:p>
          <a:p>
            <a:pPr marL="11206" marR="4483">
              <a:lnSpc>
                <a:spcPct val="109300"/>
              </a:lnSpc>
              <a:tabLst>
                <a:tab pos="667906" algn="l"/>
                <a:tab pos="1324606" algn="l"/>
                <a:tab pos="1900059" algn="l"/>
                <a:tab pos="2153325" algn="l"/>
              </a:tabLst>
            </a:pPr>
            <a:endParaRPr sz="2449" baseline="-21021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4522" y="2825562"/>
            <a:ext cx="4267200" cy="2080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4640" indent="-403433">
              <a:buAutoNum type="alphaUcPeriod"/>
              <a:tabLst>
                <a:tab pos="414640" algn="l"/>
              </a:tabLst>
            </a:pPr>
            <a:r>
              <a:rPr sz="2471" dirty="0">
                <a:latin typeface="Arial"/>
                <a:cs typeface="Arial"/>
              </a:rPr>
              <a:t>Add</a:t>
            </a:r>
          </a:p>
          <a:p>
            <a:pPr marL="414640" indent="-403433">
              <a:spcBef>
                <a:spcPts val="274"/>
              </a:spcBef>
              <a:buAutoNum type="alphaUcPeriod"/>
              <a:tabLst>
                <a:tab pos="414640" algn="l"/>
              </a:tabLst>
            </a:pPr>
            <a:r>
              <a:rPr sz="2471" dirty="0">
                <a:latin typeface="Arial"/>
                <a:cs typeface="Arial"/>
              </a:rPr>
              <a:t>Subtract</a:t>
            </a:r>
          </a:p>
          <a:p>
            <a:pPr marL="414640" indent="-403433">
              <a:spcBef>
                <a:spcPts val="296"/>
              </a:spcBef>
              <a:buAutoNum type="alphaUcPeriod"/>
              <a:tabLst>
                <a:tab pos="414640" algn="l"/>
              </a:tabLst>
            </a:pPr>
            <a:r>
              <a:rPr sz="2471" dirty="0">
                <a:latin typeface="Arial"/>
                <a:cs typeface="Arial"/>
              </a:rPr>
              <a:t>Logical</a:t>
            </a:r>
            <a:r>
              <a:rPr sz="2471" spc="-224" dirty="0">
                <a:latin typeface="Arial"/>
                <a:cs typeface="Arial"/>
              </a:rPr>
              <a:t> </a:t>
            </a:r>
            <a:r>
              <a:rPr sz="2471" dirty="0">
                <a:latin typeface="Arial"/>
                <a:cs typeface="Arial"/>
              </a:rPr>
              <a:t>And</a:t>
            </a:r>
          </a:p>
          <a:p>
            <a:pPr marL="414640" indent="-403433">
              <a:spcBef>
                <a:spcPts val="383"/>
              </a:spcBef>
              <a:buAutoNum type="alphaUcPeriod"/>
              <a:tabLst>
                <a:tab pos="414640" algn="l"/>
              </a:tabLst>
            </a:pPr>
            <a:r>
              <a:rPr sz="2471" dirty="0">
                <a:latin typeface="Arial"/>
                <a:cs typeface="Arial"/>
              </a:rPr>
              <a:t>A and</a:t>
            </a:r>
            <a:r>
              <a:rPr sz="2471" spc="-224" dirty="0">
                <a:latin typeface="Arial"/>
                <a:cs typeface="Arial"/>
              </a:rPr>
              <a:t> </a:t>
            </a:r>
            <a:r>
              <a:rPr sz="2471" dirty="0">
                <a:latin typeface="Arial"/>
                <a:cs typeface="Arial"/>
              </a:rPr>
              <a:t>B</a:t>
            </a:r>
            <a:endParaRPr lang="en-US" sz="2471" dirty="0">
              <a:latin typeface="Arial"/>
              <a:cs typeface="Arial"/>
            </a:endParaRPr>
          </a:p>
          <a:p>
            <a:pPr marL="414640" indent="-403433">
              <a:spcBef>
                <a:spcPts val="383"/>
              </a:spcBef>
              <a:buAutoNum type="alphaUcPeriod"/>
              <a:tabLst>
                <a:tab pos="414640" algn="l"/>
              </a:tabLst>
            </a:pPr>
            <a:r>
              <a:rPr lang="en-US" sz="2471" dirty="0">
                <a:latin typeface="Arial"/>
                <a:cs typeface="Arial"/>
              </a:rPr>
              <a:t>A,B </a:t>
            </a:r>
            <a:r>
              <a:rPr lang="en-US" sz="2471" spc="-4" dirty="0">
                <a:latin typeface="Arial"/>
                <a:cs typeface="Arial"/>
              </a:rPr>
              <a:t>and</a:t>
            </a:r>
            <a:r>
              <a:rPr lang="en-US" sz="2471" spc="-71" dirty="0">
                <a:latin typeface="Arial"/>
                <a:cs typeface="Arial"/>
              </a:rPr>
              <a:t> </a:t>
            </a:r>
            <a:r>
              <a:rPr lang="en-US" sz="2471" dirty="0">
                <a:latin typeface="Arial"/>
                <a:cs typeface="Arial"/>
              </a:rPr>
              <a:t>C</a:t>
            </a:r>
            <a:endParaRPr sz="2471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34471" y="1"/>
            <a:ext cx="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13">
              <a:lnSpc>
                <a:spcPts val="1438"/>
              </a:lnSpc>
            </a:pPr>
            <a:r>
              <a:rPr dirty="0"/>
              <a:t>28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2710" y="561058"/>
            <a:ext cx="7203140" cy="488916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206"/>
            <a:r>
              <a:rPr spc="-4" dirty="0"/>
              <a:t>Which functions may </a:t>
            </a:r>
            <a:r>
              <a:rPr dirty="0"/>
              <a:t>we use </a:t>
            </a:r>
            <a:r>
              <a:rPr spc="-4" dirty="0"/>
              <a:t>in </a:t>
            </a:r>
            <a:r>
              <a:rPr dirty="0"/>
              <a:t>a</a:t>
            </a:r>
            <a:r>
              <a:rPr spc="-13" dirty="0"/>
              <a:t> </a:t>
            </a:r>
            <a:r>
              <a:rPr spc="-4" dirty="0"/>
              <a:t>reduction?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67200" y="2819400"/>
            <a:ext cx="3124200" cy="1496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>
              <a:lnSpc>
                <a:spcPct val="109300"/>
              </a:lnSpc>
              <a:tabLst>
                <a:tab pos="667906" algn="l"/>
                <a:tab pos="1324606" algn="l"/>
                <a:tab pos="1900059" algn="l"/>
                <a:tab pos="2153325" algn="l"/>
              </a:tabLst>
            </a:pPr>
            <a:r>
              <a:rPr sz="247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70" spc="6" baseline="-21021" dirty="0">
                <a:solidFill>
                  <a:srgbClr val="0433FF"/>
                </a:solidFill>
                <a:latin typeface="Arial"/>
                <a:cs typeface="Arial"/>
              </a:rPr>
              <a:t>0 </a:t>
            </a:r>
            <a:r>
              <a:rPr sz="2470" spc="4" dirty="0">
                <a:solidFill>
                  <a:srgbClr val="0000FF"/>
                </a:solidFill>
                <a:latin typeface="Arial"/>
                <a:cs typeface="Arial"/>
              </a:rPr>
              <a:t>+ a</a:t>
            </a:r>
            <a:r>
              <a:rPr sz="2470" spc="6" baseline="-21021" dirty="0">
                <a:solidFill>
                  <a:srgbClr val="0433FF"/>
                </a:solidFill>
                <a:latin typeface="Arial"/>
                <a:cs typeface="Arial"/>
              </a:rPr>
              <a:t>1 </a:t>
            </a:r>
            <a:r>
              <a:rPr sz="2470" spc="4" dirty="0">
                <a:solidFill>
                  <a:srgbClr val="0000FF"/>
                </a:solidFill>
                <a:latin typeface="Arial"/>
                <a:cs typeface="Arial"/>
              </a:rPr>
              <a:t>+ ….</a:t>
            </a:r>
            <a:r>
              <a:rPr sz="2470" spc="-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0" dirty="0">
                <a:solidFill>
                  <a:srgbClr val="0000FF"/>
                </a:solidFill>
                <a:latin typeface="Arial"/>
                <a:cs typeface="Arial"/>
              </a:rPr>
              <a:t>+	a</a:t>
            </a:r>
            <a:r>
              <a:rPr sz="2470" spc="6" baseline="-21021" dirty="0">
                <a:solidFill>
                  <a:srgbClr val="0433FF"/>
                </a:solidFill>
                <a:latin typeface="Arial"/>
                <a:cs typeface="Arial"/>
              </a:rPr>
              <a:t>n-1</a:t>
            </a:r>
            <a:endParaRPr lang="en-US" sz="2470" spc="6" baseline="-21021" dirty="0">
              <a:solidFill>
                <a:srgbClr val="0433FF"/>
              </a:solidFill>
              <a:latin typeface="Arial"/>
              <a:cs typeface="Arial"/>
            </a:endParaRPr>
          </a:p>
          <a:p>
            <a:pPr marL="11206" marR="4483">
              <a:lnSpc>
                <a:spcPct val="109300"/>
              </a:lnSpc>
              <a:tabLst>
                <a:tab pos="667906" algn="l"/>
                <a:tab pos="1324606" algn="l"/>
                <a:tab pos="1900059" algn="l"/>
                <a:tab pos="2153325" algn="l"/>
              </a:tabLst>
            </a:pPr>
            <a:r>
              <a:rPr sz="247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70" baseline="-21021" dirty="0">
                <a:solidFill>
                  <a:srgbClr val="0433FF"/>
                </a:solidFill>
                <a:latin typeface="Arial"/>
                <a:cs typeface="Arial"/>
              </a:rPr>
              <a:t>0 </a:t>
            </a:r>
            <a:r>
              <a:rPr sz="2470" dirty="0">
                <a:solidFill>
                  <a:srgbClr val="0000FF"/>
                </a:solidFill>
                <a:latin typeface="Arial"/>
                <a:cs typeface="Arial"/>
              </a:rPr>
              <a:t>-	a</a:t>
            </a:r>
            <a:r>
              <a:rPr sz="2470" baseline="-21021" dirty="0">
                <a:solidFill>
                  <a:srgbClr val="0433FF"/>
                </a:solidFill>
                <a:latin typeface="Arial"/>
                <a:cs typeface="Arial"/>
              </a:rPr>
              <a:t>1 </a:t>
            </a:r>
            <a:r>
              <a:rPr sz="2470" dirty="0">
                <a:solidFill>
                  <a:srgbClr val="0000FF"/>
                </a:solidFill>
                <a:latin typeface="Arial"/>
                <a:cs typeface="Arial"/>
              </a:rPr>
              <a:t>-	….	-</a:t>
            </a:r>
            <a:r>
              <a:rPr sz="2470" spc="-9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0" spc="4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70" spc="6" baseline="-21021" dirty="0">
                <a:solidFill>
                  <a:srgbClr val="0433FF"/>
                </a:solidFill>
                <a:latin typeface="Arial"/>
                <a:cs typeface="Arial"/>
              </a:rPr>
              <a:t>n-1</a:t>
            </a:r>
            <a:endParaRPr lang="en-US" sz="2470" spc="6" baseline="-21021" dirty="0">
              <a:solidFill>
                <a:srgbClr val="0433FF"/>
              </a:solidFill>
              <a:latin typeface="Arial"/>
              <a:cs typeface="Arial"/>
            </a:endParaRPr>
          </a:p>
          <a:p>
            <a:pPr marL="11206" marR="4483">
              <a:lnSpc>
                <a:spcPct val="109300"/>
              </a:lnSpc>
              <a:tabLst>
                <a:tab pos="667906" algn="l"/>
                <a:tab pos="1324606" algn="l"/>
                <a:tab pos="1900059" algn="l"/>
                <a:tab pos="2153325" algn="l"/>
              </a:tabLst>
            </a:pPr>
            <a:r>
              <a:rPr lang="en-US" sz="247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lang="en-US" sz="2470" spc="6" baseline="-21021" dirty="0">
                <a:solidFill>
                  <a:srgbClr val="0433FF"/>
                </a:solidFill>
                <a:latin typeface="Arial"/>
                <a:cs typeface="Arial"/>
              </a:rPr>
              <a:t>0</a:t>
            </a:r>
            <a:r>
              <a:rPr lang="en-US" sz="2470" spc="278" baseline="-21021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lang="en-US" sz="2470" spc="-9" dirty="0">
                <a:solidFill>
                  <a:srgbClr val="0433FF"/>
                </a:solidFill>
                <a:latin typeface="MS PGothic"/>
                <a:cs typeface="MS PGothic"/>
              </a:rPr>
              <a:t>⋀</a:t>
            </a:r>
            <a:r>
              <a:rPr lang="en-US" sz="2470" dirty="0">
                <a:solidFill>
                  <a:srgbClr val="0433FF"/>
                </a:solidFill>
                <a:latin typeface="MS PGothic"/>
                <a:cs typeface="MS PGothic"/>
              </a:rPr>
              <a:t>	</a:t>
            </a:r>
            <a:r>
              <a:rPr lang="en-US" sz="247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lang="en-US" sz="2470" spc="6" baseline="-21021" dirty="0">
                <a:solidFill>
                  <a:srgbClr val="0433FF"/>
                </a:solidFill>
                <a:latin typeface="Arial"/>
                <a:cs typeface="Arial"/>
              </a:rPr>
              <a:t>1</a:t>
            </a:r>
            <a:r>
              <a:rPr lang="en-US" sz="2470" spc="119" baseline="-21021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lang="en-US" sz="2470" spc="-9" dirty="0">
                <a:solidFill>
                  <a:srgbClr val="0433FF"/>
                </a:solidFill>
                <a:latin typeface="MS PGothic"/>
                <a:cs typeface="MS PGothic"/>
              </a:rPr>
              <a:t>⋀</a:t>
            </a:r>
            <a:r>
              <a:rPr lang="en-US" sz="2470" spc="-66" dirty="0">
                <a:solidFill>
                  <a:srgbClr val="0433FF"/>
                </a:solidFill>
                <a:latin typeface="MS PGothic"/>
                <a:cs typeface="MS PGothic"/>
              </a:rPr>
              <a:t> </a:t>
            </a:r>
            <a:r>
              <a:rPr lang="en-US" sz="2470" dirty="0">
                <a:solidFill>
                  <a:srgbClr val="0000FF"/>
                </a:solidFill>
                <a:latin typeface="Arial"/>
                <a:cs typeface="Arial"/>
              </a:rPr>
              <a:t>….	</a:t>
            </a:r>
            <a:r>
              <a:rPr lang="en-US" sz="2470" spc="-9" dirty="0">
                <a:solidFill>
                  <a:srgbClr val="0433FF"/>
                </a:solidFill>
                <a:latin typeface="MS PGothic"/>
                <a:cs typeface="MS PGothic"/>
              </a:rPr>
              <a:t>⋀ </a:t>
            </a:r>
            <a:r>
              <a:rPr lang="en-US" sz="247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lang="en-US" sz="2470" spc="4" baseline="-25000" dirty="0">
                <a:solidFill>
                  <a:srgbClr val="0433FF"/>
                </a:solidFill>
                <a:latin typeface="Arial"/>
                <a:cs typeface="Arial"/>
              </a:rPr>
              <a:t>n-1</a:t>
            </a:r>
            <a:endParaRPr lang="en-US" sz="2470" baseline="-25000" dirty="0">
              <a:latin typeface="MS PGothic"/>
              <a:cs typeface="MS PGothic"/>
            </a:endParaRPr>
          </a:p>
          <a:p>
            <a:pPr marL="11206" marR="4483">
              <a:lnSpc>
                <a:spcPct val="109300"/>
              </a:lnSpc>
              <a:tabLst>
                <a:tab pos="667906" algn="l"/>
                <a:tab pos="1324606" algn="l"/>
                <a:tab pos="1900059" algn="l"/>
                <a:tab pos="2153325" algn="l"/>
              </a:tabLst>
            </a:pPr>
            <a:endParaRPr sz="2449" baseline="-21021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4522" y="2825562"/>
            <a:ext cx="4267200" cy="2080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4640" indent="-403433">
              <a:buAutoNum type="alphaUcPeriod"/>
              <a:tabLst>
                <a:tab pos="414640" algn="l"/>
              </a:tabLst>
            </a:pPr>
            <a:r>
              <a:rPr sz="2471" dirty="0">
                <a:latin typeface="Arial"/>
                <a:cs typeface="Arial"/>
              </a:rPr>
              <a:t>Add</a:t>
            </a:r>
          </a:p>
          <a:p>
            <a:pPr marL="414640" indent="-403433">
              <a:spcBef>
                <a:spcPts val="274"/>
              </a:spcBef>
              <a:buAutoNum type="alphaUcPeriod"/>
              <a:tabLst>
                <a:tab pos="414640" algn="l"/>
              </a:tabLst>
            </a:pPr>
            <a:r>
              <a:rPr sz="2471" dirty="0">
                <a:latin typeface="Arial"/>
                <a:cs typeface="Arial"/>
              </a:rPr>
              <a:t>Subtract</a:t>
            </a:r>
          </a:p>
          <a:p>
            <a:pPr marL="414640" indent="-403433">
              <a:spcBef>
                <a:spcPts val="296"/>
              </a:spcBef>
              <a:buAutoNum type="alphaUcPeriod"/>
              <a:tabLst>
                <a:tab pos="414640" algn="l"/>
              </a:tabLst>
            </a:pPr>
            <a:r>
              <a:rPr sz="2471" dirty="0">
                <a:latin typeface="Arial"/>
                <a:cs typeface="Arial"/>
              </a:rPr>
              <a:t>Logical</a:t>
            </a:r>
            <a:r>
              <a:rPr sz="2471" spc="-224" dirty="0">
                <a:latin typeface="Arial"/>
                <a:cs typeface="Arial"/>
              </a:rPr>
              <a:t> </a:t>
            </a:r>
            <a:r>
              <a:rPr sz="2471" dirty="0">
                <a:latin typeface="Arial"/>
                <a:cs typeface="Arial"/>
              </a:rPr>
              <a:t>And</a:t>
            </a:r>
          </a:p>
          <a:p>
            <a:pPr marL="414640" indent="-403433">
              <a:spcBef>
                <a:spcPts val="383"/>
              </a:spcBef>
              <a:buAutoNum type="alphaUcPeriod"/>
              <a:tabLst>
                <a:tab pos="414640" algn="l"/>
              </a:tabLst>
            </a:pPr>
            <a:r>
              <a:rPr sz="2471" dirty="0">
                <a:latin typeface="Arial"/>
                <a:cs typeface="Arial"/>
              </a:rPr>
              <a:t>A and</a:t>
            </a:r>
            <a:r>
              <a:rPr sz="2471" spc="-224" dirty="0">
                <a:latin typeface="Arial"/>
                <a:cs typeface="Arial"/>
              </a:rPr>
              <a:t> </a:t>
            </a:r>
            <a:r>
              <a:rPr sz="2471" dirty="0">
                <a:latin typeface="Arial"/>
                <a:cs typeface="Arial"/>
              </a:rPr>
              <a:t>B</a:t>
            </a:r>
            <a:endParaRPr lang="en-US" sz="2471" dirty="0">
              <a:highlight>
                <a:srgbClr val="FFFF00"/>
              </a:highlight>
              <a:latin typeface="Arial"/>
              <a:cs typeface="Arial"/>
            </a:endParaRPr>
          </a:p>
          <a:p>
            <a:pPr marL="414640" indent="-403433">
              <a:spcBef>
                <a:spcPts val="383"/>
              </a:spcBef>
              <a:buAutoNum type="alphaUcPeriod"/>
              <a:tabLst>
                <a:tab pos="414640" algn="l"/>
              </a:tabLst>
            </a:pPr>
            <a:r>
              <a:rPr lang="en-US" sz="2471" dirty="0">
                <a:highlight>
                  <a:srgbClr val="FFFF00"/>
                </a:highlight>
                <a:latin typeface="Arial"/>
                <a:cs typeface="Arial"/>
              </a:rPr>
              <a:t>A,B </a:t>
            </a:r>
            <a:r>
              <a:rPr lang="en-US" sz="2471" spc="-4" dirty="0">
                <a:highlight>
                  <a:srgbClr val="FFFF00"/>
                </a:highlight>
                <a:latin typeface="Arial"/>
                <a:cs typeface="Arial"/>
              </a:rPr>
              <a:t>and</a:t>
            </a:r>
            <a:r>
              <a:rPr lang="en-US" sz="2471" spc="-71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en-US" sz="2471" dirty="0">
                <a:highlight>
                  <a:srgbClr val="FFFF00"/>
                </a:highlight>
                <a:latin typeface="Arial"/>
                <a:cs typeface="Arial"/>
              </a:rPr>
              <a:t>C</a:t>
            </a:r>
            <a:endParaRPr sz="2471" dirty="0">
              <a:highlight>
                <a:srgbClr val="FFFF00"/>
              </a:highlight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34471" y="1"/>
            <a:ext cx="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13">
              <a:lnSpc>
                <a:spcPts val="1438"/>
              </a:lnSpc>
            </a:pPr>
            <a:r>
              <a:rPr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653923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1" y="341986"/>
            <a:ext cx="8839200" cy="553998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206" algn="ctr">
              <a:tabLst>
                <a:tab pos="2576370" algn="l"/>
              </a:tabLst>
            </a:pPr>
            <a:r>
              <a:rPr spc="-4" dirty="0"/>
              <a:t>Odd-Even</a:t>
            </a:r>
            <a:r>
              <a:rPr spc="9" dirty="0"/>
              <a:t> </a:t>
            </a:r>
            <a:r>
              <a:rPr dirty="0"/>
              <a:t>sort	</a:t>
            </a:r>
            <a:r>
              <a:rPr spc="-4" dirty="0"/>
              <a:t>in</a:t>
            </a:r>
            <a:r>
              <a:rPr spc="-62" dirty="0"/>
              <a:t> </a:t>
            </a:r>
            <a:r>
              <a:rPr spc="-4" dirty="0"/>
              <a:t>OpenMP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5612" y="1078913"/>
            <a:ext cx="8500787" cy="4889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lang="en-US" sz="1765" dirty="0">
                <a:solidFill>
                  <a:srgbClr val="000099"/>
                </a:solidFill>
                <a:latin typeface="Lucida Sans Unicode"/>
                <a:cs typeface="Lucida Sans Unicode"/>
              </a:rPr>
              <a:t>for s = 1 to </a:t>
            </a:r>
            <a:r>
              <a:rPr lang="en-US" sz="1765" dirty="0" err="1">
                <a:solidFill>
                  <a:srgbClr val="000099"/>
                </a:solidFill>
                <a:latin typeface="Lucida Sans Unicode"/>
                <a:cs typeface="Lucida Sans Unicode"/>
              </a:rPr>
              <a:t>MaxIter</a:t>
            </a:r>
            <a:r>
              <a:rPr lang="en-US" sz="1765" spc="-88" dirty="0">
                <a:solidFill>
                  <a:srgbClr val="000099"/>
                </a:solidFill>
                <a:latin typeface="Lucida Sans Unicode"/>
                <a:cs typeface="Lucida Sans Unicode"/>
              </a:rPr>
              <a:t> </a:t>
            </a:r>
            <a:r>
              <a:rPr lang="en-US" sz="1765" dirty="0">
                <a:solidFill>
                  <a:srgbClr val="000099"/>
                </a:solidFill>
                <a:latin typeface="Lucida Sans Unicode"/>
                <a:cs typeface="Lucida Sans Unicode"/>
              </a:rPr>
              <a:t>do</a:t>
            </a:r>
            <a:endParaRPr lang="en-US" sz="1765" dirty="0">
              <a:latin typeface="Lucida Sans Unicode"/>
              <a:cs typeface="Lucida Sans Unicode"/>
            </a:endParaRPr>
          </a:p>
          <a:p>
            <a:pPr marL="11206"/>
            <a:r>
              <a:rPr lang="en-US" sz="1765" spc="-4" dirty="0">
                <a:solidFill>
                  <a:srgbClr val="000099"/>
                </a:solidFill>
                <a:latin typeface="Lucida Sans Unicode"/>
                <a:cs typeface="Lucida Sans Unicode"/>
              </a:rPr>
              <a:t>    done</a:t>
            </a:r>
            <a:r>
              <a:rPr lang="en-US" sz="1765" dirty="0">
                <a:solidFill>
                  <a:srgbClr val="000099"/>
                </a:solidFill>
                <a:latin typeface="Lucida Sans Unicode"/>
                <a:cs typeface="Lucida Sans Unicode"/>
              </a:rPr>
              <a:t> = </a:t>
            </a:r>
            <a:r>
              <a:rPr lang="en-US" sz="1765" spc="-4" dirty="0">
                <a:solidFill>
                  <a:srgbClr val="000099"/>
                </a:solidFill>
                <a:latin typeface="Lucida Sans Unicode"/>
                <a:cs typeface="Lucida Sans Unicode"/>
              </a:rPr>
              <a:t>Sweep(Keys, N,</a:t>
            </a:r>
            <a:r>
              <a:rPr lang="en-US" sz="1765" spc="-49" dirty="0">
                <a:solidFill>
                  <a:srgbClr val="000099"/>
                </a:solidFill>
                <a:latin typeface="Lucida Sans Unicode"/>
                <a:cs typeface="Lucida Sans Unicode"/>
              </a:rPr>
              <a:t> </a:t>
            </a:r>
            <a:r>
              <a:rPr lang="en-US" sz="1765" spc="-4" dirty="0">
                <a:solidFill>
                  <a:srgbClr val="000099"/>
                </a:solidFill>
                <a:latin typeface="Lucida Sans Unicode"/>
                <a:cs typeface="Lucida Sans Unicode"/>
              </a:rPr>
              <a:t>0);   </a:t>
            </a:r>
          </a:p>
          <a:p>
            <a:pPr marL="11206"/>
            <a:r>
              <a:rPr lang="en-US" sz="1765" spc="-4" dirty="0">
                <a:solidFill>
                  <a:srgbClr val="000099"/>
                </a:solidFill>
                <a:latin typeface="Lucida Sans Unicode"/>
                <a:cs typeface="Lucida Sans Unicode"/>
              </a:rPr>
              <a:t>    done </a:t>
            </a:r>
            <a:r>
              <a:rPr lang="en-US" sz="1765" dirty="0">
                <a:solidFill>
                  <a:srgbClr val="000099"/>
                </a:solidFill>
                <a:latin typeface="Lucida Sans Unicode"/>
                <a:cs typeface="Lucida Sans Unicode"/>
              </a:rPr>
              <a:t>&amp;= </a:t>
            </a:r>
            <a:r>
              <a:rPr lang="en-US" sz="1765" spc="-4" dirty="0">
                <a:solidFill>
                  <a:srgbClr val="000099"/>
                </a:solidFill>
                <a:latin typeface="Lucida Sans Unicode"/>
                <a:cs typeface="Lucida Sans Unicode"/>
              </a:rPr>
              <a:t>Sweep(Keys, N, 1);  </a:t>
            </a:r>
          </a:p>
          <a:p>
            <a:pPr marL="11206"/>
            <a:r>
              <a:rPr lang="en-US" sz="1765" spc="-4" dirty="0">
                <a:solidFill>
                  <a:srgbClr val="000099"/>
                </a:solidFill>
                <a:latin typeface="Lucida Sans Unicode"/>
                <a:cs typeface="Lucida Sans Unicode"/>
              </a:rPr>
              <a:t>    </a:t>
            </a:r>
            <a:r>
              <a:rPr lang="en-US" sz="1765" dirty="0">
                <a:solidFill>
                  <a:srgbClr val="000099"/>
                </a:solidFill>
                <a:latin typeface="Lucida Sans Unicode"/>
                <a:cs typeface="Lucida Sans Unicode"/>
              </a:rPr>
              <a:t>if </a:t>
            </a:r>
            <a:r>
              <a:rPr lang="en-US" sz="1765" spc="-4" dirty="0">
                <a:solidFill>
                  <a:srgbClr val="000099"/>
                </a:solidFill>
                <a:latin typeface="Lucida Sans Unicode"/>
                <a:cs typeface="Lucida Sans Unicode"/>
              </a:rPr>
              <a:t>(done)</a:t>
            </a:r>
            <a:r>
              <a:rPr lang="en-US" sz="1765" spc="-71" dirty="0">
                <a:solidFill>
                  <a:srgbClr val="000099"/>
                </a:solidFill>
                <a:latin typeface="Lucida Sans Unicode"/>
                <a:cs typeface="Lucida Sans Unicode"/>
              </a:rPr>
              <a:t> </a:t>
            </a:r>
            <a:r>
              <a:rPr lang="en-US" sz="1765" spc="-4" dirty="0">
                <a:solidFill>
                  <a:srgbClr val="000099"/>
                </a:solidFill>
                <a:latin typeface="Lucida Sans Unicode"/>
                <a:cs typeface="Lucida Sans Unicode"/>
              </a:rPr>
              <a:t>break;</a:t>
            </a:r>
            <a:endParaRPr lang="en-US" sz="1765" dirty="0">
              <a:latin typeface="Lucida Sans Unicode"/>
              <a:cs typeface="Lucida Sans Unicode"/>
            </a:endParaRPr>
          </a:p>
          <a:p>
            <a:pPr marL="11206"/>
            <a:r>
              <a:rPr sz="1765" spc="-4" dirty="0">
                <a:solidFill>
                  <a:srgbClr val="000099"/>
                </a:solidFill>
                <a:latin typeface="Lucida Sans Unicode"/>
                <a:cs typeface="Lucida Sans Unicode"/>
              </a:rPr>
              <a:t>end</a:t>
            </a:r>
            <a:r>
              <a:rPr sz="1765" spc="-84" dirty="0">
                <a:solidFill>
                  <a:srgbClr val="000099"/>
                </a:solidFill>
                <a:latin typeface="Lucida Sans Unicode"/>
                <a:cs typeface="Lucida Sans Unicode"/>
              </a:rPr>
              <a:t> </a:t>
            </a:r>
            <a:r>
              <a:rPr sz="1765" spc="-4" dirty="0">
                <a:solidFill>
                  <a:srgbClr val="000099"/>
                </a:solidFill>
                <a:latin typeface="Lucida Sans Unicode"/>
                <a:cs typeface="Lucida Sans Unicode"/>
              </a:rPr>
              <a:t>do</a:t>
            </a:r>
            <a:r>
              <a:rPr lang="en-US" sz="1765" spc="-4" dirty="0">
                <a:solidFill>
                  <a:srgbClr val="000099"/>
                </a:solidFill>
                <a:latin typeface="Lucida Sans Unicode"/>
                <a:cs typeface="Lucida Sans Unicode"/>
              </a:rPr>
              <a:t> </a:t>
            </a:r>
            <a:endParaRPr sz="1765" dirty="0">
              <a:latin typeface="Lucida Sans Unicode"/>
              <a:cs typeface="Lucida Sans Unicode"/>
            </a:endParaRPr>
          </a:p>
          <a:p>
            <a:pPr marL="294730" marR="3528920" indent="-284084">
              <a:tabLst>
                <a:tab pos="440414" algn="l"/>
              </a:tabLst>
            </a:pPr>
            <a:endParaRPr lang="en-US" sz="1765" spc="-4" dirty="0">
              <a:solidFill>
                <a:srgbClr val="000099"/>
              </a:solidFill>
              <a:latin typeface="Lucida Sans Unicode"/>
              <a:cs typeface="Lucida Sans Unicode"/>
            </a:endParaRPr>
          </a:p>
          <a:p>
            <a:pPr marL="294730" marR="3528920" indent="-284084">
              <a:tabLst>
                <a:tab pos="440414" algn="l"/>
              </a:tabLst>
            </a:pPr>
            <a:r>
              <a:rPr sz="1765" spc="-4" dirty="0">
                <a:solidFill>
                  <a:srgbClr val="000099"/>
                </a:solidFill>
                <a:latin typeface="Lucida Sans Unicode"/>
                <a:cs typeface="Lucida Sans Unicode"/>
              </a:rPr>
              <a:t>int	Sweep(int *Keys, int N,</a:t>
            </a:r>
            <a:r>
              <a:rPr sz="1765" spc="-13" dirty="0">
                <a:solidFill>
                  <a:srgbClr val="000099"/>
                </a:solidFill>
                <a:latin typeface="Lucida Sans Unicode"/>
                <a:cs typeface="Lucida Sans Unicode"/>
              </a:rPr>
              <a:t> </a:t>
            </a:r>
            <a:r>
              <a:rPr sz="1765" spc="-4" dirty="0">
                <a:solidFill>
                  <a:srgbClr val="000099"/>
                </a:solidFill>
                <a:latin typeface="Lucida Sans Unicode"/>
                <a:cs typeface="Lucida Sans Unicode"/>
              </a:rPr>
              <a:t>int</a:t>
            </a:r>
            <a:r>
              <a:rPr sz="1765" spc="-9" dirty="0">
                <a:solidFill>
                  <a:srgbClr val="000099"/>
                </a:solidFill>
                <a:latin typeface="Lucida Sans Unicode"/>
                <a:cs typeface="Lucida Sans Unicode"/>
              </a:rPr>
              <a:t> </a:t>
            </a:r>
            <a:r>
              <a:rPr sz="1765" dirty="0">
                <a:solidFill>
                  <a:srgbClr val="000099"/>
                </a:solidFill>
                <a:latin typeface="Lucida Sans Unicode"/>
                <a:cs typeface="Lucida Sans Unicode"/>
              </a:rPr>
              <a:t>OE){</a:t>
            </a:r>
            <a:endParaRPr lang="en-US" sz="1765" dirty="0">
              <a:solidFill>
                <a:srgbClr val="000099"/>
              </a:solidFill>
              <a:latin typeface="Lucida Sans Unicode"/>
              <a:cs typeface="Lucida Sans Unicode"/>
            </a:endParaRPr>
          </a:p>
          <a:p>
            <a:pPr marL="294730" marR="3528920" indent="-284084">
              <a:tabLst>
                <a:tab pos="440414" algn="l"/>
              </a:tabLst>
            </a:pPr>
            <a:r>
              <a:rPr lang="en-US" sz="1765" dirty="0">
                <a:solidFill>
                  <a:srgbClr val="000099"/>
                </a:solidFill>
                <a:latin typeface="Lucida Sans Unicode"/>
                <a:cs typeface="Lucida Sans Unicode"/>
              </a:rPr>
              <a:t>    </a:t>
            </a:r>
            <a:r>
              <a:rPr sz="1765" dirty="0">
                <a:solidFill>
                  <a:srgbClr val="000099"/>
                </a:solidFill>
                <a:latin typeface="Lucida Sans Unicode"/>
                <a:cs typeface="Lucida Sans Unicode"/>
              </a:rPr>
              <a:t>bool</a:t>
            </a:r>
            <a:r>
              <a:rPr sz="1765" spc="-88" dirty="0">
                <a:solidFill>
                  <a:srgbClr val="000099"/>
                </a:solidFill>
                <a:latin typeface="Lucida Sans Unicode"/>
                <a:cs typeface="Lucida Sans Unicode"/>
              </a:rPr>
              <a:t> </a:t>
            </a:r>
            <a:r>
              <a:rPr sz="1765" dirty="0">
                <a:solidFill>
                  <a:srgbClr val="000099"/>
                </a:solidFill>
                <a:latin typeface="Lucida Sans Unicode"/>
                <a:cs typeface="Lucida Sans Unicode"/>
              </a:rPr>
              <a:t>done=true;</a:t>
            </a:r>
            <a:endParaRPr sz="1765" dirty="0">
              <a:latin typeface="Lucida Sans Unicode"/>
              <a:cs typeface="Lucida Sans Unicode"/>
            </a:endParaRPr>
          </a:p>
          <a:p>
            <a:pPr marL="294730" marR="4483" indent="-284084"/>
            <a:r>
              <a:rPr sz="1765" spc="-4" dirty="0">
                <a:solidFill>
                  <a:srgbClr val="C00000"/>
                </a:solidFill>
                <a:latin typeface="Lucida Sans Unicode"/>
                <a:cs typeface="Lucida Sans Unicode"/>
              </a:rPr>
              <a:t>#pragma omp </a:t>
            </a:r>
            <a:r>
              <a:rPr sz="1765" dirty="0">
                <a:solidFill>
                  <a:srgbClr val="C00000"/>
                </a:solidFill>
                <a:latin typeface="Lucida Sans Unicode"/>
                <a:cs typeface="Lucida Sans Unicode"/>
              </a:rPr>
              <a:t>parallel for shared(Keys) </a:t>
            </a:r>
            <a:r>
              <a:rPr sz="1765" spc="-4" dirty="0">
                <a:solidFill>
                  <a:srgbClr val="C00000"/>
                </a:solidFill>
                <a:latin typeface="Lucida Sans Unicode"/>
                <a:cs typeface="Lucida Sans Unicode"/>
              </a:rPr>
              <a:t>private(i) </a:t>
            </a:r>
            <a:r>
              <a:rPr sz="1765" dirty="0">
                <a:solidFill>
                  <a:srgbClr val="C00000"/>
                </a:solidFill>
                <a:latin typeface="Lucida Sans Unicode"/>
                <a:cs typeface="Lucida Sans Unicode"/>
              </a:rPr>
              <a:t>reduction(&amp;:done)  </a:t>
            </a:r>
            <a:endParaRPr lang="en-US" sz="1765" dirty="0">
              <a:solidFill>
                <a:srgbClr val="C00000"/>
              </a:solidFill>
              <a:latin typeface="Lucida Sans Unicode"/>
              <a:cs typeface="Lucida Sans Unicode"/>
            </a:endParaRPr>
          </a:p>
          <a:p>
            <a:pPr marL="294730" marR="4483" indent="-284084"/>
            <a:r>
              <a:rPr lang="en-US" sz="1765" dirty="0">
                <a:solidFill>
                  <a:srgbClr val="000099"/>
                </a:solidFill>
                <a:latin typeface="Lucida Sans Unicode"/>
                <a:cs typeface="Lucida Sans Unicode"/>
              </a:rPr>
              <a:t>    </a:t>
            </a:r>
            <a:r>
              <a:rPr sz="1765" dirty="0">
                <a:solidFill>
                  <a:srgbClr val="000099"/>
                </a:solidFill>
                <a:latin typeface="Lucida Sans Unicode"/>
                <a:cs typeface="Lucida Sans Unicode"/>
              </a:rPr>
              <a:t>for (i = OE; i &lt; N-1; i+=2)</a:t>
            </a:r>
            <a:r>
              <a:rPr sz="1765" spc="-88" dirty="0">
                <a:solidFill>
                  <a:srgbClr val="000099"/>
                </a:solidFill>
                <a:latin typeface="Lucida Sans Unicode"/>
                <a:cs typeface="Lucida Sans Unicode"/>
              </a:rPr>
              <a:t> </a:t>
            </a:r>
            <a:r>
              <a:rPr sz="1765" dirty="0">
                <a:solidFill>
                  <a:srgbClr val="000099"/>
                </a:solidFill>
                <a:latin typeface="Lucida Sans Unicode"/>
                <a:cs typeface="Lucida Sans Unicode"/>
              </a:rPr>
              <a:t>{</a:t>
            </a:r>
            <a:endParaRPr lang="en-US" sz="1765" dirty="0">
              <a:latin typeface="Lucida Sans Unicode"/>
              <a:cs typeface="Lucida Sans Unicode"/>
            </a:endParaRPr>
          </a:p>
          <a:p>
            <a:pPr marL="294730" marR="4483" indent="-284084"/>
            <a:r>
              <a:rPr lang="en-US" sz="1765" dirty="0">
                <a:solidFill>
                  <a:srgbClr val="000099"/>
                </a:solidFill>
                <a:latin typeface="Lucida Sans Unicode"/>
                <a:cs typeface="Lucida Sans Unicode"/>
              </a:rPr>
              <a:t>         i</a:t>
            </a:r>
            <a:r>
              <a:rPr sz="1765" dirty="0">
                <a:solidFill>
                  <a:srgbClr val="000099"/>
                </a:solidFill>
                <a:latin typeface="Lucida Sans Unicode"/>
                <a:cs typeface="Lucida Sans Unicode"/>
              </a:rPr>
              <a:t>f </a:t>
            </a:r>
            <a:r>
              <a:rPr sz="1765" spc="-4" dirty="0">
                <a:solidFill>
                  <a:srgbClr val="000099"/>
                </a:solidFill>
                <a:latin typeface="Lucida Sans Unicode"/>
                <a:cs typeface="Lucida Sans Unicode"/>
              </a:rPr>
              <a:t>(Keys[i] </a:t>
            </a:r>
            <a:r>
              <a:rPr sz="1765" dirty="0">
                <a:solidFill>
                  <a:srgbClr val="000099"/>
                </a:solidFill>
                <a:latin typeface="Lucida Sans Unicode"/>
                <a:cs typeface="Lucida Sans Unicode"/>
              </a:rPr>
              <a:t>&gt;</a:t>
            </a:r>
            <a:r>
              <a:rPr sz="1765" spc="-66" dirty="0">
                <a:solidFill>
                  <a:srgbClr val="000099"/>
                </a:solidFill>
                <a:latin typeface="Lucida Sans Unicode"/>
                <a:cs typeface="Lucida Sans Unicode"/>
              </a:rPr>
              <a:t> </a:t>
            </a:r>
            <a:r>
              <a:rPr sz="1765" dirty="0">
                <a:solidFill>
                  <a:srgbClr val="000099"/>
                </a:solidFill>
                <a:latin typeface="Lucida Sans Unicode"/>
                <a:cs typeface="Lucida Sans Unicode"/>
              </a:rPr>
              <a:t>Keys[i+1])</a:t>
            </a:r>
            <a:r>
              <a:rPr lang="en-US" sz="1765" dirty="0">
                <a:solidFill>
                  <a:srgbClr val="000099"/>
                </a:solidFill>
                <a:latin typeface="Lucida Sans Unicode"/>
                <a:cs typeface="Lucida Sans Unicode"/>
              </a:rPr>
              <a:t> </a:t>
            </a:r>
            <a:r>
              <a:rPr sz="1765" dirty="0">
                <a:solidFill>
                  <a:srgbClr val="000099"/>
                </a:solidFill>
                <a:latin typeface="Lucida Sans Unicode"/>
                <a:cs typeface="Lucida Sans Unicode"/>
              </a:rPr>
              <a:t>{ </a:t>
            </a:r>
            <a:endParaRPr lang="en-US" sz="1765" dirty="0">
              <a:solidFill>
                <a:srgbClr val="000099"/>
              </a:solidFill>
              <a:latin typeface="Lucida Sans Unicode"/>
              <a:cs typeface="Lucida Sans Unicode"/>
            </a:endParaRPr>
          </a:p>
          <a:p>
            <a:pPr marL="294730" marR="4483" indent="-284084"/>
            <a:r>
              <a:rPr lang="en-US" sz="1765" spc="-4" dirty="0">
                <a:solidFill>
                  <a:srgbClr val="000099"/>
                </a:solidFill>
                <a:latin typeface="Lucida Sans Unicode"/>
                <a:cs typeface="Lucida Sans Unicode"/>
              </a:rPr>
              <a:t>              </a:t>
            </a:r>
            <a:r>
              <a:rPr sz="1765" spc="-4" dirty="0">
                <a:solidFill>
                  <a:srgbClr val="000099"/>
                </a:solidFill>
                <a:latin typeface="Lucida Sans Unicode"/>
                <a:cs typeface="Lucida Sans Unicode"/>
              </a:rPr>
              <a:t>int </a:t>
            </a:r>
            <a:r>
              <a:rPr sz="1765" dirty="0">
                <a:solidFill>
                  <a:srgbClr val="000099"/>
                </a:solidFill>
                <a:latin typeface="Lucida Sans Unicode"/>
                <a:cs typeface="Lucida Sans Unicode"/>
              </a:rPr>
              <a:t>tmp =</a:t>
            </a:r>
            <a:r>
              <a:rPr sz="1765" spc="-62" dirty="0">
                <a:solidFill>
                  <a:srgbClr val="000099"/>
                </a:solidFill>
                <a:latin typeface="Lucida Sans Unicode"/>
                <a:cs typeface="Lucida Sans Unicode"/>
              </a:rPr>
              <a:t> </a:t>
            </a:r>
            <a:r>
              <a:rPr sz="1765" spc="-4" dirty="0">
                <a:solidFill>
                  <a:srgbClr val="000099"/>
                </a:solidFill>
                <a:latin typeface="Lucida Sans Unicode"/>
                <a:cs typeface="Lucida Sans Unicode"/>
              </a:rPr>
              <a:t>Keys[</a:t>
            </a:r>
            <a:r>
              <a:rPr sz="1765" spc="-4" dirty="0" err="1">
                <a:solidFill>
                  <a:srgbClr val="000099"/>
                </a:solidFill>
                <a:latin typeface="Lucida Sans Unicode"/>
                <a:cs typeface="Lucida Sans Unicode"/>
              </a:rPr>
              <a:t>i</a:t>
            </a:r>
            <a:r>
              <a:rPr sz="1765" spc="-4" dirty="0">
                <a:solidFill>
                  <a:srgbClr val="000099"/>
                </a:solidFill>
                <a:latin typeface="Lucida Sans Unicode"/>
                <a:cs typeface="Lucida Sans Unicode"/>
              </a:rPr>
              <a:t>];</a:t>
            </a:r>
            <a:endParaRPr lang="en-US" sz="1765" spc="-4" dirty="0">
              <a:solidFill>
                <a:srgbClr val="000099"/>
              </a:solidFill>
              <a:latin typeface="Lucida Sans Unicode"/>
              <a:cs typeface="Lucida Sans Unicode"/>
            </a:endParaRPr>
          </a:p>
          <a:p>
            <a:pPr marL="294730" marR="4483" indent="-284084"/>
            <a:r>
              <a:rPr lang="en-US" sz="1765" spc="-4" dirty="0">
                <a:solidFill>
                  <a:srgbClr val="000099"/>
                </a:solidFill>
                <a:latin typeface="Lucida Sans Unicode"/>
                <a:cs typeface="Lucida Sans Unicode"/>
              </a:rPr>
              <a:t>              Keys[</a:t>
            </a:r>
            <a:r>
              <a:rPr lang="en-US" sz="1765" spc="-4" dirty="0" err="1">
                <a:solidFill>
                  <a:srgbClr val="000099"/>
                </a:solidFill>
                <a:latin typeface="Lucida Sans Unicode"/>
                <a:cs typeface="Lucida Sans Unicode"/>
              </a:rPr>
              <a:t>i</a:t>
            </a:r>
            <a:r>
              <a:rPr lang="en-US" sz="1765" spc="-4" dirty="0">
                <a:solidFill>
                  <a:srgbClr val="000099"/>
                </a:solidFill>
                <a:latin typeface="Lucida Sans Unicode"/>
                <a:cs typeface="Lucida Sans Unicode"/>
              </a:rPr>
              <a:t>] </a:t>
            </a:r>
            <a:r>
              <a:rPr lang="en-US" sz="1765" dirty="0">
                <a:solidFill>
                  <a:srgbClr val="000099"/>
                </a:solidFill>
                <a:latin typeface="Lucida Sans Unicode"/>
                <a:cs typeface="Lucida Sans Unicode"/>
              </a:rPr>
              <a:t>=</a:t>
            </a:r>
            <a:r>
              <a:rPr lang="en-US" sz="1765" spc="-66" dirty="0">
                <a:solidFill>
                  <a:srgbClr val="000099"/>
                </a:solidFill>
                <a:latin typeface="Lucida Sans Unicode"/>
                <a:cs typeface="Lucida Sans Unicode"/>
              </a:rPr>
              <a:t> </a:t>
            </a:r>
            <a:r>
              <a:rPr lang="en-US" sz="1765" dirty="0">
                <a:solidFill>
                  <a:srgbClr val="000099"/>
                </a:solidFill>
                <a:latin typeface="Lucida Sans Unicode"/>
                <a:cs typeface="Lucida Sans Unicode"/>
              </a:rPr>
              <a:t>Keys[i+1];  </a:t>
            </a:r>
          </a:p>
          <a:p>
            <a:pPr marL="294730" marR="4483" indent="-284084"/>
            <a:r>
              <a:rPr lang="en-US" sz="1765" spc="-4" dirty="0">
                <a:solidFill>
                  <a:srgbClr val="000099"/>
                </a:solidFill>
                <a:latin typeface="Lucida Sans Unicode"/>
                <a:cs typeface="Lucida Sans Unicode"/>
              </a:rPr>
              <a:t>              Keys[i+1] </a:t>
            </a:r>
            <a:r>
              <a:rPr lang="en-US" sz="1765" dirty="0">
                <a:solidFill>
                  <a:srgbClr val="000099"/>
                </a:solidFill>
                <a:latin typeface="Lucida Sans Unicode"/>
                <a:cs typeface="Lucida Sans Unicode"/>
              </a:rPr>
              <a:t>= </a:t>
            </a:r>
            <a:r>
              <a:rPr lang="en-US" sz="1765" dirty="0" err="1">
                <a:solidFill>
                  <a:srgbClr val="000099"/>
                </a:solidFill>
                <a:latin typeface="Lucida Sans Unicode"/>
                <a:cs typeface="Lucida Sans Unicode"/>
              </a:rPr>
              <a:t>tmp</a:t>
            </a:r>
            <a:r>
              <a:rPr lang="en-US" sz="1765" dirty="0">
                <a:solidFill>
                  <a:srgbClr val="000099"/>
                </a:solidFill>
                <a:latin typeface="Lucida Sans Unicode"/>
                <a:cs typeface="Lucida Sans Unicode"/>
              </a:rPr>
              <a:t>;  </a:t>
            </a:r>
          </a:p>
          <a:p>
            <a:pPr marL="294730" marR="4483" indent="-284084"/>
            <a:r>
              <a:rPr lang="en-US" sz="1765" spc="-4" dirty="0">
                <a:solidFill>
                  <a:srgbClr val="000099"/>
                </a:solidFill>
                <a:latin typeface="Lucida Sans Unicode"/>
                <a:cs typeface="Lucida Sans Unicode"/>
              </a:rPr>
              <a:t>              done *=</a:t>
            </a:r>
            <a:r>
              <a:rPr lang="en-US" sz="1765" spc="-53" dirty="0">
                <a:solidFill>
                  <a:srgbClr val="000099"/>
                </a:solidFill>
                <a:latin typeface="Lucida Sans Unicode"/>
                <a:cs typeface="Lucida Sans Unicode"/>
              </a:rPr>
              <a:t> </a:t>
            </a:r>
            <a:r>
              <a:rPr lang="en-US" sz="1765" spc="-4" dirty="0">
                <a:solidFill>
                  <a:srgbClr val="000099"/>
                </a:solidFill>
                <a:latin typeface="Lucida Sans Unicode"/>
                <a:cs typeface="Lucida Sans Unicode"/>
              </a:rPr>
              <a:t>false;</a:t>
            </a:r>
          </a:p>
          <a:p>
            <a:pPr marL="294730" marR="4483" indent="-284084"/>
            <a:r>
              <a:rPr lang="en-US" sz="1765" dirty="0">
                <a:solidFill>
                  <a:srgbClr val="000099"/>
                </a:solidFill>
                <a:latin typeface="Lucida Sans Unicode"/>
                <a:cs typeface="Lucida Sans Unicode"/>
              </a:rPr>
              <a:t>         }</a:t>
            </a:r>
          </a:p>
          <a:p>
            <a:pPr marL="294730" marR="4483" indent="-284084"/>
            <a:r>
              <a:rPr lang="en-US" sz="1765" dirty="0">
                <a:solidFill>
                  <a:srgbClr val="000099"/>
                </a:solidFill>
                <a:latin typeface="Lucida Sans Unicode"/>
                <a:cs typeface="Lucida Sans Unicode"/>
              </a:rPr>
              <a:t>         return</a:t>
            </a:r>
            <a:r>
              <a:rPr lang="en-US" sz="1765" spc="-71" dirty="0">
                <a:solidFill>
                  <a:srgbClr val="000099"/>
                </a:solidFill>
                <a:latin typeface="Lucida Sans Unicode"/>
                <a:cs typeface="Lucida Sans Unicode"/>
              </a:rPr>
              <a:t> </a:t>
            </a:r>
            <a:r>
              <a:rPr lang="en-US" sz="1765" spc="-4" dirty="0">
                <a:solidFill>
                  <a:srgbClr val="000099"/>
                </a:solidFill>
                <a:latin typeface="Lucida Sans Unicode"/>
                <a:cs typeface="Lucida Sans Unicode"/>
              </a:rPr>
              <a:t>done;</a:t>
            </a:r>
            <a:endParaRPr lang="en-US" sz="1765" spc="-4" dirty="0">
              <a:latin typeface="Lucida Sans Unicode"/>
              <a:cs typeface="Lucida Sans Unicode"/>
            </a:endParaRPr>
          </a:p>
          <a:p>
            <a:pPr marL="294730" marR="4483" indent="-284084"/>
            <a:r>
              <a:rPr lang="en-US" sz="1765" dirty="0">
                <a:solidFill>
                  <a:srgbClr val="000099"/>
                </a:solidFill>
                <a:latin typeface="Lucida Sans Unicode"/>
                <a:cs typeface="Lucida Sans Unicode"/>
              </a:rPr>
              <a:t>}</a:t>
            </a:r>
            <a:endParaRPr sz="1765" dirty="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53951" y="1546412"/>
            <a:ext cx="2353235" cy="0"/>
          </a:xfrm>
          <a:custGeom>
            <a:avLst/>
            <a:gdLst/>
            <a:ahLst/>
            <a:cxnLst/>
            <a:rect l="l" t="t" r="r" b="b"/>
            <a:pathLst>
              <a:path w="2667000">
                <a:moveTo>
                  <a:pt x="0" y="0"/>
                </a:moveTo>
                <a:lnTo>
                  <a:pt x="2666999" y="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3" name="object 13"/>
          <p:cNvSpPr/>
          <p:nvPr/>
        </p:nvSpPr>
        <p:spPr>
          <a:xfrm>
            <a:off x="5853951" y="1479177"/>
            <a:ext cx="134471" cy="134471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46539" y="5988"/>
                </a:lnTo>
                <a:lnTo>
                  <a:pt x="22318" y="22318"/>
                </a:lnTo>
                <a:lnTo>
                  <a:pt x="5988" y="46539"/>
                </a:lnTo>
                <a:lnTo>
                  <a:pt x="0" y="76200"/>
                </a:lnTo>
                <a:lnTo>
                  <a:pt x="5988" y="105860"/>
                </a:lnTo>
                <a:lnTo>
                  <a:pt x="22318" y="130081"/>
                </a:lnTo>
                <a:lnTo>
                  <a:pt x="46539" y="146411"/>
                </a:lnTo>
                <a:lnTo>
                  <a:pt x="76200" y="152400"/>
                </a:lnTo>
                <a:lnTo>
                  <a:pt x="105860" y="146411"/>
                </a:lnTo>
                <a:lnTo>
                  <a:pt x="130081" y="130081"/>
                </a:lnTo>
                <a:lnTo>
                  <a:pt x="146411" y="105860"/>
                </a:lnTo>
                <a:lnTo>
                  <a:pt x="152400" y="76200"/>
                </a:lnTo>
                <a:lnTo>
                  <a:pt x="146411" y="46539"/>
                </a:lnTo>
                <a:lnTo>
                  <a:pt x="130081" y="22318"/>
                </a:lnTo>
                <a:lnTo>
                  <a:pt x="105860" y="5988"/>
                </a:lnTo>
                <a:lnTo>
                  <a:pt x="7620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4" name="object 14"/>
          <p:cNvSpPr/>
          <p:nvPr/>
        </p:nvSpPr>
        <p:spPr>
          <a:xfrm>
            <a:off x="5853951" y="1479177"/>
            <a:ext cx="134471" cy="134471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76199"/>
                </a:moveTo>
                <a:lnTo>
                  <a:pt x="5988" y="46539"/>
                </a:lnTo>
                <a:lnTo>
                  <a:pt x="22318" y="22318"/>
                </a:lnTo>
                <a:lnTo>
                  <a:pt x="46539" y="5988"/>
                </a:lnTo>
                <a:lnTo>
                  <a:pt x="76199" y="0"/>
                </a:lnTo>
                <a:lnTo>
                  <a:pt x="105860" y="5988"/>
                </a:lnTo>
                <a:lnTo>
                  <a:pt x="130081" y="22318"/>
                </a:lnTo>
                <a:lnTo>
                  <a:pt x="146411" y="46539"/>
                </a:lnTo>
                <a:lnTo>
                  <a:pt x="152399" y="76199"/>
                </a:lnTo>
                <a:lnTo>
                  <a:pt x="146411" y="105860"/>
                </a:lnTo>
                <a:lnTo>
                  <a:pt x="130081" y="130081"/>
                </a:lnTo>
                <a:lnTo>
                  <a:pt x="105860" y="146411"/>
                </a:lnTo>
                <a:lnTo>
                  <a:pt x="76199" y="152400"/>
                </a:lnTo>
                <a:lnTo>
                  <a:pt x="46539" y="146411"/>
                </a:lnTo>
                <a:lnTo>
                  <a:pt x="22318" y="130081"/>
                </a:lnTo>
                <a:lnTo>
                  <a:pt x="5988" y="105860"/>
                </a:lnTo>
                <a:lnTo>
                  <a:pt x="0" y="76199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5" name="object 15"/>
          <p:cNvSpPr/>
          <p:nvPr/>
        </p:nvSpPr>
        <p:spPr>
          <a:xfrm>
            <a:off x="8139951" y="1479177"/>
            <a:ext cx="134471" cy="134471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46539" y="5988"/>
                </a:lnTo>
                <a:lnTo>
                  <a:pt x="22318" y="22318"/>
                </a:lnTo>
                <a:lnTo>
                  <a:pt x="5988" y="46539"/>
                </a:lnTo>
                <a:lnTo>
                  <a:pt x="0" y="76200"/>
                </a:lnTo>
                <a:lnTo>
                  <a:pt x="5988" y="105860"/>
                </a:lnTo>
                <a:lnTo>
                  <a:pt x="22318" y="130081"/>
                </a:lnTo>
                <a:lnTo>
                  <a:pt x="46539" y="146411"/>
                </a:lnTo>
                <a:lnTo>
                  <a:pt x="76200" y="152400"/>
                </a:lnTo>
                <a:lnTo>
                  <a:pt x="105860" y="146411"/>
                </a:lnTo>
                <a:lnTo>
                  <a:pt x="130081" y="130081"/>
                </a:lnTo>
                <a:lnTo>
                  <a:pt x="146411" y="105860"/>
                </a:lnTo>
                <a:lnTo>
                  <a:pt x="152400" y="76200"/>
                </a:lnTo>
                <a:lnTo>
                  <a:pt x="146411" y="46539"/>
                </a:lnTo>
                <a:lnTo>
                  <a:pt x="130081" y="22318"/>
                </a:lnTo>
                <a:lnTo>
                  <a:pt x="105860" y="5988"/>
                </a:lnTo>
                <a:lnTo>
                  <a:pt x="7620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6" name="object 16"/>
          <p:cNvSpPr/>
          <p:nvPr/>
        </p:nvSpPr>
        <p:spPr>
          <a:xfrm>
            <a:off x="8139951" y="1479177"/>
            <a:ext cx="134471" cy="134471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76199"/>
                </a:moveTo>
                <a:lnTo>
                  <a:pt x="5988" y="46539"/>
                </a:lnTo>
                <a:lnTo>
                  <a:pt x="22318" y="22318"/>
                </a:lnTo>
                <a:lnTo>
                  <a:pt x="46539" y="5988"/>
                </a:lnTo>
                <a:lnTo>
                  <a:pt x="76199" y="0"/>
                </a:lnTo>
                <a:lnTo>
                  <a:pt x="105860" y="5988"/>
                </a:lnTo>
                <a:lnTo>
                  <a:pt x="130081" y="22318"/>
                </a:lnTo>
                <a:lnTo>
                  <a:pt x="146411" y="46539"/>
                </a:lnTo>
                <a:lnTo>
                  <a:pt x="152400" y="76199"/>
                </a:lnTo>
                <a:lnTo>
                  <a:pt x="146411" y="105860"/>
                </a:lnTo>
                <a:lnTo>
                  <a:pt x="130081" y="130081"/>
                </a:lnTo>
                <a:lnTo>
                  <a:pt x="105860" y="146411"/>
                </a:lnTo>
                <a:lnTo>
                  <a:pt x="76199" y="152400"/>
                </a:lnTo>
                <a:lnTo>
                  <a:pt x="46539" y="146411"/>
                </a:lnTo>
                <a:lnTo>
                  <a:pt x="22318" y="130081"/>
                </a:lnTo>
                <a:lnTo>
                  <a:pt x="5988" y="105860"/>
                </a:lnTo>
                <a:lnTo>
                  <a:pt x="0" y="76199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7" name="object 17"/>
          <p:cNvSpPr/>
          <p:nvPr/>
        </p:nvSpPr>
        <p:spPr>
          <a:xfrm>
            <a:off x="7602069" y="1479177"/>
            <a:ext cx="134471" cy="134471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46539" y="5988"/>
                </a:lnTo>
                <a:lnTo>
                  <a:pt x="22318" y="22318"/>
                </a:lnTo>
                <a:lnTo>
                  <a:pt x="5988" y="46539"/>
                </a:lnTo>
                <a:lnTo>
                  <a:pt x="0" y="76200"/>
                </a:lnTo>
                <a:lnTo>
                  <a:pt x="5988" y="105860"/>
                </a:lnTo>
                <a:lnTo>
                  <a:pt x="22318" y="130081"/>
                </a:lnTo>
                <a:lnTo>
                  <a:pt x="46539" y="146411"/>
                </a:lnTo>
                <a:lnTo>
                  <a:pt x="76200" y="152400"/>
                </a:lnTo>
                <a:lnTo>
                  <a:pt x="105860" y="146411"/>
                </a:lnTo>
                <a:lnTo>
                  <a:pt x="130081" y="130081"/>
                </a:lnTo>
                <a:lnTo>
                  <a:pt x="146411" y="105860"/>
                </a:lnTo>
                <a:lnTo>
                  <a:pt x="152400" y="76200"/>
                </a:lnTo>
                <a:lnTo>
                  <a:pt x="146411" y="46539"/>
                </a:lnTo>
                <a:lnTo>
                  <a:pt x="130081" y="22318"/>
                </a:lnTo>
                <a:lnTo>
                  <a:pt x="105860" y="5988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8" name="object 18"/>
          <p:cNvSpPr/>
          <p:nvPr/>
        </p:nvSpPr>
        <p:spPr>
          <a:xfrm>
            <a:off x="7602069" y="1479177"/>
            <a:ext cx="134471" cy="134471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76199"/>
                </a:moveTo>
                <a:lnTo>
                  <a:pt x="5988" y="46539"/>
                </a:lnTo>
                <a:lnTo>
                  <a:pt x="22318" y="22318"/>
                </a:lnTo>
                <a:lnTo>
                  <a:pt x="46539" y="5988"/>
                </a:lnTo>
                <a:lnTo>
                  <a:pt x="76199" y="0"/>
                </a:lnTo>
                <a:lnTo>
                  <a:pt x="105860" y="5988"/>
                </a:lnTo>
                <a:lnTo>
                  <a:pt x="130081" y="22318"/>
                </a:lnTo>
                <a:lnTo>
                  <a:pt x="146411" y="46539"/>
                </a:lnTo>
                <a:lnTo>
                  <a:pt x="152399" y="76199"/>
                </a:lnTo>
                <a:lnTo>
                  <a:pt x="146411" y="105860"/>
                </a:lnTo>
                <a:lnTo>
                  <a:pt x="130081" y="130081"/>
                </a:lnTo>
                <a:lnTo>
                  <a:pt x="105860" y="146411"/>
                </a:lnTo>
                <a:lnTo>
                  <a:pt x="76199" y="152400"/>
                </a:lnTo>
                <a:lnTo>
                  <a:pt x="46539" y="146411"/>
                </a:lnTo>
                <a:lnTo>
                  <a:pt x="22318" y="130081"/>
                </a:lnTo>
                <a:lnTo>
                  <a:pt x="5988" y="105860"/>
                </a:lnTo>
                <a:lnTo>
                  <a:pt x="0" y="76199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9" name="object 19"/>
          <p:cNvSpPr/>
          <p:nvPr/>
        </p:nvSpPr>
        <p:spPr>
          <a:xfrm>
            <a:off x="6391833" y="1479177"/>
            <a:ext cx="134471" cy="134471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46539" y="5988"/>
                </a:lnTo>
                <a:lnTo>
                  <a:pt x="22318" y="22318"/>
                </a:lnTo>
                <a:lnTo>
                  <a:pt x="5988" y="46539"/>
                </a:lnTo>
                <a:lnTo>
                  <a:pt x="0" y="76200"/>
                </a:lnTo>
                <a:lnTo>
                  <a:pt x="5988" y="105860"/>
                </a:lnTo>
                <a:lnTo>
                  <a:pt x="22318" y="130081"/>
                </a:lnTo>
                <a:lnTo>
                  <a:pt x="46539" y="146411"/>
                </a:lnTo>
                <a:lnTo>
                  <a:pt x="76200" y="152400"/>
                </a:lnTo>
                <a:lnTo>
                  <a:pt x="105860" y="146411"/>
                </a:lnTo>
                <a:lnTo>
                  <a:pt x="130081" y="130081"/>
                </a:lnTo>
                <a:lnTo>
                  <a:pt x="146411" y="105860"/>
                </a:lnTo>
                <a:lnTo>
                  <a:pt x="152400" y="76200"/>
                </a:lnTo>
                <a:lnTo>
                  <a:pt x="146411" y="46539"/>
                </a:lnTo>
                <a:lnTo>
                  <a:pt x="130081" y="22318"/>
                </a:lnTo>
                <a:lnTo>
                  <a:pt x="105860" y="5988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0" name="object 20"/>
          <p:cNvSpPr/>
          <p:nvPr/>
        </p:nvSpPr>
        <p:spPr>
          <a:xfrm>
            <a:off x="6391833" y="1479177"/>
            <a:ext cx="134471" cy="134471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76199"/>
                </a:moveTo>
                <a:lnTo>
                  <a:pt x="5988" y="46539"/>
                </a:lnTo>
                <a:lnTo>
                  <a:pt x="22318" y="22318"/>
                </a:lnTo>
                <a:lnTo>
                  <a:pt x="46539" y="5988"/>
                </a:lnTo>
                <a:lnTo>
                  <a:pt x="76199" y="0"/>
                </a:lnTo>
                <a:lnTo>
                  <a:pt x="105860" y="5988"/>
                </a:lnTo>
                <a:lnTo>
                  <a:pt x="130081" y="22318"/>
                </a:lnTo>
                <a:lnTo>
                  <a:pt x="146411" y="46539"/>
                </a:lnTo>
                <a:lnTo>
                  <a:pt x="152400" y="76199"/>
                </a:lnTo>
                <a:lnTo>
                  <a:pt x="146411" y="105860"/>
                </a:lnTo>
                <a:lnTo>
                  <a:pt x="130081" y="130081"/>
                </a:lnTo>
                <a:lnTo>
                  <a:pt x="105860" y="146411"/>
                </a:lnTo>
                <a:lnTo>
                  <a:pt x="76199" y="152400"/>
                </a:lnTo>
                <a:lnTo>
                  <a:pt x="46539" y="146411"/>
                </a:lnTo>
                <a:lnTo>
                  <a:pt x="22318" y="130081"/>
                </a:lnTo>
                <a:lnTo>
                  <a:pt x="5988" y="105860"/>
                </a:lnTo>
                <a:lnTo>
                  <a:pt x="0" y="76199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1" name="object 21"/>
          <p:cNvSpPr/>
          <p:nvPr/>
        </p:nvSpPr>
        <p:spPr>
          <a:xfrm>
            <a:off x="6996951" y="1479177"/>
            <a:ext cx="134471" cy="134471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46539" y="5988"/>
                </a:lnTo>
                <a:lnTo>
                  <a:pt x="22318" y="22318"/>
                </a:lnTo>
                <a:lnTo>
                  <a:pt x="5988" y="46539"/>
                </a:lnTo>
                <a:lnTo>
                  <a:pt x="0" y="76200"/>
                </a:lnTo>
                <a:lnTo>
                  <a:pt x="5988" y="105860"/>
                </a:lnTo>
                <a:lnTo>
                  <a:pt x="22318" y="130081"/>
                </a:lnTo>
                <a:lnTo>
                  <a:pt x="46539" y="146411"/>
                </a:lnTo>
                <a:lnTo>
                  <a:pt x="76200" y="152400"/>
                </a:lnTo>
                <a:lnTo>
                  <a:pt x="105860" y="146411"/>
                </a:lnTo>
                <a:lnTo>
                  <a:pt x="130081" y="130081"/>
                </a:lnTo>
                <a:lnTo>
                  <a:pt x="146411" y="105860"/>
                </a:lnTo>
                <a:lnTo>
                  <a:pt x="152400" y="76200"/>
                </a:lnTo>
                <a:lnTo>
                  <a:pt x="146411" y="46539"/>
                </a:lnTo>
                <a:lnTo>
                  <a:pt x="130081" y="22318"/>
                </a:lnTo>
                <a:lnTo>
                  <a:pt x="105860" y="5988"/>
                </a:lnTo>
                <a:lnTo>
                  <a:pt x="7620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2" name="object 22"/>
          <p:cNvSpPr/>
          <p:nvPr/>
        </p:nvSpPr>
        <p:spPr>
          <a:xfrm>
            <a:off x="6996951" y="1479177"/>
            <a:ext cx="134471" cy="134471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76199"/>
                </a:moveTo>
                <a:lnTo>
                  <a:pt x="5988" y="46539"/>
                </a:lnTo>
                <a:lnTo>
                  <a:pt x="22318" y="22318"/>
                </a:lnTo>
                <a:lnTo>
                  <a:pt x="46539" y="5988"/>
                </a:lnTo>
                <a:lnTo>
                  <a:pt x="76199" y="0"/>
                </a:lnTo>
                <a:lnTo>
                  <a:pt x="105860" y="5988"/>
                </a:lnTo>
                <a:lnTo>
                  <a:pt x="130081" y="22318"/>
                </a:lnTo>
                <a:lnTo>
                  <a:pt x="146411" y="46539"/>
                </a:lnTo>
                <a:lnTo>
                  <a:pt x="152400" y="76199"/>
                </a:lnTo>
                <a:lnTo>
                  <a:pt x="146411" y="105860"/>
                </a:lnTo>
                <a:lnTo>
                  <a:pt x="130081" y="130081"/>
                </a:lnTo>
                <a:lnTo>
                  <a:pt x="105860" y="146411"/>
                </a:lnTo>
                <a:lnTo>
                  <a:pt x="76199" y="152400"/>
                </a:lnTo>
                <a:lnTo>
                  <a:pt x="46539" y="146411"/>
                </a:lnTo>
                <a:lnTo>
                  <a:pt x="22318" y="130081"/>
                </a:lnTo>
                <a:lnTo>
                  <a:pt x="5988" y="105860"/>
                </a:lnTo>
                <a:lnTo>
                  <a:pt x="0" y="76199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3" name="object 23"/>
          <p:cNvSpPr txBox="1"/>
          <p:nvPr/>
        </p:nvSpPr>
        <p:spPr>
          <a:xfrm>
            <a:off x="6377443" y="1760391"/>
            <a:ext cx="300878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lnSpc>
                <a:spcPts val="2109"/>
              </a:lnSpc>
            </a:pPr>
            <a:r>
              <a:rPr sz="2647" baseline="13888" dirty="0">
                <a:solidFill>
                  <a:srgbClr val="990099"/>
                </a:solidFill>
                <a:latin typeface="Times New Roman"/>
                <a:cs typeface="Times New Roman"/>
              </a:rPr>
              <a:t>a</a:t>
            </a:r>
            <a:r>
              <a:rPr sz="1147" spc="9" dirty="0">
                <a:solidFill>
                  <a:srgbClr val="AB27A9"/>
                </a:solidFill>
                <a:latin typeface="Times New Roman"/>
                <a:cs typeface="Times New Roman"/>
              </a:rPr>
              <a:t>i-1</a:t>
            </a:r>
            <a:endParaRPr sz="1147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91649" y="1704362"/>
            <a:ext cx="176493" cy="2716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765" dirty="0">
                <a:solidFill>
                  <a:srgbClr val="990099"/>
                </a:solidFill>
                <a:latin typeface="Times New Roman"/>
                <a:cs typeface="Times New Roman"/>
              </a:rPr>
              <a:t>a</a:t>
            </a:r>
            <a:r>
              <a:rPr sz="1721" spc="6" baseline="-21367" dirty="0">
                <a:solidFill>
                  <a:srgbClr val="AB27A9"/>
                </a:solidFill>
                <a:latin typeface="Times New Roman"/>
                <a:cs typeface="Times New Roman"/>
              </a:rPr>
              <a:t>i</a:t>
            </a:r>
            <a:endParaRPr sz="1721" baseline="-21367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37425" y="1760391"/>
            <a:ext cx="336176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lnSpc>
                <a:spcPts val="2109"/>
              </a:lnSpc>
            </a:pPr>
            <a:r>
              <a:rPr sz="2647" baseline="13888" dirty="0">
                <a:solidFill>
                  <a:srgbClr val="990099"/>
                </a:solidFill>
                <a:latin typeface="Times New Roman"/>
                <a:cs typeface="Times New Roman"/>
              </a:rPr>
              <a:t>a</a:t>
            </a:r>
            <a:r>
              <a:rPr sz="1147" spc="13" dirty="0">
                <a:solidFill>
                  <a:srgbClr val="AB27A9"/>
                </a:solidFill>
                <a:latin typeface="Times New Roman"/>
                <a:cs typeface="Times New Roman"/>
              </a:rPr>
              <a:t>i+1</a:t>
            </a:r>
            <a:endParaRPr sz="1147">
              <a:latin typeface="Times New Roman"/>
              <a:cs typeface="Times New Roman"/>
            </a:endParaRPr>
          </a:p>
        </p:txBody>
      </p:sp>
      <p:graphicFrame>
        <p:nvGraphicFramePr>
          <p:cNvPr id="26" name="object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920240"/>
              </p:ext>
            </p:extLst>
          </p:nvPr>
        </p:nvGraphicFramePr>
        <p:xfrm>
          <a:off x="4343117" y="4716774"/>
          <a:ext cx="4118440" cy="6454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9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9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272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P=1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738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00D2A9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P=2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738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00D2A9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P=4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738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00D2A9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P=8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738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00D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6.09s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3532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4EFE4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3.51s</a:t>
                      </a:r>
                    </a:p>
                  </a:txBody>
                  <a:tcPr marL="0" marR="0" marT="23532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4EFE4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2.78s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3532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4EFE4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2.78s</a:t>
                      </a:r>
                    </a:p>
                  </a:txBody>
                  <a:tcPr marL="0" marR="0" marT="23532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4E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object 27"/>
          <p:cNvSpPr txBox="1"/>
          <p:nvPr/>
        </p:nvSpPr>
        <p:spPr>
          <a:xfrm>
            <a:off x="4353621" y="4372722"/>
            <a:ext cx="3516373" cy="325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118" b="0" dirty="0">
                <a:latin typeface="+mj-lt"/>
                <a:cs typeface="Times New Roman"/>
              </a:rPr>
              <a:t>-n 8Mi, -i 200, -f</a:t>
            </a:r>
            <a:r>
              <a:rPr sz="2118" b="0" spc="-88" dirty="0">
                <a:latin typeface="+mj-lt"/>
                <a:cs typeface="Times New Roman"/>
              </a:rPr>
              <a:t> </a:t>
            </a:r>
            <a:r>
              <a:rPr sz="2118" b="0" dirty="0">
                <a:latin typeface="+mj-lt"/>
                <a:cs typeface="Times New Roman"/>
              </a:rPr>
              <a:t>50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353621" y="5325459"/>
            <a:ext cx="3290609" cy="325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tabLst>
                <a:tab pos="2129231" algn="l"/>
              </a:tabLst>
            </a:pPr>
            <a:r>
              <a:rPr sz="2118" b="0" dirty="0">
                <a:solidFill>
                  <a:srgbClr val="C00000"/>
                </a:solidFill>
                <a:latin typeface="+mj-lt"/>
                <a:cs typeface="Times New Roman"/>
              </a:rPr>
              <a:t>g++ -fop</a:t>
            </a:r>
            <a:r>
              <a:rPr sz="2118" b="0" spc="-4" dirty="0">
                <a:solidFill>
                  <a:srgbClr val="C00000"/>
                </a:solidFill>
                <a:latin typeface="+mj-lt"/>
                <a:cs typeface="Times New Roman"/>
              </a:rPr>
              <a:t>e</a:t>
            </a:r>
            <a:r>
              <a:rPr sz="2118" b="0" dirty="0">
                <a:solidFill>
                  <a:srgbClr val="C00000"/>
                </a:solidFill>
                <a:latin typeface="+mj-lt"/>
                <a:cs typeface="Times New Roman"/>
              </a:rPr>
              <a:t>nmp, on</a:t>
            </a:r>
            <a:r>
              <a:rPr lang="en-US" sz="2118" b="0" dirty="0">
                <a:solidFill>
                  <a:srgbClr val="C00000"/>
                </a:solidFill>
                <a:latin typeface="+mj-lt"/>
                <a:cs typeface="Times New Roman"/>
              </a:rPr>
              <a:t> </a:t>
            </a:r>
            <a:r>
              <a:rPr sz="2118" b="0" dirty="0">
                <a:solidFill>
                  <a:srgbClr val="C00000"/>
                </a:solidFill>
                <a:latin typeface="+mj-lt"/>
                <a:cs typeface="Times New Roman"/>
              </a:rPr>
              <a:t>Bang</a:t>
            </a:r>
            <a:endParaRPr sz="2118" b="0" dirty="0">
              <a:latin typeface="+mj-lt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399954"/>
            <a:ext cx="8762999" cy="434606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206" algn="ctr"/>
            <a:r>
              <a:rPr sz="2824" spc="-62" dirty="0"/>
              <a:t>Why</a:t>
            </a:r>
            <a:r>
              <a:rPr sz="2824" spc="-185" dirty="0"/>
              <a:t> </a:t>
            </a:r>
            <a:r>
              <a:rPr sz="2824" spc="-84" dirty="0"/>
              <a:t>isn’t</a:t>
            </a:r>
            <a:r>
              <a:rPr sz="2824" spc="-185" dirty="0"/>
              <a:t> </a:t>
            </a:r>
            <a:r>
              <a:rPr sz="2824" dirty="0"/>
              <a:t>a</a:t>
            </a:r>
            <a:r>
              <a:rPr sz="2824" spc="-185" dirty="0"/>
              <a:t> </a:t>
            </a:r>
            <a:r>
              <a:rPr sz="2824" spc="-79" dirty="0"/>
              <a:t>barrier</a:t>
            </a:r>
            <a:r>
              <a:rPr sz="2824" spc="-180" dirty="0"/>
              <a:t> </a:t>
            </a:r>
            <a:r>
              <a:rPr sz="2824" spc="-79" dirty="0"/>
              <a:t>needed</a:t>
            </a:r>
            <a:r>
              <a:rPr sz="2824" spc="-180" dirty="0"/>
              <a:t> </a:t>
            </a:r>
            <a:r>
              <a:rPr sz="2824" spc="-79" dirty="0"/>
              <a:t>between</a:t>
            </a:r>
            <a:r>
              <a:rPr sz="2824" spc="-180" dirty="0"/>
              <a:t> </a:t>
            </a:r>
            <a:r>
              <a:rPr sz="2824" spc="-62" dirty="0"/>
              <a:t>the</a:t>
            </a:r>
            <a:r>
              <a:rPr sz="2824" spc="-185" dirty="0"/>
              <a:t> </a:t>
            </a:r>
            <a:r>
              <a:rPr sz="2824" spc="-71" dirty="0"/>
              <a:t>calls</a:t>
            </a:r>
            <a:r>
              <a:rPr sz="2824" spc="-185" dirty="0"/>
              <a:t> </a:t>
            </a:r>
            <a:r>
              <a:rPr sz="2824" spc="-44" dirty="0"/>
              <a:t>to</a:t>
            </a:r>
            <a:r>
              <a:rPr sz="2824" spc="-185" dirty="0"/>
              <a:t> </a:t>
            </a:r>
            <a:r>
              <a:rPr sz="2824" spc="-79" dirty="0"/>
              <a:t>sweep(</a:t>
            </a:r>
            <a:r>
              <a:rPr sz="2824" spc="-180" dirty="0"/>
              <a:t> </a:t>
            </a:r>
            <a:r>
              <a:rPr sz="2824" spc="-93" dirty="0"/>
              <a:t>)?</a:t>
            </a:r>
            <a:endParaRPr sz="2824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8625838" y="6757980"/>
            <a:ext cx="228600" cy="222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>
              <a:lnSpc>
                <a:spcPts val="1630"/>
              </a:lnSpc>
            </a:pPr>
            <a:fld id="{81D60167-4931-47E6-BA6A-407CBD079E47}" type="slidenum">
              <a:rPr lang="en-US" smtClean="0"/>
              <a:pPr marL="114300">
                <a:lnSpc>
                  <a:spcPts val="1630"/>
                </a:lnSpc>
              </a:pPr>
              <a:t>28</a:t>
            </a:fld>
            <a:endParaRPr dirty="0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D6B4B782-4570-4667-8302-D2A0A72BDB23}"/>
              </a:ext>
            </a:extLst>
          </p:cNvPr>
          <p:cNvSpPr txBox="1">
            <a:spLocks/>
          </p:cNvSpPr>
          <p:nvPr/>
        </p:nvSpPr>
        <p:spPr>
          <a:xfrm>
            <a:off x="661125" y="1066800"/>
            <a:ext cx="7685405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 sz="2400" b="0" i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469265" algn="l"/>
                <a:tab pos="4699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Times New Roman"/>
              </a:rPr>
              <a:t>The </a:t>
            </a:r>
            <a:r>
              <a:rPr kumimoji="0" lang="en-US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Times New Roman"/>
              </a:rPr>
              <a:t>calls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Times New Roman"/>
              </a:rPr>
              <a:t>to </a:t>
            </a:r>
            <a:r>
              <a:rPr kumimoji="0" lang="en-US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Times New Roman"/>
              </a:rPr>
              <a:t>sweep occur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Times New Roman"/>
              </a:rPr>
              <a:t>outside </a:t>
            </a:r>
            <a:r>
              <a:rPr kumimoji="0" lang="en-US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Times New Roman"/>
              </a:rPr>
              <a:t>parallel</a:t>
            </a:r>
            <a:r>
              <a:rPr kumimoji="0" lang="en-US" sz="18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Times New Roman"/>
              </a:rPr>
              <a:t>sections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469265" algn="l"/>
                <a:tab pos="469900" algn="l"/>
              </a:tabLst>
              <a:defRPr/>
            </a:pPr>
            <a:r>
              <a:rPr kumimoji="0" lang="en-US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Times New Roman"/>
              </a:rPr>
              <a:t>OpenMP inserts barriers after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Times New Roman"/>
              </a:rPr>
              <a:t>the </a:t>
            </a:r>
            <a:r>
              <a:rPr kumimoji="0" lang="en-US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Times New Roman"/>
              </a:rPr>
              <a:t>calls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Times New Roman"/>
              </a:rPr>
              <a:t>to</a:t>
            </a:r>
            <a:r>
              <a:rPr kumimoji="0" lang="en-US" sz="1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Times New Roman"/>
              </a:rPr>
              <a:t>Sweep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469265" algn="l"/>
                <a:tab pos="469900" algn="l"/>
              </a:tabLst>
              <a:defRPr/>
            </a:pPr>
            <a:r>
              <a:rPr kumimoji="0" lang="en-US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Times New Roman"/>
              </a:rPr>
              <a:t>OpenMP places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Times New Roman"/>
              </a:rPr>
              <a:t>a </a:t>
            </a:r>
            <a:r>
              <a:rPr kumimoji="0" lang="en-US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Times New Roman"/>
              </a:rPr>
              <a:t>barrier after</a:t>
            </a:r>
            <a:r>
              <a:rPr kumimoji="0" lang="en-US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Times New Roman"/>
              </a:rPr>
              <a:t>the</a:t>
            </a:r>
            <a:r>
              <a:rPr kumimoji="0" lang="en-US" sz="18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Times New Roman"/>
              </a:rPr>
              <a:t> “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Lucida Sans Unicode"/>
              </a:rPr>
              <a:t>for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Lucida Sans Unicode"/>
              </a:rPr>
              <a:t>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Lucida Sans Unicode"/>
              </a:rPr>
              <a:t>"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Times New Roman"/>
              </a:rPr>
              <a:t>loop inside</a:t>
            </a:r>
            <a:r>
              <a:rPr kumimoji="0" lang="en-US" sz="1800" b="0" i="0" u="none" strike="noStrike" kern="0" cap="none" spc="-25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Times New Roman"/>
              </a:rPr>
              <a:t>Sweep()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469265" algn="l"/>
                <a:tab pos="469900" algn="l"/>
              </a:tabLst>
              <a:defRPr/>
            </a:pPr>
            <a:r>
              <a:rPr lang="en-US" sz="1800" dirty="0">
                <a:latin typeface="+mj-lt"/>
                <a:cs typeface="Times New Roman"/>
              </a:rPr>
              <a:t>A &amp;</a:t>
            </a:r>
            <a:r>
              <a:rPr lang="en-US" sz="1800" spc="-235" dirty="0">
                <a:latin typeface="+mj-lt"/>
                <a:cs typeface="Times New Roman"/>
              </a:rPr>
              <a:t> </a:t>
            </a:r>
            <a:r>
              <a:rPr lang="en-US" sz="1800" dirty="0">
                <a:latin typeface="+mj-lt"/>
                <a:cs typeface="Times New Roman"/>
              </a:rPr>
              <a:t>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Times New Roman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469265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Times New Roman"/>
              </a:rPr>
              <a:t>B &amp;</a:t>
            </a:r>
            <a:r>
              <a:rPr kumimoji="0" lang="en-US" sz="18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Times New Roman"/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FEEF68-5C7C-456F-9EEF-BC8584C91499}"/>
              </a:ext>
            </a:extLst>
          </p:cNvPr>
          <p:cNvSpPr txBox="1"/>
          <p:nvPr/>
        </p:nvSpPr>
        <p:spPr>
          <a:xfrm>
            <a:off x="2253342" y="1956666"/>
            <a:ext cx="67056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for (s = 1; s&lt;= to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MaxIter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; s++) {</a:t>
            </a:r>
          </a:p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   done = Sweep(Keys, N, 0);</a:t>
            </a:r>
          </a:p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   done &amp;= Sweep(Keys, N, 1);  </a:t>
            </a:r>
          </a:p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   if (done) break;</a:t>
            </a:r>
          </a:p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}</a:t>
            </a:r>
          </a:p>
          <a:p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int Sweep(int *Keys, int N, int OE) {  </a:t>
            </a:r>
          </a:p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    bool done=true;</a:t>
            </a:r>
          </a:p>
          <a:p>
            <a:r>
              <a:rPr lang="en-US" sz="1800" dirty="0">
                <a:solidFill>
                  <a:srgbClr val="C00000"/>
                </a:solidFill>
              </a:rPr>
              <a:t>#pragma </a:t>
            </a:r>
            <a:r>
              <a:rPr lang="en-US" sz="1800" dirty="0" err="1">
                <a:solidFill>
                  <a:srgbClr val="C00000"/>
                </a:solidFill>
              </a:rPr>
              <a:t>omp</a:t>
            </a:r>
            <a:r>
              <a:rPr lang="en-US" sz="1800" dirty="0">
                <a:solidFill>
                  <a:srgbClr val="C00000"/>
                </a:solidFill>
              </a:rPr>
              <a:t> parallel for shared(Keys) private(</a:t>
            </a:r>
            <a:r>
              <a:rPr lang="en-US" sz="1800" dirty="0" err="1">
                <a:solidFill>
                  <a:srgbClr val="C00000"/>
                </a:solidFill>
              </a:rPr>
              <a:t>i</a:t>
            </a:r>
            <a:r>
              <a:rPr lang="en-US" sz="1800" dirty="0">
                <a:solidFill>
                  <a:srgbClr val="C00000"/>
                </a:solidFill>
              </a:rPr>
              <a:t>) reduction(&amp;:done)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    for (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= OE;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&lt;= (N-2);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-=2) {</a:t>
            </a:r>
          </a:p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         if (Keys[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] &gt; Keys[i+1]) {</a:t>
            </a:r>
          </a:p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              swap (&amp;Keys[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], &amp;Keys[i+1]);	</a:t>
            </a:r>
          </a:p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              done &amp;= false; </a:t>
            </a:r>
          </a:p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         }</a:t>
            </a:r>
          </a:p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    }</a:t>
            </a:r>
          </a:p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    return done;</a:t>
            </a:r>
          </a:p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}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399954"/>
            <a:ext cx="8762999" cy="434606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206" algn="ctr"/>
            <a:r>
              <a:rPr sz="2824" spc="-62" dirty="0"/>
              <a:t>Why</a:t>
            </a:r>
            <a:r>
              <a:rPr sz="2824" spc="-185" dirty="0"/>
              <a:t> </a:t>
            </a:r>
            <a:r>
              <a:rPr sz="2824" spc="-84" dirty="0"/>
              <a:t>isn’t</a:t>
            </a:r>
            <a:r>
              <a:rPr sz="2824" spc="-185" dirty="0"/>
              <a:t> </a:t>
            </a:r>
            <a:r>
              <a:rPr sz="2824" dirty="0"/>
              <a:t>a</a:t>
            </a:r>
            <a:r>
              <a:rPr sz="2824" spc="-185" dirty="0"/>
              <a:t> </a:t>
            </a:r>
            <a:r>
              <a:rPr sz="2824" spc="-79" dirty="0"/>
              <a:t>barrier</a:t>
            </a:r>
            <a:r>
              <a:rPr sz="2824" spc="-180" dirty="0"/>
              <a:t> </a:t>
            </a:r>
            <a:r>
              <a:rPr sz="2824" spc="-79" dirty="0"/>
              <a:t>needed</a:t>
            </a:r>
            <a:r>
              <a:rPr sz="2824" spc="-180" dirty="0"/>
              <a:t> </a:t>
            </a:r>
            <a:r>
              <a:rPr sz="2824" spc="-79" dirty="0"/>
              <a:t>between</a:t>
            </a:r>
            <a:r>
              <a:rPr sz="2824" spc="-180" dirty="0"/>
              <a:t> </a:t>
            </a:r>
            <a:r>
              <a:rPr sz="2824" spc="-62" dirty="0"/>
              <a:t>the</a:t>
            </a:r>
            <a:r>
              <a:rPr sz="2824" spc="-185" dirty="0"/>
              <a:t> </a:t>
            </a:r>
            <a:r>
              <a:rPr sz="2824" spc="-71" dirty="0"/>
              <a:t>calls</a:t>
            </a:r>
            <a:r>
              <a:rPr sz="2824" spc="-185" dirty="0"/>
              <a:t> </a:t>
            </a:r>
            <a:r>
              <a:rPr sz="2824" spc="-44" dirty="0"/>
              <a:t>to</a:t>
            </a:r>
            <a:r>
              <a:rPr sz="2824" spc="-185" dirty="0"/>
              <a:t> </a:t>
            </a:r>
            <a:r>
              <a:rPr sz="2824" spc="-79" dirty="0"/>
              <a:t>sweep(</a:t>
            </a:r>
            <a:r>
              <a:rPr sz="2824" spc="-180" dirty="0"/>
              <a:t> </a:t>
            </a:r>
            <a:r>
              <a:rPr sz="2824" spc="-93" dirty="0"/>
              <a:t>)?</a:t>
            </a:r>
            <a:endParaRPr sz="2824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8625838" y="6757980"/>
            <a:ext cx="228600" cy="222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>
              <a:lnSpc>
                <a:spcPts val="1630"/>
              </a:lnSpc>
            </a:pPr>
            <a:fld id="{81D60167-4931-47E6-BA6A-407CBD079E47}" type="slidenum">
              <a:rPr lang="en-US" smtClean="0"/>
              <a:pPr marL="114300">
                <a:lnSpc>
                  <a:spcPts val="1630"/>
                </a:lnSpc>
              </a:pPr>
              <a:t>29</a:t>
            </a:fld>
            <a:endParaRPr dirty="0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D6B4B782-4570-4667-8302-D2A0A72BDB23}"/>
              </a:ext>
            </a:extLst>
          </p:cNvPr>
          <p:cNvSpPr txBox="1">
            <a:spLocks/>
          </p:cNvSpPr>
          <p:nvPr/>
        </p:nvSpPr>
        <p:spPr>
          <a:xfrm>
            <a:off x="661125" y="1066800"/>
            <a:ext cx="7685405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 sz="2400" b="0" i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469265" algn="l"/>
                <a:tab pos="4699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+mj-lt"/>
                <a:ea typeface="+mn-ea"/>
                <a:cs typeface="Times New Roman"/>
              </a:rPr>
              <a:t>The </a:t>
            </a:r>
            <a:r>
              <a:rPr kumimoji="0" lang="en-US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+mj-lt"/>
                <a:ea typeface="+mn-ea"/>
                <a:cs typeface="Times New Roman"/>
              </a:rPr>
              <a:t>calls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+mj-lt"/>
                <a:ea typeface="+mn-ea"/>
                <a:cs typeface="Times New Roman"/>
              </a:rPr>
              <a:t>to </a:t>
            </a:r>
            <a:r>
              <a:rPr kumimoji="0" lang="en-US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+mj-lt"/>
                <a:ea typeface="+mn-ea"/>
                <a:cs typeface="Times New Roman"/>
              </a:rPr>
              <a:t>sweep occur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+mj-lt"/>
                <a:ea typeface="+mn-ea"/>
                <a:cs typeface="Times New Roman"/>
              </a:rPr>
              <a:t>outside </a:t>
            </a:r>
            <a:r>
              <a:rPr kumimoji="0" lang="en-US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+mj-lt"/>
                <a:ea typeface="+mn-ea"/>
                <a:cs typeface="Times New Roman"/>
              </a:rPr>
              <a:t>parallel</a:t>
            </a:r>
            <a:r>
              <a:rPr kumimoji="0" lang="en-US" sz="18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+mj-lt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+mj-lt"/>
                <a:ea typeface="+mn-ea"/>
                <a:cs typeface="Times New Roman"/>
              </a:rPr>
              <a:t>sections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469265" algn="l"/>
                <a:tab pos="469900" algn="l"/>
              </a:tabLst>
              <a:defRPr/>
            </a:pPr>
            <a:r>
              <a:rPr kumimoji="0" lang="en-US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Times New Roman"/>
              </a:rPr>
              <a:t>OpenMP inserts barriers after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Times New Roman"/>
              </a:rPr>
              <a:t>the </a:t>
            </a:r>
            <a:r>
              <a:rPr kumimoji="0" lang="en-US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Times New Roman"/>
              </a:rPr>
              <a:t>calls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Times New Roman"/>
              </a:rPr>
              <a:t>to</a:t>
            </a:r>
            <a:r>
              <a:rPr kumimoji="0" lang="en-US" sz="1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Times New Roman"/>
              </a:rPr>
              <a:t>Sweep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469265" algn="l"/>
                <a:tab pos="469900" algn="l"/>
              </a:tabLst>
              <a:defRPr/>
            </a:pPr>
            <a:r>
              <a:rPr kumimoji="0" lang="en-US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+mj-lt"/>
                <a:ea typeface="+mn-ea"/>
                <a:cs typeface="Times New Roman"/>
              </a:rPr>
              <a:t>OpenMP places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+mj-lt"/>
                <a:ea typeface="+mn-ea"/>
                <a:cs typeface="Times New Roman"/>
              </a:rPr>
              <a:t>a </a:t>
            </a:r>
            <a:r>
              <a:rPr kumimoji="0" lang="en-US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+mj-lt"/>
                <a:ea typeface="+mn-ea"/>
                <a:cs typeface="Times New Roman"/>
              </a:rPr>
              <a:t>barrier after</a:t>
            </a:r>
            <a:r>
              <a:rPr kumimoji="0" lang="en-US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+mj-lt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+mj-lt"/>
                <a:ea typeface="+mn-ea"/>
                <a:cs typeface="Times New Roman"/>
              </a:rPr>
              <a:t>the</a:t>
            </a:r>
            <a:r>
              <a:rPr kumimoji="0" lang="en-US" sz="18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+mj-lt"/>
                <a:ea typeface="+mn-ea"/>
                <a:cs typeface="Times New Roman"/>
              </a:rPr>
              <a:t> “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highlight>
                  <a:srgbClr val="FFFF00"/>
                </a:highlight>
                <a:uLnTx/>
                <a:uFillTx/>
                <a:latin typeface="+mj-lt"/>
                <a:ea typeface="+mn-ea"/>
                <a:cs typeface="Lucida Sans Unicode"/>
              </a:rPr>
              <a:t>for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highlight>
                  <a:srgbClr val="FFFF00"/>
                </a:highlight>
                <a:uLnTx/>
                <a:uFillTx/>
                <a:latin typeface="+mj-lt"/>
                <a:ea typeface="+mn-ea"/>
                <a:cs typeface="Lucida Sans Unicode"/>
              </a:rPr>
              <a:t>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highlight>
                  <a:srgbClr val="FFFF00"/>
                </a:highlight>
                <a:uLnTx/>
                <a:uFillTx/>
                <a:latin typeface="+mj-lt"/>
                <a:ea typeface="+mn-ea"/>
                <a:cs typeface="Lucida Sans Unicode"/>
              </a:rPr>
              <a:t>"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+mj-lt"/>
                <a:ea typeface="+mn-ea"/>
                <a:cs typeface="Times New Roman"/>
              </a:rPr>
              <a:t>loop inside</a:t>
            </a:r>
            <a:r>
              <a:rPr kumimoji="0" lang="en-US" sz="1800" b="0" i="0" u="none" strike="noStrike" kern="0" cap="none" spc="-25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+mj-lt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+mj-lt"/>
                <a:ea typeface="+mn-ea"/>
                <a:cs typeface="Times New Roman"/>
              </a:rPr>
              <a:t>Sweep()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469265" algn="l"/>
                <a:tab pos="469900" algn="l"/>
              </a:tabLst>
              <a:defRPr/>
            </a:pPr>
            <a:r>
              <a:rPr lang="en-US" sz="1800" dirty="0">
                <a:highlight>
                  <a:srgbClr val="FFFF00"/>
                </a:highlight>
                <a:latin typeface="+mj-lt"/>
                <a:cs typeface="Times New Roman"/>
              </a:rPr>
              <a:t>A &amp;</a:t>
            </a:r>
            <a:r>
              <a:rPr lang="en-US" sz="1800" spc="-235" dirty="0">
                <a:highlight>
                  <a:srgbClr val="FFFF00"/>
                </a:highlight>
                <a:latin typeface="+mj-lt"/>
                <a:cs typeface="Times New Roman"/>
              </a:rPr>
              <a:t> </a:t>
            </a:r>
            <a:r>
              <a:rPr lang="en-US" sz="1800" dirty="0">
                <a:highlight>
                  <a:srgbClr val="FFFF00"/>
                </a:highlight>
                <a:latin typeface="+mj-lt"/>
                <a:cs typeface="Times New Roman"/>
              </a:rPr>
              <a:t>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highlight>
                <a:srgbClr val="FFFF00"/>
              </a:highlight>
              <a:uLnTx/>
              <a:uFillTx/>
              <a:latin typeface="+mj-lt"/>
              <a:ea typeface="+mn-ea"/>
              <a:cs typeface="Times New Roman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469265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Times New Roman"/>
              </a:rPr>
              <a:t>B &amp;</a:t>
            </a:r>
            <a:r>
              <a:rPr kumimoji="0" lang="en-US" sz="18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Times New Roman"/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FEEF68-5C7C-456F-9EEF-BC8584C91499}"/>
              </a:ext>
            </a:extLst>
          </p:cNvPr>
          <p:cNvSpPr txBox="1"/>
          <p:nvPr/>
        </p:nvSpPr>
        <p:spPr>
          <a:xfrm>
            <a:off x="2253342" y="1956666"/>
            <a:ext cx="67056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for (s = 1; s&lt;= to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MaxIter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; s++) {</a:t>
            </a:r>
          </a:p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   done = Sweep(Keys, N, 0);</a:t>
            </a:r>
          </a:p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   done &amp;= Sweep(Keys, N, 1);  </a:t>
            </a:r>
          </a:p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   if (done) break;</a:t>
            </a:r>
          </a:p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}</a:t>
            </a:r>
          </a:p>
          <a:p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int Sweep(int *Keys, int N, int OE) {  </a:t>
            </a:r>
          </a:p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    bool done=true;</a:t>
            </a:r>
          </a:p>
          <a:p>
            <a:r>
              <a:rPr lang="en-US" sz="1800" dirty="0">
                <a:solidFill>
                  <a:srgbClr val="C00000"/>
                </a:solidFill>
              </a:rPr>
              <a:t>#pragma </a:t>
            </a:r>
            <a:r>
              <a:rPr lang="en-US" sz="1800" dirty="0" err="1">
                <a:solidFill>
                  <a:srgbClr val="C00000"/>
                </a:solidFill>
              </a:rPr>
              <a:t>omp</a:t>
            </a:r>
            <a:r>
              <a:rPr lang="en-US" sz="1800" dirty="0">
                <a:solidFill>
                  <a:srgbClr val="C00000"/>
                </a:solidFill>
              </a:rPr>
              <a:t> parallel for shared(Keys) private(</a:t>
            </a:r>
            <a:r>
              <a:rPr lang="en-US" sz="1800" dirty="0" err="1">
                <a:solidFill>
                  <a:srgbClr val="C00000"/>
                </a:solidFill>
              </a:rPr>
              <a:t>i</a:t>
            </a:r>
            <a:r>
              <a:rPr lang="en-US" sz="1800" dirty="0">
                <a:solidFill>
                  <a:srgbClr val="C00000"/>
                </a:solidFill>
              </a:rPr>
              <a:t>) reduction(&amp;:done)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    for (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= OE;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&lt;= (N-2);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-=2) {</a:t>
            </a:r>
          </a:p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         if (Keys[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] &gt; Keys[i+1]) {</a:t>
            </a:r>
          </a:p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              swap (&amp;Keys[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], &amp;Keys[i+1]);	</a:t>
            </a:r>
          </a:p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              done &amp;= false; </a:t>
            </a:r>
          </a:p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         }</a:t>
            </a:r>
          </a:p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    }</a:t>
            </a:r>
          </a:p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    return done;</a:t>
            </a:r>
          </a:p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2011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040697"/>
            <a:ext cx="8442325" cy="5741103"/>
          </a:xfrm>
        </p:spPr>
        <p:txBody>
          <a:bodyPr/>
          <a:lstStyle/>
          <a:p>
            <a:r>
              <a:rPr lang="en-US" dirty="0"/>
              <a:t>Lab 7 (</a:t>
            </a:r>
            <a:r>
              <a:rPr lang="en-US" dirty="0" err="1"/>
              <a:t>proxylab</a:t>
            </a:r>
            <a:r>
              <a:rPr lang="en-US" dirty="0"/>
              <a:t>) checkpoint due today!</a:t>
            </a:r>
          </a:p>
          <a:p>
            <a:pPr lvl="1"/>
            <a:r>
              <a:rPr lang="en-US" dirty="0"/>
              <a:t>Happy hacking! </a:t>
            </a:r>
          </a:p>
          <a:p>
            <a:pPr lvl="1"/>
            <a:r>
              <a:rPr lang="en-US" dirty="0"/>
              <a:t>Final submission due Thursday, April 28th</a:t>
            </a:r>
          </a:p>
          <a:p>
            <a:endParaRPr lang="en-US" sz="1600" dirty="0"/>
          </a:p>
          <a:p>
            <a:r>
              <a:rPr lang="en-US" b="0" dirty="0"/>
              <a:t>Homework is on the usual schedule</a:t>
            </a:r>
          </a:p>
          <a:p>
            <a:pPr lvl="1"/>
            <a:r>
              <a:rPr lang="en-US" dirty="0"/>
              <a:t>A</a:t>
            </a:r>
            <a:r>
              <a:rPr lang="en-US" b="0" dirty="0"/>
              <a:t>lso due Thursday, April 28</a:t>
            </a:r>
            <a:r>
              <a:rPr lang="en-US" b="0" baseline="30000" dirty="0"/>
              <a:t>th</a:t>
            </a:r>
            <a:r>
              <a:rPr lang="en-US" b="0" dirty="0"/>
              <a:t>. </a:t>
            </a:r>
          </a:p>
          <a:p>
            <a:pPr lvl="1"/>
            <a:endParaRPr lang="en-US" b="0" dirty="0"/>
          </a:p>
          <a:p>
            <a:r>
              <a:rPr lang="en-US" b="0" dirty="0"/>
              <a:t>We have an early final exam: Monday, May 2</a:t>
            </a:r>
            <a:r>
              <a:rPr lang="en-US" b="0" baseline="30000" dirty="0"/>
              <a:t>nd</a:t>
            </a:r>
            <a:r>
              <a:rPr lang="en-US" b="0" dirty="0"/>
              <a:t> @ 5:30pm ET</a:t>
            </a:r>
          </a:p>
          <a:p>
            <a:pPr lvl="1"/>
            <a:r>
              <a:rPr lang="en-US" b="0" dirty="0"/>
              <a:t>See Fall 2021 practice exams on Web site</a:t>
            </a:r>
          </a:p>
          <a:p>
            <a:pPr lvl="1"/>
            <a:r>
              <a:rPr lang="en-US" dirty="0"/>
              <a:t>Format and content will be similar</a:t>
            </a:r>
          </a:p>
          <a:p>
            <a:pPr lvl="1"/>
            <a:r>
              <a:rPr lang="en-US" b="0" dirty="0"/>
              <a:t>Counts BIG: 25% of final grade</a:t>
            </a:r>
          </a:p>
          <a:p>
            <a:pPr lvl="2"/>
            <a:r>
              <a:rPr lang="en-US" dirty="0"/>
              <a:t>Each 4 points = 1 point on final grade</a:t>
            </a:r>
            <a:endParaRPr lang="en-US" b="0" dirty="0"/>
          </a:p>
          <a:p>
            <a:pPr lvl="1"/>
            <a:r>
              <a:rPr lang="en-US" b="0" dirty="0"/>
              <a:t>Small Groups ne</a:t>
            </a:r>
            <a:r>
              <a:rPr lang="en-US" dirty="0"/>
              <a:t>xt week will help prepare</a:t>
            </a:r>
          </a:p>
          <a:p>
            <a:pPr lvl="1"/>
            <a:r>
              <a:rPr lang="en-US" b="0" dirty="0"/>
              <a:t>You’ll need to review: It is comprehensive to “Day One”</a:t>
            </a:r>
          </a:p>
          <a:p>
            <a:pPr lvl="1"/>
            <a:r>
              <a:rPr lang="en-US" dirty="0"/>
              <a:t>Please let us know how we can help</a:t>
            </a:r>
          </a:p>
          <a:p>
            <a:pPr lvl="1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900095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364862"/>
            <a:ext cx="8839199" cy="488916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206" algn="ctr"/>
            <a:r>
              <a:rPr sz="3177" spc="-4" dirty="0"/>
              <a:t>Another way </a:t>
            </a:r>
            <a:r>
              <a:rPr sz="3177" dirty="0"/>
              <a:t>of </a:t>
            </a:r>
            <a:r>
              <a:rPr sz="3177" spc="-4" dirty="0"/>
              <a:t>annotating</a:t>
            </a:r>
            <a:r>
              <a:rPr sz="3177" spc="-9" dirty="0"/>
              <a:t> </a:t>
            </a:r>
            <a:r>
              <a:rPr sz="3177" spc="-4" dirty="0"/>
              <a:t>loops</a:t>
            </a:r>
            <a:r>
              <a:rPr lang="en-US" sz="3177" spc="-4" dirty="0"/>
              <a:t> + Sharing</a:t>
            </a:r>
            <a:endParaRPr sz="3177" dirty="0"/>
          </a:p>
        </p:txBody>
      </p:sp>
      <p:sp>
        <p:nvSpPr>
          <p:cNvPr id="3" name="object 3"/>
          <p:cNvSpPr txBox="1"/>
          <p:nvPr/>
        </p:nvSpPr>
        <p:spPr>
          <a:xfrm>
            <a:off x="1124230" y="1000688"/>
            <a:ext cx="8705569" cy="715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1" indent="-302575">
              <a:buChar char="•"/>
              <a:tabLst>
                <a:tab pos="313221" algn="l"/>
                <a:tab pos="313781" algn="l"/>
              </a:tabLst>
            </a:pPr>
            <a:r>
              <a:rPr sz="2200" spc="-4" dirty="0">
                <a:latin typeface="+mj-lt"/>
                <a:cs typeface="Times New Roman"/>
              </a:rPr>
              <a:t>These </a:t>
            </a:r>
            <a:r>
              <a:rPr lang="en-US" sz="2200" spc="-4" dirty="0">
                <a:latin typeface="+mj-lt"/>
                <a:cs typeface="Times New Roman"/>
              </a:rPr>
              <a:t>examples </a:t>
            </a:r>
            <a:r>
              <a:rPr sz="2200" spc="-4" dirty="0">
                <a:latin typeface="+mj-lt"/>
                <a:cs typeface="Times New Roman"/>
              </a:rPr>
              <a:t>are</a:t>
            </a:r>
            <a:r>
              <a:rPr sz="2200" spc="-40" dirty="0">
                <a:latin typeface="+mj-lt"/>
                <a:cs typeface="Times New Roman"/>
              </a:rPr>
              <a:t> </a:t>
            </a:r>
            <a:r>
              <a:rPr sz="2200" spc="-4" dirty="0">
                <a:latin typeface="+mj-lt"/>
                <a:cs typeface="Times New Roman"/>
              </a:rPr>
              <a:t>equivalent</a:t>
            </a:r>
            <a:endParaRPr sz="2200" dirty="0">
              <a:latin typeface="+mj-lt"/>
              <a:cs typeface="Times New Roman"/>
            </a:endParaRPr>
          </a:p>
          <a:p>
            <a:pPr marL="313781" indent="-302575">
              <a:spcBef>
                <a:spcPts val="274"/>
              </a:spcBef>
              <a:buChar char="•"/>
              <a:tabLst>
                <a:tab pos="313221" algn="l"/>
                <a:tab pos="313781" algn="l"/>
              </a:tabLst>
            </a:pPr>
            <a:r>
              <a:rPr sz="2200" spc="-4" dirty="0">
                <a:latin typeface="+mj-lt"/>
                <a:cs typeface="Times New Roman"/>
              </a:rPr>
              <a:t>Why </a:t>
            </a:r>
            <a:r>
              <a:rPr sz="2200" dirty="0">
                <a:latin typeface="+mj-lt"/>
                <a:cs typeface="Times New Roman"/>
              </a:rPr>
              <a:t>don’t we </a:t>
            </a:r>
            <a:r>
              <a:rPr sz="2200" spc="-4" dirty="0">
                <a:latin typeface="+mj-lt"/>
                <a:cs typeface="Times New Roman"/>
              </a:rPr>
              <a:t>need </a:t>
            </a:r>
            <a:r>
              <a:rPr sz="2200" dirty="0">
                <a:latin typeface="+mj-lt"/>
                <a:cs typeface="Times New Roman"/>
              </a:rPr>
              <a:t>to </a:t>
            </a:r>
            <a:r>
              <a:rPr sz="2200" spc="-4" dirty="0">
                <a:latin typeface="+mj-lt"/>
                <a:cs typeface="Times New Roman"/>
              </a:rPr>
              <a:t>declare</a:t>
            </a:r>
            <a:r>
              <a:rPr sz="2200" spc="-22" dirty="0">
                <a:latin typeface="+mj-lt"/>
                <a:cs typeface="Times New Roman"/>
              </a:rPr>
              <a:t> </a:t>
            </a:r>
            <a:r>
              <a:rPr sz="2200" spc="-4" dirty="0">
                <a:latin typeface="+mj-lt"/>
                <a:cs typeface="Times New Roman"/>
              </a:rPr>
              <a:t>private(</a:t>
            </a:r>
            <a:r>
              <a:rPr sz="2200" spc="-4" dirty="0" err="1">
                <a:latin typeface="+mj-lt"/>
                <a:cs typeface="Times New Roman"/>
              </a:rPr>
              <a:t>i</a:t>
            </a:r>
            <a:r>
              <a:rPr sz="2200" spc="-4" dirty="0">
                <a:latin typeface="+mj-lt"/>
                <a:cs typeface="Times New Roman"/>
              </a:rPr>
              <a:t>)?</a:t>
            </a:r>
            <a:endParaRPr lang="en-US" sz="1588" spc="-4" dirty="0">
              <a:solidFill>
                <a:srgbClr val="C00000"/>
              </a:solidFill>
              <a:latin typeface="Lucida Sans Unicode"/>
              <a:cs typeface="Lucida Sans Unicod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97464B-328F-4531-9E32-3D33FD108D53}"/>
              </a:ext>
            </a:extLst>
          </p:cNvPr>
          <p:cNvSpPr txBox="1"/>
          <p:nvPr/>
        </p:nvSpPr>
        <p:spPr>
          <a:xfrm>
            <a:off x="3505200" y="1863179"/>
            <a:ext cx="5747656" cy="788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9177">
              <a:lnSpc>
                <a:spcPts val="1818"/>
              </a:lnSpc>
            </a:pPr>
            <a:r>
              <a:rPr lang="en-US" sz="1800" spc="-4" dirty="0">
                <a:solidFill>
                  <a:srgbClr val="C00000"/>
                </a:solidFill>
                <a:latin typeface="+mj-lt"/>
                <a:cs typeface="Lucida Sans Unicode"/>
              </a:rPr>
              <a:t>#pragma </a:t>
            </a:r>
            <a:r>
              <a:rPr lang="en-US" sz="1800" spc="-4" dirty="0" err="1">
                <a:solidFill>
                  <a:srgbClr val="C00000"/>
                </a:solidFill>
                <a:latin typeface="+mj-lt"/>
                <a:cs typeface="Lucida Sans Unicode"/>
              </a:rPr>
              <a:t>omp</a:t>
            </a:r>
            <a:r>
              <a:rPr lang="en-US" sz="1800" spc="-4" dirty="0">
                <a:solidFill>
                  <a:srgbClr val="C00000"/>
                </a:solidFill>
                <a:latin typeface="+mj-lt"/>
                <a:cs typeface="Lucida Sans Unicode"/>
              </a:rPr>
              <a:t> parallel for shared(</a:t>
            </a:r>
            <a:r>
              <a:rPr lang="en-US" sz="1800" spc="-4" dirty="0" err="1">
                <a:solidFill>
                  <a:srgbClr val="C00000"/>
                </a:solidFill>
                <a:latin typeface="+mj-lt"/>
                <a:cs typeface="Lucida Sans Unicode"/>
              </a:rPr>
              <a:t>a,b</a:t>
            </a:r>
            <a:r>
              <a:rPr lang="en-US" sz="1800" spc="-4" dirty="0">
                <a:solidFill>
                  <a:srgbClr val="C00000"/>
                </a:solidFill>
                <a:latin typeface="+mj-lt"/>
                <a:cs typeface="Lucida Sans Unicode"/>
              </a:rPr>
              <a:t>)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Lucida Sans Unicode"/>
              </a:rPr>
              <a:t>schedule(static)  </a:t>
            </a:r>
          </a:p>
          <a:p>
            <a:pPr marL="99177">
              <a:lnSpc>
                <a:spcPts val="1818"/>
              </a:lnSpc>
            </a:pPr>
            <a:r>
              <a:rPr lang="en-US" sz="1800" spc="-4" dirty="0">
                <a:solidFill>
                  <a:srgbClr val="C00000"/>
                </a:solidFill>
                <a:latin typeface="+mj-lt"/>
                <a:cs typeface="Lucida Sans Unicode"/>
              </a:rPr>
              <a:t>for (int </a:t>
            </a:r>
            <a:r>
              <a:rPr lang="en-US" sz="1800" dirty="0" err="1">
                <a:solidFill>
                  <a:srgbClr val="C00000"/>
                </a:solidFill>
                <a:latin typeface="+mj-lt"/>
                <a:cs typeface="Lucida Sans Unicode"/>
              </a:rPr>
              <a:t>i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Lucida Sans Unicode"/>
              </a:rPr>
              <a:t>=1; </a:t>
            </a:r>
            <a:r>
              <a:rPr lang="en-US" sz="1800" dirty="0" err="1">
                <a:solidFill>
                  <a:srgbClr val="C00000"/>
                </a:solidFill>
                <a:latin typeface="+mj-lt"/>
                <a:cs typeface="Lucida Sans Unicode"/>
              </a:rPr>
              <a:t>i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Lucida Sans Unicode"/>
              </a:rPr>
              <a:t>&lt; N-1;</a:t>
            </a:r>
            <a:r>
              <a:rPr lang="en-US" sz="1800" spc="-71" dirty="0">
                <a:solidFill>
                  <a:srgbClr val="C00000"/>
                </a:solidFill>
                <a:latin typeface="+mj-lt"/>
                <a:cs typeface="Lucida Sans Unicode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+mj-lt"/>
                <a:cs typeface="Lucida Sans Unicode"/>
              </a:rPr>
              <a:t>i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Lucida Sans Unicode"/>
              </a:rPr>
              <a:t>++)</a:t>
            </a:r>
            <a:endParaRPr lang="en-US" sz="1800" dirty="0">
              <a:latin typeface="+mj-lt"/>
              <a:cs typeface="Lucida Sans Unicode"/>
            </a:endParaRPr>
          </a:p>
          <a:p>
            <a:pPr marL="99177">
              <a:lnSpc>
                <a:spcPts val="1818"/>
              </a:lnSpc>
            </a:pPr>
            <a:r>
              <a:rPr lang="en-US" sz="1800" spc="-4" dirty="0">
                <a:solidFill>
                  <a:srgbClr val="C00000"/>
                </a:solidFill>
                <a:latin typeface="+mj-lt"/>
                <a:cs typeface="Lucida Sans Unicode"/>
              </a:rPr>
              <a:t>     a[</a:t>
            </a:r>
            <a:r>
              <a:rPr lang="en-US" sz="1800" spc="-4" dirty="0" err="1">
                <a:solidFill>
                  <a:srgbClr val="C00000"/>
                </a:solidFill>
                <a:latin typeface="+mj-lt"/>
                <a:cs typeface="Lucida Sans Unicode"/>
              </a:rPr>
              <a:t>i</a:t>
            </a:r>
            <a:r>
              <a:rPr lang="en-US" sz="1800" spc="-4" dirty="0">
                <a:solidFill>
                  <a:srgbClr val="C00000"/>
                </a:solidFill>
                <a:latin typeface="+mj-lt"/>
                <a:cs typeface="Lucida Sans Unicode"/>
              </a:rPr>
              <a:t>]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Lucida Sans Unicode"/>
              </a:rPr>
              <a:t>= (b[i+1] –</a:t>
            </a:r>
            <a:r>
              <a:rPr lang="en-US" sz="1800" spc="-71" dirty="0">
                <a:solidFill>
                  <a:srgbClr val="C00000"/>
                </a:solidFill>
                <a:latin typeface="+mj-lt"/>
                <a:cs typeface="Lucida Sans Unicode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Lucida Sans Unicode"/>
              </a:rPr>
              <a:t>b[i-1])/2h</a:t>
            </a:r>
            <a:endParaRPr lang="en-US" sz="1800" dirty="0">
              <a:latin typeface="+mj-lt"/>
              <a:cs typeface="Lucida Sans Unicod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31AEB2-AA73-43D0-9061-EBA48B828925}"/>
              </a:ext>
            </a:extLst>
          </p:cNvPr>
          <p:cNvSpPr txBox="1"/>
          <p:nvPr/>
        </p:nvSpPr>
        <p:spPr>
          <a:xfrm>
            <a:off x="76200" y="1863179"/>
            <a:ext cx="48169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+mj-lt"/>
              </a:rPr>
              <a:t>#pragma </a:t>
            </a:r>
            <a:r>
              <a:rPr lang="en-US" sz="1800" dirty="0" err="1">
                <a:solidFill>
                  <a:srgbClr val="002060"/>
                </a:solidFill>
                <a:latin typeface="+mj-lt"/>
              </a:rPr>
              <a:t>omp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 parallel shared(</a:t>
            </a:r>
            <a:r>
              <a:rPr lang="en-US" sz="1800" dirty="0" err="1">
                <a:solidFill>
                  <a:srgbClr val="002060"/>
                </a:solidFill>
                <a:latin typeface="+mj-lt"/>
              </a:rPr>
              <a:t>a,b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) {</a:t>
            </a:r>
          </a:p>
          <a:p>
            <a:r>
              <a:rPr lang="en-US" sz="1800" dirty="0">
                <a:solidFill>
                  <a:srgbClr val="002060"/>
                </a:solidFill>
                <a:latin typeface="+mj-lt"/>
              </a:rPr>
              <a:t>#pragma </a:t>
            </a:r>
            <a:r>
              <a:rPr lang="en-US" sz="1800" dirty="0" err="1">
                <a:solidFill>
                  <a:srgbClr val="002060"/>
                </a:solidFill>
                <a:latin typeface="+mj-lt"/>
              </a:rPr>
              <a:t>omp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 for schedule(static)</a:t>
            </a:r>
          </a:p>
          <a:p>
            <a:r>
              <a:rPr lang="en-US" sz="1800" dirty="0">
                <a:solidFill>
                  <a:srgbClr val="002060"/>
                </a:solidFill>
                <a:latin typeface="+mj-lt"/>
              </a:rPr>
              <a:t>for (int </a:t>
            </a:r>
            <a:r>
              <a:rPr lang="en-US" sz="1800" dirty="0" err="1">
                <a:solidFill>
                  <a:srgbClr val="002060"/>
                </a:solidFill>
                <a:latin typeface="+mj-lt"/>
              </a:rPr>
              <a:t>i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=1; </a:t>
            </a:r>
            <a:r>
              <a:rPr lang="en-US" sz="1800" dirty="0" err="1">
                <a:solidFill>
                  <a:srgbClr val="002060"/>
                </a:solidFill>
                <a:latin typeface="+mj-lt"/>
              </a:rPr>
              <a:t>i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&lt; N-1; </a:t>
            </a:r>
            <a:r>
              <a:rPr lang="en-US" sz="1800" dirty="0" err="1">
                <a:solidFill>
                  <a:srgbClr val="002060"/>
                </a:solidFill>
                <a:latin typeface="+mj-lt"/>
              </a:rPr>
              <a:t>i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++)  </a:t>
            </a:r>
          </a:p>
          <a:p>
            <a:r>
              <a:rPr lang="en-US" sz="1800" dirty="0">
                <a:solidFill>
                  <a:srgbClr val="002060"/>
                </a:solidFill>
                <a:latin typeface="+mj-lt"/>
              </a:rPr>
              <a:t>     a[</a:t>
            </a:r>
            <a:r>
              <a:rPr lang="en-US" sz="1800" dirty="0" err="1">
                <a:solidFill>
                  <a:srgbClr val="002060"/>
                </a:solidFill>
                <a:latin typeface="+mj-lt"/>
              </a:rPr>
              <a:t>i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] = (b[i+1] – b[i-1])/2h</a:t>
            </a:r>
          </a:p>
          <a:p>
            <a:r>
              <a:rPr lang="en-US" sz="1800" dirty="0">
                <a:solidFill>
                  <a:srgbClr val="002060"/>
                </a:solidFill>
                <a:latin typeface="+mj-lt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14225F-6454-4111-BB61-5DED77DE35EC}"/>
              </a:ext>
            </a:extLst>
          </p:cNvPr>
          <p:cNvSpPr txBox="1"/>
          <p:nvPr/>
        </p:nvSpPr>
        <p:spPr>
          <a:xfrm>
            <a:off x="152400" y="3581400"/>
            <a:ext cx="8686800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3781" indent="-302575">
              <a:spcBef>
                <a:spcPts val="274"/>
              </a:spcBef>
              <a:buChar char="•"/>
              <a:tabLst>
                <a:tab pos="313221" algn="l"/>
                <a:tab pos="313781" algn="l"/>
              </a:tabLst>
            </a:pPr>
            <a:r>
              <a:rPr lang="en-US" sz="2200" dirty="0">
                <a:latin typeface="+mj-lt"/>
                <a:cs typeface="Times New Roman"/>
              </a:rPr>
              <a:t>OpenMP has rules about what is shared vs private by default</a:t>
            </a:r>
          </a:p>
          <a:p>
            <a:pPr marL="770981" lvl="1" indent="-302575">
              <a:spcBef>
                <a:spcPts val="274"/>
              </a:spcBef>
              <a:buChar char="•"/>
              <a:tabLst>
                <a:tab pos="313221" algn="l"/>
                <a:tab pos="313781" algn="l"/>
              </a:tabLst>
            </a:pPr>
            <a:r>
              <a:rPr lang="en-US" sz="2200" dirty="0">
                <a:latin typeface="+mj-lt"/>
                <a:cs typeface="Times New Roman"/>
              </a:rPr>
              <a:t>Shared by default</a:t>
            </a:r>
          </a:p>
          <a:p>
            <a:pPr marL="1228181" lvl="2" indent="-302575">
              <a:spcBef>
                <a:spcPts val="274"/>
              </a:spcBef>
              <a:buChar char="•"/>
              <a:tabLst>
                <a:tab pos="313221" algn="l"/>
                <a:tab pos="313781" algn="l"/>
              </a:tabLst>
            </a:pPr>
            <a:r>
              <a:rPr lang="en-US" sz="2200" dirty="0">
                <a:latin typeface="+mj-lt"/>
                <a:cs typeface="Times New Roman"/>
              </a:rPr>
              <a:t>Declared outside a private area</a:t>
            </a:r>
          </a:p>
          <a:p>
            <a:pPr marL="1228181" lvl="2" indent="-302575">
              <a:spcBef>
                <a:spcPts val="274"/>
              </a:spcBef>
              <a:buChar char="•"/>
              <a:tabLst>
                <a:tab pos="313221" algn="l"/>
                <a:tab pos="313781" algn="l"/>
              </a:tabLst>
            </a:pPr>
            <a:r>
              <a:rPr lang="en-US" sz="2200" dirty="0">
                <a:latin typeface="+mj-lt"/>
                <a:cs typeface="Times New Roman"/>
              </a:rPr>
              <a:t>Global, static, or dynamically allocated</a:t>
            </a:r>
          </a:p>
          <a:p>
            <a:pPr marL="770981" lvl="1" indent="-302575">
              <a:spcBef>
                <a:spcPts val="274"/>
              </a:spcBef>
              <a:buChar char="•"/>
              <a:tabLst>
                <a:tab pos="313221" algn="l"/>
                <a:tab pos="313781" algn="l"/>
              </a:tabLst>
            </a:pPr>
            <a:r>
              <a:rPr lang="en-US" sz="2200" dirty="0">
                <a:latin typeface="+mj-lt"/>
                <a:cs typeface="Times New Roman"/>
              </a:rPr>
              <a:t>Private by default</a:t>
            </a:r>
          </a:p>
          <a:p>
            <a:pPr marL="1228181" lvl="2" indent="-302575">
              <a:spcBef>
                <a:spcPts val="274"/>
              </a:spcBef>
              <a:buChar char="•"/>
              <a:tabLst>
                <a:tab pos="313221" algn="l"/>
                <a:tab pos="313781" algn="l"/>
              </a:tabLst>
            </a:pPr>
            <a:r>
              <a:rPr lang="en-US" sz="2200" dirty="0">
                <a:latin typeface="+mj-lt"/>
                <a:cs typeface="Times New Roman"/>
              </a:rPr>
              <a:t>Loop control variables</a:t>
            </a:r>
          </a:p>
          <a:p>
            <a:pPr marL="1228181" lvl="2" indent="-302575">
              <a:spcBef>
                <a:spcPts val="274"/>
              </a:spcBef>
              <a:buChar char="•"/>
              <a:tabLst>
                <a:tab pos="313221" algn="l"/>
                <a:tab pos="313781" algn="l"/>
              </a:tabLst>
            </a:pPr>
            <a:r>
              <a:rPr lang="en-US" sz="2200" dirty="0">
                <a:latin typeface="+mj-lt"/>
                <a:cs typeface="Times New Roman"/>
              </a:rPr>
              <a:t>Local/Automatic variables declared within parallel area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8529" y="364162"/>
            <a:ext cx="3237379" cy="488916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206"/>
            <a:r>
              <a:rPr sz="3177" spc="-4" dirty="0">
                <a:solidFill>
                  <a:srgbClr val="002060"/>
                </a:solidFill>
              </a:rPr>
              <a:t>The </a:t>
            </a:r>
            <a:r>
              <a:rPr sz="3177" dirty="0">
                <a:solidFill>
                  <a:srgbClr val="002060"/>
                </a:solidFill>
              </a:rPr>
              <a:t>No </a:t>
            </a:r>
            <a:r>
              <a:rPr sz="3177" spc="-4" dirty="0">
                <a:solidFill>
                  <a:srgbClr val="002060"/>
                </a:solidFill>
              </a:rPr>
              <a:t>Wait</a:t>
            </a:r>
            <a:r>
              <a:rPr sz="3177" spc="-66" dirty="0">
                <a:solidFill>
                  <a:srgbClr val="002060"/>
                </a:solidFill>
              </a:rPr>
              <a:t> </a:t>
            </a:r>
            <a:r>
              <a:rPr sz="3177" spc="-4" dirty="0">
                <a:solidFill>
                  <a:srgbClr val="002060"/>
                </a:solidFill>
              </a:rPr>
              <a:t>clause</a:t>
            </a:r>
            <a:endParaRPr sz="3177" dirty="0">
              <a:solidFill>
                <a:srgbClr val="00206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2829" y="939613"/>
            <a:ext cx="6757706" cy="5568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1" indent="-302575">
              <a:buChar char="•"/>
              <a:tabLst>
                <a:tab pos="313221" algn="l"/>
                <a:tab pos="313781" algn="l"/>
              </a:tabLst>
            </a:pPr>
            <a:r>
              <a:rPr sz="2824" spc="-4" dirty="0">
                <a:latin typeface="+mj-lt"/>
                <a:cs typeface="Times New Roman"/>
              </a:rPr>
              <a:t>Removes the barrier after an omp </a:t>
            </a:r>
            <a:r>
              <a:rPr sz="2824" i="1" dirty="0">
                <a:latin typeface="+mj-lt"/>
                <a:cs typeface="Times New Roman"/>
              </a:rPr>
              <a:t>for</a:t>
            </a:r>
            <a:r>
              <a:rPr sz="2824" spc="13" dirty="0">
                <a:latin typeface="+mj-lt"/>
                <a:cs typeface="Times New Roman"/>
              </a:rPr>
              <a:t> </a:t>
            </a:r>
            <a:r>
              <a:rPr sz="2824" spc="-4" dirty="0">
                <a:latin typeface="+mj-lt"/>
                <a:cs typeface="Times New Roman"/>
              </a:rPr>
              <a:t>loop</a:t>
            </a:r>
            <a:endParaRPr sz="2824" dirty="0">
              <a:latin typeface="+mj-lt"/>
              <a:cs typeface="Times New Roman"/>
            </a:endParaRPr>
          </a:p>
          <a:p>
            <a:pPr marL="313781" indent="-302575">
              <a:buChar char="•"/>
              <a:tabLst>
                <a:tab pos="313221" algn="l"/>
                <a:tab pos="313781" algn="l"/>
              </a:tabLst>
            </a:pPr>
            <a:r>
              <a:rPr sz="2824" spc="-4" dirty="0">
                <a:latin typeface="+mj-lt"/>
                <a:cs typeface="Times New Roman"/>
              </a:rPr>
              <a:t>Why are the results</a:t>
            </a:r>
            <a:r>
              <a:rPr sz="2824" spc="-18" dirty="0">
                <a:latin typeface="+mj-lt"/>
                <a:cs typeface="Times New Roman"/>
              </a:rPr>
              <a:t> </a:t>
            </a:r>
            <a:r>
              <a:rPr sz="2824" spc="-4" dirty="0">
                <a:latin typeface="+mj-lt"/>
                <a:cs typeface="Times New Roman"/>
              </a:rPr>
              <a:t>incorrect?</a:t>
            </a:r>
            <a:endParaRPr lang="en-US" sz="2824" dirty="0">
              <a:latin typeface="+mj-lt"/>
              <a:cs typeface="Times New Roman"/>
            </a:endParaRPr>
          </a:p>
          <a:p>
            <a:pPr marL="770981" lvl="1" indent="-302575">
              <a:buChar char="•"/>
              <a:tabLst>
                <a:tab pos="313221" algn="l"/>
                <a:tab pos="313781" algn="l"/>
              </a:tabLst>
            </a:pPr>
            <a:r>
              <a:rPr sz="2118" spc="-4" dirty="0">
                <a:latin typeface="+mj-lt"/>
                <a:cs typeface="Times New Roman"/>
              </a:rPr>
              <a:t>We </a:t>
            </a:r>
            <a:r>
              <a:rPr sz="2118" dirty="0">
                <a:latin typeface="+mj-lt"/>
                <a:cs typeface="Times New Roman"/>
              </a:rPr>
              <a:t>don’t know </a:t>
            </a:r>
            <a:r>
              <a:rPr sz="2118" spc="-4" dirty="0">
                <a:latin typeface="+mj-lt"/>
                <a:cs typeface="Times New Roman"/>
              </a:rPr>
              <a:t>when </a:t>
            </a:r>
            <a:r>
              <a:rPr sz="2118" dirty="0">
                <a:latin typeface="+mj-lt"/>
                <a:cs typeface="Times New Roman"/>
              </a:rPr>
              <a:t>the </a:t>
            </a:r>
            <a:r>
              <a:rPr sz="2118" spc="-4" dirty="0">
                <a:latin typeface="+mj-lt"/>
                <a:cs typeface="Times New Roman"/>
              </a:rPr>
              <a:t>threads</a:t>
            </a:r>
            <a:r>
              <a:rPr sz="2118" spc="-88" dirty="0">
                <a:latin typeface="+mj-lt"/>
                <a:cs typeface="Times New Roman"/>
              </a:rPr>
              <a:t> </a:t>
            </a:r>
            <a:r>
              <a:rPr sz="2118" dirty="0">
                <a:latin typeface="+mj-lt"/>
                <a:cs typeface="Times New Roman"/>
              </a:rPr>
              <a:t>finish</a:t>
            </a:r>
            <a:endParaRPr lang="en-US" sz="2118" dirty="0">
              <a:latin typeface="+mj-lt"/>
              <a:cs typeface="Times New Roman"/>
            </a:endParaRPr>
          </a:p>
          <a:p>
            <a:pPr marL="770981" lvl="1" indent="-302575">
              <a:buChar char="•"/>
              <a:tabLst>
                <a:tab pos="313221" algn="l"/>
                <a:tab pos="313781" algn="l"/>
              </a:tabLst>
            </a:pPr>
            <a:r>
              <a:rPr sz="2118" spc="-4" dirty="0">
                <a:latin typeface="+mj-lt"/>
                <a:cs typeface="Times New Roman"/>
              </a:rPr>
              <a:t>OpenMP doesn’t define </a:t>
            </a:r>
            <a:r>
              <a:rPr sz="2118" dirty="0">
                <a:latin typeface="+mj-lt"/>
                <a:cs typeface="Times New Roman"/>
              </a:rPr>
              <a:t>the </a:t>
            </a:r>
            <a:r>
              <a:rPr sz="2118" spc="-4" dirty="0">
                <a:latin typeface="+mj-lt"/>
                <a:cs typeface="Times New Roman"/>
              </a:rPr>
              <a:t>order that </a:t>
            </a:r>
            <a:r>
              <a:rPr sz="2118" dirty="0">
                <a:latin typeface="+mj-lt"/>
                <a:cs typeface="Times New Roman"/>
              </a:rPr>
              <a:t>the loop </a:t>
            </a:r>
            <a:r>
              <a:rPr sz="2118" spc="-4" dirty="0">
                <a:latin typeface="+mj-lt"/>
                <a:cs typeface="Times New Roman"/>
              </a:rPr>
              <a:t>iterations </a:t>
            </a:r>
            <a:r>
              <a:rPr sz="2118" dirty="0">
                <a:latin typeface="+mj-lt"/>
                <a:cs typeface="Times New Roman"/>
              </a:rPr>
              <a:t>wil</a:t>
            </a:r>
            <a:r>
              <a:rPr lang="en-US" sz="2118" dirty="0">
                <a:latin typeface="+mj-lt"/>
                <a:cs typeface="Times New Roman"/>
              </a:rPr>
              <a:t>l</a:t>
            </a:r>
            <a:r>
              <a:rPr sz="2118" dirty="0">
                <a:latin typeface="+mj-lt"/>
                <a:cs typeface="Times New Roman"/>
              </a:rPr>
              <a:t> be</a:t>
            </a:r>
            <a:r>
              <a:rPr sz="2118" spc="-71" dirty="0">
                <a:latin typeface="+mj-lt"/>
                <a:cs typeface="Times New Roman"/>
              </a:rPr>
              <a:t> </a:t>
            </a:r>
            <a:r>
              <a:rPr sz="2118" spc="-4" dirty="0">
                <a:latin typeface="+mj-lt"/>
                <a:cs typeface="Times New Roman"/>
              </a:rPr>
              <a:t>incorrect</a:t>
            </a:r>
            <a:endParaRPr sz="2118" dirty="0">
              <a:latin typeface="+mj-lt"/>
              <a:cs typeface="Times New Roman"/>
            </a:endParaRPr>
          </a:p>
          <a:p>
            <a:pPr>
              <a:spcBef>
                <a:spcPts val="35"/>
              </a:spcBef>
            </a:pPr>
            <a:endParaRPr sz="2515" dirty="0">
              <a:latin typeface="+mj-lt"/>
              <a:cs typeface="Times New Roman"/>
            </a:endParaRPr>
          </a:p>
          <a:p>
            <a:pPr marL="11206"/>
            <a:r>
              <a:rPr sz="2000" spc="-4" dirty="0">
                <a:solidFill>
                  <a:srgbClr val="3333CC"/>
                </a:solidFill>
                <a:latin typeface="+mj-lt"/>
                <a:cs typeface="Lucida Sans Unicode"/>
              </a:rPr>
              <a:t>#pragma omp</a:t>
            </a:r>
            <a:r>
              <a:rPr sz="2000" spc="-53" dirty="0">
                <a:solidFill>
                  <a:srgbClr val="3333CC"/>
                </a:solidFill>
                <a:latin typeface="+mj-lt"/>
                <a:cs typeface="Lucida Sans Unicode"/>
              </a:rPr>
              <a:t> </a:t>
            </a:r>
            <a:r>
              <a:rPr sz="2000" dirty="0">
                <a:solidFill>
                  <a:srgbClr val="3333CC"/>
                </a:solidFill>
                <a:latin typeface="+mj-lt"/>
                <a:cs typeface="Lucida Sans Unicode"/>
              </a:rPr>
              <a:t>parallel</a:t>
            </a:r>
            <a:endParaRPr sz="2000" dirty="0">
              <a:latin typeface="+mj-lt"/>
              <a:cs typeface="Lucida Sans Unicode"/>
            </a:endParaRPr>
          </a:p>
          <a:p>
            <a:pPr marL="11206">
              <a:spcBef>
                <a:spcPts val="31"/>
              </a:spcBef>
            </a:pPr>
            <a:r>
              <a:rPr sz="2000" dirty="0">
                <a:solidFill>
                  <a:srgbClr val="3333CC"/>
                </a:solidFill>
                <a:latin typeface="+mj-lt"/>
                <a:cs typeface="Lucida Sans Unicode"/>
              </a:rPr>
              <a:t>{</a:t>
            </a:r>
            <a:endParaRPr sz="2000" dirty="0">
              <a:latin typeface="+mj-lt"/>
              <a:cs typeface="Lucida Sans Unicode"/>
            </a:endParaRPr>
          </a:p>
          <a:p>
            <a:pPr marL="11206">
              <a:spcBef>
                <a:spcPts val="31"/>
              </a:spcBef>
            </a:pPr>
            <a:r>
              <a:rPr sz="2000" spc="-4" dirty="0">
                <a:solidFill>
                  <a:srgbClr val="3333CC"/>
                </a:solidFill>
                <a:latin typeface="+mj-lt"/>
                <a:cs typeface="Lucida Sans Unicode"/>
              </a:rPr>
              <a:t>#pragma omp for</a:t>
            </a:r>
            <a:r>
              <a:rPr sz="2000" spc="-44" dirty="0">
                <a:solidFill>
                  <a:srgbClr val="3333CC"/>
                </a:solidFill>
                <a:latin typeface="+mj-lt"/>
                <a:cs typeface="Lucida Sans Unicode"/>
              </a:rPr>
              <a:t> </a:t>
            </a:r>
            <a:r>
              <a:rPr sz="2000" dirty="0">
                <a:solidFill>
                  <a:srgbClr val="FF0000"/>
                </a:solidFill>
                <a:latin typeface="+mj-lt"/>
                <a:cs typeface="Lucida Sans Unicode"/>
              </a:rPr>
              <a:t>nowait</a:t>
            </a:r>
            <a:endParaRPr sz="2000" dirty="0">
              <a:latin typeface="+mj-lt"/>
              <a:cs typeface="Lucida Sans Unicode"/>
            </a:endParaRPr>
          </a:p>
          <a:p>
            <a:pPr marL="585539" marR="3693095" indent="-255508">
              <a:lnSpc>
                <a:spcPts val="2471"/>
              </a:lnSpc>
              <a:spcBef>
                <a:spcPts val="31"/>
              </a:spcBef>
            </a:pPr>
            <a:r>
              <a:rPr sz="2000" spc="-4" dirty="0">
                <a:solidFill>
                  <a:srgbClr val="3333CC"/>
                </a:solidFill>
                <a:latin typeface="+mj-lt"/>
                <a:cs typeface="Lucida Sans Unicode"/>
              </a:rPr>
              <a:t>for (int </a:t>
            </a:r>
            <a:r>
              <a:rPr sz="2000" dirty="0">
                <a:solidFill>
                  <a:srgbClr val="3333CC"/>
                </a:solidFill>
                <a:latin typeface="+mj-lt"/>
                <a:cs typeface="Lucida Sans Unicode"/>
              </a:rPr>
              <a:t>i=1; i&lt; N-1; i++)  </a:t>
            </a:r>
            <a:r>
              <a:rPr sz="2000" spc="-4" dirty="0">
                <a:solidFill>
                  <a:srgbClr val="3333CC"/>
                </a:solidFill>
                <a:latin typeface="+mj-lt"/>
                <a:cs typeface="Lucida Sans Unicode"/>
              </a:rPr>
              <a:t>a[i] </a:t>
            </a:r>
            <a:r>
              <a:rPr sz="2000" dirty="0">
                <a:solidFill>
                  <a:srgbClr val="3333CC"/>
                </a:solidFill>
                <a:latin typeface="+mj-lt"/>
                <a:cs typeface="Lucida Sans Unicode"/>
              </a:rPr>
              <a:t>= (b[i+1] –</a:t>
            </a:r>
            <a:r>
              <a:rPr sz="2000" spc="-71" dirty="0">
                <a:solidFill>
                  <a:srgbClr val="3333CC"/>
                </a:solidFill>
                <a:latin typeface="+mj-lt"/>
                <a:cs typeface="Lucida Sans Unicode"/>
              </a:rPr>
              <a:t> </a:t>
            </a:r>
            <a:r>
              <a:rPr sz="2000" dirty="0">
                <a:solidFill>
                  <a:srgbClr val="3333CC"/>
                </a:solidFill>
                <a:latin typeface="+mj-lt"/>
                <a:cs typeface="Lucida Sans Unicode"/>
              </a:rPr>
              <a:t>b[i-1])/2h</a:t>
            </a:r>
            <a:endParaRPr sz="2000" dirty="0">
              <a:latin typeface="+mj-lt"/>
              <a:cs typeface="Lucida Sans Unicode"/>
            </a:endParaRPr>
          </a:p>
          <a:p>
            <a:pPr marL="330031">
              <a:spcBef>
                <a:spcPts val="383"/>
              </a:spcBef>
            </a:pPr>
            <a:r>
              <a:rPr sz="2000" spc="-4" dirty="0">
                <a:solidFill>
                  <a:srgbClr val="3333CC"/>
                </a:solidFill>
                <a:latin typeface="+mj-lt"/>
                <a:cs typeface="Lucida Sans Unicode"/>
              </a:rPr>
              <a:t>#pragma omp</a:t>
            </a:r>
            <a:r>
              <a:rPr sz="2000" spc="-53" dirty="0">
                <a:solidFill>
                  <a:srgbClr val="3333CC"/>
                </a:solidFill>
                <a:latin typeface="+mj-lt"/>
                <a:cs typeface="Lucida Sans Unicode"/>
              </a:rPr>
              <a:t> </a:t>
            </a:r>
            <a:r>
              <a:rPr sz="2000" spc="-4" dirty="0">
                <a:solidFill>
                  <a:srgbClr val="3333CC"/>
                </a:solidFill>
                <a:latin typeface="+mj-lt"/>
                <a:cs typeface="Lucida Sans Unicode"/>
              </a:rPr>
              <a:t>for</a:t>
            </a:r>
            <a:endParaRPr sz="2000" dirty="0">
              <a:latin typeface="+mj-lt"/>
              <a:cs typeface="Lucida Sans Unicode"/>
            </a:endParaRPr>
          </a:p>
          <a:p>
            <a:pPr marL="313781">
              <a:spcBef>
                <a:spcPts val="560"/>
              </a:spcBef>
            </a:pPr>
            <a:r>
              <a:rPr sz="2000" dirty="0">
                <a:solidFill>
                  <a:srgbClr val="3333CC"/>
                </a:solidFill>
                <a:latin typeface="+mj-lt"/>
                <a:cs typeface="Lucida Sans Unicode"/>
              </a:rPr>
              <a:t>for </a:t>
            </a:r>
            <a:r>
              <a:rPr sz="2000" spc="-4" dirty="0">
                <a:solidFill>
                  <a:srgbClr val="3333CC"/>
                </a:solidFill>
                <a:latin typeface="+mj-lt"/>
                <a:cs typeface="Lucida Sans Unicode"/>
              </a:rPr>
              <a:t>(int </a:t>
            </a:r>
            <a:r>
              <a:rPr sz="2000" dirty="0">
                <a:solidFill>
                  <a:srgbClr val="3333CC"/>
                </a:solidFill>
                <a:latin typeface="+mj-lt"/>
                <a:cs typeface="Lucida Sans Unicode"/>
              </a:rPr>
              <a:t>i=N-2; i&gt;0;</a:t>
            </a:r>
            <a:r>
              <a:rPr sz="2000" spc="-75" dirty="0">
                <a:solidFill>
                  <a:srgbClr val="3333CC"/>
                </a:solidFill>
                <a:latin typeface="+mj-lt"/>
                <a:cs typeface="Lucida Sans Unicode"/>
              </a:rPr>
              <a:t> </a:t>
            </a:r>
            <a:r>
              <a:rPr sz="2000" dirty="0">
                <a:solidFill>
                  <a:srgbClr val="3333CC"/>
                </a:solidFill>
                <a:latin typeface="+mj-lt"/>
                <a:cs typeface="Lucida Sans Unicode"/>
              </a:rPr>
              <a:t>i--)</a:t>
            </a:r>
            <a:endParaRPr sz="2000" dirty="0">
              <a:latin typeface="+mj-lt"/>
              <a:cs typeface="Lucida Sans Unicode"/>
            </a:endParaRPr>
          </a:p>
          <a:p>
            <a:pPr marL="568729">
              <a:spcBef>
                <a:spcPts val="560"/>
              </a:spcBef>
            </a:pPr>
            <a:r>
              <a:rPr sz="2000" dirty="0">
                <a:solidFill>
                  <a:srgbClr val="3333CC"/>
                </a:solidFill>
                <a:latin typeface="+mj-lt"/>
                <a:cs typeface="Lucida Sans Unicode"/>
              </a:rPr>
              <a:t>b[i] = (a[i+1] –</a:t>
            </a:r>
            <a:r>
              <a:rPr sz="2000" spc="-88" dirty="0">
                <a:solidFill>
                  <a:srgbClr val="3333CC"/>
                </a:solidFill>
                <a:latin typeface="+mj-lt"/>
                <a:cs typeface="Lucida Sans Unicode"/>
              </a:rPr>
              <a:t> </a:t>
            </a:r>
            <a:r>
              <a:rPr sz="2000" dirty="0">
                <a:solidFill>
                  <a:srgbClr val="3333CC"/>
                </a:solidFill>
                <a:latin typeface="+mj-lt"/>
                <a:cs typeface="Lucida Sans Unicode"/>
              </a:rPr>
              <a:t>a[i-1])/2h</a:t>
            </a:r>
            <a:endParaRPr sz="2000" dirty="0">
              <a:latin typeface="+mj-lt"/>
              <a:cs typeface="Lucida Sans Unicode"/>
            </a:endParaRPr>
          </a:p>
          <a:p>
            <a:pPr marL="74523">
              <a:spcBef>
                <a:spcPts val="84"/>
              </a:spcBef>
            </a:pPr>
            <a:r>
              <a:rPr sz="2000" dirty="0">
                <a:solidFill>
                  <a:srgbClr val="3333CC"/>
                </a:solidFill>
                <a:latin typeface="+mj-lt"/>
                <a:cs typeface="Lucida Sans Unicode"/>
              </a:rPr>
              <a:t>}</a:t>
            </a:r>
            <a:endParaRPr sz="2000" dirty="0">
              <a:latin typeface="+mj-lt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67748" y="2756647"/>
            <a:ext cx="1010839" cy="761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625838" y="6757980"/>
            <a:ext cx="228600" cy="222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>
              <a:lnSpc>
                <a:spcPts val="1630"/>
              </a:lnSpc>
            </a:pPr>
            <a:fld id="{81D60167-4931-47E6-BA6A-407CBD079E47}" type="slidenum">
              <a:rPr lang="en-US" smtClean="0"/>
              <a:pPr marL="114300">
                <a:lnSpc>
                  <a:spcPts val="1630"/>
                </a:lnSpc>
              </a:pPr>
              <a:t>31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3970471" y="6846654"/>
            <a:ext cx="2122804" cy="194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98989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06">
              <a:lnSpc>
                <a:spcPts val="1244"/>
              </a:lnSpc>
            </a:pPr>
            <a:r>
              <a:rPr lang="en-US"/>
              <a:t>Scott B. Baden / CSE 160 / </a:t>
            </a:r>
            <a:r>
              <a:rPr lang="en-US" spc="-25"/>
              <a:t>Wi</a:t>
            </a:r>
            <a:r>
              <a:rPr lang="en-US" spc="-125"/>
              <a:t> </a:t>
            </a:r>
            <a:r>
              <a:rPr lang="en-US"/>
              <a:t>'16</a:t>
            </a: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364862"/>
            <a:ext cx="8915399" cy="488916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206" algn="ctr"/>
            <a:r>
              <a:rPr sz="3177" spc="-4" dirty="0">
                <a:solidFill>
                  <a:srgbClr val="002060"/>
                </a:solidFill>
              </a:rPr>
              <a:t>Parallelizing </a:t>
            </a:r>
            <a:r>
              <a:rPr sz="3177" dirty="0">
                <a:solidFill>
                  <a:srgbClr val="002060"/>
                </a:solidFill>
              </a:rPr>
              <a:t>a </a:t>
            </a:r>
            <a:r>
              <a:rPr sz="3177" spc="-4" dirty="0">
                <a:solidFill>
                  <a:srgbClr val="002060"/>
                </a:solidFill>
              </a:rPr>
              <a:t>nested loop with OpenMP</a:t>
            </a:r>
            <a:endParaRPr sz="3177" dirty="0">
              <a:solidFill>
                <a:srgbClr val="00206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8005" y="1000685"/>
            <a:ext cx="6737537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-302575">
              <a:buChar char="•"/>
              <a:tabLst>
                <a:tab pos="313221" algn="l"/>
                <a:tab pos="313781" algn="l"/>
              </a:tabLst>
            </a:pPr>
            <a:r>
              <a:rPr sz="2200" b="0" dirty="0">
                <a:latin typeface="+mj-lt"/>
                <a:cs typeface="Times New Roman"/>
              </a:rPr>
              <a:t>Not </a:t>
            </a:r>
            <a:r>
              <a:rPr sz="2200" b="0" spc="-4" dirty="0">
                <a:latin typeface="+mj-lt"/>
                <a:cs typeface="Times New Roman"/>
              </a:rPr>
              <a:t>all implementations can parallelize inner</a:t>
            </a:r>
            <a:r>
              <a:rPr sz="2200" b="0" spc="40" dirty="0">
                <a:latin typeface="+mj-lt"/>
                <a:cs typeface="Times New Roman"/>
              </a:rPr>
              <a:t> </a:t>
            </a:r>
            <a:r>
              <a:rPr sz="2200" b="0" dirty="0">
                <a:latin typeface="+mj-lt"/>
                <a:cs typeface="Times New Roman"/>
              </a:rPr>
              <a:t>loops</a:t>
            </a:r>
            <a:endParaRPr lang="en-US" sz="2200" b="0" dirty="0">
              <a:latin typeface="+mj-lt"/>
              <a:cs typeface="Times New Roman"/>
            </a:endParaRPr>
          </a:p>
          <a:p>
            <a:pPr indent="-302575">
              <a:buChar char="•"/>
              <a:tabLst>
                <a:tab pos="313221" algn="l"/>
                <a:tab pos="313781" algn="l"/>
              </a:tabLst>
            </a:pPr>
            <a:r>
              <a:rPr sz="2200" b="0" spc="-4" dirty="0">
                <a:latin typeface="+mj-lt"/>
                <a:cs typeface="Times New Roman"/>
              </a:rPr>
              <a:t>We parallelize </a:t>
            </a:r>
            <a:r>
              <a:rPr sz="2200" b="0" dirty="0">
                <a:latin typeface="+mj-lt"/>
                <a:cs typeface="Times New Roman"/>
              </a:rPr>
              <a:t>the </a:t>
            </a:r>
            <a:r>
              <a:rPr sz="2200" b="0" spc="-4" dirty="0">
                <a:latin typeface="+mj-lt"/>
                <a:cs typeface="Times New Roman"/>
              </a:rPr>
              <a:t>outer </a:t>
            </a:r>
            <a:r>
              <a:rPr sz="2200" b="0" dirty="0">
                <a:latin typeface="+mj-lt"/>
                <a:cs typeface="Times New Roman"/>
              </a:rPr>
              <a:t>loop</a:t>
            </a:r>
            <a:r>
              <a:rPr sz="2200" b="0" spc="-18" dirty="0">
                <a:latin typeface="+mj-lt"/>
                <a:cs typeface="Times New Roman"/>
              </a:rPr>
              <a:t> </a:t>
            </a:r>
            <a:r>
              <a:rPr sz="2200" b="0" spc="-4" dirty="0">
                <a:latin typeface="+mj-lt"/>
                <a:cs typeface="Times New Roman"/>
              </a:rPr>
              <a:t>index</a:t>
            </a:r>
            <a:endParaRPr sz="2200" b="0" dirty="0">
              <a:latin typeface="+mj-lt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8005" y="3776607"/>
            <a:ext cx="2981325" cy="3802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1" indent="-302575">
              <a:buChar char="•"/>
              <a:tabLst>
                <a:tab pos="313221" algn="l"/>
                <a:tab pos="313781" algn="l"/>
              </a:tabLst>
            </a:pPr>
            <a:r>
              <a:rPr sz="2471" b="0" spc="-4" dirty="0">
                <a:latin typeface="+mj-lt"/>
                <a:cs typeface="Times New Roman"/>
              </a:rPr>
              <a:t>Generated</a:t>
            </a:r>
            <a:r>
              <a:rPr sz="2471" b="0" spc="-53" dirty="0">
                <a:latin typeface="+mj-lt"/>
                <a:cs typeface="Times New Roman"/>
              </a:rPr>
              <a:t> </a:t>
            </a:r>
            <a:r>
              <a:rPr sz="2471" b="0" spc="-4" dirty="0">
                <a:latin typeface="+mj-lt"/>
                <a:cs typeface="Times New Roman"/>
              </a:rPr>
              <a:t>code</a:t>
            </a:r>
            <a:endParaRPr sz="1588" b="0" dirty="0">
              <a:latin typeface="+mj-lt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34200" y="1427671"/>
            <a:ext cx="1441824" cy="1367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59E1FE-C153-419E-A9F8-394DCB26C862}"/>
              </a:ext>
            </a:extLst>
          </p:cNvPr>
          <p:cNvSpPr txBox="1"/>
          <p:nvPr/>
        </p:nvSpPr>
        <p:spPr>
          <a:xfrm>
            <a:off x="1088891" y="4345416"/>
            <a:ext cx="853440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900" marR="0" lvl="0" indent="0" algn="l" defTabSz="914400" rtl="0" eaLnBrk="1" fontAlgn="auto" latinLnBrk="0" hangingPunct="1">
              <a:lnSpc>
                <a:spcPts val="1800"/>
              </a:lnSpc>
              <a:spcBef>
                <a:spcPts val="2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mymin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 = 1 + ($TID *</a:t>
            </a:r>
            <a:r>
              <a:rPr kumimoji="0" lang="en-US" sz="1600" b="0" i="0" u="none" strike="noStrike" kern="1200" cap="none" spc="-105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n/NT),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Lucida Sans Unicode"/>
            </a:endParaRPr>
          </a:p>
          <a:p>
            <a:pPr marL="469900" marR="0" lvl="0" indent="0" algn="l" defTabSz="914400" rtl="0" eaLnBrk="1" fontAlgn="auto" latinLnBrk="0" hangingPunct="1">
              <a:lnSpc>
                <a:spcPts val="20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mymin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;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&lt;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mymax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;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++) {</a:t>
            </a:r>
          </a:p>
          <a:p>
            <a:pPr marL="266700">
              <a:lnSpc>
                <a:spcPts val="2030"/>
              </a:lnSpc>
            </a:pPr>
            <a:r>
              <a:rPr lang="en-US" sz="1800" b="0" dirty="0">
                <a:latin typeface="Arial"/>
                <a:cs typeface="Arial"/>
              </a:rPr>
              <a:t>        </a:t>
            </a:r>
            <a:r>
              <a:rPr lang="pl-PL" sz="1800" b="0" dirty="0">
                <a:latin typeface="Arial"/>
                <a:cs typeface="Arial"/>
              </a:rPr>
              <a:t>for(j=0; j &lt; n;</a:t>
            </a:r>
            <a:r>
              <a:rPr lang="pl-PL" sz="1800" b="0" spc="-110" dirty="0">
                <a:latin typeface="Arial"/>
                <a:cs typeface="Arial"/>
              </a:rPr>
              <a:t> </a:t>
            </a:r>
            <a:r>
              <a:rPr lang="pl-PL" sz="1800" b="0" dirty="0">
                <a:latin typeface="Arial"/>
                <a:cs typeface="Arial"/>
              </a:rPr>
              <a:t>j++)</a:t>
            </a:r>
            <a:r>
              <a:rPr lang="en-US" sz="1800" b="0" dirty="0">
                <a:latin typeface="Arial"/>
                <a:cs typeface="Arial"/>
              </a:rPr>
              <a:t> {</a:t>
            </a:r>
            <a:endParaRPr lang="pl-PL" sz="1800" b="0" dirty="0">
              <a:latin typeface="Arial"/>
              <a:cs typeface="Arial"/>
            </a:endParaRPr>
          </a:p>
          <a:p>
            <a:pPr marL="12700" marR="5080" indent="357505">
              <a:lnSpc>
                <a:spcPts val="2000"/>
              </a:lnSpc>
              <a:spcBef>
                <a:spcPts val="70"/>
              </a:spcBef>
            </a:pPr>
            <a:r>
              <a:rPr lang="en-US" sz="1800" b="0" spc="-5" dirty="0">
                <a:solidFill>
                  <a:srgbClr val="3333CC"/>
                </a:solidFill>
                <a:latin typeface="Lucida Sans Unicode"/>
                <a:cs typeface="Lucida Sans Unicode"/>
              </a:rPr>
              <a:t>          </a:t>
            </a:r>
            <a:r>
              <a:rPr lang="pl-PL" sz="1800" b="0" spc="-5" dirty="0">
                <a:solidFill>
                  <a:srgbClr val="3333CC"/>
                </a:solidFill>
                <a:latin typeface="Lucida Sans Unicode"/>
                <a:cs typeface="Lucida Sans Unicode"/>
              </a:rPr>
              <a:t>V[i,j] </a:t>
            </a:r>
            <a:r>
              <a:rPr lang="pl-PL" sz="1800" b="0" dirty="0">
                <a:solidFill>
                  <a:srgbClr val="3333CC"/>
                </a:solidFill>
                <a:latin typeface="Lucida Sans Unicode"/>
                <a:cs typeface="Lucida Sans Unicode"/>
              </a:rPr>
              <a:t>= </a:t>
            </a:r>
            <a:r>
              <a:rPr lang="pl-PL" sz="1800" b="0" spc="-5" dirty="0">
                <a:solidFill>
                  <a:srgbClr val="3333CC"/>
                </a:solidFill>
                <a:latin typeface="Lucida Sans Unicode"/>
                <a:cs typeface="Lucida Sans Unicode"/>
              </a:rPr>
              <a:t>(u[i-1,j] </a:t>
            </a:r>
            <a:r>
              <a:rPr lang="pl-PL" sz="1800" b="0" dirty="0">
                <a:solidFill>
                  <a:srgbClr val="3333CC"/>
                </a:solidFill>
                <a:latin typeface="Lucida Sans Unicode"/>
                <a:cs typeface="Lucida Sans Unicode"/>
              </a:rPr>
              <a:t>+ </a:t>
            </a:r>
            <a:r>
              <a:rPr lang="pl-PL" sz="1800" b="0" spc="-5" dirty="0">
                <a:solidFill>
                  <a:srgbClr val="3333CC"/>
                </a:solidFill>
                <a:latin typeface="Lucida Sans Unicode"/>
                <a:cs typeface="Lucida Sans Unicode"/>
              </a:rPr>
              <a:t>u[i+1,j]+ u[i,j-1]+ </a:t>
            </a:r>
            <a:r>
              <a:rPr lang="pl-PL" sz="1800" b="0" dirty="0">
                <a:solidFill>
                  <a:srgbClr val="3333CC"/>
                </a:solidFill>
                <a:latin typeface="Lucida Sans Unicode"/>
                <a:cs typeface="Lucida Sans Unicode"/>
              </a:rPr>
              <a:t>u[i, </a:t>
            </a:r>
            <a:r>
              <a:rPr lang="pl-PL" sz="1800" b="0" spc="-5" dirty="0">
                <a:solidFill>
                  <a:srgbClr val="3333CC"/>
                </a:solidFill>
                <a:latin typeface="Lucida Sans Unicode"/>
                <a:cs typeface="Lucida Sans Unicode"/>
              </a:rPr>
              <a:t>j+1] </a:t>
            </a:r>
            <a:r>
              <a:rPr lang="pl-PL" sz="1800" b="0" dirty="0">
                <a:solidFill>
                  <a:srgbClr val="3333CC"/>
                </a:solidFill>
                <a:latin typeface="Lucida Sans Unicode"/>
                <a:cs typeface="Lucida Sans Unicode"/>
              </a:rPr>
              <a:t>- </a:t>
            </a:r>
            <a:r>
              <a:rPr lang="pl-PL" sz="1800" b="0" spc="-5" dirty="0">
                <a:solidFill>
                  <a:srgbClr val="3333CC"/>
                </a:solidFill>
                <a:latin typeface="Lucida Sans Unicode"/>
                <a:cs typeface="Lucida Sans Unicode"/>
              </a:rPr>
              <a:t>h</a:t>
            </a:r>
            <a:r>
              <a:rPr lang="pl-PL" sz="1800" b="0" spc="-7" baseline="25462" dirty="0">
                <a:solidFill>
                  <a:srgbClr val="434DD6"/>
                </a:solidFill>
                <a:latin typeface="Lucida Sans Unicode"/>
                <a:cs typeface="Lucida Sans Unicode"/>
              </a:rPr>
              <a:t>2</a:t>
            </a:r>
            <a:r>
              <a:rPr lang="pl-PL" sz="1800" b="0" spc="-5" dirty="0">
                <a:solidFill>
                  <a:srgbClr val="3333CC"/>
                </a:solidFill>
                <a:latin typeface="Lucida Sans Unicode"/>
                <a:cs typeface="Lucida Sans Unicode"/>
              </a:rPr>
              <a:t>f[i,j])/4  </a:t>
            </a:r>
            <a:endParaRPr lang="en-US" sz="1800" b="0" spc="-5" dirty="0">
              <a:solidFill>
                <a:srgbClr val="3333CC"/>
              </a:solidFill>
              <a:latin typeface="Lucida Sans Unicode"/>
              <a:cs typeface="Lucida Sans Unicode"/>
            </a:endParaRPr>
          </a:p>
          <a:p>
            <a:pPr marL="12700" marR="5080" indent="357505">
              <a:lnSpc>
                <a:spcPts val="2000"/>
              </a:lnSpc>
              <a:spcBef>
                <a:spcPts val="70"/>
              </a:spcBef>
            </a:pPr>
            <a:r>
              <a:rPr lang="en-US" sz="1800" b="0" spc="-5" dirty="0">
                <a:solidFill>
                  <a:srgbClr val="3333CC"/>
                </a:solidFill>
                <a:latin typeface="Lucida Sans Unicode"/>
                <a:cs typeface="Lucida Sans Unicode"/>
              </a:rPr>
              <a:t>     }</a:t>
            </a:r>
          </a:p>
          <a:p>
            <a:pPr marL="12700" marR="5080" indent="357505">
              <a:lnSpc>
                <a:spcPts val="2000"/>
              </a:lnSpc>
              <a:spcBef>
                <a:spcPts val="70"/>
              </a:spcBef>
            </a:pPr>
            <a:r>
              <a:rPr lang="en-US" sz="1800" b="0" dirty="0">
                <a:solidFill>
                  <a:srgbClr val="3333CC"/>
                </a:solidFill>
                <a:latin typeface="Lucida Sans Unicode"/>
                <a:cs typeface="Lucida Sans Unicode"/>
              </a:rPr>
              <a:t> }</a:t>
            </a:r>
          </a:p>
          <a:p>
            <a:pPr marL="12700" marR="5080" indent="357505">
              <a:lnSpc>
                <a:spcPts val="2000"/>
              </a:lnSpc>
              <a:spcBef>
                <a:spcPts val="70"/>
              </a:spcBef>
            </a:pPr>
            <a:r>
              <a:rPr lang="en-US" sz="1800" b="0" dirty="0">
                <a:solidFill>
                  <a:srgbClr val="3333CC"/>
                </a:solidFill>
                <a:latin typeface="Lucida Sans Unicode"/>
                <a:cs typeface="Lucida Sans Unicode"/>
              </a:rPr>
              <a:t> </a:t>
            </a:r>
            <a:r>
              <a:rPr lang="pl-PL" sz="1800" b="0" dirty="0">
                <a:solidFill>
                  <a:srgbClr val="3333CC"/>
                </a:solidFill>
                <a:latin typeface="Lucida Sans Unicode"/>
                <a:cs typeface="Lucida Sans Unicode"/>
              </a:rPr>
              <a:t>Barrier();</a:t>
            </a:r>
            <a:endParaRPr lang="pl-PL" sz="1800" b="0" dirty="0">
              <a:latin typeface="Lucida Sans Unicode"/>
              <a:cs typeface="Lucida Sans Unicode"/>
            </a:endParaRPr>
          </a:p>
          <a:p>
            <a:pPr marL="469900" marR="0" lvl="0" indent="0" algn="l" defTabSz="914400" rtl="0" eaLnBrk="1" fontAlgn="auto" latinLnBrk="0" hangingPunct="1">
              <a:lnSpc>
                <a:spcPts val="20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99CC19-95D3-400E-A63B-76ADE51A8CCF}"/>
              </a:ext>
            </a:extLst>
          </p:cNvPr>
          <p:cNvSpPr txBox="1"/>
          <p:nvPr/>
        </p:nvSpPr>
        <p:spPr>
          <a:xfrm>
            <a:off x="1524000" y="1902864"/>
            <a:ext cx="6737536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#pragma </a:t>
            </a:r>
            <a:r>
              <a:rPr lang="en-US" sz="1600" b="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omp</a:t>
            </a:r>
            <a:r>
              <a:rPr lang="en-US" sz="1600" b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parallel </a:t>
            </a:r>
            <a:r>
              <a:rPr lang="en-US" sz="1600" dirty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private(</a:t>
            </a:r>
            <a:r>
              <a:rPr lang="en-US" sz="1600" dirty="0" err="1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</a:t>
            </a:r>
            <a:r>
              <a:rPr lang="en-US" sz="1600" dirty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)</a:t>
            </a:r>
            <a:r>
              <a:rPr lang="en-US" sz="1600" b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shared(n)</a:t>
            </a:r>
          </a:p>
          <a:p>
            <a:r>
              <a:rPr lang="en-US" sz="1600" b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#pragma </a:t>
            </a:r>
            <a:r>
              <a:rPr lang="en-US" sz="1600" b="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omp</a:t>
            </a:r>
            <a:r>
              <a:rPr lang="en-US" sz="1600" b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for</a:t>
            </a:r>
          </a:p>
          <a:p>
            <a:r>
              <a:rPr lang="en-US" sz="1600" dirty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for(</a:t>
            </a:r>
            <a:r>
              <a:rPr lang="en-US" sz="1600" dirty="0" err="1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</a:t>
            </a:r>
            <a:r>
              <a:rPr lang="en-US" sz="1600" dirty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=0; </a:t>
            </a:r>
            <a:r>
              <a:rPr lang="en-US" sz="1600" dirty="0" err="1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</a:t>
            </a:r>
            <a:r>
              <a:rPr lang="en-US" sz="1600" dirty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&lt; n; </a:t>
            </a:r>
            <a:r>
              <a:rPr lang="en-US" sz="1600" dirty="0" err="1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</a:t>
            </a:r>
            <a:r>
              <a:rPr lang="en-US" sz="1600" dirty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++)</a:t>
            </a:r>
            <a:r>
              <a:rPr lang="en-US" sz="1600" b="0" dirty="0">
                <a:solidFill>
                  <a:schemeClr val="accent2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{  </a:t>
            </a:r>
          </a:p>
          <a:p>
            <a:r>
              <a:rPr lang="en-US" sz="1600" b="0" dirty="0">
                <a:solidFill>
                  <a:schemeClr val="accent2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   for(j=0; j &lt; n; </a:t>
            </a:r>
            <a:r>
              <a:rPr lang="en-US" sz="1600" b="0" dirty="0" err="1">
                <a:solidFill>
                  <a:schemeClr val="accent2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j++</a:t>
            </a:r>
            <a:r>
              <a:rPr lang="en-US" sz="1600" b="0" dirty="0">
                <a:solidFill>
                  <a:schemeClr val="accent2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) {</a:t>
            </a:r>
          </a:p>
          <a:p>
            <a:r>
              <a:rPr lang="en-US" sz="1600" b="0" dirty="0">
                <a:solidFill>
                  <a:schemeClr val="accent2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        V[</a:t>
            </a:r>
            <a:r>
              <a:rPr lang="en-US" sz="1600" b="0" dirty="0" err="1">
                <a:solidFill>
                  <a:schemeClr val="accent2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i,j</a:t>
            </a:r>
            <a:r>
              <a:rPr lang="en-US" sz="1600" b="0" dirty="0">
                <a:solidFill>
                  <a:schemeClr val="accent2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] = (u[i-1,j] + u[i+1,j]+ u[i,j-1]+ u[</a:t>
            </a:r>
            <a:r>
              <a:rPr lang="en-US" sz="1600" b="0" dirty="0" err="1">
                <a:solidFill>
                  <a:schemeClr val="accent2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</a:t>
            </a:r>
            <a:r>
              <a:rPr lang="en-US" sz="1600" b="0" dirty="0">
                <a:solidFill>
                  <a:schemeClr val="accent2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j+1] - h2f[</a:t>
            </a:r>
            <a:r>
              <a:rPr lang="en-US" sz="1600" b="0" dirty="0" err="1">
                <a:solidFill>
                  <a:schemeClr val="accent2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i,j</a:t>
            </a:r>
            <a:r>
              <a:rPr lang="en-US" sz="1600" b="0" dirty="0">
                <a:solidFill>
                  <a:schemeClr val="accent2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])/4</a:t>
            </a:r>
          </a:p>
          <a:p>
            <a:r>
              <a:rPr lang="en-US" sz="1600" b="0" dirty="0">
                <a:solidFill>
                  <a:schemeClr val="accent2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   }</a:t>
            </a:r>
          </a:p>
          <a:p>
            <a:r>
              <a:rPr lang="en-US" sz="1500" b="0" dirty="0">
                <a:solidFill>
                  <a:schemeClr val="accent2">
                    <a:lumMod val="75000"/>
                  </a:schemeClr>
                </a:solidFill>
                <a:latin typeface="Lucida Sans" panose="020B0602030504020204" pitchFamily="34" charset="0"/>
              </a:rPr>
              <a:t>}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396498"/>
            <a:ext cx="8610600" cy="434606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206" algn="ctr"/>
            <a:r>
              <a:rPr sz="2824" dirty="0"/>
              <a:t>An </a:t>
            </a:r>
            <a:r>
              <a:rPr sz="2824" spc="-4" dirty="0"/>
              <a:t>application: Matrix </a:t>
            </a:r>
            <a:r>
              <a:rPr sz="2824" spc="-57" dirty="0"/>
              <a:t>Vector</a:t>
            </a:r>
            <a:r>
              <a:rPr sz="2824" spc="-62" dirty="0"/>
              <a:t> </a:t>
            </a:r>
            <a:r>
              <a:rPr sz="2824" spc="-4" dirty="0"/>
              <a:t>Multiplication</a:t>
            </a:r>
            <a:endParaRPr sz="2824" dirty="0"/>
          </a:p>
        </p:txBody>
      </p:sp>
      <p:sp>
        <p:nvSpPr>
          <p:cNvPr id="5" name="object 5"/>
          <p:cNvSpPr/>
          <p:nvPr/>
        </p:nvSpPr>
        <p:spPr>
          <a:xfrm>
            <a:off x="2151530" y="2420470"/>
            <a:ext cx="4370292" cy="2216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1" y="373126"/>
            <a:ext cx="8839200" cy="488916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206" algn="ctr"/>
            <a:r>
              <a:rPr sz="3177" spc="-4" dirty="0">
                <a:solidFill>
                  <a:srgbClr val="000090"/>
                </a:solidFill>
              </a:rPr>
              <a:t>Application: Matrix Vector</a:t>
            </a:r>
            <a:r>
              <a:rPr sz="3177" spc="-9" dirty="0">
                <a:solidFill>
                  <a:srgbClr val="000090"/>
                </a:solidFill>
              </a:rPr>
              <a:t> </a:t>
            </a:r>
            <a:r>
              <a:rPr sz="3177" spc="-4" dirty="0">
                <a:solidFill>
                  <a:srgbClr val="000090"/>
                </a:solidFill>
              </a:rPr>
              <a:t>Multiplication</a:t>
            </a:r>
            <a:endParaRPr sz="3177" dirty="0"/>
          </a:p>
        </p:txBody>
      </p:sp>
      <p:sp>
        <p:nvSpPr>
          <p:cNvPr id="3" name="object 3"/>
          <p:cNvSpPr txBox="1"/>
          <p:nvPr/>
        </p:nvSpPr>
        <p:spPr>
          <a:xfrm>
            <a:off x="5492676" y="1215332"/>
            <a:ext cx="1187263" cy="2716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765" spc="-4" dirty="0">
                <a:solidFill>
                  <a:srgbClr val="3333CC"/>
                </a:solidFill>
                <a:latin typeface="Lucida Sans Unicode"/>
                <a:cs typeface="Lucida Sans Unicode"/>
              </a:rPr>
              <a:t>//</a:t>
            </a:r>
            <a:r>
              <a:rPr sz="1765" spc="-71" dirty="0">
                <a:solidFill>
                  <a:srgbClr val="3333CC"/>
                </a:solidFill>
                <a:latin typeface="Lucida Sans Unicode"/>
                <a:cs typeface="Lucida Sans Unicode"/>
              </a:rPr>
              <a:t> </a:t>
            </a:r>
            <a:r>
              <a:rPr sz="1765" spc="-4" dirty="0">
                <a:solidFill>
                  <a:srgbClr val="3333CC"/>
                </a:solidFill>
                <a:latin typeface="Lucida Sans Unicode"/>
                <a:cs typeface="Lucida Sans Unicode"/>
              </a:rPr>
              <a:t>GLOBAL</a:t>
            </a:r>
            <a:endParaRPr sz="1765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9711" y="1215332"/>
            <a:ext cx="3973606" cy="2172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807"/>
            <a:r>
              <a:rPr sz="1765" spc="-4" dirty="0">
                <a:solidFill>
                  <a:srgbClr val="3333CC"/>
                </a:solidFill>
                <a:latin typeface="Lucida Sans Unicode"/>
                <a:cs typeface="Lucida Sans Unicode"/>
              </a:rPr>
              <a:t>double **A, *x,</a:t>
            </a:r>
            <a:r>
              <a:rPr sz="1765" spc="-57" dirty="0">
                <a:solidFill>
                  <a:srgbClr val="3333CC"/>
                </a:solidFill>
                <a:latin typeface="Lucida Sans Unicode"/>
                <a:cs typeface="Lucida Sans Unicode"/>
              </a:rPr>
              <a:t> </a:t>
            </a:r>
            <a:r>
              <a:rPr sz="1765" spc="-4" dirty="0">
                <a:solidFill>
                  <a:srgbClr val="3333CC"/>
                </a:solidFill>
                <a:latin typeface="Lucida Sans Unicode"/>
                <a:cs typeface="Lucida Sans Unicode"/>
              </a:rPr>
              <a:t>*y;</a:t>
            </a:r>
            <a:endParaRPr sz="1765" dirty="0">
              <a:latin typeface="Lucida Sans Unicode"/>
              <a:cs typeface="Lucida Sans Unicode"/>
            </a:endParaRPr>
          </a:p>
          <a:p>
            <a:pPr marL="11206"/>
            <a:r>
              <a:rPr sz="1765" spc="-4" dirty="0">
                <a:solidFill>
                  <a:srgbClr val="3333CC"/>
                </a:solidFill>
                <a:latin typeface="Lucida Sans Unicode"/>
                <a:cs typeface="Lucida Sans Unicode"/>
              </a:rPr>
              <a:t>#pragma omp </a:t>
            </a:r>
            <a:r>
              <a:rPr sz="1765" spc="-9" dirty="0">
                <a:solidFill>
                  <a:srgbClr val="FF0000"/>
                </a:solidFill>
                <a:latin typeface="Lucida Sans Unicode"/>
                <a:cs typeface="Lucida Sans Unicode"/>
              </a:rPr>
              <a:t>parallel</a:t>
            </a:r>
            <a:r>
              <a:rPr sz="1765" spc="26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765" spc="-4" dirty="0">
                <a:solidFill>
                  <a:srgbClr val="3333CC"/>
                </a:solidFill>
                <a:latin typeface="Lucida Sans Unicode"/>
                <a:cs typeface="Lucida Sans Unicode"/>
              </a:rPr>
              <a:t>shared(A,x,N)</a:t>
            </a:r>
            <a:endParaRPr sz="1765" dirty="0">
              <a:latin typeface="Lucida Sans Unicode"/>
              <a:cs typeface="Lucida Sans Unicode"/>
            </a:endParaRPr>
          </a:p>
          <a:p>
            <a:pPr marL="11206"/>
            <a:r>
              <a:rPr sz="1765" spc="-4" dirty="0">
                <a:solidFill>
                  <a:srgbClr val="3333CC"/>
                </a:solidFill>
                <a:latin typeface="Lucida Sans Unicode"/>
                <a:cs typeface="Lucida Sans Unicode"/>
              </a:rPr>
              <a:t>#pragma omp</a:t>
            </a:r>
            <a:r>
              <a:rPr sz="1765" spc="-44" dirty="0">
                <a:solidFill>
                  <a:srgbClr val="3333CC"/>
                </a:solidFill>
                <a:latin typeface="Lucida Sans Unicode"/>
                <a:cs typeface="Lucida Sans Unicode"/>
              </a:rPr>
              <a:t> </a:t>
            </a:r>
            <a:r>
              <a:rPr sz="1765" spc="-4" dirty="0">
                <a:solidFill>
                  <a:srgbClr val="FF0000"/>
                </a:solidFill>
                <a:latin typeface="Lucida Sans Unicode"/>
                <a:cs typeface="Lucida Sans Unicode"/>
              </a:rPr>
              <a:t>for</a:t>
            </a:r>
            <a:endParaRPr sz="1765" dirty="0">
              <a:latin typeface="Lucida Sans Unicode"/>
              <a:cs typeface="Lucida Sans Unicode"/>
            </a:endParaRPr>
          </a:p>
          <a:p>
            <a:pPr marL="861778" marR="1288745" indent="-284084"/>
            <a:r>
              <a:rPr sz="1765" spc="-4" dirty="0">
                <a:solidFill>
                  <a:srgbClr val="3333CC"/>
                </a:solidFill>
                <a:latin typeface="Lucida Sans Unicode"/>
                <a:cs typeface="Lucida Sans Unicode"/>
              </a:rPr>
              <a:t>for </a:t>
            </a:r>
            <a:r>
              <a:rPr sz="1765" dirty="0">
                <a:solidFill>
                  <a:srgbClr val="3333CC"/>
                </a:solidFill>
                <a:latin typeface="Lucida Sans Unicode"/>
                <a:cs typeface="Lucida Sans Unicode"/>
              </a:rPr>
              <a:t>(i=0; i&lt;N;</a:t>
            </a:r>
            <a:r>
              <a:rPr sz="1765" spc="-79" dirty="0">
                <a:solidFill>
                  <a:srgbClr val="3333CC"/>
                </a:solidFill>
                <a:latin typeface="Lucida Sans Unicode"/>
                <a:cs typeface="Lucida Sans Unicode"/>
              </a:rPr>
              <a:t> </a:t>
            </a:r>
            <a:r>
              <a:rPr sz="1765" dirty="0" err="1">
                <a:solidFill>
                  <a:srgbClr val="3333CC"/>
                </a:solidFill>
                <a:latin typeface="Lucida Sans Unicode"/>
                <a:cs typeface="Lucida Sans Unicode"/>
              </a:rPr>
              <a:t>i</a:t>
            </a:r>
            <a:r>
              <a:rPr sz="1765" dirty="0">
                <a:solidFill>
                  <a:srgbClr val="3333CC"/>
                </a:solidFill>
                <a:latin typeface="Lucida Sans Unicode"/>
                <a:cs typeface="Lucida Sans Unicode"/>
              </a:rPr>
              <a:t>++){  </a:t>
            </a:r>
            <a:r>
              <a:rPr sz="1765" spc="-4" dirty="0">
                <a:solidFill>
                  <a:srgbClr val="3333CC"/>
                </a:solidFill>
                <a:latin typeface="Lucida Sans Unicode"/>
                <a:cs typeface="Lucida Sans Unicode"/>
              </a:rPr>
              <a:t>y[i] </a:t>
            </a:r>
            <a:r>
              <a:rPr sz="1765" dirty="0">
                <a:solidFill>
                  <a:srgbClr val="3333CC"/>
                </a:solidFill>
                <a:latin typeface="Lucida Sans Unicode"/>
                <a:cs typeface="Lucida Sans Unicode"/>
              </a:rPr>
              <a:t>=</a:t>
            </a:r>
            <a:r>
              <a:rPr sz="1765" spc="-75" dirty="0">
                <a:solidFill>
                  <a:srgbClr val="3333CC"/>
                </a:solidFill>
                <a:latin typeface="Lucida Sans Unicode"/>
                <a:cs typeface="Lucida Sans Unicode"/>
              </a:rPr>
              <a:t> </a:t>
            </a:r>
            <a:r>
              <a:rPr sz="1765" spc="-4" dirty="0">
                <a:solidFill>
                  <a:srgbClr val="3333CC"/>
                </a:solidFill>
                <a:latin typeface="Lucida Sans Unicode"/>
                <a:cs typeface="Lucida Sans Unicode"/>
              </a:rPr>
              <a:t>0.0;</a:t>
            </a:r>
            <a:endParaRPr sz="1765" dirty="0">
              <a:latin typeface="Lucida Sans Unicode"/>
              <a:cs typeface="Lucida Sans Unicode"/>
            </a:endParaRPr>
          </a:p>
          <a:p>
            <a:pPr marL="1145302" marR="744110" indent="-284084"/>
            <a:r>
              <a:rPr sz="1765" spc="-4" dirty="0">
                <a:solidFill>
                  <a:srgbClr val="3333CC"/>
                </a:solidFill>
                <a:latin typeface="Lucida Sans Unicode"/>
                <a:cs typeface="Lucida Sans Unicode"/>
              </a:rPr>
              <a:t>for </a:t>
            </a:r>
            <a:r>
              <a:rPr sz="1765" dirty="0">
                <a:solidFill>
                  <a:srgbClr val="3333CC"/>
                </a:solidFill>
                <a:latin typeface="Lucida Sans Unicode"/>
                <a:cs typeface="Lucida Sans Unicode"/>
              </a:rPr>
              <a:t>(j=0; j&lt;N; j++)  </a:t>
            </a:r>
            <a:r>
              <a:rPr sz="1765" spc="-4" dirty="0">
                <a:solidFill>
                  <a:srgbClr val="3333CC"/>
                </a:solidFill>
                <a:latin typeface="Lucida Sans Unicode"/>
                <a:cs typeface="Lucida Sans Unicode"/>
              </a:rPr>
              <a:t>y[i] </a:t>
            </a:r>
            <a:r>
              <a:rPr sz="1765" dirty="0">
                <a:solidFill>
                  <a:srgbClr val="3333CC"/>
                </a:solidFill>
                <a:latin typeface="Lucida Sans Unicode"/>
                <a:cs typeface="Lucida Sans Unicode"/>
              </a:rPr>
              <a:t>+= A[i][j] *</a:t>
            </a:r>
            <a:r>
              <a:rPr sz="1765" spc="-71" dirty="0">
                <a:solidFill>
                  <a:srgbClr val="3333CC"/>
                </a:solidFill>
                <a:latin typeface="Lucida Sans Unicode"/>
                <a:cs typeface="Lucida Sans Unicode"/>
              </a:rPr>
              <a:t> </a:t>
            </a:r>
            <a:r>
              <a:rPr sz="1765" spc="-4" dirty="0">
                <a:solidFill>
                  <a:srgbClr val="3333CC"/>
                </a:solidFill>
                <a:latin typeface="Lucida Sans Unicode"/>
                <a:cs typeface="Lucida Sans Unicode"/>
              </a:rPr>
              <a:t>x[j];</a:t>
            </a:r>
            <a:endParaRPr sz="1765" dirty="0">
              <a:latin typeface="Lucida Sans Unicode"/>
              <a:cs typeface="Lucida Sans Unicode"/>
            </a:endParaRPr>
          </a:p>
          <a:p>
            <a:pPr marL="578254"/>
            <a:r>
              <a:rPr sz="1765" dirty="0">
                <a:solidFill>
                  <a:srgbClr val="3333CC"/>
                </a:solidFill>
                <a:latin typeface="Lucida Sans Unicode"/>
                <a:cs typeface="Lucida Sans Unicode"/>
              </a:rPr>
              <a:t>}</a:t>
            </a:r>
            <a:endParaRPr sz="1765" dirty="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15353" y="4034118"/>
            <a:ext cx="5378822" cy="1536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6" name="object 6"/>
          <p:cNvSpPr/>
          <p:nvPr/>
        </p:nvSpPr>
        <p:spPr>
          <a:xfrm>
            <a:off x="6118412" y="2017059"/>
            <a:ext cx="1846748" cy="16136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043" y="347331"/>
            <a:ext cx="8686800" cy="461665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206" algn="ctr"/>
            <a:r>
              <a:rPr sz="3000" dirty="0"/>
              <a:t>Support for </a:t>
            </a:r>
            <a:r>
              <a:rPr sz="3000" spc="-4" dirty="0"/>
              <a:t>load balancing in</a:t>
            </a:r>
            <a:r>
              <a:rPr sz="3000" spc="-31" dirty="0"/>
              <a:t> </a:t>
            </a:r>
            <a:r>
              <a:rPr sz="3000" spc="-4" dirty="0"/>
              <a:t>OpenMP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838200" y="1361960"/>
            <a:ext cx="7547833" cy="8586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1" marR="4483" indent="-302575">
              <a:lnSpc>
                <a:spcPts val="3353"/>
              </a:lnSpc>
              <a:buChar char="•"/>
              <a:tabLst>
                <a:tab pos="313221" algn="l"/>
                <a:tab pos="313781" algn="l"/>
              </a:tabLst>
            </a:pPr>
            <a:r>
              <a:rPr sz="2824" spc="-4" dirty="0">
                <a:latin typeface="+mj-lt"/>
                <a:cs typeface="Times New Roman"/>
              </a:rPr>
              <a:t>OpenMP supports Block Cyclic  decompositions with chunk</a:t>
            </a:r>
            <a:r>
              <a:rPr sz="2824" spc="-9" dirty="0">
                <a:latin typeface="+mj-lt"/>
                <a:cs typeface="Times New Roman"/>
              </a:rPr>
              <a:t> </a:t>
            </a:r>
            <a:r>
              <a:rPr sz="2824" spc="-4" dirty="0">
                <a:latin typeface="+mj-lt"/>
                <a:cs typeface="Times New Roman"/>
              </a:rPr>
              <a:t>size</a:t>
            </a:r>
            <a:endParaRPr sz="2824" dirty="0">
              <a:latin typeface="+mj-lt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9200" y="2423755"/>
            <a:ext cx="5406441" cy="23211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>
              <a:lnSpc>
                <a:spcPts val="2118"/>
              </a:lnSpc>
            </a:pPr>
            <a:r>
              <a:rPr sz="2030" b="0" dirty="0">
                <a:solidFill>
                  <a:srgbClr val="0000FF"/>
                </a:solidFill>
                <a:latin typeface="Arial Unicode MS"/>
                <a:cs typeface="Arial Unicode MS"/>
              </a:rPr>
              <a:t>#pragma omp parallel for </a:t>
            </a:r>
            <a:r>
              <a:rPr sz="2030" b="0" dirty="0">
                <a:solidFill>
                  <a:srgbClr val="FF3300"/>
                </a:solidFill>
                <a:latin typeface="Arial"/>
                <a:cs typeface="Arial"/>
              </a:rPr>
              <a:t>schedule(</a:t>
            </a:r>
            <a:r>
              <a:rPr sz="2030" dirty="0">
                <a:solidFill>
                  <a:srgbClr val="FF3300"/>
                </a:solidFill>
                <a:latin typeface="Arial"/>
                <a:cs typeface="Arial"/>
              </a:rPr>
              <a:t>static,</a:t>
            </a:r>
            <a:r>
              <a:rPr sz="2030" spc="-106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30" dirty="0">
                <a:solidFill>
                  <a:srgbClr val="FF3300"/>
                </a:solidFill>
                <a:latin typeface="Arial"/>
                <a:cs typeface="Arial"/>
              </a:rPr>
              <a:t>2</a:t>
            </a:r>
            <a:r>
              <a:rPr sz="2030" b="0" dirty="0">
                <a:solidFill>
                  <a:srgbClr val="FF3300"/>
                </a:solidFill>
                <a:latin typeface="Arial"/>
                <a:cs typeface="Arial"/>
              </a:rPr>
              <a:t>)  </a:t>
            </a:r>
            <a:endParaRPr lang="en-US" sz="2030" b="0" dirty="0">
              <a:solidFill>
                <a:srgbClr val="FF3300"/>
              </a:solidFill>
              <a:latin typeface="Arial"/>
              <a:cs typeface="Arial"/>
            </a:endParaRPr>
          </a:p>
          <a:p>
            <a:pPr marL="11206" marR="4483">
              <a:lnSpc>
                <a:spcPts val="2118"/>
              </a:lnSpc>
            </a:pPr>
            <a:r>
              <a:rPr sz="2030" b="0" dirty="0">
                <a:solidFill>
                  <a:srgbClr val="800000"/>
                </a:solidFill>
                <a:latin typeface="Arial"/>
                <a:cs typeface="Arial"/>
              </a:rPr>
              <a:t>for ( int i = 0; i &lt; n; i++ )</a:t>
            </a:r>
            <a:r>
              <a:rPr sz="2030" b="0" spc="-93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30" b="0" dirty="0">
                <a:solidFill>
                  <a:srgbClr val="800000"/>
                </a:solidFill>
                <a:latin typeface="Arial"/>
                <a:cs typeface="Arial"/>
              </a:rPr>
              <a:t>{</a:t>
            </a:r>
            <a:endParaRPr sz="2030" b="0" dirty="0">
              <a:latin typeface="Arial"/>
              <a:cs typeface="Arial"/>
            </a:endParaRPr>
          </a:p>
          <a:p>
            <a:pPr marL="818073" marR="1924153" indent="-377658">
              <a:lnSpc>
                <a:spcPts val="2471"/>
              </a:lnSpc>
              <a:spcBef>
                <a:spcPts val="9"/>
              </a:spcBef>
            </a:pPr>
            <a:r>
              <a:rPr sz="2030" b="0" dirty="0">
                <a:solidFill>
                  <a:srgbClr val="800000"/>
                </a:solidFill>
                <a:latin typeface="Arial"/>
                <a:cs typeface="Arial"/>
              </a:rPr>
              <a:t>for (int j = 0; j &lt; n; j++</a:t>
            </a:r>
            <a:r>
              <a:rPr sz="2030" b="0" spc="-10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30" b="0" dirty="0">
                <a:solidFill>
                  <a:srgbClr val="800000"/>
                </a:solidFill>
                <a:latin typeface="Arial"/>
                <a:cs typeface="Arial"/>
              </a:rPr>
              <a:t>){  </a:t>
            </a:r>
            <a:r>
              <a:rPr sz="2030" b="0" spc="-4" dirty="0">
                <a:solidFill>
                  <a:srgbClr val="800000"/>
                </a:solidFill>
                <a:latin typeface="Arial"/>
                <a:cs typeface="Arial"/>
              </a:rPr>
              <a:t>do</a:t>
            </a:r>
            <a:endParaRPr sz="2030" b="0" dirty="0">
              <a:latin typeface="Arial"/>
              <a:cs typeface="Arial"/>
            </a:endParaRPr>
          </a:p>
          <a:p>
            <a:pPr marL="907725">
              <a:lnSpc>
                <a:spcPts val="1977"/>
              </a:lnSpc>
            </a:pPr>
            <a:r>
              <a:rPr lang="en-US" sz="1765" b="0" i="1" dirty="0">
                <a:solidFill>
                  <a:srgbClr val="000090"/>
                </a:solidFill>
                <a:latin typeface="Times New Roman"/>
                <a:cs typeface="Times New Roman"/>
              </a:rPr>
              <a:t>   </a:t>
            </a:r>
            <a:r>
              <a:rPr sz="1765" b="0" i="1" dirty="0">
                <a:solidFill>
                  <a:srgbClr val="000090"/>
                </a:solidFill>
                <a:latin typeface="Times New Roman"/>
                <a:cs typeface="Times New Roman"/>
              </a:rPr>
              <a:t>z = </a:t>
            </a:r>
            <a:r>
              <a:rPr sz="1765" b="0" i="1" spc="4" dirty="0">
                <a:solidFill>
                  <a:srgbClr val="000090"/>
                </a:solidFill>
                <a:latin typeface="Times New Roman"/>
                <a:cs typeface="Times New Roman"/>
              </a:rPr>
              <a:t>z</a:t>
            </a:r>
            <a:r>
              <a:rPr sz="1721" b="0" i="1" spc="6" baseline="25641" dirty="0">
                <a:solidFill>
                  <a:srgbClr val="021CA1"/>
                </a:solidFill>
                <a:latin typeface="Times New Roman"/>
                <a:cs typeface="Times New Roman"/>
              </a:rPr>
              <a:t>2 </a:t>
            </a:r>
            <a:r>
              <a:rPr sz="1765" b="0" i="1" dirty="0">
                <a:solidFill>
                  <a:srgbClr val="000090"/>
                </a:solidFill>
                <a:latin typeface="Times New Roman"/>
                <a:cs typeface="Times New Roman"/>
              </a:rPr>
              <a:t>+</a:t>
            </a:r>
            <a:r>
              <a:rPr sz="1765" b="0" i="1" spc="-84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sz="1765" b="0" i="1" dirty="0">
                <a:solidFill>
                  <a:srgbClr val="000090"/>
                </a:solidFill>
                <a:latin typeface="Times New Roman"/>
                <a:cs typeface="Times New Roman"/>
              </a:rPr>
              <a:t>c</a:t>
            </a:r>
            <a:endParaRPr sz="1765" b="0" dirty="0">
              <a:latin typeface="Times New Roman"/>
              <a:cs typeface="Times New Roman"/>
            </a:endParaRPr>
          </a:p>
          <a:p>
            <a:pPr marL="851692">
              <a:lnSpc>
                <a:spcPts val="2352"/>
              </a:lnSpc>
            </a:pPr>
            <a:r>
              <a:rPr sz="2030" b="0" dirty="0">
                <a:solidFill>
                  <a:srgbClr val="800000"/>
                </a:solidFill>
                <a:latin typeface="Arial"/>
                <a:cs typeface="Arial"/>
              </a:rPr>
              <a:t>while (|z| &lt; 2</a:t>
            </a:r>
            <a:r>
              <a:rPr sz="2030" b="0" spc="-88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30" b="0" dirty="0">
                <a:solidFill>
                  <a:srgbClr val="800000"/>
                </a:solidFill>
                <a:latin typeface="Arial"/>
                <a:cs typeface="Arial"/>
              </a:rPr>
              <a:t>)</a:t>
            </a:r>
            <a:r>
              <a:rPr lang="en-US" sz="2030" b="0" dirty="0">
                <a:solidFill>
                  <a:srgbClr val="800000"/>
                </a:solidFill>
                <a:latin typeface="Arial"/>
                <a:cs typeface="Arial"/>
              </a:rPr>
              <a:t>;</a:t>
            </a:r>
            <a:endParaRPr sz="2030" b="0" dirty="0">
              <a:latin typeface="Arial"/>
              <a:cs typeface="Arial"/>
            </a:endParaRPr>
          </a:p>
          <a:p>
            <a:pPr marL="297532">
              <a:lnSpc>
                <a:spcPts val="2237"/>
              </a:lnSpc>
            </a:pPr>
            <a:r>
              <a:rPr sz="2030" b="0" dirty="0">
                <a:solidFill>
                  <a:srgbClr val="800000"/>
                </a:solidFill>
                <a:latin typeface="Arial"/>
                <a:cs typeface="Arial"/>
              </a:rPr>
              <a:t>}</a:t>
            </a:r>
            <a:endParaRPr sz="2030" b="0" dirty="0">
              <a:latin typeface="Arial"/>
              <a:cs typeface="Arial"/>
            </a:endParaRPr>
          </a:p>
          <a:p>
            <a:pPr marL="11206">
              <a:lnSpc>
                <a:spcPts val="2321"/>
              </a:lnSpc>
            </a:pPr>
            <a:r>
              <a:rPr sz="2030" b="0" dirty="0">
                <a:solidFill>
                  <a:srgbClr val="800000"/>
                </a:solidFill>
                <a:latin typeface="Arial"/>
                <a:cs typeface="Arial"/>
              </a:rPr>
              <a:t>}</a:t>
            </a:r>
            <a:endParaRPr sz="2030" b="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76800" y="4670690"/>
            <a:ext cx="2411748" cy="19199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6" name="object 6"/>
          <p:cNvSpPr/>
          <p:nvPr/>
        </p:nvSpPr>
        <p:spPr>
          <a:xfrm>
            <a:off x="2303261" y="4817394"/>
            <a:ext cx="1503716" cy="1503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129767"/>
              </p:ext>
            </p:extLst>
          </p:nvPr>
        </p:nvGraphicFramePr>
        <p:xfrm>
          <a:off x="2286000" y="4800600"/>
          <a:ext cx="1537306" cy="1537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7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8033">
                <a:tc>
                  <a:txBody>
                    <a:bodyPr/>
                    <a:lstStyle/>
                    <a:p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099">
                      <a:solidFill>
                        <a:srgbClr val="000000"/>
                      </a:solidFill>
                      <a:prstDash val="solid"/>
                    </a:lnL>
                    <a:lnR w="38099">
                      <a:solidFill>
                        <a:srgbClr val="000000"/>
                      </a:solidFill>
                      <a:prstDash val="solid"/>
                    </a:lnR>
                    <a:lnT w="38099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223">
                <a:tc>
                  <a:txBody>
                    <a:bodyPr/>
                    <a:lstStyle/>
                    <a:p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099">
                      <a:solidFill>
                        <a:srgbClr val="000000"/>
                      </a:solidFill>
                      <a:prstDash val="solid"/>
                    </a:lnL>
                    <a:lnR w="38099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223"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099">
                      <a:solidFill>
                        <a:srgbClr val="000000"/>
                      </a:solidFill>
                      <a:prstDash val="solid"/>
                    </a:lnL>
                    <a:lnR w="38099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825">
                <a:tc>
                  <a:txBody>
                    <a:bodyPr/>
                    <a:lstStyle/>
                    <a:p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099">
                      <a:solidFill>
                        <a:srgbClr val="000000"/>
                      </a:solidFill>
                      <a:prstDash val="solid"/>
                    </a:lnL>
                    <a:lnR w="38099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09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354196"/>
            <a:ext cx="8763000" cy="434606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206" algn="ctr"/>
            <a:r>
              <a:rPr sz="2824" spc="-4" dirty="0"/>
              <a:t>OpenMP supports self</a:t>
            </a:r>
            <a:r>
              <a:rPr sz="2824" spc="9" dirty="0"/>
              <a:t> </a:t>
            </a:r>
            <a:r>
              <a:rPr sz="2824" spc="-4" dirty="0"/>
              <a:t>scheduling</a:t>
            </a:r>
            <a:endParaRPr sz="2824" dirty="0"/>
          </a:p>
        </p:txBody>
      </p:sp>
      <p:sp>
        <p:nvSpPr>
          <p:cNvPr id="3" name="object 3"/>
          <p:cNvSpPr txBox="1"/>
          <p:nvPr/>
        </p:nvSpPr>
        <p:spPr>
          <a:xfrm>
            <a:off x="762000" y="1307532"/>
            <a:ext cx="7145993" cy="2872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tabLst>
                <a:tab pos="313221" algn="l"/>
                <a:tab pos="313781" algn="l"/>
              </a:tabLst>
            </a:pPr>
            <a:r>
              <a:rPr sz="2000" dirty="0">
                <a:latin typeface="+mj-lt"/>
                <a:cs typeface="Times New Roman"/>
              </a:rPr>
              <a:t>Adjust </a:t>
            </a:r>
            <a:r>
              <a:rPr sz="2000" spc="-4" dirty="0">
                <a:latin typeface="+mj-lt"/>
                <a:cs typeface="Times New Roman"/>
              </a:rPr>
              <a:t>task granularity </a:t>
            </a:r>
            <a:r>
              <a:rPr sz="2000" dirty="0">
                <a:latin typeface="+mj-lt"/>
                <a:cs typeface="Times New Roman"/>
              </a:rPr>
              <a:t>with a</a:t>
            </a:r>
            <a:r>
              <a:rPr sz="2000" spc="4" dirty="0">
                <a:latin typeface="+mj-lt"/>
                <a:cs typeface="Times New Roman"/>
              </a:rPr>
              <a:t> </a:t>
            </a:r>
            <a:r>
              <a:rPr sz="2000" spc="-4" dirty="0">
                <a:latin typeface="+mj-lt"/>
                <a:cs typeface="Times New Roman"/>
              </a:rPr>
              <a:t>chunksize</a:t>
            </a:r>
            <a:endParaRPr sz="2000" dirty="0">
              <a:latin typeface="+mj-lt"/>
              <a:cs typeface="Times New Roman"/>
            </a:endParaRPr>
          </a:p>
          <a:p>
            <a:pPr>
              <a:spcBef>
                <a:spcPts val="31"/>
              </a:spcBef>
            </a:pPr>
            <a:endParaRPr sz="2000" dirty="0">
              <a:latin typeface="+mj-lt"/>
              <a:cs typeface="Times New Roman"/>
            </a:endParaRPr>
          </a:p>
          <a:p>
            <a:pPr marL="58834" marR="462267">
              <a:lnSpc>
                <a:spcPts val="2030"/>
              </a:lnSpc>
              <a:tabLst>
                <a:tab pos="2936658" algn="l"/>
              </a:tabLst>
            </a:pPr>
            <a:r>
              <a:rPr sz="2000" b="0" dirty="0">
                <a:solidFill>
                  <a:srgbClr val="0000FF"/>
                </a:solidFill>
                <a:latin typeface="+mj-lt"/>
                <a:cs typeface="Arial Unicode MS"/>
              </a:rPr>
              <a:t>#pragma omp</a:t>
            </a:r>
            <a:r>
              <a:rPr sz="2000" b="0" spc="-9" dirty="0">
                <a:solidFill>
                  <a:srgbClr val="0000FF"/>
                </a:solidFill>
                <a:latin typeface="+mj-lt"/>
                <a:cs typeface="Arial Unicode MS"/>
              </a:rPr>
              <a:t> </a:t>
            </a:r>
            <a:r>
              <a:rPr sz="2000" b="0" dirty="0">
                <a:solidFill>
                  <a:srgbClr val="0000FF"/>
                </a:solidFill>
                <a:latin typeface="+mj-lt"/>
                <a:cs typeface="Arial Unicode MS"/>
              </a:rPr>
              <a:t>parallel for</a:t>
            </a:r>
            <a:r>
              <a:rPr lang="en-US" sz="2000" b="0" dirty="0">
                <a:solidFill>
                  <a:srgbClr val="0000FF"/>
                </a:solidFill>
                <a:latin typeface="+mj-lt"/>
                <a:cs typeface="Arial Unicode MS"/>
              </a:rPr>
              <a:t> </a:t>
            </a:r>
            <a:r>
              <a:rPr sz="2000" b="0" dirty="0">
                <a:solidFill>
                  <a:srgbClr val="FF3300"/>
                </a:solidFill>
                <a:latin typeface="+mj-lt"/>
                <a:cs typeface="Arial"/>
              </a:rPr>
              <a:t>schedule(</a:t>
            </a:r>
            <a:r>
              <a:rPr sz="2000" dirty="0">
                <a:solidFill>
                  <a:srgbClr val="FF3300"/>
                </a:solidFill>
                <a:latin typeface="+mj-lt"/>
                <a:cs typeface="Arial"/>
              </a:rPr>
              <a:t>dynamic,</a:t>
            </a:r>
            <a:r>
              <a:rPr sz="2000" spc="-93" dirty="0">
                <a:solidFill>
                  <a:srgbClr val="FF3300"/>
                </a:solidFill>
                <a:latin typeface="+mj-lt"/>
                <a:cs typeface="Arial"/>
              </a:rPr>
              <a:t> </a:t>
            </a:r>
            <a:r>
              <a:rPr sz="2000" dirty="0">
                <a:solidFill>
                  <a:srgbClr val="FF3300"/>
                </a:solidFill>
                <a:latin typeface="+mj-lt"/>
                <a:cs typeface="Arial"/>
              </a:rPr>
              <a:t>2</a:t>
            </a:r>
            <a:r>
              <a:rPr sz="2000" b="0" dirty="0">
                <a:solidFill>
                  <a:srgbClr val="FF3300"/>
                </a:solidFill>
                <a:latin typeface="+mj-lt"/>
                <a:cs typeface="Arial"/>
              </a:rPr>
              <a:t>)  </a:t>
            </a:r>
            <a:endParaRPr lang="en-US" sz="2000" b="0" dirty="0">
              <a:solidFill>
                <a:srgbClr val="FF3300"/>
              </a:solidFill>
              <a:latin typeface="+mj-lt"/>
              <a:cs typeface="Arial"/>
            </a:endParaRPr>
          </a:p>
          <a:p>
            <a:pPr marL="58834" marR="462267">
              <a:lnSpc>
                <a:spcPts val="2030"/>
              </a:lnSpc>
              <a:tabLst>
                <a:tab pos="2936658" algn="l"/>
              </a:tabLst>
            </a:pPr>
            <a:r>
              <a:rPr sz="2000" b="0" dirty="0">
                <a:solidFill>
                  <a:srgbClr val="800000"/>
                </a:solidFill>
                <a:latin typeface="+mj-lt"/>
                <a:cs typeface="Arial"/>
              </a:rPr>
              <a:t>for( int i = 0; i &lt; n; i++ )</a:t>
            </a:r>
            <a:r>
              <a:rPr sz="2000" b="0" spc="-93" dirty="0">
                <a:solidFill>
                  <a:srgbClr val="800000"/>
                </a:solidFill>
                <a:latin typeface="+mj-lt"/>
                <a:cs typeface="Arial"/>
              </a:rPr>
              <a:t> </a:t>
            </a:r>
            <a:r>
              <a:rPr sz="2000" b="0" dirty="0">
                <a:solidFill>
                  <a:srgbClr val="800000"/>
                </a:solidFill>
                <a:latin typeface="+mj-lt"/>
                <a:cs typeface="Arial"/>
              </a:rPr>
              <a:t>{</a:t>
            </a:r>
            <a:endParaRPr sz="2000" b="0" dirty="0">
              <a:latin typeface="+mj-lt"/>
              <a:cs typeface="Arial"/>
            </a:endParaRPr>
          </a:p>
          <a:p>
            <a:pPr marL="470112">
              <a:lnSpc>
                <a:spcPts val="1968"/>
              </a:lnSpc>
            </a:pPr>
            <a:r>
              <a:rPr sz="2000" b="0" dirty="0">
                <a:solidFill>
                  <a:srgbClr val="800000"/>
                </a:solidFill>
                <a:latin typeface="+mj-lt"/>
                <a:cs typeface="Arial"/>
              </a:rPr>
              <a:t>for (int j = 0; j &lt; n; j++</a:t>
            </a:r>
            <a:r>
              <a:rPr sz="2000" b="0" spc="-101" dirty="0">
                <a:solidFill>
                  <a:srgbClr val="800000"/>
                </a:solidFill>
                <a:latin typeface="+mj-lt"/>
                <a:cs typeface="Arial"/>
              </a:rPr>
              <a:t> </a:t>
            </a:r>
            <a:r>
              <a:rPr sz="2000" b="0" dirty="0">
                <a:solidFill>
                  <a:srgbClr val="800000"/>
                </a:solidFill>
                <a:latin typeface="+mj-lt"/>
                <a:cs typeface="Arial"/>
              </a:rPr>
              <a:t>){</a:t>
            </a:r>
            <a:endParaRPr sz="2000" b="0" dirty="0">
              <a:latin typeface="+mj-lt"/>
              <a:cs typeface="Arial"/>
            </a:endParaRPr>
          </a:p>
          <a:p>
            <a:pPr marL="865701">
              <a:lnSpc>
                <a:spcPts val="2709"/>
              </a:lnSpc>
            </a:pPr>
            <a:r>
              <a:rPr sz="2000" b="0" dirty="0">
                <a:solidFill>
                  <a:srgbClr val="800000"/>
                </a:solidFill>
                <a:latin typeface="+mj-lt"/>
                <a:cs typeface="Times New Roman"/>
              </a:rPr>
              <a:t>do</a:t>
            </a:r>
            <a:endParaRPr sz="2000" b="0" dirty="0">
              <a:latin typeface="+mj-lt"/>
              <a:cs typeface="Times New Roman"/>
            </a:endParaRPr>
          </a:p>
          <a:p>
            <a:pPr marL="1179482">
              <a:lnSpc>
                <a:spcPts val="1871"/>
              </a:lnSpc>
            </a:pPr>
            <a:r>
              <a:rPr sz="2000" b="0" i="1" dirty="0">
                <a:solidFill>
                  <a:srgbClr val="000090"/>
                </a:solidFill>
                <a:latin typeface="+mj-lt"/>
                <a:cs typeface="Times New Roman"/>
              </a:rPr>
              <a:t>z = </a:t>
            </a:r>
            <a:r>
              <a:rPr sz="2000" b="0" i="1" spc="4" dirty="0">
                <a:solidFill>
                  <a:srgbClr val="000090"/>
                </a:solidFill>
                <a:latin typeface="+mj-lt"/>
                <a:cs typeface="Times New Roman"/>
              </a:rPr>
              <a:t>z</a:t>
            </a:r>
            <a:r>
              <a:rPr sz="2000" b="0" i="1" spc="6" baseline="25641" dirty="0">
                <a:solidFill>
                  <a:srgbClr val="021CA1"/>
                </a:solidFill>
                <a:latin typeface="+mj-lt"/>
                <a:cs typeface="Times New Roman"/>
              </a:rPr>
              <a:t>2 </a:t>
            </a:r>
            <a:r>
              <a:rPr sz="2000" b="0" i="1" dirty="0">
                <a:solidFill>
                  <a:srgbClr val="000090"/>
                </a:solidFill>
                <a:latin typeface="+mj-lt"/>
                <a:cs typeface="Times New Roman"/>
              </a:rPr>
              <a:t>+</a:t>
            </a:r>
            <a:r>
              <a:rPr sz="2000" b="0" i="1" spc="-84" dirty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2000" b="0" i="1" dirty="0">
                <a:solidFill>
                  <a:srgbClr val="000090"/>
                </a:solidFill>
                <a:latin typeface="+mj-lt"/>
                <a:cs typeface="Times New Roman"/>
              </a:rPr>
              <a:t>c</a:t>
            </a:r>
            <a:endParaRPr sz="2000" b="0" dirty="0">
              <a:latin typeface="+mj-lt"/>
              <a:cs typeface="Times New Roman"/>
            </a:endParaRPr>
          </a:p>
          <a:p>
            <a:pPr marL="899320">
              <a:lnSpc>
                <a:spcPts val="2709"/>
              </a:lnSpc>
            </a:pPr>
            <a:r>
              <a:rPr sz="2000" b="0" dirty="0">
                <a:solidFill>
                  <a:srgbClr val="800000"/>
                </a:solidFill>
                <a:latin typeface="+mj-lt"/>
                <a:cs typeface="Times New Roman"/>
              </a:rPr>
              <a:t>while </a:t>
            </a:r>
            <a:r>
              <a:rPr sz="2000" b="0" spc="-4" dirty="0">
                <a:solidFill>
                  <a:srgbClr val="800000"/>
                </a:solidFill>
                <a:latin typeface="+mj-lt"/>
                <a:cs typeface="Times New Roman"/>
              </a:rPr>
              <a:t>(|z| </a:t>
            </a:r>
            <a:r>
              <a:rPr sz="2000" b="0" dirty="0">
                <a:solidFill>
                  <a:srgbClr val="800000"/>
                </a:solidFill>
                <a:latin typeface="+mj-lt"/>
                <a:cs typeface="Times New Roman"/>
              </a:rPr>
              <a:t>&lt; 2</a:t>
            </a:r>
            <a:r>
              <a:rPr sz="2000" b="0" spc="-75" dirty="0">
                <a:solidFill>
                  <a:srgbClr val="800000"/>
                </a:solidFill>
                <a:latin typeface="+mj-lt"/>
                <a:cs typeface="Times New Roman"/>
              </a:rPr>
              <a:t> </a:t>
            </a:r>
            <a:r>
              <a:rPr sz="2000" b="0" dirty="0">
                <a:solidFill>
                  <a:srgbClr val="800000"/>
                </a:solidFill>
                <a:latin typeface="+mj-lt"/>
                <a:cs typeface="Times New Roman"/>
              </a:rPr>
              <a:t>)</a:t>
            </a:r>
            <a:endParaRPr sz="2000" b="0" dirty="0">
              <a:latin typeface="+mj-lt"/>
              <a:cs typeface="Times New Roman"/>
            </a:endParaRPr>
          </a:p>
          <a:p>
            <a:pPr marL="332832">
              <a:lnSpc>
                <a:spcPts val="2091"/>
              </a:lnSpc>
            </a:pPr>
            <a:r>
              <a:rPr sz="2000" b="0" dirty="0">
                <a:solidFill>
                  <a:srgbClr val="800000"/>
                </a:solidFill>
                <a:latin typeface="+mj-lt"/>
                <a:cs typeface="Arial"/>
              </a:rPr>
              <a:t>}</a:t>
            </a:r>
            <a:endParaRPr sz="2000" b="0" dirty="0">
              <a:latin typeface="+mj-lt"/>
              <a:cs typeface="Arial"/>
            </a:endParaRPr>
          </a:p>
          <a:p>
            <a:pPr marL="58834">
              <a:lnSpc>
                <a:spcPts val="2224"/>
              </a:lnSpc>
            </a:pPr>
            <a:r>
              <a:rPr sz="2000" b="0" dirty="0">
                <a:solidFill>
                  <a:srgbClr val="800000"/>
                </a:solidFill>
                <a:latin typeface="+mj-lt"/>
                <a:cs typeface="Arial"/>
              </a:rPr>
              <a:t>}</a:t>
            </a:r>
            <a:endParaRPr sz="2000" b="0" dirty="0">
              <a:latin typeface="+mj-lt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70899" y="1877786"/>
            <a:ext cx="2554939" cy="25549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25838" y="6757980"/>
            <a:ext cx="228600" cy="222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>
              <a:lnSpc>
                <a:spcPts val="1630"/>
              </a:lnSpc>
            </a:pPr>
            <a:fld id="{81D60167-4931-47E6-BA6A-407CBD079E47}" type="slidenum">
              <a:rPr lang="en-US" smtClean="0"/>
              <a:pPr marL="114300">
                <a:lnSpc>
                  <a:spcPts val="1630"/>
                </a:lnSpc>
              </a:pPr>
              <a:t>37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3970471" y="6846654"/>
            <a:ext cx="2122804" cy="194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98989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06">
              <a:lnSpc>
                <a:spcPts val="1244"/>
              </a:lnSpc>
            </a:pPr>
            <a:r>
              <a:rPr lang="en-US"/>
              <a:t>Scott B. Baden / CSE 160 / </a:t>
            </a:r>
            <a:r>
              <a:rPr lang="en-US" spc="-25"/>
              <a:t>Wi</a:t>
            </a:r>
            <a:r>
              <a:rPr lang="en-US" spc="-125"/>
              <a:t> </a:t>
            </a:r>
            <a:r>
              <a:rPr lang="en-US"/>
              <a:t>'16</a:t>
            </a:r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421431"/>
            <a:ext cx="8686800" cy="434606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206" algn="ctr"/>
            <a:r>
              <a:rPr sz="2824" spc="-4" dirty="0"/>
              <a:t>Iteration to thread mapping in</a:t>
            </a:r>
            <a:r>
              <a:rPr sz="2824" spc="9" dirty="0"/>
              <a:t> </a:t>
            </a:r>
            <a:r>
              <a:rPr sz="2824" spc="-4" dirty="0"/>
              <a:t>OpenMP</a:t>
            </a:r>
            <a:endParaRPr sz="2824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197E60-18C2-4384-B516-591ADB05A7FE}"/>
              </a:ext>
            </a:extLst>
          </p:cNvPr>
          <p:cNvSpPr txBox="1"/>
          <p:nvPr/>
        </p:nvSpPr>
        <p:spPr>
          <a:xfrm>
            <a:off x="457200" y="1544729"/>
            <a:ext cx="8077200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0" dirty="0">
                <a:solidFill>
                  <a:srgbClr val="C00000"/>
                </a:solidFill>
              </a:rPr>
              <a:t>#pragma </a:t>
            </a:r>
            <a:r>
              <a:rPr lang="en-US" sz="1900" b="0" dirty="0" err="1">
                <a:solidFill>
                  <a:srgbClr val="C00000"/>
                </a:solidFill>
              </a:rPr>
              <a:t>omp</a:t>
            </a:r>
            <a:r>
              <a:rPr lang="en-US" sz="1900" b="0" dirty="0">
                <a:solidFill>
                  <a:srgbClr val="C00000"/>
                </a:solidFill>
              </a:rPr>
              <a:t> parallel shared(</a:t>
            </a:r>
            <a:r>
              <a:rPr lang="en-US" sz="1900" b="0" dirty="0" err="1">
                <a:solidFill>
                  <a:srgbClr val="C00000"/>
                </a:solidFill>
              </a:rPr>
              <a:t>N,iters</a:t>
            </a:r>
            <a:r>
              <a:rPr lang="en-US" sz="1900" b="0" dirty="0">
                <a:solidFill>
                  <a:srgbClr val="C00000"/>
                </a:solidFill>
              </a:rPr>
              <a:t>) private(</a:t>
            </a:r>
            <a:r>
              <a:rPr lang="en-US" sz="1900" b="0" dirty="0" err="1">
                <a:solidFill>
                  <a:srgbClr val="C00000"/>
                </a:solidFill>
              </a:rPr>
              <a:t>i</a:t>
            </a:r>
            <a:r>
              <a:rPr lang="en-US" sz="1900" b="0" dirty="0">
                <a:solidFill>
                  <a:srgbClr val="C00000"/>
                </a:solidFill>
              </a:rPr>
              <a:t>)</a:t>
            </a:r>
          </a:p>
          <a:p>
            <a:r>
              <a:rPr lang="en-US" sz="1900" b="0" dirty="0">
                <a:solidFill>
                  <a:srgbClr val="C00000"/>
                </a:solidFill>
              </a:rPr>
              <a:t>#pragma </a:t>
            </a:r>
            <a:r>
              <a:rPr lang="en-US" sz="1900" b="0" dirty="0" err="1">
                <a:solidFill>
                  <a:srgbClr val="C00000"/>
                </a:solidFill>
              </a:rPr>
              <a:t>omp</a:t>
            </a:r>
            <a:r>
              <a:rPr lang="en-US" sz="1900" b="0" dirty="0">
                <a:solidFill>
                  <a:srgbClr val="C00000"/>
                </a:solidFill>
              </a:rPr>
              <a:t> for  </a:t>
            </a:r>
          </a:p>
          <a:p>
            <a:r>
              <a:rPr lang="en-US" sz="1900" b="0" dirty="0"/>
              <a:t>for (</a:t>
            </a:r>
            <a:r>
              <a:rPr lang="en-US" sz="1900" b="0" dirty="0" err="1"/>
              <a:t>i</a:t>
            </a:r>
            <a:r>
              <a:rPr lang="en-US" sz="1900" b="0" dirty="0"/>
              <a:t> = 0; </a:t>
            </a:r>
            <a:r>
              <a:rPr lang="en-US" sz="1900" b="0" dirty="0" err="1"/>
              <a:t>i</a:t>
            </a:r>
            <a:r>
              <a:rPr lang="en-US" sz="1900" b="0" dirty="0"/>
              <a:t> &lt; N; </a:t>
            </a:r>
            <a:r>
              <a:rPr lang="en-US" sz="1900" b="0" dirty="0" err="1"/>
              <a:t>i</a:t>
            </a:r>
            <a:r>
              <a:rPr lang="en-US" sz="1900" b="0" dirty="0"/>
              <a:t>++)</a:t>
            </a:r>
          </a:p>
          <a:p>
            <a:r>
              <a:rPr lang="en-US" sz="1900" b="0" dirty="0"/>
              <a:t>     </a:t>
            </a:r>
            <a:r>
              <a:rPr lang="en-US" sz="1900" b="0" dirty="0" err="1"/>
              <a:t>iters</a:t>
            </a:r>
            <a:r>
              <a:rPr lang="en-US" sz="1900" b="0" dirty="0"/>
              <a:t>[</a:t>
            </a:r>
            <a:r>
              <a:rPr lang="en-US" sz="1900" b="0" dirty="0" err="1"/>
              <a:t>i</a:t>
            </a:r>
            <a:r>
              <a:rPr lang="en-US" sz="1900" b="0" dirty="0"/>
              <a:t>] = </a:t>
            </a:r>
            <a:r>
              <a:rPr lang="en-US" sz="1900" b="0" dirty="0" err="1"/>
              <a:t>omp_get_thread_num</a:t>
            </a:r>
            <a:r>
              <a:rPr lang="en-US" sz="1900" b="0" dirty="0"/>
              <a:t>();</a:t>
            </a:r>
          </a:p>
          <a:p>
            <a:endParaRPr lang="en-US" sz="1900" b="0" dirty="0"/>
          </a:p>
          <a:p>
            <a:r>
              <a:rPr lang="en-US" sz="1900" b="0" dirty="0"/>
              <a:t># of </a:t>
            </a:r>
            <a:r>
              <a:rPr lang="en-US" sz="1900" b="0" dirty="0" err="1"/>
              <a:t>openMP</a:t>
            </a:r>
            <a:r>
              <a:rPr lang="en-US" sz="1900" b="0" dirty="0"/>
              <a:t> threads = 3 (no schedule)</a:t>
            </a:r>
          </a:p>
          <a:p>
            <a:r>
              <a:rPr lang="en-US" sz="1900" b="0" dirty="0"/>
              <a:t>N = 9: 0 0 0 1 1 1 2 2 2</a:t>
            </a:r>
          </a:p>
          <a:p>
            <a:endParaRPr lang="en-US" sz="1900" b="0" dirty="0"/>
          </a:p>
          <a:p>
            <a:r>
              <a:rPr lang="en-US" sz="1900" b="0" dirty="0"/>
              <a:t># of </a:t>
            </a:r>
            <a:r>
              <a:rPr lang="en-US" sz="1900" b="0" dirty="0" err="1"/>
              <a:t>openMP</a:t>
            </a:r>
            <a:r>
              <a:rPr lang="en-US" sz="1900" b="0" dirty="0"/>
              <a:t> threads = 4, schedule(static,2): </a:t>
            </a:r>
          </a:p>
          <a:p>
            <a:r>
              <a:rPr lang="en-US" sz="1900" b="0" dirty="0"/>
              <a:t>N = 16: 0 0 1 1 2 2 3 3 0 0 1 1 2 2 3 3</a:t>
            </a:r>
          </a:p>
          <a:p>
            <a:endParaRPr lang="en-US" sz="1900" b="0" dirty="0"/>
          </a:p>
          <a:p>
            <a:r>
              <a:rPr lang="en-US" sz="1900" b="0" dirty="0"/>
              <a:t># of </a:t>
            </a:r>
            <a:r>
              <a:rPr lang="en-US" sz="1900" b="0" dirty="0" err="1"/>
              <a:t>openMP</a:t>
            </a:r>
            <a:r>
              <a:rPr lang="en-US" sz="1900" b="0" dirty="0"/>
              <a:t> threads = 4, schedule(static,2) </a:t>
            </a:r>
          </a:p>
          <a:p>
            <a:r>
              <a:rPr lang="en-US" sz="1900" b="0" dirty="0"/>
              <a:t>N=9: 0 0 1 1 2 2 0 0 1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1650" y="391316"/>
            <a:ext cx="4115921" cy="434606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206"/>
            <a:r>
              <a:rPr sz="2824" spc="-4" dirty="0"/>
              <a:t>Initializing Data in</a:t>
            </a:r>
            <a:r>
              <a:rPr sz="2824" spc="-26" dirty="0"/>
              <a:t> </a:t>
            </a:r>
            <a:r>
              <a:rPr sz="2824" spc="-4" dirty="0"/>
              <a:t>OpenMP</a:t>
            </a:r>
            <a:endParaRPr sz="2824" dirty="0"/>
          </a:p>
        </p:txBody>
      </p:sp>
      <p:sp>
        <p:nvSpPr>
          <p:cNvPr id="3" name="object 3"/>
          <p:cNvSpPr txBox="1"/>
          <p:nvPr/>
        </p:nvSpPr>
        <p:spPr>
          <a:xfrm>
            <a:off x="1122829" y="939613"/>
            <a:ext cx="7792571" cy="4522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1" indent="-302575">
              <a:lnSpc>
                <a:spcPts val="2938"/>
              </a:lnSpc>
              <a:buChar char="•"/>
              <a:tabLst>
                <a:tab pos="313221" algn="l"/>
                <a:tab pos="313781" algn="l"/>
              </a:tabLst>
            </a:pPr>
            <a:r>
              <a:rPr lang="en-US" sz="2471" b="0" spc="-4" dirty="0">
                <a:latin typeface="+mj-lt"/>
                <a:cs typeface="Times New Roman"/>
              </a:rPr>
              <a:t>A</a:t>
            </a:r>
            <a:r>
              <a:rPr sz="2471" b="0" spc="-4" dirty="0">
                <a:latin typeface="+mj-lt"/>
                <a:cs typeface="Times New Roman"/>
              </a:rPr>
              <a:t>llocate heap storage </a:t>
            </a:r>
            <a:r>
              <a:rPr lang="en-US" sz="2471" b="0" spc="-4" dirty="0">
                <a:latin typeface="+mj-lt"/>
                <a:cs typeface="Times New Roman"/>
              </a:rPr>
              <a:t>(shared) </a:t>
            </a:r>
            <a:r>
              <a:rPr sz="2471" b="0" dirty="0">
                <a:latin typeface="+mj-lt"/>
                <a:cs typeface="Times New Roman"/>
              </a:rPr>
              <a:t>outside a </a:t>
            </a:r>
            <a:r>
              <a:rPr sz="2471" b="0" spc="-4" dirty="0">
                <a:latin typeface="+mj-lt"/>
                <a:cs typeface="Times New Roman"/>
              </a:rPr>
              <a:t>parallel</a:t>
            </a:r>
            <a:r>
              <a:rPr sz="2471" b="0" spc="13" dirty="0">
                <a:latin typeface="+mj-lt"/>
                <a:cs typeface="Times New Roman"/>
              </a:rPr>
              <a:t> </a:t>
            </a:r>
            <a:r>
              <a:rPr sz="2471" b="0" spc="-4" dirty="0">
                <a:latin typeface="+mj-lt"/>
                <a:cs typeface="Times New Roman"/>
              </a:rPr>
              <a:t>region</a:t>
            </a:r>
            <a:endParaRPr sz="2471" b="0" dirty="0">
              <a:latin typeface="+mj-lt"/>
              <a:cs typeface="Times New Roman"/>
            </a:endParaRPr>
          </a:p>
          <a:p>
            <a:pPr marL="313781" indent="-302575">
              <a:lnSpc>
                <a:spcPts val="2938"/>
              </a:lnSpc>
              <a:buChar char="•"/>
              <a:tabLst>
                <a:tab pos="313221" algn="l"/>
                <a:tab pos="313781" algn="l"/>
              </a:tabLst>
            </a:pPr>
            <a:r>
              <a:rPr lang="en-US" sz="2471" b="0" spc="-4" dirty="0">
                <a:latin typeface="+mj-lt"/>
                <a:cs typeface="Times New Roman"/>
              </a:rPr>
              <a:t>I</a:t>
            </a:r>
            <a:r>
              <a:rPr sz="2471" b="0" spc="-4" dirty="0">
                <a:latin typeface="+mj-lt"/>
                <a:cs typeface="Times New Roman"/>
              </a:rPr>
              <a:t>nitialize </a:t>
            </a:r>
            <a:r>
              <a:rPr sz="2471" b="0" dirty="0">
                <a:latin typeface="+mj-lt"/>
                <a:cs typeface="Times New Roman"/>
              </a:rPr>
              <a:t>it inside a </a:t>
            </a:r>
            <a:r>
              <a:rPr sz="2471" b="0" spc="-4" dirty="0">
                <a:latin typeface="+mj-lt"/>
                <a:cs typeface="Times New Roman"/>
              </a:rPr>
              <a:t>parallel</a:t>
            </a:r>
            <a:r>
              <a:rPr sz="2471" b="0" spc="-26" dirty="0">
                <a:latin typeface="+mj-lt"/>
                <a:cs typeface="Times New Roman"/>
              </a:rPr>
              <a:t> </a:t>
            </a:r>
            <a:r>
              <a:rPr sz="2471" b="0" spc="-4" dirty="0">
                <a:latin typeface="+mj-lt"/>
                <a:cs typeface="Times New Roman"/>
              </a:rPr>
              <a:t>region</a:t>
            </a:r>
            <a:endParaRPr sz="2471" b="0" dirty="0">
              <a:latin typeface="+mj-lt"/>
              <a:cs typeface="Times New Roman"/>
            </a:endParaRPr>
          </a:p>
          <a:p>
            <a:pPr marL="770981" marR="544075" lvl="1" indent="-302575">
              <a:lnSpc>
                <a:spcPts val="2912"/>
              </a:lnSpc>
              <a:spcBef>
                <a:spcPts val="176"/>
              </a:spcBef>
              <a:buChar char="•"/>
              <a:tabLst>
                <a:tab pos="313221" algn="l"/>
                <a:tab pos="313781" algn="l"/>
                <a:tab pos="1707868" algn="l"/>
                <a:tab pos="2125869" algn="l"/>
              </a:tabLst>
            </a:pPr>
            <a:r>
              <a:rPr lang="en-US" sz="2471" b="0" spc="-4" dirty="0">
                <a:latin typeface="+mj-lt"/>
                <a:cs typeface="Times New Roman"/>
              </a:rPr>
              <a:t>May allow it to be done in parallel.</a:t>
            </a:r>
            <a:endParaRPr lang="en-US" sz="2471" b="0" spc="-4" dirty="0">
              <a:solidFill>
                <a:srgbClr val="3333CC"/>
              </a:solidFill>
              <a:latin typeface="+mj-lt"/>
              <a:cs typeface="Times New Roman"/>
            </a:endParaRPr>
          </a:p>
          <a:p>
            <a:pPr marL="11206" marR="544075">
              <a:lnSpc>
                <a:spcPts val="2912"/>
              </a:lnSpc>
              <a:spcBef>
                <a:spcPts val="176"/>
              </a:spcBef>
              <a:tabLst>
                <a:tab pos="313221" algn="l"/>
                <a:tab pos="313781" algn="l"/>
                <a:tab pos="1707868" algn="l"/>
                <a:tab pos="2125869" algn="l"/>
              </a:tabLst>
            </a:pPr>
            <a:r>
              <a:rPr lang="en-US" sz="2471" b="0" spc="-4" dirty="0">
                <a:solidFill>
                  <a:srgbClr val="3333CC"/>
                </a:solidFill>
                <a:latin typeface="+mj-lt"/>
                <a:cs typeface="Times New Roman"/>
              </a:rPr>
              <a:t>   </a:t>
            </a:r>
            <a:r>
              <a:rPr sz="1765" b="0" spc="-4" dirty="0">
                <a:solidFill>
                  <a:srgbClr val="3333CC"/>
                </a:solidFill>
                <a:latin typeface="+mj-lt"/>
                <a:cs typeface="Lucida Sans Unicode"/>
              </a:rPr>
              <a:t>double</a:t>
            </a:r>
            <a:r>
              <a:rPr sz="1765" b="0" spc="-71" dirty="0">
                <a:solidFill>
                  <a:srgbClr val="3333CC"/>
                </a:solidFill>
                <a:latin typeface="+mj-lt"/>
                <a:cs typeface="Lucida Sans Unicode"/>
              </a:rPr>
              <a:t> </a:t>
            </a:r>
            <a:r>
              <a:rPr sz="1765" b="0" spc="-4" dirty="0">
                <a:solidFill>
                  <a:srgbClr val="3333CC"/>
                </a:solidFill>
                <a:latin typeface="+mj-lt"/>
                <a:cs typeface="Lucida Sans Unicode"/>
              </a:rPr>
              <a:t>**A;</a:t>
            </a:r>
            <a:endParaRPr sz="1765" b="0" dirty="0">
              <a:latin typeface="+mj-lt"/>
              <a:cs typeface="Lucida Sans Unicode"/>
            </a:endParaRPr>
          </a:p>
          <a:p>
            <a:pPr marL="235336" marR="4483"/>
            <a:r>
              <a:rPr sz="1765" b="0" dirty="0">
                <a:solidFill>
                  <a:srgbClr val="3333CC"/>
                </a:solidFill>
                <a:latin typeface="+mj-lt"/>
                <a:cs typeface="Lucida Sans Unicode"/>
              </a:rPr>
              <a:t>A </a:t>
            </a:r>
            <a:r>
              <a:rPr sz="1765" b="0" spc="-4" dirty="0">
                <a:solidFill>
                  <a:srgbClr val="3333CC"/>
                </a:solidFill>
                <a:latin typeface="+mj-lt"/>
                <a:cs typeface="Lucida Sans Unicode"/>
              </a:rPr>
              <a:t>=(double**) malloc(sizeof(double*)*N </a:t>
            </a:r>
            <a:r>
              <a:rPr sz="1765" b="0" dirty="0">
                <a:solidFill>
                  <a:srgbClr val="3333CC"/>
                </a:solidFill>
                <a:latin typeface="+mj-lt"/>
                <a:cs typeface="Lucida Sans Unicode"/>
              </a:rPr>
              <a:t>+ </a:t>
            </a:r>
            <a:r>
              <a:rPr sz="1765" b="0" spc="-4" dirty="0">
                <a:solidFill>
                  <a:srgbClr val="3333CC"/>
                </a:solidFill>
                <a:latin typeface="+mj-lt"/>
                <a:cs typeface="Lucida Sans Unicode"/>
              </a:rPr>
              <a:t>sizeof(double)*N*N);  </a:t>
            </a:r>
            <a:endParaRPr lang="en-US" sz="1765" b="0" spc="-4" dirty="0">
              <a:solidFill>
                <a:srgbClr val="3333CC"/>
              </a:solidFill>
              <a:latin typeface="+mj-lt"/>
              <a:cs typeface="Lucida Sans Unicode"/>
            </a:endParaRPr>
          </a:p>
          <a:p>
            <a:pPr marL="235336" marR="4483"/>
            <a:r>
              <a:rPr sz="1765" b="0" spc="-4" dirty="0">
                <a:solidFill>
                  <a:srgbClr val="3333CC"/>
                </a:solidFill>
                <a:latin typeface="+mj-lt"/>
                <a:cs typeface="Lucida Sans Unicode"/>
              </a:rPr>
              <a:t>assert(A);</a:t>
            </a:r>
            <a:endParaRPr sz="1765" b="0" dirty="0">
              <a:latin typeface="+mj-lt"/>
              <a:cs typeface="Lucida Sans Unicode"/>
            </a:endParaRPr>
          </a:p>
          <a:p>
            <a:pPr marL="235336">
              <a:spcBef>
                <a:spcPts val="2118"/>
              </a:spcBef>
            </a:pPr>
            <a:r>
              <a:rPr sz="1765" b="0" dirty="0">
                <a:solidFill>
                  <a:srgbClr val="FF3300"/>
                </a:solidFill>
                <a:latin typeface="+mj-lt"/>
                <a:cs typeface="Arial"/>
              </a:rPr>
              <a:t>#pragma omp parallel private(j)</a:t>
            </a:r>
            <a:r>
              <a:rPr sz="1765" b="0" spc="-97" dirty="0">
                <a:solidFill>
                  <a:srgbClr val="FF3300"/>
                </a:solidFill>
                <a:latin typeface="+mj-lt"/>
                <a:cs typeface="Arial"/>
              </a:rPr>
              <a:t> </a:t>
            </a:r>
            <a:r>
              <a:rPr sz="1765" b="0" dirty="0">
                <a:solidFill>
                  <a:srgbClr val="FF3300"/>
                </a:solidFill>
                <a:latin typeface="+mj-lt"/>
                <a:cs typeface="Arial"/>
              </a:rPr>
              <a:t>shared(A,N)</a:t>
            </a:r>
            <a:endParaRPr sz="1765" b="0" dirty="0">
              <a:latin typeface="+mj-lt"/>
              <a:cs typeface="Arial"/>
            </a:endParaRPr>
          </a:p>
          <a:p>
            <a:pPr marL="235336"/>
            <a:r>
              <a:rPr sz="1765" b="0" spc="-4" dirty="0">
                <a:solidFill>
                  <a:srgbClr val="3333CC"/>
                </a:solidFill>
                <a:latin typeface="+mj-lt"/>
                <a:cs typeface="Lucida Sans Unicode"/>
              </a:rPr>
              <a:t>for(j=0;j&lt;N;j++)</a:t>
            </a:r>
            <a:endParaRPr sz="1765" b="0" dirty="0">
              <a:latin typeface="+mj-lt"/>
              <a:cs typeface="Lucida Sans Unicode"/>
            </a:endParaRPr>
          </a:p>
          <a:p>
            <a:pPr marL="518860"/>
            <a:r>
              <a:rPr sz="1765" b="0" spc="-4" dirty="0">
                <a:solidFill>
                  <a:srgbClr val="3333CC"/>
                </a:solidFill>
                <a:latin typeface="+mj-lt"/>
                <a:cs typeface="Lucida Sans Unicode"/>
              </a:rPr>
              <a:t>A[j] </a:t>
            </a:r>
            <a:r>
              <a:rPr sz="1765" b="0" dirty="0">
                <a:solidFill>
                  <a:srgbClr val="3333CC"/>
                </a:solidFill>
                <a:latin typeface="+mj-lt"/>
                <a:cs typeface="Lucida Sans Unicode"/>
              </a:rPr>
              <a:t>= </a:t>
            </a:r>
            <a:r>
              <a:rPr sz="1765" b="0" spc="-4" dirty="0">
                <a:solidFill>
                  <a:srgbClr val="3333CC"/>
                </a:solidFill>
                <a:latin typeface="+mj-lt"/>
                <a:cs typeface="Lucida Sans Unicode"/>
              </a:rPr>
              <a:t>(double *)(A+N) </a:t>
            </a:r>
            <a:r>
              <a:rPr sz="1765" b="0" dirty="0">
                <a:solidFill>
                  <a:srgbClr val="3333CC"/>
                </a:solidFill>
                <a:latin typeface="+mj-lt"/>
                <a:cs typeface="Lucida Sans Unicode"/>
              </a:rPr>
              <a:t>+</a:t>
            </a:r>
            <a:r>
              <a:rPr sz="1765" b="0" spc="-31" dirty="0">
                <a:solidFill>
                  <a:srgbClr val="3333CC"/>
                </a:solidFill>
                <a:latin typeface="+mj-lt"/>
                <a:cs typeface="Lucida Sans Unicode"/>
              </a:rPr>
              <a:t> </a:t>
            </a:r>
            <a:r>
              <a:rPr sz="1765" b="0" spc="-4" dirty="0">
                <a:solidFill>
                  <a:srgbClr val="3333CC"/>
                </a:solidFill>
                <a:latin typeface="+mj-lt"/>
                <a:cs typeface="Lucida Sans Unicode"/>
              </a:rPr>
              <a:t>j*N;</a:t>
            </a:r>
            <a:endParaRPr sz="1765" b="0" dirty="0">
              <a:latin typeface="+mj-lt"/>
              <a:cs typeface="Lucida Sans Unicode"/>
            </a:endParaRPr>
          </a:p>
          <a:p>
            <a:pPr marL="235336">
              <a:spcBef>
                <a:spcPts val="2118"/>
              </a:spcBef>
            </a:pPr>
            <a:r>
              <a:rPr sz="1765" b="0" dirty="0">
                <a:solidFill>
                  <a:srgbClr val="FF3300"/>
                </a:solidFill>
                <a:latin typeface="+mj-lt"/>
                <a:cs typeface="Arial"/>
              </a:rPr>
              <a:t>#pragma omp parallel </a:t>
            </a:r>
            <a:r>
              <a:rPr sz="1765" b="0" spc="-4" dirty="0">
                <a:solidFill>
                  <a:srgbClr val="FF3300"/>
                </a:solidFill>
                <a:latin typeface="+mj-lt"/>
                <a:cs typeface="Arial"/>
              </a:rPr>
              <a:t>private(i,j)</a:t>
            </a:r>
            <a:r>
              <a:rPr sz="1765" b="0" spc="-53" dirty="0">
                <a:solidFill>
                  <a:srgbClr val="FF3300"/>
                </a:solidFill>
                <a:latin typeface="+mj-lt"/>
                <a:cs typeface="Arial"/>
              </a:rPr>
              <a:t> </a:t>
            </a:r>
            <a:r>
              <a:rPr sz="1765" b="0" dirty="0">
                <a:solidFill>
                  <a:srgbClr val="FF3300"/>
                </a:solidFill>
                <a:latin typeface="+mj-lt"/>
                <a:cs typeface="Arial"/>
              </a:rPr>
              <a:t>shared(A,N)</a:t>
            </a:r>
            <a:endParaRPr sz="1765" b="0" dirty="0">
              <a:latin typeface="+mj-lt"/>
              <a:cs typeface="Arial"/>
            </a:endParaRPr>
          </a:p>
          <a:p>
            <a:pPr marL="518860" marR="4409750" indent="-284084"/>
            <a:r>
              <a:rPr sz="1765" b="0" dirty="0">
                <a:solidFill>
                  <a:srgbClr val="3333CC"/>
                </a:solidFill>
                <a:latin typeface="+mj-lt"/>
                <a:cs typeface="Lucida Sans Unicode"/>
              </a:rPr>
              <a:t>for ( </a:t>
            </a:r>
            <a:r>
              <a:rPr sz="1765" b="0" spc="-4" dirty="0">
                <a:solidFill>
                  <a:srgbClr val="3333CC"/>
                </a:solidFill>
                <a:latin typeface="+mj-lt"/>
                <a:cs typeface="Lucida Sans Unicode"/>
              </a:rPr>
              <a:t>j=0; j&lt;N; j++ </a:t>
            </a:r>
            <a:r>
              <a:rPr sz="1765" b="0" dirty="0">
                <a:solidFill>
                  <a:srgbClr val="3333CC"/>
                </a:solidFill>
                <a:latin typeface="+mj-lt"/>
                <a:cs typeface="Lucida Sans Unicode"/>
              </a:rPr>
              <a:t>)  </a:t>
            </a:r>
            <a:endParaRPr lang="en-US" sz="1765" b="0" dirty="0">
              <a:solidFill>
                <a:srgbClr val="3333CC"/>
              </a:solidFill>
              <a:latin typeface="+mj-lt"/>
              <a:cs typeface="Lucida Sans Unicode"/>
            </a:endParaRPr>
          </a:p>
          <a:p>
            <a:pPr marL="518860" marR="4409750" indent="-284084"/>
            <a:r>
              <a:rPr lang="en-US" sz="1765" b="0" spc="-4" dirty="0">
                <a:solidFill>
                  <a:srgbClr val="3333CC"/>
                </a:solidFill>
                <a:latin typeface="+mj-lt"/>
                <a:cs typeface="Lucida Sans Unicode"/>
              </a:rPr>
              <a:t>     </a:t>
            </a:r>
            <a:r>
              <a:rPr sz="1765" b="0" spc="-4" dirty="0">
                <a:solidFill>
                  <a:srgbClr val="3333CC"/>
                </a:solidFill>
                <a:latin typeface="+mj-lt"/>
                <a:cs typeface="Lucida Sans Unicode"/>
              </a:rPr>
              <a:t>for </a:t>
            </a:r>
            <a:r>
              <a:rPr sz="1765" b="0" dirty="0">
                <a:solidFill>
                  <a:srgbClr val="3333CC"/>
                </a:solidFill>
                <a:latin typeface="+mj-lt"/>
                <a:cs typeface="Lucida Sans Unicode"/>
              </a:rPr>
              <a:t>( i=0; i&lt;N;</a:t>
            </a:r>
            <a:r>
              <a:rPr lang="en-US" sz="1765" b="0" dirty="0">
                <a:solidFill>
                  <a:srgbClr val="3333CC"/>
                </a:solidFill>
                <a:latin typeface="+mj-lt"/>
                <a:cs typeface="Lucida Sans Unicode"/>
              </a:rPr>
              <a:t> c</a:t>
            </a:r>
            <a:r>
              <a:rPr sz="1765" b="0" dirty="0">
                <a:solidFill>
                  <a:srgbClr val="3333CC"/>
                </a:solidFill>
                <a:latin typeface="+mj-lt"/>
                <a:cs typeface="Lucida Sans Unicode"/>
              </a:rPr>
              <a:t>i++</a:t>
            </a:r>
            <a:r>
              <a:rPr sz="1765" b="0" spc="-84" dirty="0">
                <a:solidFill>
                  <a:srgbClr val="3333CC"/>
                </a:solidFill>
                <a:latin typeface="+mj-lt"/>
                <a:cs typeface="Lucida Sans Unicode"/>
              </a:rPr>
              <a:t> </a:t>
            </a:r>
            <a:r>
              <a:rPr sz="1765" b="0" dirty="0">
                <a:solidFill>
                  <a:srgbClr val="3333CC"/>
                </a:solidFill>
                <a:latin typeface="+mj-lt"/>
                <a:cs typeface="Lucida Sans Unicode"/>
              </a:rPr>
              <a:t>)</a:t>
            </a:r>
            <a:endParaRPr lang="en-US" sz="1765" b="0" dirty="0">
              <a:latin typeface="+mj-lt"/>
              <a:cs typeface="Lucida Sans Unicode"/>
            </a:endParaRPr>
          </a:p>
          <a:p>
            <a:pPr marL="518860" marR="4409750" indent="-284084"/>
            <a:r>
              <a:rPr lang="en-US" sz="1765" b="0" dirty="0">
                <a:solidFill>
                  <a:srgbClr val="3333CC"/>
                </a:solidFill>
                <a:latin typeface="+mj-lt"/>
                <a:cs typeface="Lucida Sans Unicode"/>
              </a:rPr>
              <a:t>          </a:t>
            </a:r>
            <a:r>
              <a:rPr sz="1765" b="0" dirty="0">
                <a:solidFill>
                  <a:srgbClr val="3333CC"/>
                </a:solidFill>
                <a:latin typeface="+mj-lt"/>
                <a:cs typeface="Lucida Sans Unicode"/>
              </a:rPr>
              <a:t>A[i][j] = </a:t>
            </a:r>
            <a:r>
              <a:rPr sz="1765" b="0" spc="-4" dirty="0">
                <a:solidFill>
                  <a:srgbClr val="3333CC"/>
                </a:solidFill>
                <a:latin typeface="+mj-lt"/>
                <a:cs typeface="Lucida Sans Unicode"/>
              </a:rPr>
              <a:t>1.0 </a:t>
            </a:r>
            <a:r>
              <a:rPr sz="1765" b="0" dirty="0">
                <a:solidFill>
                  <a:srgbClr val="3333CC"/>
                </a:solidFill>
                <a:latin typeface="+mj-lt"/>
                <a:cs typeface="Lucida Sans Unicode"/>
              </a:rPr>
              <a:t>/ </a:t>
            </a:r>
            <a:r>
              <a:rPr sz="1765" b="0" spc="-4" dirty="0">
                <a:solidFill>
                  <a:srgbClr val="3333CC"/>
                </a:solidFill>
                <a:latin typeface="+mj-lt"/>
                <a:cs typeface="Lucida Sans Unicode"/>
              </a:rPr>
              <a:t>(double)</a:t>
            </a:r>
            <a:r>
              <a:rPr sz="1765" b="0" spc="-49" dirty="0">
                <a:solidFill>
                  <a:srgbClr val="3333CC"/>
                </a:solidFill>
                <a:latin typeface="+mj-lt"/>
                <a:cs typeface="Lucida Sans Unicode"/>
              </a:rPr>
              <a:t> </a:t>
            </a:r>
            <a:r>
              <a:rPr sz="1765" b="0" spc="-4" dirty="0">
                <a:solidFill>
                  <a:srgbClr val="3333CC"/>
                </a:solidFill>
                <a:latin typeface="+mj-lt"/>
                <a:cs typeface="Lucida Sans Unicode"/>
              </a:rPr>
              <a:t>(i+j-1);</a:t>
            </a:r>
            <a:endParaRPr sz="1765" b="0" dirty="0">
              <a:latin typeface="+mj-lt"/>
              <a:cs typeface="Lucida Sans Unicode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4897" y="396470"/>
            <a:ext cx="3409390" cy="422616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206">
              <a:lnSpc>
                <a:spcPts val="3375"/>
              </a:lnSpc>
            </a:pPr>
            <a:r>
              <a:rPr sz="2824" spc="-4" dirty="0"/>
              <a:t>OpenMP is also an</a:t>
            </a:r>
            <a:r>
              <a:rPr sz="2824" spc="-35" dirty="0"/>
              <a:t> </a:t>
            </a:r>
            <a:r>
              <a:rPr sz="2824" dirty="0"/>
              <a:t>API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78005" y="822021"/>
            <a:ext cx="673529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1" indent="-302575">
              <a:lnSpc>
                <a:spcPts val="2360"/>
              </a:lnSpc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sz="2118" b="0" dirty="0">
                <a:latin typeface="+mj-lt"/>
                <a:cs typeface="Times New Roman"/>
              </a:rPr>
              <a:t>But we </a:t>
            </a:r>
            <a:r>
              <a:rPr sz="2118" b="0" spc="-9" dirty="0">
                <a:latin typeface="+mj-lt"/>
                <a:cs typeface="Times New Roman"/>
              </a:rPr>
              <a:t>don’t </a:t>
            </a:r>
            <a:r>
              <a:rPr sz="2118" b="0" dirty="0">
                <a:latin typeface="+mj-lt"/>
                <a:cs typeface="Times New Roman"/>
              </a:rPr>
              <a:t>use this </a:t>
            </a:r>
            <a:r>
              <a:rPr sz="2118" b="0" spc="-4" dirty="0">
                <a:latin typeface="+mj-lt"/>
                <a:cs typeface="Times New Roman"/>
              </a:rPr>
              <a:t>lower level interface unless</a:t>
            </a:r>
            <a:r>
              <a:rPr sz="2118" b="0" spc="26" dirty="0">
                <a:latin typeface="+mj-lt"/>
                <a:cs typeface="Times New Roman"/>
              </a:rPr>
              <a:t> </a:t>
            </a:r>
            <a:r>
              <a:rPr sz="2118" b="0" spc="-4" dirty="0">
                <a:latin typeface="+mj-lt"/>
                <a:cs typeface="Times New Roman"/>
              </a:rPr>
              <a:t>necessary</a:t>
            </a:r>
            <a:endParaRPr sz="2118" b="0" dirty="0">
              <a:latin typeface="+mj-lt"/>
              <a:cs typeface="Times New Roman"/>
            </a:endParaRPr>
          </a:p>
          <a:p>
            <a:pPr marL="313781" indent="-302575">
              <a:lnSpc>
                <a:spcPts val="2374"/>
              </a:lnSpc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sz="2118" b="0" spc="-4" dirty="0">
                <a:latin typeface="+mj-lt"/>
                <a:cs typeface="Times New Roman"/>
              </a:rPr>
              <a:t>Parallel </a:t>
            </a:r>
            <a:r>
              <a:rPr sz="2118" b="0" i="1" dirty="0">
                <a:latin typeface="+mj-lt"/>
                <a:cs typeface="Times New Roman"/>
              </a:rPr>
              <a:t>for </a:t>
            </a:r>
            <a:r>
              <a:rPr sz="2118" b="0" dirty="0">
                <a:latin typeface="+mj-lt"/>
                <a:cs typeface="Times New Roman"/>
              </a:rPr>
              <a:t>is </a:t>
            </a:r>
            <a:r>
              <a:rPr sz="2118" b="0" spc="-4" dirty="0">
                <a:latin typeface="+mj-lt"/>
                <a:cs typeface="Times New Roman"/>
              </a:rPr>
              <a:t>much easier </a:t>
            </a:r>
            <a:r>
              <a:rPr sz="2118" b="0" dirty="0">
                <a:latin typeface="+mj-lt"/>
                <a:cs typeface="Times New Roman"/>
              </a:rPr>
              <a:t>to</a:t>
            </a:r>
            <a:r>
              <a:rPr sz="2118" b="0" spc="-26" dirty="0">
                <a:latin typeface="+mj-lt"/>
                <a:cs typeface="Times New Roman"/>
              </a:rPr>
              <a:t> </a:t>
            </a:r>
            <a:r>
              <a:rPr sz="2118" b="0" dirty="0">
                <a:latin typeface="+mj-lt"/>
                <a:cs typeface="Times New Roman"/>
              </a:rPr>
              <a:t>use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C63FE4-3206-44E7-B344-833E7987E88F}"/>
              </a:ext>
            </a:extLst>
          </p:cNvPr>
          <p:cNvSpPr txBox="1"/>
          <p:nvPr/>
        </p:nvSpPr>
        <p:spPr>
          <a:xfrm>
            <a:off x="1981200" y="1895110"/>
            <a:ext cx="5029200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>
              <a:lnSpc>
                <a:spcPct val="100000"/>
              </a:lnSpc>
              <a:spcBef>
                <a:spcPts val="2060"/>
              </a:spcBef>
            </a:pPr>
            <a:r>
              <a:rPr lang="en-US" sz="1800" b="0" dirty="0">
                <a:solidFill>
                  <a:srgbClr val="3333CC"/>
                </a:solidFill>
                <a:latin typeface="+mn-lt"/>
                <a:cs typeface="Lucida Sans Unicode"/>
              </a:rPr>
              <a:t>#ifdef</a:t>
            </a:r>
            <a:r>
              <a:rPr lang="en-US" sz="1800" b="0" spc="-105" dirty="0">
                <a:solidFill>
                  <a:srgbClr val="3333CC"/>
                </a:solidFill>
                <a:latin typeface="+mn-lt"/>
                <a:cs typeface="Lucida Sans Unicode"/>
              </a:rPr>
              <a:t> </a:t>
            </a:r>
            <a:r>
              <a:rPr lang="en-US" sz="1800" b="0" dirty="0">
                <a:solidFill>
                  <a:srgbClr val="3333CC"/>
                </a:solidFill>
                <a:latin typeface="+mn-lt"/>
                <a:cs typeface="Lucida Sans Unicode"/>
              </a:rPr>
              <a:t>_OPENMP</a:t>
            </a:r>
            <a:endParaRPr lang="en-US" sz="1800" b="0" dirty="0">
              <a:latin typeface="+mn-lt"/>
              <a:cs typeface="Lucida Sans Unicode"/>
            </a:endParaRPr>
          </a:p>
          <a:p>
            <a:pPr marL="88900">
              <a:lnSpc>
                <a:spcPct val="100000"/>
              </a:lnSpc>
              <a:spcBef>
                <a:spcPts val="480"/>
              </a:spcBef>
            </a:pPr>
            <a:r>
              <a:rPr lang="en-US" sz="1800" b="0" spc="-5" dirty="0">
                <a:solidFill>
                  <a:srgbClr val="FF0000"/>
                </a:solidFill>
                <a:latin typeface="+mn-lt"/>
                <a:cs typeface="Lucida Sans Unicode"/>
              </a:rPr>
              <a:t>#include</a:t>
            </a:r>
            <a:r>
              <a:rPr lang="en-US" sz="1800" b="0" spc="-50" dirty="0">
                <a:solidFill>
                  <a:srgbClr val="FF0000"/>
                </a:solidFill>
                <a:latin typeface="+mn-lt"/>
                <a:cs typeface="Lucida Sans Unicode"/>
              </a:rPr>
              <a:t> </a:t>
            </a:r>
            <a:r>
              <a:rPr lang="en-US" sz="1800" b="0" spc="-5" dirty="0">
                <a:solidFill>
                  <a:srgbClr val="FF0000"/>
                </a:solidFill>
                <a:latin typeface="+mn-lt"/>
                <a:cs typeface="Lucida Sans Unicode"/>
              </a:rPr>
              <a:t>&lt;</a:t>
            </a:r>
            <a:r>
              <a:rPr lang="en-US" sz="1800" b="0" spc="-5" dirty="0" err="1">
                <a:solidFill>
                  <a:srgbClr val="FF0000"/>
                </a:solidFill>
                <a:latin typeface="+mn-lt"/>
                <a:cs typeface="Lucida Sans Unicode"/>
              </a:rPr>
              <a:t>omp.h</a:t>
            </a:r>
            <a:r>
              <a:rPr lang="en-US" sz="1800" b="0" spc="-5" dirty="0">
                <a:solidFill>
                  <a:srgbClr val="FF0000"/>
                </a:solidFill>
                <a:latin typeface="+mn-lt"/>
                <a:cs typeface="Lucida Sans Unicode"/>
              </a:rPr>
              <a:t>&gt;</a:t>
            </a:r>
            <a:endParaRPr lang="en-US" sz="1800" b="0" dirty="0">
              <a:latin typeface="+mn-lt"/>
              <a:cs typeface="Lucida Sans Unicode"/>
            </a:endParaRPr>
          </a:p>
          <a:p>
            <a:pPr marL="88900">
              <a:lnSpc>
                <a:spcPct val="100000"/>
              </a:lnSpc>
              <a:spcBef>
                <a:spcPts val="400"/>
              </a:spcBef>
            </a:pPr>
            <a:r>
              <a:rPr lang="en-US" sz="1800" b="0" spc="-5" dirty="0">
                <a:solidFill>
                  <a:srgbClr val="3333CC"/>
                </a:solidFill>
                <a:latin typeface="+mn-lt"/>
                <a:cs typeface="Lucida Sans Unicode"/>
              </a:rPr>
              <a:t>#endif</a:t>
            </a:r>
            <a:endParaRPr lang="en-US" sz="1800" b="0" dirty="0">
              <a:latin typeface="+mn-lt"/>
              <a:cs typeface="Lucida Sans Unicode"/>
            </a:endParaRPr>
          </a:p>
          <a:p>
            <a:pPr marL="88900">
              <a:lnSpc>
                <a:spcPct val="100000"/>
              </a:lnSpc>
              <a:spcBef>
                <a:spcPts val="500"/>
              </a:spcBef>
            </a:pPr>
            <a:r>
              <a:rPr lang="en-US" sz="1800" b="0" spc="-5" dirty="0">
                <a:solidFill>
                  <a:srgbClr val="3333CC"/>
                </a:solidFill>
                <a:latin typeface="+mn-lt"/>
                <a:cs typeface="Lucida Sans Unicode"/>
              </a:rPr>
              <a:t>int </a:t>
            </a:r>
            <a:r>
              <a:rPr lang="en-US" sz="1800" b="0" dirty="0" err="1">
                <a:solidFill>
                  <a:srgbClr val="3333CC"/>
                </a:solidFill>
                <a:latin typeface="+mn-lt"/>
                <a:cs typeface="Lucida Sans Unicode"/>
              </a:rPr>
              <a:t>tid</a:t>
            </a:r>
            <a:r>
              <a:rPr lang="en-US" sz="1800" b="0" dirty="0">
                <a:solidFill>
                  <a:srgbClr val="3333CC"/>
                </a:solidFill>
                <a:latin typeface="+mn-lt"/>
                <a:cs typeface="Lucida Sans Unicode"/>
              </a:rPr>
              <a:t>=0,</a:t>
            </a:r>
            <a:r>
              <a:rPr lang="en-US" sz="1800" b="0" spc="-85" dirty="0">
                <a:solidFill>
                  <a:srgbClr val="3333CC"/>
                </a:solidFill>
                <a:latin typeface="+mn-lt"/>
                <a:cs typeface="Lucida Sans Unicode"/>
              </a:rPr>
              <a:t> </a:t>
            </a:r>
            <a:r>
              <a:rPr lang="en-US" sz="1800" b="0" dirty="0">
                <a:solidFill>
                  <a:srgbClr val="3333CC"/>
                </a:solidFill>
                <a:latin typeface="+mn-lt"/>
                <a:cs typeface="Lucida Sans Unicode"/>
              </a:rPr>
              <a:t>nthrds,1;</a:t>
            </a:r>
            <a:endParaRPr lang="en-US" sz="1800" b="0" dirty="0">
              <a:latin typeface="+mn-lt"/>
              <a:cs typeface="Lucida Sans Unicode"/>
            </a:endParaRPr>
          </a:p>
          <a:p>
            <a:pPr marL="88900">
              <a:lnSpc>
                <a:spcPct val="100000"/>
              </a:lnSpc>
              <a:spcBef>
                <a:spcPts val="500"/>
              </a:spcBef>
            </a:pPr>
            <a:r>
              <a:rPr lang="en-US" sz="1800" b="0" spc="-5" dirty="0">
                <a:solidFill>
                  <a:srgbClr val="FF0000"/>
                </a:solidFill>
                <a:latin typeface="+mn-lt"/>
                <a:cs typeface="Lucida Sans Unicode"/>
              </a:rPr>
              <a:t>#pragma </a:t>
            </a:r>
            <a:r>
              <a:rPr lang="en-US" sz="1800" b="0" spc="-5" dirty="0" err="1">
                <a:solidFill>
                  <a:srgbClr val="FF0000"/>
                </a:solidFill>
                <a:latin typeface="+mn-lt"/>
                <a:cs typeface="Lucida Sans Unicode"/>
              </a:rPr>
              <a:t>omp</a:t>
            </a:r>
            <a:r>
              <a:rPr lang="en-US" sz="1800" b="0" spc="-60" dirty="0">
                <a:solidFill>
                  <a:srgbClr val="FF0000"/>
                </a:solidFill>
                <a:latin typeface="+mn-lt"/>
                <a:cs typeface="Lucida Sans Unicode"/>
              </a:rPr>
              <a:t> </a:t>
            </a:r>
            <a:r>
              <a:rPr lang="en-US" sz="1800" b="0" spc="-5" dirty="0">
                <a:solidFill>
                  <a:srgbClr val="FF0000"/>
                </a:solidFill>
                <a:latin typeface="+mn-lt"/>
                <a:cs typeface="Lucida Sans Unicode"/>
              </a:rPr>
              <a:t>parallel</a:t>
            </a:r>
            <a:endParaRPr lang="en-US" sz="1800" b="0" dirty="0">
              <a:latin typeface="+mn-lt"/>
              <a:cs typeface="Lucida Sans Unicode"/>
            </a:endParaRPr>
          </a:p>
          <a:p>
            <a:pPr marL="88900">
              <a:lnSpc>
                <a:spcPct val="100000"/>
              </a:lnSpc>
              <a:spcBef>
                <a:spcPts val="500"/>
              </a:spcBef>
            </a:pPr>
            <a:r>
              <a:rPr lang="en-US" sz="1800" b="0" dirty="0">
                <a:solidFill>
                  <a:srgbClr val="3333CC"/>
                </a:solidFill>
                <a:latin typeface="+mn-lt"/>
                <a:cs typeface="Lucida Sans Unicode"/>
              </a:rPr>
              <a:t>{</a:t>
            </a:r>
            <a:endParaRPr lang="en-US" sz="1800" b="0" dirty="0">
              <a:latin typeface="+mn-lt"/>
              <a:cs typeface="Lucida Sans Unicode"/>
            </a:endParaRPr>
          </a:p>
          <a:p>
            <a:pPr marL="88900">
              <a:lnSpc>
                <a:spcPct val="100000"/>
              </a:lnSpc>
              <a:spcBef>
                <a:spcPts val="500"/>
              </a:spcBef>
            </a:pPr>
            <a:r>
              <a:rPr lang="en-US" sz="1800" b="0" dirty="0">
                <a:solidFill>
                  <a:srgbClr val="3333CC"/>
                </a:solidFill>
                <a:latin typeface="+mn-lt"/>
                <a:cs typeface="Lucida Sans Unicode"/>
              </a:rPr>
              <a:t>#ifdef</a:t>
            </a:r>
            <a:r>
              <a:rPr lang="en-US" sz="1800" b="0" spc="-105" dirty="0">
                <a:solidFill>
                  <a:srgbClr val="3333CC"/>
                </a:solidFill>
                <a:latin typeface="+mn-lt"/>
                <a:cs typeface="Lucida Sans Unicode"/>
              </a:rPr>
              <a:t> </a:t>
            </a:r>
            <a:r>
              <a:rPr lang="en-US" sz="1800" b="0" dirty="0">
                <a:solidFill>
                  <a:srgbClr val="3333CC"/>
                </a:solidFill>
                <a:latin typeface="+mn-lt"/>
                <a:cs typeface="Lucida Sans Unicode"/>
              </a:rPr>
              <a:t>_OPENMP</a:t>
            </a:r>
          </a:p>
          <a:p>
            <a:pPr marL="88900">
              <a:spcBef>
                <a:spcPts val="500"/>
              </a:spcBef>
            </a:pPr>
            <a:r>
              <a:rPr lang="en-US" sz="1800" b="0" dirty="0" err="1">
                <a:solidFill>
                  <a:srgbClr val="3333CC"/>
                </a:solidFill>
                <a:latin typeface="+mn-lt"/>
                <a:cs typeface="Lucida Sans Unicode"/>
              </a:rPr>
              <a:t>tid</a:t>
            </a:r>
            <a:r>
              <a:rPr lang="en-US" sz="1800" b="0" dirty="0">
                <a:solidFill>
                  <a:srgbClr val="3333CC"/>
                </a:solidFill>
                <a:latin typeface="+mn-lt"/>
                <a:cs typeface="Lucida Sans Unicode"/>
              </a:rPr>
              <a:t> =</a:t>
            </a:r>
            <a:r>
              <a:rPr lang="en-US" sz="1800" b="0" spc="-10" dirty="0">
                <a:solidFill>
                  <a:srgbClr val="3333CC"/>
                </a:solidFill>
                <a:latin typeface="+mn-lt"/>
                <a:cs typeface="Lucida Sans Unicode"/>
              </a:rPr>
              <a:t> </a:t>
            </a:r>
            <a:r>
              <a:rPr lang="en-US" sz="1800" b="0" spc="-5" dirty="0" err="1">
                <a:solidFill>
                  <a:srgbClr val="FF0000"/>
                </a:solidFill>
                <a:latin typeface="+mn-lt"/>
                <a:cs typeface="Lucida Sans Unicode"/>
              </a:rPr>
              <a:t>omp_get_thread_num</a:t>
            </a:r>
            <a:r>
              <a:rPr lang="en-US" sz="1800" b="0" spc="-5" dirty="0">
                <a:solidFill>
                  <a:srgbClr val="FF0000"/>
                </a:solidFill>
                <a:latin typeface="+mn-lt"/>
                <a:cs typeface="Lucida Sans Unicode"/>
              </a:rPr>
              <a:t>();</a:t>
            </a:r>
          </a:p>
          <a:p>
            <a:pPr marL="88900">
              <a:spcBef>
                <a:spcPts val="500"/>
              </a:spcBef>
            </a:pPr>
            <a:r>
              <a:rPr lang="en-US" sz="1800" b="0" dirty="0" err="1">
                <a:solidFill>
                  <a:srgbClr val="3333CC"/>
                </a:solidFill>
                <a:latin typeface="+mn-lt"/>
                <a:cs typeface="Lucida Sans Unicode"/>
              </a:rPr>
              <a:t>nthrds</a:t>
            </a:r>
            <a:r>
              <a:rPr lang="en-US" sz="1800" b="0" dirty="0">
                <a:solidFill>
                  <a:srgbClr val="3333CC"/>
                </a:solidFill>
                <a:latin typeface="+mn-lt"/>
                <a:cs typeface="Lucida Sans Unicode"/>
              </a:rPr>
              <a:t> = </a:t>
            </a:r>
            <a:r>
              <a:rPr lang="en-US" sz="1800" b="0" dirty="0" err="1">
                <a:solidFill>
                  <a:srgbClr val="FF0000"/>
                </a:solidFill>
                <a:latin typeface="+mn-lt"/>
                <a:cs typeface="Lucida Sans Unicode"/>
              </a:rPr>
              <a:t>omp_get_num_threads</a:t>
            </a:r>
            <a:r>
              <a:rPr lang="en-US" sz="1800" b="0" dirty="0">
                <a:solidFill>
                  <a:srgbClr val="FF0000"/>
                </a:solidFill>
                <a:latin typeface="+mn-lt"/>
                <a:cs typeface="Lucida Sans Unicode"/>
              </a:rPr>
              <a:t>()</a:t>
            </a:r>
            <a:r>
              <a:rPr lang="en-US" sz="1800" b="0" dirty="0">
                <a:solidFill>
                  <a:srgbClr val="3333CC"/>
                </a:solidFill>
                <a:latin typeface="+mn-lt"/>
                <a:cs typeface="Lucida Sans Unicode"/>
              </a:rPr>
              <a:t>;</a:t>
            </a:r>
            <a:endParaRPr lang="en-US" sz="1800" b="0" dirty="0">
              <a:latin typeface="+mn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0" spc="-5" dirty="0">
                <a:solidFill>
                  <a:srgbClr val="3333CC"/>
                </a:solidFill>
                <a:latin typeface="+mn-lt"/>
                <a:cs typeface="Lucida Sans Unicode"/>
              </a:rPr>
              <a:t> #endif</a:t>
            </a:r>
            <a:endParaRPr lang="en-US" sz="1800" b="0" dirty="0">
              <a:latin typeface="+mn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800" b="0" spc="-5" dirty="0">
              <a:solidFill>
                <a:srgbClr val="3333CC"/>
              </a:solidFill>
              <a:latin typeface="+mn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0" spc="-5" dirty="0">
                <a:solidFill>
                  <a:srgbClr val="3333CC"/>
                </a:solidFill>
                <a:latin typeface="+mn-lt"/>
                <a:cs typeface="Lucida Sans Unicode"/>
              </a:rPr>
              <a:t>int i0=(n/</a:t>
            </a:r>
            <a:r>
              <a:rPr lang="en-US" sz="1800" b="0" spc="-5" dirty="0" err="1">
                <a:solidFill>
                  <a:srgbClr val="3333CC"/>
                </a:solidFill>
                <a:latin typeface="+mn-lt"/>
                <a:cs typeface="Lucida Sans Unicode"/>
              </a:rPr>
              <a:t>nthrds</a:t>
            </a:r>
            <a:r>
              <a:rPr lang="en-US" sz="1800" b="0" spc="-5" dirty="0">
                <a:solidFill>
                  <a:srgbClr val="3333CC"/>
                </a:solidFill>
                <a:latin typeface="+mn-lt"/>
                <a:cs typeface="Lucida Sans Unicode"/>
              </a:rPr>
              <a:t>)*</a:t>
            </a:r>
            <a:r>
              <a:rPr lang="en-US" sz="1800" b="0" spc="-5" dirty="0" err="1">
                <a:solidFill>
                  <a:srgbClr val="3333CC"/>
                </a:solidFill>
                <a:latin typeface="+mn-lt"/>
                <a:cs typeface="Lucida Sans Unicode"/>
              </a:rPr>
              <a:t>tid</a:t>
            </a:r>
            <a:r>
              <a:rPr lang="en-US" sz="1800" b="0" spc="-5" dirty="0">
                <a:solidFill>
                  <a:srgbClr val="3333CC"/>
                </a:solidFill>
                <a:latin typeface="+mn-lt"/>
                <a:cs typeface="Lucida Sans Unicode"/>
              </a:rPr>
              <a:t>, i1=i0+n/</a:t>
            </a:r>
            <a:r>
              <a:rPr lang="en-US" sz="1800" b="0" spc="-5" dirty="0" err="1">
                <a:solidFill>
                  <a:srgbClr val="3333CC"/>
                </a:solidFill>
                <a:latin typeface="+mn-lt"/>
                <a:cs typeface="Lucida Sans Unicode"/>
              </a:rPr>
              <a:t>nthrds</a:t>
            </a:r>
            <a:r>
              <a:rPr lang="en-US" sz="1800" b="0" spc="-5" dirty="0">
                <a:solidFill>
                  <a:srgbClr val="3333CC"/>
                </a:solidFill>
                <a:latin typeface="+mn-lt"/>
                <a:cs typeface="Lucida Sans Unicode"/>
              </a:rPr>
              <a:t>;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0" dirty="0">
                <a:latin typeface="+mn-lt"/>
                <a:cs typeface="Arial"/>
              </a:rPr>
              <a:t>for(</a:t>
            </a:r>
            <a:r>
              <a:rPr lang="en-US" sz="1800" b="0" dirty="0" err="1">
                <a:latin typeface="+mn-lt"/>
                <a:cs typeface="Arial"/>
              </a:rPr>
              <a:t>i</a:t>
            </a:r>
            <a:r>
              <a:rPr lang="en-US" sz="1800" b="0" dirty="0">
                <a:latin typeface="+mn-lt"/>
                <a:cs typeface="Arial"/>
              </a:rPr>
              <a:t>=i0; </a:t>
            </a:r>
            <a:r>
              <a:rPr lang="en-US" sz="1800" b="0" dirty="0" err="1">
                <a:latin typeface="+mn-lt"/>
                <a:cs typeface="Arial"/>
              </a:rPr>
              <a:t>i</a:t>
            </a:r>
            <a:r>
              <a:rPr lang="en-US" sz="1800" b="0" dirty="0">
                <a:latin typeface="+mn-lt"/>
                <a:cs typeface="Arial"/>
              </a:rPr>
              <a:t> &lt; i1;</a:t>
            </a:r>
            <a:r>
              <a:rPr lang="en-US" sz="1800" b="0" spc="-105" dirty="0">
                <a:latin typeface="+mn-lt"/>
                <a:cs typeface="Arial"/>
              </a:rPr>
              <a:t> </a:t>
            </a:r>
            <a:r>
              <a:rPr lang="en-US" sz="1800" b="0" dirty="0" err="1">
                <a:latin typeface="+mn-lt"/>
                <a:cs typeface="Arial"/>
              </a:rPr>
              <a:t>i</a:t>
            </a:r>
            <a:r>
              <a:rPr lang="en-US" sz="1800" b="0" dirty="0">
                <a:latin typeface="+mn-lt"/>
                <a:cs typeface="Arial"/>
              </a:rPr>
              <a:t>++) 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0" dirty="0">
                <a:latin typeface="+mn-lt"/>
                <a:cs typeface="Arial"/>
              </a:rPr>
              <a:t>     work(</a:t>
            </a:r>
            <a:r>
              <a:rPr lang="en-US" sz="1800" b="0" dirty="0" err="1">
                <a:latin typeface="+mn-lt"/>
                <a:cs typeface="Arial"/>
              </a:rPr>
              <a:t>i</a:t>
            </a:r>
            <a:r>
              <a:rPr lang="en-US" sz="1800" b="0" dirty="0">
                <a:latin typeface="+mn-lt"/>
                <a:cs typeface="Arial"/>
              </a:rPr>
              <a:t>);</a:t>
            </a: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lang="en-US" sz="1800" b="0" dirty="0">
                <a:solidFill>
                  <a:srgbClr val="3333CC"/>
                </a:solidFill>
                <a:latin typeface="+mn-lt"/>
                <a:cs typeface="Lucida Sans Unicode"/>
              </a:rPr>
              <a:t>}</a:t>
            </a:r>
            <a:endParaRPr lang="en-US" sz="1800" b="0" dirty="0">
              <a:latin typeface="+mn-lt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/>
              <a:t>OpenMP Overview</a:t>
            </a:r>
          </a:p>
        </p:txBody>
      </p:sp>
    </p:spTree>
    <p:extLst>
      <p:ext uri="{BB962C8B-B14F-4D97-AF65-F5344CB8AC3E}">
        <p14:creationId xmlns:p14="http://schemas.microsoft.com/office/powerpoint/2010/main" val="19515273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6952" y="490817"/>
            <a:ext cx="7677448" cy="5099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824" spc="-4" dirty="0">
                <a:solidFill>
                  <a:srgbClr val="000090"/>
                </a:solidFill>
                <a:latin typeface="+mj-lt"/>
                <a:cs typeface="Times New Roman"/>
              </a:rPr>
              <a:t>Summary: what does OpenMP accomplish </a:t>
            </a:r>
            <a:r>
              <a:rPr sz="2824" dirty="0">
                <a:solidFill>
                  <a:srgbClr val="000090"/>
                </a:solidFill>
                <a:latin typeface="+mj-lt"/>
                <a:cs typeface="Times New Roman"/>
              </a:rPr>
              <a:t>for</a:t>
            </a:r>
            <a:r>
              <a:rPr sz="2824" spc="18" dirty="0">
                <a:solidFill>
                  <a:srgbClr val="000090"/>
                </a:solidFill>
                <a:latin typeface="+mj-lt"/>
                <a:cs typeface="Times New Roman"/>
              </a:rPr>
              <a:t> </a:t>
            </a:r>
            <a:r>
              <a:rPr sz="2824" dirty="0">
                <a:solidFill>
                  <a:srgbClr val="000090"/>
                </a:solidFill>
                <a:latin typeface="+mj-lt"/>
                <a:cs typeface="Times New Roman"/>
              </a:rPr>
              <a:t>us?</a:t>
            </a:r>
            <a:endParaRPr sz="2824" dirty="0">
              <a:latin typeface="+mj-lt"/>
              <a:cs typeface="Times New Roman"/>
            </a:endParaRPr>
          </a:p>
          <a:p>
            <a:pPr marL="534549" marR="1533607" indent="-302575">
              <a:lnSpc>
                <a:spcPts val="3000"/>
              </a:lnSpc>
              <a:spcBef>
                <a:spcPts val="2206"/>
              </a:spcBef>
              <a:buChar char="•"/>
              <a:tabLst>
                <a:tab pos="534549" algn="l"/>
                <a:tab pos="535109" algn="l"/>
              </a:tabLst>
            </a:pPr>
            <a:r>
              <a:rPr sz="2824" b="0" spc="-4" dirty="0">
                <a:latin typeface="+mj-lt"/>
                <a:cs typeface="Times New Roman"/>
              </a:rPr>
              <a:t>Higher level interface simplifies the  programmer’s</a:t>
            </a:r>
            <a:r>
              <a:rPr sz="2824" b="0" spc="-40" dirty="0">
                <a:latin typeface="+mj-lt"/>
                <a:cs typeface="Times New Roman"/>
              </a:rPr>
              <a:t> </a:t>
            </a:r>
            <a:r>
              <a:rPr sz="2824" b="0" spc="-4" dirty="0">
                <a:latin typeface="+mj-lt"/>
                <a:cs typeface="Times New Roman"/>
              </a:rPr>
              <a:t>model</a:t>
            </a:r>
            <a:endParaRPr sz="2824" b="0" dirty="0">
              <a:latin typeface="+mj-lt"/>
              <a:cs typeface="Times New Roman"/>
            </a:endParaRPr>
          </a:p>
          <a:p>
            <a:pPr marL="534549" marR="607391" indent="-302575">
              <a:lnSpc>
                <a:spcPts val="3026"/>
              </a:lnSpc>
              <a:spcBef>
                <a:spcPts val="741"/>
              </a:spcBef>
              <a:buChar char="•"/>
              <a:tabLst>
                <a:tab pos="534549" algn="l"/>
                <a:tab pos="535109" algn="l"/>
                <a:tab pos="5942236" algn="l"/>
              </a:tabLst>
            </a:pPr>
            <a:endParaRPr lang="en-US" sz="2824" b="0" dirty="0">
              <a:latin typeface="+mj-lt"/>
              <a:cs typeface="Times New Roman"/>
            </a:endParaRPr>
          </a:p>
          <a:p>
            <a:pPr marL="534549" marR="607391" indent="-302575">
              <a:lnSpc>
                <a:spcPts val="3026"/>
              </a:lnSpc>
              <a:spcBef>
                <a:spcPts val="741"/>
              </a:spcBef>
              <a:buChar char="•"/>
              <a:tabLst>
                <a:tab pos="534549" algn="l"/>
                <a:tab pos="535109" algn="l"/>
                <a:tab pos="5942236" algn="l"/>
              </a:tabLst>
            </a:pPr>
            <a:r>
              <a:rPr sz="2824" b="0" dirty="0">
                <a:latin typeface="+mj-lt"/>
                <a:cs typeface="Times New Roman"/>
              </a:rPr>
              <a:t>Sp</a:t>
            </a:r>
            <a:r>
              <a:rPr sz="2824" b="0" spc="-4" dirty="0">
                <a:latin typeface="+mj-lt"/>
                <a:cs typeface="Times New Roman"/>
              </a:rPr>
              <a:t>a</a:t>
            </a:r>
            <a:r>
              <a:rPr sz="2824" b="0" dirty="0">
                <a:latin typeface="+mj-lt"/>
                <a:cs typeface="Times New Roman"/>
              </a:rPr>
              <a:t>wn </a:t>
            </a:r>
            <a:r>
              <a:rPr sz="2824" b="0" spc="-4" dirty="0">
                <a:latin typeface="+mj-lt"/>
                <a:cs typeface="Times New Roman"/>
              </a:rPr>
              <a:t>a</a:t>
            </a:r>
            <a:r>
              <a:rPr sz="2824" b="0" dirty="0">
                <a:latin typeface="+mj-lt"/>
                <a:cs typeface="Times New Roman"/>
              </a:rPr>
              <a:t>nd </a:t>
            </a:r>
            <a:r>
              <a:rPr sz="2824" b="0" spc="-4" dirty="0">
                <a:latin typeface="+mj-lt"/>
                <a:cs typeface="Times New Roman"/>
              </a:rPr>
              <a:t>j</a:t>
            </a:r>
            <a:r>
              <a:rPr sz="2824" b="0" dirty="0">
                <a:latin typeface="+mj-lt"/>
                <a:cs typeface="Times New Roman"/>
              </a:rPr>
              <a:t>o</a:t>
            </a:r>
            <a:r>
              <a:rPr sz="2824" b="0" spc="-4" dirty="0">
                <a:latin typeface="+mj-lt"/>
                <a:cs typeface="Times New Roman"/>
              </a:rPr>
              <a:t>i</a:t>
            </a:r>
            <a:r>
              <a:rPr sz="2824" b="0" dirty="0">
                <a:latin typeface="+mj-lt"/>
                <a:cs typeface="Times New Roman"/>
              </a:rPr>
              <a:t>n </a:t>
            </a:r>
            <a:r>
              <a:rPr sz="2824" b="0" spc="-4" dirty="0">
                <a:latin typeface="+mj-lt"/>
                <a:cs typeface="Times New Roman"/>
              </a:rPr>
              <a:t>t</a:t>
            </a:r>
            <a:r>
              <a:rPr sz="2824" b="0" dirty="0">
                <a:latin typeface="+mj-lt"/>
                <a:cs typeface="Times New Roman"/>
              </a:rPr>
              <a:t>hr</a:t>
            </a:r>
            <a:r>
              <a:rPr sz="2824" b="0" spc="-4" dirty="0">
                <a:latin typeface="+mj-lt"/>
                <a:cs typeface="Times New Roman"/>
              </a:rPr>
              <a:t>ea</a:t>
            </a:r>
            <a:r>
              <a:rPr sz="2824" b="0" dirty="0">
                <a:latin typeface="+mj-lt"/>
                <a:cs typeface="Times New Roman"/>
              </a:rPr>
              <a:t>ds, </a:t>
            </a:r>
            <a:r>
              <a:rPr sz="2824" b="0" spc="-4" dirty="0">
                <a:latin typeface="+mj-lt"/>
                <a:cs typeface="Times New Roman"/>
              </a:rPr>
              <a:t>“</a:t>
            </a:r>
            <a:r>
              <a:rPr sz="2824" b="0" dirty="0">
                <a:latin typeface="+mj-lt"/>
                <a:cs typeface="Times New Roman"/>
              </a:rPr>
              <a:t>Ou</a:t>
            </a:r>
            <a:r>
              <a:rPr sz="2824" b="0" spc="-4" dirty="0">
                <a:latin typeface="+mj-lt"/>
                <a:cs typeface="Times New Roman"/>
              </a:rPr>
              <a:t>tli</a:t>
            </a:r>
            <a:r>
              <a:rPr sz="2824" b="0" dirty="0">
                <a:latin typeface="+mj-lt"/>
                <a:cs typeface="Times New Roman"/>
              </a:rPr>
              <a:t>n</a:t>
            </a:r>
            <a:r>
              <a:rPr sz="2824" b="0" spc="-4" dirty="0">
                <a:latin typeface="+mj-lt"/>
                <a:cs typeface="Times New Roman"/>
              </a:rPr>
              <a:t>i</a:t>
            </a:r>
            <a:r>
              <a:rPr sz="2824" b="0" dirty="0">
                <a:latin typeface="+mj-lt"/>
                <a:cs typeface="Times New Roman"/>
              </a:rPr>
              <a:t>ng”	</a:t>
            </a:r>
            <a:r>
              <a:rPr sz="2824" b="0" spc="-4" dirty="0">
                <a:latin typeface="+mj-lt"/>
                <a:cs typeface="Times New Roman"/>
              </a:rPr>
              <a:t>c</a:t>
            </a:r>
            <a:r>
              <a:rPr sz="2824" b="0" dirty="0">
                <a:latin typeface="+mj-lt"/>
                <a:cs typeface="Times New Roman"/>
              </a:rPr>
              <a:t>ode  </a:t>
            </a:r>
            <a:r>
              <a:rPr sz="2824" b="0" spc="-4" dirty="0">
                <a:latin typeface="+mj-lt"/>
                <a:cs typeface="Times New Roman"/>
              </a:rPr>
              <a:t>into </a:t>
            </a:r>
            <a:r>
              <a:rPr sz="2824" b="0" dirty="0">
                <a:latin typeface="+mj-lt"/>
                <a:cs typeface="Times New Roman"/>
              </a:rPr>
              <a:t>a </a:t>
            </a:r>
            <a:r>
              <a:rPr sz="2824" b="0" spc="-4" dirty="0">
                <a:latin typeface="+mj-lt"/>
                <a:cs typeface="Times New Roman"/>
              </a:rPr>
              <a:t>thread</a:t>
            </a:r>
            <a:r>
              <a:rPr sz="2824" b="0" spc="-44" dirty="0">
                <a:latin typeface="+mj-lt"/>
                <a:cs typeface="Times New Roman"/>
              </a:rPr>
              <a:t> </a:t>
            </a:r>
            <a:r>
              <a:rPr sz="2824" b="0" spc="-4" dirty="0">
                <a:latin typeface="+mj-lt"/>
                <a:cs typeface="Times New Roman"/>
              </a:rPr>
              <a:t>function</a:t>
            </a:r>
            <a:endParaRPr sz="2824" b="0" dirty="0">
              <a:latin typeface="+mj-lt"/>
              <a:cs typeface="Times New Roman"/>
            </a:endParaRPr>
          </a:p>
          <a:p>
            <a:pPr marL="534549" indent="-302575">
              <a:spcBef>
                <a:spcPts val="243"/>
              </a:spcBef>
              <a:buChar char="•"/>
              <a:tabLst>
                <a:tab pos="534549" algn="l"/>
                <a:tab pos="535109" algn="l"/>
              </a:tabLst>
            </a:pPr>
            <a:endParaRPr lang="en-US" sz="2824" b="0" spc="-4" dirty="0">
              <a:latin typeface="+mj-lt"/>
              <a:cs typeface="Times New Roman"/>
            </a:endParaRPr>
          </a:p>
          <a:p>
            <a:pPr marL="534549" indent="-302575">
              <a:spcBef>
                <a:spcPts val="243"/>
              </a:spcBef>
              <a:buChar char="•"/>
              <a:tabLst>
                <a:tab pos="534549" algn="l"/>
                <a:tab pos="535109" algn="l"/>
              </a:tabLst>
            </a:pPr>
            <a:r>
              <a:rPr sz="2824" b="0" spc="-4" dirty="0">
                <a:latin typeface="+mj-lt"/>
                <a:cs typeface="Times New Roman"/>
              </a:rPr>
              <a:t>Handles synchronization and</a:t>
            </a:r>
            <a:r>
              <a:rPr sz="2824" b="0" spc="13" dirty="0">
                <a:latin typeface="+mj-lt"/>
                <a:cs typeface="Times New Roman"/>
              </a:rPr>
              <a:t> </a:t>
            </a:r>
            <a:r>
              <a:rPr sz="2824" b="0" spc="-4" dirty="0">
                <a:latin typeface="+mj-lt"/>
                <a:cs typeface="Times New Roman"/>
              </a:rPr>
              <a:t>partitioning</a:t>
            </a:r>
            <a:endParaRPr sz="2824" b="0" dirty="0">
              <a:latin typeface="+mj-lt"/>
              <a:cs typeface="Times New Roman"/>
            </a:endParaRPr>
          </a:p>
          <a:p>
            <a:pPr marL="534549" marR="387183" indent="-302575">
              <a:lnSpc>
                <a:spcPts val="3026"/>
              </a:lnSpc>
              <a:spcBef>
                <a:spcPts val="803"/>
              </a:spcBef>
              <a:buChar char="•"/>
              <a:tabLst>
                <a:tab pos="534549" algn="l"/>
                <a:tab pos="535109" algn="l"/>
              </a:tabLst>
            </a:pPr>
            <a:endParaRPr lang="en-US" sz="2824" b="0" dirty="0">
              <a:latin typeface="+mj-lt"/>
              <a:cs typeface="Times New Roman"/>
            </a:endParaRPr>
          </a:p>
          <a:p>
            <a:pPr marL="534549" marR="387183" indent="-302575">
              <a:lnSpc>
                <a:spcPts val="3026"/>
              </a:lnSpc>
              <a:spcBef>
                <a:spcPts val="803"/>
              </a:spcBef>
              <a:buChar char="•"/>
              <a:tabLst>
                <a:tab pos="534549" algn="l"/>
                <a:tab pos="535109" algn="l"/>
              </a:tabLst>
            </a:pPr>
            <a:r>
              <a:rPr sz="2824" b="0" dirty="0">
                <a:latin typeface="+mj-lt"/>
                <a:cs typeface="Times New Roman"/>
              </a:rPr>
              <a:t>If </a:t>
            </a:r>
            <a:r>
              <a:rPr sz="2824" b="0" spc="-4" dirty="0">
                <a:latin typeface="+mj-lt"/>
                <a:cs typeface="Times New Roman"/>
              </a:rPr>
              <a:t>it does all this, </a:t>
            </a:r>
            <a:r>
              <a:rPr sz="2824" b="0" dirty="0">
                <a:latin typeface="+mj-lt"/>
                <a:cs typeface="Times New Roman"/>
              </a:rPr>
              <a:t>why do you </a:t>
            </a:r>
            <a:r>
              <a:rPr sz="2824" b="0" spc="-4" dirty="0">
                <a:latin typeface="+mj-lt"/>
                <a:cs typeface="Times New Roman"/>
              </a:rPr>
              <a:t>think </a:t>
            </a:r>
            <a:r>
              <a:rPr sz="2824" b="0" dirty="0">
                <a:latin typeface="+mj-lt"/>
                <a:cs typeface="Times New Roman"/>
              </a:rPr>
              <a:t>we </a:t>
            </a:r>
            <a:r>
              <a:rPr sz="2824" b="0" spc="-4" dirty="0">
                <a:latin typeface="+mj-lt"/>
                <a:cs typeface="Times New Roman"/>
              </a:rPr>
              <a:t>need  to have </a:t>
            </a:r>
            <a:r>
              <a:rPr sz="2824" b="0" dirty="0">
                <a:latin typeface="+mj-lt"/>
                <a:cs typeface="Times New Roman"/>
              </a:rPr>
              <a:t>a </a:t>
            </a:r>
            <a:r>
              <a:rPr sz="2824" b="0" spc="-4" dirty="0">
                <a:latin typeface="+mj-lt"/>
                <a:cs typeface="Times New Roman"/>
              </a:rPr>
              <a:t>lower level threading interface?</a:t>
            </a:r>
            <a:endParaRPr sz="2824" b="0" dirty="0">
              <a:latin typeface="+mj-lt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91400" y="1371600"/>
            <a:ext cx="1010839" cy="761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25838" y="6757980"/>
            <a:ext cx="22860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>
              <a:lnSpc>
                <a:spcPts val="1630"/>
              </a:lnSpc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0722" y="387814"/>
            <a:ext cx="1317812" cy="434606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206"/>
            <a:r>
              <a:rPr sz="2824" dirty="0"/>
              <a:t>Op</a:t>
            </a:r>
            <a:r>
              <a:rPr sz="2824" spc="-4" dirty="0"/>
              <a:t>e</a:t>
            </a:r>
            <a:r>
              <a:rPr sz="2824" dirty="0"/>
              <a:t>nMP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8431" y="1070198"/>
            <a:ext cx="6987990" cy="2427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1" indent="-302575">
              <a:spcAft>
                <a:spcPts val="400"/>
              </a:spcAft>
              <a:buFontTx/>
              <a:buChar char="•"/>
              <a:tabLst>
                <a:tab pos="313221" algn="l"/>
                <a:tab pos="313781" algn="l"/>
              </a:tabLst>
            </a:pPr>
            <a:r>
              <a:rPr lang="en-US" sz="2000" b="0" dirty="0">
                <a:latin typeface="+mn-lt"/>
                <a:cs typeface="Times New Roman"/>
              </a:rPr>
              <a:t>A </a:t>
            </a:r>
            <a:r>
              <a:rPr lang="en-US" sz="2000" b="0" spc="-4" dirty="0">
                <a:latin typeface="+mn-lt"/>
                <a:cs typeface="Times New Roman"/>
              </a:rPr>
              <a:t>higher level interface </a:t>
            </a:r>
            <a:r>
              <a:rPr lang="en-US" sz="2000" b="0" dirty="0">
                <a:latin typeface="+mn-lt"/>
                <a:cs typeface="Times New Roman"/>
              </a:rPr>
              <a:t>for</a:t>
            </a:r>
            <a:r>
              <a:rPr lang="en-US" sz="2000" b="0" spc="-22" dirty="0">
                <a:latin typeface="+mn-lt"/>
                <a:cs typeface="Times New Roman"/>
              </a:rPr>
              <a:t> </a:t>
            </a:r>
            <a:r>
              <a:rPr lang="en-US" sz="2000" b="0" spc="-4" dirty="0">
                <a:latin typeface="+mn-lt"/>
                <a:cs typeface="Times New Roman"/>
              </a:rPr>
              <a:t>thread programming:</a:t>
            </a:r>
          </a:p>
          <a:p>
            <a:pPr marL="770981" lvl="1" indent="-302575">
              <a:spcAft>
                <a:spcPts val="400"/>
              </a:spcAft>
              <a:buFontTx/>
              <a:buChar char="•"/>
              <a:tabLst>
                <a:tab pos="313221" algn="l"/>
                <a:tab pos="313781" algn="l"/>
              </a:tabLst>
            </a:pPr>
            <a:r>
              <a:rPr lang="en-US" sz="2000" b="0" u="heavy" dirty="0">
                <a:solidFill>
                  <a:srgbClr val="D2361B"/>
                </a:solidFill>
                <a:latin typeface="+mn-lt"/>
                <a:cs typeface="Arial"/>
                <a:hlinkClick r:id="rId2"/>
              </a:rPr>
              <a:t>http://www.openmp.org</a:t>
            </a:r>
            <a:endParaRPr lang="en-US" sz="2000" b="0" dirty="0">
              <a:latin typeface="+mn-lt"/>
              <a:cs typeface="Arial"/>
            </a:endParaRPr>
          </a:p>
          <a:p>
            <a:pPr marL="313781" indent="-302575">
              <a:lnSpc>
                <a:spcPts val="3194"/>
              </a:lnSpc>
              <a:spcAft>
                <a:spcPts val="400"/>
              </a:spcAft>
              <a:buChar char="•"/>
              <a:tabLst>
                <a:tab pos="313221" algn="l"/>
                <a:tab pos="313781" algn="l"/>
              </a:tabLst>
            </a:pPr>
            <a:r>
              <a:rPr lang="en-US" sz="2000" b="0" spc="-4" dirty="0">
                <a:latin typeface="+mn-lt"/>
                <a:cs typeface="Times New Roman"/>
              </a:rPr>
              <a:t>Parallelization via source code</a:t>
            </a:r>
            <a:r>
              <a:rPr lang="en-US" sz="2000" b="0" dirty="0">
                <a:latin typeface="+mn-lt"/>
                <a:cs typeface="Times New Roman"/>
              </a:rPr>
              <a:t> </a:t>
            </a:r>
            <a:r>
              <a:rPr lang="en-US" sz="2000" b="0" spc="-4" dirty="0">
                <a:latin typeface="+mn-lt"/>
                <a:cs typeface="Times New Roman"/>
              </a:rPr>
              <a:t>annotations</a:t>
            </a:r>
            <a:endParaRPr lang="en-US" sz="2000" b="0" dirty="0">
              <a:latin typeface="+mn-lt"/>
              <a:cs typeface="Times New Roman"/>
            </a:endParaRPr>
          </a:p>
          <a:p>
            <a:pPr marL="313781" indent="-302575">
              <a:lnSpc>
                <a:spcPts val="3044"/>
              </a:lnSpc>
              <a:spcAft>
                <a:spcPts val="400"/>
              </a:spcAft>
              <a:buChar char="•"/>
              <a:tabLst>
                <a:tab pos="313221" algn="l"/>
                <a:tab pos="313781" algn="l"/>
              </a:tabLst>
            </a:pPr>
            <a:r>
              <a:rPr lang="en-US" sz="2000" b="0" spc="-4" dirty="0">
                <a:latin typeface="+mn-lt"/>
                <a:cs typeface="Times New Roman"/>
              </a:rPr>
              <a:t>All major compilers </a:t>
            </a:r>
            <a:r>
              <a:rPr lang="en-US" sz="2000" b="0" dirty="0">
                <a:latin typeface="+mn-lt"/>
                <a:cs typeface="Times New Roman"/>
              </a:rPr>
              <a:t>support </a:t>
            </a:r>
            <a:r>
              <a:rPr lang="en-US" sz="2000" b="0" spc="-4" dirty="0">
                <a:latin typeface="+mn-lt"/>
                <a:cs typeface="Times New Roman"/>
              </a:rPr>
              <a:t>it, including</a:t>
            </a:r>
            <a:r>
              <a:rPr lang="en-US" sz="2000" b="0" spc="-18" dirty="0">
                <a:latin typeface="+mn-lt"/>
                <a:cs typeface="Times New Roman"/>
              </a:rPr>
              <a:t> </a:t>
            </a:r>
            <a:r>
              <a:rPr lang="en-US" sz="2000" b="0" dirty="0">
                <a:latin typeface="+mn-lt"/>
                <a:cs typeface="Times New Roman"/>
              </a:rPr>
              <a:t>gnu</a:t>
            </a:r>
          </a:p>
          <a:p>
            <a:pPr marL="770981" lvl="1" indent="-302575">
              <a:lnSpc>
                <a:spcPts val="3044"/>
              </a:lnSpc>
              <a:spcAft>
                <a:spcPts val="400"/>
              </a:spcAft>
              <a:buChar char="•"/>
              <a:tabLst>
                <a:tab pos="313221" algn="l"/>
                <a:tab pos="313781" algn="l"/>
              </a:tabLst>
            </a:pPr>
            <a:r>
              <a:rPr lang="en-US" sz="2000" b="0" u="heavy" spc="-4" dirty="0">
                <a:solidFill>
                  <a:srgbClr val="D2361B"/>
                </a:solidFill>
                <a:latin typeface="+mn-lt"/>
                <a:cs typeface="Arial"/>
              </a:rPr>
              <a:t>https://gcc.gnu.org/wiki/openmp</a:t>
            </a:r>
            <a:endParaRPr lang="en-US" sz="2000" b="0" dirty="0">
              <a:latin typeface="+mn-lt"/>
              <a:cs typeface="Arial"/>
            </a:endParaRPr>
          </a:p>
          <a:p>
            <a:pPr marL="313781" indent="-302575">
              <a:lnSpc>
                <a:spcPts val="3238"/>
              </a:lnSpc>
              <a:spcAft>
                <a:spcPts val="400"/>
              </a:spcAft>
              <a:buChar char="•"/>
              <a:tabLst>
                <a:tab pos="313221" algn="l"/>
                <a:tab pos="313781" algn="l"/>
              </a:tabLst>
            </a:pPr>
            <a:r>
              <a:rPr lang="en-US" sz="2000" b="0" spc="-4" dirty="0">
                <a:latin typeface="+mn-lt"/>
                <a:cs typeface="Times New Roman"/>
              </a:rPr>
              <a:t>Compare with explicit </a:t>
            </a:r>
            <a:r>
              <a:rPr lang="en-US" sz="2000" b="0" spc="-4">
                <a:latin typeface="+mn-lt"/>
                <a:cs typeface="Times New Roman"/>
              </a:rPr>
              <a:t>threads</a:t>
            </a:r>
            <a:r>
              <a:rPr lang="en-US" sz="2000" b="0" spc="9">
                <a:latin typeface="+mn-lt"/>
                <a:cs typeface="Times New Roman"/>
              </a:rPr>
              <a:t> </a:t>
            </a:r>
            <a:r>
              <a:rPr lang="en-US" sz="2000" b="0" spc="-4">
                <a:latin typeface="+mn-lt"/>
                <a:cs typeface="Times New Roman"/>
              </a:rPr>
              <a:t>programing</a:t>
            </a:r>
            <a:endParaRPr lang="en-US" sz="2000" b="0" dirty="0">
              <a:latin typeface="+mn-lt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88534" y="4416203"/>
            <a:ext cx="3879265" cy="145877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vert="horz" wrap="square" lIns="0" tIns="23532" rIns="0" bIns="0" rtlCol="0">
            <a:spAutoFit/>
          </a:bodyPr>
          <a:lstStyle/>
          <a:p>
            <a:pPr marL="63877" marR="1008583">
              <a:spcBef>
                <a:spcPts val="185"/>
              </a:spcBef>
            </a:pPr>
            <a:r>
              <a:rPr lang="en-US" sz="1765" b="0" dirty="0">
                <a:latin typeface="Arial" panose="020B0604020202020204" pitchFamily="34" charset="0"/>
                <a:cs typeface="Arial" panose="020B0604020202020204" pitchFamily="34" charset="0"/>
              </a:rPr>
              <a:t>int </a:t>
            </a:r>
            <a:r>
              <a:rPr sz="1765" b="0" dirty="0">
                <a:latin typeface="Arial" panose="020B0604020202020204" pitchFamily="34" charset="0"/>
                <a:cs typeface="Arial" panose="020B0604020202020204" pitchFamily="34" charset="0"/>
              </a:rPr>
              <a:t>i0 =</a:t>
            </a:r>
            <a:r>
              <a:rPr lang="en-US" sz="1765" b="0" dirty="0">
                <a:latin typeface="Arial" panose="020B0604020202020204" pitchFamily="34" charset="0"/>
                <a:cs typeface="Arial" panose="020B0604020202020204" pitchFamily="34" charset="0"/>
              </a:rPr>
              <a:t> (n*</a:t>
            </a:r>
            <a:r>
              <a:rPr sz="1765" b="0" spc="-4" dirty="0">
                <a:latin typeface="Arial" panose="020B0604020202020204" pitchFamily="34" charset="0"/>
                <a:cs typeface="Arial" panose="020B0604020202020204" pitchFamily="34" charset="0"/>
              </a:rPr>
              <a:t>TID</a:t>
            </a:r>
            <a:r>
              <a:rPr lang="en-US" sz="1765" b="0" spc="-4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1765" b="0" spc="-4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765" b="0" spc="-4" dirty="0">
                <a:latin typeface="Arial" panose="020B0604020202020204" pitchFamily="34" charset="0"/>
                <a:cs typeface="Arial" panose="020B0604020202020204" pitchFamily="34" charset="0"/>
              </a:rPr>
              <a:t>NTHREADS</a:t>
            </a:r>
            <a:r>
              <a:rPr sz="1765" b="0" spc="-4" dirty="0"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  <a:endParaRPr lang="en-US" sz="1765" b="0" spc="-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877" marR="1008583">
              <a:spcBef>
                <a:spcPts val="185"/>
              </a:spcBef>
            </a:pPr>
            <a:r>
              <a:rPr lang="en-US" sz="1765" b="0" dirty="0">
                <a:latin typeface="Arial" panose="020B0604020202020204" pitchFamily="34" charset="0"/>
                <a:cs typeface="Arial" panose="020B0604020202020204" pitchFamily="34" charset="0"/>
              </a:rPr>
              <a:t>int </a:t>
            </a:r>
            <a:r>
              <a:rPr sz="1765" b="0" dirty="0">
                <a:latin typeface="Arial" panose="020B0604020202020204" pitchFamily="34" charset="0"/>
                <a:cs typeface="Arial" panose="020B0604020202020204" pitchFamily="34" charset="0"/>
              </a:rPr>
              <a:t>i1 = i0 + </a:t>
            </a:r>
            <a:r>
              <a:rPr sz="1765" b="0" spc="-4" dirty="0">
                <a:latin typeface="Arial" panose="020B0604020202020204" pitchFamily="34" charset="0"/>
                <a:cs typeface="Arial" panose="020B0604020202020204" pitchFamily="34" charset="0"/>
              </a:rPr>
              <a:t>n/</a:t>
            </a:r>
            <a:r>
              <a:rPr lang="en-US" sz="1765" b="0" spc="-4" dirty="0">
                <a:latin typeface="Arial" panose="020B0604020202020204" pitchFamily="34" charset="0"/>
                <a:cs typeface="Arial" panose="020B0604020202020204" pitchFamily="34" charset="0"/>
              </a:rPr>
              <a:t>NTHREADS</a:t>
            </a:r>
            <a:r>
              <a:rPr sz="1765" b="0" spc="-4" dirty="0"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  <a:endParaRPr lang="en-US" sz="1765" b="0" spc="-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877" marR="1008583">
              <a:spcBef>
                <a:spcPts val="185"/>
              </a:spcBef>
            </a:pPr>
            <a:endParaRPr lang="en-US" sz="1765" b="0" spc="-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877" marR="1008583">
              <a:spcBef>
                <a:spcPts val="185"/>
              </a:spcBef>
            </a:pPr>
            <a:r>
              <a:rPr sz="1765" b="0" dirty="0">
                <a:latin typeface="Arial" panose="020B0604020202020204" pitchFamily="34" charset="0"/>
                <a:cs typeface="Arial" panose="020B0604020202020204" pitchFamily="34" charset="0"/>
              </a:rPr>
              <a:t>for (i=i0; i&lt; i1;</a:t>
            </a:r>
            <a:r>
              <a:rPr sz="1765" b="0" spc="-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65" b="0" dirty="0">
                <a:latin typeface="Arial" panose="020B0604020202020204" pitchFamily="34" charset="0"/>
                <a:cs typeface="Arial" panose="020B0604020202020204" pitchFamily="34" charset="0"/>
              </a:rPr>
              <a:t>i++)</a:t>
            </a:r>
          </a:p>
          <a:p>
            <a:pPr marL="250465"/>
            <a:r>
              <a:rPr sz="1765" b="0" spc="-4" dirty="0">
                <a:latin typeface="Arial" panose="020B0604020202020204" pitchFamily="34" charset="0"/>
                <a:cs typeface="Arial" panose="020B0604020202020204" pitchFamily="34" charset="0"/>
              </a:rPr>
              <a:t>work(i);</a:t>
            </a:r>
            <a:endParaRPr sz="1765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9217" y="4405977"/>
            <a:ext cx="4539984" cy="152605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206">
              <a:lnSpc>
                <a:spcPts val="2030"/>
              </a:lnSpc>
            </a:pPr>
            <a:r>
              <a:rPr sz="1765" b="0" dirty="0">
                <a:solidFill>
                  <a:srgbClr val="FF3300"/>
                </a:solidFill>
                <a:latin typeface="Arial"/>
                <a:cs typeface="Arial"/>
              </a:rPr>
              <a:t>#pragma omp parallel</a:t>
            </a:r>
            <a:r>
              <a:rPr sz="1765" b="0" spc="-57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65" b="0" spc="-4" dirty="0">
                <a:solidFill>
                  <a:srgbClr val="FF3300"/>
                </a:solidFill>
                <a:latin typeface="Arial"/>
                <a:cs typeface="Arial"/>
              </a:rPr>
              <a:t>private(</a:t>
            </a:r>
            <a:r>
              <a:rPr sz="1765" b="0" spc="-4" dirty="0" err="1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sz="1765" b="0" spc="-4" dirty="0">
                <a:solidFill>
                  <a:srgbClr val="FF3300"/>
                </a:solidFill>
                <a:latin typeface="Arial"/>
                <a:cs typeface="Arial"/>
              </a:rPr>
              <a:t>)</a:t>
            </a:r>
            <a:r>
              <a:rPr lang="en-US" sz="1765" b="0" spc="-4" dirty="0">
                <a:latin typeface="Arial"/>
                <a:cs typeface="Arial"/>
              </a:rPr>
              <a:t> </a:t>
            </a:r>
            <a:r>
              <a:rPr sz="1765" b="0" dirty="0">
                <a:solidFill>
                  <a:srgbClr val="FF3300"/>
                </a:solidFill>
                <a:latin typeface="Arial"/>
                <a:cs typeface="Arial"/>
              </a:rPr>
              <a:t>shared(n)</a:t>
            </a:r>
            <a:endParaRPr sz="1765" b="0" dirty="0">
              <a:latin typeface="Arial"/>
              <a:cs typeface="Arial"/>
            </a:endParaRPr>
          </a:p>
          <a:p>
            <a:pPr marL="11206">
              <a:lnSpc>
                <a:spcPts val="1897"/>
              </a:lnSpc>
            </a:pPr>
            <a:r>
              <a:rPr sz="1765" b="0" dirty="0">
                <a:latin typeface="Arial"/>
                <a:cs typeface="Arial"/>
              </a:rPr>
              <a:t>{</a:t>
            </a:r>
          </a:p>
          <a:p>
            <a:pPr marL="11206" marR="1399129">
              <a:lnSpc>
                <a:spcPts val="1853"/>
              </a:lnSpc>
              <a:spcBef>
                <a:spcPts val="194"/>
              </a:spcBef>
            </a:pPr>
            <a:r>
              <a:rPr sz="1765" b="0" dirty="0">
                <a:solidFill>
                  <a:srgbClr val="FF3300"/>
                </a:solidFill>
                <a:latin typeface="Arial"/>
                <a:cs typeface="Arial"/>
              </a:rPr>
              <a:t>#pragma omp</a:t>
            </a:r>
            <a:r>
              <a:rPr sz="1765" b="0" spc="-97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65" b="0" dirty="0">
                <a:solidFill>
                  <a:srgbClr val="FF3300"/>
                </a:solidFill>
                <a:latin typeface="Arial"/>
                <a:cs typeface="Arial"/>
              </a:rPr>
              <a:t>for  </a:t>
            </a:r>
            <a:endParaRPr lang="en-US" sz="1765" b="0" dirty="0">
              <a:solidFill>
                <a:srgbClr val="FF3300"/>
              </a:solidFill>
              <a:latin typeface="Arial"/>
              <a:cs typeface="Arial"/>
            </a:endParaRPr>
          </a:p>
          <a:p>
            <a:pPr marL="11206" marR="1399129">
              <a:lnSpc>
                <a:spcPts val="1853"/>
              </a:lnSpc>
              <a:spcBef>
                <a:spcPts val="194"/>
              </a:spcBef>
            </a:pPr>
            <a:r>
              <a:rPr sz="1765" b="0" dirty="0">
                <a:latin typeface="Arial"/>
                <a:cs typeface="Arial"/>
              </a:rPr>
              <a:t>for(i=0; i &lt; n;</a:t>
            </a:r>
            <a:r>
              <a:rPr sz="1765" b="0" spc="-93" dirty="0">
                <a:latin typeface="Arial"/>
                <a:cs typeface="Arial"/>
              </a:rPr>
              <a:t> </a:t>
            </a:r>
            <a:r>
              <a:rPr sz="1765" b="0" dirty="0">
                <a:latin typeface="Arial"/>
                <a:cs typeface="Arial"/>
              </a:rPr>
              <a:t>i++)</a:t>
            </a:r>
          </a:p>
          <a:p>
            <a:pPr marL="259990">
              <a:lnSpc>
                <a:spcPts val="1835"/>
              </a:lnSpc>
            </a:pPr>
            <a:r>
              <a:rPr sz="1765" b="0" dirty="0">
                <a:latin typeface="Arial"/>
                <a:cs typeface="Arial"/>
              </a:rPr>
              <a:t>work(i);</a:t>
            </a:r>
          </a:p>
          <a:p>
            <a:pPr marL="11206">
              <a:lnSpc>
                <a:spcPts val="2030"/>
              </a:lnSpc>
            </a:pPr>
            <a:r>
              <a:rPr sz="1765" b="0" dirty="0">
                <a:latin typeface="Arial"/>
                <a:cs typeface="Arial"/>
              </a:rPr>
              <a:t>}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835151" y="5957047"/>
            <a:ext cx="100853" cy="190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235" dirty="0">
                <a:latin typeface="Times New Roman"/>
                <a:cs typeface="Times New Roman"/>
              </a:rPr>
              <a:t>8</a:t>
            </a:r>
            <a:endParaRPr sz="1235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447800"/>
            <a:ext cx="6204971" cy="3340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1" indent="-302575">
              <a:buChar char="•"/>
              <a:tabLst>
                <a:tab pos="313221" algn="l"/>
                <a:tab pos="313781" algn="l"/>
              </a:tabLst>
            </a:pPr>
            <a:r>
              <a:rPr sz="1765" b="0" dirty="0">
                <a:latin typeface="+mj-lt"/>
                <a:cs typeface="Times New Roman"/>
              </a:rPr>
              <a:t>A </a:t>
            </a:r>
            <a:r>
              <a:rPr sz="1765" b="0" spc="-4" dirty="0">
                <a:latin typeface="+mj-lt"/>
                <a:cs typeface="Times New Roman"/>
              </a:rPr>
              <a:t>program  </a:t>
            </a:r>
            <a:r>
              <a:rPr sz="1765" b="0" dirty="0">
                <a:latin typeface="+mj-lt"/>
                <a:cs typeface="Times New Roman"/>
              </a:rPr>
              <a:t>begins life as a single</a:t>
            </a:r>
            <a:r>
              <a:rPr sz="1765" b="0" spc="-132" dirty="0">
                <a:latin typeface="+mj-lt"/>
                <a:cs typeface="Times New Roman"/>
              </a:rPr>
              <a:t> </a:t>
            </a:r>
            <a:r>
              <a:rPr sz="1765" b="0" spc="-4" dirty="0">
                <a:latin typeface="+mj-lt"/>
                <a:cs typeface="Times New Roman"/>
              </a:rPr>
              <a:t>thread</a:t>
            </a:r>
            <a:endParaRPr sz="1765" b="0" dirty="0">
              <a:latin typeface="+mj-lt"/>
              <a:cs typeface="Times New Roman"/>
            </a:endParaRPr>
          </a:p>
          <a:p>
            <a:pPr marL="313781" indent="-302575">
              <a:spcBef>
                <a:spcPts val="424"/>
              </a:spcBef>
              <a:buChar char="•"/>
              <a:tabLst>
                <a:tab pos="313221" algn="l"/>
                <a:tab pos="313781" algn="l"/>
              </a:tabLst>
            </a:pPr>
            <a:r>
              <a:rPr sz="1765" b="0" dirty="0">
                <a:latin typeface="+mj-lt"/>
                <a:cs typeface="Times New Roman"/>
              </a:rPr>
              <a:t>Enter a parallel region, spawning a team of</a:t>
            </a:r>
            <a:r>
              <a:rPr sz="1765" b="0" spc="-62" dirty="0">
                <a:latin typeface="+mj-lt"/>
                <a:cs typeface="Times New Roman"/>
              </a:rPr>
              <a:t> </a:t>
            </a:r>
            <a:r>
              <a:rPr sz="1765" b="0" spc="-4" dirty="0">
                <a:latin typeface="+mj-lt"/>
                <a:cs typeface="Times New Roman"/>
              </a:rPr>
              <a:t>threads</a:t>
            </a:r>
            <a:endParaRPr sz="1765" b="0" dirty="0">
              <a:latin typeface="+mj-lt"/>
              <a:cs typeface="Times New Roman"/>
            </a:endParaRPr>
          </a:p>
          <a:p>
            <a:pPr marL="313781" marR="4483" indent="-302575">
              <a:lnSpc>
                <a:spcPct val="100800"/>
              </a:lnSpc>
              <a:spcBef>
                <a:spcPts val="335"/>
              </a:spcBef>
              <a:buChar char="•"/>
              <a:tabLst>
                <a:tab pos="313221" algn="l"/>
                <a:tab pos="313781" algn="l"/>
              </a:tabLst>
            </a:pPr>
            <a:r>
              <a:rPr sz="1765" b="0" dirty="0">
                <a:latin typeface="+mj-lt"/>
                <a:cs typeface="Times New Roman"/>
              </a:rPr>
              <a:t>The lexically enclosed </a:t>
            </a:r>
            <a:r>
              <a:rPr sz="1765" b="0" spc="-4" dirty="0">
                <a:latin typeface="+mj-lt"/>
                <a:cs typeface="Times New Roman"/>
              </a:rPr>
              <a:t>program </a:t>
            </a:r>
            <a:r>
              <a:rPr sz="1765" b="0" dirty="0">
                <a:latin typeface="+mj-lt"/>
                <a:cs typeface="Times New Roman"/>
              </a:rPr>
              <a:t>statements</a:t>
            </a:r>
            <a:r>
              <a:rPr sz="1765" b="0" spc="-57" dirty="0">
                <a:latin typeface="+mj-lt"/>
                <a:cs typeface="Times New Roman"/>
              </a:rPr>
              <a:t> </a:t>
            </a:r>
            <a:r>
              <a:rPr sz="1765" b="0" dirty="0">
                <a:latin typeface="+mj-lt"/>
                <a:cs typeface="Times New Roman"/>
              </a:rPr>
              <a:t>execute  in parallel by all team</a:t>
            </a:r>
            <a:r>
              <a:rPr sz="1765" b="0" spc="-88" dirty="0">
                <a:latin typeface="+mj-lt"/>
                <a:cs typeface="Times New Roman"/>
              </a:rPr>
              <a:t> </a:t>
            </a:r>
            <a:r>
              <a:rPr sz="1765" b="0" dirty="0">
                <a:latin typeface="+mj-lt"/>
                <a:cs typeface="Times New Roman"/>
              </a:rPr>
              <a:t>members</a:t>
            </a:r>
          </a:p>
          <a:p>
            <a:pPr marL="313781" indent="-302575">
              <a:spcBef>
                <a:spcPts val="424"/>
              </a:spcBef>
              <a:buChar char="•"/>
              <a:tabLst>
                <a:tab pos="313221" algn="l"/>
                <a:tab pos="313781" algn="l"/>
              </a:tabLst>
            </a:pPr>
            <a:r>
              <a:rPr sz="1765" b="0" dirty="0">
                <a:latin typeface="+mj-lt"/>
                <a:cs typeface="Times New Roman"/>
              </a:rPr>
              <a:t>When we reach the end of the</a:t>
            </a:r>
            <a:r>
              <a:rPr sz="1765" b="0" spc="-88" dirty="0">
                <a:latin typeface="+mj-lt"/>
                <a:cs typeface="Times New Roman"/>
              </a:rPr>
              <a:t> </a:t>
            </a:r>
            <a:r>
              <a:rPr sz="1765" b="0" dirty="0">
                <a:latin typeface="+mj-lt"/>
                <a:cs typeface="Times New Roman"/>
              </a:rPr>
              <a:t>scope…</a:t>
            </a:r>
          </a:p>
          <a:p>
            <a:pPr marL="717215" marR="223569" lvl="1" indent="-302575">
              <a:lnSpc>
                <a:spcPct val="100800"/>
              </a:lnSpc>
              <a:spcBef>
                <a:spcPts val="424"/>
              </a:spcBef>
              <a:buChar char="•"/>
              <a:tabLst>
                <a:tab pos="716654" algn="l"/>
                <a:tab pos="717215" algn="l"/>
              </a:tabLst>
            </a:pPr>
            <a:r>
              <a:rPr sz="1765" b="0" dirty="0">
                <a:latin typeface="+mj-lt"/>
                <a:cs typeface="Times New Roman"/>
              </a:rPr>
              <a:t>The team of </a:t>
            </a:r>
            <a:r>
              <a:rPr sz="1765" b="0" spc="-4" dirty="0">
                <a:latin typeface="+mj-lt"/>
                <a:cs typeface="Times New Roman"/>
              </a:rPr>
              <a:t>threads </a:t>
            </a:r>
            <a:r>
              <a:rPr sz="1765" b="0" dirty="0">
                <a:latin typeface="+mj-lt"/>
                <a:cs typeface="Times New Roman"/>
              </a:rPr>
              <a:t>synchronize at a</a:t>
            </a:r>
            <a:r>
              <a:rPr sz="1765" b="0" spc="-57" dirty="0">
                <a:latin typeface="+mj-lt"/>
                <a:cs typeface="Times New Roman"/>
              </a:rPr>
              <a:t> </a:t>
            </a:r>
            <a:r>
              <a:rPr sz="1765" b="0" dirty="0">
                <a:latin typeface="+mj-lt"/>
                <a:cs typeface="Times New Roman"/>
              </a:rPr>
              <a:t>barrier  and are disbanded; they enter a wait</a:t>
            </a:r>
            <a:r>
              <a:rPr sz="1765" b="0" spc="-88" dirty="0">
                <a:latin typeface="+mj-lt"/>
                <a:cs typeface="Times New Roman"/>
              </a:rPr>
              <a:t> </a:t>
            </a:r>
            <a:r>
              <a:rPr sz="1765" b="0" dirty="0">
                <a:latin typeface="+mj-lt"/>
                <a:cs typeface="Times New Roman"/>
              </a:rPr>
              <a:t>state</a:t>
            </a:r>
          </a:p>
          <a:p>
            <a:pPr marL="717215" lvl="1" indent="-302575">
              <a:spcBef>
                <a:spcPts val="419"/>
              </a:spcBef>
              <a:buChar char="•"/>
              <a:tabLst>
                <a:tab pos="716654" algn="l"/>
                <a:tab pos="717215" algn="l"/>
              </a:tabLst>
            </a:pPr>
            <a:r>
              <a:rPr sz="1765" b="0" dirty="0">
                <a:latin typeface="+mj-lt"/>
                <a:cs typeface="Times New Roman"/>
              </a:rPr>
              <a:t>Only the initial </a:t>
            </a:r>
            <a:r>
              <a:rPr sz="1765" b="0" spc="-4" dirty="0">
                <a:latin typeface="+mj-lt"/>
                <a:cs typeface="Times New Roman"/>
              </a:rPr>
              <a:t>thread</a:t>
            </a:r>
            <a:r>
              <a:rPr sz="1765" b="0" spc="-66" dirty="0">
                <a:latin typeface="+mj-lt"/>
                <a:cs typeface="Times New Roman"/>
              </a:rPr>
              <a:t> </a:t>
            </a:r>
            <a:r>
              <a:rPr sz="1765" b="0" dirty="0">
                <a:latin typeface="+mj-lt"/>
                <a:cs typeface="Times New Roman"/>
              </a:rPr>
              <a:t>continues</a:t>
            </a:r>
          </a:p>
          <a:p>
            <a:pPr marL="313781" marR="128875" indent="-302575">
              <a:lnSpc>
                <a:spcPct val="98300"/>
              </a:lnSpc>
              <a:spcBef>
                <a:spcPts val="472"/>
              </a:spcBef>
              <a:buChar char="•"/>
              <a:tabLst>
                <a:tab pos="313221" algn="l"/>
                <a:tab pos="313781" algn="l"/>
              </a:tabLst>
            </a:pPr>
            <a:r>
              <a:rPr sz="1765" b="0" spc="-4" dirty="0">
                <a:latin typeface="+mj-lt"/>
                <a:cs typeface="Times New Roman"/>
              </a:rPr>
              <a:t>Thread </a:t>
            </a:r>
            <a:r>
              <a:rPr sz="1765" b="0" dirty="0">
                <a:latin typeface="+mj-lt"/>
                <a:cs typeface="Times New Roman"/>
              </a:rPr>
              <a:t>teams can be created and disbanded</a:t>
            </a:r>
            <a:r>
              <a:rPr sz="1765" b="0" spc="-62" dirty="0">
                <a:latin typeface="+mj-lt"/>
                <a:cs typeface="Times New Roman"/>
              </a:rPr>
              <a:t> </a:t>
            </a:r>
            <a:r>
              <a:rPr sz="1765" b="0" dirty="0">
                <a:latin typeface="+mj-lt"/>
                <a:cs typeface="Times New Roman"/>
              </a:rPr>
              <a:t>many  times during </a:t>
            </a:r>
            <a:r>
              <a:rPr sz="1765" b="0" spc="-4" dirty="0">
                <a:latin typeface="+mj-lt"/>
                <a:cs typeface="Times New Roman"/>
              </a:rPr>
              <a:t>program </a:t>
            </a:r>
            <a:r>
              <a:rPr sz="1765" b="0" dirty="0">
                <a:latin typeface="+mj-lt"/>
                <a:cs typeface="Times New Roman"/>
              </a:rPr>
              <a:t>execution, but this can be  costly</a:t>
            </a:r>
          </a:p>
          <a:p>
            <a:pPr marL="313781" marR="16810" indent="-302575">
              <a:lnSpc>
                <a:spcPct val="100800"/>
              </a:lnSpc>
              <a:spcBef>
                <a:spcPts val="401"/>
              </a:spcBef>
              <a:buChar char="•"/>
              <a:tabLst>
                <a:tab pos="313221" algn="l"/>
                <a:tab pos="313781" algn="l"/>
              </a:tabLst>
            </a:pPr>
            <a:r>
              <a:rPr sz="1765" b="0" dirty="0">
                <a:latin typeface="+mj-lt"/>
                <a:cs typeface="Times New Roman"/>
              </a:rPr>
              <a:t>A clever compiler can avoid many </a:t>
            </a:r>
            <a:r>
              <a:rPr sz="1765" b="0" spc="-4" dirty="0">
                <a:latin typeface="+mj-lt"/>
                <a:cs typeface="Times New Roman"/>
              </a:rPr>
              <a:t>thread</a:t>
            </a:r>
            <a:r>
              <a:rPr sz="1765" b="0" spc="-168" dirty="0">
                <a:latin typeface="+mj-lt"/>
                <a:cs typeface="Times New Roman"/>
              </a:rPr>
              <a:t> </a:t>
            </a:r>
            <a:r>
              <a:rPr sz="1765" b="0" dirty="0">
                <a:latin typeface="+mj-lt"/>
                <a:cs typeface="Times New Roman"/>
              </a:rPr>
              <a:t>creations  and</a:t>
            </a:r>
            <a:r>
              <a:rPr sz="1765" b="0" spc="-88" dirty="0">
                <a:latin typeface="+mj-lt"/>
                <a:cs typeface="Times New Roman"/>
              </a:rPr>
              <a:t> </a:t>
            </a:r>
            <a:r>
              <a:rPr sz="1765" b="0" dirty="0">
                <a:latin typeface="+mj-lt"/>
                <a:cs typeface="Times New Roman"/>
              </a:rPr>
              <a:t>joins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56856" y="387814"/>
            <a:ext cx="4067175" cy="434606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206"/>
            <a:r>
              <a:rPr sz="2824" spc="-22" dirty="0">
                <a:solidFill>
                  <a:srgbClr val="000000"/>
                </a:solidFill>
              </a:rPr>
              <a:t>OpenMP’s </a:t>
            </a:r>
            <a:r>
              <a:rPr sz="2824" spc="-4" dirty="0">
                <a:solidFill>
                  <a:srgbClr val="000000"/>
                </a:solidFill>
              </a:rPr>
              <a:t>Fork-Join Model</a:t>
            </a:r>
            <a:endParaRPr sz="2824" dirty="0"/>
          </a:p>
        </p:txBody>
      </p:sp>
      <p:sp>
        <p:nvSpPr>
          <p:cNvPr id="4" name="object 4"/>
          <p:cNvSpPr/>
          <p:nvPr/>
        </p:nvSpPr>
        <p:spPr>
          <a:xfrm>
            <a:off x="6890215" y="1541930"/>
            <a:ext cx="1047750" cy="253813"/>
          </a:xfrm>
          <a:custGeom>
            <a:avLst/>
            <a:gdLst/>
            <a:ahLst/>
            <a:cxnLst/>
            <a:rect l="l" t="t" r="r" b="b"/>
            <a:pathLst>
              <a:path w="1187450" h="287655">
                <a:moveTo>
                  <a:pt x="1139559" y="0"/>
                </a:moveTo>
                <a:lnTo>
                  <a:pt x="47890" y="0"/>
                </a:lnTo>
                <a:lnTo>
                  <a:pt x="29249" y="3763"/>
                </a:lnTo>
                <a:lnTo>
                  <a:pt x="14026" y="14026"/>
                </a:lnTo>
                <a:lnTo>
                  <a:pt x="3763" y="29249"/>
                </a:lnTo>
                <a:lnTo>
                  <a:pt x="0" y="47891"/>
                </a:lnTo>
                <a:lnTo>
                  <a:pt x="0" y="239447"/>
                </a:lnTo>
                <a:lnTo>
                  <a:pt x="3763" y="258088"/>
                </a:lnTo>
                <a:lnTo>
                  <a:pt x="14026" y="273311"/>
                </a:lnTo>
                <a:lnTo>
                  <a:pt x="29249" y="283575"/>
                </a:lnTo>
                <a:lnTo>
                  <a:pt x="47890" y="287338"/>
                </a:lnTo>
                <a:lnTo>
                  <a:pt x="1139559" y="287338"/>
                </a:lnTo>
                <a:lnTo>
                  <a:pt x="1158200" y="283575"/>
                </a:lnTo>
                <a:lnTo>
                  <a:pt x="1173423" y="273311"/>
                </a:lnTo>
                <a:lnTo>
                  <a:pt x="1183686" y="258088"/>
                </a:lnTo>
                <a:lnTo>
                  <a:pt x="1187450" y="239447"/>
                </a:lnTo>
                <a:lnTo>
                  <a:pt x="1187450" y="47891"/>
                </a:lnTo>
                <a:lnTo>
                  <a:pt x="1183686" y="29249"/>
                </a:lnTo>
                <a:lnTo>
                  <a:pt x="1173423" y="14026"/>
                </a:lnTo>
                <a:lnTo>
                  <a:pt x="1158200" y="3763"/>
                </a:lnTo>
                <a:lnTo>
                  <a:pt x="1139559" y="0"/>
                </a:lnTo>
                <a:close/>
              </a:path>
            </a:pathLst>
          </a:custGeom>
          <a:solidFill>
            <a:srgbClr val="D4FDD5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5" name="object 5"/>
          <p:cNvSpPr/>
          <p:nvPr/>
        </p:nvSpPr>
        <p:spPr>
          <a:xfrm>
            <a:off x="6890215" y="1541930"/>
            <a:ext cx="1047750" cy="253813"/>
          </a:xfrm>
          <a:custGeom>
            <a:avLst/>
            <a:gdLst/>
            <a:ahLst/>
            <a:cxnLst/>
            <a:rect l="l" t="t" r="r" b="b"/>
            <a:pathLst>
              <a:path w="1187450" h="287655">
                <a:moveTo>
                  <a:pt x="0" y="47890"/>
                </a:moveTo>
                <a:lnTo>
                  <a:pt x="3763" y="29249"/>
                </a:lnTo>
                <a:lnTo>
                  <a:pt x="14026" y="14027"/>
                </a:lnTo>
                <a:lnTo>
                  <a:pt x="29249" y="3763"/>
                </a:lnTo>
                <a:lnTo>
                  <a:pt x="47890" y="0"/>
                </a:lnTo>
                <a:lnTo>
                  <a:pt x="1139560" y="0"/>
                </a:lnTo>
                <a:lnTo>
                  <a:pt x="1158201" y="3763"/>
                </a:lnTo>
                <a:lnTo>
                  <a:pt x="1173423" y="14027"/>
                </a:lnTo>
                <a:lnTo>
                  <a:pt x="1183687" y="29249"/>
                </a:lnTo>
                <a:lnTo>
                  <a:pt x="1187451" y="47890"/>
                </a:lnTo>
                <a:lnTo>
                  <a:pt x="1187451" y="239446"/>
                </a:lnTo>
                <a:lnTo>
                  <a:pt x="1183687" y="258088"/>
                </a:lnTo>
                <a:lnTo>
                  <a:pt x="1173423" y="273311"/>
                </a:lnTo>
                <a:lnTo>
                  <a:pt x="1158201" y="283574"/>
                </a:lnTo>
                <a:lnTo>
                  <a:pt x="1139560" y="287337"/>
                </a:lnTo>
                <a:lnTo>
                  <a:pt x="47890" y="287337"/>
                </a:lnTo>
                <a:lnTo>
                  <a:pt x="29249" y="283574"/>
                </a:lnTo>
                <a:lnTo>
                  <a:pt x="14026" y="273311"/>
                </a:lnTo>
                <a:lnTo>
                  <a:pt x="3763" y="258088"/>
                </a:lnTo>
                <a:lnTo>
                  <a:pt x="0" y="239446"/>
                </a:lnTo>
                <a:lnTo>
                  <a:pt x="0" y="47890"/>
                </a:lnTo>
                <a:close/>
              </a:path>
            </a:pathLst>
          </a:custGeom>
          <a:ln w="9524">
            <a:solidFill>
              <a:srgbClr val="12AF2A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6" name="object 6"/>
          <p:cNvSpPr/>
          <p:nvPr/>
        </p:nvSpPr>
        <p:spPr>
          <a:xfrm>
            <a:off x="6857999" y="2557465"/>
            <a:ext cx="350184" cy="350184"/>
          </a:xfrm>
          <a:custGeom>
            <a:avLst/>
            <a:gdLst/>
            <a:ahLst/>
            <a:cxnLst/>
            <a:rect l="l" t="t" r="r" b="b"/>
            <a:pathLst>
              <a:path w="396875" h="396875">
                <a:moveTo>
                  <a:pt x="198438" y="0"/>
                </a:moveTo>
                <a:lnTo>
                  <a:pt x="152938" y="5240"/>
                </a:lnTo>
                <a:lnTo>
                  <a:pt x="111170" y="20169"/>
                </a:lnTo>
                <a:lnTo>
                  <a:pt x="74325" y="43594"/>
                </a:lnTo>
                <a:lnTo>
                  <a:pt x="43594" y="74324"/>
                </a:lnTo>
                <a:lnTo>
                  <a:pt x="20169" y="111169"/>
                </a:lnTo>
                <a:lnTo>
                  <a:pt x="5240" y="152937"/>
                </a:lnTo>
                <a:lnTo>
                  <a:pt x="0" y="198437"/>
                </a:lnTo>
                <a:lnTo>
                  <a:pt x="5240" y="243937"/>
                </a:lnTo>
                <a:lnTo>
                  <a:pt x="20169" y="285705"/>
                </a:lnTo>
                <a:lnTo>
                  <a:pt x="43594" y="322550"/>
                </a:lnTo>
                <a:lnTo>
                  <a:pt x="74325" y="353280"/>
                </a:lnTo>
                <a:lnTo>
                  <a:pt x="111170" y="376705"/>
                </a:lnTo>
                <a:lnTo>
                  <a:pt x="152938" y="391634"/>
                </a:lnTo>
                <a:lnTo>
                  <a:pt x="198438" y="396875"/>
                </a:lnTo>
                <a:lnTo>
                  <a:pt x="243938" y="391634"/>
                </a:lnTo>
                <a:lnTo>
                  <a:pt x="285706" y="376705"/>
                </a:lnTo>
                <a:lnTo>
                  <a:pt x="322551" y="353280"/>
                </a:lnTo>
                <a:lnTo>
                  <a:pt x="353281" y="322550"/>
                </a:lnTo>
                <a:lnTo>
                  <a:pt x="376706" y="285705"/>
                </a:lnTo>
                <a:lnTo>
                  <a:pt x="391635" y="243937"/>
                </a:lnTo>
                <a:lnTo>
                  <a:pt x="396876" y="198437"/>
                </a:lnTo>
                <a:lnTo>
                  <a:pt x="391635" y="152937"/>
                </a:lnTo>
                <a:lnTo>
                  <a:pt x="376706" y="111169"/>
                </a:lnTo>
                <a:lnTo>
                  <a:pt x="353281" y="74324"/>
                </a:lnTo>
                <a:lnTo>
                  <a:pt x="322551" y="43594"/>
                </a:lnTo>
                <a:lnTo>
                  <a:pt x="285706" y="20169"/>
                </a:lnTo>
                <a:lnTo>
                  <a:pt x="243938" y="5240"/>
                </a:lnTo>
                <a:lnTo>
                  <a:pt x="198438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7" name="object 7"/>
          <p:cNvSpPr/>
          <p:nvPr/>
        </p:nvSpPr>
        <p:spPr>
          <a:xfrm>
            <a:off x="6857999" y="2557465"/>
            <a:ext cx="350184" cy="350184"/>
          </a:xfrm>
          <a:custGeom>
            <a:avLst/>
            <a:gdLst/>
            <a:ahLst/>
            <a:cxnLst/>
            <a:rect l="l" t="t" r="r" b="b"/>
            <a:pathLst>
              <a:path w="396875" h="396875">
                <a:moveTo>
                  <a:pt x="0" y="198437"/>
                </a:moveTo>
                <a:lnTo>
                  <a:pt x="5240" y="152937"/>
                </a:lnTo>
                <a:lnTo>
                  <a:pt x="20169" y="111169"/>
                </a:lnTo>
                <a:lnTo>
                  <a:pt x="43594" y="74325"/>
                </a:lnTo>
                <a:lnTo>
                  <a:pt x="74325" y="43594"/>
                </a:lnTo>
                <a:lnTo>
                  <a:pt x="111169" y="20169"/>
                </a:lnTo>
                <a:lnTo>
                  <a:pt x="152938" y="5240"/>
                </a:lnTo>
                <a:lnTo>
                  <a:pt x="198438" y="0"/>
                </a:lnTo>
                <a:lnTo>
                  <a:pt x="243938" y="5240"/>
                </a:lnTo>
                <a:lnTo>
                  <a:pt x="285706" y="20169"/>
                </a:lnTo>
                <a:lnTo>
                  <a:pt x="322550" y="43594"/>
                </a:lnTo>
                <a:lnTo>
                  <a:pt x="353281" y="74325"/>
                </a:lnTo>
                <a:lnTo>
                  <a:pt x="376706" y="111169"/>
                </a:lnTo>
                <a:lnTo>
                  <a:pt x="391634" y="152937"/>
                </a:lnTo>
                <a:lnTo>
                  <a:pt x="396875" y="198437"/>
                </a:lnTo>
                <a:lnTo>
                  <a:pt x="391634" y="243937"/>
                </a:lnTo>
                <a:lnTo>
                  <a:pt x="376706" y="285705"/>
                </a:lnTo>
                <a:lnTo>
                  <a:pt x="353281" y="322550"/>
                </a:lnTo>
                <a:lnTo>
                  <a:pt x="322550" y="353281"/>
                </a:lnTo>
                <a:lnTo>
                  <a:pt x="285706" y="376706"/>
                </a:lnTo>
                <a:lnTo>
                  <a:pt x="243938" y="391634"/>
                </a:lnTo>
                <a:lnTo>
                  <a:pt x="198438" y="396875"/>
                </a:lnTo>
                <a:lnTo>
                  <a:pt x="152938" y="391634"/>
                </a:lnTo>
                <a:lnTo>
                  <a:pt x="111169" y="376706"/>
                </a:lnTo>
                <a:lnTo>
                  <a:pt x="74325" y="353281"/>
                </a:lnTo>
                <a:lnTo>
                  <a:pt x="43594" y="322550"/>
                </a:lnTo>
                <a:lnTo>
                  <a:pt x="20169" y="285705"/>
                </a:lnTo>
                <a:lnTo>
                  <a:pt x="5240" y="243937"/>
                </a:lnTo>
                <a:lnTo>
                  <a:pt x="0" y="19843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8" name="object 8"/>
          <p:cNvSpPr/>
          <p:nvPr/>
        </p:nvSpPr>
        <p:spPr>
          <a:xfrm>
            <a:off x="7524750" y="2557465"/>
            <a:ext cx="350184" cy="350184"/>
          </a:xfrm>
          <a:custGeom>
            <a:avLst/>
            <a:gdLst/>
            <a:ahLst/>
            <a:cxnLst/>
            <a:rect l="l" t="t" r="r" b="b"/>
            <a:pathLst>
              <a:path w="396875" h="396875">
                <a:moveTo>
                  <a:pt x="198438" y="0"/>
                </a:moveTo>
                <a:lnTo>
                  <a:pt x="152938" y="5240"/>
                </a:lnTo>
                <a:lnTo>
                  <a:pt x="111169" y="20169"/>
                </a:lnTo>
                <a:lnTo>
                  <a:pt x="74324" y="43594"/>
                </a:lnTo>
                <a:lnTo>
                  <a:pt x="43594" y="74324"/>
                </a:lnTo>
                <a:lnTo>
                  <a:pt x="20169" y="111169"/>
                </a:lnTo>
                <a:lnTo>
                  <a:pt x="5240" y="152937"/>
                </a:lnTo>
                <a:lnTo>
                  <a:pt x="0" y="198437"/>
                </a:lnTo>
                <a:lnTo>
                  <a:pt x="5240" y="243937"/>
                </a:lnTo>
                <a:lnTo>
                  <a:pt x="20169" y="285705"/>
                </a:lnTo>
                <a:lnTo>
                  <a:pt x="43594" y="322550"/>
                </a:lnTo>
                <a:lnTo>
                  <a:pt x="74324" y="353280"/>
                </a:lnTo>
                <a:lnTo>
                  <a:pt x="111169" y="376705"/>
                </a:lnTo>
                <a:lnTo>
                  <a:pt x="152938" y="391634"/>
                </a:lnTo>
                <a:lnTo>
                  <a:pt x="198438" y="396875"/>
                </a:lnTo>
                <a:lnTo>
                  <a:pt x="243938" y="391634"/>
                </a:lnTo>
                <a:lnTo>
                  <a:pt x="285706" y="376705"/>
                </a:lnTo>
                <a:lnTo>
                  <a:pt x="322551" y="353280"/>
                </a:lnTo>
                <a:lnTo>
                  <a:pt x="353281" y="322550"/>
                </a:lnTo>
                <a:lnTo>
                  <a:pt x="376706" y="285705"/>
                </a:lnTo>
                <a:lnTo>
                  <a:pt x="391635" y="243937"/>
                </a:lnTo>
                <a:lnTo>
                  <a:pt x="396876" y="198437"/>
                </a:lnTo>
                <a:lnTo>
                  <a:pt x="391635" y="152937"/>
                </a:lnTo>
                <a:lnTo>
                  <a:pt x="376706" y="111169"/>
                </a:lnTo>
                <a:lnTo>
                  <a:pt x="353281" y="74324"/>
                </a:lnTo>
                <a:lnTo>
                  <a:pt x="322551" y="43594"/>
                </a:lnTo>
                <a:lnTo>
                  <a:pt x="285706" y="20169"/>
                </a:lnTo>
                <a:lnTo>
                  <a:pt x="243938" y="5240"/>
                </a:lnTo>
                <a:lnTo>
                  <a:pt x="198438" y="0"/>
                </a:lnTo>
                <a:close/>
              </a:path>
            </a:pathLst>
          </a:custGeom>
          <a:solidFill>
            <a:srgbClr val="4180FF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9" name="object 9"/>
          <p:cNvSpPr/>
          <p:nvPr/>
        </p:nvSpPr>
        <p:spPr>
          <a:xfrm>
            <a:off x="7524750" y="2557465"/>
            <a:ext cx="350184" cy="350184"/>
          </a:xfrm>
          <a:custGeom>
            <a:avLst/>
            <a:gdLst/>
            <a:ahLst/>
            <a:cxnLst/>
            <a:rect l="l" t="t" r="r" b="b"/>
            <a:pathLst>
              <a:path w="396875" h="396875">
                <a:moveTo>
                  <a:pt x="0" y="198437"/>
                </a:moveTo>
                <a:lnTo>
                  <a:pt x="5240" y="152937"/>
                </a:lnTo>
                <a:lnTo>
                  <a:pt x="20169" y="111169"/>
                </a:lnTo>
                <a:lnTo>
                  <a:pt x="43594" y="74325"/>
                </a:lnTo>
                <a:lnTo>
                  <a:pt x="74325" y="43594"/>
                </a:lnTo>
                <a:lnTo>
                  <a:pt x="111169" y="20169"/>
                </a:lnTo>
                <a:lnTo>
                  <a:pt x="152938" y="5240"/>
                </a:lnTo>
                <a:lnTo>
                  <a:pt x="198438" y="0"/>
                </a:lnTo>
                <a:lnTo>
                  <a:pt x="243938" y="5240"/>
                </a:lnTo>
                <a:lnTo>
                  <a:pt x="285706" y="20169"/>
                </a:lnTo>
                <a:lnTo>
                  <a:pt x="322550" y="43594"/>
                </a:lnTo>
                <a:lnTo>
                  <a:pt x="353281" y="74325"/>
                </a:lnTo>
                <a:lnTo>
                  <a:pt x="376706" y="111169"/>
                </a:lnTo>
                <a:lnTo>
                  <a:pt x="391634" y="152937"/>
                </a:lnTo>
                <a:lnTo>
                  <a:pt x="396875" y="198437"/>
                </a:lnTo>
                <a:lnTo>
                  <a:pt x="391634" y="243937"/>
                </a:lnTo>
                <a:lnTo>
                  <a:pt x="376706" y="285705"/>
                </a:lnTo>
                <a:lnTo>
                  <a:pt x="353281" y="322550"/>
                </a:lnTo>
                <a:lnTo>
                  <a:pt x="322550" y="353281"/>
                </a:lnTo>
                <a:lnTo>
                  <a:pt x="285706" y="376706"/>
                </a:lnTo>
                <a:lnTo>
                  <a:pt x="243938" y="391634"/>
                </a:lnTo>
                <a:lnTo>
                  <a:pt x="198438" y="396875"/>
                </a:lnTo>
                <a:lnTo>
                  <a:pt x="152938" y="391634"/>
                </a:lnTo>
                <a:lnTo>
                  <a:pt x="111169" y="376706"/>
                </a:lnTo>
                <a:lnTo>
                  <a:pt x="74325" y="353281"/>
                </a:lnTo>
                <a:lnTo>
                  <a:pt x="43594" y="322550"/>
                </a:lnTo>
                <a:lnTo>
                  <a:pt x="20169" y="285705"/>
                </a:lnTo>
                <a:lnTo>
                  <a:pt x="5240" y="243937"/>
                </a:lnTo>
                <a:lnTo>
                  <a:pt x="0" y="19843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0" name="object 10"/>
          <p:cNvSpPr/>
          <p:nvPr/>
        </p:nvSpPr>
        <p:spPr>
          <a:xfrm>
            <a:off x="7054680" y="1799666"/>
            <a:ext cx="139513" cy="746311"/>
          </a:xfrm>
          <a:custGeom>
            <a:avLst/>
            <a:gdLst/>
            <a:ahLst/>
            <a:cxnLst/>
            <a:rect l="l" t="t" r="r" b="b"/>
            <a:pathLst>
              <a:path w="158115" h="845819">
                <a:moveTo>
                  <a:pt x="158095" y="0"/>
                </a:moveTo>
                <a:lnTo>
                  <a:pt x="0" y="845199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1" name="object 11"/>
          <p:cNvSpPr/>
          <p:nvPr/>
        </p:nvSpPr>
        <p:spPr>
          <a:xfrm>
            <a:off x="7017475" y="2470069"/>
            <a:ext cx="99172" cy="108696"/>
          </a:xfrm>
          <a:custGeom>
            <a:avLst/>
            <a:gdLst/>
            <a:ahLst/>
            <a:cxnLst/>
            <a:rect l="l" t="t" r="r" b="b"/>
            <a:pathLst>
              <a:path w="112395" h="123189">
                <a:moveTo>
                  <a:pt x="0" y="0"/>
                </a:moveTo>
                <a:lnTo>
                  <a:pt x="35159" y="122859"/>
                </a:lnTo>
                <a:lnTo>
                  <a:pt x="112350" y="210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2" name="object 12"/>
          <p:cNvSpPr/>
          <p:nvPr/>
        </p:nvSpPr>
        <p:spPr>
          <a:xfrm>
            <a:off x="7461715" y="1795463"/>
            <a:ext cx="243168" cy="730624"/>
          </a:xfrm>
          <a:custGeom>
            <a:avLst/>
            <a:gdLst/>
            <a:ahLst/>
            <a:cxnLst/>
            <a:rect l="l" t="t" r="r" b="b"/>
            <a:pathLst>
              <a:path w="275590" h="828039">
                <a:moveTo>
                  <a:pt x="0" y="0"/>
                </a:moveTo>
                <a:lnTo>
                  <a:pt x="275308" y="827448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3" name="object 13"/>
          <p:cNvSpPr/>
          <p:nvPr/>
        </p:nvSpPr>
        <p:spPr>
          <a:xfrm>
            <a:off x="7635562" y="2445848"/>
            <a:ext cx="95810" cy="112059"/>
          </a:xfrm>
          <a:custGeom>
            <a:avLst/>
            <a:gdLst/>
            <a:ahLst/>
            <a:cxnLst/>
            <a:rect l="l" t="t" r="r" b="b"/>
            <a:pathLst>
              <a:path w="108584" h="127000">
                <a:moveTo>
                  <a:pt x="108454" y="0"/>
                </a:moveTo>
                <a:lnTo>
                  <a:pt x="0" y="36084"/>
                </a:lnTo>
                <a:lnTo>
                  <a:pt x="90312" y="126497"/>
                </a:lnTo>
                <a:lnTo>
                  <a:pt x="1084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4" name="object 14"/>
          <p:cNvSpPr/>
          <p:nvPr/>
        </p:nvSpPr>
        <p:spPr>
          <a:xfrm>
            <a:off x="6857998" y="3606614"/>
            <a:ext cx="1047750" cy="253813"/>
          </a:xfrm>
          <a:custGeom>
            <a:avLst/>
            <a:gdLst/>
            <a:ahLst/>
            <a:cxnLst/>
            <a:rect l="l" t="t" r="r" b="b"/>
            <a:pathLst>
              <a:path w="1187450" h="287654">
                <a:moveTo>
                  <a:pt x="1139560" y="0"/>
                </a:moveTo>
                <a:lnTo>
                  <a:pt x="47891" y="0"/>
                </a:lnTo>
                <a:lnTo>
                  <a:pt x="29249" y="3763"/>
                </a:lnTo>
                <a:lnTo>
                  <a:pt x="14026" y="14026"/>
                </a:lnTo>
                <a:lnTo>
                  <a:pt x="3763" y="29249"/>
                </a:lnTo>
                <a:lnTo>
                  <a:pt x="0" y="47890"/>
                </a:lnTo>
                <a:lnTo>
                  <a:pt x="0" y="239447"/>
                </a:lnTo>
                <a:lnTo>
                  <a:pt x="3763" y="258088"/>
                </a:lnTo>
                <a:lnTo>
                  <a:pt x="14026" y="273310"/>
                </a:lnTo>
                <a:lnTo>
                  <a:pt x="29249" y="283574"/>
                </a:lnTo>
                <a:lnTo>
                  <a:pt x="47891" y="287337"/>
                </a:lnTo>
                <a:lnTo>
                  <a:pt x="1139560" y="287337"/>
                </a:lnTo>
                <a:lnTo>
                  <a:pt x="1158201" y="283574"/>
                </a:lnTo>
                <a:lnTo>
                  <a:pt x="1173424" y="273310"/>
                </a:lnTo>
                <a:lnTo>
                  <a:pt x="1183687" y="258088"/>
                </a:lnTo>
                <a:lnTo>
                  <a:pt x="1187451" y="239447"/>
                </a:lnTo>
                <a:lnTo>
                  <a:pt x="1187451" y="47890"/>
                </a:lnTo>
                <a:lnTo>
                  <a:pt x="1183687" y="29249"/>
                </a:lnTo>
                <a:lnTo>
                  <a:pt x="1173424" y="14026"/>
                </a:lnTo>
                <a:lnTo>
                  <a:pt x="1158201" y="3763"/>
                </a:lnTo>
                <a:lnTo>
                  <a:pt x="1139560" y="0"/>
                </a:lnTo>
                <a:close/>
              </a:path>
            </a:pathLst>
          </a:custGeom>
          <a:solidFill>
            <a:srgbClr val="D4FDD5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5" name="object 15"/>
          <p:cNvSpPr/>
          <p:nvPr/>
        </p:nvSpPr>
        <p:spPr>
          <a:xfrm>
            <a:off x="6857998" y="3606614"/>
            <a:ext cx="1047750" cy="253813"/>
          </a:xfrm>
          <a:custGeom>
            <a:avLst/>
            <a:gdLst/>
            <a:ahLst/>
            <a:cxnLst/>
            <a:rect l="l" t="t" r="r" b="b"/>
            <a:pathLst>
              <a:path w="1187450" h="287654">
                <a:moveTo>
                  <a:pt x="0" y="47890"/>
                </a:moveTo>
                <a:lnTo>
                  <a:pt x="3763" y="29249"/>
                </a:lnTo>
                <a:lnTo>
                  <a:pt x="14026" y="14026"/>
                </a:lnTo>
                <a:lnTo>
                  <a:pt x="29249" y="3763"/>
                </a:lnTo>
                <a:lnTo>
                  <a:pt x="47890" y="0"/>
                </a:lnTo>
                <a:lnTo>
                  <a:pt x="1139559" y="0"/>
                </a:lnTo>
                <a:lnTo>
                  <a:pt x="1158201" y="3763"/>
                </a:lnTo>
                <a:lnTo>
                  <a:pt x="1173424" y="14026"/>
                </a:lnTo>
                <a:lnTo>
                  <a:pt x="1183687" y="29249"/>
                </a:lnTo>
                <a:lnTo>
                  <a:pt x="1187450" y="47890"/>
                </a:lnTo>
                <a:lnTo>
                  <a:pt x="1187450" y="239447"/>
                </a:lnTo>
                <a:lnTo>
                  <a:pt x="1183687" y="258088"/>
                </a:lnTo>
                <a:lnTo>
                  <a:pt x="1173424" y="273311"/>
                </a:lnTo>
                <a:lnTo>
                  <a:pt x="1158201" y="283574"/>
                </a:lnTo>
                <a:lnTo>
                  <a:pt x="1139559" y="287337"/>
                </a:lnTo>
                <a:lnTo>
                  <a:pt x="47890" y="287337"/>
                </a:lnTo>
                <a:lnTo>
                  <a:pt x="29249" y="283574"/>
                </a:lnTo>
                <a:lnTo>
                  <a:pt x="14026" y="273311"/>
                </a:lnTo>
                <a:lnTo>
                  <a:pt x="3763" y="258088"/>
                </a:lnTo>
                <a:lnTo>
                  <a:pt x="0" y="239447"/>
                </a:lnTo>
                <a:lnTo>
                  <a:pt x="0" y="47890"/>
                </a:lnTo>
                <a:close/>
              </a:path>
            </a:pathLst>
          </a:custGeom>
          <a:ln w="9524">
            <a:solidFill>
              <a:srgbClr val="12AF2A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6" name="object 16"/>
          <p:cNvSpPr/>
          <p:nvPr/>
        </p:nvSpPr>
        <p:spPr>
          <a:xfrm>
            <a:off x="7063906" y="2921656"/>
            <a:ext cx="212912" cy="699247"/>
          </a:xfrm>
          <a:custGeom>
            <a:avLst/>
            <a:gdLst/>
            <a:ahLst/>
            <a:cxnLst/>
            <a:rect l="l" t="t" r="r" b="b"/>
            <a:pathLst>
              <a:path w="241300" h="792479">
                <a:moveTo>
                  <a:pt x="0" y="0"/>
                </a:moveTo>
                <a:lnTo>
                  <a:pt x="241310" y="792228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7" name="object 17"/>
          <p:cNvSpPr/>
          <p:nvPr/>
        </p:nvSpPr>
        <p:spPr>
          <a:xfrm>
            <a:off x="7208999" y="3541669"/>
            <a:ext cx="96931" cy="111498"/>
          </a:xfrm>
          <a:custGeom>
            <a:avLst/>
            <a:gdLst/>
            <a:ahLst/>
            <a:cxnLst/>
            <a:rect l="l" t="t" r="r" b="b"/>
            <a:pathLst>
              <a:path w="109854" h="126364">
                <a:moveTo>
                  <a:pt x="109340" y="0"/>
                </a:moveTo>
                <a:lnTo>
                  <a:pt x="0" y="33304"/>
                </a:lnTo>
                <a:lnTo>
                  <a:pt x="87975" y="125992"/>
                </a:lnTo>
                <a:lnTo>
                  <a:pt x="1093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8" name="object 18"/>
          <p:cNvSpPr/>
          <p:nvPr/>
        </p:nvSpPr>
        <p:spPr>
          <a:xfrm>
            <a:off x="7496021" y="2938465"/>
            <a:ext cx="251572" cy="665069"/>
          </a:xfrm>
          <a:custGeom>
            <a:avLst/>
            <a:gdLst/>
            <a:ahLst/>
            <a:cxnLst/>
            <a:rect l="l" t="t" r="r" b="b"/>
            <a:pathLst>
              <a:path w="285115" h="753745">
                <a:moveTo>
                  <a:pt x="284970" y="0"/>
                </a:moveTo>
                <a:lnTo>
                  <a:pt x="0" y="753351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9" name="object 19"/>
          <p:cNvSpPr/>
          <p:nvPr/>
        </p:nvSpPr>
        <p:spPr>
          <a:xfrm>
            <a:off x="7472644" y="3522458"/>
            <a:ext cx="94689" cy="112619"/>
          </a:xfrm>
          <a:custGeom>
            <a:avLst/>
            <a:gdLst/>
            <a:ahLst/>
            <a:cxnLst/>
            <a:rect l="l" t="t" r="r" b="b"/>
            <a:pathLst>
              <a:path w="107315" h="127635">
                <a:moveTo>
                  <a:pt x="0" y="0"/>
                </a:moveTo>
                <a:lnTo>
                  <a:pt x="13013" y="127126"/>
                </a:lnTo>
                <a:lnTo>
                  <a:pt x="106907" y="404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0" name="object 20"/>
          <p:cNvSpPr/>
          <p:nvPr/>
        </p:nvSpPr>
        <p:spPr>
          <a:xfrm>
            <a:off x="6925234" y="4622147"/>
            <a:ext cx="350184" cy="350184"/>
          </a:xfrm>
          <a:custGeom>
            <a:avLst/>
            <a:gdLst/>
            <a:ahLst/>
            <a:cxnLst/>
            <a:rect l="l" t="t" r="r" b="b"/>
            <a:pathLst>
              <a:path w="396875" h="396875">
                <a:moveTo>
                  <a:pt x="198437" y="0"/>
                </a:moveTo>
                <a:lnTo>
                  <a:pt x="152937" y="5240"/>
                </a:lnTo>
                <a:lnTo>
                  <a:pt x="111169" y="20169"/>
                </a:lnTo>
                <a:lnTo>
                  <a:pt x="74324" y="43594"/>
                </a:lnTo>
                <a:lnTo>
                  <a:pt x="43594" y="74325"/>
                </a:lnTo>
                <a:lnTo>
                  <a:pt x="20169" y="111170"/>
                </a:lnTo>
                <a:lnTo>
                  <a:pt x="5240" y="152938"/>
                </a:lnTo>
                <a:lnTo>
                  <a:pt x="0" y="198438"/>
                </a:lnTo>
                <a:lnTo>
                  <a:pt x="5240" y="243938"/>
                </a:lnTo>
                <a:lnTo>
                  <a:pt x="20169" y="285706"/>
                </a:lnTo>
                <a:lnTo>
                  <a:pt x="43594" y="322551"/>
                </a:lnTo>
                <a:lnTo>
                  <a:pt x="74324" y="353281"/>
                </a:lnTo>
                <a:lnTo>
                  <a:pt x="111169" y="376706"/>
                </a:lnTo>
                <a:lnTo>
                  <a:pt x="152937" y="391635"/>
                </a:lnTo>
                <a:lnTo>
                  <a:pt x="198437" y="396876"/>
                </a:lnTo>
                <a:lnTo>
                  <a:pt x="243937" y="391635"/>
                </a:lnTo>
                <a:lnTo>
                  <a:pt x="285705" y="376706"/>
                </a:lnTo>
                <a:lnTo>
                  <a:pt x="322550" y="353281"/>
                </a:lnTo>
                <a:lnTo>
                  <a:pt x="353280" y="322551"/>
                </a:lnTo>
                <a:lnTo>
                  <a:pt x="376705" y="285706"/>
                </a:lnTo>
                <a:lnTo>
                  <a:pt x="391634" y="243938"/>
                </a:lnTo>
                <a:lnTo>
                  <a:pt x="396875" y="198438"/>
                </a:lnTo>
                <a:lnTo>
                  <a:pt x="391634" y="152938"/>
                </a:lnTo>
                <a:lnTo>
                  <a:pt x="376705" y="111170"/>
                </a:lnTo>
                <a:lnTo>
                  <a:pt x="353280" y="74325"/>
                </a:lnTo>
                <a:lnTo>
                  <a:pt x="322550" y="43594"/>
                </a:lnTo>
                <a:lnTo>
                  <a:pt x="285705" y="20169"/>
                </a:lnTo>
                <a:lnTo>
                  <a:pt x="243937" y="5240"/>
                </a:lnTo>
                <a:lnTo>
                  <a:pt x="198437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1" name="object 21"/>
          <p:cNvSpPr/>
          <p:nvPr/>
        </p:nvSpPr>
        <p:spPr>
          <a:xfrm>
            <a:off x="6925234" y="4622147"/>
            <a:ext cx="350184" cy="350184"/>
          </a:xfrm>
          <a:custGeom>
            <a:avLst/>
            <a:gdLst/>
            <a:ahLst/>
            <a:cxnLst/>
            <a:rect l="l" t="t" r="r" b="b"/>
            <a:pathLst>
              <a:path w="396875" h="396875">
                <a:moveTo>
                  <a:pt x="0" y="198437"/>
                </a:moveTo>
                <a:lnTo>
                  <a:pt x="5240" y="152937"/>
                </a:lnTo>
                <a:lnTo>
                  <a:pt x="20169" y="111169"/>
                </a:lnTo>
                <a:lnTo>
                  <a:pt x="43594" y="74325"/>
                </a:lnTo>
                <a:lnTo>
                  <a:pt x="74325" y="43594"/>
                </a:lnTo>
                <a:lnTo>
                  <a:pt x="111169" y="20169"/>
                </a:lnTo>
                <a:lnTo>
                  <a:pt x="152938" y="5240"/>
                </a:lnTo>
                <a:lnTo>
                  <a:pt x="198438" y="0"/>
                </a:lnTo>
                <a:lnTo>
                  <a:pt x="243938" y="5240"/>
                </a:lnTo>
                <a:lnTo>
                  <a:pt x="285706" y="20169"/>
                </a:lnTo>
                <a:lnTo>
                  <a:pt x="322550" y="43594"/>
                </a:lnTo>
                <a:lnTo>
                  <a:pt x="353281" y="74325"/>
                </a:lnTo>
                <a:lnTo>
                  <a:pt x="376706" y="111169"/>
                </a:lnTo>
                <a:lnTo>
                  <a:pt x="391634" y="152937"/>
                </a:lnTo>
                <a:lnTo>
                  <a:pt x="396875" y="198437"/>
                </a:lnTo>
                <a:lnTo>
                  <a:pt x="391634" y="243937"/>
                </a:lnTo>
                <a:lnTo>
                  <a:pt x="376706" y="285705"/>
                </a:lnTo>
                <a:lnTo>
                  <a:pt x="353281" y="322550"/>
                </a:lnTo>
                <a:lnTo>
                  <a:pt x="322550" y="353281"/>
                </a:lnTo>
                <a:lnTo>
                  <a:pt x="285706" y="376706"/>
                </a:lnTo>
                <a:lnTo>
                  <a:pt x="243938" y="391635"/>
                </a:lnTo>
                <a:lnTo>
                  <a:pt x="198438" y="396875"/>
                </a:lnTo>
                <a:lnTo>
                  <a:pt x="152938" y="391635"/>
                </a:lnTo>
                <a:lnTo>
                  <a:pt x="111169" y="376706"/>
                </a:lnTo>
                <a:lnTo>
                  <a:pt x="74325" y="353281"/>
                </a:lnTo>
                <a:lnTo>
                  <a:pt x="43594" y="322550"/>
                </a:lnTo>
                <a:lnTo>
                  <a:pt x="20169" y="285705"/>
                </a:lnTo>
                <a:lnTo>
                  <a:pt x="5240" y="243937"/>
                </a:lnTo>
                <a:lnTo>
                  <a:pt x="0" y="19843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2" name="object 22"/>
          <p:cNvSpPr/>
          <p:nvPr/>
        </p:nvSpPr>
        <p:spPr>
          <a:xfrm>
            <a:off x="7591986" y="4622147"/>
            <a:ext cx="350184" cy="350184"/>
          </a:xfrm>
          <a:custGeom>
            <a:avLst/>
            <a:gdLst/>
            <a:ahLst/>
            <a:cxnLst/>
            <a:rect l="l" t="t" r="r" b="b"/>
            <a:pathLst>
              <a:path w="396875" h="396875">
                <a:moveTo>
                  <a:pt x="198438" y="0"/>
                </a:moveTo>
                <a:lnTo>
                  <a:pt x="152938" y="5240"/>
                </a:lnTo>
                <a:lnTo>
                  <a:pt x="111169" y="20169"/>
                </a:lnTo>
                <a:lnTo>
                  <a:pt x="74324" y="43594"/>
                </a:lnTo>
                <a:lnTo>
                  <a:pt x="43594" y="74325"/>
                </a:lnTo>
                <a:lnTo>
                  <a:pt x="20169" y="111170"/>
                </a:lnTo>
                <a:lnTo>
                  <a:pt x="5240" y="152938"/>
                </a:lnTo>
                <a:lnTo>
                  <a:pt x="0" y="198438"/>
                </a:lnTo>
                <a:lnTo>
                  <a:pt x="5240" y="243938"/>
                </a:lnTo>
                <a:lnTo>
                  <a:pt x="20169" y="285706"/>
                </a:lnTo>
                <a:lnTo>
                  <a:pt x="43594" y="322551"/>
                </a:lnTo>
                <a:lnTo>
                  <a:pt x="74324" y="353281"/>
                </a:lnTo>
                <a:lnTo>
                  <a:pt x="111169" y="376706"/>
                </a:lnTo>
                <a:lnTo>
                  <a:pt x="152938" y="391635"/>
                </a:lnTo>
                <a:lnTo>
                  <a:pt x="198438" y="396876"/>
                </a:lnTo>
                <a:lnTo>
                  <a:pt x="243938" y="391635"/>
                </a:lnTo>
                <a:lnTo>
                  <a:pt x="285706" y="376706"/>
                </a:lnTo>
                <a:lnTo>
                  <a:pt x="322551" y="353281"/>
                </a:lnTo>
                <a:lnTo>
                  <a:pt x="353281" y="322551"/>
                </a:lnTo>
                <a:lnTo>
                  <a:pt x="376706" y="285706"/>
                </a:lnTo>
                <a:lnTo>
                  <a:pt x="391635" y="243938"/>
                </a:lnTo>
                <a:lnTo>
                  <a:pt x="396876" y="198438"/>
                </a:lnTo>
                <a:lnTo>
                  <a:pt x="391635" y="152938"/>
                </a:lnTo>
                <a:lnTo>
                  <a:pt x="376706" y="111170"/>
                </a:lnTo>
                <a:lnTo>
                  <a:pt x="353281" y="74325"/>
                </a:lnTo>
                <a:lnTo>
                  <a:pt x="322551" y="43594"/>
                </a:lnTo>
                <a:lnTo>
                  <a:pt x="285706" y="20169"/>
                </a:lnTo>
                <a:lnTo>
                  <a:pt x="243938" y="5240"/>
                </a:lnTo>
                <a:lnTo>
                  <a:pt x="198438" y="0"/>
                </a:lnTo>
                <a:close/>
              </a:path>
            </a:pathLst>
          </a:custGeom>
          <a:solidFill>
            <a:srgbClr val="4180FF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3" name="object 23"/>
          <p:cNvSpPr/>
          <p:nvPr/>
        </p:nvSpPr>
        <p:spPr>
          <a:xfrm>
            <a:off x="7591986" y="4622147"/>
            <a:ext cx="350184" cy="350184"/>
          </a:xfrm>
          <a:custGeom>
            <a:avLst/>
            <a:gdLst/>
            <a:ahLst/>
            <a:cxnLst/>
            <a:rect l="l" t="t" r="r" b="b"/>
            <a:pathLst>
              <a:path w="396875" h="396875">
                <a:moveTo>
                  <a:pt x="0" y="198437"/>
                </a:moveTo>
                <a:lnTo>
                  <a:pt x="5240" y="152937"/>
                </a:lnTo>
                <a:lnTo>
                  <a:pt x="20169" y="111169"/>
                </a:lnTo>
                <a:lnTo>
                  <a:pt x="43594" y="74325"/>
                </a:lnTo>
                <a:lnTo>
                  <a:pt x="74325" y="43594"/>
                </a:lnTo>
                <a:lnTo>
                  <a:pt x="111169" y="20169"/>
                </a:lnTo>
                <a:lnTo>
                  <a:pt x="152938" y="5240"/>
                </a:lnTo>
                <a:lnTo>
                  <a:pt x="198438" y="0"/>
                </a:lnTo>
                <a:lnTo>
                  <a:pt x="243938" y="5240"/>
                </a:lnTo>
                <a:lnTo>
                  <a:pt x="285706" y="20169"/>
                </a:lnTo>
                <a:lnTo>
                  <a:pt x="322550" y="43594"/>
                </a:lnTo>
                <a:lnTo>
                  <a:pt x="353281" y="74325"/>
                </a:lnTo>
                <a:lnTo>
                  <a:pt x="376706" y="111169"/>
                </a:lnTo>
                <a:lnTo>
                  <a:pt x="391634" y="152937"/>
                </a:lnTo>
                <a:lnTo>
                  <a:pt x="396875" y="198437"/>
                </a:lnTo>
                <a:lnTo>
                  <a:pt x="391634" y="243937"/>
                </a:lnTo>
                <a:lnTo>
                  <a:pt x="376706" y="285705"/>
                </a:lnTo>
                <a:lnTo>
                  <a:pt x="353281" y="322550"/>
                </a:lnTo>
                <a:lnTo>
                  <a:pt x="322550" y="353281"/>
                </a:lnTo>
                <a:lnTo>
                  <a:pt x="285706" y="376706"/>
                </a:lnTo>
                <a:lnTo>
                  <a:pt x="243938" y="391635"/>
                </a:lnTo>
                <a:lnTo>
                  <a:pt x="198438" y="396875"/>
                </a:lnTo>
                <a:lnTo>
                  <a:pt x="152938" y="391635"/>
                </a:lnTo>
                <a:lnTo>
                  <a:pt x="111169" y="376706"/>
                </a:lnTo>
                <a:lnTo>
                  <a:pt x="74325" y="353281"/>
                </a:lnTo>
                <a:lnTo>
                  <a:pt x="43594" y="322550"/>
                </a:lnTo>
                <a:lnTo>
                  <a:pt x="20169" y="285705"/>
                </a:lnTo>
                <a:lnTo>
                  <a:pt x="5240" y="243937"/>
                </a:lnTo>
                <a:lnTo>
                  <a:pt x="0" y="19843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4" name="object 24"/>
          <p:cNvSpPr/>
          <p:nvPr/>
        </p:nvSpPr>
        <p:spPr>
          <a:xfrm>
            <a:off x="7528950" y="3860148"/>
            <a:ext cx="243168" cy="730624"/>
          </a:xfrm>
          <a:custGeom>
            <a:avLst/>
            <a:gdLst/>
            <a:ahLst/>
            <a:cxnLst/>
            <a:rect l="l" t="t" r="r" b="b"/>
            <a:pathLst>
              <a:path w="275590" h="828039">
                <a:moveTo>
                  <a:pt x="0" y="0"/>
                </a:moveTo>
                <a:lnTo>
                  <a:pt x="275308" y="827448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5" name="object 25"/>
          <p:cNvSpPr/>
          <p:nvPr/>
        </p:nvSpPr>
        <p:spPr>
          <a:xfrm>
            <a:off x="7702797" y="4510532"/>
            <a:ext cx="95810" cy="112059"/>
          </a:xfrm>
          <a:custGeom>
            <a:avLst/>
            <a:gdLst/>
            <a:ahLst/>
            <a:cxnLst/>
            <a:rect l="l" t="t" r="r" b="b"/>
            <a:pathLst>
              <a:path w="108584" h="127000">
                <a:moveTo>
                  <a:pt x="108454" y="0"/>
                </a:moveTo>
                <a:lnTo>
                  <a:pt x="0" y="36084"/>
                </a:lnTo>
                <a:lnTo>
                  <a:pt x="90312" y="126497"/>
                </a:lnTo>
                <a:lnTo>
                  <a:pt x="1084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6" name="object 26"/>
          <p:cNvSpPr/>
          <p:nvPr/>
        </p:nvSpPr>
        <p:spPr>
          <a:xfrm>
            <a:off x="6925234" y="5671298"/>
            <a:ext cx="1047750" cy="253813"/>
          </a:xfrm>
          <a:custGeom>
            <a:avLst/>
            <a:gdLst/>
            <a:ahLst/>
            <a:cxnLst/>
            <a:rect l="l" t="t" r="r" b="b"/>
            <a:pathLst>
              <a:path w="1187450" h="287654">
                <a:moveTo>
                  <a:pt x="1139559" y="0"/>
                </a:moveTo>
                <a:lnTo>
                  <a:pt x="47890" y="0"/>
                </a:lnTo>
                <a:lnTo>
                  <a:pt x="29249" y="3763"/>
                </a:lnTo>
                <a:lnTo>
                  <a:pt x="14026" y="14026"/>
                </a:lnTo>
                <a:lnTo>
                  <a:pt x="3763" y="29249"/>
                </a:lnTo>
                <a:lnTo>
                  <a:pt x="0" y="47890"/>
                </a:lnTo>
                <a:lnTo>
                  <a:pt x="0" y="239447"/>
                </a:lnTo>
                <a:lnTo>
                  <a:pt x="3763" y="258088"/>
                </a:lnTo>
                <a:lnTo>
                  <a:pt x="14026" y="273310"/>
                </a:lnTo>
                <a:lnTo>
                  <a:pt x="29249" y="283574"/>
                </a:lnTo>
                <a:lnTo>
                  <a:pt x="47890" y="287337"/>
                </a:lnTo>
                <a:lnTo>
                  <a:pt x="1139559" y="287337"/>
                </a:lnTo>
                <a:lnTo>
                  <a:pt x="1158200" y="283574"/>
                </a:lnTo>
                <a:lnTo>
                  <a:pt x="1173423" y="273310"/>
                </a:lnTo>
                <a:lnTo>
                  <a:pt x="1183686" y="258088"/>
                </a:lnTo>
                <a:lnTo>
                  <a:pt x="1187450" y="239447"/>
                </a:lnTo>
                <a:lnTo>
                  <a:pt x="1187450" y="47890"/>
                </a:lnTo>
                <a:lnTo>
                  <a:pt x="1183686" y="29249"/>
                </a:lnTo>
                <a:lnTo>
                  <a:pt x="1173423" y="14026"/>
                </a:lnTo>
                <a:lnTo>
                  <a:pt x="1158200" y="3763"/>
                </a:lnTo>
                <a:lnTo>
                  <a:pt x="1139559" y="0"/>
                </a:lnTo>
                <a:close/>
              </a:path>
            </a:pathLst>
          </a:custGeom>
          <a:solidFill>
            <a:srgbClr val="D4FDD5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7" name="object 27"/>
          <p:cNvSpPr/>
          <p:nvPr/>
        </p:nvSpPr>
        <p:spPr>
          <a:xfrm>
            <a:off x="6925234" y="5671298"/>
            <a:ext cx="1047750" cy="253813"/>
          </a:xfrm>
          <a:custGeom>
            <a:avLst/>
            <a:gdLst/>
            <a:ahLst/>
            <a:cxnLst/>
            <a:rect l="l" t="t" r="r" b="b"/>
            <a:pathLst>
              <a:path w="1187450" h="287654">
                <a:moveTo>
                  <a:pt x="0" y="47891"/>
                </a:moveTo>
                <a:lnTo>
                  <a:pt x="3763" y="29249"/>
                </a:lnTo>
                <a:lnTo>
                  <a:pt x="14026" y="14026"/>
                </a:lnTo>
                <a:lnTo>
                  <a:pt x="29249" y="3763"/>
                </a:lnTo>
                <a:lnTo>
                  <a:pt x="47890" y="0"/>
                </a:lnTo>
                <a:lnTo>
                  <a:pt x="1139560" y="0"/>
                </a:lnTo>
                <a:lnTo>
                  <a:pt x="1158201" y="3763"/>
                </a:lnTo>
                <a:lnTo>
                  <a:pt x="1173423" y="14026"/>
                </a:lnTo>
                <a:lnTo>
                  <a:pt x="1183687" y="29249"/>
                </a:lnTo>
                <a:lnTo>
                  <a:pt x="1187451" y="47891"/>
                </a:lnTo>
                <a:lnTo>
                  <a:pt x="1187451" y="239446"/>
                </a:lnTo>
                <a:lnTo>
                  <a:pt x="1183687" y="258088"/>
                </a:lnTo>
                <a:lnTo>
                  <a:pt x="1173423" y="273310"/>
                </a:lnTo>
                <a:lnTo>
                  <a:pt x="1158201" y="283574"/>
                </a:lnTo>
                <a:lnTo>
                  <a:pt x="1139560" y="287337"/>
                </a:lnTo>
                <a:lnTo>
                  <a:pt x="47890" y="287337"/>
                </a:lnTo>
                <a:lnTo>
                  <a:pt x="29249" y="283574"/>
                </a:lnTo>
                <a:lnTo>
                  <a:pt x="14026" y="273310"/>
                </a:lnTo>
                <a:lnTo>
                  <a:pt x="3763" y="258088"/>
                </a:lnTo>
                <a:lnTo>
                  <a:pt x="0" y="239446"/>
                </a:lnTo>
                <a:lnTo>
                  <a:pt x="0" y="47891"/>
                </a:lnTo>
                <a:close/>
              </a:path>
            </a:pathLst>
          </a:custGeom>
          <a:ln w="9524">
            <a:solidFill>
              <a:srgbClr val="12AF2A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8" name="object 28"/>
          <p:cNvSpPr/>
          <p:nvPr/>
        </p:nvSpPr>
        <p:spPr>
          <a:xfrm>
            <a:off x="7131141" y="4986338"/>
            <a:ext cx="212912" cy="699247"/>
          </a:xfrm>
          <a:custGeom>
            <a:avLst/>
            <a:gdLst/>
            <a:ahLst/>
            <a:cxnLst/>
            <a:rect l="l" t="t" r="r" b="b"/>
            <a:pathLst>
              <a:path w="241300" h="792479">
                <a:moveTo>
                  <a:pt x="0" y="0"/>
                </a:moveTo>
                <a:lnTo>
                  <a:pt x="241310" y="792228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9" name="object 29"/>
          <p:cNvSpPr/>
          <p:nvPr/>
        </p:nvSpPr>
        <p:spPr>
          <a:xfrm>
            <a:off x="7276234" y="5606351"/>
            <a:ext cx="96931" cy="111498"/>
          </a:xfrm>
          <a:custGeom>
            <a:avLst/>
            <a:gdLst/>
            <a:ahLst/>
            <a:cxnLst/>
            <a:rect l="l" t="t" r="r" b="b"/>
            <a:pathLst>
              <a:path w="109854" h="126364">
                <a:moveTo>
                  <a:pt x="109340" y="0"/>
                </a:moveTo>
                <a:lnTo>
                  <a:pt x="0" y="33305"/>
                </a:lnTo>
                <a:lnTo>
                  <a:pt x="87975" y="125992"/>
                </a:lnTo>
                <a:lnTo>
                  <a:pt x="1093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30" name="object 30"/>
          <p:cNvSpPr/>
          <p:nvPr/>
        </p:nvSpPr>
        <p:spPr>
          <a:xfrm>
            <a:off x="7563256" y="5003148"/>
            <a:ext cx="251572" cy="665069"/>
          </a:xfrm>
          <a:custGeom>
            <a:avLst/>
            <a:gdLst/>
            <a:ahLst/>
            <a:cxnLst/>
            <a:rect l="l" t="t" r="r" b="b"/>
            <a:pathLst>
              <a:path w="285115" h="753745">
                <a:moveTo>
                  <a:pt x="284970" y="0"/>
                </a:moveTo>
                <a:lnTo>
                  <a:pt x="0" y="753351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31" name="object 31"/>
          <p:cNvSpPr/>
          <p:nvPr/>
        </p:nvSpPr>
        <p:spPr>
          <a:xfrm>
            <a:off x="7539880" y="5587142"/>
            <a:ext cx="94689" cy="112619"/>
          </a:xfrm>
          <a:custGeom>
            <a:avLst/>
            <a:gdLst/>
            <a:ahLst/>
            <a:cxnLst/>
            <a:rect l="l" t="t" r="r" b="b"/>
            <a:pathLst>
              <a:path w="107315" h="127635">
                <a:moveTo>
                  <a:pt x="0" y="0"/>
                </a:moveTo>
                <a:lnTo>
                  <a:pt x="13013" y="127127"/>
                </a:lnTo>
                <a:lnTo>
                  <a:pt x="106907" y="404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32" name="object 32"/>
          <p:cNvSpPr/>
          <p:nvPr/>
        </p:nvSpPr>
        <p:spPr>
          <a:xfrm>
            <a:off x="7121915" y="3844739"/>
            <a:ext cx="139513" cy="746311"/>
          </a:xfrm>
          <a:custGeom>
            <a:avLst/>
            <a:gdLst/>
            <a:ahLst/>
            <a:cxnLst/>
            <a:rect l="l" t="t" r="r" b="b"/>
            <a:pathLst>
              <a:path w="158115" h="845820">
                <a:moveTo>
                  <a:pt x="158095" y="0"/>
                </a:moveTo>
                <a:lnTo>
                  <a:pt x="0" y="845199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33" name="object 33"/>
          <p:cNvSpPr/>
          <p:nvPr/>
        </p:nvSpPr>
        <p:spPr>
          <a:xfrm>
            <a:off x="7084710" y="4515142"/>
            <a:ext cx="99172" cy="108696"/>
          </a:xfrm>
          <a:custGeom>
            <a:avLst/>
            <a:gdLst/>
            <a:ahLst/>
            <a:cxnLst/>
            <a:rect l="l" t="t" r="r" b="b"/>
            <a:pathLst>
              <a:path w="112395" h="123189">
                <a:moveTo>
                  <a:pt x="0" y="0"/>
                </a:moveTo>
                <a:lnTo>
                  <a:pt x="35159" y="122859"/>
                </a:lnTo>
                <a:lnTo>
                  <a:pt x="112350" y="210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339509"/>
            <a:ext cx="4756282" cy="488916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206"/>
            <a:r>
              <a:rPr b="1" dirty="0">
                <a:solidFill>
                  <a:schemeClr val="tx1"/>
                </a:solidFill>
                <a:latin typeface="+mn-lt"/>
              </a:rPr>
              <a:t>Fork </a:t>
            </a:r>
            <a:r>
              <a:rPr b="1" spc="-4" dirty="0">
                <a:solidFill>
                  <a:schemeClr val="tx1"/>
                </a:solidFill>
                <a:latin typeface="+mn-lt"/>
              </a:rPr>
              <a:t>join model with</a:t>
            </a:r>
            <a:r>
              <a:rPr b="1" spc="-35" dirty="0">
                <a:solidFill>
                  <a:schemeClr val="tx1"/>
                </a:solidFill>
                <a:latin typeface="+mn-lt"/>
              </a:rPr>
              <a:t> </a:t>
            </a:r>
            <a:r>
              <a:rPr b="1" spc="-4" dirty="0">
                <a:solidFill>
                  <a:schemeClr val="tx1"/>
                </a:solidFill>
                <a:latin typeface="+mn-lt"/>
              </a:rPr>
              <a:t>loops</a:t>
            </a:r>
          </a:p>
        </p:txBody>
      </p:sp>
      <p:sp>
        <p:nvSpPr>
          <p:cNvPr id="4" name="object 4"/>
          <p:cNvSpPr/>
          <p:nvPr/>
        </p:nvSpPr>
        <p:spPr>
          <a:xfrm>
            <a:off x="7814701" y="6136841"/>
            <a:ext cx="0" cy="467846"/>
          </a:xfrm>
          <a:custGeom>
            <a:avLst/>
            <a:gdLst/>
            <a:ahLst/>
            <a:cxnLst/>
            <a:rect l="l" t="t" r="r" b="b"/>
            <a:pathLst>
              <a:path h="530225">
                <a:moveTo>
                  <a:pt x="0" y="0"/>
                </a:moveTo>
                <a:lnTo>
                  <a:pt x="0" y="530224"/>
                </a:lnTo>
              </a:path>
            </a:pathLst>
          </a:custGeom>
          <a:ln w="63499">
            <a:solidFill>
              <a:srgbClr val="021CA1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5" name="object 5"/>
          <p:cNvSpPr/>
          <p:nvPr/>
        </p:nvSpPr>
        <p:spPr>
          <a:xfrm>
            <a:off x="7730656" y="6492628"/>
            <a:ext cx="168088" cy="168088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0"/>
                </a:moveTo>
                <a:lnTo>
                  <a:pt x="0" y="0"/>
                </a:lnTo>
                <a:lnTo>
                  <a:pt x="95250" y="190500"/>
                </a:lnTo>
                <a:lnTo>
                  <a:pt x="190500" y="0"/>
                </a:lnTo>
                <a:close/>
              </a:path>
            </a:pathLst>
          </a:custGeom>
          <a:solidFill>
            <a:srgbClr val="021CA1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6" name="object 6"/>
          <p:cNvSpPr/>
          <p:nvPr/>
        </p:nvSpPr>
        <p:spPr>
          <a:xfrm>
            <a:off x="4769502" y="6674724"/>
            <a:ext cx="3765176" cy="0"/>
          </a:xfrm>
          <a:custGeom>
            <a:avLst/>
            <a:gdLst/>
            <a:ahLst/>
            <a:cxnLst/>
            <a:rect l="l" t="t" r="r" b="b"/>
            <a:pathLst>
              <a:path w="4267200">
                <a:moveTo>
                  <a:pt x="0" y="0"/>
                </a:moveTo>
                <a:lnTo>
                  <a:pt x="4267199" y="0"/>
                </a:lnTo>
              </a:path>
            </a:pathLst>
          </a:custGeom>
          <a:ln w="25399">
            <a:solidFill>
              <a:srgbClr val="4EFCDA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7" name="object 7"/>
          <p:cNvSpPr txBox="1"/>
          <p:nvPr/>
        </p:nvSpPr>
        <p:spPr>
          <a:xfrm>
            <a:off x="5713038" y="6282238"/>
            <a:ext cx="995082" cy="325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118" dirty="0">
                <a:solidFill>
                  <a:srgbClr val="000090"/>
                </a:solidFill>
                <a:latin typeface="Lucida Console"/>
                <a:cs typeface="Lucida Console"/>
              </a:rPr>
              <a:t>Serial</a:t>
            </a:r>
            <a:endParaRPr sz="2118">
              <a:latin typeface="Lucida Console"/>
              <a:cs typeface="Lucida Consol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89790" y="1344707"/>
            <a:ext cx="0" cy="574301"/>
          </a:xfrm>
          <a:custGeom>
            <a:avLst/>
            <a:gdLst/>
            <a:ahLst/>
            <a:cxnLst/>
            <a:rect l="l" t="t" r="r" b="b"/>
            <a:pathLst>
              <a:path h="650875">
                <a:moveTo>
                  <a:pt x="0" y="0"/>
                </a:moveTo>
                <a:lnTo>
                  <a:pt x="0" y="650543"/>
                </a:lnTo>
              </a:path>
            </a:pathLst>
          </a:custGeom>
          <a:ln w="63499">
            <a:solidFill>
              <a:srgbClr val="021CA1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9" name="object 9"/>
          <p:cNvSpPr/>
          <p:nvPr/>
        </p:nvSpPr>
        <p:spPr>
          <a:xfrm>
            <a:off x="7705746" y="1806657"/>
            <a:ext cx="168088" cy="168088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0"/>
                </a:moveTo>
                <a:lnTo>
                  <a:pt x="0" y="0"/>
                </a:lnTo>
                <a:lnTo>
                  <a:pt x="95250" y="190500"/>
                </a:lnTo>
                <a:lnTo>
                  <a:pt x="190500" y="0"/>
                </a:lnTo>
                <a:close/>
              </a:path>
            </a:pathLst>
          </a:custGeom>
          <a:solidFill>
            <a:srgbClr val="021CA1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0" name="object 10"/>
          <p:cNvSpPr/>
          <p:nvPr/>
        </p:nvSpPr>
        <p:spPr>
          <a:xfrm>
            <a:off x="4639236" y="1344707"/>
            <a:ext cx="3895725" cy="0"/>
          </a:xfrm>
          <a:custGeom>
            <a:avLst/>
            <a:gdLst/>
            <a:ahLst/>
            <a:cxnLst/>
            <a:rect l="l" t="t" r="r" b="b"/>
            <a:pathLst>
              <a:path w="4415155">
                <a:moveTo>
                  <a:pt x="0" y="0"/>
                </a:moveTo>
                <a:lnTo>
                  <a:pt x="4414835" y="1"/>
                </a:lnTo>
              </a:path>
            </a:pathLst>
          </a:custGeom>
          <a:ln w="25399">
            <a:solidFill>
              <a:srgbClr val="4EFCDA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1" name="object 11"/>
          <p:cNvSpPr/>
          <p:nvPr/>
        </p:nvSpPr>
        <p:spPr>
          <a:xfrm>
            <a:off x="4639236" y="1982621"/>
            <a:ext cx="3895725" cy="0"/>
          </a:xfrm>
          <a:custGeom>
            <a:avLst/>
            <a:gdLst/>
            <a:ahLst/>
            <a:cxnLst/>
            <a:rect l="l" t="t" r="r" b="b"/>
            <a:pathLst>
              <a:path w="4415155">
                <a:moveTo>
                  <a:pt x="0" y="0"/>
                </a:moveTo>
                <a:lnTo>
                  <a:pt x="4414835" y="1"/>
                </a:lnTo>
              </a:path>
            </a:pathLst>
          </a:custGeom>
          <a:ln w="25399">
            <a:solidFill>
              <a:srgbClr val="4EFCDA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2" name="object 12"/>
          <p:cNvSpPr/>
          <p:nvPr/>
        </p:nvSpPr>
        <p:spPr>
          <a:xfrm>
            <a:off x="7099993" y="2032808"/>
            <a:ext cx="1434913" cy="0"/>
          </a:xfrm>
          <a:custGeom>
            <a:avLst/>
            <a:gdLst/>
            <a:ahLst/>
            <a:cxnLst/>
            <a:rect l="l" t="t" r="r" b="b"/>
            <a:pathLst>
              <a:path w="1626234">
                <a:moveTo>
                  <a:pt x="0" y="0"/>
                </a:moveTo>
                <a:lnTo>
                  <a:pt x="1625976" y="1"/>
                </a:lnTo>
              </a:path>
            </a:pathLst>
          </a:custGeom>
          <a:ln w="63499">
            <a:solidFill>
              <a:srgbClr val="7B1979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3" name="object 13"/>
          <p:cNvSpPr/>
          <p:nvPr/>
        </p:nvSpPr>
        <p:spPr>
          <a:xfrm>
            <a:off x="8061581" y="2035602"/>
            <a:ext cx="0" cy="1262903"/>
          </a:xfrm>
          <a:custGeom>
            <a:avLst/>
            <a:gdLst/>
            <a:ahLst/>
            <a:cxnLst/>
            <a:rect l="l" t="t" r="r" b="b"/>
            <a:pathLst>
              <a:path h="1431289">
                <a:moveTo>
                  <a:pt x="0" y="0"/>
                </a:moveTo>
                <a:lnTo>
                  <a:pt x="0" y="1431131"/>
                </a:lnTo>
              </a:path>
            </a:pathLst>
          </a:custGeom>
          <a:ln w="63499">
            <a:solidFill>
              <a:srgbClr val="7B1979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4" name="object 14"/>
          <p:cNvSpPr/>
          <p:nvPr/>
        </p:nvSpPr>
        <p:spPr>
          <a:xfrm>
            <a:off x="7977538" y="3186306"/>
            <a:ext cx="168088" cy="168088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0"/>
                </a:moveTo>
                <a:lnTo>
                  <a:pt x="0" y="0"/>
                </a:lnTo>
                <a:lnTo>
                  <a:pt x="95250" y="190500"/>
                </a:lnTo>
                <a:lnTo>
                  <a:pt x="190500" y="0"/>
                </a:lnTo>
                <a:close/>
              </a:path>
            </a:pathLst>
          </a:custGeom>
          <a:solidFill>
            <a:srgbClr val="7B1979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5" name="object 15"/>
          <p:cNvSpPr/>
          <p:nvPr/>
        </p:nvSpPr>
        <p:spPr>
          <a:xfrm>
            <a:off x="8291132" y="2038396"/>
            <a:ext cx="0" cy="1262903"/>
          </a:xfrm>
          <a:custGeom>
            <a:avLst/>
            <a:gdLst/>
            <a:ahLst/>
            <a:cxnLst/>
            <a:rect l="l" t="t" r="r" b="b"/>
            <a:pathLst>
              <a:path h="1431289">
                <a:moveTo>
                  <a:pt x="0" y="0"/>
                </a:moveTo>
                <a:lnTo>
                  <a:pt x="0" y="1431131"/>
                </a:lnTo>
              </a:path>
            </a:pathLst>
          </a:custGeom>
          <a:ln w="63499">
            <a:solidFill>
              <a:srgbClr val="7B1979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6" name="object 16"/>
          <p:cNvSpPr/>
          <p:nvPr/>
        </p:nvSpPr>
        <p:spPr>
          <a:xfrm>
            <a:off x="8207089" y="3189100"/>
            <a:ext cx="168088" cy="168088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0"/>
                </a:moveTo>
                <a:lnTo>
                  <a:pt x="0" y="0"/>
                </a:lnTo>
                <a:lnTo>
                  <a:pt x="95250" y="190500"/>
                </a:lnTo>
                <a:lnTo>
                  <a:pt x="190500" y="0"/>
                </a:lnTo>
                <a:close/>
              </a:path>
            </a:pathLst>
          </a:custGeom>
          <a:solidFill>
            <a:srgbClr val="7B1979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7" name="object 17"/>
          <p:cNvSpPr/>
          <p:nvPr/>
        </p:nvSpPr>
        <p:spPr>
          <a:xfrm>
            <a:off x="8520681" y="2041189"/>
            <a:ext cx="0" cy="1262903"/>
          </a:xfrm>
          <a:custGeom>
            <a:avLst/>
            <a:gdLst/>
            <a:ahLst/>
            <a:cxnLst/>
            <a:rect l="l" t="t" r="r" b="b"/>
            <a:pathLst>
              <a:path h="1431289">
                <a:moveTo>
                  <a:pt x="0" y="0"/>
                </a:moveTo>
                <a:lnTo>
                  <a:pt x="0" y="1431130"/>
                </a:lnTo>
              </a:path>
            </a:pathLst>
          </a:custGeom>
          <a:ln w="63499">
            <a:solidFill>
              <a:srgbClr val="7B1979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8" name="object 18"/>
          <p:cNvSpPr/>
          <p:nvPr/>
        </p:nvSpPr>
        <p:spPr>
          <a:xfrm>
            <a:off x="8436637" y="3191893"/>
            <a:ext cx="168088" cy="168088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0"/>
                </a:moveTo>
                <a:lnTo>
                  <a:pt x="0" y="0"/>
                </a:lnTo>
                <a:lnTo>
                  <a:pt x="95250" y="190500"/>
                </a:lnTo>
                <a:lnTo>
                  <a:pt x="190500" y="0"/>
                </a:lnTo>
                <a:close/>
              </a:path>
            </a:pathLst>
          </a:custGeom>
          <a:solidFill>
            <a:srgbClr val="7B1979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9" name="object 19"/>
          <p:cNvSpPr/>
          <p:nvPr/>
        </p:nvSpPr>
        <p:spPr>
          <a:xfrm>
            <a:off x="7120988" y="2049570"/>
            <a:ext cx="0" cy="1262903"/>
          </a:xfrm>
          <a:custGeom>
            <a:avLst/>
            <a:gdLst/>
            <a:ahLst/>
            <a:cxnLst/>
            <a:rect l="l" t="t" r="r" b="b"/>
            <a:pathLst>
              <a:path h="1431289">
                <a:moveTo>
                  <a:pt x="0" y="0"/>
                </a:moveTo>
                <a:lnTo>
                  <a:pt x="0" y="1431131"/>
                </a:lnTo>
              </a:path>
            </a:pathLst>
          </a:custGeom>
          <a:ln w="63499">
            <a:solidFill>
              <a:srgbClr val="7B1979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0" name="object 20"/>
          <p:cNvSpPr/>
          <p:nvPr/>
        </p:nvSpPr>
        <p:spPr>
          <a:xfrm>
            <a:off x="7036944" y="3200274"/>
            <a:ext cx="168088" cy="168088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0"/>
                </a:moveTo>
                <a:lnTo>
                  <a:pt x="0" y="0"/>
                </a:lnTo>
                <a:lnTo>
                  <a:pt x="95250" y="190500"/>
                </a:lnTo>
                <a:lnTo>
                  <a:pt x="190500" y="0"/>
                </a:lnTo>
                <a:close/>
              </a:path>
            </a:pathLst>
          </a:custGeom>
          <a:solidFill>
            <a:srgbClr val="7B1979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1" name="object 21"/>
          <p:cNvSpPr/>
          <p:nvPr/>
        </p:nvSpPr>
        <p:spPr>
          <a:xfrm>
            <a:off x="7350538" y="2052364"/>
            <a:ext cx="0" cy="1262903"/>
          </a:xfrm>
          <a:custGeom>
            <a:avLst/>
            <a:gdLst/>
            <a:ahLst/>
            <a:cxnLst/>
            <a:rect l="l" t="t" r="r" b="b"/>
            <a:pathLst>
              <a:path h="1431289">
                <a:moveTo>
                  <a:pt x="0" y="0"/>
                </a:moveTo>
                <a:lnTo>
                  <a:pt x="0" y="1431131"/>
                </a:lnTo>
              </a:path>
            </a:pathLst>
          </a:custGeom>
          <a:ln w="63499">
            <a:solidFill>
              <a:srgbClr val="7B1979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2" name="object 22"/>
          <p:cNvSpPr/>
          <p:nvPr/>
        </p:nvSpPr>
        <p:spPr>
          <a:xfrm>
            <a:off x="7266494" y="3203067"/>
            <a:ext cx="168088" cy="168088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0"/>
                </a:moveTo>
                <a:lnTo>
                  <a:pt x="0" y="0"/>
                </a:lnTo>
                <a:lnTo>
                  <a:pt x="95250" y="190500"/>
                </a:lnTo>
                <a:lnTo>
                  <a:pt x="190500" y="0"/>
                </a:lnTo>
                <a:close/>
              </a:path>
            </a:pathLst>
          </a:custGeom>
          <a:solidFill>
            <a:srgbClr val="7B1979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3" name="object 23"/>
          <p:cNvSpPr/>
          <p:nvPr/>
        </p:nvSpPr>
        <p:spPr>
          <a:xfrm>
            <a:off x="7580089" y="2055156"/>
            <a:ext cx="0" cy="1262903"/>
          </a:xfrm>
          <a:custGeom>
            <a:avLst/>
            <a:gdLst/>
            <a:ahLst/>
            <a:cxnLst/>
            <a:rect l="l" t="t" r="r" b="b"/>
            <a:pathLst>
              <a:path h="1431289">
                <a:moveTo>
                  <a:pt x="0" y="0"/>
                </a:moveTo>
                <a:lnTo>
                  <a:pt x="0" y="1431131"/>
                </a:lnTo>
              </a:path>
            </a:pathLst>
          </a:custGeom>
          <a:ln w="63499">
            <a:solidFill>
              <a:srgbClr val="7B1979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4" name="object 24"/>
          <p:cNvSpPr/>
          <p:nvPr/>
        </p:nvSpPr>
        <p:spPr>
          <a:xfrm>
            <a:off x="7496045" y="3205860"/>
            <a:ext cx="168088" cy="168088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0"/>
                </a:moveTo>
                <a:lnTo>
                  <a:pt x="0" y="0"/>
                </a:lnTo>
                <a:lnTo>
                  <a:pt x="95250" y="190500"/>
                </a:lnTo>
                <a:lnTo>
                  <a:pt x="190500" y="0"/>
                </a:lnTo>
                <a:close/>
              </a:path>
            </a:pathLst>
          </a:custGeom>
          <a:solidFill>
            <a:srgbClr val="7B1979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5" name="object 25"/>
          <p:cNvSpPr/>
          <p:nvPr/>
        </p:nvSpPr>
        <p:spPr>
          <a:xfrm>
            <a:off x="7812437" y="2049570"/>
            <a:ext cx="0" cy="1285315"/>
          </a:xfrm>
          <a:custGeom>
            <a:avLst/>
            <a:gdLst/>
            <a:ahLst/>
            <a:cxnLst/>
            <a:rect l="l" t="t" r="r" b="b"/>
            <a:pathLst>
              <a:path h="1456689">
                <a:moveTo>
                  <a:pt x="0" y="0"/>
                </a:moveTo>
                <a:lnTo>
                  <a:pt x="0" y="1456139"/>
                </a:lnTo>
              </a:path>
            </a:pathLst>
          </a:custGeom>
          <a:ln w="63499">
            <a:solidFill>
              <a:srgbClr val="021CA1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6" name="object 26"/>
          <p:cNvSpPr/>
          <p:nvPr/>
        </p:nvSpPr>
        <p:spPr>
          <a:xfrm>
            <a:off x="7728393" y="3222341"/>
            <a:ext cx="168088" cy="168088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0"/>
                </a:moveTo>
                <a:lnTo>
                  <a:pt x="0" y="0"/>
                </a:lnTo>
                <a:lnTo>
                  <a:pt x="95250" y="190500"/>
                </a:lnTo>
                <a:lnTo>
                  <a:pt x="190500" y="0"/>
                </a:lnTo>
                <a:close/>
              </a:path>
            </a:pathLst>
          </a:custGeom>
          <a:solidFill>
            <a:srgbClr val="021CA1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7" name="object 27"/>
          <p:cNvSpPr/>
          <p:nvPr/>
        </p:nvSpPr>
        <p:spPr>
          <a:xfrm>
            <a:off x="4769504" y="3356908"/>
            <a:ext cx="3762375" cy="0"/>
          </a:xfrm>
          <a:custGeom>
            <a:avLst/>
            <a:gdLst/>
            <a:ahLst/>
            <a:cxnLst/>
            <a:rect l="l" t="t" r="r" b="b"/>
            <a:pathLst>
              <a:path w="4264025">
                <a:moveTo>
                  <a:pt x="0" y="0"/>
                </a:moveTo>
                <a:lnTo>
                  <a:pt x="4264024" y="1"/>
                </a:lnTo>
              </a:path>
            </a:pathLst>
          </a:custGeom>
          <a:ln w="25399">
            <a:solidFill>
              <a:srgbClr val="4EFCDA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8" name="object 28"/>
          <p:cNvSpPr/>
          <p:nvPr/>
        </p:nvSpPr>
        <p:spPr>
          <a:xfrm flipH="1">
            <a:off x="7768982" y="3362302"/>
            <a:ext cx="45719" cy="1317292"/>
          </a:xfrm>
          <a:custGeom>
            <a:avLst/>
            <a:gdLst/>
            <a:ahLst/>
            <a:cxnLst/>
            <a:rect l="l" t="t" r="r" b="b"/>
            <a:pathLst>
              <a:path h="680720">
                <a:moveTo>
                  <a:pt x="0" y="0"/>
                </a:moveTo>
                <a:lnTo>
                  <a:pt x="0" y="680243"/>
                </a:lnTo>
              </a:path>
            </a:pathLst>
          </a:custGeom>
          <a:ln w="63499">
            <a:solidFill>
              <a:srgbClr val="021CA1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9" name="object 29"/>
          <p:cNvSpPr/>
          <p:nvPr/>
        </p:nvSpPr>
        <p:spPr>
          <a:xfrm>
            <a:off x="7730656" y="4675712"/>
            <a:ext cx="168088" cy="168088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0"/>
                </a:moveTo>
                <a:lnTo>
                  <a:pt x="0" y="0"/>
                </a:lnTo>
                <a:lnTo>
                  <a:pt x="95250" y="190500"/>
                </a:lnTo>
                <a:lnTo>
                  <a:pt x="190500" y="0"/>
                </a:lnTo>
                <a:close/>
              </a:path>
            </a:pathLst>
          </a:custGeom>
          <a:solidFill>
            <a:srgbClr val="021CA1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30" name="object 30"/>
          <p:cNvSpPr/>
          <p:nvPr/>
        </p:nvSpPr>
        <p:spPr>
          <a:xfrm>
            <a:off x="8323167" y="4926603"/>
            <a:ext cx="173691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850" y="0"/>
                </a:lnTo>
              </a:path>
            </a:pathLst>
          </a:custGeom>
          <a:ln w="25399">
            <a:solidFill>
              <a:srgbClr val="4EFCDA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31" name="object 31"/>
          <p:cNvSpPr/>
          <p:nvPr/>
        </p:nvSpPr>
        <p:spPr>
          <a:xfrm>
            <a:off x="8093447" y="4926603"/>
            <a:ext cx="173691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850" y="0"/>
                </a:lnTo>
              </a:path>
            </a:pathLst>
          </a:custGeom>
          <a:ln w="25399">
            <a:solidFill>
              <a:srgbClr val="4EFCDA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32" name="object 32"/>
          <p:cNvSpPr/>
          <p:nvPr/>
        </p:nvSpPr>
        <p:spPr>
          <a:xfrm>
            <a:off x="7841314" y="4926603"/>
            <a:ext cx="196103" cy="0"/>
          </a:xfrm>
          <a:custGeom>
            <a:avLst/>
            <a:gdLst/>
            <a:ahLst/>
            <a:cxnLst/>
            <a:rect l="l" t="t" r="r" b="b"/>
            <a:pathLst>
              <a:path w="222250">
                <a:moveTo>
                  <a:pt x="0" y="0"/>
                </a:moveTo>
                <a:lnTo>
                  <a:pt x="222249" y="0"/>
                </a:lnTo>
              </a:path>
            </a:pathLst>
          </a:custGeom>
          <a:ln w="25399">
            <a:solidFill>
              <a:srgbClr val="4EFCDA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33" name="object 33"/>
          <p:cNvSpPr/>
          <p:nvPr/>
        </p:nvSpPr>
        <p:spPr>
          <a:xfrm>
            <a:off x="7611593" y="4926603"/>
            <a:ext cx="173691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849" y="0"/>
                </a:lnTo>
              </a:path>
            </a:pathLst>
          </a:custGeom>
          <a:ln w="25399">
            <a:solidFill>
              <a:srgbClr val="4EFCDA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34" name="object 34"/>
          <p:cNvSpPr/>
          <p:nvPr/>
        </p:nvSpPr>
        <p:spPr>
          <a:xfrm>
            <a:off x="7381872" y="4926603"/>
            <a:ext cx="173691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850" y="0"/>
                </a:lnTo>
              </a:path>
            </a:pathLst>
          </a:custGeom>
          <a:ln w="25399">
            <a:solidFill>
              <a:srgbClr val="4EFCDA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35" name="object 35"/>
          <p:cNvSpPr/>
          <p:nvPr/>
        </p:nvSpPr>
        <p:spPr>
          <a:xfrm>
            <a:off x="7152153" y="4926603"/>
            <a:ext cx="173691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850" y="0"/>
                </a:lnTo>
              </a:path>
            </a:pathLst>
          </a:custGeom>
          <a:ln w="25399">
            <a:solidFill>
              <a:srgbClr val="4EFCDA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36" name="object 36"/>
          <p:cNvSpPr/>
          <p:nvPr/>
        </p:nvSpPr>
        <p:spPr>
          <a:xfrm>
            <a:off x="4769502" y="4926603"/>
            <a:ext cx="2326901" cy="0"/>
          </a:xfrm>
          <a:custGeom>
            <a:avLst/>
            <a:gdLst/>
            <a:ahLst/>
            <a:cxnLst/>
            <a:rect l="l" t="t" r="r" b="b"/>
            <a:pathLst>
              <a:path w="2637154">
                <a:moveTo>
                  <a:pt x="0" y="0"/>
                </a:moveTo>
                <a:lnTo>
                  <a:pt x="2636838" y="0"/>
                </a:lnTo>
              </a:path>
            </a:pathLst>
          </a:custGeom>
          <a:ln w="25399">
            <a:solidFill>
              <a:srgbClr val="4EFCDA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37" name="object 37"/>
          <p:cNvSpPr/>
          <p:nvPr/>
        </p:nvSpPr>
        <p:spPr>
          <a:xfrm>
            <a:off x="7103127" y="4829956"/>
            <a:ext cx="1436034" cy="0"/>
          </a:xfrm>
          <a:custGeom>
            <a:avLst/>
            <a:gdLst/>
            <a:ahLst/>
            <a:cxnLst/>
            <a:rect l="l" t="t" r="r" b="b"/>
            <a:pathLst>
              <a:path w="1627504">
                <a:moveTo>
                  <a:pt x="0" y="0"/>
                </a:moveTo>
                <a:lnTo>
                  <a:pt x="1627186" y="0"/>
                </a:lnTo>
              </a:path>
            </a:pathLst>
          </a:custGeom>
          <a:ln w="63499">
            <a:solidFill>
              <a:srgbClr val="7B1979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38" name="object 38"/>
          <p:cNvSpPr/>
          <p:nvPr/>
        </p:nvSpPr>
        <p:spPr>
          <a:xfrm>
            <a:off x="8065432" y="4832834"/>
            <a:ext cx="0" cy="1302124"/>
          </a:xfrm>
          <a:custGeom>
            <a:avLst/>
            <a:gdLst/>
            <a:ahLst/>
            <a:cxnLst/>
            <a:rect l="l" t="t" r="r" b="b"/>
            <a:pathLst>
              <a:path h="1475739">
                <a:moveTo>
                  <a:pt x="0" y="0"/>
                </a:moveTo>
                <a:lnTo>
                  <a:pt x="0" y="1475581"/>
                </a:lnTo>
              </a:path>
            </a:pathLst>
          </a:custGeom>
          <a:ln w="63499">
            <a:solidFill>
              <a:srgbClr val="7B1979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39" name="object 39"/>
          <p:cNvSpPr/>
          <p:nvPr/>
        </p:nvSpPr>
        <p:spPr>
          <a:xfrm>
            <a:off x="7981388" y="6022758"/>
            <a:ext cx="168088" cy="168088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0"/>
                </a:moveTo>
                <a:lnTo>
                  <a:pt x="0" y="0"/>
                </a:lnTo>
                <a:lnTo>
                  <a:pt x="95250" y="190500"/>
                </a:lnTo>
                <a:lnTo>
                  <a:pt x="190500" y="0"/>
                </a:lnTo>
                <a:close/>
              </a:path>
            </a:pathLst>
          </a:custGeom>
          <a:solidFill>
            <a:srgbClr val="7B1979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40" name="object 40"/>
          <p:cNvSpPr/>
          <p:nvPr/>
        </p:nvSpPr>
        <p:spPr>
          <a:xfrm>
            <a:off x="8295153" y="4835710"/>
            <a:ext cx="0" cy="1302124"/>
          </a:xfrm>
          <a:custGeom>
            <a:avLst/>
            <a:gdLst/>
            <a:ahLst/>
            <a:cxnLst/>
            <a:rect l="l" t="t" r="r" b="b"/>
            <a:pathLst>
              <a:path h="1475739">
                <a:moveTo>
                  <a:pt x="0" y="0"/>
                </a:moveTo>
                <a:lnTo>
                  <a:pt x="0" y="1475581"/>
                </a:lnTo>
              </a:path>
            </a:pathLst>
          </a:custGeom>
          <a:ln w="63499">
            <a:solidFill>
              <a:srgbClr val="7B1979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41" name="object 41"/>
          <p:cNvSpPr/>
          <p:nvPr/>
        </p:nvSpPr>
        <p:spPr>
          <a:xfrm>
            <a:off x="8211109" y="6025635"/>
            <a:ext cx="168088" cy="168088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0"/>
                </a:moveTo>
                <a:lnTo>
                  <a:pt x="0" y="0"/>
                </a:lnTo>
                <a:lnTo>
                  <a:pt x="95250" y="190500"/>
                </a:lnTo>
                <a:lnTo>
                  <a:pt x="190500" y="0"/>
                </a:lnTo>
                <a:close/>
              </a:path>
            </a:pathLst>
          </a:custGeom>
          <a:solidFill>
            <a:srgbClr val="7B1979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42" name="object 42"/>
          <p:cNvSpPr/>
          <p:nvPr/>
        </p:nvSpPr>
        <p:spPr>
          <a:xfrm>
            <a:off x="8524873" y="4838587"/>
            <a:ext cx="0" cy="1302124"/>
          </a:xfrm>
          <a:custGeom>
            <a:avLst/>
            <a:gdLst/>
            <a:ahLst/>
            <a:cxnLst/>
            <a:rect l="l" t="t" r="r" b="b"/>
            <a:pathLst>
              <a:path h="1475739">
                <a:moveTo>
                  <a:pt x="0" y="0"/>
                </a:moveTo>
                <a:lnTo>
                  <a:pt x="0" y="1475580"/>
                </a:lnTo>
              </a:path>
            </a:pathLst>
          </a:custGeom>
          <a:ln w="63499">
            <a:solidFill>
              <a:srgbClr val="7B1979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43" name="object 43"/>
          <p:cNvSpPr/>
          <p:nvPr/>
        </p:nvSpPr>
        <p:spPr>
          <a:xfrm>
            <a:off x="8440829" y="6028512"/>
            <a:ext cx="165287" cy="168088"/>
          </a:xfrm>
          <a:custGeom>
            <a:avLst/>
            <a:gdLst/>
            <a:ahLst/>
            <a:cxnLst/>
            <a:rect l="l" t="t" r="r" b="b"/>
            <a:pathLst>
              <a:path w="187325" h="190500">
                <a:moveTo>
                  <a:pt x="187325" y="0"/>
                </a:moveTo>
                <a:lnTo>
                  <a:pt x="0" y="0"/>
                </a:lnTo>
                <a:lnTo>
                  <a:pt x="95250" y="190500"/>
                </a:lnTo>
                <a:lnTo>
                  <a:pt x="187325" y="6350"/>
                </a:lnTo>
                <a:lnTo>
                  <a:pt x="187325" y="0"/>
                </a:lnTo>
                <a:close/>
              </a:path>
            </a:pathLst>
          </a:custGeom>
          <a:solidFill>
            <a:srgbClr val="7B1979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44" name="object 44"/>
          <p:cNvSpPr/>
          <p:nvPr/>
        </p:nvSpPr>
        <p:spPr>
          <a:xfrm>
            <a:off x="7124138" y="4847217"/>
            <a:ext cx="0" cy="1302124"/>
          </a:xfrm>
          <a:custGeom>
            <a:avLst/>
            <a:gdLst/>
            <a:ahLst/>
            <a:cxnLst/>
            <a:rect l="l" t="t" r="r" b="b"/>
            <a:pathLst>
              <a:path h="1475739">
                <a:moveTo>
                  <a:pt x="0" y="0"/>
                </a:moveTo>
                <a:lnTo>
                  <a:pt x="0" y="1475580"/>
                </a:lnTo>
              </a:path>
            </a:pathLst>
          </a:custGeom>
          <a:ln w="63499">
            <a:solidFill>
              <a:srgbClr val="7B1979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45" name="object 45"/>
          <p:cNvSpPr/>
          <p:nvPr/>
        </p:nvSpPr>
        <p:spPr>
          <a:xfrm>
            <a:off x="7040094" y="6037143"/>
            <a:ext cx="168088" cy="168088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0"/>
                </a:moveTo>
                <a:lnTo>
                  <a:pt x="0" y="0"/>
                </a:lnTo>
                <a:lnTo>
                  <a:pt x="95250" y="190500"/>
                </a:lnTo>
                <a:lnTo>
                  <a:pt x="190500" y="0"/>
                </a:lnTo>
                <a:close/>
              </a:path>
            </a:pathLst>
          </a:custGeom>
          <a:solidFill>
            <a:srgbClr val="7B1979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46" name="object 46"/>
          <p:cNvSpPr/>
          <p:nvPr/>
        </p:nvSpPr>
        <p:spPr>
          <a:xfrm>
            <a:off x="7353859" y="4850095"/>
            <a:ext cx="0" cy="1302124"/>
          </a:xfrm>
          <a:custGeom>
            <a:avLst/>
            <a:gdLst/>
            <a:ahLst/>
            <a:cxnLst/>
            <a:rect l="l" t="t" r="r" b="b"/>
            <a:pathLst>
              <a:path h="1475739">
                <a:moveTo>
                  <a:pt x="0" y="0"/>
                </a:moveTo>
                <a:lnTo>
                  <a:pt x="0" y="1475581"/>
                </a:lnTo>
              </a:path>
            </a:pathLst>
          </a:custGeom>
          <a:ln w="63499">
            <a:solidFill>
              <a:srgbClr val="7B1979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47" name="object 47"/>
          <p:cNvSpPr/>
          <p:nvPr/>
        </p:nvSpPr>
        <p:spPr>
          <a:xfrm>
            <a:off x="7269815" y="6040020"/>
            <a:ext cx="168088" cy="168088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0"/>
                </a:moveTo>
                <a:lnTo>
                  <a:pt x="0" y="0"/>
                </a:lnTo>
                <a:lnTo>
                  <a:pt x="95250" y="190500"/>
                </a:lnTo>
                <a:lnTo>
                  <a:pt x="190500" y="0"/>
                </a:lnTo>
                <a:close/>
              </a:path>
            </a:pathLst>
          </a:custGeom>
          <a:solidFill>
            <a:srgbClr val="7B1979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48" name="object 48"/>
          <p:cNvSpPr/>
          <p:nvPr/>
        </p:nvSpPr>
        <p:spPr>
          <a:xfrm>
            <a:off x="7583579" y="4852972"/>
            <a:ext cx="0" cy="1302124"/>
          </a:xfrm>
          <a:custGeom>
            <a:avLst/>
            <a:gdLst/>
            <a:ahLst/>
            <a:cxnLst/>
            <a:rect l="l" t="t" r="r" b="b"/>
            <a:pathLst>
              <a:path h="1475739">
                <a:moveTo>
                  <a:pt x="0" y="0"/>
                </a:moveTo>
                <a:lnTo>
                  <a:pt x="0" y="1475581"/>
                </a:lnTo>
              </a:path>
            </a:pathLst>
          </a:custGeom>
          <a:ln w="63499">
            <a:solidFill>
              <a:srgbClr val="7B1979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49" name="object 49"/>
          <p:cNvSpPr/>
          <p:nvPr/>
        </p:nvSpPr>
        <p:spPr>
          <a:xfrm>
            <a:off x="7499535" y="6042896"/>
            <a:ext cx="168088" cy="168088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0"/>
                </a:moveTo>
                <a:lnTo>
                  <a:pt x="0" y="0"/>
                </a:lnTo>
                <a:lnTo>
                  <a:pt x="95250" y="190500"/>
                </a:lnTo>
                <a:lnTo>
                  <a:pt x="190500" y="0"/>
                </a:lnTo>
                <a:close/>
              </a:path>
            </a:pathLst>
          </a:custGeom>
          <a:solidFill>
            <a:srgbClr val="7B1979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50" name="object 50"/>
          <p:cNvSpPr/>
          <p:nvPr/>
        </p:nvSpPr>
        <p:spPr>
          <a:xfrm>
            <a:off x="7813299" y="4829956"/>
            <a:ext cx="0" cy="1325096"/>
          </a:xfrm>
          <a:custGeom>
            <a:avLst/>
            <a:gdLst/>
            <a:ahLst/>
            <a:cxnLst/>
            <a:rect l="l" t="t" r="r" b="b"/>
            <a:pathLst>
              <a:path h="1501775">
                <a:moveTo>
                  <a:pt x="0" y="0"/>
                </a:moveTo>
                <a:lnTo>
                  <a:pt x="0" y="1501564"/>
                </a:lnTo>
              </a:path>
            </a:pathLst>
          </a:custGeom>
          <a:ln w="63499">
            <a:solidFill>
              <a:srgbClr val="021CA1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51" name="object 51"/>
          <p:cNvSpPr/>
          <p:nvPr/>
        </p:nvSpPr>
        <p:spPr>
          <a:xfrm>
            <a:off x="7729256" y="6042808"/>
            <a:ext cx="168088" cy="168088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0"/>
                </a:moveTo>
                <a:lnTo>
                  <a:pt x="0" y="0"/>
                </a:lnTo>
                <a:lnTo>
                  <a:pt x="95250" y="190499"/>
                </a:lnTo>
                <a:lnTo>
                  <a:pt x="190500" y="0"/>
                </a:lnTo>
                <a:close/>
              </a:path>
            </a:pathLst>
          </a:custGeom>
          <a:solidFill>
            <a:srgbClr val="021CA1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52" name="object 52"/>
          <p:cNvSpPr txBox="1"/>
          <p:nvPr/>
        </p:nvSpPr>
        <p:spPr>
          <a:xfrm>
            <a:off x="5456425" y="3784215"/>
            <a:ext cx="1318932" cy="20164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483" algn="ctr"/>
            <a:r>
              <a:rPr sz="2118" dirty="0">
                <a:solidFill>
                  <a:srgbClr val="000090"/>
                </a:solidFill>
                <a:latin typeface="Lucida Console"/>
                <a:cs typeface="Lucida Console"/>
              </a:rPr>
              <a:t>Serial</a:t>
            </a:r>
            <a:endParaRPr sz="2118" dirty="0">
              <a:latin typeface="Lucida Console"/>
              <a:cs typeface="Lucida Console"/>
            </a:endParaRPr>
          </a:p>
          <a:p>
            <a:pPr>
              <a:spcBef>
                <a:spcPts val="26"/>
              </a:spcBef>
            </a:pPr>
            <a:endParaRPr lang="en-US" sz="2956" dirty="0">
              <a:latin typeface="Times New Roman"/>
              <a:cs typeface="Times New Roman"/>
            </a:endParaRPr>
          </a:p>
          <a:p>
            <a:pPr>
              <a:spcBef>
                <a:spcPts val="26"/>
              </a:spcBef>
            </a:pPr>
            <a:endParaRPr lang="en-US" sz="2956" dirty="0">
              <a:latin typeface="Times New Roman"/>
              <a:cs typeface="Times New Roman"/>
            </a:endParaRPr>
          </a:p>
          <a:p>
            <a:pPr>
              <a:spcBef>
                <a:spcPts val="26"/>
              </a:spcBef>
            </a:pPr>
            <a:endParaRPr sz="2956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118" dirty="0">
                <a:solidFill>
                  <a:srgbClr val="800000"/>
                </a:solidFill>
                <a:latin typeface="Lucida Console"/>
                <a:cs typeface="Lucida Console"/>
              </a:rPr>
              <a:t>Parallel</a:t>
            </a:r>
            <a:endParaRPr sz="2118" dirty="0">
              <a:latin typeface="Lucida Console"/>
              <a:cs typeface="Lucida Console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773704" y="6271313"/>
            <a:ext cx="3765176" cy="0"/>
          </a:xfrm>
          <a:custGeom>
            <a:avLst/>
            <a:gdLst/>
            <a:ahLst/>
            <a:cxnLst/>
            <a:rect l="l" t="t" r="r" b="b"/>
            <a:pathLst>
              <a:path w="4267200">
                <a:moveTo>
                  <a:pt x="0" y="0"/>
                </a:moveTo>
                <a:lnTo>
                  <a:pt x="4267199" y="0"/>
                </a:lnTo>
              </a:path>
            </a:pathLst>
          </a:custGeom>
          <a:ln w="25399">
            <a:solidFill>
              <a:srgbClr val="4EFCDA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54" name="object 54"/>
          <p:cNvSpPr txBox="1"/>
          <p:nvPr/>
        </p:nvSpPr>
        <p:spPr>
          <a:xfrm>
            <a:off x="5578019" y="914402"/>
            <a:ext cx="2554381" cy="21650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0467"/>
            <a:r>
              <a:rPr sz="1588" dirty="0">
                <a:solidFill>
                  <a:srgbClr val="0000FF"/>
                </a:solidFill>
                <a:latin typeface="Times New Roman"/>
                <a:cs typeface="Times New Roman"/>
              </a:rPr>
              <a:t>Seung-Jai</a:t>
            </a:r>
            <a:r>
              <a:rPr sz="1588" spc="-88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588" dirty="0">
                <a:solidFill>
                  <a:srgbClr val="0000FF"/>
                </a:solidFill>
                <a:latin typeface="Times New Roman"/>
                <a:cs typeface="Times New Roman"/>
              </a:rPr>
              <a:t>Min</a:t>
            </a:r>
            <a:endParaRPr sz="158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65" dirty="0">
              <a:latin typeface="Times New Roman"/>
              <a:cs typeface="Times New Roman"/>
            </a:endParaRPr>
          </a:p>
          <a:p>
            <a:pPr marL="25774">
              <a:spcBef>
                <a:spcPts val="1032"/>
              </a:spcBef>
            </a:pPr>
            <a:r>
              <a:rPr sz="2118" dirty="0">
                <a:solidFill>
                  <a:srgbClr val="000090"/>
                </a:solidFill>
                <a:latin typeface="Lucida Console"/>
                <a:cs typeface="Lucida Console"/>
              </a:rPr>
              <a:t>Serial</a:t>
            </a:r>
            <a:endParaRPr sz="2118" dirty="0">
              <a:latin typeface="Lucida Console"/>
              <a:cs typeface="Lucida Console"/>
            </a:endParaRPr>
          </a:p>
          <a:p>
            <a:pPr>
              <a:lnSpc>
                <a:spcPct val="100000"/>
              </a:lnSpc>
            </a:pPr>
            <a:endParaRPr sz="2118" dirty="0">
              <a:latin typeface="Times New Roman"/>
              <a:cs typeface="Times New Roman"/>
            </a:endParaRPr>
          </a:p>
          <a:p>
            <a:pPr>
              <a:spcBef>
                <a:spcPts val="4"/>
              </a:spcBef>
            </a:pPr>
            <a:endParaRPr sz="1941" dirty="0">
              <a:latin typeface="Times New Roman"/>
              <a:cs typeface="Times New Roman"/>
            </a:endParaRPr>
          </a:p>
          <a:p>
            <a:pPr marL="11206"/>
            <a:r>
              <a:rPr sz="2118" dirty="0">
                <a:solidFill>
                  <a:srgbClr val="800000"/>
                </a:solidFill>
                <a:latin typeface="Lucida Console"/>
                <a:cs typeface="Lucida Console"/>
              </a:rPr>
              <a:t>Parallel</a:t>
            </a:r>
            <a:endParaRPr sz="2118" dirty="0">
              <a:latin typeface="Lucida Console"/>
              <a:cs typeface="Lucida Console"/>
            </a:endParaRPr>
          </a:p>
        </p:txBody>
      </p:sp>
      <p:sp>
        <p:nvSpPr>
          <p:cNvPr id="60" name="object 3">
            <a:extLst>
              <a:ext uri="{FF2B5EF4-FFF2-40B4-BE49-F238E27FC236}">
                <a16:creationId xmlns:a16="http://schemas.microsoft.com/office/drawing/2014/main" id="{CF6E02C5-19BF-4F5A-B6D3-BE94F5382E6A}"/>
              </a:ext>
            </a:extLst>
          </p:cNvPr>
          <p:cNvSpPr txBox="1">
            <a:spLocks/>
          </p:cNvSpPr>
          <p:nvPr/>
        </p:nvSpPr>
        <p:spPr>
          <a:xfrm>
            <a:off x="331866" y="964669"/>
            <a:ext cx="4415678" cy="5771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 sz="2400" b="0" i="0">
                <a:solidFill>
                  <a:srgbClr val="262699"/>
                </a:solidFill>
                <a:latin typeface="Lucida Sans Typewriter"/>
                <a:ea typeface="+mn-ea"/>
                <a:cs typeface="Lucida Sans Typewriter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738505" lvl="0" indent="0" defTabSz="91440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Lucida Sans Typewriter"/>
                <a:ea typeface="+mn-ea"/>
              </a:rPr>
              <a:t>cout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Lucida Sans Typewriter"/>
                <a:ea typeface="+mn-ea"/>
              </a:rPr>
              <a:t> &lt;&lt;</a:t>
            </a:r>
            <a:r>
              <a:rPr kumimoji="0" lang="en-US" sz="1800" b="0" i="0" u="none" strike="noStrike" kern="0" cap="none" spc="-105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Lucida Sans Typewriter"/>
                <a:ea typeface="+mn-ea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Lucida Sans Typewriter"/>
                <a:ea typeface="+mn-ea"/>
              </a:rPr>
              <a:t>“Serial\n”;  </a:t>
            </a:r>
          </a:p>
          <a:p>
            <a:pPr marL="12700" marR="738505" lvl="0" indent="0" defTabSz="91440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Lucida Sans Typewriter"/>
                <a:ea typeface="+mn-ea"/>
              </a:rPr>
              <a:t>N =</a:t>
            </a:r>
            <a:r>
              <a:rPr kumimoji="0" lang="en-US" sz="1800" b="0" i="0" u="none" strike="noStrike" kern="0" cap="none" spc="-110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Lucida Sans Typewriter"/>
                <a:ea typeface="+mn-ea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Lucida Sans Typewriter"/>
                <a:ea typeface="+mn-ea"/>
              </a:rPr>
              <a:t>1000;</a:t>
            </a:r>
          </a:p>
          <a:p>
            <a:pPr marL="12700" marR="0" lvl="0" indent="0" defTabSz="914400" eaLnBrk="1" fontAlgn="auto" latinLnBrk="0" hangingPunct="1">
              <a:lnSpc>
                <a:spcPts val="2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16150" algn="l"/>
              </a:tabLst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Lucida Sans Typewriter"/>
              <a:ea typeface="+mn-ea"/>
            </a:endParaRPr>
          </a:p>
          <a:p>
            <a:pPr marL="12700" marR="0" lvl="0" indent="0" defTabSz="914400" eaLnBrk="1" fontAlgn="auto" latinLnBrk="0" hangingPunct="1">
              <a:lnSpc>
                <a:spcPts val="2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1615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Lucida Sans Typewriter"/>
                <a:ea typeface="+mn-ea"/>
              </a:rPr>
              <a:t>#pragma</a:t>
            </a:r>
            <a:r>
              <a:rPr kumimoji="0" lang="en-US" sz="1800" b="0" i="0" u="none" strike="noStrike" kern="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Lucida Sans Typewriter"/>
                <a:ea typeface="+mn-ea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Lucida Sans Typewriter"/>
                <a:ea typeface="+mn-ea"/>
              </a:rPr>
              <a:t>omp</a:t>
            </a:r>
            <a:r>
              <a:rPr lang="en-US" sz="1800" kern="0" dirty="0">
                <a:solidFill>
                  <a:srgbClr val="800000"/>
                </a:solidFill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Lucida Sans Typewriter"/>
                <a:ea typeface="+mn-ea"/>
              </a:rPr>
              <a:t>parallel{</a:t>
            </a:r>
          </a:p>
          <a:p>
            <a:pPr marL="12700" marR="739140" lvl="0" indent="0" defTabSz="91440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1615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Lucida Sans Typewriter"/>
                <a:ea typeface="+mn-ea"/>
              </a:rPr>
              <a:t>#pragma</a:t>
            </a:r>
            <a:r>
              <a:rPr kumimoji="0" lang="en-US" sz="1800" b="0" i="0" u="none" strike="noStrike" kern="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Lucida Sans Typewriter"/>
                <a:ea typeface="+mn-ea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Lucida Sans Typewriter"/>
                <a:ea typeface="+mn-ea"/>
              </a:rPr>
              <a:t>omp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Lucida Sans Typewriter"/>
                <a:ea typeface="+mn-ea"/>
              </a:rPr>
              <a:t> for  </a:t>
            </a:r>
          </a:p>
          <a:p>
            <a:pPr marL="12700" marR="739140" lvl="0" indent="0" defTabSz="91440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1615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Lucida Sans Typewriter"/>
                <a:ea typeface="+mn-ea"/>
              </a:rPr>
              <a:t>for (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Lucida Sans Typewriter"/>
                <a:ea typeface="+mn-ea"/>
              </a:rPr>
              <a:t>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Lucida Sans Typewriter"/>
                <a:ea typeface="+mn-ea"/>
              </a:rPr>
              <a:t>=0;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Lucida Sans Typewriter"/>
                <a:ea typeface="+mn-ea"/>
              </a:rPr>
              <a:t>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Lucida Sans Typewriter"/>
                <a:ea typeface="+mn-ea"/>
              </a:rPr>
              <a:t>&lt;N;</a:t>
            </a:r>
            <a:r>
              <a:rPr kumimoji="0" lang="en-US" sz="1800" b="0" i="0" u="none" strike="noStrike" kern="0" cap="none" spc="-114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Lucida Sans Typewriter"/>
                <a:ea typeface="+mn-ea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Lucida Sans Typewriter"/>
                <a:ea typeface="+mn-ea"/>
              </a:rPr>
              <a:t>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Lucida Sans Typewriter"/>
                <a:ea typeface="+mn-ea"/>
              </a:rPr>
              <a:t>++)</a:t>
            </a:r>
          </a:p>
          <a:p>
            <a:pPr marL="746760" marR="0" lvl="0" indent="0" defTabSz="914400" eaLnBrk="1" fontAlgn="auto" latinLnBrk="0" hangingPunct="1">
              <a:lnSpc>
                <a:spcPts val="284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Lucida Sans Typewriter"/>
                <a:ea typeface="+mn-ea"/>
              </a:rPr>
              <a:t>A[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Lucida Sans Typewriter"/>
                <a:ea typeface="+mn-ea"/>
              </a:rPr>
              <a:t>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Lucida Sans Typewriter"/>
                <a:ea typeface="+mn-ea"/>
              </a:rPr>
              <a:t>] = B[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Lucida Sans Typewriter"/>
                <a:ea typeface="+mn-ea"/>
              </a:rPr>
              <a:t>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Lucida Sans Typewriter"/>
                <a:ea typeface="+mn-ea"/>
              </a:rPr>
              <a:t>] +</a:t>
            </a:r>
            <a:r>
              <a:rPr kumimoji="0" lang="en-US" sz="1800" b="0" i="0" u="none" strike="noStrike" kern="0" cap="none" spc="-12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Lucida Sans Typewriter"/>
                <a:ea typeface="+mn-ea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Lucida Sans Typewriter"/>
                <a:ea typeface="+mn-ea"/>
              </a:rPr>
              <a:t>C[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Lucida Sans Typewriter"/>
                <a:ea typeface="+mn-ea"/>
              </a:rPr>
              <a:t>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Lucida Sans Typewriter"/>
                <a:ea typeface="+mn-ea"/>
              </a:rPr>
              <a:t>];</a:t>
            </a:r>
          </a:p>
          <a:p>
            <a:pPr marL="12700" marR="922655" lvl="0" indent="0" defTabSz="914400" eaLnBrk="1" fontAlgn="auto" latinLnBrk="0" hangingPunct="1">
              <a:lnSpc>
                <a:spcPts val="29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16150" algn="l"/>
              </a:tabLst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Lucida Sans Typewriter"/>
              <a:ea typeface="+mn-ea"/>
            </a:endParaRPr>
          </a:p>
          <a:p>
            <a:pPr marL="12700" marR="922655" lvl="0" indent="0" defTabSz="914400" eaLnBrk="1" fontAlgn="auto" latinLnBrk="0" hangingPunct="1">
              <a:lnSpc>
                <a:spcPts val="29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1615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Lucida Sans Typewriter"/>
                <a:ea typeface="+mn-ea"/>
              </a:rPr>
              <a:t>#pragma</a:t>
            </a:r>
            <a:r>
              <a:rPr kumimoji="0" lang="en-US" sz="1800" b="0" i="0" u="none" strike="noStrike" kern="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Lucida Sans Typewriter"/>
                <a:ea typeface="+mn-ea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Lucida Sans Typewriter"/>
                <a:ea typeface="+mn-ea"/>
              </a:rPr>
              <a:t>omp</a:t>
            </a:r>
            <a:r>
              <a:rPr lang="en-US" sz="1800" kern="0" dirty="0">
                <a:solidFill>
                  <a:srgbClr val="800000"/>
                </a:solidFill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Lucida Sans Typewriter"/>
                <a:ea typeface="+mn-ea"/>
              </a:rPr>
              <a:t>single  </a:t>
            </a:r>
          </a:p>
          <a:p>
            <a:pPr marL="12700" marR="922655" lvl="0" indent="0" defTabSz="914400" eaLnBrk="1" fontAlgn="auto" latinLnBrk="0" hangingPunct="1">
              <a:lnSpc>
                <a:spcPts val="29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1615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Lucida Sans Typewriter"/>
                <a:ea typeface="+mn-ea"/>
              </a:rPr>
              <a:t>M =</a:t>
            </a:r>
            <a:r>
              <a:rPr kumimoji="0" lang="en-US" sz="1800" b="0" i="0" u="none" strike="noStrike" kern="0" cap="none" spc="-110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Lucida Sans Typewriter"/>
                <a:ea typeface="+mn-ea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Lucida Sans Typewriter"/>
                <a:ea typeface="+mn-ea"/>
              </a:rPr>
              <a:t>A[N/2];</a:t>
            </a:r>
          </a:p>
          <a:p>
            <a:pPr marL="12700" marR="922655" lvl="0" indent="0" defTabSz="914400" eaLnBrk="1" fontAlgn="auto" latinLnBrk="0" hangingPunct="1">
              <a:lnSpc>
                <a:spcPts val="29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16150" algn="l"/>
              </a:tabLst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62699"/>
              </a:solidFill>
              <a:effectLst/>
              <a:uLnTx/>
              <a:uFillTx/>
              <a:latin typeface="Lucida Sans Typewriter"/>
              <a:ea typeface="+mn-ea"/>
            </a:endParaRPr>
          </a:p>
          <a:p>
            <a:pPr marL="12700" marR="739140" lvl="0" indent="0" defTabSz="914400" eaLnBrk="1" fontAlgn="auto" latinLnBrk="0" hangingPunct="1">
              <a:lnSpc>
                <a:spcPct val="100699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1615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Lucida Sans Typewriter"/>
                <a:ea typeface="+mn-ea"/>
              </a:rPr>
              <a:t>#pragma</a:t>
            </a:r>
            <a:r>
              <a:rPr kumimoji="0" lang="en-US" sz="1800" b="0" i="0" u="none" strike="noStrike" kern="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Lucida Sans Typewriter"/>
                <a:ea typeface="+mn-ea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Lucida Sans Typewriter"/>
                <a:ea typeface="+mn-ea"/>
              </a:rPr>
              <a:t>omp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Lucida Sans Typewriter"/>
                <a:ea typeface="+mn-ea"/>
              </a:rPr>
              <a:t> for  </a:t>
            </a:r>
          </a:p>
          <a:p>
            <a:pPr marL="12700" marR="739140" lvl="0" indent="0" defTabSz="914400" eaLnBrk="1" fontAlgn="auto" latinLnBrk="0" hangingPunct="1">
              <a:lnSpc>
                <a:spcPct val="100699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1615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Lucida Sans Typewriter"/>
                <a:ea typeface="+mn-ea"/>
              </a:rPr>
              <a:t>for (j=0; j&lt;M;</a:t>
            </a:r>
            <a:r>
              <a:rPr kumimoji="0" lang="en-US" sz="1800" b="0" i="0" u="none" strike="noStrike" kern="0" cap="none" spc="-114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Lucida Sans Typewriter"/>
                <a:ea typeface="+mn-ea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Lucida Sans Typewriter"/>
                <a:ea typeface="+mn-ea"/>
              </a:rPr>
              <a:t>j++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Lucida Sans Typewriter"/>
                <a:ea typeface="+mn-ea"/>
              </a:rPr>
              <a:t>)</a:t>
            </a:r>
          </a:p>
          <a:p>
            <a:pPr marL="746760" marR="0" lvl="0" indent="0" defTabSz="91440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Lucida Sans Typewriter"/>
                <a:ea typeface="+mn-ea"/>
              </a:rPr>
              <a:t>p[j] = q[j] –</a:t>
            </a:r>
            <a:r>
              <a:rPr kumimoji="0" lang="en-US" sz="1800" b="0" i="0" u="none" strike="noStrike" kern="0" cap="none" spc="-12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Lucida Sans Typewriter"/>
                <a:ea typeface="+mn-ea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Lucida Sans Typewriter"/>
                <a:ea typeface="+mn-ea"/>
              </a:rPr>
              <a:t>r[j];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Lucida Sans Typewriter"/>
                <a:ea typeface="+mn-ea"/>
              </a:rPr>
              <a:t>}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/>
              <a:t>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Lucida Sans Typewriter"/>
                <a:ea typeface="+mn-ea"/>
              </a:rPr>
              <a:t>out &lt;&lt;</a:t>
            </a:r>
            <a:r>
              <a:rPr kumimoji="0" lang="en-US" sz="1800" b="0" i="0" u="none" strike="noStrike" kern="0" cap="none" spc="-105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Lucida Sans Typewriter"/>
                <a:ea typeface="+mn-ea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Lucida Sans Typewriter"/>
                <a:ea typeface="+mn-ea"/>
              </a:rPr>
              <a:t>“Finish\n”;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3970471" y="6846654"/>
            <a:ext cx="2122804" cy="194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98989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06">
              <a:lnSpc>
                <a:spcPts val="1244"/>
              </a:lnSpc>
            </a:pPr>
            <a:r>
              <a:rPr lang="en-US"/>
              <a:t>Scott B. Baden / CSE 160 / </a:t>
            </a:r>
            <a:r>
              <a:rPr lang="en-US" spc="-25"/>
              <a:t>Wi</a:t>
            </a:r>
            <a:r>
              <a:rPr lang="en-US" spc="-125"/>
              <a:t> </a:t>
            </a:r>
            <a:r>
              <a:rPr lang="en-US"/>
              <a:t>'16</a:t>
            </a:r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332321"/>
            <a:ext cx="9067800" cy="553998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206" algn="ctr"/>
            <a:r>
              <a:rPr spc="-4" dirty="0"/>
              <a:t>Loop</a:t>
            </a:r>
            <a:r>
              <a:rPr spc="-57" dirty="0"/>
              <a:t> </a:t>
            </a:r>
            <a:r>
              <a:rPr spc="-4" dirty="0"/>
              <a:t>parallelization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4232" y="1295400"/>
            <a:ext cx="6756587" cy="440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1" marR="128875" indent="-302575">
              <a:lnSpc>
                <a:spcPts val="2647"/>
              </a:lnSpc>
              <a:buChar char="•"/>
              <a:tabLst>
                <a:tab pos="313221" algn="l"/>
                <a:tab pos="313781" algn="l"/>
              </a:tabLst>
            </a:pPr>
            <a:r>
              <a:rPr sz="2471" b="0" spc="-4" dirty="0">
                <a:latin typeface="+mn-lt"/>
                <a:cs typeface="Times New Roman"/>
              </a:rPr>
              <a:t>The translator automatically generates appropriate  local </a:t>
            </a:r>
            <a:r>
              <a:rPr sz="2471" b="0" dirty="0">
                <a:latin typeface="+mn-lt"/>
                <a:cs typeface="Times New Roman"/>
              </a:rPr>
              <a:t>loop</a:t>
            </a:r>
            <a:r>
              <a:rPr sz="2471" b="0" spc="-71" dirty="0">
                <a:latin typeface="+mn-lt"/>
                <a:cs typeface="Times New Roman"/>
              </a:rPr>
              <a:t> </a:t>
            </a:r>
            <a:r>
              <a:rPr sz="2471" b="0" dirty="0">
                <a:latin typeface="+mn-lt"/>
                <a:cs typeface="Times New Roman"/>
              </a:rPr>
              <a:t>bounds</a:t>
            </a:r>
          </a:p>
          <a:p>
            <a:pPr marL="313781" indent="-302575">
              <a:spcBef>
                <a:spcPts val="238"/>
              </a:spcBef>
              <a:buChar char="•"/>
              <a:tabLst>
                <a:tab pos="313221" algn="l"/>
                <a:tab pos="313781" algn="l"/>
              </a:tabLst>
            </a:pPr>
            <a:r>
              <a:rPr sz="2471" b="0" dirty="0">
                <a:latin typeface="+mn-lt"/>
                <a:cs typeface="Times New Roman"/>
              </a:rPr>
              <a:t>Also </a:t>
            </a:r>
            <a:r>
              <a:rPr sz="2471" b="0" spc="-4" dirty="0">
                <a:latin typeface="+mn-lt"/>
                <a:cs typeface="Times New Roman"/>
              </a:rPr>
              <a:t>inserts any needed barriers</a:t>
            </a:r>
            <a:endParaRPr sz="2471" b="0" dirty="0">
              <a:latin typeface="+mn-lt"/>
              <a:cs typeface="Times New Roman"/>
            </a:endParaRPr>
          </a:p>
          <a:p>
            <a:pPr marL="313781" marR="22972" indent="-302575">
              <a:lnSpc>
                <a:spcPts val="2674"/>
              </a:lnSpc>
              <a:spcBef>
                <a:spcPts val="627"/>
              </a:spcBef>
              <a:buChar char="•"/>
              <a:tabLst>
                <a:tab pos="313221" algn="l"/>
                <a:tab pos="313781" algn="l"/>
              </a:tabLst>
            </a:pPr>
            <a:r>
              <a:rPr sz="2471" b="0" spc="-4" dirty="0">
                <a:latin typeface="+mn-lt"/>
                <a:cs typeface="Times New Roman"/>
              </a:rPr>
              <a:t>We </a:t>
            </a:r>
            <a:r>
              <a:rPr sz="2471" b="0" dirty="0">
                <a:latin typeface="+mn-lt"/>
                <a:cs typeface="Times New Roman"/>
              </a:rPr>
              <a:t>use </a:t>
            </a:r>
            <a:r>
              <a:rPr sz="2471" b="0" spc="-4" dirty="0">
                <a:latin typeface="+mn-lt"/>
                <a:cs typeface="Times New Roman"/>
              </a:rPr>
              <a:t>private/shared clauses </a:t>
            </a:r>
            <a:r>
              <a:rPr sz="2471" b="0" dirty="0">
                <a:latin typeface="+mn-lt"/>
                <a:cs typeface="Times New Roman"/>
              </a:rPr>
              <a:t>to distinguish </a:t>
            </a:r>
            <a:r>
              <a:rPr sz="2471" b="0" spc="-4" dirty="0">
                <a:latin typeface="+mn-lt"/>
                <a:cs typeface="Times New Roman"/>
              </a:rPr>
              <a:t>thread  private </a:t>
            </a:r>
            <a:r>
              <a:rPr sz="2471" b="0" dirty="0">
                <a:latin typeface="+mn-lt"/>
                <a:cs typeface="Times New Roman"/>
              </a:rPr>
              <a:t>from </a:t>
            </a:r>
            <a:r>
              <a:rPr sz="2471" b="0" spc="-4" dirty="0">
                <a:latin typeface="+mn-lt"/>
                <a:cs typeface="Times New Roman"/>
              </a:rPr>
              <a:t>global</a:t>
            </a:r>
            <a:r>
              <a:rPr sz="2471" b="0" spc="-31" dirty="0">
                <a:latin typeface="+mn-lt"/>
                <a:cs typeface="Times New Roman"/>
              </a:rPr>
              <a:t> </a:t>
            </a:r>
            <a:r>
              <a:rPr sz="2471" b="0" spc="-4" dirty="0">
                <a:latin typeface="+mn-lt"/>
                <a:cs typeface="Times New Roman"/>
              </a:rPr>
              <a:t>data</a:t>
            </a:r>
            <a:endParaRPr sz="2471" b="0" dirty="0">
              <a:latin typeface="+mn-lt"/>
              <a:cs typeface="Times New Roman"/>
            </a:endParaRPr>
          </a:p>
          <a:p>
            <a:pPr marL="313781" indent="-302575">
              <a:spcBef>
                <a:spcPts val="229"/>
              </a:spcBef>
              <a:buChar char="•"/>
              <a:tabLst>
                <a:tab pos="313221" algn="l"/>
                <a:tab pos="313781" algn="l"/>
              </a:tabLst>
            </a:pPr>
            <a:r>
              <a:rPr sz="2471" b="0" spc="-4" dirty="0">
                <a:latin typeface="+mn-lt"/>
                <a:cs typeface="Times New Roman"/>
              </a:rPr>
              <a:t>Handles irregular problems</a:t>
            </a:r>
            <a:endParaRPr sz="2471" b="0" dirty="0">
              <a:latin typeface="+mn-lt"/>
              <a:cs typeface="Times New Roman"/>
            </a:endParaRPr>
          </a:p>
          <a:p>
            <a:pPr marL="313781" indent="-302575">
              <a:spcBef>
                <a:spcPts val="296"/>
              </a:spcBef>
              <a:buChar char="•"/>
              <a:tabLst>
                <a:tab pos="313221" algn="l"/>
                <a:tab pos="313781" algn="l"/>
              </a:tabLst>
            </a:pPr>
            <a:r>
              <a:rPr sz="2471" b="0" spc="-4" dirty="0">
                <a:latin typeface="+mn-lt"/>
                <a:cs typeface="Times New Roman"/>
              </a:rPr>
              <a:t>Decomposition can </a:t>
            </a:r>
            <a:r>
              <a:rPr sz="2471" b="0" dirty="0">
                <a:latin typeface="+mn-lt"/>
                <a:cs typeface="Times New Roman"/>
              </a:rPr>
              <a:t>be </a:t>
            </a:r>
            <a:r>
              <a:rPr sz="2471" b="0" spc="-4" dirty="0">
                <a:latin typeface="+mn-lt"/>
                <a:cs typeface="Times New Roman"/>
              </a:rPr>
              <a:t>static </a:t>
            </a:r>
            <a:r>
              <a:rPr sz="2471" b="0" dirty="0">
                <a:latin typeface="+mn-lt"/>
                <a:cs typeface="Times New Roman"/>
              </a:rPr>
              <a:t>or</a:t>
            </a:r>
            <a:r>
              <a:rPr sz="2471" b="0" spc="18" dirty="0">
                <a:latin typeface="+mn-lt"/>
                <a:cs typeface="Times New Roman"/>
              </a:rPr>
              <a:t> </a:t>
            </a:r>
            <a:r>
              <a:rPr sz="2471" b="0" spc="-4" dirty="0">
                <a:latin typeface="+mn-lt"/>
                <a:cs typeface="Times New Roman"/>
              </a:rPr>
              <a:t>dynamic</a:t>
            </a:r>
            <a:endParaRPr sz="2471" b="0" dirty="0">
              <a:latin typeface="+mn-lt"/>
              <a:cs typeface="Times New Roman"/>
            </a:endParaRPr>
          </a:p>
          <a:p>
            <a:pPr>
              <a:spcBef>
                <a:spcPts val="22"/>
              </a:spcBef>
            </a:pPr>
            <a:endParaRPr sz="3265" dirty="0">
              <a:latin typeface="Times New Roman"/>
              <a:cs typeface="Times New Roman"/>
            </a:endParaRPr>
          </a:p>
          <a:p>
            <a:pPr marL="52110" marR="138400">
              <a:lnSpc>
                <a:spcPts val="1853"/>
              </a:lnSpc>
              <a:tabLst>
                <a:tab pos="460586" algn="l"/>
              </a:tabLst>
            </a:pPr>
            <a:r>
              <a:rPr sz="1588" spc="-4" dirty="0">
                <a:solidFill>
                  <a:srgbClr val="C00000"/>
                </a:solidFill>
                <a:latin typeface="Lucida Sans Unicode"/>
                <a:cs typeface="Lucida Sans Unicode"/>
              </a:rPr>
              <a:t>#pragma omp </a:t>
            </a:r>
            <a:r>
              <a:rPr sz="1588" dirty="0">
                <a:solidFill>
                  <a:srgbClr val="C00000"/>
                </a:solidFill>
                <a:latin typeface="Lucida Sans Unicode"/>
                <a:cs typeface="Lucida Sans Unicode"/>
              </a:rPr>
              <a:t>parallel for shared(Keys) </a:t>
            </a:r>
            <a:r>
              <a:rPr sz="1588" spc="-4" dirty="0">
                <a:solidFill>
                  <a:srgbClr val="C00000"/>
                </a:solidFill>
                <a:latin typeface="Lucida Sans Unicode"/>
                <a:cs typeface="Lucida Sans Unicode"/>
              </a:rPr>
              <a:t>private(i) </a:t>
            </a:r>
            <a:r>
              <a:rPr sz="1588" dirty="0">
                <a:solidFill>
                  <a:srgbClr val="C00000"/>
                </a:solidFill>
                <a:latin typeface="Lucida Sans Unicode"/>
                <a:cs typeface="Lucida Sans Unicode"/>
              </a:rPr>
              <a:t>reduction(&amp;:done)  </a:t>
            </a:r>
            <a:r>
              <a:rPr sz="1588" dirty="0">
                <a:solidFill>
                  <a:srgbClr val="000099"/>
                </a:solidFill>
                <a:latin typeface="Lucida Sans Unicode"/>
                <a:cs typeface="Lucida Sans Unicode"/>
              </a:rPr>
              <a:t>for	i = OE; i to N-2 by</a:t>
            </a:r>
            <a:r>
              <a:rPr sz="1588" spc="-88" dirty="0">
                <a:solidFill>
                  <a:srgbClr val="000099"/>
                </a:solidFill>
                <a:latin typeface="Lucida Sans Unicode"/>
                <a:cs typeface="Lucida Sans Unicode"/>
              </a:rPr>
              <a:t> </a:t>
            </a:r>
            <a:r>
              <a:rPr sz="1588" dirty="0">
                <a:solidFill>
                  <a:srgbClr val="000099"/>
                </a:solidFill>
                <a:latin typeface="Lucida Sans Unicode"/>
                <a:cs typeface="Lucida Sans Unicode"/>
              </a:rPr>
              <a:t>2</a:t>
            </a:r>
            <a:endParaRPr sz="1588" dirty="0">
              <a:latin typeface="Lucida Sans Unicode"/>
              <a:cs typeface="Lucida Sans Unicode"/>
            </a:endParaRPr>
          </a:p>
          <a:p>
            <a:pPr marL="52110" marR="4483" indent="254947">
              <a:lnSpc>
                <a:spcPts val="1853"/>
              </a:lnSpc>
              <a:spcBef>
                <a:spcPts val="84"/>
              </a:spcBef>
              <a:tabLst>
                <a:tab pos="5219418" algn="l"/>
              </a:tabLst>
            </a:pPr>
            <a:r>
              <a:rPr sz="1588" dirty="0">
                <a:solidFill>
                  <a:srgbClr val="000099"/>
                </a:solidFill>
                <a:latin typeface="Lucida Sans Unicode"/>
                <a:cs typeface="Lucida Sans Unicode"/>
              </a:rPr>
              <a:t>if </a:t>
            </a:r>
            <a:r>
              <a:rPr sz="1588" spc="-4" dirty="0">
                <a:solidFill>
                  <a:srgbClr val="000099"/>
                </a:solidFill>
                <a:latin typeface="Lucida Sans Unicode"/>
                <a:cs typeface="Lucida Sans Unicode"/>
              </a:rPr>
              <a:t>(Keys[i] </a:t>
            </a:r>
            <a:r>
              <a:rPr sz="1588" dirty="0">
                <a:solidFill>
                  <a:srgbClr val="000099"/>
                </a:solidFill>
                <a:latin typeface="Lucida Sans Unicode"/>
                <a:cs typeface="Lucida Sans Unicode"/>
              </a:rPr>
              <a:t>&gt; Keys[i+1]) </a:t>
            </a:r>
            <a:r>
              <a:rPr sz="1588" spc="-4" dirty="0">
                <a:solidFill>
                  <a:srgbClr val="000099"/>
                </a:solidFill>
                <a:latin typeface="Lucida Sans Unicode"/>
                <a:cs typeface="Lucida Sans Unicode"/>
              </a:rPr>
              <a:t>swap Keys[i]</a:t>
            </a:r>
            <a:r>
              <a:rPr sz="1588" spc="49" dirty="0">
                <a:solidFill>
                  <a:srgbClr val="000099"/>
                </a:solidFill>
                <a:latin typeface="Lucida Sans Unicode"/>
                <a:cs typeface="Lucida Sans Unicode"/>
              </a:rPr>
              <a:t> </a:t>
            </a:r>
            <a:r>
              <a:rPr sz="1588" dirty="0">
                <a:solidFill>
                  <a:srgbClr val="FF3300"/>
                </a:solidFill>
                <a:latin typeface="Symbol"/>
                <a:cs typeface="Symbol"/>
              </a:rPr>
              <a:t></a:t>
            </a:r>
            <a:r>
              <a:rPr sz="1588" spc="1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588" spc="-4" dirty="0">
                <a:solidFill>
                  <a:srgbClr val="000099"/>
                </a:solidFill>
                <a:latin typeface="Lucida Sans Unicode"/>
                <a:cs typeface="Lucida Sans Unicode"/>
              </a:rPr>
              <a:t>Keys[i+1];	done *=</a:t>
            </a:r>
            <a:r>
              <a:rPr sz="1588" spc="-35" dirty="0">
                <a:solidFill>
                  <a:srgbClr val="000099"/>
                </a:solidFill>
                <a:latin typeface="Lucida Sans Unicode"/>
                <a:cs typeface="Lucida Sans Unicode"/>
              </a:rPr>
              <a:t> </a:t>
            </a:r>
            <a:r>
              <a:rPr sz="1588" spc="-4" dirty="0">
                <a:solidFill>
                  <a:srgbClr val="000099"/>
                </a:solidFill>
                <a:latin typeface="Lucida Sans Unicode"/>
                <a:cs typeface="Lucida Sans Unicode"/>
              </a:rPr>
              <a:t>false;</a:t>
            </a:r>
            <a:r>
              <a:rPr sz="1588" spc="-18" dirty="0">
                <a:solidFill>
                  <a:srgbClr val="000099"/>
                </a:solidFill>
                <a:latin typeface="Lucida Sans Unicode"/>
                <a:cs typeface="Lucida Sans Unicode"/>
              </a:rPr>
              <a:t> </a:t>
            </a:r>
            <a:r>
              <a:rPr sz="1588" dirty="0">
                <a:solidFill>
                  <a:srgbClr val="000099"/>
                </a:solidFill>
                <a:latin typeface="Lucida Sans Unicode"/>
                <a:cs typeface="Lucida Sans Unicode"/>
              </a:rPr>
              <a:t>}  </a:t>
            </a:r>
            <a:r>
              <a:rPr sz="1588" spc="-4" dirty="0">
                <a:solidFill>
                  <a:srgbClr val="000099"/>
                </a:solidFill>
                <a:latin typeface="Lucida Sans Unicode"/>
                <a:cs typeface="Lucida Sans Unicode"/>
              </a:rPr>
              <a:t>end</a:t>
            </a:r>
            <a:r>
              <a:rPr sz="1588" spc="-84" dirty="0">
                <a:solidFill>
                  <a:srgbClr val="000099"/>
                </a:solidFill>
                <a:latin typeface="Lucida Sans Unicode"/>
                <a:cs typeface="Lucida Sans Unicode"/>
              </a:rPr>
              <a:t> </a:t>
            </a:r>
            <a:r>
              <a:rPr sz="1588" spc="-4" dirty="0">
                <a:solidFill>
                  <a:srgbClr val="000099"/>
                </a:solidFill>
                <a:latin typeface="Lucida Sans Unicode"/>
                <a:cs typeface="Lucida Sans Unicode"/>
              </a:rPr>
              <a:t>do</a:t>
            </a:r>
            <a:endParaRPr sz="1588" dirty="0">
              <a:latin typeface="Lucida Sans Unicode"/>
              <a:cs typeface="Lucida Sans Unicode"/>
            </a:endParaRPr>
          </a:p>
          <a:p>
            <a:pPr marL="52110">
              <a:lnSpc>
                <a:spcPts val="1888"/>
              </a:lnSpc>
            </a:pPr>
            <a:r>
              <a:rPr sz="1588" dirty="0">
                <a:solidFill>
                  <a:srgbClr val="000099"/>
                </a:solidFill>
                <a:latin typeface="Lucida Sans Unicode"/>
                <a:cs typeface="Lucida Sans Unicode"/>
              </a:rPr>
              <a:t>return</a:t>
            </a:r>
            <a:r>
              <a:rPr sz="1588" spc="-71" dirty="0">
                <a:solidFill>
                  <a:srgbClr val="000099"/>
                </a:solidFill>
                <a:latin typeface="Lucida Sans Unicode"/>
                <a:cs typeface="Lucida Sans Unicode"/>
              </a:rPr>
              <a:t> </a:t>
            </a:r>
            <a:r>
              <a:rPr sz="1588" spc="-4" dirty="0">
                <a:solidFill>
                  <a:srgbClr val="000099"/>
                </a:solidFill>
                <a:latin typeface="Lucida Sans Unicode"/>
                <a:cs typeface="Lucida Sans Unicode"/>
              </a:rPr>
              <a:t>done;</a:t>
            </a:r>
            <a:endParaRPr sz="1588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364862"/>
            <a:ext cx="8991600" cy="488916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206" algn="ctr"/>
            <a:r>
              <a:rPr b="1" spc="-4" dirty="0">
                <a:solidFill>
                  <a:schemeClr val="tx1"/>
                </a:solidFill>
                <a:latin typeface="+mn-lt"/>
              </a:rPr>
              <a:t>Another way </a:t>
            </a:r>
            <a:r>
              <a:rPr b="1" dirty="0">
                <a:solidFill>
                  <a:schemeClr val="tx1"/>
                </a:solidFill>
                <a:latin typeface="+mn-lt"/>
              </a:rPr>
              <a:t>of </a:t>
            </a:r>
            <a:r>
              <a:rPr b="1" spc="-4" dirty="0">
                <a:solidFill>
                  <a:schemeClr val="tx1"/>
                </a:solidFill>
                <a:latin typeface="+mn-lt"/>
              </a:rPr>
              <a:t>annotating</a:t>
            </a:r>
            <a:r>
              <a:rPr b="1" spc="-9" dirty="0">
                <a:solidFill>
                  <a:schemeClr val="tx1"/>
                </a:solidFill>
                <a:latin typeface="+mn-lt"/>
              </a:rPr>
              <a:t> </a:t>
            </a:r>
            <a:r>
              <a:rPr b="1" spc="-4" dirty="0">
                <a:solidFill>
                  <a:schemeClr val="tx1"/>
                </a:solidFill>
                <a:latin typeface="+mn-lt"/>
              </a:rPr>
              <a:t>loops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1458694"/>
            <a:ext cx="5581368" cy="3802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1" indent="-302575">
              <a:buChar char="•"/>
              <a:tabLst>
                <a:tab pos="313221" algn="l"/>
                <a:tab pos="313781" algn="l"/>
              </a:tabLst>
            </a:pPr>
            <a:r>
              <a:rPr sz="2471" spc="-4" dirty="0">
                <a:latin typeface="+mj-lt"/>
                <a:cs typeface="Times New Roman"/>
              </a:rPr>
              <a:t>These are</a:t>
            </a:r>
            <a:r>
              <a:rPr sz="2471" spc="-40" dirty="0">
                <a:latin typeface="+mj-lt"/>
                <a:cs typeface="Times New Roman"/>
              </a:rPr>
              <a:t> </a:t>
            </a:r>
            <a:r>
              <a:rPr sz="2471" spc="-4" dirty="0">
                <a:latin typeface="+mj-lt"/>
                <a:cs typeface="Times New Roman"/>
              </a:rPr>
              <a:t>equivalent</a:t>
            </a:r>
            <a:endParaRPr sz="2471" dirty="0">
              <a:latin typeface="+mj-lt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2476" y="2393577"/>
            <a:ext cx="3069290" cy="1607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lnSpc>
                <a:spcPts val="1880"/>
              </a:lnSpc>
            </a:pPr>
            <a:r>
              <a:rPr sz="1588" spc="-4" dirty="0">
                <a:solidFill>
                  <a:srgbClr val="3333CC"/>
                </a:solidFill>
                <a:latin typeface="Lucida Sans Unicode"/>
                <a:cs typeface="Lucida Sans Unicode"/>
              </a:rPr>
              <a:t>#pragma omp</a:t>
            </a:r>
            <a:r>
              <a:rPr sz="1588" spc="-53" dirty="0">
                <a:solidFill>
                  <a:srgbClr val="3333CC"/>
                </a:solidFill>
                <a:latin typeface="Lucida Sans Unicode"/>
                <a:cs typeface="Lucida Sans Unicode"/>
              </a:rPr>
              <a:t> </a:t>
            </a:r>
            <a:r>
              <a:rPr sz="1588" dirty="0">
                <a:solidFill>
                  <a:srgbClr val="3333CC"/>
                </a:solidFill>
                <a:latin typeface="Lucida Sans Unicode"/>
                <a:cs typeface="Lucida Sans Unicode"/>
              </a:rPr>
              <a:t>parallel</a:t>
            </a:r>
            <a:endParaRPr sz="1588">
              <a:latin typeface="Lucida Sans Unicode"/>
              <a:cs typeface="Lucida Sans Unicode"/>
            </a:endParaRPr>
          </a:p>
          <a:p>
            <a:pPr marL="11206">
              <a:lnSpc>
                <a:spcPts val="1880"/>
              </a:lnSpc>
            </a:pPr>
            <a:r>
              <a:rPr sz="1588" dirty="0">
                <a:solidFill>
                  <a:srgbClr val="3333CC"/>
                </a:solidFill>
                <a:latin typeface="Lucida Sans Unicode"/>
                <a:cs typeface="Lucida Sans Unicode"/>
              </a:rPr>
              <a:t>{</a:t>
            </a:r>
            <a:endParaRPr sz="1588">
              <a:latin typeface="Lucida Sans Unicode"/>
              <a:cs typeface="Lucida Sans Unicode"/>
            </a:endParaRPr>
          </a:p>
          <a:p>
            <a:pPr marL="11206">
              <a:spcBef>
                <a:spcPts val="35"/>
              </a:spcBef>
            </a:pPr>
            <a:r>
              <a:rPr sz="1588" spc="-4" dirty="0">
                <a:solidFill>
                  <a:srgbClr val="3333CC"/>
                </a:solidFill>
                <a:latin typeface="Lucida Sans Unicode"/>
                <a:cs typeface="Lucida Sans Unicode"/>
              </a:rPr>
              <a:t>#pragma omp</a:t>
            </a:r>
            <a:r>
              <a:rPr sz="1588" spc="-53" dirty="0">
                <a:solidFill>
                  <a:srgbClr val="3333CC"/>
                </a:solidFill>
                <a:latin typeface="Lucida Sans Unicode"/>
                <a:cs typeface="Lucida Sans Unicode"/>
              </a:rPr>
              <a:t> </a:t>
            </a:r>
            <a:r>
              <a:rPr sz="1588" spc="-4" dirty="0">
                <a:solidFill>
                  <a:srgbClr val="3333CC"/>
                </a:solidFill>
                <a:latin typeface="Lucida Sans Unicode"/>
                <a:cs typeface="Lucida Sans Unicode"/>
              </a:rPr>
              <a:t>for</a:t>
            </a:r>
            <a:endParaRPr sz="1588">
              <a:latin typeface="Lucida Sans Unicode"/>
              <a:cs typeface="Lucida Sans Unicode"/>
            </a:endParaRPr>
          </a:p>
          <a:p>
            <a:pPr marL="585539" marR="4483" indent="-255508">
              <a:lnSpc>
                <a:spcPts val="2471"/>
              </a:lnSpc>
              <a:spcBef>
                <a:spcPts val="35"/>
              </a:spcBef>
            </a:pPr>
            <a:r>
              <a:rPr sz="1588" spc="-4" dirty="0">
                <a:solidFill>
                  <a:srgbClr val="3333CC"/>
                </a:solidFill>
                <a:latin typeface="Lucida Sans Unicode"/>
                <a:cs typeface="Lucida Sans Unicode"/>
              </a:rPr>
              <a:t>for (int </a:t>
            </a:r>
            <a:r>
              <a:rPr sz="1588" dirty="0">
                <a:solidFill>
                  <a:srgbClr val="3333CC"/>
                </a:solidFill>
                <a:latin typeface="Lucida Sans Unicode"/>
                <a:cs typeface="Lucida Sans Unicode"/>
              </a:rPr>
              <a:t>i=1; i&lt; N-1; i++)  </a:t>
            </a:r>
            <a:r>
              <a:rPr sz="1588" spc="-4" dirty="0">
                <a:solidFill>
                  <a:srgbClr val="3333CC"/>
                </a:solidFill>
                <a:latin typeface="Lucida Sans Unicode"/>
                <a:cs typeface="Lucida Sans Unicode"/>
              </a:rPr>
              <a:t>a[i] </a:t>
            </a:r>
            <a:r>
              <a:rPr sz="1588" dirty="0">
                <a:solidFill>
                  <a:srgbClr val="3333CC"/>
                </a:solidFill>
                <a:latin typeface="Lucida Sans Unicode"/>
                <a:cs typeface="Lucida Sans Unicode"/>
              </a:rPr>
              <a:t>= (b[i+1] –</a:t>
            </a:r>
            <a:r>
              <a:rPr sz="1588" spc="-71" dirty="0">
                <a:solidFill>
                  <a:srgbClr val="3333CC"/>
                </a:solidFill>
                <a:latin typeface="Lucida Sans Unicode"/>
                <a:cs typeface="Lucida Sans Unicode"/>
              </a:rPr>
              <a:t> </a:t>
            </a:r>
            <a:r>
              <a:rPr sz="1588" dirty="0">
                <a:solidFill>
                  <a:srgbClr val="3333CC"/>
                </a:solidFill>
                <a:latin typeface="Lucida Sans Unicode"/>
                <a:cs typeface="Lucida Sans Unicode"/>
              </a:rPr>
              <a:t>b[i-1])/2h</a:t>
            </a:r>
            <a:endParaRPr sz="1588">
              <a:latin typeface="Lucida Sans Unicode"/>
              <a:cs typeface="Lucida Sans Unicode"/>
            </a:endParaRPr>
          </a:p>
          <a:p>
            <a:pPr marL="11206">
              <a:lnSpc>
                <a:spcPts val="1818"/>
              </a:lnSpc>
            </a:pPr>
            <a:r>
              <a:rPr sz="1588" dirty="0">
                <a:solidFill>
                  <a:srgbClr val="3333CC"/>
                </a:solidFill>
                <a:latin typeface="Lucida Sans Unicode"/>
                <a:cs typeface="Lucida Sans Unicode"/>
              </a:rPr>
              <a:t>}</a:t>
            </a:r>
            <a:endParaRPr sz="1588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4240" y="2434555"/>
            <a:ext cx="3069290" cy="91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523" marR="532308" indent="-63877">
              <a:lnSpc>
                <a:spcPct val="122200"/>
              </a:lnSpc>
            </a:pPr>
            <a:r>
              <a:rPr sz="1588" spc="-4" dirty="0">
                <a:solidFill>
                  <a:srgbClr val="3333CC"/>
                </a:solidFill>
                <a:latin typeface="Lucida Sans Unicode"/>
                <a:cs typeface="Lucida Sans Unicode"/>
              </a:rPr>
              <a:t>#pragma omp parallel for  for (int </a:t>
            </a:r>
            <a:r>
              <a:rPr sz="1588" dirty="0">
                <a:solidFill>
                  <a:srgbClr val="3333CC"/>
                </a:solidFill>
                <a:latin typeface="Lucida Sans Unicode"/>
                <a:cs typeface="Lucida Sans Unicode"/>
              </a:rPr>
              <a:t>i=1; i&lt; N-1;</a:t>
            </a:r>
            <a:r>
              <a:rPr sz="1588" spc="-71" dirty="0">
                <a:solidFill>
                  <a:srgbClr val="3333CC"/>
                </a:solidFill>
                <a:latin typeface="Lucida Sans Unicode"/>
                <a:cs typeface="Lucida Sans Unicode"/>
              </a:rPr>
              <a:t> </a:t>
            </a:r>
            <a:r>
              <a:rPr sz="1588" dirty="0">
                <a:solidFill>
                  <a:srgbClr val="3333CC"/>
                </a:solidFill>
                <a:latin typeface="Lucida Sans Unicode"/>
                <a:cs typeface="Lucida Sans Unicode"/>
              </a:rPr>
              <a:t>i++)</a:t>
            </a:r>
            <a:endParaRPr sz="1588">
              <a:latin typeface="Lucida Sans Unicode"/>
              <a:cs typeface="Lucida Sans Unicode"/>
            </a:endParaRPr>
          </a:p>
          <a:p>
            <a:pPr marL="585539">
              <a:spcBef>
                <a:spcPts val="565"/>
              </a:spcBef>
            </a:pPr>
            <a:r>
              <a:rPr sz="1588" spc="-4" dirty="0">
                <a:solidFill>
                  <a:srgbClr val="3333CC"/>
                </a:solidFill>
                <a:latin typeface="Lucida Sans Unicode"/>
                <a:cs typeface="Lucida Sans Unicode"/>
              </a:rPr>
              <a:t>a[i] </a:t>
            </a:r>
            <a:r>
              <a:rPr sz="1588" dirty="0">
                <a:solidFill>
                  <a:srgbClr val="3333CC"/>
                </a:solidFill>
                <a:latin typeface="Lucida Sans Unicode"/>
                <a:cs typeface="Lucida Sans Unicode"/>
              </a:rPr>
              <a:t>= (b[i+1] –</a:t>
            </a:r>
            <a:r>
              <a:rPr sz="1588" spc="-71" dirty="0">
                <a:solidFill>
                  <a:srgbClr val="3333CC"/>
                </a:solidFill>
                <a:latin typeface="Lucida Sans Unicode"/>
                <a:cs typeface="Lucida Sans Unicode"/>
              </a:rPr>
              <a:t> </a:t>
            </a:r>
            <a:r>
              <a:rPr sz="1588" dirty="0">
                <a:solidFill>
                  <a:srgbClr val="3333CC"/>
                </a:solidFill>
                <a:latin typeface="Lucida Sans Unicode"/>
                <a:cs typeface="Lucida Sans Unicode"/>
              </a:rPr>
              <a:t>b[i-1])/2h</a:t>
            </a:r>
            <a:endParaRPr sz="1588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26664</TotalTime>
  <Words>4604</Words>
  <Application>Microsoft Office PowerPoint</Application>
  <PresentationFormat>On-screen Show (4:3)</PresentationFormat>
  <Paragraphs>564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7" baseType="lpstr">
      <vt:lpstr>MS PGothic</vt:lpstr>
      <vt:lpstr>Arial</vt:lpstr>
      <vt:lpstr>Arial Narrow</vt:lpstr>
      <vt:lpstr>Arial Unicode MS</vt:lpstr>
      <vt:lpstr>Calibri</vt:lpstr>
      <vt:lpstr>Gill Sans MT</vt:lpstr>
      <vt:lpstr>Gill Sans MT Condensed</vt:lpstr>
      <vt:lpstr>Lucida Console</vt:lpstr>
      <vt:lpstr>Lucida Sans</vt:lpstr>
      <vt:lpstr>Lucida Sans Typewriter</vt:lpstr>
      <vt:lpstr>Lucida Sans Unicode</vt:lpstr>
      <vt:lpstr>Symbol</vt:lpstr>
      <vt:lpstr>Times New Roman</vt:lpstr>
      <vt:lpstr>Webdings</vt:lpstr>
      <vt:lpstr>Wingdings</vt:lpstr>
      <vt:lpstr>Wingdings 2</vt:lpstr>
      <vt:lpstr>template2007</vt:lpstr>
      <vt:lpstr>PowerPoint Presentation</vt:lpstr>
      <vt:lpstr>OpenMP: An Introduction  18-213/18-613: Introduction to Computer Systems 26th Lecture, April 21th, 2022</vt:lpstr>
      <vt:lpstr>Announcements</vt:lpstr>
      <vt:lpstr>Today</vt:lpstr>
      <vt:lpstr>OpenMP</vt:lpstr>
      <vt:lpstr>OpenMP’s Fork-Join Model</vt:lpstr>
      <vt:lpstr>Fork join model with loops</vt:lpstr>
      <vt:lpstr>Loop parallelization</vt:lpstr>
      <vt:lpstr>Another way of annotating loops</vt:lpstr>
      <vt:lpstr>Variable scoping</vt:lpstr>
      <vt:lpstr>Dealing with loop carried dependences</vt:lpstr>
      <vt:lpstr>Why dependencies prevent parallelization</vt:lpstr>
      <vt:lpstr>Why dependencies prevent parallelization</vt:lpstr>
      <vt:lpstr>Barrier Synchronization in OpenMP</vt:lpstr>
      <vt:lpstr>Which loops can OpenMP parallellize, assuming there  is a barrier before the start of the loop?</vt:lpstr>
      <vt:lpstr>Which loops can OpenMP parallellize, assuming there  is a barrier before the start of the loop?</vt:lpstr>
      <vt:lpstr>How would you parallelize loop 2 by hand?</vt:lpstr>
      <vt:lpstr>How would you parallelize loop 2 by hand?</vt:lpstr>
      <vt:lpstr>To ensure correctness, where must we remove  the nowait clause?</vt:lpstr>
      <vt:lpstr>To ensure correctness, where must we remove  the nowait clause?</vt:lpstr>
      <vt:lpstr>Exercise: Removing data dependencies</vt:lpstr>
      <vt:lpstr>Splitting a loop</vt:lpstr>
      <vt:lpstr>Reductions in OpenMP</vt:lpstr>
      <vt:lpstr>Reductions in OpenMP</vt:lpstr>
      <vt:lpstr>Which functions may we use in a reduction?</vt:lpstr>
      <vt:lpstr>Which functions may we use in a reduction?</vt:lpstr>
      <vt:lpstr>Odd-Even sort in OpenMP</vt:lpstr>
      <vt:lpstr>Why isn’t a barrier needed between the calls to sweep( )?</vt:lpstr>
      <vt:lpstr>Why isn’t a barrier needed between the calls to sweep( )?</vt:lpstr>
      <vt:lpstr>Another way of annotating loops + Sharing</vt:lpstr>
      <vt:lpstr>The No Wait clause</vt:lpstr>
      <vt:lpstr>Parallelizing a nested loop with OpenMP</vt:lpstr>
      <vt:lpstr>An application: Matrix Vector Multiplication</vt:lpstr>
      <vt:lpstr>Application: Matrix Vector Multiplication</vt:lpstr>
      <vt:lpstr>Support for load balancing in OpenMP</vt:lpstr>
      <vt:lpstr>OpenMP supports self scheduling</vt:lpstr>
      <vt:lpstr>Iteration to thread mapping in OpenMP</vt:lpstr>
      <vt:lpstr>Initializing Data in OpenMP</vt:lpstr>
      <vt:lpstr>OpenMP is also an API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871</cp:revision>
  <cp:lastPrinted>2013-11-26T18:14:22Z</cp:lastPrinted>
  <dcterms:created xsi:type="dcterms:W3CDTF">2012-11-29T15:32:24Z</dcterms:created>
  <dcterms:modified xsi:type="dcterms:W3CDTF">2022-04-21T02:42:59Z</dcterms:modified>
</cp:coreProperties>
</file>