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36" r:id="rId2"/>
    <p:sldId id="1386" r:id="rId3"/>
    <p:sldId id="1389" r:id="rId4"/>
    <p:sldId id="1390" r:id="rId5"/>
    <p:sldId id="652" r:id="rId6"/>
    <p:sldId id="684" r:id="rId7"/>
    <p:sldId id="696" r:id="rId8"/>
    <p:sldId id="692" r:id="rId9"/>
    <p:sldId id="655" r:id="rId10"/>
    <p:sldId id="617" r:id="rId11"/>
    <p:sldId id="674" r:id="rId12"/>
    <p:sldId id="618" r:id="rId13"/>
    <p:sldId id="619" r:id="rId14"/>
    <p:sldId id="675" r:id="rId15"/>
    <p:sldId id="658" r:id="rId16"/>
    <p:sldId id="659" r:id="rId17"/>
    <p:sldId id="660" r:id="rId18"/>
    <p:sldId id="661" r:id="rId19"/>
    <p:sldId id="662" r:id="rId20"/>
    <p:sldId id="663" r:id="rId21"/>
    <p:sldId id="664" r:id="rId22"/>
    <p:sldId id="665" r:id="rId23"/>
    <p:sldId id="681" r:id="rId24"/>
    <p:sldId id="682" r:id="rId25"/>
    <p:sldId id="693" r:id="rId26"/>
    <p:sldId id="694" r:id="rId27"/>
    <p:sldId id="695" r:id="rId28"/>
    <p:sldId id="685" r:id="rId29"/>
    <p:sldId id="657" r:id="rId30"/>
    <p:sldId id="574" r:id="rId31"/>
    <p:sldId id="575" r:id="rId32"/>
    <p:sldId id="653" r:id="rId33"/>
    <p:sldId id="576" r:id="rId34"/>
    <p:sldId id="577" r:id="rId35"/>
    <p:sldId id="578" r:id="rId36"/>
    <p:sldId id="579" r:id="rId37"/>
    <p:sldId id="596" r:id="rId38"/>
    <p:sldId id="680" r:id="rId39"/>
    <p:sldId id="698" r:id="rId40"/>
    <p:sldId id="699" r:id="rId41"/>
    <p:sldId id="1388" r:id="rId42"/>
    <p:sldId id="656" r:id="rId43"/>
    <p:sldId id="625" r:id="rId44"/>
    <p:sldId id="626" r:id="rId45"/>
    <p:sldId id="627" r:id="rId46"/>
    <p:sldId id="628" r:id="rId47"/>
    <p:sldId id="632" r:id="rId48"/>
    <p:sldId id="630" r:id="rId49"/>
    <p:sldId id="633" r:id="rId50"/>
    <p:sldId id="631" r:id="rId51"/>
    <p:sldId id="688" r:id="rId52"/>
    <p:sldId id="689" r:id="rId53"/>
    <p:sldId id="690" r:id="rId54"/>
    <p:sldId id="686" r:id="rId55"/>
    <p:sldId id="593" r:id="rId56"/>
  </p:sldIdLst>
  <p:sldSz cx="9144000" cy="6858000" type="screen4x3"/>
  <p:notesSz cx="7315200" cy="96012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94"/>
    <a:srgbClr val="990000"/>
    <a:srgbClr val="F7F5CD"/>
    <a:srgbClr val="000000"/>
    <a:srgbClr val="9D3E40"/>
    <a:srgbClr val="D5F1CF"/>
    <a:srgbClr val="F1C7C7"/>
    <a:srgbClr val="F6F5BD"/>
    <a:srgbClr val="EBAFAF"/>
    <a:srgbClr val="DB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5" autoAdjust="0"/>
    <p:restoredTop sz="95481" autoAdjust="0"/>
  </p:normalViewPr>
  <p:slideViewPr>
    <p:cSldViewPr snapToObjects="1">
      <p:cViewPr varScale="1">
        <p:scale>
          <a:sx n="89" d="100"/>
          <a:sy n="89" d="100"/>
        </p:scale>
        <p:origin x="921" y="51"/>
      </p:cViewPr>
      <p:guideLst>
        <p:guide orient="horz" pos="1728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0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OK to release resources in opposite order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48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2: Persistent state across invocations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7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8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04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84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1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Readers can keep arriving while writers are blocked on their P(&amp;w) with w=0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Resume here 7/28,</a:t>
            </a:r>
            <a:r>
              <a:rPr lang="en-US" baseline="0" dirty="0"/>
              <a:t> re-export slides afterward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8999"/>
            <a:ext cx="8289925" cy="2905125"/>
          </a:xfrm>
        </p:spPr>
        <p:txBody>
          <a:bodyPr/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i="1" dirty="0"/>
              <a:t>Reader</a:t>
            </a:r>
            <a:r>
              <a:rPr lang="en-US" dirty="0"/>
              <a:t> threads only read the object</a:t>
            </a:r>
          </a:p>
          <a:p>
            <a:pPr lvl="1"/>
            <a:r>
              <a:rPr lang="en-US" i="1" dirty="0"/>
              <a:t>Writer</a:t>
            </a:r>
            <a:r>
              <a:rPr lang="en-US" dirty="0"/>
              <a:t> threads modify the object (read/write access)</a:t>
            </a:r>
          </a:p>
          <a:p>
            <a:pPr lvl="1"/>
            <a:r>
              <a:rPr lang="en-US" dirty="0"/>
              <a:t>Writers must have exclusive access to the object</a:t>
            </a:r>
          </a:p>
          <a:p>
            <a:pPr lvl="1"/>
            <a:r>
              <a:rPr lang="en-US" dirty="0"/>
              <a:t>Unlimited number of readers can access the object concurrently</a:t>
            </a:r>
          </a:p>
          <a:p>
            <a:r>
              <a:rPr lang="en-US" dirty="0"/>
              <a:t>Occurs frequently in real systems, e.g.,</a:t>
            </a:r>
          </a:p>
          <a:p>
            <a:pPr lvl="1"/>
            <a:r>
              <a:rPr lang="en-US" dirty="0"/>
              <a:t>Online airline reservation system</a:t>
            </a:r>
          </a:p>
          <a:p>
            <a:pPr lvl="1"/>
            <a:r>
              <a:rPr lang="en-US" dirty="0"/>
              <a:t>Multithreaded caching Web proxy</a:t>
            </a:r>
          </a:p>
          <a:p>
            <a:pPr lvl="1"/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Read/</a:t>
            </a:r>
          </a:p>
          <a:p>
            <a:r>
              <a:rPr lang="en-US" sz="1800" dirty="0">
                <a:latin typeface="Calibri" pitchFamily="34" charset="0"/>
              </a:rPr>
              <a:t>Write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Read-only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20" name="Left Brace 19"/>
          <p:cNvSpPr/>
          <p:nvPr/>
        </p:nvSpPr>
        <p:spPr bwMode="auto"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83825" y="4419600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421775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2437637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2421775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4663046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4678908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4663046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27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Readers-Writers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readers-writers problem </a:t>
            </a:r>
            <a:r>
              <a:rPr lang="en-US" dirty="0"/>
              <a:t>(favors readers)</a:t>
            </a:r>
          </a:p>
          <a:p>
            <a:pPr lvl="1"/>
            <a:r>
              <a:rPr lang="en-US" dirty="0"/>
              <a:t>No reader should be kept waiting unless a writer has already been granted permission to use the object. </a:t>
            </a:r>
          </a:p>
          <a:p>
            <a:pPr lvl="1"/>
            <a:r>
              <a:rPr lang="en-US" dirty="0"/>
              <a:t>A reader that arrives after a waiting writer gets priority over the writer. </a:t>
            </a:r>
          </a:p>
          <a:p>
            <a:pPr lvl="1">
              <a:buNone/>
            </a:pPr>
            <a:endParaRPr lang="en-US" dirty="0"/>
          </a:p>
          <a:p>
            <a:r>
              <a:rPr lang="en-US" i="1" dirty="0"/>
              <a:t>Second readers-writers problem </a:t>
            </a:r>
            <a:r>
              <a:rPr lang="en-US" dirty="0"/>
              <a:t>(favors writers)</a:t>
            </a:r>
          </a:p>
          <a:p>
            <a:pPr lvl="1"/>
            <a:r>
              <a:rPr lang="en-US" dirty="0"/>
              <a:t>Once a writer is ready to write, it performs its write as soon as possible </a:t>
            </a:r>
          </a:p>
          <a:p>
            <a:pPr lvl="1"/>
            <a:r>
              <a:rPr lang="en-US" dirty="0"/>
              <a:t>A reader that arrives after a writer must wait, even if the writer is also waiting. </a:t>
            </a:r>
          </a:p>
          <a:p>
            <a:pPr lvl="1"/>
            <a:endParaRPr lang="en-US" dirty="0"/>
          </a:p>
          <a:p>
            <a:r>
              <a:rPr lang="en-US" i="1" dirty="0"/>
              <a:t>Starvation</a:t>
            </a:r>
            <a:r>
              <a:rPr lang="en-US" dirty="0"/>
              <a:t> (where a thread waits indefinitely) is possible in both cases.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30FB0-5F5B-437B-9359-1F29D28A711B}"/>
              </a:ext>
            </a:extLst>
          </p:cNvPr>
          <p:cNvSpPr txBox="1"/>
          <p:nvPr/>
        </p:nvSpPr>
        <p:spPr>
          <a:xfrm>
            <a:off x="5995081" y="5105400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reader that arrives </a:t>
            </a:r>
          </a:p>
          <a:p>
            <a:pPr algn="ctr"/>
            <a:r>
              <a:rPr lang="en-US" sz="1800" dirty="0"/>
              <a:t>after a waiting writer</a:t>
            </a:r>
          </a:p>
          <a:p>
            <a:pPr algn="ctr"/>
            <a:r>
              <a:rPr lang="en-US" sz="1800" dirty="0"/>
              <a:t>gets priority over the writer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3654842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86400" y="5347136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4324350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340212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4324350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6565621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6581483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6565621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538" y="1853118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79488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895350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879488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120759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H="1">
            <a:off x="3136621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3120759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1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14141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</p:spTree>
    <p:extLst>
      <p:ext uri="{BB962C8B-B14F-4D97-AF65-F5344CB8AC3E}">
        <p14:creationId xmlns:p14="http://schemas.microsoft.com/office/powerpoint/2010/main" val="267740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</p:spTree>
    <p:extLst>
      <p:ext uri="{BB962C8B-B14F-4D97-AF65-F5344CB8AC3E}">
        <p14:creationId xmlns:p14="http://schemas.microsoft.com/office/powerpoint/2010/main" val="333591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3429000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948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95250" y="4420731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1865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824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67735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4913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58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Advanced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14,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94286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1209" y="4738062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74574" y="3429000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0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2082" y="5963453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4462" y="4287142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397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0</a:t>
            </a:r>
          </a:p>
          <a:p>
            <a:r>
              <a:rPr lang="en-US" sz="2000" dirty="0">
                <a:latin typeface="Calibri" pitchFamily="34" charset="0"/>
              </a:rPr>
              <a:t>w ==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5181" y="5862935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3936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Readers-Writers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Shortcoming of first solution</a:t>
            </a:r>
          </a:p>
          <a:p>
            <a:pPr lvl="1"/>
            <a:r>
              <a:rPr lang="en-US" dirty="0"/>
              <a:t>Continuous stream of readers will block writers indefinitely</a:t>
            </a:r>
          </a:p>
          <a:p>
            <a:r>
              <a:rPr lang="en-US" dirty="0"/>
              <a:t>Second version</a:t>
            </a:r>
          </a:p>
          <a:p>
            <a:pPr lvl="1"/>
            <a:r>
              <a:rPr lang="en-US" dirty="0"/>
              <a:t>Once writer comes along, blocks access to later readers</a:t>
            </a:r>
          </a:p>
          <a:p>
            <a:pPr lvl="1"/>
            <a:r>
              <a:rPr lang="en-US" dirty="0"/>
              <a:t>Series of writes could block all reads</a:t>
            </a:r>
          </a:p>
          <a:p>
            <a:r>
              <a:rPr lang="en-US" dirty="0"/>
              <a:t>FIFO implementation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rwqueue</a:t>
            </a:r>
            <a:r>
              <a:rPr lang="en-US" dirty="0"/>
              <a:t> code in code directory</a:t>
            </a:r>
          </a:p>
          <a:p>
            <a:pPr lvl="1"/>
            <a:r>
              <a:rPr lang="en-US" dirty="0"/>
              <a:t>Service requests in order received</a:t>
            </a:r>
          </a:p>
          <a:p>
            <a:pPr lvl="1"/>
            <a:r>
              <a:rPr lang="en-US" dirty="0"/>
              <a:t>Threads kept in FIFO</a:t>
            </a:r>
          </a:p>
          <a:p>
            <a:pPr lvl="1"/>
            <a:r>
              <a:rPr lang="en-US" dirty="0"/>
              <a:t>Each has semaphore that enables its access to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96" y="237709"/>
            <a:ext cx="87107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002278"/>
            <a:ext cx="5334000" cy="541686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;      // Initially 0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, r, w; // Initially 1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P(&amp;r);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V(&amp;r)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40DF1-C548-4F4E-8413-36F8CF2C4B83}"/>
              </a:ext>
            </a:extLst>
          </p:cNvPr>
          <p:cNvSpPr txBox="1"/>
          <p:nvPr/>
        </p:nvSpPr>
        <p:spPr>
          <a:xfrm>
            <a:off x="5420474" y="603551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reader that arrives after a writer must</a:t>
            </a:r>
            <a:br>
              <a:rPr lang="en-US" sz="1600" dirty="0"/>
            </a:br>
            <a:r>
              <a:rPr lang="en-US" sz="1600" dirty="0"/>
              <a:t>wait, even if the writer is also waiting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486F1DA-2F4D-4829-8D93-14230983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9709"/>
            <a:ext cx="3048000" cy="4924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1)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P(&amp;r);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P(&amp;w);</a:t>
            </a: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r>
              <a:rPr lang="en-US" sz="1600" dirty="0">
                <a:latin typeface="Courier New" pitchFamily="49" charset="0"/>
              </a:rPr>
              <a:t>    V(&amp;w);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0);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V(&amp;r);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F9A-6539-E54B-B9A9-259F2E9D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Readers/Writers with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C9B2-790A-D341-8864-8F309324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65731"/>
            <a:ext cx="7896225" cy="2798938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Read &amp; Write requests are inserted into FIFO</a:t>
            </a:r>
          </a:p>
          <a:p>
            <a:pPr lvl="1"/>
            <a:r>
              <a:rPr lang="en-US" dirty="0"/>
              <a:t>Requests handled as remove from FIFO</a:t>
            </a:r>
          </a:p>
          <a:p>
            <a:pPr lvl="2"/>
            <a:r>
              <a:rPr lang="en-US" dirty="0"/>
              <a:t>Read allowed to proceed if currently idle or processing read</a:t>
            </a:r>
          </a:p>
          <a:p>
            <a:pPr lvl="2"/>
            <a:r>
              <a:rPr lang="en-US" dirty="0"/>
              <a:t>Write allowed to proceed only when idle</a:t>
            </a:r>
          </a:p>
          <a:p>
            <a:pPr lvl="1"/>
            <a:r>
              <a:rPr lang="en-US" dirty="0"/>
              <a:t>Requests inform controller when they have completed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Guarantee every request is eventually handled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BFDF576-2316-7547-A2A8-91ADE237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A7C6000-4A76-1043-BCEF-2D6F17C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BC4345C-9549-7749-B319-9838C0E7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F9538C2-89B7-884A-88FD-3923D009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625B14-8E94-7842-A352-C1F8D998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0D7D90-25B5-DE4F-A8AB-F4E6C67E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FBC95DD-A94D-9543-A5E7-FA461CE3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5511F0E-7528-BC4E-9D00-662F9F42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092A8E9-6FA1-914D-B040-669CA485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11C4EE-3B11-D840-9EAF-C31C08D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886523-32AC-B84F-BDB2-20A09715CD9C}"/>
              </a:ext>
            </a:extLst>
          </p:cNvPr>
          <p:cNvCxnSpPr/>
          <p:nvPr/>
        </p:nvCxnSpPr>
        <p:spPr bwMode="auto">
          <a:xfrm>
            <a:off x="2598280" y="1447800"/>
            <a:ext cx="433592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C054AB-FE48-1546-9A91-1243F4DD673A}"/>
              </a:ext>
            </a:extLst>
          </p:cNvPr>
          <p:cNvSpPr txBox="1"/>
          <p:nvPr/>
        </p:nvSpPr>
        <p:spPr>
          <a:xfrm>
            <a:off x="4325484" y="1263134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B9570-B986-304C-8740-3D5B13747811}"/>
              </a:ext>
            </a:extLst>
          </p:cNvPr>
          <p:cNvSpPr txBox="1"/>
          <p:nvPr/>
        </p:nvSpPr>
        <p:spPr>
          <a:xfrm>
            <a:off x="1447800" y="2043453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Requests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B74F8-F7F1-5645-BA91-31791F41A2B4}"/>
              </a:ext>
            </a:extLst>
          </p:cNvPr>
          <p:cNvSpPr txBox="1"/>
          <p:nvPr/>
        </p:nvSpPr>
        <p:spPr>
          <a:xfrm>
            <a:off x="1118992" y="2570202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Allowed</a:t>
            </a:r>
          </a:p>
          <a:p>
            <a:pPr algn="r"/>
            <a:r>
              <a:rPr lang="en-US" sz="1800" dirty="0">
                <a:latin typeface="Calibri" pitchFamily="34" charset="0"/>
              </a:rPr>
              <a:t>Concurrency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742F5-1D15-7B42-B08C-97FD4848EAB5}"/>
              </a:ext>
            </a:extLst>
          </p:cNvPr>
          <p:cNvCxnSpPr/>
          <p:nvPr/>
        </p:nvCxnSpPr>
        <p:spPr bwMode="auto">
          <a:xfrm>
            <a:off x="3465464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9DBE56-AAB3-DF48-B4DE-E5F3A8883E42}"/>
              </a:ext>
            </a:extLst>
          </p:cNvPr>
          <p:cNvCxnSpPr/>
          <p:nvPr/>
        </p:nvCxnSpPr>
        <p:spPr bwMode="auto">
          <a:xfrm>
            <a:off x="3894831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8274FC-63EC-1340-BEE9-B81E9A34ED32}"/>
              </a:ext>
            </a:extLst>
          </p:cNvPr>
          <p:cNvCxnSpPr/>
          <p:nvPr/>
        </p:nvCxnSpPr>
        <p:spPr bwMode="auto">
          <a:xfrm>
            <a:off x="5182932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617D1-8FA3-154D-8D41-577BC23AB084}"/>
              </a:ext>
            </a:extLst>
          </p:cNvPr>
          <p:cNvCxnSpPr/>
          <p:nvPr/>
        </p:nvCxnSpPr>
        <p:spPr bwMode="auto">
          <a:xfrm>
            <a:off x="5612299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63B7CE-2ED1-414B-B47D-32665E6E1A0D}"/>
              </a:ext>
            </a:extLst>
          </p:cNvPr>
          <p:cNvCxnSpPr/>
          <p:nvPr/>
        </p:nvCxnSpPr>
        <p:spPr bwMode="auto">
          <a:xfrm>
            <a:off x="6041666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71D69-2AF9-4F4C-A817-F2C2AA3328F7}"/>
              </a:ext>
            </a:extLst>
          </p:cNvPr>
          <p:cNvCxnSpPr/>
          <p:nvPr/>
        </p:nvCxnSpPr>
        <p:spPr bwMode="auto">
          <a:xfrm>
            <a:off x="6471033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C7ABAC-2CD3-444A-9ABE-CB1FF1C9AB3F}"/>
              </a:ext>
            </a:extLst>
          </p:cNvPr>
          <p:cNvCxnSpPr/>
          <p:nvPr/>
        </p:nvCxnSpPr>
        <p:spPr bwMode="auto">
          <a:xfrm>
            <a:off x="6900400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BA4885-8FCB-4142-A70B-3E86AB31F856}"/>
              </a:ext>
            </a:extLst>
          </p:cNvPr>
          <p:cNvCxnSpPr/>
          <p:nvPr/>
        </p:nvCxnSpPr>
        <p:spPr bwMode="auto">
          <a:xfrm>
            <a:off x="2594055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442438-726E-1D44-B7A0-0CB577469316}"/>
              </a:ext>
            </a:extLst>
          </p:cNvPr>
          <p:cNvCxnSpPr>
            <a:cxnSpLocks/>
          </p:cNvCxnSpPr>
          <p:nvPr/>
        </p:nvCxnSpPr>
        <p:spPr bwMode="auto">
          <a:xfrm>
            <a:off x="2594055" y="2819400"/>
            <a:ext cx="87140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42B283-44B6-4E4A-939D-770F9A26357E}"/>
              </a:ext>
            </a:extLst>
          </p:cNvPr>
          <p:cNvCxnSpPr>
            <a:cxnSpLocks/>
          </p:cNvCxnSpPr>
          <p:nvPr/>
        </p:nvCxnSpPr>
        <p:spPr bwMode="auto">
          <a:xfrm>
            <a:off x="3465464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C762FD-AFBE-E84D-A4BE-0ED8A64BF49B}"/>
              </a:ext>
            </a:extLst>
          </p:cNvPr>
          <p:cNvCxnSpPr>
            <a:cxnSpLocks/>
          </p:cNvCxnSpPr>
          <p:nvPr/>
        </p:nvCxnSpPr>
        <p:spPr bwMode="auto">
          <a:xfrm>
            <a:off x="3896943" y="2819400"/>
            <a:ext cx="128598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04B1F8-18E4-244C-AFFB-986258C3C9AB}"/>
              </a:ext>
            </a:extLst>
          </p:cNvPr>
          <p:cNvCxnSpPr>
            <a:cxnSpLocks/>
          </p:cNvCxnSpPr>
          <p:nvPr/>
        </p:nvCxnSpPr>
        <p:spPr bwMode="auto">
          <a:xfrm>
            <a:off x="5182932" y="2819400"/>
            <a:ext cx="4357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49B803-6FE0-2243-A624-7ECC024247B1}"/>
              </a:ext>
            </a:extLst>
          </p:cNvPr>
          <p:cNvCxnSpPr>
            <a:cxnSpLocks/>
          </p:cNvCxnSpPr>
          <p:nvPr/>
        </p:nvCxnSpPr>
        <p:spPr bwMode="auto">
          <a:xfrm>
            <a:off x="5629199" y="2819400"/>
            <a:ext cx="4378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A6AB6-D4EB-994A-9BE4-1FA87DD7AEEA}"/>
              </a:ext>
            </a:extLst>
          </p:cNvPr>
          <p:cNvCxnSpPr>
            <a:cxnSpLocks/>
          </p:cNvCxnSpPr>
          <p:nvPr/>
        </p:nvCxnSpPr>
        <p:spPr bwMode="auto">
          <a:xfrm>
            <a:off x="6067016" y="2819400"/>
            <a:ext cx="4040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642E2C-A1B2-D541-BA8A-7BA8A64553FB}"/>
              </a:ext>
            </a:extLst>
          </p:cNvPr>
          <p:cNvCxnSpPr>
            <a:cxnSpLocks/>
          </p:cNvCxnSpPr>
          <p:nvPr/>
        </p:nvCxnSpPr>
        <p:spPr bwMode="auto">
          <a:xfrm>
            <a:off x="6471033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28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code in </a:t>
            </a:r>
            <a:r>
              <a:rPr lang="en-US" dirty="0" err="1"/>
              <a:t>rwqueue</a:t>
            </a:r>
            <a:r>
              <a:rPr lang="en-US" dirty="0"/>
              <a:t>.{</a:t>
            </a:r>
            <a:r>
              <a:rPr lang="en-US" dirty="0" err="1"/>
              <a:t>h,c</a:t>
            </a:r>
            <a:r>
              <a:rPr lang="en-US" dirty="0"/>
              <a:t>}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1" y="2057400"/>
            <a:ext cx="78486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Queue data structure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	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Mutual exclusion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readers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writers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FIFO queue implemented as linked list with tail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80" y="4743212"/>
            <a:ext cx="784860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Represents individual thread's position in queue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CD792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 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Enables access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Allows chaining as linked list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4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rwqueue-test.c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272669" cy="24622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write access to data and write */</a:t>
            </a:r>
          </a:p>
          <a:p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iwriter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End of Critical Section 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4953000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read access to data and read */</a:t>
            </a: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5E3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/* End of Critical section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41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321D-3368-514A-83BA-09898A19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Reader/Writer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5FB5-1AF4-9C41-B476-25AD2E23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Operations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read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Pthread_rwlock_rdlock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write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Pthread_rwlock_wrlock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Release (either)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Pthread_rwlock_unlock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Observation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Library must be used correctly!</a:t>
            </a:r>
          </a:p>
          <a:p>
            <a:pPr lvl="2"/>
            <a:r>
              <a:rPr lang="en-US" dirty="0">
                <a:latin typeface="+mn-lt"/>
                <a:cs typeface="Courier New" panose="02070309020205020404" pitchFamily="49" charset="0"/>
              </a:rPr>
              <a:t>Up to programmer to decide what requires read access and what requires write access</a:t>
            </a:r>
          </a:p>
        </p:txBody>
      </p:sp>
    </p:spTree>
    <p:extLst>
      <p:ext uri="{BB962C8B-B14F-4D97-AF65-F5344CB8AC3E}">
        <p14:creationId xmlns:p14="http://schemas.microsoft.com/office/powerpoint/2010/main" val="3213167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/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Review: 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2416"/>
            <a:ext cx="8839200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77508" y="427727"/>
            <a:ext cx="7592093" cy="762000"/>
          </a:xfrm>
        </p:spPr>
        <p:txBody>
          <a:bodyPr/>
          <a:lstStyle/>
          <a:p>
            <a:r>
              <a:rPr lang="en-US" dirty="0"/>
              <a:t>One Worry: Races</a:t>
            </a: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correctness of the program depends on one thread reaching point x before another thread reaches point y</a:t>
            </a: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720684" y="2229683"/>
            <a:ext cx="6341199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 threaded program with a race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tid[N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Pthread_create(&amp;tid[i</a:t>
            </a:r>
            <a:r>
              <a:rPr lang="en-US" sz="1600" dirty="0">
                <a:latin typeface="Courier New" pitchFamily="49" charset="0"/>
              </a:rPr>
              <a:t>], NULL, thread,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Pthread_join(tid[i</a:t>
            </a:r>
            <a:r>
              <a:rPr lang="en-US" sz="1600" dirty="0">
                <a:latin typeface="Courier New" pitchFamily="49" charset="0"/>
              </a:rPr>
              <a:t>], NULL);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*thread(void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("Hello from thread %d\n",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156" y="6412468"/>
            <a:ext cx="74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92093" cy="762000"/>
          </a:xfrm>
        </p:spPr>
        <p:txBody>
          <a:bodyPr/>
          <a:lstStyle/>
          <a:p>
            <a:r>
              <a:rPr lang="en-US"/>
              <a:t>Race Elimination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53" y="1143000"/>
            <a:ext cx="8219447" cy="609600"/>
          </a:xfrm>
        </p:spPr>
        <p:txBody>
          <a:bodyPr/>
          <a:lstStyle/>
          <a:p>
            <a:r>
              <a:rPr lang="en-US" dirty="0"/>
              <a:t>Don’t share state</a:t>
            </a:r>
          </a:p>
          <a:p>
            <a:pPr lvl="1"/>
            <a:r>
              <a:rPr lang="en-US" dirty="0"/>
              <a:t>E.g., use malloc to generate separate copy of argument for each thread</a:t>
            </a:r>
          </a:p>
          <a:p>
            <a:pPr lvl="1"/>
            <a:endParaRPr lang="en-US" dirty="0"/>
          </a:p>
          <a:p>
            <a:r>
              <a:rPr lang="en-US" dirty="0"/>
              <a:t>Use synchronization primitives to control access to shared state</a:t>
            </a:r>
          </a:p>
          <a:p>
            <a:pPr lvl="1"/>
            <a:r>
              <a:rPr lang="en-US" dirty="0"/>
              <a:t>Different shared state can use different primitives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/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7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5678"/>
            <a:ext cx="7592093" cy="762000"/>
          </a:xfrm>
        </p:spPr>
        <p:txBody>
          <a:bodyPr/>
          <a:lstStyle/>
          <a:p>
            <a:r>
              <a:rPr lang="en-US" dirty="0"/>
              <a:t>A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396287" cy="5562600"/>
          </a:xfrm>
        </p:spPr>
        <p:txBody>
          <a:bodyPr/>
          <a:lstStyle/>
          <a:p>
            <a:r>
              <a:rPr lang="en-US" dirty="0"/>
              <a:t>Def: A process is </a:t>
            </a:r>
            <a:r>
              <a:rPr lang="en-US" i="1" dirty="0">
                <a:solidFill>
                  <a:srgbClr val="990000"/>
                </a:solidFill>
              </a:rPr>
              <a:t>deadlocked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/>
              <a:t>iff</a:t>
            </a:r>
            <a:r>
              <a:rPr lang="en-US" dirty="0"/>
              <a:t> it is waiting for a condition that will never be true. </a:t>
            </a:r>
          </a:p>
          <a:p>
            <a:pPr>
              <a:spcBef>
                <a:spcPts val="1800"/>
              </a:spcBef>
            </a:pPr>
            <a:r>
              <a:rPr lang="en-US" dirty="0"/>
              <a:t>Typical Scenario</a:t>
            </a:r>
          </a:p>
          <a:p>
            <a:pPr lvl="1"/>
            <a:r>
              <a:rPr lang="en-US" dirty="0"/>
              <a:t>Processes 1 and 2 needs two resources (A and B) to proceed</a:t>
            </a:r>
          </a:p>
          <a:p>
            <a:pPr lvl="1"/>
            <a:r>
              <a:rPr lang="en-US" dirty="0"/>
              <a:t>Process 1 acquires A, waits for B</a:t>
            </a:r>
          </a:p>
          <a:p>
            <a:pPr lvl="1"/>
            <a:r>
              <a:rPr lang="en-US" dirty="0"/>
              <a:t>Process 2 acquires B, waits for A</a:t>
            </a:r>
          </a:p>
          <a:p>
            <a:pPr lvl="1"/>
            <a:r>
              <a:rPr lang="en-US" dirty="0"/>
              <a:t>Both will wait forever!</a:t>
            </a:r>
          </a:p>
          <a:p>
            <a:pPr>
              <a:spcBef>
                <a:spcPts val="1800"/>
              </a:spcBef>
            </a:pPr>
            <a:r>
              <a:rPr lang="en-US" dirty="0"/>
              <a:t>More fully (and beyond the scope of this course), a deadlock has four requirements</a:t>
            </a:r>
          </a:p>
          <a:p>
            <a:pPr lvl="1"/>
            <a:r>
              <a:rPr lang="en-US" dirty="0"/>
              <a:t>Mutual exclusion</a:t>
            </a:r>
          </a:p>
          <a:p>
            <a:pPr lvl="1"/>
            <a:r>
              <a:rPr lang="en-US" dirty="0"/>
              <a:t>Circular waiting</a:t>
            </a:r>
          </a:p>
          <a:p>
            <a:pPr lvl="1"/>
            <a:r>
              <a:rPr lang="en-US" dirty="0"/>
              <a:t>Hold and wait</a:t>
            </a:r>
          </a:p>
          <a:p>
            <a:pPr lvl="1"/>
            <a:r>
              <a:rPr lang="en-US" dirty="0"/>
              <a:t>No pre-emption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 dirty="0"/>
              <a:t>Deadlocking With Semaphores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46129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346129" y="4049513"/>
            <a:ext cx="499848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P(&amp;mutex[id</a:t>
            </a:r>
            <a:r>
              <a:rPr lang="en-US" sz="1600" dirty="0">
                <a:latin typeface="Courier New" pitchFamily="49" charset="0"/>
              </a:rPr>
              <a:t>]); P(&amp;mutex[1-id]);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>
                <a:latin typeface="Courier New"/>
                <a:cs typeface="Courier New"/>
              </a:rPr>
              <a:t>Tid[1]: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cnt++;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891297" y="1381125"/>
            <a:ext cx="3105150" cy="4801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Locking introduces  the</a:t>
            </a:r>
          </a:p>
          <a:p>
            <a:pPr algn="l"/>
            <a:r>
              <a:rPr lang="en-US" sz="1800" dirty="0">
                <a:latin typeface="+mn-lt"/>
              </a:rPr>
              <a:t>potential for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deadlock: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waiting for a condition that will never be true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Any trajectory that enters</a:t>
            </a:r>
          </a:p>
          <a:p>
            <a:pPr algn="l"/>
            <a:r>
              <a:rPr lang="en-US" sz="1800" dirty="0">
                <a:latin typeface="+mn-lt"/>
              </a:rPr>
              <a:t>the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region </a:t>
            </a:r>
            <a:r>
              <a:rPr lang="en-US" sz="1800" dirty="0">
                <a:latin typeface="+mn-lt"/>
              </a:rPr>
              <a:t>will</a:t>
            </a:r>
          </a:p>
          <a:p>
            <a:pPr algn="l"/>
            <a:r>
              <a:rPr lang="en-US" sz="1800" dirty="0">
                <a:latin typeface="+mn-lt"/>
              </a:rPr>
              <a:t>eventually reach the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state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dirty="0">
                <a:latin typeface="+mn-lt"/>
              </a:rPr>
              <a:t>waiting for either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or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to become nonzero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Other trajectories luck out and skirt the deadlock region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Unfortunate fact: deadlock is often nondeterministic (race)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231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75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4596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055115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323264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6087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9" name="Oval 29"/>
          <p:cNvSpPr>
            <a:spLocks noChangeArrowheads="1"/>
          </p:cNvSpPr>
          <p:nvPr/>
        </p:nvSpPr>
        <p:spPr bwMode="auto">
          <a:xfrm>
            <a:off x="2133600" y="4343400"/>
            <a:ext cx="182880" cy="18288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1072379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>
                <a:latin typeface="+mn-lt"/>
              </a:rPr>
              <a:t>Deadlock</a:t>
            </a: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341549" y="2598182"/>
            <a:ext cx="18161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877163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Deadlock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19" grpId="0" animBg="1"/>
      <p:bldP spid="120" grpId="0"/>
      <p:bldP spid="121" grpId="0" animBg="1"/>
      <p:bldP spid="1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07" y="304800"/>
            <a:ext cx="7592093" cy="762000"/>
          </a:xfrm>
        </p:spPr>
        <p:txBody>
          <a:bodyPr/>
          <a:lstStyle/>
          <a:p>
            <a:r>
              <a:rPr lang="en-US"/>
              <a:t>Avoiding Deadlock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355804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pthread_t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355804" y="4073366"/>
            <a:ext cx="493436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P(&amp;mutex[0]); P(&amp;mutex[1])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3" name="Text Box 7"/>
          <p:cNvSpPr txBox="1">
            <a:spLocks noChangeArrowheads="1"/>
          </p:cNvSpPr>
          <p:nvPr/>
        </p:nvSpPr>
        <p:spPr bwMode="auto">
          <a:xfrm>
            <a:off x="4191000" y="533400"/>
            <a:ext cx="4259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i="1" dirty="0">
                <a:latin typeface="+mn-lt"/>
              </a:rPr>
              <a:t>Acquire shared resources in same order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[1]: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Avoided Deadlock in Progress Graph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09185" y="5786437"/>
            <a:ext cx="635110" cy="3740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86437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2090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5887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105916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452382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7378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86354"/>
            <a:ext cx="1828800" cy="2560320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737225" y="1536700"/>
            <a:ext cx="3105150" cy="219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No way for trajectory to get stuck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Processes acquire locks in same order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Order in which locks released is immaterial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</a:t>
            </a:r>
            <a:r>
              <a:rPr lang="en-US" dirty="0" err="1"/>
              <a:t>deadlock.c</a:t>
            </a:r>
            <a:endParaRPr lang="en-US" dirty="0"/>
          </a:p>
          <a:p>
            <a:r>
              <a:rPr lang="en-US" dirty="0"/>
              <a:t>100 threads, each acquiring same two locks</a:t>
            </a:r>
          </a:p>
          <a:p>
            <a:r>
              <a:rPr lang="en-US" dirty="0"/>
              <a:t>Risky mode</a:t>
            </a:r>
          </a:p>
          <a:p>
            <a:pPr lvl="1"/>
            <a:r>
              <a:rPr lang="en-US" dirty="0"/>
              <a:t>Even numbered threads request locks in opposite order of odd-numbered ones</a:t>
            </a:r>
          </a:p>
          <a:p>
            <a:endParaRPr lang="en-US" dirty="0"/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All threads acquire locks in same order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6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737225" y="1381125"/>
            <a:ext cx="3105150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 err="1">
                <a:latin typeface="+mn-lt"/>
              </a:rPr>
              <a:t>Livelock</a:t>
            </a:r>
            <a:r>
              <a:rPr lang="en-US" sz="1800" dirty="0">
                <a:latin typeface="+mn-lt"/>
              </a:rPr>
              <a:t> is similar to a deadlock, except the threads change state, but remain in a deadlock trajectory.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947182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 err="1">
                <a:latin typeface="+mn-lt"/>
              </a:rPr>
              <a:t>Livelock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177188" y="2598182"/>
            <a:ext cx="1980461" cy="18418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780919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Livelock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cxnSp>
        <p:nvCxnSpPr>
          <p:cNvPr id="126" name="Straight Arrow Connector 125"/>
          <p:cNvCxnSpPr>
            <a:cxnSpLocks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627268-D7B8-4185-A886-82C48A8E200F}"/>
              </a:ext>
            </a:extLst>
          </p:cNvPr>
          <p:cNvGrpSpPr/>
          <p:nvPr/>
        </p:nvGrpSpPr>
        <p:grpSpPr>
          <a:xfrm>
            <a:off x="1691640" y="4420485"/>
            <a:ext cx="533400" cy="465587"/>
            <a:chOff x="6553200" y="2743200"/>
            <a:chExt cx="1657471" cy="1551383"/>
          </a:xfrm>
        </p:grpSpPr>
        <p:sp>
          <p:nvSpPr>
            <p:cNvPr id="36" name="Donut 10">
              <a:extLst>
                <a:ext uri="{FF2B5EF4-FFF2-40B4-BE49-F238E27FC236}">
                  <a16:creationId xmlns:a16="http://schemas.microsoft.com/office/drawing/2014/main" id="{4A4ED45A-F74B-45DD-A180-899077676860}"/>
                </a:ext>
              </a:extLst>
            </p:cNvPr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11">
              <a:extLst>
                <a:ext uri="{FF2B5EF4-FFF2-40B4-BE49-F238E27FC236}">
                  <a16:creationId xmlns:a16="http://schemas.microsoft.com/office/drawing/2014/main" id="{787BC07D-5337-47C5-9066-DC4F52A524C6}"/>
                </a:ext>
              </a:extLst>
            </p:cNvPr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Line 6">
            <a:extLst>
              <a:ext uri="{FF2B5EF4-FFF2-40B4-BE49-F238E27FC236}">
                <a16:creationId xmlns:a16="http://schemas.microsoft.com/office/drawing/2014/main" id="{51AE016B-5D0B-4A27-A89F-B6D8D702AC2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905000" y="56388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7C79CF1A-84B9-47F6-BF19-BA6F30A9579C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777081" y="4663282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5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20" grpId="0"/>
      <p:bldP spid="121" grpId="0" animBg="1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80E3-CABF-4579-BF8C-2813B8EC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D794-C805-4B4E-9282-76618AB3C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University announce final exam times:</a:t>
            </a:r>
          </a:p>
          <a:p>
            <a:pPr lvl="1"/>
            <a:r>
              <a:rPr lang="en-US" dirty="0"/>
              <a:t>18213: Monday, May 2, 2022 05:30pm - 08:30pm ET</a:t>
            </a:r>
          </a:p>
          <a:p>
            <a:pPr lvl="1"/>
            <a:r>
              <a:rPr lang="en-US" dirty="0"/>
              <a:t>18613-PGH: Monday, May 2, 2022 05:30pm - 08:30pm ET</a:t>
            </a:r>
          </a:p>
          <a:p>
            <a:pPr lvl="1"/>
            <a:r>
              <a:rPr lang="en-US" dirty="0"/>
              <a:t>18613-SV: Monday, May 2, 2022 02:30pm - 05:30pm ET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Locations remain TBA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68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C668-00CC-4B09-B916-451079E8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Deadlock, </a:t>
            </a:r>
            <a:r>
              <a:rPr lang="en-US" dirty="0" err="1"/>
              <a:t>Livelock</a:t>
            </a:r>
            <a:r>
              <a:rPr lang="en-US" dirty="0"/>
              <a:t>,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61CF-679A-46B5-9B00-00A9FBCA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4972050"/>
          </a:xfrm>
        </p:spPr>
        <p:txBody>
          <a:bodyPr/>
          <a:lstStyle/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One or more threads is waiting on a condition that will never be true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endParaRPr lang="en-US" dirty="0"/>
          </a:p>
          <a:p>
            <a:pPr lvl="1"/>
            <a:r>
              <a:rPr lang="en-US" dirty="0"/>
              <a:t>One or more threads is changing state, but will never leave a deadlock / </a:t>
            </a:r>
            <a:r>
              <a:rPr lang="en-US" dirty="0" err="1"/>
              <a:t>livelock</a:t>
            </a:r>
            <a:r>
              <a:rPr lang="en-US" dirty="0"/>
              <a:t> trajectory</a:t>
            </a:r>
          </a:p>
          <a:p>
            <a:pPr lvl="1"/>
            <a:endParaRPr lang="en-US" dirty="0"/>
          </a:p>
          <a:p>
            <a:r>
              <a:rPr lang="en-US" dirty="0"/>
              <a:t>Starvation</a:t>
            </a:r>
          </a:p>
          <a:p>
            <a:pPr lvl="1"/>
            <a:r>
              <a:rPr lang="en-US" dirty="0"/>
              <a:t>One or more threads is temporarily unable to make progress</a:t>
            </a:r>
          </a:p>
        </p:txBody>
      </p:sp>
    </p:spTree>
    <p:extLst>
      <p:ext uri="{BB962C8B-B14F-4D97-AF65-F5344CB8AC3E}">
        <p14:creationId xmlns:p14="http://schemas.microsoft.com/office/powerpoint/2010/main" val="488125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24 – Synchronization Advanced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8206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/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5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/>
              <a:t>Crucial concept: Thread Safety</a:t>
            </a:r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  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</a:p>
          <a:p>
            <a:pPr lvl="1"/>
            <a:endParaRPr lang="en-US" dirty="0"/>
          </a:p>
          <a:p>
            <a:r>
              <a:rPr lang="en-US" i="1" dirty="0"/>
              <a:t>Def:  </a:t>
            </a:r>
            <a:r>
              <a:rPr lang="en-US" dirty="0"/>
              <a:t>A function is </a:t>
            </a:r>
            <a:r>
              <a:rPr lang="en-US" i="1" dirty="0"/>
              <a:t>thread-safe </a:t>
            </a:r>
            <a:r>
              <a:rPr lang="en-US" dirty="0" err="1"/>
              <a:t>iff</a:t>
            </a:r>
            <a:r>
              <a:rPr lang="en-US" dirty="0"/>
              <a:t> it will always produce correct results when called repeatedly from multiple concurrent threads. </a:t>
            </a:r>
          </a:p>
          <a:p>
            <a:endParaRPr lang="en-US" dirty="0"/>
          </a:p>
          <a:p>
            <a:r>
              <a:rPr lang="en-US" dirty="0"/>
              <a:t>Classes of thread-unsafe functions:</a:t>
            </a:r>
          </a:p>
          <a:p>
            <a:pPr lvl="1"/>
            <a:r>
              <a:rPr lang="en-US" dirty="0"/>
              <a:t>Class 1: Functions that do not protect shared variables</a:t>
            </a:r>
          </a:p>
          <a:p>
            <a:pPr lvl="1"/>
            <a:r>
              <a:rPr lang="en-US" dirty="0"/>
              <a:t>Class 2: Functions that keep state across multiple invocations</a:t>
            </a:r>
          </a:p>
          <a:p>
            <a:pPr lvl="1"/>
            <a:r>
              <a:rPr lang="en-US" dirty="0"/>
              <a:t>Class 3: Functions that return a pointer to a static variable</a:t>
            </a:r>
          </a:p>
          <a:p>
            <a:pPr lvl="1"/>
            <a:r>
              <a:rPr lang="en-US" dirty="0"/>
              <a:t>Class 4: Functions that call thread-unsafe functions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921500" cy="573088"/>
          </a:xfrm>
        </p:spPr>
        <p:txBody>
          <a:bodyPr/>
          <a:lstStyle/>
          <a:p>
            <a:r>
              <a:rPr lang="en-US" dirty="0"/>
              <a:t>Thread-Unsafe Functions (Class 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Failing to protect shared variables</a:t>
            </a:r>
          </a:p>
          <a:p>
            <a:pPr lvl="1"/>
            <a:r>
              <a:rPr lang="en-US" dirty="0"/>
              <a:t>Fix: Use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semaphore operations (or mutex)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latin typeface="Courier New" pitchFamily="49" charset="0"/>
              </a:rPr>
              <a:t>goodcnt.c</a:t>
            </a:r>
            <a:endParaRPr lang="en-US" b="1" dirty="0"/>
          </a:p>
          <a:p>
            <a:pPr lvl="1"/>
            <a:r>
              <a:rPr lang="en-US" dirty="0"/>
              <a:t>Issue: Synchronization operations will slow down code</a:t>
            </a:r>
          </a:p>
          <a:p>
            <a:pPr>
              <a:buNone/>
            </a:pP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47" y="493712"/>
            <a:ext cx="7340600" cy="573088"/>
          </a:xfrm>
        </p:spPr>
        <p:txBody>
          <a:bodyPr/>
          <a:lstStyle/>
          <a:p>
            <a:r>
              <a:rPr lang="en-US" dirty="0"/>
              <a:t>Thread-Unsafe Functions (Class 2)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548688" cy="1979612"/>
          </a:xfrm>
        </p:spPr>
        <p:txBody>
          <a:bodyPr/>
          <a:lstStyle/>
          <a:p>
            <a:r>
              <a:rPr lang="en-US" dirty="0"/>
              <a:t>Relying on persistent state across multiple function invocations</a:t>
            </a:r>
          </a:p>
          <a:p>
            <a:pPr lvl="1"/>
            <a:r>
              <a:rPr lang="en-US" dirty="0"/>
              <a:t>Example: Random number generator that relies on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838200" y="2229803"/>
            <a:ext cx="6726521" cy="36933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static unsigned int next = 1; </a:t>
            </a:r>
          </a:p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rand: return pseudo-random integer on 0..32767 */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rand(void)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next*1103515245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int)(next/65536)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srand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: set seed for rand() */ </a:t>
            </a:r>
          </a:p>
          <a:p>
            <a:r>
              <a:rPr lang="en-US" sz="1600" dirty="0">
                <a:latin typeface="Courier New" pitchFamily="49" charset="0"/>
              </a:rPr>
              <a:t>void srand(unsigned int seed)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seed;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8" y="493712"/>
            <a:ext cx="8169302" cy="954088"/>
          </a:xfrm>
        </p:spPr>
        <p:txBody>
          <a:bodyPr/>
          <a:lstStyle/>
          <a:p>
            <a:r>
              <a:rPr lang="en-US" dirty="0"/>
              <a:t>Thread-Safe Random Number Generator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7988"/>
            <a:ext cx="8548688" cy="1979612"/>
          </a:xfrm>
        </p:spPr>
        <p:txBody>
          <a:bodyPr/>
          <a:lstStyle/>
          <a:p>
            <a:r>
              <a:rPr lang="en-US" dirty="0"/>
              <a:t>Pass state as part of argument</a:t>
            </a:r>
          </a:p>
          <a:p>
            <a:pPr lvl="1"/>
            <a:r>
              <a:rPr lang="en-US" dirty="0"/>
              <a:t>and, thereby, eliminate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Consequence: programmer using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must maintain seed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838200" y="2830830"/>
            <a:ext cx="6956852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rand_r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return pseudo-random integer on 0..32767 */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int rand_r(int *nextp)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*nextp = *nextp*1103515245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int)(*nextp/65536)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Thread-Unsafe Functions (Class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12" y="1697922"/>
            <a:ext cx="4599789" cy="4724400"/>
          </a:xfrm>
        </p:spPr>
        <p:txBody>
          <a:bodyPr/>
          <a:lstStyle/>
          <a:p>
            <a:r>
              <a:rPr lang="en-US" dirty="0"/>
              <a:t>Returning a pointer to a static variable</a:t>
            </a:r>
          </a:p>
          <a:p>
            <a:endParaRPr lang="en-US" dirty="0"/>
          </a:p>
          <a:p>
            <a:r>
              <a:rPr lang="en-US" dirty="0"/>
              <a:t>Fix 1.  Rewrite function so</a:t>
            </a:r>
            <a:br>
              <a:rPr lang="en-US" dirty="0"/>
            </a:br>
            <a:r>
              <a:rPr lang="en-US" dirty="0"/>
              <a:t>caller passes address of </a:t>
            </a:r>
            <a:br>
              <a:rPr lang="en-US" dirty="0"/>
            </a:br>
            <a:r>
              <a:rPr lang="en-US" dirty="0"/>
              <a:t>variable to store result</a:t>
            </a:r>
          </a:p>
          <a:p>
            <a:pPr lvl="1"/>
            <a:r>
              <a:rPr lang="en-US" dirty="0"/>
              <a:t>Requires changes in caller and callee</a:t>
            </a:r>
          </a:p>
          <a:p>
            <a:pPr lvl="1"/>
            <a:endParaRPr lang="en-US" dirty="0"/>
          </a:p>
          <a:p>
            <a:r>
              <a:rPr lang="en-US" dirty="0"/>
              <a:t>Fix 2. Lock-and-copy</a:t>
            </a:r>
          </a:p>
          <a:p>
            <a:pPr lvl="1"/>
            <a:r>
              <a:rPr lang="en-US" dirty="0"/>
              <a:t>Requires simple changes in caller (and none in </a:t>
            </a:r>
            <a:r>
              <a:rPr lang="en-US" dirty="0" err="1"/>
              <a:t>callee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However, caller must free memory.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45977" y="3657600"/>
            <a:ext cx="4139781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lc_itoa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x, char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strcpy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(x));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61389" y="1295400"/>
            <a:ext cx="413978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Convert integer to string */</a:t>
            </a:r>
          </a:p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static 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"%d", x);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642100" cy="573088"/>
          </a:xfrm>
        </p:spPr>
        <p:txBody>
          <a:bodyPr/>
          <a:lstStyle/>
          <a:p>
            <a:r>
              <a:rPr lang="en-US" dirty="0"/>
              <a:t>Thread-Unsafe Functions (Class 4)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52538"/>
            <a:ext cx="8548687" cy="5224462"/>
          </a:xfrm>
        </p:spPr>
        <p:txBody>
          <a:bodyPr/>
          <a:lstStyle/>
          <a:p>
            <a:r>
              <a:rPr lang="en-US"/>
              <a:t>Calling thread-unsafe functions</a:t>
            </a:r>
          </a:p>
          <a:p>
            <a:pPr lvl="1"/>
            <a:r>
              <a:rPr lang="en-US"/>
              <a:t>Calling one thread-unsafe function makes the entire function that calls it thread-unsafe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Fix: Modify the function so it calls only thread-safe functions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8"/>
          <p:cNvSpPr>
            <a:spLocks noChangeArrowheads="1"/>
          </p:cNvSpPr>
          <p:nvPr/>
        </p:nvSpPr>
        <p:spPr bwMode="auto">
          <a:xfrm>
            <a:off x="1371600" y="4267200"/>
            <a:ext cx="2514600" cy="1905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352615"/>
          </a:xfrm>
        </p:spPr>
        <p:txBody>
          <a:bodyPr/>
          <a:lstStyle/>
          <a:p>
            <a:r>
              <a:rPr lang="en-US" dirty="0"/>
              <a:t>Def: A function is </a:t>
            </a:r>
            <a:r>
              <a:rPr lang="en-US" i="1" dirty="0">
                <a:solidFill>
                  <a:srgbClr val="990000"/>
                </a:solidFill>
              </a:rPr>
              <a:t>reentrant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it accesses no shared variables when called by multiple threads. </a:t>
            </a:r>
          </a:p>
          <a:p>
            <a:pPr lvl="1"/>
            <a:r>
              <a:rPr lang="en-US" dirty="0"/>
              <a:t>Important subset of thread-safe functions</a:t>
            </a:r>
          </a:p>
          <a:p>
            <a:pPr lvl="2"/>
            <a:r>
              <a:rPr lang="en-US" dirty="0"/>
              <a:t>Require no synchronization operations</a:t>
            </a:r>
          </a:p>
          <a:p>
            <a:pPr lvl="2"/>
            <a:r>
              <a:rPr lang="en-US" dirty="0"/>
              <a:t>Only way to make a Class 2 function thread-safe is to make </a:t>
            </a:r>
            <a:r>
              <a:rPr lang="en-US"/>
              <a:t>it reentrant </a:t>
            </a:r>
            <a:r>
              <a:rPr lang="en-US" dirty="0"/>
              <a:t>(e.g.,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)</a:t>
            </a:r>
          </a:p>
        </p:txBody>
      </p:sp>
      <p:sp>
        <p:nvSpPr>
          <p:cNvPr id="4" name="Oval 383"/>
          <p:cNvSpPr>
            <a:spLocks noChangeArrowheads="1"/>
          </p:cNvSpPr>
          <p:nvPr/>
        </p:nvSpPr>
        <p:spPr bwMode="auto">
          <a:xfrm>
            <a:off x="1828800" y="4876800"/>
            <a:ext cx="1524000" cy="1143000"/>
          </a:xfrm>
          <a:prstGeom prst="ellipse">
            <a:avLst/>
          </a:prstGeom>
          <a:solidFill>
            <a:srgbClr val="F7F5C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Reentrant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1312862" y="3867090"/>
            <a:ext cx="15311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All functions</a:t>
            </a:r>
          </a:p>
        </p:txBody>
      </p:sp>
      <p:sp>
        <p:nvSpPr>
          <p:cNvPr id="7" name="Rectangle 389"/>
          <p:cNvSpPr>
            <a:spLocks noChangeArrowheads="1"/>
          </p:cNvSpPr>
          <p:nvPr/>
        </p:nvSpPr>
        <p:spPr bwMode="auto">
          <a:xfrm>
            <a:off x="3886200" y="4267200"/>
            <a:ext cx="2514600" cy="1905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" name="Text Box 390"/>
          <p:cNvSpPr txBox="1">
            <a:spLocks noChangeArrowheads="1"/>
          </p:cNvSpPr>
          <p:nvPr/>
        </p:nvSpPr>
        <p:spPr bwMode="auto">
          <a:xfrm>
            <a:off x="4310301" y="4813369"/>
            <a:ext cx="17235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Thread-unsafe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9" name="Text Box 391"/>
          <p:cNvSpPr txBox="1">
            <a:spLocks noChangeArrowheads="1"/>
          </p:cNvSpPr>
          <p:nvPr/>
        </p:nvSpPr>
        <p:spPr bwMode="auto">
          <a:xfrm>
            <a:off x="1861476" y="4203769"/>
            <a:ext cx="144277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03" y="435677"/>
            <a:ext cx="9144000" cy="926397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Protect Shared Resources via Mutual Exclusion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</a:t>
            </a:r>
          </a:p>
          <a:p>
            <a:pPr lvl="1"/>
            <a:r>
              <a:rPr lang="en-US" dirty="0"/>
              <a:t>Surround each access to the shared variable(s) with </a:t>
            </a:r>
            <a:r>
              <a:rPr lang="en-US" i="1" dirty="0"/>
              <a:t>P(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V(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operations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809937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345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Thread-Safe Library Functions</a:t>
            </a: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functions in the Standard C Library (at the back of your K&amp;R text) are 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Most Unix system calls are thread-safe, with a few exceptions: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1114425" y="3606800"/>
            <a:ext cx="6750050" cy="2569934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Thread-unsafe function	Class	Reentrant version</a:t>
            </a:r>
          </a:p>
          <a:p>
            <a:pPr algn="l">
              <a:spcBef>
                <a:spcPts val="600"/>
              </a:spcBef>
            </a:pPr>
            <a:r>
              <a:rPr lang="en-US" sz="1800" dirty="0" err="1">
                <a:latin typeface="Courier New" pitchFamily="49" charset="0"/>
              </a:rPr>
              <a:t>asctime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asctime_r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ctime</a:t>
            </a:r>
            <a:r>
              <a:rPr lang="en-US" sz="1800" dirty="0">
                <a:latin typeface="Courier New" pitchFamily="49" charset="0"/>
              </a:rPr>
              <a:t>			 3	</a:t>
            </a:r>
            <a:r>
              <a:rPr lang="en-US" sz="1800" dirty="0" err="1">
                <a:latin typeface="Courier New" pitchFamily="49" charset="0"/>
              </a:rPr>
              <a:t>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gethostbyaddr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gethostbyaddr_r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gethostbyname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gethostbyname_r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inet_ntoa</a:t>
            </a:r>
            <a:r>
              <a:rPr lang="en-US" sz="1800" dirty="0">
                <a:latin typeface="Courier New" pitchFamily="49" charset="0"/>
              </a:rPr>
              <a:t>		 3	(none)</a:t>
            </a:r>
          </a:p>
          <a:p>
            <a:pPr algn="l"/>
            <a:r>
              <a:rPr lang="en-US" sz="1800" dirty="0" err="1">
                <a:latin typeface="Courier New" pitchFamily="49" charset="0"/>
              </a:rPr>
              <a:t>localtime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localtime_r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>
                <a:latin typeface="Courier New" pitchFamily="49" charset="0"/>
              </a:rPr>
              <a:t>rand			 2	</a:t>
            </a:r>
            <a:r>
              <a:rPr lang="en-US" sz="1800" dirty="0" err="1">
                <a:latin typeface="Courier New" pitchFamily="49" charset="0"/>
              </a:rPr>
              <a:t>rand_r</a:t>
            </a:r>
            <a:endParaRPr lang="en-US" sz="1800" dirty="0">
              <a:latin typeface="Courier New" pitchFamily="49" charset="0"/>
            </a:endParaRP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Thread safety</a:t>
            </a:r>
          </a:p>
          <a:p>
            <a:pPr lvl="1"/>
            <a:r>
              <a:rPr lang="en-US" b="1" dirty="0"/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07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Signal Handling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Action</a:t>
            </a:r>
          </a:p>
          <a:p>
            <a:pPr lvl="1"/>
            <a:r>
              <a:rPr lang="en-US" dirty="0"/>
              <a:t>Signal can occur at any point in program execution</a:t>
            </a:r>
          </a:p>
          <a:p>
            <a:pPr lvl="2"/>
            <a:r>
              <a:rPr lang="en-US" dirty="0"/>
              <a:t>Unless signal is blocked</a:t>
            </a:r>
          </a:p>
          <a:p>
            <a:pPr lvl="1"/>
            <a:r>
              <a:rPr lang="en-US" dirty="0"/>
              <a:t>Signal handler runs within same thread</a:t>
            </a:r>
          </a:p>
          <a:p>
            <a:pPr lvl="1"/>
            <a:r>
              <a:rPr lang="en-US" dirty="0"/>
              <a:t>Must run to completion and then return to regular program execution</a:t>
            </a:r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881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/ Signals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Many library functions use lock-and-copy for thread safety</a:t>
            </a:r>
          </a:p>
          <a:p>
            <a:pPr lvl="1"/>
            <a:r>
              <a:rPr lang="en-US" dirty="0"/>
              <a:t>Because they have hidden state</a:t>
            </a:r>
          </a:p>
          <a:p>
            <a:pPr lvl="1"/>
            <a:r>
              <a:rPr lang="en-US" dirty="0"/>
              <a:t>malloc</a:t>
            </a:r>
          </a:p>
          <a:p>
            <a:pPr lvl="2"/>
            <a:r>
              <a:rPr lang="en-US" dirty="0"/>
              <a:t>Free lists</a:t>
            </a:r>
          </a:p>
          <a:p>
            <a:pPr lvl="1"/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printf</a:t>
            </a:r>
            <a:r>
              <a:rPr lang="en-US" dirty="0"/>
              <a:t>, puts</a:t>
            </a:r>
          </a:p>
          <a:p>
            <a:pPr lvl="2"/>
            <a:r>
              <a:rPr lang="en-US" dirty="0"/>
              <a:t>So that outputs from multiple threads don’t interleave</a:t>
            </a:r>
          </a:p>
          <a:p>
            <a:pPr lvl="1"/>
            <a:r>
              <a:rPr lang="en-US" dirty="0" err="1"/>
              <a:t>sprintf</a:t>
            </a:r>
            <a:endParaRPr lang="en-US" dirty="0"/>
          </a:p>
          <a:p>
            <a:pPr lvl="2"/>
            <a:r>
              <a:rPr lang="en-US" dirty="0"/>
              <a:t>Not officially </a:t>
            </a:r>
            <a:r>
              <a:rPr lang="en-US" dirty="0" err="1"/>
              <a:t>asynch</a:t>
            </a:r>
            <a:r>
              <a:rPr lang="en-US" dirty="0"/>
              <a:t>-signal-safe, but seems to be OK</a:t>
            </a:r>
          </a:p>
          <a:p>
            <a:r>
              <a:rPr lang="en-US" dirty="0"/>
              <a:t>OK for handler that doesn’t use these library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083635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Thread / Signal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What if:</a:t>
            </a:r>
          </a:p>
          <a:p>
            <a:pPr lvl="1"/>
            <a:r>
              <a:rPr lang="en-US" sz="2200" dirty="0"/>
              <a:t>Signal received while library function holds lock</a:t>
            </a:r>
          </a:p>
          <a:p>
            <a:pPr lvl="1"/>
            <a:r>
              <a:rPr lang="en-US" sz="2200" dirty="0"/>
              <a:t>Handler calls same (or related) library function</a:t>
            </a:r>
          </a:p>
          <a:p>
            <a:r>
              <a:rPr lang="en-US" dirty="0"/>
              <a:t>Deadlock!</a:t>
            </a:r>
          </a:p>
          <a:p>
            <a:pPr lvl="1"/>
            <a:r>
              <a:rPr lang="en-US" dirty="0"/>
              <a:t>Signal handler cannot proceed until it gets lock</a:t>
            </a:r>
          </a:p>
          <a:p>
            <a:pPr lvl="1"/>
            <a:r>
              <a:rPr lang="en-US" dirty="0"/>
              <a:t>Main program cannot proceed until handler completes</a:t>
            </a:r>
          </a:p>
          <a:p>
            <a:r>
              <a:rPr lang="en-US" dirty="0"/>
              <a:t>Key Point</a:t>
            </a:r>
          </a:p>
          <a:p>
            <a:pPr lvl="1"/>
            <a:r>
              <a:rPr lang="en-US" dirty="0"/>
              <a:t>Threads employ symmetric concurrency</a:t>
            </a:r>
          </a:p>
          <a:p>
            <a:pPr lvl="1"/>
            <a:r>
              <a:rPr lang="en-US" dirty="0"/>
              <a:t>Signal handling is asymmetric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D46DC-49D0-804A-A785-2CBF9DE450A1}"/>
              </a:ext>
            </a:extLst>
          </p:cNvPr>
          <p:cNvSpPr txBox="1"/>
          <p:nvPr/>
        </p:nvSpPr>
        <p:spPr>
          <a:xfrm>
            <a:off x="5607720" y="1905000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D10CF-E88D-274B-991B-9E9AE30228C0}"/>
              </a:ext>
            </a:extLst>
          </p:cNvPr>
          <p:cNvSpPr txBox="1"/>
          <p:nvPr/>
        </p:nvSpPr>
        <p:spPr>
          <a:xfrm>
            <a:off x="5587745" y="2190693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574887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022" y="1276350"/>
            <a:ext cx="8389978" cy="4972050"/>
          </a:xfrm>
        </p:spPr>
        <p:txBody>
          <a:bodyPr/>
          <a:lstStyle/>
          <a:p>
            <a:r>
              <a:rPr lang="en-US" dirty="0"/>
              <a:t>Threads provide another mechanism for writing concurrent programs</a:t>
            </a:r>
          </a:p>
          <a:p>
            <a:r>
              <a:rPr lang="en-US" dirty="0"/>
              <a:t>Threads are growing in popularity</a:t>
            </a:r>
          </a:p>
          <a:p>
            <a:pPr lvl="1"/>
            <a:r>
              <a:rPr lang="en-US" dirty="0"/>
              <a:t>Somewhat cheaper than processes</a:t>
            </a:r>
          </a:p>
          <a:p>
            <a:pPr lvl="1"/>
            <a:r>
              <a:rPr lang="en-US" dirty="0"/>
              <a:t>Easy to share data between threads</a:t>
            </a:r>
          </a:p>
          <a:p>
            <a:r>
              <a:rPr lang="en-US" dirty="0"/>
              <a:t>However, the ease of sharing has a cost:</a:t>
            </a:r>
          </a:p>
          <a:p>
            <a:pPr lvl="1"/>
            <a:r>
              <a:rPr lang="en-US" dirty="0"/>
              <a:t>Easy to introduce subtle synchronization errors</a:t>
            </a:r>
          </a:p>
          <a:p>
            <a:pPr lvl="1"/>
            <a:r>
              <a:rPr lang="en-US" dirty="0"/>
              <a:t>Tread carefully with threads!</a:t>
            </a:r>
          </a:p>
          <a:p>
            <a:pPr lvl="1"/>
            <a:endParaRPr lang="en-US" dirty="0"/>
          </a:p>
          <a:p>
            <a:r>
              <a:rPr lang="en-US" dirty="0"/>
              <a:t>For more info: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Butenhof</a:t>
            </a:r>
            <a:r>
              <a:rPr lang="en-US" dirty="0"/>
              <a:t>, “Programming with </a:t>
            </a:r>
            <a:r>
              <a:rPr lang="en-US" dirty="0" err="1"/>
              <a:t>Posix</a:t>
            </a:r>
            <a:r>
              <a:rPr lang="en-US" dirty="0"/>
              <a:t> Threads”, Addison-Wesley, 1997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Lock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>
              <a:tabLst>
                <a:tab pos="2054225" algn="l"/>
              </a:tabLst>
            </a:pPr>
            <a:r>
              <a:rPr lang="en-US" dirty="0"/>
              <a:t>Mutex is special case of semaphore that only has value 0 (locked) or 1 (unlocked)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while (m == 0); m=0; </a:t>
            </a:r>
            <a:r>
              <a:rPr lang="en-US" dirty="0"/>
              <a:t>]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Unlock(m):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m=1</a:t>
            </a:r>
            <a:r>
              <a:rPr lang="en-US" dirty="0"/>
              <a:t>]</a:t>
            </a:r>
          </a:p>
          <a:p>
            <a:pPr marL="742950" indent="-285750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~2x faster than using semaphore for this purpose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And, more clearly indicates programmer’s intention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550" y="4419600"/>
            <a:ext cx="2346325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lock(mutex)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unlock(mutex)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F7C5E-86A9-48F7-ABF6-FFBC3FCA6F31}"/>
              </a:ext>
            </a:extLst>
          </p:cNvPr>
          <p:cNvSpPr txBox="1"/>
          <p:nvPr/>
        </p:nvSpPr>
        <p:spPr>
          <a:xfrm>
            <a:off x="7010400" y="4419600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65BCC-B72D-46B3-82E9-16ED09DA815E}"/>
              </a:ext>
            </a:extLst>
          </p:cNvPr>
          <p:cNvSpPr txBox="1"/>
          <p:nvPr/>
        </p:nvSpPr>
        <p:spPr>
          <a:xfrm>
            <a:off x="5638800" y="4973598"/>
            <a:ext cx="44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23063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ECDD-CBAE-44D5-8AA0-0A4E0DCB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3634-8658-4207-84EC-B597F157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examples will use semaphores for both counting and mutual exclusion</a:t>
            </a:r>
          </a:p>
          <a:p>
            <a:pPr lvl="1"/>
            <a:r>
              <a:rPr lang="en-US" dirty="0"/>
              <a:t>Code is much shorter than using </a:t>
            </a:r>
            <a:r>
              <a:rPr lang="en-US" dirty="0" err="1"/>
              <a:t>pthread_mutex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7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Coordinate Access to Shared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4" y="1524000"/>
            <a:ext cx="8363556" cy="5334000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counting semaphores </a:t>
            </a:r>
            <a:r>
              <a:rPr lang="en-US" dirty="0"/>
              <a:t>to keep track of resource state.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binary semaphores </a:t>
            </a:r>
            <a:r>
              <a:rPr lang="en-US" dirty="0"/>
              <a:t>to notify other threads. </a:t>
            </a:r>
          </a:p>
          <a:p>
            <a:pPr>
              <a:spcBef>
                <a:spcPts val="1200"/>
              </a:spcBef>
            </a:pPr>
            <a:r>
              <a:rPr lang="en-US" dirty="0"/>
              <a:t>The Producer-Consumer Problem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r>
              <a:rPr lang="en-US" i="1" dirty="0"/>
              <a:t>Single entry </a:t>
            </a:r>
            <a:r>
              <a:rPr lang="en-US" dirty="0"/>
              <a:t>buffer implemented with two binary semaphores</a:t>
            </a:r>
          </a:p>
          <a:p>
            <a:pPr lvl="2"/>
            <a:r>
              <a:rPr lang="en-US" dirty="0"/>
              <a:t>One to control access by producer(s)</a:t>
            </a:r>
          </a:p>
          <a:p>
            <a:pPr lvl="2"/>
            <a:r>
              <a:rPr lang="en-US" dirty="0"/>
              <a:t>One to control access by consumer(s)</a:t>
            </a:r>
          </a:p>
          <a:p>
            <a:pPr lvl="1"/>
            <a:r>
              <a:rPr lang="en-US" i="1" dirty="0"/>
              <a:t>N-entry</a:t>
            </a:r>
            <a:r>
              <a:rPr lang="en-US" dirty="0"/>
              <a:t> buffer implemented with semaphores + circular buffer</a:t>
            </a:r>
          </a:p>
          <a:p>
            <a:pPr lvl="1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3E014-F2CE-487A-AA10-A91FCC662B67}"/>
              </a:ext>
            </a:extLst>
          </p:cNvPr>
          <p:cNvGrpSpPr/>
          <p:nvPr/>
        </p:nvGrpSpPr>
        <p:grpSpPr>
          <a:xfrm>
            <a:off x="1143000" y="3657600"/>
            <a:ext cx="4800600" cy="882650"/>
            <a:chOff x="1552575" y="1327150"/>
            <a:chExt cx="5486400" cy="111125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8BB99080-35E6-4A04-A399-ABAE9207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5" y="1327150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producer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6BCB025A-EB54-450B-A46A-5C3351B41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461" y="1600200"/>
              <a:ext cx="1567543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Shared buffer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ACF229B1-1B3E-4709-9833-046B3FD96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1775" y="1841498"/>
              <a:ext cx="6966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7206C5D0-FA38-4A02-95FD-329FB1941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6004" y="1828799"/>
              <a:ext cx="783771" cy="8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FBC045B2-71BD-4C09-AFCF-EB6A67D2E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1330325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consumer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96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Using semaphores to schedule shared resources     </a:t>
            </a:r>
            <a:r>
              <a:rPr lang="en-US" dirty="0">
                <a:solidFill>
                  <a:schemeClr val="bg2"/>
                </a:solidFill>
              </a:rPr>
              <a:t>CSAPP 12.5.4</a:t>
            </a:r>
          </a:p>
          <a:p>
            <a:pPr lvl="1"/>
            <a:r>
              <a:rPr lang="en-US" b="1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				     CSAPP 12.7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81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30272</TotalTime>
  <Words>4963</Words>
  <Application>Microsoft Office PowerPoint</Application>
  <PresentationFormat>On-screen Show (4:3)</PresentationFormat>
  <Paragraphs>1066</Paragraphs>
  <Slides>55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Synchronization: Advanced  18-213/18-613: Introduction to Computer Systems 24th Lecture, April 14, 2022</vt:lpstr>
      <vt:lpstr>Review: Semaphores</vt:lpstr>
      <vt:lpstr>Announcements</vt:lpstr>
      <vt:lpstr>Review: Using Semaphores to Protect Shared Resources via Mutual Exclusion</vt:lpstr>
      <vt:lpstr>Review: Using Lock for Mutual Exclusion</vt:lpstr>
      <vt:lpstr>Note about Examples</vt:lpstr>
      <vt:lpstr>Review: Using Semaphores to Coordinate Access to Shared Resources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Other Versions of Readers-Writers</vt:lpstr>
      <vt:lpstr>Solution to Second Readers-Writers Problem</vt:lpstr>
      <vt:lpstr>Managing Readers/Writers with FIFO</vt:lpstr>
      <vt:lpstr>Readers Writers FIFO Implementation</vt:lpstr>
      <vt:lpstr>Readers Writers FIFO Use</vt:lpstr>
      <vt:lpstr>Library Reader/Writer Lock</vt:lpstr>
      <vt:lpstr>Today</vt:lpstr>
      <vt:lpstr>One Worry: Races</vt:lpstr>
      <vt:lpstr>Race Elimination</vt:lpstr>
      <vt:lpstr>Today</vt:lpstr>
      <vt:lpstr>A Worry: Deadlock</vt:lpstr>
      <vt:lpstr>Deadlocking With Semaphores</vt:lpstr>
      <vt:lpstr>Deadlock Visualized in Progress Graph</vt:lpstr>
      <vt:lpstr>Avoiding Deadlock</vt:lpstr>
      <vt:lpstr>Avoided Deadlock in Progress Graph</vt:lpstr>
      <vt:lpstr>Demonstration</vt:lpstr>
      <vt:lpstr>Livelock Visualized in Progress Graph</vt:lpstr>
      <vt:lpstr>Deadlock, Livelock, Starvation</vt:lpstr>
      <vt:lpstr>Quiz Time!</vt:lpstr>
      <vt:lpstr>Today</vt:lpstr>
      <vt:lpstr>Crucial concept: Thread Safety</vt:lpstr>
      <vt:lpstr>Thread-Unsafe Functions (Class 1)</vt:lpstr>
      <vt:lpstr>Thread-Unsafe Functions (Class 2)</vt:lpstr>
      <vt:lpstr>Thread-Safe Random Number Generator</vt:lpstr>
      <vt:lpstr>Thread-Unsafe Functions (Class 3)</vt:lpstr>
      <vt:lpstr>Thread-Unsafe Functions (Class 4)</vt:lpstr>
      <vt:lpstr>Reentrant Functions </vt:lpstr>
      <vt:lpstr>Thread-Safe Library Functions</vt:lpstr>
      <vt:lpstr>Today</vt:lpstr>
      <vt:lpstr>Review: Signal Handling</vt:lpstr>
      <vt:lpstr>Threads / Signals Interactions</vt:lpstr>
      <vt:lpstr>Bad Thread / Signal Interactions</vt:lpstr>
      <vt:lpstr>Threads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932</cp:revision>
  <cp:lastPrinted>2019-11-15T19:17:28Z</cp:lastPrinted>
  <dcterms:created xsi:type="dcterms:W3CDTF">2012-11-26T22:46:36Z</dcterms:created>
  <dcterms:modified xsi:type="dcterms:W3CDTF">2022-04-14T02:08:52Z</dcterms:modified>
</cp:coreProperties>
</file>