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689" r:id="rId2"/>
    <p:sldId id="1386" r:id="rId3"/>
    <p:sldId id="730" r:id="rId4"/>
    <p:sldId id="1308" r:id="rId5"/>
    <p:sldId id="1344" r:id="rId6"/>
    <p:sldId id="1350" r:id="rId7"/>
    <p:sldId id="1351" r:id="rId8"/>
    <p:sldId id="1352" r:id="rId9"/>
    <p:sldId id="1353" r:id="rId10"/>
    <p:sldId id="1354" r:id="rId11"/>
    <p:sldId id="1243" r:id="rId12"/>
    <p:sldId id="1373" r:id="rId13"/>
    <p:sldId id="1374" r:id="rId14"/>
    <p:sldId id="1290" r:id="rId15"/>
    <p:sldId id="1291" r:id="rId16"/>
    <p:sldId id="1292" r:id="rId17"/>
    <p:sldId id="1293" r:id="rId18"/>
    <p:sldId id="1294" r:id="rId19"/>
    <p:sldId id="1300" r:id="rId20"/>
    <p:sldId id="1301" r:id="rId21"/>
    <p:sldId id="1369" r:id="rId22"/>
    <p:sldId id="1370" r:id="rId23"/>
    <p:sldId id="1257" r:id="rId24"/>
    <p:sldId id="1303" r:id="rId25"/>
    <p:sldId id="1356" r:id="rId26"/>
    <p:sldId id="1357" r:id="rId27"/>
    <p:sldId id="1358" r:id="rId28"/>
    <p:sldId id="1359" r:id="rId29"/>
    <p:sldId id="1305" r:id="rId30"/>
    <p:sldId id="1345" r:id="rId31"/>
    <p:sldId id="1388" r:id="rId32"/>
    <p:sldId id="1347" r:id="rId33"/>
    <p:sldId id="1309" r:id="rId34"/>
    <p:sldId id="1323" r:id="rId35"/>
    <p:sldId id="1264" r:id="rId36"/>
    <p:sldId id="1387" r:id="rId37"/>
    <p:sldId id="1330" r:id="rId38"/>
    <p:sldId id="1331" r:id="rId39"/>
    <p:sldId id="1332" r:id="rId40"/>
    <p:sldId id="1335" r:id="rId41"/>
    <p:sldId id="1362" r:id="rId42"/>
    <p:sldId id="1313" r:id="rId43"/>
    <p:sldId id="1273" r:id="rId44"/>
    <p:sldId id="1274" r:id="rId45"/>
    <p:sldId id="1275" r:id="rId46"/>
    <p:sldId id="1276" r:id="rId47"/>
    <p:sldId id="1366" r:id="rId48"/>
    <p:sldId id="1278" r:id="rId49"/>
    <p:sldId id="1280" r:id="rId50"/>
    <p:sldId id="1282" r:id="rId51"/>
    <p:sldId id="1314" r:id="rId52"/>
    <p:sldId id="1322" r:id="rId53"/>
    <p:sldId id="1315" r:id="rId54"/>
    <p:sldId id="1316" r:id="rId55"/>
    <p:sldId id="1317" r:id="rId56"/>
    <p:sldId id="1318" r:id="rId57"/>
    <p:sldId id="1319" r:id="rId58"/>
    <p:sldId id="1320" r:id="rId59"/>
    <p:sldId id="1321" r:id="rId60"/>
    <p:sldId id="1336" r:id="rId61"/>
    <p:sldId id="1364" r:id="rId62"/>
    <p:sldId id="1360" r:id="rId63"/>
    <p:sldId id="1361" r:id="rId64"/>
    <p:sldId id="1363" r:id="rId65"/>
    <p:sldId id="1365" r:id="rId66"/>
    <p:sldId id="1367" r:id="rId67"/>
    <p:sldId id="1368" r:id="rId68"/>
    <p:sldId id="1384" r:id="rId69"/>
    <p:sldId id="1376" r:id="rId70"/>
    <p:sldId id="1377" r:id="rId71"/>
    <p:sldId id="1379" r:id="rId72"/>
    <p:sldId id="1378" r:id="rId73"/>
    <p:sldId id="1380" r:id="rId74"/>
    <p:sldId id="1382" r:id="rId75"/>
    <p:sldId id="1381" r:id="rId76"/>
    <p:sldId id="1383" r:id="rId77"/>
  </p:sldIdLst>
  <p:sldSz cx="9144000" cy="6858000" type="screen4x3"/>
  <p:notesSz cx="7302500" cy="9586913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99"/>
    <a:srgbClr val="F1C7C7"/>
    <a:srgbClr val="990000"/>
    <a:srgbClr val="F6F5BD"/>
    <a:srgbClr val="D5F1CF"/>
    <a:srgbClr val="E2AC00"/>
    <a:srgbClr val="A9E39D"/>
    <a:srgbClr val="FF9999"/>
    <a:srgbClr val="8C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1124" autoAdjust="0"/>
  </p:normalViewPr>
  <p:slideViewPr>
    <p:cSldViewPr snapToObjects="1">
      <p:cViewPr varScale="1">
        <p:scale>
          <a:sx n="85" d="100"/>
          <a:sy n="85" d="100"/>
        </p:scale>
        <p:origin x="948" y="42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9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Latest generation Intel processor, launched in 2020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8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74841" y="2286000"/>
            <a:ext cx="21123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Tiger Lake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Processor Die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(4 core version)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212056"/>
            <a:ext cx="26905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itchFamily="34" charset="0"/>
              </a:rPr>
              <a:t>CPU caches</a:t>
            </a:r>
          </a:p>
          <a:p>
            <a:pPr algn="ctr"/>
            <a:endParaRPr lang="en-US" sz="1100" u="sng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L1 per core: 32KB Instruction</a:t>
            </a:r>
          </a:p>
          <a:p>
            <a:r>
              <a:rPr lang="en-US" sz="1600" dirty="0">
                <a:latin typeface="Calibri" pitchFamily="34" charset="0"/>
              </a:rPr>
              <a:t>                      + 48KB Data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L2 per core: 1.25MB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Shared L3: 12MB (8 core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                    version has 24MB)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A0749D-D96A-4C19-9C34-90E1DC8E5B87}"/>
              </a:ext>
            </a:extLst>
          </p:cNvPr>
          <p:cNvGrpSpPr/>
          <p:nvPr/>
        </p:nvGrpSpPr>
        <p:grpSpPr>
          <a:xfrm>
            <a:off x="1201732" y="1162125"/>
            <a:ext cx="4284667" cy="5442325"/>
            <a:chOff x="1201732" y="1162125"/>
            <a:chExt cx="4284667" cy="5442325"/>
          </a:xfrm>
        </p:grpSpPr>
        <p:pic>
          <p:nvPicPr>
            <p:cNvPr id="4" name="Picture 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D4CB2B2B-A9AB-42A5-B1A1-51AD3DB2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732" y="1162125"/>
              <a:ext cx="4284667" cy="54423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06AACB-7843-44F5-9259-FE120B2D9AE5}"/>
                </a:ext>
              </a:extLst>
            </p:cNvPr>
            <p:cNvSpPr txBox="1"/>
            <p:nvPr/>
          </p:nvSpPr>
          <p:spPr>
            <a:xfrm>
              <a:off x="3657600" y="29718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C85B6-BA31-4362-9FFE-34CE4723CE80}"/>
                </a:ext>
              </a:extLst>
            </p:cNvPr>
            <p:cNvSpPr txBox="1"/>
            <p:nvPr/>
          </p:nvSpPr>
          <p:spPr>
            <a:xfrm>
              <a:off x="3657600" y="3810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96B248-6CB1-40C4-9C21-6386B08107D9}"/>
                </a:ext>
              </a:extLst>
            </p:cNvPr>
            <p:cNvSpPr txBox="1"/>
            <p:nvPr/>
          </p:nvSpPr>
          <p:spPr>
            <a:xfrm>
              <a:off x="2819400" y="3810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CAD6FD-1A7D-4247-A78A-2331D97AA278}"/>
                </a:ext>
              </a:extLst>
            </p:cNvPr>
            <p:cNvSpPr txBox="1"/>
            <p:nvPr/>
          </p:nvSpPr>
          <p:spPr>
            <a:xfrm>
              <a:off x="2819400" y="29718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17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due today</a:t>
            </a:r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out today</a:t>
            </a:r>
          </a:p>
          <a:p>
            <a:r>
              <a:rPr lang="en-US" dirty="0"/>
              <a:t>Homework continues on the usual schedule</a:t>
            </a:r>
          </a:p>
          <a:p>
            <a:r>
              <a:rPr lang="en-US" dirty="0"/>
              <a:t>Looking ahead: Midterm is not next week, but the week after</a:t>
            </a:r>
          </a:p>
          <a:p>
            <a:pPr lvl="1"/>
            <a:r>
              <a:rPr lang="en-US" dirty="0"/>
              <a:t>Take-home</a:t>
            </a:r>
          </a:p>
          <a:p>
            <a:pPr lvl="1"/>
            <a:r>
              <a:rPr lang="en-US" dirty="0"/>
              <a:t>Counts 25% toward midterm grade</a:t>
            </a:r>
          </a:p>
          <a:p>
            <a:pPr lvl="1"/>
            <a:r>
              <a:rPr lang="en-US" dirty="0"/>
              <a:t>Out Monday and due Friday (the week after next)</a:t>
            </a:r>
          </a:p>
          <a:p>
            <a:pPr lvl="1"/>
            <a:r>
              <a:rPr lang="en-US" dirty="0"/>
              <a:t>Counts as a 2x homework toward final grade</a:t>
            </a:r>
          </a:p>
          <a:p>
            <a:pPr lvl="1"/>
            <a:r>
              <a:rPr lang="en-US" dirty="0"/>
              <a:t>VM will be covered on the midterm this semester</a:t>
            </a:r>
          </a:p>
          <a:p>
            <a:pPr lvl="2"/>
            <a:r>
              <a:rPr lang="en-US" dirty="0"/>
              <a:t>Covered next week in class</a:t>
            </a:r>
          </a:p>
          <a:p>
            <a:pPr lvl="2"/>
            <a:r>
              <a:rPr lang="en-US" dirty="0"/>
              <a:t>Wasn’t covered until the final last fall, so keep that in mind when looking at the F21 exam</a:t>
            </a:r>
          </a:p>
          <a:p>
            <a:pPr lvl="2"/>
            <a:r>
              <a:rPr lang="en-US" dirty="0"/>
              <a:t>Tons of good problems on other old exams</a:t>
            </a:r>
          </a:p>
          <a:p>
            <a:pPr lvl="1"/>
            <a:r>
              <a:rPr lang="en-US" dirty="0" err="1"/>
              <a:t>Ints</a:t>
            </a:r>
            <a:r>
              <a:rPr lang="en-US" dirty="0"/>
              <a:t>, Floats, and Assembly will be condensed to make room. 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833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10 – Cache Memories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4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memory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Recall: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Recall: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  <p:extLst>
      <p:ext uri="{BB962C8B-B14F-4D97-AF65-F5344CB8AC3E}">
        <p14:creationId xmlns:p14="http://schemas.microsoft.com/office/powerpoint/2010/main" val="2209258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873500" imgH="939800" progId="Equation.3">
                  <p:embed/>
                </p:oleObj>
              </mc:Choice>
              <mc:Fallback>
                <p:oleObj name="Equation" r:id="rId4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13048</TotalTime>
  <Words>6373</Words>
  <Application>Microsoft Office PowerPoint</Application>
  <PresentationFormat>On-screen Show (4:3)</PresentationFormat>
  <Paragraphs>1563</Paragraphs>
  <Slides>76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11th Lecture, February 17th, 2022</vt:lpstr>
      <vt:lpstr>Announcements</vt:lpstr>
      <vt:lpstr>Today</vt:lpstr>
      <vt:lpstr>Recall: Locality</vt:lpstr>
      <vt:lpstr>Recall: Memory       Hierarchy</vt:lpstr>
      <vt:lpstr>Recall: General Cache Concepts</vt:lpstr>
      <vt:lpstr>General Cache Concepts: Hit</vt:lpstr>
      <vt:lpstr>General Cache Concepts: Miss</vt:lpstr>
      <vt:lpstr> Recall: General Caching Concepts:  3 Types of Cache Misses</vt:lpstr>
      <vt:lpstr>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 Indexing</vt:lpstr>
      <vt:lpstr>High Bit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617</cp:revision>
  <cp:lastPrinted>2012-10-02T07:07:18Z</cp:lastPrinted>
  <dcterms:created xsi:type="dcterms:W3CDTF">2012-10-02T17:26:51Z</dcterms:created>
  <dcterms:modified xsi:type="dcterms:W3CDTF">2022-02-17T05:27:34Z</dcterms:modified>
</cp:coreProperties>
</file>