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70"/>
  </p:notesMasterIdLst>
  <p:handoutMasterIdLst>
    <p:handoutMasterId r:id="rId71"/>
  </p:handoutMasterIdLst>
  <p:sldIdLst>
    <p:sldId id="309" r:id="rId6"/>
    <p:sldId id="298" r:id="rId7"/>
    <p:sldId id="317" r:id="rId8"/>
    <p:sldId id="711" r:id="rId9"/>
    <p:sldId id="611" r:id="rId10"/>
    <p:sldId id="612" r:id="rId11"/>
    <p:sldId id="613" r:id="rId12"/>
    <p:sldId id="615" r:id="rId13"/>
    <p:sldId id="616" r:id="rId14"/>
    <p:sldId id="617" r:id="rId15"/>
    <p:sldId id="620" r:id="rId16"/>
    <p:sldId id="621" r:id="rId17"/>
    <p:sldId id="625" r:id="rId18"/>
    <p:sldId id="626" r:id="rId19"/>
    <p:sldId id="628" r:id="rId20"/>
    <p:sldId id="715" r:id="rId21"/>
    <p:sldId id="716" r:id="rId22"/>
    <p:sldId id="258" r:id="rId23"/>
    <p:sldId id="259" r:id="rId24"/>
    <p:sldId id="260" r:id="rId25"/>
    <p:sldId id="261" r:id="rId26"/>
    <p:sldId id="262" r:id="rId27"/>
    <p:sldId id="316" r:id="rId28"/>
    <p:sldId id="265" r:id="rId29"/>
    <p:sldId id="315" r:id="rId30"/>
    <p:sldId id="263" r:id="rId31"/>
    <p:sldId id="264" r:id="rId32"/>
    <p:sldId id="275" r:id="rId33"/>
    <p:sldId id="276" r:id="rId34"/>
    <p:sldId id="266" r:id="rId35"/>
    <p:sldId id="311" r:id="rId36"/>
    <p:sldId id="267" r:id="rId37"/>
    <p:sldId id="299" r:id="rId38"/>
    <p:sldId id="269" r:id="rId39"/>
    <p:sldId id="270" r:id="rId40"/>
    <p:sldId id="272" r:id="rId41"/>
    <p:sldId id="307" r:id="rId42"/>
    <p:sldId id="306" r:id="rId43"/>
    <p:sldId id="312" r:id="rId44"/>
    <p:sldId id="313" r:id="rId45"/>
    <p:sldId id="271" r:id="rId46"/>
    <p:sldId id="278" r:id="rId47"/>
    <p:sldId id="277" r:id="rId48"/>
    <p:sldId id="274" r:id="rId49"/>
    <p:sldId id="310" r:id="rId50"/>
    <p:sldId id="279" r:id="rId51"/>
    <p:sldId id="280" r:id="rId52"/>
    <p:sldId id="281" r:id="rId53"/>
    <p:sldId id="282" r:id="rId54"/>
    <p:sldId id="283" r:id="rId55"/>
    <p:sldId id="302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2" r:id="rId64"/>
    <p:sldId id="293" r:id="rId65"/>
    <p:sldId id="300" r:id="rId66"/>
    <p:sldId id="301" r:id="rId67"/>
    <p:sldId id="303" r:id="rId68"/>
    <p:sldId id="273" r:id="rId6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663" autoAdjust="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32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save time, fast forward video to 1:20 and watch only until 1:50.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_yguLapg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2*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24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2*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4" imgW="7859378" imgH="1650554" progId="Word.Document.8">
                  <p:embed/>
                </p:oleObj>
              </mc:Choice>
              <mc:Fallback>
                <p:oleObj name="Document" r:id="rId4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 (if x is a multiple of 2</a:t>
            </a:r>
            <a:r>
              <a:rPr lang="en-US" baseline="30000" dirty="0">
                <a:effectLst/>
              </a:rPr>
              <a:t>k</a:t>
            </a:r>
            <a:r>
              <a:rPr lang="en-US" dirty="0">
                <a:effectLst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Symbol" pitchFamily="18" charset="2"/>
              </a:rPr>
              <a:t> 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sym typeface="Symbol" pitchFamily="18" charset="2"/>
              </a:rPr>
              <a:t></a:t>
            </a:r>
            <a:r>
              <a:rPr lang="en-US" b="1" i="1" dirty="0"/>
              <a:t> == 0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sym typeface="Wingdings" pitchFamily="2" charset="2"/>
              </a:rPr>
              <a:t>Case 2: Rounding</a:t>
            </a:r>
          </a:p>
          <a:p>
            <a:pPr>
              <a:spcBef>
                <a:spcPct val="0"/>
              </a:spcBef>
              <a:buClrTx/>
              <a:buNone/>
              <a:tabLst>
                <a:tab pos="2971800" algn="l"/>
              </a:tabLst>
              <a:defRPr/>
            </a:pPr>
            <a:r>
              <a:rPr lang="en-US" dirty="0">
                <a:sym typeface="Wingdings" pitchFamily="2" charset="2"/>
              </a:rPr>
              <a:t>	  </a:t>
            </a:r>
            <a:r>
              <a:rPr lang="en-US" b="1" dirty="0">
                <a:sym typeface="Symbol" pitchFamily="18" charset="2"/>
              </a:rPr>
              <a:t> 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-1+(non-zero))/ 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sym typeface="Symbol" pitchFamily="18" charset="2"/>
              </a:rPr>
              <a:t></a:t>
            </a:r>
            <a:r>
              <a:rPr lang="en-US" b="1" i="1" dirty="0"/>
              <a:t> == 1 (biasing toward 0)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2nd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January 20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, 2022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3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838200" lvl="2"/>
            <a:r>
              <a:rPr lang="en-US" dirty="0"/>
              <a:t>Some specialized CPUs don’t implement IEEE 754 in full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3" imgW="7848600" imgH="952500" progId="Excel.Sheet.8">
                  <p:embed/>
                </p:oleObj>
              </mc:Choice>
              <mc:Fallback>
                <p:oleObj name="Worksheet" r:id="rId3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 754 Floating Point: Goal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D52B04D-F223-4288-862D-DCA13C6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Wide range and precision where it is needed most</a:t>
            </a:r>
          </a:p>
        </p:txBody>
      </p:sp>
    </p:spTree>
    <p:extLst>
      <p:ext uri="{BB962C8B-B14F-4D97-AF65-F5344CB8AC3E}">
        <p14:creationId xmlns:p14="http://schemas.microsoft.com/office/powerpoint/2010/main" val="42013244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3" imgW="7848600" imgH="965200" progId="Excel.Sheet.8">
                  <p:embed/>
                </p:oleObj>
              </mc:Choice>
              <mc:Fallback>
                <p:oleObj name="Worksheet" r:id="rId3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07475EF-57AE-459A-B1EB-05B0BA01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Increasingly bigger steps for large numbers</a:t>
            </a:r>
          </a:p>
          <a:p>
            <a:pPr marL="119063" indent="-119063"/>
            <a:r>
              <a:rPr lang="en-US" sz="3200" kern="0" dirty="0"/>
              <a:t>Dense packing for small numbers</a:t>
            </a:r>
          </a:p>
        </p:txBody>
      </p:sp>
    </p:spTree>
    <p:extLst>
      <p:ext uri="{BB962C8B-B14F-4D97-AF65-F5344CB8AC3E}">
        <p14:creationId xmlns:p14="http://schemas.microsoft.com/office/powerpoint/2010/main" val="37316436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7015"/>
            <a:ext cx="8382000" cy="5435600"/>
          </a:xfrm>
        </p:spPr>
        <p:txBody>
          <a:bodyPr/>
          <a:lstStyle/>
          <a:p>
            <a:r>
              <a:rPr lang="en-US" dirty="0"/>
              <a:t>Lab 0 and Lab 1 are live (on </a:t>
            </a:r>
            <a:r>
              <a:rPr lang="en-US" dirty="0" err="1"/>
              <a:t>Autolab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#1 is live (on canvas)</a:t>
            </a:r>
          </a:p>
          <a:p>
            <a:endParaRPr lang="en-US" dirty="0"/>
          </a:p>
          <a:p>
            <a:r>
              <a:rPr lang="en-US" dirty="0"/>
              <a:t>Evening office hours have started</a:t>
            </a:r>
          </a:p>
          <a:p>
            <a:endParaRPr lang="en-US" dirty="0"/>
          </a:p>
          <a:p>
            <a:r>
              <a:rPr lang="en-US" dirty="0"/>
              <a:t>Small groups start next week</a:t>
            </a:r>
          </a:p>
          <a:p>
            <a:pPr lvl="1"/>
            <a:r>
              <a:rPr lang="en-US" dirty="0"/>
              <a:t>Standby for more information</a:t>
            </a:r>
          </a:p>
          <a:p>
            <a:pPr lvl="1"/>
            <a:r>
              <a:rPr lang="en-US" dirty="0"/>
              <a:t>Attendance is mandatory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Autolab</a:t>
            </a:r>
            <a:r>
              <a:rPr lang="en-US" dirty="0"/>
              <a:t> and OH  rosters will be updated again this afternoon</a:t>
            </a:r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Integers (part-2) &amp; Floats (mostly)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rgbClr val="A6A6A6"/>
                </a:solidFill>
              </a:rPr>
              <a:t>Floats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1590779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&gt; Day 3 (Floating Point)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160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Pages>0</Pages>
  <Words>4832</Words>
  <Characters>0</Characters>
  <Application>Microsoft Office PowerPoint</Application>
  <PresentationFormat>On-screen Show (4:3)</PresentationFormat>
  <Lines>0</Lines>
  <Paragraphs>1046</Paragraphs>
  <Slides>64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92" baseType="lpstr"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Times</vt:lpstr>
      <vt:lpstr>Times New Roman</vt:lpstr>
      <vt:lpstr>Wingdings</vt:lpstr>
      <vt:lpstr>Wingdings 2</vt:lpstr>
      <vt:lpstr>Title Slide</vt:lpstr>
      <vt:lpstr>Title and Content</vt:lpstr>
      <vt:lpstr>Title and Content: Build</vt:lpstr>
      <vt:lpstr>Title Only</vt:lpstr>
      <vt:lpstr>template2007</vt:lpstr>
      <vt:lpstr>Chart</vt:lpstr>
      <vt:lpstr>Document</vt:lpstr>
      <vt:lpstr>Worksheet</vt:lpstr>
      <vt:lpstr>PowerPoint Presentation</vt:lpstr>
      <vt:lpstr>Floating Point  18-213/18-613: Introduction to Computer Systems 2nd Lecture, January 20th, 2022</vt:lpstr>
      <vt:lpstr>Announcements</vt:lpstr>
      <vt:lpstr>Today: Integers (part-2) &amp; Floats (mostly)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Multiplication</vt:lpstr>
      <vt:lpstr>Unsigned Multiplication in C</vt:lpstr>
      <vt:lpstr>Signed Multiplication in C</vt:lpstr>
      <vt:lpstr>Power-of-2 Multiply with Shift</vt:lpstr>
      <vt:lpstr>Unsigned Power-of-2 Divide with Shift</vt:lpstr>
      <vt:lpstr>Signed Power-of-2 Divide with Shift</vt:lpstr>
      <vt:lpstr>Correct Power-of-2 Divide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IEEE 754 Floating Point: Goal</vt:lpstr>
      <vt:lpstr>Distribution of Values (close-up view)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Today: Floating Point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Special Properties of the IEEE Encoding</vt:lpstr>
      <vt:lpstr>Interesting Numbers</vt:lpstr>
      <vt:lpstr>Dynamic Range (s=0 only)</vt:lpstr>
      <vt:lpstr>Quiz Time!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Tiny Floating Point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Gregory Kesden</cp:lastModifiedBy>
  <cp:revision>173</cp:revision>
  <cp:lastPrinted>2019-09-05T01:45:40Z</cp:lastPrinted>
  <dcterms:created xsi:type="dcterms:W3CDTF">2012-09-06T15:16:51Z</dcterms:created>
  <dcterms:modified xsi:type="dcterms:W3CDTF">2022-01-20T16:41:13Z</dcterms:modified>
</cp:coreProperties>
</file>