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2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3.xml" ContentType="application/vnd.openxmlformats-officedocument.drawingml.chart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4"/>
  </p:notesMasterIdLst>
  <p:handoutMasterIdLst>
    <p:handoutMasterId r:id="rId75"/>
  </p:handoutMasterIdLst>
  <p:sldIdLst>
    <p:sldId id="1179" r:id="rId2"/>
    <p:sldId id="1144" r:id="rId3"/>
    <p:sldId id="1088" r:id="rId4"/>
    <p:sldId id="1479" r:id="rId5"/>
    <p:sldId id="1145" r:id="rId6"/>
    <p:sldId id="1478" r:id="rId7"/>
    <p:sldId id="1480" r:id="rId8"/>
    <p:sldId id="1481" r:id="rId9"/>
    <p:sldId id="1482" r:id="rId10"/>
    <p:sldId id="1483" r:id="rId11"/>
    <p:sldId id="1165" r:id="rId12"/>
    <p:sldId id="1166" r:id="rId13"/>
    <p:sldId id="1167" r:id="rId14"/>
    <p:sldId id="1168" r:id="rId15"/>
    <p:sldId id="1169" r:id="rId16"/>
    <p:sldId id="1170" r:id="rId17"/>
    <p:sldId id="1171" r:id="rId18"/>
    <p:sldId id="1177" r:id="rId19"/>
    <p:sldId id="1178" r:id="rId20"/>
    <p:sldId id="1174" r:id="rId21"/>
    <p:sldId id="1484" r:id="rId22"/>
    <p:sldId id="1467" r:id="rId23"/>
    <p:sldId id="1468" r:id="rId24"/>
    <p:sldId id="1469" r:id="rId25"/>
    <p:sldId id="1470" r:id="rId26"/>
    <p:sldId id="1471" r:id="rId27"/>
    <p:sldId id="1472" r:id="rId28"/>
    <p:sldId id="1473" r:id="rId29"/>
    <p:sldId id="1474" r:id="rId30"/>
    <p:sldId id="1475" r:id="rId31"/>
    <p:sldId id="1476" r:id="rId32"/>
    <p:sldId id="1477" r:id="rId33"/>
    <p:sldId id="1173" r:id="rId34"/>
    <p:sldId id="1182" r:id="rId35"/>
    <p:sldId id="1449" r:id="rId36"/>
    <p:sldId id="1450" r:id="rId37"/>
    <p:sldId id="1451" r:id="rId38"/>
    <p:sldId id="1452" r:id="rId39"/>
    <p:sldId id="1453" r:id="rId40"/>
    <p:sldId id="1454" r:id="rId41"/>
    <p:sldId id="1455" r:id="rId42"/>
    <p:sldId id="1456" r:id="rId43"/>
    <p:sldId id="1457" r:id="rId44"/>
    <p:sldId id="1458" r:id="rId45"/>
    <p:sldId id="1459" r:id="rId46"/>
    <p:sldId id="1460" r:id="rId47"/>
    <p:sldId id="1461" r:id="rId48"/>
    <p:sldId id="1462" r:id="rId49"/>
    <p:sldId id="1463" r:id="rId50"/>
    <p:sldId id="1464" r:id="rId51"/>
    <p:sldId id="1465" r:id="rId52"/>
    <p:sldId id="1466" r:id="rId53"/>
    <p:sldId id="1448" r:id="rId54"/>
    <p:sldId id="1158" r:id="rId55"/>
    <p:sldId id="1162" r:id="rId56"/>
    <p:sldId id="1163" r:id="rId57"/>
    <p:sldId id="1159" r:id="rId58"/>
    <p:sldId id="1176" r:id="rId59"/>
    <p:sldId id="1076" r:id="rId60"/>
    <p:sldId id="1161" r:id="rId61"/>
    <p:sldId id="1077" r:id="rId62"/>
    <p:sldId id="1078" r:id="rId63"/>
    <p:sldId id="1079" r:id="rId64"/>
    <p:sldId id="1080" r:id="rId65"/>
    <p:sldId id="1081" r:id="rId66"/>
    <p:sldId id="1183" r:id="rId67"/>
    <p:sldId id="1086" r:id="rId68"/>
    <p:sldId id="1447" r:id="rId69"/>
    <p:sldId id="1058" r:id="rId70"/>
    <p:sldId id="1059" r:id="rId71"/>
    <p:sldId id="1060" r:id="rId72"/>
    <p:sldId id="1155" r:id="rId73"/>
  </p:sldIdLst>
  <p:sldSz cx="9144000" cy="6858000" type="screen4x3"/>
  <p:notesSz cx="7302500" cy="9586913"/>
  <p:custDataLst>
    <p:tags r:id="rId7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DBFF"/>
    <a:srgbClr val="F1C7C7"/>
    <a:srgbClr val="D5F1CF"/>
    <a:srgbClr val="CC9900"/>
    <a:srgbClr val="E9FAFF"/>
    <a:srgbClr val="D4EEFF"/>
    <a:srgbClr val="F6F5BD"/>
    <a:srgbClr val="990000"/>
    <a:srgbClr val="EDEA77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1" autoAdjust="0"/>
    <p:restoredTop sz="84113" autoAdjust="0"/>
  </p:normalViewPr>
  <p:slideViewPr>
    <p:cSldViewPr snapToObjects="1">
      <p:cViewPr varScale="1">
        <p:scale>
          <a:sx n="70" d="100"/>
          <a:sy n="70" d="100"/>
        </p:scale>
        <p:origin x="816" y="26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gs" Target="tags/tag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OS%20X%20Lion:Users:bryant:ics3:opt:lower-haswel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OS%20X%20Lion:Users:bryant:ics3:opt:lower-haswel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OS%20X%20Lion:Users:bryant:ics3:opt:cpe-exampl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842173350582"/>
          <c:y val="7.3107049608355096E-2"/>
          <c:w val="0.82923673997412695"/>
          <c:h val="0.71801566579634502"/>
        </c:manualLayout>
      </c:layout>
      <c:scatterChart>
        <c:scatterStyle val="lineMarker"/>
        <c:varyColors val="0"/>
        <c:ser>
          <c:idx val="0"/>
          <c:order val="0"/>
          <c:tx>
            <c:strRef>
              <c:f>lower!$H$24</c:f>
              <c:strCache>
                <c:ptCount val="1"/>
                <c:pt idx="0">
                  <c:v>lower1</c:v>
                </c:pt>
              </c:strCache>
            </c:strRef>
          </c:tx>
          <c:spPr>
            <a:ln w="25400">
              <a:solidFill>
                <a:srgbClr val="80808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333333"/>
              </a:solidFill>
              <a:ln>
                <a:solidFill>
                  <a:srgbClr val="333333"/>
                </a:solidFill>
                <a:prstDash val="solid"/>
              </a:ln>
            </c:spPr>
          </c:marker>
          <c:xVal>
            <c:numRef>
              <c:f>lower!$G$25:$G$50</c:f>
              <c:numCache>
                <c:formatCode>General</c:formatCode>
                <c:ptCount val="26"/>
                <c:pt idx="0">
                  <c:v>0</c:v>
                </c:pt>
                <c:pt idx="1">
                  <c:v>20000</c:v>
                </c:pt>
                <c:pt idx="2">
                  <c:v>40000</c:v>
                </c:pt>
                <c:pt idx="3">
                  <c:v>60000</c:v>
                </c:pt>
                <c:pt idx="4">
                  <c:v>80000</c:v>
                </c:pt>
                <c:pt idx="5">
                  <c:v>100000</c:v>
                </c:pt>
                <c:pt idx="6">
                  <c:v>120000</c:v>
                </c:pt>
                <c:pt idx="7">
                  <c:v>140000</c:v>
                </c:pt>
                <c:pt idx="8">
                  <c:v>160000</c:v>
                </c:pt>
                <c:pt idx="9">
                  <c:v>180000</c:v>
                </c:pt>
                <c:pt idx="10">
                  <c:v>200000</c:v>
                </c:pt>
                <c:pt idx="11">
                  <c:v>220000</c:v>
                </c:pt>
                <c:pt idx="12">
                  <c:v>240000</c:v>
                </c:pt>
                <c:pt idx="13">
                  <c:v>260000</c:v>
                </c:pt>
                <c:pt idx="14">
                  <c:v>280000</c:v>
                </c:pt>
                <c:pt idx="15">
                  <c:v>300000</c:v>
                </c:pt>
                <c:pt idx="16">
                  <c:v>320000</c:v>
                </c:pt>
                <c:pt idx="17">
                  <c:v>340000</c:v>
                </c:pt>
                <c:pt idx="18">
                  <c:v>360000</c:v>
                </c:pt>
                <c:pt idx="19">
                  <c:v>380000</c:v>
                </c:pt>
                <c:pt idx="20">
                  <c:v>400000</c:v>
                </c:pt>
                <c:pt idx="21">
                  <c:v>420000</c:v>
                </c:pt>
                <c:pt idx="22">
                  <c:v>440000</c:v>
                </c:pt>
                <c:pt idx="23">
                  <c:v>460000</c:v>
                </c:pt>
                <c:pt idx="24">
                  <c:v>480000</c:v>
                </c:pt>
                <c:pt idx="25">
                  <c:v>500000</c:v>
                </c:pt>
              </c:numCache>
            </c:numRef>
          </c:xVal>
          <c:yVal>
            <c:numRef>
              <c:f>lower!$H$25:$H$50</c:f>
              <c:numCache>
                <c:formatCode>General</c:formatCode>
                <c:ptCount val="26"/>
                <c:pt idx="0">
                  <c:v>0</c:v>
                </c:pt>
                <c:pt idx="1">
                  <c:v>0.38247999999999999</c:v>
                </c:pt>
                <c:pt idx="2">
                  <c:v>1.529026</c:v>
                </c:pt>
                <c:pt idx="3">
                  <c:v>3.439454</c:v>
                </c:pt>
                <c:pt idx="4">
                  <c:v>6.1138879999999913</c:v>
                </c:pt>
                <c:pt idx="5">
                  <c:v>9.5525529999999996</c:v>
                </c:pt>
                <c:pt idx="6">
                  <c:v>13.75432</c:v>
                </c:pt>
                <c:pt idx="7">
                  <c:v>18.721091999999999</c:v>
                </c:pt>
                <c:pt idx="8">
                  <c:v>24.451184000000001</c:v>
                </c:pt>
                <c:pt idx="9">
                  <c:v>30.945739999999919</c:v>
                </c:pt>
                <c:pt idx="10">
                  <c:v>38.204385000000002</c:v>
                </c:pt>
                <c:pt idx="11">
                  <c:v>46.226627999999998</c:v>
                </c:pt>
                <c:pt idx="12">
                  <c:v>55.013938000000003</c:v>
                </c:pt>
                <c:pt idx="13">
                  <c:v>64.564981000000003</c:v>
                </c:pt>
                <c:pt idx="14">
                  <c:v>74.879954999999995</c:v>
                </c:pt>
                <c:pt idx="15">
                  <c:v>85.968007999999998</c:v>
                </c:pt>
                <c:pt idx="16">
                  <c:v>97.809497999999977</c:v>
                </c:pt>
                <c:pt idx="17">
                  <c:v>110.416061</c:v>
                </c:pt>
                <c:pt idx="18">
                  <c:v>123.79652900000001</c:v>
                </c:pt>
                <c:pt idx="19">
                  <c:v>137.93689800000001</c:v>
                </c:pt>
                <c:pt idx="20">
                  <c:v>152.830521</c:v>
                </c:pt>
                <c:pt idx="21">
                  <c:v>168.48597100000001</c:v>
                </c:pt>
                <c:pt idx="22">
                  <c:v>184.916539</c:v>
                </c:pt>
                <c:pt idx="23">
                  <c:v>202.114667</c:v>
                </c:pt>
                <c:pt idx="24">
                  <c:v>220.06251</c:v>
                </c:pt>
                <c:pt idx="25">
                  <c:v>238.807323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0AE-4E4E-A950-0440640106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351616"/>
        <c:axId val="66352192"/>
      </c:scatterChart>
      <c:valAx>
        <c:axId val="66351616"/>
        <c:scaling>
          <c:orientation val="minMax"/>
          <c:max val="500000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String length</a:t>
                </a:r>
              </a:p>
            </c:rich>
          </c:tx>
          <c:layout>
            <c:manualLayout>
              <c:xMode val="edge"/>
              <c:yMode val="edge"/>
              <c:x val="0.46054333764553701"/>
              <c:y val="0.8851174934725849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6352192"/>
        <c:crosses val="autoZero"/>
        <c:crossBetween val="midCat"/>
      </c:valAx>
      <c:valAx>
        <c:axId val="66352192"/>
        <c:scaling>
          <c:orientation val="minMax"/>
          <c:max val="25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CPU seconds</a:t>
                </a:r>
              </a:p>
            </c:rich>
          </c:tx>
          <c:layout>
            <c:manualLayout>
              <c:xMode val="edge"/>
              <c:yMode val="edge"/>
              <c:x val="2.0698576972833099E-2"/>
              <c:y val="0.2872062663185380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6351616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842173350582"/>
          <c:y val="7.3107049608355096E-2"/>
          <c:w val="0.82923673997412695"/>
          <c:h val="0.71801566579634502"/>
        </c:manualLayout>
      </c:layout>
      <c:scatterChart>
        <c:scatterStyle val="lineMarker"/>
        <c:varyColors val="0"/>
        <c:ser>
          <c:idx val="0"/>
          <c:order val="0"/>
          <c:tx>
            <c:strRef>
              <c:f>lower!$H$24</c:f>
              <c:strCache>
                <c:ptCount val="1"/>
                <c:pt idx="0">
                  <c:v>lower1</c:v>
                </c:pt>
              </c:strCache>
            </c:strRef>
          </c:tx>
          <c:spPr>
            <a:ln w="25400">
              <a:solidFill>
                <a:srgbClr val="80808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333333"/>
              </a:solidFill>
              <a:ln>
                <a:solidFill>
                  <a:srgbClr val="333333"/>
                </a:solidFill>
                <a:prstDash val="solid"/>
              </a:ln>
            </c:spPr>
          </c:marker>
          <c:xVal>
            <c:numRef>
              <c:f>lower!$G$25:$G$50</c:f>
              <c:numCache>
                <c:formatCode>General</c:formatCode>
                <c:ptCount val="26"/>
                <c:pt idx="0">
                  <c:v>0</c:v>
                </c:pt>
                <c:pt idx="1">
                  <c:v>20000</c:v>
                </c:pt>
                <c:pt idx="2">
                  <c:v>40000</c:v>
                </c:pt>
                <c:pt idx="3">
                  <c:v>60000</c:v>
                </c:pt>
                <c:pt idx="4">
                  <c:v>80000</c:v>
                </c:pt>
                <c:pt idx="5">
                  <c:v>100000</c:v>
                </c:pt>
                <c:pt idx="6">
                  <c:v>120000</c:v>
                </c:pt>
                <c:pt idx="7">
                  <c:v>140000</c:v>
                </c:pt>
                <c:pt idx="8">
                  <c:v>160000</c:v>
                </c:pt>
                <c:pt idx="9">
                  <c:v>180000</c:v>
                </c:pt>
                <c:pt idx="10">
                  <c:v>200000</c:v>
                </c:pt>
                <c:pt idx="11">
                  <c:v>220000</c:v>
                </c:pt>
                <c:pt idx="12">
                  <c:v>240000</c:v>
                </c:pt>
                <c:pt idx="13">
                  <c:v>260000</c:v>
                </c:pt>
                <c:pt idx="14">
                  <c:v>280000</c:v>
                </c:pt>
                <c:pt idx="15">
                  <c:v>300000</c:v>
                </c:pt>
                <c:pt idx="16">
                  <c:v>320000</c:v>
                </c:pt>
                <c:pt idx="17">
                  <c:v>340000</c:v>
                </c:pt>
                <c:pt idx="18">
                  <c:v>360000</c:v>
                </c:pt>
                <c:pt idx="19">
                  <c:v>380000</c:v>
                </c:pt>
                <c:pt idx="20">
                  <c:v>400000</c:v>
                </c:pt>
                <c:pt idx="21">
                  <c:v>420000</c:v>
                </c:pt>
                <c:pt idx="22">
                  <c:v>440000</c:v>
                </c:pt>
                <c:pt idx="23">
                  <c:v>460000</c:v>
                </c:pt>
                <c:pt idx="24">
                  <c:v>480000</c:v>
                </c:pt>
                <c:pt idx="25">
                  <c:v>500000</c:v>
                </c:pt>
              </c:numCache>
            </c:numRef>
          </c:xVal>
          <c:yVal>
            <c:numRef>
              <c:f>lower!$H$25:$H$50</c:f>
              <c:numCache>
                <c:formatCode>General</c:formatCode>
                <c:ptCount val="26"/>
                <c:pt idx="0">
                  <c:v>0</c:v>
                </c:pt>
                <c:pt idx="1">
                  <c:v>0.38247999999999999</c:v>
                </c:pt>
                <c:pt idx="2">
                  <c:v>1.529026</c:v>
                </c:pt>
                <c:pt idx="3">
                  <c:v>3.439454</c:v>
                </c:pt>
                <c:pt idx="4">
                  <c:v>6.1138879999999887</c:v>
                </c:pt>
                <c:pt idx="5">
                  <c:v>9.5525529999999996</c:v>
                </c:pt>
                <c:pt idx="6">
                  <c:v>13.75432</c:v>
                </c:pt>
                <c:pt idx="7">
                  <c:v>18.721091999999999</c:v>
                </c:pt>
                <c:pt idx="8">
                  <c:v>24.451184000000001</c:v>
                </c:pt>
                <c:pt idx="9">
                  <c:v>30.945739999999901</c:v>
                </c:pt>
                <c:pt idx="10">
                  <c:v>38.204385000000002</c:v>
                </c:pt>
                <c:pt idx="11">
                  <c:v>46.226627999999998</c:v>
                </c:pt>
                <c:pt idx="12">
                  <c:v>55.013938000000003</c:v>
                </c:pt>
                <c:pt idx="13">
                  <c:v>64.564981000000003</c:v>
                </c:pt>
                <c:pt idx="14">
                  <c:v>74.879954999999995</c:v>
                </c:pt>
                <c:pt idx="15">
                  <c:v>85.968007999999998</c:v>
                </c:pt>
                <c:pt idx="16">
                  <c:v>97.809497999999977</c:v>
                </c:pt>
                <c:pt idx="17">
                  <c:v>110.416061</c:v>
                </c:pt>
                <c:pt idx="18">
                  <c:v>123.79652900000001</c:v>
                </c:pt>
                <c:pt idx="19">
                  <c:v>137.93689800000001</c:v>
                </c:pt>
                <c:pt idx="20">
                  <c:v>152.830521</c:v>
                </c:pt>
                <c:pt idx="21">
                  <c:v>168.48597100000001</c:v>
                </c:pt>
                <c:pt idx="22">
                  <c:v>184.916539</c:v>
                </c:pt>
                <c:pt idx="23">
                  <c:v>202.114667</c:v>
                </c:pt>
                <c:pt idx="24">
                  <c:v>220.06251</c:v>
                </c:pt>
                <c:pt idx="25">
                  <c:v>238.807323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227-4821-A727-41710C7E1586}"/>
            </c:ext>
          </c:extLst>
        </c:ser>
        <c:ser>
          <c:idx val="1"/>
          <c:order val="1"/>
          <c:tx>
            <c:strRef>
              <c:f>lower!$I$24</c:f>
              <c:strCache>
                <c:ptCount val="1"/>
                <c:pt idx="0">
                  <c:v>lower2</c:v>
                </c:pt>
              </c:strCache>
            </c:strRef>
          </c:tx>
          <c:spPr>
            <a:ln w="25400">
              <a:solidFill>
                <a:srgbClr val="333333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lower!$G$25:$G$50</c:f>
              <c:numCache>
                <c:formatCode>General</c:formatCode>
                <c:ptCount val="26"/>
                <c:pt idx="0">
                  <c:v>0</c:v>
                </c:pt>
                <c:pt idx="1">
                  <c:v>20000</c:v>
                </c:pt>
                <c:pt idx="2">
                  <c:v>40000</c:v>
                </c:pt>
                <c:pt idx="3">
                  <c:v>60000</c:v>
                </c:pt>
                <c:pt idx="4">
                  <c:v>80000</c:v>
                </c:pt>
                <c:pt idx="5">
                  <c:v>100000</c:v>
                </c:pt>
                <c:pt idx="6">
                  <c:v>120000</c:v>
                </c:pt>
                <c:pt idx="7">
                  <c:v>140000</c:v>
                </c:pt>
                <c:pt idx="8">
                  <c:v>160000</c:v>
                </c:pt>
                <c:pt idx="9">
                  <c:v>180000</c:v>
                </c:pt>
                <c:pt idx="10">
                  <c:v>200000</c:v>
                </c:pt>
                <c:pt idx="11">
                  <c:v>220000</c:v>
                </c:pt>
                <c:pt idx="12">
                  <c:v>240000</c:v>
                </c:pt>
                <c:pt idx="13">
                  <c:v>260000</c:v>
                </c:pt>
                <c:pt idx="14">
                  <c:v>280000</c:v>
                </c:pt>
                <c:pt idx="15">
                  <c:v>300000</c:v>
                </c:pt>
                <c:pt idx="16">
                  <c:v>320000</c:v>
                </c:pt>
                <c:pt idx="17">
                  <c:v>340000</c:v>
                </c:pt>
                <c:pt idx="18">
                  <c:v>360000</c:v>
                </c:pt>
                <c:pt idx="19">
                  <c:v>380000</c:v>
                </c:pt>
                <c:pt idx="20">
                  <c:v>400000</c:v>
                </c:pt>
                <c:pt idx="21">
                  <c:v>420000</c:v>
                </c:pt>
                <c:pt idx="22">
                  <c:v>440000</c:v>
                </c:pt>
                <c:pt idx="23">
                  <c:v>460000</c:v>
                </c:pt>
                <c:pt idx="24">
                  <c:v>480000</c:v>
                </c:pt>
                <c:pt idx="25">
                  <c:v>500000</c:v>
                </c:pt>
              </c:numCache>
            </c:numRef>
          </c:xVal>
          <c:yVal>
            <c:numRef>
              <c:f>lower!$I$25:$I$50</c:f>
              <c:numCache>
                <c:formatCode>General</c:formatCode>
                <c:ptCount val="26"/>
                <c:pt idx="0">
                  <c:v>0</c:v>
                </c:pt>
                <c:pt idx="1">
                  <c:v>3.8000000000000002E-5</c:v>
                </c:pt>
                <c:pt idx="2">
                  <c:v>7.7000000000000001E-5</c:v>
                </c:pt>
                <c:pt idx="3">
                  <c:v>1.15E-4</c:v>
                </c:pt>
                <c:pt idx="4">
                  <c:v>1.5300000000000001E-4</c:v>
                </c:pt>
                <c:pt idx="5">
                  <c:v>1.9100000000000001E-4</c:v>
                </c:pt>
                <c:pt idx="6">
                  <c:v>2.2900000000000001E-4</c:v>
                </c:pt>
                <c:pt idx="7">
                  <c:v>2.6699999999999998E-4</c:v>
                </c:pt>
                <c:pt idx="8">
                  <c:v>3.0600000000000001E-4</c:v>
                </c:pt>
                <c:pt idx="9">
                  <c:v>3.4400000000000001E-4</c:v>
                </c:pt>
                <c:pt idx="10">
                  <c:v>3.8200000000000002E-4</c:v>
                </c:pt>
                <c:pt idx="11">
                  <c:v>4.2000000000000002E-4</c:v>
                </c:pt>
                <c:pt idx="12">
                  <c:v>4.5800000000000002E-4</c:v>
                </c:pt>
                <c:pt idx="13">
                  <c:v>4.9700000000000005E-4</c:v>
                </c:pt>
                <c:pt idx="14">
                  <c:v>5.3499999999999999E-4</c:v>
                </c:pt>
                <c:pt idx="15">
                  <c:v>5.7300000000000005E-4</c:v>
                </c:pt>
                <c:pt idx="16">
                  <c:v>6.11E-4</c:v>
                </c:pt>
                <c:pt idx="17">
                  <c:v>6.4899999999999995E-4</c:v>
                </c:pt>
                <c:pt idx="18">
                  <c:v>6.87E-4</c:v>
                </c:pt>
                <c:pt idx="19">
                  <c:v>7.2599999999999997E-4</c:v>
                </c:pt>
                <c:pt idx="20">
                  <c:v>7.6400000000000003E-4</c:v>
                </c:pt>
                <c:pt idx="21">
                  <c:v>8.0199999999999998E-4</c:v>
                </c:pt>
                <c:pt idx="22">
                  <c:v>8.4000000000000003E-4</c:v>
                </c:pt>
                <c:pt idx="23">
                  <c:v>8.7799999999999998E-4</c:v>
                </c:pt>
                <c:pt idx="24">
                  <c:v>9.1699999999999995E-4</c:v>
                </c:pt>
                <c:pt idx="25">
                  <c:v>9.5500000000000001E-4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227-4821-A727-41710C7E15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354496"/>
        <c:axId val="84500480"/>
      </c:scatterChart>
      <c:valAx>
        <c:axId val="66354496"/>
        <c:scaling>
          <c:orientation val="minMax"/>
          <c:max val="500000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String length</a:t>
                </a:r>
              </a:p>
            </c:rich>
          </c:tx>
          <c:layout>
            <c:manualLayout>
              <c:xMode val="edge"/>
              <c:yMode val="edge"/>
              <c:x val="0.46054333764553701"/>
              <c:y val="0.8851174934725849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4500480"/>
        <c:crosses val="autoZero"/>
        <c:crossBetween val="midCat"/>
      </c:valAx>
      <c:valAx>
        <c:axId val="84500480"/>
        <c:scaling>
          <c:orientation val="minMax"/>
          <c:max val="25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CPU seconds</a:t>
                </a:r>
              </a:p>
            </c:rich>
          </c:tx>
          <c:layout>
            <c:manualLayout>
              <c:xMode val="edge"/>
              <c:yMode val="edge"/>
              <c:x val="2.0698576972833099E-2"/>
              <c:y val="0.2872062663185380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6354496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6807817589577"/>
          <c:y val="6.3380426983446495E-2"/>
          <c:w val="0.81758957654723097"/>
          <c:h val="0.76995481668779497"/>
        </c:manualLayout>
      </c:layout>
      <c:scatterChart>
        <c:scatterStyle val="lineMarker"/>
        <c:varyColors val="0"/>
        <c:ser>
          <c:idx val="0"/>
          <c:order val="0"/>
          <c:tx>
            <c:strRef>
              <c:f>'cpe2'!$A$3</c:f>
              <c:strCache>
                <c:ptCount val="1"/>
                <c:pt idx="0">
                  <c:v>psum1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333333"/>
              </a:solidFill>
              <a:ln>
                <a:solidFill>
                  <a:srgbClr val="333333"/>
                </a:solidFill>
                <a:prstDash val="solid"/>
              </a:ln>
            </c:spPr>
          </c:marker>
          <c:xVal>
            <c:numRef>
              <c:f>'cpe2'!$B$2:$AE$2</c:f>
              <c:numCache>
                <c:formatCode>General</c:formatCode>
                <c:ptCount val="30"/>
                <c:pt idx="0">
                  <c:v>0</c:v>
                </c:pt>
                <c:pt idx="1">
                  <c:v>193</c:v>
                </c:pt>
                <c:pt idx="2">
                  <c:v>120</c:v>
                </c:pt>
                <c:pt idx="3">
                  <c:v>91</c:v>
                </c:pt>
                <c:pt idx="4">
                  <c:v>95</c:v>
                </c:pt>
                <c:pt idx="5">
                  <c:v>196</c:v>
                </c:pt>
                <c:pt idx="6">
                  <c:v>97</c:v>
                </c:pt>
                <c:pt idx="7">
                  <c:v>181</c:v>
                </c:pt>
                <c:pt idx="8">
                  <c:v>91</c:v>
                </c:pt>
                <c:pt idx="9">
                  <c:v>83</c:v>
                </c:pt>
                <c:pt idx="10">
                  <c:v>43</c:v>
                </c:pt>
                <c:pt idx="11">
                  <c:v>183</c:v>
                </c:pt>
                <c:pt idx="12">
                  <c:v>140</c:v>
                </c:pt>
                <c:pt idx="13">
                  <c:v>146</c:v>
                </c:pt>
                <c:pt idx="14">
                  <c:v>94</c:v>
                </c:pt>
                <c:pt idx="15">
                  <c:v>134</c:v>
                </c:pt>
                <c:pt idx="16">
                  <c:v>163</c:v>
                </c:pt>
                <c:pt idx="17">
                  <c:v>131</c:v>
                </c:pt>
                <c:pt idx="18">
                  <c:v>110</c:v>
                </c:pt>
                <c:pt idx="19">
                  <c:v>182</c:v>
                </c:pt>
                <c:pt idx="20">
                  <c:v>189</c:v>
                </c:pt>
                <c:pt idx="21">
                  <c:v>112</c:v>
                </c:pt>
                <c:pt idx="22">
                  <c:v>141</c:v>
                </c:pt>
                <c:pt idx="23">
                  <c:v>185</c:v>
                </c:pt>
                <c:pt idx="24">
                  <c:v>188</c:v>
                </c:pt>
                <c:pt idx="25">
                  <c:v>47</c:v>
                </c:pt>
                <c:pt idx="26">
                  <c:v>130</c:v>
                </c:pt>
                <c:pt idx="27">
                  <c:v>102</c:v>
                </c:pt>
                <c:pt idx="28">
                  <c:v>59</c:v>
                </c:pt>
                <c:pt idx="29">
                  <c:v>174</c:v>
                </c:pt>
              </c:numCache>
            </c:numRef>
          </c:xVal>
          <c:yVal>
            <c:numRef>
              <c:f>'cpe2'!$B$3:$AE$3</c:f>
              <c:numCache>
                <c:formatCode>General</c:formatCode>
                <c:ptCount val="30"/>
                <c:pt idx="1">
                  <c:v>2112.6</c:v>
                </c:pt>
                <c:pt idx="2">
                  <c:v>1451.1</c:v>
                </c:pt>
                <c:pt idx="3">
                  <c:v>1188.5999999999999</c:v>
                </c:pt>
                <c:pt idx="4">
                  <c:v>1218</c:v>
                </c:pt>
                <c:pt idx="5">
                  <c:v>2131.5</c:v>
                </c:pt>
                <c:pt idx="6">
                  <c:v>1247.4000000000001</c:v>
                </c:pt>
                <c:pt idx="7">
                  <c:v>2003.4</c:v>
                </c:pt>
                <c:pt idx="8">
                  <c:v>1190.7</c:v>
                </c:pt>
                <c:pt idx="9">
                  <c:v>1117.2</c:v>
                </c:pt>
                <c:pt idx="10">
                  <c:v>758.1</c:v>
                </c:pt>
                <c:pt idx="11">
                  <c:v>2020.2</c:v>
                </c:pt>
                <c:pt idx="12">
                  <c:v>1629.6</c:v>
                </c:pt>
                <c:pt idx="13">
                  <c:v>1686.3</c:v>
                </c:pt>
                <c:pt idx="14">
                  <c:v>1211.7</c:v>
                </c:pt>
                <c:pt idx="15">
                  <c:v>1568.7</c:v>
                </c:pt>
                <c:pt idx="16">
                  <c:v>1841.7</c:v>
                </c:pt>
                <c:pt idx="17">
                  <c:v>1543.5</c:v>
                </c:pt>
                <c:pt idx="18">
                  <c:v>1358.7</c:v>
                </c:pt>
                <c:pt idx="19">
                  <c:v>2011.8</c:v>
                </c:pt>
                <c:pt idx="20">
                  <c:v>2066.4</c:v>
                </c:pt>
                <c:pt idx="21">
                  <c:v>1373.4</c:v>
                </c:pt>
                <c:pt idx="22">
                  <c:v>1635.9</c:v>
                </c:pt>
                <c:pt idx="23">
                  <c:v>2032.8</c:v>
                </c:pt>
                <c:pt idx="24">
                  <c:v>2058</c:v>
                </c:pt>
                <c:pt idx="25">
                  <c:v>787.5</c:v>
                </c:pt>
                <c:pt idx="26">
                  <c:v>1539.3</c:v>
                </c:pt>
                <c:pt idx="27">
                  <c:v>1285.2</c:v>
                </c:pt>
                <c:pt idx="28">
                  <c:v>905.1</c:v>
                </c:pt>
                <c:pt idx="29">
                  <c:v>1938.3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797-43E3-958A-EF62DD1BCE4A}"/>
            </c:ext>
          </c:extLst>
        </c:ser>
        <c:ser>
          <c:idx val="1"/>
          <c:order val="1"/>
          <c:tx>
            <c:strRef>
              <c:f>'cpe2'!$A$4</c:f>
              <c:strCache>
                <c:ptCount val="1"/>
                <c:pt idx="0">
                  <c:v>psum1i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'cpe2'!$B$2:$AE$2</c:f>
              <c:numCache>
                <c:formatCode>General</c:formatCode>
                <c:ptCount val="30"/>
                <c:pt idx="0">
                  <c:v>0</c:v>
                </c:pt>
                <c:pt idx="1">
                  <c:v>193</c:v>
                </c:pt>
                <c:pt idx="2">
                  <c:v>120</c:v>
                </c:pt>
                <c:pt idx="3">
                  <c:v>91</c:v>
                </c:pt>
                <c:pt idx="4">
                  <c:v>95</c:v>
                </c:pt>
                <c:pt idx="5">
                  <c:v>196</c:v>
                </c:pt>
                <c:pt idx="6">
                  <c:v>97</c:v>
                </c:pt>
                <c:pt idx="7">
                  <c:v>181</c:v>
                </c:pt>
                <c:pt idx="8">
                  <c:v>91</c:v>
                </c:pt>
                <c:pt idx="9">
                  <c:v>83</c:v>
                </c:pt>
                <c:pt idx="10">
                  <c:v>43</c:v>
                </c:pt>
                <c:pt idx="11">
                  <c:v>183</c:v>
                </c:pt>
                <c:pt idx="12">
                  <c:v>140</c:v>
                </c:pt>
                <c:pt idx="13">
                  <c:v>146</c:v>
                </c:pt>
                <c:pt idx="14">
                  <c:v>94</c:v>
                </c:pt>
                <c:pt idx="15">
                  <c:v>134</c:v>
                </c:pt>
                <c:pt idx="16">
                  <c:v>163</c:v>
                </c:pt>
                <c:pt idx="17">
                  <c:v>131</c:v>
                </c:pt>
                <c:pt idx="18">
                  <c:v>110</c:v>
                </c:pt>
                <c:pt idx="19">
                  <c:v>182</c:v>
                </c:pt>
                <c:pt idx="20">
                  <c:v>189</c:v>
                </c:pt>
                <c:pt idx="21">
                  <c:v>112</c:v>
                </c:pt>
                <c:pt idx="22">
                  <c:v>141</c:v>
                </c:pt>
                <c:pt idx="23">
                  <c:v>185</c:v>
                </c:pt>
                <c:pt idx="24">
                  <c:v>188</c:v>
                </c:pt>
                <c:pt idx="25">
                  <c:v>47</c:v>
                </c:pt>
                <c:pt idx="26">
                  <c:v>130</c:v>
                </c:pt>
                <c:pt idx="27">
                  <c:v>102</c:v>
                </c:pt>
                <c:pt idx="28">
                  <c:v>59</c:v>
                </c:pt>
                <c:pt idx="29">
                  <c:v>174</c:v>
                </c:pt>
              </c:numCache>
            </c:numRef>
          </c:xVal>
          <c:yVal>
            <c:numRef>
              <c:f>'cpe2'!$B$4:$AE$4</c:f>
              <c:numCache>
                <c:formatCode>General</c:formatCode>
                <c:ptCount val="30"/>
                <c:pt idx="0">
                  <c:v>367.79</c:v>
                </c:pt>
                <c:pt idx="1">
                  <c:v>2107.4299999999998</c:v>
                </c:pt>
                <c:pt idx="2">
                  <c:v>1449.43</c:v>
                </c:pt>
                <c:pt idx="3">
                  <c:v>1188.03</c:v>
                </c:pt>
                <c:pt idx="4">
                  <c:v>1224.0899999999999</c:v>
                </c:pt>
                <c:pt idx="5">
                  <c:v>2134.4699999999998</c:v>
                </c:pt>
                <c:pt idx="6">
                  <c:v>1242.1199999999999</c:v>
                </c:pt>
                <c:pt idx="7">
                  <c:v>1999.27</c:v>
                </c:pt>
                <c:pt idx="8">
                  <c:v>1188.03</c:v>
                </c:pt>
                <c:pt idx="9">
                  <c:v>1115.92</c:v>
                </c:pt>
                <c:pt idx="10">
                  <c:v>755.38</c:v>
                </c:pt>
                <c:pt idx="11">
                  <c:v>2017.29</c:v>
                </c:pt>
                <c:pt idx="12">
                  <c:v>1629.7</c:v>
                </c:pt>
                <c:pt idx="13">
                  <c:v>1683.79</c:v>
                </c:pt>
                <c:pt idx="14">
                  <c:v>1215.07</c:v>
                </c:pt>
                <c:pt idx="15">
                  <c:v>1575.62</c:v>
                </c:pt>
                <c:pt idx="16">
                  <c:v>1837.02</c:v>
                </c:pt>
                <c:pt idx="17">
                  <c:v>1548.58</c:v>
                </c:pt>
                <c:pt idx="18">
                  <c:v>1359.29</c:v>
                </c:pt>
                <c:pt idx="19">
                  <c:v>2008.28</c:v>
                </c:pt>
                <c:pt idx="20">
                  <c:v>2071.37</c:v>
                </c:pt>
                <c:pt idx="21">
                  <c:v>1377.32</c:v>
                </c:pt>
                <c:pt idx="22">
                  <c:v>1638.72</c:v>
                </c:pt>
                <c:pt idx="23">
                  <c:v>2035.32</c:v>
                </c:pt>
                <c:pt idx="24">
                  <c:v>2062.36</c:v>
                </c:pt>
                <c:pt idx="25">
                  <c:v>791.42999999999938</c:v>
                </c:pt>
                <c:pt idx="26">
                  <c:v>1539.57</c:v>
                </c:pt>
                <c:pt idx="27">
                  <c:v>1287.18</c:v>
                </c:pt>
                <c:pt idx="28">
                  <c:v>899.6</c:v>
                </c:pt>
                <c:pt idx="29">
                  <c:v>1936.17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797-43E3-958A-EF62DD1BCE4A}"/>
            </c:ext>
          </c:extLst>
        </c:ser>
        <c:ser>
          <c:idx val="2"/>
          <c:order val="2"/>
          <c:tx>
            <c:strRef>
              <c:f>'cpe2'!$A$5</c:f>
              <c:strCache>
                <c:ptCount val="1"/>
                <c:pt idx="0">
                  <c:v>psum2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5"/>
            <c:spPr>
              <a:solidFill>
                <a:srgbClr val="333333"/>
              </a:solidFill>
              <a:ln>
                <a:solidFill>
                  <a:srgbClr val="333333"/>
                </a:solidFill>
                <a:prstDash val="solid"/>
              </a:ln>
            </c:spPr>
          </c:marker>
          <c:xVal>
            <c:numRef>
              <c:f>'cpe2'!$B$2:$AE$2</c:f>
              <c:numCache>
                <c:formatCode>General</c:formatCode>
                <c:ptCount val="30"/>
                <c:pt idx="0">
                  <c:v>0</c:v>
                </c:pt>
                <c:pt idx="1">
                  <c:v>193</c:v>
                </c:pt>
                <c:pt idx="2">
                  <c:v>120</c:v>
                </c:pt>
                <c:pt idx="3">
                  <c:v>91</c:v>
                </c:pt>
                <c:pt idx="4">
                  <c:v>95</c:v>
                </c:pt>
                <c:pt idx="5">
                  <c:v>196</c:v>
                </c:pt>
                <c:pt idx="6">
                  <c:v>97</c:v>
                </c:pt>
                <c:pt idx="7">
                  <c:v>181</c:v>
                </c:pt>
                <c:pt idx="8">
                  <c:v>91</c:v>
                </c:pt>
                <c:pt idx="9">
                  <c:v>83</c:v>
                </c:pt>
                <c:pt idx="10">
                  <c:v>43</c:v>
                </c:pt>
                <c:pt idx="11">
                  <c:v>183</c:v>
                </c:pt>
                <c:pt idx="12">
                  <c:v>140</c:v>
                </c:pt>
                <c:pt idx="13">
                  <c:v>146</c:v>
                </c:pt>
                <c:pt idx="14">
                  <c:v>94</c:v>
                </c:pt>
                <c:pt idx="15">
                  <c:v>134</c:v>
                </c:pt>
                <c:pt idx="16">
                  <c:v>163</c:v>
                </c:pt>
                <c:pt idx="17">
                  <c:v>131</c:v>
                </c:pt>
                <c:pt idx="18">
                  <c:v>110</c:v>
                </c:pt>
                <c:pt idx="19">
                  <c:v>182</c:v>
                </c:pt>
                <c:pt idx="20">
                  <c:v>189</c:v>
                </c:pt>
                <c:pt idx="21">
                  <c:v>112</c:v>
                </c:pt>
                <c:pt idx="22">
                  <c:v>141</c:v>
                </c:pt>
                <c:pt idx="23">
                  <c:v>185</c:v>
                </c:pt>
                <c:pt idx="24">
                  <c:v>188</c:v>
                </c:pt>
                <c:pt idx="25">
                  <c:v>47</c:v>
                </c:pt>
                <c:pt idx="26">
                  <c:v>130</c:v>
                </c:pt>
                <c:pt idx="27">
                  <c:v>102</c:v>
                </c:pt>
                <c:pt idx="28">
                  <c:v>59</c:v>
                </c:pt>
                <c:pt idx="29">
                  <c:v>174</c:v>
                </c:pt>
              </c:numCache>
            </c:numRef>
          </c:xVal>
          <c:yVal>
            <c:numRef>
              <c:f>'cpe2'!$B$5:$AE$5</c:f>
              <c:numCache>
                <c:formatCode>General</c:formatCode>
                <c:ptCount val="30"/>
                <c:pt idx="1">
                  <c:v>1535.1</c:v>
                </c:pt>
                <c:pt idx="2">
                  <c:v>1100.4000000000001</c:v>
                </c:pt>
                <c:pt idx="3">
                  <c:v>921.9</c:v>
                </c:pt>
                <c:pt idx="4">
                  <c:v>940.8</c:v>
                </c:pt>
                <c:pt idx="5">
                  <c:v>1545.6</c:v>
                </c:pt>
                <c:pt idx="6">
                  <c:v>949.2</c:v>
                </c:pt>
                <c:pt idx="7">
                  <c:v>1455.3</c:v>
                </c:pt>
                <c:pt idx="8">
                  <c:v>917.7</c:v>
                </c:pt>
                <c:pt idx="9">
                  <c:v>865.2</c:v>
                </c:pt>
                <c:pt idx="10">
                  <c:v>623.70000000000005</c:v>
                </c:pt>
                <c:pt idx="11">
                  <c:v>1467.9</c:v>
                </c:pt>
                <c:pt idx="12">
                  <c:v>1209.5999999999999</c:v>
                </c:pt>
                <c:pt idx="13">
                  <c:v>1253.7</c:v>
                </c:pt>
                <c:pt idx="14">
                  <c:v>936.6</c:v>
                </c:pt>
                <c:pt idx="15">
                  <c:v>1173.9000000000001</c:v>
                </c:pt>
                <c:pt idx="16">
                  <c:v>1352.4</c:v>
                </c:pt>
                <c:pt idx="17">
                  <c:v>1150.8</c:v>
                </c:pt>
                <c:pt idx="18">
                  <c:v>1029</c:v>
                </c:pt>
                <c:pt idx="19">
                  <c:v>1461.6</c:v>
                </c:pt>
                <c:pt idx="20">
                  <c:v>1509.9</c:v>
                </c:pt>
                <c:pt idx="21">
                  <c:v>1039.5</c:v>
                </c:pt>
                <c:pt idx="22">
                  <c:v>1215.9000000000001</c:v>
                </c:pt>
                <c:pt idx="23">
                  <c:v>1478.4</c:v>
                </c:pt>
                <c:pt idx="24">
                  <c:v>1505.7</c:v>
                </c:pt>
                <c:pt idx="25">
                  <c:v>642.6</c:v>
                </c:pt>
                <c:pt idx="26">
                  <c:v>1152.9000000000001</c:v>
                </c:pt>
                <c:pt idx="27">
                  <c:v>987</c:v>
                </c:pt>
                <c:pt idx="28">
                  <c:v>732.9</c:v>
                </c:pt>
                <c:pt idx="29">
                  <c:v>1419.6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6797-43E3-958A-EF62DD1BCE4A}"/>
            </c:ext>
          </c:extLst>
        </c:ser>
        <c:ser>
          <c:idx val="3"/>
          <c:order val="3"/>
          <c:tx>
            <c:strRef>
              <c:f>'cpe2'!$A$6</c:f>
              <c:strCache>
                <c:ptCount val="1"/>
                <c:pt idx="0">
                  <c:v>psum2i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'cpe2'!$B$2:$AE$2</c:f>
              <c:numCache>
                <c:formatCode>General</c:formatCode>
                <c:ptCount val="30"/>
                <c:pt idx="0">
                  <c:v>0</c:v>
                </c:pt>
                <c:pt idx="1">
                  <c:v>193</c:v>
                </c:pt>
                <c:pt idx="2">
                  <c:v>120</c:v>
                </c:pt>
                <c:pt idx="3">
                  <c:v>91</c:v>
                </c:pt>
                <c:pt idx="4">
                  <c:v>95</c:v>
                </c:pt>
                <c:pt idx="5">
                  <c:v>196</c:v>
                </c:pt>
                <c:pt idx="6">
                  <c:v>97</c:v>
                </c:pt>
                <c:pt idx="7">
                  <c:v>181</c:v>
                </c:pt>
                <c:pt idx="8">
                  <c:v>91</c:v>
                </c:pt>
                <c:pt idx="9">
                  <c:v>83</c:v>
                </c:pt>
                <c:pt idx="10">
                  <c:v>43</c:v>
                </c:pt>
                <c:pt idx="11">
                  <c:v>183</c:v>
                </c:pt>
                <c:pt idx="12">
                  <c:v>140</c:v>
                </c:pt>
                <c:pt idx="13">
                  <c:v>146</c:v>
                </c:pt>
                <c:pt idx="14">
                  <c:v>94</c:v>
                </c:pt>
                <c:pt idx="15">
                  <c:v>134</c:v>
                </c:pt>
                <c:pt idx="16">
                  <c:v>163</c:v>
                </c:pt>
                <c:pt idx="17">
                  <c:v>131</c:v>
                </c:pt>
                <c:pt idx="18">
                  <c:v>110</c:v>
                </c:pt>
                <c:pt idx="19">
                  <c:v>182</c:v>
                </c:pt>
                <c:pt idx="20">
                  <c:v>189</c:v>
                </c:pt>
                <c:pt idx="21">
                  <c:v>112</c:v>
                </c:pt>
                <c:pt idx="22">
                  <c:v>141</c:v>
                </c:pt>
                <c:pt idx="23">
                  <c:v>185</c:v>
                </c:pt>
                <c:pt idx="24">
                  <c:v>188</c:v>
                </c:pt>
                <c:pt idx="25">
                  <c:v>47</c:v>
                </c:pt>
                <c:pt idx="26">
                  <c:v>130</c:v>
                </c:pt>
                <c:pt idx="27">
                  <c:v>102</c:v>
                </c:pt>
                <c:pt idx="28">
                  <c:v>59</c:v>
                </c:pt>
                <c:pt idx="29">
                  <c:v>174</c:v>
                </c:pt>
              </c:numCache>
            </c:numRef>
          </c:xVal>
          <c:yVal>
            <c:numRef>
              <c:f>'cpe2'!$B$6:$AE$6</c:f>
              <c:numCache>
                <c:formatCode>General</c:formatCode>
                <c:ptCount val="30"/>
                <c:pt idx="0">
                  <c:v>367.66</c:v>
                </c:pt>
                <c:pt idx="1">
                  <c:v>1531.11</c:v>
                </c:pt>
                <c:pt idx="2">
                  <c:v>1091.05</c:v>
                </c:pt>
                <c:pt idx="3">
                  <c:v>916.23</c:v>
                </c:pt>
                <c:pt idx="4">
                  <c:v>940.33999999999912</c:v>
                </c:pt>
                <c:pt idx="5">
                  <c:v>1549.2</c:v>
                </c:pt>
                <c:pt idx="6">
                  <c:v>952.4</c:v>
                </c:pt>
                <c:pt idx="7">
                  <c:v>1458.77</c:v>
                </c:pt>
                <c:pt idx="8">
                  <c:v>916.23</c:v>
                </c:pt>
                <c:pt idx="9">
                  <c:v>868.01</c:v>
                </c:pt>
                <c:pt idx="10">
                  <c:v>626.87</c:v>
                </c:pt>
                <c:pt idx="11">
                  <c:v>1470.83</c:v>
                </c:pt>
                <c:pt idx="12">
                  <c:v>1211.6199999999999</c:v>
                </c:pt>
                <c:pt idx="13">
                  <c:v>1247.79</c:v>
                </c:pt>
                <c:pt idx="14">
                  <c:v>934.31999999999937</c:v>
                </c:pt>
                <c:pt idx="15">
                  <c:v>1175.45</c:v>
                </c:pt>
                <c:pt idx="16">
                  <c:v>1350.27</c:v>
                </c:pt>
                <c:pt idx="17">
                  <c:v>1157.3599999999999</c:v>
                </c:pt>
                <c:pt idx="18">
                  <c:v>1030.77</c:v>
                </c:pt>
                <c:pt idx="19">
                  <c:v>1464.8</c:v>
                </c:pt>
                <c:pt idx="20">
                  <c:v>1507</c:v>
                </c:pt>
                <c:pt idx="21">
                  <c:v>1042.82</c:v>
                </c:pt>
                <c:pt idx="22">
                  <c:v>1217.6400000000001</c:v>
                </c:pt>
                <c:pt idx="23">
                  <c:v>1482.89</c:v>
                </c:pt>
                <c:pt idx="24">
                  <c:v>1500.97</c:v>
                </c:pt>
                <c:pt idx="25">
                  <c:v>650.99</c:v>
                </c:pt>
                <c:pt idx="26">
                  <c:v>1151.33</c:v>
                </c:pt>
                <c:pt idx="27">
                  <c:v>982.54</c:v>
                </c:pt>
                <c:pt idx="28">
                  <c:v>723.32999999999936</c:v>
                </c:pt>
                <c:pt idx="29">
                  <c:v>1416.58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6797-43E3-958A-EF62DD1BCE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502784"/>
        <c:axId val="84503360"/>
      </c:scatterChart>
      <c:valAx>
        <c:axId val="84502784"/>
        <c:scaling>
          <c:orientation val="minMax"/>
          <c:max val="200"/>
        </c:scaling>
        <c:delete val="0"/>
        <c:axPos val="b"/>
        <c:title>
          <c:tx>
            <c:rich>
              <a:bodyPr/>
              <a:lstStyle/>
              <a:p>
                <a:pPr>
                  <a:defRPr sz="10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Elements</a:t>
                </a:r>
              </a:p>
            </c:rich>
          </c:tx>
          <c:layout>
            <c:manualLayout>
              <c:xMode val="edge"/>
              <c:yMode val="edge"/>
              <c:x val="0.49022801302931601"/>
              <c:y val="0.9084526758098899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4503360"/>
        <c:crosses val="autoZero"/>
        <c:crossBetween val="midCat"/>
      </c:valAx>
      <c:valAx>
        <c:axId val="8450336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Cycles</a:t>
                </a:r>
              </a:p>
            </c:rich>
          </c:tx>
          <c:layout>
            <c:manualLayout>
              <c:xMode val="edge"/>
              <c:yMode val="edge"/>
              <c:x val="2.6058631921824098E-2"/>
              <c:y val="0.3896723472946159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4502784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68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482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663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t4 &amp; t5 add 1 and then subtract 1.  Same for t10 &amp; t11.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t18 is same as t12.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t9 is (j-1)*4 </a:t>
            </a:r>
            <a:r>
              <a:rPr lang="en-US" dirty="0">
                <a:sym typeface="Wingdings" panose="05000000000000000000" pitchFamily="2" charset="2"/>
              </a:rPr>
              <a:t> reuse t9 to avoid recomputing in t15.</a:t>
            </a:r>
          </a:p>
          <a:p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722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0701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Notice: t3 is old value of A[j]. </a:t>
            </a:r>
          </a:p>
          <a:p>
            <a:endParaRPr lang="en-US" dirty="0"/>
          </a:p>
          <a:p>
            <a:r>
              <a:rPr lang="en-US" dirty="0"/>
              <a:t>Notice: t7 is unmodified A[j+1]</a:t>
            </a:r>
          </a:p>
          <a:p>
            <a:endParaRPr lang="en-US" dirty="0"/>
          </a:p>
          <a:p>
            <a:r>
              <a:rPr lang="en-US" dirty="0"/>
              <a:t>Notice: t2 is offset for j, t6 is offset for j+1</a:t>
            </a:r>
          </a:p>
          <a:p>
            <a:endParaRPr lang="en-US" dirty="0"/>
          </a:p>
          <a:p>
            <a:r>
              <a:rPr lang="en-US" dirty="0"/>
              <a:t>Reuse these values!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194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t2 is offset for j</a:t>
            </a:r>
          </a:p>
          <a:p>
            <a:endParaRPr lang="en-US" dirty="0"/>
          </a:p>
          <a:p>
            <a:r>
              <a:rPr lang="en-US" dirty="0"/>
              <a:t>t6 is offset for j+1</a:t>
            </a:r>
          </a:p>
          <a:p>
            <a:endParaRPr lang="en-US" dirty="0"/>
          </a:p>
          <a:p>
            <a:r>
              <a:rPr lang="en-US" dirty="0"/>
              <a:t>t7 is A[j + 1]</a:t>
            </a:r>
          </a:p>
          <a:p>
            <a:endParaRPr lang="en-US" dirty="0"/>
          </a:p>
          <a:p>
            <a:r>
              <a:rPr lang="en-US" dirty="0"/>
              <a:t>t3 is old A[j]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5582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806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Put array indices in registers and increment by 4 on each loop iteration</a:t>
            </a:r>
          </a:p>
          <a:p>
            <a:endParaRPr lang="en-US" dirty="0"/>
          </a:p>
          <a:p>
            <a:r>
              <a:rPr lang="en-US" dirty="0"/>
              <a:t>Avoids redundant </a:t>
            </a:r>
            <a:r>
              <a:rPr lang="en-US" dirty="0" err="1"/>
              <a:t>refetching</a:t>
            </a:r>
            <a:r>
              <a:rPr lang="en-US" dirty="0"/>
              <a:t> j and recomputing indices (in t2 and t6)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5621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5046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844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Side effect of this version of </a:t>
            </a:r>
            <a:r>
              <a:rPr lang="en-US" dirty="0" err="1"/>
              <a:t>strlen</a:t>
            </a:r>
            <a:r>
              <a:rPr lang="en-US" dirty="0"/>
              <a:t>: updates global </a:t>
            </a:r>
            <a:r>
              <a:rPr lang="en-US" dirty="0" err="1"/>
              <a:t>lencnt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6682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Add – body of loop close to cost of loop overhead.  Need more work in loop to amortize </a:t>
            </a:r>
            <a:r>
              <a:rPr lang="en-US"/>
              <a:t>loop overhead.</a:t>
            </a:r>
            <a:endParaRPr lang="en-US" dirty="0">
              <a:sym typeface="Wingdings" panose="05000000000000000000" pitchFamily="2" charset="2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Why not .25 for Integer Add throughput? </a:t>
            </a:r>
            <a:r>
              <a:rPr lang="en-US" sz="1200" i="1" dirty="0">
                <a:solidFill>
                  <a:srgbClr val="990000"/>
                </a:solidFill>
                <a:latin typeface="Calibri" pitchFamily="34" charset="0"/>
              </a:rPr>
              <a:t>Limited by having only 2 load units. </a:t>
            </a:r>
          </a:p>
          <a:p>
            <a:endParaRPr lang="en-US" sz="1200" i="1" dirty="0">
              <a:solidFill>
                <a:srgbClr val="990000"/>
              </a:solidFill>
              <a:latin typeface="Calibri" pitchFamily="34" charset="0"/>
            </a:endParaRPr>
          </a:p>
          <a:p>
            <a:r>
              <a:rPr lang="en-US" sz="1200" i="1" dirty="0">
                <a:solidFill>
                  <a:srgbClr val="990000"/>
                </a:solidFill>
                <a:latin typeface="Calibri" pitchFamily="34" charset="0"/>
              </a:rPr>
              <a:t>Why 0.5 for FP </a:t>
            </a:r>
            <a:r>
              <a:rPr lang="en-US" sz="1200" i="1" dirty="0" err="1">
                <a:solidFill>
                  <a:srgbClr val="990000"/>
                </a:solidFill>
                <a:latin typeface="Calibri" pitchFamily="34" charset="0"/>
              </a:rPr>
              <a:t>Mult</a:t>
            </a:r>
            <a:r>
              <a:rPr lang="en-US" sz="1200" i="1" dirty="0">
                <a:solidFill>
                  <a:srgbClr val="990000"/>
                </a:solidFill>
                <a:latin typeface="Calibri" pitchFamily="34" charset="0"/>
              </a:rPr>
              <a:t>? 5cycles, fully pipelined (ergo 1 cycle) divided by 2 units =&gt; 0.5</a:t>
            </a:r>
            <a:endParaRPr 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Diminishing returns: can’t go beyond throughput limitations of execution units.</a:t>
            </a:r>
          </a:p>
          <a:p>
            <a:r>
              <a:rPr lang="en-US" dirty="0"/>
              <a:t>Large overhead for short lengths, because finish off iterations sequentially.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entury Gothic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entury Gothic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4081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But for more expensive ops, don’t always have an OP unit available</a:t>
            </a:r>
          </a:p>
        </p:txBody>
      </p:sp>
    </p:spTree>
    <p:extLst>
      <p:ext uri="{BB962C8B-B14F-4D97-AF65-F5344CB8AC3E}">
        <p14:creationId xmlns:p14="http://schemas.microsoft.com/office/powerpoint/2010/main" val="1690469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Note that the compiler did more than just pull n*i out of the loop</a:t>
            </a: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Why not .25 for Integer Add throughput? </a:t>
            </a:r>
            <a:r>
              <a:rPr lang="en-US" sz="1200" i="1" dirty="0">
                <a:solidFill>
                  <a:srgbClr val="990000"/>
                </a:solidFill>
                <a:latin typeface="Calibri" pitchFamily="34" charset="0"/>
              </a:rPr>
              <a:t>Limited by having only 2 load units. </a:t>
            </a:r>
          </a:p>
          <a:p>
            <a:endParaRPr lang="en-US" sz="1200" i="1" dirty="0">
              <a:solidFill>
                <a:srgbClr val="990000"/>
              </a:solidFill>
              <a:latin typeface="Calibri" pitchFamily="34" charset="0"/>
            </a:endParaRPr>
          </a:p>
          <a:p>
            <a:r>
              <a:rPr lang="en-US" sz="1200" i="1" dirty="0">
                <a:solidFill>
                  <a:srgbClr val="990000"/>
                </a:solidFill>
                <a:latin typeface="Calibri" pitchFamily="34" charset="0"/>
              </a:rPr>
              <a:t>Why 0.5 for FP </a:t>
            </a:r>
            <a:r>
              <a:rPr lang="en-US" sz="1200" i="1" dirty="0" err="1">
                <a:solidFill>
                  <a:srgbClr val="990000"/>
                </a:solidFill>
                <a:latin typeface="Calibri" pitchFamily="34" charset="0"/>
              </a:rPr>
              <a:t>Mult</a:t>
            </a:r>
            <a:r>
              <a:rPr lang="en-US" sz="1200" i="1" dirty="0">
                <a:solidFill>
                  <a:srgbClr val="990000"/>
                </a:solidFill>
                <a:latin typeface="Calibri" pitchFamily="34" charset="0"/>
              </a:rPr>
              <a:t>? 5cycles, fully pipelined (ergo 1 cycle) divided by 2 units =&gt; 0.5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86662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20422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588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8" name="Rectangle 7"/>
          <p:cNvSpPr/>
          <p:nvPr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ilp.org/cbp2016/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67CB4-5930-1A41-8D95-BF63D281D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EFFDF0D9-CBCC-784C-A88C-E18E912956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A61974-2B06-444D-ADDD-7889559EA03D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91E4AD-ED22-214C-9A93-46FAC0169B94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3357651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82000" cy="106045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Share Common Subexpressions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066800"/>
            <a:ext cx="8307387" cy="5378450"/>
          </a:xfrm>
          <a:noFill/>
        </p:spPr>
        <p:txBody>
          <a:bodyPr lIns="90487" tIns="44450" rIns="90487" bIns="44450"/>
          <a:lstStyle/>
          <a:p>
            <a:pPr lvl="1" eaLnBrk="1" hangingPunct="1"/>
            <a:r>
              <a:rPr lang="en-US" dirty="0"/>
              <a:t>Reuse portions of expressions</a:t>
            </a:r>
          </a:p>
          <a:p>
            <a:pPr lvl="1" eaLnBrk="1" hangingPunct="1"/>
            <a:r>
              <a:rPr lang="en-US" dirty="0"/>
              <a:t>GCC will do this with –O1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533400" y="2209800"/>
            <a:ext cx="3516313" cy="1403350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/* Sum neighbors of </a:t>
            </a:r>
            <a:r>
              <a:rPr lang="en-US" sz="1400" dirty="0" err="1">
                <a:latin typeface="Courier New" pitchFamily="49" charset="0"/>
              </a:rPr>
              <a:t>i,j</a:t>
            </a:r>
            <a:r>
              <a:rPr lang="en-US" sz="1400" dirty="0">
                <a:latin typeface="Courier New" pitchFamily="49" charset="0"/>
              </a:rPr>
              <a:t> */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up =   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(i-1)*n</a:t>
            </a:r>
            <a:r>
              <a:rPr lang="en-US" sz="1400" dirty="0">
                <a:latin typeface="Courier New" pitchFamily="49" charset="0"/>
              </a:rPr>
              <a:t> + j  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down = 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(i+1)*n</a:t>
            </a:r>
            <a:r>
              <a:rPr lang="en-US" sz="1400" dirty="0">
                <a:latin typeface="Courier New" pitchFamily="49" charset="0"/>
              </a:rPr>
              <a:t> + j  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left = 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*n</a:t>
            </a:r>
            <a:r>
              <a:rPr lang="en-US" sz="1400" dirty="0">
                <a:latin typeface="Courier New" pitchFamily="49" charset="0"/>
              </a:rPr>
              <a:t>     + j-1];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right =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*n</a:t>
            </a:r>
            <a:r>
              <a:rPr lang="en-US" sz="1400" dirty="0">
                <a:latin typeface="Courier New" pitchFamily="49" charset="0"/>
              </a:rPr>
              <a:t>     + j+1];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sum = up + down + left + right;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4736726" y="2243652"/>
            <a:ext cx="3516313" cy="1403350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long </a:t>
            </a:r>
            <a:r>
              <a:rPr lang="en-US" sz="1400" dirty="0" err="1">
                <a:latin typeface="Courier New" pitchFamily="49" charset="0"/>
              </a:rPr>
              <a:t>inj</a:t>
            </a:r>
            <a:r>
              <a:rPr lang="en-US" sz="1400" dirty="0">
                <a:latin typeface="Courier New" pitchFamily="49" charset="0"/>
              </a:rPr>
              <a:t> =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*n</a:t>
            </a:r>
            <a:r>
              <a:rPr lang="en-US" sz="1400" dirty="0">
                <a:latin typeface="Courier New" pitchFamily="49" charset="0"/>
              </a:rPr>
              <a:t> +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up =   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 err="1">
                <a:latin typeface="Courier New" pitchFamily="49" charset="0"/>
              </a:rPr>
              <a:t>inj</a:t>
            </a:r>
            <a:r>
              <a:rPr lang="en-US" sz="1400" dirty="0">
                <a:latin typeface="Courier New" pitchFamily="49" charset="0"/>
              </a:rPr>
              <a:t> - n];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down = 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 err="1">
                <a:latin typeface="Courier New" pitchFamily="49" charset="0"/>
              </a:rPr>
              <a:t>inj</a:t>
            </a:r>
            <a:r>
              <a:rPr lang="en-US" sz="1400" dirty="0">
                <a:latin typeface="Courier New" pitchFamily="49" charset="0"/>
              </a:rPr>
              <a:t> + n];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left = 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 err="1">
                <a:latin typeface="Courier New" pitchFamily="49" charset="0"/>
              </a:rPr>
              <a:t>inj</a:t>
            </a:r>
            <a:r>
              <a:rPr lang="en-US" sz="1400" dirty="0">
                <a:latin typeface="Courier New" pitchFamily="49" charset="0"/>
              </a:rPr>
              <a:t> - 1];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right =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 err="1">
                <a:latin typeface="Courier New" pitchFamily="49" charset="0"/>
              </a:rPr>
              <a:t>inj</a:t>
            </a:r>
            <a:r>
              <a:rPr lang="en-US" sz="1400" dirty="0">
                <a:latin typeface="Courier New" pitchFamily="49" charset="0"/>
              </a:rPr>
              <a:t> + 1];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sum = up + down + left + right;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387122" y="3721288"/>
            <a:ext cx="3997953" cy="33598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/>
                <a:cs typeface="Calibri"/>
              </a:rPr>
              <a:t>3 multiplications: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*n</a:t>
            </a:r>
            <a:r>
              <a:rPr lang="en-US" sz="1600" dirty="0">
                <a:latin typeface="Calibri"/>
                <a:cs typeface="Calibri"/>
              </a:rPr>
              <a:t>,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–1)*n</a:t>
            </a:r>
            <a:r>
              <a:rPr lang="en-US" sz="1600" dirty="0">
                <a:latin typeface="Calibri"/>
                <a:cs typeface="Calibri"/>
              </a:rPr>
              <a:t>,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(i+1)*n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5257800" y="3755956"/>
            <a:ext cx="1989390" cy="33598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/>
                <a:cs typeface="Calibri"/>
              </a:rPr>
              <a:t>1 multiplication: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i*n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533400" y="4191000"/>
            <a:ext cx="3733800" cy="2041525"/>
          </a:xfrm>
          <a:prstGeom prst="rect">
            <a:avLst/>
          </a:prstGeom>
          <a:solidFill>
            <a:srgbClr val="F1C7C7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leaq</a:t>
            </a:r>
            <a:r>
              <a:rPr lang="en-US" sz="1400" dirty="0">
                <a:latin typeface="Courier New" pitchFamily="49" charset="0"/>
              </a:rPr>
              <a:t>   1(%</a:t>
            </a:r>
            <a:r>
              <a:rPr lang="en-US" sz="1400" dirty="0" err="1">
                <a:latin typeface="Courier New" pitchFamily="49" charset="0"/>
              </a:rPr>
              <a:t>rsi</a:t>
            </a:r>
            <a:r>
              <a:rPr lang="en-US" sz="1400" dirty="0">
                <a:latin typeface="Courier New" pitchFamily="49" charset="0"/>
              </a:rPr>
              <a:t>), %</a:t>
            </a:r>
            <a:r>
              <a:rPr lang="en-US" sz="1400" dirty="0" err="1">
                <a:latin typeface="Courier New" pitchFamily="49" charset="0"/>
              </a:rPr>
              <a:t>rax</a:t>
            </a:r>
            <a:r>
              <a:rPr lang="en-US" sz="1400" dirty="0">
                <a:latin typeface="Courier New" pitchFamily="49" charset="0"/>
              </a:rPr>
              <a:t>  # i+1</a:t>
            </a:r>
          </a:p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leaq</a:t>
            </a:r>
            <a:r>
              <a:rPr lang="en-US" sz="1400" dirty="0">
                <a:latin typeface="Courier New" pitchFamily="49" charset="0"/>
              </a:rPr>
              <a:t>   -1(%</a:t>
            </a:r>
            <a:r>
              <a:rPr lang="en-US" sz="1400" dirty="0" err="1">
                <a:latin typeface="Courier New" pitchFamily="49" charset="0"/>
              </a:rPr>
              <a:t>rsi</a:t>
            </a:r>
            <a:r>
              <a:rPr lang="en-US" sz="1400" dirty="0">
                <a:latin typeface="Courier New" pitchFamily="49" charset="0"/>
              </a:rPr>
              <a:t>), %r8  # i-1</a:t>
            </a:r>
          </a:p>
          <a:p>
            <a:pPr algn="l">
              <a:lnSpc>
                <a:spcPct val="100000"/>
              </a:lnSpc>
            </a:pP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imulq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rcx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,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rsi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   # i*n</a:t>
            </a:r>
          </a:p>
          <a:p>
            <a:pPr algn="l">
              <a:lnSpc>
                <a:spcPct val="100000"/>
              </a:lnSpc>
            </a:pP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imulq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rcx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,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rax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   # (i+1)*n</a:t>
            </a:r>
          </a:p>
          <a:p>
            <a:pPr algn="l">
              <a:lnSpc>
                <a:spcPct val="100000"/>
              </a:lnSpc>
            </a:pP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imulq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rcx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, %r8      # (i-1)*n</a:t>
            </a:r>
          </a:p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   %</a:t>
            </a:r>
            <a:r>
              <a:rPr lang="en-US" sz="1400" dirty="0" err="1">
                <a:latin typeface="Courier New" pitchFamily="49" charset="0"/>
              </a:rPr>
              <a:t>rdx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rsi</a:t>
            </a:r>
            <a:r>
              <a:rPr lang="en-US" sz="1400" dirty="0">
                <a:latin typeface="Courier New" pitchFamily="49" charset="0"/>
              </a:rPr>
              <a:t>     # i*</a:t>
            </a:r>
            <a:r>
              <a:rPr lang="en-US" sz="1400" dirty="0" err="1">
                <a:latin typeface="Courier New" pitchFamily="49" charset="0"/>
              </a:rPr>
              <a:t>n+j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   %</a:t>
            </a:r>
            <a:r>
              <a:rPr lang="en-US" sz="1400" dirty="0" err="1">
                <a:latin typeface="Courier New" pitchFamily="49" charset="0"/>
              </a:rPr>
              <a:t>rdx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rax</a:t>
            </a:r>
            <a:r>
              <a:rPr lang="en-US" sz="1400" dirty="0">
                <a:latin typeface="Courier New" pitchFamily="49" charset="0"/>
              </a:rPr>
              <a:t>     # (i+1)*</a:t>
            </a:r>
            <a:r>
              <a:rPr lang="en-US" sz="1400" dirty="0" err="1">
                <a:latin typeface="Courier New" pitchFamily="49" charset="0"/>
              </a:rPr>
              <a:t>n+j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   %</a:t>
            </a:r>
            <a:r>
              <a:rPr lang="en-US" sz="1400" dirty="0" err="1">
                <a:latin typeface="Courier New" pitchFamily="49" charset="0"/>
              </a:rPr>
              <a:t>rdx</a:t>
            </a:r>
            <a:r>
              <a:rPr lang="en-US" sz="1400" dirty="0">
                <a:latin typeface="Courier New" pitchFamily="49" charset="0"/>
              </a:rPr>
              <a:t>, %r8      # (i-1)*</a:t>
            </a:r>
            <a:r>
              <a:rPr lang="en-US" sz="1400" dirty="0" err="1">
                <a:latin typeface="Courier New" pitchFamily="49" charset="0"/>
              </a:rPr>
              <a:t>n+j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...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4736726" y="4191000"/>
            <a:ext cx="4038600" cy="1382430"/>
          </a:xfrm>
          <a:prstGeom prst="rect">
            <a:avLst/>
          </a:prstGeom>
          <a:solidFill>
            <a:srgbClr val="F1C7C7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imulq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	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rcx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,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rsi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# i*n</a:t>
            </a:r>
          </a:p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	%</a:t>
            </a:r>
            <a:r>
              <a:rPr lang="en-US" sz="1400" dirty="0" err="1">
                <a:latin typeface="Courier New" pitchFamily="49" charset="0"/>
              </a:rPr>
              <a:t>rdx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rsi</a:t>
            </a:r>
            <a:r>
              <a:rPr lang="en-US" sz="1400" dirty="0">
                <a:latin typeface="Courier New" pitchFamily="49" charset="0"/>
              </a:rPr>
              <a:t>  # i*</a:t>
            </a:r>
            <a:r>
              <a:rPr lang="en-US" sz="1400" dirty="0" err="1">
                <a:latin typeface="Courier New" pitchFamily="49" charset="0"/>
              </a:rPr>
              <a:t>n+j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movq</a:t>
            </a:r>
            <a:r>
              <a:rPr lang="en-US" sz="1400" dirty="0">
                <a:latin typeface="Courier New" pitchFamily="49" charset="0"/>
              </a:rPr>
              <a:t>	%</a:t>
            </a:r>
            <a:r>
              <a:rPr lang="en-US" sz="1400" dirty="0" err="1">
                <a:latin typeface="Courier New" pitchFamily="49" charset="0"/>
              </a:rPr>
              <a:t>rsi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rax</a:t>
            </a:r>
            <a:r>
              <a:rPr lang="en-US" sz="1400" dirty="0">
                <a:latin typeface="Courier New" pitchFamily="49" charset="0"/>
              </a:rPr>
              <a:t>  # i*</a:t>
            </a:r>
            <a:r>
              <a:rPr lang="en-US" sz="1400" dirty="0" err="1">
                <a:latin typeface="Courier New" pitchFamily="49" charset="0"/>
              </a:rPr>
              <a:t>n+j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subq</a:t>
            </a:r>
            <a:r>
              <a:rPr lang="en-US" sz="1400" dirty="0">
                <a:latin typeface="Courier New" pitchFamily="49" charset="0"/>
              </a:rPr>
              <a:t>	%</a:t>
            </a:r>
            <a:r>
              <a:rPr lang="en-US" sz="1400" dirty="0" err="1">
                <a:latin typeface="Courier New" pitchFamily="49" charset="0"/>
              </a:rPr>
              <a:t>rcx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rax</a:t>
            </a:r>
            <a:r>
              <a:rPr lang="en-US" sz="1400" dirty="0">
                <a:latin typeface="Courier New" pitchFamily="49" charset="0"/>
              </a:rPr>
              <a:t>  # i*</a:t>
            </a:r>
            <a:r>
              <a:rPr lang="en-US" sz="1400" dirty="0" err="1">
                <a:latin typeface="Courier New" pitchFamily="49" charset="0"/>
              </a:rPr>
              <a:t>n+j-n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leaq</a:t>
            </a:r>
            <a:r>
              <a:rPr lang="en-US" sz="1400" dirty="0">
                <a:latin typeface="Courier New" pitchFamily="49" charset="0"/>
              </a:rPr>
              <a:t>	(%</a:t>
            </a:r>
            <a:r>
              <a:rPr lang="en-US" sz="1400" dirty="0" err="1">
                <a:latin typeface="Courier New" pitchFamily="49" charset="0"/>
              </a:rPr>
              <a:t>rsi</a:t>
            </a:r>
            <a:r>
              <a:rPr lang="en-US" sz="1400" dirty="0">
                <a:latin typeface="Courier New" pitchFamily="49" charset="0"/>
              </a:rPr>
              <a:t>,%</a:t>
            </a:r>
            <a:r>
              <a:rPr lang="en-US" sz="1400" dirty="0" err="1">
                <a:latin typeface="Courier New" pitchFamily="49" charset="0"/>
              </a:rPr>
              <a:t>rcx</a:t>
            </a:r>
            <a:r>
              <a:rPr lang="en-US" sz="1400" dirty="0">
                <a:latin typeface="Courier New" pitchFamily="49" charset="0"/>
              </a:rPr>
              <a:t>), %</a:t>
            </a:r>
            <a:r>
              <a:rPr lang="en-US" sz="1400" dirty="0" err="1">
                <a:latin typeface="Courier New" pitchFamily="49" charset="0"/>
              </a:rPr>
              <a:t>rcx</a:t>
            </a:r>
            <a:r>
              <a:rPr lang="en-US" sz="1400" dirty="0">
                <a:latin typeface="Courier New" pitchFamily="49" charset="0"/>
              </a:rPr>
              <a:t> # i*</a:t>
            </a:r>
            <a:r>
              <a:rPr lang="en-US" sz="1400" dirty="0" err="1">
                <a:latin typeface="Courier New" pitchFamily="49" charset="0"/>
              </a:rPr>
              <a:t>n+j+n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...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Example: </a:t>
            </a:r>
            <a:r>
              <a:rPr lang="en-US" dirty="0" err="1"/>
              <a:t>Bubblesort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C00000"/>
                </a:solidFill>
              </a:rPr>
              <a:t>Bubblesort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/>
              <a:t>program that sorts an array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b="1" dirty="0"/>
              <a:t> that is allocated in static storage:</a:t>
            </a:r>
          </a:p>
          <a:p>
            <a:pPr lvl="1"/>
            <a:r>
              <a:rPr lang="en-US" dirty="0"/>
              <a:t>an element of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dirty="0"/>
              <a:t> requires </a:t>
            </a:r>
            <a:r>
              <a:rPr lang="en-US" dirty="0">
                <a:solidFill>
                  <a:srgbClr val="C00000"/>
                </a:solidFill>
              </a:rPr>
              <a:t>four bytes</a:t>
            </a:r>
            <a:endParaRPr lang="en-US" dirty="0"/>
          </a:p>
          <a:p>
            <a:pPr lvl="1"/>
            <a:r>
              <a:rPr lang="en-US" dirty="0"/>
              <a:t>elements of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dirty="0"/>
              <a:t> are numbered </a:t>
            </a:r>
            <a:r>
              <a:rPr lang="en-US" dirty="0">
                <a:solidFill>
                  <a:srgbClr val="C00000"/>
                </a:solidFill>
              </a:rPr>
              <a:t>1 through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(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dirty="0"/>
              <a:t> is a variable)</a:t>
            </a:r>
          </a:p>
          <a:p>
            <a:pPr lvl="1"/>
            <a:r>
              <a:rPr lang="en-US" b="1" dirty="0">
                <a:latin typeface="Courier New" pitchFamily="49" charset="0"/>
                <a:cs typeface="Courier New" pitchFamily="49" charset="0"/>
              </a:rPr>
              <a:t>A[j]</a:t>
            </a:r>
            <a:r>
              <a:rPr lang="en-US" dirty="0"/>
              <a:t> is in location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&amp;A+4*(j-1)</a:t>
            </a:r>
          </a:p>
          <a:p>
            <a:pPr lvl="1"/>
            <a:endParaRPr lang="en-US" dirty="0"/>
          </a:p>
          <a:p>
            <a:pPr>
              <a:buNone/>
            </a:pPr>
            <a:r>
              <a:rPr lang="pt-BR" b="1" dirty="0">
                <a:latin typeface="Courier New" pitchFamily="49" charset="0"/>
                <a:cs typeface="Courier New" pitchFamily="49" charset="0"/>
              </a:rPr>
              <a:t>		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2608E3-1DB4-4324-907C-BA1AA6BED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733800"/>
            <a:ext cx="4491613" cy="2551981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for (</a:t>
            </a:r>
            <a:r>
              <a:rPr lang="en-US" sz="2000" dirty="0" err="1">
                <a:latin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</a:rPr>
              <a:t> = n-1; </a:t>
            </a:r>
            <a:r>
              <a:rPr lang="en-US" sz="2000" dirty="0" err="1">
                <a:latin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</a:rPr>
              <a:t> &gt;= 1; </a:t>
            </a:r>
            <a:r>
              <a:rPr lang="en-US" sz="2000" dirty="0" err="1">
                <a:latin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</a:rPr>
              <a:t>--) {</a:t>
            </a:r>
            <a:endParaRPr lang="en-US" sz="2000" dirty="0">
              <a:solidFill>
                <a:srgbClr val="C00000"/>
              </a:solidFill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  for (j = 1; j &lt;= </a:t>
            </a:r>
            <a:r>
              <a:rPr lang="en-US" sz="2000" dirty="0" err="1">
                <a:latin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</a:rPr>
              <a:t>; j++)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    if (A[j] &gt; A[j+1]) {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      temp = A[j];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      A[j] = A[j+1];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      A[j+1] = temp;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}</a:t>
            </a:r>
            <a:endParaRPr lang="en-US" sz="14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305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Translated (Pseudo) Code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82947"/>
            <a:ext cx="4040188" cy="49831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L5:  if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j :=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1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L4:  if j&gt;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L2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t1 := j-1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t2 := 4*t1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t3 := A[t2]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t4 := j+1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t5 := t4-1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t6 := 4*t5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t7 := A[t6]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if t3&lt;=t7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88805" y="1306595"/>
            <a:ext cx="4406049" cy="49831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t8 := j-1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t9 := 4*t8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temp := A[t9]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temp:=A[j]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t10 := j+1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t11:= t10-1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t12	:= 4*t11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t13 := A[t12]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t14 := j-1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t15 := 4*t14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A[t15] := t13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A[j]:=A[j+1]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t16 := j+1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t17 := t16-1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t18 := 4*t17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A[t18]:=temp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A[j+1]:=temp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L3: j := j+1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L4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L2: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i-1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L5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C362D0-CB03-45EB-965E-F4885B598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523824"/>
            <a:ext cx="3638816" cy="2059538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for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n-1;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&gt;= 1;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--) {</a:t>
            </a:r>
            <a:endParaRPr lang="en-US" sz="1600" dirty="0">
              <a:solidFill>
                <a:srgbClr val="C00000"/>
              </a:solidFill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for (j = 1; j &lt;=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 j++)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if (A[j] &gt; A[j+1]) {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  temp = A[j];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  A[j] = A[j+1];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  A[j+1] = temp;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  <a:endParaRPr lang="en-US" sz="1100" dirty="0">
              <a:latin typeface="Courier New" pitchFamily="49" charset="0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E095010A-A96E-4387-AF9E-6B18CAC46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586" y="5371790"/>
            <a:ext cx="2362200" cy="1197764"/>
          </a:xfrm>
          <a:prstGeom prst="rect">
            <a:avLst/>
          </a:prstGeom>
          <a:solidFill>
            <a:srgbClr val="D5F1CF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Instructions</a:t>
            </a:r>
          </a:p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29 in outer loop</a:t>
            </a:r>
          </a:p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25 in inner loop</a:t>
            </a:r>
          </a:p>
        </p:txBody>
      </p:sp>
    </p:spTree>
    <p:extLst>
      <p:ext uri="{BB962C8B-B14F-4D97-AF65-F5344CB8AC3E}">
        <p14:creationId xmlns:p14="http://schemas.microsoft.com/office/powerpoint/2010/main" val="3557524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C596414F-1043-46AF-910C-0AD2B26BF768}"/>
              </a:ext>
            </a:extLst>
          </p:cNvPr>
          <p:cNvSpPr/>
          <p:nvPr/>
        </p:nvSpPr>
        <p:spPr>
          <a:xfrm>
            <a:off x="5029199" y="1272381"/>
            <a:ext cx="1828800" cy="785019"/>
          </a:xfrm>
          <a:prstGeom prst="roundRect">
            <a:avLst/>
          </a:prstGeom>
          <a:solidFill>
            <a:srgbClr val="F1C7C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015947" y="3781235"/>
            <a:ext cx="1828800" cy="101936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015947" y="3039476"/>
            <a:ext cx="1828800" cy="741759"/>
          </a:xfrm>
          <a:prstGeom prst="roundRect">
            <a:avLst/>
          </a:prstGeom>
          <a:solidFill>
            <a:srgbClr val="F1C7C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029199" y="2057400"/>
            <a:ext cx="1828800" cy="78501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990600" y="3024980"/>
            <a:ext cx="1828800" cy="78501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456" y="1295400"/>
            <a:ext cx="4040188" cy="49831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L5:  if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j := 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L4:  if j&gt;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L2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t1 := j-1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t2 := 4*t1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t3 := A[t2]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t4 := j+1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t5 := t4-1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t6 := 4*t5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t7 := A[t6]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if t3&lt;=t7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Redundancy in Address Calculation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69900" y="1318417"/>
            <a:ext cx="4495800" cy="49831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t8 :=j-1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t9 := 4*t8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temp := A[t9]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temp:=A[j]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t10 := j+1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t11:= t10-1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t12	:= 4*t11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t13 := A[t12]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t14 := j-1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t15 := 4*t14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A[t15] := t13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 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A[j]:=A[j+1]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t16 := j+1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t17 := t16-1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t18 := 4*t17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A[t18]:=temp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 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A[j+1]:=temp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L3: j := j+1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L4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L2: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i-1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L5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68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1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16200000" flipV="1">
            <a:off x="5715000" y="2362200"/>
            <a:ext cx="304800" cy="1676400"/>
          </a:xfrm>
          <a:prstGeom prst="roundRect">
            <a:avLst>
              <a:gd name="adj" fmla="val 33768"/>
            </a:avLst>
          </a:prstGeom>
          <a:solidFill>
            <a:srgbClr val="CBDB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16200000" flipV="1">
            <a:off x="5715000" y="2057400"/>
            <a:ext cx="304799" cy="1676400"/>
          </a:xfrm>
          <a:prstGeom prst="roundRect">
            <a:avLst>
              <a:gd name="adj" fmla="val 40289"/>
            </a:avLst>
          </a:prstGeom>
          <a:solidFill>
            <a:srgbClr val="F1C7C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 rot="16200000" flipV="1">
            <a:off x="5638801" y="1600199"/>
            <a:ext cx="304800" cy="1371600"/>
          </a:xfrm>
          <a:prstGeom prst="roundRect">
            <a:avLst>
              <a:gd name="adj" fmla="val 40289"/>
            </a:avLst>
          </a:prstGeom>
          <a:solidFill>
            <a:srgbClr val="CBDB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 rot="16200000" flipV="1">
            <a:off x="1523999" y="2895599"/>
            <a:ext cx="304801" cy="1219200"/>
          </a:xfrm>
          <a:prstGeom prst="roundRect">
            <a:avLst>
              <a:gd name="adj" fmla="val 29565"/>
            </a:avLst>
          </a:prstGeom>
          <a:solidFill>
            <a:srgbClr val="CBDB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Redundancy Removed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812" y="1295400"/>
            <a:ext cx="4040188" cy="49831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L5: if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j := 1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4: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if j&gt;i goto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</a:t>
            </a:r>
            <a:endParaRPr lang="pl-PL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 := j-1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t2 := 4*t1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t3 := A[t2]   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//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t6 := 4*j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t7 := A[t6] 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if t3&lt;=t7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0101" y="1242217"/>
            <a:ext cx="4343400" cy="36115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t8 :=j-1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t9 := 4*t8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temp := A[t9]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temp:=A[j]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t12 := 4*j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t13 := A[t12]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A[t9]:= t13 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A[j]:=A[j+1]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A[t12]:=temp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A[j+1]:=temp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L3: j := j+1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L4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L2: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i-1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L5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4BE3184D-74EE-4437-9C74-5848DCAFB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586" y="5371790"/>
            <a:ext cx="2362200" cy="1197764"/>
          </a:xfrm>
          <a:prstGeom prst="rect">
            <a:avLst/>
          </a:prstGeom>
          <a:solidFill>
            <a:srgbClr val="D5F1CF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Instructions</a:t>
            </a:r>
          </a:p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 in outer loop</a:t>
            </a:r>
          </a:p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16 in inner loop</a:t>
            </a:r>
          </a:p>
        </p:txBody>
      </p:sp>
    </p:spTree>
    <p:extLst>
      <p:ext uri="{BB962C8B-B14F-4D97-AF65-F5344CB8AC3E}">
        <p14:creationId xmlns:p14="http://schemas.microsoft.com/office/powerpoint/2010/main" val="3406552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029200" y="1219200"/>
            <a:ext cx="1752600" cy="2133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Redundancy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812" y="1265237"/>
            <a:ext cx="4040188" cy="49831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L5: if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j := 1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4: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if j&gt;i goto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</a:t>
            </a:r>
            <a:endParaRPr lang="pl-PL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 := j-1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t2 := 4*t1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t3 := A[t2]   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// A[j]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t6 := 4*j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t7 := A[t6] 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if t3&lt;=t7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265237"/>
            <a:ext cx="4419600" cy="36877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t8 :=j-1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t9 := 4*t8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temp := A[t9]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temp:=A[j]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t12 := 4*j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	 t13 := A[t12]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A[t9]:= t13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A[j]:=A[j+1]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A[t12]:=temp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A[j+1]:=temp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L3: j := j+1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L4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L2: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i-1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L5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702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811023" y="1265237"/>
            <a:ext cx="1676400" cy="609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43400" y="1265237"/>
            <a:ext cx="4724400" cy="29257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A[t2] := t7  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A[j]:=A[j+1]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</a:t>
            </a:r>
            <a:endParaRPr lang="en-US" sz="1600" b="1" i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A[t6] := t3   //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A[j+1]:=</a:t>
            </a:r>
            <a:r>
              <a:rPr lang="en-US" sz="1600" i="1" dirty="0" err="1">
                <a:latin typeface="Courier New" pitchFamily="49" charset="0"/>
                <a:cs typeface="Courier New" pitchFamily="49" charset="0"/>
              </a:rPr>
              <a:t>old_A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[j]</a:t>
            </a:r>
          </a:p>
          <a:p>
            <a:pPr>
              <a:buNone/>
            </a:pPr>
            <a:endParaRPr lang="en-US" sz="1600" b="1" i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L3: j := j+1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L4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L2: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i-1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L5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Redundancy Removed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812" y="1265237"/>
            <a:ext cx="4040188" cy="49831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L5: if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j := 1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4: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if j&gt;i goto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</a:t>
            </a:r>
            <a:endParaRPr lang="pl-PL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 := j-1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t2 := 4*t1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t3 := A[t2] 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 err="1">
                <a:latin typeface="Courier New" pitchFamily="49" charset="0"/>
                <a:cs typeface="Courier New" pitchFamily="49" charset="0"/>
              </a:rPr>
              <a:t>old_A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[j]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t6 := 4*j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t7 := A[t6] 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if t3&lt;=t7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4F6BE99-D8B0-4821-8345-2C902384A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586" y="5371790"/>
            <a:ext cx="2362200" cy="1197764"/>
          </a:xfrm>
          <a:prstGeom prst="rect">
            <a:avLst/>
          </a:prstGeom>
          <a:solidFill>
            <a:srgbClr val="D5F1CF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Instructions</a:t>
            </a:r>
          </a:p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15 in outer loop</a:t>
            </a:r>
          </a:p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11 in inner loop</a:t>
            </a:r>
          </a:p>
        </p:txBody>
      </p:sp>
    </p:spTree>
    <p:extLst>
      <p:ext uri="{BB962C8B-B14F-4D97-AF65-F5344CB8AC3E}">
        <p14:creationId xmlns:p14="http://schemas.microsoft.com/office/powerpoint/2010/main" val="901470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993913" y="1905000"/>
            <a:ext cx="1981200" cy="1143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Redundancy in Loops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90600" y="3352800"/>
            <a:ext cx="1298713" cy="304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993913" y="4771697"/>
            <a:ext cx="1298713" cy="304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1812" y="4191000"/>
            <a:ext cx="4191000" cy="20875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A[t2] := t7        </a:t>
            </a:r>
            <a:endParaRPr lang="en-US" sz="1600" b="1" i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A[t6] := t3    </a:t>
            </a:r>
            <a:endParaRPr lang="en-US" sz="1600" b="1" i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L3: j := j+1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L4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L2: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i-1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L5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812" y="1279057"/>
            <a:ext cx="4040188" cy="3001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L5: if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j := 1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4: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if j&gt;i goto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</a:t>
            </a:r>
            <a:endParaRPr lang="pl-PL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 := j-1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t2 := 4*t1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t3 := A[t2]   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//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t6 := 4*j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t7 := A[t6] 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if t3&lt;=t7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729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Redundancy Eliminated</a:t>
            </a:r>
          </a:p>
        </p:txBody>
      </p:sp>
      <p:sp>
        <p:nvSpPr>
          <p:cNvPr id="8" name="Rounded Rectangle 9">
            <a:extLst>
              <a:ext uri="{FF2B5EF4-FFF2-40B4-BE49-F238E27FC236}">
                <a16:creationId xmlns:a16="http://schemas.microsoft.com/office/drawing/2014/main" id="{047E9215-E084-400B-BEF6-FEC033B888F4}"/>
              </a:ext>
            </a:extLst>
          </p:cNvPr>
          <p:cNvSpPr/>
          <p:nvPr/>
        </p:nvSpPr>
        <p:spPr>
          <a:xfrm>
            <a:off x="5640388" y="1853816"/>
            <a:ext cx="2365513" cy="1219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5C9FED4-9F12-445D-930B-C38F99423A7F}"/>
              </a:ext>
            </a:extLst>
          </p:cNvPr>
          <p:cNvSpPr txBox="1">
            <a:spLocks/>
          </p:cNvSpPr>
          <p:nvPr/>
        </p:nvSpPr>
        <p:spPr bwMode="auto">
          <a:xfrm>
            <a:off x="5180806" y="1279057"/>
            <a:ext cx="4040188" cy="2748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L5: if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t2 := 0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t6 := 4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t19 := 4*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i</a:t>
            </a:r>
            <a:endParaRPr lang="en-US" sz="1600" kern="0" dirty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L4: if t6&gt;t19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L2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t3 := A[t2]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t7 := A[t6] </a:t>
            </a:r>
            <a:endParaRPr lang="en-US" sz="1600" i="1" kern="0" dirty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if t3&lt;=t7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Font typeface="Wingdings 2" pitchFamily="18" charset="2"/>
              <a:buNone/>
            </a:pPr>
            <a:endParaRPr lang="en-US" sz="1600" kern="0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52D8A6F-16A7-42E4-AADF-568C975EECC5}"/>
              </a:ext>
            </a:extLst>
          </p:cNvPr>
          <p:cNvGrpSpPr/>
          <p:nvPr/>
        </p:nvGrpSpPr>
        <p:grpSpPr>
          <a:xfrm>
            <a:off x="5218112" y="3962399"/>
            <a:ext cx="3124200" cy="2544763"/>
            <a:chOff x="3236118" y="3962399"/>
            <a:chExt cx="3124200" cy="2544763"/>
          </a:xfrm>
        </p:grpSpPr>
        <p:sp>
          <p:nvSpPr>
            <p:cNvPr id="12" name="Rounded Rectangle 10">
              <a:extLst>
                <a:ext uri="{FF2B5EF4-FFF2-40B4-BE49-F238E27FC236}">
                  <a16:creationId xmlns:a16="http://schemas.microsoft.com/office/drawing/2014/main" id="{521A74E1-6EE1-42D0-AC96-D934566B2A2C}"/>
                </a:ext>
              </a:extLst>
            </p:cNvPr>
            <p:cNvSpPr/>
            <p:nvPr/>
          </p:nvSpPr>
          <p:spPr>
            <a:xfrm>
              <a:off x="3733800" y="4560803"/>
              <a:ext cx="1527313" cy="6096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ontent Placeholder 5">
              <a:extLst>
                <a:ext uri="{FF2B5EF4-FFF2-40B4-BE49-F238E27FC236}">
                  <a16:creationId xmlns:a16="http://schemas.microsoft.com/office/drawing/2014/main" id="{868A1457-0DCF-4D87-AA19-DA67D323D39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236118" y="3962399"/>
              <a:ext cx="3124200" cy="2544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990000"/>
                </a:buClr>
                <a:buSzPct val="60000"/>
                <a:buFont typeface="Wingdings 2" pitchFamily="18" charset="2"/>
                <a:buChar char="¢"/>
                <a:defRPr sz="2400" b="1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990000"/>
                </a:buClr>
                <a:buSzPct val="11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itchFamily="2" charset="2"/>
                <a:buChar char="§"/>
                <a:defRPr sz="18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 2" pitchFamily="18" charset="2"/>
                <a:buNone/>
              </a:pPr>
              <a:r>
                <a:rPr lang="fr-FR" sz="1600" kern="0" dirty="0">
                  <a:latin typeface="Courier New" pitchFamily="49" charset="0"/>
                  <a:cs typeface="Courier New" pitchFamily="49" charset="0"/>
                </a:rPr>
                <a:t>    A[t2] := t7	</a:t>
              </a:r>
            </a:p>
            <a:p>
              <a:pPr>
                <a:buFont typeface="Wingdings 2" pitchFamily="18" charset="2"/>
                <a:buNone/>
              </a:pPr>
              <a:r>
                <a:rPr lang="fr-FR" sz="1600" kern="0" dirty="0">
                  <a:latin typeface="Courier New" pitchFamily="49" charset="0"/>
                  <a:cs typeface="Courier New" pitchFamily="49" charset="0"/>
                </a:rPr>
                <a:t>    A[t6] := t3</a:t>
              </a:r>
            </a:p>
            <a:p>
              <a:pPr>
                <a:buFont typeface="Wingdings 2" pitchFamily="18" charset="2"/>
                <a:buNone/>
              </a:pPr>
              <a:r>
                <a:rPr lang="fr-FR" sz="1600" kern="0" dirty="0">
                  <a:latin typeface="Courier New" pitchFamily="49" charset="0"/>
                  <a:cs typeface="Courier New" pitchFamily="49" charset="0"/>
                </a:rPr>
                <a:t>L3: t2 := t2+4</a:t>
              </a:r>
            </a:p>
            <a:p>
              <a:pPr>
                <a:buFont typeface="Wingdings 2" pitchFamily="18" charset="2"/>
                <a:buNone/>
              </a:pPr>
              <a:r>
                <a:rPr lang="fr-FR" sz="1600" kern="0" dirty="0">
                  <a:latin typeface="Courier New" pitchFamily="49" charset="0"/>
                  <a:cs typeface="Courier New" pitchFamily="49" charset="0"/>
                </a:rPr>
                <a:t>    t6 := t6+4</a:t>
              </a:r>
            </a:p>
            <a:p>
              <a:pPr>
                <a:buFont typeface="Wingdings 2" pitchFamily="18" charset="2"/>
                <a:buNone/>
              </a:pPr>
              <a:r>
                <a:rPr lang="fr-FR" sz="1600" kern="0" dirty="0">
                  <a:latin typeface="Courier New" pitchFamily="49" charset="0"/>
                  <a:cs typeface="Courier New" pitchFamily="49" charset="0"/>
                </a:rPr>
                <a:t>    </a:t>
              </a:r>
              <a:r>
                <a:rPr lang="fr-FR" sz="1600" kern="0" dirty="0" err="1">
                  <a:latin typeface="Courier New" pitchFamily="49" charset="0"/>
                  <a:cs typeface="Courier New" pitchFamily="49" charset="0"/>
                </a:rPr>
                <a:t>goto</a:t>
              </a:r>
              <a:r>
                <a:rPr lang="fr-FR" sz="1600" kern="0" dirty="0">
                  <a:latin typeface="Courier New" pitchFamily="49" charset="0"/>
                  <a:cs typeface="Courier New" pitchFamily="49" charset="0"/>
                </a:rPr>
                <a:t> L4</a:t>
              </a:r>
            </a:p>
            <a:p>
              <a:pPr>
                <a:buFont typeface="Wingdings 2" pitchFamily="18" charset="2"/>
                <a:buNone/>
              </a:pPr>
              <a:r>
                <a:rPr lang="fr-FR" sz="1600" kern="0" dirty="0">
                  <a:latin typeface="Courier New" pitchFamily="49" charset="0"/>
                  <a:cs typeface="Courier New" pitchFamily="49" charset="0"/>
                </a:rPr>
                <a:t>L2: i := i-1</a:t>
              </a:r>
            </a:p>
            <a:p>
              <a:pPr>
                <a:buFont typeface="Wingdings 2" pitchFamily="18" charset="2"/>
                <a:buNone/>
              </a:pPr>
              <a:r>
                <a:rPr lang="fr-FR" sz="1600" kern="0" dirty="0">
                  <a:latin typeface="Courier New" pitchFamily="49" charset="0"/>
                  <a:cs typeface="Courier New" pitchFamily="49" charset="0"/>
                </a:rPr>
                <a:t>    </a:t>
              </a:r>
              <a:r>
                <a:rPr lang="fr-FR" sz="1600" kern="0" dirty="0" err="1">
                  <a:latin typeface="Courier New" pitchFamily="49" charset="0"/>
                  <a:cs typeface="Courier New" pitchFamily="49" charset="0"/>
                </a:rPr>
                <a:t>goto</a:t>
              </a:r>
              <a:r>
                <a:rPr lang="fr-FR" sz="1600" kern="0" dirty="0">
                  <a:latin typeface="Courier New" pitchFamily="49" charset="0"/>
                  <a:cs typeface="Courier New" pitchFamily="49" charset="0"/>
                </a:rPr>
                <a:t> L5</a:t>
              </a:r>
            </a:p>
            <a:p>
              <a:pPr>
                <a:buFont typeface="Wingdings 2" pitchFamily="18" charset="2"/>
                <a:buNone/>
              </a:pPr>
              <a:r>
                <a:rPr lang="fr-FR" sz="1600" kern="0" dirty="0">
                  <a:latin typeface="Courier New" pitchFamily="49" charset="0"/>
                  <a:cs typeface="Courier New" pitchFamily="49" charset="0"/>
                </a:rPr>
                <a:t>L1:</a:t>
              </a:r>
            </a:p>
            <a:p>
              <a:pPr>
                <a:spcBef>
                  <a:spcPts val="0"/>
                </a:spcBef>
                <a:buFont typeface="Wingdings 2" pitchFamily="18" charset="2"/>
                <a:buNone/>
              </a:pPr>
              <a:endParaRPr lang="en-US" sz="1600" kern="0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sp>
        <p:nvSpPr>
          <p:cNvPr id="16" name="Rounded Rectangle 2">
            <a:extLst>
              <a:ext uri="{FF2B5EF4-FFF2-40B4-BE49-F238E27FC236}">
                <a16:creationId xmlns:a16="http://schemas.microsoft.com/office/drawing/2014/main" id="{F7CF6BF1-B6BF-47A9-9FEB-D0F17BB28D20}"/>
              </a:ext>
            </a:extLst>
          </p:cNvPr>
          <p:cNvSpPr/>
          <p:nvPr/>
        </p:nvSpPr>
        <p:spPr>
          <a:xfrm>
            <a:off x="993913" y="1905000"/>
            <a:ext cx="1981200" cy="1143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9">
            <a:extLst>
              <a:ext uri="{FF2B5EF4-FFF2-40B4-BE49-F238E27FC236}">
                <a16:creationId xmlns:a16="http://schemas.microsoft.com/office/drawing/2014/main" id="{71A51312-0877-4E6E-8165-591FF296B566}"/>
              </a:ext>
            </a:extLst>
          </p:cNvPr>
          <p:cNvSpPr/>
          <p:nvPr/>
        </p:nvSpPr>
        <p:spPr>
          <a:xfrm>
            <a:off x="990600" y="3352800"/>
            <a:ext cx="1298713" cy="304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0">
            <a:extLst>
              <a:ext uri="{FF2B5EF4-FFF2-40B4-BE49-F238E27FC236}">
                <a16:creationId xmlns:a16="http://schemas.microsoft.com/office/drawing/2014/main" id="{BF689640-7975-4B30-B509-BE5EE8302D41}"/>
              </a:ext>
            </a:extLst>
          </p:cNvPr>
          <p:cNvSpPr/>
          <p:nvPr/>
        </p:nvSpPr>
        <p:spPr>
          <a:xfrm>
            <a:off x="993913" y="4771697"/>
            <a:ext cx="1298713" cy="304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E68B1CC2-4811-4BBA-8FF7-53ACC0D73DE5}"/>
              </a:ext>
            </a:extLst>
          </p:cNvPr>
          <p:cNvSpPr txBox="1">
            <a:spLocks/>
          </p:cNvSpPr>
          <p:nvPr/>
        </p:nvSpPr>
        <p:spPr bwMode="auto">
          <a:xfrm>
            <a:off x="531812" y="4191000"/>
            <a:ext cx="419100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 2" pitchFamily="18" charset="2"/>
              <a:buNone/>
            </a:pPr>
            <a:r>
              <a:rPr lang="en-US" sz="1600" kern="0">
                <a:latin typeface="Courier New" pitchFamily="49" charset="0"/>
                <a:cs typeface="Courier New" pitchFamily="49" charset="0"/>
              </a:rPr>
              <a:t>    A[t2] := t7        </a:t>
            </a:r>
            <a:endParaRPr lang="en-US" sz="1600" i="1" kern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 2" pitchFamily="18" charset="2"/>
              <a:buNone/>
            </a:pPr>
            <a:r>
              <a:rPr lang="en-US" sz="1600" kern="0">
                <a:latin typeface="Courier New" pitchFamily="49" charset="0"/>
                <a:cs typeface="Courier New" pitchFamily="49" charset="0"/>
              </a:rPr>
              <a:t>    A[t6] := t3    </a:t>
            </a:r>
            <a:endParaRPr lang="en-US" sz="1600" i="1" kern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 2" pitchFamily="18" charset="2"/>
              <a:buNone/>
            </a:pPr>
            <a:r>
              <a:rPr lang="en-US" sz="1600" kern="0">
                <a:latin typeface="Courier New" pitchFamily="49" charset="0"/>
                <a:cs typeface="Courier New" pitchFamily="49" charset="0"/>
              </a:rPr>
              <a:t>L3: j := j+1</a:t>
            </a:r>
          </a:p>
          <a:p>
            <a:pPr>
              <a:buFont typeface="Wingdings 2" pitchFamily="18" charset="2"/>
              <a:buNone/>
            </a:pPr>
            <a:r>
              <a:rPr lang="en-US" sz="1600" kern="0">
                <a:latin typeface="Courier New" pitchFamily="49" charset="0"/>
                <a:cs typeface="Courier New" pitchFamily="49" charset="0"/>
              </a:rPr>
              <a:t>    goto L4</a:t>
            </a:r>
          </a:p>
          <a:p>
            <a:pPr>
              <a:buFont typeface="Wingdings 2" pitchFamily="18" charset="2"/>
              <a:buNone/>
            </a:pPr>
            <a:r>
              <a:rPr lang="en-US" sz="1600" kern="0">
                <a:latin typeface="Courier New" pitchFamily="49" charset="0"/>
                <a:cs typeface="Courier New" pitchFamily="49" charset="0"/>
              </a:rPr>
              <a:t>L2: i := i-1</a:t>
            </a:r>
          </a:p>
          <a:p>
            <a:pPr>
              <a:buFont typeface="Wingdings 2" pitchFamily="18" charset="2"/>
              <a:buNone/>
            </a:pPr>
            <a:r>
              <a:rPr lang="en-US" sz="1600" kern="0">
                <a:latin typeface="Courier New" pitchFamily="49" charset="0"/>
                <a:cs typeface="Courier New" pitchFamily="49" charset="0"/>
              </a:rPr>
              <a:t>    goto L5</a:t>
            </a:r>
          </a:p>
          <a:p>
            <a:pPr>
              <a:buFont typeface="Wingdings 2" pitchFamily="18" charset="2"/>
              <a:buNone/>
            </a:pPr>
            <a:r>
              <a:rPr lang="en-US" sz="1600" kern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endParaRPr lang="en-US" sz="1600" kern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F95DDBAC-39A7-4264-BEDF-112267DC99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1812" y="1279057"/>
            <a:ext cx="4040188" cy="3001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L5: if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j := 1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4: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if j&gt;i goto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</a:t>
            </a:r>
            <a:endParaRPr lang="pl-PL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 := j-1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t2 := 4*t1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t3 := A[t2]   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//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t6 := 4*j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t7 := A[t6] 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if t3&lt;=t7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965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868A1457-0DCF-4D87-AA19-DA67D323D39D}"/>
              </a:ext>
            </a:extLst>
          </p:cNvPr>
          <p:cNvSpPr txBox="1">
            <a:spLocks/>
          </p:cNvSpPr>
          <p:nvPr/>
        </p:nvSpPr>
        <p:spPr bwMode="auto">
          <a:xfrm>
            <a:off x="685800" y="3932237"/>
            <a:ext cx="3124200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 2" pitchFamily="18" charset="2"/>
              <a:buNone/>
            </a:pP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    A[t2] := t7	</a:t>
            </a:r>
          </a:p>
          <a:p>
            <a:pPr>
              <a:buFont typeface="Wingdings 2" pitchFamily="18" charset="2"/>
              <a:buNone/>
            </a:pP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    A[t6] := t3</a:t>
            </a:r>
          </a:p>
          <a:p>
            <a:pPr>
              <a:buFont typeface="Wingdings 2" pitchFamily="18" charset="2"/>
              <a:buNone/>
            </a:pP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L3: t2 := t2+4</a:t>
            </a:r>
          </a:p>
          <a:p>
            <a:pPr>
              <a:buFont typeface="Wingdings 2" pitchFamily="18" charset="2"/>
              <a:buNone/>
            </a:pP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    t6 := t6+4</a:t>
            </a:r>
          </a:p>
          <a:p>
            <a:pPr>
              <a:buFont typeface="Wingdings 2" pitchFamily="18" charset="2"/>
              <a:buNone/>
            </a:pP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fr-FR" sz="1600" kern="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 L4</a:t>
            </a:r>
          </a:p>
          <a:p>
            <a:pPr>
              <a:buFont typeface="Wingdings 2" pitchFamily="18" charset="2"/>
              <a:buNone/>
            </a:pP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L2: i := i-1</a:t>
            </a:r>
          </a:p>
          <a:p>
            <a:pPr>
              <a:buFont typeface="Wingdings 2" pitchFamily="18" charset="2"/>
              <a:buNone/>
            </a:pP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fr-FR" sz="1600" kern="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 L5</a:t>
            </a:r>
          </a:p>
          <a:p>
            <a:pPr>
              <a:buFont typeface="Wingdings 2" pitchFamily="18" charset="2"/>
              <a:buNone/>
            </a:pP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endParaRPr lang="en-US" sz="1600" kern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5C9FED4-9F12-445D-930B-C38F99423A7F}"/>
              </a:ext>
            </a:extLst>
          </p:cNvPr>
          <p:cNvSpPr txBox="1">
            <a:spLocks/>
          </p:cNvSpPr>
          <p:nvPr/>
        </p:nvSpPr>
        <p:spPr bwMode="auto">
          <a:xfrm>
            <a:off x="685800" y="1295508"/>
            <a:ext cx="4040188" cy="267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L5: if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t2 := 0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t6 := 4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t19 :=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&lt;&lt; 2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L4: if t6&gt;t19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L2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t3 := A[t2]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t7 := A[t6] </a:t>
            </a:r>
            <a:endParaRPr lang="en-US" sz="1600" i="1" kern="0" dirty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if t3&lt;=t7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Font typeface="Wingdings 2" pitchFamily="18" charset="2"/>
              <a:buNone/>
            </a:pPr>
            <a:endParaRPr lang="en-US" sz="1600" kern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Pseudo Code </a:t>
            </a:r>
            <a:r>
              <a:rPr lang="en-US" sz="2800" dirty="0"/>
              <a:t>(after strength reduction)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B119A2B-D31D-4C17-9AAF-6318AB54EE09}"/>
              </a:ext>
            </a:extLst>
          </p:cNvPr>
          <p:cNvSpPr txBox="1"/>
          <p:nvPr/>
        </p:nvSpPr>
        <p:spPr>
          <a:xfrm>
            <a:off x="2826736" y="5319861"/>
            <a:ext cx="63244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>
                <a:latin typeface="Calibri" pitchFamily="34" charset="0"/>
              </a:rPr>
              <a:t>These were </a:t>
            </a:r>
            <a:r>
              <a:rPr lang="en-US" sz="2000" dirty="0">
                <a:latin typeface="Calibri" pitchFamily="34" charset="0"/>
              </a:rPr>
              <a:t>Machine-Independent Optimizations</a:t>
            </a:r>
            <a:r>
              <a:rPr lang="en-US" sz="2000" b="0" dirty="0">
                <a:latin typeface="Calibri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>
                <a:latin typeface="Calibri" pitchFamily="34" charset="0"/>
              </a:rPr>
              <a:t>Will be followed by </a:t>
            </a:r>
            <a:r>
              <a:rPr lang="en-US" sz="2000" dirty="0">
                <a:latin typeface="Calibri" pitchFamily="34" charset="0"/>
              </a:rPr>
              <a:t>Machine-Dependent Optimizations</a:t>
            </a:r>
            <a:r>
              <a:rPr lang="en-US" sz="2000" b="0" dirty="0">
                <a:latin typeface="Calibri" pitchFamily="34" charset="0"/>
              </a:rPr>
              <a:t>,</a:t>
            </a:r>
            <a:br>
              <a:rPr lang="en-US" sz="2000" b="0" dirty="0">
                <a:latin typeface="Calibri" pitchFamily="34" charset="0"/>
              </a:rPr>
            </a:br>
            <a:r>
              <a:rPr lang="en-US" sz="2000" b="0" dirty="0">
                <a:latin typeface="Calibri" pitchFamily="34" charset="0"/>
              </a:rPr>
              <a:t>             including allocating temporaries to registers,</a:t>
            </a:r>
            <a:br>
              <a:rPr lang="en-US" sz="2000" b="0" dirty="0">
                <a:latin typeface="Calibri" pitchFamily="34" charset="0"/>
              </a:rPr>
            </a:br>
            <a:r>
              <a:rPr lang="en-US" sz="2000" b="0" dirty="0">
                <a:latin typeface="Calibri" pitchFamily="34" charset="0"/>
              </a:rPr>
              <a:t>             converting to assembly code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01A94137-A6A3-47AF-A5D1-91D873743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1417638"/>
            <a:ext cx="2971986" cy="1567096"/>
          </a:xfrm>
          <a:prstGeom prst="rect">
            <a:avLst/>
          </a:prstGeom>
          <a:solidFill>
            <a:srgbClr val="D5F1CF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Instructions</a:t>
            </a:r>
          </a:p>
          <a:p>
            <a:pPr algn="ctr">
              <a:lnSpc>
                <a:spcPct val="100000"/>
              </a:lnSpc>
            </a:pP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Before Optimizations</a:t>
            </a:r>
          </a:p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29 in outer loop</a:t>
            </a:r>
          </a:p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25 in inner loop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38E5FF11-6046-443E-BE0B-1B7AE8695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3401472"/>
            <a:ext cx="2971986" cy="1567096"/>
          </a:xfrm>
          <a:prstGeom prst="rect">
            <a:avLst/>
          </a:prstGeom>
          <a:solidFill>
            <a:srgbClr val="D5F1CF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Instructions</a:t>
            </a:r>
          </a:p>
          <a:p>
            <a:pPr algn="ctr">
              <a:lnSpc>
                <a:spcPct val="100000"/>
              </a:lnSpc>
            </a:pP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After Optimizations</a:t>
            </a:r>
          </a:p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15 in outer loop</a:t>
            </a:r>
          </a:p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9 in inner loop</a:t>
            </a:r>
          </a:p>
        </p:txBody>
      </p:sp>
    </p:spTree>
    <p:extLst>
      <p:ext uri="{BB962C8B-B14F-4D97-AF65-F5344CB8AC3E}">
        <p14:creationId xmlns:p14="http://schemas.microsoft.com/office/powerpoint/2010/main" val="121918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8001000" cy="1470025"/>
          </a:xfrm>
        </p:spPr>
        <p:txBody>
          <a:bodyPr/>
          <a:lstStyle/>
          <a:p>
            <a:pPr marL="0" indent="0"/>
            <a:r>
              <a:rPr lang="en-US" dirty="0"/>
              <a:t>Code Optimization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</a:t>
            </a:r>
            <a:br>
              <a:rPr lang="en-US" b="0" dirty="0"/>
            </a:br>
            <a:r>
              <a:rPr lang="en-US" sz="2000" b="0" dirty="0"/>
              <a:t>9</a:t>
            </a:r>
            <a:r>
              <a:rPr lang="en-US" sz="2000" b="0" baseline="30000" dirty="0"/>
              <a:t>th</a:t>
            </a:r>
            <a:r>
              <a:rPr lang="en-US" sz="2000" b="0" dirty="0"/>
              <a:t> Lecture, May 29</a:t>
            </a:r>
            <a:r>
              <a:rPr lang="en-US" sz="2000" b="0" baseline="30000" dirty="0"/>
              <a:t>th</a:t>
            </a:r>
            <a:r>
              <a:rPr lang="en-US" sz="2000" b="0" dirty="0"/>
              <a:t>, 2025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Gen</a:t>
            </a:r>
            <a:r>
              <a:rPr lang="en-US" dirty="0">
                <a:solidFill>
                  <a:schemeClr val="bg2"/>
                </a:solidFill>
              </a:rPr>
              <a:t>eral</a:t>
            </a:r>
            <a:r>
              <a:rPr lang="en-US" dirty="0">
                <a:solidFill>
                  <a:srgbClr val="7F7F7F"/>
                </a:solidFill>
              </a:rPr>
              <a:t>ly Useful Optimizations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Code motion/</a:t>
            </a:r>
            <a:r>
              <a:rPr lang="en-US" dirty="0" err="1">
                <a:solidFill>
                  <a:srgbClr val="7F7F7F"/>
                </a:solidFill>
              </a:rPr>
              <a:t>precomputation</a:t>
            </a:r>
            <a:endParaRPr lang="en-US" dirty="0">
              <a:solidFill>
                <a:srgbClr val="7F7F7F"/>
              </a:solidFill>
            </a:endParaRPr>
          </a:p>
          <a:p>
            <a:pPr lvl="1"/>
            <a:r>
              <a:rPr lang="en-US" dirty="0">
                <a:solidFill>
                  <a:srgbClr val="7F7F7F"/>
                </a:solidFill>
              </a:rPr>
              <a:t>Strength reduction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Sharing of common </a:t>
            </a:r>
            <a:r>
              <a:rPr lang="en-US" dirty="0" err="1">
                <a:solidFill>
                  <a:srgbClr val="7F7F7F"/>
                </a:solidFill>
              </a:rPr>
              <a:t>subexpressions</a:t>
            </a:r>
            <a:endParaRPr lang="en-US" dirty="0">
              <a:solidFill>
                <a:srgbClr val="7F7F7F"/>
              </a:solidFill>
            </a:endParaRPr>
          </a:p>
          <a:p>
            <a:pPr lvl="1"/>
            <a:r>
              <a:rPr lang="en-US" dirty="0">
                <a:solidFill>
                  <a:srgbClr val="7F7F7F"/>
                </a:solidFill>
              </a:rPr>
              <a:t>Example: </a:t>
            </a:r>
            <a:r>
              <a:rPr lang="en-US" dirty="0" err="1">
                <a:solidFill>
                  <a:srgbClr val="7F7F7F"/>
                </a:solidFill>
              </a:rPr>
              <a:t>Bubblesort</a:t>
            </a:r>
            <a:endParaRPr lang="en-US" dirty="0">
              <a:solidFill>
                <a:srgbClr val="7F7F7F"/>
              </a:solidFill>
            </a:endParaRPr>
          </a:p>
          <a:p>
            <a:r>
              <a:rPr lang="en-US" dirty="0"/>
              <a:t>Optimization Blockers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Procedure calls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Memory aliasing</a:t>
            </a:r>
          </a:p>
          <a:p>
            <a:r>
              <a:rPr lang="en-US" b="1" dirty="0">
                <a:solidFill>
                  <a:schemeClr val="bg2"/>
                </a:solidFill>
              </a:rPr>
              <a:t>Exploiting Instruction-Level Parallelism</a:t>
            </a:r>
          </a:p>
          <a:p>
            <a:r>
              <a:rPr lang="en-US" dirty="0">
                <a:solidFill>
                  <a:srgbClr val="7F7F7F"/>
                </a:solidFill>
              </a:rPr>
              <a:t>Dealing with Conditionals</a:t>
            </a:r>
            <a:endParaRPr lang="en-US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896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2DD152F1-340C-4CF8-A567-2878B66FF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822" y="838200"/>
            <a:ext cx="4209778" cy="522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kern="0" dirty="0"/>
              <a:t>John Backus </a:t>
            </a:r>
            <a:r>
              <a:rPr lang="en-US" sz="2000" kern="0" dirty="0"/>
              <a:t>(1924-2007)</a:t>
            </a:r>
            <a:endParaRPr lang="en-US" kern="0" dirty="0"/>
          </a:p>
          <a:p>
            <a:pPr lvl="1">
              <a:defRPr/>
            </a:pPr>
            <a:r>
              <a:rPr lang="en-US" kern="0" dirty="0"/>
              <a:t>Led team at IBM invented the first commercially available compiler in 1957</a:t>
            </a:r>
          </a:p>
          <a:p>
            <a:pPr lvl="1">
              <a:defRPr/>
            </a:pPr>
            <a:r>
              <a:rPr lang="en-US" kern="0" dirty="0"/>
              <a:t>Compiled FORTRAN code for the IBM 704 computer</a:t>
            </a:r>
          </a:p>
          <a:p>
            <a:pPr lvl="1">
              <a:defRPr/>
            </a:pPr>
            <a:r>
              <a:rPr lang="en-US" kern="0" dirty="0"/>
              <a:t>FORTRAN still in use today for high performance code</a:t>
            </a:r>
          </a:p>
          <a:p>
            <a:pPr lvl="1">
              <a:defRPr/>
            </a:pPr>
            <a:r>
              <a:rPr lang="en-US" kern="0" dirty="0">
                <a:solidFill>
                  <a:srgbClr val="C00000"/>
                </a:solidFill>
              </a:rPr>
              <a:t>“</a:t>
            </a:r>
            <a:r>
              <a:rPr lang="en-US" dirty="0">
                <a:solidFill>
                  <a:srgbClr val="C00000"/>
                </a:solidFill>
              </a:rPr>
              <a:t>Much of my work has come from being lazy. I didn't like writing programs, and so, when I was working on the IBM 701, I started work on a programming system to make it easier to write programs”</a:t>
            </a:r>
            <a:endParaRPr lang="en-US" kern="0" dirty="0">
              <a:solidFill>
                <a:srgbClr val="C00000"/>
              </a:solidFill>
            </a:endParaRPr>
          </a:p>
          <a:p>
            <a:pPr marL="457200" lvl="1" indent="0">
              <a:buNone/>
              <a:defRPr/>
            </a:pPr>
            <a:endParaRPr lang="en-US" kern="0" dirty="0"/>
          </a:p>
        </p:txBody>
      </p:sp>
      <p:pic>
        <p:nvPicPr>
          <p:cNvPr id="3" name="Picture 2" descr="A person wearing a suit and tie looking at the camera&#10;&#10;Description automatically generated">
            <a:extLst>
              <a:ext uri="{FF2B5EF4-FFF2-40B4-BE49-F238E27FC236}">
                <a16:creationId xmlns:a16="http://schemas.microsoft.com/office/drawing/2014/main" id="{98926481-58B1-44E5-8197-A5BDE3B0D4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28599"/>
            <a:ext cx="4267200" cy="638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66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5344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Limitations of Optimizing Compilers</a:t>
            </a:r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19200"/>
            <a:ext cx="8307387" cy="5219700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sz="2000" dirty="0"/>
              <a:t>Operate under fundamental constraint</a:t>
            </a:r>
          </a:p>
          <a:p>
            <a:pPr lvl="1" eaLnBrk="1" hangingPunct="1">
              <a:defRPr/>
            </a:pPr>
            <a:r>
              <a:rPr lang="en-US" sz="1800" b="1" dirty="0">
                <a:solidFill>
                  <a:srgbClr val="C00000"/>
                </a:solidFill>
              </a:rPr>
              <a:t>Must not cause any change in program behavior</a:t>
            </a:r>
          </a:p>
          <a:p>
            <a:pPr lvl="1" eaLnBrk="1" hangingPunct="1">
              <a:defRPr/>
            </a:pPr>
            <a:r>
              <a:rPr lang="en-US" sz="1800" dirty="0"/>
              <a:t>Often prevents optimizations that affect only “edge case” behavior</a:t>
            </a:r>
          </a:p>
          <a:p>
            <a:pPr lvl="1" eaLnBrk="1" hangingPunct="1">
              <a:defRPr/>
            </a:pPr>
            <a:endParaRPr lang="en-US" sz="1000" dirty="0"/>
          </a:p>
          <a:p>
            <a:pPr eaLnBrk="1" hangingPunct="1">
              <a:defRPr/>
            </a:pPr>
            <a:r>
              <a:rPr lang="en-US" sz="2000" dirty="0"/>
              <a:t>Behavior obvious to the programmer is not obvious to compiler</a:t>
            </a:r>
          </a:p>
          <a:p>
            <a:pPr lvl="1" eaLnBrk="1" hangingPunct="1">
              <a:defRPr/>
            </a:pPr>
            <a:r>
              <a:rPr lang="en-US" sz="1800" dirty="0"/>
              <a:t>e.g., Data range may be more limited than types suggest (short vs. int)</a:t>
            </a:r>
          </a:p>
          <a:p>
            <a:pPr lvl="1" eaLnBrk="1" hangingPunct="1">
              <a:defRPr/>
            </a:pPr>
            <a:endParaRPr lang="en-US" sz="1000" dirty="0"/>
          </a:p>
          <a:p>
            <a:pPr eaLnBrk="1" hangingPunct="1">
              <a:defRPr/>
            </a:pPr>
            <a:r>
              <a:rPr lang="en-US" sz="2000" dirty="0"/>
              <a:t>Most analysis is only within a procedure</a:t>
            </a:r>
          </a:p>
          <a:p>
            <a:pPr lvl="1" eaLnBrk="1" hangingPunct="1">
              <a:defRPr/>
            </a:pPr>
            <a:r>
              <a:rPr lang="en-US" sz="1800" dirty="0"/>
              <a:t>Whole-program analysis is usually too expensive</a:t>
            </a:r>
          </a:p>
          <a:p>
            <a:pPr lvl="1" eaLnBrk="1" hangingPunct="1">
              <a:defRPr/>
            </a:pPr>
            <a:r>
              <a:rPr lang="en-US" sz="1800" dirty="0"/>
              <a:t>Sometimes compiler does </a:t>
            </a:r>
            <a:r>
              <a:rPr lang="en-US" sz="1800" dirty="0" err="1"/>
              <a:t>interprocedural</a:t>
            </a:r>
            <a:r>
              <a:rPr lang="en-US" sz="1800" dirty="0"/>
              <a:t> analysis </a:t>
            </a:r>
            <a:r>
              <a:rPr lang="en-US" sz="1800" b="1" dirty="0"/>
              <a:t>within</a:t>
            </a:r>
            <a:r>
              <a:rPr lang="en-US" sz="1800" dirty="0"/>
              <a:t> a file (new GCC)</a:t>
            </a:r>
          </a:p>
          <a:p>
            <a:pPr marL="457200" lvl="1" indent="0" eaLnBrk="1" hangingPunct="1">
              <a:buNone/>
              <a:defRPr/>
            </a:pPr>
            <a:endParaRPr lang="en-US" sz="1800" dirty="0"/>
          </a:p>
          <a:p>
            <a:pPr eaLnBrk="1" hangingPunct="1">
              <a:defRPr/>
            </a:pPr>
            <a:r>
              <a:rPr lang="en-US" sz="2000" dirty="0"/>
              <a:t>Most analysis is based only on </a:t>
            </a:r>
            <a:r>
              <a:rPr lang="en-US" sz="2000" i="1" dirty="0"/>
              <a:t>static</a:t>
            </a:r>
            <a:r>
              <a:rPr lang="en-US" sz="2000" dirty="0"/>
              <a:t> information</a:t>
            </a:r>
          </a:p>
          <a:p>
            <a:pPr lvl="1" eaLnBrk="1" hangingPunct="1">
              <a:defRPr/>
            </a:pPr>
            <a:r>
              <a:rPr lang="en-US" sz="1800" dirty="0"/>
              <a:t>Compiler has difficulty anticipating run-time inputs</a:t>
            </a:r>
          </a:p>
          <a:p>
            <a:pPr marL="457200" lvl="1" indent="0" eaLnBrk="1" hangingPunct="1">
              <a:buNone/>
              <a:defRPr/>
            </a:pPr>
            <a:endParaRPr lang="en-US" sz="2000" dirty="0"/>
          </a:p>
          <a:p>
            <a:pPr eaLnBrk="1" hangingPunct="1">
              <a:defRPr/>
            </a:pPr>
            <a:r>
              <a:rPr lang="en-US" sz="2000" dirty="0">
                <a:solidFill>
                  <a:srgbClr val="C00000"/>
                </a:solidFill>
              </a:rPr>
              <a:t>When in doubt, the compiler must be conservative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Procedure to Convert String to Lower Case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dirty="0"/>
              <a:t>Extracted from 213 lab submissions</a:t>
            </a: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073275" y="1905000"/>
            <a:ext cx="5007780" cy="2028761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void lower1(char *s)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size_t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 </a:t>
            </a:r>
            <a:r>
              <a:rPr lang="en-US" sz="1800" dirty="0" err="1">
                <a:latin typeface="Courier New" pitchFamily="49" charset="0"/>
              </a:rPr>
              <a:t>strlen</a:t>
            </a:r>
            <a:r>
              <a:rPr lang="en-US" sz="1800" dirty="0">
                <a:latin typeface="Courier New" pitchFamily="49" charset="0"/>
              </a:rPr>
              <a:t>(s);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if (s[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&gt;= 'A' &amp;&amp; 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&lt;= 'Z')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  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-= ('A' - 'a');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65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341313"/>
            <a:ext cx="8458200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Optimization Blocker #1: Procedure Calls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34963"/>
            <a:ext cx="8678863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Lower Case Conversion Performance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254625"/>
            <a:ext cx="8307387" cy="908050"/>
          </a:xfrm>
        </p:spPr>
        <p:txBody>
          <a:bodyPr/>
          <a:lstStyle/>
          <a:p>
            <a:pPr lvl="1" eaLnBrk="1" hangingPunct="1"/>
            <a:r>
              <a:rPr lang="en-US" dirty="0"/>
              <a:t>Time quadruples when double string length</a:t>
            </a:r>
          </a:p>
          <a:p>
            <a:pPr lvl="1" eaLnBrk="1" hangingPunct="1"/>
            <a:r>
              <a:rPr lang="en-US" dirty="0"/>
              <a:t>Quadratic performance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504031" y="1295400"/>
          <a:ext cx="8128000" cy="344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601160" y="3887295"/>
            <a:ext cx="588833" cy="215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7432" tIns="27432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US" sz="1200" b="0" i="0" strike="noStrike" dirty="0">
                <a:solidFill>
                  <a:srgbClr val="000000"/>
                </a:solidFill>
                <a:latin typeface="Courier New"/>
                <a:cs typeface="Courier New"/>
              </a:rPr>
              <a:t>lower1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34963"/>
            <a:ext cx="70310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Calling </a:t>
            </a:r>
            <a:r>
              <a:rPr lang="en-US" dirty="0" err="1"/>
              <a:t>Strlen</a:t>
            </a:r>
            <a:endParaRPr lang="en-US" dirty="0"/>
          </a:p>
        </p:txBody>
      </p:sp>
      <p:sp>
        <p:nvSpPr>
          <p:cNvPr id="77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3962400"/>
            <a:ext cx="8281987" cy="19462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dirty="0" err="1"/>
              <a:t>Strlen</a:t>
            </a:r>
            <a:r>
              <a:rPr lang="en-US" sz="2000" dirty="0"/>
              <a:t> performance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/>
              <a:t>Only way to determine length of string is to scan its entire length, looking for null character.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/>
              <a:t>Overall performance, string of length 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/>
              <a:t>N calls to </a:t>
            </a:r>
            <a:r>
              <a:rPr lang="en-US" sz="1800" dirty="0" err="1"/>
              <a:t>strlen</a:t>
            </a:r>
            <a:r>
              <a:rPr lang="en-US" sz="1800" dirty="0"/>
              <a:t> (called every time through the loop)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/>
              <a:t>Require times N, N-1, N-2, …, 1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/>
              <a:t>Overall O(N</a:t>
            </a:r>
            <a:r>
              <a:rPr lang="en-US" sz="1800" baseline="30000" dirty="0"/>
              <a:t>2</a:t>
            </a:r>
            <a:r>
              <a:rPr lang="en-US" sz="1800" dirty="0"/>
              <a:t>) performance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4953000" y="917068"/>
            <a:ext cx="4044074" cy="2862322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/* My version of strlen */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size_t strlen(const char *s)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   size_t length = 0;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   while (*s != '\0') {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	s++; 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	length++;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   return length;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}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2B949AA-6E6A-4F7D-BB5E-CC819D6183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80" y="1199441"/>
            <a:ext cx="4703620" cy="2305759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void lower1(char *s)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size_t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 </a:t>
            </a:r>
            <a:r>
              <a:rPr lang="en-US" sz="1800" dirty="0" err="1">
                <a:latin typeface="Courier New" pitchFamily="49" charset="0"/>
              </a:rPr>
              <a:t>strlen</a:t>
            </a:r>
            <a:r>
              <a:rPr lang="en-US" sz="1800" dirty="0">
                <a:latin typeface="Courier New" pitchFamily="49" charset="0"/>
              </a:rPr>
              <a:t>(s);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if (s[i] &gt;= 'A' &amp;&amp; </a:t>
            </a:r>
            <a:br>
              <a:rPr lang="en-US" sz="1800" dirty="0">
                <a:latin typeface="Courier New" pitchFamily="49" charset="0"/>
              </a:rPr>
            </a:br>
            <a:r>
              <a:rPr lang="en-US" sz="1800" dirty="0">
                <a:latin typeface="Courier New" pitchFamily="49" charset="0"/>
              </a:rPr>
              <a:t>        s[i] &lt;= 'Z')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  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-= ('A' - 'a');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34963"/>
            <a:ext cx="62309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Improving Performance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3867150"/>
            <a:ext cx="8307387" cy="2578100"/>
          </a:xfrm>
        </p:spPr>
        <p:txBody>
          <a:bodyPr/>
          <a:lstStyle/>
          <a:p>
            <a:pPr lvl="1" eaLnBrk="1" hangingPunct="1"/>
            <a:r>
              <a:rPr lang="en-US" dirty="0"/>
              <a:t>Move call to </a:t>
            </a:r>
            <a:r>
              <a:rPr lang="en-US" b="1" dirty="0" err="1">
                <a:latin typeface="Courier New" pitchFamily="49" charset="0"/>
              </a:rPr>
              <a:t>strlen</a:t>
            </a:r>
            <a:r>
              <a:rPr lang="en-US" dirty="0"/>
              <a:t> outside of loop</a:t>
            </a:r>
          </a:p>
          <a:p>
            <a:pPr lvl="1" eaLnBrk="1" hangingPunct="1"/>
            <a:r>
              <a:rPr lang="en-US" dirty="0"/>
              <a:t>Legal since result does not change from one iteration to another</a:t>
            </a:r>
          </a:p>
          <a:p>
            <a:pPr lvl="1" eaLnBrk="1" hangingPunct="1"/>
            <a:r>
              <a:rPr lang="en-US" dirty="0"/>
              <a:t>Form of code motion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981200" y="1143000"/>
            <a:ext cx="5007780" cy="2305759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void lower2(char *s)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size_t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size_t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solidFill>
                  <a:srgbClr val="A50021"/>
                </a:solidFill>
                <a:latin typeface="Courier New" pitchFamily="49" charset="0"/>
              </a:rPr>
              <a:t>len</a:t>
            </a:r>
            <a:r>
              <a:rPr lang="en-US" sz="1800" dirty="0">
                <a:solidFill>
                  <a:srgbClr val="A50021"/>
                </a:solidFill>
                <a:latin typeface="Courier New" pitchFamily="49" charset="0"/>
              </a:rPr>
              <a:t> = </a:t>
            </a:r>
            <a:r>
              <a:rPr lang="en-US" sz="1800" dirty="0" err="1">
                <a:solidFill>
                  <a:srgbClr val="A50021"/>
                </a:solidFill>
                <a:latin typeface="Courier New" pitchFamily="49" charset="0"/>
              </a:rPr>
              <a:t>strlen</a:t>
            </a:r>
            <a:r>
              <a:rPr lang="en-US" sz="1800" dirty="0">
                <a:latin typeface="Courier New" pitchFamily="49" charset="0"/>
              </a:rPr>
              <a:t>(s);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</a:t>
            </a:r>
            <a:r>
              <a:rPr lang="en-US" sz="1800" dirty="0">
                <a:solidFill>
                  <a:srgbClr val="A50021"/>
                </a:solidFill>
                <a:latin typeface="Courier New" pitchFamily="49" charset="0"/>
              </a:rPr>
              <a:t> </a:t>
            </a:r>
            <a:r>
              <a:rPr lang="en-US" sz="1800" dirty="0" err="1">
                <a:solidFill>
                  <a:srgbClr val="A50021"/>
                </a:solidFill>
                <a:latin typeface="Courier New" pitchFamily="49" charset="0"/>
              </a:rPr>
              <a:t>len</a:t>
            </a:r>
            <a:r>
              <a:rPr lang="en-US" sz="1800" dirty="0">
                <a:latin typeface="Courier New" pitchFamily="49" charset="0"/>
              </a:rPr>
              <a:t>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if (s[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&gt;= 'A' &amp;&amp; 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&lt;= 'Z')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  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-= ('A' - 'a');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34963"/>
            <a:ext cx="8763000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Lower Case Conversion Performance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5281844"/>
            <a:ext cx="8307387" cy="906462"/>
          </a:xfrm>
        </p:spPr>
        <p:txBody>
          <a:bodyPr/>
          <a:lstStyle/>
          <a:p>
            <a:pPr lvl="1" eaLnBrk="1" hangingPunct="1"/>
            <a:r>
              <a:rPr lang="en-US" dirty="0"/>
              <a:t>Time doubles when double string length</a:t>
            </a:r>
          </a:p>
          <a:p>
            <a:pPr lvl="1" eaLnBrk="1" hangingPunct="1"/>
            <a:r>
              <a:rPr lang="en-US" dirty="0"/>
              <a:t>Linear performance of lower2</a:t>
            </a: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508000" y="1295400"/>
            <a:ext cx="8128000" cy="3441700"/>
            <a:chOff x="0" y="0"/>
            <a:chExt cx="773" cy="383"/>
          </a:xfrm>
        </p:grpSpPr>
        <p:graphicFrame>
          <p:nvGraphicFramePr>
            <p:cNvPr id="15" name="Chart 14"/>
            <p:cNvGraphicFramePr>
              <a:graphicFrameLocks/>
            </p:cNvGraphicFramePr>
            <p:nvPr/>
          </p:nvGraphicFramePr>
          <p:xfrm>
            <a:off x="0" y="0"/>
            <a:ext cx="773" cy="38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6" name="Text Box 10"/>
            <p:cNvSpPr txBox="1">
              <a:spLocks noChangeArrowheads="1"/>
            </p:cNvSpPr>
            <p:nvPr/>
          </p:nvSpPr>
          <p:spPr bwMode="auto">
            <a:xfrm>
              <a:off x="488" y="141"/>
              <a:ext cx="56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7432" tIns="27432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1200" b="0" i="0" strike="noStrike" dirty="0">
                  <a:solidFill>
                    <a:srgbClr val="000000"/>
                  </a:solidFill>
                  <a:latin typeface="Courier New"/>
                  <a:cs typeface="Courier New"/>
                </a:rPr>
                <a:t>lower1</a:t>
              </a:r>
            </a:p>
          </p:txBody>
        </p:sp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>
              <a:off x="467" y="269"/>
              <a:ext cx="56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7432" tIns="27432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1200" b="0" i="0" strike="noStrike" dirty="0">
                  <a:solidFill>
                    <a:srgbClr val="000000"/>
                  </a:solidFill>
                  <a:latin typeface="Courier New"/>
                  <a:cs typeface="Courier New"/>
                </a:rPr>
                <a:t>lower2</a:t>
              </a:r>
            </a:p>
          </p:txBody>
        </p:sp>
      </p:grp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8392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Optimization Blocker: Procedure Calls</a:t>
            </a: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839200" cy="5410200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sz="2000" i="1" dirty="0"/>
              <a:t>Why couldn’t compiler move </a:t>
            </a:r>
            <a:r>
              <a:rPr lang="en-US" sz="2000" dirty="0" err="1">
                <a:latin typeface="Courier New" pitchFamily="49" charset="0"/>
              </a:rPr>
              <a:t>strlen</a:t>
            </a:r>
            <a:r>
              <a:rPr lang="en-US" sz="2000" i="1" dirty="0"/>
              <a:t> out of  inner loop?</a:t>
            </a:r>
          </a:p>
          <a:p>
            <a:pPr lvl="1" eaLnBrk="1" hangingPunct="1">
              <a:defRPr/>
            </a:pPr>
            <a:r>
              <a:rPr lang="en-US" sz="1800" dirty="0"/>
              <a:t>Procedure may have side effects</a:t>
            </a:r>
          </a:p>
          <a:p>
            <a:pPr lvl="2" eaLnBrk="1" hangingPunct="1">
              <a:defRPr/>
            </a:pPr>
            <a:r>
              <a:rPr lang="en-US" sz="1600" dirty="0"/>
              <a:t>Alters global state each time called</a:t>
            </a:r>
          </a:p>
          <a:p>
            <a:pPr lvl="1" eaLnBrk="1" hangingPunct="1">
              <a:defRPr/>
            </a:pPr>
            <a:r>
              <a:rPr lang="en-US" sz="1800" dirty="0"/>
              <a:t>Function may not return same value for given arguments</a:t>
            </a:r>
          </a:p>
          <a:p>
            <a:pPr lvl="2" eaLnBrk="1" hangingPunct="1">
              <a:defRPr/>
            </a:pPr>
            <a:r>
              <a:rPr lang="en-US" sz="1600" dirty="0"/>
              <a:t>Depends on other parts of global state</a:t>
            </a:r>
          </a:p>
          <a:p>
            <a:pPr lvl="2" eaLnBrk="1" hangingPunct="1">
              <a:defRPr/>
            </a:pPr>
            <a:r>
              <a:rPr lang="en-US" sz="1600" dirty="0"/>
              <a:t>Procedure </a:t>
            </a:r>
            <a:r>
              <a:rPr lang="en-US" sz="1600" b="1" dirty="0">
                <a:latin typeface="Courier New" pitchFamily="49" charset="0"/>
              </a:rPr>
              <a:t>lower1</a:t>
            </a:r>
            <a:r>
              <a:rPr lang="en-US" sz="1600" dirty="0"/>
              <a:t> could interact with </a:t>
            </a:r>
            <a:r>
              <a:rPr lang="en-US" sz="1600" b="1" dirty="0" err="1">
                <a:latin typeface="Courier New" pitchFamily="49" charset="0"/>
              </a:rPr>
              <a:t>strlen</a:t>
            </a:r>
            <a:endParaRPr lang="en-US" sz="1600" b="1" dirty="0"/>
          </a:p>
          <a:p>
            <a:pPr eaLnBrk="1" hangingPunct="1">
              <a:defRPr/>
            </a:pPr>
            <a:r>
              <a:rPr lang="en-US" sz="2000" dirty="0">
                <a:solidFill>
                  <a:srgbClr val="C00000"/>
                </a:solidFill>
              </a:rPr>
              <a:t>Warning:</a:t>
            </a:r>
          </a:p>
          <a:p>
            <a:pPr lvl="1" eaLnBrk="1" hangingPunct="1">
              <a:defRPr/>
            </a:pPr>
            <a:r>
              <a:rPr lang="en-US" sz="1800" dirty="0"/>
              <a:t>Compiler may treat procedure call</a:t>
            </a:r>
            <a:br>
              <a:rPr lang="en-US" sz="1800" dirty="0"/>
            </a:br>
            <a:r>
              <a:rPr lang="en-US" sz="1800" dirty="0"/>
              <a:t>as a black box</a:t>
            </a:r>
          </a:p>
          <a:p>
            <a:pPr lvl="1" eaLnBrk="1" hangingPunct="1">
              <a:defRPr/>
            </a:pPr>
            <a:r>
              <a:rPr lang="en-US" sz="1800" dirty="0"/>
              <a:t>Weak optimizations near them</a:t>
            </a:r>
          </a:p>
          <a:p>
            <a:pPr lvl="1" eaLnBrk="1" hangingPunct="1">
              <a:defRPr/>
            </a:pPr>
            <a:endParaRPr lang="en-US" sz="1800" dirty="0"/>
          </a:p>
          <a:p>
            <a:pPr eaLnBrk="1" hangingPunct="1">
              <a:defRPr/>
            </a:pPr>
            <a:r>
              <a:rPr lang="en-US" sz="2000" dirty="0"/>
              <a:t>Remedies:</a:t>
            </a:r>
          </a:p>
          <a:p>
            <a:pPr lvl="1" eaLnBrk="1" hangingPunct="1">
              <a:defRPr/>
            </a:pPr>
            <a:r>
              <a:rPr lang="en-US" sz="1800" dirty="0"/>
              <a:t>Use of inline functions</a:t>
            </a:r>
          </a:p>
          <a:p>
            <a:pPr lvl="2">
              <a:defRPr/>
            </a:pPr>
            <a:r>
              <a:rPr lang="en-US" sz="1800" dirty="0"/>
              <a:t>GCC does this with –O1</a:t>
            </a:r>
          </a:p>
          <a:p>
            <a:pPr lvl="3">
              <a:defRPr/>
            </a:pPr>
            <a:r>
              <a:rPr lang="en-US" sz="1800" dirty="0"/>
              <a:t>Within single file</a:t>
            </a:r>
          </a:p>
          <a:p>
            <a:pPr lvl="1" eaLnBrk="1" hangingPunct="1">
              <a:defRPr/>
            </a:pPr>
            <a:r>
              <a:rPr lang="en-US" sz="1800" dirty="0"/>
              <a:t>Do your own code motion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800600" y="3337679"/>
            <a:ext cx="4038600" cy="3139321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/* Alternative </a:t>
            </a:r>
            <a:r>
              <a:rPr lang="en-US" sz="1800" dirty="0" err="1">
                <a:latin typeface="Courier New" pitchFamily="49" charset="0"/>
              </a:rPr>
              <a:t>strlen</a:t>
            </a:r>
            <a:r>
              <a:rPr lang="en-US" sz="1800" dirty="0">
                <a:latin typeface="Courier New" pitchFamily="49" charset="0"/>
              </a:rPr>
              <a:t> */</a:t>
            </a:r>
            <a:br>
              <a:rPr lang="en-US" sz="1800" dirty="0">
                <a:latin typeface="Courier New" pitchFamily="49" charset="0"/>
              </a:rPr>
            </a:br>
            <a:r>
              <a:rPr lang="en-US" sz="1800" dirty="0" err="1">
                <a:latin typeface="Courier New" pitchFamily="49" charset="0"/>
              </a:rPr>
              <a:t>size_t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lencnt</a:t>
            </a:r>
            <a:r>
              <a:rPr lang="en-US" sz="1800" dirty="0">
                <a:latin typeface="Courier New" pitchFamily="49" charset="0"/>
              </a:rPr>
              <a:t> = 0;</a:t>
            </a: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itchFamily="49" charset="0"/>
              </a:rPr>
              <a:t>size_t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strlen</a:t>
            </a:r>
            <a:r>
              <a:rPr lang="en-US" sz="1800" dirty="0">
                <a:latin typeface="Courier New" pitchFamily="49" charset="0"/>
              </a:rPr>
              <a:t>(</a:t>
            </a:r>
            <a:r>
              <a:rPr lang="en-US" sz="1800" dirty="0" err="1">
                <a:latin typeface="Courier New" pitchFamily="49" charset="0"/>
              </a:rPr>
              <a:t>const</a:t>
            </a:r>
            <a:r>
              <a:rPr lang="en-US" sz="1800" dirty="0">
                <a:latin typeface="Courier New" pitchFamily="49" charset="0"/>
              </a:rPr>
              <a:t> char *s)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size_t</a:t>
            </a:r>
            <a:r>
              <a:rPr lang="en-US" sz="1800" dirty="0">
                <a:latin typeface="Courier New" pitchFamily="49" charset="0"/>
              </a:rPr>
              <a:t> length = 0;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while (*s != '\0') {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	s++; length++;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lencnt</a:t>
            </a:r>
            <a:r>
              <a:rPr lang="en-US" sz="1800" dirty="0">
                <a:latin typeface="Courier New" pitchFamily="49" charset="0"/>
              </a:rPr>
              <a:t> += length;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return length;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297059"/>
            <a:ext cx="8482182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Optimization Blocker #2: Memory Aliasing</a:t>
            </a:r>
          </a:p>
        </p:txBody>
      </p:sp>
      <p:sp>
        <p:nvSpPr>
          <p:cNvPr id="1843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90513" y="5638800"/>
            <a:ext cx="8307387" cy="806450"/>
          </a:xfrm>
        </p:spPr>
        <p:txBody>
          <a:bodyPr/>
          <a:lstStyle/>
          <a:p>
            <a:pPr lvl="1" eaLnBrk="1" hangingPunct="1"/>
            <a:r>
              <a:rPr lang="en-US" dirty="0"/>
              <a:t>Code updates </a:t>
            </a:r>
            <a:r>
              <a:rPr lang="en-US" b="1" dirty="0">
                <a:latin typeface="Courier New" pitchFamily="49" charset="0"/>
              </a:rPr>
              <a:t>b[</a:t>
            </a:r>
            <a:r>
              <a:rPr lang="en-US" b="1" dirty="0" err="1">
                <a:latin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</a:rPr>
              <a:t>]</a:t>
            </a:r>
            <a:r>
              <a:rPr lang="en-US" dirty="0"/>
              <a:t> on every iteration</a:t>
            </a:r>
          </a:p>
          <a:p>
            <a:pPr lvl="1" eaLnBrk="1" hangingPunct="1"/>
            <a:r>
              <a:rPr lang="en-US" dirty="0">
                <a:solidFill>
                  <a:srgbClr val="C00000"/>
                </a:solidFill>
              </a:rPr>
              <a:t>Why couldn’t compiler optimize this away?</a:t>
            </a: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1752600" y="3657600"/>
            <a:ext cx="5876783" cy="1813317"/>
          </a:xfrm>
          <a:prstGeom prst="rect">
            <a:avLst/>
          </a:prstGeom>
          <a:solidFill>
            <a:srgbClr val="F1C7C7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# sum_rows1 inner loop</a:t>
            </a:r>
          </a:p>
          <a:p>
            <a:r>
              <a:rPr lang="en-US" sz="1400" dirty="0">
                <a:latin typeface="Courier New" pitchFamily="49" charset="0"/>
              </a:rPr>
              <a:t>.L4:</a:t>
            </a: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movsd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 (%rsi,%rax,8), %xmm0	# FP load</a:t>
            </a: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addsd</a:t>
            </a:r>
            <a:r>
              <a:rPr lang="en-US" sz="1400" dirty="0">
                <a:latin typeface="Courier New" pitchFamily="49" charset="0"/>
              </a:rPr>
              <a:t>   (%</a:t>
            </a:r>
            <a:r>
              <a:rPr lang="en-US" sz="1400" dirty="0" err="1">
                <a:latin typeface="Courier New" pitchFamily="49" charset="0"/>
              </a:rPr>
              <a:t>rdi</a:t>
            </a:r>
            <a:r>
              <a:rPr lang="en-US" sz="1400" dirty="0">
                <a:latin typeface="Courier New" pitchFamily="49" charset="0"/>
              </a:rPr>
              <a:t>), %xmm0		# FP add</a:t>
            </a: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movsd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 %xmm0, (%rsi,%rax,8)	# FP store</a:t>
            </a: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    $8, %</a:t>
            </a:r>
            <a:r>
              <a:rPr lang="en-US" sz="1400" dirty="0" err="1">
                <a:latin typeface="Courier New" pitchFamily="49" charset="0"/>
              </a:rPr>
              <a:t>rdi</a:t>
            </a:r>
            <a:endParaRPr lang="en-US" sz="1400" dirty="0">
              <a:latin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cmpq</a:t>
            </a:r>
            <a:r>
              <a:rPr lang="en-US" sz="1400" dirty="0">
                <a:latin typeface="Courier New" pitchFamily="49" charset="0"/>
              </a:rPr>
              <a:t>    %</a:t>
            </a:r>
            <a:r>
              <a:rPr lang="en-US" sz="1400" dirty="0" err="1">
                <a:latin typeface="Courier New" pitchFamily="49" charset="0"/>
              </a:rPr>
              <a:t>rcx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rdi</a:t>
            </a:r>
            <a:endParaRPr lang="en-US" sz="1400" dirty="0">
              <a:latin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jne</a:t>
            </a:r>
            <a:r>
              <a:rPr lang="en-US" sz="1400" dirty="0">
                <a:latin typeface="Courier New" pitchFamily="49" charset="0"/>
              </a:rPr>
              <a:t>     .L4</a:t>
            </a:r>
          </a:p>
        </p:txBody>
      </p:sp>
      <p:sp>
        <p:nvSpPr>
          <p:cNvPr id="18437" name="Line 4"/>
          <p:cNvSpPr>
            <a:spLocks noChangeShapeType="1"/>
          </p:cNvSpPr>
          <p:nvPr/>
        </p:nvSpPr>
        <p:spPr bwMode="auto">
          <a:xfrm>
            <a:off x="2286000" y="27432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Rectangle 7"/>
          <p:cNvSpPr>
            <a:spLocks noChangeArrowheads="1"/>
          </p:cNvSpPr>
          <p:nvPr/>
        </p:nvSpPr>
        <p:spPr bwMode="auto">
          <a:xfrm>
            <a:off x="533400" y="1143000"/>
            <a:ext cx="5130800" cy="2273300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/* Sum rows of n X n matrix a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and store in vector b  */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void sum_rows1(double *a, double *b, long n)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long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,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for (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 = 0;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 &lt; n;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++)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b[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] = 0;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for (j = 0; j &lt; n; j++)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    b[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] += a[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*n + j];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68300"/>
            <a:ext cx="53165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Performance Realities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701087" cy="5224462"/>
          </a:xfrm>
        </p:spPr>
        <p:txBody>
          <a:bodyPr/>
          <a:lstStyle/>
          <a:p>
            <a:pPr eaLnBrk="1" hangingPunct="1">
              <a:defRPr/>
            </a:pPr>
            <a:r>
              <a:rPr lang="en-US" i="1" dirty="0"/>
              <a:t>There’s more to performance than asymptotic complexity</a:t>
            </a:r>
            <a:endParaRPr lang="en-US" dirty="0"/>
          </a:p>
          <a:p>
            <a:pPr eaLnBrk="1" hangingPunct="1">
              <a:defRPr/>
            </a:pPr>
            <a:r>
              <a:rPr lang="en-US" dirty="0"/>
              <a:t>Constant factors matter too!</a:t>
            </a:r>
          </a:p>
          <a:p>
            <a:pPr lvl="1" eaLnBrk="1" hangingPunct="1">
              <a:defRPr/>
            </a:pPr>
            <a:r>
              <a:rPr lang="en-US" dirty="0"/>
              <a:t>Easily see 10:1 performance range depending on how code is written</a:t>
            </a:r>
          </a:p>
          <a:p>
            <a:pPr lvl="1" eaLnBrk="1" hangingPunct="1">
              <a:defRPr/>
            </a:pPr>
            <a:r>
              <a:rPr lang="en-US" dirty="0"/>
              <a:t>Must optimize at multiple levels: </a:t>
            </a:r>
          </a:p>
          <a:p>
            <a:pPr lvl="2" eaLnBrk="1" hangingPunct="1">
              <a:defRPr/>
            </a:pPr>
            <a:r>
              <a:rPr lang="en-US" dirty="0"/>
              <a:t>algorithm, data representations, procedures, and loops</a:t>
            </a:r>
          </a:p>
          <a:p>
            <a:pPr eaLnBrk="1" hangingPunct="1">
              <a:defRPr/>
            </a:pPr>
            <a:r>
              <a:rPr lang="en-US" dirty="0"/>
              <a:t>Must understand system to optimize performance</a:t>
            </a:r>
          </a:p>
          <a:p>
            <a:pPr lvl="1" eaLnBrk="1" hangingPunct="1">
              <a:defRPr/>
            </a:pPr>
            <a:r>
              <a:rPr lang="en-US" dirty="0"/>
              <a:t>How programs are compiled and executed</a:t>
            </a:r>
          </a:p>
          <a:p>
            <a:pPr lvl="1" eaLnBrk="1" hangingPunct="1">
              <a:defRPr/>
            </a:pPr>
            <a:r>
              <a:rPr lang="en-US" dirty="0"/>
              <a:t>How modern processors + memory systems operate</a:t>
            </a:r>
          </a:p>
          <a:p>
            <a:pPr lvl="1" eaLnBrk="1" hangingPunct="1">
              <a:defRPr/>
            </a:pPr>
            <a:r>
              <a:rPr lang="en-US" dirty="0"/>
              <a:t>How to measure program performance and identify bottlenecks</a:t>
            </a:r>
          </a:p>
          <a:p>
            <a:pPr lvl="1" eaLnBrk="1" hangingPunct="1">
              <a:defRPr/>
            </a:pPr>
            <a:r>
              <a:rPr lang="en-US" dirty="0"/>
              <a:t>How to improve performance without destroying code modularity</a:t>
            </a:r>
            <a:br>
              <a:rPr lang="en-US" dirty="0"/>
            </a:br>
            <a:r>
              <a:rPr lang="en-US" dirty="0"/>
              <a:t>and generality</a:t>
            </a: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09265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Memory Aliasing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5638800"/>
            <a:ext cx="8701087" cy="806450"/>
          </a:xfrm>
        </p:spPr>
        <p:txBody>
          <a:bodyPr/>
          <a:lstStyle/>
          <a:p>
            <a:pPr lvl="1" eaLnBrk="1" hangingPunct="1"/>
            <a:r>
              <a:rPr lang="en-US" dirty="0"/>
              <a:t>Code updates </a:t>
            </a:r>
            <a:r>
              <a:rPr lang="en-US" b="1" dirty="0">
                <a:latin typeface="Courier New" pitchFamily="49" charset="0"/>
              </a:rPr>
              <a:t>b[i]</a:t>
            </a:r>
            <a:r>
              <a:rPr lang="en-US" dirty="0"/>
              <a:t> on every iteration</a:t>
            </a:r>
          </a:p>
          <a:p>
            <a:pPr lvl="1" eaLnBrk="1" hangingPunct="1"/>
            <a:r>
              <a:rPr lang="en-US" dirty="0"/>
              <a:t>Must consider possibility that these updates will affect program behavior</a:t>
            </a:r>
          </a:p>
        </p:txBody>
      </p:sp>
      <p:sp>
        <p:nvSpPr>
          <p:cNvPr id="19460" name="Line 5"/>
          <p:cNvSpPr>
            <a:spLocks noChangeShapeType="1"/>
          </p:cNvSpPr>
          <p:nvPr/>
        </p:nvSpPr>
        <p:spPr bwMode="auto">
          <a:xfrm>
            <a:off x="4697771" y="2147256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533400" y="1143000"/>
            <a:ext cx="5130800" cy="2273300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/* Sum rows is of n X n matrix a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and store in vector b  */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void sum_rows1(double *a, double *b, long n)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long i,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for (i = 0; i &lt; n; i++)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b[i] = 0;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for (j = 0; j &lt; n; </a:t>
            </a:r>
            <a:r>
              <a:rPr lang="en-US" sz="1400" dirty="0" err="1">
                <a:latin typeface="Courier New" pitchFamily="49" charset="0"/>
              </a:rPr>
              <a:t>j++</a:t>
            </a:r>
            <a:r>
              <a:rPr lang="en-US" sz="1400" dirty="0">
                <a:latin typeface="Courier New" pitchFamily="49" charset="0"/>
              </a:rPr>
              <a:t>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    b[i] += a[i*n + j];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  <p:sp>
        <p:nvSpPr>
          <p:cNvPr id="19462" name="Rectangle 7"/>
          <p:cNvSpPr>
            <a:spLocks noChangeArrowheads="1"/>
          </p:cNvSpPr>
          <p:nvPr/>
        </p:nvSpPr>
        <p:spPr bwMode="auto">
          <a:xfrm>
            <a:off x="533400" y="3733800"/>
            <a:ext cx="2311400" cy="1847850"/>
          </a:xfrm>
          <a:prstGeom prst="rect">
            <a:avLst/>
          </a:prstGeom>
          <a:solidFill>
            <a:srgbClr val="D5F1CF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4,   8,  16</a:t>
            </a:r>
            <a:r>
              <a:rPr lang="en-US" sz="1400" dirty="0">
                <a:latin typeface="Courier New" pitchFamily="49" charset="0"/>
              </a:rPr>
              <a:t>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  <a:p>
            <a:pPr algn="l">
              <a:lnSpc>
                <a:spcPct val="100000"/>
              </a:lnSpc>
            </a:pP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B[3] = A+3;</a:t>
            </a:r>
          </a:p>
          <a:p>
            <a:pPr algn="l">
              <a:lnSpc>
                <a:spcPct val="100000"/>
              </a:lnSpc>
            </a:pP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sum_rows1(A, B, 3);</a:t>
            </a:r>
          </a:p>
        </p:txBody>
      </p:sp>
      <p:sp>
        <p:nvSpPr>
          <p:cNvPr id="777224" name="Rectangle 8"/>
          <p:cNvSpPr>
            <a:spLocks noChangeArrowheads="1"/>
          </p:cNvSpPr>
          <p:nvPr/>
        </p:nvSpPr>
        <p:spPr bwMode="auto">
          <a:xfrm>
            <a:off x="5918200" y="4267200"/>
            <a:ext cx="2311400" cy="358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i = 0: [3, 8, 16]</a:t>
            </a:r>
          </a:p>
        </p:txBody>
      </p:sp>
      <p:sp>
        <p:nvSpPr>
          <p:cNvPr id="19464" name="Rectangle 9"/>
          <p:cNvSpPr>
            <a:spLocks noChangeArrowheads="1"/>
          </p:cNvSpPr>
          <p:nvPr/>
        </p:nvSpPr>
        <p:spPr bwMode="auto">
          <a:xfrm>
            <a:off x="5918200" y="3810000"/>
            <a:ext cx="2311400" cy="358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init:  [4, 8, 16]</a:t>
            </a:r>
          </a:p>
        </p:txBody>
      </p:sp>
      <p:sp>
        <p:nvSpPr>
          <p:cNvPr id="777226" name="Rectangle 10"/>
          <p:cNvSpPr>
            <a:spLocks noChangeArrowheads="1"/>
          </p:cNvSpPr>
          <p:nvPr/>
        </p:nvSpPr>
        <p:spPr bwMode="auto">
          <a:xfrm>
            <a:off x="5918200" y="4724400"/>
            <a:ext cx="2311400" cy="358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i = 1: [3, 22, 16]</a:t>
            </a:r>
          </a:p>
        </p:txBody>
      </p:sp>
      <p:sp>
        <p:nvSpPr>
          <p:cNvPr id="777227" name="Rectangle 11"/>
          <p:cNvSpPr>
            <a:spLocks noChangeArrowheads="1"/>
          </p:cNvSpPr>
          <p:nvPr/>
        </p:nvSpPr>
        <p:spPr bwMode="auto">
          <a:xfrm>
            <a:off x="5918200" y="5203825"/>
            <a:ext cx="2311400" cy="358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i = 2: [3, 22, 224]</a:t>
            </a:r>
          </a:p>
        </p:txBody>
      </p:sp>
      <p:sp>
        <p:nvSpPr>
          <p:cNvPr id="19467" name="Text Box 12"/>
          <p:cNvSpPr txBox="1">
            <a:spLocks noChangeArrowheads="1"/>
          </p:cNvSpPr>
          <p:nvPr/>
        </p:nvSpPr>
        <p:spPr bwMode="auto">
          <a:xfrm>
            <a:off x="5791200" y="3352800"/>
            <a:ext cx="1474763" cy="461665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spAutoFit/>
          </a:bodyPr>
          <a:lstStyle/>
          <a:p>
            <a:pPr algn="l"/>
            <a:r>
              <a:rPr lang="en-US" dirty="0">
                <a:latin typeface="Calibri" panose="020F0502020204030204" pitchFamily="34" charset="0"/>
              </a:rPr>
              <a:t>Value of </a:t>
            </a:r>
            <a:r>
              <a:rPr lang="en-US" dirty="0">
                <a:latin typeface="Courier New" pitchFamily="49" charset="0"/>
              </a:rPr>
              <a:t>B</a:t>
            </a:r>
            <a:r>
              <a:rPr lang="en-US" dirty="0"/>
              <a:t>:</a:t>
            </a: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0,   </a:t>
            </a:r>
            <a:r>
              <a:rPr lang="en-US" sz="1400" dirty="0">
                <a:latin typeface="Courier New" pitchFamily="49" charset="0"/>
              </a:rPr>
              <a:t>8,  16},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0,</a:t>
            </a:r>
            <a:r>
              <a:rPr lang="en-US" sz="1400" dirty="0">
                <a:latin typeface="Courier New" pitchFamily="49" charset="0"/>
              </a:rPr>
              <a:t>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0,   </a:t>
            </a:r>
            <a:r>
              <a:rPr lang="en-US" sz="1400" dirty="0">
                <a:latin typeface="Courier New" pitchFamily="49" charset="0"/>
              </a:rPr>
              <a:t>8,  16},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1,</a:t>
            </a:r>
            <a:r>
              <a:rPr lang="en-US" sz="1400" dirty="0">
                <a:latin typeface="Courier New" pitchFamily="49" charset="0"/>
              </a:rPr>
              <a:t>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1,   </a:t>
            </a:r>
            <a:r>
              <a:rPr lang="en-US" sz="1400" dirty="0">
                <a:latin typeface="Courier New" pitchFamily="49" charset="0"/>
              </a:rPr>
              <a:t>8,  16},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3,   </a:t>
            </a:r>
            <a:r>
              <a:rPr lang="en-US" sz="1400" dirty="0">
                <a:latin typeface="Courier New" pitchFamily="49" charset="0"/>
              </a:rPr>
              <a:t>8,  16},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3, 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0,  </a:t>
            </a:r>
            <a:r>
              <a:rPr lang="en-US" sz="1400" dirty="0">
                <a:latin typeface="Courier New" pitchFamily="49" charset="0"/>
              </a:rPr>
              <a:t>16},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3,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 3,  </a:t>
            </a:r>
            <a:r>
              <a:rPr lang="en-US" sz="1400" dirty="0">
                <a:latin typeface="Courier New" pitchFamily="49" charset="0"/>
              </a:rPr>
              <a:t>16},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3,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6,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</a:t>
            </a:r>
            <a:r>
              <a:rPr lang="en-US" sz="1400" dirty="0">
                <a:latin typeface="Courier New" pitchFamily="49" charset="0"/>
              </a:rPr>
              <a:t>16},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3,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22,</a:t>
            </a:r>
            <a:r>
              <a:rPr lang="en-US" sz="1400" dirty="0">
                <a:latin typeface="Courier New" pitchFamily="49" charset="0"/>
              </a:rPr>
              <a:t> 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16</a:t>
            </a:r>
            <a:r>
              <a:rPr lang="en-US" sz="1400" dirty="0">
                <a:latin typeface="Courier New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3,  22,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 0</a:t>
            </a:r>
            <a:r>
              <a:rPr lang="en-US" sz="1400" dirty="0">
                <a:latin typeface="Courier New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3,  22,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32</a:t>
            </a:r>
            <a:r>
              <a:rPr lang="en-US" sz="1400" dirty="0">
                <a:latin typeface="Courier New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32,</a:t>
            </a:r>
            <a:r>
              <a:rPr lang="en-US" sz="1400" dirty="0">
                <a:latin typeface="Courier New" pitchFamily="49" charset="0"/>
              </a:rPr>
              <a:t>  64, 128};</a:t>
            </a: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3,  22,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96</a:t>
            </a:r>
            <a:r>
              <a:rPr lang="en-US" sz="1400" dirty="0">
                <a:latin typeface="Courier New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64,</a:t>
            </a:r>
            <a:r>
              <a:rPr lang="en-US" sz="1400" dirty="0">
                <a:latin typeface="Courier New" pitchFamily="49" charset="0"/>
              </a:rPr>
              <a:t> 128};</a:t>
            </a: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3,  22,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224</a:t>
            </a:r>
            <a:r>
              <a:rPr lang="en-US" sz="1400" dirty="0">
                <a:latin typeface="Courier New" pitchFamily="49" charset="0"/>
              </a:rPr>
              <a:t>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128</a:t>
            </a:r>
            <a:r>
              <a:rPr lang="en-US" sz="1400" dirty="0">
                <a:latin typeface="Courier New" pitchFamily="49" charset="0"/>
              </a:rPr>
              <a:t>};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7224" grpId="0" animBg="1"/>
      <p:bldP spid="777226" grpId="0" animBg="1"/>
      <p:bldP spid="777227" grpId="0" animBg="1"/>
      <p:bldP spid="27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72784" y="31563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Removing Aliasing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5638800"/>
            <a:ext cx="8307387" cy="806450"/>
          </a:xfrm>
        </p:spPr>
        <p:txBody>
          <a:bodyPr/>
          <a:lstStyle/>
          <a:p>
            <a:pPr lvl="1" eaLnBrk="1" hangingPunct="1"/>
            <a:r>
              <a:rPr lang="en-US"/>
              <a:t>No need to store intermediate results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609600" y="3810000"/>
            <a:ext cx="5638800" cy="1382430"/>
          </a:xfrm>
          <a:prstGeom prst="rect">
            <a:avLst/>
          </a:prstGeom>
          <a:solidFill>
            <a:srgbClr val="F1C7C7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# sum_rows2 inner loop</a:t>
            </a:r>
          </a:p>
          <a:p>
            <a:r>
              <a:rPr lang="en-US" sz="1400" dirty="0">
                <a:latin typeface="Courier New" pitchFamily="49" charset="0"/>
              </a:rPr>
              <a:t>.L10:</a:t>
            </a: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addsd</a:t>
            </a:r>
            <a:r>
              <a:rPr lang="en-US" sz="1400" dirty="0">
                <a:latin typeface="Courier New" pitchFamily="49" charset="0"/>
              </a:rPr>
              <a:t>   (%</a:t>
            </a:r>
            <a:r>
              <a:rPr lang="en-US" sz="1400" dirty="0" err="1">
                <a:latin typeface="Courier New" pitchFamily="49" charset="0"/>
              </a:rPr>
              <a:t>rdi</a:t>
            </a:r>
            <a:r>
              <a:rPr lang="en-US" sz="1400" dirty="0">
                <a:latin typeface="Courier New" pitchFamily="49" charset="0"/>
              </a:rPr>
              <a:t>), %xmm0	# FP load + add</a:t>
            </a: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    $8, %</a:t>
            </a:r>
            <a:r>
              <a:rPr lang="en-US" sz="1400" dirty="0" err="1">
                <a:latin typeface="Courier New" pitchFamily="49" charset="0"/>
              </a:rPr>
              <a:t>rdi</a:t>
            </a:r>
            <a:endParaRPr lang="en-US" sz="1400" dirty="0">
              <a:latin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cmpq</a:t>
            </a:r>
            <a:r>
              <a:rPr lang="en-US" sz="1400" dirty="0">
                <a:latin typeface="Courier New" pitchFamily="49" charset="0"/>
              </a:rPr>
              <a:t>    %</a:t>
            </a:r>
            <a:r>
              <a:rPr lang="en-US" sz="1400" dirty="0" err="1">
                <a:latin typeface="Courier New" pitchFamily="49" charset="0"/>
              </a:rPr>
              <a:t>rax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rdi</a:t>
            </a:r>
            <a:endParaRPr lang="en-US" sz="1400" dirty="0">
              <a:latin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jne</a:t>
            </a:r>
            <a:r>
              <a:rPr lang="en-US" sz="1400" dirty="0">
                <a:latin typeface="Courier New" pitchFamily="49" charset="0"/>
              </a:rPr>
              <a:t>     .L10</a:t>
            </a:r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2286000" y="27432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533400" y="1143000"/>
            <a:ext cx="5130800" cy="2486025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/* Sum rows is of n X n matrix a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and store in vector b  */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void sum_rows2(double *a, double *b, long n)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long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,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for (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 = 0;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 &lt; n;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++)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double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 = 0;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for (j = 0; j &lt; n; j++)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   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val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+= a[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*n + j];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     b[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] =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9144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Optimization Blocker: Memory Aliasing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0487" tIns="44450" rIns="90487" bIns="44450"/>
          <a:lstStyle/>
          <a:p>
            <a:pPr marL="223838" indent="-223838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Aliasing</a:t>
            </a:r>
          </a:p>
          <a:p>
            <a:pPr marL="560388" lvl="1" indent="-22225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Two different memory references specify single location</a:t>
            </a:r>
          </a:p>
          <a:p>
            <a:pPr marL="560388" lvl="1" indent="-22225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Easy to have happen in C</a:t>
            </a:r>
          </a:p>
          <a:p>
            <a:pPr marL="839788" lvl="2" indent="-16510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 Since allowed to do address arithmetic</a:t>
            </a:r>
          </a:p>
          <a:p>
            <a:pPr marL="839788" lvl="2" indent="-16510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 Direct access to storage structures</a:t>
            </a:r>
          </a:p>
          <a:p>
            <a:pPr marL="560388" lvl="1" indent="-22225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Get in habit of introducing local variables</a:t>
            </a:r>
          </a:p>
          <a:p>
            <a:pPr marL="839788" lvl="2" indent="-16510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 Accumulating within loops</a:t>
            </a:r>
          </a:p>
          <a:p>
            <a:pPr marL="839788" lvl="2" indent="-16510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Your way of telling compiler not to check for aliasing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Gen</a:t>
            </a:r>
            <a:r>
              <a:rPr lang="en-US" dirty="0">
                <a:solidFill>
                  <a:schemeClr val="bg2"/>
                </a:solidFill>
              </a:rPr>
              <a:t>eral</a:t>
            </a:r>
            <a:r>
              <a:rPr lang="en-US" dirty="0">
                <a:solidFill>
                  <a:srgbClr val="7F7F7F"/>
                </a:solidFill>
              </a:rPr>
              <a:t>ly Useful Optimizations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Code motion/</a:t>
            </a:r>
            <a:r>
              <a:rPr lang="en-US" dirty="0" err="1">
                <a:solidFill>
                  <a:srgbClr val="7F7F7F"/>
                </a:solidFill>
              </a:rPr>
              <a:t>precomputation</a:t>
            </a:r>
            <a:endParaRPr lang="en-US" dirty="0">
              <a:solidFill>
                <a:srgbClr val="7F7F7F"/>
              </a:solidFill>
            </a:endParaRPr>
          </a:p>
          <a:p>
            <a:pPr lvl="1"/>
            <a:r>
              <a:rPr lang="en-US" dirty="0">
                <a:solidFill>
                  <a:srgbClr val="7F7F7F"/>
                </a:solidFill>
              </a:rPr>
              <a:t>Strength reduction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Sharing of common </a:t>
            </a:r>
            <a:r>
              <a:rPr lang="en-US" dirty="0" err="1">
                <a:solidFill>
                  <a:srgbClr val="7F7F7F"/>
                </a:solidFill>
              </a:rPr>
              <a:t>subexpressions</a:t>
            </a:r>
            <a:endParaRPr lang="en-US" dirty="0">
              <a:solidFill>
                <a:srgbClr val="7F7F7F"/>
              </a:solidFill>
            </a:endParaRPr>
          </a:p>
          <a:p>
            <a:pPr lvl="1"/>
            <a:r>
              <a:rPr lang="en-US" dirty="0">
                <a:solidFill>
                  <a:srgbClr val="7F7F7F"/>
                </a:solidFill>
              </a:rPr>
              <a:t>Example: </a:t>
            </a:r>
            <a:r>
              <a:rPr lang="en-US" dirty="0" err="1">
                <a:solidFill>
                  <a:srgbClr val="7F7F7F"/>
                </a:solidFill>
              </a:rPr>
              <a:t>Bubblesort</a:t>
            </a:r>
            <a:endParaRPr lang="en-US" dirty="0">
              <a:solidFill>
                <a:srgbClr val="7F7F7F"/>
              </a:solidFill>
            </a:endParaRPr>
          </a:p>
          <a:p>
            <a:r>
              <a:rPr lang="en-US" dirty="0">
                <a:solidFill>
                  <a:srgbClr val="7F7F7F"/>
                </a:solidFill>
              </a:rPr>
              <a:t>Optimization Blockers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Procedure calls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Memory aliasing</a:t>
            </a:r>
          </a:p>
          <a:p>
            <a:r>
              <a:rPr lang="en-US" b="1" dirty="0"/>
              <a:t>Exploiting Instruction-Level Parallelism</a:t>
            </a:r>
          </a:p>
          <a:p>
            <a:r>
              <a:rPr lang="en-US" dirty="0">
                <a:solidFill>
                  <a:srgbClr val="7F7F7F"/>
                </a:solidFill>
              </a:rPr>
              <a:t>Dealing with Conditionals</a:t>
            </a:r>
            <a:endParaRPr lang="en-US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5223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2DD152F1-340C-4CF8-A567-2878B66FF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296" y="816769"/>
            <a:ext cx="4414904" cy="522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kern="0" dirty="0"/>
              <a:t>Fran Allen </a:t>
            </a:r>
            <a:r>
              <a:rPr lang="en-US" sz="2000" kern="0" dirty="0"/>
              <a:t>(1932-2020)</a:t>
            </a:r>
          </a:p>
          <a:p>
            <a:pPr lvl="1">
              <a:defRPr/>
            </a:pPr>
            <a:r>
              <a:rPr lang="en-US" kern="0" dirty="0"/>
              <a:t>Pioneer of many optimizing compilation techniques</a:t>
            </a:r>
          </a:p>
          <a:p>
            <a:pPr lvl="1">
              <a:defRPr/>
            </a:pPr>
            <a:r>
              <a:rPr lang="en-US" kern="0" dirty="0"/>
              <a:t>Wrote a paper simply called “Program Optimization” in 1966</a:t>
            </a:r>
          </a:p>
          <a:p>
            <a:pPr lvl="1">
              <a:defRPr/>
            </a:pPr>
            <a:r>
              <a:rPr lang="en-US" kern="0" dirty="0"/>
              <a:t>“</a:t>
            </a:r>
            <a:r>
              <a:rPr lang="en-US" dirty="0"/>
              <a:t>This paper introduced the use of graph-theoretic structures to encode program content in order to automatically and efficiently derive relationships and identify opportunities for optimization”</a:t>
            </a:r>
            <a:endParaRPr lang="en-US" kern="0" dirty="0"/>
          </a:p>
          <a:p>
            <a:pPr lvl="1">
              <a:defRPr/>
            </a:pPr>
            <a:r>
              <a:rPr lang="en-US" kern="0" dirty="0"/>
              <a:t>First woman to win the ACM Turing Award (the “Nobel Prize of Computer Science”), in 2006</a:t>
            </a:r>
          </a:p>
          <a:p>
            <a:pPr marL="457200" lvl="1" indent="0">
              <a:buNone/>
              <a:defRPr/>
            </a:pPr>
            <a:endParaRPr lang="en-US" kern="0" dirty="0"/>
          </a:p>
        </p:txBody>
      </p:sp>
      <p:pic>
        <p:nvPicPr>
          <p:cNvPr id="4" name="Picture 3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7A049E17-5CFB-47CE-A66E-1765E0CA48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68" r="2439"/>
          <a:stretch/>
        </p:blipFill>
        <p:spPr>
          <a:xfrm flipH="1">
            <a:off x="4876800" y="228600"/>
            <a:ext cx="42672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64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Exploiting Instruction-Level Parallelism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general understanding of modern processor design</a:t>
            </a:r>
          </a:p>
          <a:p>
            <a:pPr lvl="1"/>
            <a:r>
              <a:rPr lang="en-US" dirty="0"/>
              <a:t>Hardware can execute multiple instructions in parallel</a:t>
            </a:r>
          </a:p>
          <a:p>
            <a:endParaRPr lang="en-US" dirty="0"/>
          </a:p>
          <a:p>
            <a:r>
              <a:rPr lang="en-US" dirty="0"/>
              <a:t>Performance limited by data dependencies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Simple transformations can cause big speedups</a:t>
            </a:r>
          </a:p>
          <a:p>
            <a:pPr lvl="1"/>
            <a:r>
              <a:rPr lang="en-US" dirty="0"/>
              <a:t>Compilers often cannot make these transformations</a:t>
            </a:r>
          </a:p>
          <a:p>
            <a:pPr lvl="1"/>
            <a:r>
              <a:rPr lang="en-US" dirty="0"/>
              <a:t>Lack of </a:t>
            </a:r>
            <a:r>
              <a:rPr lang="en-US" dirty="0" err="1"/>
              <a:t>associativity</a:t>
            </a:r>
            <a:r>
              <a:rPr lang="en-US" dirty="0"/>
              <a:t> and </a:t>
            </a:r>
            <a:r>
              <a:rPr lang="en-US" dirty="0" err="1"/>
              <a:t>distributivity</a:t>
            </a:r>
            <a:r>
              <a:rPr lang="en-US" dirty="0"/>
              <a:t> in floating-point arithmetic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634582" cy="762000"/>
          </a:xfrm>
        </p:spPr>
        <p:txBody>
          <a:bodyPr/>
          <a:lstStyle/>
          <a:p>
            <a:r>
              <a:rPr lang="en-US" dirty="0"/>
              <a:t>Benchmark Example: Data Type for Vectors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514821" y="1498526"/>
            <a:ext cx="4132541" cy="1320874"/>
          </a:xfrm>
          <a:prstGeom prst="rect">
            <a:avLst/>
          </a:prstGeom>
          <a:solidFill>
            <a:srgbClr val="F6F5BD"/>
          </a:solidFill>
          <a:ln w="1270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/* data structure for vectors */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typedef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struct</a:t>
            </a:r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 defTabSz="457200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len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 defTabSz="457200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*data;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 </a:t>
            </a:r>
            <a:r>
              <a:rPr lang="en-US" sz="1600" dirty="0" err="1">
                <a:latin typeface="Courier New" pitchFamily="49" charset="0"/>
              </a:rPr>
              <a:t>vec</a:t>
            </a:r>
            <a:r>
              <a:rPr lang="en-US" sz="1600" dirty="0">
                <a:latin typeface="Courier New" pitchFamily="49" charset="0"/>
              </a:rPr>
              <a:t>;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572000" y="3733800"/>
            <a:ext cx="4492314" cy="2551980"/>
          </a:xfrm>
          <a:prstGeom prst="rect">
            <a:avLst/>
          </a:prstGeom>
          <a:solidFill>
            <a:srgbClr val="F6F5BD"/>
          </a:solidFill>
          <a:ln w="1270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/* retrieve vector element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and store at </a:t>
            </a:r>
            <a:r>
              <a:rPr lang="en-US" sz="1600" dirty="0" err="1">
                <a:latin typeface="Courier New" pitchFamily="49" charset="0"/>
              </a:rPr>
              <a:t>val</a:t>
            </a:r>
            <a:r>
              <a:rPr lang="en-US" sz="1600" dirty="0">
                <a:latin typeface="Courier New" pitchFamily="49" charset="0"/>
              </a:rPr>
              <a:t> */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get_vec_element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(*</a:t>
            </a:r>
            <a:r>
              <a:rPr lang="en-US" sz="1600" dirty="0" err="1">
                <a:latin typeface="Courier New" pitchFamily="49" charset="0"/>
              </a:rPr>
              <a:t>vec</a:t>
            </a:r>
            <a:r>
              <a:rPr lang="en-US" sz="1600" dirty="0">
                <a:latin typeface="Courier New" pitchFamily="49" charset="0"/>
              </a:rPr>
              <a:t> v,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idx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val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 defTabSz="515938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if (</a:t>
            </a:r>
            <a:r>
              <a:rPr lang="en-US" sz="1600" dirty="0" err="1">
                <a:latin typeface="Courier New" pitchFamily="49" charset="0"/>
              </a:rPr>
              <a:t>idx</a:t>
            </a:r>
            <a:r>
              <a:rPr lang="en-US" sz="1600" dirty="0">
                <a:latin typeface="Courier New" pitchFamily="49" charset="0"/>
              </a:rPr>
              <a:t> &gt;= v-&gt;</a:t>
            </a:r>
            <a:r>
              <a:rPr lang="en-US" sz="1600" dirty="0" err="1">
                <a:latin typeface="Courier New" pitchFamily="49" charset="0"/>
              </a:rPr>
              <a:t>len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pPr algn="l" defTabSz="515938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	return 0;</a:t>
            </a:r>
          </a:p>
          <a:p>
            <a:pPr algn="l" defTabSz="515938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*</a:t>
            </a:r>
            <a:r>
              <a:rPr lang="en-US" sz="1600" dirty="0" err="1">
                <a:latin typeface="Courier New" pitchFamily="49" charset="0"/>
              </a:rPr>
              <a:t>val</a:t>
            </a:r>
            <a:r>
              <a:rPr lang="en-US" sz="1600" dirty="0">
                <a:latin typeface="Courier New" pitchFamily="49" charset="0"/>
              </a:rPr>
              <a:t> = v-&gt;data[</a:t>
            </a:r>
            <a:r>
              <a:rPr lang="en-US" sz="1600" dirty="0" err="1">
                <a:latin typeface="Courier New" pitchFamily="49" charset="0"/>
              </a:rPr>
              <a:t>idx</a:t>
            </a:r>
            <a:r>
              <a:rPr lang="en-US" sz="1600" dirty="0">
                <a:latin typeface="Courier New" pitchFamily="49" charset="0"/>
              </a:rPr>
              <a:t>];</a:t>
            </a:r>
          </a:p>
          <a:p>
            <a:pPr algn="l" defTabSz="515938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return 1;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6503349" y="2133600"/>
            <a:ext cx="353699" cy="2921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endParaRPr lang="en-US" sz="2000" dirty="0">
              <a:latin typeface="Courier New" pitchFamily="49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4800600" y="1841500"/>
            <a:ext cx="776536" cy="292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1800" dirty="0" err="1">
                <a:latin typeface="Courier New" pitchFamily="49" charset="0"/>
              </a:rPr>
              <a:t>len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4800600" y="2133600"/>
            <a:ext cx="776536" cy="292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data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858000" y="2133600"/>
            <a:ext cx="353699" cy="2921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endParaRPr lang="en-US" sz="2000" dirty="0">
              <a:latin typeface="Courier New" pitchFamily="49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8256901" y="2133600"/>
            <a:ext cx="353699" cy="2921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endParaRPr lang="en-US" sz="2000" dirty="0">
              <a:latin typeface="Courier New" pitchFamily="49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7" idx="1"/>
          </p:cNvCxnSpPr>
          <p:nvPr/>
        </p:nvCxnSpPr>
        <p:spPr bwMode="auto">
          <a:xfrm>
            <a:off x="5577136" y="2279650"/>
            <a:ext cx="926213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7215499" y="2133600"/>
            <a:ext cx="1041402" cy="2921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endParaRPr lang="en-US" sz="2000" dirty="0">
              <a:latin typeface="Courier New" pitchFamily="49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16034" y="1837381"/>
            <a:ext cx="3080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891868" y="1837267"/>
            <a:ext cx="3080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037377" y="1837267"/>
            <a:ext cx="8018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len-1</a:t>
            </a: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7368989" y="2286000"/>
            <a:ext cx="733612" cy="1390"/>
          </a:xfrm>
          <a:prstGeom prst="line">
            <a:avLst/>
          </a:prstGeom>
          <a:noFill/>
          <a:ln w="635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38175" y="3810000"/>
            <a:ext cx="3871913" cy="2219325"/>
          </a:xfrm>
        </p:spPr>
        <p:txBody>
          <a:bodyPr/>
          <a:lstStyle/>
          <a:p>
            <a:r>
              <a:rPr lang="en-US" sz="2400" dirty="0"/>
              <a:t>Data Types</a:t>
            </a:r>
          </a:p>
          <a:p>
            <a:pPr lvl="1"/>
            <a:r>
              <a:rPr lang="en-US" sz="2000" dirty="0"/>
              <a:t>Use different declarations for </a:t>
            </a:r>
            <a:r>
              <a:rPr lang="en-US" sz="1800" b="1" dirty="0" err="1">
                <a:latin typeface="Courier New" pitchFamily="49" charset="0"/>
              </a:rPr>
              <a:t>data_t</a:t>
            </a:r>
            <a:endParaRPr lang="en-US" sz="1800" b="1" dirty="0">
              <a:latin typeface="Courier New" pitchFamily="49" charset="0"/>
            </a:endParaRPr>
          </a:p>
          <a:p>
            <a:pPr lvl="1"/>
            <a:r>
              <a:rPr lang="en-US" sz="1800" b="1" dirty="0" err="1">
                <a:latin typeface="Courier New" pitchFamily="49" charset="0"/>
              </a:rPr>
              <a:t>int</a:t>
            </a:r>
            <a:endParaRPr lang="en-US" sz="1800" b="1" dirty="0">
              <a:latin typeface="Courier New" pitchFamily="49" charset="0"/>
            </a:endParaRPr>
          </a:p>
          <a:p>
            <a:pPr lvl="1"/>
            <a:r>
              <a:rPr lang="en-US" sz="1800" b="1" dirty="0">
                <a:latin typeface="Courier New" pitchFamily="49" charset="0"/>
              </a:rPr>
              <a:t>long</a:t>
            </a:r>
          </a:p>
          <a:p>
            <a:pPr lvl="1"/>
            <a:r>
              <a:rPr lang="en-US" sz="1800" b="1" dirty="0">
                <a:latin typeface="Courier New" pitchFamily="49" charset="0"/>
              </a:rPr>
              <a:t>float</a:t>
            </a:r>
          </a:p>
          <a:p>
            <a:pPr lvl="1"/>
            <a:r>
              <a:rPr lang="en-US" sz="1800" b="1" dirty="0">
                <a:latin typeface="Courier New" pitchFamily="49" charset="0"/>
              </a:rPr>
              <a:t>double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 Computation</a:t>
            </a:r>
          </a:p>
        </p:txBody>
      </p:sp>
      <p:sp>
        <p:nvSpPr>
          <p:cNvPr id="7751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38175" y="4191000"/>
            <a:ext cx="3871913" cy="2219325"/>
          </a:xfrm>
        </p:spPr>
        <p:txBody>
          <a:bodyPr/>
          <a:lstStyle/>
          <a:p>
            <a:pPr marL="287338" indent="-287338"/>
            <a:r>
              <a:rPr lang="en-US" sz="2400" dirty="0"/>
              <a:t>Data Types</a:t>
            </a:r>
          </a:p>
          <a:p>
            <a:pPr lvl="1"/>
            <a:r>
              <a:rPr lang="en-US" sz="2000" dirty="0"/>
              <a:t>Use different declarations for </a:t>
            </a:r>
            <a:r>
              <a:rPr lang="en-US" sz="1800" b="1" dirty="0" err="1">
                <a:latin typeface="Courier New" pitchFamily="49" charset="0"/>
              </a:rPr>
              <a:t>data_t</a:t>
            </a:r>
            <a:endParaRPr lang="en-US" sz="1800" b="1" dirty="0">
              <a:latin typeface="Courier New" pitchFamily="49" charset="0"/>
            </a:endParaRPr>
          </a:p>
          <a:p>
            <a:pPr lvl="1"/>
            <a:r>
              <a:rPr lang="en-US" sz="1800" b="1" dirty="0" err="1">
                <a:latin typeface="Courier New" pitchFamily="49" charset="0"/>
              </a:rPr>
              <a:t>int</a:t>
            </a:r>
            <a:endParaRPr lang="en-US" sz="1800" b="1" dirty="0">
              <a:latin typeface="Courier New" pitchFamily="49" charset="0"/>
            </a:endParaRPr>
          </a:p>
          <a:p>
            <a:pPr lvl="1"/>
            <a:r>
              <a:rPr lang="en-US" sz="1800" b="1" dirty="0">
                <a:latin typeface="Courier New" pitchFamily="49" charset="0"/>
              </a:rPr>
              <a:t>long</a:t>
            </a:r>
          </a:p>
          <a:p>
            <a:pPr lvl="1"/>
            <a:r>
              <a:rPr lang="en-US" sz="1800" b="1" dirty="0">
                <a:latin typeface="Courier New" pitchFamily="49" charset="0"/>
              </a:rPr>
              <a:t>float</a:t>
            </a:r>
          </a:p>
          <a:p>
            <a:pPr lvl="1"/>
            <a:r>
              <a:rPr lang="en-US" sz="1800" b="1" dirty="0">
                <a:latin typeface="Courier New" pitchFamily="49" charset="0"/>
              </a:rPr>
              <a:t>double</a:t>
            </a:r>
          </a:p>
        </p:txBody>
      </p:sp>
      <p:sp>
        <p:nvSpPr>
          <p:cNvPr id="775173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662488" y="4191000"/>
            <a:ext cx="3871912" cy="2219325"/>
          </a:xfrm>
        </p:spPr>
        <p:txBody>
          <a:bodyPr/>
          <a:lstStyle/>
          <a:p>
            <a:pPr marL="287338" indent="-287338"/>
            <a:r>
              <a:rPr lang="en-US" sz="2400" dirty="0"/>
              <a:t>Operations</a:t>
            </a:r>
          </a:p>
          <a:p>
            <a:pPr lvl="1"/>
            <a:r>
              <a:rPr lang="en-US" sz="2000" dirty="0"/>
              <a:t>Use different definitions of </a:t>
            </a:r>
            <a:r>
              <a:rPr lang="en-US" sz="1800" b="1" dirty="0">
                <a:latin typeface="Courier New" pitchFamily="49" charset="0"/>
              </a:rPr>
              <a:t>OP</a:t>
            </a:r>
            <a:r>
              <a:rPr lang="en-US" sz="2000" dirty="0"/>
              <a:t> and </a:t>
            </a:r>
            <a:r>
              <a:rPr lang="en-US" sz="1800" b="1" dirty="0">
                <a:latin typeface="Courier New" pitchFamily="49" charset="0"/>
              </a:rPr>
              <a:t>IDENT</a:t>
            </a:r>
          </a:p>
          <a:p>
            <a:pPr lvl="1"/>
            <a:r>
              <a:rPr lang="en-US" sz="2000" dirty="0"/>
              <a:t> </a:t>
            </a:r>
            <a:r>
              <a:rPr lang="en-US" sz="2000" b="1" dirty="0">
                <a:latin typeface="Courier New" pitchFamily="49" charset="0"/>
              </a:rPr>
              <a:t>+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/>
              <a:t>/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b="1" dirty="0">
                <a:latin typeface="Courier New" pitchFamily="49" charset="0"/>
              </a:rPr>
              <a:t>0</a:t>
            </a:r>
          </a:p>
          <a:p>
            <a:pPr lvl="1"/>
            <a:r>
              <a:rPr lang="en-US" sz="2000" dirty="0"/>
              <a:t> </a:t>
            </a:r>
            <a:r>
              <a:rPr lang="en-US" sz="2000" b="1" dirty="0">
                <a:latin typeface="Courier New" pitchFamily="49" charset="0"/>
              </a:rPr>
              <a:t>*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/>
              <a:t>/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b="1" dirty="0">
                <a:latin typeface="Courier New" pitchFamily="49" charset="0"/>
              </a:rPr>
              <a:t>1</a:t>
            </a:r>
          </a:p>
        </p:txBody>
      </p:sp>
      <p:sp>
        <p:nvSpPr>
          <p:cNvPr id="775172" name="Rectangle 4"/>
          <p:cNvSpPr>
            <a:spLocks noChangeArrowheads="1"/>
          </p:cNvSpPr>
          <p:nvPr/>
        </p:nvSpPr>
        <p:spPr bwMode="auto">
          <a:xfrm>
            <a:off x="638175" y="1133182"/>
            <a:ext cx="5834930" cy="2859757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void combine1(</a:t>
            </a:r>
            <a:r>
              <a:rPr lang="en-US" sz="1800" dirty="0" err="1">
                <a:latin typeface="Courier New" pitchFamily="49" charset="0"/>
              </a:rPr>
              <a:t>vec_ptr</a:t>
            </a:r>
            <a:r>
              <a:rPr lang="en-US" sz="1800" dirty="0">
                <a:latin typeface="Courier New" pitchFamily="49" charset="0"/>
              </a:rPr>
              <a:t> v,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long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 </a:t>
            </a:r>
            <a:r>
              <a:rPr lang="en-US" sz="1800" dirty="0" err="1">
                <a:latin typeface="Courier New" pitchFamily="49" charset="0"/>
              </a:rPr>
              <a:t>vec_length</a:t>
            </a:r>
            <a:r>
              <a:rPr lang="en-US" sz="1800" dirty="0">
                <a:latin typeface="Courier New" pitchFamily="49" charset="0"/>
              </a:rPr>
              <a:t>(v);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get_vec_element</a:t>
            </a:r>
            <a:r>
              <a:rPr lang="en-US" sz="1800" dirty="0">
                <a:latin typeface="Courier New" pitchFamily="49" charset="0"/>
              </a:rPr>
              <a:t>(v,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, &amp;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	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OP 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05600" y="16002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Compute sum or product of vector elements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140700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Cycles Per Element (CPE)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990600"/>
            <a:ext cx="8307387" cy="1516063"/>
          </a:xfrm>
        </p:spPr>
        <p:txBody>
          <a:bodyPr/>
          <a:lstStyle/>
          <a:p>
            <a:r>
              <a:rPr lang="en-US" sz="2000" dirty="0"/>
              <a:t>Convenient way to express performance of program that operates on vectors or lists</a:t>
            </a:r>
          </a:p>
          <a:p>
            <a:r>
              <a:rPr lang="en-US" sz="2000" dirty="0"/>
              <a:t>Length = n</a:t>
            </a:r>
          </a:p>
          <a:p>
            <a:r>
              <a:rPr lang="en-US" sz="2000" dirty="0"/>
              <a:t>In our case: </a:t>
            </a:r>
            <a:r>
              <a:rPr lang="en-US" sz="2000" dirty="0">
                <a:solidFill>
                  <a:srgbClr val="C00000"/>
                </a:solidFill>
              </a:rPr>
              <a:t>CPE = cycles per OP</a:t>
            </a:r>
            <a:endParaRPr lang="en-US" sz="2000" dirty="0"/>
          </a:p>
          <a:p>
            <a:r>
              <a:rPr lang="en-US" sz="2000" dirty="0"/>
              <a:t>Cycles = CPE*n + Overhead</a:t>
            </a:r>
          </a:p>
          <a:p>
            <a:pPr lvl="1"/>
            <a:r>
              <a:rPr lang="en-US" sz="1600" dirty="0"/>
              <a:t>CPE is slope of line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1752600" y="3276600"/>
          <a:ext cx="5754977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800600" y="4020276"/>
            <a:ext cx="746306" cy="34144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27432" tIns="27432" rIns="27432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n-US" sz="1200" b="0" i="0" strike="noStrike" dirty="0">
                <a:solidFill>
                  <a:srgbClr val="000000"/>
                </a:solidFill>
                <a:latin typeface="Courier New"/>
                <a:cs typeface="Courier New"/>
              </a:rPr>
              <a:t>psum1</a:t>
            </a:r>
            <a:endParaRPr lang="en-US" sz="1200" b="0" i="0" strike="noStrike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 rtl="0">
              <a:defRPr sz="1000"/>
            </a:pPr>
            <a:r>
              <a:rPr lang="en-US" sz="1200" b="0" i="0" strike="noStrike" dirty="0">
                <a:solidFill>
                  <a:srgbClr val="000000"/>
                </a:solidFill>
                <a:latin typeface="Arial"/>
                <a:cs typeface="Arial"/>
              </a:rPr>
              <a:t>Slope = 9.0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953000" y="5105400"/>
            <a:ext cx="746306" cy="3374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27432" tIns="22860" rIns="27432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n-US" sz="1200" b="0" i="0" strike="noStrike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200" b="0" i="0" strike="noStrike" dirty="0">
                <a:solidFill>
                  <a:srgbClr val="000000"/>
                </a:solidFill>
                <a:latin typeface="Courier New"/>
                <a:cs typeface="Courier New"/>
              </a:rPr>
              <a:t>psum2</a:t>
            </a:r>
            <a:endParaRPr lang="en-US" sz="1200" b="0" i="0" strike="noStrike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 rtl="0">
              <a:defRPr sz="1000"/>
            </a:pPr>
            <a:r>
              <a:rPr lang="en-US" sz="1200" b="0" i="0" strike="noStrike" dirty="0">
                <a:solidFill>
                  <a:srgbClr val="000000"/>
                </a:solidFill>
                <a:latin typeface="Arial"/>
                <a:cs typeface="Arial"/>
              </a:rPr>
              <a:t>Slope = 6.0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762" y="381000"/>
            <a:ext cx="7591425" cy="762000"/>
          </a:xfrm>
        </p:spPr>
        <p:txBody>
          <a:bodyPr/>
          <a:lstStyle/>
          <a:p>
            <a:r>
              <a:rPr lang="en-US" dirty="0"/>
              <a:t>Benchmark Performance</a:t>
            </a:r>
          </a:p>
        </p:txBody>
      </p:sp>
      <p:sp>
        <p:nvSpPr>
          <p:cNvPr id="775172" name="Rectangle 4"/>
          <p:cNvSpPr>
            <a:spLocks noChangeArrowheads="1"/>
          </p:cNvSpPr>
          <p:nvPr/>
        </p:nvSpPr>
        <p:spPr bwMode="auto">
          <a:xfrm>
            <a:off x="638175" y="1133182"/>
            <a:ext cx="5834930" cy="2859757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void combine1(</a:t>
            </a:r>
            <a:r>
              <a:rPr lang="en-US" sz="1800" dirty="0" err="1">
                <a:latin typeface="Courier New" pitchFamily="49" charset="0"/>
              </a:rPr>
              <a:t>vec_ptr</a:t>
            </a:r>
            <a:r>
              <a:rPr lang="en-US" sz="1800" dirty="0">
                <a:latin typeface="Courier New" pitchFamily="49" charset="0"/>
              </a:rPr>
              <a:t> v,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long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 </a:t>
            </a:r>
            <a:r>
              <a:rPr lang="en-US" sz="1800" dirty="0" err="1">
                <a:latin typeface="Courier New" pitchFamily="49" charset="0"/>
              </a:rPr>
              <a:t>vec_length</a:t>
            </a:r>
            <a:r>
              <a:rPr lang="en-US" sz="1800" dirty="0">
                <a:latin typeface="Courier New" pitchFamily="49" charset="0"/>
              </a:rPr>
              <a:t>(v);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get_vec_element</a:t>
            </a:r>
            <a:r>
              <a:rPr lang="en-US" sz="1800" dirty="0">
                <a:latin typeface="Courier New" pitchFamily="49" charset="0"/>
              </a:rPr>
              <a:t>(v,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, &amp;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	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OP 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05600" y="16002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Compute sum or product of vector elements</a:t>
            </a:r>
          </a:p>
        </p:txBody>
      </p:sp>
      <p:graphicFrame>
        <p:nvGraphicFramePr>
          <p:cNvPr id="10" name="Group 49"/>
          <p:cNvGraphicFramePr>
            <a:graphicFrameLocks noGrp="1"/>
          </p:cNvGraphicFramePr>
          <p:nvPr/>
        </p:nvGraphicFramePr>
        <p:xfrm>
          <a:off x="396875" y="4267200"/>
          <a:ext cx="8229600" cy="1939925"/>
        </p:xfrm>
        <a:graphic>
          <a:graphicData uri="http://schemas.openxmlformats.org/drawingml/2006/table">
            <a:tbl>
              <a:tblPr/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Combine1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unoptimized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22.68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20.02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19.98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20.18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Combine1 –O1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10.12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10.12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10.17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11.14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Combine1 –O3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4.5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4.5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7.8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541499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600" y="6248400"/>
            <a:ext cx="541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Results in CPE (cycles per element)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65611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Optimizing Compilers</a:t>
            </a:r>
          </a:p>
        </p:txBody>
      </p:sp>
      <p:sp>
        <p:nvSpPr>
          <p:cNvPr id="65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686800" cy="5715000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Provide efficient mapping of program to machine</a:t>
            </a:r>
          </a:p>
          <a:p>
            <a:pPr lvl="1" eaLnBrk="1" hangingPunct="1">
              <a:defRPr/>
            </a:pPr>
            <a:r>
              <a:rPr lang="en-US" dirty="0"/>
              <a:t>register allocation</a:t>
            </a:r>
          </a:p>
          <a:p>
            <a:pPr lvl="1" eaLnBrk="1" hangingPunct="1">
              <a:defRPr/>
            </a:pPr>
            <a:r>
              <a:rPr lang="en-US" dirty="0"/>
              <a:t>code selection and ordering (scheduling)</a:t>
            </a:r>
          </a:p>
          <a:p>
            <a:pPr lvl="1" eaLnBrk="1" hangingPunct="1">
              <a:defRPr/>
            </a:pPr>
            <a:r>
              <a:rPr lang="en-US" dirty="0"/>
              <a:t>dead code elimination</a:t>
            </a:r>
          </a:p>
          <a:p>
            <a:pPr lvl="1" eaLnBrk="1" hangingPunct="1">
              <a:defRPr/>
            </a:pPr>
            <a:r>
              <a:rPr lang="en-US" dirty="0"/>
              <a:t>eliminating minor inefficiencies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dirty="0"/>
              <a:t>Don’t (usually) improve asymptotic efficiency</a:t>
            </a:r>
          </a:p>
          <a:p>
            <a:pPr lvl="1" eaLnBrk="1" hangingPunct="1">
              <a:defRPr/>
            </a:pPr>
            <a:r>
              <a:rPr lang="en-US" dirty="0"/>
              <a:t>up to programmer to select best overall algorithm</a:t>
            </a:r>
          </a:p>
          <a:p>
            <a:pPr lvl="1" eaLnBrk="1" hangingPunct="1">
              <a:defRPr/>
            </a:pPr>
            <a:r>
              <a:rPr lang="en-US" dirty="0"/>
              <a:t>big-O savings are (often) more important than constant factors</a:t>
            </a:r>
          </a:p>
          <a:p>
            <a:pPr lvl="2" eaLnBrk="1" hangingPunct="1">
              <a:defRPr/>
            </a:pPr>
            <a:r>
              <a:rPr lang="en-US" dirty="0"/>
              <a:t>but constant factors also matter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dirty="0"/>
              <a:t>Have difficulty overcoming “optimization blockers”</a:t>
            </a:r>
          </a:p>
          <a:p>
            <a:pPr lvl="1">
              <a:defRPr/>
            </a:pPr>
            <a:r>
              <a:rPr lang="en-US" dirty="0"/>
              <a:t>potential procedure side-effects</a:t>
            </a:r>
          </a:p>
          <a:p>
            <a:pPr lvl="1" eaLnBrk="1" hangingPunct="1">
              <a:defRPr/>
            </a:pPr>
            <a:r>
              <a:rPr lang="en-US" dirty="0"/>
              <a:t>potential memory aliasing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Optimizations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6875" y="4495800"/>
            <a:ext cx="7896225" cy="1838324"/>
          </a:xfrm>
        </p:spPr>
        <p:txBody>
          <a:bodyPr/>
          <a:lstStyle/>
          <a:p>
            <a:r>
              <a:rPr lang="en-US" dirty="0"/>
              <a:t>Move </a:t>
            </a:r>
            <a:r>
              <a:rPr lang="en-US" dirty="0" err="1"/>
              <a:t>vec_length</a:t>
            </a:r>
            <a:r>
              <a:rPr lang="en-US" dirty="0"/>
              <a:t> out of loop</a:t>
            </a:r>
          </a:p>
          <a:p>
            <a:r>
              <a:rPr lang="en-US" dirty="0"/>
              <a:t>Avoid bounds check on each cycle</a:t>
            </a:r>
          </a:p>
          <a:p>
            <a:r>
              <a:rPr lang="en-US" dirty="0"/>
              <a:t>Accumulate in temporary</a:t>
            </a:r>
          </a:p>
        </p:txBody>
      </p:sp>
      <p:sp>
        <p:nvSpPr>
          <p:cNvPr id="775172" name="Rectangle 4"/>
          <p:cNvSpPr>
            <a:spLocks noChangeArrowheads="1"/>
          </p:cNvSpPr>
          <p:nvPr/>
        </p:nvSpPr>
        <p:spPr bwMode="auto">
          <a:xfrm>
            <a:off x="1295400" y="1331243"/>
            <a:ext cx="5421355" cy="2859757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void combine4(</a:t>
            </a:r>
            <a:r>
              <a:rPr lang="en-US" sz="1800" dirty="0" err="1">
                <a:latin typeface="Courier New" pitchFamily="49" charset="0"/>
              </a:rPr>
              <a:t>vec_ptr</a:t>
            </a:r>
            <a:r>
              <a:rPr lang="en-US" sz="1800" dirty="0">
                <a:latin typeface="Courier New" pitchFamily="49" charset="0"/>
              </a:rPr>
              <a:t> v,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long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long length = </a:t>
            </a:r>
            <a:r>
              <a:rPr lang="en-US" sz="1800" dirty="0" err="1">
                <a:latin typeface="Courier New" pitchFamily="49" charset="0"/>
              </a:rPr>
              <a:t>vec_length</a:t>
            </a:r>
            <a:r>
              <a:rPr lang="en-US" sz="18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*d = </a:t>
            </a:r>
            <a:r>
              <a:rPr lang="en-US" sz="1800" dirty="0" err="1">
                <a:latin typeface="Courier New" pitchFamily="49" charset="0"/>
              </a:rPr>
              <a:t>get_vec_start</a:t>
            </a:r>
            <a:r>
              <a:rPr lang="en-US" sz="18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t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 length;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t = t OP 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Basic Optimizations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6875" y="5934076"/>
            <a:ext cx="7896225" cy="542924"/>
          </a:xfrm>
        </p:spPr>
        <p:txBody>
          <a:bodyPr/>
          <a:lstStyle/>
          <a:p>
            <a:r>
              <a:rPr lang="en-US" dirty="0"/>
              <a:t>Eliminates sources of overhead in loop</a:t>
            </a:r>
          </a:p>
        </p:txBody>
      </p:sp>
      <p:sp>
        <p:nvSpPr>
          <p:cNvPr id="775172" name="Rectangle 4"/>
          <p:cNvSpPr>
            <a:spLocks noChangeArrowheads="1"/>
          </p:cNvSpPr>
          <p:nvPr/>
        </p:nvSpPr>
        <p:spPr bwMode="auto">
          <a:xfrm>
            <a:off x="1295400" y="1331243"/>
            <a:ext cx="5421355" cy="2859757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void combine4(</a:t>
            </a:r>
            <a:r>
              <a:rPr lang="en-US" sz="1800" dirty="0" err="1">
                <a:latin typeface="Courier New" pitchFamily="49" charset="0"/>
              </a:rPr>
              <a:t>vec_ptr</a:t>
            </a:r>
            <a:r>
              <a:rPr lang="en-US" sz="1800" dirty="0">
                <a:latin typeface="Courier New" pitchFamily="49" charset="0"/>
              </a:rPr>
              <a:t> v,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long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long length = </a:t>
            </a:r>
            <a:r>
              <a:rPr lang="en-US" sz="1800" dirty="0" err="1">
                <a:latin typeface="Courier New" pitchFamily="49" charset="0"/>
              </a:rPr>
              <a:t>vec_length</a:t>
            </a:r>
            <a:r>
              <a:rPr lang="en-US" sz="18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*d = </a:t>
            </a:r>
            <a:r>
              <a:rPr lang="en-US" sz="1800" dirty="0" err="1">
                <a:latin typeface="Courier New" pitchFamily="49" charset="0"/>
              </a:rPr>
              <a:t>get_vec_start</a:t>
            </a:r>
            <a:r>
              <a:rPr lang="en-US" sz="18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t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 length;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t = t OP 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graphicFrame>
        <p:nvGraphicFramePr>
          <p:cNvPr id="5" name="Group 49"/>
          <p:cNvGraphicFramePr>
            <a:graphicFrameLocks noGrp="1"/>
          </p:cNvGraphicFramePr>
          <p:nvPr/>
        </p:nvGraphicFramePr>
        <p:xfrm>
          <a:off x="396874" y="4267200"/>
          <a:ext cx="6003925" cy="1552575"/>
        </p:xfrm>
        <a:graphic>
          <a:graphicData uri="http://schemas.openxmlformats.org/drawingml/2006/table">
            <a:tbl>
              <a:tblPr/>
              <a:tblGrid>
                <a:gridCol w="1723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Combine1 –O1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10.12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10.12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10.17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11.14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Combine4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1.27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58626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Modern CPU Design</a:t>
            </a:r>
          </a:p>
        </p:txBody>
      </p:sp>
      <p:sp>
        <p:nvSpPr>
          <p:cNvPr id="421891" name="Rectangle 3"/>
          <p:cNvSpPr>
            <a:spLocks noChangeArrowheads="1"/>
          </p:cNvSpPr>
          <p:nvPr/>
        </p:nvSpPr>
        <p:spPr bwMode="auto">
          <a:xfrm>
            <a:off x="1542040" y="3505200"/>
            <a:ext cx="6510337" cy="30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b" anchorCtr="0"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Execution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057400" y="3900160"/>
            <a:ext cx="5706052" cy="762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Functional</a:t>
            </a:r>
          </a:p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Units</a:t>
            </a:r>
          </a:p>
        </p:txBody>
      </p:sp>
      <p:sp>
        <p:nvSpPr>
          <p:cNvPr id="421893" name="Rectangle 5"/>
          <p:cNvSpPr>
            <a:spLocks noChangeArrowheads="1"/>
          </p:cNvSpPr>
          <p:nvPr/>
        </p:nvSpPr>
        <p:spPr bwMode="auto">
          <a:xfrm>
            <a:off x="1542040" y="1219200"/>
            <a:ext cx="6510337" cy="1905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t" anchorCtr="0"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Instruction Control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2216727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Branch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3759777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4532890" y="4038600"/>
            <a:ext cx="674687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5302827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Load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6074352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Store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6460115" y="1676400"/>
            <a:ext cx="1303337" cy="11430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Instruction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5302827" y="5562600"/>
            <a:ext cx="1447800" cy="6096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Data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4242377" y="1676400"/>
            <a:ext cx="1157288" cy="5334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Fetch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Control</a:t>
            </a: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4242377" y="2286000"/>
            <a:ext cx="1157288" cy="5334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Instruction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Decode</a:t>
            </a:r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>
            <a:off x="5399665" y="1948130"/>
            <a:ext cx="1060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 flipH="1">
            <a:off x="5399665" y="2562880"/>
            <a:ext cx="1060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>
            <a:off x="4820227" y="2819400"/>
            <a:ext cx="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2" name="Freeform 18"/>
          <p:cNvSpPr>
            <a:spLocks/>
          </p:cNvSpPr>
          <p:nvPr/>
        </p:nvSpPr>
        <p:spPr bwMode="auto">
          <a:xfrm flipH="1">
            <a:off x="2313565" y="1752600"/>
            <a:ext cx="1928812" cy="2286000"/>
          </a:xfrm>
          <a:custGeom>
            <a:avLst/>
            <a:gdLst>
              <a:gd name="T0" fmla="*/ 0 w 144"/>
              <a:gd name="T1" fmla="*/ 0 h 864"/>
              <a:gd name="T2" fmla="*/ 144 w 144"/>
              <a:gd name="T3" fmla="*/ 0 h 864"/>
              <a:gd name="T4" fmla="*/ 144 w 144"/>
              <a:gd name="T5" fmla="*/ 864 h 864"/>
              <a:gd name="T6" fmla="*/ 0 60000 65536"/>
              <a:gd name="T7" fmla="*/ 0 60000 65536"/>
              <a:gd name="T8" fmla="*/ 0 60000 65536"/>
              <a:gd name="T9" fmla="*/ 0 w 144"/>
              <a:gd name="T10" fmla="*/ 0 h 864"/>
              <a:gd name="T11" fmla="*/ 144 w 144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864">
                <a:moveTo>
                  <a:pt x="0" y="0"/>
                </a:moveTo>
                <a:lnTo>
                  <a:pt x="144" y="0"/>
                </a:lnTo>
                <a:lnTo>
                  <a:pt x="144" y="864"/>
                </a:lnTo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 rot="5400000">
            <a:off x="4963102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4" name="Line 20"/>
          <p:cNvSpPr>
            <a:spLocks noChangeShapeType="1"/>
          </p:cNvSpPr>
          <p:nvPr/>
        </p:nvSpPr>
        <p:spPr bwMode="auto">
          <a:xfrm rot="16200000" flipV="1">
            <a:off x="5253615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5" name="Line 21"/>
          <p:cNvSpPr>
            <a:spLocks noChangeShapeType="1"/>
          </p:cNvSpPr>
          <p:nvPr/>
        </p:nvSpPr>
        <p:spPr bwMode="auto">
          <a:xfrm rot="5400000">
            <a:off x="5734627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6" name="Line 22"/>
          <p:cNvSpPr>
            <a:spLocks noChangeShapeType="1"/>
          </p:cNvSpPr>
          <p:nvPr/>
        </p:nvSpPr>
        <p:spPr bwMode="auto">
          <a:xfrm rot="5400000">
            <a:off x="6023552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5514320" y="1673423"/>
            <a:ext cx="7822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Address</a:t>
            </a:r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5410200" y="2286000"/>
            <a:ext cx="10691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Instructions</a:t>
            </a:r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4800600" y="2816423"/>
            <a:ext cx="10109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Operations</a:t>
            </a:r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2286000" y="3166080"/>
            <a:ext cx="12919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Prediction OK?</a:t>
            </a:r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6515677" y="5240179"/>
            <a:ext cx="4347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>
                <a:latin typeface="Calibri" pitchFamily="34" charset="0"/>
              </a:rPr>
              <a:t>Data</a:t>
            </a:r>
          </a:p>
        </p:txBody>
      </p:sp>
      <p:sp>
        <p:nvSpPr>
          <p:cNvPr id="11292" name="Text Box 28"/>
          <p:cNvSpPr txBox="1">
            <a:spLocks noChangeArrowheads="1"/>
          </p:cNvSpPr>
          <p:nvPr/>
        </p:nvSpPr>
        <p:spPr bwMode="auto">
          <a:xfrm>
            <a:off x="5735940" y="5257800"/>
            <a:ext cx="4347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>
                <a:latin typeface="Calibri" pitchFamily="34" charset="0"/>
              </a:rPr>
              <a:t>Data</a:t>
            </a:r>
          </a:p>
        </p:txBody>
      </p:sp>
      <p:sp>
        <p:nvSpPr>
          <p:cNvPr id="11293" name="Text Box 29"/>
          <p:cNvSpPr txBox="1">
            <a:spLocks noChangeArrowheads="1"/>
          </p:cNvSpPr>
          <p:nvPr/>
        </p:nvSpPr>
        <p:spPr bwMode="auto">
          <a:xfrm>
            <a:off x="5084584" y="5011579"/>
            <a:ext cx="4780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 err="1">
                <a:latin typeface="Calibri" pitchFamily="34" charset="0"/>
              </a:rPr>
              <a:t>Addr</a:t>
            </a:r>
            <a:r>
              <a:rPr lang="en-US" sz="1000" dirty="0">
                <a:latin typeface="Calibri" pitchFamily="34" charset="0"/>
              </a:rPr>
              <a:t>.</a:t>
            </a:r>
          </a:p>
        </p:txBody>
      </p:sp>
      <p:sp>
        <p:nvSpPr>
          <p:cNvPr id="11294" name="Text Box 30"/>
          <p:cNvSpPr txBox="1">
            <a:spLocks noChangeArrowheads="1"/>
          </p:cNvSpPr>
          <p:nvPr/>
        </p:nvSpPr>
        <p:spPr bwMode="auto">
          <a:xfrm>
            <a:off x="5853440" y="5011579"/>
            <a:ext cx="4780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 err="1">
                <a:latin typeface="Calibri" pitchFamily="34" charset="0"/>
              </a:rPr>
              <a:t>Addr</a:t>
            </a:r>
            <a:r>
              <a:rPr lang="en-US" sz="1000" dirty="0">
                <a:latin typeface="Calibri" pitchFamily="34" charset="0"/>
              </a:rPr>
              <a:t>.</a:t>
            </a:r>
          </a:p>
        </p:txBody>
      </p:sp>
      <p:sp>
        <p:nvSpPr>
          <p:cNvPr id="11295" name="Line 31"/>
          <p:cNvSpPr>
            <a:spLocks noChangeShapeType="1"/>
          </p:cNvSpPr>
          <p:nvPr/>
        </p:nvSpPr>
        <p:spPr bwMode="auto">
          <a:xfrm>
            <a:off x="2543175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6" name="Line 32"/>
          <p:cNvSpPr>
            <a:spLocks noChangeShapeType="1"/>
          </p:cNvSpPr>
          <p:nvPr/>
        </p:nvSpPr>
        <p:spPr bwMode="auto">
          <a:xfrm>
            <a:off x="4087812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7" name="Line 33"/>
          <p:cNvSpPr>
            <a:spLocks noChangeShapeType="1"/>
          </p:cNvSpPr>
          <p:nvPr/>
        </p:nvSpPr>
        <p:spPr bwMode="auto">
          <a:xfrm>
            <a:off x="485775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8" name="Line 34"/>
          <p:cNvSpPr>
            <a:spLocks noChangeShapeType="1"/>
          </p:cNvSpPr>
          <p:nvPr/>
        </p:nvSpPr>
        <p:spPr bwMode="auto">
          <a:xfrm>
            <a:off x="5630862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9" name="Line 35"/>
          <p:cNvSpPr>
            <a:spLocks noChangeShapeType="1"/>
          </p:cNvSpPr>
          <p:nvPr/>
        </p:nvSpPr>
        <p:spPr bwMode="auto">
          <a:xfrm>
            <a:off x="640080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0" name="Line 36"/>
          <p:cNvSpPr>
            <a:spLocks noChangeShapeType="1"/>
          </p:cNvSpPr>
          <p:nvPr/>
        </p:nvSpPr>
        <p:spPr bwMode="auto">
          <a:xfrm>
            <a:off x="2543175" y="3810000"/>
            <a:ext cx="3857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1" name="Rectangle 37"/>
          <p:cNvSpPr>
            <a:spLocks noChangeArrowheads="1"/>
          </p:cNvSpPr>
          <p:nvPr/>
        </p:nvSpPr>
        <p:spPr bwMode="auto">
          <a:xfrm>
            <a:off x="2989840" y="4038600"/>
            <a:ext cx="673100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302" name="Line 38"/>
          <p:cNvSpPr>
            <a:spLocks noChangeShapeType="1"/>
          </p:cNvSpPr>
          <p:nvPr/>
        </p:nvSpPr>
        <p:spPr bwMode="auto">
          <a:xfrm>
            <a:off x="331470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3" name="Line 39"/>
          <p:cNvSpPr>
            <a:spLocks noChangeShapeType="1"/>
          </p:cNvSpPr>
          <p:nvPr/>
        </p:nvSpPr>
        <p:spPr bwMode="auto">
          <a:xfrm>
            <a:off x="1735715" y="4876800"/>
            <a:ext cx="521469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2507240" y="4495800"/>
            <a:ext cx="3857625" cy="381000"/>
            <a:chOff x="768" y="2016"/>
            <a:chExt cx="1920" cy="144"/>
          </a:xfrm>
        </p:grpSpPr>
        <p:sp>
          <p:nvSpPr>
            <p:cNvPr id="11313" name="Line 41"/>
            <p:cNvSpPr>
              <a:spLocks noChangeShapeType="1"/>
            </p:cNvSpPr>
            <p:nvPr/>
          </p:nvSpPr>
          <p:spPr bwMode="auto">
            <a:xfrm>
              <a:off x="768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4" name="Line 42"/>
            <p:cNvSpPr>
              <a:spLocks noChangeShapeType="1"/>
            </p:cNvSpPr>
            <p:nvPr/>
          </p:nvSpPr>
          <p:spPr bwMode="auto">
            <a:xfrm>
              <a:off x="1536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5" name="Line 43"/>
            <p:cNvSpPr>
              <a:spLocks noChangeShapeType="1"/>
            </p:cNvSpPr>
            <p:nvPr/>
          </p:nvSpPr>
          <p:spPr bwMode="auto">
            <a:xfrm>
              <a:off x="1920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6" name="Line 44"/>
            <p:cNvSpPr>
              <a:spLocks noChangeShapeType="1"/>
            </p:cNvSpPr>
            <p:nvPr/>
          </p:nvSpPr>
          <p:spPr bwMode="auto">
            <a:xfrm>
              <a:off x="2304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7" name="Line 45"/>
            <p:cNvSpPr>
              <a:spLocks noChangeShapeType="1"/>
            </p:cNvSpPr>
            <p:nvPr/>
          </p:nvSpPr>
          <p:spPr bwMode="auto">
            <a:xfrm>
              <a:off x="2688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8" name="Line 46"/>
            <p:cNvSpPr>
              <a:spLocks noChangeShapeType="1"/>
            </p:cNvSpPr>
            <p:nvPr/>
          </p:nvSpPr>
          <p:spPr bwMode="auto">
            <a:xfrm>
              <a:off x="1152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1305" name="Rectangle 47"/>
          <p:cNvSpPr>
            <a:spLocks noChangeArrowheads="1"/>
          </p:cNvSpPr>
          <p:nvPr/>
        </p:nvSpPr>
        <p:spPr bwMode="auto">
          <a:xfrm>
            <a:off x="2796165" y="4829175"/>
            <a:ext cx="15149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Operation Results</a:t>
            </a:r>
          </a:p>
        </p:txBody>
      </p:sp>
      <p:sp>
        <p:nvSpPr>
          <p:cNvPr id="11306" name="Rectangle 48"/>
          <p:cNvSpPr>
            <a:spLocks noChangeArrowheads="1"/>
          </p:cNvSpPr>
          <p:nvPr/>
        </p:nvSpPr>
        <p:spPr bwMode="auto">
          <a:xfrm>
            <a:off x="2796165" y="1828800"/>
            <a:ext cx="1157287" cy="9906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Retirement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Unit</a:t>
            </a:r>
          </a:p>
        </p:txBody>
      </p:sp>
      <p:sp>
        <p:nvSpPr>
          <p:cNvPr id="11307" name="Rectangle 49"/>
          <p:cNvSpPr>
            <a:spLocks noChangeArrowheads="1"/>
          </p:cNvSpPr>
          <p:nvPr/>
        </p:nvSpPr>
        <p:spPr bwMode="auto">
          <a:xfrm>
            <a:off x="2989840" y="2286000"/>
            <a:ext cx="769937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Register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File</a:t>
            </a:r>
          </a:p>
        </p:txBody>
      </p:sp>
      <p:sp>
        <p:nvSpPr>
          <p:cNvPr id="11308" name="Line 50"/>
          <p:cNvSpPr>
            <a:spLocks noChangeShapeType="1"/>
          </p:cNvSpPr>
          <p:nvPr/>
        </p:nvSpPr>
        <p:spPr bwMode="auto">
          <a:xfrm>
            <a:off x="2313565" y="2209800"/>
            <a:ext cx="482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9" name="Freeform 51"/>
          <p:cNvSpPr>
            <a:spLocks/>
          </p:cNvSpPr>
          <p:nvPr/>
        </p:nvSpPr>
        <p:spPr bwMode="auto">
          <a:xfrm flipH="1">
            <a:off x="1904999" y="2667000"/>
            <a:ext cx="891166" cy="2209800"/>
          </a:xfrm>
          <a:custGeom>
            <a:avLst/>
            <a:gdLst>
              <a:gd name="T0" fmla="*/ 0 w 144"/>
              <a:gd name="T1" fmla="*/ 0 h 864"/>
              <a:gd name="T2" fmla="*/ 144 w 144"/>
              <a:gd name="T3" fmla="*/ 0 h 864"/>
              <a:gd name="T4" fmla="*/ 144 w 144"/>
              <a:gd name="T5" fmla="*/ 864 h 864"/>
              <a:gd name="T6" fmla="*/ 0 60000 65536"/>
              <a:gd name="T7" fmla="*/ 0 60000 65536"/>
              <a:gd name="T8" fmla="*/ 0 60000 65536"/>
              <a:gd name="T9" fmla="*/ 0 w 144"/>
              <a:gd name="T10" fmla="*/ 0 h 864"/>
              <a:gd name="T11" fmla="*/ 144 w 144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864">
                <a:moveTo>
                  <a:pt x="0" y="0"/>
                </a:moveTo>
                <a:lnTo>
                  <a:pt x="144" y="0"/>
                </a:lnTo>
                <a:lnTo>
                  <a:pt x="144" y="86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10" name="Text Box 52"/>
          <p:cNvSpPr txBox="1">
            <a:spLocks noChangeArrowheads="1"/>
          </p:cNvSpPr>
          <p:nvPr/>
        </p:nvSpPr>
        <p:spPr bwMode="auto">
          <a:xfrm>
            <a:off x="457200" y="3159100"/>
            <a:ext cx="14452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Register Updates</a:t>
            </a:r>
          </a:p>
        </p:txBody>
      </p:sp>
      <p:sp>
        <p:nvSpPr>
          <p:cNvPr id="11311" name="Line 53"/>
          <p:cNvSpPr>
            <a:spLocks noChangeShapeType="1"/>
          </p:cNvSpPr>
          <p:nvPr/>
        </p:nvSpPr>
        <p:spPr bwMode="auto">
          <a:xfrm>
            <a:off x="3759777" y="2514600"/>
            <a:ext cx="48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12" name="Freeform 54"/>
          <p:cNvSpPr>
            <a:spLocks/>
          </p:cNvSpPr>
          <p:nvPr/>
        </p:nvSpPr>
        <p:spPr bwMode="auto">
          <a:xfrm>
            <a:off x="3856615" y="2819400"/>
            <a:ext cx="963612" cy="228600"/>
          </a:xfrm>
          <a:custGeom>
            <a:avLst/>
            <a:gdLst>
              <a:gd name="T0" fmla="*/ 480 w 480"/>
              <a:gd name="T1" fmla="*/ 144 h 144"/>
              <a:gd name="T2" fmla="*/ 0 w 480"/>
              <a:gd name="T3" fmla="*/ 144 h 144"/>
              <a:gd name="T4" fmla="*/ 0 w 480"/>
              <a:gd name="T5" fmla="*/ 0 h 144"/>
              <a:gd name="T6" fmla="*/ 0 60000 65536"/>
              <a:gd name="T7" fmla="*/ 0 60000 65536"/>
              <a:gd name="T8" fmla="*/ 0 60000 65536"/>
              <a:gd name="T9" fmla="*/ 0 w 480"/>
              <a:gd name="T10" fmla="*/ 0 h 144"/>
              <a:gd name="T11" fmla="*/ 480 w 48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144">
                <a:moveTo>
                  <a:pt x="480" y="144"/>
                </a:moveTo>
                <a:lnTo>
                  <a:pt x="0" y="144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Superscalar Processor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990000"/>
                </a:solidFill>
              </a:rPr>
              <a:t>Definition:</a:t>
            </a:r>
            <a:r>
              <a:rPr lang="en-US" dirty="0"/>
              <a:t> A superscalar processor can issue and execute </a:t>
            </a:r>
            <a:r>
              <a:rPr lang="en-US" i="1" dirty="0">
                <a:solidFill>
                  <a:srgbClr val="990000"/>
                </a:solidFill>
              </a:rPr>
              <a:t>multiple instructions in one cycle</a:t>
            </a:r>
            <a:r>
              <a:rPr lang="en-US" dirty="0"/>
              <a:t>. The instructions are retrieved from a sequential instruction stream and are usually scheduled dynamically.</a:t>
            </a:r>
          </a:p>
          <a:p>
            <a:endParaRPr lang="en-US" dirty="0"/>
          </a:p>
          <a:p>
            <a:r>
              <a:rPr lang="en-US" dirty="0"/>
              <a:t>Benefit: without programming effort, superscalar processor can take advantage of the </a:t>
            </a:r>
            <a:r>
              <a:rPr lang="en-US" i="1" dirty="0">
                <a:solidFill>
                  <a:srgbClr val="990000"/>
                </a:solidFill>
              </a:rPr>
              <a:t>instruction level parallelism</a:t>
            </a:r>
            <a:r>
              <a:rPr lang="en-US" dirty="0">
                <a:solidFill>
                  <a:srgbClr val="990000"/>
                </a:solidFill>
              </a:rPr>
              <a:t> </a:t>
            </a:r>
            <a:r>
              <a:rPr lang="en-US" dirty="0"/>
              <a:t>that most programs have.</a:t>
            </a:r>
          </a:p>
          <a:p>
            <a:endParaRPr lang="en-US" dirty="0"/>
          </a:p>
          <a:p>
            <a:r>
              <a:rPr lang="en-US" dirty="0"/>
              <a:t>Most CPUs are superscalar.</a:t>
            </a:r>
          </a:p>
          <a:p>
            <a:pPr lvl="1"/>
            <a:r>
              <a:rPr lang="en-US" dirty="0"/>
              <a:t>Intel: since Pentium (1993)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228600"/>
            <a:ext cx="7592093" cy="762000"/>
          </a:xfrm>
        </p:spPr>
        <p:txBody>
          <a:bodyPr/>
          <a:lstStyle/>
          <a:p>
            <a:r>
              <a:rPr lang="en-US" dirty="0"/>
              <a:t>Pipelined Functional Units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427570" y="357186"/>
            <a:ext cx="1865530" cy="2057400"/>
            <a:chOff x="4553635" y="1828800"/>
            <a:chExt cx="1865530" cy="2057400"/>
          </a:xfrm>
        </p:grpSpPr>
        <p:sp>
          <p:nvSpPr>
            <p:cNvPr id="4" name="AutoShape 5"/>
            <p:cNvSpPr>
              <a:spLocks noChangeArrowheads="1"/>
            </p:cNvSpPr>
            <p:nvPr/>
          </p:nvSpPr>
          <p:spPr bwMode="auto">
            <a:xfrm>
              <a:off x="4571999" y="2057400"/>
              <a:ext cx="1847165" cy="381000"/>
            </a:xfrm>
            <a:prstGeom prst="roundRect">
              <a:avLst>
                <a:gd name="adj" fmla="val 19644"/>
              </a:avLst>
            </a:prstGeom>
            <a:solidFill>
              <a:srgbClr val="F1C7C7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sz="1800" b="0" dirty="0">
                  <a:latin typeface="Calibri"/>
                  <a:cs typeface="Calibri"/>
                </a:rPr>
                <a:t>Stage 1</a:t>
              </a:r>
            </a:p>
          </p:txBody>
        </p:sp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5029200" y="18288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6" name="Line 7"/>
            <p:cNvSpPr>
              <a:spLocks noChangeShapeType="1"/>
            </p:cNvSpPr>
            <p:nvPr/>
          </p:nvSpPr>
          <p:spPr bwMode="auto">
            <a:xfrm>
              <a:off x="5943600" y="18288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5486400" y="24384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2" name="AutoShape 5"/>
            <p:cNvSpPr>
              <a:spLocks noChangeArrowheads="1"/>
            </p:cNvSpPr>
            <p:nvPr/>
          </p:nvSpPr>
          <p:spPr bwMode="auto">
            <a:xfrm>
              <a:off x="4572000" y="2667000"/>
              <a:ext cx="1847165" cy="381000"/>
            </a:xfrm>
            <a:prstGeom prst="roundRect">
              <a:avLst>
                <a:gd name="adj" fmla="val 19644"/>
              </a:avLst>
            </a:prstGeom>
            <a:solidFill>
              <a:srgbClr val="F1C7C7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sz="1800" b="0" dirty="0">
                  <a:latin typeface="Calibri"/>
                  <a:cs typeface="Calibri"/>
                </a:rPr>
                <a:t>Stage 2</a:t>
              </a:r>
            </a:p>
          </p:txBody>
        </p:sp>
        <p:sp>
          <p:nvSpPr>
            <p:cNvPr id="13" name="Line 7"/>
            <p:cNvSpPr>
              <a:spLocks noChangeShapeType="1"/>
            </p:cNvSpPr>
            <p:nvPr/>
          </p:nvSpPr>
          <p:spPr bwMode="auto">
            <a:xfrm>
              <a:off x="5486401" y="30480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4" name="AutoShape 5"/>
            <p:cNvSpPr>
              <a:spLocks noChangeArrowheads="1"/>
            </p:cNvSpPr>
            <p:nvPr/>
          </p:nvSpPr>
          <p:spPr bwMode="auto">
            <a:xfrm>
              <a:off x="4553635" y="3276600"/>
              <a:ext cx="1847165" cy="381000"/>
            </a:xfrm>
            <a:prstGeom prst="roundRect">
              <a:avLst>
                <a:gd name="adj" fmla="val 19644"/>
              </a:avLst>
            </a:prstGeom>
            <a:solidFill>
              <a:srgbClr val="F1C7C7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sz="1800" b="0" dirty="0">
                  <a:latin typeface="Calibri"/>
                  <a:cs typeface="Calibri"/>
                </a:rPr>
                <a:t>Stage 3</a:t>
              </a:r>
            </a:p>
          </p:txBody>
        </p:sp>
        <p:sp>
          <p:nvSpPr>
            <p:cNvPr id="15" name="Line 7"/>
            <p:cNvSpPr>
              <a:spLocks noChangeShapeType="1"/>
            </p:cNvSpPr>
            <p:nvPr/>
          </p:nvSpPr>
          <p:spPr bwMode="auto">
            <a:xfrm>
              <a:off x="5468036" y="36576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19773" y="1045252"/>
            <a:ext cx="4861706" cy="1567096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long </a:t>
            </a:r>
            <a:r>
              <a:rPr lang="en-US" sz="1600" dirty="0" err="1">
                <a:latin typeface="Courier New" pitchFamily="49" charset="0"/>
              </a:rPr>
              <a:t>mult_eg</a:t>
            </a:r>
            <a:r>
              <a:rPr lang="en-US" sz="1600" dirty="0">
                <a:latin typeface="Courier New" pitchFamily="49" charset="0"/>
              </a:rPr>
              <a:t>(long a, long b, long c)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p1 = 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a*b</a:t>
            </a:r>
            <a:r>
              <a:rPr lang="en-US" sz="1600" dirty="0">
                <a:latin typeface="Courier New" pitchFamily="49" charset="0"/>
              </a:rPr>
              <a:t>;
    long p2 =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a*c</a:t>
            </a:r>
            <a:r>
              <a:rPr lang="en-US" sz="1600" dirty="0">
                <a:latin typeface="Courier New" pitchFamily="49" charset="0"/>
              </a:rPr>
              <a:t>;
    long p3 =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p1 * p2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return p3;
}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396875" y="4800601"/>
            <a:ext cx="7896225" cy="1533524"/>
          </a:xfrm>
        </p:spPr>
        <p:txBody>
          <a:bodyPr/>
          <a:lstStyle/>
          <a:p>
            <a:pPr lvl="1"/>
            <a:r>
              <a:rPr lang="en-US" dirty="0"/>
              <a:t>Divide computation into stages</a:t>
            </a:r>
          </a:p>
          <a:p>
            <a:pPr lvl="1"/>
            <a:r>
              <a:rPr lang="en-US" dirty="0"/>
              <a:t>Pass partial computations from stage to stage</a:t>
            </a:r>
          </a:p>
          <a:p>
            <a:pPr lvl="1"/>
            <a:r>
              <a:rPr lang="en-US" dirty="0"/>
              <a:t>Stage </a:t>
            </a:r>
            <a:r>
              <a:rPr lang="en-US" dirty="0" err="1"/>
              <a:t>i</a:t>
            </a:r>
            <a:r>
              <a:rPr lang="en-US" dirty="0"/>
              <a:t> can start on new computation once values passed to i+1</a:t>
            </a:r>
          </a:p>
          <a:p>
            <a:pPr lvl="1"/>
            <a:r>
              <a:rPr lang="en-US" dirty="0"/>
              <a:t>E.g., complete 3 multiplications in 7 cycles, even though each requires 3 cycles</a:t>
            </a:r>
          </a:p>
        </p:txBody>
      </p:sp>
      <p:graphicFrame>
        <p:nvGraphicFramePr>
          <p:cNvPr id="17" name="Content Placeholder 16"/>
          <p:cNvGraphicFramePr>
            <a:graphicFrameLocks/>
          </p:cNvGraphicFramePr>
          <p:nvPr/>
        </p:nvGraphicFramePr>
        <p:xfrm>
          <a:off x="1219200" y="2743200"/>
          <a:ext cx="6934202" cy="1854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4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Time</a:t>
                      </a:r>
                    </a:p>
                  </a:txBody>
                  <a:tcPr marL="124677" marR="124677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1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2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3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4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5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6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7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Stage 1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C00000"/>
                          </a:solidFill>
                          <a:latin typeface="Courier New"/>
                          <a:cs typeface="Courier New"/>
                        </a:rPr>
                        <a:t>a*b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0070C0"/>
                          </a:solidFill>
                          <a:latin typeface="Courier New"/>
                          <a:cs typeface="Courier New"/>
                        </a:rPr>
                        <a:t>a*c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00B050"/>
                          </a:solidFill>
                          <a:latin typeface="Courier New"/>
                          <a:cs typeface="Courier New"/>
                        </a:rPr>
                        <a:t>p1*p2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Stage 2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C00000"/>
                          </a:solidFill>
                          <a:latin typeface="Courier New"/>
                          <a:cs typeface="Courier New"/>
                        </a:rPr>
                        <a:t>a*b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0070C0"/>
                          </a:solidFill>
                          <a:latin typeface="Courier New"/>
                          <a:cs typeface="Courier New"/>
                        </a:rPr>
                        <a:t>a*c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00B050"/>
                          </a:solidFill>
                          <a:latin typeface="Courier New"/>
                          <a:cs typeface="Courier New"/>
                        </a:rPr>
                        <a:t>p1*p2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Stage 3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C00000"/>
                          </a:solidFill>
                          <a:latin typeface="Courier New"/>
                          <a:cs typeface="Courier New"/>
                        </a:rPr>
                        <a:t>a*b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0070C0"/>
                          </a:solidFill>
                          <a:latin typeface="Courier New"/>
                          <a:cs typeface="Courier New"/>
                        </a:rPr>
                        <a:t>a*c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00B050"/>
                          </a:solidFill>
                          <a:latin typeface="Courier New"/>
                          <a:cs typeface="Courier New"/>
                        </a:rPr>
                        <a:t>p1*p2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35296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74020" y="493713"/>
            <a:ext cx="73739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/>
              <a:t>Haswell</a:t>
            </a:r>
            <a:r>
              <a:rPr lang="en-US" dirty="0"/>
              <a:t> CPU</a:t>
            </a:r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07387" cy="5029200"/>
          </a:xfrm>
        </p:spPr>
        <p:txBody>
          <a:bodyPr/>
          <a:lstStyle/>
          <a:p>
            <a:pPr marL="341313" indent="-341313" defTabSz="895350">
              <a:lnSpc>
                <a:spcPct val="85000"/>
              </a:lnSpc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dirty="0"/>
              <a:t>8 Total Functional Units</a:t>
            </a:r>
          </a:p>
          <a:p>
            <a:pPr marL="341313" indent="-341313" defTabSz="895350" eaLnBrk="1" hangingPunct="1">
              <a:lnSpc>
                <a:spcPct val="85000"/>
              </a:lnSpc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dirty="0"/>
              <a:t>Multiple instructions can execute in parallel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2 load, with address computation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1 store, with address computation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4 integer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2 FP multiply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1 FP add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1 FP divide</a:t>
            </a:r>
            <a:endParaRPr lang="en-US" dirty="0"/>
          </a:p>
          <a:p>
            <a:pPr marL="341313" indent="-341313" defTabSz="895350" eaLnBrk="1" hangingPunct="1">
              <a:lnSpc>
                <a:spcPct val="85000"/>
              </a:lnSpc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dirty="0"/>
              <a:t>Some instructions take &gt; 1 cycle, but can be pipelined</a:t>
            </a:r>
          </a:p>
          <a:p>
            <a:pPr marL="560388" lvl="1" indent="-222250" defTabSz="895350" eaLnBrk="1" hangingPunct="1">
              <a:lnSpc>
                <a:spcPct val="90000"/>
              </a:lnSpc>
              <a:buFont typeface="Wingdings" pitchFamily="2" charset="2"/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b="1" i="1" dirty="0">
                <a:solidFill>
                  <a:srgbClr val="C00000"/>
                </a:solidFill>
              </a:rPr>
              <a:t>Instruction	Latency	Cycles/Issue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Load / Store	4	1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Integer Multiply	3	1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b="1" dirty="0"/>
              <a:t>Integer/Long Divide	3-30	3-30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Single/Double FP Multiply	5	1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Single/Double FP Add	3	1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b="1" dirty="0"/>
              <a:t>Single/Double FP Divide	3-15	3-15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08907" y="38100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x86-64 Compilation of Combine4</a:t>
            </a:r>
          </a:p>
        </p:txBody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624" y="1371600"/>
            <a:ext cx="8255000" cy="685800"/>
          </a:xfrm>
        </p:spPr>
        <p:txBody>
          <a:bodyPr/>
          <a:lstStyle/>
          <a:p>
            <a:pPr marL="287338" indent="-287338" eaLnBrk="1" hangingPunct="1">
              <a:defRPr/>
            </a:pPr>
            <a:r>
              <a:rPr lang="en-US" dirty="0"/>
              <a:t>Inner Loop (Case: Integer Multiply)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491875" y="2057400"/>
            <a:ext cx="5715000" cy="116698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228600" algn="l"/>
                <a:tab pos="914400" algn="l"/>
                <a:tab pos="3149600" algn="l"/>
              </a:tabLst>
            </a:pPr>
            <a:r>
              <a:rPr lang="en-US" sz="1400" dirty="0">
                <a:latin typeface="Courier New" pitchFamily="49" charset="0"/>
              </a:rPr>
              <a:t>.L519:		# Loop:</a:t>
            </a:r>
          </a:p>
          <a:p>
            <a:pPr>
              <a:lnSpc>
                <a:spcPct val="100000"/>
              </a:lnSpc>
              <a:tabLst>
                <a:tab pos="228600" algn="l"/>
                <a:tab pos="914400" algn="l"/>
                <a:tab pos="3149600" algn="l"/>
              </a:tabLst>
            </a:pPr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imull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	(%rax,%rdx,4),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ecx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	# t = t * d[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]</a:t>
            </a:r>
          </a:p>
          <a:p>
            <a:pPr>
              <a:lnSpc>
                <a:spcPct val="100000"/>
              </a:lnSpc>
              <a:tabLst>
                <a:tab pos="228600" algn="l"/>
                <a:tab pos="914400" algn="l"/>
                <a:tab pos="3149600" algn="l"/>
              </a:tabLst>
            </a:pPr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	$1, %</a:t>
            </a:r>
            <a:r>
              <a:rPr lang="en-US" sz="1400" dirty="0" err="1">
                <a:latin typeface="Courier New" pitchFamily="49" charset="0"/>
              </a:rPr>
              <a:t>rdx</a:t>
            </a:r>
            <a:r>
              <a:rPr lang="en-US" sz="1400" dirty="0">
                <a:latin typeface="Courier New" pitchFamily="49" charset="0"/>
              </a:rPr>
              <a:t>	#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++</a:t>
            </a:r>
          </a:p>
          <a:p>
            <a:pPr>
              <a:lnSpc>
                <a:spcPct val="100000"/>
              </a:lnSpc>
              <a:tabLst>
                <a:tab pos="228600" algn="l"/>
                <a:tab pos="914400" algn="l"/>
                <a:tab pos="3149600" algn="l"/>
              </a:tabLst>
            </a:pPr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cmpq</a:t>
            </a:r>
            <a:r>
              <a:rPr lang="en-US" sz="1400" dirty="0">
                <a:latin typeface="Courier New" pitchFamily="49" charset="0"/>
              </a:rPr>
              <a:t>	%</a:t>
            </a:r>
            <a:r>
              <a:rPr lang="en-US" sz="1400" dirty="0" err="1">
                <a:latin typeface="Courier New" pitchFamily="49" charset="0"/>
              </a:rPr>
              <a:t>rdx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rbp</a:t>
            </a:r>
            <a:r>
              <a:rPr lang="en-US" sz="1400" dirty="0">
                <a:latin typeface="Courier New" pitchFamily="49" charset="0"/>
              </a:rPr>
              <a:t>	# Compare </a:t>
            </a:r>
            <a:r>
              <a:rPr lang="en-US" sz="1400" dirty="0" err="1">
                <a:latin typeface="Courier New" pitchFamily="49" charset="0"/>
              </a:rPr>
              <a:t>length:i</a:t>
            </a:r>
            <a:endParaRPr lang="en-US" sz="14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228600" algn="l"/>
                <a:tab pos="914400" algn="l"/>
                <a:tab pos="3149600" algn="l"/>
              </a:tabLst>
            </a:pPr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jg</a:t>
            </a:r>
            <a:r>
              <a:rPr lang="en-US" sz="1400" dirty="0">
                <a:latin typeface="Courier New" pitchFamily="49" charset="0"/>
              </a:rPr>
              <a:t>	.L519	# If &gt;, </a:t>
            </a:r>
            <a:r>
              <a:rPr lang="en-US" sz="1400" dirty="0" err="1">
                <a:latin typeface="Courier New" pitchFamily="49" charset="0"/>
              </a:rPr>
              <a:t>goto</a:t>
            </a:r>
            <a:r>
              <a:rPr lang="en-US" sz="1400" dirty="0">
                <a:latin typeface="Courier New" pitchFamily="49" charset="0"/>
              </a:rPr>
              <a:t> Loop</a:t>
            </a:r>
          </a:p>
        </p:txBody>
      </p:sp>
      <p:graphicFrame>
        <p:nvGraphicFramePr>
          <p:cNvPr id="9" name="Group 49"/>
          <p:cNvGraphicFramePr>
            <a:graphicFrameLocks noGrp="1"/>
          </p:cNvGraphicFramePr>
          <p:nvPr/>
        </p:nvGraphicFramePr>
        <p:xfrm>
          <a:off x="1570037" y="4013327"/>
          <a:ext cx="6003925" cy="1549273"/>
        </p:xfrm>
        <a:graphic>
          <a:graphicData uri="http://schemas.openxmlformats.org/drawingml/2006/table">
            <a:tbl>
              <a:tblPr/>
              <a:tblGrid>
                <a:gridCol w="1723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Combine4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1.27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7025" y="285750"/>
            <a:ext cx="8664575" cy="781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Combine4 = Serial Computation (OP = *)</a:t>
            </a:r>
          </a:p>
        </p:txBody>
      </p:sp>
      <p:sp>
        <p:nvSpPr>
          <p:cNvPr id="78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26036" y="1143000"/>
            <a:ext cx="6365564" cy="1676400"/>
          </a:xfrm>
        </p:spPr>
        <p:txBody>
          <a:bodyPr/>
          <a:lstStyle/>
          <a:p>
            <a:pPr marL="287338" indent="-287338" eaLnBrk="1" hangingPunct="1">
              <a:defRPr/>
            </a:pPr>
            <a:r>
              <a:rPr lang="en-US" dirty="0"/>
              <a:t>Computation (length=8)</a:t>
            </a:r>
          </a:p>
          <a:p>
            <a:pPr marL="285750" lvl="1" indent="-171450" eaLnBrk="1" hangingPunct="1">
              <a:buFont typeface="Wingdings" pitchFamily="2" charset="2"/>
              <a:buNone/>
              <a:defRPr/>
            </a:pPr>
            <a:r>
              <a:rPr lang="en-US" sz="1400" b="1" dirty="0"/>
              <a:t> </a:t>
            </a:r>
            <a:r>
              <a:rPr lang="en-US" sz="1600" b="1" dirty="0">
                <a:latin typeface="Courier New" pitchFamily="49" charset="0"/>
              </a:rPr>
              <a:t>((((((((1 * d[0]) * d[1]) * d[2]) * d[3]) </a:t>
            </a:r>
            <a:br>
              <a:rPr lang="en-US" sz="1600" b="1" dirty="0">
                <a:latin typeface="Courier New" pitchFamily="49" charset="0"/>
              </a:rPr>
            </a:br>
            <a:r>
              <a:rPr lang="en-US" sz="1600" b="1" dirty="0">
                <a:latin typeface="Courier New" pitchFamily="49" charset="0"/>
              </a:rPr>
              <a:t>* d[4]) * d[5]) * d[6]) * d[7])</a:t>
            </a:r>
          </a:p>
          <a:p>
            <a:pPr marL="287338" indent="-287338" eaLnBrk="1" hangingPunct="1">
              <a:defRPr/>
            </a:pPr>
            <a:r>
              <a:rPr lang="en-US" dirty="0"/>
              <a:t>Sequential dependence</a:t>
            </a:r>
          </a:p>
          <a:p>
            <a:pPr marL="687388" lvl="1" indent="-287338">
              <a:defRPr/>
            </a:pPr>
            <a:r>
              <a:rPr lang="en-US" dirty="0"/>
              <a:t>Performance: determined by latency of OP</a:t>
            </a:r>
          </a:p>
        </p:txBody>
      </p:sp>
      <p:sp>
        <p:nvSpPr>
          <p:cNvPr id="20503" name="AutoShape 5"/>
          <p:cNvSpPr>
            <a:spLocks noChangeArrowheads="1"/>
          </p:cNvSpPr>
          <p:nvPr/>
        </p:nvSpPr>
        <p:spPr bwMode="auto">
          <a:xfrm>
            <a:off x="599701" y="19050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04" name="Line 6"/>
          <p:cNvSpPr>
            <a:spLocks noChangeShapeType="1"/>
          </p:cNvSpPr>
          <p:nvPr/>
        </p:nvSpPr>
        <p:spPr bwMode="auto">
          <a:xfrm>
            <a:off x="752101" y="1676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05" name="Line 7"/>
          <p:cNvSpPr>
            <a:spLocks noChangeShapeType="1"/>
          </p:cNvSpPr>
          <p:nvPr/>
        </p:nvSpPr>
        <p:spPr bwMode="auto">
          <a:xfrm>
            <a:off x="980701" y="1676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06" name="AutoShape 8"/>
          <p:cNvSpPr>
            <a:spLocks noChangeArrowheads="1"/>
          </p:cNvSpPr>
          <p:nvPr/>
        </p:nvSpPr>
        <p:spPr bwMode="auto">
          <a:xfrm>
            <a:off x="997261" y="24384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07" name="Line 9"/>
          <p:cNvSpPr>
            <a:spLocks noChangeShapeType="1"/>
          </p:cNvSpPr>
          <p:nvPr/>
        </p:nvSpPr>
        <p:spPr bwMode="auto">
          <a:xfrm>
            <a:off x="1149661" y="22860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08" name="Line 10"/>
          <p:cNvSpPr>
            <a:spLocks noChangeShapeType="1"/>
          </p:cNvSpPr>
          <p:nvPr/>
        </p:nvSpPr>
        <p:spPr bwMode="auto">
          <a:xfrm>
            <a:off x="1378261" y="2209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09" name="Freeform 11"/>
          <p:cNvSpPr>
            <a:spLocks/>
          </p:cNvSpPr>
          <p:nvPr/>
        </p:nvSpPr>
        <p:spPr bwMode="auto">
          <a:xfrm>
            <a:off x="904501" y="22098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372" name="Rectangle 12"/>
          <p:cNvSpPr>
            <a:spLocks noChangeArrowheads="1"/>
          </p:cNvSpPr>
          <p:nvPr/>
        </p:nvSpPr>
        <p:spPr bwMode="auto">
          <a:xfrm>
            <a:off x="645739" y="1371600"/>
            <a:ext cx="230191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1</a:t>
            </a:r>
            <a:endParaRPr lang="en-US" sz="1800" baseline="-25000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783373" name="Rectangle 13"/>
          <p:cNvSpPr>
            <a:spLocks noChangeArrowheads="1"/>
          </p:cNvSpPr>
          <p:nvPr/>
        </p:nvSpPr>
        <p:spPr bwMode="auto">
          <a:xfrm>
            <a:off x="828301" y="13716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783374" name="Rectangle 14"/>
          <p:cNvSpPr>
            <a:spLocks noChangeArrowheads="1"/>
          </p:cNvSpPr>
          <p:nvPr/>
        </p:nvSpPr>
        <p:spPr bwMode="auto">
          <a:xfrm>
            <a:off x="1225861" y="19050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20513" name="AutoShape 15"/>
          <p:cNvSpPr>
            <a:spLocks noChangeArrowheads="1"/>
          </p:cNvSpPr>
          <p:nvPr/>
        </p:nvSpPr>
        <p:spPr bwMode="auto">
          <a:xfrm>
            <a:off x="1385359" y="29718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14" name="Line 16"/>
          <p:cNvSpPr>
            <a:spLocks noChangeShapeType="1"/>
          </p:cNvSpPr>
          <p:nvPr/>
        </p:nvSpPr>
        <p:spPr bwMode="auto">
          <a:xfrm>
            <a:off x="1537759" y="28194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15" name="Line 17"/>
          <p:cNvSpPr>
            <a:spLocks noChangeShapeType="1"/>
          </p:cNvSpPr>
          <p:nvPr/>
        </p:nvSpPr>
        <p:spPr bwMode="auto">
          <a:xfrm>
            <a:off x="1766359" y="27432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16" name="Freeform 18"/>
          <p:cNvSpPr>
            <a:spLocks/>
          </p:cNvSpPr>
          <p:nvPr/>
        </p:nvSpPr>
        <p:spPr bwMode="auto">
          <a:xfrm>
            <a:off x="1286186" y="27432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379" name="Rectangle 19"/>
          <p:cNvSpPr>
            <a:spLocks noChangeArrowheads="1"/>
          </p:cNvSpPr>
          <p:nvPr/>
        </p:nvSpPr>
        <p:spPr bwMode="auto">
          <a:xfrm>
            <a:off x="1613959" y="24384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20518" name="AutoShape 20"/>
          <p:cNvSpPr>
            <a:spLocks noChangeArrowheads="1"/>
          </p:cNvSpPr>
          <p:nvPr/>
        </p:nvSpPr>
        <p:spPr bwMode="auto">
          <a:xfrm>
            <a:off x="1769534" y="35052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19" name="Line 21"/>
          <p:cNvSpPr>
            <a:spLocks noChangeShapeType="1"/>
          </p:cNvSpPr>
          <p:nvPr/>
        </p:nvSpPr>
        <p:spPr bwMode="auto">
          <a:xfrm>
            <a:off x="1921934" y="3352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20" name="Line 22"/>
          <p:cNvSpPr>
            <a:spLocks noChangeShapeType="1"/>
          </p:cNvSpPr>
          <p:nvPr/>
        </p:nvSpPr>
        <p:spPr bwMode="auto">
          <a:xfrm>
            <a:off x="2150534" y="3276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21" name="Freeform 23"/>
          <p:cNvSpPr>
            <a:spLocks/>
          </p:cNvSpPr>
          <p:nvPr/>
        </p:nvSpPr>
        <p:spPr bwMode="auto">
          <a:xfrm>
            <a:off x="1674284" y="32766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384" name="Rectangle 24"/>
          <p:cNvSpPr>
            <a:spLocks noChangeArrowheads="1"/>
          </p:cNvSpPr>
          <p:nvPr/>
        </p:nvSpPr>
        <p:spPr bwMode="auto">
          <a:xfrm>
            <a:off x="1998134" y="29718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20523" name="AutoShape 25"/>
          <p:cNvSpPr>
            <a:spLocks noChangeArrowheads="1"/>
          </p:cNvSpPr>
          <p:nvPr/>
        </p:nvSpPr>
        <p:spPr bwMode="auto">
          <a:xfrm>
            <a:off x="2168836" y="40386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24" name="Line 26"/>
          <p:cNvSpPr>
            <a:spLocks noChangeShapeType="1"/>
          </p:cNvSpPr>
          <p:nvPr/>
        </p:nvSpPr>
        <p:spPr bwMode="auto">
          <a:xfrm>
            <a:off x="2321236" y="38862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25" name="Line 27"/>
          <p:cNvSpPr>
            <a:spLocks noChangeShapeType="1"/>
          </p:cNvSpPr>
          <p:nvPr/>
        </p:nvSpPr>
        <p:spPr bwMode="auto">
          <a:xfrm>
            <a:off x="2549836" y="38100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26" name="Freeform 28"/>
          <p:cNvSpPr>
            <a:spLocks/>
          </p:cNvSpPr>
          <p:nvPr/>
        </p:nvSpPr>
        <p:spPr bwMode="auto">
          <a:xfrm>
            <a:off x="2058459" y="38100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389" name="Rectangle 29"/>
          <p:cNvSpPr>
            <a:spLocks noChangeArrowheads="1"/>
          </p:cNvSpPr>
          <p:nvPr/>
        </p:nvSpPr>
        <p:spPr bwMode="auto">
          <a:xfrm>
            <a:off x="2397436" y="35052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 dirty="0">
                <a:solidFill>
                  <a:schemeClr val="tx2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20528" name="AutoShape 30"/>
          <p:cNvSpPr>
            <a:spLocks noChangeArrowheads="1"/>
          </p:cNvSpPr>
          <p:nvPr/>
        </p:nvSpPr>
        <p:spPr bwMode="auto">
          <a:xfrm>
            <a:off x="2551141" y="45720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29" name="Line 31"/>
          <p:cNvSpPr>
            <a:spLocks noChangeShapeType="1"/>
          </p:cNvSpPr>
          <p:nvPr/>
        </p:nvSpPr>
        <p:spPr bwMode="auto">
          <a:xfrm>
            <a:off x="2703541" y="44196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30" name="Line 32"/>
          <p:cNvSpPr>
            <a:spLocks noChangeShapeType="1"/>
          </p:cNvSpPr>
          <p:nvPr/>
        </p:nvSpPr>
        <p:spPr bwMode="auto">
          <a:xfrm>
            <a:off x="2932141" y="4343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31" name="Freeform 33"/>
          <p:cNvSpPr>
            <a:spLocks/>
          </p:cNvSpPr>
          <p:nvPr/>
        </p:nvSpPr>
        <p:spPr bwMode="auto">
          <a:xfrm>
            <a:off x="2457761" y="43434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394" name="Rectangle 34"/>
          <p:cNvSpPr>
            <a:spLocks noChangeArrowheads="1"/>
          </p:cNvSpPr>
          <p:nvPr/>
        </p:nvSpPr>
        <p:spPr bwMode="auto">
          <a:xfrm>
            <a:off x="2779741" y="40386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20533" name="AutoShape 35"/>
          <p:cNvSpPr>
            <a:spLocks noChangeArrowheads="1"/>
          </p:cNvSpPr>
          <p:nvPr/>
        </p:nvSpPr>
        <p:spPr bwMode="auto">
          <a:xfrm>
            <a:off x="2939987" y="51054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34" name="Line 36"/>
          <p:cNvSpPr>
            <a:spLocks noChangeShapeType="1"/>
          </p:cNvSpPr>
          <p:nvPr/>
        </p:nvSpPr>
        <p:spPr bwMode="auto">
          <a:xfrm>
            <a:off x="3092387" y="49530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35" name="Line 37"/>
          <p:cNvSpPr>
            <a:spLocks noChangeShapeType="1"/>
          </p:cNvSpPr>
          <p:nvPr/>
        </p:nvSpPr>
        <p:spPr bwMode="auto">
          <a:xfrm>
            <a:off x="3320987" y="4876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36" name="Freeform 38"/>
          <p:cNvSpPr>
            <a:spLocks/>
          </p:cNvSpPr>
          <p:nvPr/>
        </p:nvSpPr>
        <p:spPr bwMode="auto">
          <a:xfrm>
            <a:off x="2840066" y="48768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399" name="Rectangle 39"/>
          <p:cNvSpPr>
            <a:spLocks noChangeArrowheads="1"/>
          </p:cNvSpPr>
          <p:nvPr/>
        </p:nvSpPr>
        <p:spPr bwMode="auto">
          <a:xfrm>
            <a:off x="3168587" y="45720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6</a:t>
            </a:r>
          </a:p>
        </p:txBody>
      </p:sp>
      <p:sp>
        <p:nvSpPr>
          <p:cNvPr id="20538" name="AutoShape 40"/>
          <p:cNvSpPr>
            <a:spLocks noChangeArrowheads="1"/>
          </p:cNvSpPr>
          <p:nvPr/>
        </p:nvSpPr>
        <p:spPr bwMode="auto">
          <a:xfrm>
            <a:off x="3334435" y="56388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39" name="Line 41"/>
          <p:cNvSpPr>
            <a:spLocks noChangeShapeType="1"/>
          </p:cNvSpPr>
          <p:nvPr/>
        </p:nvSpPr>
        <p:spPr bwMode="auto">
          <a:xfrm>
            <a:off x="3492811" y="54864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40" name="Line 42"/>
          <p:cNvSpPr>
            <a:spLocks noChangeShapeType="1"/>
          </p:cNvSpPr>
          <p:nvPr/>
        </p:nvSpPr>
        <p:spPr bwMode="auto">
          <a:xfrm>
            <a:off x="3715435" y="54102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41" name="Freeform 43"/>
          <p:cNvSpPr>
            <a:spLocks/>
          </p:cNvSpPr>
          <p:nvPr/>
        </p:nvSpPr>
        <p:spPr bwMode="auto">
          <a:xfrm>
            <a:off x="3228912" y="54102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404" name="Rectangle 44"/>
          <p:cNvSpPr>
            <a:spLocks noChangeArrowheads="1"/>
          </p:cNvSpPr>
          <p:nvPr/>
        </p:nvSpPr>
        <p:spPr bwMode="auto">
          <a:xfrm>
            <a:off x="3563035" y="51054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08907" y="38100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Loop Unrolling </a:t>
            </a:r>
            <a:r>
              <a:rPr lang="en-US" dirty="0">
                <a:solidFill>
                  <a:srgbClr val="0070C0"/>
                </a:solidFill>
              </a:rPr>
              <a:t>(2x1)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5822950"/>
            <a:ext cx="8307387" cy="577850"/>
          </a:xfrm>
        </p:spPr>
        <p:txBody>
          <a:bodyPr/>
          <a:lstStyle/>
          <a:p>
            <a:r>
              <a:rPr lang="en-US" sz="2800" dirty="0"/>
              <a:t>Perform 2x more useful work per loop iteration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921222" y="1295400"/>
            <a:ext cx="5860578" cy="4275529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void unroll2a_combine(</a:t>
            </a:r>
            <a:r>
              <a:rPr lang="en-US" sz="1600" dirty="0" err="1">
                <a:latin typeface="Courier New" pitchFamily="49" charset="0"/>
              </a:rPr>
              <a:t>vec_ptr</a:t>
            </a:r>
            <a:r>
              <a:rPr lang="en-US" sz="1600" dirty="0">
                <a:latin typeface="Courier New" pitchFamily="49" charset="0"/>
              </a:rPr>
              <a:t> v,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length = </a:t>
            </a:r>
            <a:r>
              <a:rPr lang="en-US" sz="1600" dirty="0" err="1">
                <a:latin typeface="Courier New" pitchFamily="49" charset="0"/>
              </a:rPr>
              <a:t>vec_length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limit = length-1;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*d = </a:t>
            </a:r>
            <a:r>
              <a:rPr lang="en-US" sz="1600" dirty="0" err="1">
                <a:latin typeface="Courier New" pitchFamily="49" charset="0"/>
              </a:rPr>
              <a:t>get_vec_start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x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Combine 2 elements at a time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for (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= 0;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&lt; limit;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+=2)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	x = </a:t>
            </a:r>
            <a:r>
              <a:rPr lang="en-US" sz="1600" dirty="0">
                <a:solidFill>
                  <a:schemeClr val="folHlink"/>
                </a:solidFill>
                <a:latin typeface="Courier New" pitchFamily="49" charset="0"/>
              </a:rPr>
              <a:t>(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x OP d[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]</a:t>
            </a:r>
            <a:r>
              <a:rPr lang="en-US" sz="1600" dirty="0">
                <a:solidFill>
                  <a:schemeClr val="folHlink"/>
                </a:solidFill>
                <a:latin typeface="Courier New" pitchFamily="49" charset="0"/>
              </a:rPr>
              <a:t>)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OP d[i+1];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Finish any remaining elements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for (;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length;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x = x OP d[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 = x;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5" name="Rectangle 4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Effect of Loop Unrolling</a:t>
            </a:r>
          </a:p>
        </p:txBody>
      </p:sp>
      <p:sp>
        <p:nvSpPr>
          <p:cNvPr id="788526" name="Rectangle 46"/>
          <p:cNvSpPr>
            <a:spLocks noGrp="1" noChangeArrowheads="1"/>
          </p:cNvSpPr>
          <p:nvPr>
            <p:ph type="body" idx="1"/>
          </p:nvPr>
        </p:nvSpPr>
        <p:spPr>
          <a:xfrm>
            <a:off x="379413" y="3886200"/>
            <a:ext cx="8307387" cy="2667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Helps integer add</a:t>
            </a:r>
          </a:p>
          <a:p>
            <a:pPr lvl="1">
              <a:defRPr/>
            </a:pPr>
            <a:r>
              <a:rPr lang="en-US" dirty="0"/>
              <a:t>Achieves latency bound</a:t>
            </a:r>
          </a:p>
          <a:p>
            <a:pPr eaLnBrk="1" hangingPunct="1">
              <a:defRPr/>
            </a:pPr>
            <a:r>
              <a:rPr lang="en-US" dirty="0"/>
              <a:t>Others don’t improve. </a:t>
            </a:r>
            <a:r>
              <a:rPr lang="en-US" i="1" dirty="0">
                <a:solidFill>
                  <a:srgbClr val="990000"/>
                </a:solidFill>
              </a:rPr>
              <a:t>Why?</a:t>
            </a:r>
          </a:p>
          <a:p>
            <a:pPr lvl="1" eaLnBrk="1" hangingPunct="1">
              <a:defRPr/>
            </a:pPr>
            <a:r>
              <a:rPr lang="en-US" dirty="0"/>
              <a:t>Still sequential dependency</a:t>
            </a:r>
          </a:p>
        </p:txBody>
      </p:sp>
      <p:sp>
        <p:nvSpPr>
          <p:cNvPr id="22556" name="Rectangle 47"/>
          <p:cNvSpPr>
            <a:spLocks noChangeArrowheads="1"/>
          </p:cNvSpPr>
          <p:nvPr/>
        </p:nvSpPr>
        <p:spPr bwMode="auto">
          <a:xfrm>
            <a:off x="4495800" y="4191000"/>
            <a:ext cx="3767056" cy="366767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x = (x OP 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]) OP d[i+1];</a:t>
            </a:r>
          </a:p>
        </p:txBody>
      </p:sp>
      <p:graphicFrame>
        <p:nvGraphicFramePr>
          <p:cNvPr id="7" name="Group 49"/>
          <p:cNvGraphicFramePr>
            <a:graphicFrameLocks noGrp="1"/>
          </p:cNvGraphicFramePr>
          <p:nvPr/>
        </p:nvGraphicFramePr>
        <p:xfrm>
          <a:off x="1570037" y="1346327"/>
          <a:ext cx="6003925" cy="1939925"/>
        </p:xfrm>
        <a:graphic>
          <a:graphicData uri="http://schemas.openxmlformats.org/drawingml/2006/table">
            <a:tbl>
              <a:tblPr/>
              <a:tblGrid>
                <a:gridCol w="1723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Combine4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1.27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Unroll 2x1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518525" cy="4972050"/>
          </a:xfrm>
        </p:spPr>
        <p:txBody>
          <a:bodyPr/>
          <a:lstStyle/>
          <a:p>
            <a:r>
              <a:rPr lang="en-US" dirty="0"/>
              <a:t>Generally Useful Optimizations			</a:t>
            </a:r>
            <a:r>
              <a:rPr lang="en-US" dirty="0">
                <a:solidFill>
                  <a:srgbClr val="7F7F7F"/>
                </a:solidFill>
              </a:rPr>
              <a:t>CSAPP 5.1</a:t>
            </a:r>
            <a:endParaRPr lang="en-US" dirty="0"/>
          </a:p>
          <a:p>
            <a:pPr lvl="1"/>
            <a:r>
              <a:rPr lang="en-US" dirty="0">
                <a:solidFill>
                  <a:srgbClr val="7F7F7F"/>
                </a:solidFill>
              </a:rPr>
              <a:t>Code motion/</a:t>
            </a:r>
            <a:r>
              <a:rPr lang="en-US" dirty="0" err="1">
                <a:solidFill>
                  <a:srgbClr val="7F7F7F"/>
                </a:solidFill>
              </a:rPr>
              <a:t>precomputation</a:t>
            </a:r>
            <a:endParaRPr lang="en-US" dirty="0">
              <a:solidFill>
                <a:srgbClr val="7F7F7F"/>
              </a:solidFill>
            </a:endParaRPr>
          </a:p>
          <a:p>
            <a:pPr lvl="1"/>
            <a:r>
              <a:rPr lang="en-US" dirty="0">
                <a:solidFill>
                  <a:srgbClr val="7F7F7F"/>
                </a:solidFill>
              </a:rPr>
              <a:t>Strength reduction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Sharing of common </a:t>
            </a:r>
            <a:r>
              <a:rPr lang="en-US" dirty="0" err="1">
                <a:solidFill>
                  <a:srgbClr val="7F7F7F"/>
                </a:solidFill>
              </a:rPr>
              <a:t>subexpressions</a:t>
            </a:r>
            <a:endParaRPr lang="en-US" dirty="0">
              <a:solidFill>
                <a:srgbClr val="7F7F7F"/>
              </a:solidFill>
            </a:endParaRPr>
          </a:p>
          <a:p>
            <a:pPr lvl="1"/>
            <a:r>
              <a:rPr lang="en-US" dirty="0">
                <a:solidFill>
                  <a:srgbClr val="7F7F7F"/>
                </a:solidFill>
              </a:rPr>
              <a:t>Example: </a:t>
            </a:r>
            <a:r>
              <a:rPr lang="en-US" dirty="0" err="1">
                <a:solidFill>
                  <a:srgbClr val="7F7F7F"/>
                </a:solidFill>
              </a:rPr>
              <a:t>Bubblesort</a:t>
            </a:r>
            <a:endParaRPr lang="en-US" dirty="0">
              <a:solidFill>
                <a:srgbClr val="7F7F7F"/>
              </a:solidFill>
            </a:endParaRPr>
          </a:p>
          <a:p>
            <a:r>
              <a:rPr lang="en-US" dirty="0"/>
              <a:t>Optimization Blockers				</a:t>
            </a:r>
            <a:r>
              <a:rPr lang="en-US" dirty="0">
                <a:solidFill>
                  <a:srgbClr val="7F7F7F"/>
                </a:solidFill>
              </a:rPr>
              <a:t>CSAPP 5.1</a:t>
            </a:r>
            <a:endParaRPr lang="en-US" dirty="0"/>
          </a:p>
          <a:p>
            <a:pPr lvl="1"/>
            <a:r>
              <a:rPr lang="en-US" dirty="0">
                <a:solidFill>
                  <a:srgbClr val="7F7F7F"/>
                </a:solidFill>
              </a:rPr>
              <a:t>Procedure calls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Memory aliasing</a:t>
            </a:r>
          </a:p>
          <a:p>
            <a:r>
              <a:rPr lang="en-US" b="1" dirty="0"/>
              <a:t>Exploiting Instruction-Level Parallelism</a:t>
            </a:r>
            <a:r>
              <a:rPr lang="en-US" dirty="0"/>
              <a:t>		</a:t>
            </a:r>
            <a:r>
              <a:rPr lang="en-US" dirty="0">
                <a:solidFill>
                  <a:srgbClr val="7F7F7F"/>
                </a:solidFill>
              </a:rPr>
              <a:t>CSAPP 5.2-5.10</a:t>
            </a:r>
            <a:endParaRPr lang="en-US" b="1" dirty="0"/>
          </a:p>
          <a:p>
            <a:r>
              <a:rPr lang="en-US" dirty="0"/>
              <a:t>Dealing with Conditionals				</a:t>
            </a:r>
            <a:r>
              <a:rPr lang="en-US" dirty="0">
                <a:solidFill>
                  <a:srgbClr val="7F7F7F"/>
                </a:solidFill>
              </a:rPr>
              <a:t>CSAPP 5.11</a:t>
            </a: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04800"/>
            <a:ext cx="8558382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/>
              <a:t>Loop Unrolling with Separate Accumulators </a:t>
            </a:r>
            <a:r>
              <a:rPr lang="en-US" sz="3200" dirty="0">
                <a:solidFill>
                  <a:srgbClr val="0070C0"/>
                </a:solidFill>
              </a:rPr>
              <a:t>(2x2)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133600" y="990600"/>
            <a:ext cx="5842000" cy="4772025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void unroll2a_combine(</a:t>
            </a:r>
            <a:r>
              <a:rPr lang="en-US" sz="1600" dirty="0" err="1">
                <a:latin typeface="Courier New" pitchFamily="49" charset="0"/>
              </a:rPr>
              <a:t>vec_ptr</a:t>
            </a:r>
            <a:r>
              <a:rPr lang="en-US" sz="1600" dirty="0">
                <a:latin typeface="Courier New" pitchFamily="49" charset="0"/>
              </a:rPr>
              <a:t> v,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length = </a:t>
            </a:r>
            <a:r>
              <a:rPr lang="en-US" sz="1600" dirty="0" err="1">
                <a:latin typeface="Courier New" pitchFamily="49" charset="0"/>
              </a:rPr>
              <a:t>vec_length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limit = length-1;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*d = </a:t>
            </a:r>
            <a:r>
              <a:rPr lang="en-US" sz="1600" dirty="0" err="1">
                <a:latin typeface="Courier New" pitchFamily="49" charset="0"/>
              </a:rPr>
              <a:t>get_vec_start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x0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x1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Combine 2 elements at a time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for (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= 0;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&lt; limit;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+=2)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      x0 = x0 OP d[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      x1 = x1 OP d[i+1];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Finish any remaining elements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for (;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length;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x0 = x0 OP d[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 = x0 OP x1;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28396DF-F8FB-4CD4-ADF0-731005E36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762625"/>
            <a:ext cx="7939087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/>
              <a:t>Can this change the result of the computation?</a:t>
            </a:r>
          </a:p>
          <a:p>
            <a:r>
              <a:rPr lang="en-US" kern="0"/>
              <a:t>Yes, for FP. </a:t>
            </a:r>
            <a:r>
              <a:rPr lang="en-US" i="1" kern="0">
                <a:solidFill>
                  <a:srgbClr val="C00000"/>
                </a:solidFill>
              </a:rPr>
              <a:t>Why?</a:t>
            </a:r>
            <a:endParaRPr lang="en-US" i="1" kern="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26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Effect of Separate Accumulators</a:t>
            </a:r>
          </a:p>
        </p:txBody>
      </p:sp>
      <p:sp>
        <p:nvSpPr>
          <p:cNvPr id="793627" name="Rectangle 27"/>
          <p:cNvSpPr>
            <a:spLocks noGrp="1" noChangeArrowheads="1"/>
          </p:cNvSpPr>
          <p:nvPr>
            <p:ph type="body" idx="1"/>
          </p:nvPr>
        </p:nvSpPr>
        <p:spPr>
          <a:xfrm>
            <a:off x="290513" y="4710166"/>
            <a:ext cx="8307387" cy="173508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Nearly 2x speedup for </a:t>
            </a:r>
            <a:r>
              <a:rPr lang="en-US" dirty="0" err="1"/>
              <a:t>Int</a:t>
            </a:r>
            <a:r>
              <a:rPr lang="en-US" dirty="0"/>
              <a:t> *, FP +, FP *</a:t>
            </a:r>
          </a:p>
          <a:p>
            <a:pPr lvl="1" eaLnBrk="1" hangingPunct="1">
              <a:defRPr/>
            </a:pPr>
            <a:r>
              <a:rPr lang="en-US" dirty="0"/>
              <a:t>Reason: Breaks sequential dependency</a:t>
            </a:r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dirty="0"/>
              <a:t>Why is that? (next slide)</a:t>
            </a:r>
          </a:p>
        </p:txBody>
      </p:sp>
      <p:graphicFrame>
        <p:nvGraphicFramePr>
          <p:cNvPr id="8" name="Group 49"/>
          <p:cNvGraphicFramePr>
            <a:graphicFrameLocks noGrp="1"/>
          </p:cNvGraphicFramePr>
          <p:nvPr/>
        </p:nvGraphicFramePr>
        <p:xfrm>
          <a:off x="762001" y="1066800"/>
          <a:ext cx="6811962" cy="2714625"/>
        </p:xfrm>
        <a:graphic>
          <a:graphicData uri="http://schemas.openxmlformats.org/drawingml/2006/table">
            <a:tbl>
              <a:tblPr/>
              <a:tblGrid>
                <a:gridCol w="1955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4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41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41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41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Combine4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1.27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Unroll 2x1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Unroll 2x2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Calibri" panose="020F0502020204030204" pitchFamily="34" charset="0"/>
                        </a:rPr>
                        <a:t>0.81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Calibri" panose="020F0502020204030204" pitchFamily="34" charset="0"/>
                        </a:rPr>
                        <a:t>1.51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Calibri" panose="020F0502020204030204" pitchFamily="34" charset="0"/>
                        </a:rPr>
                        <a:t>1.51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Calibri" panose="020F0502020204030204" pitchFamily="34" charset="0"/>
                        </a:rPr>
                        <a:t>2.51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Throughput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5AE2871-CB91-4C44-ACA6-5D044B9CF5E2}"/>
              </a:ext>
            </a:extLst>
          </p:cNvPr>
          <p:cNvCxnSpPr/>
          <p:nvPr/>
        </p:nvCxnSpPr>
        <p:spPr bwMode="auto">
          <a:xfrm flipH="1" flipV="1">
            <a:off x="7315200" y="3657600"/>
            <a:ext cx="457200" cy="76200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142ED24-CCAA-42BE-8400-004AB5ABCB2D}"/>
              </a:ext>
            </a:extLst>
          </p:cNvPr>
          <p:cNvSpPr txBox="1"/>
          <p:nvPr/>
        </p:nvSpPr>
        <p:spPr>
          <a:xfrm>
            <a:off x="6781800" y="4376100"/>
            <a:ext cx="22708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2 </a:t>
            </a:r>
            <a:r>
              <a:rPr lang="en-US" sz="1800" dirty="0" err="1">
                <a:latin typeface="Calibri" pitchFamily="34" charset="0"/>
              </a:rPr>
              <a:t>func</a:t>
            </a:r>
            <a:r>
              <a:rPr lang="en-US" sz="1800" dirty="0">
                <a:latin typeface="Calibri" pitchFamily="34" charset="0"/>
              </a:rPr>
              <a:t>. units for FP *,</a:t>
            </a:r>
          </a:p>
          <a:p>
            <a:r>
              <a:rPr lang="en-US" sz="1800" dirty="0">
                <a:latin typeface="Calibri" pitchFamily="34" charset="0"/>
              </a:rPr>
              <a:t>2 </a:t>
            </a:r>
            <a:r>
              <a:rPr lang="en-US" sz="1800" dirty="0" err="1">
                <a:latin typeface="Calibri" pitchFamily="34" charset="0"/>
              </a:rPr>
              <a:t>func</a:t>
            </a:r>
            <a:r>
              <a:rPr lang="en-US" sz="1800" dirty="0">
                <a:latin typeface="Calibri" pitchFamily="34" charset="0"/>
              </a:rPr>
              <a:t>. units for load</a:t>
            </a:r>
          </a:p>
          <a:p>
            <a:r>
              <a:rPr lang="en-US" sz="1800" dirty="0">
                <a:latin typeface="Calibri" pitchFamily="34" charset="0"/>
              </a:rPr>
              <a:t>5-stage pipelined FP *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1553D21-9891-4CF0-962F-67CB4F270B68}"/>
              </a:ext>
            </a:extLst>
          </p:cNvPr>
          <p:cNvCxnSpPr>
            <a:cxnSpLocks/>
          </p:cNvCxnSpPr>
          <p:nvPr/>
        </p:nvCxnSpPr>
        <p:spPr bwMode="auto">
          <a:xfrm flipV="1">
            <a:off x="3142816" y="3657601"/>
            <a:ext cx="514787" cy="640346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B0AD345-9A86-4740-9439-915B1C686C62}"/>
              </a:ext>
            </a:extLst>
          </p:cNvPr>
          <p:cNvSpPr txBox="1"/>
          <p:nvPr/>
        </p:nvSpPr>
        <p:spPr>
          <a:xfrm>
            <a:off x="1066800" y="3836282"/>
            <a:ext cx="22261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4 </a:t>
            </a:r>
            <a:r>
              <a:rPr lang="en-US" sz="1800" dirty="0" err="1">
                <a:latin typeface="Calibri" pitchFamily="34" charset="0"/>
              </a:rPr>
              <a:t>func</a:t>
            </a:r>
            <a:r>
              <a:rPr lang="en-US" sz="1800" dirty="0">
                <a:latin typeface="Calibri" pitchFamily="34" charset="0"/>
              </a:rPr>
              <a:t>. units for int +,</a:t>
            </a:r>
          </a:p>
          <a:p>
            <a:r>
              <a:rPr lang="en-US" sz="1800" dirty="0">
                <a:latin typeface="Calibri" pitchFamily="34" charset="0"/>
              </a:rPr>
              <a:t>2 </a:t>
            </a:r>
            <a:r>
              <a:rPr lang="en-US" sz="1800" dirty="0" err="1">
                <a:latin typeface="Calibri" pitchFamily="34" charset="0"/>
              </a:rPr>
              <a:t>func</a:t>
            </a:r>
            <a:r>
              <a:rPr lang="en-US" sz="1800" dirty="0">
                <a:latin typeface="Calibri" pitchFamily="34" charset="0"/>
              </a:rPr>
              <a:t>. units for load</a:t>
            </a:r>
          </a:p>
          <a:p>
            <a:r>
              <a:rPr lang="en-US" sz="1800" i="1" dirty="0">
                <a:latin typeface="Calibri" pitchFamily="34" charset="0"/>
              </a:rPr>
              <a:t>Why Not .25?</a:t>
            </a:r>
            <a:endParaRPr lang="en-US" sz="1800" i="1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728614-0957-42A9-A64E-B177B0E10277}"/>
              </a:ext>
            </a:extLst>
          </p:cNvPr>
          <p:cNvSpPr txBox="1"/>
          <p:nvPr/>
        </p:nvSpPr>
        <p:spPr>
          <a:xfrm>
            <a:off x="4093569" y="4000695"/>
            <a:ext cx="2270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 </a:t>
            </a:r>
            <a:r>
              <a:rPr lang="en-US" sz="1800" dirty="0" err="1">
                <a:latin typeface="Calibri" pitchFamily="34" charset="0"/>
              </a:rPr>
              <a:t>func</a:t>
            </a:r>
            <a:r>
              <a:rPr lang="en-US" sz="1800" dirty="0">
                <a:latin typeface="Calibri" pitchFamily="34" charset="0"/>
              </a:rPr>
              <a:t>. unit for FP +</a:t>
            </a:r>
          </a:p>
          <a:p>
            <a:r>
              <a:rPr lang="en-US" sz="1800" dirty="0">
                <a:latin typeface="Calibri" pitchFamily="34" charset="0"/>
              </a:rPr>
              <a:t>3-stage pipelined FP +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9551964-9BFC-4E31-8DAA-0252D6EFB797}"/>
              </a:ext>
            </a:extLst>
          </p:cNvPr>
          <p:cNvCxnSpPr>
            <a:cxnSpLocks/>
            <a:stCxn id="15" idx="0"/>
          </p:cNvCxnSpPr>
          <p:nvPr/>
        </p:nvCxnSpPr>
        <p:spPr bwMode="auto">
          <a:xfrm flipV="1">
            <a:off x="5229008" y="3581400"/>
            <a:ext cx="654714" cy="419295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Rectangle 34">
            <a:extLst>
              <a:ext uri="{FF2B5EF4-FFF2-40B4-BE49-F238E27FC236}">
                <a16:creationId xmlns:a16="http://schemas.microsoft.com/office/drawing/2014/main" id="{AFD74888-CD30-4835-81F9-8B63BE0AA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5934" y="5520910"/>
            <a:ext cx="2802048" cy="643766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x0 = x0 OP 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x1 = x1 OP d[i+1];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627" grpId="0" build="p"/>
      <p:bldP spid="1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Line 138"/>
          <p:cNvSpPr>
            <a:spLocks noChangeShapeType="1"/>
          </p:cNvSpPr>
          <p:nvPr/>
        </p:nvSpPr>
        <p:spPr bwMode="auto">
          <a:xfrm>
            <a:off x="3505200" y="5486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85107" y="45720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Separate Accumulators</a:t>
            </a:r>
          </a:p>
        </p:txBody>
      </p:sp>
      <p:sp>
        <p:nvSpPr>
          <p:cNvPr id="28717" name="AutoShape 101"/>
          <p:cNvSpPr>
            <a:spLocks noChangeArrowheads="1"/>
          </p:cNvSpPr>
          <p:nvPr/>
        </p:nvSpPr>
        <p:spPr bwMode="auto">
          <a:xfrm>
            <a:off x="2057400" y="31242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718" name="Line 102"/>
          <p:cNvSpPr>
            <a:spLocks noChangeShapeType="1"/>
          </p:cNvSpPr>
          <p:nvPr/>
        </p:nvSpPr>
        <p:spPr bwMode="auto">
          <a:xfrm>
            <a:off x="2209800" y="2895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719" name="Line 103"/>
          <p:cNvSpPr>
            <a:spLocks noChangeShapeType="1"/>
          </p:cNvSpPr>
          <p:nvPr/>
        </p:nvSpPr>
        <p:spPr bwMode="auto">
          <a:xfrm>
            <a:off x="2438400" y="2895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720" name="AutoShape 104"/>
          <p:cNvSpPr>
            <a:spLocks noChangeArrowheads="1"/>
          </p:cNvSpPr>
          <p:nvPr/>
        </p:nvSpPr>
        <p:spPr bwMode="auto">
          <a:xfrm>
            <a:off x="2667000" y="36576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722" name="Line 106"/>
          <p:cNvSpPr>
            <a:spLocks noChangeShapeType="1"/>
          </p:cNvSpPr>
          <p:nvPr/>
        </p:nvSpPr>
        <p:spPr bwMode="auto">
          <a:xfrm>
            <a:off x="3048000" y="34290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723" name="Freeform 107"/>
          <p:cNvSpPr>
            <a:spLocks/>
          </p:cNvSpPr>
          <p:nvPr/>
        </p:nvSpPr>
        <p:spPr bwMode="auto">
          <a:xfrm>
            <a:off x="2362200" y="3429000"/>
            <a:ext cx="304800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876" name="Rectangle 108"/>
          <p:cNvSpPr>
            <a:spLocks noChangeArrowheads="1"/>
          </p:cNvSpPr>
          <p:nvPr/>
        </p:nvSpPr>
        <p:spPr bwMode="auto">
          <a:xfrm>
            <a:off x="2103438" y="2590800"/>
            <a:ext cx="230191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1</a:t>
            </a:r>
            <a:endParaRPr lang="en-US" sz="1800" baseline="-25000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800877" name="Rectangle 109"/>
          <p:cNvSpPr>
            <a:spLocks noChangeArrowheads="1"/>
          </p:cNvSpPr>
          <p:nvPr/>
        </p:nvSpPr>
        <p:spPr bwMode="auto">
          <a:xfrm>
            <a:off x="2286000" y="25908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800878" name="Rectangle 110"/>
          <p:cNvSpPr>
            <a:spLocks noChangeArrowheads="1"/>
          </p:cNvSpPr>
          <p:nvPr/>
        </p:nvSpPr>
        <p:spPr bwMode="auto">
          <a:xfrm>
            <a:off x="2895600" y="31242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28727" name="AutoShape 111"/>
          <p:cNvSpPr>
            <a:spLocks noChangeArrowheads="1"/>
          </p:cNvSpPr>
          <p:nvPr/>
        </p:nvSpPr>
        <p:spPr bwMode="auto">
          <a:xfrm>
            <a:off x="3260725" y="41910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729" name="Line 113"/>
          <p:cNvSpPr>
            <a:spLocks noChangeShapeType="1"/>
          </p:cNvSpPr>
          <p:nvPr/>
        </p:nvSpPr>
        <p:spPr bwMode="auto">
          <a:xfrm>
            <a:off x="3641725" y="3962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730" name="Freeform 114"/>
          <p:cNvSpPr>
            <a:spLocks/>
          </p:cNvSpPr>
          <p:nvPr/>
        </p:nvSpPr>
        <p:spPr bwMode="auto">
          <a:xfrm>
            <a:off x="2955925" y="3962400"/>
            <a:ext cx="304800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883" name="Rectangle 115"/>
          <p:cNvSpPr>
            <a:spLocks noChangeArrowheads="1"/>
          </p:cNvSpPr>
          <p:nvPr/>
        </p:nvSpPr>
        <p:spPr bwMode="auto">
          <a:xfrm>
            <a:off x="3489325" y="36576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28732" name="AutoShape 116"/>
          <p:cNvSpPr>
            <a:spLocks noChangeArrowheads="1"/>
          </p:cNvSpPr>
          <p:nvPr/>
        </p:nvSpPr>
        <p:spPr bwMode="auto">
          <a:xfrm>
            <a:off x="3854450" y="47244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734" name="Line 118"/>
          <p:cNvSpPr>
            <a:spLocks noChangeShapeType="1"/>
          </p:cNvSpPr>
          <p:nvPr/>
        </p:nvSpPr>
        <p:spPr bwMode="auto">
          <a:xfrm>
            <a:off x="4235450" y="4495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735" name="Freeform 119"/>
          <p:cNvSpPr>
            <a:spLocks/>
          </p:cNvSpPr>
          <p:nvPr/>
        </p:nvSpPr>
        <p:spPr bwMode="auto">
          <a:xfrm>
            <a:off x="3549650" y="4495800"/>
            <a:ext cx="304800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888" name="Rectangle 120"/>
          <p:cNvSpPr>
            <a:spLocks noChangeArrowheads="1"/>
          </p:cNvSpPr>
          <p:nvPr/>
        </p:nvSpPr>
        <p:spPr bwMode="auto">
          <a:xfrm>
            <a:off x="4083050" y="41910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7</a:t>
            </a:r>
          </a:p>
        </p:txBody>
      </p:sp>
      <p:sp>
        <p:nvSpPr>
          <p:cNvPr id="28740" name="Freeform 124"/>
          <p:cNvSpPr>
            <a:spLocks/>
          </p:cNvSpPr>
          <p:nvPr/>
        </p:nvSpPr>
        <p:spPr bwMode="auto">
          <a:xfrm flipH="1">
            <a:off x="3733800" y="5029200"/>
            <a:ext cx="409575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680" name="AutoShape 134"/>
          <p:cNvSpPr>
            <a:spLocks noChangeArrowheads="1"/>
          </p:cNvSpPr>
          <p:nvPr/>
        </p:nvSpPr>
        <p:spPr bwMode="auto">
          <a:xfrm>
            <a:off x="3200400" y="5246132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683" name="AutoShape 137"/>
          <p:cNvSpPr>
            <a:spLocks noChangeArrowheads="1"/>
          </p:cNvSpPr>
          <p:nvPr/>
        </p:nvSpPr>
        <p:spPr bwMode="auto">
          <a:xfrm>
            <a:off x="609600" y="31242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684" name="Line 138"/>
          <p:cNvSpPr>
            <a:spLocks noChangeShapeType="1"/>
          </p:cNvSpPr>
          <p:nvPr/>
        </p:nvSpPr>
        <p:spPr bwMode="auto">
          <a:xfrm>
            <a:off x="762000" y="2895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685" name="Line 139"/>
          <p:cNvSpPr>
            <a:spLocks noChangeShapeType="1"/>
          </p:cNvSpPr>
          <p:nvPr/>
        </p:nvSpPr>
        <p:spPr bwMode="auto">
          <a:xfrm>
            <a:off x="990600" y="2895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686" name="AutoShape 140"/>
          <p:cNvSpPr>
            <a:spLocks noChangeArrowheads="1"/>
          </p:cNvSpPr>
          <p:nvPr/>
        </p:nvSpPr>
        <p:spPr bwMode="auto">
          <a:xfrm>
            <a:off x="1219200" y="36576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688" name="Line 142"/>
          <p:cNvSpPr>
            <a:spLocks noChangeShapeType="1"/>
          </p:cNvSpPr>
          <p:nvPr/>
        </p:nvSpPr>
        <p:spPr bwMode="auto">
          <a:xfrm>
            <a:off x="1600200" y="34290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689" name="Freeform 143"/>
          <p:cNvSpPr>
            <a:spLocks/>
          </p:cNvSpPr>
          <p:nvPr/>
        </p:nvSpPr>
        <p:spPr bwMode="auto">
          <a:xfrm>
            <a:off x="914400" y="3429000"/>
            <a:ext cx="304800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912" name="Rectangle 144"/>
          <p:cNvSpPr>
            <a:spLocks noChangeArrowheads="1"/>
          </p:cNvSpPr>
          <p:nvPr/>
        </p:nvSpPr>
        <p:spPr bwMode="auto">
          <a:xfrm>
            <a:off x="655638" y="2590800"/>
            <a:ext cx="230191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1</a:t>
            </a:r>
            <a:endParaRPr lang="en-US" sz="1800" baseline="-25000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800913" name="Rectangle 145"/>
          <p:cNvSpPr>
            <a:spLocks noChangeArrowheads="1"/>
          </p:cNvSpPr>
          <p:nvPr/>
        </p:nvSpPr>
        <p:spPr bwMode="auto">
          <a:xfrm>
            <a:off x="838200" y="25908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800914" name="Rectangle 146"/>
          <p:cNvSpPr>
            <a:spLocks noChangeArrowheads="1"/>
          </p:cNvSpPr>
          <p:nvPr/>
        </p:nvSpPr>
        <p:spPr bwMode="auto">
          <a:xfrm>
            <a:off x="1447800" y="31242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28693" name="AutoShape 147"/>
          <p:cNvSpPr>
            <a:spLocks noChangeArrowheads="1"/>
          </p:cNvSpPr>
          <p:nvPr/>
        </p:nvSpPr>
        <p:spPr bwMode="auto">
          <a:xfrm>
            <a:off x="1812925" y="41910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695" name="Line 149"/>
          <p:cNvSpPr>
            <a:spLocks noChangeShapeType="1"/>
          </p:cNvSpPr>
          <p:nvPr/>
        </p:nvSpPr>
        <p:spPr bwMode="auto">
          <a:xfrm>
            <a:off x="2193925" y="3962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696" name="Freeform 150"/>
          <p:cNvSpPr>
            <a:spLocks/>
          </p:cNvSpPr>
          <p:nvPr/>
        </p:nvSpPr>
        <p:spPr bwMode="auto">
          <a:xfrm>
            <a:off x="1508125" y="3962400"/>
            <a:ext cx="304800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919" name="Rectangle 151"/>
          <p:cNvSpPr>
            <a:spLocks noChangeArrowheads="1"/>
          </p:cNvSpPr>
          <p:nvPr/>
        </p:nvSpPr>
        <p:spPr bwMode="auto">
          <a:xfrm>
            <a:off x="2041525" y="36576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28698" name="AutoShape 152"/>
          <p:cNvSpPr>
            <a:spLocks noChangeArrowheads="1"/>
          </p:cNvSpPr>
          <p:nvPr/>
        </p:nvSpPr>
        <p:spPr bwMode="auto">
          <a:xfrm>
            <a:off x="2406650" y="47244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700" name="Line 154"/>
          <p:cNvSpPr>
            <a:spLocks noChangeShapeType="1"/>
          </p:cNvSpPr>
          <p:nvPr/>
        </p:nvSpPr>
        <p:spPr bwMode="auto">
          <a:xfrm>
            <a:off x="2787650" y="4495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701" name="Freeform 155"/>
          <p:cNvSpPr>
            <a:spLocks/>
          </p:cNvSpPr>
          <p:nvPr/>
        </p:nvSpPr>
        <p:spPr bwMode="auto">
          <a:xfrm>
            <a:off x="2101850" y="4495800"/>
            <a:ext cx="304800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924" name="Rectangle 156"/>
          <p:cNvSpPr>
            <a:spLocks noChangeArrowheads="1"/>
          </p:cNvSpPr>
          <p:nvPr/>
        </p:nvSpPr>
        <p:spPr bwMode="auto">
          <a:xfrm>
            <a:off x="2635250" y="41910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6</a:t>
            </a:r>
          </a:p>
        </p:txBody>
      </p:sp>
      <p:sp>
        <p:nvSpPr>
          <p:cNvPr id="28706" name="Freeform 160"/>
          <p:cNvSpPr>
            <a:spLocks/>
          </p:cNvSpPr>
          <p:nvPr/>
        </p:nvSpPr>
        <p:spPr bwMode="auto">
          <a:xfrm>
            <a:off x="2695574" y="5029200"/>
            <a:ext cx="504825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5" name="Rectangle 34"/>
          <p:cNvSpPr>
            <a:spLocks noChangeArrowheads="1"/>
          </p:cNvSpPr>
          <p:nvPr/>
        </p:nvSpPr>
        <p:spPr bwMode="auto">
          <a:xfrm>
            <a:off x="609600" y="1642234"/>
            <a:ext cx="2802048" cy="643766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x0 = x0 OP 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x1 = x1 OP d[i+1];</a:t>
            </a:r>
          </a:p>
        </p:txBody>
      </p:sp>
      <p:sp>
        <p:nvSpPr>
          <p:cNvPr id="76" name="Rectangle 3"/>
          <p:cNvSpPr txBox="1">
            <a:spLocks noChangeArrowheads="1"/>
          </p:cNvSpPr>
          <p:nvPr/>
        </p:nvSpPr>
        <p:spPr bwMode="auto">
          <a:xfrm>
            <a:off x="4965700" y="1600200"/>
            <a:ext cx="39497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7338" marR="0" lvl="0" indent="-287338" algn="l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What changed:</a:t>
            </a:r>
          </a:p>
          <a:p>
            <a:pPr marL="628650" marR="0" lvl="1" indent="-230188" algn="l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Two independent “streams” of operations</a:t>
            </a:r>
          </a:p>
          <a:p>
            <a:pPr marL="287338" marR="0" lvl="0" indent="-287338" algn="l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287338" marR="0" lvl="0" indent="-287338" algn="l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Overall Performance</a:t>
            </a:r>
          </a:p>
          <a:p>
            <a:pPr marL="627063" marR="0" lvl="1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N elements, D cycles latency/op</a:t>
            </a:r>
          </a:p>
          <a:p>
            <a:pPr marL="627063" marR="0" lvl="1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Should be (N/2+1)*D cycles: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</a:b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</a:rPr>
              <a:t>CPE = D/2</a:t>
            </a:r>
          </a:p>
          <a:p>
            <a:pPr marL="627063" marR="0" lvl="1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CPE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matches prediction!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410200" y="4953000"/>
            <a:ext cx="1698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What Now?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Unrolling &amp; Accumulating</a:t>
            </a:r>
          </a:p>
        </p:txBody>
      </p:sp>
      <p:sp>
        <p:nvSpPr>
          <p:cNvPr id="80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74750"/>
            <a:ext cx="8307388" cy="1416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Idea: Can choose L Unrolling Factor and K Accumulators</a:t>
            </a:r>
          </a:p>
          <a:p>
            <a:pPr lvl="1">
              <a:defRPr/>
            </a:pPr>
            <a:r>
              <a:rPr lang="en-US" dirty="0"/>
              <a:t>L must be a multiple of K</a:t>
            </a:r>
          </a:p>
          <a:p>
            <a:pPr eaLnBrk="1" hangingPunct="1">
              <a:defRPr/>
            </a:pPr>
            <a:r>
              <a:rPr lang="en-US" dirty="0"/>
              <a:t>Case: Double *</a:t>
            </a:r>
          </a:p>
          <a:p>
            <a:pPr lvl="1" eaLnBrk="1" hangingPunct="1">
              <a:defRPr/>
            </a:pPr>
            <a:r>
              <a:rPr lang="en-US" dirty="0"/>
              <a:t>Latency bound: 5.00.  Throughput bound: 0.50 </a:t>
            </a:r>
          </a:p>
        </p:txBody>
      </p:sp>
      <p:graphicFrame>
        <p:nvGraphicFramePr>
          <p:cNvPr id="803965" name="Group 125"/>
          <p:cNvGraphicFramePr>
            <a:graphicFrameLocks noGrp="1"/>
          </p:cNvGraphicFramePr>
          <p:nvPr/>
        </p:nvGraphicFramePr>
        <p:xfrm>
          <a:off x="1009810" y="2971800"/>
          <a:ext cx="6705600" cy="3520440"/>
        </p:xfrm>
        <a:graphic>
          <a:graphicData uri="http://schemas.openxmlformats.org/drawingml/2006/table">
            <a:tbl>
              <a:tblPr firstRow="1">
                <a:tableStyleId>{00A15C55-8517-42AA-B614-E9B94910E393}</a:tableStyleId>
              </a:tblPr>
              <a:tblGrid>
                <a:gridCol w="74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FP *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Unrolling Factor L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K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5.01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5.01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5.01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5.01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5.01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5.01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5.01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2.51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2.51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2.51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1.67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1.25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1.26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0.84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0.88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0.63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-205369" y="4544304"/>
            <a:ext cx="1930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Accumulators</a:t>
            </a: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2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Achievable Performance</a:t>
            </a:r>
          </a:p>
        </p:txBody>
      </p:sp>
      <p:sp>
        <p:nvSpPr>
          <p:cNvPr id="798753" name="Rectangle 33"/>
          <p:cNvSpPr>
            <a:spLocks noGrp="1" noChangeArrowheads="1"/>
          </p:cNvSpPr>
          <p:nvPr>
            <p:ph type="body" idx="1"/>
          </p:nvPr>
        </p:nvSpPr>
        <p:spPr>
          <a:xfrm>
            <a:off x="290513" y="4603750"/>
            <a:ext cx="8307387" cy="18732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Limited only by throughput of functional units</a:t>
            </a:r>
          </a:p>
          <a:p>
            <a:pPr eaLnBrk="1" hangingPunct="1">
              <a:defRPr/>
            </a:pPr>
            <a:r>
              <a:rPr lang="en-US" dirty="0"/>
              <a:t>Up to 42X improvement over original, </a:t>
            </a:r>
            <a:r>
              <a:rPr lang="en-US" dirty="0" err="1"/>
              <a:t>unoptimized</a:t>
            </a:r>
            <a:r>
              <a:rPr lang="en-US" dirty="0"/>
              <a:t> code</a:t>
            </a:r>
          </a:p>
          <a:p>
            <a:pPr lvl="1" eaLnBrk="1" hangingPunct="1">
              <a:defRPr/>
            </a:pPr>
            <a:endParaRPr lang="en-US" sz="2400" dirty="0"/>
          </a:p>
          <a:p>
            <a:pPr lvl="1" eaLnBrk="1" hangingPunct="1">
              <a:defRPr/>
            </a:pPr>
            <a:endParaRPr lang="en-US" sz="2400" dirty="0"/>
          </a:p>
        </p:txBody>
      </p:sp>
      <p:graphicFrame>
        <p:nvGraphicFramePr>
          <p:cNvPr id="7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814117"/>
              </p:ext>
            </p:extLst>
          </p:nvPr>
        </p:nvGraphicFramePr>
        <p:xfrm>
          <a:off x="357016" y="1168527"/>
          <a:ext cx="7796385" cy="1939925"/>
        </p:xfrm>
        <a:graphic>
          <a:graphicData uri="http://schemas.openxmlformats.org/drawingml/2006/table">
            <a:tbl>
              <a:tblPr/>
              <a:tblGrid>
                <a:gridCol w="2418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Best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0.54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0.52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Throughput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8D58B4A-7579-437D-8254-A5513FD4F4BD}"/>
              </a:ext>
            </a:extLst>
          </p:cNvPr>
          <p:cNvSpPr txBox="1"/>
          <p:nvPr/>
        </p:nvSpPr>
        <p:spPr>
          <a:xfrm>
            <a:off x="5421453" y="5867400"/>
            <a:ext cx="3176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Can we do even better?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-25400"/>
            <a:ext cx="8716962" cy="78105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ea typeface="+mj-ea"/>
              </a:rPr>
              <a:t>Programming with AVX2</a:t>
            </a:r>
          </a:p>
        </p:txBody>
      </p:sp>
      <p:sp>
        <p:nvSpPr>
          <p:cNvPr id="82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565150"/>
            <a:ext cx="8307387" cy="6140450"/>
          </a:xfrm>
        </p:spPr>
        <p:txBody>
          <a:bodyPr/>
          <a:lstStyle/>
          <a:p>
            <a:pPr eaLnBrk="1" hangingPunct="1">
              <a:lnSpc>
                <a:spcPct val="105000"/>
              </a:lnSpc>
              <a:buFont typeface="Wingdings" pitchFamily="2" charset="2"/>
              <a:buNone/>
              <a:defRPr/>
            </a:pPr>
            <a:r>
              <a:rPr lang="en-US" dirty="0"/>
              <a:t>Y</a:t>
            </a:r>
            <a:r>
              <a:rPr lang="en-US" dirty="0">
                <a:ea typeface="+mn-ea"/>
              </a:rPr>
              <a:t>MM Registers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dirty="0"/>
              <a:t>16 total, each 32 bytes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dirty="0"/>
              <a:t>32 single-byte integers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dirty="0"/>
              <a:t>16 16-bit integers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dirty="0"/>
              <a:t>8 32-bit integers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dirty="0"/>
              <a:t>8 single-precision floats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dirty="0"/>
              <a:t>4 double-precision floats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dirty="0"/>
              <a:t>1 single-precision float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dirty="0"/>
              <a:t>1 double-precision float</a:t>
            </a:r>
          </a:p>
        </p:txBody>
      </p:sp>
      <p:grpSp>
        <p:nvGrpSpPr>
          <p:cNvPr id="39941" name="Group 21"/>
          <p:cNvGrpSpPr>
            <a:grpSpLocks/>
          </p:cNvGrpSpPr>
          <p:nvPr/>
        </p:nvGrpSpPr>
        <p:grpSpPr bwMode="auto">
          <a:xfrm>
            <a:off x="609600" y="2546350"/>
            <a:ext cx="7315200" cy="304800"/>
            <a:chOff x="768" y="864"/>
            <a:chExt cx="4608" cy="192"/>
          </a:xfrm>
        </p:grpSpPr>
        <p:sp>
          <p:nvSpPr>
            <p:cNvPr id="40047" name="Rectangle 22"/>
            <p:cNvSpPr>
              <a:spLocks noChangeArrowheads="1"/>
            </p:cNvSpPr>
            <p:nvPr/>
          </p:nvSpPr>
          <p:spPr bwMode="auto">
            <a:xfrm>
              <a:off x="768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48" name="Rectangle 23"/>
            <p:cNvSpPr>
              <a:spLocks noChangeArrowheads="1"/>
            </p:cNvSpPr>
            <p:nvPr/>
          </p:nvSpPr>
          <p:spPr bwMode="auto">
            <a:xfrm>
              <a:off x="1056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49" name="Rectangle 24"/>
            <p:cNvSpPr>
              <a:spLocks noChangeArrowheads="1"/>
            </p:cNvSpPr>
            <p:nvPr/>
          </p:nvSpPr>
          <p:spPr bwMode="auto">
            <a:xfrm>
              <a:off x="1344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0" name="Rectangle 25"/>
            <p:cNvSpPr>
              <a:spLocks noChangeArrowheads="1"/>
            </p:cNvSpPr>
            <p:nvPr/>
          </p:nvSpPr>
          <p:spPr bwMode="auto">
            <a:xfrm>
              <a:off x="1632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1" name="Rectangle 26"/>
            <p:cNvSpPr>
              <a:spLocks noChangeArrowheads="1"/>
            </p:cNvSpPr>
            <p:nvPr/>
          </p:nvSpPr>
          <p:spPr bwMode="auto">
            <a:xfrm>
              <a:off x="1920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2" name="Rectangle 27"/>
            <p:cNvSpPr>
              <a:spLocks noChangeArrowheads="1"/>
            </p:cNvSpPr>
            <p:nvPr/>
          </p:nvSpPr>
          <p:spPr bwMode="auto">
            <a:xfrm>
              <a:off x="2208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3" name="Rectangle 28"/>
            <p:cNvSpPr>
              <a:spLocks noChangeArrowheads="1"/>
            </p:cNvSpPr>
            <p:nvPr/>
          </p:nvSpPr>
          <p:spPr bwMode="auto">
            <a:xfrm>
              <a:off x="2496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4" name="Rectangle 29"/>
            <p:cNvSpPr>
              <a:spLocks noChangeArrowheads="1"/>
            </p:cNvSpPr>
            <p:nvPr/>
          </p:nvSpPr>
          <p:spPr bwMode="auto">
            <a:xfrm>
              <a:off x="2784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5" name="Rectangle 30"/>
            <p:cNvSpPr>
              <a:spLocks noChangeArrowheads="1"/>
            </p:cNvSpPr>
            <p:nvPr/>
          </p:nvSpPr>
          <p:spPr bwMode="auto">
            <a:xfrm>
              <a:off x="3072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6" name="Rectangle 31"/>
            <p:cNvSpPr>
              <a:spLocks noChangeArrowheads="1"/>
            </p:cNvSpPr>
            <p:nvPr/>
          </p:nvSpPr>
          <p:spPr bwMode="auto">
            <a:xfrm>
              <a:off x="3360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7" name="Rectangle 32"/>
            <p:cNvSpPr>
              <a:spLocks noChangeArrowheads="1"/>
            </p:cNvSpPr>
            <p:nvPr/>
          </p:nvSpPr>
          <p:spPr bwMode="auto">
            <a:xfrm>
              <a:off x="3648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8" name="Rectangle 33"/>
            <p:cNvSpPr>
              <a:spLocks noChangeArrowheads="1"/>
            </p:cNvSpPr>
            <p:nvPr/>
          </p:nvSpPr>
          <p:spPr bwMode="auto">
            <a:xfrm>
              <a:off x="3936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9" name="Rectangle 34"/>
            <p:cNvSpPr>
              <a:spLocks noChangeArrowheads="1"/>
            </p:cNvSpPr>
            <p:nvPr/>
          </p:nvSpPr>
          <p:spPr bwMode="auto">
            <a:xfrm>
              <a:off x="4224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0" name="Rectangle 35"/>
            <p:cNvSpPr>
              <a:spLocks noChangeArrowheads="1"/>
            </p:cNvSpPr>
            <p:nvPr/>
          </p:nvSpPr>
          <p:spPr bwMode="auto">
            <a:xfrm>
              <a:off x="4512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1" name="Rectangle 36"/>
            <p:cNvSpPr>
              <a:spLocks noChangeArrowheads="1"/>
            </p:cNvSpPr>
            <p:nvPr/>
          </p:nvSpPr>
          <p:spPr bwMode="auto">
            <a:xfrm>
              <a:off x="4800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2" name="Rectangle 37"/>
            <p:cNvSpPr>
              <a:spLocks noChangeArrowheads="1"/>
            </p:cNvSpPr>
            <p:nvPr/>
          </p:nvSpPr>
          <p:spPr bwMode="auto">
            <a:xfrm>
              <a:off x="5088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9945" name="Rectangle 89"/>
          <p:cNvSpPr>
            <a:spLocks noChangeArrowheads="1"/>
          </p:cNvSpPr>
          <p:nvPr/>
        </p:nvSpPr>
        <p:spPr bwMode="auto">
          <a:xfrm>
            <a:off x="609600" y="2546350"/>
            <a:ext cx="9144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9946" name="Rectangle 90"/>
          <p:cNvSpPr>
            <a:spLocks noChangeArrowheads="1"/>
          </p:cNvSpPr>
          <p:nvPr/>
        </p:nvSpPr>
        <p:spPr bwMode="auto">
          <a:xfrm>
            <a:off x="1524000" y="2546350"/>
            <a:ext cx="9144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9947" name="Rectangle 91"/>
          <p:cNvSpPr>
            <a:spLocks noChangeArrowheads="1"/>
          </p:cNvSpPr>
          <p:nvPr/>
        </p:nvSpPr>
        <p:spPr bwMode="auto">
          <a:xfrm>
            <a:off x="2438400" y="2546350"/>
            <a:ext cx="9144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9948" name="Rectangle 92"/>
          <p:cNvSpPr>
            <a:spLocks noChangeArrowheads="1"/>
          </p:cNvSpPr>
          <p:nvPr/>
        </p:nvSpPr>
        <p:spPr bwMode="auto">
          <a:xfrm>
            <a:off x="3352800" y="2546350"/>
            <a:ext cx="9144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9949" name="Rectangle 93"/>
          <p:cNvSpPr>
            <a:spLocks noChangeArrowheads="1"/>
          </p:cNvSpPr>
          <p:nvPr/>
        </p:nvSpPr>
        <p:spPr bwMode="auto">
          <a:xfrm>
            <a:off x="4267200" y="2546350"/>
            <a:ext cx="9144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9950" name="Rectangle 94"/>
          <p:cNvSpPr>
            <a:spLocks noChangeArrowheads="1"/>
          </p:cNvSpPr>
          <p:nvPr/>
        </p:nvSpPr>
        <p:spPr bwMode="auto">
          <a:xfrm>
            <a:off x="5181600" y="2546350"/>
            <a:ext cx="9144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9951" name="Rectangle 95"/>
          <p:cNvSpPr>
            <a:spLocks noChangeArrowheads="1"/>
          </p:cNvSpPr>
          <p:nvPr/>
        </p:nvSpPr>
        <p:spPr bwMode="auto">
          <a:xfrm>
            <a:off x="6096000" y="2546350"/>
            <a:ext cx="9144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9952" name="Rectangle 96"/>
          <p:cNvSpPr>
            <a:spLocks noChangeArrowheads="1"/>
          </p:cNvSpPr>
          <p:nvPr/>
        </p:nvSpPr>
        <p:spPr bwMode="auto">
          <a:xfrm>
            <a:off x="7010400" y="2546350"/>
            <a:ext cx="9144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9953" name="Rectangle 97"/>
          <p:cNvSpPr>
            <a:spLocks noChangeArrowheads="1"/>
          </p:cNvSpPr>
          <p:nvPr/>
        </p:nvSpPr>
        <p:spPr bwMode="auto">
          <a:xfrm>
            <a:off x="609600" y="3308350"/>
            <a:ext cx="18288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143" name="Rectangle 4"/>
          <p:cNvSpPr>
            <a:spLocks noChangeArrowheads="1"/>
          </p:cNvSpPr>
          <p:nvPr/>
        </p:nvSpPr>
        <p:spPr bwMode="auto">
          <a:xfrm>
            <a:off x="609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44" name="Rectangle 4"/>
          <p:cNvSpPr>
            <a:spLocks noChangeArrowheads="1"/>
          </p:cNvSpPr>
          <p:nvPr/>
        </p:nvSpPr>
        <p:spPr bwMode="auto">
          <a:xfrm>
            <a:off x="609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65" name="Rectangle 4"/>
          <p:cNvSpPr>
            <a:spLocks noChangeArrowheads="1"/>
          </p:cNvSpPr>
          <p:nvPr/>
        </p:nvSpPr>
        <p:spPr bwMode="auto">
          <a:xfrm>
            <a:off x="8382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66" name="Rectangle 4"/>
          <p:cNvSpPr>
            <a:spLocks noChangeArrowheads="1"/>
          </p:cNvSpPr>
          <p:nvPr/>
        </p:nvSpPr>
        <p:spPr bwMode="auto">
          <a:xfrm>
            <a:off x="10668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67" name="Rectangle 4"/>
          <p:cNvSpPr>
            <a:spLocks noChangeArrowheads="1"/>
          </p:cNvSpPr>
          <p:nvPr/>
        </p:nvSpPr>
        <p:spPr bwMode="auto">
          <a:xfrm>
            <a:off x="12954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68" name="Rectangle 4"/>
          <p:cNvSpPr>
            <a:spLocks noChangeArrowheads="1"/>
          </p:cNvSpPr>
          <p:nvPr/>
        </p:nvSpPr>
        <p:spPr bwMode="auto">
          <a:xfrm>
            <a:off x="15240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69" name="Rectangle 4"/>
          <p:cNvSpPr>
            <a:spLocks noChangeArrowheads="1"/>
          </p:cNvSpPr>
          <p:nvPr/>
        </p:nvSpPr>
        <p:spPr bwMode="auto">
          <a:xfrm>
            <a:off x="15240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0" name="Rectangle 4"/>
          <p:cNvSpPr>
            <a:spLocks noChangeArrowheads="1"/>
          </p:cNvSpPr>
          <p:nvPr/>
        </p:nvSpPr>
        <p:spPr bwMode="auto">
          <a:xfrm>
            <a:off x="1752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1" name="Rectangle 4"/>
          <p:cNvSpPr>
            <a:spLocks noChangeArrowheads="1"/>
          </p:cNvSpPr>
          <p:nvPr/>
        </p:nvSpPr>
        <p:spPr bwMode="auto">
          <a:xfrm>
            <a:off x="19812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2" name="Rectangle 4"/>
          <p:cNvSpPr>
            <a:spLocks noChangeArrowheads="1"/>
          </p:cNvSpPr>
          <p:nvPr/>
        </p:nvSpPr>
        <p:spPr bwMode="auto">
          <a:xfrm>
            <a:off x="22098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3" name="Rectangle 4"/>
          <p:cNvSpPr>
            <a:spLocks noChangeArrowheads="1"/>
          </p:cNvSpPr>
          <p:nvPr/>
        </p:nvSpPr>
        <p:spPr bwMode="auto">
          <a:xfrm>
            <a:off x="24384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4" name="Rectangle 4"/>
          <p:cNvSpPr>
            <a:spLocks noChangeArrowheads="1"/>
          </p:cNvSpPr>
          <p:nvPr/>
        </p:nvSpPr>
        <p:spPr bwMode="auto">
          <a:xfrm>
            <a:off x="24384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5" name="Rectangle 4"/>
          <p:cNvSpPr>
            <a:spLocks noChangeArrowheads="1"/>
          </p:cNvSpPr>
          <p:nvPr/>
        </p:nvSpPr>
        <p:spPr bwMode="auto">
          <a:xfrm>
            <a:off x="26670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6" name="Rectangle 4"/>
          <p:cNvSpPr>
            <a:spLocks noChangeArrowheads="1"/>
          </p:cNvSpPr>
          <p:nvPr/>
        </p:nvSpPr>
        <p:spPr bwMode="auto">
          <a:xfrm>
            <a:off x="2895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7" name="Rectangle 4"/>
          <p:cNvSpPr>
            <a:spLocks noChangeArrowheads="1"/>
          </p:cNvSpPr>
          <p:nvPr/>
        </p:nvSpPr>
        <p:spPr bwMode="auto">
          <a:xfrm>
            <a:off x="31242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8" name="Rectangle 4"/>
          <p:cNvSpPr>
            <a:spLocks noChangeArrowheads="1"/>
          </p:cNvSpPr>
          <p:nvPr/>
        </p:nvSpPr>
        <p:spPr bwMode="auto">
          <a:xfrm>
            <a:off x="33528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9" name="Rectangle 4"/>
          <p:cNvSpPr>
            <a:spLocks noChangeArrowheads="1"/>
          </p:cNvSpPr>
          <p:nvPr/>
        </p:nvSpPr>
        <p:spPr bwMode="auto">
          <a:xfrm>
            <a:off x="33528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0" name="Rectangle 4"/>
          <p:cNvSpPr>
            <a:spLocks noChangeArrowheads="1"/>
          </p:cNvSpPr>
          <p:nvPr/>
        </p:nvSpPr>
        <p:spPr bwMode="auto">
          <a:xfrm>
            <a:off x="35814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1" name="Rectangle 4"/>
          <p:cNvSpPr>
            <a:spLocks noChangeArrowheads="1"/>
          </p:cNvSpPr>
          <p:nvPr/>
        </p:nvSpPr>
        <p:spPr bwMode="auto">
          <a:xfrm>
            <a:off x="38100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2" name="Rectangle 4"/>
          <p:cNvSpPr>
            <a:spLocks noChangeArrowheads="1"/>
          </p:cNvSpPr>
          <p:nvPr/>
        </p:nvSpPr>
        <p:spPr bwMode="auto">
          <a:xfrm>
            <a:off x="4038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3" name="Rectangle 4"/>
          <p:cNvSpPr>
            <a:spLocks noChangeArrowheads="1"/>
          </p:cNvSpPr>
          <p:nvPr/>
        </p:nvSpPr>
        <p:spPr bwMode="auto">
          <a:xfrm>
            <a:off x="42672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4" name="Rectangle 4"/>
          <p:cNvSpPr>
            <a:spLocks noChangeArrowheads="1"/>
          </p:cNvSpPr>
          <p:nvPr/>
        </p:nvSpPr>
        <p:spPr bwMode="auto">
          <a:xfrm>
            <a:off x="42672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5" name="Rectangle 4"/>
          <p:cNvSpPr>
            <a:spLocks noChangeArrowheads="1"/>
          </p:cNvSpPr>
          <p:nvPr/>
        </p:nvSpPr>
        <p:spPr bwMode="auto">
          <a:xfrm>
            <a:off x="44958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6" name="Rectangle 4"/>
          <p:cNvSpPr>
            <a:spLocks noChangeArrowheads="1"/>
          </p:cNvSpPr>
          <p:nvPr/>
        </p:nvSpPr>
        <p:spPr bwMode="auto">
          <a:xfrm>
            <a:off x="47244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7" name="Rectangle 4"/>
          <p:cNvSpPr>
            <a:spLocks noChangeArrowheads="1"/>
          </p:cNvSpPr>
          <p:nvPr/>
        </p:nvSpPr>
        <p:spPr bwMode="auto">
          <a:xfrm>
            <a:off x="49530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8" name="Rectangle 4"/>
          <p:cNvSpPr>
            <a:spLocks noChangeArrowheads="1"/>
          </p:cNvSpPr>
          <p:nvPr/>
        </p:nvSpPr>
        <p:spPr bwMode="auto">
          <a:xfrm>
            <a:off x="5181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9" name="Rectangle 4"/>
          <p:cNvSpPr>
            <a:spLocks noChangeArrowheads="1"/>
          </p:cNvSpPr>
          <p:nvPr/>
        </p:nvSpPr>
        <p:spPr bwMode="auto">
          <a:xfrm>
            <a:off x="5181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0" name="Rectangle 4"/>
          <p:cNvSpPr>
            <a:spLocks noChangeArrowheads="1"/>
          </p:cNvSpPr>
          <p:nvPr/>
        </p:nvSpPr>
        <p:spPr bwMode="auto">
          <a:xfrm>
            <a:off x="54102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1" name="Rectangle 4"/>
          <p:cNvSpPr>
            <a:spLocks noChangeArrowheads="1"/>
          </p:cNvSpPr>
          <p:nvPr/>
        </p:nvSpPr>
        <p:spPr bwMode="auto">
          <a:xfrm>
            <a:off x="56388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2" name="Rectangle 4"/>
          <p:cNvSpPr>
            <a:spLocks noChangeArrowheads="1"/>
          </p:cNvSpPr>
          <p:nvPr/>
        </p:nvSpPr>
        <p:spPr bwMode="auto">
          <a:xfrm>
            <a:off x="58674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3" name="Rectangle 4"/>
          <p:cNvSpPr>
            <a:spLocks noChangeArrowheads="1"/>
          </p:cNvSpPr>
          <p:nvPr/>
        </p:nvSpPr>
        <p:spPr bwMode="auto">
          <a:xfrm>
            <a:off x="60960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4" name="Rectangle 4"/>
          <p:cNvSpPr>
            <a:spLocks noChangeArrowheads="1"/>
          </p:cNvSpPr>
          <p:nvPr/>
        </p:nvSpPr>
        <p:spPr bwMode="auto">
          <a:xfrm>
            <a:off x="60960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5" name="Rectangle 4"/>
          <p:cNvSpPr>
            <a:spLocks noChangeArrowheads="1"/>
          </p:cNvSpPr>
          <p:nvPr/>
        </p:nvSpPr>
        <p:spPr bwMode="auto">
          <a:xfrm>
            <a:off x="6324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6" name="Rectangle 4"/>
          <p:cNvSpPr>
            <a:spLocks noChangeArrowheads="1"/>
          </p:cNvSpPr>
          <p:nvPr/>
        </p:nvSpPr>
        <p:spPr bwMode="auto">
          <a:xfrm>
            <a:off x="65532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7" name="Rectangle 4"/>
          <p:cNvSpPr>
            <a:spLocks noChangeArrowheads="1"/>
          </p:cNvSpPr>
          <p:nvPr/>
        </p:nvSpPr>
        <p:spPr bwMode="auto">
          <a:xfrm>
            <a:off x="67818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8" name="Rectangle 4"/>
          <p:cNvSpPr>
            <a:spLocks noChangeArrowheads="1"/>
          </p:cNvSpPr>
          <p:nvPr/>
        </p:nvSpPr>
        <p:spPr bwMode="auto">
          <a:xfrm>
            <a:off x="70104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9" name="Rectangle 4"/>
          <p:cNvSpPr>
            <a:spLocks noChangeArrowheads="1"/>
          </p:cNvSpPr>
          <p:nvPr/>
        </p:nvSpPr>
        <p:spPr bwMode="auto">
          <a:xfrm>
            <a:off x="70104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0" name="Rectangle 4"/>
          <p:cNvSpPr>
            <a:spLocks noChangeArrowheads="1"/>
          </p:cNvSpPr>
          <p:nvPr/>
        </p:nvSpPr>
        <p:spPr bwMode="auto">
          <a:xfrm>
            <a:off x="72390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1" name="Rectangle 4"/>
          <p:cNvSpPr>
            <a:spLocks noChangeArrowheads="1"/>
          </p:cNvSpPr>
          <p:nvPr/>
        </p:nvSpPr>
        <p:spPr bwMode="auto">
          <a:xfrm>
            <a:off x="7467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2" name="Rectangle 4"/>
          <p:cNvSpPr>
            <a:spLocks noChangeArrowheads="1"/>
          </p:cNvSpPr>
          <p:nvPr/>
        </p:nvSpPr>
        <p:spPr bwMode="auto">
          <a:xfrm>
            <a:off x="76962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3" name="Rectangle 4"/>
          <p:cNvSpPr>
            <a:spLocks noChangeArrowheads="1"/>
          </p:cNvSpPr>
          <p:nvPr/>
        </p:nvSpPr>
        <p:spPr bwMode="auto">
          <a:xfrm>
            <a:off x="609600" y="3308350"/>
            <a:ext cx="9144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4" name="Rectangle 4"/>
          <p:cNvSpPr>
            <a:spLocks noChangeArrowheads="1"/>
          </p:cNvSpPr>
          <p:nvPr/>
        </p:nvSpPr>
        <p:spPr bwMode="auto">
          <a:xfrm>
            <a:off x="1524000" y="3308350"/>
            <a:ext cx="9144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5" name="Rectangle 4"/>
          <p:cNvSpPr>
            <a:spLocks noChangeArrowheads="1"/>
          </p:cNvSpPr>
          <p:nvPr/>
        </p:nvSpPr>
        <p:spPr bwMode="auto">
          <a:xfrm>
            <a:off x="2438400" y="3308350"/>
            <a:ext cx="9144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6" name="Rectangle 4"/>
          <p:cNvSpPr>
            <a:spLocks noChangeArrowheads="1"/>
          </p:cNvSpPr>
          <p:nvPr/>
        </p:nvSpPr>
        <p:spPr bwMode="auto">
          <a:xfrm>
            <a:off x="3352800" y="3308350"/>
            <a:ext cx="9144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7" name="Rectangle 4"/>
          <p:cNvSpPr>
            <a:spLocks noChangeArrowheads="1"/>
          </p:cNvSpPr>
          <p:nvPr/>
        </p:nvSpPr>
        <p:spPr bwMode="auto">
          <a:xfrm>
            <a:off x="4267200" y="3308350"/>
            <a:ext cx="9144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8" name="Rectangle 4"/>
          <p:cNvSpPr>
            <a:spLocks noChangeArrowheads="1"/>
          </p:cNvSpPr>
          <p:nvPr/>
        </p:nvSpPr>
        <p:spPr bwMode="auto">
          <a:xfrm>
            <a:off x="5181600" y="3308350"/>
            <a:ext cx="9144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9" name="Rectangle 4"/>
          <p:cNvSpPr>
            <a:spLocks noChangeArrowheads="1"/>
          </p:cNvSpPr>
          <p:nvPr/>
        </p:nvSpPr>
        <p:spPr bwMode="auto">
          <a:xfrm>
            <a:off x="6096000" y="3308350"/>
            <a:ext cx="9144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0" name="Rectangle 4"/>
          <p:cNvSpPr>
            <a:spLocks noChangeArrowheads="1"/>
          </p:cNvSpPr>
          <p:nvPr/>
        </p:nvSpPr>
        <p:spPr bwMode="auto">
          <a:xfrm>
            <a:off x="7010400" y="3308350"/>
            <a:ext cx="9144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1" name="Rectangle 97"/>
          <p:cNvSpPr>
            <a:spLocks noChangeArrowheads="1"/>
          </p:cNvSpPr>
          <p:nvPr/>
        </p:nvSpPr>
        <p:spPr bwMode="auto">
          <a:xfrm>
            <a:off x="609600" y="4114800"/>
            <a:ext cx="18288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212" name="Rectangle 4"/>
          <p:cNvSpPr>
            <a:spLocks noChangeArrowheads="1"/>
          </p:cNvSpPr>
          <p:nvPr/>
        </p:nvSpPr>
        <p:spPr bwMode="auto">
          <a:xfrm>
            <a:off x="609600" y="4114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3" name="Rectangle 4"/>
          <p:cNvSpPr>
            <a:spLocks noChangeArrowheads="1"/>
          </p:cNvSpPr>
          <p:nvPr/>
        </p:nvSpPr>
        <p:spPr bwMode="auto">
          <a:xfrm>
            <a:off x="1524000" y="4114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4" name="Rectangle 4"/>
          <p:cNvSpPr>
            <a:spLocks noChangeArrowheads="1"/>
          </p:cNvSpPr>
          <p:nvPr/>
        </p:nvSpPr>
        <p:spPr bwMode="auto">
          <a:xfrm>
            <a:off x="2438400" y="4114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5" name="Rectangle 4"/>
          <p:cNvSpPr>
            <a:spLocks noChangeArrowheads="1"/>
          </p:cNvSpPr>
          <p:nvPr/>
        </p:nvSpPr>
        <p:spPr bwMode="auto">
          <a:xfrm>
            <a:off x="3352800" y="4114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6" name="Rectangle 4"/>
          <p:cNvSpPr>
            <a:spLocks noChangeArrowheads="1"/>
          </p:cNvSpPr>
          <p:nvPr/>
        </p:nvSpPr>
        <p:spPr bwMode="auto">
          <a:xfrm>
            <a:off x="4267200" y="4114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7" name="Rectangle 4"/>
          <p:cNvSpPr>
            <a:spLocks noChangeArrowheads="1"/>
          </p:cNvSpPr>
          <p:nvPr/>
        </p:nvSpPr>
        <p:spPr bwMode="auto">
          <a:xfrm>
            <a:off x="5181600" y="4114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8" name="Rectangle 4"/>
          <p:cNvSpPr>
            <a:spLocks noChangeArrowheads="1"/>
          </p:cNvSpPr>
          <p:nvPr/>
        </p:nvSpPr>
        <p:spPr bwMode="auto">
          <a:xfrm>
            <a:off x="6096000" y="4114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9" name="Rectangle 4"/>
          <p:cNvSpPr>
            <a:spLocks noChangeArrowheads="1"/>
          </p:cNvSpPr>
          <p:nvPr/>
        </p:nvSpPr>
        <p:spPr bwMode="auto">
          <a:xfrm>
            <a:off x="7010400" y="4114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21" name="Rectangle 4"/>
          <p:cNvSpPr>
            <a:spLocks noChangeArrowheads="1"/>
          </p:cNvSpPr>
          <p:nvPr/>
        </p:nvSpPr>
        <p:spPr bwMode="auto">
          <a:xfrm>
            <a:off x="609600" y="4876800"/>
            <a:ext cx="18288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29" name="Rectangle 4"/>
          <p:cNvSpPr>
            <a:spLocks noChangeArrowheads="1"/>
          </p:cNvSpPr>
          <p:nvPr/>
        </p:nvSpPr>
        <p:spPr bwMode="auto">
          <a:xfrm>
            <a:off x="2420257" y="4876800"/>
            <a:ext cx="18288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0" name="Rectangle 4"/>
          <p:cNvSpPr>
            <a:spLocks noChangeArrowheads="1"/>
          </p:cNvSpPr>
          <p:nvPr/>
        </p:nvSpPr>
        <p:spPr bwMode="auto">
          <a:xfrm>
            <a:off x="4230914" y="4876800"/>
            <a:ext cx="18288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1" name="Rectangle 4"/>
          <p:cNvSpPr>
            <a:spLocks noChangeArrowheads="1"/>
          </p:cNvSpPr>
          <p:nvPr/>
        </p:nvSpPr>
        <p:spPr bwMode="auto">
          <a:xfrm>
            <a:off x="6041571" y="4876800"/>
            <a:ext cx="18288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2" name="Rectangle 97"/>
          <p:cNvSpPr>
            <a:spLocks noChangeArrowheads="1"/>
          </p:cNvSpPr>
          <p:nvPr/>
        </p:nvSpPr>
        <p:spPr bwMode="auto">
          <a:xfrm>
            <a:off x="609600" y="5638800"/>
            <a:ext cx="18288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233" name="Rectangle 4"/>
          <p:cNvSpPr>
            <a:spLocks noChangeArrowheads="1"/>
          </p:cNvSpPr>
          <p:nvPr/>
        </p:nvSpPr>
        <p:spPr bwMode="auto">
          <a:xfrm>
            <a:off x="609600" y="5638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4" name="Rectangle 4"/>
          <p:cNvSpPr>
            <a:spLocks noChangeArrowheads="1"/>
          </p:cNvSpPr>
          <p:nvPr/>
        </p:nvSpPr>
        <p:spPr bwMode="auto">
          <a:xfrm>
            <a:off x="1524000" y="5638800"/>
            <a:ext cx="9144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5" name="Rectangle 4"/>
          <p:cNvSpPr>
            <a:spLocks noChangeArrowheads="1"/>
          </p:cNvSpPr>
          <p:nvPr/>
        </p:nvSpPr>
        <p:spPr bwMode="auto">
          <a:xfrm>
            <a:off x="2438400" y="5638800"/>
            <a:ext cx="9144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6" name="Rectangle 4"/>
          <p:cNvSpPr>
            <a:spLocks noChangeArrowheads="1"/>
          </p:cNvSpPr>
          <p:nvPr/>
        </p:nvSpPr>
        <p:spPr bwMode="auto">
          <a:xfrm>
            <a:off x="3352800" y="5638800"/>
            <a:ext cx="9144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7" name="Rectangle 4"/>
          <p:cNvSpPr>
            <a:spLocks noChangeArrowheads="1"/>
          </p:cNvSpPr>
          <p:nvPr/>
        </p:nvSpPr>
        <p:spPr bwMode="auto">
          <a:xfrm>
            <a:off x="4267200" y="5638800"/>
            <a:ext cx="9144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8" name="Rectangle 4"/>
          <p:cNvSpPr>
            <a:spLocks noChangeArrowheads="1"/>
          </p:cNvSpPr>
          <p:nvPr/>
        </p:nvSpPr>
        <p:spPr bwMode="auto">
          <a:xfrm>
            <a:off x="5181600" y="5638800"/>
            <a:ext cx="9144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9" name="Rectangle 4"/>
          <p:cNvSpPr>
            <a:spLocks noChangeArrowheads="1"/>
          </p:cNvSpPr>
          <p:nvPr/>
        </p:nvSpPr>
        <p:spPr bwMode="auto">
          <a:xfrm>
            <a:off x="6096000" y="5638800"/>
            <a:ext cx="9144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40" name="Rectangle 4"/>
          <p:cNvSpPr>
            <a:spLocks noChangeArrowheads="1"/>
          </p:cNvSpPr>
          <p:nvPr/>
        </p:nvSpPr>
        <p:spPr bwMode="auto">
          <a:xfrm>
            <a:off x="7010400" y="5638800"/>
            <a:ext cx="9144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41" name="Rectangle 4"/>
          <p:cNvSpPr>
            <a:spLocks noChangeArrowheads="1"/>
          </p:cNvSpPr>
          <p:nvPr/>
        </p:nvSpPr>
        <p:spPr bwMode="auto">
          <a:xfrm>
            <a:off x="609600" y="6400800"/>
            <a:ext cx="18288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42" name="Rectangle 4"/>
          <p:cNvSpPr>
            <a:spLocks noChangeArrowheads="1"/>
          </p:cNvSpPr>
          <p:nvPr/>
        </p:nvSpPr>
        <p:spPr bwMode="auto">
          <a:xfrm>
            <a:off x="2420257" y="6400800"/>
            <a:ext cx="18288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43" name="Rectangle 4"/>
          <p:cNvSpPr>
            <a:spLocks noChangeArrowheads="1"/>
          </p:cNvSpPr>
          <p:nvPr/>
        </p:nvSpPr>
        <p:spPr bwMode="auto">
          <a:xfrm>
            <a:off x="4230914" y="6400800"/>
            <a:ext cx="18288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44" name="Rectangle 4"/>
          <p:cNvSpPr>
            <a:spLocks noChangeArrowheads="1"/>
          </p:cNvSpPr>
          <p:nvPr/>
        </p:nvSpPr>
        <p:spPr bwMode="auto">
          <a:xfrm>
            <a:off x="6041571" y="6400800"/>
            <a:ext cx="18288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9097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127000"/>
            <a:ext cx="8716962" cy="781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SIMD Operations</a:t>
            </a:r>
          </a:p>
        </p:txBody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869950"/>
            <a:ext cx="8307387" cy="5378450"/>
          </a:xfrm>
        </p:spPr>
        <p:txBody>
          <a:bodyPr/>
          <a:lstStyle/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SIMD Operations: Single Precision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>
              <a:ea typeface="+mn-ea"/>
            </a:endParaRP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SIMD Operations: Double Precision</a:t>
            </a:r>
          </a:p>
        </p:txBody>
      </p:sp>
      <p:grpSp>
        <p:nvGrpSpPr>
          <p:cNvPr id="170" name="Group 169"/>
          <p:cNvGrpSpPr/>
          <p:nvPr/>
        </p:nvGrpSpPr>
        <p:grpSpPr>
          <a:xfrm>
            <a:off x="246821" y="4218583"/>
            <a:ext cx="8470713" cy="2029817"/>
            <a:chOff x="220672" y="1409321"/>
            <a:chExt cx="8470713" cy="2029817"/>
          </a:xfrm>
        </p:grpSpPr>
        <p:grpSp>
          <p:nvGrpSpPr>
            <p:cNvPr id="171" name="Group 170"/>
            <p:cNvGrpSpPr/>
            <p:nvPr/>
          </p:nvGrpSpPr>
          <p:grpSpPr>
            <a:xfrm>
              <a:off x="220672" y="1905000"/>
              <a:ext cx="7315200" cy="304800"/>
              <a:chOff x="220672" y="1869398"/>
              <a:chExt cx="7315200" cy="304800"/>
            </a:xfrm>
          </p:grpSpPr>
          <p:sp>
            <p:nvSpPr>
              <p:cNvPr id="200" name="Rectangle 213"/>
              <p:cNvSpPr>
                <a:spLocks noChangeArrowheads="1"/>
              </p:cNvSpPr>
              <p:nvPr/>
            </p:nvSpPr>
            <p:spPr bwMode="auto">
              <a:xfrm>
                <a:off x="220672" y="1869398"/>
                <a:ext cx="1828800" cy="304800"/>
              </a:xfrm>
              <a:prstGeom prst="rect">
                <a:avLst/>
              </a:prstGeom>
              <a:solidFill>
                <a:srgbClr val="CBDBFF"/>
              </a:solidFill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1" name="Rectangle 214"/>
              <p:cNvSpPr>
                <a:spLocks noChangeArrowheads="1"/>
              </p:cNvSpPr>
              <p:nvPr/>
            </p:nvSpPr>
            <p:spPr bwMode="auto">
              <a:xfrm>
                <a:off x="2049472" y="1869398"/>
                <a:ext cx="1828800" cy="304800"/>
              </a:xfrm>
              <a:prstGeom prst="rect">
                <a:avLst/>
              </a:prstGeom>
              <a:solidFill>
                <a:srgbClr val="CBDBFF"/>
              </a:solidFill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2" name="Rectangle 215"/>
              <p:cNvSpPr>
                <a:spLocks noChangeArrowheads="1"/>
              </p:cNvSpPr>
              <p:nvPr/>
            </p:nvSpPr>
            <p:spPr bwMode="auto">
              <a:xfrm>
                <a:off x="3878272" y="1869398"/>
                <a:ext cx="1828800" cy="304800"/>
              </a:xfrm>
              <a:prstGeom prst="rect">
                <a:avLst/>
              </a:prstGeom>
              <a:solidFill>
                <a:srgbClr val="CBDBFF"/>
              </a:solidFill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3" name="Rectangle 216"/>
              <p:cNvSpPr>
                <a:spLocks noChangeArrowheads="1"/>
              </p:cNvSpPr>
              <p:nvPr/>
            </p:nvSpPr>
            <p:spPr bwMode="auto">
              <a:xfrm>
                <a:off x="5707072" y="1869398"/>
                <a:ext cx="1828800" cy="304800"/>
              </a:xfrm>
              <a:prstGeom prst="rect">
                <a:avLst/>
              </a:prstGeom>
              <a:solidFill>
                <a:srgbClr val="CBDBFF"/>
              </a:solidFill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2" name="Group 239"/>
            <p:cNvGrpSpPr>
              <a:grpSpLocks/>
            </p:cNvGrpSpPr>
            <p:nvPr/>
          </p:nvGrpSpPr>
          <p:grpSpPr bwMode="auto">
            <a:xfrm>
              <a:off x="830272" y="2209800"/>
              <a:ext cx="685800" cy="838200"/>
              <a:chOff x="720" y="864"/>
              <a:chExt cx="432" cy="528"/>
            </a:xfrm>
          </p:grpSpPr>
          <p:sp>
            <p:nvSpPr>
              <p:cNvPr id="196" name="Oval 240"/>
              <p:cNvSpPr>
                <a:spLocks noChangeArrowheads="1"/>
              </p:cNvSpPr>
              <p:nvPr/>
            </p:nvSpPr>
            <p:spPr bwMode="auto">
              <a:xfrm>
                <a:off x="816" y="1008"/>
                <a:ext cx="215" cy="217"/>
              </a:xfrm>
              <a:prstGeom prst="ellipse">
                <a:avLst/>
              </a:prstGeom>
              <a:solidFill>
                <a:srgbClr val="FFFF99"/>
              </a:solidFill>
              <a:ln w="19050">
                <a:solidFill>
                  <a:schemeClr val="tx2"/>
                </a:solidFill>
                <a:round/>
                <a:headEnd/>
                <a:tailEnd type="none" w="sm" len="sm"/>
              </a:ln>
            </p:spPr>
            <p:txBody>
              <a:bodyPr wrap="none" lIns="45720" rIns="45720" anchor="ctr"/>
              <a:lstStyle/>
              <a:p>
                <a:pPr algn="ctr"/>
                <a:r>
                  <a:rPr lang="en-US">
                    <a:latin typeface="Courier New" charset="0"/>
                  </a:rPr>
                  <a:t>+</a:t>
                </a:r>
              </a:p>
            </p:txBody>
          </p:sp>
          <p:sp>
            <p:nvSpPr>
              <p:cNvPr id="197" name="Line 241"/>
              <p:cNvSpPr>
                <a:spLocks noChangeShapeType="1"/>
              </p:cNvSpPr>
              <p:nvPr/>
            </p:nvSpPr>
            <p:spPr bwMode="auto">
              <a:xfrm>
                <a:off x="720" y="864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8" name="Line 242"/>
              <p:cNvSpPr>
                <a:spLocks noChangeShapeType="1"/>
              </p:cNvSpPr>
              <p:nvPr/>
            </p:nvSpPr>
            <p:spPr bwMode="auto">
              <a:xfrm flipV="1">
                <a:off x="720" y="1200"/>
                <a:ext cx="144" cy="19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9" name="Line 243"/>
              <p:cNvSpPr>
                <a:spLocks noChangeShapeType="1"/>
              </p:cNvSpPr>
              <p:nvPr/>
            </p:nvSpPr>
            <p:spPr bwMode="auto">
              <a:xfrm rot="5400000" flipV="1">
                <a:off x="984" y="1224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3" name="Group 244"/>
            <p:cNvGrpSpPr>
              <a:grpSpLocks/>
            </p:cNvGrpSpPr>
            <p:nvPr/>
          </p:nvGrpSpPr>
          <p:grpSpPr bwMode="auto">
            <a:xfrm>
              <a:off x="2659072" y="2209800"/>
              <a:ext cx="685800" cy="838200"/>
              <a:chOff x="720" y="864"/>
              <a:chExt cx="432" cy="528"/>
            </a:xfrm>
          </p:grpSpPr>
          <p:sp>
            <p:nvSpPr>
              <p:cNvPr id="192" name="Oval 245"/>
              <p:cNvSpPr>
                <a:spLocks noChangeArrowheads="1"/>
              </p:cNvSpPr>
              <p:nvPr/>
            </p:nvSpPr>
            <p:spPr bwMode="auto">
              <a:xfrm>
                <a:off x="816" y="1008"/>
                <a:ext cx="215" cy="217"/>
              </a:xfrm>
              <a:prstGeom prst="ellipse">
                <a:avLst/>
              </a:prstGeom>
              <a:solidFill>
                <a:srgbClr val="FFFF99"/>
              </a:solidFill>
              <a:ln w="19050">
                <a:solidFill>
                  <a:schemeClr val="tx2"/>
                </a:solidFill>
                <a:round/>
                <a:headEnd/>
                <a:tailEnd type="none" w="sm" len="sm"/>
              </a:ln>
            </p:spPr>
            <p:txBody>
              <a:bodyPr wrap="none" lIns="45720" rIns="45720" anchor="ctr"/>
              <a:lstStyle/>
              <a:p>
                <a:pPr algn="ctr"/>
                <a:r>
                  <a:rPr lang="en-US">
                    <a:latin typeface="Courier New" charset="0"/>
                  </a:rPr>
                  <a:t>+</a:t>
                </a:r>
              </a:p>
            </p:txBody>
          </p:sp>
          <p:sp>
            <p:nvSpPr>
              <p:cNvPr id="193" name="Line 246"/>
              <p:cNvSpPr>
                <a:spLocks noChangeShapeType="1"/>
              </p:cNvSpPr>
              <p:nvPr/>
            </p:nvSpPr>
            <p:spPr bwMode="auto">
              <a:xfrm>
                <a:off x="720" y="864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4" name="Line 247"/>
              <p:cNvSpPr>
                <a:spLocks noChangeShapeType="1"/>
              </p:cNvSpPr>
              <p:nvPr/>
            </p:nvSpPr>
            <p:spPr bwMode="auto">
              <a:xfrm flipV="1">
                <a:off x="720" y="1200"/>
                <a:ext cx="144" cy="19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5" name="Line 248"/>
              <p:cNvSpPr>
                <a:spLocks noChangeShapeType="1"/>
              </p:cNvSpPr>
              <p:nvPr/>
            </p:nvSpPr>
            <p:spPr bwMode="auto">
              <a:xfrm rot="5400000" flipV="1">
                <a:off x="984" y="1224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4" name="Group 249"/>
            <p:cNvGrpSpPr>
              <a:grpSpLocks/>
            </p:cNvGrpSpPr>
            <p:nvPr/>
          </p:nvGrpSpPr>
          <p:grpSpPr bwMode="auto">
            <a:xfrm>
              <a:off x="4487872" y="2209800"/>
              <a:ext cx="685800" cy="838200"/>
              <a:chOff x="720" y="864"/>
              <a:chExt cx="432" cy="528"/>
            </a:xfrm>
          </p:grpSpPr>
          <p:sp>
            <p:nvSpPr>
              <p:cNvPr id="188" name="Oval 250"/>
              <p:cNvSpPr>
                <a:spLocks noChangeArrowheads="1"/>
              </p:cNvSpPr>
              <p:nvPr/>
            </p:nvSpPr>
            <p:spPr bwMode="auto">
              <a:xfrm>
                <a:off x="816" y="1008"/>
                <a:ext cx="215" cy="217"/>
              </a:xfrm>
              <a:prstGeom prst="ellipse">
                <a:avLst/>
              </a:prstGeom>
              <a:solidFill>
                <a:srgbClr val="FFFF99"/>
              </a:solidFill>
              <a:ln w="19050">
                <a:solidFill>
                  <a:schemeClr val="tx2"/>
                </a:solidFill>
                <a:round/>
                <a:headEnd/>
                <a:tailEnd type="none" w="sm" len="sm"/>
              </a:ln>
            </p:spPr>
            <p:txBody>
              <a:bodyPr wrap="none" lIns="45720" rIns="45720" anchor="ctr"/>
              <a:lstStyle/>
              <a:p>
                <a:pPr algn="ctr"/>
                <a:r>
                  <a:rPr lang="en-US">
                    <a:latin typeface="Courier New" charset="0"/>
                  </a:rPr>
                  <a:t>+</a:t>
                </a:r>
              </a:p>
            </p:txBody>
          </p:sp>
          <p:sp>
            <p:nvSpPr>
              <p:cNvPr id="189" name="Line 251"/>
              <p:cNvSpPr>
                <a:spLocks noChangeShapeType="1"/>
              </p:cNvSpPr>
              <p:nvPr/>
            </p:nvSpPr>
            <p:spPr bwMode="auto">
              <a:xfrm>
                <a:off x="720" y="864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0" name="Line 252"/>
              <p:cNvSpPr>
                <a:spLocks noChangeShapeType="1"/>
              </p:cNvSpPr>
              <p:nvPr/>
            </p:nvSpPr>
            <p:spPr bwMode="auto">
              <a:xfrm flipV="1">
                <a:off x="720" y="1200"/>
                <a:ext cx="144" cy="19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1" name="Line 253"/>
              <p:cNvSpPr>
                <a:spLocks noChangeShapeType="1"/>
              </p:cNvSpPr>
              <p:nvPr/>
            </p:nvSpPr>
            <p:spPr bwMode="auto">
              <a:xfrm rot="5400000" flipV="1">
                <a:off x="984" y="1224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5" name="Group 254"/>
            <p:cNvGrpSpPr>
              <a:grpSpLocks/>
            </p:cNvGrpSpPr>
            <p:nvPr/>
          </p:nvGrpSpPr>
          <p:grpSpPr bwMode="auto">
            <a:xfrm>
              <a:off x="6316672" y="2209800"/>
              <a:ext cx="685800" cy="838200"/>
              <a:chOff x="720" y="864"/>
              <a:chExt cx="432" cy="528"/>
            </a:xfrm>
          </p:grpSpPr>
          <p:sp>
            <p:nvSpPr>
              <p:cNvPr id="184" name="Oval 255"/>
              <p:cNvSpPr>
                <a:spLocks noChangeArrowheads="1"/>
              </p:cNvSpPr>
              <p:nvPr/>
            </p:nvSpPr>
            <p:spPr bwMode="auto">
              <a:xfrm>
                <a:off x="816" y="1008"/>
                <a:ext cx="215" cy="217"/>
              </a:xfrm>
              <a:prstGeom prst="ellipse">
                <a:avLst/>
              </a:prstGeom>
              <a:solidFill>
                <a:srgbClr val="FFFF99"/>
              </a:solidFill>
              <a:ln w="19050">
                <a:solidFill>
                  <a:schemeClr val="tx2"/>
                </a:solidFill>
                <a:round/>
                <a:headEnd/>
                <a:tailEnd type="none" w="sm" len="sm"/>
              </a:ln>
            </p:spPr>
            <p:txBody>
              <a:bodyPr wrap="none" lIns="45720" rIns="45720" anchor="ctr"/>
              <a:lstStyle/>
              <a:p>
                <a:pPr algn="ctr"/>
                <a:r>
                  <a:rPr lang="en-US">
                    <a:latin typeface="Courier New" charset="0"/>
                  </a:rPr>
                  <a:t>+</a:t>
                </a:r>
              </a:p>
            </p:txBody>
          </p:sp>
          <p:sp>
            <p:nvSpPr>
              <p:cNvPr id="185" name="Line 256"/>
              <p:cNvSpPr>
                <a:spLocks noChangeShapeType="1"/>
              </p:cNvSpPr>
              <p:nvPr/>
            </p:nvSpPr>
            <p:spPr bwMode="auto">
              <a:xfrm>
                <a:off x="720" y="864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6" name="Line 257"/>
              <p:cNvSpPr>
                <a:spLocks noChangeShapeType="1"/>
              </p:cNvSpPr>
              <p:nvPr/>
            </p:nvSpPr>
            <p:spPr bwMode="auto">
              <a:xfrm flipV="1">
                <a:off x="720" y="1200"/>
                <a:ext cx="144" cy="19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7" name="Line 258"/>
              <p:cNvSpPr>
                <a:spLocks noChangeShapeType="1"/>
              </p:cNvSpPr>
              <p:nvPr/>
            </p:nvSpPr>
            <p:spPr bwMode="auto">
              <a:xfrm rot="5400000" flipV="1">
                <a:off x="984" y="1224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76" name="Text Box 259"/>
            <p:cNvSpPr txBox="1">
              <a:spLocks noChangeArrowheads="1"/>
            </p:cNvSpPr>
            <p:nvPr/>
          </p:nvSpPr>
          <p:spPr bwMode="auto">
            <a:xfrm>
              <a:off x="7642235" y="1870986"/>
              <a:ext cx="10158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Courier New" charset="0"/>
                </a:rPr>
                <a:t>%ymm0</a:t>
              </a:r>
            </a:p>
          </p:txBody>
        </p:sp>
        <p:sp>
          <p:nvSpPr>
            <p:cNvPr id="177" name="Text Box 260"/>
            <p:cNvSpPr txBox="1">
              <a:spLocks noChangeArrowheads="1"/>
            </p:cNvSpPr>
            <p:nvPr/>
          </p:nvSpPr>
          <p:spPr bwMode="auto">
            <a:xfrm>
              <a:off x="7675572" y="2977473"/>
              <a:ext cx="10158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Courier New" charset="0"/>
                </a:rPr>
                <a:t>%ymm1</a:t>
              </a:r>
            </a:p>
          </p:txBody>
        </p:sp>
        <p:sp>
          <p:nvSpPr>
            <p:cNvPr id="178" name="Text Box 261"/>
            <p:cNvSpPr txBox="1">
              <a:spLocks noChangeArrowheads="1"/>
            </p:cNvSpPr>
            <p:nvPr/>
          </p:nvSpPr>
          <p:spPr bwMode="auto">
            <a:xfrm>
              <a:off x="2659072" y="1409321"/>
              <a:ext cx="489442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dirty="0" err="1">
                  <a:latin typeface="Courier New" charset="0"/>
                </a:rPr>
                <a:t>vaddpd</a:t>
              </a:r>
              <a:r>
                <a:rPr lang="en-US" dirty="0">
                  <a:latin typeface="Courier New" charset="0"/>
                </a:rPr>
                <a:t> %ymm0, %ymm1, %ymm1</a:t>
              </a:r>
            </a:p>
          </p:txBody>
        </p:sp>
        <p:grpSp>
          <p:nvGrpSpPr>
            <p:cNvPr id="179" name="Group 178"/>
            <p:cNvGrpSpPr/>
            <p:nvPr/>
          </p:nvGrpSpPr>
          <p:grpSpPr>
            <a:xfrm>
              <a:off x="220672" y="3048000"/>
              <a:ext cx="7315200" cy="304800"/>
              <a:chOff x="220672" y="1869398"/>
              <a:chExt cx="7315200" cy="304800"/>
            </a:xfrm>
          </p:grpSpPr>
          <p:sp>
            <p:nvSpPr>
              <p:cNvPr id="180" name="Rectangle 213"/>
              <p:cNvSpPr>
                <a:spLocks noChangeArrowheads="1"/>
              </p:cNvSpPr>
              <p:nvPr/>
            </p:nvSpPr>
            <p:spPr bwMode="auto">
              <a:xfrm>
                <a:off x="220672" y="1869398"/>
                <a:ext cx="1828800" cy="304800"/>
              </a:xfrm>
              <a:prstGeom prst="rect">
                <a:avLst/>
              </a:prstGeom>
              <a:solidFill>
                <a:srgbClr val="CBDBFF"/>
              </a:solidFill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1" name="Rectangle 214"/>
              <p:cNvSpPr>
                <a:spLocks noChangeArrowheads="1"/>
              </p:cNvSpPr>
              <p:nvPr/>
            </p:nvSpPr>
            <p:spPr bwMode="auto">
              <a:xfrm>
                <a:off x="2049472" y="1869398"/>
                <a:ext cx="1828800" cy="304800"/>
              </a:xfrm>
              <a:prstGeom prst="rect">
                <a:avLst/>
              </a:prstGeom>
              <a:solidFill>
                <a:srgbClr val="CBDBFF"/>
              </a:solidFill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2" name="Rectangle 215"/>
              <p:cNvSpPr>
                <a:spLocks noChangeArrowheads="1"/>
              </p:cNvSpPr>
              <p:nvPr/>
            </p:nvSpPr>
            <p:spPr bwMode="auto">
              <a:xfrm>
                <a:off x="3878272" y="1869398"/>
                <a:ext cx="1828800" cy="304800"/>
              </a:xfrm>
              <a:prstGeom prst="rect">
                <a:avLst/>
              </a:prstGeom>
              <a:solidFill>
                <a:srgbClr val="CBDBFF"/>
              </a:solidFill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3" name="Rectangle 216"/>
              <p:cNvSpPr>
                <a:spLocks noChangeArrowheads="1"/>
              </p:cNvSpPr>
              <p:nvPr/>
            </p:nvSpPr>
            <p:spPr bwMode="auto">
              <a:xfrm>
                <a:off x="5707072" y="1869398"/>
                <a:ext cx="1828800" cy="304800"/>
              </a:xfrm>
              <a:prstGeom prst="rect">
                <a:avLst/>
              </a:prstGeom>
              <a:solidFill>
                <a:srgbClr val="CBDBFF"/>
              </a:solidFill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04" name="Group 203"/>
          <p:cNvGrpSpPr/>
          <p:nvPr/>
        </p:nvGrpSpPr>
        <p:grpSpPr>
          <a:xfrm>
            <a:off x="246821" y="1295400"/>
            <a:ext cx="8471268" cy="2029817"/>
            <a:chOff x="251960" y="3810000"/>
            <a:chExt cx="8471268" cy="2029817"/>
          </a:xfrm>
        </p:grpSpPr>
        <p:sp>
          <p:nvSpPr>
            <p:cNvPr id="205" name="Text Box 259"/>
            <p:cNvSpPr txBox="1">
              <a:spLocks noChangeArrowheads="1"/>
            </p:cNvSpPr>
            <p:nvPr/>
          </p:nvSpPr>
          <p:spPr bwMode="auto">
            <a:xfrm>
              <a:off x="7674078" y="4271665"/>
              <a:ext cx="10158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Courier New" charset="0"/>
                </a:rPr>
                <a:t>%ymm0</a:t>
              </a:r>
            </a:p>
          </p:txBody>
        </p:sp>
        <p:sp>
          <p:nvSpPr>
            <p:cNvPr id="206" name="Text Box 260"/>
            <p:cNvSpPr txBox="1">
              <a:spLocks noChangeArrowheads="1"/>
            </p:cNvSpPr>
            <p:nvPr/>
          </p:nvSpPr>
          <p:spPr bwMode="auto">
            <a:xfrm>
              <a:off x="7707415" y="5378152"/>
              <a:ext cx="10158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Courier New" charset="0"/>
                </a:rPr>
                <a:t>%ymm1</a:t>
              </a:r>
            </a:p>
          </p:txBody>
        </p:sp>
        <p:sp>
          <p:nvSpPr>
            <p:cNvPr id="207" name="Text Box 261"/>
            <p:cNvSpPr txBox="1">
              <a:spLocks noChangeArrowheads="1"/>
            </p:cNvSpPr>
            <p:nvPr/>
          </p:nvSpPr>
          <p:spPr bwMode="auto">
            <a:xfrm>
              <a:off x="2690915" y="3810000"/>
              <a:ext cx="48853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dirty="0" err="1">
                  <a:latin typeface="Courier New" charset="0"/>
                </a:rPr>
                <a:t>vaddps</a:t>
              </a:r>
              <a:r>
                <a:rPr lang="en-US" dirty="0">
                  <a:latin typeface="Courier New" charset="0"/>
                </a:rPr>
                <a:t> %ymm0, %ymm1, %ymm1</a:t>
              </a:r>
            </a:p>
          </p:txBody>
        </p:sp>
        <p:grpSp>
          <p:nvGrpSpPr>
            <p:cNvPr id="208" name="Group 207"/>
            <p:cNvGrpSpPr/>
            <p:nvPr/>
          </p:nvGrpSpPr>
          <p:grpSpPr>
            <a:xfrm>
              <a:off x="251960" y="4343400"/>
              <a:ext cx="7312428" cy="1447800"/>
              <a:chOff x="251960" y="4267200"/>
              <a:chExt cx="7312428" cy="1447800"/>
            </a:xfrm>
          </p:grpSpPr>
          <p:grpSp>
            <p:nvGrpSpPr>
              <p:cNvPr id="209" name="Group 208"/>
              <p:cNvGrpSpPr/>
              <p:nvPr/>
            </p:nvGrpSpPr>
            <p:grpSpPr>
              <a:xfrm>
                <a:off x="252515" y="4267200"/>
                <a:ext cx="7311873" cy="304800"/>
                <a:chOff x="252515" y="4369406"/>
                <a:chExt cx="7311873" cy="304800"/>
              </a:xfrm>
            </p:grpSpPr>
            <p:grpSp>
              <p:nvGrpSpPr>
                <p:cNvPr id="263" name="Group 262"/>
                <p:cNvGrpSpPr/>
                <p:nvPr/>
              </p:nvGrpSpPr>
              <p:grpSpPr>
                <a:xfrm>
                  <a:off x="252515" y="4369406"/>
                  <a:ext cx="1828800" cy="304800"/>
                  <a:chOff x="252515" y="4305679"/>
                  <a:chExt cx="3657600" cy="304800"/>
                </a:xfrm>
              </p:grpSpPr>
              <p:sp>
                <p:nvSpPr>
                  <p:cNvPr id="273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525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4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0813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4" name="Group 263"/>
                <p:cNvGrpSpPr/>
                <p:nvPr/>
              </p:nvGrpSpPr>
              <p:grpSpPr>
                <a:xfrm>
                  <a:off x="2080206" y="4369406"/>
                  <a:ext cx="1828800" cy="304800"/>
                  <a:chOff x="252515" y="4305679"/>
                  <a:chExt cx="3657600" cy="304800"/>
                </a:xfrm>
              </p:grpSpPr>
              <p:sp>
                <p:nvSpPr>
                  <p:cNvPr id="271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525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2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0813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5" name="Group 264"/>
                <p:cNvGrpSpPr/>
                <p:nvPr/>
              </p:nvGrpSpPr>
              <p:grpSpPr>
                <a:xfrm>
                  <a:off x="3907897" y="4369406"/>
                  <a:ext cx="1828800" cy="304800"/>
                  <a:chOff x="252515" y="4305679"/>
                  <a:chExt cx="3657600" cy="304800"/>
                </a:xfrm>
              </p:grpSpPr>
              <p:sp>
                <p:nvSpPr>
                  <p:cNvPr id="269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525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0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0813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6" name="Group 265"/>
                <p:cNvGrpSpPr/>
                <p:nvPr/>
              </p:nvGrpSpPr>
              <p:grpSpPr>
                <a:xfrm>
                  <a:off x="5735588" y="4369406"/>
                  <a:ext cx="1828800" cy="304800"/>
                  <a:chOff x="252515" y="4305679"/>
                  <a:chExt cx="3657600" cy="304800"/>
                </a:xfrm>
              </p:grpSpPr>
              <p:sp>
                <p:nvSpPr>
                  <p:cNvPr id="267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525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8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0813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10" name="Group 209"/>
              <p:cNvGrpSpPr/>
              <p:nvPr/>
            </p:nvGrpSpPr>
            <p:grpSpPr>
              <a:xfrm>
                <a:off x="251960" y="5410200"/>
                <a:ext cx="7311873" cy="304800"/>
                <a:chOff x="252515" y="4369406"/>
                <a:chExt cx="7311873" cy="304800"/>
              </a:xfrm>
            </p:grpSpPr>
            <p:grpSp>
              <p:nvGrpSpPr>
                <p:cNvPr id="251" name="Group 250"/>
                <p:cNvGrpSpPr/>
                <p:nvPr/>
              </p:nvGrpSpPr>
              <p:grpSpPr>
                <a:xfrm>
                  <a:off x="252515" y="4369406"/>
                  <a:ext cx="1828800" cy="304800"/>
                  <a:chOff x="252515" y="4305679"/>
                  <a:chExt cx="3657600" cy="304800"/>
                </a:xfrm>
              </p:grpSpPr>
              <p:sp>
                <p:nvSpPr>
                  <p:cNvPr id="261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525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0813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2" name="Group 251"/>
                <p:cNvGrpSpPr/>
                <p:nvPr/>
              </p:nvGrpSpPr>
              <p:grpSpPr>
                <a:xfrm>
                  <a:off x="2080206" y="4369406"/>
                  <a:ext cx="1828800" cy="304800"/>
                  <a:chOff x="252515" y="4305679"/>
                  <a:chExt cx="3657600" cy="304800"/>
                </a:xfrm>
              </p:grpSpPr>
              <p:sp>
                <p:nvSpPr>
                  <p:cNvPr id="259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525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0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0813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3" name="Group 252"/>
                <p:cNvGrpSpPr/>
                <p:nvPr/>
              </p:nvGrpSpPr>
              <p:grpSpPr>
                <a:xfrm>
                  <a:off x="3907897" y="4369406"/>
                  <a:ext cx="1828800" cy="304800"/>
                  <a:chOff x="252515" y="4305679"/>
                  <a:chExt cx="3657600" cy="304800"/>
                </a:xfrm>
              </p:grpSpPr>
              <p:sp>
                <p:nvSpPr>
                  <p:cNvPr id="257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525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8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0813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4" name="Group 253"/>
                <p:cNvGrpSpPr/>
                <p:nvPr/>
              </p:nvGrpSpPr>
              <p:grpSpPr>
                <a:xfrm>
                  <a:off x="5735588" y="4369406"/>
                  <a:ext cx="1828800" cy="304800"/>
                  <a:chOff x="252515" y="4305679"/>
                  <a:chExt cx="3657600" cy="304800"/>
                </a:xfrm>
              </p:grpSpPr>
              <p:sp>
                <p:nvSpPr>
                  <p:cNvPr id="255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525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6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0813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11" name="Group 239"/>
              <p:cNvGrpSpPr>
                <a:grpSpLocks/>
              </p:cNvGrpSpPr>
              <p:nvPr/>
            </p:nvGrpSpPr>
            <p:grpSpPr bwMode="auto">
              <a:xfrm>
                <a:off x="380999" y="4572000"/>
                <a:ext cx="685801" cy="838200"/>
                <a:chOff x="720" y="864"/>
                <a:chExt cx="432" cy="528"/>
              </a:xfrm>
            </p:grpSpPr>
            <p:sp>
              <p:nvSpPr>
                <p:cNvPr id="247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 dirty="0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248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50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2" name="Group 239"/>
              <p:cNvGrpSpPr>
                <a:grpSpLocks/>
              </p:cNvGrpSpPr>
              <p:nvPr/>
            </p:nvGrpSpPr>
            <p:grpSpPr bwMode="auto">
              <a:xfrm>
                <a:off x="1295399" y="4572000"/>
                <a:ext cx="685801" cy="838200"/>
                <a:chOff x="720" y="864"/>
                <a:chExt cx="432" cy="528"/>
              </a:xfrm>
            </p:grpSpPr>
            <p:sp>
              <p:nvSpPr>
                <p:cNvPr id="243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 dirty="0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244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6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3" name="Group 239"/>
              <p:cNvGrpSpPr>
                <a:grpSpLocks/>
              </p:cNvGrpSpPr>
              <p:nvPr/>
            </p:nvGrpSpPr>
            <p:grpSpPr bwMode="auto">
              <a:xfrm>
                <a:off x="2209799" y="4572000"/>
                <a:ext cx="685801" cy="838200"/>
                <a:chOff x="720" y="864"/>
                <a:chExt cx="432" cy="528"/>
              </a:xfrm>
            </p:grpSpPr>
            <p:sp>
              <p:nvSpPr>
                <p:cNvPr id="239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 dirty="0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240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2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4" name="Group 239"/>
              <p:cNvGrpSpPr>
                <a:grpSpLocks/>
              </p:cNvGrpSpPr>
              <p:nvPr/>
            </p:nvGrpSpPr>
            <p:grpSpPr bwMode="auto">
              <a:xfrm>
                <a:off x="3124199" y="4572000"/>
                <a:ext cx="685801" cy="838200"/>
                <a:chOff x="720" y="864"/>
                <a:chExt cx="432" cy="528"/>
              </a:xfrm>
            </p:grpSpPr>
            <p:sp>
              <p:nvSpPr>
                <p:cNvPr id="235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 dirty="0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236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5" name="Group 239"/>
              <p:cNvGrpSpPr>
                <a:grpSpLocks/>
              </p:cNvGrpSpPr>
              <p:nvPr/>
            </p:nvGrpSpPr>
            <p:grpSpPr bwMode="auto">
              <a:xfrm>
                <a:off x="4038599" y="4572000"/>
                <a:ext cx="685801" cy="838200"/>
                <a:chOff x="720" y="864"/>
                <a:chExt cx="432" cy="528"/>
              </a:xfrm>
            </p:grpSpPr>
            <p:sp>
              <p:nvSpPr>
                <p:cNvPr id="231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 dirty="0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232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4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6" name="Group 239"/>
              <p:cNvGrpSpPr>
                <a:grpSpLocks/>
              </p:cNvGrpSpPr>
              <p:nvPr/>
            </p:nvGrpSpPr>
            <p:grpSpPr bwMode="auto">
              <a:xfrm>
                <a:off x="4952999" y="4572000"/>
                <a:ext cx="685801" cy="838200"/>
                <a:chOff x="720" y="864"/>
                <a:chExt cx="432" cy="528"/>
              </a:xfrm>
            </p:grpSpPr>
            <p:sp>
              <p:nvSpPr>
                <p:cNvPr id="227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 dirty="0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228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7" name="Group 239"/>
              <p:cNvGrpSpPr>
                <a:grpSpLocks/>
              </p:cNvGrpSpPr>
              <p:nvPr/>
            </p:nvGrpSpPr>
            <p:grpSpPr bwMode="auto">
              <a:xfrm>
                <a:off x="5867399" y="4572000"/>
                <a:ext cx="685801" cy="838200"/>
                <a:chOff x="720" y="864"/>
                <a:chExt cx="432" cy="528"/>
              </a:xfrm>
            </p:grpSpPr>
            <p:sp>
              <p:nvSpPr>
                <p:cNvPr id="223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 dirty="0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224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5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6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8" name="Group 239"/>
              <p:cNvGrpSpPr>
                <a:grpSpLocks/>
              </p:cNvGrpSpPr>
              <p:nvPr/>
            </p:nvGrpSpPr>
            <p:grpSpPr bwMode="auto">
              <a:xfrm>
                <a:off x="6781799" y="4572000"/>
                <a:ext cx="685801" cy="838200"/>
                <a:chOff x="720" y="864"/>
                <a:chExt cx="432" cy="528"/>
              </a:xfrm>
            </p:grpSpPr>
            <p:sp>
              <p:nvSpPr>
                <p:cNvPr id="219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 dirty="0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220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88205418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2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Using Vector Instructions</a:t>
            </a:r>
          </a:p>
        </p:txBody>
      </p:sp>
      <p:sp>
        <p:nvSpPr>
          <p:cNvPr id="798753" name="Rectangle 33"/>
          <p:cNvSpPr>
            <a:spLocks noGrp="1" noChangeArrowheads="1"/>
          </p:cNvSpPr>
          <p:nvPr>
            <p:ph type="body" idx="1"/>
          </p:nvPr>
        </p:nvSpPr>
        <p:spPr>
          <a:xfrm>
            <a:off x="290513" y="4603750"/>
            <a:ext cx="8307387" cy="18732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Make use of AVX Instructions</a:t>
            </a:r>
          </a:p>
          <a:p>
            <a:pPr lvl="1" eaLnBrk="1" hangingPunct="1">
              <a:defRPr/>
            </a:pPr>
            <a:r>
              <a:rPr lang="en-US" dirty="0"/>
              <a:t>Parallel operations on multiple data elements</a:t>
            </a:r>
          </a:p>
          <a:p>
            <a:pPr lvl="1" eaLnBrk="1" hangingPunct="1">
              <a:defRPr/>
            </a:pPr>
            <a:r>
              <a:rPr lang="en-US" dirty="0"/>
              <a:t>See Web Aside OPT:SIMD on CS:APP web page</a:t>
            </a:r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/>
          </a:p>
        </p:txBody>
      </p:sp>
      <p:graphicFrame>
        <p:nvGraphicFramePr>
          <p:cNvPr id="7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090566"/>
              </p:ext>
            </p:extLst>
          </p:nvPr>
        </p:nvGraphicFramePr>
        <p:xfrm>
          <a:off x="357016" y="1168527"/>
          <a:ext cx="7796385" cy="2714625"/>
        </p:xfrm>
        <a:graphic>
          <a:graphicData uri="http://schemas.openxmlformats.org/drawingml/2006/table">
            <a:tbl>
              <a:tblPr/>
              <a:tblGrid>
                <a:gridCol w="2418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Scalar Best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0.54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0.52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Vector Best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0.24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0.16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Throughput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Vec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 Throughput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0.12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0.12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Generally Useful Optimizations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Code motion/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precomputation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Strength reduction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Sharing of common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subexpressions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Example: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Bubblesort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Optimization Blockers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Procedure calls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Memory aliasing</a:t>
            </a:r>
          </a:p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Exploiting Instruction-Level Parallelism</a:t>
            </a:r>
          </a:p>
          <a:p>
            <a:r>
              <a:rPr lang="en-US" dirty="0"/>
              <a:t>Dealing with Conditionals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1290895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913" y="1220788"/>
            <a:ext cx="8624887" cy="5140325"/>
          </a:xfrm>
        </p:spPr>
        <p:txBody>
          <a:bodyPr/>
          <a:lstStyle/>
          <a:p>
            <a:pPr marL="284163" indent="-284163" eaLnBrk="1" hangingPunct="1">
              <a:defRPr/>
            </a:pPr>
            <a:r>
              <a:rPr lang="en-US" dirty="0"/>
              <a:t>Challenge</a:t>
            </a:r>
          </a:p>
          <a:p>
            <a:pPr marL="457200" lvl="1" indent="-173038" eaLnBrk="1" hangingPunct="1">
              <a:defRPr/>
            </a:pPr>
            <a:r>
              <a:rPr lang="en-US" dirty="0">
                <a:solidFill>
                  <a:srgbClr val="990000"/>
                </a:solidFill>
              </a:rPr>
              <a:t>Instruction Control Unit </a:t>
            </a:r>
            <a:r>
              <a:rPr lang="en-US" dirty="0"/>
              <a:t>must work well ahead of </a:t>
            </a:r>
            <a:r>
              <a:rPr lang="en-US" dirty="0">
                <a:solidFill>
                  <a:srgbClr val="990000"/>
                </a:solidFill>
              </a:rPr>
              <a:t>Execution Unit</a:t>
            </a:r>
            <a:br>
              <a:rPr lang="en-US" dirty="0"/>
            </a:br>
            <a:r>
              <a:rPr lang="en-US" dirty="0"/>
              <a:t>to generate enough operations to keep EU busy</a:t>
            </a:r>
          </a:p>
          <a:p>
            <a:pPr marL="285750" lvl="1" indent="-171450" eaLnBrk="1" hangingPunct="1">
              <a:defRPr/>
            </a:pPr>
            <a:endParaRPr lang="en-US" dirty="0"/>
          </a:p>
          <a:p>
            <a:pPr marL="285750" lvl="1" indent="-171450" eaLnBrk="1" hangingPunct="1">
              <a:defRPr/>
            </a:pPr>
            <a:endParaRPr lang="en-US" dirty="0"/>
          </a:p>
          <a:p>
            <a:pPr marL="285750" lvl="1" indent="-171450" eaLnBrk="1" hangingPunct="1">
              <a:defRPr/>
            </a:pPr>
            <a:endParaRPr lang="en-US" dirty="0"/>
          </a:p>
          <a:p>
            <a:pPr marL="285750" lvl="1" indent="-171450" eaLnBrk="1" hangingPunct="1">
              <a:defRPr/>
            </a:pPr>
            <a:endParaRPr lang="en-US" dirty="0"/>
          </a:p>
          <a:p>
            <a:pPr marL="285750" lvl="1" indent="-171450" eaLnBrk="1" hangingPunct="1">
              <a:defRPr/>
            </a:pPr>
            <a:endParaRPr lang="en-US" dirty="0"/>
          </a:p>
          <a:p>
            <a:pPr marL="285750" lvl="1" indent="-171450" eaLnBrk="1" hangingPunct="1">
              <a:defRPr/>
            </a:pPr>
            <a:endParaRPr lang="en-US" dirty="0"/>
          </a:p>
          <a:p>
            <a:pPr marL="285750" lvl="1" indent="-171450" eaLnBrk="1" hangingPunct="1">
              <a:defRPr/>
            </a:pPr>
            <a:endParaRPr lang="en-US" dirty="0"/>
          </a:p>
          <a:p>
            <a:pPr marL="457200" lvl="1" indent="-173038">
              <a:defRPr/>
            </a:pPr>
            <a:r>
              <a:rPr lang="en-US" dirty="0"/>
              <a:t>When encounters conditional branch, cannot reliably determine where to continue fetching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143000" y="2506308"/>
            <a:ext cx="4615445" cy="23057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404663:  </a:t>
            </a:r>
            <a:r>
              <a:rPr lang="nl-NL" sz="1800" dirty="0" err="1">
                <a:latin typeface="Courier New" pitchFamily="49" charset="0"/>
              </a:rPr>
              <a:t>mov</a:t>
            </a:r>
            <a:r>
              <a:rPr lang="nl-NL" sz="1800" dirty="0">
                <a:latin typeface="Courier New" pitchFamily="49" charset="0"/>
              </a:rPr>
              <a:t>    $0x0,%eax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404668:  </a:t>
            </a:r>
            <a:r>
              <a:rPr lang="nl-NL" sz="1800" dirty="0" err="1">
                <a:latin typeface="Courier New" pitchFamily="49" charset="0"/>
              </a:rPr>
              <a:t>cmp</a:t>
            </a:r>
            <a:r>
              <a:rPr lang="nl-NL" sz="1800" dirty="0">
                <a:latin typeface="Courier New" pitchFamily="49" charset="0"/>
              </a:rPr>
              <a:t>    (%</a:t>
            </a:r>
            <a:r>
              <a:rPr lang="nl-NL" sz="1800" dirty="0" err="1">
                <a:latin typeface="Courier New" pitchFamily="49" charset="0"/>
              </a:rPr>
              <a:t>rdi</a:t>
            </a:r>
            <a:r>
              <a:rPr lang="nl-NL" sz="1800" dirty="0">
                <a:latin typeface="Courier New" pitchFamily="49" charset="0"/>
              </a:rPr>
              <a:t>),%</a:t>
            </a:r>
            <a:r>
              <a:rPr lang="nl-NL" sz="1800" dirty="0" err="1">
                <a:latin typeface="Courier New" pitchFamily="49" charset="0"/>
              </a:rPr>
              <a:t>rsi</a:t>
            </a: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</a:t>
            </a:r>
            <a:r>
              <a:rPr lang="nl-NL" sz="1800" i="1" dirty="0">
                <a:latin typeface="Courier New" pitchFamily="49" charset="0"/>
              </a:rPr>
              <a:t>40466b:  </a:t>
            </a:r>
            <a:r>
              <a:rPr lang="nl-NL" sz="1800" i="1" dirty="0" err="1">
                <a:latin typeface="Courier New" pitchFamily="49" charset="0"/>
              </a:rPr>
              <a:t>jge</a:t>
            </a:r>
            <a:r>
              <a:rPr lang="nl-NL" sz="1800" i="1" dirty="0">
                <a:latin typeface="Courier New" pitchFamily="49" charset="0"/>
              </a:rPr>
              <a:t>    404685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40466d:  </a:t>
            </a:r>
            <a:r>
              <a:rPr lang="nl-NL" sz="1800" dirty="0" err="1">
                <a:latin typeface="Courier New" pitchFamily="49" charset="0"/>
              </a:rPr>
              <a:t>mov</a:t>
            </a:r>
            <a:r>
              <a:rPr lang="nl-NL" sz="1800" dirty="0">
                <a:latin typeface="Courier New" pitchFamily="49" charset="0"/>
              </a:rPr>
              <a:t>    0x8(%</a:t>
            </a:r>
            <a:r>
              <a:rPr lang="nl-NL" sz="1800" dirty="0" err="1">
                <a:latin typeface="Courier New" pitchFamily="49" charset="0"/>
              </a:rPr>
              <a:t>rdi</a:t>
            </a:r>
            <a:r>
              <a:rPr lang="nl-NL" sz="1800" dirty="0">
                <a:latin typeface="Courier New" pitchFamily="49" charset="0"/>
              </a:rPr>
              <a:t>),%</a:t>
            </a:r>
            <a:r>
              <a:rPr lang="nl-NL" sz="1800" dirty="0" err="1">
                <a:latin typeface="Courier New" pitchFamily="49" charset="0"/>
              </a:rPr>
              <a:t>rax</a:t>
            </a: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 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 . . .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404685:  </a:t>
            </a:r>
            <a:r>
              <a:rPr lang="nl-NL" sz="1800" dirty="0" err="1">
                <a:latin typeface="Courier New" pitchFamily="49" charset="0"/>
              </a:rPr>
              <a:t>repz</a:t>
            </a:r>
            <a:r>
              <a:rPr lang="nl-NL" sz="1800" dirty="0">
                <a:latin typeface="Courier New" pitchFamily="49" charset="0"/>
              </a:rPr>
              <a:t> </a:t>
            </a:r>
            <a:r>
              <a:rPr lang="nl-NL" sz="1800" dirty="0" err="1">
                <a:latin typeface="Courier New" pitchFamily="49" charset="0"/>
              </a:rPr>
              <a:t>retq</a:t>
            </a:r>
            <a:endParaRPr lang="nl-NL" sz="1800" dirty="0">
              <a:latin typeface="Courier New" pitchFamily="49" charset="0"/>
            </a:endParaRPr>
          </a:p>
        </p:txBody>
      </p:sp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64214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What About Branches?</a:t>
            </a:r>
          </a:p>
        </p:txBody>
      </p:sp>
      <p:sp>
        <p:nvSpPr>
          <p:cNvPr id="48133" name="AutoShape 5"/>
          <p:cNvSpPr>
            <a:spLocks/>
          </p:cNvSpPr>
          <p:nvPr/>
        </p:nvSpPr>
        <p:spPr bwMode="auto">
          <a:xfrm>
            <a:off x="5792916" y="2514600"/>
            <a:ext cx="304800" cy="509814"/>
          </a:xfrm>
          <a:prstGeom prst="rightBrace">
            <a:avLst>
              <a:gd name="adj1" fmla="val 16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6172835" y="2562749"/>
            <a:ext cx="1411605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Executing</a:t>
            </a: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6622835" y="3045767"/>
            <a:ext cx="2444965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990000"/>
                </a:solidFill>
                <a:latin typeface="Calibri" pitchFamily="34" charset="0"/>
              </a:rPr>
              <a:t>How to continue?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5257800" y="3276600"/>
            <a:ext cx="1295400" cy="0"/>
          </a:xfrm>
          <a:prstGeom prst="straightConnector1">
            <a:avLst/>
          </a:prstGeom>
          <a:noFill/>
          <a:ln w="25400" cap="flat" cmpd="sng" algn="ctr">
            <a:solidFill>
              <a:srgbClr val="99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earing a military uniform&#10;&#10;Description automatically generated">
            <a:extLst>
              <a:ext uri="{FF2B5EF4-FFF2-40B4-BE49-F238E27FC236}">
                <a16:creationId xmlns:a16="http://schemas.microsoft.com/office/drawing/2014/main" id="{E2EB24FE-022B-41FD-A9EF-D401D19C8C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6" r="1493"/>
          <a:stretch/>
        </p:blipFill>
        <p:spPr>
          <a:xfrm>
            <a:off x="5178350" y="228600"/>
            <a:ext cx="3962400" cy="6381750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2DD152F1-340C-4CF8-A567-2878B66FF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57" y="685800"/>
            <a:ext cx="481576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kern="0" dirty="0"/>
              <a:t>Rear Admiral Grace Hopper</a:t>
            </a:r>
            <a:br>
              <a:rPr lang="en-US" kern="0" dirty="0"/>
            </a:br>
            <a:r>
              <a:rPr lang="en-US" sz="2000" kern="0" dirty="0"/>
              <a:t>(1906-1992)</a:t>
            </a:r>
          </a:p>
          <a:p>
            <a:pPr lvl="1">
              <a:defRPr/>
            </a:pPr>
            <a:r>
              <a:rPr lang="en-US" kern="0" dirty="0"/>
              <a:t>Invented first compiler in 1951 (technically it was a linker)</a:t>
            </a:r>
          </a:p>
          <a:p>
            <a:pPr lvl="1">
              <a:defRPr/>
            </a:pPr>
            <a:r>
              <a:rPr lang="en-US" kern="0" dirty="0"/>
              <a:t>Coined “compiler” (and “bug”)</a:t>
            </a:r>
          </a:p>
          <a:p>
            <a:pPr lvl="1">
              <a:defRPr/>
            </a:pPr>
            <a:r>
              <a:rPr lang="en-US" kern="0" dirty="0"/>
              <a:t>Compiled for Harvard Mark I</a:t>
            </a:r>
          </a:p>
          <a:p>
            <a:pPr lvl="1">
              <a:defRPr/>
            </a:pPr>
            <a:r>
              <a:rPr lang="en-US" kern="0" dirty="0"/>
              <a:t>Eventually led to COBOL</a:t>
            </a:r>
            <a:br>
              <a:rPr lang="en-US" kern="0" dirty="0"/>
            </a:br>
            <a:r>
              <a:rPr lang="en-US" kern="0" dirty="0"/>
              <a:t>(which ran the world for years)</a:t>
            </a:r>
          </a:p>
          <a:p>
            <a:pPr lvl="1">
              <a:defRPr/>
            </a:pPr>
            <a:r>
              <a:rPr lang="en-US" kern="0" dirty="0">
                <a:solidFill>
                  <a:srgbClr val="C00000"/>
                </a:solidFill>
              </a:rPr>
              <a:t>“</a:t>
            </a:r>
            <a:r>
              <a:rPr lang="en-US" dirty="0">
                <a:solidFill>
                  <a:srgbClr val="C00000"/>
                </a:solidFill>
              </a:rPr>
              <a:t>I decided data processors ought to be able to write their programs in English, and the computers would translate them into machine code”</a:t>
            </a:r>
            <a:endParaRPr lang="en-US" kern="0" dirty="0">
              <a:solidFill>
                <a:srgbClr val="C00000"/>
              </a:solidFill>
            </a:endParaRPr>
          </a:p>
          <a:p>
            <a:pPr marL="457200" lvl="1" indent="0">
              <a:buNone/>
              <a:defRPr/>
            </a:pPr>
            <a:endParaRPr lang="en-US" kern="0" dirty="0"/>
          </a:p>
        </p:txBody>
      </p:sp>
      <p:pic>
        <p:nvPicPr>
          <p:cNvPr id="8" name="Picture 7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82963C28-DEFB-4ABA-8DAB-89D3F99527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3" t="52051" r="17576" b="17180"/>
          <a:stretch/>
        </p:blipFill>
        <p:spPr>
          <a:xfrm>
            <a:off x="-45717" y="4988753"/>
            <a:ext cx="5227317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1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58626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Modern CPU Design</a:t>
            </a:r>
          </a:p>
        </p:txBody>
      </p:sp>
      <p:sp>
        <p:nvSpPr>
          <p:cNvPr id="421891" name="Rectangle 3"/>
          <p:cNvSpPr>
            <a:spLocks noChangeArrowheads="1"/>
          </p:cNvSpPr>
          <p:nvPr/>
        </p:nvSpPr>
        <p:spPr bwMode="auto">
          <a:xfrm>
            <a:off x="1542040" y="3505200"/>
            <a:ext cx="6510337" cy="30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b" anchorCtr="0"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Execution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057400" y="3900160"/>
            <a:ext cx="5706052" cy="762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Functional</a:t>
            </a:r>
          </a:p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Units</a:t>
            </a:r>
          </a:p>
        </p:txBody>
      </p:sp>
      <p:sp>
        <p:nvSpPr>
          <p:cNvPr id="421893" name="Rectangle 5"/>
          <p:cNvSpPr>
            <a:spLocks noChangeArrowheads="1"/>
          </p:cNvSpPr>
          <p:nvPr/>
        </p:nvSpPr>
        <p:spPr bwMode="auto">
          <a:xfrm>
            <a:off x="1542040" y="1219200"/>
            <a:ext cx="6510337" cy="1905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t" anchorCtr="0"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Instruction Control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2216727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Branch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3759777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4532890" y="4038600"/>
            <a:ext cx="674687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5302827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Load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6074352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Store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6460115" y="1676400"/>
            <a:ext cx="1303337" cy="11430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Instruction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5302827" y="5562600"/>
            <a:ext cx="1447800" cy="6096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Data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4242377" y="1676400"/>
            <a:ext cx="1157288" cy="5334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Fetch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Control</a:t>
            </a: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4242377" y="2286000"/>
            <a:ext cx="1157288" cy="5334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Instruction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Decode</a:t>
            </a:r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>
            <a:off x="5399665" y="1948130"/>
            <a:ext cx="1060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 flipH="1">
            <a:off x="5399665" y="2562880"/>
            <a:ext cx="1060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>
            <a:off x="4820227" y="2819400"/>
            <a:ext cx="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2" name="Freeform 18"/>
          <p:cNvSpPr>
            <a:spLocks/>
          </p:cNvSpPr>
          <p:nvPr/>
        </p:nvSpPr>
        <p:spPr bwMode="auto">
          <a:xfrm flipH="1">
            <a:off x="2313565" y="1752600"/>
            <a:ext cx="1928812" cy="2286000"/>
          </a:xfrm>
          <a:custGeom>
            <a:avLst/>
            <a:gdLst>
              <a:gd name="T0" fmla="*/ 0 w 144"/>
              <a:gd name="T1" fmla="*/ 0 h 864"/>
              <a:gd name="T2" fmla="*/ 144 w 144"/>
              <a:gd name="T3" fmla="*/ 0 h 864"/>
              <a:gd name="T4" fmla="*/ 144 w 144"/>
              <a:gd name="T5" fmla="*/ 864 h 864"/>
              <a:gd name="T6" fmla="*/ 0 60000 65536"/>
              <a:gd name="T7" fmla="*/ 0 60000 65536"/>
              <a:gd name="T8" fmla="*/ 0 60000 65536"/>
              <a:gd name="T9" fmla="*/ 0 w 144"/>
              <a:gd name="T10" fmla="*/ 0 h 864"/>
              <a:gd name="T11" fmla="*/ 144 w 144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864">
                <a:moveTo>
                  <a:pt x="0" y="0"/>
                </a:moveTo>
                <a:lnTo>
                  <a:pt x="144" y="0"/>
                </a:lnTo>
                <a:lnTo>
                  <a:pt x="144" y="864"/>
                </a:lnTo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 rot="5400000">
            <a:off x="4963102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4" name="Line 20"/>
          <p:cNvSpPr>
            <a:spLocks noChangeShapeType="1"/>
          </p:cNvSpPr>
          <p:nvPr/>
        </p:nvSpPr>
        <p:spPr bwMode="auto">
          <a:xfrm rot="16200000" flipV="1">
            <a:off x="5253615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5" name="Line 21"/>
          <p:cNvSpPr>
            <a:spLocks noChangeShapeType="1"/>
          </p:cNvSpPr>
          <p:nvPr/>
        </p:nvSpPr>
        <p:spPr bwMode="auto">
          <a:xfrm rot="5400000">
            <a:off x="5734627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6" name="Line 22"/>
          <p:cNvSpPr>
            <a:spLocks noChangeShapeType="1"/>
          </p:cNvSpPr>
          <p:nvPr/>
        </p:nvSpPr>
        <p:spPr bwMode="auto">
          <a:xfrm rot="5400000">
            <a:off x="6023552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5514320" y="1673423"/>
            <a:ext cx="7822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Address</a:t>
            </a:r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5410200" y="2286000"/>
            <a:ext cx="10691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Instructions</a:t>
            </a:r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4800600" y="2816423"/>
            <a:ext cx="10109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Operations</a:t>
            </a:r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2286000" y="3166080"/>
            <a:ext cx="12919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Prediction OK?</a:t>
            </a:r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6515677" y="5240179"/>
            <a:ext cx="4347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>
                <a:latin typeface="Calibri" pitchFamily="34" charset="0"/>
              </a:rPr>
              <a:t>Data</a:t>
            </a:r>
          </a:p>
        </p:txBody>
      </p:sp>
      <p:sp>
        <p:nvSpPr>
          <p:cNvPr id="11292" name="Text Box 28"/>
          <p:cNvSpPr txBox="1">
            <a:spLocks noChangeArrowheads="1"/>
          </p:cNvSpPr>
          <p:nvPr/>
        </p:nvSpPr>
        <p:spPr bwMode="auto">
          <a:xfrm>
            <a:off x="5735940" y="5257800"/>
            <a:ext cx="4347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>
                <a:latin typeface="Calibri" pitchFamily="34" charset="0"/>
              </a:rPr>
              <a:t>Data</a:t>
            </a:r>
          </a:p>
        </p:txBody>
      </p:sp>
      <p:sp>
        <p:nvSpPr>
          <p:cNvPr id="11293" name="Text Box 29"/>
          <p:cNvSpPr txBox="1">
            <a:spLocks noChangeArrowheads="1"/>
          </p:cNvSpPr>
          <p:nvPr/>
        </p:nvSpPr>
        <p:spPr bwMode="auto">
          <a:xfrm>
            <a:off x="5084584" y="5011579"/>
            <a:ext cx="4780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 err="1">
                <a:latin typeface="Calibri" pitchFamily="34" charset="0"/>
              </a:rPr>
              <a:t>Addr</a:t>
            </a:r>
            <a:r>
              <a:rPr lang="en-US" sz="1000" dirty="0">
                <a:latin typeface="Calibri" pitchFamily="34" charset="0"/>
              </a:rPr>
              <a:t>.</a:t>
            </a:r>
          </a:p>
        </p:txBody>
      </p:sp>
      <p:sp>
        <p:nvSpPr>
          <p:cNvPr id="11294" name="Text Box 30"/>
          <p:cNvSpPr txBox="1">
            <a:spLocks noChangeArrowheads="1"/>
          </p:cNvSpPr>
          <p:nvPr/>
        </p:nvSpPr>
        <p:spPr bwMode="auto">
          <a:xfrm>
            <a:off x="5853440" y="5011579"/>
            <a:ext cx="4780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 err="1">
                <a:latin typeface="Calibri" pitchFamily="34" charset="0"/>
              </a:rPr>
              <a:t>Addr</a:t>
            </a:r>
            <a:r>
              <a:rPr lang="en-US" sz="1000" dirty="0">
                <a:latin typeface="Calibri" pitchFamily="34" charset="0"/>
              </a:rPr>
              <a:t>.</a:t>
            </a:r>
          </a:p>
        </p:txBody>
      </p:sp>
      <p:sp>
        <p:nvSpPr>
          <p:cNvPr id="11295" name="Line 31"/>
          <p:cNvSpPr>
            <a:spLocks noChangeShapeType="1"/>
          </p:cNvSpPr>
          <p:nvPr/>
        </p:nvSpPr>
        <p:spPr bwMode="auto">
          <a:xfrm>
            <a:off x="2543175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6" name="Line 32"/>
          <p:cNvSpPr>
            <a:spLocks noChangeShapeType="1"/>
          </p:cNvSpPr>
          <p:nvPr/>
        </p:nvSpPr>
        <p:spPr bwMode="auto">
          <a:xfrm>
            <a:off x="4087812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7" name="Line 33"/>
          <p:cNvSpPr>
            <a:spLocks noChangeShapeType="1"/>
          </p:cNvSpPr>
          <p:nvPr/>
        </p:nvSpPr>
        <p:spPr bwMode="auto">
          <a:xfrm>
            <a:off x="485775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8" name="Line 34"/>
          <p:cNvSpPr>
            <a:spLocks noChangeShapeType="1"/>
          </p:cNvSpPr>
          <p:nvPr/>
        </p:nvSpPr>
        <p:spPr bwMode="auto">
          <a:xfrm>
            <a:off x="5630862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9" name="Line 35"/>
          <p:cNvSpPr>
            <a:spLocks noChangeShapeType="1"/>
          </p:cNvSpPr>
          <p:nvPr/>
        </p:nvSpPr>
        <p:spPr bwMode="auto">
          <a:xfrm>
            <a:off x="640080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0" name="Line 36"/>
          <p:cNvSpPr>
            <a:spLocks noChangeShapeType="1"/>
          </p:cNvSpPr>
          <p:nvPr/>
        </p:nvSpPr>
        <p:spPr bwMode="auto">
          <a:xfrm>
            <a:off x="2543175" y="3810000"/>
            <a:ext cx="3857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1" name="Rectangle 37"/>
          <p:cNvSpPr>
            <a:spLocks noChangeArrowheads="1"/>
          </p:cNvSpPr>
          <p:nvPr/>
        </p:nvSpPr>
        <p:spPr bwMode="auto">
          <a:xfrm>
            <a:off x="2989840" y="4038600"/>
            <a:ext cx="673100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302" name="Line 38"/>
          <p:cNvSpPr>
            <a:spLocks noChangeShapeType="1"/>
          </p:cNvSpPr>
          <p:nvPr/>
        </p:nvSpPr>
        <p:spPr bwMode="auto">
          <a:xfrm>
            <a:off x="331470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3" name="Line 39"/>
          <p:cNvSpPr>
            <a:spLocks noChangeShapeType="1"/>
          </p:cNvSpPr>
          <p:nvPr/>
        </p:nvSpPr>
        <p:spPr bwMode="auto">
          <a:xfrm>
            <a:off x="1735715" y="4876800"/>
            <a:ext cx="521469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2507240" y="4495800"/>
            <a:ext cx="3857625" cy="381000"/>
            <a:chOff x="768" y="2016"/>
            <a:chExt cx="1920" cy="144"/>
          </a:xfrm>
        </p:grpSpPr>
        <p:sp>
          <p:nvSpPr>
            <p:cNvPr id="11313" name="Line 41"/>
            <p:cNvSpPr>
              <a:spLocks noChangeShapeType="1"/>
            </p:cNvSpPr>
            <p:nvPr/>
          </p:nvSpPr>
          <p:spPr bwMode="auto">
            <a:xfrm>
              <a:off x="768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4" name="Line 42"/>
            <p:cNvSpPr>
              <a:spLocks noChangeShapeType="1"/>
            </p:cNvSpPr>
            <p:nvPr/>
          </p:nvSpPr>
          <p:spPr bwMode="auto">
            <a:xfrm>
              <a:off x="1536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5" name="Line 43"/>
            <p:cNvSpPr>
              <a:spLocks noChangeShapeType="1"/>
            </p:cNvSpPr>
            <p:nvPr/>
          </p:nvSpPr>
          <p:spPr bwMode="auto">
            <a:xfrm>
              <a:off x="1920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6" name="Line 44"/>
            <p:cNvSpPr>
              <a:spLocks noChangeShapeType="1"/>
            </p:cNvSpPr>
            <p:nvPr/>
          </p:nvSpPr>
          <p:spPr bwMode="auto">
            <a:xfrm>
              <a:off x="2304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7" name="Line 45"/>
            <p:cNvSpPr>
              <a:spLocks noChangeShapeType="1"/>
            </p:cNvSpPr>
            <p:nvPr/>
          </p:nvSpPr>
          <p:spPr bwMode="auto">
            <a:xfrm>
              <a:off x="2688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8" name="Line 46"/>
            <p:cNvSpPr>
              <a:spLocks noChangeShapeType="1"/>
            </p:cNvSpPr>
            <p:nvPr/>
          </p:nvSpPr>
          <p:spPr bwMode="auto">
            <a:xfrm>
              <a:off x="1152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1305" name="Rectangle 47"/>
          <p:cNvSpPr>
            <a:spLocks noChangeArrowheads="1"/>
          </p:cNvSpPr>
          <p:nvPr/>
        </p:nvSpPr>
        <p:spPr bwMode="auto">
          <a:xfrm>
            <a:off x="2796165" y="4829175"/>
            <a:ext cx="15149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Operation Results</a:t>
            </a:r>
          </a:p>
        </p:txBody>
      </p:sp>
      <p:sp>
        <p:nvSpPr>
          <p:cNvPr id="11306" name="Rectangle 48"/>
          <p:cNvSpPr>
            <a:spLocks noChangeArrowheads="1"/>
          </p:cNvSpPr>
          <p:nvPr/>
        </p:nvSpPr>
        <p:spPr bwMode="auto">
          <a:xfrm>
            <a:off x="2796165" y="1828800"/>
            <a:ext cx="1157287" cy="9906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Retirement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Unit</a:t>
            </a:r>
          </a:p>
        </p:txBody>
      </p:sp>
      <p:sp>
        <p:nvSpPr>
          <p:cNvPr id="11307" name="Rectangle 49"/>
          <p:cNvSpPr>
            <a:spLocks noChangeArrowheads="1"/>
          </p:cNvSpPr>
          <p:nvPr/>
        </p:nvSpPr>
        <p:spPr bwMode="auto">
          <a:xfrm>
            <a:off x="2989840" y="2286000"/>
            <a:ext cx="769937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Register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File</a:t>
            </a:r>
          </a:p>
        </p:txBody>
      </p:sp>
      <p:sp>
        <p:nvSpPr>
          <p:cNvPr id="11308" name="Line 50"/>
          <p:cNvSpPr>
            <a:spLocks noChangeShapeType="1"/>
          </p:cNvSpPr>
          <p:nvPr/>
        </p:nvSpPr>
        <p:spPr bwMode="auto">
          <a:xfrm>
            <a:off x="2313565" y="2209800"/>
            <a:ext cx="482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9" name="Freeform 51"/>
          <p:cNvSpPr>
            <a:spLocks/>
          </p:cNvSpPr>
          <p:nvPr/>
        </p:nvSpPr>
        <p:spPr bwMode="auto">
          <a:xfrm flipH="1">
            <a:off x="1904999" y="2667000"/>
            <a:ext cx="891166" cy="2209800"/>
          </a:xfrm>
          <a:custGeom>
            <a:avLst/>
            <a:gdLst>
              <a:gd name="T0" fmla="*/ 0 w 144"/>
              <a:gd name="T1" fmla="*/ 0 h 864"/>
              <a:gd name="T2" fmla="*/ 144 w 144"/>
              <a:gd name="T3" fmla="*/ 0 h 864"/>
              <a:gd name="T4" fmla="*/ 144 w 144"/>
              <a:gd name="T5" fmla="*/ 864 h 864"/>
              <a:gd name="T6" fmla="*/ 0 60000 65536"/>
              <a:gd name="T7" fmla="*/ 0 60000 65536"/>
              <a:gd name="T8" fmla="*/ 0 60000 65536"/>
              <a:gd name="T9" fmla="*/ 0 w 144"/>
              <a:gd name="T10" fmla="*/ 0 h 864"/>
              <a:gd name="T11" fmla="*/ 144 w 144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864">
                <a:moveTo>
                  <a:pt x="0" y="0"/>
                </a:moveTo>
                <a:lnTo>
                  <a:pt x="144" y="0"/>
                </a:lnTo>
                <a:lnTo>
                  <a:pt x="144" y="86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10" name="Text Box 52"/>
          <p:cNvSpPr txBox="1">
            <a:spLocks noChangeArrowheads="1"/>
          </p:cNvSpPr>
          <p:nvPr/>
        </p:nvSpPr>
        <p:spPr bwMode="auto">
          <a:xfrm>
            <a:off x="457200" y="3159100"/>
            <a:ext cx="14452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Register Updates</a:t>
            </a:r>
          </a:p>
        </p:txBody>
      </p:sp>
      <p:sp>
        <p:nvSpPr>
          <p:cNvPr id="11311" name="Line 53"/>
          <p:cNvSpPr>
            <a:spLocks noChangeShapeType="1"/>
          </p:cNvSpPr>
          <p:nvPr/>
        </p:nvSpPr>
        <p:spPr bwMode="auto">
          <a:xfrm>
            <a:off x="3759777" y="2514600"/>
            <a:ext cx="48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12" name="Freeform 54"/>
          <p:cNvSpPr>
            <a:spLocks/>
          </p:cNvSpPr>
          <p:nvPr/>
        </p:nvSpPr>
        <p:spPr bwMode="auto">
          <a:xfrm>
            <a:off x="3856615" y="2819400"/>
            <a:ext cx="963612" cy="228600"/>
          </a:xfrm>
          <a:custGeom>
            <a:avLst/>
            <a:gdLst>
              <a:gd name="T0" fmla="*/ 480 w 480"/>
              <a:gd name="T1" fmla="*/ 144 h 144"/>
              <a:gd name="T2" fmla="*/ 0 w 480"/>
              <a:gd name="T3" fmla="*/ 144 h 144"/>
              <a:gd name="T4" fmla="*/ 0 w 480"/>
              <a:gd name="T5" fmla="*/ 0 h 144"/>
              <a:gd name="T6" fmla="*/ 0 60000 65536"/>
              <a:gd name="T7" fmla="*/ 0 60000 65536"/>
              <a:gd name="T8" fmla="*/ 0 60000 65536"/>
              <a:gd name="T9" fmla="*/ 0 w 480"/>
              <a:gd name="T10" fmla="*/ 0 h 144"/>
              <a:gd name="T11" fmla="*/ 480 w 48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144">
                <a:moveTo>
                  <a:pt x="480" y="144"/>
                </a:moveTo>
                <a:lnTo>
                  <a:pt x="0" y="144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22160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59388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Branch Outcomes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763000" cy="1828800"/>
          </a:xfrm>
        </p:spPr>
        <p:txBody>
          <a:bodyPr/>
          <a:lstStyle/>
          <a:p>
            <a:pPr marL="285750" lvl="1" indent="-171450" eaLnBrk="1" hangingPunct="1"/>
            <a:r>
              <a:rPr lang="en-US" b="1" dirty="0"/>
              <a:t>When encounter conditional branch, cannot determine where to continue fetching</a:t>
            </a:r>
          </a:p>
          <a:p>
            <a:pPr marL="573088" lvl="2" indent="-173038" eaLnBrk="1" hangingPunct="1"/>
            <a:r>
              <a:rPr lang="en-US" dirty="0"/>
              <a:t>Branch Taken: Transfer control to branch target</a:t>
            </a:r>
          </a:p>
          <a:p>
            <a:pPr marL="573088" lvl="2" indent="-173038" eaLnBrk="1" hangingPunct="1"/>
            <a:r>
              <a:rPr lang="en-US" dirty="0"/>
              <a:t>Branch Not-Taken: Continue with next instruction in sequence</a:t>
            </a:r>
          </a:p>
          <a:p>
            <a:pPr marL="285750" lvl="1" indent="-171450" eaLnBrk="1" hangingPunct="1"/>
            <a:r>
              <a:rPr lang="en-US" b="1" dirty="0"/>
              <a:t>Cannot resolve until outcome determined by branch/integer unit</a:t>
            </a: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4953000" y="4800600"/>
            <a:ext cx="188070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990000"/>
                </a:solidFill>
                <a:latin typeface="Calibri" pitchFamily="34" charset="0"/>
              </a:rPr>
              <a:t>Branch Taken</a:t>
            </a:r>
          </a:p>
        </p:txBody>
      </p:sp>
      <p:sp>
        <p:nvSpPr>
          <p:cNvPr id="49159" name="Freeform 7"/>
          <p:cNvSpPr>
            <a:spLocks/>
          </p:cNvSpPr>
          <p:nvPr/>
        </p:nvSpPr>
        <p:spPr bwMode="auto">
          <a:xfrm>
            <a:off x="4648200" y="4271665"/>
            <a:ext cx="838200" cy="228600"/>
          </a:xfrm>
          <a:custGeom>
            <a:avLst/>
            <a:gdLst>
              <a:gd name="T0" fmla="*/ 0 w 248"/>
              <a:gd name="T1" fmla="*/ 0 h 144"/>
              <a:gd name="T2" fmla="*/ 240 w 248"/>
              <a:gd name="T3" fmla="*/ 48 h 144"/>
              <a:gd name="T4" fmla="*/ 48 w 248"/>
              <a:gd name="T5" fmla="*/ 144 h 144"/>
              <a:gd name="T6" fmla="*/ 0 60000 65536"/>
              <a:gd name="T7" fmla="*/ 0 60000 65536"/>
              <a:gd name="T8" fmla="*/ 0 60000 65536"/>
              <a:gd name="T9" fmla="*/ 0 w 248"/>
              <a:gd name="T10" fmla="*/ 0 h 144"/>
              <a:gd name="T11" fmla="*/ 248 w 24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8" h="144">
                <a:moveTo>
                  <a:pt x="0" y="0"/>
                </a:moveTo>
                <a:cubicBezTo>
                  <a:pt x="116" y="12"/>
                  <a:pt x="232" y="24"/>
                  <a:pt x="240" y="48"/>
                </a:cubicBezTo>
                <a:cubicBezTo>
                  <a:pt x="248" y="72"/>
                  <a:pt x="148" y="108"/>
                  <a:pt x="48" y="144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5486400" y="4038600"/>
            <a:ext cx="248848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0000FF"/>
                </a:solidFill>
                <a:latin typeface="Calibri" pitchFamily="34" charset="0"/>
              </a:rPr>
              <a:t>Branch Not-Taken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28600" y="3457220"/>
            <a:ext cx="4615445" cy="23057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404663:  </a:t>
            </a:r>
            <a:r>
              <a:rPr lang="nl-NL" sz="1800" dirty="0" err="1">
                <a:latin typeface="Courier New" pitchFamily="49" charset="0"/>
              </a:rPr>
              <a:t>mov</a:t>
            </a:r>
            <a:r>
              <a:rPr lang="nl-NL" sz="1800" dirty="0">
                <a:latin typeface="Courier New" pitchFamily="49" charset="0"/>
              </a:rPr>
              <a:t>    $0x0,%eax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404668:  </a:t>
            </a:r>
            <a:r>
              <a:rPr lang="nl-NL" sz="1800" dirty="0" err="1">
                <a:latin typeface="Courier New" pitchFamily="49" charset="0"/>
              </a:rPr>
              <a:t>cmp</a:t>
            </a:r>
            <a:r>
              <a:rPr lang="nl-NL" sz="1800" dirty="0">
                <a:latin typeface="Courier New" pitchFamily="49" charset="0"/>
              </a:rPr>
              <a:t>    (%</a:t>
            </a:r>
            <a:r>
              <a:rPr lang="nl-NL" sz="1800" dirty="0" err="1">
                <a:latin typeface="Courier New" pitchFamily="49" charset="0"/>
              </a:rPr>
              <a:t>rdi</a:t>
            </a:r>
            <a:r>
              <a:rPr lang="nl-NL" sz="1800" dirty="0">
                <a:latin typeface="Courier New" pitchFamily="49" charset="0"/>
              </a:rPr>
              <a:t>),%</a:t>
            </a:r>
            <a:r>
              <a:rPr lang="nl-NL" sz="1800" dirty="0" err="1">
                <a:latin typeface="Courier New" pitchFamily="49" charset="0"/>
              </a:rPr>
              <a:t>rsi</a:t>
            </a: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</a:t>
            </a:r>
            <a:r>
              <a:rPr lang="nl-NL" sz="1800" i="1" dirty="0">
                <a:latin typeface="Courier New" pitchFamily="49" charset="0"/>
              </a:rPr>
              <a:t>40466b:  </a:t>
            </a:r>
            <a:r>
              <a:rPr lang="nl-NL" sz="1800" i="1" dirty="0" err="1">
                <a:latin typeface="Courier New" pitchFamily="49" charset="0"/>
              </a:rPr>
              <a:t>jge</a:t>
            </a:r>
            <a:r>
              <a:rPr lang="nl-NL" sz="1800" i="1" dirty="0">
                <a:latin typeface="Courier New" pitchFamily="49" charset="0"/>
              </a:rPr>
              <a:t>    404685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40466d:  </a:t>
            </a:r>
            <a:r>
              <a:rPr lang="nl-NL" sz="1800" dirty="0" err="1">
                <a:latin typeface="Courier New" pitchFamily="49" charset="0"/>
              </a:rPr>
              <a:t>mov</a:t>
            </a:r>
            <a:r>
              <a:rPr lang="nl-NL" sz="1800" dirty="0">
                <a:latin typeface="Courier New" pitchFamily="49" charset="0"/>
              </a:rPr>
              <a:t>    0x8(%</a:t>
            </a:r>
            <a:r>
              <a:rPr lang="nl-NL" sz="1800" dirty="0" err="1">
                <a:latin typeface="Courier New" pitchFamily="49" charset="0"/>
              </a:rPr>
              <a:t>rdi</a:t>
            </a:r>
            <a:r>
              <a:rPr lang="nl-NL" sz="1800" dirty="0">
                <a:latin typeface="Courier New" pitchFamily="49" charset="0"/>
              </a:rPr>
              <a:t>),%</a:t>
            </a:r>
            <a:r>
              <a:rPr lang="nl-NL" sz="1800" dirty="0" err="1">
                <a:latin typeface="Courier New" pitchFamily="49" charset="0"/>
              </a:rPr>
              <a:t>rax</a:t>
            </a: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 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 . . .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404685:  </a:t>
            </a:r>
            <a:r>
              <a:rPr lang="nl-NL" sz="1800" dirty="0" err="1">
                <a:latin typeface="Courier New" pitchFamily="49" charset="0"/>
              </a:rPr>
              <a:t>repz</a:t>
            </a:r>
            <a:r>
              <a:rPr lang="nl-NL" sz="1800" dirty="0">
                <a:latin typeface="Courier New" pitchFamily="49" charset="0"/>
              </a:rPr>
              <a:t> </a:t>
            </a:r>
            <a:r>
              <a:rPr lang="nl-NL" sz="1800" dirty="0" err="1">
                <a:latin typeface="Courier New" pitchFamily="49" charset="0"/>
              </a:rPr>
              <a:t>retq</a:t>
            </a:r>
            <a:endParaRPr lang="nl-NL" sz="1800" dirty="0">
              <a:latin typeface="Courier New" pitchFamily="49" charset="0"/>
            </a:endParaRPr>
          </a:p>
        </p:txBody>
      </p:sp>
      <p:sp>
        <p:nvSpPr>
          <p:cNvPr id="49161" name="Freeform 9"/>
          <p:cNvSpPr>
            <a:spLocks/>
          </p:cNvSpPr>
          <p:nvPr/>
        </p:nvSpPr>
        <p:spPr bwMode="auto">
          <a:xfrm rot="20125028" flipV="1">
            <a:off x="3041206" y="4284874"/>
            <a:ext cx="2505991" cy="952014"/>
          </a:xfrm>
          <a:custGeom>
            <a:avLst/>
            <a:gdLst>
              <a:gd name="T0" fmla="*/ 0 w 1379"/>
              <a:gd name="T1" fmla="*/ 0 h 664"/>
              <a:gd name="T2" fmla="*/ 1168 w 1379"/>
              <a:gd name="T3" fmla="*/ 216 h 664"/>
              <a:gd name="T4" fmla="*/ 1264 w 1379"/>
              <a:gd name="T5" fmla="*/ 400 h 664"/>
              <a:gd name="T6" fmla="*/ 832 w 1379"/>
              <a:gd name="T7" fmla="*/ 664 h 664"/>
              <a:gd name="T8" fmla="*/ 0 60000 65536"/>
              <a:gd name="T9" fmla="*/ 0 60000 65536"/>
              <a:gd name="T10" fmla="*/ 0 60000 65536"/>
              <a:gd name="T11" fmla="*/ 0 60000 65536"/>
              <a:gd name="T12" fmla="*/ 0 w 1379"/>
              <a:gd name="T13" fmla="*/ 0 h 664"/>
              <a:gd name="T14" fmla="*/ 1379 w 1379"/>
              <a:gd name="T15" fmla="*/ 664 h 6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79" h="664">
                <a:moveTo>
                  <a:pt x="0" y="0"/>
                </a:moveTo>
                <a:cubicBezTo>
                  <a:pt x="195" y="37"/>
                  <a:pt x="957" y="149"/>
                  <a:pt x="1168" y="216"/>
                </a:cubicBezTo>
                <a:cubicBezTo>
                  <a:pt x="1379" y="283"/>
                  <a:pt x="1320" y="325"/>
                  <a:pt x="1264" y="400"/>
                </a:cubicBezTo>
                <a:cubicBezTo>
                  <a:pt x="1208" y="475"/>
                  <a:pt x="922" y="609"/>
                  <a:pt x="832" y="664"/>
                </a:cubicBezTo>
              </a:path>
            </a:pathLst>
          </a:custGeom>
          <a:noFill/>
          <a:ln w="38100">
            <a:solidFill>
              <a:srgbClr val="990000"/>
            </a:solidFill>
            <a:round/>
            <a:headEnd type="triangle"/>
            <a:tailEnd type="none" w="med" len="med"/>
          </a:ln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7513"/>
            <a:ext cx="56340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Branch Prediction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4452" y="1003300"/>
            <a:ext cx="8307387" cy="20447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Idea</a:t>
            </a:r>
          </a:p>
          <a:p>
            <a:pPr lvl="1" eaLnBrk="1" hangingPunct="1">
              <a:defRPr/>
            </a:pPr>
            <a:r>
              <a:rPr lang="en-US" dirty="0"/>
              <a:t>Guess which way branch will go</a:t>
            </a:r>
          </a:p>
          <a:p>
            <a:pPr lvl="1" eaLnBrk="1" hangingPunct="1">
              <a:defRPr/>
            </a:pPr>
            <a:r>
              <a:rPr lang="en-US" dirty="0"/>
              <a:t>Begin executing instructions at predicted position</a:t>
            </a:r>
          </a:p>
          <a:p>
            <a:pPr lvl="2" eaLnBrk="1" hangingPunct="1">
              <a:defRPr/>
            </a:pPr>
            <a:r>
              <a:rPr lang="en-US" dirty="0"/>
              <a:t>But don’t actually modify register or memory data</a:t>
            </a:r>
          </a:p>
          <a:p>
            <a:pPr eaLnBrk="1" hangingPunct="1">
              <a:defRPr/>
            </a:pPr>
            <a:endParaRPr lang="en-US" sz="2000" dirty="0"/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5759726" y="3431232"/>
            <a:ext cx="189519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990000"/>
                </a:solidFill>
                <a:latin typeface="Calibri" pitchFamily="34" charset="0"/>
              </a:rPr>
              <a:t>Predict Taken</a:t>
            </a:r>
          </a:p>
        </p:txBody>
      </p:sp>
      <p:sp>
        <p:nvSpPr>
          <p:cNvPr id="50184" name="AutoShape 8"/>
          <p:cNvSpPr>
            <a:spLocks/>
          </p:cNvSpPr>
          <p:nvPr/>
        </p:nvSpPr>
        <p:spPr bwMode="auto">
          <a:xfrm>
            <a:off x="5029200" y="4744160"/>
            <a:ext cx="304800" cy="609600"/>
          </a:xfrm>
          <a:prstGeom prst="rightBrace">
            <a:avLst>
              <a:gd name="adj1" fmla="val 16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5375817" y="4642534"/>
            <a:ext cx="1430841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Begin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Execution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28600" y="2743200"/>
            <a:ext cx="4615445" cy="23057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404663:  </a:t>
            </a:r>
            <a:r>
              <a:rPr lang="nl-NL" sz="1800" dirty="0" err="1">
                <a:latin typeface="Courier New" pitchFamily="49" charset="0"/>
              </a:rPr>
              <a:t>mov</a:t>
            </a:r>
            <a:r>
              <a:rPr lang="nl-NL" sz="1800" dirty="0">
                <a:latin typeface="Courier New" pitchFamily="49" charset="0"/>
              </a:rPr>
              <a:t>    $0x0,%eax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404668:  </a:t>
            </a:r>
            <a:r>
              <a:rPr lang="nl-NL" sz="1800" dirty="0" err="1">
                <a:latin typeface="Courier New" pitchFamily="49" charset="0"/>
              </a:rPr>
              <a:t>cmp</a:t>
            </a:r>
            <a:r>
              <a:rPr lang="nl-NL" sz="1800" dirty="0">
                <a:latin typeface="Courier New" pitchFamily="49" charset="0"/>
              </a:rPr>
              <a:t>    (%</a:t>
            </a:r>
            <a:r>
              <a:rPr lang="nl-NL" sz="1800" dirty="0" err="1">
                <a:latin typeface="Courier New" pitchFamily="49" charset="0"/>
              </a:rPr>
              <a:t>rdi</a:t>
            </a:r>
            <a:r>
              <a:rPr lang="nl-NL" sz="1800" dirty="0">
                <a:latin typeface="Courier New" pitchFamily="49" charset="0"/>
              </a:rPr>
              <a:t>),%</a:t>
            </a:r>
            <a:r>
              <a:rPr lang="nl-NL" sz="1800" dirty="0" err="1">
                <a:latin typeface="Courier New" pitchFamily="49" charset="0"/>
              </a:rPr>
              <a:t>rsi</a:t>
            </a: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</a:t>
            </a:r>
            <a:r>
              <a:rPr lang="nl-NL" sz="1800" i="1" dirty="0">
                <a:latin typeface="Courier New" pitchFamily="49" charset="0"/>
              </a:rPr>
              <a:t>40466b:  </a:t>
            </a:r>
            <a:r>
              <a:rPr lang="nl-NL" sz="1800" i="1" dirty="0" err="1">
                <a:latin typeface="Courier New" pitchFamily="49" charset="0"/>
              </a:rPr>
              <a:t>jge</a:t>
            </a:r>
            <a:r>
              <a:rPr lang="nl-NL" sz="1800" i="1" dirty="0">
                <a:latin typeface="Courier New" pitchFamily="49" charset="0"/>
              </a:rPr>
              <a:t>    404685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40466d:  </a:t>
            </a:r>
            <a:r>
              <a:rPr lang="nl-NL" sz="1800" dirty="0" err="1">
                <a:latin typeface="Courier New" pitchFamily="49" charset="0"/>
              </a:rPr>
              <a:t>mov</a:t>
            </a:r>
            <a:r>
              <a:rPr lang="nl-NL" sz="1800" dirty="0">
                <a:latin typeface="Courier New" pitchFamily="49" charset="0"/>
              </a:rPr>
              <a:t>    0x8(%</a:t>
            </a:r>
            <a:r>
              <a:rPr lang="nl-NL" sz="1800" dirty="0" err="1">
                <a:latin typeface="Courier New" pitchFamily="49" charset="0"/>
              </a:rPr>
              <a:t>rdi</a:t>
            </a:r>
            <a:r>
              <a:rPr lang="nl-NL" sz="1800" dirty="0">
                <a:latin typeface="Courier New" pitchFamily="49" charset="0"/>
              </a:rPr>
              <a:t>),%</a:t>
            </a:r>
            <a:r>
              <a:rPr lang="nl-NL" sz="1800" dirty="0" err="1">
                <a:latin typeface="Courier New" pitchFamily="49" charset="0"/>
              </a:rPr>
              <a:t>rax</a:t>
            </a: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 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 . . .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404685:  </a:t>
            </a:r>
            <a:r>
              <a:rPr lang="nl-NL" sz="1800" dirty="0" err="1">
                <a:latin typeface="Courier New" pitchFamily="49" charset="0"/>
              </a:rPr>
              <a:t>repz</a:t>
            </a:r>
            <a:r>
              <a:rPr lang="nl-NL" sz="1800" dirty="0">
                <a:latin typeface="Courier New" pitchFamily="49" charset="0"/>
              </a:rPr>
              <a:t> </a:t>
            </a:r>
            <a:r>
              <a:rPr lang="nl-NL" sz="1800" dirty="0" err="1">
                <a:latin typeface="Courier New" pitchFamily="49" charset="0"/>
              </a:rPr>
              <a:t>retq</a:t>
            </a:r>
            <a:endParaRPr lang="nl-NL" sz="1800" dirty="0">
              <a:latin typeface="Courier New" pitchFamily="49" charset="0"/>
            </a:endParaRPr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 rot="20125028" flipV="1">
            <a:off x="3252605" y="3627906"/>
            <a:ext cx="2505991" cy="952014"/>
          </a:xfrm>
          <a:custGeom>
            <a:avLst/>
            <a:gdLst>
              <a:gd name="T0" fmla="*/ 0 w 1379"/>
              <a:gd name="T1" fmla="*/ 0 h 664"/>
              <a:gd name="T2" fmla="*/ 1168 w 1379"/>
              <a:gd name="T3" fmla="*/ 216 h 664"/>
              <a:gd name="T4" fmla="*/ 1264 w 1379"/>
              <a:gd name="T5" fmla="*/ 400 h 664"/>
              <a:gd name="T6" fmla="*/ 832 w 1379"/>
              <a:gd name="T7" fmla="*/ 664 h 664"/>
              <a:gd name="T8" fmla="*/ 0 60000 65536"/>
              <a:gd name="T9" fmla="*/ 0 60000 65536"/>
              <a:gd name="T10" fmla="*/ 0 60000 65536"/>
              <a:gd name="T11" fmla="*/ 0 60000 65536"/>
              <a:gd name="T12" fmla="*/ 0 w 1379"/>
              <a:gd name="T13" fmla="*/ 0 h 664"/>
              <a:gd name="T14" fmla="*/ 1379 w 1379"/>
              <a:gd name="T15" fmla="*/ 664 h 6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79" h="664">
                <a:moveTo>
                  <a:pt x="0" y="0"/>
                </a:moveTo>
                <a:cubicBezTo>
                  <a:pt x="195" y="37"/>
                  <a:pt x="957" y="149"/>
                  <a:pt x="1168" y="216"/>
                </a:cubicBezTo>
                <a:cubicBezTo>
                  <a:pt x="1379" y="283"/>
                  <a:pt x="1320" y="325"/>
                  <a:pt x="1264" y="400"/>
                </a:cubicBezTo>
                <a:cubicBezTo>
                  <a:pt x="1208" y="475"/>
                  <a:pt x="922" y="609"/>
                  <a:pt x="832" y="664"/>
                </a:cubicBezTo>
              </a:path>
            </a:pathLst>
          </a:custGeom>
          <a:noFill/>
          <a:ln w="38100">
            <a:solidFill>
              <a:srgbClr val="990000"/>
            </a:solidFill>
            <a:round/>
            <a:headEnd type="triangle"/>
            <a:tailEnd type="none" w="med" len="med"/>
          </a:ln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489955" y="2481206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489955" y="3878347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489955" y="5326147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66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63748" y="448574"/>
            <a:ext cx="78565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Branch Prediction Through Loop</a:t>
            </a: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489955" y="1120562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51206" name="Freeform 6"/>
          <p:cNvSpPr>
            <a:spLocks/>
          </p:cNvSpPr>
          <p:nvPr/>
        </p:nvSpPr>
        <p:spPr bwMode="auto">
          <a:xfrm>
            <a:off x="4073525" y="2133600"/>
            <a:ext cx="1587500" cy="514350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07" name="Freeform 7"/>
          <p:cNvSpPr>
            <a:spLocks/>
          </p:cNvSpPr>
          <p:nvPr/>
        </p:nvSpPr>
        <p:spPr bwMode="auto">
          <a:xfrm>
            <a:off x="4073525" y="3555859"/>
            <a:ext cx="1587500" cy="438291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4114800" y="1733550"/>
            <a:ext cx="86273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98</a:t>
            </a: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4114800" y="3105150"/>
            <a:ext cx="86273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99</a:t>
            </a: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4114800" y="4552950"/>
            <a:ext cx="101822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100</a:t>
            </a: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5575338" y="2216628"/>
            <a:ext cx="214308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Predict Taken (OK)</a:t>
            </a:r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5548111" y="3409950"/>
            <a:ext cx="1610890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Predict Taken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(Oops)</a:t>
            </a:r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4114800" y="5946775"/>
            <a:ext cx="101822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101</a:t>
            </a:r>
          </a:p>
        </p:txBody>
      </p:sp>
      <p:sp>
        <p:nvSpPr>
          <p:cNvPr id="51215" name="Freeform 15"/>
          <p:cNvSpPr>
            <a:spLocks/>
          </p:cNvSpPr>
          <p:nvPr/>
        </p:nvSpPr>
        <p:spPr bwMode="auto">
          <a:xfrm>
            <a:off x="4060825" y="4953000"/>
            <a:ext cx="1587500" cy="438150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16" name="Text Box 16"/>
          <p:cNvSpPr txBox="1">
            <a:spLocks noChangeArrowheads="1"/>
          </p:cNvSpPr>
          <p:nvPr/>
        </p:nvSpPr>
        <p:spPr bwMode="auto">
          <a:xfrm>
            <a:off x="5548111" y="1047750"/>
            <a:ext cx="2219325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i="1" dirty="0">
                <a:latin typeface="Calibri" pitchFamily="34" charset="0"/>
              </a:rPr>
              <a:t>Assume </a:t>
            </a:r>
          </a:p>
          <a:p>
            <a:pPr>
              <a:lnSpc>
                <a:spcPct val="100000"/>
              </a:lnSpc>
            </a:pPr>
            <a:r>
              <a:rPr lang="en-US" sz="2000" i="1" dirty="0">
                <a:latin typeface="Calibri" pitchFamily="34" charset="0"/>
              </a:rPr>
              <a:t>vector length = </a:t>
            </a:r>
            <a:r>
              <a:rPr lang="en-US" sz="2000" i="1" dirty="0">
                <a:solidFill>
                  <a:srgbClr val="C00000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51217" name="Text Box 17"/>
          <p:cNvSpPr txBox="1">
            <a:spLocks noChangeArrowheads="1"/>
          </p:cNvSpPr>
          <p:nvPr/>
        </p:nvSpPr>
        <p:spPr bwMode="auto">
          <a:xfrm>
            <a:off x="5548111" y="4248150"/>
            <a:ext cx="1295400" cy="10156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Read invalid location</a:t>
            </a:r>
          </a:p>
        </p:txBody>
      </p:sp>
      <p:sp>
        <p:nvSpPr>
          <p:cNvPr id="51218" name="Line 18"/>
          <p:cNvSpPr>
            <a:spLocks noChangeShapeType="1"/>
          </p:cNvSpPr>
          <p:nvPr/>
        </p:nvSpPr>
        <p:spPr bwMode="auto">
          <a:xfrm flipH="1" flipV="1">
            <a:off x="4518025" y="4171950"/>
            <a:ext cx="10668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19" name="Line 19"/>
          <p:cNvSpPr>
            <a:spLocks noChangeShapeType="1"/>
          </p:cNvSpPr>
          <p:nvPr/>
        </p:nvSpPr>
        <p:spPr bwMode="auto">
          <a:xfrm>
            <a:off x="7889875" y="5086350"/>
            <a:ext cx="0" cy="1219200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51220" name="Line 20"/>
          <p:cNvSpPr>
            <a:spLocks noChangeShapeType="1"/>
          </p:cNvSpPr>
          <p:nvPr/>
        </p:nvSpPr>
        <p:spPr bwMode="auto">
          <a:xfrm>
            <a:off x="7889875" y="3867150"/>
            <a:ext cx="0" cy="1219200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51221" name="Text Box 21"/>
          <p:cNvSpPr txBox="1">
            <a:spLocks noChangeArrowheads="1"/>
          </p:cNvSpPr>
          <p:nvPr/>
        </p:nvSpPr>
        <p:spPr bwMode="auto">
          <a:xfrm>
            <a:off x="7280275" y="4220742"/>
            <a:ext cx="1342099" cy="461665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Executed</a:t>
            </a:r>
          </a:p>
        </p:txBody>
      </p:sp>
      <p:sp>
        <p:nvSpPr>
          <p:cNvPr id="51222" name="Text Box 22"/>
          <p:cNvSpPr txBox="1">
            <a:spLocks noChangeArrowheads="1"/>
          </p:cNvSpPr>
          <p:nvPr/>
        </p:nvSpPr>
        <p:spPr bwMode="auto">
          <a:xfrm>
            <a:off x="7362825" y="5425654"/>
            <a:ext cx="1191929" cy="461665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Fetched</a:t>
            </a:r>
          </a:p>
        </p:txBody>
      </p:sp>
      <p:sp>
        <p:nvSpPr>
          <p:cNvPr id="51223" name="Line 23"/>
          <p:cNvSpPr>
            <a:spLocks noChangeShapeType="1"/>
          </p:cNvSpPr>
          <p:nvPr/>
        </p:nvSpPr>
        <p:spPr bwMode="auto">
          <a:xfrm flipV="1">
            <a:off x="7737475" y="3867150"/>
            <a:ext cx="304800" cy="0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51224" name="Line 24"/>
          <p:cNvSpPr>
            <a:spLocks noChangeShapeType="1"/>
          </p:cNvSpPr>
          <p:nvPr/>
        </p:nvSpPr>
        <p:spPr bwMode="auto">
          <a:xfrm flipV="1">
            <a:off x="7737475" y="5086350"/>
            <a:ext cx="304800" cy="0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51225" name="Line 25"/>
          <p:cNvSpPr>
            <a:spLocks noChangeShapeType="1"/>
          </p:cNvSpPr>
          <p:nvPr/>
        </p:nvSpPr>
        <p:spPr bwMode="auto">
          <a:xfrm flipV="1">
            <a:off x="7737475" y="6305550"/>
            <a:ext cx="304800" cy="0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489955" y="2481206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489955" y="3878347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489955" y="5326147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489955" y="1120562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32" name="Freeform 6"/>
          <p:cNvSpPr>
            <a:spLocks/>
          </p:cNvSpPr>
          <p:nvPr/>
        </p:nvSpPr>
        <p:spPr bwMode="auto">
          <a:xfrm>
            <a:off x="4073525" y="2133600"/>
            <a:ext cx="1587500" cy="514350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3" name="Freeform 7"/>
          <p:cNvSpPr>
            <a:spLocks/>
          </p:cNvSpPr>
          <p:nvPr/>
        </p:nvSpPr>
        <p:spPr bwMode="auto">
          <a:xfrm>
            <a:off x="4073525" y="3555859"/>
            <a:ext cx="1587500" cy="438291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4114800" y="1733550"/>
            <a:ext cx="86273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98</a:t>
            </a: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4114800" y="3105150"/>
            <a:ext cx="86273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99</a:t>
            </a:r>
          </a:p>
        </p:txBody>
      </p:sp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4114800" y="4552950"/>
            <a:ext cx="101822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100</a:t>
            </a:r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5575338" y="2216628"/>
            <a:ext cx="214308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Predict Taken (OK)</a:t>
            </a:r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5548111" y="3409950"/>
            <a:ext cx="1610890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Predict Taken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(Oops)</a:t>
            </a:r>
          </a:p>
        </p:txBody>
      </p:sp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4114800" y="5946775"/>
            <a:ext cx="101822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101</a:t>
            </a:r>
          </a:p>
        </p:txBody>
      </p:sp>
      <p:sp>
        <p:nvSpPr>
          <p:cNvPr id="40" name="Freeform 15"/>
          <p:cNvSpPr>
            <a:spLocks/>
          </p:cNvSpPr>
          <p:nvPr/>
        </p:nvSpPr>
        <p:spPr bwMode="auto">
          <a:xfrm>
            <a:off x="4060825" y="4953000"/>
            <a:ext cx="1587500" cy="438150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1" name="Text Box 16"/>
          <p:cNvSpPr txBox="1">
            <a:spLocks noChangeArrowheads="1"/>
          </p:cNvSpPr>
          <p:nvPr/>
        </p:nvSpPr>
        <p:spPr bwMode="auto">
          <a:xfrm>
            <a:off x="5548111" y="1047750"/>
            <a:ext cx="2219325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i="1" dirty="0">
                <a:latin typeface="Calibri" pitchFamily="34" charset="0"/>
              </a:rPr>
              <a:t>Assume </a:t>
            </a:r>
          </a:p>
          <a:p>
            <a:pPr>
              <a:lnSpc>
                <a:spcPct val="100000"/>
              </a:lnSpc>
            </a:pPr>
            <a:r>
              <a:rPr lang="en-US" sz="2000" i="1" dirty="0">
                <a:latin typeface="Calibri" pitchFamily="34" charset="0"/>
              </a:rPr>
              <a:t>vector length = </a:t>
            </a:r>
            <a:r>
              <a:rPr lang="en-US" sz="2000" i="1" dirty="0">
                <a:solidFill>
                  <a:srgbClr val="C00000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9454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Branch Misprediction Invalidation</a:t>
            </a:r>
          </a:p>
        </p:txBody>
      </p:sp>
      <p:sp>
        <p:nvSpPr>
          <p:cNvPr id="52239" name="Text Box 15"/>
          <p:cNvSpPr txBox="1">
            <a:spLocks noChangeArrowheads="1"/>
          </p:cNvSpPr>
          <p:nvPr/>
        </p:nvSpPr>
        <p:spPr bwMode="auto">
          <a:xfrm>
            <a:off x="5943600" y="4928556"/>
            <a:ext cx="144513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Invalidate</a:t>
            </a:r>
          </a:p>
        </p:txBody>
      </p:sp>
      <p:sp>
        <p:nvSpPr>
          <p:cNvPr id="52242" name="Line 18"/>
          <p:cNvSpPr>
            <a:spLocks noChangeShapeType="1"/>
          </p:cNvSpPr>
          <p:nvPr/>
        </p:nvSpPr>
        <p:spPr bwMode="auto">
          <a:xfrm>
            <a:off x="685800" y="4114800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3" name="Line 19"/>
          <p:cNvSpPr>
            <a:spLocks noChangeShapeType="1"/>
          </p:cNvSpPr>
          <p:nvPr/>
        </p:nvSpPr>
        <p:spPr bwMode="auto">
          <a:xfrm>
            <a:off x="685800" y="4385096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4" name="Line 20"/>
          <p:cNvSpPr>
            <a:spLocks noChangeShapeType="1"/>
          </p:cNvSpPr>
          <p:nvPr/>
        </p:nvSpPr>
        <p:spPr bwMode="auto">
          <a:xfrm>
            <a:off x="685800" y="4613696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5" name="Line 21"/>
          <p:cNvSpPr>
            <a:spLocks noChangeShapeType="1"/>
          </p:cNvSpPr>
          <p:nvPr/>
        </p:nvSpPr>
        <p:spPr bwMode="auto">
          <a:xfrm>
            <a:off x="685800" y="4876800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6" name="Line 22"/>
          <p:cNvSpPr>
            <a:spLocks noChangeShapeType="1"/>
          </p:cNvSpPr>
          <p:nvPr/>
        </p:nvSpPr>
        <p:spPr bwMode="auto">
          <a:xfrm>
            <a:off x="685800" y="5105400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7" name="Line 23"/>
          <p:cNvSpPr>
            <a:spLocks noChangeShapeType="1"/>
          </p:cNvSpPr>
          <p:nvPr/>
        </p:nvSpPr>
        <p:spPr bwMode="auto">
          <a:xfrm>
            <a:off x="685800" y="5545348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8" name="Line 24"/>
          <p:cNvSpPr>
            <a:spLocks noChangeShapeType="1"/>
          </p:cNvSpPr>
          <p:nvPr/>
        </p:nvSpPr>
        <p:spPr bwMode="auto">
          <a:xfrm>
            <a:off x="685800" y="5773948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9" name="Line 25"/>
          <p:cNvSpPr>
            <a:spLocks noChangeShapeType="1"/>
          </p:cNvSpPr>
          <p:nvPr/>
        </p:nvSpPr>
        <p:spPr bwMode="auto">
          <a:xfrm>
            <a:off x="685800" y="6019800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50" name="AutoShape 26"/>
          <p:cNvSpPr>
            <a:spLocks/>
          </p:cNvSpPr>
          <p:nvPr/>
        </p:nvSpPr>
        <p:spPr bwMode="auto">
          <a:xfrm>
            <a:off x="5562600" y="4070350"/>
            <a:ext cx="304800" cy="2178050"/>
          </a:xfrm>
          <a:prstGeom prst="rightBrace">
            <a:avLst>
              <a:gd name="adj1" fmla="val 56250"/>
              <a:gd name="adj2" fmla="val 50000"/>
            </a:avLst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46" name="Line 25"/>
          <p:cNvSpPr>
            <a:spLocks noChangeShapeType="1"/>
          </p:cNvSpPr>
          <p:nvPr/>
        </p:nvSpPr>
        <p:spPr bwMode="auto">
          <a:xfrm>
            <a:off x="685800" y="6248400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3712"/>
            <a:ext cx="75517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Branch Misprediction Recovery</a:t>
            </a:r>
          </a:p>
        </p:txBody>
      </p:sp>
      <p:sp>
        <p:nvSpPr>
          <p:cNvPr id="66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8896" y="3962400"/>
            <a:ext cx="8009626" cy="13684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Performance Cost</a:t>
            </a:r>
          </a:p>
          <a:p>
            <a:pPr lvl="1" eaLnBrk="1" hangingPunct="1">
              <a:defRPr/>
            </a:pPr>
            <a:r>
              <a:rPr lang="en-US" dirty="0"/>
              <a:t>Multiple clock cycles on modern processor</a:t>
            </a:r>
          </a:p>
          <a:p>
            <a:pPr lvl="1" eaLnBrk="1" hangingPunct="1">
              <a:defRPr/>
            </a:pPr>
            <a:r>
              <a:rPr lang="en-US" dirty="0"/>
              <a:t>Can be a major performance limiter</a:t>
            </a:r>
          </a:p>
        </p:txBody>
      </p:sp>
      <p:sp>
        <p:nvSpPr>
          <p:cNvPr id="53252" name="Rectangle 5"/>
          <p:cNvSpPr>
            <a:spLocks noChangeArrowheads="1"/>
          </p:cNvSpPr>
          <p:nvPr/>
        </p:nvSpPr>
        <p:spPr bwMode="auto">
          <a:xfrm>
            <a:off x="589861" y="1354028"/>
            <a:ext cx="5341039" cy="181331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401029:  </a:t>
            </a:r>
            <a:r>
              <a:rPr lang="cs-CZ" sz="1600" dirty="0" err="1">
                <a:latin typeface="Courier New" pitchFamily="49" charset="0"/>
              </a:rPr>
              <a:t>vmulsd</a:t>
            </a:r>
            <a:r>
              <a:rPr lang="cs-CZ" sz="1600" dirty="0">
                <a:latin typeface="Courier New" pitchFamily="49" charset="0"/>
              </a:rPr>
              <a:t> (%</a:t>
            </a:r>
            <a:r>
              <a:rPr lang="cs-CZ" sz="1600" dirty="0" err="1">
                <a:latin typeface="Courier New" pitchFamily="49" charset="0"/>
              </a:rPr>
              <a:t>rdx</a:t>
            </a:r>
            <a:r>
              <a:rPr lang="cs-CZ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40102d:  </a:t>
            </a:r>
            <a:r>
              <a:rPr lang="cs-CZ" sz="1600" dirty="0" err="1">
                <a:latin typeface="Courier New" pitchFamily="49" charset="0"/>
              </a:rPr>
              <a:t>add</a:t>
            </a:r>
            <a:r>
              <a:rPr lang="cs-CZ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401031:  </a:t>
            </a:r>
            <a:r>
              <a:rPr lang="cs-CZ" sz="1600" dirty="0" err="1">
                <a:latin typeface="Courier New" pitchFamily="49" charset="0"/>
              </a:rPr>
              <a:t>cmp</a:t>
            </a:r>
            <a:r>
              <a:rPr lang="cs-CZ" sz="1600" dirty="0">
                <a:latin typeface="Courier New" pitchFamily="49" charset="0"/>
              </a:rPr>
              <a:t>    %</a:t>
            </a:r>
            <a:r>
              <a:rPr lang="cs-CZ" sz="1600" dirty="0" err="1">
                <a:latin typeface="Courier New" pitchFamily="49" charset="0"/>
              </a:rPr>
              <a:t>rax</a:t>
            </a:r>
            <a:r>
              <a:rPr lang="cs-CZ" sz="1600" dirty="0">
                <a:latin typeface="Courier New" pitchFamily="49" charset="0"/>
              </a:rPr>
              <a:t>,%</a:t>
            </a:r>
            <a:r>
              <a:rPr lang="cs-CZ" sz="1600" dirty="0" err="1">
                <a:latin typeface="Courier New" pitchFamily="49" charset="0"/>
              </a:rPr>
              <a:t>rdx</a:t>
            </a:r>
            <a:endParaRPr lang="cs-CZ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401034:  </a:t>
            </a:r>
            <a:r>
              <a:rPr lang="cs-CZ" sz="1600" dirty="0" err="1">
                <a:latin typeface="Courier New" pitchFamily="49" charset="0"/>
              </a:rPr>
              <a:t>jne</a:t>
            </a:r>
            <a:r>
              <a:rPr lang="cs-CZ" sz="1600" dirty="0">
                <a:latin typeface="Courier New" pitchFamily="49" charset="0"/>
              </a:rPr>
              <a:t>    401029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401036:  </a:t>
            </a:r>
            <a:r>
              <a:rPr lang="cs-CZ" sz="1600" dirty="0" err="1">
                <a:latin typeface="Courier New" pitchFamily="49" charset="0"/>
              </a:rPr>
              <a:t>jmp</a:t>
            </a:r>
            <a:r>
              <a:rPr lang="cs-CZ" sz="1600" dirty="0">
                <a:latin typeface="Courier New" pitchFamily="49" charset="0"/>
              </a:rPr>
              <a:t>    401040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 . . .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401040:  </a:t>
            </a:r>
            <a:r>
              <a:rPr lang="cs-CZ" sz="1600" dirty="0" err="1">
                <a:latin typeface="Courier New" pitchFamily="49" charset="0"/>
              </a:rPr>
              <a:t>vmovsd</a:t>
            </a:r>
            <a:r>
              <a:rPr lang="cs-CZ" sz="1600" dirty="0">
                <a:latin typeface="Courier New" pitchFamily="49" charset="0"/>
              </a:rPr>
              <a:t> %xmm0,(%r12)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53253" name="Freeform 7"/>
          <p:cNvSpPr>
            <a:spLocks/>
          </p:cNvSpPr>
          <p:nvPr/>
        </p:nvSpPr>
        <p:spPr bwMode="auto">
          <a:xfrm>
            <a:off x="3793627" y="2260687"/>
            <a:ext cx="1968500" cy="228600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3254" name="Text Box 9"/>
          <p:cNvSpPr txBox="1">
            <a:spLocks noChangeArrowheads="1"/>
          </p:cNvSpPr>
          <p:nvPr/>
        </p:nvSpPr>
        <p:spPr bwMode="auto">
          <a:xfrm>
            <a:off x="4777877" y="1676400"/>
            <a:ext cx="86273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99</a:t>
            </a:r>
          </a:p>
        </p:txBody>
      </p:sp>
      <p:sp>
        <p:nvSpPr>
          <p:cNvPr id="53255" name="Text Box 11"/>
          <p:cNvSpPr txBox="1">
            <a:spLocks noChangeArrowheads="1"/>
          </p:cNvSpPr>
          <p:nvPr/>
        </p:nvSpPr>
        <p:spPr bwMode="auto">
          <a:xfrm>
            <a:off x="5965371" y="1796230"/>
            <a:ext cx="271760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Definitely not taken</a:t>
            </a:r>
          </a:p>
        </p:txBody>
      </p:sp>
      <p:sp>
        <p:nvSpPr>
          <p:cNvPr id="8" name="AutoShape 8"/>
          <p:cNvSpPr>
            <a:spLocks/>
          </p:cNvSpPr>
          <p:nvPr/>
        </p:nvSpPr>
        <p:spPr bwMode="auto">
          <a:xfrm>
            <a:off x="5958114" y="2471651"/>
            <a:ext cx="304800" cy="609600"/>
          </a:xfrm>
          <a:prstGeom prst="rightBrace">
            <a:avLst>
              <a:gd name="adj1" fmla="val 16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304731" y="2370025"/>
            <a:ext cx="1215447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Reload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Pipeline</a:t>
            </a:r>
          </a:p>
        </p:txBody>
      </p:sp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Prediction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Default behavior:</a:t>
            </a:r>
          </a:p>
          <a:p>
            <a:pPr lvl="1"/>
            <a:r>
              <a:rPr lang="en-US" dirty="0"/>
              <a:t>Backwards branches are often loops so predict taken </a:t>
            </a:r>
          </a:p>
          <a:p>
            <a:pPr lvl="1"/>
            <a:r>
              <a:rPr lang="en-US" dirty="0"/>
              <a:t>Forwards branches are often if so predict not taken</a:t>
            </a:r>
          </a:p>
          <a:p>
            <a:pPr marL="400050" lvl="1" indent="0">
              <a:buNone/>
            </a:pPr>
            <a:endParaRPr lang="en-US" dirty="0"/>
          </a:p>
          <a:p>
            <a:r>
              <a:rPr lang="en-US" dirty="0"/>
              <a:t>Predictors average better than 95% accuracy</a:t>
            </a:r>
          </a:p>
          <a:p>
            <a:pPr lvl="1"/>
            <a:r>
              <a:rPr lang="en-US" dirty="0"/>
              <a:t>Most branches are already predictable.</a:t>
            </a:r>
          </a:p>
          <a:p>
            <a:pPr lvl="1"/>
            <a:endParaRPr lang="en-US" dirty="0"/>
          </a:p>
          <a:p>
            <a:r>
              <a:rPr lang="en-US" dirty="0"/>
              <a:t>Annual branch predictor contests at top Computer Architecture conferences (2010-2016)</a:t>
            </a:r>
          </a:p>
          <a:p>
            <a:pPr lvl="1"/>
            <a:r>
              <a:rPr lang="en-US" dirty="0"/>
              <a:t>Metrics: Size of branch predictor tables</a:t>
            </a:r>
            <a:br>
              <a:rPr lang="en-US" dirty="0"/>
            </a:br>
            <a:r>
              <a:rPr lang="en-US" dirty="0"/>
              <a:t>                Mispredictions per kilo-instruction (MPKI)</a:t>
            </a:r>
          </a:p>
          <a:p>
            <a:pPr lvl="1"/>
            <a:r>
              <a:rPr lang="en-US" dirty="0"/>
              <a:t>2016 Winners (</a:t>
            </a:r>
            <a:r>
              <a:rPr lang="en-US" dirty="0">
                <a:hlinkClick r:id="rId2"/>
              </a:rPr>
              <a:t>https://www.jilp.org/cbp2016/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Size 8KB: MPKI=4.1</a:t>
            </a:r>
          </a:p>
          <a:p>
            <a:pPr lvl="2"/>
            <a:r>
              <a:rPr lang="en-US" dirty="0"/>
              <a:t>Size 64KB: MPKI=3.3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53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75438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Summary: Getting High Performance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52538"/>
            <a:ext cx="8320087" cy="52244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Good compiler and flags</a:t>
            </a:r>
          </a:p>
          <a:p>
            <a:pPr eaLnBrk="1" hangingPunct="1">
              <a:defRPr/>
            </a:pPr>
            <a:r>
              <a:rPr lang="en-US" dirty="0"/>
              <a:t>Don’t do anything sub-optimal</a:t>
            </a:r>
          </a:p>
          <a:p>
            <a:pPr lvl="1" eaLnBrk="1" hangingPunct="1">
              <a:defRPr/>
            </a:pPr>
            <a:r>
              <a:rPr lang="en-US" dirty="0"/>
              <a:t>Watch out for hidden algorithmic inefficiencies</a:t>
            </a:r>
          </a:p>
          <a:p>
            <a:pPr lvl="1" eaLnBrk="1" hangingPunct="1">
              <a:defRPr/>
            </a:pPr>
            <a:r>
              <a:rPr lang="en-US" dirty="0"/>
              <a:t>Write compiler-friendly code</a:t>
            </a:r>
          </a:p>
          <a:p>
            <a:pPr lvl="2" eaLnBrk="1" hangingPunct="1">
              <a:defRPr/>
            </a:pPr>
            <a:r>
              <a:rPr lang="en-US" dirty="0"/>
              <a:t>Watch out for optimization blockers: </a:t>
            </a:r>
            <a:br>
              <a:rPr lang="en-US" dirty="0"/>
            </a:br>
            <a:r>
              <a:rPr lang="en-US" dirty="0"/>
              <a:t>procedure calls &amp; memory references</a:t>
            </a:r>
          </a:p>
          <a:p>
            <a:pPr lvl="1">
              <a:defRPr/>
            </a:pPr>
            <a:r>
              <a:rPr lang="en-US" dirty="0"/>
              <a:t>Look carefully at innermost loops (where most work is done)</a:t>
            </a:r>
          </a:p>
          <a:p>
            <a:pPr lvl="1"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Tune code for machine</a:t>
            </a:r>
          </a:p>
          <a:p>
            <a:pPr lvl="1" eaLnBrk="1" hangingPunct="1">
              <a:defRPr/>
            </a:pPr>
            <a:r>
              <a:rPr lang="en-US" dirty="0"/>
              <a:t>Exploit instruction-level parallelism</a:t>
            </a:r>
          </a:p>
          <a:p>
            <a:pPr lvl="1" eaLnBrk="1" hangingPunct="1">
              <a:defRPr/>
            </a:pPr>
            <a:r>
              <a:rPr lang="en-US" dirty="0"/>
              <a:t>Avoid unpredictable branches</a:t>
            </a:r>
          </a:p>
          <a:p>
            <a:pPr lvl="1" eaLnBrk="1" hangingPunct="1">
              <a:defRPr/>
            </a:pPr>
            <a:r>
              <a:rPr lang="en-US" dirty="0"/>
              <a:t>Make code cache friendly</a:t>
            </a:r>
          </a:p>
        </p:txBody>
      </p:sp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31B56-5068-4A37-AEAC-474D6B58D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Slides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D99C8D-5297-4500-9E43-0B923622FE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81897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08907" y="435678"/>
            <a:ext cx="80492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Loop Unrolling with </a:t>
            </a:r>
            <a:r>
              <a:rPr lang="en-US" dirty="0" err="1"/>
              <a:t>Reassociation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(2x1a)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670550"/>
            <a:ext cx="7939087" cy="577850"/>
          </a:xfrm>
        </p:spPr>
        <p:txBody>
          <a:bodyPr/>
          <a:lstStyle/>
          <a:p>
            <a:r>
              <a:rPr lang="en-US" dirty="0"/>
              <a:t>Can this change the result of the computation?</a:t>
            </a:r>
          </a:p>
          <a:p>
            <a:r>
              <a:rPr lang="en-US" dirty="0"/>
              <a:t>Yes, for FP. </a:t>
            </a:r>
            <a:r>
              <a:rPr lang="en-US" i="1" dirty="0">
                <a:solidFill>
                  <a:srgbClr val="C00000"/>
                </a:solidFill>
              </a:rPr>
              <a:t>Why?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914400" y="1295400"/>
            <a:ext cx="5984009" cy="4275529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void unroll2aa_combine(</a:t>
            </a:r>
            <a:r>
              <a:rPr lang="en-US" sz="1600" dirty="0" err="1">
                <a:latin typeface="Courier New" pitchFamily="49" charset="0"/>
              </a:rPr>
              <a:t>vec_ptr</a:t>
            </a:r>
            <a:r>
              <a:rPr lang="en-US" sz="1600" dirty="0">
                <a:latin typeface="Courier New" pitchFamily="49" charset="0"/>
              </a:rPr>
              <a:t> v,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length = </a:t>
            </a:r>
            <a:r>
              <a:rPr lang="en-US" sz="1600" dirty="0" err="1">
                <a:latin typeface="Courier New" pitchFamily="49" charset="0"/>
              </a:rPr>
              <a:t>vec_length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limit = length-1;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*d = </a:t>
            </a:r>
            <a:r>
              <a:rPr lang="en-US" sz="1600" dirty="0" err="1">
                <a:latin typeface="Courier New" pitchFamily="49" charset="0"/>
              </a:rPr>
              <a:t>get_vec_start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x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Combine 2 elements at a time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for (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= 0;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&lt; limit;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+=2)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	x = x OP </a:t>
            </a:r>
            <a:r>
              <a:rPr lang="en-US" sz="1600" dirty="0">
                <a:solidFill>
                  <a:schemeClr val="folHlink"/>
                </a:solidFill>
                <a:latin typeface="Courier New" pitchFamily="49" charset="0"/>
              </a:rPr>
              <a:t>(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d[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] OP d[i+1]</a:t>
            </a:r>
            <a:r>
              <a:rPr lang="en-US" sz="1600" dirty="0">
                <a:solidFill>
                  <a:schemeClr val="folHlink"/>
                </a:solidFill>
                <a:latin typeface="Courier New" pitchFamily="49" charset="0"/>
              </a:rPr>
              <a:t>)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Finish any remaining elements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for (;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length;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x = x OP d[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 = x;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Rectangle 47"/>
          <p:cNvSpPr>
            <a:spLocks noChangeArrowheads="1"/>
          </p:cNvSpPr>
          <p:nvPr/>
        </p:nvSpPr>
        <p:spPr bwMode="auto">
          <a:xfrm>
            <a:off x="4913670" y="4831583"/>
            <a:ext cx="3767056" cy="366767"/>
          </a:xfrm>
          <a:prstGeom prst="rect">
            <a:avLst/>
          </a:prstGeom>
          <a:solidFill>
            <a:srgbClr val="F1C7C7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x = (x OP 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]) OP d[i+1];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13670" y="4462251"/>
            <a:ext cx="1981953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Compare to before</a:t>
            </a:r>
          </a:p>
        </p:txBody>
      </p:sp>
    </p:spTree>
    <p:extLst>
      <p:ext uri="{BB962C8B-B14F-4D97-AF65-F5344CB8AC3E}">
        <p14:creationId xmlns:p14="http://schemas.microsoft.com/office/powerpoint/2010/main" val="6115173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350250" cy="10604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 Generally Useful Optimizations</a:t>
            </a:r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373188"/>
            <a:ext cx="8307387" cy="327501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Optimizations that you or the compiler should do regardless of processor / compiler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Code Motion</a:t>
            </a:r>
          </a:p>
          <a:p>
            <a:pPr lvl="1" eaLnBrk="1" hangingPunct="1">
              <a:defRPr/>
            </a:pPr>
            <a:r>
              <a:rPr lang="en-US" dirty="0"/>
              <a:t>Reduce frequency with which computation performed</a:t>
            </a:r>
          </a:p>
          <a:p>
            <a:pPr lvl="2" eaLnBrk="1" hangingPunct="1">
              <a:defRPr/>
            </a:pPr>
            <a:r>
              <a:rPr lang="en-US" dirty="0"/>
              <a:t>If it will always produce same result</a:t>
            </a:r>
          </a:p>
          <a:p>
            <a:pPr lvl="2" eaLnBrk="1" hangingPunct="1">
              <a:defRPr/>
            </a:pPr>
            <a:r>
              <a:rPr lang="en-US" dirty="0"/>
              <a:t>Especially moving code out of loop</a:t>
            </a:r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5257800" y="4953000"/>
            <a:ext cx="3124200" cy="996950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long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i="1" dirty="0" err="1">
                <a:latin typeface="Courier New" pitchFamily="49" charset="0"/>
              </a:rPr>
              <a:t>int</a:t>
            </a:r>
            <a:r>
              <a:rPr lang="en-US" sz="1400" i="1" dirty="0">
                <a:latin typeface="Courier New" pitchFamily="49" charset="0"/>
              </a:rPr>
              <a:t> </a:t>
            </a:r>
            <a:r>
              <a:rPr lang="en-US" sz="1400" i="1" dirty="0" err="1">
                <a:latin typeface="Courier New" pitchFamily="49" charset="0"/>
              </a:rPr>
              <a:t>ni</a:t>
            </a:r>
            <a:r>
              <a:rPr lang="en-US" sz="1400" i="1" dirty="0">
                <a:latin typeface="Courier New" pitchFamily="49" charset="0"/>
              </a:rPr>
              <a:t> = </a:t>
            </a:r>
            <a:r>
              <a:rPr lang="en-US" sz="1400" i="1" dirty="0">
                <a:solidFill>
                  <a:srgbClr val="FF0000"/>
                </a:solidFill>
                <a:latin typeface="Courier New" pitchFamily="49" charset="0"/>
              </a:rPr>
              <a:t>n*</a:t>
            </a:r>
            <a:r>
              <a:rPr lang="en-US" sz="1400" i="1" dirty="0" err="1">
                <a:solidFill>
                  <a:srgbClr val="FF0000"/>
                </a:solidFill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for (j = 0; j &lt; n; j++)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a[</a:t>
            </a:r>
            <a:r>
              <a:rPr lang="en-US" sz="1400" dirty="0" err="1">
                <a:latin typeface="Courier New" pitchFamily="49" charset="0"/>
              </a:rPr>
              <a:t>ni+j</a:t>
            </a:r>
            <a:r>
              <a:rPr lang="en-US" sz="1400" dirty="0">
                <a:latin typeface="Courier New" pitchFamily="49" charset="0"/>
              </a:rPr>
              <a:t>] = b[j];</a:t>
            </a:r>
          </a:p>
        </p:txBody>
      </p:sp>
      <p:sp>
        <p:nvSpPr>
          <p:cNvPr id="9221" name="Line 6"/>
          <p:cNvSpPr>
            <a:spLocks noChangeShapeType="1"/>
          </p:cNvSpPr>
          <p:nvPr/>
        </p:nvSpPr>
        <p:spPr bwMode="auto">
          <a:xfrm>
            <a:off x="4570413" y="5105400"/>
            <a:ext cx="584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608013" y="4343400"/>
            <a:ext cx="3854450" cy="1635125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void </a:t>
            </a:r>
            <a:r>
              <a:rPr lang="en-US" sz="1400" dirty="0" err="1">
                <a:latin typeface="Courier New" pitchFamily="49" charset="0"/>
              </a:rPr>
              <a:t>set_row</a:t>
            </a:r>
            <a:r>
              <a:rPr lang="en-US" sz="1400" dirty="0">
                <a:latin typeface="Courier New" pitchFamily="49" charset="0"/>
              </a:rPr>
              <a:t>(double *a, double *b,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long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, long n)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long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for (j = 0; j &lt; n; j++)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a[</a:t>
            </a:r>
            <a:r>
              <a:rPr lang="en-US" sz="1400" dirty="0">
                <a:solidFill>
                  <a:srgbClr val="FF0000"/>
                </a:solidFill>
                <a:latin typeface="Courier New" pitchFamily="49" charset="0"/>
              </a:rPr>
              <a:t>n*</a:t>
            </a:r>
            <a:r>
              <a:rPr lang="en-US" sz="1400" dirty="0" err="1">
                <a:solidFill>
                  <a:srgbClr val="FF0000"/>
                </a:solidFill>
                <a:latin typeface="Courier New" pitchFamily="49" charset="0"/>
              </a:rPr>
              <a:t>i</a:t>
            </a:r>
            <a:r>
              <a:rPr lang="en-US" sz="1400" dirty="0" err="1">
                <a:latin typeface="Courier New" pitchFamily="49" charset="0"/>
              </a:rPr>
              <a:t>+j</a:t>
            </a:r>
            <a:r>
              <a:rPr lang="en-US" sz="1400" dirty="0">
                <a:latin typeface="Courier New" pitchFamily="49" charset="0"/>
              </a:rPr>
              <a:t>] = b[j];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26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Effect of Reassociation</a:t>
            </a:r>
          </a:p>
        </p:txBody>
      </p:sp>
      <p:sp>
        <p:nvSpPr>
          <p:cNvPr id="793627" name="Rectangle 27"/>
          <p:cNvSpPr>
            <a:spLocks noGrp="1" noChangeArrowheads="1"/>
          </p:cNvSpPr>
          <p:nvPr>
            <p:ph type="body" idx="1"/>
          </p:nvPr>
        </p:nvSpPr>
        <p:spPr>
          <a:xfrm>
            <a:off x="290513" y="4710166"/>
            <a:ext cx="8307387" cy="173508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Nearly 2x speedup for </a:t>
            </a:r>
            <a:r>
              <a:rPr lang="en-US" dirty="0" err="1"/>
              <a:t>Int</a:t>
            </a:r>
            <a:r>
              <a:rPr lang="en-US" dirty="0"/>
              <a:t> *, FP +, FP *</a:t>
            </a:r>
          </a:p>
          <a:p>
            <a:pPr lvl="1" eaLnBrk="1" hangingPunct="1">
              <a:defRPr/>
            </a:pPr>
            <a:r>
              <a:rPr lang="en-US" dirty="0"/>
              <a:t>Reason: Breaks sequential dependency</a:t>
            </a:r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dirty="0"/>
              <a:t>Why is that? (next slide)</a:t>
            </a:r>
          </a:p>
        </p:txBody>
      </p:sp>
      <p:sp>
        <p:nvSpPr>
          <p:cNvPr id="24610" name="Rectangle 28"/>
          <p:cNvSpPr>
            <a:spLocks noChangeArrowheads="1"/>
          </p:cNvSpPr>
          <p:nvPr/>
        </p:nvSpPr>
        <p:spPr bwMode="auto">
          <a:xfrm>
            <a:off x="1143000" y="5653033"/>
            <a:ext cx="3767056" cy="366767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x = x OP (d[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OP d[i+1]);</a:t>
            </a:r>
          </a:p>
        </p:txBody>
      </p:sp>
      <p:graphicFrame>
        <p:nvGraphicFramePr>
          <p:cNvPr id="8" name="Group 49"/>
          <p:cNvGraphicFramePr>
            <a:graphicFrameLocks noGrp="1"/>
          </p:cNvGraphicFramePr>
          <p:nvPr/>
        </p:nvGraphicFramePr>
        <p:xfrm>
          <a:off x="762001" y="1066800"/>
          <a:ext cx="6811962" cy="2714625"/>
        </p:xfrm>
        <a:graphic>
          <a:graphicData uri="http://schemas.openxmlformats.org/drawingml/2006/table">
            <a:tbl>
              <a:tblPr/>
              <a:tblGrid>
                <a:gridCol w="1955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4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41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41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41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Combine4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1.27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Unroll 2x1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Unroll 2x1a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Throughput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5AE2871-CB91-4C44-ACA6-5D044B9CF5E2}"/>
              </a:ext>
            </a:extLst>
          </p:cNvPr>
          <p:cNvCxnSpPr/>
          <p:nvPr/>
        </p:nvCxnSpPr>
        <p:spPr bwMode="auto">
          <a:xfrm flipH="1" flipV="1">
            <a:off x="7315200" y="3657600"/>
            <a:ext cx="457200" cy="76200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142ED24-CCAA-42BE-8400-004AB5ABCB2D}"/>
              </a:ext>
            </a:extLst>
          </p:cNvPr>
          <p:cNvSpPr txBox="1"/>
          <p:nvPr/>
        </p:nvSpPr>
        <p:spPr>
          <a:xfrm>
            <a:off x="6781800" y="4376100"/>
            <a:ext cx="22708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2 </a:t>
            </a:r>
            <a:r>
              <a:rPr lang="en-US" sz="1800" dirty="0" err="1">
                <a:latin typeface="Calibri" pitchFamily="34" charset="0"/>
              </a:rPr>
              <a:t>func</a:t>
            </a:r>
            <a:r>
              <a:rPr lang="en-US" sz="1800" dirty="0">
                <a:latin typeface="Calibri" pitchFamily="34" charset="0"/>
              </a:rPr>
              <a:t>. units for FP *,</a:t>
            </a:r>
          </a:p>
          <a:p>
            <a:r>
              <a:rPr lang="en-US" sz="1800" dirty="0">
                <a:latin typeface="Calibri" pitchFamily="34" charset="0"/>
              </a:rPr>
              <a:t>2 </a:t>
            </a:r>
            <a:r>
              <a:rPr lang="en-US" sz="1800" dirty="0" err="1">
                <a:latin typeface="Calibri" pitchFamily="34" charset="0"/>
              </a:rPr>
              <a:t>func</a:t>
            </a:r>
            <a:r>
              <a:rPr lang="en-US" sz="1800" dirty="0">
                <a:latin typeface="Calibri" pitchFamily="34" charset="0"/>
              </a:rPr>
              <a:t>. units for load</a:t>
            </a:r>
          </a:p>
          <a:p>
            <a:r>
              <a:rPr lang="en-US" sz="1800" dirty="0">
                <a:latin typeface="Calibri" pitchFamily="34" charset="0"/>
              </a:rPr>
              <a:t>5-stage pipelined FP *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1553D21-9891-4CF0-962F-67CB4F270B68}"/>
              </a:ext>
            </a:extLst>
          </p:cNvPr>
          <p:cNvCxnSpPr>
            <a:cxnSpLocks/>
          </p:cNvCxnSpPr>
          <p:nvPr/>
        </p:nvCxnSpPr>
        <p:spPr bwMode="auto">
          <a:xfrm flipV="1">
            <a:off x="3142816" y="3657601"/>
            <a:ext cx="514787" cy="640346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B0AD345-9A86-4740-9439-915B1C686C62}"/>
              </a:ext>
            </a:extLst>
          </p:cNvPr>
          <p:cNvSpPr txBox="1"/>
          <p:nvPr/>
        </p:nvSpPr>
        <p:spPr>
          <a:xfrm>
            <a:off x="1066800" y="3836282"/>
            <a:ext cx="22261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4 </a:t>
            </a:r>
            <a:r>
              <a:rPr lang="en-US" sz="1800" dirty="0" err="1">
                <a:latin typeface="Calibri" pitchFamily="34" charset="0"/>
              </a:rPr>
              <a:t>func</a:t>
            </a:r>
            <a:r>
              <a:rPr lang="en-US" sz="1800" dirty="0">
                <a:latin typeface="Calibri" pitchFamily="34" charset="0"/>
              </a:rPr>
              <a:t>. units for int +,</a:t>
            </a:r>
          </a:p>
          <a:p>
            <a:r>
              <a:rPr lang="en-US" sz="1800" dirty="0">
                <a:latin typeface="Calibri" pitchFamily="34" charset="0"/>
              </a:rPr>
              <a:t>2 </a:t>
            </a:r>
            <a:r>
              <a:rPr lang="en-US" sz="1800" dirty="0" err="1">
                <a:latin typeface="Calibri" pitchFamily="34" charset="0"/>
              </a:rPr>
              <a:t>func</a:t>
            </a:r>
            <a:r>
              <a:rPr lang="en-US" sz="1800" dirty="0">
                <a:latin typeface="Calibri" pitchFamily="34" charset="0"/>
              </a:rPr>
              <a:t>. units for load</a:t>
            </a:r>
          </a:p>
          <a:p>
            <a:r>
              <a:rPr lang="en-US" sz="1800" i="1" dirty="0">
                <a:latin typeface="Calibri" pitchFamily="34" charset="0"/>
              </a:rPr>
              <a:t>Why Not .25?</a:t>
            </a:r>
            <a:endParaRPr lang="en-US" sz="1800" i="1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728614-0957-42A9-A64E-B177B0E10277}"/>
              </a:ext>
            </a:extLst>
          </p:cNvPr>
          <p:cNvSpPr txBox="1"/>
          <p:nvPr/>
        </p:nvSpPr>
        <p:spPr>
          <a:xfrm>
            <a:off x="4093569" y="4000695"/>
            <a:ext cx="2270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 </a:t>
            </a:r>
            <a:r>
              <a:rPr lang="en-US" sz="1800" dirty="0" err="1">
                <a:latin typeface="Calibri" pitchFamily="34" charset="0"/>
              </a:rPr>
              <a:t>func</a:t>
            </a:r>
            <a:r>
              <a:rPr lang="en-US" sz="1800" dirty="0">
                <a:latin typeface="Calibri" pitchFamily="34" charset="0"/>
              </a:rPr>
              <a:t>. unit for FP +</a:t>
            </a:r>
          </a:p>
          <a:p>
            <a:r>
              <a:rPr lang="en-US" sz="1800" dirty="0">
                <a:latin typeface="Calibri" pitchFamily="34" charset="0"/>
              </a:rPr>
              <a:t>3-stage pipelined FP +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9551964-9BFC-4E31-8DAA-0252D6EFB797}"/>
              </a:ext>
            </a:extLst>
          </p:cNvPr>
          <p:cNvCxnSpPr>
            <a:cxnSpLocks/>
            <a:stCxn id="15" idx="0"/>
          </p:cNvCxnSpPr>
          <p:nvPr/>
        </p:nvCxnSpPr>
        <p:spPr bwMode="auto">
          <a:xfrm flipV="1">
            <a:off x="5229008" y="3581400"/>
            <a:ext cx="654714" cy="419295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7320423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627" grpId="0" build="p"/>
      <p:bldP spid="24610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Line 7"/>
          <p:cNvSpPr>
            <a:spLocks noChangeShapeType="1"/>
          </p:cNvSpPr>
          <p:nvPr/>
        </p:nvSpPr>
        <p:spPr bwMode="auto">
          <a:xfrm>
            <a:off x="3124200" y="5486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Reassociated Computation</a:t>
            </a:r>
          </a:p>
        </p:txBody>
      </p:sp>
      <p:sp>
        <p:nvSpPr>
          <p:cNvPr id="66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89500" y="1481138"/>
            <a:ext cx="3949700" cy="5224462"/>
          </a:xfrm>
        </p:spPr>
        <p:txBody>
          <a:bodyPr/>
          <a:lstStyle/>
          <a:p>
            <a:pPr marL="287338" indent="-287338" eaLnBrk="1" hangingPunct="1">
              <a:lnSpc>
                <a:spcPct val="85000"/>
              </a:lnSpc>
              <a:defRPr/>
            </a:pPr>
            <a:r>
              <a:rPr lang="en-US" dirty="0"/>
              <a:t>What changed:</a:t>
            </a:r>
          </a:p>
          <a:p>
            <a:pPr marL="628650" lvl="1" indent="-230188">
              <a:lnSpc>
                <a:spcPct val="85000"/>
              </a:lnSpc>
              <a:defRPr/>
            </a:pPr>
            <a:r>
              <a:rPr lang="en-US" sz="1800" dirty="0"/>
              <a:t>Ops in the next iteration can be started early (no dependency)</a:t>
            </a:r>
          </a:p>
          <a:p>
            <a:pPr marL="287338" indent="-287338" eaLnBrk="1" hangingPunct="1">
              <a:lnSpc>
                <a:spcPct val="85000"/>
              </a:lnSpc>
              <a:defRPr/>
            </a:pPr>
            <a:endParaRPr lang="en-US" dirty="0"/>
          </a:p>
          <a:p>
            <a:pPr marL="287338" indent="-287338" eaLnBrk="1" hangingPunct="1">
              <a:lnSpc>
                <a:spcPct val="85000"/>
              </a:lnSpc>
              <a:defRPr/>
            </a:pPr>
            <a:r>
              <a:rPr lang="en-US" dirty="0"/>
              <a:t>Overall Performance</a:t>
            </a:r>
          </a:p>
          <a:p>
            <a:pPr marL="627063" lvl="1" indent="-228600" eaLnBrk="1" hangingPunct="1">
              <a:lnSpc>
                <a:spcPct val="90000"/>
              </a:lnSpc>
              <a:defRPr/>
            </a:pPr>
            <a:r>
              <a:rPr lang="en-US" sz="1800" dirty="0"/>
              <a:t>N elements, D cycles latency/op</a:t>
            </a:r>
          </a:p>
          <a:p>
            <a:pPr marL="627063" lvl="1" indent="-228600" eaLnBrk="1" hangingPunct="1">
              <a:lnSpc>
                <a:spcPct val="90000"/>
              </a:lnSpc>
              <a:defRPr/>
            </a:pPr>
            <a:r>
              <a:rPr lang="en-US" sz="1800" dirty="0"/>
              <a:t>(N/2+1)*D cycles:</a:t>
            </a:r>
            <a:br>
              <a:rPr lang="en-US" sz="1800" dirty="0"/>
            </a:br>
            <a:r>
              <a:rPr lang="en-US" sz="1800" b="1" dirty="0">
                <a:solidFill>
                  <a:srgbClr val="C00000"/>
                </a:solidFill>
              </a:rPr>
              <a:t>CPE = D/2</a:t>
            </a:r>
          </a:p>
        </p:txBody>
      </p:sp>
      <p:sp>
        <p:nvSpPr>
          <p:cNvPr id="25607" name="AutoShape 6"/>
          <p:cNvSpPr>
            <a:spLocks noChangeArrowheads="1"/>
          </p:cNvSpPr>
          <p:nvPr/>
        </p:nvSpPr>
        <p:spPr bwMode="auto">
          <a:xfrm>
            <a:off x="1066800" y="36163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5608" name="Line 7"/>
          <p:cNvSpPr>
            <a:spLocks noChangeShapeType="1"/>
          </p:cNvSpPr>
          <p:nvPr/>
        </p:nvSpPr>
        <p:spPr bwMode="auto">
          <a:xfrm>
            <a:off x="1219200" y="33877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09" name="AutoShape 8"/>
          <p:cNvSpPr>
            <a:spLocks noChangeArrowheads="1"/>
          </p:cNvSpPr>
          <p:nvPr/>
        </p:nvSpPr>
        <p:spPr bwMode="auto">
          <a:xfrm>
            <a:off x="1676400" y="41497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5611" name="Freeform 10"/>
          <p:cNvSpPr>
            <a:spLocks/>
          </p:cNvSpPr>
          <p:nvPr/>
        </p:nvSpPr>
        <p:spPr bwMode="auto">
          <a:xfrm>
            <a:off x="1371600" y="3921125"/>
            <a:ext cx="304800" cy="369888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62539" name="Rectangle 11"/>
          <p:cNvSpPr>
            <a:spLocks noChangeArrowheads="1"/>
          </p:cNvSpPr>
          <p:nvPr/>
        </p:nvSpPr>
        <p:spPr bwMode="auto">
          <a:xfrm>
            <a:off x="1112838" y="3082925"/>
            <a:ext cx="230188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1</a:t>
            </a:r>
            <a:endParaRPr lang="en-US" sz="1800" baseline="-25000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25613" name="AutoShape 12"/>
          <p:cNvSpPr>
            <a:spLocks noChangeArrowheads="1"/>
          </p:cNvSpPr>
          <p:nvPr/>
        </p:nvSpPr>
        <p:spPr bwMode="auto">
          <a:xfrm>
            <a:off x="2270125" y="46831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5615" name="Freeform 14"/>
          <p:cNvSpPr>
            <a:spLocks/>
          </p:cNvSpPr>
          <p:nvPr/>
        </p:nvSpPr>
        <p:spPr bwMode="auto">
          <a:xfrm>
            <a:off x="1965325" y="4454525"/>
            <a:ext cx="304800" cy="369888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16" name="AutoShape 15"/>
          <p:cNvSpPr>
            <a:spLocks noChangeArrowheads="1"/>
          </p:cNvSpPr>
          <p:nvPr/>
        </p:nvSpPr>
        <p:spPr bwMode="auto">
          <a:xfrm>
            <a:off x="2863850" y="52165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5618" name="Freeform 17"/>
          <p:cNvSpPr>
            <a:spLocks/>
          </p:cNvSpPr>
          <p:nvPr/>
        </p:nvSpPr>
        <p:spPr bwMode="auto">
          <a:xfrm>
            <a:off x="2559050" y="4987925"/>
            <a:ext cx="304800" cy="369888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61" name="AutoShape 25"/>
          <p:cNvSpPr>
            <a:spLocks noChangeArrowheads="1"/>
          </p:cNvSpPr>
          <p:nvPr/>
        </p:nvSpPr>
        <p:spPr bwMode="auto">
          <a:xfrm>
            <a:off x="1371600" y="29305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D5F1C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*</a:t>
            </a:r>
          </a:p>
        </p:txBody>
      </p:sp>
      <p:sp>
        <p:nvSpPr>
          <p:cNvPr id="662554" name="Rectangle 26"/>
          <p:cNvSpPr>
            <a:spLocks noChangeArrowheads="1"/>
          </p:cNvSpPr>
          <p:nvPr/>
        </p:nvSpPr>
        <p:spPr bwMode="auto">
          <a:xfrm>
            <a:off x="1676400" y="2438400"/>
            <a:ext cx="320675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25663" name="Line 27"/>
          <p:cNvSpPr>
            <a:spLocks noChangeShapeType="1"/>
          </p:cNvSpPr>
          <p:nvPr/>
        </p:nvSpPr>
        <p:spPr bwMode="auto">
          <a:xfrm>
            <a:off x="1447800" y="27019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62556" name="Rectangle 28"/>
          <p:cNvSpPr>
            <a:spLocks noChangeArrowheads="1"/>
          </p:cNvSpPr>
          <p:nvPr/>
        </p:nvSpPr>
        <p:spPr bwMode="auto">
          <a:xfrm>
            <a:off x="1295400" y="2438400"/>
            <a:ext cx="323850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25665" name="Freeform 29"/>
          <p:cNvSpPr>
            <a:spLocks/>
          </p:cNvSpPr>
          <p:nvPr/>
        </p:nvSpPr>
        <p:spPr bwMode="auto">
          <a:xfrm>
            <a:off x="1447800" y="3235325"/>
            <a:ext cx="92075" cy="369888"/>
          </a:xfrm>
          <a:custGeom>
            <a:avLst/>
            <a:gdLst>
              <a:gd name="T0" fmla="*/ 96 w 96"/>
              <a:gd name="T1" fmla="*/ 0 h 144"/>
              <a:gd name="T2" fmla="*/ 96 w 96"/>
              <a:gd name="T3" fmla="*/ 48 h 144"/>
              <a:gd name="T4" fmla="*/ 0 w 96"/>
              <a:gd name="T5" fmla="*/ 48 h 144"/>
              <a:gd name="T6" fmla="*/ 0 w 96"/>
              <a:gd name="T7" fmla="*/ 144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144"/>
              <a:gd name="T14" fmla="*/ 96 w 96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144">
                <a:moveTo>
                  <a:pt x="96" y="0"/>
                </a:moveTo>
                <a:lnTo>
                  <a:pt x="96" y="48"/>
                </a:lnTo>
                <a:lnTo>
                  <a:pt x="0" y="48"/>
                </a:lnTo>
                <a:lnTo>
                  <a:pt x="0" y="1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66" name="Line 30"/>
          <p:cNvSpPr>
            <a:spLocks noChangeShapeType="1"/>
          </p:cNvSpPr>
          <p:nvPr/>
        </p:nvSpPr>
        <p:spPr bwMode="auto">
          <a:xfrm>
            <a:off x="1828800" y="27019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55" name="AutoShape 32"/>
          <p:cNvSpPr>
            <a:spLocks noChangeArrowheads="1"/>
          </p:cNvSpPr>
          <p:nvPr/>
        </p:nvSpPr>
        <p:spPr bwMode="auto">
          <a:xfrm>
            <a:off x="1981200" y="34639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D5F1C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662561" name="Rectangle 33"/>
          <p:cNvSpPr>
            <a:spLocks noChangeArrowheads="1"/>
          </p:cNvSpPr>
          <p:nvPr/>
        </p:nvSpPr>
        <p:spPr bwMode="auto">
          <a:xfrm>
            <a:off x="2286000" y="2971800"/>
            <a:ext cx="320675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25657" name="Line 34"/>
          <p:cNvSpPr>
            <a:spLocks noChangeShapeType="1"/>
          </p:cNvSpPr>
          <p:nvPr/>
        </p:nvSpPr>
        <p:spPr bwMode="auto">
          <a:xfrm>
            <a:off x="2057400" y="32353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62563" name="Rectangle 35"/>
          <p:cNvSpPr>
            <a:spLocks noChangeArrowheads="1"/>
          </p:cNvSpPr>
          <p:nvPr/>
        </p:nvSpPr>
        <p:spPr bwMode="auto">
          <a:xfrm>
            <a:off x="1905000" y="2971800"/>
            <a:ext cx="323850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25659" name="Freeform 36"/>
          <p:cNvSpPr>
            <a:spLocks/>
          </p:cNvSpPr>
          <p:nvPr/>
        </p:nvSpPr>
        <p:spPr bwMode="auto">
          <a:xfrm>
            <a:off x="2057400" y="3768725"/>
            <a:ext cx="92075" cy="369888"/>
          </a:xfrm>
          <a:custGeom>
            <a:avLst/>
            <a:gdLst>
              <a:gd name="T0" fmla="*/ 96 w 96"/>
              <a:gd name="T1" fmla="*/ 0 h 144"/>
              <a:gd name="T2" fmla="*/ 96 w 96"/>
              <a:gd name="T3" fmla="*/ 48 h 144"/>
              <a:gd name="T4" fmla="*/ 0 w 96"/>
              <a:gd name="T5" fmla="*/ 48 h 144"/>
              <a:gd name="T6" fmla="*/ 0 w 96"/>
              <a:gd name="T7" fmla="*/ 144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144"/>
              <a:gd name="T14" fmla="*/ 96 w 96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144">
                <a:moveTo>
                  <a:pt x="96" y="0"/>
                </a:moveTo>
                <a:lnTo>
                  <a:pt x="96" y="48"/>
                </a:lnTo>
                <a:lnTo>
                  <a:pt x="0" y="48"/>
                </a:lnTo>
                <a:lnTo>
                  <a:pt x="0" y="1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60" name="Line 37"/>
          <p:cNvSpPr>
            <a:spLocks noChangeShapeType="1"/>
          </p:cNvSpPr>
          <p:nvPr/>
        </p:nvSpPr>
        <p:spPr bwMode="auto">
          <a:xfrm>
            <a:off x="2438400" y="32353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49" name="AutoShape 39"/>
          <p:cNvSpPr>
            <a:spLocks noChangeArrowheads="1"/>
          </p:cNvSpPr>
          <p:nvPr/>
        </p:nvSpPr>
        <p:spPr bwMode="auto">
          <a:xfrm>
            <a:off x="2590800" y="39973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D5F1C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662568" name="Rectangle 40"/>
          <p:cNvSpPr>
            <a:spLocks noChangeArrowheads="1"/>
          </p:cNvSpPr>
          <p:nvPr/>
        </p:nvSpPr>
        <p:spPr bwMode="auto">
          <a:xfrm>
            <a:off x="2895600" y="3505200"/>
            <a:ext cx="320675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25651" name="Line 41"/>
          <p:cNvSpPr>
            <a:spLocks noChangeShapeType="1"/>
          </p:cNvSpPr>
          <p:nvPr/>
        </p:nvSpPr>
        <p:spPr bwMode="auto">
          <a:xfrm>
            <a:off x="2667000" y="37687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62570" name="Rectangle 42"/>
          <p:cNvSpPr>
            <a:spLocks noChangeArrowheads="1"/>
          </p:cNvSpPr>
          <p:nvPr/>
        </p:nvSpPr>
        <p:spPr bwMode="auto">
          <a:xfrm>
            <a:off x="2514600" y="3505200"/>
            <a:ext cx="323850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25653" name="Freeform 43"/>
          <p:cNvSpPr>
            <a:spLocks/>
          </p:cNvSpPr>
          <p:nvPr/>
        </p:nvSpPr>
        <p:spPr bwMode="auto">
          <a:xfrm>
            <a:off x="2667000" y="4302125"/>
            <a:ext cx="92075" cy="369888"/>
          </a:xfrm>
          <a:custGeom>
            <a:avLst/>
            <a:gdLst>
              <a:gd name="T0" fmla="*/ 96 w 96"/>
              <a:gd name="T1" fmla="*/ 0 h 144"/>
              <a:gd name="T2" fmla="*/ 96 w 96"/>
              <a:gd name="T3" fmla="*/ 48 h 144"/>
              <a:gd name="T4" fmla="*/ 0 w 96"/>
              <a:gd name="T5" fmla="*/ 48 h 144"/>
              <a:gd name="T6" fmla="*/ 0 w 96"/>
              <a:gd name="T7" fmla="*/ 144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144"/>
              <a:gd name="T14" fmla="*/ 96 w 96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144">
                <a:moveTo>
                  <a:pt x="96" y="0"/>
                </a:moveTo>
                <a:lnTo>
                  <a:pt x="96" y="48"/>
                </a:lnTo>
                <a:lnTo>
                  <a:pt x="0" y="48"/>
                </a:lnTo>
                <a:lnTo>
                  <a:pt x="0" y="1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54" name="Line 44"/>
          <p:cNvSpPr>
            <a:spLocks noChangeShapeType="1"/>
          </p:cNvSpPr>
          <p:nvPr/>
        </p:nvSpPr>
        <p:spPr bwMode="auto">
          <a:xfrm>
            <a:off x="3048000" y="37687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43" name="AutoShape 46"/>
          <p:cNvSpPr>
            <a:spLocks noChangeArrowheads="1"/>
          </p:cNvSpPr>
          <p:nvPr/>
        </p:nvSpPr>
        <p:spPr bwMode="auto">
          <a:xfrm>
            <a:off x="3200400" y="45307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D5F1C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662575" name="Rectangle 47"/>
          <p:cNvSpPr>
            <a:spLocks noChangeArrowheads="1"/>
          </p:cNvSpPr>
          <p:nvPr/>
        </p:nvSpPr>
        <p:spPr bwMode="auto">
          <a:xfrm>
            <a:off x="3505200" y="4038600"/>
            <a:ext cx="320675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7</a:t>
            </a:r>
          </a:p>
        </p:txBody>
      </p:sp>
      <p:sp>
        <p:nvSpPr>
          <p:cNvPr id="25645" name="Line 48"/>
          <p:cNvSpPr>
            <a:spLocks noChangeShapeType="1"/>
          </p:cNvSpPr>
          <p:nvPr/>
        </p:nvSpPr>
        <p:spPr bwMode="auto">
          <a:xfrm>
            <a:off x="3276600" y="43021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62577" name="Rectangle 49"/>
          <p:cNvSpPr>
            <a:spLocks noChangeArrowheads="1"/>
          </p:cNvSpPr>
          <p:nvPr/>
        </p:nvSpPr>
        <p:spPr bwMode="auto">
          <a:xfrm>
            <a:off x="3124200" y="4038600"/>
            <a:ext cx="323850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6</a:t>
            </a:r>
          </a:p>
        </p:txBody>
      </p:sp>
      <p:sp>
        <p:nvSpPr>
          <p:cNvPr id="25647" name="Freeform 50"/>
          <p:cNvSpPr>
            <a:spLocks/>
          </p:cNvSpPr>
          <p:nvPr/>
        </p:nvSpPr>
        <p:spPr bwMode="auto">
          <a:xfrm>
            <a:off x="3276600" y="4835525"/>
            <a:ext cx="92075" cy="369888"/>
          </a:xfrm>
          <a:custGeom>
            <a:avLst/>
            <a:gdLst>
              <a:gd name="T0" fmla="*/ 96 w 96"/>
              <a:gd name="T1" fmla="*/ 0 h 144"/>
              <a:gd name="T2" fmla="*/ 96 w 96"/>
              <a:gd name="T3" fmla="*/ 48 h 144"/>
              <a:gd name="T4" fmla="*/ 0 w 96"/>
              <a:gd name="T5" fmla="*/ 48 h 144"/>
              <a:gd name="T6" fmla="*/ 0 w 96"/>
              <a:gd name="T7" fmla="*/ 144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144"/>
              <a:gd name="T14" fmla="*/ 96 w 96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144">
                <a:moveTo>
                  <a:pt x="96" y="0"/>
                </a:moveTo>
                <a:lnTo>
                  <a:pt x="96" y="48"/>
                </a:lnTo>
                <a:lnTo>
                  <a:pt x="0" y="48"/>
                </a:lnTo>
                <a:lnTo>
                  <a:pt x="0" y="1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48" name="Line 51"/>
          <p:cNvSpPr>
            <a:spLocks noChangeShapeType="1"/>
          </p:cNvSpPr>
          <p:nvPr/>
        </p:nvSpPr>
        <p:spPr bwMode="auto">
          <a:xfrm>
            <a:off x="3657600" y="43021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" name="Rectangle 28"/>
          <p:cNvSpPr>
            <a:spLocks noChangeArrowheads="1"/>
          </p:cNvSpPr>
          <p:nvPr/>
        </p:nvSpPr>
        <p:spPr bwMode="auto">
          <a:xfrm>
            <a:off x="457200" y="1614433"/>
            <a:ext cx="3767056" cy="366767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x = x OP (d[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OP d[i+1]);</a:t>
            </a:r>
          </a:p>
        </p:txBody>
      </p:sp>
    </p:spTree>
    <p:extLst>
      <p:ext uri="{BB962C8B-B14F-4D97-AF65-F5344CB8AC3E}">
        <p14:creationId xmlns:p14="http://schemas.microsoft.com/office/powerpoint/2010/main" val="1234266584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Unrolling &amp; Accumulating: </a:t>
            </a:r>
            <a:r>
              <a:rPr lang="en-US" dirty="0" err="1"/>
              <a:t>Int</a:t>
            </a:r>
            <a:r>
              <a:rPr lang="en-US" dirty="0"/>
              <a:t> +</a:t>
            </a:r>
          </a:p>
        </p:txBody>
      </p:sp>
      <p:sp>
        <p:nvSpPr>
          <p:cNvPr id="80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74750"/>
            <a:ext cx="8307388" cy="1416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Case</a:t>
            </a:r>
          </a:p>
          <a:p>
            <a:pPr lvl="1" eaLnBrk="1" hangingPunct="1">
              <a:defRPr/>
            </a:pPr>
            <a:r>
              <a:rPr lang="en-US" dirty="0"/>
              <a:t>Intel </a:t>
            </a:r>
            <a:r>
              <a:rPr lang="en-US" dirty="0" err="1"/>
              <a:t>Haswell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Integer addition</a:t>
            </a:r>
          </a:p>
          <a:p>
            <a:pPr lvl="1" eaLnBrk="1" hangingPunct="1">
              <a:defRPr/>
            </a:pPr>
            <a:r>
              <a:rPr lang="en-US" dirty="0"/>
              <a:t>Latency bound: 1.00.  Throughput bound: 0.50 </a:t>
            </a:r>
          </a:p>
        </p:txBody>
      </p:sp>
      <p:graphicFrame>
        <p:nvGraphicFramePr>
          <p:cNvPr id="803965" name="Group 1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548720"/>
              </p:ext>
            </p:extLst>
          </p:nvPr>
        </p:nvGraphicFramePr>
        <p:xfrm>
          <a:off x="1066800" y="2819400"/>
          <a:ext cx="6705600" cy="3520440"/>
        </p:xfrm>
        <a:graphic>
          <a:graphicData uri="http://schemas.openxmlformats.org/drawingml/2006/table">
            <a:tbl>
              <a:tblPr firstRow="1">
                <a:tableStyleId>{00A15C55-8517-42AA-B614-E9B94910E393}</a:tableStyleId>
              </a:tblPr>
              <a:tblGrid>
                <a:gridCol w="74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FP *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Unrolling Factor L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K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1.27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</a:rPr>
                        <a:t>1.01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1.01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1.01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0.81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0.69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0.74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0.69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1.24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</a:rPr>
                        <a:t>0.56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-205369" y="4544304"/>
            <a:ext cx="1930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Accumulators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762" y="304800"/>
            <a:ext cx="8075754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Compiler-Generated Code Motion (-O1)</a:t>
            </a: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1371600" y="3276600"/>
            <a:ext cx="7061916" cy="3105979"/>
          </a:xfrm>
          <a:prstGeom prst="rect">
            <a:avLst/>
          </a:prstGeom>
          <a:solidFill>
            <a:srgbClr val="F1C7C7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en-US" sz="1400" dirty="0" err="1">
                <a:latin typeface="Courier New" pitchFamily="49" charset="0"/>
              </a:rPr>
              <a:t>set_row</a:t>
            </a:r>
            <a:r>
              <a:rPr lang="en-US" sz="1400" dirty="0">
                <a:latin typeface="Courier New" pitchFamily="49" charset="0"/>
              </a:rPr>
              <a:t>: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testq</a:t>
            </a:r>
            <a:r>
              <a:rPr lang="en-US" sz="1400" dirty="0">
                <a:latin typeface="Courier New" pitchFamily="49" charset="0"/>
              </a:rPr>
              <a:t>	%</a:t>
            </a:r>
            <a:r>
              <a:rPr lang="en-US" sz="1400" dirty="0" err="1">
                <a:latin typeface="Courier New" pitchFamily="49" charset="0"/>
              </a:rPr>
              <a:t>rcx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rcx</a:t>
            </a:r>
            <a:r>
              <a:rPr lang="en-US" sz="1400" dirty="0">
                <a:latin typeface="Courier New" pitchFamily="49" charset="0"/>
              </a:rPr>
              <a:t>		# Test n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jle</a:t>
            </a:r>
            <a:r>
              <a:rPr lang="en-US" sz="1400" dirty="0">
                <a:latin typeface="Courier New" pitchFamily="49" charset="0"/>
              </a:rPr>
              <a:t>	.L1			# If &lt;= 0, </a:t>
            </a:r>
            <a:r>
              <a:rPr lang="en-US" sz="1400" dirty="0" err="1">
                <a:latin typeface="Courier New" pitchFamily="49" charset="0"/>
              </a:rPr>
              <a:t>goto</a:t>
            </a:r>
            <a:r>
              <a:rPr lang="en-US" sz="1400" dirty="0">
                <a:latin typeface="Courier New" pitchFamily="49" charset="0"/>
              </a:rPr>
              <a:t> done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imulq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	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rcx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,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rdx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		#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ni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= n*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endParaRPr lang="en-US" sz="1400" dirty="0">
              <a:solidFill>
                <a:srgbClr val="C00000"/>
              </a:solidFill>
              <a:latin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leaq</a:t>
            </a:r>
            <a:r>
              <a:rPr lang="en-US" sz="1400" dirty="0">
                <a:latin typeface="Courier New" pitchFamily="49" charset="0"/>
              </a:rPr>
              <a:t>	(%rdi,%rdx,8), %</a:t>
            </a:r>
            <a:r>
              <a:rPr lang="en-US" sz="1400" dirty="0" err="1">
                <a:latin typeface="Courier New" pitchFamily="49" charset="0"/>
              </a:rPr>
              <a:t>rdx</a:t>
            </a:r>
            <a:r>
              <a:rPr lang="en-US" sz="1400" dirty="0">
                <a:latin typeface="Courier New" pitchFamily="49" charset="0"/>
              </a:rPr>
              <a:t>	# </a:t>
            </a:r>
            <a:r>
              <a:rPr lang="en-US" sz="1400" dirty="0" err="1">
                <a:latin typeface="Courier New" pitchFamily="49" charset="0"/>
              </a:rPr>
              <a:t>rowp</a:t>
            </a:r>
            <a:r>
              <a:rPr lang="en-US" sz="1400" dirty="0">
                <a:latin typeface="Courier New" pitchFamily="49" charset="0"/>
              </a:rPr>
              <a:t> = A + </a:t>
            </a:r>
            <a:r>
              <a:rPr lang="en-US" sz="1400" dirty="0" err="1">
                <a:latin typeface="Courier New" pitchFamily="49" charset="0"/>
              </a:rPr>
              <a:t>ni</a:t>
            </a:r>
            <a:r>
              <a:rPr lang="en-US" sz="1400" dirty="0">
                <a:latin typeface="Courier New" pitchFamily="49" charset="0"/>
              </a:rPr>
              <a:t>*8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movl</a:t>
            </a:r>
            <a:r>
              <a:rPr lang="en-US" sz="1400" dirty="0">
                <a:latin typeface="Courier New" pitchFamily="49" charset="0"/>
              </a:rPr>
              <a:t>	$0, %</a:t>
            </a:r>
            <a:r>
              <a:rPr lang="en-US" sz="1400" dirty="0" err="1">
                <a:latin typeface="Courier New" pitchFamily="49" charset="0"/>
              </a:rPr>
              <a:t>eax</a:t>
            </a:r>
            <a:r>
              <a:rPr lang="en-US" sz="1400" dirty="0">
                <a:latin typeface="Courier New" pitchFamily="49" charset="0"/>
              </a:rPr>
              <a:t>	               	# j = 0</a:t>
            </a:r>
          </a:p>
          <a:p>
            <a:r>
              <a:rPr lang="en-US" sz="1400" dirty="0">
                <a:latin typeface="Courier New" pitchFamily="49" charset="0"/>
              </a:rPr>
              <a:t>.L3:				      	# loop: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movsd</a:t>
            </a:r>
            <a:r>
              <a:rPr lang="en-US" sz="1400" dirty="0">
                <a:latin typeface="Courier New" pitchFamily="49" charset="0"/>
              </a:rPr>
              <a:t>	(%rsi,%rax,8), %xmm0    	# t = b[j]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movsd</a:t>
            </a:r>
            <a:r>
              <a:rPr lang="en-US" sz="1400" dirty="0">
                <a:latin typeface="Courier New" pitchFamily="49" charset="0"/>
              </a:rPr>
              <a:t>	%xmm0, (%rdx,%rax,8)   	# M[</a:t>
            </a:r>
            <a:r>
              <a:rPr lang="en-US" sz="1400" dirty="0" err="1">
                <a:latin typeface="Courier New" pitchFamily="49" charset="0"/>
              </a:rPr>
              <a:t>A+ni</a:t>
            </a:r>
            <a:r>
              <a:rPr lang="en-US" sz="1400" dirty="0">
                <a:latin typeface="Courier New" pitchFamily="49" charset="0"/>
              </a:rPr>
              <a:t>*8 + j*8] = t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	$1, %</a:t>
            </a:r>
            <a:r>
              <a:rPr lang="en-US" sz="1400" dirty="0" err="1">
                <a:latin typeface="Courier New" pitchFamily="49" charset="0"/>
              </a:rPr>
              <a:t>rax</a:t>
            </a:r>
            <a:r>
              <a:rPr lang="en-US" sz="1400" dirty="0">
                <a:latin typeface="Courier New" pitchFamily="49" charset="0"/>
              </a:rPr>
              <a:t>			# j++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cmpq</a:t>
            </a:r>
            <a:r>
              <a:rPr lang="en-US" sz="1400" dirty="0">
                <a:latin typeface="Courier New" pitchFamily="49" charset="0"/>
              </a:rPr>
              <a:t>	%</a:t>
            </a:r>
            <a:r>
              <a:rPr lang="en-US" sz="1400" dirty="0" err="1">
                <a:latin typeface="Courier New" pitchFamily="49" charset="0"/>
              </a:rPr>
              <a:t>rcx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rax</a:t>
            </a:r>
            <a:r>
              <a:rPr lang="en-US" sz="1400" dirty="0">
                <a:latin typeface="Courier New" pitchFamily="49" charset="0"/>
              </a:rPr>
              <a:t>		# </a:t>
            </a:r>
            <a:r>
              <a:rPr lang="en-US" sz="1400" dirty="0" err="1">
                <a:latin typeface="Courier New" pitchFamily="49" charset="0"/>
              </a:rPr>
              <a:t>j:n</a:t>
            </a:r>
            <a:endParaRPr lang="en-US" sz="1400" dirty="0">
              <a:latin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jne</a:t>
            </a:r>
            <a:r>
              <a:rPr lang="en-US" sz="1400" dirty="0">
                <a:latin typeface="Courier New" pitchFamily="49" charset="0"/>
              </a:rPr>
              <a:t>	.L3			# if !=, </a:t>
            </a:r>
            <a:r>
              <a:rPr lang="en-US" sz="1400" dirty="0" err="1">
                <a:latin typeface="Courier New" pitchFamily="49" charset="0"/>
              </a:rPr>
              <a:t>goto</a:t>
            </a:r>
            <a:r>
              <a:rPr lang="en-US" sz="1400" dirty="0">
                <a:latin typeface="Courier New" pitchFamily="49" charset="0"/>
              </a:rPr>
              <a:t> loop</a:t>
            </a:r>
          </a:p>
          <a:p>
            <a:r>
              <a:rPr lang="en-US" sz="1400" dirty="0">
                <a:latin typeface="Courier New" pitchFamily="49" charset="0"/>
              </a:rPr>
              <a:t>.L1:				      	# done:</a:t>
            </a:r>
          </a:p>
          <a:p>
            <a:r>
              <a:rPr lang="en-US" sz="1400" dirty="0">
                <a:latin typeface="Courier New" pitchFamily="49" charset="0"/>
              </a:rPr>
              <a:t>	rep ; ret</a:t>
            </a:r>
          </a:p>
        </p:txBody>
      </p:sp>
      <p:sp>
        <p:nvSpPr>
          <p:cNvPr id="10244" name="Line 6"/>
          <p:cNvSpPr>
            <a:spLocks noChangeShapeType="1"/>
          </p:cNvSpPr>
          <p:nvPr/>
        </p:nvSpPr>
        <p:spPr bwMode="auto">
          <a:xfrm>
            <a:off x="2286000" y="27432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Line 8"/>
          <p:cNvSpPr>
            <a:spLocks noChangeShapeType="1"/>
          </p:cNvSpPr>
          <p:nvPr/>
        </p:nvSpPr>
        <p:spPr bwMode="auto">
          <a:xfrm rot="5400000" flipH="1" flipV="1">
            <a:off x="5257800" y="25908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Rectangle 9"/>
          <p:cNvSpPr>
            <a:spLocks noChangeArrowheads="1"/>
          </p:cNvSpPr>
          <p:nvPr/>
        </p:nvSpPr>
        <p:spPr bwMode="auto">
          <a:xfrm>
            <a:off x="5257800" y="1219200"/>
            <a:ext cx="3124200" cy="1209675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long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long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ni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= n*i;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double *</a:t>
            </a:r>
            <a:r>
              <a:rPr lang="en-US" sz="1400" dirty="0" err="1">
                <a:latin typeface="Courier New" pitchFamily="49" charset="0"/>
              </a:rPr>
              <a:t>rowp</a:t>
            </a:r>
            <a:r>
              <a:rPr lang="en-US" sz="1400" dirty="0">
                <a:latin typeface="Courier New" pitchFamily="49" charset="0"/>
              </a:rPr>
              <a:t> = </a:t>
            </a:r>
            <a:r>
              <a:rPr lang="en-US" sz="1400" dirty="0" err="1">
                <a:latin typeface="Courier New" pitchFamily="49" charset="0"/>
              </a:rPr>
              <a:t>a+ni</a:t>
            </a:r>
            <a:r>
              <a:rPr lang="en-US" sz="14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for (j = 0; j &lt; n; </a:t>
            </a:r>
            <a:r>
              <a:rPr lang="en-US" sz="1400" dirty="0" err="1">
                <a:latin typeface="Courier New" pitchFamily="49" charset="0"/>
              </a:rPr>
              <a:t>j++</a:t>
            </a:r>
            <a:r>
              <a:rPr lang="en-US" sz="1400" dirty="0">
                <a:latin typeface="Courier New" pitchFamily="49" charset="0"/>
              </a:rPr>
              <a:t>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*</a:t>
            </a:r>
            <a:r>
              <a:rPr lang="en-US" sz="1400" dirty="0" err="1">
                <a:latin typeface="Courier New" pitchFamily="49" charset="0"/>
              </a:rPr>
              <a:t>rowp</a:t>
            </a:r>
            <a:r>
              <a:rPr lang="en-US" sz="1400" dirty="0">
                <a:latin typeface="Courier New" pitchFamily="49" charset="0"/>
              </a:rPr>
              <a:t>++ = b[j];	</a:t>
            </a:r>
          </a:p>
        </p:txBody>
      </p:sp>
      <p:sp>
        <p:nvSpPr>
          <p:cNvPr id="10247" name="Rectangle 10"/>
          <p:cNvSpPr>
            <a:spLocks noChangeArrowheads="1"/>
          </p:cNvSpPr>
          <p:nvPr/>
        </p:nvSpPr>
        <p:spPr bwMode="auto">
          <a:xfrm>
            <a:off x="304800" y="1066800"/>
            <a:ext cx="3854450" cy="1635125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void </a:t>
            </a:r>
            <a:r>
              <a:rPr lang="en-US" sz="1400" dirty="0" err="1">
                <a:latin typeface="Courier New" pitchFamily="49" charset="0"/>
              </a:rPr>
              <a:t>set_row</a:t>
            </a:r>
            <a:r>
              <a:rPr lang="en-US" sz="1400" dirty="0">
                <a:latin typeface="Courier New" pitchFamily="49" charset="0"/>
              </a:rPr>
              <a:t>(double *a, double *b,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long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, long n)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long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for (j = 0; j &lt; n; j++)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a[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n*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 err="1">
                <a:latin typeface="Courier New" pitchFamily="49" charset="0"/>
              </a:rPr>
              <a:t>+j</a:t>
            </a:r>
            <a:r>
              <a:rPr lang="en-US" sz="1400" dirty="0">
                <a:latin typeface="Courier New" pitchFamily="49" charset="0"/>
              </a:rPr>
              <a:t>] = b[j];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  <p:bldP spid="102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620395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Strength Reduction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548687" cy="2817812"/>
          </a:xfrm>
          <a:noFill/>
        </p:spPr>
        <p:txBody>
          <a:bodyPr lIns="90487" tIns="44450" rIns="90487" bIns="44450"/>
          <a:lstStyle/>
          <a:p>
            <a:pPr lvl="1" eaLnBrk="1" hangingPunct="1"/>
            <a:r>
              <a:rPr lang="en-US" dirty="0"/>
              <a:t>Replace costly operation with simpler one</a:t>
            </a:r>
          </a:p>
          <a:p>
            <a:pPr lvl="1" eaLnBrk="1" hangingPunct="1"/>
            <a:r>
              <a:rPr lang="en-US" dirty="0"/>
              <a:t>Shift, add instead of multiply or divide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n-US" dirty="0">
                <a:latin typeface="Courier New" pitchFamily="49" charset="0"/>
              </a:rPr>
              <a:t>16*x     </a:t>
            </a:r>
            <a:r>
              <a:rPr lang="en-US" dirty="0" err="1">
                <a:latin typeface="Courier New" pitchFamily="49" charset="0"/>
              </a:rPr>
              <a:t>x</a:t>
            </a:r>
            <a:r>
              <a:rPr lang="en-US" dirty="0">
                <a:latin typeface="Courier New" pitchFamily="49" charset="0"/>
              </a:rPr>
              <a:t> &lt;&lt; 4</a:t>
            </a:r>
          </a:p>
          <a:p>
            <a:pPr lvl="2" eaLnBrk="1" hangingPunct="1"/>
            <a:r>
              <a:rPr lang="en-US" dirty="0"/>
              <a:t>Utility is machine dependent</a:t>
            </a:r>
          </a:p>
          <a:p>
            <a:pPr lvl="2" eaLnBrk="1" hangingPunct="1"/>
            <a:r>
              <a:rPr lang="en-US" dirty="0"/>
              <a:t>Depends on cost of multiply or divide instruction</a:t>
            </a:r>
          </a:p>
          <a:p>
            <a:pPr lvl="3" eaLnBrk="1" hangingPunct="1"/>
            <a:r>
              <a:rPr lang="en-US" dirty="0"/>
              <a:t>Intel Nehalem: integer multiply takes 3 CPU cycles, add is 1 cycle</a:t>
            </a:r>
            <a:r>
              <a:rPr lang="en-US" baseline="30000" dirty="0"/>
              <a:t>1</a:t>
            </a:r>
          </a:p>
          <a:p>
            <a:pPr lvl="1" eaLnBrk="1" hangingPunct="1"/>
            <a:r>
              <a:rPr lang="en-US" dirty="0"/>
              <a:t>Recognize sequence of products</a:t>
            </a:r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838200" y="4597400"/>
            <a:ext cx="2876224" cy="1166986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for (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 = 0;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 &lt; n;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++)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int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ni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= n*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for (j = 0; j &lt; n; j++)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a[</a:t>
            </a:r>
            <a:r>
              <a:rPr lang="en-US" sz="1400" dirty="0" err="1">
                <a:latin typeface="Courier New" pitchFamily="49" charset="0"/>
              </a:rPr>
              <a:t>ni</a:t>
            </a:r>
            <a:r>
              <a:rPr lang="en-US" sz="1400" dirty="0">
                <a:latin typeface="Courier New" pitchFamily="49" charset="0"/>
              </a:rPr>
              <a:t> + j] = b[j];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4876800" y="4368800"/>
            <a:ext cx="2897188" cy="1422400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i="1" dirty="0" err="1">
                <a:latin typeface="Courier New" pitchFamily="49" charset="0"/>
              </a:rPr>
              <a:t>int</a:t>
            </a:r>
            <a:r>
              <a:rPr lang="en-US" sz="1400" i="1" dirty="0">
                <a:latin typeface="Courier New" pitchFamily="49" charset="0"/>
              </a:rPr>
              <a:t> </a:t>
            </a:r>
            <a:r>
              <a:rPr lang="en-US" sz="1400" i="1" dirty="0" err="1">
                <a:latin typeface="Courier New" pitchFamily="49" charset="0"/>
              </a:rPr>
              <a:t>ni</a:t>
            </a:r>
            <a:r>
              <a:rPr lang="en-US" sz="1400" i="1" dirty="0">
                <a:latin typeface="Courier New" pitchFamily="49" charset="0"/>
              </a:rPr>
              <a:t> = 0;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for (i = 0; i &lt; n; i++)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for (j = 0; j &lt; n; </a:t>
            </a:r>
            <a:r>
              <a:rPr lang="en-US" sz="1400" dirty="0" err="1">
                <a:latin typeface="Courier New" pitchFamily="49" charset="0"/>
              </a:rPr>
              <a:t>j++</a:t>
            </a:r>
            <a:r>
              <a:rPr lang="en-US" sz="1400" dirty="0">
                <a:latin typeface="Courier New" pitchFamily="49" charset="0"/>
              </a:rPr>
              <a:t>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a[</a:t>
            </a:r>
            <a:r>
              <a:rPr lang="en-US" sz="1400" dirty="0" err="1">
                <a:latin typeface="Courier New" pitchFamily="49" charset="0"/>
              </a:rPr>
              <a:t>ni</a:t>
            </a:r>
            <a:r>
              <a:rPr lang="en-US" sz="1400" dirty="0">
                <a:latin typeface="Courier New" pitchFamily="49" charset="0"/>
              </a:rPr>
              <a:t> + j] = b[j];</a:t>
            </a:r>
          </a:p>
          <a:p>
            <a:pPr algn="l">
              <a:lnSpc>
                <a:spcPct val="100000"/>
              </a:lnSpc>
            </a:pPr>
            <a:r>
              <a:rPr lang="en-US" sz="1400" i="1" dirty="0">
                <a:latin typeface="Courier New" pitchFamily="49" charset="0"/>
              </a:rPr>
              <a:t>  </a:t>
            </a:r>
            <a:r>
              <a:rPr lang="en-US" sz="1400" i="1" dirty="0" err="1">
                <a:solidFill>
                  <a:srgbClr val="C00000"/>
                </a:solidFill>
                <a:latin typeface="Courier New" pitchFamily="49" charset="0"/>
              </a:rPr>
              <a:t>ni</a:t>
            </a:r>
            <a:r>
              <a:rPr lang="en-US" sz="1400" i="1" dirty="0">
                <a:solidFill>
                  <a:srgbClr val="C00000"/>
                </a:solidFill>
                <a:latin typeface="Courier New" pitchFamily="49" charset="0"/>
              </a:rPr>
              <a:t> += n;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4017963" y="4906963"/>
            <a:ext cx="584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BD454CA-9831-4A0E-B9F9-8F88A263DB94}"/>
              </a:ext>
            </a:extLst>
          </p:cNvPr>
          <p:cNvSpPr/>
          <p:nvPr/>
        </p:nvSpPr>
        <p:spPr>
          <a:xfrm>
            <a:off x="5737722" y="6269339"/>
            <a:ext cx="34318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aseline="30000" dirty="0"/>
              <a:t>1</a:t>
            </a:r>
            <a:r>
              <a:rPr lang="en-US" sz="1200" dirty="0"/>
              <a:t>https://www.agner.org/optimize/instruction_tables.pdf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DC466B52-47B8-4E8A-AD8C-ADB8F343F494}"/>
              </a:ext>
            </a:extLst>
          </p:cNvPr>
          <p:cNvSpPr/>
          <p:nvPr/>
        </p:nvSpPr>
        <p:spPr bwMode="auto">
          <a:xfrm>
            <a:off x="2133600" y="1981200"/>
            <a:ext cx="381000" cy="310007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15664</TotalTime>
  <Words>8230</Words>
  <Application>Microsoft Office PowerPoint</Application>
  <PresentationFormat>On-screen Show (4:3)</PresentationFormat>
  <Paragraphs>1610</Paragraphs>
  <Slides>72</Slides>
  <Notes>62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84" baseType="lpstr">
      <vt:lpstr>Arial</vt:lpstr>
      <vt:lpstr>Arial Narrow</vt:lpstr>
      <vt:lpstr>Calibri</vt:lpstr>
      <vt:lpstr>Century Gothic</vt:lpstr>
      <vt:lpstr>Courier New</vt:lpstr>
      <vt:lpstr>Gill Sans MT</vt:lpstr>
      <vt:lpstr>Gill Sans MT Condensed</vt:lpstr>
      <vt:lpstr>Helvetica</vt:lpstr>
      <vt:lpstr>Times New Roman</vt:lpstr>
      <vt:lpstr>Wingdings</vt:lpstr>
      <vt:lpstr>Wingdings 2</vt:lpstr>
      <vt:lpstr>template2007</vt:lpstr>
      <vt:lpstr>PowerPoint Presentation</vt:lpstr>
      <vt:lpstr>Code Optimization  18-213/18-613: Introduction to Computer Systems 9th Lecture, May 29th, 2025</vt:lpstr>
      <vt:lpstr>Performance Realities</vt:lpstr>
      <vt:lpstr>Optimizing Compilers</vt:lpstr>
      <vt:lpstr>Today</vt:lpstr>
      <vt:lpstr>PowerPoint Presentation</vt:lpstr>
      <vt:lpstr> Generally Useful Optimizations</vt:lpstr>
      <vt:lpstr>Compiler-Generated Code Motion (-O1)</vt:lpstr>
      <vt:lpstr>Strength Reduction</vt:lpstr>
      <vt:lpstr>Share Common Subexpressions</vt:lpstr>
      <vt:lpstr>Optimization Example: Bubblesort</vt:lpstr>
      <vt:lpstr>Translated (Pseudo) Code </vt:lpstr>
      <vt:lpstr>Redundancy in Address Calculation</vt:lpstr>
      <vt:lpstr>Redundancy Removed</vt:lpstr>
      <vt:lpstr>More Redundancy</vt:lpstr>
      <vt:lpstr>Redundancy Removed</vt:lpstr>
      <vt:lpstr>Redundancy in Loops</vt:lpstr>
      <vt:lpstr>Redundancy Eliminated</vt:lpstr>
      <vt:lpstr>Final Pseudo Code (after strength reduction)</vt:lpstr>
      <vt:lpstr>Today</vt:lpstr>
      <vt:lpstr>PowerPoint Presentation</vt:lpstr>
      <vt:lpstr>Limitations of Optimizing Compilers</vt:lpstr>
      <vt:lpstr>Optimization Blocker #1: Procedure Calls</vt:lpstr>
      <vt:lpstr>Lower Case Conversion Performance</vt:lpstr>
      <vt:lpstr>Calling Strlen</vt:lpstr>
      <vt:lpstr>Improving Performance</vt:lpstr>
      <vt:lpstr>Lower Case Conversion Performance</vt:lpstr>
      <vt:lpstr>Optimization Blocker: Procedure Calls</vt:lpstr>
      <vt:lpstr>Optimization Blocker #2: Memory Aliasing</vt:lpstr>
      <vt:lpstr>Memory Aliasing</vt:lpstr>
      <vt:lpstr>Removing Aliasing</vt:lpstr>
      <vt:lpstr>Optimization Blocker: Memory Aliasing</vt:lpstr>
      <vt:lpstr>Today</vt:lpstr>
      <vt:lpstr>PowerPoint Presentation</vt:lpstr>
      <vt:lpstr>Exploiting Instruction-Level Parallelism</vt:lpstr>
      <vt:lpstr>Benchmark Example: Data Type for Vectors</vt:lpstr>
      <vt:lpstr>Benchmark Computation</vt:lpstr>
      <vt:lpstr>Cycles Per Element (CPE)</vt:lpstr>
      <vt:lpstr>Benchmark Performance</vt:lpstr>
      <vt:lpstr>Basic Optimizations</vt:lpstr>
      <vt:lpstr>Effect of Basic Optimizations</vt:lpstr>
      <vt:lpstr>Modern CPU Design</vt:lpstr>
      <vt:lpstr>Superscalar Processor</vt:lpstr>
      <vt:lpstr>Pipelined Functional Units</vt:lpstr>
      <vt:lpstr>Haswell CPU</vt:lpstr>
      <vt:lpstr>x86-64 Compilation of Combine4</vt:lpstr>
      <vt:lpstr>Combine4 = Serial Computation (OP = *)</vt:lpstr>
      <vt:lpstr>Loop Unrolling (2x1)</vt:lpstr>
      <vt:lpstr>Effect of Loop Unrolling</vt:lpstr>
      <vt:lpstr>Loop Unrolling with Separate Accumulators (2x2)</vt:lpstr>
      <vt:lpstr>Effect of Separate Accumulators</vt:lpstr>
      <vt:lpstr>Separate Accumulators</vt:lpstr>
      <vt:lpstr>Unrolling &amp; Accumulating</vt:lpstr>
      <vt:lpstr>Achievable Performance</vt:lpstr>
      <vt:lpstr>Programming with AVX2</vt:lpstr>
      <vt:lpstr>SIMD Operations</vt:lpstr>
      <vt:lpstr>Using Vector Instructions</vt:lpstr>
      <vt:lpstr>Today</vt:lpstr>
      <vt:lpstr>What About Branches?</vt:lpstr>
      <vt:lpstr>Modern CPU Design</vt:lpstr>
      <vt:lpstr>Branch Outcomes</vt:lpstr>
      <vt:lpstr>Branch Prediction</vt:lpstr>
      <vt:lpstr>Branch Prediction Through Loop</vt:lpstr>
      <vt:lpstr>Branch Misprediction Invalidation</vt:lpstr>
      <vt:lpstr>Branch Misprediction Recovery</vt:lpstr>
      <vt:lpstr>Branch Prediction Numbers</vt:lpstr>
      <vt:lpstr>Summary: Getting High Performance</vt:lpstr>
      <vt:lpstr>Additional Slides</vt:lpstr>
      <vt:lpstr>Loop Unrolling with Reassociation (2x1a)</vt:lpstr>
      <vt:lpstr>Effect of Reassociation</vt:lpstr>
      <vt:lpstr>Reassociated Computation</vt:lpstr>
      <vt:lpstr>Unrolling &amp; Accumulating: Int +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Gregory Kesden</cp:lastModifiedBy>
  <cp:revision>451</cp:revision>
  <cp:lastPrinted>1999-09-20T15:19:18Z</cp:lastPrinted>
  <dcterms:created xsi:type="dcterms:W3CDTF">2011-08-30T20:07:27Z</dcterms:created>
  <dcterms:modified xsi:type="dcterms:W3CDTF">2025-05-29T13:31:21Z</dcterms:modified>
</cp:coreProperties>
</file>