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35" r:id="rId5"/>
  </p:sldMasterIdLst>
  <p:notesMasterIdLst>
    <p:notesMasterId r:id="rId94"/>
  </p:notesMasterIdLst>
  <p:sldIdLst>
    <p:sldId id="690" r:id="rId6"/>
    <p:sldId id="734" r:id="rId7"/>
    <p:sldId id="733" r:id="rId8"/>
    <p:sldId id="738" r:id="rId9"/>
    <p:sldId id="739" r:id="rId10"/>
    <p:sldId id="740" r:id="rId11"/>
    <p:sldId id="741" r:id="rId12"/>
    <p:sldId id="742" r:id="rId13"/>
    <p:sldId id="743" r:id="rId14"/>
    <p:sldId id="425" r:id="rId15"/>
    <p:sldId id="732" r:id="rId16"/>
    <p:sldId id="370" r:id="rId17"/>
    <p:sldId id="399" r:id="rId18"/>
    <p:sldId id="398" r:id="rId19"/>
    <p:sldId id="400" r:id="rId20"/>
    <p:sldId id="736" r:id="rId21"/>
    <p:sldId id="401" r:id="rId22"/>
    <p:sldId id="397" r:id="rId23"/>
    <p:sldId id="289" r:id="rId24"/>
    <p:sldId id="403" r:id="rId25"/>
    <p:sldId id="402" r:id="rId26"/>
    <p:sldId id="290" r:id="rId27"/>
    <p:sldId id="404" r:id="rId28"/>
    <p:sldId id="405" r:id="rId29"/>
    <p:sldId id="256" r:id="rId30"/>
    <p:sldId id="407" r:id="rId31"/>
    <p:sldId id="260" r:id="rId32"/>
    <p:sldId id="371" r:id="rId33"/>
    <p:sldId id="292" r:id="rId34"/>
    <p:sldId id="372" r:id="rId35"/>
    <p:sldId id="373" r:id="rId36"/>
    <p:sldId id="374" r:id="rId37"/>
    <p:sldId id="375" r:id="rId38"/>
    <p:sldId id="387" r:id="rId39"/>
    <p:sldId id="376" r:id="rId40"/>
    <p:sldId id="377" r:id="rId41"/>
    <p:sldId id="388" r:id="rId42"/>
    <p:sldId id="295" r:id="rId43"/>
    <p:sldId id="296" r:id="rId44"/>
    <p:sldId id="297" r:id="rId45"/>
    <p:sldId id="298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09" r:id="rId57"/>
    <p:sldId id="310" r:id="rId58"/>
    <p:sldId id="408" r:id="rId59"/>
    <p:sldId id="409" r:id="rId60"/>
    <p:sldId id="411" r:id="rId61"/>
    <p:sldId id="412" r:id="rId62"/>
    <p:sldId id="413" r:id="rId63"/>
    <p:sldId id="692" r:id="rId64"/>
    <p:sldId id="385" r:id="rId65"/>
    <p:sldId id="381" r:id="rId66"/>
    <p:sldId id="410" r:id="rId67"/>
    <p:sldId id="382" r:id="rId68"/>
    <p:sldId id="325" r:id="rId69"/>
    <p:sldId id="326" r:id="rId70"/>
    <p:sldId id="327" r:id="rId71"/>
    <p:sldId id="383" r:id="rId72"/>
    <p:sldId id="737" r:id="rId73"/>
    <p:sldId id="384" r:id="rId74"/>
    <p:sldId id="414" r:id="rId75"/>
    <p:sldId id="415" r:id="rId76"/>
    <p:sldId id="416" r:id="rId77"/>
    <p:sldId id="417" r:id="rId78"/>
    <p:sldId id="418" r:id="rId79"/>
    <p:sldId id="419" r:id="rId80"/>
    <p:sldId id="420" r:id="rId81"/>
    <p:sldId id="389" r:id="rId82"/>
    <p:sldId id="328" r:id="rId83"/>
    <p:sldId id="390" r:id="rId84"/>
    <p:sldId id="391" r:id="rId85"/>
    <p:sldId id="393" r:id="rId86"/>
    <p:sldId id="394" r:id="rId87"/>
    <p:sldId id="395" r:id="rId88"/>
    <p:sldId id="396" r:id="rId89"/>
    <p:sldId id="366" r:id="rId90"/>
    <p:sldId id="334" r:id="rId91"/>
    <p:sldId id="423" r:id="rId92"/>
    <p:sldId id="424" r:id="rId9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95915" autoAdjust="0"/>
  </p:normalViewPr>
  <p:slideViewPr>
    <p:cSldViewPr snapToGrid="0">
      <p:cViewPr varScale="1">
        <p:scale>
          <a:sx n="81" d="100"/>
          <a:sy n="81" d="100"/>
        </p:scale>
        <p:origin x="1176" y="2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call_incr2 differs from </a:t>
            </a:r>
            <a:r>
              <a:rPr lang="en-US" dirty="0" err="1"/>
              <a:t>call_incr</a:t>
            </a:r>
            <a:r>
              <a:rPr lang="en-US" dirty="0"/>
              <a:t> that we saw earlier, in returning x+v2 instead of v1+v2.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7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1431-AA39-5812-8646-D39E355F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69834-D447-DEC1-9E03-15BA184B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7691E-6BFD-0153-915D-8BF7444FA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81839-F2F4-B35B-52FA-BDBCF821E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callee-saved)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A825-0007-876B-6B86-169F46AA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10FEE-25B7-43B7-933D-39A248E24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1D3AF-9DA5-1223-DA1C-6CD690E9B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216F-8D6B-7A3B-CD60-2766EEC2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~half the slides are for the “Managing local data</a:t>
            </a:r>
            <a:r>
              <a:rPr lang="en-US"/>
              <a:t>”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 what’s needed, before revealing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cover in detail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773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6310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968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88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5647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9563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914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915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5520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281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157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4495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 preamble</a:t>
            </a:r>
            <a:endParaRPr lang="en-US" b="1" dirty="0"/>
          </a:p>
          <a:p>
            <a:pPr lvl="1"/>
            <a:r>
              <a:rPr lang="en-US" b="1" dirty="0"/>
              <a:t>Stack Structure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3.7.1</a:t>
            </a:r>
            <a:endParaRPr lang="en-US" b="1" dirty="0"/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3.7.2</a:t>
            </a:r>
            <a:endParaRPr lang="en-US" b="1" dirty="0"/>
          </a:p>
          <a:p>
            <a:pPr lvl="2"/>
            <a:r>
              <a:rPr lang="en-US" b="1" dirty="0"/>
              <a:t>Passing data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3.7.3</a:t>
            </a:r>
            <a:endParaRPr lang="en-US" b="1" dirty="0"/>
          </a:p>
          <a:p>
            <a:pPr lvl="2"/>
            <a:r>
              <a:rPr lang="en-US" b="1" dirty="0"/>
              <a:t>Managing local data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3.7.4 – 3.7.5</a:t>
            </a:r>
            <a:endParaRPr lang="en-US" b="1" dirty="0"/>
          </a:p>
          <a:p>
            <a:pPr lvl="1"/>
            <a:r>
              <a:rPr lang="en-US" b="1" dirty="0"/>
              <a:t>Illustration of Recursion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04A24-0D0D-4FA6-92E9-06B1369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E2049-D19E-4A64-8BF1-62DEF310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929"/>
          <a:stretch/>
        </p:blipFill>
        <p:spPr>
          <a:xfrm>
            <a:off x="381000" y="1397000"/>
            <a:ext cx="8382000" cy="520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7409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7362"/>
            <a:ext cx="5257800" cy="38032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What’s needed?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 to return point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Return value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75788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These choices make up the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7370" y="1745877"/>
            <a:ext cx="8411135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III: Procedures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6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</a:t>
            </a:r>
            <a:r>
              <a:rPr lang="en-US" sz="2000" b="0">
                <a:latin typeface="+mn-lt"/>
              </a:rPr>
              <a:t>, </a:t>
            </a:r>
            <a:r>
              <a:rPr lang="en-US" sz="2000">
                <a:latin typeface="+mn-lt"/>
              </a:rPr>
              <a:t>May 22, 2025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BDA3-EC9A-46B4-90DA-B013C078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struggling with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5303-2BE0-4535-A001-331E1060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 of the textbook is your friend</a:t>
            </a:r>
          </a:p>
          <a:p>
            <a:pPr lvl="1"/>
            <a:r>
              <a:rPr lang="en-US" dirty="0"/>
              <a:t>More detailed explanations of everything in these lectures</a:t>
            </a:r>
          </a:p>
          <a:p>
            <a:pPr lvl="1"/>
            <a:r>
              <a:rPr lang="en-US" dirty="0"/>
              <a:t>Work through the practice problems</a:t>
            </a:r>
          </a:p>
          <a:p>
            <a:pPr lvl="1"/>
            <a:r>
              <a:rPr lang="en-US" dirty="0"/>
              <a:t>Ask for help with the practice problems</a:t>
            </a:r>
          </a:p>
          <a:p>
            <a:pPr lvl="1"/>
            <a:r>
              <a:rPr lang="en-US" dirty="0"/>
              <a:t>Today’s lecture will take us to the end of 3.7</a:t>
            </a:r>
          </a:p>
          <a:p>
            <a:pPr lvl="1"/>
            <a:endParaRPr lang="en-US" dirty="0"/>
          </a:p>
          <a:p>
            <a:r>
              <a:rPr lang="en-US" dirty="0"/>
              <a:t>Lots of tips, tricks, and guides have been posted on Piazza</a:t>
            </a:r>
          </a:p>
          <a:p>
            <a:r>
              <a:rPr lang="en-US" dirty="0"/>
              <a:t>Talk it out with a friend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in general” is an OK discussion to have; not an AIV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</a:t>
            </a:r>
            <a:r>
              <a:rPr lang="en-US" i="1" dirty="0"/>
              <a:t>in phase 8 of this binary bomb</a:t>
            </a:r>
            <a:r>
              <a:rPr lang="en-US" dirty="0"/>
              <a:t>”, on the other hand, </a:t>
            </a:r>
            <a:r>
              <a:rPr lang="en-US" i="1" dirty="0"/>
              <a:t>is</a:t>
            </a:r>
            <a:r>
              <a:rPr lang="en-US" dirty="0"/>
              <a:t> an AIV</a:t>
            </a:r>
          </a:p>
          <a:p>
            <a:pPr lvl="1"/>
            <a:r>
              <a:rPr lang="en-US" dirty="0"/>
              <a:t>If you haven’t got a friend handy, try a rubber duck. Really!</a:t>
            </a:r>
          </a:p>
        </p:txBody>
      </p:sp>
    </p:spTree>
    <p:extLst>
      <p:ext uri="{BB962C8B-B14F-4D97-AF65-F5344CB8AC3E}">
        <p14:creationId xmlns:p14="http://schemas.microsoft.com/office/powerpoint/2010/main" val="23018726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integer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Finding Jump Table in Binary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CEAD-DB88-F6E1-47EC-5A76D36C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55ACB64-C77D-75BF-BEFE-35D08C7D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B0FDB48-F34C-7B6D-7B3F-DB840C1B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26776"/>
            <a:ext cx="8382000" cy="5328023"/>
          </a:xfrm>
          <a:ln/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Nuance: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is desirable for addresses to be relative rather than absolute. 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Since offsets can be smaller than whole addresses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the code takes up less memory</a:t>
            </a:r>
          </a:p>
          <a:p>
            <a:pPr marL="596900" lvl="2" indent="0">
              <a:buNone/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Relative vs absolute addresses also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make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it easier to link code by making it “position independent”. We’ll talk more about that later.</a:t>
            </a:r>
          </a:p>
          <a:p>
            <a:pPr marL="279400" lvl="1" indent="0"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To this end, x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86-64 has an addressing mode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which provides hardware support for managing addresses relative to the %rip.</a:t>
            </a:r>
          </a:p>
          <a:p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Nuance: Loads and stores with 64-bit displacement are available only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via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eax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Why? Its all wires! (See Prof.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Nace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18-240 for details!)</a:t>
            </a:r>
          </a:p>
          <a:p>
            <a:pPr marL="279400" lvl="1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309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3F2C4A0-777C-4A85-BCA8-90A9EC88C1BF}"/>
              </a:ext>
            </a:extLst>
          </p:cNvPr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872867-F8B7-4F45-9F4C-CF6222C435A6}"/>
              </a:ext>
            </a:extLst>
          </p:cNvPr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C0C44C5-E89F-45BF-AE6D-7A084D66F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EA7F0DE-07F5-4399-8886-F1D24CD36DA8}"/>
              </a:ext>
            </a:extLst>
          </p:cNvPr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15579FCD-AF50-46BB-B3A2-401E976062AF}"/>
              </a:ext>
            </a:extLst>
          </p:cNvPr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5C7DA6F1-9B76-4DA4-8170-594267F27934}"/>
              </a:ext>
            </a:extLst>
          </p:cNvPr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BF50285-F72E-4C8B-9D11-C823DA4D20E1}"/>
              </a:ext>
            </a:extLst>
          </p:cNvPr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0DB2E36B-0D25-42F5-A6D7-B0CAF3C88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1AB033E-985B-4F6A-B82D-91075CBCF56B}"/>
              </a:ext>
            </a:extLst>
          </p:cNvPr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582CEE1-3DA9-4888-B064-C67FAFBF7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9135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208429" cy="25414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44122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EFA8-06F5-2886-1A8C-432C0EB5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1A5656B-051A-4D23-2CEB-C0FE80E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A62A98C-4B4A-16C7-C28B-83A315E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make things work nicely with the constraints on the prior page: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ather than keeping absolute addresses, the jump table address is kept relative to the %rip.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The address of the target code is placed into the %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, because only that register can contain a 64-bit target address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746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4377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0" cy="2951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5386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value, 15213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9E02F5-2265-496A-96A5-BE56A1BF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25480-FF38-4F95-82F7-E56F0F8CF1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4424082"/>
            <a:ext cx="1544171" cy="16136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Integer 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6 - Machine Procedures</a:t>
            </a:r>
          </a:p>
        </p:txBody>
      </p:sp>
    </p:spTree>
    <p:extLst>
      <p:ext uri="{BB962C8B-B14F-4D97-AF65-F5344CB8AC3E}">
        <p14:creationId xmlns:p14="http://schemas.microsoft.com/office/powerpoint/2010/main" val="347426388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so we can use it after the call to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401C-8FA3-D40E-06FB-DB8BBDB0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E69B44FE-52DD-32E2-83A7-B1A821443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55B2C-ADDF-808C-46E1-4FB358965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code that does the jumping looks like this: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Handle the cases too small or too large for the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Negative cases look large to ja and offsets can be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to shift the smallest case to 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0x00000000004017e9 &lt;+41&gt;: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$0xc,%esi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0x00000000004017ec &lt;+44&gt;:    ja     0x401818 &lt;foo+88&gt;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622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2E41-2133-C532-1DF5-ACA981AC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9DF1A22-22DB-FCA8-1716-F1097F2E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C77AE45-49C5-5EDD-CE29-5B41E585B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jump table contains offsets relative to the start of the jump table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x/20dw 0x498008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-616376 -616448 -616448 -616448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-616472 -616448 -616461 -616448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-616392 -616448 -616416 -616448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-616416 0       0       0</a:t>
            </a: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x/20xw 0x498008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0x498008:       0x74636e75      0x206e6f69      0x216f6f66      0x00000000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0xfff69848      0xfff69800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0xfff697e8      0xfff69800      0xfff697f3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0xfff69838      0xfff69800      0xfff69820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0xfff69820      0x00000000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594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8574741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later Lecture)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7+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CC2A2-5D09-B0B7-F8D1-2CA49774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D3E7C6B7-0A14-24A3-7F7A-B50B94F8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0349F12-07BA-BEA7-1D39-2F8C0081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Ultimately, the target address is equal to the %rip + the offset to the start of jump table, plus an offset (possibly negative) from the start of the jump table to the target code.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This target address is computed, placed into the %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and jumped to</a:t>
            </a:r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7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20803</TotalTime>
  <Pages>0</Pages>
  <Words>8049</Words>
  <Characters>0</Characters>
  <Application>Microsoft Office PowerPoint</Application>
  <PresentationFormat>On-screen Show (4:3)</PresentationFormat>
  <Lines>0</Lines>
  <Paragraphs>2019</Paragraphs>
  <Slides>88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88</vt:i4>
      </vt:variant>
    </vt:vector>
  </HeadingPairs>
  <TitlesOfParts>
    <vt:vector size="109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Zapf Dingbats</vt:lpstr>
      <vt:lpstr>Title Slide</vt:lpstr>
      <vt:lpstr>Title and Content</vt:lpstr>
      <vt:lpstr>Title Only</vt:lpstr>
      <vt:lpstr>Title and Content: Build</vt:lpstr>
      <vt:lpstr>1_Title Slide</vt:lpstr>
      <vt:lpstr>PowerPoint Presentation</vt:lpstr>
      <vt:lpstr>Machine-Level Programming III: Procedures  18-213/18-613: Introduction to Computer Systems 6th Lecture, May 22, 2025</vt:lpstr>
      <vt:lpstr>If you’re struggling with assembly</vt:lpstr>
      <vt:lpstr>Recap: Finding Jump Table in Binary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Today</vt:lpstr>
      <vt:lpstr>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#3a</vt:lpstr>
      <vt:lpstr>Example: Calling incr #3b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Quiz Time!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489</cp:revision>
  <dcterms:created xsi:type="dcterms:W3CDTF">2012-09-18T14:16:22Z</dcterms:created>
  <dcterms:modified xsi:type="dcterms:W3CDTF">2025-05-22T06:49:10Z</dcterms:modified>
</cp:coreProperties>
</file>