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67"/>
  </p:notesMasterIdLst>
  <p:handoutMasterIdLst>
    <p:handoutMasterId r:id="rId68"/>
  </p:handoutMasterIdLst>
  <p:sldIdLst>
    <p:sldId id="332" r:id="rId3"/>
    <p:sldId id="256" r:id="rId4"/>
    <p:sldId id="754" r:id="rId5"/>
    <p:sldId id="733" r:id="rId6"/>
    <p:sldId id="732" r:id="rId7"/>
    <p:sldId id="735" r:id="rId8"/>
    <p:sldId id="737" r:id="rId9"/>
    <p:sldId id="738" r:id="rId10"/>
    <p:sldId id="739" r:id="rId11"/>
    <p:sldId id="755" r:id="rId12"/>
    <p:sldId id="671" r:id="rId13"/>
    <p:sldId id="673" r:id="rId14"/>
    <p:sldId id="674" r:id="rId15"/>
    <p:sldId id="675" r:id="rId16"/>
    <p:sldId id="710" r:id="rId17"/>
    <p:sldId id="676" r:id="rId18"/>
    <p:sldId id="677" r:id="rId19"/>
    <p:sldId id="756" r:id="rId20"/>
    <p:sldId id="741" r:id="rId21"/>
    <p:sldId id="742" r:id="rId22"/>
    <p:sldId id="746" r:id="rId23"/>
    <p:sldId id="747" r:id="rId24"/>
    <p:sldId id="743" r:id="rId25"/>
    <p:sldId id="744" r:id="rId26"/>
    <p:sldId id="745" r:id="rId27"/>
    <p:sldId id="748" r:id="rId28"/>
    <p:sldId id="749" r:id="rId29"/>
    <p:sldId id="750" r:id="rId30"/>
    <p:sldId id="751" r:id="rId31"/>
    <p:sldId id="760" r:id="rId32"/>
    <p:sldId id="753" r:id="rId33"/>
    <p:sldId id="591" r:id="rId34"/>
    <p:sldId id="593" r:id="rId35"/>
    <p:sldId id="757" r:id="rId36"/>
    <p:sldId id="685" r:id="rId37"/>
    <p:sldId id="645" r:id="rId38"/>
    <p:sldId id="599" r:id="rId39"/>
    <p:sldId id="602" r:id="rId40"/>
    <p:sldId id="600" r:id="rId41"/>
    <p:sldId id="601" r:id="rId42"/>
    <p:sldId id="648" r:id="rId43"/>
    <p:sldId id="686" r:id="rId44"/>
    <p:sldId id="606" r:id="rId45"/>
    <p:sldId id="721" r:id="rId46"/>
    <p:sldId id="722" r:id="rId47"/>
    <p:sldId id="723" r:id="rId48"/>
    <p:sldId id="649" r:id="rId49"/>
    <p:sldId id="711" r:id="rId50"/>
    <p:sldId id="611" r:id="rId51"/>
    <p:sldId id="615" r:id="rId52"/>
    <p:sldId id="612" r:id="rId53"/>
    <p:sldId id="613" r:id="rId54"/>
    <p:sldId id="617" r:id="rId55"/>
    <p:sldId id="620" r:id="rId56"/>
    <p:sldId id="626" r:id="rId57"/>
    <p:sldId id="628" r:id="rId58"/>
    <p:sldId id="715" r:id="rId59"/>
    <p:sldId id="716" r:id="rId60"/>
    <p:sldId id="717" r:id="rId61"/>
    <p:sldId id="689" r:id="rId62"/>
    <p:sldId id="704" r:id="rId63"/>
    <p:sldId id="664" r:id="rId64"/>
    <p:sldId id="665" r:id="rId65"/>
    <p:sldId id="762" r:id="rId6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2"/>
    <p:restoredTop sz="94729"/>
  </p:normalViewPr>
  <p:slideViewPr>
    <p:cSldViewPr>
      <p:cViewPr varScale="1">
        <p:scale>
          <a:sx n="88" d="100"/>
          <a:sy n="88" d="100"/>
        </p:scale>
        <p:origin x="4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26568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7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counter.com/Calculators/Voltage-Summer/Voltage-Summer-Calculator.p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quora.com/What-is-the-most-basic-voltage-adder-circuit-without-a-transistor-op-amp-and-any-external-supply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35600"/>
          </a:xfrm>
        </p:spPr>
        <p:txBody>
          <a:bodyPr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marL="552450" lvl="1" eaLnBrk="1" hangingPunct="1"/>
            <a:r>
              <a:rPr lang="en-US" dirty="0"/>
              <a:t>Algebraic representation of logic</a:t>
            </a:r>
          </a:p>
          <a:p>
            <a:pPr marL="838200" lvl="2" eaLnBrk="1" hangingPunct="1"/>
            <a:r>
              <a:rPr lang="en-US" dirty="0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28386" y="2270124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78757" y="3271043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4157" y="2270124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57057" y="3278981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17500" y="4462462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8700" y="4513603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1110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1111 1111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0x55:                   0x69 | 0x55: 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 1001		 0110 1001 	 </a:t>
            </a: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&amp; 0101 0101 	                | 0101 0101 </a:t>
            </a:r>
            <a:endParaRPr lang="en-US" sz="1800" kern="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-----------------		-----------------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0100 0001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    0111 1101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Bit-Level Operations in C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4624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66B-E04B-47BE-8565-8EBCBE94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91AD-5A56-4DCA-A5E4-00761AC6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In binary, the number of bits in the data type size determines the number of points on the number line. </a:t>
            </a:r>
          </a:p>
          <a:p>
            <a:pPr lvl="1"/>
            <a:r>
              <a:rPr lang="en-US" dirty="0"/>
              <a:t>We can assign the points any meaning we’d like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Consider the following examples:</a:t>
            </a:r>
          </a:p>
          <a:p>
            <a:pPr lvl="1"/>
            <a:r>
              <a:rPr lang="en-US" dirty="0"/>
              <a:t>1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 0                                                  1</a:t>
            </a:r>
          </a:p>
          <a:p>
            <a:pPr lvl="1"/>
            <a:r>
              <a:rPr lang="en-US" dirty="0"/>
              <a:t>2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00            01              10             11                 </a:t>
            </a:r>
          </a:p>
          <a:p>
            <a:pPr lvl="1"/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000  001 010  011  100   101  110  111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EFC35B-4CC9-4590-94AA-3FA125FEED1E}"/>
              </a:ext>
            </a:extLst>
          </p:cNvPr>
          <p:cNvCxnSpPr/>
          <p:nvPr/>
        </p:nvCxnSpPr>
        <p:spPr bwMode="auto">
          <a:xfrm flipV="1">
            <a:off x="1143000" y="371929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9093212-DE4A-4FC1-9818-7698F90450F2}"/>
              </a:ext>
            </a:extLst>
          </p:cNvPr>
          <p:cNvSpPr/>
          <p:nvPr/>
        </p:nvSpPr>
        <p:spPr bwMode="auto">
          <a:xfrm>
            <a:off x="2438400" y="364309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EDEB24-371D-4999-969D-4F06CD3920E9}"/>
              </a:ext>
            </a:extLst>
          </p:cNvPr>
          <p:cNvSpPr/>
          <p:nvPr/>
        </p:nvSpPr>
        <p:spPr bwMode="auto">
          <a:xfrm>
            <a:off x="5403850" y="362340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AB9A-C632-4A94-AD02-92C582487855}"/>
              </a:ext>
            </a:extLst>
          </p:cNvPr>
          <p:cNvCxnSpPr/>
          <p:nvPr/>
        </p:nvCxnSpPr>
        <p:spPr bwMode="auto">
          <a:xfrm flipV="1">
            <a:off x="1143000" y="476357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096AAA7-FD27-471A-AA19-5A568697B248}"/>
              </a:ext>
            </a:extLst>
          </p:cNvPr>
          <p:cNvSpPr/>
          <p:nvPr/>
        </p:nvSpPr>
        <p:spPr bwMode="auto">
          <a:xfrm>
            <a:off x="2438400" y="46873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8070E-0F26-4D40-A45A-4BBB65391E9A}"/>
              </a:ext>
            </a:extLst>
          </p:cNvPr>
          <p:cNvSpPr/>
          <p:nvPr/>
        </p:nvSpPr>
        <p:spPr bwMode="auto">
          <a:xfrm>
            <a:off x="3375025" y="466768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2CE5AF-2507-4676-A1F2-BA58C120FA99}"/>
              </a:ext>
            </a:extLst>
          </p:cNvPr>
          <p:cNvSpPr/>
          <p:nvPr/>
        </p:nvSpPr>
        <p:spPr bwMode="auto">
          <a:xfrm>
            <a:off x="4427537" y="46492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8A58B-4C37-408E-AF37-428A3E74C6C2}"/>
              </a:ext>
            </a:extLst>
          </p:cNvPr>
          <p:cNvSpPr/>
          <p:nvPr/>
        </p:nvSpPr>
        <p:spPr bwMode="auto">
          <a:xfrm>
            <a:off x="5428644" y="46733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A6BB3-EB84-4895-9581-6F8A77BE980D}"/>
              </a:ext>
            </a:extLst>
          </p:cNvPr>
          <p:cNvCxnSpPr/>
          <p:nvPr/>
        </p:nvCxnSpPr>
        <p:spPr bwMode="auto">
          <a:xfrm flipV="1">
            <a:off x="1219200" y="5942591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1484FB2-73B8-4A9F-8C5C-AC52962EADE8}"/>
              </a:ext>
            </a:extLst>
          </p:cNvPr>
          <p:cNvSpPr/>
          <p:nvPr/>
        </p:nvSpPr>
        <p:spPr bwMode="auto">
          <a:xfrm>
            <a:off x="2514600" y="58663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E4A6BC-B2AE-4BF2-9FC0-2EABB79B9829}"/>
              </a:ext>
            </a:extLst>
          </p:cNvPr>
          <p:cNvSpPr/>
          <p:nvPr/>
        </p:nvSpPr>
        <p:spPr bwMode="auto">
          <a:xfrm>
            <a:off x="3451225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ED81A-BA74-4E03-890E-5846DC1E0F22}"/>
              </a:ext>
            </a:extLst>
          </p:cNvPr>
          <p:cNvSpPr/>
          <p:nvPr/>
        </p:nvSpPr>
        <p:spPr bwMode="auto">
          <a:xfrm>
            <a:off x="4503737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6CAF64-2081-4D7C-A2F4-7710F7F11629}"/>
              </a:ext>
            </a:extLst>
          </p:cNvPr>
          <p:cNvSpPr/>
          <p:nvPr/>
        </p:nvSpPr>
        <p:spPr bwMode="auto">
          <a:xfrm>
            <a:off x="5504844" y="58523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A60A22-381D-4E2D-A9B9-A28276722F79}"/>
              </a:ext>
            </a:extLst>
          </p:cNvPr>
          <p:cNvSpPr/>
          <p:nvPr/>
        </p:nvSpPr>
        <p:spPr bwMode="auto">
          <a:xfrm>
            <a:off x="2008563" y="58934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B3580-CC55-4DF7-8F41-84A99EDA036B}"/>
              </a:ext>
            </a:extLst>
          </p:cNvPr>
          <p:cNvSpPr/>
          <p:nvPr/>
        </p:nvSpPr>
        <p:spPr bwMode="auto">
          <a:xfrm>
            <a:off x="2945188" y="587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9328E3-1169-4C64-8FF6-1974A06833E3}"/>
              </a:ext>
            </a:extLst>
          </p:cNvPr>
          <p:cNvSpPr/>
          <p:nvPr/>
        </p:nvSpPr>
        <p:spPr bwMode="auto">
          <a:xfrm>
            <a:off x="3997700" y="58553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A28D1F-43AB-47E0-9ADF-9EF2E574C4D4}"/>
              </a:ext>
            </a:extLst>
          </p:cNvPr>
          <p:cNvSpPr/>
          <p:nvPr/>
        </p:nvSpPr>
        <p:spPr bwMode="auto">
          <a:xfrm>
            <a:off x="4992687" y="587511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10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1981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From Bits through Integers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18-213/18-613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Introduction to Computer Systems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	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May 17</a:t>
            </a:r>
            <a:r>
              <a:rPr lang="en-US" sz="2000" ker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, 2023</a:t>
            </a:r>
            <a:endParaRPr lang="en-US" sz="2000" kern="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2191-2A0A-4B3A-A0F7-D7A01B38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Purely Imaginary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02BB-0875-4709-BC27-23C016AF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200" dirty="0"/>
              <a:t>                             -1/16       -1/8     -1/4         0           1/16      1/8        1/4          1/2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0             1         2            3              4             5           6             7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-4          -3        -2            -1             0            1            2             3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   A            B          C            D             E             F           G             H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5CF820-6EF5-4BF1-8DF1-315F531AFA6D}"/>
              </a:ext>
            </a:extLst>
          </p:cNvPr>
          <p:cNvCxnSpPr/>
          <p:nvPr/>
        </p:nvCxnSpPr>
        <p:spPr bwMode="auto">
          <a:xfrm flipV="1">
            <a:off x="1232899" y="19812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77074BF-F941-4018-82CD-1216C3ECF5AF}"/>
              </a:ext>
            </a:extLst>
          </p:cNvPr>
          <p:cNvSpPr/>
          <p:nvPr/>
        </p:nvSpPr>
        <p:spPr bwMode="auto">
          <a:xfrm>
            <a:off x="2528299" y="190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50D7C-37F9-4C57-9405-59405365ACAA}"/>
              </a:ext>
            </a:extLst>
          </p:cNvPr>
          <p:cNvSpPr/>
          <p:nvPr/>
        </p:nvSpPr>
        <p:spPr bwMode="auto">
          <a:xfrm>
            <a:off x="3464924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BA2DB-675B-473D-B26D-CB59DE80E224}"/>
              </a:ext>
            </a:extLst>
          </p:cNvPr>
          <p:cNvSpPr/>
          <p:nvPr/>
        </p:nvSpPr>
        <p:spPr bwMode="auto">
          <a:xfrm>
            <a:off x="4517436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A3351-AE4A-4CB2-86E6-C50D183FD245}"/>
              </a:ext>
            </a:extLst>
          </p:cNvPr>
          <p:cNvSpPr/>
          <p:nvPr/>
        </p:nvSpPr>
        <p:spPr bwMode="auto">
          <a:xfrm>
            <a:off x="5518543" y="18909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34F394-B0CF-43CD-A819-0F72914600BF}"/>
              </a:ext>
            </a:extLst>
          </p:cNvPr>
          <p:cNvSpPr/>
          <p:nvPr/>
        </p:nvSpPr>
        <p:spPr bwMode="auto">
          <a:xfrm>
            <a:off x="2022262" y="19320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6FF2BF-C330-4B6D-803B-BBDF7C45812F}"/>
              </a:ext>
            </a:extLst>
          </p:cNvPr>
          <p:cNvSpPr/>
          <p:nvPr/>
        </p:nvSpPr>
        <p:spPr bwMode="auto">
          <a:xfrm>
            <a:off x="2958887" y="19123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1567F-B470-495D-A5D1-9126DCC5E996}"/>
              </a:ext>
            </a:extLst>
          </p:cNvPr>
          <p:cNvSpPr/>
          <p:nvPr/>
        </p:nvSpPr>
        <p:spPr bwMode="auto">
          <a:xfrm>
            <a:off x="4011399" y="18939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84CE69-6471-495D-96C9-F332EF8E69EB}"/>
              </a:ext>
            </a:extLst>
          </p:cNvPr>
          <p:cNvSpPr/>
          <p:nvPr/>
        </p:nvSpPr>
        <p:spPr bwMode="auto">
          <a:xfrm>
            <a:off x="5006386" y="191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F78A36-12B6-43B9-A851-8B9DF3A864C4}"/>
              </a:ext>
            </a:extLst>
          </p:cNvPr>
          <p:cNvCxnSpPr/>
          <p:nvPr/>
        </p:nvCxnSpPr>
        <p:spPr bwMode="auto">
          <a:xfrm flipV="1">
            <a:off x="1208070" y="28956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38AC86C-0BE2-425D-8627-7074FD4EFA04}"/>
              </a:ext>
            </a:extLst>
          </p:cNvPr>
          <p:cNvSpPr/>
          <p:nvPr/>
        </p:nvSpPr>
        <p:spPr bwMode="auto">
          <a:xfrm>
            <a:off x="2503470" y="2819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AFB347-57C2-49B6-8258-7001D4C885A7}"/>
              </a:ext>
            </a:extLst>
          </p:cNvPr>
          <p:cNvSpPr/>
          <p:nvPr/>
        </p:nvSpPr>
        <p:spPr bwMode="auto">
          <a:xfrm>
            <a:off x="3440095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34871F-FCDA-4A1B-870B-6892A70B13FE}"/>
              </a:ext>
            </a:extLst>
          </p:cNvPr>
          <p:cNvSpPr/>
          <p:nvPr/>
        </p:nvSpPr>
        <p:spPr bwMode="auto">
          <a:xfrm>
            <a:off x="4492607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3C83E6-627B-403B-B225-5CA2C3CB6EC8}"/>
              </a:ext>
            </a:extLst>
          </p:cNvPr>
          <p:cNvSpPr/>
          <p:nvPr/>
        </p:nvSpPr>
        <p:spPr bwMode="auto">
          <a:xfrm>
            <a:off x="5493714" y="28053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9D3C06-7665-46DE-9922-D1DE6C38CD0A}"/>
              </a:ext>
            </a:extLst>
          </p:cNvPr>
          <p:cNvSpPr/>
          <p:nvPr/>
        </p:nvSpPr>
        <p:spPr bwMode="auto">
          <a:xfrm>
            <a:off x="1997433" y="28464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2A6C90-CFE7-4E98-B4A0-BFEC74879AEA}"/>
              </a:ext>
            </a:extLst>
          </p:cNvPr>
          <p:cNvSpPr/>
          <p:nvPr/>
        </p:nvSpPr>
        <p:spPr bwMode="auto">
          <a:xfrm>
            <a:off x="2934058" y="28267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C354E1-5F55-49E4-A6C2-81EB512A2236}"/>
              </a:ext>
            </a:extLst>
          </p:cNvPr>
          <p:cNvSpPr/>
          <p:nvPr/>
        </p:nvSpPr>
        <p:spPr bwMode="auto">
          <a:xfrm>
            <a:off x="3986570" y="28083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D418D0-5FAC-4A99-B04E-B38E9AB3B53D}"/>
              </a:ext>
            </a:extLst>
          </p:cNvPr>
          <p:cNvSpPr/>
          <p:nvPr/>
        </p:nvSpPr>
        <p:spPr bwMode="auto">
          <a:xfrm>
            <a:off x="4981557" y="28281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0C7FA-FD16-4CB7-A4EE-2961D5E51B8C}"/>
              </a:ext>
            </a:extLst>
          </p:cNvPr>
          <p:cNvCxnSpPr/>
          <p:nvPr/>
        </p:nvCxnSpPr>
        <p:spPr bwMode="auto">
          <a:xfrm flipV="1">
            <a:off x="1211959" y="389652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674CF4-3FCE-47F6-AF2F-19D3DC068F15}"/>
              </a:ext>
            </a:extLst>
          </p:cNvPr>
          <p:cNvSpPr/>
          <p:nvPr/>
        </p:nvSpPr>
        <p:spPr bwMode="auto">
          <a:xfrm>
            <a:off x="2507359" y="382032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312CBC-D2E5-4BF3-A53C-FA29702659A3}"/>
              </a:ext>
            </a:extLst>
          </p:cNvPr>
          <p:cNvSpPr/>
          <p:nvPr/>
        </p:nvSpPr>
        <p:spPr bwMode="auto">
          <a:xfrm>
            <a:off x="3443984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17C607-B2D5-4981-BFD2-D8E840542B90}"/>
              </a:ext>
            </a:extLst>
          </p:cNvPr>
          <p:cNvSpPr/>
          <p:nvPr/>
        </p:nvSpPr>
        <p:spPr bwMode="auto">
          <a:xfrm>
            <a:off x="4496496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602B79-ECD5-4311-98FC-9E51B1825C2F}"/>
              </a:ext>
            </a:extLst>
          </p:cNvPr>
          <p:cNvSpPr/>
          <p:nvPr/>
        </p:nvSpPr>
        <p:spPr bwMode="auto">
          <a:xfrm>
            <a:off x="5497603" y="38062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7828BD-511F-462A-9574-494042D85302}"/>
              </a:ext>
            </a:extLst>
          </p:cNvPr>
          <p:cNvSpPr/>
          <p:nvPr/>
        </p:nvSpPr>
        <p:spPr bwMode="auto">
          <a:xfrm>
            <a:off x="2001322" y="38473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E8EFEB-3F63-42DA-A981-BBAB863490E7}"/>
              </a:ext>
            </a:extLst>
          </p:cNvPr>
          <p:cNvSpPr/>
          <p:nvPr/>
        </p:nvSpPr>
        <p:spPr bwMode="auto">
          <a:xfrm>
            <a:off x="2937947" y="382765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24449A-43BD-4397-955B-BC24CD1F0B37}"/>
              </a:ext>
            </a:extLst>
          </p:cNvPr>
          <p:cNvSpPr/>
          <p:nvPr/>
        </p:nvSpPr>
        <p:spPr bwMode="auto">
          <a:xfrm>
            <a:off x="3990459" y="38092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8F1DBB-C5AA-4EBD-B70F-228A250D3D0D}"/>
              </a:ext>
            </a:extLst>
          </p:cNvPr>
          <p:cNvSpPr/>
          <p:nvPr/>
        </p:nvSpPr>
        <p:spPr bwMode="auto">
          <a:xfrm>
            <a:off x="4985446" y="382905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02B5EE-AAE1-453D-BCF5-8A793A36366C}"/>
              </a:ext>
            </a:extLst>
          </p:cNvPr>
          <p:cNvCxnSpPr/>
          <p:nvPr/>
        </p:nvCxnSpPr>
        <p:spPr bwMode="auto">
          <a:xfrm flipV="1">
            <a:off x="1211959" y="4913162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7B9FE35-50DC-4438-AA17-5110A04328DD}"/>
              </a:ext>
            </a:extLst>
          </p:cNvPr>
          <p:cNvSpPr/>
          <p:nvPr/>
        </p:nvSpPr>
        <p:spPr bwMode="auto">
          <a:xfrm>
            <a:off x="2507359" y="483696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76F5B7-F6D8-4C6F-9769-9D13224C291B}"/>
              </a:ext>
            </a:extLst>
          </p:cNvPr>
          <p:cNvSpPr/>
          <p:nvPr/>
        </p:nvSpPr>
        <p:spPr bwMode="auto">
          <a:xfrm>
            <a:off x="3443984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74A60A-D4AC-4027-8643-6195AC798D81}"/>
              </a:ext>
            </a:extLst>
          </p:cNvPr>
          <p:cNvSpPr/>
          <p:nvPr/>
        </p:nvSpPr>
        <p:spPr bwMode="auto">
          <a:xfrm>
            <a:off x="4496496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37C877-00D8-4B6C-B080-D46E7ACD0BFB}"/>
              </a:ext>
            </a:extLst>
          </p:cNvPr>
          <p:cNvSpPr/>
          <p:nvPr/>
        </p:nvSpPr>
        <p:spPr bwMode="auto">
          <a:xfrm>
            <a:off x="5497603" y="48228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77445-D237-4CF1-B3DB-0F5085ECC1E3}"/>
              </a:ext>
            </a:extLst>
          </p:cNvPr>
          <p:cNvSpPr/>
          <p:nvPr/>
        </p:nvSpPr>
        <p:spPr bwMode="auto">
          <a:xfrm>
            <a:off x="2001322" y="48639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A97448-7E5F-4CA7-B2A3-4830898D9BA4}"/>
              </a:ext>
            </a:extLst>
          </p:cNvPr>
          <p:cNvSpPr/>
          <p:nvPr/>
        </p:nvSpPr>
        <p:spPr bwMode="auto">
          <a:xfrm>
            <a:off x="2937947" y="484429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264EFD-0C73-46B1-A430-00F50B90C0B2}"/>
              </a:ext>
            </a:extLst>
          </p:cNvPr>
          <p:cNvSpPr/>
          <p:nvPr/>
        </p:nvSpPr>
        <p:spPr bwMode="auto">
          <a:xfrm>
            <a:off x="3990459" y="48258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4F5FA6-2549-4932-9A17-EC07B6EA5890}"/>
              </a:ext>
            </a:extLst>
          </p:cNvPr>
          <p:cNvSpPr/>
          <p:nvPr/>
        </p:nvSpPr>
        <p:spPr bwMode="auto">
          <a:xfrm>
            <a:off x="4985446" y="484568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F43B86-EEE1-4422-9AAA-7C497B8FA1B2}"/>
              </a:ext>
            </a:extLst>
          </p:cNvPr>
          <p:cNvCxnSpPr/>
          <p:nvPr/>
        </p:nvCxnSpPr>
        <p:spPr bwMode="auto">
          <a:xfrm flipV="1">
            <a:off x="1246170" y="59294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FE1EECB-0AF8-4E18-A810-AFE9EAD1150A}"/>
              </a:ext>
            </a:extLst>
          </p:cNvPr>
          <p:cNvSpPr/>
          <p:nvPr/>
        </p:nvSpPr>
        <p:spPr bwMode="auto">
          <a:xfrm>
            <a:off x="2541570" y="58532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E69AEE-B22D-4BDF-BF0D-A9EB5071DA72}"/>
              </a:ext>
            </a:extLst>
          </p:cNvPr>
          <p:cNvSpPr/>
          <p:nvPr/>
        </p:nvSpPr>
        <p:spPr bwMode="auto">
          <a:xfrm>
            <a:off x="3478195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07ADFF5-C79E-406B-B3F1-FAB871BC0EDD}"/>
              </a:ext>
            </a:extLst>
          </p:cNvPr>
          <p:cNvSpPr/>
          <p:nvPr/>
        </p:nvSpPr>
        <p:spPr bwMode="auto">
          <a:xfrm>
            <a:off x="4530707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2F575D-9BB8-40F4-B551-A9FAC0364F41}"/>
              </a:ext>
            </a:extLst>
          </p:cNvPr>
          <p:cNvSpPr/>
          <p:nvPr/>
        </p:nvSpPr>
        <p:spPr bwMode="auto">
          <a:xfrm>
            <a:off x="5531814" y="58392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7A45D9-1847-4AC7-BD10-6487BFA9D2E5}"/>
              </a:ext>
            </a:extLst>
          </p:cNvPr>
          <p:cNvSpPr/>
          <p:nvPr/>
        </p:nvSpPr>
        <p:spPr bwMode="auto">
          <a:xfrm>
            <a:off x="2035533" y="58802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DE710B-4F9F-4786-BC44-5CA06F288BB6}"/>
              </a:ext>
            </a:extLst>
          </p:cNvPr>
          <p:cNvSpPr/>
          <p:nvPr/>
        </p:nvSpPr>
        <p:spPr bwMode="auto">
          <a:xfrm>
            <a:off x="2972158" y="58606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A7B3A73-C112-415E-998D-DD613A986E85}"/>
              </a:ext>
            </a:extLst>
          </p:cNvPr>
          <p:cNvSpPr/>
          <p:nvPr/>
        </p:nvSpPr>
        <p:spPr bwMode="auto">
          <a:xfrm>
            <a:off x="4024670" y="58421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1FBB1A-84F2-4D3C-A94D-162CDED2A15D}"/>
              </a:ext>
            </a:extLst>
          </p:cNvPr>
          <p:cNvSpPr/>
          <p:nvPr/>
        </p:nvSpPr>
        <p:spPr bwMode="auto">
          <a:xfrm>
            <a:off x="5019657" y="58619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824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A610-DD66-434B-84F5-69916CF6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8108-18CB-46F6-A10B-6AB4FC12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consider a simple 3 digit number line: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                    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0              1          2             3            4            5            6             7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000        001       010        011       100         101      110          111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</a:t>
            </a:r>
            <a:endParaRPr lang="en-US" dirty="0"/>
          </a:p>
          <a:p>
            <a:r>
              <a:rPr lang="en-US" dirty="0"/>
              <a:t>What happens if we add 1 to 7?</a:t>
            </a:r>
          </a:p>
          <a:p>
            <a:pPr lvl="1"/>
            <a:r>
              <a:rPr lang="en-US" dirty="0"/>
              <a:t>In other words, what happens if we add 1 to 111?</a:t>
            </a:r>
          </a:p>
          <a:p>
            <a:pPr lvl="1"/>
            <a:endParaRPr lang="en-US" dirty="0"/>
          </a:p>
          <a:p>
            <a:r>
              <a:rPr lang="en-US" dirty="0"/>
              <a:t>111+ 001 = 1 000</a:t>
            </a:r>
          </a:p>
          <a:p>
            <a:pPr lvl="1"/>
            <a:r>
              <a:rPr lang="en-US" dirty="0"/>
              <a:t>But, we only get 3 bits – so we lose the leading-1. </a:t>
            </a:r>
          </a:p>
          <a:p>
            <a:pPr lvl="1"/>
            <a:r>
              <a:rPr lang="en-US" dirty="0"/>
              <a:t>This is called overflow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result is 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B7DE07-2FA4-4C09-AF22-EFAC3DAA123C}"/>
              </a:ext>
            </a:extLst>
          </p:cNvPr>
          <p:cNvCxnSpPr/>
          <p:nvPr/>
        </p:nvCxnSpPr>
        <p:spPr bwMode="auto">
          <a:xfrm flipV="1">
            <a:off x="1246170" y="212626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E2BC98E-92E6-48D6-B971-5BBB9AF0793F}"/>
              </a:ext>
            </a:extLst>
          </p:cNvPr>
          <p:cNvSpPr/>
          <p:nvPr/>
        </p:nvSpPr>
        <p:spPr bwMode="auto">
          <a:xfrm>
            <a:off x="2541570" y="205006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CD2078-926A-4401-A797-F3499F91CB3E}"/>
              </a:ext>
            </a:extLst>
          </p:cNvPr>
          <p:cNvSpPr/>
          <p:nvPr/>
        </p:nvSpPr>
        <p:spPr bwMode="auto">
          <a:xfrm>
            <a:off x="3478195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911C9-05CC-4E88-A0E8-8FD145B264BF}"/>
              </a:ext>
            </a:extLst>
          </p:cNvPr>
          <p:cNvSpPr/>
          <p:nvPr/>
        </p:nvSpPr>
        <p:spPr bwMode="auto">
          <a:xfrm>
            <a:off x="4530707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25A96B-3BCE-4D98-8D49-4734C26AA9BA}"/>
              </a:ext>
            </a:extLst>
          </p:cNvPr>
          <p:cNvSpPr/>
          <p:nvPr/>
        </p:nvSpPr>
        <p:spPr bwMode="auto">
          <a:xfrm>
            <a:off x="5531814" y="20359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8DF21-F83B-4A68-A783-76E270F9E917}"/>
              </a:ext>
            </a:extLst>
          </p:cNvPr>
          <p:cNvSpPr/>
          <p:nvPr/>
        </p:nvSpPr>
        <p:spPr bwMode="auto">
          <a:xfrm>
            <a:off x="2035533" y="20770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81B41-2851-44D3-B8DF-10501843D1E9}"/>
              </a:ext>
            </a:extLst>
          </p:cNvPr>
          <p:cNvSpPr/>
          <p:nvPr/>
        </p:nvSpPr>
        <p:spPr bwMode="auto">
          <a:xfrm>
            <a:off x="2972158" y="2057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619491-84D9-483F-AAD8-2046162B02E8}"/>
              </a:ext>
            </a:extLst>
          </p:cNvPr>
          <p:cNvSpPr/>
          <p:nvPr/>
        </p:nvSpPr>
        <p:spPr bwMode="auto">
          <a:xfrm>
            <a:off x="4024670" y="20389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E5441-5BFB-42D4-A131-A74D7E02F0F0}"/>
              </a:ext>
            </a:extLst>
          </p:cNvPr>
          <p:cNvSpPr/>
          <p:nvPr/>
        </p:nvSpPr>
        <p:spPr bwMode="auto">
          <a:xfrm>
            <a:off x="5019657" y="20587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3164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15A8-60B2-4838-A035-AD702C36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Modulus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3AC6-41BB-404F-9069-C8A2C1C8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explore this idea of overflow some more</a:t>
            </a:r>
          </a:p>
          <a:p>
            <a:pPr lvl="1"/>
            <a:r>
              <a:rPr lang="en-US" dirty="0"/>
              <a:t>111 + 001 = 1 000 = 000</a:t>
            </a:r>
          </a:p>
          <a:p>
            <a:pPr lvl="1"/>
            <a:r>
              <a:rPr lang="en-US" dirty="0"/>
              <a:t>111 + 010  = 1 001 = 001</a:t>
            </a:r>
          </a:p>
          <a:p>
            <a:pPr lvl="1"/>
            <a:r>
              <a:rPr lang="en-US" dirty="0"/>
              <a:t>111 + 011 =  1 010  = 010</a:t>
            </a:r>
          </a:p>
          <a:p>
            <a:pPr lvl="1"/>
            <a:r>
              <a:rPr lang="en-US" dirty="0"/>
              <a:t>111 + 100 =  1 011  = 011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111 + 110  = 1 101 = 101</a:t>
            </a:r>
          </a:p>
          <a:p>
            <a:pPr lvl="1"/>
            <a:r>
              <a:rPr lang="en-US" dirty="0"/>
              <a:t>111 + 111 = 1 110 =  110</a:t>
            </a:r>
          </a:p>
          <a:p>
            <a:pPr lvl="1"/>
            <a:endParaRPr lang="en-US" dirty="0"/>
          </a:p>
          <a:p>
            <a:r>
              <a:rPr lang="en-US" dirty="0"/>
              <a:t>So, arithmetic “wraps around” when it gets “too positive”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444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A68-650F-42E0-8E30-7322842C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and Non-Negative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AA1B-20A5-4A06-B035-57D50CFE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term “</a:t>
            </a:r>
            <a:r>
              <a:rPr lang="en-US" dirty="0" err="1"/>
              <a:t>ints</a:t>
            </a:r>
            <a:r>
              <a:rPr lang="en-US" dirty="0"/>
              <a:t>” to mean the finite set of integer numbers that we can represent on a number line enumerated by some fixed number of bits, i.e. </a:t>
            </a:r>
            <a:r>
              <a:rPr lang="en-US" i="1" dirty="0"/>
              <a:t>bit width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normally represent unsigned and non-negative int using simple binary as we have already discussed</a:t>
            </a:r>
          </a:p>
          <a:p>
            <a:pPr lvl="1"/>
            <a:r>
              <a:rPr lang="en-US" dirty="0"/>
              <a:t>An “unsigned” int is any int on a number line, e.g. of a data type, that doesn’t contain any negative numbers</a:t>
            </a:r>
          </a:p>
          <a:p>
            <a:pPr lvl="1"/>
            <a:r>
              <a:rPr lang="en-US" dirty="0"/>
              <a:t>A non-negative number is a number greater than or equal to (&gt;=) 0 on a number line, e.g. of a data type, that does contain negative numbers</a:t>
            </a:r>
          </a:p>
        </p:txBody>
      </p:sp>
    </p:spTree>
    <p:extLst>
      <p:ext uri="{BB962C8B-B14F-4D97-AF65-F5344CB8AC3E}">
        <p14:creationId xmlns:p14="http://schemas.microsoft.com/office/powerpoint/2010/main" val="153546720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How represent negative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74572"/>
            <a:ext cx="7896225" cy="4972050"/>
          </a:xfrm>
        </p:spPr>
        <p:txBody>
          <a:bodyPr/>
          <a:lstStyle/>
          <a:p>
            <a:r>
              <a:rPr lang="en-US" dirty="0"/>
              <a:t>We could use the leading bit as a </a:t>
            </a:r>
            <a:r>
              <a:rPr lang="en-US" i="1" dirty="0"/>
              <a:t>sign bit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0 means non-negative</a:t>
            </a:r>
          </a:p>
          <a:p>
            <a:pPr lvl="1"/>
            <a:r>
              <a:rPr lang="en-US" dirty="0"/>
              <a:t>1 means negative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-0          -1            -2          -3</a:t>
            </a:r>
            <a:endParaRPr lang="en-US" dirty="0"/>
          </a:p>
          <a:p>
            <a:r>
              <a:rPr lang="en-US" dirty="0"/>
              <a:t>This has some benefits</a:t>
            </a:r>
          </a:p>
          <a:p>
            <a:pPr lvl="1"/>
            <a:r>
              <a:rPr lang="en-US" dirty="0"/>
              <a:t>It lets us represent negative and non-negative numbers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endParaRPr lang="en-US" dirty="0"/>
          </a:p>
          <a:p>
            <a:r>
              <a:rPr lang="en-US" dirty="0"/>
              <a:t>It also has some drawbacks</a:t>
            </a:r>
          </a:p>
          <a:p>
            <a:pPr lvl="1"/>
            <a:r>
              <a:rPr lang="en-US" dirty="0"/>
              <a:t>There is a -0, which is the same as 0, except that it is different</a:t>
            </a:r>
          </a:p>
          <a:p>
            <a:pPr lvl="1"/>
            <a:r>
              <a:rPr lang="en-US" dirty="0"/>
              <a:t>How to add such numbers 1 + -1 should equal 0</a:t>
            </a:r>
          </a:p>
          <a:p>
            <a:pPr lvl="2"/>
            <a:r>
              <a:rPr lang="en-US" dirty="0"/>
              <a:t>But, by simple math, 001 + 101 = 110, which is -2?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477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AFC1-1328-4BD4-88C3-12B6DD19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A Magic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614C-E703-4C15-A8D9-2B1924DF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343525"/>
          </a:xfrm>
        </p:spPr>
        <p:txBody>
          <a:bodyPr/>
          <a:lstStyle/>
          <a:p>
            <a:r>
              <a:rPr lang="en-US" dirty="0"/>
              <a:t>Let’s just start with three ideas:</a:t>
            </a:r>
          </a:p>
          <a:p>
            <a:pPr lvl="1"/>
            <a:r>
              <a:rPr lang="en-US" dirty="0"/>
              <a:t>1 should be represented as 1</a:t>
            </a:r>
          </a:p>
          <a:p>
            <a:pPr lvl="1"/>
            <a:r>
              <a:rPr lang="en-US" dirty="0"/>
              <a:t>-1 + 1 = 0</a:t>
            </a:r>
          </a:p>
          <a:p>
            <a:pPr lvl="1"/>
            <a:r>
              <a:rPr lang="en-US" dirty="0"/>
              <a:t>We want addition to work in the familiar way, with simple rules.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want a situation where “-1” + 1 =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3 bit number:</a:t>
            </a:r>
          </a:p>
          <a:p>
            <a:pPr lvl="1"/>
            <a:r>
              <a:rPr lang="en-US" dirty="0"/>
              <a:t>001 + “-1” = 0</a:t>
            </a:r>
          </a:p>
          <a:p>
            <a:pPr lvl="1"/>
            <a:r>
              <a:rPr lang="en-US" dirty="0"/>
              <a:t>001 + 111 = 0 </a:t>
            </a:r>
          </a:p>
          <a:p>
            <a:pPr lvl="2"/>
            <a:r>
              <a:rPr lang="en-US" dirty="0"/>
              <a:t>Remember 001 + 111 = 1 000, and the leading one is lost to overflow.</a:t>
            </a:r>
          </a:p>
          <a:p>
            <a:r>
              <a:rPr lang="en-US" dirty="0"/>
              <a:t>“-1” = 111</a:t>
            </a:r>
          </a:p>
          <a:p>
            <a:pPr lvl="1"/>
            <a:r>
              <a:rPr lang="en-US" dirty="0"/>
              <a:t>Yep!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652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B8EA-C8E4-4063-8DCA-A5986BE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F2C7-978F-4080-95E8-470903F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191125"/>
          </a:xfrm>
        </p:spPr>
        <p:txBody>
          <a:bodyPr/>
          <a:lstStyle/>
          <a:p>
            <a:r>
              <a:rPr lang="en-US" dirty="0"/>
              <a:t>Well, if 111 is -1, what is -2? </a:t>
            </a:r>
          </a:p>
          <a:p>
            <a:pPr lvl="1"/>
            <a:r>
              <a:rPr lang="en-US" dirty="0"/>
              <a:t>-1   -  1</a:t>
            </a:r>
          </a:p>
          <a:p>
            <a:pPr lvl="1"/>
            <a:r>
              <a:rPr lang="en-US" dirty="0"/>
              <a:t>111 – 001 = 110</a:t>
            </a:r>
          </a:p>
          <a:p>
            <a:pPr lvl="1"/>
            <a:endParaRPr lang="en-US" dirty="0"/>
          </a:p>
          <a:p>
            <a:r>
              <a:rPr lang="en-US" dirty="0"/>
              <a:t>Does that really work?</a:t>
            </a:r>
          </a:p>
          <a:p>
            <a:pPr lvl="1"/>
            <a:r>
              <a:rPr lang="en-US" dirty="0"/>
              <a:t>If it does -2 + 2 = 0</a:t>
            </a:r>
          </a:p>
          <a:p>
            <a:pPr lvl="1"/>
            <a:r>
              <a:rPr lang="en-US" dirty="0"/>
              <a:t>110  +  010 = 1 000  = 000</a:t>
            </a:r>
          </a:p>
          <a:p>
            <a:endParaRPr lang="en-US" dirty="0"/>
          </a:p>
          <a:p>
            <a:r>
              <a:rPr lang="en-US" dirty="0"/>
              <a:t>-2 + 5 should be 3, right? </a:t>
            </a:r>
          </a:p>
          <a:p>
            <a:pPr lvl="1"/>
            <a:r>
              <a:rPr lang="en-US" dirty="0"/>
              <a:t>110 + 101 =  1 011  =  011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8256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F52-DD00-47F4-ABF5-647942EE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–x the easy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7453-9EEB-4503-859D-8A51DF86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62075"/>
            <a:ext cx="8064500" cy="4972050"/>
          </a:xfrm>
        </p:spPr>
        <p:txBody>
          <a:bodyPr/>
          <a:lstStyle/>
          <a:p>
            <a:r>
              <a:rPr lang="en-US" dirty="0"/>
              <a:t>Given a non-negative number in binary, e.g. 5, represented with a fixed bit width, e.g. 4</a:t>
            </a:r>
          </a:p>
          <a:p>
            <a:pPr lvl="1"/>
            <a:r>
              <a:rPr lang="en-US" dirty="0"/>
              <a:t>0101</a:t>
            </a:r>
          </a:p>
          <a:p>
            <a:pPr lvl="1"/>
            <a:endParaRPr lang="en-US" dirty="0"/>
          </a:p>
          <a:p>
            <a:r>
              <a:rPr lang="en-US" dirty="0"/>
              <a:t>We can find its negative by flipping each bit and adding 1</a:t>
            </a:r>
          </a:p>
          <a:p>
            <a:pPr lvl="1"/>
            <a:r>
              <a:rPr lang="en-US" dirty="0"/>
              <a:t>0101	This is 5</a:t>
            </a:r>
          </a:p>
          <a:p>
            <a:pPr lvl="1"/>
            <a:r>
              <a:rPr lang="en-US" dirty="0"/>
              <a:t>1010	This is the “ones complement of 5”, e.g. 5 with bits flipped</a:t>
            </a:r>
          </a:p>
          <a:p>
            <a:pPr lvl="1"/>
            <a:r>
              <a:rPr lang="en-US" dirty="0"/>
              <a:t>1011          This is the “twos complement of 5”, e.g. 5 with the bits 		flipped and 1 added</a:t>
            </a:r>
          </a:p>
          <a:p>
            <a:pPr lvl="1"/>
            <a:r>
              <a:rPr lang="en-US" dirty="0"/>
              <a:t>0101  +  1011 =  1 0000 = 0000</a:t>
            </a:r>
          </a:p>
          <a:p>
            <a:pPr lvl="1"/>
            <a:r>
              <a:rPr lang="en-US" dirty="0"/>
              <a:t>-x = ~x+1</a:t>
            </a:r>
          </a:p>
          <a:p>
            <a:pPr lvl="1"/>
            <a:endParaRPr lang="en-US" dirty="0"/>
          </a:p>
          <a:p>
            <a:r>
              <a:rPr lang="en-US" dirty="0"/>
              <a:t>Because of the fixed width, the “two’s complement” of a number can be used as its negative.  </a:t>
            </a:r>
          </a:p>
        </p:txBody>
      </p:sp>
    </p:spTree>
    <p:extLst>
      <p:ext uri="{BB962C8B-B14F-4D97-AF65-F5344CB8AC3E}">
        <p14:creationId xmlns:p14="http://schemas.microsoft.com/office/powerpoint/2010/main" val="141630887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 Consider any number and its (ones) complement:</a:t>
            </a:r>
          </a:p>
          <a:p>
            <a:pPr lvl="1"/>
            <a:r>
              <a:rPr lang="en-US" dirty="0"/>
              <a:t>0101</a:t>
            </a:r>
          </a:p>
          <a:p>
            <a:pPr lvl="1"/>
            <a:r>
              <a:rPr lang="en-US" dirty="0"/>
              <a:t>1010</a:t>
            </a:r>
          </a:p>
          <a:p>
            <a:pPr lvl="1"/>
            <a:endParaRPr lang="en-US" dirty="0"/>
          </a:p>
          <a:p>
            <a:r>
              <a:rPr lang="en-US" dirty="0"/>
              <a:t>They are called complements because complementary bits are set. As a result, if they are added, all bits are necessarily set:</a:t>
            </a:r>
          </a:p>
          <a:p>
            <a:pPr lvl="1"/>
            <a:r>
              <a:rPr lang="en-US" dirty="0"/>
              <a:t>0101 + 1010 = 1111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Adding 1 to the sum of a number and its complement necessarily results in a 0 due to overflow</a:t>
            </a:r>
          </a:p>
          <a:p>
            <a:pPr lvl="1"/>
            <a:r>
              <a:rPr lang="en-US" dirty="0"/>
              <a:t>(0101 + 1010) + 1   =   1111 + 1   = 1 0000  =  0000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And if x + y = 0, y must equal –x</a:t>
            </a:r>
          </a:p>
        </p:txBody>
      </p:sp>
    </p:spTree>
    <p:extLst>
      <p:ext uri="{BB962C8B-B14F-4D97-AF65-F5344CB8AC3E}">
        <p14:creationId xmlns:p14="http://schemas.microsoft.com/office/powerpoint/2010/main" val="70547230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 </a:t>
            </a:r>
            <a:r>
              <a:rPr lang="en-US" i="1" dirty="0"/>
              <a:t>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If x + y = 0</a:t>
            </a:r>
          </a:p>
          <a:p>
            <a:pPr lvl="1"/>
            <a:r>
              <a:rPr lang="en-US" dirty="0"/>
              <a:t>y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 if x + (Complement(x) + 1) = 0</a:t>
            </a:r>
          </a:p>
          <a:p>
            <a:pPr lvl="1"/>
            <a:r>
              <a:rPr lang="en-US" dirty="0"/>
              <a:t>Complement(x) + 1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Another way of looking at it:</a:t>
            </a:r>
          </a:p>
          <a:p>
            <a:pPr lvl="1"/>
            <a:r>
              <a:rPr lang="en-US" dirty="0"/>
              <a:t>if x + (Complement(x) + 1) = 0</a:t>
            </a:r>
          </a:p>
          <a:p>
            <a:pPr lvl="1"/>
            <a:r>
              <a:rPr lang="en-US" dirty="0"/>
              <a:t>x + Complement(x) = -1</a:t>
            </a:r>
          </a:p>
          <a:p>
            <a:pPr lvl="1"/>
            <a:r>
              <a:rPr lang="en-US" dirty="0"/>
              <a:t>x = -1 - Complement(x)</a:t>
            </a:r>
          </a:p>
          <a:p>
            <a:pPr lvl="1"/>
            <a:r>
              <a:rPr lang="en-US" dirty="0"/>
              <a:t>-x = 1 + Complement(x)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905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2182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Visualizing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99" y="1600200"/>
            <a:ext cx="7896225" cy="4165422"/>
          </a:xfrm>
        </p:spPr>
        <p:txBody>
          <a:bodyPr/>
          <a:lstStyle/>
          <a:p>
            <a:r>
              <a:rPr lang="en-US" dirty="0"/>
              <a:t>Numbers “wrap around” with -1 at the very end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-4          -3            -2          -1</a:t>
            </a:r>
            <a:endParaRPr lang="en-US" dirty="0"/>
          </a:p>
          <a:p>
            <a:r>
              <a:rPr lang="en-US" dirty="0"/>
              <a:t>A few things to note:</a:t>
            </a:r>
          </a:p>
          <a:p>
            <a:pPr lvl="1"/>
            <a:r>
              <a:rPr lang="en-US" dirty="0"/>
              <a:t>All negative numbers start with a ”1”</a:t>
            </a:r>
          </a:p>
          <a:p>
            <a:pPr lvl="2"/>
            <a:r>
              <a:rPr lang="en-US" dirty="0"/>
              <a:t>E.g. 100 is “-4”</a:t>
            </a:r>
          </a:p>
          <a:p>
            <a:pPr lvl="1"/>
            <a:r>
              <a:rPr lang="en-US" dirty="0"/>
              <a:t>You can view the leading “1” as introducing a “-4”</a:t>
            </a:r>
          </a:p>
          <a:p>
            <a:pPr lvl="2"/>
            <a:r>
              <a:rPr lang="en-US" dirty="0"/>
              <a:t>E.g.  </a:t>
            </a:r>
            <a:r>
              <a:rPr lang="en-US" dirty="0">
                <a:solidFill>
                  <a:srgbClr val="FF0000"/>
                </a:solidFill>
              </a:rPr>
              <a:t>101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*1= -3 </a:t>
            </a:r>
          </a:p>
          <a:p>
            <a:pPr lvl="2"/>
            <a:r>
              <a:rPr lang="en-US" dirty="0"/>
              <a:t>But  </a:t>
            </a:r>
            <a:r>
              <a:rPr lang="en-US" dirty="0">
                <a:solidFill>
                  <a:srgbClr val="FF0000"/>
                </a:solidFill>
              </a:rPr>
              <a:t>010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*1 = 2</a:t>
            </a:r>
          </a:p>
          <a:p>
            <a:pPr lvl="1"/>
            <a:r>
              <a:rPr lang="en-US" dirty="0"/>
              <a:t>-4 is missing a positive partner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792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7503977" cy="2611438"/>
            <a:chOff x="1143000" y="1257300"/>
            <a:chExt cx="7503977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6177018" imgH="2105264" progId="Word.Document.8">
                    <p:embed/>
                  </p:oleObj>
                </mc:Choice>
                <mc:Fallback>
                  <p:oleObj name="Document" r:id="rId3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750397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Tmin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(The most negative two’s complement number)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6083300" imgH="1371600" progId="Word.Document.8">
                    <p:embed/>
                  </p:oleObj>
                </mc:Choice>
                <mc:Fallback>
                  <p:oleObj name="Document" r:id="rId5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3929522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Encoding Integers: Dense Form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</a:t>
            </a:r>
            <a:r>
              <a:rPr lang="en-US" dirty="0"/>
              <a:t> 2 bytes long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</a:t>
            </a:r>
          </a:p>
          <a:p>
            <a:pPr lvl="2" eaLnBrk="1" hangingPunct="1">
              <a:defRPr/>
            </a:pPr>
            <a:r>
              <a:rPr lang="en-US" dirty="0"/>
              <a:t>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100" imgH="596900" progId="Equation.3">
                  <p:embed/>
                </p:oleObj>
              </mc:Choice>
              <mc:Fallback>
                <p:oleObj name="Equation" r:id="rId3" imgW="3340100" imgH="5969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596900" progId="Equation.3">
                  <p:embed/>
                </p:oleObj>
              </mc:Choice>
              <mc:Fallback>
                <p:oleObj name="Equation" r:id="rId5" imgW="2133600" imgH="5969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69000" imgH="1016000" progId="Word.Document.8">
                  <p:embed/>
                </p:oleObj>
              </mc:Choice>
              <mc:Fallback>
                <p:oleObj name="Document" r:id="rId7" imgW="5969000" imgH="1016000" progId="Word.Document.8">
                  <p:embed/>
                  <p:pic>
                    <p:nvPicPr>
                      <p:cNvPr id="10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83300" imgH="1943100" progId="Word.Document.8">
                  <p:embed/>
                </p:oleObj>
              </mc:Choice>
              <mc:Fallback>
                <p:oleObj name="Document" r:id="rId3" imgW="6083300" imgH="1943100" progId="Word.Document.8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6AC6-3CFA-E24C-ADA5-22C87683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B79082-F64E-8646-ADBB-58EAA169D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618"/>
            <a:ext cx="9144000" cy="38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8750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492125"/>
            <a:chOff x="3312" y="1226"/>
            <a:chExt cx="912" cy="310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720" y="1226"/>
              <a:ext cx="139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05865" y="3657600"/>
            <a:ext cx="4267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2835" y="411480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576441" y="3429000"/>
            <a:ext cx="61266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–1</a:t>
            </a:r>
            <a:endParaRPr lang="en-US" sz="20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59972" y="3429000"/>
            <a:ext cx="31290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 sz="2000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840600" y="5257800"/>
            <a:ext cx="236475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sz="2000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01045" y="1586707"/>
            <a:ext cx="216976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807938" y="1524000"/>
            <a:ext cx="116057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297" y="2861469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28984" y="2043595"/>
            <a:ext cx="29655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709008" y="2043595"/>
            <a:ext cx="42479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66591" y="2216779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221199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196295" y="6172200"/>
            <a:ext cx="72006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TMin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r>
              <a:rPr lang="en-US" sz="2000" b="0" dirty="0">
                <a:latin typeface="Calibri" pitchFamily="34" charset="0"/>
              </a:rPr>
              <a:t> –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68325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310690" y="2819400"/>
            <a:ext cx="120257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r>
              <a:rPr lang="en-US" sz="2000" b="0" i="1" dirty="0">
                <a:latin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</a:rPr>
              <a:t>+ 1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2’s Comp.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4A86-7344-4A84-B698-AF9423C2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883A-69B2-410D-A32A-F4E596CC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680325" cy="28680849"/>
          </a:xfrm>
        </p:spPr>
        <p:txBody>
          <a:bodyPr/>
          <a:lstStyle/>
          <a:p>
            <a:r>
              <a:rPr lang="en-US" dirty="0"/>
              <a:t>Before digital computers there were analog computers.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couple of simple analog computers:</a:t>
            </a:r>
          </a:p>
          <a:p>
            <a:pPr lvl="1"/>
            <a:r>
              <a:rPr lang="en-US" dirty="0"/>
              <a:t>A simple circuit can allow one to adjust voltages using variable resistors and measure the output using a volt meter:</a:t>
            </a:r>
          </a:p>
          <a:p>
            <a:pPr lvl="1"/>
            <a:r>
              <a:rPr lang="en-US" dirty="0"/>
              <a:t>A simple network of adjustable parallel resistors can allow one to find the average of the inputs.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6802" name="Picture 2" descr="Resistive Adder Circuit Schematic">
            <a:extLst>
              <a:ext uri="{FF2B5EF4-FFF2-40B4-BE49-F238E27FC236}">
                <a16:creationId xmlns:a16="http://schemas.microsoft.com/office/drawing/2014/main" id="{814EDE54-8710-4743-931D-D00CB231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2" y="4062599"/>
            <a:ext cx="1537842" cy="14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26DDD-DDD1-4FD0-A203-186D6B815F95}"/>
              </a:ext>
            </a:extLst>
          </p:cNvPr>
          <p:cNvSpPr/>
          <p:nvPr/>
        </p:nvSpPr>
        <p:spPr>
          <a:xfrm>
            <a:off x="1482850" y="55997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https://www.daycounter.com/Calculators/Voltage-Summer/Voltage-Summer-Calculator.phtml</a:t>
            </a:r>
            <a:endParaRPr lang="en-US" sz="1200" dirty="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0FCB51F-5E82-4B31-9EC9-AA9F1F2C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3025" y="389050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CB1832-8857-4B4A-B5F5-0747B36AC59D}"/>
              </a:ext>
            </a:extLst>
          </p:cNvPr>
          <p:cNvGrpSpPr/>
          <p:nvPr/>
        </p:nvGrpSpPr>
        <p:grpSpPr>
          <a:xfrm>
            <a:off x="4118225" y="4062599"/>
            <a:ext cx="2438400" cy="1447800"/>
            <a:chOff x="4114800" y="3448692"/>
            <a:chExt cx="2438400" cy="1447800"/>
          </a:xfrm>
        </p:grpSpPr>
        <p:pic>
          <p:nvPicPr>
            <p:cNvPr id="76812" name="Picture 12">
              <a:extLst>
                <a:ext uri="{FF2B5EF4-FFF2-40B4-BE49-F238E27FC236}">
                  <a16:creationId xmlns:a16="http://schemas.microsoft.com/office/drawing/2014/main" id="{A4990DBF-095F-4B1C-A4F0-9C8308EED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0" r="32745" b="-44"/>
            <a:stretch/>
          </p:blipFill>
          <p:spPr bwMode="auto">
            <a:xfrm>
              <a:off x="4114800" y="3448692"/>
              <a:ext cx="2216944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F3D40-2D70-4E61-ADF6-5B9C354CAD3B}"/>
                </a:ext>
              </a:extLst>
            </p:cNvPr>
            <p:cNvSpPr/>
            <p:nvPr/>
          </p:nvSpPr>
          <p:spPr bwMode="auto">
            <a:xfrm>
              <a:off x="5715000" y="4419600"/>
              <a:ext cx="838200" cy="4768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2016-AFBB-43AC-AB8E-B2B2436FF9E9}"/>
              </a:ext>
            </a:extLst>
          </p:cNvPr>
          <p:cNvSpPr/>
          <p:nvPr/>
        </p:nvSpPr>
        <p:spPr>
          <a:xfrm>
            <a:off x="4049169" y="59284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https://www.quora.com/What-is-the-most-basic-voltage-adder-circuit-without-a-transistor-op-amp-and-any-external-supply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20056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3505200"/>
            <a:ext cx="61722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i="1" dirty="0"/>
              <a:t>w</a:t>
            </a:r>
            <a:r>
              <a:rPr lang="en-US" dirty="0"/>
              <a:t>-bit 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 err="1"/>
              <a:t>w</a:t>
            </a:r>
            <a:r>
              <a:rPr lang="en-US" dirty="0" err="1"/>
              <a:t>+</a:t>
            </a:r>
            <a:r>
              <a:rPr lang="en-US" i="1" dirty="0" err="1"/>
              <a:t>k</a:t>
            </a:r>
            <a:r>
              <a:rPr lang="en-US" dirty="0" err="1"/>
              <a:t>-bit</a:t>
            </a:r>
            <a:r>
              <a:rPr lang="en-US" dirty="0"/>
              <a:t> integer with same value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 i="1" dirty="0"/>
              <a:t>k</a:t>
            </a:r>
            <a:r>
              <a:rPr lang="en-US" dirty="0"/>
              <a:t> copies of sign bit: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,…,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46609" y="3962400"/>
            <a:ext cx="133222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54214" y="3876676"/>
            <a:ext cx="5132389" cy="2770187"/>
            <a:chOff x="1423" y="2097"/>
            <a:chExt cx="3233" cy="174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23" y="2352"/>
              <a:ext cx="3233" cy="1248"/>
              <a:chOff x="1423" y="2352"/>
              <a:chExt cx="3233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61" y="2352"/>
                <a:ext cx="213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>
                    <a:latin typeface="Times" pitchFamily="18" charset="0"/>
                  </a:rPr>
                  <a:t>X</a:t>
                </a:r>
                <a:r>
                  <a:rPr lang="en-US" sz="1400" b="0">
                    <a:latin typeface="Times" pitchFamily="18" charset="0"/>
                  </a:rPr>
                  <a:t> </a:t>
                </a:r>
                <a:endParaRPr lang="en-US" sz="1400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423" y="3360"/>
                <a:ext cx="222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 dirty="0">
                    <a:latin typeface="Times" pitchFamily="18" charset="0"/>
                  </a:rPr>
                  <a:t>X’</a:t>
                </a:r>
                <a:endParaRPr lang="en-US" sz="1400" b="0" dirty="0">
                  <a:latin typeface="Symbol" pitchFamily="18" charset="2"/>
                </a:endParaRP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sz="1400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409" y="3120"/>
                <a:ext cx="336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725" y="2097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725" y="3640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26" y="3648"/>
              <a:ext cx="168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219200" y="1600200"/>
            <a:ext cx="226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8200" y="1600200"/>
            <a:ext cx="239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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44580" y="5500686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97920" y="5943600"/>
            <a:ext cx="4908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X‘</a:t>
            </a:r>
            <a:r>
              <a:rPr lang="en-US" sz="2000" b="0" dirty="0">
                <a:latin typeface="Times" pitchFamily="18" charset="0"/>
              </a:rPr>
              <a:t> 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00110"/>
            <a:chOff x="4343400" y="5867400"/>
            <a:chExt cx="2743200" cy="400110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81302" y="5867400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29045" y="4247495"/>
            <a:ext cx="3417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Times" pitchFamily="18" charset="0"/>
              </a:rPr>
              <a:t>X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12810"/>
            <a:chOff x="2590800" y="4173538"/>
            <a:chExt cx="4495800" cy="412810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81302" y="4173538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11482" y="4186238"/>
              <a:ext cx="301685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01141" y="914400"/>
            <a:ext cx="169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76741" y="914400"/>
            <a:ext cx="210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Needing Less Accuracy, Precision is Better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8594725" cy="5410200"/>
          </a:xfrm>
        </p:spPr>
        <p:txBody>
          <a:bodyPr/>
          <a:lstStyle/>
          <a:p>
            <a:r>
              <a:rPr lang="en-US" sz="1800" dirty="0"/>
              <a:t>We don’t try to measure exactly</a:t>
            </a:r>
          </a:p>
          <a:p>
            <a:pPr lvl="1"/>
            <a:r>
              <a:rPr lang="en-US" sz="1800" dirty="0"/>
              <a:t>We just ask, is it high enough to be “On”, or</a:t>
            </a:r>
          </a:p>
          <a:p>
            <a:pPr lvl="1"/>
            <a:r>
              <a:rPr lang="en-US" sz="1800" dirty="0"/>
              <a:t>Is it low enough to be “Off”.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 We have two states, so we have a binary, or 2-ary, system.</a:t>
            </a:r>
          </a:p>
          <a:p>
            <a:pPr lvl="1"/>
            <a:r>
              <a:rPr lang="en-US" sz="1800" dirty="0"/>
              <a:t>We represent these states as 0 and 1</a:t>
            </a:r>
          </a:p>
          <a:p>
            <a:pPr lvl="1"/>
            <a:endParaRPr lang="en-US" sz="1800" dirty="0"/>
          </a:p>
          <a:p>
            <a:r>
              <a:rPr lang="en-US" sz="1800" dirty="0"/>
              <a:t>Now we can easily interpret, communicate, and duplicate signals well enough to know what they mean.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583202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“True Sum”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true sum ≥ 2</a:t>
            </a:r>
            <a:r>
              <a:rPr lang="en-US" i="1" baseline="30000" dirty="0"/>
              <a:t>w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Values</a:t>
            </a:r>
          </a:p>
          <a:p>
            <a:pPr lvl="1" eaLnBrk="1" hangingPunct="1">
              <a:defRPr/>
            </a:pPr>
            <a:r>
              <a:rPr lang="en-US" dirty="0"/>
              <a:t>4-bit two’s comp.</a:t>
            </a:r>
          </a:p>
          <a:p>
            <a:pPr lvl="1" eaLnBrk="1" hangingPunct="1">
              <a:defRPr/>
            </a:pPr>
            <a:r>
              <a:rPr lang="en-US" dirty="0"/>
              <a:t>Range from -8 to +7</a:t>
            </a:r>
          </a:p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sum </a:t>
            </a:r>
            <a:r>
              <a:rPr lang="en-US" dirty="0">
                <a:sym typeface="Symbol" pitchFamily="18" charset="2"/>
              </a:rPr>
              <a:t> </a:t>
            </a:r>
            <a:r>
              <a:rPr lang="en-US" dirty="0"/>
              <a:t>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negative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  <a:p>
            <a:pPr lvl="1" eaLnBrk="1" hangingPunct="1">
              <a:defRPr/>
            </a:pPr>
            <a:r>
              <a:rPr lang="en-US" dirty="0"/>
              <a:t>If sum &lt; –2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positive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2999"/>
            <a:ext cx="8307388" cy="5410201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r>
              <a:rPr lang="en-US" dirty="0"/>
              <a:t>Result: Same as computing ideal, exact result </a:t>
            </a:r>
            <a:r>
              <a:rPr lang="en-US" i="1" dirty="0"/>
              <a:t>x*y</a:t>
            </a:r>
            <a:r>
              <a:rPr lang="en-US" dirty="0"/>
              <a:t> and keeping </a:t>
            </a:r>
            <a:r>
              <a:rPr lang="en-US" i="1" dirty="0"/>
              <a:t>w</a:t>
            </a:r>
            <a:r>
              <a:rPr lang="en-US" dirty="0"/>
              <a:t> lower bits.</a:t>
            </a:r>
          </a:p>
          <a:p>
            <a:pPr eaLnBrk="1" hangingPunct="1">
              <a:defRPr/>
            </a:pPr>
            <a:r>
              <a:rPr lang="en-US" dirty="0" err="1"/>
              <a:t>Ideal,exact</a:t>
            </a:r>
            <a:r>
              <a:rPr lang="en-US" dirty="0"/>
              <a:t> results can be bigger than </a:t>
            </a:r>
            <a:r>
              <a:rPr lang="en-US" b="0" i="1" dirty="0"/>
              <a:t>w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Worst case is up to 2w bits</a:t>
            </a:r>
          </a:p>
          <a:p>
            <a:pPr lvl="2">
              <a:defRPr/>
            </a:pPr>
            <a:r>
              <a:rPr lang="en-US" dirty="0"/>
              <a:t>Unsigned, because all bits are magnitude</a:t>
            </a:r>
          </a:p>
          <a:p>
            <a:pPr lvl="2">
              <a:defRPr/>
            </a:pPr>
            <a:r>
              <a:rPr lang="en-US" dirty="0"/>
              <a:t>Signed, but only for </a:t>
            </a:r>
            <a:r>
              <a:rPr lang="en-US" dirty="0" err="1"/>
              <a:t>Tmin</a:t>
            </a:r>
            <a:r>
              <a:rPr lang="en-US" dirty="0"/>
              <a:t>*</a:t>
            </a:r>
            <a:r>
              <a:rPr lang="en-US" dirty="0" err="1"/>
              <a:t>Tmin</a:t>
            </a:r>
            <a:r>
              <a:rPr lang="en-US" dirty="0"/>
              <a:t>, because anything added to </a:t>
            </a:r>
            <a:r>
              <a:rPr lang="en-US" dirty="0" err="1"/>
              <a:t>Tmin</a:t>
            </a:r>
            <a:r>
              <a:rPr lang="en-US" dirty="0"/>
              <a:t> reduces its magnitude and </a:t>
            </a:r>
            <a:r>
              <a:rPr lang="en-US" dirty="0" err="1"/>
              <a:t>Tmax</a:t>
            </a:r>
            <a:r>
              <a:rPr lang="en-US" dirty="0"/>
              <a:t> is less than </a:t>
            </a:r>
            <a:r>
              <a:rPr lang="en-US" dirty="0" err="1"/>
              <a:t>Tmin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Impossible in hardware (at least without limits), as all resources are finite</a:t>
            </a:r>
          </a:p>
          <a:p>
            <a:pPr lvl="1" eaLnBrk="1" hangingPunct="1">
              <a:defRPr/>
            </a:pPr>
            <a:r>
              <a:rPr lang="en-US" dirty="0"/>
              <a:t>In practice, 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88300" imgH="1651000" progId="Word.Document.8">
                  <p:embed/>
                </p:oleObj>
              </mc:Choice>
              <mc:Fallback>
                <p:oleObj name="Document" r:id="rId3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65100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arithmetic shift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sz="2400" b="1" baseline="30000" dirty="0">
                <a:sym typeface="Symbol" pitchFamily="18" charset="2"/>
              </a:rPr>
              <a:t>Rounds to the left, not towards zero (Unlikely to be what is expected, introduces a bias).</a:t>
            </a:r>
            <a:endParaRPr lang="en-US" sz="2400" b="1" baseline="30000" dirty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067050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859378" imgH="1650554" progId="Word.Document.8">
                  <p:embed/>
                </p:oleObj>
              </mc:Choice>
              <mc:Fallback>
                <p:oleObj name="Document" r:id="rId3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Round-toward-0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A75A-486E-4167-9D19-93C718A2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03EF-4902-4D00-988F-A2460248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Binary representation leads to a simple binary, i.e. base-2, numbering system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r>
              <a:rPr lang="en-US" dirty="0"/>
              <a:t>1 represents 1</a:t>
            </a:r>
          </a:p>
          <a:p>
            <a:pPr lvl="1"/>
            <a:r>
              <a:rPr lang="en-US" dirty="0"/>
              <a:t>Each “place” represents a power of two, exactly as each place in our usual “base 10”, 10-ary numbering system represents a power of 10</a:t>
            </a:r>
          </a:p>
          <a:p>
            <a:r>
              <a:rPr lang="en-US" dirty="0"/>
              <a:t>By encoding/interpreting sets of bits in various ways, we can represent different things:</a:t>
            </a:r>
          </a:p>
          <a:p>
            <a:pPr lvl="1"/>
            <a:r>
              <a:rPr lang="en-US" dirty="0"/>
              <a:t>Operations to be executed by the processor, numbers, enumerable things, such as text characters</a:t>
            </a:r>
          </a:p>
          <a:p>
            <a:r>
              <a:rPr lang="en-US" dirty="0"/>
              <a:t>As long as we can assign it to a discrete number, we can represent it in binary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238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/>
              <a:t>Byte Ordering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  <a:p>
            <a:pPr marL="292100"/>
            <a:r>
              <a:rPr lang="en-US" dirty="0"/>
              <a:t>Becomes a concern when data is communicated</a:t>
            </a:r>
          </a:p>
          <a:p>
            <a:pPr marL="552450" lvl="1"/>
            <a:r>
              <a:rPr lang="en-US" dirty="0"/>
              <a:t>Over a network, via files, etc. </a:t>
            </a:r>
          </a:p>
          <a:p>
            <a:pPr marL="292100"/>
            <a:r>
              <a:rPr lang="en-US" dirty="0"/>
              <a:t>Important notes</a:t>
            </a:r>
          </a:p>
          <a:p>
            <a:pPr marL="552450" lvl="1"/>
            <a:r>
              <a:rPr lang="en-US" dirty="0"/>
              <a:t>Bits are not reversed, as the low order bit is the reference point. </a:t>
            </a:r>
          </a:p>
          <a:p>
            <a:pPr marL="552450" lvl="1"/>
            <a:r>
              <a:rPr lang="en-US" dirty="0"/>
              <a:t>Doesn’t affect chars, or strings (arrays of chars), as chars are only one byte</a:t>
            </a:r>
          </a:p>
          <a:p>
            <a:pPr marL="317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352B-1490-4CFD-9AF8-F5E3CFD3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F97F9-BAE7-450E-BAE9-7F70D52AC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766009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84BC-3192-4A60-B1B0-8A4CEC5E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12122"/>
          </a:xfrm>
        </p:spPr>
        <p:txBody>
          <a:bodyPr/>
          <a:lstStyle/>
          <a:p>
            <a:r>
              <a:rPr lang="en-US" dirty="0"/>
              <a:t>Binary Representation:</a:t>
            </a:r>
            <a:br>
              <a:rPr lang="en-US" dirty="0"/>
            </a:br>
            <a:r>
              <a:rPr lang="en-US" dirty="0"/>
              <a:t>Simple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5FE1-56F8-4CDD-A4D5-3127657F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1"/>
            <a:ext cx="7896225" cy="4733924"/>
          </a:xfrm>
        </p:spPr>
        <p:txBody>
          <a:bodyPr/>
          <a:lstStyle/>
          <a:p>
            <a:r>
              <a:rPr lang="en-US" dirty="0"/>
              <a:t>For example, we can count in binary, a base-2 numbering system</a:t>
            </a:r>
          </a:p>
          <a:p>
            <a:pPr lvl="1"/>
            <a:r>
              <a:rPr lang="en-US" dirty="0"/>
              <a:t>000, 001, 010, 011, 100, 101, 110, 111, …</a:t>
            </a:r>
          </a:p>
          <a:p>
            <a:pPr lvl="2"/>
            <a:r>
              <a:rPr lang="en-US" dirty="0"/>
              <a:t>000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0 (in decimal)</a:t>
            </a:r>
          </a:p>
          <a:p>
            <a:pPr lvl="2"/>
            <a:r>
              <a:rPr lang="en-US" dirty="0"/>
              <a:t>001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1 (in decimal)</a:t>
            </a:r>
          </a:p>
          <a:p>
            <a:pPr lvl="2"/>
            <a:r>
              <a:rPr lang="en-US" dirty="0"/>
              <a:t>010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2 (in decimal)</a:t>
            </a:r>
          </a:p>
          <a:p>
            <a:pPr lvl="2"/>
            <a:r>
              <a:rPr lang="en-US" dirty="0"/>
              <a:t>011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3 (in decimal)</a:t>
            </a:r>
          </a:p>
          <a:p>
            <a:pPr lvl="2"/>
            <a:r>
              <a:rPr lang="en-US" dirty="0"/>
              <a:t>Etc.</a:t>
            </a:r>
          </a:p>
          <a:p>
            <a:r>
              <a:rPr lang="en-US" dirty="0"/>
              <a:t>For reference, consider some base-10 examples:</a:t>
            </a:r>
          </a:p>
          <a:p>
            <a:pPr lvl="2"/>
            <a:r>
              <a:rPr lang="en-US" dirty="0"/>
              <a:t>000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0*10</a:t>
            </a:r>
            <a:r>
              <a:rPr lang="en-US" baseline="30000" dirty="0"/>
              <a:t>0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001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1*10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357 = 3*10</a:t>
            </a:r>
            <a:r>
              <a:rPr lang="en-US" baseline="30000" dirty="0"/>
              <a:t>2</a:t>
            </a:r>
            <a:r>
              <a:rPr lang="en-US" dirty="0"/>
              <a:t>  +  5*10</a:t>
            </a:r>
            <a:r>
              <a:rPr lang="en-US" baseline="30000" dirty="0"/>
              <a:t>1  +  </a:t>
            </a:r>
            <a:r>
              <a:rPr lang="en-US" dirty="0"/>
              <a:t> 7*2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21372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Hexadecimal and Octal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4" y="1362075"/>
            <a:ext cx="8518525" cy="5114925"/>
          </a:xfrm>
        </p:spPr>
        <p:txBody>
          <a:bodyPr/>
          <a:lstStyle/>
          <a:p>
            <a:pPr eaLnBrk="1" hangingPunct="1"/>
            <a:r>
              <a:rPr lang="en-US" dirty="0"/>
              <a:t>Writing out numbers in binary takes too many digits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 want a way to represent numbers more densely such that fewer digits are required</a:t>
            </a:r>
          </a:p>
          <a:p>
            <a:pPr lvl="1"/>
            <a:r>
              <a:rPr lang="en-US" dirty="0"/>
              <a:t>But also such that it is easy to get at the bits that we want</a:t>
            </a:r>
          </a:p>
          <a:p>
            <a:pPr lvl="1"/>
            <a:endParaRPr lang="en-US" dirty="0"/>
          </a:p>
          <a:p>
            <a:r>
              <a:rPr lang="en-US" dirty="0"/>
              <a:t>Any power-of-two base provides this property</a:t>
            </a:r>
          </a:p>
          <a:p>
            <a:pPr lvl="1"/>
            <a:r>
              <a:rPr lang="en-US" dirty="0"/>
              <a:t>Octal, e.g. base-8, and hexadecimal, e.g. base-16 are the closest to our familiar base-10.</a:t>
            </a:r>
          </a:p>
          <a:p>
            <a:pPr lvl="1"/>
            <a:r>
              <a:rPr lang="en-US" dirty="0"/>
              <a:t>Each has been used by “computer people” over time</a:t>
            </a:r>
          </a:p>
          <a:p>
            <a:pPr lvl="1"/>
            <a:r>
              <a:rPr lang="en-US" dirty="0"/>
              <a:t>Hexadecimal is often preferred because it is denser.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39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261052"/>
            <a:ext cx="7592093" cy="762000"/>
          </a:xfrm>
        </p:spPr>
        <p:txBody>
          <a:bodyPr/>
          <a:lstStyle/>
          <a:p>
            <a:pPr marL="119063" indent="-119063" eaLnBrk="1" hangingPunct="1"/>
            <a:r>
              <a:rPr lang="en-US" dirty="0"/>
              <a:t>Hexadecimal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85138" y="1020544"/>
            <a:ext cx="6642464" cy="3751061"/>
          </a:xfrm>
        </p:spPr>
        <p:txBody>
          <a:bodyPr/>
          <a:lstStyle/>
          <a:p>
            <a:pPr marL="152400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438150" lvl="1"/>
            <a:r>
              <a:rPr lang="en-US" dirty="0"/>
              <a:t>Base 16 number representation</a:t>
            </a:r>
          </a:p>
          <a:p>
            <a:pPr marL="438150" lvl="1"/>
            <a:r>
              <a:rPr lang="en-US" dirty="0"/>
              <a:t>Use characters ‘0’ to ‘9’ and ‘A’ to ‘F’</a:t>
            </a:r>
          </a:p>
          <a:p>
            <a:pPr marL="438150" lvl="1"/>
            <a:endParaRPr lang="en-US" dirty="0"/>
          </a:p>
          <a:p>
            <a:pPr marL="38100"/>
            <a:r>
              <a:rPr lang="en-US" dirty="0"/>
              <a:t>Consider 1A2B in Hexadecimal: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A*16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B*16</a:t>
            </a:r>
            <a:r>
              <a:rPr lang="en-US" baseline="30000" dirty="0"/>
              <a:t>0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10*16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11*16</a:t>
            </a:r>
            <a:r>
              <a:rPr lang="en-US" baseline="30000" dirty="0"/>
              <a:t>0</a:t>
            </a:r>
            <a:r>
              <a:rPr lang="en-US" dirty="0"/>
              <a:t>   = 6699 (decimal)</a:t>
            </a:r>
          </a:p>
          <a:p>
            <a:pPr marL="38100"/>
            <a:endParaRPr lang="en-US" dirty="0"/>
          </a:p>
          <a:p>
            <a:pPr marL="438150" lvl="1"/>
            <a:r>
              <a:rPr lang="en-US" dirty="0"/>
              <a:t>The C Language prefixes hexadecimal numbers with “0x” so they aren’t confused with decimal numbers</a:t>
            </a:r>
          </a:p>
          <a:p>
            <a:pPr marL="438150" lvl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838200" lvl="2"/>
            <a:r>
              <a:rPr lang="en-US" dirty="0"/>
              <a:t>0xFA1D37B</a:t>
            </a:r>
          </a:p>
          <a:p>
            <a:pPr marL="838200" lvl="2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65962" y="530820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43010" name="Rectangle 43009"/>
          <p:cNvSpPr/>
          <p:nvPr/>
        </p:nvSpPr>
        <p:spPr>
          <a:xfrm>
            <a:off x="3611093" y="5483464"/>
            <a:ext cx="4977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18213: 0100 0111 0010 0101</a:t>
            </a:r>
            <a:endParaRPr lang="en-US" sz="2400" dirty="0"/>
          </a:p>
        </p:txBody>
      </p:sp>
      <p:sp>
        <p:nvSpPr>
          <p:cNvPr id="43011" name="Left Brace 43010"/>
          <p:cNvSpPr/>
          <p:nvPr/>
        </p:nvSpPr>
        <p:spPr bwMode="auto">
          <a:xfrm>
            <a:off x="5245404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6" name="Left Brace 155"/>
          <p:cNvSpPr/>
          <p:nvPr/>
        </p:nvSpPr>
        <p:spPr bwMode="auto">
          <a:xfrm>
            <a:off x="6169276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Left Brace 156"/>
          <p:cNvSpPr/>
          <p:nvPr/>
        </p:nvSpPr>
        <p:spPr bwMode="auto">
          <a:xfrm>
            <a:off x="7089982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Left Brace 157"/>
          <p:cNvSpPr/>
          <p:nvPr/>
        </p:nvSpPr>
        <p:spPr bwMode="auto">
          <a:xfrm>
            <a:off x="7982156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079454" y="6043136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6003326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7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6924032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7816206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1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animBg="1"/>
      <p:bldP spid="156" grpId="0" animBg="1"/>
      <p:bldP spid="157" grpId="0" animBg="1"/>
      <p:bldP spid="158" grpId="0" animBg="1"/>
      <p:bldP spid="160" grpId="0"/>
      <p:bldP spid="161" grpId="0"/>
      <p:bldP spid="162" grpId="0"/>
      <p:bldP spid="163" grpId="0"/>
    </p:bld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15474</TotalTime>
  <Pages>0</Pages>
  <Words>5021</Words>
  <Characters>0</Characters>
  <Application>Microsoft Office PowerPoint</Application>
  <PresentationFormat>On-screen Show (4:3)</PresentationFormat>
  <Lines>0</Lines>
  <Paragraphs>1403</Paragraphs>
  <Slides>64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85" baseType="lpstr">
      <vt:lpstr>Arial Narrow</vt:lpstr>
      <vt:lpstr>Calibri</vt:lpstr>
      <vt:lpstr>Calibri Bold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Title Slide</vt:lpstr>
      <vt:lpstr>Title and Content</vt:lpstr>
      <vt:lpstr>Document</vt:lpstr>
      <vt:lpstr>Equation</vt:lpstr>
      <vt:lpstr>Chart</vt:lpstr>
      <vt:lpstr>PowerPoint Presentation</vt:lpstr>
      <vt:lpstr>PowerPoint Presentation</vt:lpstr>
      <vt:lpstr>Bits, Bytes, and Integers</vt:lpstr>
      <vt:lpstr>Analog Computers</vt:lpstr>
      <vt:lpstr>Needing Less Accuracy, Precision is Better</vt:lpstr>
      <vt:lpstr>Binary Representation</vt:lpstr>
      <vt:lpstr>Binary Representation: Simple Numbers</vt:lpstr>
      <vt:lpstr>Hexadecimal and Octal</vt:lpstr>
      <vt:lpstr>Hexadecimal</vt:lpstr>
      <vt:lpstr>Today: Bits, Bytes, and Integers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Binary Number Lines</vt:lpstr>
      <vt:lpstr>Some Purely Imaginary Examples</vt:lpstr>
      <vt:lpstr>Overflow</vt:lpstr>
      <vt:lpstr>Modulus Arithmetic</vt:lpstr>
      <vt:lpstr>Unsigned and Non-Negative Integers</vt:lpstr>
      <vt:lpstr>How represent negative Numbers?</vt:lpstr>
      <vt:lpstr>A Magic Trick!</vt:lpstr>
      <vt:lpstr>Negative Numbers</vt:lpstr>
      <vt:lpstr>Finding –x the easy way</vt:lpstr>
      <vt:lpstr>Why Does This Work?</vt:lpstr>
      <vt:lpstr>Why Does This Work? Cont.</vt:lpstr>
      <vt:lpstr>Visualizing Two’s Complement</vt:lpstr>
      <vt:lpstr>Complement &amp; Increment Examples</vt:lpstr>
      <vt:lpstr>Encoding Integers: Dense Form</vt:lpstr>
      <vt:lpstr>Numeric Ranges</vt:lpstr>
      <vt:lpstr>Quiz Time!</vt:lpstr>
      <vt:lpstr>Today: Bits, Bytes, and Integers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Sign Extension</vt:lpstr>
      <vt:lpstr>Sign Extension: Simple Example</vt:lpstr>
      <vt:lpstr>Truncation</vt:lpstr>
      <vt:lpstr>Truncation: Simple Example</vt:lpstr>
      <vt:lpstr>Summary: Expanding, Truncating: Basic Rules</vt:lpstr>
      <vt:lpstr>Today: Bits, Bytes, and Integers</vt:lpstr>
      <vt:lpstr>Unsigned Addition</vt:lpstr>
      <vt:lpstr>Two’s Complement Addition</vt:lpstr>
      <vt:lpstr>Visualizing “True Sum” Integer Addition</vt:lpstr>
      <vt:lpstr>Visualizing Unsigned Addition</vt:lpstr>
      <vt:lpstr>Visualizing 2’s Complement Addition</vt:lpstr>
      <vt:lpstr>Multiplication</vt:lpstr>
      <vt:lpstr>Power-of-2 Multiply with Shift</vt:lpstr>
      <vt:lpstr>Unsigned Power-of-2 Divide with Shift</vt:lpstr>
      <vt:lpstr>Signed Power-of-2 Divide with Shift</vt:lpstr>
      <vt:lpstr>Round-toward-0 Divide</vt:lpstr>
      <vt:lpstr>Correct Power-of-2 Divide (Cont.)</vt:lpstr>
      <vt:lpstr>Today: Bits, Bytes, and Integers</vt:lpstr>
      <vt:lpstr>Byte Ordering</vt:lpstr>
      <vt:lpstr>Byte Ordering Example</vt:lpstr>
      <vt:lpstr>Reading Byte-Reversed Listings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Gregory Kesden</cp:lastModifiedBy>
  <cp:revision>242</cp:revision>
  <cp:lastPrinted>2011-08-30T03:47:10Z</cp:lastPrinted>
  <dcterms:created xsi:type="dcterms:W3CDTF">2012-08-28T17:04:18Z</dcterms:created>
  <dcterms:modified xsi:type="dcterms:W3CDTF">2023-05-17T14:00:46Z</dcterms:modified>
</cp:coreProperties>
</file>