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  <p:sldMasterId id="2147483675" r:id="rId3"/>
  </p:sldMasterIdLst>
  <p:notesMasterIdLst>
    <p:notesMasterId r:id="rId44"/>
  </p:notesMasterIdLst>
  <p:sldIdLst>
    <p:sldId id="1605" r:id="rId4"/>
    <p:sldId id="542" r:id="rId5"/>
    <p:sldId id="1709" r:id="rId6"/>
    <p:sldId id="257" r:id="rId7"/>
    <p:sldId id="291" r:id="rId8"/>
    <p:sldId id="258" r:id="rId9"/>
    <p:sldId id="282" r:id="rId10"/>
    <p:sldId id="292" r:id="rId11"/>
    <p:sldId id="259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93" r:id="rId20"/>
    <p:sldId id="260" r:id="rId21"/>
    <p:sldId id="271" r:id="rId22"/>
    <p:sldId id="283" r:id="rId23"/>
    <p:sldId id="272" r:id="rId24"/>
    <p:sldId id="290" r:id="rId25"/>
    <p:sldId id="289" r:id="rId26"/>
    <p:sldId id="294" r:id="rId27"/>
    <p:sldId id="261" r:id="rId28"/>
    <p:sldId id="262" r:id="rId29"/>
    <p:sldId id="274" r:id="rId30"/>
    <p:sldId id="280" r:id="rId31"/>
    <p:sldId id="295" r:id="rId32"/>
    <p:sldId id="276" r:id="rId33"/>
    <p:sldId id="277" r:id="rId34"/>
    <p:sldId id="278" r:id="rId35"/>
    <p:sldId id="279" r:id="rId36"/>
    <p:sldId id="275" r:id="rId37"/>
    <p:sldId id="281" r:id="rId38"/>
    <p:sldId id="263" r:id="rId39"/>
    <p:sldId id="273" r:id="rId40"/>
    <p:sldId id="1558" r:id="rId41"/>
    <p:sldId id="1579" r:id="rId42"/>
    <p:sldId id="157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77" d="100"/>
          <a:sy n="77" d="100"/>
        </p:scale>
        <p:origin x="285" y="4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A5DFE-1B68-4F72-BCB9-4E23C4EFCC49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654A3-13DE-47D8-9778-91274618F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9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803353-72E2-470C-8E67-87750F01FA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358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17 different paths exist from u to z - enumerated by making a tree from U, branches ending at Z.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28952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08013"/>
            <a:ext cx="103632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236656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9016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25" y="435678"/>
            <a:ext cx="10122791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7685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279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1" y="1362075"/>
            <a:ext cx="5162551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362075"/>
            <a:ext cx="5162549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961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9398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17" y="445070"/>
            <a:ext cx="10121900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9396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379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231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3064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39562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2" y="228601"/>
            <a:ext cx="2914649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9167" y="228601"/>
            <a:ext cx="8544984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2346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8" y="228600"/>
            <a:ext cx="1166283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1" y="1362075"/>
            <a:ext cx="5162551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16651" y="1362076"/>
            <a:ext cx="5162549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16651" y="3924301"/>
            <a:ext cx="5162549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1343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68" y="228600"/>
            <a:ext cx="1166283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50901" y="1362075"/>
            <a:ext cx="5162551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651" y="1362075"/>
            <a:ext cx="5162549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997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100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7674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669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67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300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797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10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066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6791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6513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59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787" y="371182"/>
            <a:ext cx="10121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9167" y="1362075"/>
            <a:ext cx="105283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12192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1800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530418" y="-26987"/>
            <a:ext cx="1746249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774458" y="6611780"/>
            <a:ext cx="3129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8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1375" y="6629401"/>
            <a:ext cx="4645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5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FFCF3D7-428A-4540-946A-9FB4B95D7F5B}"/>
              </a:ext>
            </a:extLst>
          </p:cNvPr>
          <p:cNvSpPr/>
          <p:nvPr userDrawn="1"/>
        </p:nvSpPr>
        <p:spPr>
          <a:xfrm>
            <a:off x="11774458" y="6611780"/>
            <a:ext cx="3129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65660C-321E-45F8-A537-C6EAB3AA0895}"/>
              </a:ext>
            </a:extLst>
          </p:cNvPr>
          <p:cNvSpPr txBox="1"/>
          <p:nvPr userDrawn="1"/>
        </p:nvSpPr>
        <p:spPr>
          <a:xfrm>
            <a:off x="-21375" y="6629401"/>
            <a:ext cx="4645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97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71" y="1295400"/>
            <a:ext cx="9093416" cy="47244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45871B-379C-9843-B47E-6D2FDE2A2D15}"/>
              </a:ext>
            </a:extLst>
          </p:cNvPr>
          <p:cNvSpPr txBox="1"/>
          <p:nvPr/>
        </p:nvSpPr>
        <p:spPr>
          <a:xfrm>
            <a:off x="5755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855F-7737-464F-849C-F87A9DF092B5}"/>
              </a:ext>
            </a:extLst>
          </p:cNvPr>
          <p:cNvSpPr txBox="1"/>
          <p:nvPr/>
        </p:nvSpPr>
        <p:spPr>
          <a:xfrm>
            <a:off x="8229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019519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24039-36E5-4084-BA9B-1D78E80E7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828" y="804519"/>
            <a:ext cx="9603275" cy="1049235"/>
          </a:xfrm>
        </p:spPr>
        <p:txBody>
          <a:bodyPr/>
          <a:lstStyle/>
          <a:p>
            <a:r>
              <a:rPr lang="en-US" dirty="0"/>
              <a:t>Link layer:</a:t>
            </a:r>
            <a:br>
              <a:rPr lang="en-US" dirty="0"/>
            </a:br>
            <a:r>
              <a:rPr lang="en-US" dirty="0"/>
              <a:t>Quick evolution of </a:t>
            </a:r>
            <a:r>
              <a:rPr lang="en-US" dirty="0" err="1"/>
              <a:t>lans</a:t>
            </a:r>
            <a:r>
              <a:rPr lang="en-US" dirty="0"/>
              <a:t>: Simple 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4E840-A56D-44DF-8BA0-2FAE4DBDD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or more hosts share a common physical medium, e.g. ethernet</a:t>
            </a:r>
          </a:p>
          <a:p>
            <a:r>
              <a:rPr lang="en-US" dirty="0"/>
              <a:t>Physical protocols define hardware</a:t>
            </a:r>
          </a:p>
          <a:p>
            <a:r>
              <a:rPr lang="en-US" dirty="0"/>
              <a:t>Link-layer protocols manage it</a:t>
            </a:r>
          </a:p>
          <a:p>
            <a:r>
              <a:rPr lang="en-US" dirty="0"/>
              <a:t>Point-to-point, e.g. fiberoptic</a:t>
            </a:r>
          </a:p>
          <a:p>
            <a:r>
              <a:rPr lang="en-US" dirty="0"/>
              <a:t>Broadcast, e.g. ethernet</a:t>
            </a:r>
          </a:p>
        </p:txBody>
      </p:sp>
    </p:spTree>
    <p:extLst>
      <p:ext uri="{BB962C8B-B14F-4D97-AF65-F5344CB8AC3E}">
        <p14:creationId xmlns:p14="http://schemas.microsoft.com/office/powerpoint/2010/main" val="212524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63492-876F-4E4C-AF3A-38A50C88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</a:t>
            </a:r>
            <a:br>
              <a:rPr lang="en-US" dirty="0"/>
            </a:br>
            <a:r>
              <a:rPr lang="en-US" dirty="0"/>
              <a:t>Quick evolution of </a:t>
            </a:r>
            <a:r>
              <a:rPr lang="en-US" dirty="0" err="1"/>
              <a:t>lans</a:t>
            </a:r>
            <a:r>
              <a:rPr lang="en-US" dirty="0"/>
              <a:t>: wired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C6362-3B72-49F5-8410-EEF37918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Consider ethernet: Multiple stations share a common wire</a:t>
            </a:r>
          </a:p>
          <a:p>
            <a:r>
              <a:rPr lang="en-US" dirty="0"/>
              <a:t>What happens if more than one transmits at the same time?</a:t>
            </a:r>
          </a:p>
          <a:p>
            <a:pPr lvl="1"/>
            <a:r>
              <a:rPr lang="en-US" dirty="0"/>
              <a:t>Collision, e.g. corruption</a:t>
            </a:r>
          </a:p>
          <a:p>
            <a:pPr lvl="1"/>
            <a:r>
              <a:rPr lang="en-US" dirty="0"/>
              <a:t>Link layer manages collision, e.g. exponential back-off, jamming signals, etc. </a:t>
            </a:r>
          </a:p>
          <a:p>
            <a:r>
              <a:rPr lang="en-US" dirty="0"/>
              <a:t>Wire can only get so long</a:t>
            </a:r>
          </a:p>
          <a:p>
            <a:pPr lvl="1"/>
            <a:r>
              <a:rPr lang="en-US" dirty="0"/>
              <a:t>Attenuation, power to drive it, noise, etc. </a:t>
            </a:r>
          </a:p>
          <a:p>
            <a:pPr lvl="1"/>
            <a:r>
              <a:rPr lang="en-US" dirty="0"/>
              <a:t>Mess of actually getting the wire through the building, etc. </a:t>
            </a:r>
          </a:p>
          <a:p>
            <a:r>
              <a:rPr lang="en-US" dirty="0"/>
              <a:t>Can only have a certain number of stations</a:t>
            </a:r>
          </a:p>
          <a:p>
            <a:pPr lvl="1"/>
            <a:r>
              <a:rPr lang="en-US" dirty="0"/>
              <a:t>Too little network time per each, otherwise</a:t>
            </a:r>
          </a:p>
          <a:p>
            <a:r>
              <a:rPr lang="en-US" dirty="0"/>
              <a:t>Aside: Wireless has similar limits, too.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54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60A1-4D67-4307-964C-D8FA359C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</a:t>
            </a:r>
            <a:br>
              <a:rPr lang="en-US" dirty="0"/>
            </a:br>
            <a:r>
              <a:rPr lang="en-US" dirty="0"/>
              <a:t>Quick evolution of </a:t>
            </a:r>
            <a:r>
              <a:rPr lang="en-US" dirty="0" err="1"/>
              <a:t>lans</a:t>
            </a:r>
            <a:r>
              <a:rPr lang="en-US" dirty="0"/>
              <a:t>: BUS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91E7-CBFC-4679-A72C-1077DF26C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https://upload.wikimedia.org/wikipedia/commons/9/9e/Bustopologie.png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upload.wikimedia.org/wikipedia/commons/9/9e/Bustopologie.png">
            <a:extLst>
              <a:ext uri="{FF2B5EF4-FFF2-40B4-BE49-F238E27FC236}">
                <a16:creationId xmlns:a16="http://schemas.microsoft.com/office/drawing/2014/main" id="{1C14A0BF-91AA-4D0C-92D1-4C13CCF4B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221" y="2161637"/>
            <a:ext cx="5538338" cy="265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02FE14-FCA1-4379-A76C-5D50CF84A4BC}"/>
              </a:ext>
            </a:extLst>
          </p:cNvPr>
          <p:cNvSpPr txBox="1"/>
          <p:nvPr/>
        </p:nvSpPr>
        <p:spPr>
          <a:xfrm>
            <a:off x="8304362" y="2828746"/>
            <a:ext cx="2436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Imagine having to snake one wire around the building!</a:t>
            </a:r>
          </a:p>
        </p:txBody>
      </p:sp>
    </p:spTree>
    <p:extLst>
      <p:ext uri="{BB962C8B-B14F-4D97-AF65-F5344CB8AC3E}">
        <p14:creationId xmlns:p14="http://schemas.microsoft.com/office/powerpoint/2010/main" val="458157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8C1E-66D8-4ECF-B8F6-D37F5EE22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</a:t>
            </a:r>
            <a:br>
              <a:rPr lang="en-US" dirty="0"/>
            </a:br>
            <a:r>
              <a:rPr lang="en-US" dirty="0"/>
              <a:t>Quick Evolution of </a:t>
            </a:r>
            <a:r>
              <a:rPr lang="en-US" dirty="0" err="1"/>
              <a:t>lans</a:t>
            </a:r>
            <a:r>
              <a:rPr lang="en-US" dirty="0"/>
              <a:t>: hub Topology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49033C-4541-437E-BC70-16822F713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160639"/>
            <a:ext cx="5419725" cy="32460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E272F9-E43E-4916-87DF-8BD4144B9292}"/>
              </a:ext>
            </a:extLst>
          </p:cNvPr>
          <p:cNvSpPr/>
          <p:nvPr/>
        </p:nvSpPr>
        <p:spPr>
          <a:xfrm>
            <a:off x="1451578" y="5472951"/>
            <a:ext cx="8687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Adapted from: https://upload.wikimedia.org/wikipedia/commons/9/9e/Bustopologie.png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9C4B4-DA1B-45C8-AA97-39FB14E3174C}"/>
              </a:ext>
            </a:extLst>
          </p:cNvPr>
          <p:cNvSpPr txBox="1"/>
          <p:nvPr/>
        </p:nvSpPr>
        <p:spPr>
          <a:xfrm>
            <a:off x="7138220" y="2407574"/>
            <a:ext cx="4055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bus remains an equivalent collision/contention domain, but the wiring gets easier, physically.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A2D9F-0089-4F00-9E34-455008197CB6}"/>
              </a:ext>
            </a:extLst>
          </p:cNvPr>
          <p:cNvSpPr txBox="1"/>
          <p:nvPr/>
        </p:nvSpPr>
        <p:spPr>
          <a:xfrm>
            <a:off x="4468761" y="3561736"/>
            <a:ext cx="2355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“home runs” to wiring </a:t>
            </a:r>
          </a:p>
          <a:p>
            <a:r>
              <a:rPr lang="en-US" dirty="0"/>
              <a:t>closet, etc. </a:t>
            </a:r>
          </a:p>
        </p:txBody>
      </p:sp>
    </p:spTree>
    <p:extLst>
      <p:ext uri="{BB962C8B-B14F-4D97-AF65-F5344CB8AC3E}">
        <p14:creationId xmlns:p14="http://schemas.microsoft.com/office/powerpoint/2010/main" val="2538884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AC1CF-A0D7-441E-8941-F7CB98502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</a:t>
            </a:r>
            <a:br>
              <a:rPr lang="en-US" dirty="0"/>
            </a:br>
            <a:r>
              <a:rPr lang="en-US" dirty="0"/>
              <a:t>Quick Evolution of LANS: HUB HIERARCHY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0F6122-144C-4E09-8137-1C95DE27E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069" y="1853754"/>
            <a:ext cx="1740002" cy="14878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094B68-1A05-4D9A-82EE-74460B481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324" y="3110838"/>
            <a:ext cx="1740002" cy="1487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23015D-821F-4DB2-A385-891BB8AB0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78" y="3110838"/>
            <a:ext cx="1740002" cy="14878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8B43F4-3568-4CC5-A7F8-AE752C434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455" y="4367922"/>
            <a:ext cx="1740002" cy="14878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04B1A6-E398-4C23-A9D5-C37FEDC6F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194" y="4367922"/>
            <a:ext cx="1740002" cy="1487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55E853-CEA8-424D-8A83-B50E4348E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878" y="4390817"/>
            <a:ext cx="1740002" cy="14878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8B6F46-0CBF-4BD5-A324-AD0F328FC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1702" y="4367922"/>
            <a:ext cx="1740002" cy="148782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86ACEC-B5CA-4840-B35A-991F4A1C5642}"/>
              </a:ext>
            </a:extLst>
          </p:cNvPr>
          <p:cNvSpPr/>
          <p:nvPr/>
        </p:nvSpPr>
        <p:spPr>
          <a:xfrm>
            <a:off x="7256206" y="2061603"/>
            <a:ext cx="4859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Hierarchies can be built, e.g. one hub per</a:t>
            </a:r>
          </a:p>
          <a:p>
            <a:r>
              <a:rPr lang="en-US" dirty="0"/>
              <a:t>Hallway connected to one hub for the floor. But, all buses form a single collision/contention domain. </a:t>
            </a:r>
          </a:p>
        </p:txBody>
      </p:sp>
    </p:spTree>
    <p:extLst>
      <p:ext uri="{BB962C8B-B14F-4D97-AF65-F5344CB8AC3E}">
        <p14:creationId xmlns:p14="http://schemas.microsoft.com/office/powerpoint/2010/main" val="213940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6311-8905-4A34-A511-BF2713E9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Layer:</a:t>
            </a:r>
            <a:br>
              <a:rPr lang="en-US" dirty="0"/>
            </a:br>
            <a:r>
              <a:rPr lang="en-US" dirty="0"/>
              <a:t>Quick Evolution of LANS: Network Switches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EA993-60FF-4E74-B8B6-1706D75B9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Enable connection of input and output port pairs without sharing a single common channel</a:t>
            </a:r>
          </a:p>
          <a:p>
            <a:pPr lvl="1"/>
            <a:r>
              <a:rPr lang="en-US" dirty="0"/>
              <a:t>Crossbar switch: Mess of switched connections</a:t>
            </a:r>
          </a:p>
          <a:p>
            <a:pPr lvl="1"/>
            <a:r>
              <a:rPr lang="en-US" dirty="0"/>
              <a:t>Input and output buffering with shared memory and control</a:t>
            </a:r>
          </a:p>
          <a:p>
            <a:pPr lvl="1"/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Learning</a:t>
            </a:r>
          </a:p>
          <a:p>
            <a:pPr lvl="1"/>
            <a:r>
              <a:rPr lang="en-US" dirty="0"/>
              <a:t>Pay attention when host sends to learn which port it is on, then direct messages to that host only to that port</a:t>
            </a:r>
          </a:p>
          <a:p>
            <a:pPr lvl="1"/>
            <a:r>
              <a:rPr lang="en-US" dirty="0"/>
              <a:t>Flood all ports only when destination unknown. </a:t>
            </a:r>
          </a:p>
          <a:p>
            <a:pPr lvl="1"/>
            <a:r>
              <a:rPr lang="en-US" dirty="0"/>
              <a:t>Enables larger networks</a:t>
            </a:r>
          </a:p>
        </p:txBody>
      </p:sp>
    </p:spTree>
    <p:extLst>
      <p:ext uri="{BB962C8B-B14F-4D97-AF65-F5344CB8AC3E}">
        <p14:creationId xmlns:p14="http://schemas.microsoft.com/office/powerpoint/2010/main" val="3780773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B30E1-BB6A-4F8C-AD19-85F131FCF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</a:t>
            </a:r>
            <a:br>
              <a:rPr lang="en-US" dirty="0"/>
            </a:br>
            <a:r>
              <a:rPr lang="en-US" dirty="0"/>
              <a:t>Quick Evolution of LANS: Limits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AA820-29DF-4547-BFFC-E13B6FF9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with switching, there is a limit to the size of a LAN</a:t>
            </a:r>
          </a:p>
          <a:p>
            <a:r>
              <a:rPr lang="en-US" dirty="0"/>
              <a:t>In the worst case, a host which is not known, the entire LAN is still a single contention/collision domain</a:t>
            </a:r>
          </a:p>
          <a:p>
            <a:pPr lvl="1"/>
            <a:r>
              <a:rPr lang="en-US" dirty="0"/>
              <a:t>If a host hasn’t yet sent, or hasn’t sent recently enough to be cached, flooding will be needed</a:t>
            </a:r>
          </a:p>
          <a:p>
            <a:pPr lvl="1"/>
            <a:r>
              <a:rPr lang="en-US" dirty="0"/>
              <a:t>The flooding can, in the worst case, flood every port on every switch</a:t>
            </a:r>
          </a:p>
          <a:p>
            <a:r>
              <a:rPr lang="en-US" dirty="0"/>
              <a:t>There obviously is no way to know the location of every host on the Internet</a:t>
            </a:r>
          </a:p>
          <a:p>
            <a:r>
              <a:rPr lang="en-US" dirty="0"/>
              <a:t>And, of course, networks use different technologies, are managed by different domains, etc.  </a:t>
            </a:r>
          </a:p>
        </p:txBody>
      </p:sp>
    </p:spTree>
    <p:extLst>
      <p:ext uri="{BB962C8B-B14F-4D97-AF65-F5344CB8AC3E}">
        <p14:creationId xmlns:p14="http://schemas.microsoft.com/office/powerpoint/2010/main" val="391159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7BBD79-9EFF-4720-A1B1-709137EA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Network Reference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5C2A-840A-4F37-B6F4-412B3C2D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Application – Establish an idiom for communicating with a particular application</a:t>
            </a:r>
          </a:p>
          <a:p>
            <a:r>
              <a:rPr lang="en-US" dirty="0"/>
              <a:t>Transport – Establish endpoints useful to a programmer</a:t>
            </a:r>
          </a:p>
          <a:p>
            <a:r>
              <a:rPr lang="en-US" b="1" dirty="0"/>
              <a:t>Network – Given multiple inter-connected  LANs, achieve cross-connectivity, </a:t>
            </a:r>
          </a:p>
          <a:p>
            <a:r>
              <a:rPr lang="en-US" dirty="0"/>
              <a:t>Link – Manage the channel to enable actual communication, i.e. establish a LAN</a:t>
            </a:r>
          </a:p>
          <a:p>
            <a:r>
              <a:rPr lang="en-US" dirty="0"/>
              <a:t>Physical – Establish a channel with connectivity and signaling</a:t>
            </a:r>
          </a:p>
        </p:txBody>
      </p:sp>
    </p:spTree>
    <p:extLst>
      <p:ext uri="{BB962C8B-B14F-4D97-AF65-F5344CB8AC3E}">
        <p14:creationId xmlns:p14="http://schemas.microsoft.com/office/powerpoint/2010/main" val="704580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55841-0ACF-4B34-ABEC-4A32A2160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layer: </a:t>
            </a:r>
            <a:br>
              <a:rPr lang="en-US" dirty="0"/>
            </a:br>
            <a:r>
              <a:rPr lang="en-US" dirty="0"/>
              <a:t>Scaling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4AE07-0262-46D8-8C0B-C47CBC920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Passing messages among multiple networks</a:t>
            </a:r>
          </a:p>
          <a:p>
            <a:pPr lvl="1"/>
            <a:r>
              <a:rPr lang="en-US" dirty="0"/>
              <a:t>For scale</a:t>
            </a:r>
          </a:p>
          <a:p>
            <a:pPr lvl="1"/>
            <a:r>
              <a:rPr lang="en-US" dirty="0"/>
              <a:t>Of different types (wired, wireless, fiber, infrared,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Managed by different domains, etc. </a:t>
            </a:r>
          </a:p>
          <a:p>
            <a:r>
              <a:rPr lang="en-US" dirty="0"/>
              <a:t>Globally meaningful addressing</a:t>
            </a:r>
          </a:p>
          <a:p>
            <a:r>
              <a:rPr lang="en-US" dirty="0"/>
              <a:t>Ability to choose paths among multiple options</a:t>
            </a:r>
          </a:p>
          <a:p>
            <a:r>
              <a:rPr lang="en-US" dirty="0"/>
              <a:t>We have a functioning network layer once we can connect multiple networks, identify hosts among them, and messages can find their way across networks from source to destination.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22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D65D7-0378-4F9C-99D9-8F527727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NetWork</a:t>
            </a:r>
            <a:r>
              <a:rPr lang="en-US" dirty="0"/>
              <a:t> Layer:</a:t>
            </a:r>
            <a:br>
              <a:rPr lang="en-US" dirty="0"/>
            </a:br>
            <a:r>
              <a:rPr lang="en-US" dirty="0"/>
              <a:t>Addressing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4CE5E-89A0-451C-9949-B7CF1DA67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Hierarchical addressing</a:t>
            </a:r>
          </a:p>
          <a:p>
            <a:pPr lvl="1"/>
            <a:r>
              <a:rPr lang="en-US" dirty="0"/>
              <a:t>Traditional IPv4 addresses: 32-bits: Network# + Host Number</a:t>
            </a:r>
          </a:p>
          <a:p>
            <a:pPr lvl="2"/>
            <a:r>
              <a:rPr lang="en-US" dirty="0"/>
              <a:t>IPv6 addresses: 128-bits and more structured</a:t>
            </a:r>
          </a:p>
          <a:p>
            <a:pPr lvl="1"/>
            <a:r>
              <a:rPr lang="en-US" dirty="0"/>
              <a:t>Host number translated to LAN station ID, </a:t>
            </a:r>
            <a:r>
              <a:rPr lang="en-US" dirty="0" err="1"/>
              <a:t>e.g</a:t>
            </a:r>
            <a:r>
              <a:rPr lang="en-US" dirty="0"/>
              <a:t> by ARP between IPv4 and 802.11</a:t>
            </a:r>
          </a:p>
          <a:p>
            <a:r>
              <a:rPr lang="en-US" dirty="0"/>
              <a:t>Routing selects path to take from one network to another, often on a hop-by-hop basis</a:t>
            </a:r>
          </a:p>
          <a:p>
            <a:pPr lvl="1"/>
            <a:r>
              <a:rPr lang="en-US" dirty="0"/>
              <a:t>Does this packet belong on one of my LANs? If so ARP and deliver</a:t>
            </a:r>
          </a:p>
          <a:p>
            <a:pPr lvl="2"/>
            <a:r>
              <a:rPr lang="en-US" dirty="0"/>
              <a:t>If not, send upstream (or to a peer, or…)</a:t>
            </a:r>
          </a:p>
          <a:p>
            <a:r>
              <a:rPr lang="en-US" dirty="0"/>
              <a:t>This provides for an order of magnitude more hosts</a:t>
            </a:r>
          </a:p>
        </p:txBody>
      </p:sp>
    </p:spTree>
    <p:extLst>
      <p:ext uri="{BB962C8B-B14F-4D97-AF65-F5344CB8AC3E}">
        <p14:creationId xmlns:p14="http://schemas.microsoft.com/office/powerpoint/2010/main" val="42863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2209800" y="1708150"/>
            <a:ext cx="7772400" cy="2025650"/>
          </a:xfrm>
        </p:spPr>
        <p:txBody>
          <a:bodyPr/>
          <a:lstStyle/>
          <a:p>
            <a:pPr marL="0" indent="0"/>
            <a:r>
              <a:rPr lang="en-US" dirty="0"/>
              <a:t>Network Programming: Part I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sz="2000" b="0" dirty="0"/>
            </a:br>
            <a:r>
              <a:rPr lang="en-US" sz="2000" b="0" dirty="0"/>
              <a:t>20</a:t>
            </a:r>
            <a:r>
              <a:rPr lang="en-US" sz="2000" b="0" baseline="30000" dirty="0"/>
              <a:t>th</a:t>
            </a:r>
            <a:r>
              <a:rPr lang="en-US" sz="2000" b="0" dirty="0"/>
              <a:t> Lecture, 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209800" y="3886200"/>
            <a:ext cx="7678738" cy="1752600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  <a:latin typeface="Calibri"/>
              <a:cs typeface="Calibri"/>
              <a:sym typeface="Calibri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F7794-CAFC-45F7-8223-BB291C830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Layer: </a:t>
            </a:r>
            <a:br>
              <a:rPr lang="en-US" dirty="0"/>
            </a:br>
            <a:r>
              <a:rPr lang="en-US" dirty="0"/>
              <a:t>Addressing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C012E6-09BA-48C3-87EC-61DC4FA1E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021518"/>
            <a:ext cx="4265202" cy="369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C60D6E-6CA8-4295-A853-F21678456B15}"/>
              </a:ext>
            </a:extLst>
          </p:cNvPr>
          <p:cNvSpPr txBox="1"/>
          <p:nvPr/>
        </p:nvSpPr>
        <p:spPr>
          <a:xfrm>
            <a:off x="3096732" y="5835819"/>
            <a:ext cx="2084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http://www.tcpipguide.com/free/t_IPv6GlobalUnicastAddressFormat-4.htm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6AC4B26-1C73-4787-9C95-C869776ED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21518"/>
            <a:ext cx="5181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D77A49-2FCB-4879-9FBA-6EFE9998BAD6}"/>
              </a:ext>
            </a:extLst>
          </p:cNvPr>
          <p:cNvSpPr txBox="1"/>
          <p:nvPr/>
        </p:nvSpPr>
        <p:spPr>
          <a:xfrm>
            <a:off x="6047315" y="3541083"/>
            <a:ext cx="61021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https://medium.com/hd-pro/cidr-addressing-and-subnet-masking-on-ip-networks-part-i-3054e3fbb0a1</a:t>
            </a:r>
          </a:p>
        </p:txBody>
      </p:sp>
    </p:spTree>
    <p:extLst>
      <p:ext uri="{BB962C8B-B14F-4D97-AF65-F5344CB8AC3E}">
        <p14:creationId xmlns:p14="http://schemas.microsoft.com/office/powerpoint/2010/main" val="3730032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E6C61-40EB-4B13-A364-7B7A314FB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Layer:  </a:t>
            </a:r>
            <a:br>
              <a:rPr lang="en-US" dirty="0"/>
            </a:br>
            <a:r>
              <a:rPr lang="en-US" dirty="0"/>
              <a:t>IP Address 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2BBD1-65EE-4946-BD81-342BF3491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 school: Go to system administrator and trade MAC address for IP address</a:t>
            </a:r>
          </a:p>
          <a:p>
            <a:r>
              <a:rPr lang="en-US" dirty="0"/>
              <a:t>Today: DHCP server automates this. Broadcast of request with MAC is answered with assigned IP</a:t>
            </a:r>
          </a:p>
          <a:p>
            <a:pPr lvl="1"/>
            <a:r>
              <a:rPr lang="en-US" dirty="0"/>
              <a:t>Assigned IP is leased and needs to be renewed</a:t>
            </a:r>
          </a:p>
          <a:p>
            <a:pPr lvl="1"/>
            <a:r>
              <a:rPr lang="en-US" dirty="0"/>
              <a:t>Assigned IP can be from dynamic pool </a:t>
            </a:r>
          </a:p>
          <a:p>
            <a:pPr lvl="1"/>
            <a:r>
              <a:rPr lang="en-US" dirty="0"/>
              <a:t>Assigned IP can also be according to a pre-configured rule, such as to give a server a well-known address</a:t>
            </a:r>
          </a:p>
          <a:p>
            <a:pPr lvl="1"/>
            <a:r>
              <a:rPr lang="en-US" dirty="0"/>
              <a:t>DHCP can also communicate other configuration information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45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69F80-F7D1-4D84-BDEC-88ECA2D84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Network Layer:  </a:t>
            </a:r>
            <a:br>
              <a:rPr lang="en-US" dirty="0"/>
            </a:br>
            <a:r>
              <a:rPr lang="en-US" dirty="0"/>
              <a:t>Routing</a:t>
            </a:r>
          </a:p>
        </p:txBody>
      </p:sp>
      <p:sp>
        <p:nvSpPr>
          <p:cNvPr id="4" name="What is the least-cost path between u and z?…">
            <a:extLst>
              <a:ext uri="{FF2B5EF4-FFF2-40B4-BE49-F238E27FC236}">
                <a16:creationId xmlns:a16="http://schemas.microsoft.com/office/drawing/2014/main" id="{8D20BCFB-36CE-49EB-8F93-12B5F9FA40E4}"/>
              </a:ext>
            </a:extLst>
          </p:cNvPr>
          <p:cNvSpPr txBox="1">
            <a:spLocks/>
          </p:cNvSpPr>
          <p:nvPr/>
        </p:nvSpPr>
        <p:spPr>
          <a:xfrm>
            <a:off x="1451579" y="2015732"/>
            <a:ext cx="5789879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the least-cost</a:t>
            </a:r>
            <a:br>
              <a:rPr lang="en-US" dirty="0"/>
            </a:br>
            <a:r>
              <a:rPr lang="en-US" dirty="0"/>
              <a:t>path between u and z?</a:t>
            </a:r>
          </a:p>
          <a:p>
            <a:pPr lvl="1"/>
            <a:r>
              <a:rPr lang="en-US" dirty="0"/>
              <a:t>There are 17 different paths</a:t>
            </a:r>
          </a:p>
          <a:p>
            <a:r>
              <a:rPr lang="en-US" dirty="0"/>
              <a:t>Routing Algorithm: find the least-cost path between any pairs of nodes</a:t>
            </a:r>
          </a:p>
          <a:p>
            <a:r>
              <a:rPr lang="en-US" dirty="0"/>
              <a:t>When u forwards a packet bound for z :</a:t>
            </a:r>
          </a:p>
          <a:p>
            <a:pPr lvl="1"/>
            <a:r>
              <a:rPr lang="en-US" dirty="0"/>
              <a:t>Choose exit link with least-cost path</a:t>
            </a:r>
          </a:p>
        </p:txBody>
      </p:sp>
      <p:pic>
        <p:nvPicPr>
          <p:cNvPr id="5" name="droppedImage.pdf" descr="droppedImage.pdf">
            <a:extLst>
              <a:ext uri="{FF2B5EF4-FFF2-40B4-BE49-F238E27FC236}">
                <a16:creationId xmlns:a16="http://schemas.microsoft.com/office/drawing/2014/main" id="{A7B3688B-372C-4A39-9C47-0463D314E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468" y="2107580"/>
            <a:ext cx="4339828" cy="27592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53742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What is the least-cost path between u and z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is the least-cost</a:t>
            </a:r>
            <a:br/>
            <a:r>
              <a:t>path between u and z?</a:t>
            </a:r>
          </a:p>
          <a:p>
            <a:pPr lvl="1"/>
            <a:r>
              <a:t>There are 17 different paths</a:t>
            </a:r>
          </a:p>
          <a:p>
            <a:r>
              <a:t>Routing Algorithm: find the least-cost path between any pairs of nodes</a:t>
            </a:r>
          </a:p>
          <a:p>
            <a:r>
              <a:t>When u forwards a packet bound for z :</a:t>
            </a:r>
          </a:p>
          <a:p>
            <a:pPr lvl="1"/>
            <a:r>
              <a:t>Choose exit link with least-cost path</a:t>
            </a:r>
          </a:p>
        </p:txBody>
      </p:sp>
      <p:pic>
        <p:nvPicPr>
          <p:cNvPr id="155" name="droppedImage.pdf" descr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313" y="330399"/>
            <a:ext cx="4339828" cy="27592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7BBD79-9EFF-4720-A1B1-709137EA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Network Reference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5C2A-840A-4F37-B6F4-412B3C2D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Application – Establish an idiom for communicating with a particular application</a:t>
            </a:r>
          </a:p>
          <a:p>
            <a:r>
              <a:rPr lang="en-US" b="1" dirty="0"/>
              <a:t>Transport – Establish endpoints useful to a programmer</a:t>
            </a:r>
          </a:p>
          <a:p>
            <a:r>
              <a:rPr lang="en-US" dirty="0"/>
              <a:t>Network – Given multiple inter-connected  LANs, achieve cross-connectivity, </a:t>
            </a:r>
          </a:p>
          <a:p>
            <a:r>
              <a:rPr lang="en-US" dirty="0"/>
              <a:t>Link – Manage the channel to enable actual communication, i.e. establish a LAN</a:t>
            </a:r>
          </a:p>
          <a:p>
            <a:r>
              <a:rPr lang="en-US" dirty="0"/>
              <a:t>Physical – Establish a channel with connectivity and signaling</a:t>
            </a:r>
          </a:p>
        </p:txBody>
      </p:sp>
    </p:spTree>
    <p:extLst>
      <p:ext uri="{BB962C8B-B14F-4D97-AF65-F5344CB8AC3E}">
        <p14:creationId xmlns:p14="http://schemas.microsoft.com/office/powerpoint/2010/main" val="626590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DDAC-056B-4554-9709-54567DD6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 Meaningful 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8BC22-7E3E-4D13-9473-BF51E5F7B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Hosts don’t communication – various aspects of software systems do</a:t>
            </a:r>
          </a:p>
          <a:p>
            <a:pPr lvl="1"/>
            <a:r>
              <a:rPr lang="en-US" dirty="0"/>
              <a:t>Consider how many different sessions your Web browser has with servers. Now add for your IM sessions, upgrades-in-progress, music streaming, etc.</a:t>
            </a:r>
          </a:p>
          <a:p>
            <a:r>
              <a:rPr lang="en-US" dirty="0"/>
              <a:t>Endpoints enable the establishment of sessions</a:t>
            </a:r>
          </a:p>
          <a:p>
            <a:pPr lvl="1"/>
            <a:r>
              <a:rPr lang="en-US" dirty="0"/>
              <a:t>Classic model is &lt;&lt;</a:t>
            </a:r>
            <a:r>
              <a:rPr lang="en-US" dirty="0" err="1"/>
              <a:t>IP:port</a:t>
            </a:r>
            <a:r>
              <a:rPr lang="en-US" dirty="0"/>
              <a:t>&gt;:&lt;</a:t>
            </a:r>
            <a:r>
              <a:rPr lang="en-US" dirty="0" err="1"/>
              <a:t>IP:port</a:t>
            </a:r>
            <a:r>
              <a:rPr lang="en-US" dirty="0"/>
              <a:t>&gt;&gt;</a:t>
            </a:r>
          </a:p>
          <a:p>
            <a:pPr lvl="1"/>
            <a:r>
              <a:rPr lang="en-US" dirty="0"/>
              <a:t>Client: Ephemeral port</a:t>
            </a:r>
          </a:p>
          <a:p>
            <a:pPr lvl="1"/>
            <a:r>
              <a:rPr lang="en-US" dirty="0"/>
              <a:t>Host: Well-known port</a:t>
            </a:r>
          </a:p>
        </p:txBody>
      </p:sp>
    </p:spTree>
    <p:extLst>
      <p:ext uri="{BB962C8B-B14F-4D97-AF65-F5344CB8AC3E}">
        <p14:creationId xmlns:p14="http://schemas.microsoft.com/office/powerpoint/2010/main" val="3409726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5BA0-4836-4B7E-AC95-28977C30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</a:t>
            </a:r>
            <a:r>
              <a:rPr lang="en-US" dirty="0" err="1"/>
              <a:t>Layer:Meaningful</a:t>
            </a:r>
            <a:r>
              <a:rPr lang="en-US" dirty="0"/>
              <a:t> endpoints, </a:t>
            </a:r>
            <a:r>
              <a:rPr lang="en-US" i="1" dirty="0"/>
              <a:t>cont.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8843D-5A37-44E1-BE82-97310BEE6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 of communication</a:t>
            </a:r>
          </a:p>
          <a:p>
            <a:pPr lvl="1"/>
            <a:r>
              <a:rPr lang="en-US" dirty="0"/>
              <a:t>Reliable/session-oriented, e.g. TCP</a:t>
            </a:r>
          </a:p>
          <a:p>
            <a:pPr lvl="1"/>
            <a:r>
              <a:rPr lang="en-US" dirty="0"/>
              <a:t>Unreliable/datagram, e.g. UDP</a:t>
            </a:r>
          </a:p>
          <a:p>
            <a:pPr lvl="1"/>
            <a:r>
              <a:rPr lang="en-US" dirty="0"/>
              <a:t>Etc. </a:t>
            </a:r>
          </a:p>
          <a:p>
            <a:r>
              <a:rPr lang="en-US" dirty="0"/>
              <a:t>The transport layer exists once we have the ability to establish communication from end-point to end-point with well-understood properties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63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8C8F-FE40-449C-A8CF-5D3F556F2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 User Datagram Protocol (UDP)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BC56F-1F5B-4CE8-A0D7-B6ED1C175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Reminder: Port numbers in addition to IP addresses</a:t>
            </a:r>
          </a:p>
          <a:p>
            <a:r>
              <a:rPr lang="en-US" dirty="0"/>
              <a:t>Best effort = Unreliable</a:t>
            </a:r>
          </a:p>
          <a:p>
            <a:pPr lvl="1"/>
            <a:r>
              <a:rPr lang="en-US" dirty="0"/>
              <a:t>Messages can be lost or reordered</a:t>
            </a:r>
          </a:p>
          <a:p>
            <a:pPr lvl="1"/>
            <a:r>
              <a:rPr lang="en-US" dirty="0"/>
              <a:t>Message corruption is assumed to be detected at the link layer</a:t>
            </a:r>
          </a:p>
          <a:p>
            <a:r>
              <a:rPr lang="en-US" dirty="0"/>
              <a:t>Message oriented. Max message size</a:t>
            </a:r>
          </a:p>
          <a:p>
            <a:r>
              <a:rPr lang="en-US" dirty="0"/>
              <a:t>Simple</a:t>
            </a:r>
          </a:p>
          <a:p>
            <a:r>
              <a:rPr lang="en-US" dirty="0"/>
              <a:t>Used for timely updates, e.g. send audio or video for teleconferencing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562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4A157-3EAC-4870-8D04-2BF79C548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 Reliable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B8A0-17AA-4670-BD51-D7B857513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Keeps trying to send data until it succeeds or times out</a:t>
            </a:r>
          </a:p>
          <a:p>
            <a:r>
              <a:rPr lang="en-US" dirty="0"/>
              <a:t>Used acknowledgements to determine that it does not need to resent</a:t>
            </a:r>
          </a:p>
          <a:p>
            <a:r>
              <a:rPr lang="en-US" dirty="0"/>
              <a:t>Buffers to ensure in-order delivery, which allows head-of-line blocking</a:t>
            </a:r>
          </a:p>
          <a:p>
            <a:r>
              <a:rPr lang="en-US" dirty="0"/>
              <a:t>Messages are assumed to be correct or undelivered via checksums at link layer</a:t>
            </a:r>
          </a:p>
          <a:p>
            <a:pPr lvl="1"/>
            <a:r>
              <a:rPr lang="en-US" dirty="0"/>
              <a:t>“Byzantine Failures” are possible, occur commonly at Internet scale, but infrequent enough to be (mostly) ignored. Maybe.</a:t>
            </a:r>
          </a:p>
          <a:p>
            <a:r>
              <a:rPr lang="en-US" dirty="0"/>
              <a:t>Can’t guarantee delivery. </a:t>
            </a:r>
          </a:p>
          <a:p>
            <a:pPr lvl="1"/>
            <a:r>
              <a:rPr lang="en-US" dirty="0"/>
              <a:t>At best can trade timeliness for delivery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19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7BBD79-9EFF-4720-A1B1-709137EA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Network Reference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5C2A-840A-4F37-B6F4-412B3C2D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r>
              <a:rPr lang="en-US" b="1" dirty="0"/>
              <a:t>Application – Establish an idiom for communicating with a particular application</a:t>
            </a:r>
          </a:p>
          <a:p>
            <a:r>
              <a:rPr lang="en-US" dirty="0"/>
              <a:t>Transport – Establish endpoints useful to a programmer</a:t>
            </a:r>
          </a:p>
          <a:p>
            <a:r>
              <a:rPr lang="en-US" dirty="0"/>
              <a:t>Network – Given multiple inter-connected  LANs, achieve cross-connectivity, </a:t>
            </a:r>
          </a:p>
          <a:p>
            <a:r>
              <a:rPr lang="en-US" dirty="0"/>
              <a:t>Link – Manage the channel to enable actual communication, i.e. establish a LAN</a:t>
            </a:r>
          </a:p>
          <a:p>
            <a:r>
              <a:rPr lang="en-US" dirty="0"/>
              <a:t>Physical – Establish a channel with connectivity and signaling</a:t>
            </a:r>
          </a:p>
        </p:txBody>
      </p:sp>
    </p:spTree>
    <p:extLst>
      <p:ext uri="{BB962C8B-B14F-4D97-AF65-F5344CB8AC3E}">
        <p14:creationId xmlns:p14="http://schemas.microsoft.com/office/powerpoint/2010/main" val="255024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92" y="1362075"/>
            <a:ext cx="10028209" cy="4972050"/>
          </a:xfrm>
        </p:spPr>
        <p:txBody>
          <a:bodyPr/>
          <a:lstStyle/>
          <a:p>
            <a:r>
              <a:rPr lang="en-US" dirty="0" err="1"/>
              <a:t>tshlab</a:t>
            </a:r>
            <a:r>
              <a:rPr lang="en-US" dirty="0"/>
              <a:t> due Friday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Proxy lab out Friday</a:t>
            </a:r>
          </a:p>
          <a:p>
            <a:endParaRPr lang="en-US" dirty="0"/>
          </a:p>
          <a:p>
            <a:r>
              <a:rPr lang="en-US" dirty="0"/>
              <a:t>Homework out today</a:t>
            </a:r>
          </a:p>
          <a:p>
            <a:pPr lvl="1"/>
            <a:r>
              <a:rPr lang="en-US" dirty="0"/>
              <a:t>On usual schedule</a:t>
            </a:r>
          </a:p>
          <a:p>
            <a:pPr lvl="1"/>
            <a:r>
              <a:rPr lang="en-US" dirty="0"/>
              <a:t>Due a week from Thursday (Next lecture) , as usual</a:t>
            </a:r>
          </a:p>
        </p:txBody>
      </p:sp>
    </p:spTree>
    <p:extLst>
      <p:ext uri="{BB962C8B-B14F-4D97-AF65-F5344CB8AC3E}">
        <p14:creationId xmlns:p14="http://schemas.microsoft.com/office/powerpoint/2010/main" val="1036474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A7478-7492-4FB5-90A4-C08CF54B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</a:t>
            </a:r>
            <a:br>
              <a:rPr lang="en-US" dirty="0"/>
            </a:br>
            <a:r>
              <a:rPr lang="en-US" dirty="0"/>
              <a:t>Stop-And-Wait PROTOCOLS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CD915-7D25-4D93-AC71-8272B69EF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Send a message. Wait one fully network latency for it to get to the recipient. Wait for the recipient to process it. Wait another full network latency to send back the acknowledgement</a:t>
            </a:r>
          </a:p>
          <a:p>
            <a:pPr lvl="1"/>
            <a:r>
              <a:rPr lang="en-US" dirty="0"/>
              <a:t>In one round-trip time (RTT), only one message is sent. </a:t>
            </a:r>
          </a:p>
          <a:p>
            <a:pPr lvl="1"/>
            <a:r>
              <a:rPr lang="en-US" dirty="0"/>
              <a:t>RTT sec * bits/sec = total bits we can send in that time. </a:t>
            </a:r>
          </a:p>
          <a:p>
            <a:pPr lvl="1"/>
            <a:r>
              <a:rPr lang="en-US" dirty="0"/>
              <a:t>Size of message is what we actually sent. Rest of time is wasted waiting. </a:t>
            </a:r>
          </a:p>
        </p:txBody>
      </p:sp>
    </p:spTree>
    <p:extLst>
      <p:ext uri="{BB962C8B-B14F-4D97-AF65-F5344CB8AC3E}">
        <p14:creationId xmlns:p14="http://schemas.microsoft.com/office/powerpoint/2010/main" val="212420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0BD6A-606C-432E-8A3E-9E7BED41F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</a:t>
            </a:r>
            <a:br>
              <a:rPr lang="en-US" dirty="0"/>
            </a:br>
            <a:r>
              <a:rPr lang="en-US" dirty="0"/>
              <a:t>Sliding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E0DE0-A093-4AC7-AA80-20B6C6E91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Buffer enough data on sender to keep sending for the entire RTT.</a:t>
            </a:r>
          </a:p>
          <a:p>
            <a:r>
              <a:rPr lang="en-US" dirty="0"/>
              <a:t>Treat sending buffer as circular: As ACKs come back, “slide window” to buffer new data, releasing old data and keep sending. </a:t>
            </a:r>
          </a:p>
          <a:p>
            <a:r>
              <a:rPr lang="en-US" dirty="0"/>
              <a:t>If ACK doesn’t come back in time, resend data. </a:t>
            </a:r>
          </a:p>
          <a:p>
            <a:pPr lvl="1"/>
            <a:r>
              <a:rPr lang="en-US" dirty="0"/>
              <a:t>Head-of-line blocking is possible</a:t>
            </a:r>
          </a:p>
          <a:p>
            <a:r>
              <a:rPr lang="en-US" dirty="0"/>
              <a:t>Keep buffer an receiver in sync with sender to buffer, releasing segments up the stack in order. </a:t>
            </a:r>
          </a:p>
          <a:p>
            <a:r>
              <a:rPr lang="en-US" dirty="0"/>
              <a:t>Requires segments, segment numbers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30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39DBC-EF4B-4192-8261-197EF880C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</a:t>
            </a:r>
            <a:br>
              <a:rPr lang="en-US" dirty="0"/>
            </a:br>
            <a:r>
              <a:rPr lang="en-US" dirty="0"/>
              <a:t>Sliding Window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ACF80F0-33D7-440C-8894-D617EE69B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5174" y="2863430"/>
            <a:ext cx="2136775" cy="3048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0EC04FE-4BB3-488B-AF4B-6AD36B83D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386" y="2863430"/>
            <a:ext cx="1220788" cy="30480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4E1DF8-B6BE-4290-AF3F-550A89DB2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386" y="2863430"/>
            <a:ext cx="488315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43A3C130-A120-45E3-A1CE-ED38727A2C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9186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D0CD0133-37B0-4464-B71D-AEB931E1FC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5574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0A376F0F-01C4-41BD-AB0A-A440DB6A7ED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0374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5EE310A4-FC6B-469A-8533-735378CD9E5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5174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4C52CC40-78F7-4A0C-99BD-153367B2E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9974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D3A4B4BE-67C8-4359-A2DF-4311496BF4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6361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E01A7A8F-92E7-45E8-9C93-A4DEBAE31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1161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60FF4538-797B-4B18-8001-59E3F04EAC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5961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BC58CF8F-00C0-4260-8878-009B8B5F2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0761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05781272-6267-4EC2-9484-C21D135C01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7149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5F676266-3C36-4310-978A-66DE9E06D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949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3FCA3D9D-32DA-40C9-AFD2-65E72AA8A46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749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53497ED1-EB40-4A30-A2C5-88DE7DBE1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3136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9FD10CB4-1514-42D2-8639-A1EBC1AFC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7936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24440862-98CD-4FE3-9211-CEDE03F7F7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2736" y="286343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Line 22">
            <a:extLst>
              <a:ext uri="{FF2B5EF4-FFF2-40B4-BE49-F238E27FC236}">
                <a16:creationId xmlns:a16="http://schemas.microsoft.com/office/drawing/2014/main" id="{2EE86028-452F-4BEC-85D2-44527ECC4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0549" y="3322218"/>
            <a:ext cx="1296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Text Box 23">
            <a:extLst>
              <a:ext uri="{FF2B5EF4-FFF2-40B4-BE49-F238E27FC236}">
                <a16:creationId xmlns:a16="http://schemas.microsoft.com/office/drawing/2014/main" id="{3832DCBB-02E7-4479-97D3-773C7370D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0549" y="3322218"/>
            <a:ext cx="141446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seq. numbers</a:t>
            </a:r>
          </a:p>
        </p:txBody>
      </p:sp>
      <p:sp>
        <p:nvSpPr>
          <p:cNvPr id="24" name="Text Box 24">
            <a:extLst>
              <a:ext uri="{FF2B5EF4-FFF2-40B4-BE49-F238E27FC236}">
                <a16:creationId xmlns:a16="http://schemas.microsoft.com/office/drawing/2014/main" id="{FBE351FA-B8F5-4331-85D3-F18C51DB5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724" y="3369843"/>
            <a:ext cx="58102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LAR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E5236F06-87EE-4648-ABA0-D48D2567B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7611" y="3322218"/>
            <a:ext cx="5588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LFS</a:t>
            </a:r>
          </a:p>
        </p:txBody>
      </p:sp>
      <p:sp>
        <p:nvSpPr>
          <p:cNvPr id="26" name="Line 26">
            <a:extLst>
              <a:ext uri="{FF2B5EF4-FFF2-40B4-BE49-F238E27FC236}">
                <a16:creationId xmlns:a16="http://schemas.microsoft.com/office/drawing/2014/main" id="{4815981B-BFAD-4E49-B6D0-D688ED1E38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2774" y="3168230"/>
            <a:ext cx="0" cy="230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Line 27">
            <a:extLst>
              <a:ext uri="{FF2B5EF4-FFF2-40B4-BE49-F238E27FC236}">
                <a16:creationId xmlns:a16="http://schemas.microsoft.com/office/drawing/2014/main" id="{83653CF7-28C0-4B90-A0B7-75B8CAAFE4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9549" y="3168230"/>
            <a:ext cx="0" cy="230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624" tIns="44517" rIns="90624" bIns="44517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AutoShape 28">
            <a:extLst>
              <a:ext uri="{FF2B5EF4-FFF2-40B4-BE49-F238E27FC236}">
                <a16:creationId xmlns:a16="http://schemas.microsoft.com/office/drawing/2014/main" id="{02E5738D-2BAA-4534-8208-9B9FD9ED1277}"/>
              </a:ext>
            </a:extLst>
          </p:cNvPr>
          <p:cNvSpPr>
            <a:spLocks/>
          </p:cNvSpPr>
          <p:nvPr/>
        </p:nvSpPr>
        <p:spPr bwMode="auto">
          <a:xfrm rot="5400000">
            <a:off x="2968580" y="2100636"/>
            <a:ext cx="152400" cy="1220788"/>
          </a:xfrm>
          <a:prstGeom prst="leftBrace">
            <a:avLst>
              <a:gd name="adj1" fmla="val 6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AutoShape 29">
            <a:extLst>
              <a:ext uri="{FF2B5EF4-FFF2-40B4-BE49-F238E27FC236}">
                <a16:creationId xmlns:a16="http://schemas.microsoft.com/office/drawing/2014/main" id="{E2D3289A-FD40-4A0B-80DB-3361A0D5DDA3}"/>
              </a:ext>
            </a:extLst>
          </p:cNvPr>
          <p:cNvSpPr>
            <a:spLocks/>
          </p:cNvSpPr>
          <p:nvPr/>
        </p:nvSpPr>
        <p:spPr bwMode="auto">
          <a:xfrm rot="5400000">
            <a:off x="4647362" y="1642642"/>
            <a:ext cx="152400" cy="2136775"/>
          </a:xfrm>
          <a:prstGeom prst="leftBrace">
            <a:avLst>
              <a:gd name="adj1" fmla="val 116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Text Box 30">
            <a:extLst>
              <a:ext uri="{FF2B5EF4-FFF2-40B4-BE49-F238E27FC236}">
                <a16:creationId xmlns:a16="http://schemas.microsoft.com/office/drawing/2014/main" id="{9A8398B9-B179-4B16-87ED-8E9133774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286" y="2330030"/>
            <a:ext cx="22812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Acknowledged packets</a:t>
            </a:r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D82FDF2F-6235-4E56-AC32-33EFC7AB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574" y="2330030"/>
            <a:ext cx="29289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624" tIns="44517" rIns="90624" bIns="44517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Packets not acknowledged yet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729169-B3CC-4065-956F-EB0E232C38DD}"/>
              </a:ext>
            </a:extLst>
          </p:cNvPr>
          <p:cNvSpPr/>
          <p:nvPr/>
        </p:nvSpPr>
        <p:spPr>
          <a:xfrm>
            <a:off x="1006415" y="417790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en-US" dirty="0"/>
              <a:t>LAR (last ACK received) </a:t>
            </a:r>
          </a:p>
          <a:p>
            <a:pPr lvl="1"/>
            <a:r>
              <a:rPr lang="en-US" altLang="en-US" dirty="0"/>
              <a:t>LFS (last frame sent)</a:t>
            </a:r>
          </a:p>
        </p:txBody>
      </p:sp>
    </p:spTree>
    <p:extLst>
      <p:ext uri="{BB962C8B-B14F-4D97-AF65-F5344CB8AC3E}">
        <p14:creationId xmlns:p14="http://schemas.microsoft.com/office/powerpoint/2010/main" val="1027756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E13B4-E308-4189-AEBB-9D74A924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</a:t>
            </a:r>
            <a:br>
              <a:rPr lang="en-US" dirty="0"/>
            </a:br>
            <a:r>
              <a:rPr lang="en-US" dirty="0"/>
              <a:t>Sliding Window, </a:t>
            </a:r>
            <a:r>
              <a:rPr lang="en-US" i="1" dirty="0"/>
              <a:t>Cont. 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DF45C72-5B5D-4405-BBF7-69C004908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377" y="2187095"/>
            <a:ext cx="4044950" cy="37401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577" tIns="45789" rIns="91577" bIns="45789"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Receiver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C5BB68C-AF77-4151-B973-F2E02BDEE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415" y="2187095"/>
            <a:ext cx="4043362" cy="37401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577" tIns="45789" rIns="91577" bIns="45789"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Sender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6180160-1FFA-4CF0-9DEF-0D30DBE32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377" y="2645883"/>
            <a:ext cx="4044950" cy="37401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1F987B-C671-4C86-AA4F-F7D5321F4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415" y="2645883"/>
            <a:ext cx="4043362" cy="37401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90A8B1-3144-469D-8F1C-DBBDD3FB3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5765" y="3684108"/>
            <a:ext cx="1524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F92A6FA-E9E9-4035-BECB-147AED7AD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4365" y="3684108"/>
            <a:ext cx="1524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6D7046-8502-4B27-B979-7990A258D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965" y="3684108"/>
            <a:ext cx="1524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6D452B-B8D8-4B92-9753-F13B3D576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1565" y="3684108"/>
            <a:ext cx="1524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BCC80B-F1B2-424C-A314-DBAE0BE2F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752" y="3684108"/>
            <a:ext cx="1524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81ECEA-ECCE-43AC-AAED-FB704A73E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0352" y="3684108"/>
            <a:ext cx="1524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507480-C757-40D5-806D-0EC0FDAA4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952" y="3684108"/>
            <a:ext cx="1524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00F052-0D49-40EA-A1C9-8440C945A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552" y="3684108"/>
            <a:ext cx="1524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0C7BA4-0153-43A5-B5EE-D3DB395C3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6152" y="3684108"/>
            <a:ext cx="152400" cy="457200"/>
          </a:xfrm>
          <a:prstGeom prst="rect">
            <a:avLst/>
          </a:prstGeom>
          <a:solidFill>
            <a:srgbClr val="3C9A1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1CD8C2-072A-447C-BF9D-B0F91F911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40" y="3684108"/>
            <a:ext cx="152400" cy="457200"/>
          </a:xfrm>
          <a:prstGeom prst="rect">
            <a:avLst/>
          </a:prstGeom>
          <a:solidFill>
            <a:srgbClr val="3C9A1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BF80DE-C4FF-4A0F-8AC9-627A15CA3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940" y="3684108"/>
            <a:ext cx="152400" cy="457200"/>
          </a:xfrm>
          <a:prstGeom prst="rect">
            <a:avLst/>
          </a:prstGeom>
          <a:solidFill>
            <a:srgbClr val="3C9A1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F6BD98-3E90-493B-BC46-22B078E89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540" y="3684108"/>
            <a:ext cx="152400" cy="457200"/>
          </a:xfrm>
          <a:prstGeom prst="rect">
            <a:avLst/>
          </a:prstGeom>
          <a:solidFill>
            <a:srgbClr val="3C9A1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03AF1F-1C18-49E2-A177-A349D5C42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140" y="3684108"/>
            <a:ext cx="1524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701A5C-93CD-4FD9-9F4B-3B55D5400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0740" y="3684108"/>
            <a:ext cx="1524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70EC10-9802-4F9D-9C24-7A28976AF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927" y="3684108"/>
            <a:ext cx="1524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07B6E4-5D5B-4AFB-8DEA-24EB00011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9527" y="3684108"/>
            <a:ext cx="1524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3CB012F4-14BD-432A-AF50-B78115D67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627" y="3684108"/>
            <a:ext cx="414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/>
              <a:t>…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C40FEE9E-BF53-4DF4-AE30-4A9427A03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427" y="3684108"/>
            <a:ext cx="41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/>
              <a:t>…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502E98-07A6-4918-8620-0194B7ECC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015" y="5087458"/>
            <a:ext cx="152400" cy="4587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8B4290-13B6-4DA5-B96E-BCCB08740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015" y="5698645"/>
            <a:ext cx="152400" cy="458788"/>
          </a:xfrm>
          <a:prstGeom prst="rect">
            <a:avLst/>
          </a:prstGeom>
          <a:solidFill>
            <a:srgbClr val="3C9A1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303ACD-FC07-441F-AC4B-88A1BB991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202" y="5087458"/>
            <a:ext cx="152400" cy="4587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F8667C-D81D-4150-8474-C7DED5222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8202" y="5698645"/>
            <a:ext cx="152400" cy="4587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FCD0326F-D244-40D2-9424-A7DA99C39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615" y="5087458"/>
            <a:ext cx="13731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Sent &amp; Acked</a:t>
            </a: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E72C3E4F-16AC-4FB9-AFCA-CBD721B22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90" y="5087458"/>
            <a:ext cx="16017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Sent Not Acked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CE8094CE-61FF-4CF5-993C-81F07D313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615" y="5698645"/>
            <a:ext cx="1373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OK to Send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B87DF86B-32A1-4CA4-9AC5-342B75242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90" y="5698645"/>
            <a:ext cx="16017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Not Usable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4729F90-CEB0-427E-BA0C-A0D3806A0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977" y="3684108"/>
            <a:ext cx="153988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0769958-748B-4766-AB45-21149231F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165" y="3684108"/>
            <a:ext cx="152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9F45DA3-FB09-4026-87E7-0098AE188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4765" y="3684108"/>
            <a:ext cx="152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3E3D555-0906-4D67-9418-4B99A8EC0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365" y="3684108"/>
            <a:ext cx="152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008CC3-C76A-4E37-BF4F-E07021C8E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965" y="3684108"/>
            <a:ext cx="152400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925FDB8-BA47-4F3C-AFCD-66B775EE5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565" y="3684108"/>
            <a:ext cx="153987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70DF040-2AFD-4CBF-B2D0-23A94D404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0752" y="3684108"/>
            <a:ext cx="152400" cy="457200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6E1C6C8-0C89-4F99-A2C3-813DFE6CB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9352" y="3684108"/>
            <a:ext cx="152400" cy="457200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83A30C8-0C49-48A4-A150-F601543C8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952" y="3684108"/>
            <a:ext cx="152400" cy="457200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21445E0-B2B5-4C29-BB8B-5148034D6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6552" y="3684108"/>
            <a:ext cx="152400" cy="457200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433031F-A728-453B-88B9-E6EC6E118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5152" y="3684108"/>
            <a:ext cx="153988" cy="457200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1012E4-6255-4AA6-8AAB-106C5AE1E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340" y="3684108"/>
            <a:ext cx="152400" cy="457200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741F43C-2B3C-40B0-A0E7-08B2CB4A9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3940" y="3684108"/>
            <a:ext cx="152400" cy="457200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19E0D0C-76A3-46E5-A193-3CC0FDD57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2540" y="3684108"/>
            <a:ext cx="152400" cy="457200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B662CBD-6EBB-4827-8FE3-AE1B3603C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1140" y="3684108"/>
            <a:ext cx="152400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29CA2B4-CADE-44B5-ABA8-AC8714094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9740" y="3684108"/>
            <a:ext cx="153987" cy="457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" name="Text Box 49">
            <a:extLst>
              <a:ext uri="{FF2B5EF4-FFF2-40B4-BE49-F238E27FC236}">
                <a16:creationId xmlns:a16="http://schemas.microsoft.com/office/drawing/2014/main" id="{0D08E02E-9B0C-45B7-8547-5C8169B28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177" y="3684108"/>
            <a:ext cx="414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/>
              <a:t>…</a:t>
            </a:r>
          </a:p>
        </p:txBody>
      </p:sp>
      <p:sp>
        <p:nvSpPr>
          <p:cNvPr id="51" name="Text Box 50">
            <a:extLst>
              <a:ext uri="{FF2B5EF4-FFF2-40B4-BE49-F238E27FC236}">
                <a16:creationId xmlns:a16="http://schemas.microsoft.com/office/drawing/2014/main" id="{BB837553-0A3F-47D1-B589-2CBC1E52F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7527" y="3684108"/>
            <a:ext cx="412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b="1"/>
              <a:t>…</a:t>
            </a:r>
          </a:p>
        </p:txBody>
      </p:sp>
      <p:sp>
        <p:nvSpPr>
          <p:cNvPr id="52" name="Text Box 51">
            <a:extLst>
              <a:ext uri="{FF2B5EF4-FFF2-40B4-BE49-F238E27FC236}">
                <a16:creationId xmlns:a16="http://schemas.microsoft.com/office/drawing/2014/main" id="{34A8E6B0-6E7A-40E2-817E-A890F2564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940" y="3103083"/>
            <a:ext cx="13731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Max acceptable</a:t>
            </a:r>
          </a:p>
        </p:txBody>
      </p:sp>
      <p:sp>
        <p:nvSpPr>
          <p:cNvPr id="53" name="Text Box 52">
            <a:extLst>
              <a:ext uri="{FF2B5EF4-FFF2-40B4-BE49-F238E27FC236}">
                <a16:creationId xmlns:a16="http://schemas.microsoft.com/office/drawing/2014/main" id="{2149A987-80B7-4B45-923F-29A5727AF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9352" y="4141308"/>
            <a:ext cx="13731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Receiver window </a:t>
            </a:r>
          </a:p>
        </p:txBody>
      </p:sp>
      <p:sp>
        <p:nvSpPr>
          <p:cNvPr id="54" name="Text Box 53">
            <a:extLst>
              <a:ext uri="{FF2B5EF4-FFF2-40B4-BE49-F238E27FC236}">
                <a16:creationId xmlns:a16="http://schemas.microsoft.com/office/drawing/2014/main" id="{97371121-8934-4FAD-9362-1D865E3CB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815" y="3149120"/>
            <a:ext cx="15255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Max ACK received</a:t>
            </a:r>
          </a:p>
        </p:txBody>
      </p:sp>
      <p:sp>
        <p:nvSpPr>
          <p:cNvPr id="55" name="Text Box 54">
            <a:extLst>
              <a:ext uri="{FF2B5EF4-FFF2-40B4-BE49-F238E27FC236}">
                <a16:creationId xmlns:a16="http://schemas.microsoft.com/office/drawing/2014/main" id="{39BA305F-BE2B-4ED4-A07B-7CA3AAB54B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202" y="3149120"/>
            <a:ext cx="1373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Next seqnum</a:t>
            </a:r>
          </a:p>
        </p:txBody>
      </p:sp>
      <p:sp>
        <p:nvSpPr>
          <p:cNvPr id="56" name="Line 55">
            <a:extLst>
              <a:ext uri="{FF2B5EF4-FFF2-40B4-BE49-F238E27FC236}">
                <a16:creationId xmlns:a16="http://schemas.microsoft.com/office/drawing/2014/main" id="{9DF3D1E4-CFD5-47AA-9F24-3FA0598937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6015" y="3377720"/>
            <a:ext cx="0" cy="2301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Line 56">
            <a:extLst>
              <a:ext uri="{FF2B5EF4-FFF2-40B4-BE49-F238E27FC236}">
                <a16:creationId xmlns:a16="http://schemas.microsoft.com/office/drawing/2014/main" id="{BD27E8C7-2C6C-49AA-82AC-525DC6E457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0602" y="3377720"/>
            <a:ext cx="0" cy="2301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Line 57">
            <a:extLst>
              <a:ext uri="{FF2B5EF4-FFF2-40B4-BE49-F238E27FC236}">
                <a16:creationId xmlns:a16="http://schemas.microsoft.com/office/drawing/2014/main" id="{FBD05E29-8283-48A1-B0D2-194AD31DD2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6952" y="4141308"/>
            <a:ext cx="0" cy="2301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Line 58">
            <a:extLst>
              <a:ext uri="{FF2B5EF4-FFF2-40B4-BE49-F238E27FC236}">
                <a16:creationId xmlns:a16="http://schemas.microsoft.com/office/drawing/2014/main" id="{C14EEDE4-60B7-4971-BF07-DFF02C1A87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18740" y="4141308"/>
            <a:ext cx="0" cy="2301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Line 59">
            <a:extLst>
              <a:ext uri="{FF2B5EF4-FFF2-40B4-BE49-F238E27FC236}">
                <a16:creationId xmlns:a16="http://schemas.microsoft.com/office/drawing/2014/main" id="{5574EB64-0EFF-478A-96F1-ED3D46AA2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6952" y="4371495"/>
            <a:ext cx="160178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4018DE5-EBD2-4085-B356-E98A20909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977" y="5087458"/>
            <a:ext cx="153988" cy="4587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" name="Text Box 61">
            <a:extLst>
              <a:ext uri="{FF2B5EF4-FFF2-40B4-BE49-F238E27FC236}">
                <a16:creationId xmlns:a16="http://schemas.microsoft.com/office/drawing/2014/main" id="{0B673747-FE29-465F-AD8A-09A0C7AED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965" y="5087458"/>
            <a:ext cx="19065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Received &amp; Acked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38B2010-0741-49B0-8133-0EE7458F8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152" y="5087458"/>
            <a:ext cx="152400" cy="458787"/>
          </a:xfrm>
          <a:prstGeom prst="rect">
            <a:avLst/>
          </a:prstGeom>
          <a:solidFill>
            <a:srgbClr val="C5E2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" name="Text Box 63">
            <a:extLst>
              <a:ext uri="{FF2B5EF4-FFF2-40B4-BE49-F238E27FC236}">
                <a16:creationId xmlns:a16="http://schemas.microsoft.com/office/drawing/2014/main" id="{0F4E20DC-5F85-402C-90D0-C5DB9E49F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552" y="5087458"/>
            <a:ext cx="17557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Acceptable Packet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A8F2D82-D0D5-4A23-88C1-CEBB2A254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152" y="5698645"/>
            <a:ext cx="152400" cy="458788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" name="Text Box 65">
            <a:extLst>
              <a:ext uri="{FF2B5EF4-FFF2-40B4-BE49-F238E27FC236}">
                <a16:creationId xmlns:a16="http://schemas.microsoft.com/office/drawing/2014/main" id="{E6B97310-744F-4197-BF94-CE92D3EDA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552" y="5698645"/>
            <a:ext cx="1603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Not Usable</a:t>
            </a:r>
          </a:p>
        </p:txBody>
      </p:sp>
      <p:sp>
        <p:nvSpPr>
          <p:cNvPr id="67" name="Line 66">
            <a:extLst>
              <a:ext uri="{FF2B5EF4-FFF2-40B4-BE49-F238E27FC236}">
                <a16:creationId xmlns:a16="http://schemas.microsoft.com/office/drawing/2014/main" id="{EBD0AE89-3B19-4704-983B-3D8D6727C35B}"/>
              </a:ext>
            </a:extLst>
          </p:cNvPr>
          <p:cNvSpPr>
            <a:spLocks noChangeShapeType="1"/>
          </p:cNvSpPr>
          <p:nvPr/>
        </p:nvSpPr>
        <p:spPr bwMode="auto">
          <a:xfrm>
            <a:off x="9518740" y="3377720"/>
            <a:ext cx="0" cy="2301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" name="Text Box 67">
            <a:extLst>
              <a:ext uri="{FF2B5EF4-FFF2-40B4-BE49-F238E27FC236}">
                <a16:creationId xmlns:a16="http://schemas.microsoft.com/office/drawing/2014/main" id="{C51F5A35-7C30-4525-A35B-918F798C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602" y="4141308"/>
            <a:ext cx="13731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Sender window</a:t>
            </a:r>
          </a:p>
        </p:txBody>
      </p:sp>
      <p:sp>
        <p:nvSpPr>
          <p:cNvPr id="69" name="Line 68">
            <a:extLst>
              <a:ext uri="{FF2B5EF4-FFF2-40B4-BE49-F238E27FC236}">
                <a16:creationId xmlns:a16="http://schemas.microsoft.com/office/drawing/2014/main" id="{480844D8-03EB-4529-9BE1-EB3D896A8C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86202" y="4141308"/>
            <a:ext cx="0" cy="2301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Line 69">
            <a:extLst>
              <a:ext uri="{FF2B5EF4-FFF2-40B4-BE49-F238E27FC236}">
                <a16:creationId xmlns:a16="http://schemas.microsoft.com/office/drawing/2014/main" id="{8F783655-3880-4C6A-AD49-AAEBA843294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64190" y="4141308"/>
            <a:ext cx="0" cy="2301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" name="Line 70">
            <a:extLst>
              <a:ext uri="{FF2B5EF4-FFF2-40B4-BE49-F238E27FC236}">
                <a16:creationId xmlns:a16="http://schemas.microsoft.com/office/drawing/2014/main" id="{47DFE0C4-0A14-4550-8EC4-CCB4B8FA0E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6202" y="4371495"/>
            <a:ext cx="167798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" name="Text Box 71">
            <a:extLst>
              <a:ext uri="{FF2B5EF4-FFF2-40B4-BE49-F238E27FC236}">
                <a16:creationId xmlns:a16="http://schemas.microsoft.com/office/drawing/2014/main" id="{7959BCFC-085A-499F-AD9E-82B305D55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9565" y="3103083"/>
            <a:ext cx="13731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577" tIns="45789" rIns="91577" bIns="45789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Next expected</a:t>
            </a:r>
          </a:p>
        </p:txBody>
      </p:sp>
      <p:sp>
        <p:nvSpPr>
          <p:cNvPr id="73" name="Line 72">
            <a:extLst>
              <a:ext uri="{FF2B5EF4-FFF2-40B4-BE49-F238E27FC236}">
                <a16:creationId xmlns:a16="http://schemas.microsoft.com/office/drawing/2014/main" id="{4C95831C-285C-401D-8D3E-1B5E1CE898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16952" y="3377720"/>
            <a:ext cx="0" cy="2301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" name="Line 73">
            <a:extLst>
              <a:ext uri="{FF2B5EF4-FFF2-40B4-BE49-F238E27FC236}">
                <a16:creationId xmlns:a16="http://schemas.microsoft.com/office/drawing/2014/main" id="{36C98BCA-A63F-4897-ACDD-FBE5A2255B6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7815" y="4935058"/>
            <a:ext cx="3662362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" name="Line 74">
            <a:extLst>
              <a:ext uri="{FF2B5EF4-FFF2-40B4-BE49-F238E27FC236}">
                <a16:creationId xmlns:a16="http://schemas.microsoft.com/office/drawing/2014/main" id="{E77B4174-58D5-492A-BCBC-DBD37DB7D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89777" y="4935058"/>
            <a:ext cx="36639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577" tIns="45789" rIns="91577" bIns="45789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3C66D2D-3974-4D89-B8FD-7F1372C7B3DE}"/>
              </a:ext>
            </a:extLst>
          </p:cNvPr>
          <p:cNvSpPr txBox="1"/>
          <p:nvPr/>
        </p:nvSpPr>
        <p:spPr>
          <a:xfrm>
            <a:off x="247291" y="4991819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Credit: </a:t>
            </a:r>
          </a:p>
          <a:p>
            <a:r>
              <a:rPr lang="en-US" dirty="0"/>
              <a:t>Hui Zhang</a:t>
            </a:r>
          </a:p>
        </p:txBody>
      </p:sp>
    </p:spTree>
    <p:extLst>
      <p:ext uri="{BB962C8B-B14F-4D97-AF65-F5344CB8AC3E}">
        <p14:creationId xmlns:p14="http://schemas.microsoft.com/office/powerpoint/2010/main" val="3758885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170A0-8462-4CFC-AD50-8160151B7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 </a:t>
            </a:r>
            <a:br>
              <a:rPr lang="en-US" dirty="0"/>
            </a:br>
            <a:r>
              <a:rPr lang="en-US" dirty="0"/>
              <a:t>Transmission Control Protocol (TCP)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7B62F-4BFA-43D2-8A78-DB0BC98D9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Reminder: Port numbers in addition to IP addresses</a:t>
            </a:r>
          </a:p>
          <a:p>
            <a:r>
              <a:rPr lang="en-US" dirty="0"/>
              <a:t>Used for transmissions that need to be correct, but not timely</a:t>
            </a:r>
          </a:p>
          <a:p>
            <a:pPr lvl="1"/>
            <a:r>
              <a:rPr lang="en-US" dirty="0"/>
              <a:t>Streaming audio or video, e.g. recorded movies</a:t>
            </a:r>
          </a:p>
          <a:p>
            <a:pPr lvl="1"/>
            <a:r>
              <a:rPr lang="en-US" dirty="0"/>
              <a:t>Bulk data transfer, e.g. uploads or downloads</a:t>
            </a:r>
          </a:p>
          <a:p>
            <a:r>
              <a:rPr lang="en-US" dirty="0"/>
              <a:t>Requires overhead of establishing a session to maintain shared state between sender and receiver to coordinate. </a:t>
            </a:r>
          </a:p>
          <a:p>
            <a:r>
              <a:rPr lang="en-US" dirty="0"/>
              <a:t>Different schemes for ACKs</a:t>
            </a:r>
          </a:p>
          <a:p>
            <a:pPr lvl="1"/>
            <a:r>
              <a:rPr lang="en-US" dirty="0"/>
              <a:t>Delayed ACKs, Cumulative ACKs, Selective ACKs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1023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69A69-4194-4C26-ACCB-0845D67B2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Layer: </a:t>
            </a:r>
            <a:br>
              <a:rPr lang="en-US" dirty="0"/>
            </a:br>
            <a:r>
              <a:rPr lang="en-US" dirty="0"/>
              <a:t>Transmission Control Protocol (TCP)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748D8-8921-4C39-98ED-1848746C4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Congestion Control</a:t>
            </a:r>
          </a:p>
          <a:p>
            <a:pPr lvl="1"/>
            <a:r>
              <a:rPr lang="en-US" dirty="0"/>
              <a:t>Packet loss can be due to many types of failure, including congestion</a:t>
            </a:r>
          </a:p>
          <a:p>
            <a:pPr lvl="1"/>
            <a:r>
              <a:rPr lang="en-US" dirty="0"/>
              <a:t>If congestion, desire is to slow down.</a:t>
            </a:r>
          </a:p>
          <a:p>
            <a:pPr lvl="1"/>
            <a:r>
              <a:rPr lang="en-US" dirty="0"/>
              <a:t>Slowing down can be achieved by shrinking window, which leaves network time unused</a:t>
            </a:r>
          </a:p>
          <a:p>
            <a:pPr lvl="1"/>
            <a:r>
              <a:rPr lang="en-US" dirty="0"/>
              <a:t>TCP has different strategies it can use to determine when to slow down and how to speed back up. </a:t>
            </a:r>
          </a:p>
          <a:p>
            <a:r>
              <a:rPr lang="en-US" dirty="0"/>
              <a:t>3-Way Handshake: SYN, SYN-ACK, ACK-SYN</a:t>
            </a:r>
          </a:p>
          <a:p>
            <a:pPr lvl="1"/>
            <a:r>
              <a:rPr lang="en-US" dirty="0"/>
              <a:t>Establishes session, negotiates window sizes and other options, e.g. SACK, window sizes, etc.</a:t>
            </a:r>
          </a:p>
        </p:txBody>
      </p:sp>
    </p:spTree>
    <p:extLst>
      <p:ext uri="{BB962C8B-B14F-4D97-AF65-F5344CB8AC3E}">
        <p14:creationId xmlns:p14="http://schemas.microsoft.com/office/powerpoint/2010/main" val="1688531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D53F-281A-48D8-9C56-0CBD5A0FD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Layer: Purposeful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F76F6-6025-4194-A123-C8DD2E5A7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Defined by the messaging we, as programs, bake into our applications, shaped by our applications, </a:t>
            </a:r>
          </a:p>
          <a:p>
            <a:pPr lvl="1"/>
            <a:r>
              <a:rPr lang="en-US" dirty="0"/>
              <a:t>e.g. client-server interactions, peer-to-peer interactions, etc. </a:t>
            </a:r>
          </a:p>
          <a:p>
            <a:r>
              <a:rPr lang="en-US" dirty="0"/>
              <a:t>E.g. HTTP: PUT, GET, POST,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 err="1"/>
              <a:t>E.g</a:t>
            </a:r>
            <a:r>
              <a:rPr lang="en-US" dirty="0"/>
              <a:t> DNS: queries, responses, updates, etc. </a:t>
            </a:r>
          </a:p>
          <a:p>
            <a:r>
              <a:rPr lang="en-US" dirty="0"/>
              <a:t>MIME,  VOIP protocols, etc. </a:t>
            </a:r>
          </a:p>
          <a:p>
            <a:r>
              <a:rPr lang="en-US" dirty="0"/>
              <a:t>Application protocols exist when applications can communicate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18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23A11-E5D7-49DC-9690-9667C7A23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layer</a:t>
            </a:r>
            <a:br>
              <a:rPr lang="en-US" dirty="0"/>
            </a:br>
            <a:r>
              <a:rPr lang="en-US" dirty="0"/>
              <a:t>Domain </a:t>
            </a:r>
            <a:r>
              <a:rPr lang="en-US" dirty="0" err="1"/>
              <a:t>NamE</a:t>
            </a:r>
            <a:r>
              <a:rPr lang="en-US" dirty="0"/>
              <a:t> System (DNS)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AAFDF-795E-4666-9E01-081C3841E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Old school</a:t>
            </a:r>
          </a:p>
          <a:p>
            <a:pPr lvl="1"/>
            <a:r>
              <a:rPr lang="en-US" dirty="0"/>
              <a:t>Let “The Keeper of All Things” know about a </a:t>
            </a:r>
            <a:r>
              <a:rPr lang="en-US" dirty="0" err="1"/>
              <a:t>hostname:IP</a:t>
            </a:r>
            <a:r>
              <a:rPr lang="en-US" dirty="0"/>
              <a:t> assignment in your organization</a:t>
            </a:r>
          </a:p>
          <a:p>
            <a:pPr lvl="1"/>
            <a:r>
              <a:rPr lang="en-US" dirty="0"/>
              <a:t>The Keeper updates a “hosts” text file with the information</a:t>
            </a:r>
          </a:p>
          <a:p>
            <a:pPr lvl="1"/>
            <a:r>
              <a:rPr lang="en-US" dirty="0"/>
              <a:t>Periodically download this file to keep your system up to date</a:t>
            </a:r>
          </a:p>
          <a:p>
            <a:pPr lvl="1"/>
            <a:r>
              <a:rPr lang="en-US" dirty="0"/>
              <a:t>Obvious scalability problems, but /</a:t>
            </a:r>
            <a:r>
              <a:rPr lang="en-US" dirty="0" err="1"/>
              <a:t>etc</a:t>
            </a:r>
            <a:r>
              <a:rPr lang="en-US" dirty="0"/>
              <a:t>/hosts still exists </a:t>
            </a:r>
            <a:r>
              <a:rPr lang="en-US" dirty="0" err="1"/>
              <a:t>vestigially</a:t>
            </a:r>
            <a:r>
              <a:rPr lang="en-US" dirty="0"/>
              <a:t> and for special cases</a:t>
            </a:r>
          </a:p>
          <a:p>
            <a:r>
              <a:rPr lang="en-US" dirty="0"/>
              <a:t>Today</a:t>
            </a:r>
          </a:p>
          <a:p>
            <a:pPr lvl="1"/>
            <a:r>
              <a:rPr lang="en-US" dirty="0"/>
              <a:t>Domain Name System (DNS) is a distributed data base that delegates assignments for information to the responsible domains and can direct queries to the servers associated with those domains. </a:t>
            </a:r>
          </a:p>
          <a:p>
            <a:pPr lvl="1"/>
            <a:r>
              <a:rPr lang="en-US" dirty="0"/>
              <a:t>Uses caching for efficiency. </a:t>
            </a:r>
          </a:p>
          <a:p>
            <a:pPr lvl="1"/>
            <a:r>
              <a:rPr lang="en-US" dirty="0"/>
              <a:t>We’ll talk about it later in detail</a:t>
            </a:r>
          </a:p>
          <a:p>
            <a:r>
              <a:rPr lang="en-US" dirty="0"/>
              <a:t>Protocol specifies message format for queries and replies, etc.</a:t>
            </a:r>
          </a:p>
        </p:txBody>
      </p:sp>
    </p:spTree>
    <p:extLst>
      <p:ext uri="{BB962C8B-B14F-4D97-AF65-F5344CB8AC3E}">
        <p14:creationId xmlns:p14="http://schemas.microsoft.com/office/powerpoint/2010/main" val="791767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1"/>
            <a:ext cx="7589838" cy="573087"/>
          </a:xfrm>
        </p:spPr>
        <p:txBody>
          <a:bodyPr/>
          <a:lstStyle/>
          <a:p>
            <a:r>
              <a:rPr lang="en-US" dirty="0"/>
              <a:t>Properties of DNS Mappings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idx="1"/>
          </p:nvPr>
        </p:nvSpPr>
        <p:spPr>
          <a:xfrm>
            <a:off x="1833048" y="1220788"/>
            <a:ext cx="8701087" cy="54086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Can explore properties of DNS mappings using </a:t>
            </a:r>
            <a:r>
              <a:rPr lang="en-US" dirty="0" err="1">
                <a:latin typeface="Courier New"/>
                <a:cs typeface="Courier New"/>
              </a:rPr>
              <a:t>nslookup</a:t>
            </a:r>
            <a:r>
              <a:rPr lang="en-US" dirty="0">
                <a:latin typeface="Courier New"/>
                <a:cs typeface="Courier New"/>
              </a:rPr>
              <a:t> </a:t>
            </a:r>
            <a:endParaRPr lang="en-US" dirty="0">
              <a:latin typeface="+mn-lt"/>
              <a:cs typeface="Courier New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latin typeface="+mn-lt"/>
                <a:cs typeface="Courier New"/>
              </a:rPr>
              <a:t>(In our examples, the output is edited for brevity)</a:t>
            </a: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Each host has a locally defined domain name </a:t>
            </a:r>
            <a:r>
              <a:rPr lang="en-US" dirty="0" err="1">
                <a:latin typeface="Courier New" pitchFamily="49" charset="0"/>
              </a:rPr>
              <a:t>localhost</a:t>
            </a:r>
            <a:r>
              <a:rPr lang="en-US" dirty="0"/>
              <a:t> which always maps to the </a:t>
            </a:r>
            <a:r>
              <a:rPr lang="en-US" i="1" dirty="0">
                <a:solidFill>
                  <a:srgbClr val="C00000"/>
                </a:solidFill>
              </a:rPr>
              <a:t>loopback address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latin typeface="Courier New" pitchFamily="49" charset="0"/>
              </a:rPr>
              <a:t>127.0.0.1</a:t>
            </a:r>
          </a:p>
          <a:p>
            <a:pPr>
              <a:spcBef>
                <a:spcPts val="1200"/>
              </a:spcBef>
            </a:pPr>
            <a:endParaRPr lang="en-US" dirty="0">
              <a:latin typeface="Courier New" pitchFamily="49" charset="0"/>
            </a:endParaRPr>
          </a:p>
          <a:p>
            <a:pPr>
              <a:spcBef>
                <a:spcPts val="1200"/>
              </a:spcBef>
            </a:pPr>
            <a:endParaRPr lang="en-US" dirty="0">
              <a:latin typeface="Courier New" pitchFamily="49" charset="0"/>
            </a:endParaRPr>
          </a:p>
          <a:p>
            <a:pPr>
              <a:spcBef>
                <a:spcPts val="1200"/>
              </a:spcBef>
            </a:pPr>
            <a:r>
              <a:rPr lang="en-US" dirty="0">
                <a:latin typeface="+mn-lt"/>
              </a:rPr>
              <a:t>Use </a:t>
            </a:r>
            <a:r>
              <a:rPr lang="en-US" dirty="0">
                <a:latin typeface="Courier New"/>
                <a:cs typeface="Courier New"/>
              </a:rPr>
              <a:t>hostname </a:t>
            </a:r>
            <a:r>
              <a:rPr lang="en-US" dirty="0">
                <a:latin typeface="+mn-lt"/>
                <a:cs typeface="Courier New"/>
              </a:rPr>
              <a:t>to determine real domain name of local host: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>
              <a:latin typeface="Courier New"/>
              <a:cs typeface="Courier New"/>
            </a:endParaRPr>
          </a:p>
          <a:p>
            <a:pPr marL="457200" lvl="1" indent="0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2286000" y="3565470"/>
            <a:ext cx="3647716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localhost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Address: 127.0.0.1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2286000" y="5181601"/>
            <a:ext cx="3647716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hostname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whaleshark.ics.cs.cmu.edu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1"/>
            <a:ext cx="7589838" cy="573087"/>
          </a:xfrm>
        </p:spPr>
        <p:txBody>
          <a:bodyPr/>
          <a:lstStyle/>
          <a:p>
            <a:r>
              <a:rPr lang="en-US" dirty="0"/>
              <a:t>Properties of DNS Mappings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idx="1"/>
          </p:nvPr>
        </p:nvSpPr>
        <p:spPr>
          <a:xfrm>
            <a:off x="1833048" y="1220788"/>
            <a:ext cx="8701087" cy="5408612"/>
          </a:xfrm>
        </p:spPr>
        <p:txBody>
          <a:bodyPr/>
          <a:lstStyle/>
          <a:p>
            <a:r>
              <a:rPr lang="en-US" dirty="0"/>
              <a:t>Simple case: one-to-one mapping between domain name and IP address: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Multiple domain names mapped to the same IP address: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4" name="Text Box 1028"/>
          <p:cNvSpPr txBox="1">
            <a:spLocks noChangeArrowheads="1"/>
          </p:cNvSpPr>
          <p:nvPr/>
        </p:nvSpPr>
        <p:spPr bwMode="auto">
          <a:xfrm>
            <a:off x="2209800" y="2133601"/>
            <a:ext cx="5864068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whaleshark.ics.cs.cmu.edu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Address: 128.2.210.175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2209800" y="3733800"/>
            <a:ext cx="4063282" cy="136652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cs.mit.edu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Address: 18.62.1.6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eecs.mit.edu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Address: 18.62.1.6</a:t>
            </a:r>
          </a:p>
        </p:txBody>
      </p:sp>
    </p:spTree>
    <p:extLst>
      <p:ext uri="{BB962C8B-B14F-4D97-AF65-F5344CB8AC3E}">
        <p14:creationId xmlns:p14="http://schemas.microsoft.com/office/powerpoint/2010/main" val="376944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7BBD79-9EFF-4720-A1B1-709137EA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Network Reference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5C2A-840A-4F37-B6F4-412B3C2D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Application – Establish an idiom for communicating with a particular application</a:t>
            </a:r>
          </a:p>
          <a:p>
            <a:r>
              <a:rPr lang="en-US" dirty="0"/>
              <a:t>Transport – Establish endpoints useful to a programmer</a:t>
            </a:r>
          </a:p>
          <a:p>
            <a:r>
              <a:rPr lang="en-US" dirty="0"/>
              <a:t>Network – Given multiple inter-connected  LANs, achieve cross-connectivity, </a:t>
            </a:r>
          </a:p>
          <a:p>
            <a:r>
              <a:rPr lang="en-US" dirty="0"/>
              <a:t>Link – Manage the channel to enable actual communication, i.e. establish a LAN</a:t>
            </a:r>
          </a:p>
          <a:p>
            <a:r>
              <a:rPr lang="en-US" dirty="0"/>
              <a:t>Physical – Establish a channel with connectivity and signaling</a:t>
            </a:r>
          </a:p>
        </p:txBody>
      </p:sp>
    </p:spTree>
    <p:extLst>
      <p:ext uri="{BB962C8B-B14F-4D97-AF65-F5344CB8AC3E}">
        <p14:creationId xmlns:p14="http://schemas.microsoft.com/office/powerpoint/2010/main" val="11084667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1"/>
            <a:ext cx="7589838" cy="573087"/>
          </a:xfrm>
        </p:spPr>
        <p:txBody>
          <a:bodyPr/>
          <a:lstStyle/>
          <a:p>
            <a:r>
              <a:rPr lang="en-US" dirty="0"/>
              <a:t>Properties of DNS Mappings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701443" name="Rectangle 3"/>
          <p:cNvSpPr>
            <a:spLocks noGrp="1" noChangeArrowheads="1"/>
          </p:cNvSpPr>
          <p:nvPr>
            <p:ph idx="1"/>
          </p:nvPr>
        </p:nvSpPr>
        <p:spPr>
          <a:xfrm>
            <a:off x="1833048" y="1220788"/>
            <a:ext cx="8701087" cy="540861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Multiple domain names mapped to multiple IP addresses: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Some valid domain names don’t map to any IP address:</a:t>
            </a:r>
          </a:p>
        </p:txBody>
      </p:sp>
      <p:sp>
        <p:nvSpPr>
          <p:cNvPr id="5" name="Text Box 1028"/>
          <p:cNvSpPr txBox="1">
            <a:spLocks noChangeArrowheads="1"/>
          </p:cNvSpPr>
          <p:nvPr/>
        </p:nvSpPr>
        <p:spPr bwMode="auto">
          <a:xfrm>
            <a:off x="2895600" y="1828801"/>
            <a:ext cx="4480714" cy="313932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www.twitter.com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Address: 104.244.42.65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Address: 104.244.42.129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Address: 104.244.42.193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Address: 104.244.42.1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linux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Courier New"/>
                <a:cs typeface="Courier New"/>
              </a:rPr>
              <a:t>nslookup</a:t>
            </a: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 twitter.com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Address: 104.244.42.129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Address: 104.244.42.65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Address: 104.244.42.193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Address: 104.244.42.1</a:t>
            </a:r>
          </a:p>
        </p:txBody>
      </p:sp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2286000" y="5915571"/>
            <a:ext cx="6400800" cy="7017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linux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nslookup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ics.cs.cmu.edu</a:t>
            </a:r>
            <a:endParaRPr lang="en-US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(No Address given)</a:t>
            </a:r>
          </a:p>
        </p:txBody>
      </p:sp>
    </p:spTree>
    <p:extLst>
      <p:ext uri="{BB962C8B-B14F-4D97-AF65-F5344CB8AC3E}">
        <p14:creationId xmlns:p14="http://schemas.microsoft.com/office/powerpoint/2010/main" val="1023059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7BBD79-9EFF-4720-A1B1-709137EA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Network Reference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5C2A-840A-4F37-B6F4-412B3C2D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Application – Establish an idiom for communicating with a particular application</a:t>
            </a:r>
          </a:p>
          <a:p>
            <a:r>
              <a:rPr lang="en-US" dirty="0"/>
              <a:t>Transport – Establish endpoints useful to a programmer</a:t>
            </a:r>
          </a:p>
          <a:p>
            <a:r>
              <a:rPr lang="en-US" dirty="0"/>
              <a:t>Network – Given multiple inter-connected  LANs, achieve cross-connectivity, </a:t>
            </a:r>
          </a:p>
          <a:p>
            <a:r>
              <a:rPr lang="en-US" dirty="0"/>
              <a:t>Link – Manage the channel to enable actual communication, i.e. establish a LAN</a:t>
            </a:r>
          </a:p>
          <a:p>
            <a:r>
              <a:rPr lang="en-US" b="1" dirty="0"/>
              <a:t>Physical – Establish a channel with connectivity and signaling</a:t>
            </a:r>
          </a:p>
        </p:txBody>
      </p:sp>
    </p:spTree>
    <p:extLst>
      <p:ext uri="{BB962C8B-B14F-4D97-AF65-F5344CB8AC3E}">
        <p14:creationId xmlns:p14="http://schemas.microsoft.com/office/powerpoint/2010/main" val="3575071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0F47E-B35E-4259-91EF-7E7C52C1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Layer: </a:t>
            </a:r>
            <a:br>
              <a:rPr lang="en-US" dirty="0"/>
            </a:br>
            <a:r>
              <a:rPr lang="en-US" dirty="0"/>
              <a:t>Establishes the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81F7-AEAF-4CA9-9CB7-0E82F2A42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Medium? Light? Radio frequency? Electrical signals? </a:t>
            </a:r>
          </a:p>
          <a:p>
            <a:pPr lvl="1"/>
            <a:r>
              <a:rPr lang="en-US" dirty="0"/>
              <a:t>What color(s) of light? How bright? </a:t>
            </a:r>
          </a:p>
          <a:p>
            <a:pPr lvl="1"/>
            <a:r>
              <a:rPr lang="en-US" dirty="0"/>
              <a:t>What RF frequencies? How powerful? </a:t>
            </a:r>
          </a:p>
          <a:p>
            <a:pPr lvl="1"/>
            <a:r>
              <a:rPr lang="en-US" dirty="0"/>
              <a:t>What signals represent what values? </a:t>
            </a:r>
          </a:p>
          <a:p>
            <a:pPr lvl="1"/>
            <a:r>
              <a:rPr lang="en-US" dirty="0"/>
              <a:t>What shape are the connectors?</a:t>
            </a:r>
          </a:p>
          <a:p>
            <a:pPr lvl="1"/>
            <a:r>
              <a:rPr lang="en-US" dirty="0"/>
              <a:t>How far can cables run? </a:t>
            </a:r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We have a functioning physical layer once we have the ability to send and receive signals</a:t>
            </a:r>
          </a:p>
        </p:txBody>
      </p:sp>
    </p:spTree>
    <p:extLst>
      <p:ext uri="{BB962C8B-B14F-4D97-AF65-F5344CB8AC3E}">
        <p14:creationId xmlns:p14="http://schemas.microsoft.com/office/powerpoint/2010/main" val="2003612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4290-4168-4EC4-8DD5-365FE185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Layer: </a:t>
            </a:r>
            <a:br>
              <a:rPr lang="en-US" dirty="0"/>
            </a:br>
            <a:r>
              <a:rPr lang="en-US" dirty="0"/>
              <a:t>Bandwidth vs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56E36-3472-4EEF-A2CD-0FC7D6705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Bandwidth = bits/second. </a:t>
            </a:r>
          </a:p>
          <a:p>
            <a:pPr lvl="1"/>
            <a:r>
              <a:rPr lang="en-US" dirty="0"/>
              <a:t>Improved with parallelism or faster clock rate</a:t>
            </a:r>
          </a:p>
          <a:p>
            <a:r>
              <a:rPr lang="en-US" dirty="0"/>
              <a:t>Latency = Function of signal propagation speed</a:t>
            </a:r>
          </a:p>
          <a:p>
            <a:pPr lvl="1"/>
            <a:r>
              <a:rPr lang="en-US" dirty="0"/>
              <a:t>Limited by speed of light</a:t>
            </a:r>
          </a:p>
          <a:p>
            <a:pPr lvl="1"/>
            <a:r>
              <a:rPr lang="en-US" dirty="0"/>
              <a:t>Major paradigm shift would be needed to make traffic to India or China less latent</a:t>
            </a:r>
          </a:p>
          <a:p>
            <a:r>
              <a:rPr lang="en-US" dirty="0"/>
              <a:t>Latency tends to be limiting at a global scale</a:t>
            </a:r>
          </a:p>
          <a:p>
            <a:pPr lvl="1"/>
            <a:r>
              <a:rPr lang="en-US" dirty="0"/>
              <a:t>Speed of light over long distances</a:t>
            </a:r>
          </a:p>
          <a:p>
            <a:r>
              <a:rPr lang="en-US" dirty="0"/>
              <a:t>Bandwidth tends to be limited at local scale, </a:t>
            </a:r>
            <a:r>
              <a:rPr lang="en-US" dirty="0" err="1"/>
              <a:t>e.g</a:t>
            </a:r>
            <a:r>
              <a:rPr lang="en-US" dirty="0"/>
              <a:t> data center</a:t>
            </a:r>
          </a:p>
          <a:p>
            <a:pPr lvl="1"/>
            <a:r>
              <a:rPr lang="en-US" dirty="0"/>
              <a:t>How to divide up and recombine messages to utilize parallelism? </a:t>
            </a:r>
          </a:p>
          <a:p>
            <a:pPr lvl="1"/>
            <a:r>
              <a:rPr lang="en-US" dirty="0"/>
              <a:t>How to clock faster without losing signal to noise. </a:t>
            </a:r>
          </a:p>
        </p:txBody>
      </p:sp>
    </p:spTree>
    <p:extLst>
      <p:ext uri="{BB962C8B-B14F-4D97-AF65-F5344CB8AC3E}">
        <p14:creationId xmlns:p14="http://schemas.microsoft.com/office/powerpoint/2010/main" val="1222319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F7BBD79-9EFF-4720-A1B1-709137EA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961" y="1600199"/>
            <a:ext cx="3173482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Network Reference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75C2A-840A-4F37-B6F4-412B3C2D9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r>
              <a:rPr lang="en-US" dirty="0"/>
              <a:t>Application – Establish an idiom for communicating with a particular application</a:t>
            </a:r>
          </a:p>
          <a:p>
            <a:r>
              <a:rPr lang="en-US" dirty="0"/>
              <a:t>Transport – Establish endpoints useful to a programmer</a:t>
            </a:r>
          </a:p>
          <a:p>
            <a:r>
              <a:rPr lang="en-US" dirty="0"/>
              <a:t>Network – Given multiple inter-connected  LANs, achieve cross-connectivity, </a:t>
            </a:r>
          </a:p>
          <a:p>
            <a:r>
              <a:rPr lang="en-US" b="1" dirty="0"/>
              <a:t>Link – Manage the channel to enable actual communication, i.e. establish a LAN</a:t>
            </a:r>
          </a:p>
          <a:p>
            <a:r>
              <a:rPr lang="en-US" dirty="0"/>
              <a:t>Physical – Establish a channel with connectivity and signaling</a:t>
            </a:r>
          </a:p>
        </p:txBody>
      </p:sp>
    </p:spTree>
    <p:extLst>
      <p:ext uri="{BB962C8B-B14F-4D97-AF65-F5344CB8AC3E}">
        <p14:creationId xmlns:p14="http://schemas.microsoft.com/office/powerpoint/2010/main" val="139431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75396-CFA1-472E-8E8C-9DF269B17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Layer: </a:t>
            </a:r>
            <a:br>
              <a:rPr lang="en-US" dirty="0"/>
            </a:br>
            <a:r>
              <a:rPr lang="en-US" dirty="0"/>
              <a:t>Manages the Channel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52EF9-A670-4B3A-94AC-2F2659FDB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When do we start transmitting? When do we stop? </a:t>
            </a:r>
          </a:p>
          <a:p>
            <a:r>
              <a:rPr lang="en-US" dirty="0"/>
              <a:t>When do we start receiving? When do we stop? </a:t>
            </a:r>
          </a:p>
          <a:p>
            <a:r>
              <a:rPr lang="en-US" dirty="0"/>
              <a:t>Who is sending? Who is receiving? </a:t>
            </a:r>
          </a:p>
          <a:p>
            <a:r>
              <a:rPr lang="en-US" dirty="0"/>
              <a:t>How do we know if it is correct? </a:t>
            </a:r>
          </a:p>
          <a:p>
            <a:r>
              <a:rPr lang="en-US" dirty="0"/>
              <a:t>What happens if there is contention for, or collision in, a shared channel?</a:t>
            </a:r>
          </a:p>
          <a:p>
            <a:r>
              <a:rPr lang="en-US" dirty="0"/>
              <a:t>Key contributions: Framing, among others</a:t>
            </a:r>
          </a:p>
          <a:p>
            <a:r>
              <a:rPr lang="en-US" dirty="0"/>
              <a:t>We have a functioning link layer once we can build a functioning LAN of at least two stations.</a:t>
            </a:r>
          </a:p>
        </p:txBody>
      </p:sp>
    </p:spTree>
    <p:extLst>
      <p:ext uri="{BB962C8B-B14F-4D97-AF65-F5344CB8AC3E}">
        <p14:creationId xmlns:p14="http://schemas.microsoft.com/office/powerpoint/2010/main" val="358628951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C00000"/>
          </a:solidFill>
          <a:miter lim="800000"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noFill/>
        <a:ln w="12700">
          <a:solidFill>
            <a:srgbClr val="000000"/>
          </a:solidFill>
          <a:miter lim="800000"/>
          <a:headEnd type="non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636</TotalTime>
  <Words>2649</Words>
  <Application>Microsoft Office PowerPoint</Application>
  <PresentationFormat>Widescreen</PresentationFormat>
  <Paragraphs>319</Paragraphs>
  <Slides>40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Gallery</vt:lpstr>
      <vt:lpstr>template2007</vt:lpstr>
      <vt:lpstr>1_Gallery</vt:lpstr>
      <vt:lpstr>PowerPoint Presentation</vt:lpstr>
      <vt:lpstr>Network Programming: Part I  18-213/18-613: Introduction to Computer Systems  20th Lecture, </vt:lpstr>
      <vt:lpstr>Announcements</vt:lpstr>
      <vt:lpstr>Network Reference Model</vt:lpstr>
      <vt:lpstr>Network Reference Model</vt:lpstr>
      <vt:lpstr>Physical Layer:  Establishes the Channel</vt:lpstr>
      <vt:lpstr>Physical Layer:  Bandwidth vs Latency</vt:lpstr>
      <vt:lpstr>Network Reference Model</vt:lpstr>
      <vt:lpstr>Link Layer:  Manages the Channel</vt:lpstr>
      <vt:lpstr>Link layer: Quick evolution of lans: Simple LANs</vt:lpstr>
      <vt:lpstr>Link Layer: Quick evolution of lans: wired Limits</vt:lpstr>
      <vt:lpstr>Link Layer: Quick evolution of lans: BUS Topology</vt:lpstr>
      <vt:lpstr>Link Layer: Quick Evolution of lans: hub Topology</vt:lpstr>
      <vt:lpstr>Link Layer: Quick Evolution of LANS: HUB HIERARCHY</vt:lpstr>
      <vt:lpstr>Link Layer: Quick Evolution of LANS: Network Switches</vt:lpstr>
      <vt:lpstr>Link Layer: Quick Evolution of LANS: Limits </vt:lpstr>
      <vt:lpstr>Network Reference Model</vt:lpstr>
      <vt:lpstr>Network layer:  Scaling up</vt:lpstr>
      <vt:lpstr>NetWork Layer: Addressing</vt:lpstr>
      <vt:lpstr>Network Layer:  Addressing</vt:lpstr>
      <vt:lpstr>The Network Layer:   IP Address Assignment</vt:lpstr>
      <vt:lpstr>The Network Layer:   Routing</vt:lpstr>
      <vt:lpstr>PowerPoint Presentation</vt:lpstr>
      <vt:lpstr>Network Reference Model</vt:lpstr>
      <vt:lpstr>Transport Layer: Meaningful endpoints</vt:lpstr>
      <vt:lpstr>Transport Layer:Meaningful endpoints, cont. </vt:lpstr>
      <vt:lpstr>Transport Layer: User Datagram Protocol (UDP)</vt:lpstr>
      <vt:lpstr>Transport Layer: Reliable Protocols</vt:lpstr>
      <vt:lpstr>Network Reference Model</vt:lpstr>
      <vt:lpstr>Transport layer: Stop-And-Wait PROTOCOLS</vt:lpstr>
      <vt:lpstr>Transport layer: Sliding Window</vt:lpstr>
      <vt:lpstr>Transport layer: Sliding Window</vt:lpstr>
      <vt:lpstr>Transport layer: Sliding Window, Cont. </vt:lpstr>
      <vt:lpstr>Transport Layer:  Transmission Control Protocol (TCP)</vt:lpstr>
      <vt:lpstr>Transport Layer:  Transmission Control Protocol (TCP)</vt:lpstr>
      <vt:lpstr>Application Layer: Purposeful Communication</vt:lpstr>
      <vt:lpstr>Application layer Domain NamE System (DNS)</vt:lpstr>
      <vt:lpstr>Properties of DNS Mappings</vt:lpstr>
      <vt:lpstr>Properties of DNS Mappings (cont)</vt:lpstr>
      <vt:lpstr>Properties of DNS Mappings (cont)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14-736:  Distributed Systems</dc:title>
  <dc:creator>Gregory Kesden</dc:creator>
  <cp:lastModifiedBy>Gregory Kesden</cp:lastModifiedBy>
  <cp:revision>23</cp:revision>
  <dcterms:created xsi:type="dcterms:W3CDTF">2018-01-21T22:37:15Z</dcterms:created>
  <dcterms:modified xsi:type="dcterms:W3CDTF">2022-07-25T23:34:51Z</dcterms:modified>
</cp:coreProperties>
</file>