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90" r:id="rId2"/>
    <p:sldMasterId id="2147483662" r:id="rId3"/>
    <p:sldMasterId id="2147483676" r:id="rId4"/>
  </p:sldMasterIdLst>
  <p:notesMasterIdLst>
    <p:notesMasterId r:id="rId77"/>
  </p:notesMasterIdLst>
  <p:handoutMasterIdLst>
    <p:handoutMasterId r:id="rId78"/>
  </p:handoutMasterIdLst>
  <p:sldIdLst>
    <p:sldId id="1526" r:id="rId5"/>
    <p:sldId id="1473" r:id="rId6"/>
    <p:sldId id="1533" r:id="rId7"/>
    <p:sldId id="1522" r:id="rId8"/>
    <p:sldId id="1421" r:id="rId9"/>
    <p:sldId id="1409" r:id="rId10"/>
    <p:sldId id="1425" r:id="rId11"/>
    <p:sldId id="1436" r:id="rId12"/>
    <p:sldId id="1529" r:id="rId13"/>
    <p:sldId id="1530" r:id="rId14"/>
    <p:sldId id="1531" r:id="rId15"/>
    <p:sldId id="1532" r:id="rId16"/>
    <p:sldId id="1500" r:id="rId17"/>
    <p:sldId id="1474" r:id="rId18"/>
    <p:sldId id="1527" r:id="rId19"/>
    <p:sldId id="1428" r:id="rId20"/>
    <p:sldId id="1468" r:id="rId21"/>
    <p:sldId id="1429" r:id="rId22"/>
    <p:sldId id="1502" r:id="rId23"/>
    <p:sldId id="1431" r:id="rId24"/>
    <p:sldId id="1433" r:id="rId25"/>
    <p:sldId id="1432" r:id="rId26"/>
    <p:sldId id="1434" r:id="rId27"/>
    <p:sldId id="1503" r:id="rId28"/>
    <p:sldId id="1435" r:id="rId29"/>
    <p:sldId id="1496" r:id="rId30"/>
    <p:sldId id="1437" r:id="rId31"/>
    <p:sldId id="1438" r:id="rId32"/>
    <p:sldId id="1439" r:id="rId33"/>
    <p:sldId id="1440" r:id="rId34"/>
    <p:sldId id="1249" r:id="rId35"/>
    <p:sldId id="1498" r:id="rId36"/>
    <p:sldId id="1475" r:id="rId37"/>
    <p:sldId id="1476" r:id="rId38"/>
    <p:sldId id="1477" r:id="rId39"/>
    <p:sldId id="1478" r:id="rId40"/>
    <p:sldId id="1479" r:id="rId41"/>
    <p:sldId id="1480" r:id="rId42"/>
    <p:sldId id="1481" r:id="rId43"/>
    <p:sldId id="1491" r:id="rId44"/>
    <p:sldId id="1493" r:id="rId45"/>
    <p:sldId id="1528" r:id="rId46"/>
    <p:sldId id="1482" r:id="rId47"/>
    <p:sldId id="1483" r:id="rId48"/>
    <p:sldId id="1484" r:id="rId49"/>
    <p:sldId id="1485" r:id="rId50"/>
    <p:sldId id="1486" r:id="rId51"/>
    <p:sldId id="1487" r:id="rId52"/>
    <p:sldId id="1523" r:id="rId53"/>
    <p:sldId id="1497" r:id="rId54"/>
    <p:sldId id="1441" r:id="rId55"/>
    <p:sldId id="1442" r:id="rId56"/>
    <p:sldId id="1443" r:id="rId57"/>
    <p:sldId id="1444" r:id="rId58"/>
    <p:sldId id="1446" r:id="rId59"/>
    <p:sldId id="1445" r:id="rId60"/>
    <p:sldId id="1505" r:id="rId61"/>
    <p:sldId id="1506" r:id="rId62"/>
    <p:sldId id="1507" r:id="rId63"/>
    <p:sldId id="1508" r:id="rId64"/>
    <p:sldId id="1509" r:id="rId65"/>
    <p:sldId id="1510" r:id="rId66"/>
    <p:sldId id="1511" r:id="rId67"/>
    <p:sldId id="1512" r:id="rId68"/>
    <p:sldId id="1513" r:id="rId69"/>
    <p:sldId id="1514" r:id="rId70"/>
    <p:sldId id="1515" r:id="rId71"/>
    <p:sldId id="1516" r:id="rId72"/>
    <p:sldId id="1448" r:id="rId73"/>
    <p:sldId id="1495" r:id="rId74"/>
    <p:sldId id="1525" r:id="rId75"/>
    <p:sldId id="1524" r:id="rId76"/>
  </p:sldIdLst>
  <p:sldSz cx="9144000" cy="6858000" type="screen4x3"/>
  <p:notesSz cx="7302500" cy="9586913"/>
  <p:custDataLst>
    <p:tags r:id="rId7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0000"/>
    <a:srgbClr val="00AC00"/>
    <a:srgbClr val="00FF00"/>
    <a:srgbClr val="990000"/>
    <a:srgbClr val="F6F5BD"/>
    <a:srgbClr val="F1C7C7"/>
    <a:srgbClr val="EBAFAF"/>
    <a:srgbClr val="ACE3A1"/>
    <a:srgbClr val="D5F1CF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D9ED7A-7DA4-415C-B261-7DF2AE71FAC1}" v="2" dt="2020-10-22T03:22:07.36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75" autoAdjust="0"/>
    <p:restoredTop sz="94649" autoAdjust="0"/>
  </p:normalViewPr>
  <p:slideViewPr>
    <p:cSldViewPr snapToObjects="1">
      <p:cViewPr varScale="1">
        <p:scale>
          <a:sx n="93" d="100"/>
          <a:sy n="93" d="100"/>
        </p:scale>
        <p:origin x="738" y="5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microsoft.com/office/2015/10/relationships/revisionInfo" Target="revisionInfo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tags" Target="tags/tag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theme" Target="theme/theme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handoutMaster" Target="handoutMasters/handoutMaster1.xml"/><Relationship Id="rId8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DAC 2001 Tutorial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©R.A. Rutenbar, 2001</a:t>
            </a:r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5261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2098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7578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 Box 1"/>
          <p:cNvSpPr txBox="1">
            <a:spLocks noChangeArrowheads="1"/>
          </p:cNvSpPr>
          <p:nvPr/>
        </p:nvSpPr>
        <p:spPr bwMode="auto">
          <a:xfrm>
            <a:off x="1181287" y="726135"/>
            <a:ext cx="4953350" cy="35805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4710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2446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 Box 1"/>
          <p:cNvSpPr txBox="1">
            <a:spLocks noChangeArrowheads="1"/>
          </p:cNvSpPr>
          <p:nvPr/>
        </p:nvSpPr>
        <p:spPr bwMode="auto">
          <a:xfrm>
            <a:off x="1181287" y="726135"/>
            <a:ext cx="4953350" cy="35805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4710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2446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4813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4915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501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522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5120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532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378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5079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ext Box 1"/>
          <p:cNvSpPr txBox="1">
            <a:spLocks noChangeArrowheads="1"/>
          </p:cNvSpPr>
          <p:nvPr/>
        </p:nvSpPr>
        <p:spPr bwMode="auto">
          <a:xfrm>
            <a:off x="1179610" y="724518"/>
            <a:ext cx="4955028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5427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5632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5734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5837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ext Box 1"/>
          <p:cNvSpPr txBox="1">
            <a:spLocks noChangeArrowheads="1"/>
          </p:cNvSpPr>
          <p:nvPr/>
        </p:nvSpPr>
        <p:spPr bwMode="auto">
          <a:xfrm>
            <a:off x="1179610" y="724518"/>
            <a:ext cx="4955028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5939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19004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86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963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08778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065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168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270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373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475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8499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0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8499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63966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7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680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734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01924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78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88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987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808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02905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6041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9747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6144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27272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6246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54160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634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04462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6553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1617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939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30215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645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32753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1174576" y="724519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22" tIns="47311" rIns="94622" bIns="47311" anchor="ctr"/>
          <a:lstStyle/>
          <a:p>
            <a:endParaRPr lang="en-US"/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65775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1174576" y="724519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22" tIns="47311" rIns="94622" bIns="47311" anchor="ctr"/>
          <a:lstStyle/>
          <a:p>
            <a:endParaRPr lang="en-US"/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02810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1174576" y="724519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22" tIns="47311" rIns="94622" bIns="47311" anchor="ctr"/>
          <a:lstStyle/>
          <a:p>
            <a:endParaRPr lang="en-US"/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34024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1174576" y="724519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22" tIns="47311" rIns="94622" bIns="47311" anchor="ctr"/>
          <a:lstStyle/>
          <a:p>
            <a:endParaRPr lang="en-US"/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24449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1174576" y="724519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22" tIns="47311" rIns="94622" bIns="47311" anchor="ctr"/>
          <a:lstStyle/>
          <a:p>
            <a:endParaRPr lang="en-US"/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69897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1174576" y="724519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22" tIns="47311" rIns="94622" bIns="47311" anchor="ctr"/>
          <a:lstStyle/>
          <a:p>
            <a:endParaRPr lang="en-US"/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39794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1174576" y="724519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22" tIns="47311" rIns="94622" bIns="47311" anchor="ctr"/>
          <a:lstStyle/>
          <a:p>
            <a:endParaRPr lang="en-US"/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59762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1174576" y="724519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22" tIns="47311" rIns="94622" bIns="47311" anchor="ctr"/>
          <a:lstStyle/>
          <a:p>
            <a:endParaRPr lang="en-US"/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05569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1174576" y="724519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22" tIns="47311" rIns="94622" bIns="47311" anchor="ctr"/>
          <a:lstStyle/>
          <a:p>
            <a:endParaRPr lang="en-US"/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644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041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59316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1174576" y="724519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22" tIns="47311" rIns="94622" bIns="47311" anchor="ctr"/>
          <a:lstStyle/>
          <a:p>
            <a:endParaRPr lang="en-US"/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57105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1174576" y="724519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22" tIns="47311" rIns="94622" bIns="47311" anchor="ctr"/>
          <a:lstStyle/>
          <a:p>
            <a:endParaRPr lang="en-US"/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26295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1174576" y="724519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22" tIns="47311" rIns="94622" bIns="47311" anchor="ctr"/>
          <a:lstStyle/>
          <a:p>
            <a:endParaRPr lang="en-US"/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286064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6758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2063" y="723900"/>
            <a:ext cx="4778375" cy="3582988"/>
          </a:xfrm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219" y="4555725"/>
            <a:ext cx="5356062" cy="431314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0976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2063" y="723900"/>
            <a:ext cx="4778375" cy="3582988"/>
          </a:xfrm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219" y="4555725"/>
            <a:ext cx="5356062" cy="431314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7024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144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1992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246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9428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45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0843" y="6611779"/>
            <a:ext cx="3385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>
              <a:latin typeface="+mj-lt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0843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1295400"/>
            <a:ext cx="9093416" cy="47244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2625CAF-2E5F-7B4E-BC7D-360E5B500DA5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DC0D93-9B1D-EE47-BE9E-FE522C848067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690093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>
          <a:xfrm>
            <a:off x="419100" y="685800"/>
            <a:ext cx="83058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No Boundary Tag for Allocated Blocks (Case 2)</a:t>
            </a:r>
          </a:p>
        </p:txBody>
      </p:sp>
      <p:sp>
        <p:nvSpPr>
          <p:cNvPr id="29712" name="Rectangle 16"/>
          <p:cNvSpPr>
            <a:spLocks noChangeArrowheads="1"/>
          </p:cNvSpPr>
          <p:nvPr/>
        </p:nvSpPr>
        <p:spPr bwMode="auto">
          <a:xfrm>
            <a:off x="2514600" y="2235036"/>
            <a:ext cx="1676400" cy="6096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14" name="Rectangle 18"/>
          <p:cNvSpPr>
            <a:spLocks noChangeArrowheads="1"/>
          </p:cNvSpPr>
          <p:nvPr/>
        </p:nvSpPr>
        <p:spPr bwMode="auto">
          <a:xfrm>
            <a:off x="2514600" y="1925501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29715" name="Rectangle 19"/>
          <p:cNvSpPr>
            <a:spLocks noChangeArrowheads="1"/>
          </p:cNvSpPr>
          <p:nvPr/>
        </p:nvSpPr>
        <p:spPr bwMode="auto">
          <a:xfrm>
            <a:off x="3810000" y="1925501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?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9716" name="Rectangle 20"/>
          <p:cNvSpPr>
            <a:spLocks noChangeArrowheads="1"/>
          </p:cNvSpPr>
          <p:nvPr/>
        </p:nvSpPr>
        <p:spPr bwMode="auto">
          <a:xfrm>
            <a:off x="2514600" y="19050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17" name="Line 21"/>
          <p:cNvSpPr>
            <a:spLocks noChangeShapeType="1"/>
          </p:cNvSpPr>
          <p:nvPr/>
        </p:nvSpPr>
        <p:spPr bwMode="auto">
          <a:xfrm>
            <a:off x="3352800" y="4191000"/>
            <a:ext cx="1588" cy="4572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20" name="Rectangle 24"/>
          <p:cNvSpPr>
            <a:spLocks noChangeArrowheads="1"/>
          </p:cNvSpPr>
          <p:nvPr/>
        </p:nvSpPr>
        <p:spPr bwMode="auto">
          <a:xfrm>
            <a:off x="2525110" y="3109214"/>
            <a:ext cx="1676400" cy="6096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2" name="Rectangle 26"/>
          <p:cNvSpPr>
            <a:spLocks noChangeArrowheads="1"/>
          </p:cNvSpPr>
          <p:nvPr/>
        </p:nvSpPr>
        <p:spPr bwMode="auto">
          <a:xfrm>
            <a:off x="2504090" y="2839901"/>
            <a:ext cx="1295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</a:t>
            </a:r>
          </a:p>
        </p:txBody>
      </p:sp>
      <p:sp>
        <p:nvSpPr>
          <p:cNvPr id="29723" name="Rectangle 27"/>
          <p:cNvSpPr>
            <a:spLocks noChangeArrowheads="1"/>
          </p:cNvSpPr>
          <p:nvPr/>
        </p:nvSpPr>
        <p:spPr bwMode="auto">
          <a:xfrm>
            <a:off x="3796862" y="2834386"/>
            <a:ext cx="3810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9724" name="Rectangle 28"/>
          <p:cNvSpPr>
            <a:spLocks noChangeArrowheads="1"/>
          </p:cNvSpPr>
          <p:nvPr/>
        </p:nvSpPr>
        <p:spPr bwMode="auto">
          <a:xfrm>
            <a:off x="2514600" y="28194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5" name="Rectangle 29"/>
          <p:cNvSpPr>
            <a:spLocks noChangeArrowheads="1"/>
          </p:cNvSpPr>
          <p:nvPr/>
        </p:nvSpPr>
        <p:spPr bwMode="auto">
          <a:xfrm>
            <a:off x="2514600" y="3733800"/>
            <a:ext cx="12954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29726" name="Rectangle 30"/>
          <p:cNvSpPr>
            <a:spLocks noChangeArrowheads="1"/>
          </p:cNvSpPr>
          <p:nvPr/>
        </p:nvSpPr>
        <p:spPr bwMode="auto">
          <a:xfrm>
            <a:off x="3810000" y="3733800"/>
            <a:ext cx="3810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29727" name="Rectangle 31"/>
          <p:cNvSpPr>
            <a:spLocks noChangeArrowheads="1"/>
          </p:cNvSpPr>
          <p:nvPr/>
        </p:nvSpPr>
        <p:spPr bwMode="auto">
          <a:xfrm>
            <a:off x="2514600" y="4038600"/>
            <a:ext cx="16764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8" name="Rectangle 32"/>
          <p:cNvSpPr>
            <a:spLocks noChangeArrowheads="1"/>
          </p:cNvSpPr>
          <p:nvPr/>
        </p:nvSpPr>
        <p:spPr bwMode="auto">
          <a:xfrm>
            <a:off x="2514600" y="43434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9" name="Rectangle 33"/>
          <p:cNvSpPr>
            <a:spLocks noChangeArrowheads="1"/>
          </p:cNvSpPr>
          <p:nvPr/>
        </p:nvSpPr>
        <p:spPr bwMode="auto">
          <a:xfrm>
            <a:off x="2514600" y="4343400"/>
            <a:ext cx="12954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29730" name="Rectangle 34"/>
          <p:cNvSpPr>
            <a:spLocks noChangeArrowheads="1"/>
          </p:cNvSpPr>
          <p:nvPr/>
        </p:nvSpPr>
        <p:spPr bwMode="auto">
          <a:xfrm>
            <a:off x="3810000" y="4343400"/>
            <a:ext cx="3810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29731" name="Rectangle 35"/>
          <p:cNvSpPr>
            <a:spLocks noChangeArrowheads="1"/>
          </p:cNvSpPr>
          <p:nvPr/>
        </p:nvSpPr>
        <p:spPr bwMode="auto">
          <a:xfrm>
            <a:off x="2514600" y="37338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4495800" y="1905000"/>
            <a:ext cx="2514600" cy="2743200"/>
            <a:chOff x="4495800" y="1905000"/>
            <a:chExt cx="2514600" cy="2743200"/>
          </a:xfrm>
        </p:grpSpPr>
        <p:sp>
          <p:nvSpPr>
            <p:cNvPr id="29699" name="Rectangle 3"/>
            <p:cNvSpPr>
              <a:spLocks noChangeArrowheads="1"/>
            </p:cNvSpPr>
            <p:nvPr/>
          </p:nvSpPr>
          <p:spPr bwMode="auto">
            <a:xfrm>
              <a:off x="5334000" y="2219394"/>
              <a:ext cx="1676400" cy="6096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2" name="Rectangle 6"/>
            <p:cNvSpPr>
              <a:spLocks noChangeArrowheads="1"/>
            </p:cNvSpPr>
            <p:nvPr/>
          </p:nvSpPr>
          <p:spPr bwMode="auto">
            <a:xfrm>
              <a:off x="5334000" y="1924844"/>
              <a:ext cx="1295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m1</a:t>
              </a:r>
            </a:p>
          </p:txBody>
        </p:sp>
        <p:sp>
          <p:nvSpPr>
            <p:cNvPr id="29703" name="Rectangle 7"/>
            <p:cNvSpPr>
              <a:spLocks noChangeArrowheads="1"/>
            </p:cNvSpPr>
            <p:nvPr/>
          </p:nvSpPr>
          <p:spPr bwMode="auto">
            <a:xfrm>
              <a:off x="6629400" y="1925501"/>
              <a:ext cx="3810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C00000"/>
                  </a:solidFill>
                  <a:latin typeface="Calibri" pitchFamily="34" charset="0"/>
                </a:rPr>
                <a:t>?</a:t>
              </a:r>
              <a:r>
                <a:rPr lang="en-GB" sz="1600" b="1" dirty="0">
                  <a:solidFill>
                    <a:srgbClr val="0070C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9704" name="Rectangle 8"/>
            <p:cNvSpPr>
              <a:spLocks noChangeArrowheads="1"/>
            </p:cNvSpPr>
            <p:nvPr/>
          </p:nvSpPr>
          <p:spPr bwMode="auto">
            <a:xfrm>
              <a:off x="5334000" y="1905000"/>
              <a:ext cx="1676400" cy="9144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5" name="Rectangle 9"/>
            <p:cNvSpPr>
              <a:spLocks noChangeArrowheads="1"/>
            </p:cNvSpPr>
            <p:nvPr/>
          </p:nvSpPr>
          <p:spPr bwMode="auto">
            <a:xfrm>
              <a:off x="5334000" y="2819400"/>
              <a:ext cx="1295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n+m2</a:t>
              </a:r>
            </a:p>
          </p:txBody>
        </p:sp>
        <p:sp>
          <p:nvSpPr>
            <p:cNvPr id="29706" name="Rectangle 10"/>
            <p:cNvSpPr>
              <a:spLocks noChangeArrowheads="1"/>
            </p:cNvSpPr>
            <p:nvPr/>
          </p:nvSpPr>
          <p:spPr bwMode="auto">
            <a:xfrm>
              <a:off x="6629400" y="2819400"/>
              <a:ext cx="381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  <a:r>
                <a:rPr lang="en-GB" sz="1600" b="1" dirty="0">
                  <a:solidFill>
                    <a:srgbClr val="0070C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9707" name="Rectangle 11"/>
            <p:cNvSpPr>
              <a:spLocks noChangeArrowheads="1"/>
            </p:cNvSpPr>
            <p:nvPr/>
          </p:nvSpPr>
          <p:spPr bwMode="auto">
            <a:xfrm>
              <a:off x="5334000" y="4343400"/>
              <a:ext cx="1676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8" name="Rectangle 12"/>
            <p:cNvSpPr>
              <a:spLocks noChangeArrowheads="1"/>
            </p:cNvSpPr>
            <p:nvPr/>
          </p:nvSpPr>
          <p:spPr bwMode="auto">
            <a:xfrm>
              <a:off x="5334000" y="4343400"/>
              <a:ext cx="1295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n+m2</a:t>
              </a:r>
            </a:p>
          </p:txBody>
        </p:sp>
        <p:sp>
          <p:nvSpPr>
            <p:cNvPr id="29709" name="Rectangle 13"/>
            <p:cNvSpPr>
              <a:spLocks noChangeArrowheads="1"/>
            </p:cNvSpPr>
            <p:nvPr/>
          </p:nvSpPr>
          <p:spPr bwMode="auto">
            <a:xfrm>
              <a:off x="6629400" y="4343400"/>
              <a:ext cx="381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  <a:r>
                <a:rPr lang="en-GB" sz="1600" b="1" dirty="0">
                  <a:solidFill>
                    <a:srgbClr val="0070C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9732" name="Line 36"/>
            <p:cNvSpPr>
              <a:spLocks noChangeShapeType="1"/>
            </p:cNvSpPr>
            <p:nvPr/>
          </p:nvSpPr>
          <p:spPr bwMode="auto">
            <a:xfrm>
              <a:off x="4495800" y="3276600"/>
              <a:ext cx="609600" cy="1588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733" name="Rectangle 37"/>
            <p:cNvSpPr>
              <a:spLocks noChangeArrowheads="1"/>
            </p:cNvSpPr>
            <p:nvPr/>
          </p:nvSpPr>
          <p:spPr bwMode="auto">
            <a:xfrm>
              <a:off x="5334000" y="3124200"/>
              <a:ext cx="1676400" cy="1219200"/>
            </a:xfrm>
            <a:prstGeom prst="rect">
              <a:avLst/>
            </a:prstGeom>
            <a:solidFill>
              <a:schemeClr val="bg1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4" name="Rectangle 38"/>
            <p:cNvSpPr>
              <a:spLocks noChangeArrowheads="1"/>
            </p:cNvSpPr>
            <p:nvPr/>
          </p:nvSpPr>
          <p:spPr bwMode="auto">
            <a:xfrm>
              <a:off x="5334000" y="2819400"/>
              <a:ext cx="1676400" cy="18288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1295400" y="2047104"/>
            <a:ext cx="10048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previous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block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442969" y="2857412"/>
            <a:ext cx="7120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block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being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freed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440767" y="3944720"/>
            <a:ext cx="6944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next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block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D6F408B-09D8-4F4F-8A1C-7B5D6C9A673D}"/>
              </a:ext>
            </a:extLst>
          </p:cNvPr>
          <p:cNvSpPr txBox="1"/>
          <p:nvPr/>
        </p:nvSpPr>
        <p:spPr>
          <a:xfrm>
            <a:off x="762000" y="5334000"/>
            <a:ext cx="64522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Header: 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	</a:t>
            </a:r>
            <a:r>
              <a:rPr lang="en-US" sz="1800" dirty="0">
                <a:latin typeface="Calibri" pitchFamily="34" charset="0"/>
              </a:rPr>
              <a:t>Use 2 bits (address bits always zero due to alignment):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	(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previous block allocated</a:t>
            </a:r>
            <a:r>
              <a:rPr lang="en-US" sz="1800" dirty="0">
                <a:latin typeface="Calibri" pitchFamily="34" charset="0"/>
              </a:rPr>
              <a:t>)&lt;&lt;1 | (</a:t>
            </a:r>
            <a:r>
              <a:rPr lang="en-US" sz="1800" dirty="0">
                <a:solidFill>
                  <a:srgbClr val="0070C0"/>
                </a:solidFill>
                <a:latin typeface="Calibri" pitchFamily="34" charset="0"/>
              </a:rPr>
              <a:t>current block allocated</a:t>
            </a:r>
            <a:r>
              <a:rPr lang="en-US" sz="1800" dirty="0">
                <a:latin typeface="Calibri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661308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2590800" y="1905000"/>
            <a:ext cx="1295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886200" y="1905000"/>
            <a:ext cx="3810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?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2590800" y="22098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2590800" y="25146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2590800" y="2514600"/>
            <a:ext cx="1295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3886200" y="2514600"/>
            <a:ext cx="3810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?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2590800" y="19050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30" name="Rectangle 10"/>
          <p:cNvSpPr>
            <a:spLocks noChangeArrowheads="1"/>
          </p:cNvSpPr>
          <p:nvPr/>
        </p:nvSpPr>
        <p:spPr bwMode="auto">
          <a:xfrm>
            <a:off x="2590800" y="2819400"/>
            <a:ext cx="1295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</a:t>
            </a:r>
          </a:p>
        </p:txBody>
      </p:sp>
      <p:sp>
        <p:nvSpPr>
          <p:cNvPr id="30731" name="Rectangle 11"/>
          <p:cNvSpPr>
            <a:spLocks noChangeArrowheads="1"/>
          </p:cNvSpPr>
          <p:nvPr/>
        </p:nvSpPr>
        <p:spPr bwMode="auto">
          <a:xfrm>
            <a:off x="3886200" y="2819400"/>
            <a:ext cx="3810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2590800" y="3124200"/>
            <a:ext cx="1676400" cy="588579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36" name="Rectangle 16"/>
          <p:cNvSpPr>
            <a:spLocks noChangeArrowheads="1"/>
          </p:cNvSpPr>
          <p:nvPr/>
        </p:nvSpPr>
        <p:spPr bwMode="auto">
          <a:xfrm>
            <a:off x="2590800" y="28194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37" name="Rectangle 17"/>
          <p:cNvSpPr>
            <a:spLocks noChangeArrowheads="1"/>
          </p:cNvSpPr>
          <p:nvPr/>
        </p:nvSpPr>
        <p:spPr bwMode="auto">
          <a:xfrm>
            <a:off x="2590800" y="3733800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30738" name="Rectangle 18"/>
          <p:cNvSpPr>
            <a:spLocks noChangeArrowheads="1"/>
          </p:cNvSpPr>
          <p:nvPr/>
        </p:nvSpPr>
        <p:spPr bwMode="auto">
          <a:xfrm>
            <a:off x="3886200" y="3733800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0739" name="Rectangle 19"/>
          <p:cNvSpPr>
            <a:spLocks noChangeArrowheads="1"/>
          </p:cNvSpPr>
          <p:nvPr/>
        </p:nvSpPr>
        <p:spPr bwMode="auto">
          <a:xfrm>
            <a:off x="2590800" y="4038600"/>
            <a:ext cx="1676400" cy="6096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3" name="Rectangle 23"/>
          <p:cNvSpPr>
            <a:spLocks noChangeArrowheads="1"/>
          </p:cNvSpPr>
          <p:nvPr/>
        </p:nvSpPr>
        <p:spPr bwMode="auto">
          <a:xfrm>
            <a:off x="2590800" y="37338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4" name="Rectangle 24"/>
          <p:cNvSpPr>
            <a:spLocks noChangeArrowheads="1"/>
          </p:cNvSpPr>
          <p:nvPr/>
        </p:nvSpPr>
        <p:spPr bwMode="auto">
          <a:xfrm>
            <a:off x="5257800" y="1905000"/>
            <a:ext cx="1295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n+m1</a:t>
            </a:r>
          </a:p>
        </p:txBody>
      </p:sp>
      <p:sp>
        <p:nvSpPr>
          <p:cNvPr id="30745" name="Rectangle 25"/>
          <p:cNvSpPr>
            <a:spLocks noChangeArrowheads="1"/>
          </p:cNvSpPr>
          <p:nvPr/>
        </p:nvSpPr>
        <p:spPr bwMode="auto">
          <a:xfrm>
            <a:off x="6553200" y="1905000"/>
            <a:ext cx="3810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?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0746" name="Rectangle 26"/>
          <p:cNvSpPr>
            <a:spLocks noChangeArrowheads="1"/>
          </p:cNvSpPr>
          <p:nvPr/>
        </p:nvSpPr>
        <p:spPr bwMode="auto">
          <a:xfrm>
            <a:off x="5257800" y="2209800"/>
            <a:ext cx="1676400" cy="12192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8" name="Rectangle 28"/>
          <p:cNvSpPr>
            <a:spLocks noChangeArrowheads="1"/>
          </p:cNvSpPr>
          <p:nvPr/>
        </p:nvSpPr>
        <p:spPr bwMode="auto">
          <a:xfrm>
            <a:off x="5257800" y="34290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9" name="Rectangle 29"/>
          <p:cNvSpPr>
            <a:spLocks noChangeArrowheads="1"/>
          </p:cNvSpPr>
          <p:nvPr/>
        </p:nvSpPr>
        <p:spPr bwMode="auto">
          <a:xfrm>
            <a:off x="5257800" y="3429000"/>
            <a:ext cx="1295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n+m1</a:t>
            </a:r>
          </a:p>
        </p:txBody>
      </p:sp>
      <p:sp>
        <p:nvSpPr>
          <p:cNvPr id="30750" name="Rectangle 30"/>
          <p:cNvSpPr>
            <a:spLocks noChangeArrowheads="1"/>
          </p:cNvSpPr>
          <p:nvPr/>
        </p:nvSpPr>
        <p:spPr bwMode="auto">
          <a:xfrm>
            <a:off x="6553200" y="3429000"/>
            <a:ext cx="3810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?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0751" name="Rectangle 31"/>
          <p:cNvSpPr>
            <a:spLocks noChangeArrowheads="1"/>
          </p:cNvSpPr>
          <p:nvPr/>
        </p:nvSpPr>
        <p:spPr bwMode="auto">
          <a:xfrm>
            <a:off x="5257800" y="3733800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30752" name="Rectangle 32"/>
          <p:cNvSpPr>
            <a:spLocks noChangeArrowheads="1"/>
          </p:cNvSpPr>
          <p:nvPr/>
        </p:nvSpPr>
        <p:spPr bwMode="auto">
          <a:xfrm>
            <a:off x="6553200" y="3733800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0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0757" name="Rectangle 37"/>
          <p:cNvSpPr>
            <a:spLocks noChangeArrowheads="1"/>
          </p:cNvSpPr>
          <p:nvPr/>
        </p:nvSpPr>
        <p:spPr bwMode="auto">
          <a:xfrm>
            <a:off x="5257800" y="37338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58" name="Line 38"/>
          <p:cNvSpPr>
            <a:spLocks noChangeShapeType="1"/>
          </p:cNvSpPr>
          <p:nvPr/>
        </p:nvSpPr>
        <p:spPr bwMode="auto">
          <a:xfrm>
            <a:off x="4419600" y="3276600"/>
            <a:ext cx="609600" cy="1588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59" name="Rectangle 39"/>
          <p:cNvSpPr>
            <a:spLocks noChangeArrowheads="1"/>
          </p:cNvSpPr>
          <p:nvPr/>
        </p:nvSpPr>
        <p:spPr bwMode="auto">
          <a:xfrm>
            <a:off x="5257800" y="1905000"/>
            <a:ext cx="1676400" cy="18288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Rectangle 4"/>
          <p:cNvSpPr>
            <a:spLocks noGrp="1" noChangeArrowheads="1"/>
          </p:cNvSpPr>
          <p:nvPr>
            <p:ph type="title"/>
          </p:nvPr>
        </p:nvSpPr>
        <p:spPr>
          <a:xfrm>
            <a:off x="419100" y="680348"/>
            <a:ext cx="83058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No Boundary Tag for Allocated Blocks (Case 3)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371600" y="2047104"/>
            <a:ext cx="10048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previous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block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519169" y="2857412"/>
            <a:ext cx="7120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block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being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freed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516967" y="3944720"/>
            <a:ext cx="6944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next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block</a:t>
            </a:r>
          </a:p>
        </p:txBody>
      </p:sp>
      <p:sp>
        <p:nvSpPr>
          <p:cNvPr id="48" name="Rectangle 19"/>
          <p:cNvSpPr>
            <a:spLocks noChangeArrowheads="1"/>
          </p:cNvSpPr>
          <p:nvPr/>
        </p:nvSpPr>
        <p:spPr bwMode="auto">
          <a:xfrm>
            <a:off x="5266997" y="4038600"/>
            <a:ext cx="1667203" cy="6096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B192E3F-5DFB-4F1D-A433-3BBC743F2A14}"/>
              </a:ext>
            </a:extLst>
          </p:cNvPr>
          <p:cNvSpPr txBox="1"/>
          <p:nvPr/>
        </p:nvSpPr>
        <p:spPr>
          <a:xfrm>
            <a:off x="762000" y="5334000"/>
            <a:ext cx="64522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Header: 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	</a:t>
            </a:r>
            <a:r>
              <a:rPr lang="en-US" sz="1800" dirty="0">
                <a:latin typeface="Calibri" pitchFamily="34" charset="0"/>
              </a:rPr>
              <a:t>Use 2 bits (address bits always zero due to alignment):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	(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previous block allocated</a:t>
            </a:r>
            <a:r>
              <a:rPr lang="en-US" sz="1800" dirty="0">
                <a:latin typeface="Calibri" pitchFamily="34" charset="0"/>
              </a:rPr>
              <a:t>)&lt;&lt;1 | (</a:t>
            </a:r>
            <a:r>
              <a:rPr lang="en-US" sz="1800" dirty="0">
                <a:solidFill>
                  <a:srgbClr val="0070C0"/>
                </a:solidFill>
                <a:latin typeface="Calibri" pitchFamily="34" charset="0"/>
              </a:rPr>
              <a:t>current block allocated</a:t>
            </a:r>
            <a:r>
              <a:rPr lang="en-US" sz="1800" dirty="0">
                <a:latin typeface="Calibri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59308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4" grpId="0" animBg="1"/>
      <p:bldP spid="30745" grpId="0" animBg="1"/>
      <p:bldP spid="30746" grpId="0" animBg="1"/>
      <p:bldP spid="30748" grpId="0" animBg="1"/>
      <p:bldP spid="30749" grpId="0" animBg="1"/>
      <p:bldP spid="30750" grpId="0" animBg="1"/>
      <p:bldP spid="30751" grpId="0" animBg="1"/>
      <p:bldP spid="30752" grpId="0" animBg="1"/>
      <p:bldP spid="30757" grpId="0" animBg="1"/>
      <p:bldP spid="30758" grpId="0" animBg="1"/>
      <p:bldP spid="30759" grpId="0" animBg="1"/>
      <p:bldP spid="4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4"/>
          <p:cNvSpPr>
            <a:spLocks noGrp="1" noChangeArrowheads="1"/>
          </p:cNvSpPr>
          <p:nvPr>
            <p:ph type="title"/>
          </p:nvPr>
        </p:nvSpPr>
        <p:spPr>
          <a:xfrm>
            <a:off x="419100" y="680348"/>
            <a:ext cx="83058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No Boundary Tag for Allocated Blocks (Case 4)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255572" y="2021744"/>
            <a:ext cx="10048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previous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block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403141" y="2832052"/>
            <a:ext cx="7120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block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being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freed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400939" y="3919360"/>
            <a:ext cx="6944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next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block</a:t>
            </a:r>
          </a:p>
        </p:txBody>
      </p:sp>
      <p:sp>
        <p:nvSpPr>
          <p:cNvPr id="41" name="Rectangle 18"/>
          <p:cNvSpPr>
            <a:spLocks noChangeArrowheads="1"/>
          </p:cNvSpPr>
          <p:nvPr/>
        </p:nvSpPr>
        <p:spPr bwMode="auto">
          <a:xfrm>
            <a:off x="2514600" y="1925501"/>
            <a:ext cx="1295400" cy="304800"/>
          </a:xfrm>
          <a:prstGeom prst="rect">
            <a:avLst/>
          </a:prstGeom>
          <a:noFill/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42" name="Rectangle 19"/>
          <p:cNvSpPr>
            <a:spLocks noChangeArrowheads="1"/>
          </p:cNvSpPr>
          <p:nvPr/>
        </p:nvSpPr>
        <p:spPr bwMode="auto">
          <a:xfrm>
            <a:off x="3810000" y="1925501"/>
            <a:ext cx="381000" cy="304800"/>
          </a:xfrm>
          <a:prstGeom prst="rect">
            <a:avLst/>
          </a:prstGeom>
          <a:noFill/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?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44" name="Line 21"/>
          <p:cNvSpPr>
            <a:spLocks noChangeShapeType="1"/>
          </p:cNvSpPr>
          <p:nvPr/>
        </p:nvSpPr>
        <p:spPr bwMode="auto">
          <a:xfrm>
            <a:off x="3352800" y="4191000"/>
            <a:ext cx="1588" cy="4572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5" name="Rectangle 24"/>
          <p:cNvSpPr>
            <a:spLocks noChangeArrowheads="1"/>
          </p:cNvSpPr>
          <p:nvPr/>
        </p:nvSpPr>
        <p:spPr bwMode="auto">
          <a:xfrm>
            <a:off x="2525110" y="3109214"/>
            <a:ext cx="1676400" cy="6096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Rectangle 26"/>
          <p:cNvSpPr>
            <a:spLocks noChangeArrowheads="1"/>
          </p:cNvSpPr>
          <p:nvPr/>
        </p:nvSpPr>
        <p:spPr bwMode="auto">
          <a:xfrm>
            <a:off x="2504090" y="2839901"/>
            <a:ext cx="1295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</a:t>
            </a:r>
          </a:p>
        </p:txBody>
      </p:sp>
      <p:sp>
        <p:nvSpPr>
          <p:cNvPr id="47" name="Rectangle 27"/>
          <p:cNvSpPr>
            <a:spLocks noChangeArrowheads="1"/>
          </p:cNvSpPr>
          <p:nvPr/>
        </p:nvSpPr>
        <p:spPr bwMode="auto">
          <a:xfrm>
            <a:off x="3796862" y="2834386"/>
            <a:ext cx="3810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0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48" name="Rectangle 28"/>
          <p:cNvSpPr>
            <a:spLocks noChangeArrowheads="1"/>
          </p:cNvSpPr>
          <p:nvPr/>
        </p:nvSpPr>
        <p:spPr bwMode="auto">
          <a:xfrm>
            <a:off x="2514600" y="28194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Rectangle 29"/>
          <p:cNvSpPr>
            <a:spLocks noChangeArrowheads="1"/>
          </p:cNvSpPr>
          <p:nvPr/>
        </p:nvSpPr>
        <p:spPr bwMode="auto">
          <a:xfrm>
            <a:off x="2514600" y="3733800"/>
            <a:ext cx="12954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50" name="Rectangle 30"/>
          <p:cNvSpPr>
            <a:spLocks noChangeArrowheads="1"/>
          </p:cNvSpPr>
          <p:nvPr/>
        </p:nvSpPr>
        <p:spPr bwMode="auto">
          <a:xfrm>
            <a:off x="3810000" y="3733800"/>
            <a:ext cx="3810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51" name="Rectangle 31"/>
          <p:cNvSpPr>
            <a:spLocks noChangeArrowheads="1"/>
          </p:cNvSpPr>
          <p:nvPr/>
        </p:nvSpPr>
        <p:spPr bwMode="auto">
          <a:xfrm>
            <a:off x="2514600" y="4038600"/>
            <a:ext cx="16764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Rectangle 32"/>
          <p:cNvSpPr>
            <a:spLocks noChangeArrowheads="1"/>
          </p:cNvSpPr>
          <p:nvPr/>
        </p:nvSpPr>
        <p:spPr bwMode="auto">
          <a:xfrm>
            <a:off x="2514600" y="43434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Rectangle 33"/>
          <p:cNvSpPr>
            <a:spLocks noChangeArrowheads="1"/>
          </p:cNvSpPr>
          <p:nvPr/>
        </p:nvSpPr>
        <p:spPr bwMode="auto">
          <a:xfrm>
            <a:off x="2514600" y="4343400"/>
            <a:ext cx="12954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54" name="Rectangle 34"/>
          <p:cNvSpPr>
            <a:spLocks noChangeArrowheads="1"/>
          </p:cNvSpPr>
          <p:nvPr/>
        </p:nvSpPr>
        <p:spPr bwMode="auto">
          <a:xfrm>
            <a:off x="3810000" y="4343400"/>
            <a:ext cx="3810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55" name="Rectangle 35"/>
          <p:cNvSpPr>
            <a:spLocks noChangeArrowheads="1"/>
          </p:cNvSpPr>
          <p:nvPr/>
        </p:nvSpPr>
        <p:spPr bwMode="auto">
          <a:xfrm>
            <a:off x="2514600" y="37338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Rectangle 6"/>
          <p:cNvSpPr>
            <a:spLocks noChangeArrowheads="1"/>
          </p:cNvSpPr>
          <p:nvPr/>
        </p:nvSpPr>
        <p:spPr bwMode="auto">
          <a:xfrm>
            <a:off x="2525110" y="2514600"/>
            <a:ext cx="128489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57" name="Rectangle 7"/>
          <p:cNvSpPr>
            <a:spLocks noChangeArrowheads="1"/>
          </p:cNvSpPr>
          <p:nvPr/>
        </p:nvSpPr>
        <p:spPr bwMode="auto">
          <a:xfrm>
            <a:off x="3810000" y="2514600"/>
            <a:ext cx="3810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?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43" name="Rectangle 20"/>
          <p:cNvSpPr>
            <a:spLocks noChangeArrowheads="1"/>
          </p:cNvSpPr>
          <p:nvPr/>
        </p:nvSpPr>
        <p:spPr bwMode="auto">
          <a:xfrm>
            <a:off x="2514600" y="19050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4255516" y="1907108"/>
            <a:ext cx="2514600" cy="2743200"/>
            <a:chOff x="4255516" y="1907108"/>
            <a:chExt cx="2514600" cy="2743200"/>
          </a:xfrm>
        </p:grpSpPr>
        <p:grpSp>
          <p:nvGrpSpPr>
            <p:cNvPr id="2" name="Group 1"/>
            <p:cNvGrpSpPr/>
            <p:nvPr/>
          </p:nvGrpSpPr>
          <p:grpSpPr>
            <a:xfrm>
              <a:off x="4255516" y="1907108"/>
              <a:ext cx="2514600" cy="2743200"/>
              <a:chOff x="3581400" y="1905000"/>
              <a:chExt cx="2514600" cy="2743200"/>
            </a:xfrm>
          </p:grpSpPr>
          <p:sp>
            <p:nvSpPr>
              <p:cNvPr id="31768" name="Rectangle 24"/>
              <p:cNvSpPr>
                <a:spLocks noChangeArrowheads="1"/>
              </p:cNvSpPr>
              <p:nvPr/>
            </p:nvSpPr>
            <p:spPr bwMode="auto">
              <a:xfrm>
                <a:off x="4419600" y="1905000"/>
                <a:ext cx="1295400" cy="304800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latin typeface="Calibri" pitchFamily="34" charset="0"/>
                  </a:rPr>
                  <a:t>n+m1+m2</a:t>
                </a:r>
              </a:p>
            </p:txBody>
          </p:sp>
          <p:sp>
            <p:nvSpPr>
              <p:cNvPr id="31770" name="Rectangle 26"/>
              <p:cNvSpPr>
                <a:spLocks noChangeArrowheads="1"/>
              </p:cNvSpPr>
              <p:nvPr/>
            </p:nvSpPr>
            <p:spPr bwMode="auto">
              <a:xfrm>
                <a:off x="4419600" y="2209800"/>
                <a:ext cx="1676400" cy="2133600"/>
              </a:xfrm>
              <a:prstGeom prst="rect">
                <a:avLst/>
              </a:prstGeom>
              <a:solidFill>
                <a:schemeClr val="bg1"/>
              </a:solidFill>
              <a:ln w="324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71" name="Rectangle 27"/>
              <p:cNvSpPr>
                <a:spLocks noChangeArrowheads="1"/>
              </p:cNvSpPr>
              <p:nvPr/>
            </p:nvSpPr>
            <p:spPr bwMode="auto">
              <a:xfrm>
                <a:off x="4419600" y="4343400"/>
                <a:ext cx="1676400" cy="304800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72" name="Rectangle 28"/>
              <p:cNvSpPr>
                <a:spLocks noChangeArrowheads="1"/>
              </p:cNvSpPr>
              <p:nvPr/>
            </p:nvSpPr>
            <p:spPr bwMode="auto">
              <a:xfrm>
                <a:off x="4419600" y="4343400"/>
                <a:ext cx="1295400" cy="304800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latin typeface="Calibri" pitchFamily="34" charset="0"/>
                  </a:rPr>
                  <a:t>n+m1+m2</a:t>
                </a:r>
              </a:p>
            </p:txBody>
          </p:sp>
          <p:sp>
            <p:nvSpPr>
              <p:cNvPr id="31773" name="Rectangle 29"/>
              <p:cNvSpPr>
                <a:spLocks noChangeArrowheads="1"/>
              </p:cNvSpPr>
              <p:nvPr/>
            </p:nvSpPr>
            <p:spPr bwMode="auto">
              <a:xfrm>
                <a:off x="5715000" y="4343400"/>
                <a:ext cx="381000" cy="304800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GB" sz="1600" b="1" dirty="0">
                  <a:latin typeface="Calibri" pitchFamily="34" charset="0"/>
                </a:endParaRPr>
              </a:p>
            </p:txBody>
          </p:sp>
          <p:sp>
            <p:nvSpPr>
              <p:cNvPr id="31774" name="Line 30"/>
              <p:cNvSpPr>
                <a:spLocks noChangeShapeType="1"/>
              </p:cNvSpPr>
              <p:nvPr/>
            </p:nvSpPr>
            <p:spPr bwMode="auto">
              <a:xfrm>
                <a:off x="3581400" y="3276600"/>
                <a:ext cx="609600" cy="1588"/>
              </a:xfrm>
              <a:prstGeom prst="line">
                <a:avLst/>
              </a:prstGeom>
              <a:noFill/>
              <a:ln w="25560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75" name="Rectangle 31"/>
              <p:cNvSpPr>
                <a:spLocks noChangeArrowheads="1"/>
              </p:cNvSpPr>
              <p:nvPr/>
            </p:nvSpPr>
            <p:spPr bwMode="auto">
              <a:xfrm>
                <a:off x="4419600" y="1905000"/>
                <a:ext cx="1676400" cy="27432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8" name="Rectangle 19"/>
            <p:cNvSpPr>
              <a:spLocks noChangeArrowheads="1"/>
            </p:cNvSpPr>
            <p:nvPr/>
          </p:nvSpPr>
          <p:spPr bwMode="auto">
            <a:xfrm>
              <a:off x="6385034" y="1907108"/>
              <a:ext cx="381000" cy="304800"/>
            </a:xfrm>
            <a:prstGeom prst="rect">
              <a:avLst/>
            </a:prstGeom>
            <a:noFill/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C00000"/>
                  </a:solidFill>
                  <a:latin typeface="Calibri" pitchFamily="34" charset="0"/>
                </a:rPr>
                <a:t>?</a:t>
              </a:r>
              <a:r>
                <a:rPr lang="en-GB" sz="1600" b="1" dirty="0">
                  <a:solidFill>
                    <a:srgbClr val="0070C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59" name="Rectangle 19"/>
            <p:cNvSpPr>
              <a:spLocks noChangeArrowheads="1"/>
            </p:cNvSpPr>
            <p:nvPr/>
          </p:nvSpPr>
          <p:spPr bwMode="auto">
            <a:xfrm>
              <a:off x="6385034" y="4342880"/>
              <a:ext cx="381000" cy="304800"/>
            </a:xfrm>
            <a:prstGeom prst="rect">
              <a:avLst/>
            </a:prstGeom>
            <a:noFill/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C00000"/>
                  </a:solidFill>
                  <a:latin typeface="Calibri" pitchFamily="34" charset="0"/>
                </a:rPr>
                <a:t>?</a:t>
              </a:r>
              <a:r>
                <a:rPr lang="en-GB" sz="1600" b="1" dirty="0">
                  <a:solidFill>
                    <a:srgbClr val="0070C0"/>
                  </a:solidFill>
                  <a:latin typeface="Calibri" pitchFamily="34" charset="0"/>
                </a:rPr>
                <a:t>0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5F9A8C06-F363-4FD3-8696-FBFF22FDB6C2}"/>
              </a:ext>
            </a:extLst>
          </p:cNvPr>
          <p:cNvSpPr txBox="1"/>
          <p:nvPr/>
        </p:nvSpPr>
        <p:spPr>
          <a:xfrm>
            <a:off x="762000" y="5334000"/>
            <a:ext cx="64522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Header: 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	</a:t>
            </a:r>
            <a:r>
              <a:rPr lang="en-US" sz="1800" dirty="0">
                <a:latin typeface="Calibri" pitchFamily="34" charset="0"/>
              </a:rPr>
              <a:t>Use 2 bits (address bits always zero due to alignment):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	(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previous block allocated</a:t>
            </a:r>
            <a:r>
              <a:rPr lang="en-US" sz="1800" dirty="0">
                <a:latin typeface="Calibri" pitchFamily="34" charset="0"/>
              </a:rPr>
              <a:t>)&lt;&lt;1 | (</a:t>
            </a:r>
            <a:r>
              <a:rPr lang="en-US" sz="1800" dirty="0">
                <a:solidFill>
                  <a:srgbClr val="0070C0"/>
                </a:solidFill>
                <a:latin typeface="Calibri" pitchFamily="34" charset="0"/>
              </a:rPr>
              <a:t>current block allocated</a:t>
            </a:r>
            <a:r>
              <a:rPr lang="en-US" sz="1800" dirty="0">
                <a:latin typeface="Calibri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621715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>
          <a:xfrm>
            <a:off x="440724" y="458703"/>
            <a:ext cx="67564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Implicit Lists Summary</a:t>
            </a: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40266" y="1160463"/>
            <a:ext cx="8307387" cy="5392737"/>
          </a:xfrm>
          <a:ln/>
        </p:spPr>
        <p:txBody>
          <a:bodyPr/>
          <a:lstStyle/>
          <a:p>
            <a:pPr>
              <a:lnSpc>
                <a:spcPct val="83000"/>
              </a:lnSpc>
              <a:spcBef>
                <a:spcPts val="12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Implementation: very simple</a:t>
            </a:r>
          </a:p>
          <a:p>
            <a:pPr>
              <a:lnSpc>
                <a:spcPct val="83000"/>
              </a:lnSpc>
              <a:spcBef>
                <a:spcPts val="12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Allocate cost: </a:t>
            </a:r>
          </a:p>
          <a:p>
            <a:pPr lvl="1">
              <a:lnSpc>
                <a:spcPct val="83000"/>
              </a:lnSpc>
              <a:spcBef>
                <a:spcPts val="6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linear time worst case</a:t>
            </a:r>
          </a:p>
          <a:p>
            <a:pPr>
              <a:lnSpc>
                <a:spcPct val="83000"/>
              </a:lnSpc>
              <a:spcBef>
                <a:spcPts val="12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Free cost: </a:t>
            </a:r>
          </a:p>
          <a:p>
            <a:pPr lvl="1">
              <a:lnSpc>
                <a:spcPct val="83000"/>
              </a:lnSpc>
              <a:spcBef>
                <a:spcPts val="6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constant time worst case</a:t>
            </a:r>
          </a:p>
          <a:p>
            <a:pPr lvl="1">
              <a:lnSpc>
                <a:spcPct val="88000"/>
              </a:lnSpc>
              <a:spcBef>
                <a:spcPts val="600"/>
              </a:spcBef>
              <a:buSzTx/>
              <a:buFont typeface="Wingdings" pitchFamily="2" charset="2"/>
              <a:buChar char="§"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even with coalescing</a:t>
            </a:r>
          </a:p>
          <a:p>
            <a:pPr>
              <a:lnSpc>
                <a:spcPct val="83000"/>
              </a:lnSpc>
              <a:spcBef>
                <a:spcPts val="12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Memory Overhead: </a:t>
            </a:r>
          </a:p>
          <a:p>
            <a:pPr lvl="1">
              <a:lnSpc>
                <a:spcPct val="83000"/>
              </a:lnSpc>
              <a:spcBef>
                <a:spcPts val="6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Depends on placement policy</a:t>
            </a:r>
          </a:p>
          <a:p>
            <a:pPr lvl="1">
              <a:lnSpc>
                <a:spcPct val="88000"/>
              </a:lnSpc>
              <a:spcBef>
                <a:spcPts val="6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Strategies include first fit, next fit, and best fit</a:t>
            </a:r>
          </a:p>
          <a:p>
            <a:pPr>
              <a:lnSpc>
                <a:spcPct val="83000"/>
              </a:lnSpc>
              <a:spcBef>
                <a:spcPts val="12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Not used in practice for </a:t>
            </a:r>
            <a:r>
              <a:rPr lang="en-GB" dirty="0" err="1">
                <a:latin typeface="Courier New" pitchFamily="49" charset="0"/>
              </a:rPr>
              <a:t>malloc</a:t>
            </a:r>
            <a:r>
              <a:rPr lang="en-GB" dirty="0">
                <a:latin typeface="Courier New" pitchFamily="49" charset="0"/>
              </a:rPr>
              <a:t>/free </a:t>
            </a:r>
            <a:r>
              <a:rPr lang="en-GB" dirty="0"/>
              <a:t>because of linear-time allocation</a:t>
            </a:r>
          </a:p>
          <a:p>
            <a:pPr lvl="1">
              <a:lnSpc>
                <a:spcPct val="88000"/>
              </a:lnSpc>
              <a:spcBef>
                <a:spcPts val="600"/>
              </a:spcBef>
              <a:buSzTx/>
              <a:buFont typeface="Wingdings" pitchFamily="2" charset="2"/>
              <a:buChar char="§"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used in many special purpose applications</a:t>
            </a:r>
          </a:p>
          <a:p>
            <a:pPr>
              <a:lnSpc>
                <a:spcPct val="83000"/>
              </a:lnSpc>
              <a:spcBef>
                <a:spcPts val="12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However, the concepts of splitting and boundary tag coalescing are general to </a:t>
            </a:r>
            <a:r>
              <a:rPr lang="en-GB" i="1" dirty="0">
                <a:solidFill>
                  <a:srgbClr val="C00000"/>
                </a:solidFill>
              </a:rPr>
              <a:t>all</a:t>
            </a:r>
            <a:r>
              <a:rPr lang="en-GB" dirty="0"/>
              <a:t> allocators</a:t>
            </a:r>
          </a:p>
        </p:txBody>
      </p:sp>
    </p:spTree>
    <p:extLst>
      <p:ext uri="{BB962C8B-B14F-4D97-AF65-F5344CB8AC3E}">
        <p14:creationId xmlns:p14="http://schemas.microsoft.com/office/powerpoint/2010/main" val="2941903380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Implicit free lists (review)</a:t>
            </a:r>
          </a:p>
          <a:p>
            <a:r>
              <a:rPr lang="en-US" dirty="0"/>
              <a:t>Explicit free lists	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Segregated free lists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Memory-related perils and pitfalls</a:t>
            </a:r>
            <a:endParaRPr lang="en-US" dirty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 bwMode="auto">
          <a:xfrm>
            <a:off x="396875" y="2721678"/>
            <a:ext cx="7146925" cy="185032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Keeping Track of Free Blocks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254210"/>
            <a:ext cx="8625664" cy="5375190"/>
          </a:xfrm>
        </p:spPr>
        <p:txBody>
          <a:bodyPr/>
          <a:lstStyle/>
          <a:p>
            <a:r>
              <a:rPr lang="en-US" dirty="0"/>
              <a:t>Method 1: </a:t>
            </a:r>
            <a:r>
              <a:rPr lang="en-US" i="1" dirty="0">
                <a:solidFill>
                  <a:srgbClr val="C00000"/>
                </a:solidFill>
              </a:rPr>
              <a:t>Implicit list </a:t>
            </a:r>
            <a:r>
              <a:rPr lang="en-US" dirty="0"/>
              <a:t>using length—links all blocks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Method 2: </a:t>
            </a:r>
            <a:r>
              <a:rPr lang="en-GB" i="1" dirty="0">
                <a:solidFill>
                  <a:srgbClr val="C00000"/>
                </a:solidFill>
              </a:rPr>
              <a:t>Explicit list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/>
              <a:t>among the free blocks using pointers</a:t>
            </a:r>
          </a:p>
          <a:p>
            <a:endParaRPr lang="en-GB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3000"/>
              </a:lnSpc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Method 3: </a:t>
            </a:r>
            <a:r>
              <a:rPr lang="en-GB" i="1" dirty="0">
                <a:solidFill>
                  <a:srgbClr val="C00000"/>
                </a:solidFill>
              </a:rPr>
              <a:t>Segregated free list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Different free lists for different size classes</a:t>
            </a:r>
            <a:endParaRPr lang="en-US" dirty="0"/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US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US" dirty="0"/>
              <a:t>Method 4: </a:t>
            </a:r>
            <a:r>
              <a:rPr lang="en-GB" i="1" dirty="0">
                <a:solidFill>
                  <a:srgbClr val="C00000"/>
                </a:solidFill>
              </a:rPr>
              <a:t>Blocks sorted by size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Can use a balanced tree (e.g. Red-Black tree) with pointers within each free block, and the length used as a key</a:t>
            </a:r>
          </a:p>
        </p:txBody>
      </p:sp>
      <p:sp>
        <p:nvSpPr>
          <p:cNvPr id="21" name="Freeform 39"/>
          <p:cNvSpPr>
            <a:spLocks/>
          </p:cNvSpPr>
          <p:nvPr/>
        </p:nvSpPr>
        <p:spPr bwMode="auto">
          <a:xfrm>
            <a:off x="1752600" y="1972962"/>
            <a:ext cx="1188261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528" y="0"/>
              </a:cxn>
              <a:cxn ang="0">
                <a:pos x="960" y="144"/>
              </a:cxn>
            </a:cxnLst>
            <a:rect l="0" t="0" r="r" b="b"/>
            <a:pathLst>
              <a:path w="960" h="144">
                <a:moveTo>
                  <a:pt x="0" y="144"/>
                </a:moveTo>
                <a:cubicBezTo>
                  <a:pt x="184" y="72"/>
                  <a:pt x="368" y="0"/>
                  <a:pt x="528" y="0"/>
                </a:cubicBezTo>
                <a:cubicBezTo>
                  <a:pt x="688" y="0"/>
                  <a:pt x="824" y="72"/>
                  <a:pt x="960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Freeform 40"/>
          <p:cNvSpPr>
            <a:spLocks/>
          </p:cNvSpPr>
          <p:nvPr/>
        </p:nvSpPr>
        <p:spPr bwMode="auto">
          <a:xfrm>
            <a:off x="2981432" y="1959678"/>
            <a:ext cx="1819168" cy="231374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Freeform 41"/>
          <p:cNvSpPr>
            <a:spLocks/>
          </p:cNvSpPr>
          <p:nvPr/>
        </p:nvSpPr>
        <p:spPr bwMode="auto">
          <a:xfrm>
            <a:off x="4838700" y="1972962"/>
            <a:ext cx="1188261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576" y="0"/>
              </a:cxn>
              <a:cxn ang="0">
                <a:pos x="1152" y="144"/>
              </a:cxn>
            </a:cxnLst>
            <a:rect l="0" t="0" r="r" b="b"/>
            <a:pathLst>
              <a:path w="1152" h="144">
                <a:moveTo>
                  <a:pt x="0" y="144"/>
                </a:moveTo>
                <a:cubicBezTo>
                  <a:pt x="192" y="72"/>
                  <a:pt x="384" y="0"/>
                  <a:pt x="576" y="0"/>
                </a:cubicBezTo>
                <a:cubicBezTo>
                  <a:pt x="768" y="0"/>
                  <a:pt x="960" y="72"/>
                  <a:pt x="1152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Text Box 410"/>
          <p:cNvSpPr txBox="1">
            <a:spLocks noChangeAspect="1" noChangeArrowheads="1"/>
          </p:cNvSpPr>
          <p:nvPr/>
        </p:nvSpPr>
        <p:spPr bwMode="auto">
          <a:xfrm>
            <a:off x="962681" y="1922408"/>
            <a:ext cx="744113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Unused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1288544" y="2209800"/>
            <a:ext cx="5188456" cy="311019"/>
            <a:chOff x="1288544" y="2209800"/>
            <a:chExt cx="5188456" cy="311019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1600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1905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2209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2514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2819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48</a:t>
              </a: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31242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34290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37338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40386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4648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4953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5257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5562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5867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16</a:t>
              </a:r>
            </a:p>
          </p:txBody>
        </p:sp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>
              <a:off x="61722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Rectangle 20"/>
            <p:cNvSpPr>
              <a:spLocks noChangeArrowheads="1"/>
            </p:cNvSpPr>
            <p:nvPr/>
          </p:nvSpPr>
          <p:spPr bwMode="auto">
            <a:xfrm>
              <a:off x="4343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Rectangle 7"/>
            <p:cNvSpPr>
              <a:spLocks noChangeArrowheads="1"/>
            </p:cNvSpPr>
            <p:nvPr/>
          </p:nvSpPr>
          <p:spPr bwMode="auto">
            <a:xfrm>
              <a:off x="1288544" y="2216019"/>
              <a:ext cx="304800" cy="304800"/>
            </a:xfrm>
            <a:prstGeom prst="rect">
              <a:avLst/>
            </a:prstGeom>
            <a:pattFill prst="wdUpDiag">
              <a:fgClr>
                <a:schemeClr val="bg2"/>
              </a:fgClr>
              <a:bgClr>
                <a:schemeClr val="bg1"/>
              </a:bgClr>
            </a:patt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1322111" y="3962399"/>
            <a:ext cx="5181600" cy="304800"/>
            <a:chOff x="1295400" y="2209800"/>
            <a:chExt cx="5181600" cy="304800"/>
          </a:xfrm>
        </p:grpSpPr>
        <p:sp>
          <p:nvSpPr>
            <p:cNvPr id="50" name="Rectangle 4"/>
            <p:cNvSpPr>
              <a:spLocks noChangeArrowheads="1"/>
            </p:cNvSpPr>
            <p:nvPr/>
          </p:nvSpPr>
          <p:spPr bwMode="auto">
            <a:xfrm>
              <a:off x="1600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51" name="Rectangle 5"/>
            <p:cNvSpPr>
              <a:spLocks noChangeArrowheads="1"/>
            </p:cNvSpPr>
            <p:nvPr/>
          </p:nvSpPr>
          <p:spPr bwMode="auto">
            <a:xfrm>
              <a:off x="1905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2" name="Rectangle 6"/>
            <p:cNvSpPr>
              <a:spLocks noChangeArrowheads="1"/>
            </p:cNvSpPr>
            <p:nvPr/>
          </p:nvSpPr>
          <p:spPr bwMode="auto">
            <a:xfrm>
              <a:off x="2209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3" name="Rectangle 7"/>
            <p:cNvSpPr>
              <a:spLocks noChangeArrowheads="1"/>
            </p:cNvSpPr>
            <p:nvPr/>
          </p:nvSpPr>
          <p:spPr bwMode="auto">
            <a:xfrm>
              <a:off x="2514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4" name="Rectangle 8"/>
            <p:cNvSpPr>
              <a:spLocks noChangeArrowheads="1"/>
            </p:cNvSpPr>
            <p:nvPr/>
          </p:nvSpPr>
          <p:spPr bwMode="auto">
            <a:xfrm>
              <a:off x="2819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48</a:t>
              </a:r>
            </a:p>
          </p:txBody>
        </p:sp>
        <p:sp>
          <p:nvSpPr>
            <p:cNvPr id="55" name="Rectangle 9"/>
            <p:cNvSpPr>
              <a:spLocks noChangeArrowheads="1"/>
            </p:cNvSpPr>
            <p:nvPr/>
          </p:nvSpPr>
          <p:spPr bwMode="auto">
            <a:xfrm>
              <a:off x="31242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6" name="Rectangle 10"/>
            <p:cNvSpPr>
              <a:spLocks noChangeArrowheads="1"/>
            </p:cNvSpPr>
            <p:nvPr/>
          </p:nvSpPr>
          <p:spPr bwMode="auto">
            <a:xfrm>
              <a:off x="34290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7" name="Rectangle 11"/>
            <p:cNvSpPr>
              <a:spLocks noChangeArrowheads="1"/>
            </p:cNvSpPr>
            <p:nvPr/>
          </p:nvSpPr>
          <p:spPr bwMode="auto">
            <a:xfrm>
              <a:off x="37338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8" name="Rectangle 12"/>
            <p:cNvSpPr>
              <a:spLocks noChangeArrowheads="1"/>
            </p:cNvSpPr>
            <p:nvPr/>
          </p:nvSpPr>
          <p:spPr bwMode="auto">
            <a:xfrm>
              <a:off x="40386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9" name="Rectangle 13"/>
            <p:cNvSpPr>
              <a:spLocks noChangeArrowheads="1"/>
            </p:cNvSpPr>
            <p:nvPr/>
          </p:nvSpPr>
          <p:spPr bwMode="auto">
            <a:xfrm>
              <a:off x="4648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60" name="Rectangle 14"/>
            <p:cNvSpPr>
              <a:spLocks noChangeArrowheads="1"/>
            </p:cNvSpPr>
            <p:nvPr/>
          </p:nvSpPr>
          <p:spPr bwMode="auto">
            <a:xfrm>
              <a:off x="4953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1" name="Rectangle 15"/>
            <p:cNvSpPr>
              <a:spLocks noChangeArrowheads="1"/>
            </p:cNvSpPr>
            <p:nvPr/>
          </p:nvSpPr>
          <p:spPr bwMode="auto">
            <a:xfrm>
              <a:off x="5257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2" name="Rectangle 16"/>
            <p:cNvSpPr>
              <a:spLocks noChangeArrowheads="1"/>
            </p:cNvSpPr>
            <p:nvPr/>
          </p:nvSpPr>
          <p:spPr bwMode="auto">
            <a:xfrm>
              <a:off x="5562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3" name="Rectangle 17"/>
            <p:cNvSpPr>
              <a:spLocks noChangeArrowheads="1"/>
            </p:cNvSpPr>
            <p:nvPr/>
          </p:nvSpPr>
          <p:spPr bwMode="auto">
            <a:xfrm>
              <a:off x="5867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16</a:t>
              </a:r>
            </a:p>
          </p:txBody>
        </p:sp>
        <p:sp>
          <p:nvSpPr>
            <p:cNvPr id="64" name="Rectangle 18"/>
            <p:cNvSpPr>
              <a:spLocks noChangeArrowheads="1"/>
            </p:cNvSpPr>
            <p:nvPr/>
          </p:nvSpPr>
          <p:spPr bwMode="auto">
            <a:xfrm>
              <a:off x="61722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5" name="Rectangle 20"/>
            <p:cNvSpPr>
              <a:spLocks noChangeArrowheads="1"/>
            </p:cNvSpPr>
            <p:nvPr/>
          </p:nvSpPr>
          <p:spPr bwMode="auto">
            <a:xfrm>
              <a:off x="4343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6" name="Rectangle 7"/>
            <p:cNvSpPr>
              <a:spLocks noChangeArrowheads="1"/>
            </p:cNvSpPr>
            <p:nvPr/>
          </p:nvSpPr>
          <p:spPr bwMode="auto">
            <a:xfrm>
              <a:off x="1295400" y="2209800"/>
              <a:ext cx="304800" cy="304800"/>
            </a:xfrm>
            <a:prstGeom prst="rect">
              <a:avLst/>
            </a:prstGeom>
            <a:pattFill prst="wdUpDiag">
              <a:fgClr>
                <a:schemeClr val="bg2"/>
              </a:fgClr>
              <a:bgClr>
                <a:schemeClr val="bg1"/>
              </a:bgClr>
            </a:patt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1" name="Freeform 38"/>
          <p:cNvSpPr>
            <a:spLocks/>
          </p:cNvSpPr>
          <p:nvPr/>
        </p:nvSpPr>
        <p:spPr bwMode="auto">
          <a:xfrm>
            <a:off x="2076381" y="3550334"/>
            <a:ext cx="2733568" cy="482600"/>
          </a:xfrm>
          <a:custGeom>
            <a:avLst/>
            <a:gdLst/>
            <a:ahLst/>
            <a:cxnLst>
              <a:cxn ang="0">
                <a:pos x="0" y="304"/>
              </a:cxn>
              <a:cxn ang="0">
                <a:pos x="912" y="16"/>
              </a:cxn>
              <a:cxn ang="0">
                <a:pos x="1536" y="208"/>
              </a:cxn>
            </a:cxnLst>
            <a:rect l="0" t="0" r="r" b="b"/>
            <a:pathLst>
              <a:path w="1536" h="304">
                <a:moveTo>
                  <a:pt x="0" y="304"/>
                </a:moveTo>
                <a:cubicBezTo>
                  <a:pt x="328" y="167"/>
                  <a:pt x="656" y="31"/>
                  <a:pt x="912" y="16"/>
                </a:cubicBezTo>
                <a:cubicBezTo>
                  <a:pt x="1167" y="0"/>
                  <a:pt x="1351" y="104"/>
                  <a:pt x="1536" y="208"/>
                </a:cubicBezTo>
              </a:path>
            </a:pathLst>
          </a:custGeom>
          <a:noFill/>
          <a:ln w="2556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Freeform 38"/>
          <p:cNvSpPr>
            <a:spLocks/>
          </p:cNvSpPr>
          <p:nvPr/>
        </p:nvSpPr>
        <p:spPr bwMode="auto">
          <a:xfrm>
            <a:off x="5103805" y="3621689"/>
            <a:ext cx="1677996" cy="482600"/>
          </a:xfrm>
          <a:custGeom>
            <a:avLst/>
            <a:gdLst/>
            <a:ahLst/>
            <a:cxnLst>
              <a:cxn ang="0">
                <a:pos x="0" y="304"/>
              </a:cxn>
              <a:cxn ang="0">
                <a:pos x="912" y="16"/>
              </a:cxn>
              <a:cxn ang="0">
                <a:pos x="1536" y="208"/>
              </a:cxn>
            </a:cxnLst>
            <a:rect l="0" t="0" r="r" b="b"/>
            <a:pathLst>
              <a:path w="1536" h="304">
                <a:moveTo>
                  <a:pt x="0" y="304"/>
                </a:moveTo>
                <a:cubicBezTo>
                  <a:pt x="328" y="167"/>
                  <a:pt x="656" y="31"/>
                  <a:pt x="912" y="16"/>
                </a:cubicBezTo>
                <a:cubicBezTo>
                  <a:pt x="1167" y="0"/>
                  <a:pt x="1351" y="104"/>
                  <a:pt x="1536" y="208"/>
                </a:cubicBezTo>
              </a:path>
            </a:pathLst>
          </a:custGeom>
          <a:noFill/>
          <a:ln w="2556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2143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92688" y="481601"/>
            <a:ext cx="60706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Explicit Free Lists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43779" y="4372761"/>
            <a:ext cx="8307387" cy="1843087"/>
          </a:xfrm>
          <a:ln/>
        </p:spPr>
        <p:txBody>
          <a:bodyPr/>
          <a:lstStyle/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Maintain list(s) of </a:t>
            </a:r>
            <a:r>
              <a:rPr lang="en-GB" i="1" dirty="0">
                <a:solidFill>
                  <a:srgbClr val="C00000"/>
                </a:solidFill>
              </a:rPr>
              <a:t>free</a:t>
            </a:r>
            <a:r>
              <a:rPr lang="en-GB" dirty="0"/>
              <a:t> blocks, not </a:t>
            </a:r>
            <a:r>
              <a:rPr lang="en-GB" i="1" dirty="0">
                <a:solidFill>
                  <a:srgbClr val="C00000"/>
                </a:solidFill>
              </a:rPr>
              <a:t>all</a:t>
            </a:r>
            <a:r>
              <a:rPr lang="en-GB" dirty="0"/>
              <a:t> blocks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Luckily we track only free blocks, so we can use payload area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The “next” free block could be anywhere</a:t>
            </a:r>
          </a:p>
          <a:p>
            <a:pPr lvl="2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So we need to store forward/back pointers, not just sizes</a:t>
            </a:r>
          </a:p>
          <a:p>
            <a:pPr lvl="1"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Still need boundary tags for coalescing</a:t>
            </a:r>
          </a:p>
          <a:p>
            <a:pPr lvl="2"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To find adjacent blocks according to memory order</a:t>
            </a:r>
          </a:p>
        </p:txBody>
      </p:sp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1600200" y="1752600"/>
            <a:ext cx="1370013" cy="3810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</a:t>
            </a:r>
          </a:p>
        </p:txBody>
      </p:sp>
      <p:sp>
        <p:nvSpPr>
          <p:cNvPr id="49" name="Rectangle 6"/>
          <p:cNvSpPr>
            <a:spLocks noChangeArrowheads="1"/>
          </p:cNvSpPr>
          <p:nvPr/>
        </p:nvSpPr>
        <p:spPr bwMode="auto">
          <a:xfrm>
            <a:off x="1600200" y="2133600"/>
            <a:ext cx="1676400" cy="1524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</a:t>
            </a:r>
            <a:r>
              <a:rPr lang="en-GB" sz="1600" b="1" dirty="0">
                <a:latin typeface="Calibri" pitchFamily="34" charset="0"/>
              </a:rPr>
              <a:t>ayload and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padding</a:t>
            </a:r>
          </a:p>
        </p:txBody>
      </p:sp>
      <p:sp>
        <p:nvSpPr>
          <p:cNvPr id="51" name="Rectangle 8"/>
          <p:cNvSpPr>
            <a:spLocks noChangeArrowheads="1"/>
          </p:cNvSpPr>
          <p:nvPr/>
        </p:nvSpPr>
        <p:spPr bwMode="auto">
          <a:xfrm>
            <a:off x="2971800" y="1752600"/>
            <a:ext cx="304800" cy="381000"/>
          </a:xfrm>
          <a:prstGeom prst="rect">
            <a:avLst/>
          </a:prstGeom>
          <a:solidFill>
            <a:srgbClr val="EBAFA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</a:t>
            </a:r>
          </a:p>
        </p:txBody>
      </p:sp>
      <p:sp>
        <p:nvSpPr>
          <p:cNvPr id="52" name="Rectangle 9"/>
          <p:cNvSpPr>
            <a:spLocks noChangeArrowheads="1"/>
          </p:cNvSpPr>
          <p:nvPr/>
        </p:nvSpPr>
        <p:spPr bwMode="auto">
          <a:xfrm>
            <a:off x="1598612" y="3657600"/>
            <a:ext cx="1373187" cy="3810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</a:t>
            </a:r>
          </a:p>
        </p:txBody>
      </p:sp>
      <p:sp>
        <p:nvSpPr>
          <p:cNvPr id="53" name="Rectangle 10"/>
          <p:cNvSpPr>
            <a:spLocks noChangeArrowheads="1"/>
          </p:cNvSpPr>
          <p:nvPr/>
        </p:nvSpPr>
        <p:spPr bwMode="auto">
          <a:xfrm>
            <a:off x="2971800" y="3657600"/>
            <a:ext cx="304800" cy="381000"/>
          </a:xfrm>
          <a:prstGeom prst="rect">
            <a:avLst/>
          </a:prstGeom>
          <a:solidFill>
            <a:srgbClr val="EBAFA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</a:t>
            </a:r>
          </a:p>
        </p:txBody>
      </p:sp>
      <p:sp>
        <p:nvSpPr>
          <p:cNvPr id="59" name="Rectangle 3"/>
          <p:cNvSpPr>
            <a:spLocks noChangeArrowheads="1"/>
          </p:cNvSpPr>
          <p:nvPr/>
        </p:nvSpPr>
        <p:spPr bwMode="auto">
          <a:xfrm>
            <a:off x="5105400" y="1752600"/>
            <a:ext cx="1370013" cy="3810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</a:t>
            </a:r>
          </a:p>
        </p:txBody>
      </p:sp>
      <p:sp>
        <p:nvSpPr>
          <p:cNvPr id="60" name="Rectangle 6"/>
          <p:cNvSpPr>
            <a:spLocks noChangeArrowheads="1"/>
          </p:cNvSpPr>
          <p:nvPr/>
        </p:nvSpPr>
        <p:spPr bwMode="auto">
          <a:xfrm>
            <a:off x="5105400" y="2895600"/>
            <a:ext cx="1676400" cy="762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1" dirty="0">
              <a:latin typeface="Calibri" pitchFamily="34" charset="0"/>
            </a:endParaRPr>
          </a:p>
        </p:txBody>
      </p:sp>
      <p:sp>
        <p:nvSpPr>
          <p:cNvPr id="61" name="Rectangle 8"/>
          <p:cNvSpPr>
            <a:spLocks noChangeArrowheads="1"/>
          </p:cNvSpPr>
          <p:nvPr/>
        </p:nvSpPr>
        <p:spPr bwMode="auto">
          <a:xfrm>
            <a:off x="6477000" y="1752600"/>
            <a:ext cx="304800" cy="381000"/>
          </a:xfrm>
          <a:prstGeom prst="rect">
            <a:avLst/>
          </a:prstGeom>
          <a:solidFill>
            <a:srgbClr val="EBAFA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</a:t>
            </a:r>
          </a:p>
        </p:txBody>
      </p:sp>
      <p:sp>
        <p:nvSpPr>
          <p:cNvPr id="62" name="Rectangle 9"/>
          <p:cNvSpPr>
            <a:spLocks noChangeArrowheads="1"/>
          </p:cNvSpPr>
          <p:nvPr/>
        </p:nvSpPr>
        <p:spPr bwMode="auto">
          <a:xfrm>
            <a:off x="5103812" y="3657600"/>
            <a:ext cx="1373187" cy="3810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</a:t>
            </a:r>
          </a:p>
        </p:txBody>
      </p:sp>
      <p:sp>
        <p:nvSpPr>
          <p:cNvPr id="63" name="Rectangle 10"/>
          <p:cNvSpPr>
            <a:spLocks noChangeArrowheads="1"/>
          </p:cNvSpPr>
          <p:nvPr/>
        </p:nvSpPr>
        <p:spPr bwMode="auto">
          <a:xfrm>
            <a:off x="6477000" y="3657600"/>
            <a:ext cx="304800" cy="381000"/>
          </a:xfrm>
          <a:prstGeom prst="rect">
            <a:avLst/>
          </a:prstGeom>
          <a:solidFill>
            <a:srgbClr val="EBAFA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</a:t>
            </a:r>
          </a:p>
        </p:txBody>
      </p:sp>
      <p:sp>
        <p:nvSpPr>
          <p:cNvPr id="64" name="Rectangle 3"/>
          <p:cNvSpPr>
            <a:spLocks noChangeArrowheads="1"/>
          </p:cNvSpPr>
          <p:nvPr/>
        </p:nvSpPr>
        <p:spPr bwMode="auto">
          <a:xfrm>
            <a:off x="5105400" y="2133600"/>
            <a:ext cx="16764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N</a:t>
            </a:r>
            <a:r>
              <a:rPr lang="en-GB" sz="1600" b="1" dirty="0">
                <a:latin typeface="Calibri" pitchFamily="34" charset="0"/>
              </a:rPr>
              <a:t>ext</a:t>
            </a:r>
          </a:p>
        </p:txBody>
      </p:sp>
      <p:sp>
        <p:nvSpPr>
          <p:cNvPr id="65" name="Rectangle 3"/>
          <p:cNvSpPr>
            <a:spLocks noChangeArrowheads="1"/>
          </p:cNvSpPr>
          <p:nvPr/>
        </p:nvSpPr>
        <p:spPr bwMode="auto">
          <a:xfrm>
            <a:off x="5105400" y="2514600"/>
            <a:ext cx="16764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err="1">
                <a:latin typeface="Calibri" pitchFamily="34" charset="0"/>
              </a:rPr>
              <a:t>P</a:t>
            </a:r>
            <a:r>
              <a:rPr lang="en-GB" sz="1600" b="1" dirty="0" err="1">
                <a:latin typeface="Calibri" pitchFamily="34" charset="0"/>
              </a:rPr>
              <a:t>rev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371600" y="1307068"/>
            <a:ext cx="2163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Allocated (as before)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638800" y="1295400"/>
            <a:ext cx="600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Free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02712C88-8A46-234C-B0CD-8E23918B603B}"/>
              </a:ext>
            </a:extLst>
          </p:cNvPr>
          <p:cNvCxnSpPr/>
          <p:nvPr/>
        </p:nvCxnSpPr>
        <p:spPr bwMode="auto">
          <a:xfrm>
            <a:off x="1143000" y="3505200"/>
            <a:ext cx="455612" cy="304800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triangle"/>
          </a:ln>
          <a:effectLst/>
        </p:spPr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A5C30A4A-5BCE-7543-82DA-21BD3D18A6DB}"/>
              </a:ext>
            </a:extLst>
          </p:cNvPr>
          <p:cNvSpPr txBox="1"/>
          <p:nvPr/>
        </p:nvSpPr>
        <p:spPr>
          <a:xfrm>
            <a:off x="386309" y="3183337"/>
            <a:ext cx="1015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Optional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Line 1"/>
          <p:cNvSpPr>
            <a:spLocks noChangeShapeType="1"/>
          </p:cNvSpPr>
          <p:nvPr/>
        </p:nvSpPr>
        <p:spPr bwMode="auto">
          <a:xfrm>
            <a:off x="3276600" y="2057399"/>
            <a:ext cx="457200" cy="0"/>
          </a:xfrm>
          <a:prstGeom prst="line">
            <a:avLst/>
          </a:prstGeom>
          <a:noFill/>
          <a:ln w="2556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46" name="Line 2"/>
          <p:cNvSpPr>
            <a:spLocks noChangeShapeType="1"/>
          </p:cNvSpPr>
          <p:nvPr/>
        </p:nvSpPr>
        <p:spPr bwMode="auto">
          <a:xfrm>
            <a:off x="4572000" y="2057399"/>
            <a:ext cx="381000" cy="0"/>
          </a:xfrm>
          <a:prstGeom prst="line">
            <a:avLst/>
          </a:prstGeom>
          <a:noFill/>
          <a:ln w="2556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47" name="Line 3"/>
          <p:cNvSpPr>
            <a:spLocks noChangeShapeType="1"/>
          </p:cNvSpPr>
          <p:nvPr/>
        </p:nvSpPr>
        <p:spPr bwMode="auto">
          <a:xfrm>
            <a:off x="6096000" y="2057399"/>
            <a:ext cx="381000" cy="0"/>
          </a:xfrm>
          <a:prstGeom prst="line">
            <a:avLst/>
          </a:prstGeom>
          <a:noFill/>
          <a:ln w="2556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92688" y="481601"/>
            <a:ext cx="60706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Explicit Free Lists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8681" y="1269236"/>
            <a:ext cx="8307387" cy="2436812"/>
          </a:xfrm>
          <a:ln/>
        </p:spPr>
        <p:txBody>
          <a:bodyPr/>
          <a:lstStyle/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Logically:</a:t>
            </a:r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Physically: blocks can be in any order</a:t>
            </a: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2438400" y="1981200"/>
            <a:ext cx="8382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A</a:t>
            </a: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3733800" y="1981200"/>
            <a:ext cx="8382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B</a:t>
            </a:r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4953000" y="1981200"/>
            <a:ext cx="11430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C</a:t>
            </a:r>
          </a:p>
        </p:txBody>
      </p:sp>
      <p:sp>
        <p:nvSpPr>
          <p:cNvPr id="6153" name="Line 9"/>
          <p:cNvSpPr>
            <a:spLocks noChangeShapeType="1"/>
          </p:cNvSpPr>
          <p:nvPr/>
        </p:nvSpPr>
        <p:spPr bwMode="auto">
          <a:xfrm flipH="1">
            <a:off x="4570413" y="2209800"/>
            <a:ext cx="384175" cy="1587"/>
          </a:xfrm>
          <a:prstGeom prst="line">
            <a:avLst/>
          </a:prstGeom>
          <a:noFill/>
          <a:ln w="2556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 flipH="1">
            <a:off x="3275013" y="2209800"/>
            <a:ext cx="460375" cy="1587"/>
          </a:xfrm>
          <a:prstGeom prst="line">
            <a:avLst/>
          </a:prstGeom>
          <a:noFill/>
          <a:ln w="2556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55" name="Line 11"/>
          <p:cNvSpPr>
            <a:spLocks noChangeShapeType="1"/>
          </p:cNvSpPr>
          <p:nvPr/>
        </p:nvSpPr>
        <p:spPr bwMode="auto">
          <a:xfrm flipH="1">
            <a:off x="2132013" y="2209800"/>
            <a:ext cx="307975" cy="1587"/>
          </a:xfrm>
          <a:prstGeom prst="line">
            <a:avLst/>
          </a:prstGeom>
          <a:noFill/>
          <a:ln w="2556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51D6558-6B62-43C4-AB55-898AADAF9C4F}"/>
              </a:ext>
            </a:extLst>
          </p:cNvPr>
          <p:cNvGrpSpPr/>
          <p:nvPr/>
        </p:nvGrpSpPr>
        <p:grpSpPr>
          <a:xfrm>
            <a:off x="1186389" y="3986212"/>
            <a:ext cx="7516841" cy="1728788"/>
            <a:chOff x="1186389" y="3986212"/>
            <a:chExt cx="7516841" cy="1728788"/>
          </a:xfrm>
        </p:grpSpPr>
        <p:sp>
          <p:nvSpPr>
            <p:cNvPr id="6156" name="Rectangle 12"/>
            <p:cNvSpPr>
              <a:spLocks noChangeArrowheads="1"/>
            </p:cNvSpPr>
            <p:nvPr/>
          </p:nvSpPr>
          <p:spPr bwMode="auto">
            <a:xfrm>
              <a:off x="1186389" y="4891087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32</a:t>
              </a:r>
            </a:p>
          </p:txBody>
        </p:sp>
        <p:sp>
          <p:nvSpPr>
            <p:cNvPr id="6157" name="Rectangle 13"/>
            <p:cNvSpPr>
              <a:spLocks noChangeArrowheads="1"/>
            </p:cNvSpPr>
            <p:nvPr/>
          </p:nvSpPr>
          <p:spPr bwMode="auto">
            <a:xfrm>
              <a:off x="1491189" y="4891087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8" name="Rectangle 14"/>
            <p:cNvSpPr>
              <a:spLocks noChangeArrowheads="1"/>
            </p:cNvSpPr>
            <p:nvPr/>
          </p:nvSpPr>
          <p:spPr bwMode="auto">
            <a:xfrm>
              <a:off x="1795989" y="4891087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9" name="Rectangle 15"/>
            <p:cNvSpPr>
              <a:spLocks noChangeArrowheads="1"/>
            </p:cNvSpPr>
            <p:nvPr/>
          </p:nvSpPr>
          <p:spPr bwMode="auto">
            <a:xfrm>
              <a:off x="2100789" y="4891087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32</a:t>
              </a:r>
            </a:p>
          </p:txBody>
        </p:sp>
        <p:sp>
          <p:nvSpPr>
            <p:cNvPr id="6160" name="Rectangle 16"/>
            <p:cNvSpPr>
              <a:spLocks noChangeArrowheads="1"/>
            </p:cNvSpPr>
            <p:nvPr/>
          </p:nvSpPr>
          <p:spPr bwMode="auto">
            <a:xfrm>
              <a:off x="2405589" y="4891087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32</a:t>
              </a:r>
            </a:p>
          </p:txBody>
        </p:sp>
        <p:sp>
          <p:nvSpPr>
            <p:cNvPr id="6161" name="Rectangle 17"/>
            <p:cNvSpPr>
              <a:spLocks noChangeArrowheads="1"/>
            </p:cNvSpPr>
            <p:nvPr/>
          </p:nvSpPr>
          <p:spPr bwMode="auto">
            <a:xfrm>
              <a:off x="2710389" y="4891087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2" name="Rectangle 18"/>
            <p:cNvSpPr>
              <a:spLocks noChangeArrowheads="1"/>
            </p:cNvSpPr>
            <p:nvPr/>
          </p:nvSpPr>
          <p:spPr bwMode="auto">
            <a:xfrm>
              <a:off x="3015189" y="4891087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3" name="Rectangle 19"/>
            <p:cNvSpPr>
              <a:spLocks noChangeArrowheads="1"/>
            </p:cNvSpPr>
            <p:nvPr/>
          </p:nvSpPr>
          <p:spPr bwMode="auto">
            <a:xfrm>
              <a:off x="3319989" y="4891087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32</a:t>
              </a:r>
            </a:p>
          </p:txBody>
        </p:sp>
        <p:sp>
          <p:nvSpPr>
            <p:cNvPr id="6164" name="Rectangle 20"/>
            <p:cNvSpPr>
              <a:spLocks noChangeArrowheads="1"/>
            </p:cNvSpPr>
            <p:nvPr/>
          </p:nvSpPr>
          <p:spPr bwMode="auto">
            <a:xfrm>
              <a:off x="3929589" y="4891087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5" name="Rectangle 21"/>
            <p:cNvSpPr>
              <a:spLocks noChangeArrowheads="1"/>
            </p:cNvSpPr>
            <p:nvPr/>
          </p:nvSpPr>
          <p:spPr bwMode="auto">
            <a:xfrm>
              <a:off x="4234389" y="4891087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6" name="Rectangle 22"/>
            <p:cNvSpPr>
              <a:spLocks noChangeArrowheads="1"/>
            </p:cNvSpPr>
            <p:nvPr/>
          </p:nvSpPr>
          <p:spPr bwMode="auto">
            <a:xfrm>
              <a:off x="4539189" y="4891087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7" name="Rectangle 23"/>
            <p:cNvSpPr>
              <a:spLocks noChangeArrowheads="1"/>
            </p:cNvSpPr>
            <p:nvPr/>
          </p:nvSpPr>
          <p:spPr bwMode="auto">
            <a:xfrm>
              <a:off x="4843989" y="4891087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8" name="Rectangle 24"/>
            <p:cNvSpPr>
              <a:spLocks noChangeArrowheads="1"/>
            </p:cNvSpPr>
            <p:nvPr/>
          </p:nvSpPr>
          <p:spPr bwMode="auto">
            <a:xfrm>
              <a:off x="5148789" y="4891087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48</a:t>
              </a:r>
            </a:p>
          </p:txBody>
        </p:sp>
        <p:sp>
          <p:nvSpPr>
            <p:cNvPr id="6169" name="Rectangle 25"/>
            <p:cNvSpPr>
              <a:spLocks noChangeArrowheads="1"/>
            </p:cNvSpPr>
            <p:nvPr/>
          </p:nvSpPr>
          <p:spPr bwMode="auto">
            <a:xfrm>
              <a:off x="5758389" y="4891087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0" name="Rectangle 26"/>
            <p:cNvSpPr>
              <a:spLocks noChangeArrowheads="1"/>
            </p:cNvSpPr>
            <p:nvPr/>
          </p:nvSpPr>
          <p:spPr bwMode="auto">
            <a:xfrm>
              <a:off x="3624789" y="4891087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48</a:t>
              </a:r>
            </a:p>
          </p:txBody>
        </p:sp>
        <p:sp>
          <p:nvSpPr>
            <p:cNvPr id="6171" name="Rectangle 27"/>
            <p:cNvSpPr>
              <a:spLocks noChangeArrowheads="1"/>
            </p:cNvSpPr>
            <p:nvPr/>
          </p:nvSpPr>
          <p:spPr bwMode="auto">
            <a:xfrm>
              <a:off x="6672789" y="4891087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  <a:ea typeface="msgothic" charset="0"/>
                  <a:cs typeface="msgothic" charset="0"/>
                </a:rPr>
                <a:t>32</a:t>
              </a:r>
              <a:endParaRPr lang="en-GB" sz="1600" b="1" dirty="0">
                <a:latin typeface="Calibri" pitchFamily="34" charset="0"/>
                <a:ea typeface="msgothic" charset="0"/>
                <a:cs typeface="msgothic" charset="0"/>
              </a:endParaRPr>
            </a:p>
          </p:txBody>
        </p:sp>
        <p:sp>
          <p:nvSpPr>
            <p:cNvPr id="6172" name="Rectangle 28"/>
            <p:cNvSpPr>
              <a:spLocks noChangeArrowheads="1"/>
            </p:cNvSpPr>
            <p:nvPr/>
          </p:nvSpPr>
          <p:spPr bwMode="auto">
            <a:xfrm>
              <a:off x="5453589" y="4891087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32</a:t>
              </a:r>
            </a:p>
          </p:txBody>
        </p:sp>
        <p:sp>
          <p:nvSpPr>
            <p:cNvPr id="6173" name="Rectangle 29"/>
            <p:cNvSpPr>
              <a:spLocks noChangeArrowheads="1"/>
            </p:cNvSpPr>
            <p:nvPr/>
          </p:nvSpPr>
          <p:spPr bwMode="auto">
            <a:xfrm>
              <a:off x="6063189" y="4891087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4" name="Rectangle 30"/>
            <p:cNvSpPr>
              <a:spLocks noChangeArrowheads="1"/>
            </p:cNvSpPr>
            <p:nvPr/>
          </p:nvSpPr>
          <p:spPr bwMode="auto">
            <a:xfrm>
              <a:off x="6367989" y="4891087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32</a:t>
              </a:r>
            </a:p>
          </p:txBody>
        </p:sp>
        <p:sp>
          <p:nvSpPr>
            <p:cNvPr id="6175" name="Rectangle 31"/>
            <p:cNvSpPr>
              <a:spLocks noChangeArrowheads="1"/>
            </p:cNvSpPr>
            <p:nvPr/>
          </p:nvSpPr>
          <p:spPr bwMode="auto">
            <a:xfrm>
              <a:off x="6977589" y="4891087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6" name="Rectangle 32"/>
            <p:cNvSpPr>
              <a:spLocks noChangeArrowheads="1"/>
            </p:cNvSpPr>
            <p:nvPr/>
          </p:nvSpPr>
          <p:spPr bwMode="auto">
            <a:xfrm>
              <a:off x="7282389" y="4891087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7" name="Rectangle 33"/>
            <p:cNvSpPr>
              <a:spLocks noChangeArrowheads="1"/>
            </p:cNvSpPr>
            <p:nvPr/>
          </p:nvSpPr>
          <p:spPr bwMode="auto">
            <a:xfrm>
              <a:off x="7587189" y="4891087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32</a:t>
              </a:r>
            </a:p>
          </p:txBody>
        </p:sp>
        <p:sp>
          <p:nvSpPr>
            <p:cNvPr id="6178" name="Freeform 34"/>
            <p:cNvSpPr>
              <a:spLocks/>
            </p:cNvSpPr>
            <p:nvPr/>
          </p:nvSpPr>
          <p:spPr bwMode="auto">
            <a:xfrm>
              <a:off x="1643589" y="4484687"/>
              <a:ext cx="5181600" cy="558800"/>
            </a:xfrm>
            <a:custGeom>
              <a:avLst/>
              <a:gdLst/>
              <a:ahLst/>
              <a:cxnLst>
                <a:cxn ang="0">
                  <a:pos x="0" y="352"/>
                </a:cxn>
                <a:cxn ang="0">
                  <a:pos x="1968" y="16"/>
                </a:cxn>
                <a:cxn ang="0">
                  <a:pos x="3264" y="256"/>
                </a:cxn>
              </a:cxnLst>
              <a:rect l="0" t="0" r="r" b="b"/>
              <a:pathLst>
                <a:path w="3264" h="352">
                  <a:moveTo>
                    <a:pt x="0" y="352"/>
                  </a:moveTo>
                  <a:cubicBezTo>
                    <a:pt x="712" y="191"/>
                    <a:pt x="1424" y="31"/>
                    <a:pt x="1968" y="16"/>
                  </a:cubicBezTo>
                  <a:cubicBezTo>
                    <a:pt x="2511" y="0"/>
                    <a:pt x="2887" y="128"/>
                    <a:pt x="3264" y="256"/>
                  </a:cubicBezTo>
                </a:path>
              </a:pathLst>
            </a:custGeom>
            <a:noFill/>
            <a:ln w="25560">
              <a:solidFill>
                <a:srgbClr val="00B05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9" name="Freeform 35"/>
            <p:cNvSpPr>
              <a:spLocks/>
            </p:cNvSpPr>
            <p:nvPr/>
          </p:nvSpPr>
          <p:spPr bwMode="auto">
            <a:xfrm>
              <a:off x="3777189" y="4408487"/>
              <a:ext cx="3352800" cy="635000"/>
            </a:xfrm>
            <a:custGeom>
              <a:avLst/>
              <a:gdLst/>
              <a:ahLst/>
              <a:cxnLst>
                <a:cxn ang="0">
                  <a:pos x="2112" y="400"/>
                </a:cxn>
                <a:cxn ang="0">
                  <a:pos x="1680" y="16"/>
                </a:cxn>
                <a:cxn ang="0">
                  <a:pos x="0" y="304"/>
                </a:cxn>
              </a:cxnLst>
              <a:rect l="0" t="0" r="r" b="b"/>
              <a:pathLst>
                <a:path w="2112" h="400">
                  <a:moveTo>
                    <a:pt x="2112" y="400"/>
                  </a:moveTo>
                  <a:cubicBezTo>
                    <a:pt x="2072" y="216"/>
                    <a:pt x="2032" y="32"/>
                    <a:pt x="1680" y="16"/>
                  </a:cubicBezTo>
                  <a:cubicBezTo>
                    <a:pt x="1328" y="0"/>
                    <a:pt x="280" y="256"/>
                    <a:pt x="0" y="304"/>
                  </a:cubicBezTo>
                </a:path>
              </a:pathLst>
            </a:custGeom>
            <a:noFill/>
            <a:ln w="25560">
              <a:solidFill>
                <a:srgbClr val="00B05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0" name="Freeform 36"/>
            <p:cNvSpPr>
              <a:spLocks/>
            </p:cNvSpPr>
            <p:nvPr/>
          </p:nvSpPr>
          <p:spPr bwMode="auto">
            <a:xfrm>
              <a:off x="1338789" y="5043487"/>
              <a:ext cx="6096000" cy="671513"/>
            </a:xfrm>
            <a:custGeom>
              <a:avLst/>
              <a:gdLst/>
              <a:ahLst/>
              <a:cxnLst>
                <a:cxn ang="0">
                  <a:pos x="3840" y="0"/>
                </a:cxn>
                <a:cxn ang="0">
                  <a:pos x="3072" y="336"/>
                </a:cxn>
                <a:cxn ang="0">
                  <a:pos x="672" y="384"/>
                </a:cxn>
                <a:cxn ang="0">
                  <a:pos x="0" y="96"/>
                </a:cxn>
              </a:cxnLst>
              <a:rect l="0" t="0" r="r" b="b"/>
              <a:pathLst>
                <a:path w="3840" h="423">
                  <a:moveTo>
                    <a:pt x="3840" y="0"/>
                  </a:moveTo>
                  <a:cubicBezTo>
                    <a:pt x="3719" y="136"/>
                    <a:pt x="3599" y="272"/>
                    <a:pt x="3072" y="336"/>
                  </a:cubicBezTo>
                  <a:cubicBezTo>
                    <a:pt x="2544" y="399"/>
                    <a:pt x="1183" y="423"/>
                    <a:pt x="672" y="384"/>
                  </a:cubicBezTo>
                  <a:cubicBezTo>
                    <a:pt x="160" y="344"/>
                    <a:pt x="80" y="220"/>
                    <a:pt x="0" y="96"/>
                  </a:cubicBezTo>
                </a:path>
              </a:pathLst>
            </a:custGeom>
            <a:noFill/>
            <a:ln w="25560">
              <a:solidFill>
                <a:srgbClr val="C0000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1" name="Freeform 37"/>
            <p:cNvSpPr>
              <a:spLocks/>
            </p:cNvSpPr>
            <p:nvPr/>
          </p:nvSpPr>
          <p:spPr bwMode="auto">
            <a:xfrm>
              <a:off x="4386789" y="5043487"/>
              <a:ext cx="2438400" cy="4810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16" y="288"/>
                </a:cxn>
                <a:cxn ang="0">
                  <a:pos x="1536" y="96"/>
                </a:cxn>
              </a:cxnLst>
              <a:rect l="0" t="0" r="r" b="b"/>
              <a:pathLst>
                <a:path w="1536" h="303">
                  <a:moveTo>
                    <a:pt x="0" y="0"/>
                  </a:moveTo>
                  <a:cubicBezTo>
                    <a:pt x="280" y="136"/>
                    <a:pt x="560" y="272"/>
                    <a:pt x="816" y="288"/>
                  </a:cubicBezTo>
                  <a:cubicBezTo>
                    <a:pt x="1071" y="303"/>
                    <a:pt x="1303" y="199"/>
                    <a:pt x="1536" y="96"/>
                  </a:cubicBezTo>
                </a:path>
              </a:pathLst>
            </a:custGeom>
            <a:noFill/>
            <a:ln w="25560">
              <a:solidFill>
                <a:srgbClr val="C0000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2" name="Text Box 38"/>
            <p:cNvSpPr txBox="1">
              <a:spLocks noChangeArrowheads="1"/>
            </p:cNvSpPr>
            <p:nvPr/>
          </p:nvSpPr>
          <p:spPr bwMode="auto">
            <a:xfrm>
              <a:off x="6826777" y="4205287"/>
              <a:ext cx="1876453" cy="34073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>
                  <a:srgbClr val="66FF66"/>
                </a:buClr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solidFill>
                    <a:srgbClr val="00B050"/>
                  </a:solidFill>
                  <a:latin typeface="Calibri" pitchFamily="34" charset="0"/>
                  <a:ea typeface="msgothic" charset="0"/>
                  <a:cs typeface="msgothic" charset="0"/>
                </a:rPr>
                <a:t>Forward (next) links</a:t>
              </a:r>
            </a:p>
          </p:txBody>
        </p:sp>
        <p:sp>
          <p:nvSpPr>
            <p:cNvPr id="6183" name="Text Box 39"/>
            <p:cNvSpPr txBox="1">
              <a:spLocks noChangeArrowheads="1"/>
            </p:cNvSpPr>
            <p:nvPr/>
          </p:nvSpPr>
          <p:spPr bwMode="auto">
            <a:xfrm>
              <a:off x="7112527" y="5341937"/>
              <a:ext cx="1572908" cy="34073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>
                  <a:srgbClr val="FF0066"/>
                </a:buClr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solidFill>
                    <a:srgbClr val="C00000"/>
                  </a:solidFill>
                  <a:latin typeface="Calibri" pitchFamily="34" charset="0"/>
                  <a:ea typeface="msgothic" charset="0"/>
                  <a:cs typeface="msgothic" charset="0"/>
                </a:rPr>
                <a:t>Back (</a:t>
              </a:r>
              <a:r>
                <a:rPr lang="en-GB" sz="1600" b="1" dirty="0" err="1">
                  <a:solidFill>
                    <a:srgbClr val="C00000"/>
                  </a:solidFill>
                  <a:latin typeface="Calibri" pitchFamily="34" charset="0"/>
                  <a:ea typeface="msgothic" charset="0"/>
                  <a:cs typeface="msgothic" charset="0"/>
                </a:rPr>
                <a:t>prev</a:t>
              </a:r>
              <a:r>
                <a:rPr lang="en-GB" sz="1600" b="1" dirty="0">
                  <a:solidFill>
                    <a:srgbClr val="C00000"/>
                  </a:solidFill>
                  <a:latin typeface="Calibri" pitchFamily="34" charset="0"/>
                  <a:ea typeface="msgothic" charset="0"/>
                  <a:cs typeface="msgothic" charset="0"/>
                </a:rPr>
                <a:t>) links</a:t>
              </a:r>
            </a:p>
          </p:txBody>
        </p:sp>
        <p:sp>
          <p:nvSpPr>
            <p:cNvPr id="6185" name="Freeform 41"/>
            <p:cNvSpPr>
              <a:spLocks/>
            </p:cNvSpPr>
            <p:nvPr/>
          </p:nvSpPr>
          <p:spPr bwMode="auto">
            <a:xfrm>
              <a:off x="4081989" y="3986212"/>
              <a:ext cx="3495675" cy="1057275"/>
            </a:xfrm>
            <a:custGeom>
              <a:avLst/>
              <a:gdLst/>
              <a:ahLst/>
              <a:cxnLst>
                <a:cxn ang="0">
                  <a:pos x="0" y="666"/>
                </a:cxn>
                <a:cxn ang="0">
                  <a:pos x="422" y="178"/>
                </a:cxn>
                <a:cxn ang="0">
                  <a:pos x="2202" y="0"/>
                </a:cxn>
              </a:cxnLst>
              <a:rect l="0" t="0" r="r" b="b"/>
              <a:pathLst>
                <a:path w="2202" h="666">
                  <a:moveTo>
                    <a:pt x="0" y="666"/>
                  </a:moveTo>
                  <a:cubicBezTo>
                    <a:pt x="70" y="585"/>
                    <a:pt x="55" y="289"/>
                    <a:pt x="422" y="178"/>
                  </a:cubicBezTo>
                  <a:cubicBezTo>
                    <a:pt x="789" y="67"/>
                    <a:pt x="1831" y="37"/>
                    <a:pt x="2202" y="0"/>
                  </a:cubicBezTo>
                </a:path>
              </a:pathLst>
            </a:custGeom>
            <a:noFill/>
            <a:ln w="25560">
              <a:solidFill>
                <a:srgbClr val="00B05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6" name="Freeform 42"/>
            <p:cNvSpPr>
              <a:spLocks/>
            </p:cNvSpPr>
            <p:nvPr/>
          </p:nvSpPr>
          <p:spPr bwMode="auto">
            <a:xfrm>
              <a:off x="1186389" y="5043487"/>
              <a:ext cx="762000" cy="457200"/>
            </a:xfrm>
            <a:custGeom>
              <a:avLst/>
              <a:gdLst/>
              <a:ahLst/>
              <a:cxnLst>
                <a:cxn ang="0">
                  <a:pos x="480" y="0"/>
                </a:cxn>
                <a:cxn ang="0">
                  <a:pos x="336" y="240"/>
                </a:cxn>
                <a:cxn ang="0">
                  <a:pos x="0" y="288"/>
                </a:cxn>
              </a:cxnLst>
              <a:rect l="0" t="0" r="r" b="b"/>
              <a:pathLst>
                <a:path w="480" h="288">
                  <a:moveTo>
                    <a:pt x="480" y="0"/>
                  </a:moveTo>
                  <a:cubicBezTo>
                    <a:pt x="448" y="96"/>
                    <a:pt x="416" y="192"/>
                    <a:pt x="336" y="240"/>
                  </a:cubicBezTo>
                  <a:cubicBezTo>
                    <a:pt x="256" y="288"/>
                    <a:pt x="128" y="288"/>
                    <a:pt x="0" y="288"/>
                  </a:cubicBezTo>
                </a:path>
              </a:pathLst>
            </a:custGeom>
            <a:noFill/>
            <a:ln w="25560">
              <a:solidFill>
                <a:srgbClr val="C0000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7" name="Text Box 43"/>
            <p:cNvSpPr txBox="1">
              <a:spLocks noChangeArrowheads="1"/>
            </p:cNvSpPr>
            <p:nvPr/>
          </p:nvSpPr>
          <p:spPr bwMode="auto">
            <a:xfrm>
              <a:off x="1624539" y="4581525"/>
              <a:ext cx="306792" cy="34073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A</a:t>
              </a:r>
            </a:p>
          </p:txBody>
        </p:sp>
        <p:sp>
          <p:nvSpPr>
            <p:cNvPr id="6188" name="Text Box 44"/>
            <p:cNvSpPr txBox="1">
              <a:spLocks noChangeArrowheads="1"/>
            </p:cNvSpPr>
            <p:nvPr/>
          </p:nvSpPr>
          <p:spPr bwMode="auto">
            <a:xfrm>
              <a:off x="7207777" y="4586287"/>
              <a:ext cx="297174" cy="34073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B</a:t>
              </a:r>
            </a:p>
          </p:txBody>
        </p:sp>
        <p:sp>
          <p:nvSpPr>
            <p:cNvPr id="6189" name="Text Box 45"/>
            <p:cNvSpPr txBox="1">
              <a:spLocks noChangeArrowheads="1"/>
            </p:cNvSpPr>
            <p:nvPr/>
          </p:nvSpPr>
          <p:spPr bwMode="auto">
            <a:xfrm>
              <a:off x="4386789" y="5197475"/>
              <a:ext cx="290762" cy="34073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C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0" name="Rectangle 72"/>
          <p:cNvSpPr>
            <a:spLocks noChangeArrowheads="1"/>
          </p:cNvSpPr>
          <p:nvPr/>
        </p:nvSpPr>
        <p:spPr bwMode="auto">
          <a:xfrm>
            <a:off x="487480" y="1377950"/>
            <a:ext cx="7607300" cy="20034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6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469312"/>
            <a:ext cx="80010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Allocating From Explicit Free Lists</a:t>
            </a:r>
          </a:p>
        </p:txBody>
      </p:sp>
      <p:sp>
        <p:nvSpPr>
          <p:cNvPr id="7186" name="Rectangle 18"/>
          <p:cNvSpPr>
            <a:spLocks noChangeArrowheads="1"/>
          </p:cNvSpPr>
          <p:nvPr/>
        </p:nvSpPr>
        <p:spPr bwMode="auto">
          <a:xfrm>
            <a:off x="2567105" y="2227263"/>
            <a:ext cx="36576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91" name="Rectangle 23"/>
          <p:cNvSpPr>
            <a:spLocks noChangeArrowheads="1"/>
          </p:cNvSpPr>
          <p:nvPr/>
        </p:nvSpPr>
        <p:spPr bwMode="auto">
          <a:xfrm>
            <a:off x="2567103" y="1541465"/>
            <a:ext cx="762001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96" name="Rectangle 28"/>
          <p:cNvSpPr>
            <a:spLocks noChangeArrowheads="1"/>
          </p:cNvSpPr>
          <p:nvPr/>
        </p:nvSpPr>
        <p:spPr bwMode="auto">
          <a:xfrm>
            <a:off x="2567105" y="2913063"/>
            <a:ext cx="7620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00" name="Oval 32"/>
          <p:cNvSpPr>
            <a:spLocks noChangeArrowheads="1"/>
          </p:cNvSpPr>
          <p:nvPr/>
        </p:nvSpPr>
        <p:spPr bwMode="auto">
          <a:xfrm>
            <a:off x="2643305" y="2303463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01" name="Line 33"/>
          <p:cNvSpPr>
            <a:spLocks noChangeShapeType="1"/>
          </p:cNvSpPr>
          <p:nvPr/>
        </p:nvSpPr>
        <p:spPr bwMode="auto">
          <a:xfrm>
            <a:off x="2719505" y="2379663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202" name="Oval 34"/>
          <p:cNvSpPr>
            <a:spLocks noChangeArrowheads="1"/>
          </p:cNvSpPr>
          <p:nvPr/>
        </p:nvSpPr>
        <p:spPr bwMode="auto">
          <a:xfrm>
            <a:off x="2643305" y="1617663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03" name="Line 35"/>
          <p:cNvSpPr>
            <a:spLocks noChangeShapeType="1"/>
          </p:cNvSpPr>
          <p:nvPr/>
        </p:nvSpPr>
        <p:spPr bwMode="auto">
          <a:xfrm>
            <a:off x="2719505" y="1693863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204" name="Oval 36"/>
          <p:cNvSpPr>
            <a:spLocks noChangeArrowheads="1"/>
          </p:cNvSpPr>
          <p:nvPr/>
        </p:nvSpPr>
        <p:spPr bwMode="auto">
          <a:xfrm flipV="1">
            <a:off x="2948105" y="2987675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05" name="Line 37"/>
          <p:cNvSpPr>
            <a:spLocks noChangeShapeType="1"/>
          </p:cNvSpPr>
          <p:nvPr/>
        </p:nvSpPr>
        <p:spPr bwMode="auto">
          <a:xfrm flipV="1">
            <a:off x="3024305" y="2528888"/>
            <a:ext cx="1588" cy="536575"/>
          </a:xfrm>
          <a:prstGeom prst="line">
            <a:avLst/>
          </a:prstGeom>
          <a:noFill/>
          <a:ln w="5724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7206" name="Oval 38"/>
          <p:cNvSpPr>
            <a:spLocks noChangeArrowheads="1"/>
          </p:cNvSpPr>
          <p:nvPr/>
        </p:nvSpPr>
        <p:spPr bwMode="auto">
          <a:xfrm flipV="1">
            <a:off x="2948105" y="2301875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07" name="Line 39"/>
          <p:cNvSpPr>
            <a:spLocks noChangeShapeType="1"/>
          </p:cNvSpPr>
          <p:nvPr/>
        </p:nvSpPr>
        <p:spPr bwMode="auto">
          <a:xfrm flipV="1">
            <a:off x="3024305" y="1843088"/>
            <a:ext cx="1588" cy="536575"/>
          </a:xfrm>
          <a:prstGeom prst="line">
            <a:avLst/>
          </a:prstGeom>
          <a:noFill/>
          <a:ln w="5724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7227" name="Oval 59"/>
          <p:cNvSpPr>
            <a:spLocks noChangeArrowheads="1"/>
          </p:cNvSpPr>
          <p:nvPr/>
        </p:nvSpPr>
        <p:spPr bwMode="auto">
          <a:xfrm>
            <a:off x="2643305" y="2989263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30" name="Oval 62"/>
          <p:cNvSpPr>
            <a:spLocks noChangeArrowheads="1"/>
          </p:cNvSpPr>
          <p:nvPr/>
        </p:nvSpPr>
        <p:spPr bwMode="auto">
          <a:xfrm flipV="1">
            <a:off x="2948105" y="1616075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31" name="Text Box 63"/>
          <p:cNvSpPr txBox="1">
            <a:spLocks noChangeArrowheads="1"/>
          </p:cNvSpPr>
          <p:nvPr/>
        </p:nvSpPr>
        <p:spPr bwMode="auto">
          <a:xfrm>
            <a:off x="552097" y="1371600"/>
            <a:ext cx="932498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msgothic" charset="0"/>
                <a:cs typeface="msgothic" charset="0"/>
              </a:rPr>
              <a:t>Before</a:t>
            </a:r>
          </a:p>
        </p:txBody>
      </p:sp>
      <p:sp>
        <p:nvSpPr>
          <p:cNvPr id="7194" name="Rectangle 26"/>
          <p:cNvSpPr>
            <a:spLocks noChangeArrowheads="1"/>
          </p:cNvSpPr>
          <p:nvPr/>
        </p:nvSpPr>
        <p:spPr bwMode="auto">
          <a:xfrm>
            <a:off x="3329104" y="1465265"/>
            <a:ext cx="304800" cy="457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99" name="Rectangle 31"/>
          <p:cNvSpPr>
            <a:spLocks noChangeArrowheads="1"/>
          </p:cNvSpPr>
          <p:nvPr/>
        </p:nvSpPr>
        <p:spPr bwMode="auto">
          <a:xfrm>
            <a:off x="3329105" y="2836863"/>
            <a:ext cx="304800" cy="45719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487480" y="3649663"/>
            <a:ext cx="7607300" cy="2828925"/>
            <a:chOff x="487480" y="3649663"/>
            <a:chExt cx="7607300" cy="2828925"/>
          </a:xfrm>
        </p:grpSpPr>
        <p:sp>
          <p:nvSpPr>
            <p:cNvPr id="7241" name="Rectangle 73"/>
            <p:cNvSpPr>
              <a:spLocks noChangeArrowheads="1"/>
            </p:cNvSpPr>
            <p:nvPr/>
          </p:nvSpPr>
          <p:spPr bwMode="auto">
            <a:xfrm>
              <a:off x="487480" y="3649663"/>
              <a:ext cx="7607300" cy="2828925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1" name="Rectangle 3"/>
            <p:cNvSpPr>
              <a:spLocks noChangeArrowheads="1"/>
            </p:cNvSpPr>
            <p:nvPr/>
          </p:nvSpPr>
          <p:spPr bwMode="auto">
            <a:xfrm>
              <a:off x="2567105" y="5181600"/>
              <a:ext cx="762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6" name="Rectangle 8"/>
            <p:cNvSpPr>
              <a:spLocks noChangeArrowheads="1"/>
            </p:cNvSpPr>
            <p:nvPr/>
          </p:nvSpPr>
          <p:spPr bwMode="auto">
            <a:xfrm>
              <a:off x="2567104" y="3810000"/>
              <a:ext cx="761999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0" name="Oval 42"/>
            <p:cNvSpPr>
              <a:spLocks noChangeArrowheads="1"/>
            </p:cNvSpPr>
            <p:nvPr/>
          </p:nvSpPr>
          <p:spPr bwMode="auto">
            <a:xfrm>
              <a:off x="1576505" y="60960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1" name="Line 43"/>
            <p:cNvSpPr>
              <a:spLocks noChangeShapeType="1"/>
            </p:cNvSpPr>
            <p:nvPr/>
          </p:nvSpPr>
          <p:spPr bwMode="auto">
            <a:xfrm flipV="1">
              <a:off x="1652705" y="4799013"/>
              <a:ext cx="914400" cy="1374775"/>
            </a:xfrm>
            <a:prstGeom prst="line">
              <a:avLst/>
            </a:prstGeom>
            <a:noFill/>
            <a:ln w="5724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14" name="Rectangle 46"/>
            <p:cNvSpPr>
              <a:spLocks noChangeArrowheads="1"/>
            </p:cNvSpPr>
            <p:nvPr/>
          </p:nvSpPr>
          <p:spPr bwMode="auto">
            <a:xfrm>
              <a:off x="4395905" y="4495800"/>
              <a:ext cx="1828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8" name="Rectangle 50"/>
            <p:cNvSpPr>
              <a:spLocks noChangeArrowheads="1"/>
            </p:cNvSpPr>
            <p:nvPr/>
          </p:nvSpPr>
          <p:spPr bwMode="auto">
            <a:xfrm>
              <a:off x="2567105" y="4495800"/>
              <a:ext cx="1828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22" name="Oval 54"/>
            <p:cNvSpPr>
              <a:spLocks noChangeArrowheads="1"/>
            </p:cNvSpPr>
            <p:nvPr/>
          </p:nvSpPr>
          <p:spPr bwMode="auto">
            <a:xfrm>
              <a:off x="4472105" y="45720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23" name="Oval 55"/>
            <p:cNvSpPr>
              <a:spLocks noChangeArrowheads="1"/>
            </p:cNvSpPr>
            <p:nvPr/>
          </p:nvSpPr>
          <p:spPr bwMode="auto">
            <a:xfrm>
              <a:off x="2643305" y="38862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24" name="Oval 56"/>
            <p:cNvSpPr>
              <a:spLocks noChangeArrowheads="1"/>
            </p:cNvSpPr>
            <p:nvPr/>
          </p:nvSpPr>
          <p:spPr bwMode="auto">
            <a:xfrm flipV="1">
              <a:off x="2948105" y="5257800"/>
              <a:ext cx="152400" cy="152400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28" name="Oval 60"/>
            <p:cNvSpPr>
              <a:spLocks noChangeArrowheads="1"/>
            </p:cNvSpPr>
            <p:nvPr/>
          </p:nvSpPr>
          <p:spPr bwMode="auto">
            <a:xfrm>
              <a:off x="2643305" y="52578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29" name="Oval 61"/>
            <p:cNvSpPr>
              <a:spLocks noChangeArrowheads="1"/>
            </p:cNvSpPr>
            <p:nvPr/>
          </p:nvSpPr>
          <p:spPr bwMode="auto">
            <a:xfrm flipV="1">
              <a:off x="2948105" y="3886200"/>
              <a:ext cx="152400" cy="152400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32" name="Text Box 64"/>
            <p:cNvSpPr txBox="1">
              <a:spLocks noChangeArrowheads="1"/>
            </p:cNvSpPr>
            <p:nvPr/>
          </p:nvSpPr>
          <p:spPr bwMode="auto">
            <a:xfrm>
              <a:off x="552097" y="3657600"/>
              <a:ext cx="740459" cy="4269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9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itchFamily="34" charset="0"/>
                  <a:ea typeface="msgothic" charset="0"/>
                  <a:cs typeface="msgothic" charset="0"/>
                </a:rPr>
                <a:t>After</a:t>
              </a:r>
            </a:p>
          </p:txBody>
        </p:sp>
        <p:sp>
          <p:nvSpPr>
            <p:cNvPr id="7233" name="Oval 65"/>
            <p:cNvSpPr>
              <a:spLocks noChangeArrowheads="1"/>
            </p:cNvSpPr>
            <p:nvPr/>
          </p:nvSpPr>
          <p:spPr bwMode="auto">
            <a:xfrm flipV="1">
              <a:off x="4776905" y="4572000"/>
              <a:ext cx="152400" cy="152400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34" name="Freeform 66"/>
            <p:cNvSpPr>
              <a:spLocks/>
            </p:cNvSpPr>
            <p:nvPr/>
          </p:nvSpPr>
          <p:spPr bwMode="auto">
            <a:xfrm>
              <a:off x="2719505" y="3962400"/>
              <a:ext cx="1828800" cy="5334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3" y="197"/>
                </a:cxn>
                <a:cxn ang="0">
                  <a:pos x="965" y="207"/>
                </a:cxn>
                <a:cxn ang="0">
                  <a:pos x="1152" y="336"/>
                </a:cxn>
              </a:cxnLst>
              <a:rect l="0" t="0" r="r" b="b"/>
              <a:pathLst>
                <a:path w="1152" h="336">
                  <a:moveTo>
                    <a:pt x="0" y="0"/>
                  </a:moveTo>
                  <a:cubicBezTo>
                    <a:pt x="50" y="33"/>
                    <a:pt x="142" y="163"/>
                    <a:pt x="303" y="197"/>
                  </a:cubicBezTo>
                  <a:cubicBezTo>
                    <a:pt x="464" y="231"/>
                    <a:pt x="824" y="184"/>
                    <a:pt x="965" y="207"/>
                  </a:cubicBezTo>
                  <a:cubicBezTo>
                    <a:pt x="1106" y="230"/>
                    <a:pt x="1113" y="309"/>
                    <a:pt x="1152" y="336"/>
                  </a:cubicBezTo>
                </a:path>
              </a:pathLst>
            </a:custGeom>
            <a:noFill/>
            <a:ln w="57240">
              <a:solidFill>
                <a:srgbClr val="00B05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35" name="Freeform 67"/>
            <p:cNvSpPr>
              <a:spLocks/>
            </p:cNvSpPr>
            <p:nvPr/>
          </p:nvSpPr>
          <p:spPr bwMode="auto">
            <a:xfrm flipH="1">
              <a:off x="2719505" y="4648200"/>
              <a:ext cx="1828800" cy="5334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3" y="197"/>
                </a:cxn>
                <a:cxn ang="0">
                  <a:pos x="965" y="207"/>
                </a:cxn>
                <a:cxn ang="0">
                  <a:pos x="1152" y="336"/>
                </a:cxn>
              </a:cxnLst>
              <a:rect l="0" t="0" r="r" b="b"/>
              <a:pathLst>
                <a:path w="1152" h="336">
                  <a:moveTo>
                    <a:pt x="0" y="0"/>
                  </a:moveTo>
                  <a:cubicBezTo>
                    <a:pt x="50" y="33"/>
                    <a:pt x="142" y="163"/>
                    <a:pt x="303" y="197"/>
                  </a:cubicBezTo>
                  <a:cubicBezTo>
                    <a:pt x="464" y="231"/>
                    <a:pt x="824" y="184"/>
                    <a:pt x="965" y="207"/>
                  </a:cubicBezTo>
                  <a:cubicBezTo>
                    <a:pt x="1106" y="230"/>
                    <a:pt x="1113" y="309"/>
                    <a:pt x="1152" y="336"/>
                  </a:cubicBezTo>
                </a:path>
              </a:pathLst>
            </a:custGeom>
            <a:noFill/>
            <a:ln w="57240">
              <a:solidFill>
                <a:srgbClr val="00B05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38" name="Text Box 70"/>
            <p:cNvSpPr txBox="1">
              <a:spLocks noChangeArrowheads="1"/>
            </p:cNvSpPr>
            <p:nvPr/>
          </p:nvSpPr>
          <p:spPr bwMode="auto">
            <a:xfrm>
              <a:off x="1762243" y="5972175"/>
              <a:ext cx="2120132" cy="4269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90000"/>
                </a:lnSpc>
                <a:buFont typeface="Courier New" pitchFamily="49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>
                  <a:latin typeface="Courier New" pitchFamily="49" charset="0"/>
                  <a:ea typeface="msgothic" charset="0"/>
                  <a:cs typeface="msgothic" charset="0"/>
                </a:rPr>
                <a:t>= malloc(…)</a:t>
              </a:r>
            </a:p>
          </p:txBody>
        </p:sp>
        <p:sp>
          <p:nvSpPr>
            <p:cNvPr id="7239" name="Text Box 71"/>
            <p:cNvSpPr txBox="1">
              <a:spLocks noChangeArrowheads="1"/>
            </p:cNvSpPr>
            <p:nvPr/>
          </p:nvSpPr>
          <p:spPr bwMode="auto">
            <a:xfrm>
              <a:off x="6086043" y="3657600"/>
              <a:ext cx="1967462" cy="4269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9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itchFamily="34" charset="0"/>
                  <a:ea typeface="msgothic" charset="0"/>
                  <a:cs typeface="msgothic" charset="0"/>
                </a:rPr>
                <a:t>(with splitting)</a:t>
              </a:r>
            </a:p>
          </p:txBody>
        </p:sp>
        <p:sp>
          <p:nvSpPr>
            <p:cNvPr id="7179" name="Rectangle 11"/>
            <p:cNvSpPr>
              <a:spLocks noChangeArrowheads="1"/>
            </p:cNvSpPr>
            <p:nvPr/>
          </p:nvSpPr>
          <p:spPr bwMode="auto">
            <a:xfrm>
              <a:off x="3329105" y="3733800"/>
              <a:ext cx="304800" cy="457201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37" name="Freeform 69"/>
            <p:cNvSpPr>
              <a:spLocks/>
            </p:cNvSpPr>
            <p:nvPr/>
          </p:nvSpPr>
          <p:spPr bwMode="auto">
            <a:xfrm>
              <a:off x="3176704" y="4038600"/>
              <a:ext cx="1684339" cy="596900"/>
            </a:xfrm>
            <a:custGeom>
              <a:avLst/>
              <a:gdLst/>
              <a:ahLst/>
              <a:cxnLst>
                <a:cxn ang="0">
                  <a:pos x="965" y="424"/>
                </a:cxn>
                <a:cxn ang="0">
                  <a:pos x="758" y="126"/>
                </a:cxn>
                <a:cxn ang="0">
                  <a:pos x="263" y="76"/>
                </a:cxn>
                <a:cxn ang="0">
                  <a:pos x="0" y="0"/>
                </a:cxn>
              </a:cxnLst>
              <a:rect l="0" t="0" r="r" b="b"/>
              <a:pathLst>
                <a:path w="965" h="424">
                  <a:moveTo>
                    <a:pt x="965" y="424"/>
                  </a:moveTo>
                  <a:cubicBezTo>
                    <a:pt x="930" y="374"/>
                    <a:pt x="875" y="184"/>
                    <a:pt x="758" y="126"/>
                  </a:cubicBezTo>
                  <a:cubicBezTo>
                    <a:pt x="641" y="68"/>
                    <a:pt x="389" y="97"/>
                    <a:pt x="263" y="76"/>
                  </a:cubicBezTo>
                  <a:cubicBezTo>
                    <a:pt x="137" y="55"/>
                    <a:pt x="55" y="16"/>
                    <a:pt x="0" y="0"/>
                  </a:cubicBezTo>
                </a:path>
              </a:pathLst>
            </a:custGeom>
            <a:noFill/>
            <a:ln w="5724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7174" name="Rectangle 6"/>
            <p:cNvSpPr>
              <a:spLocks noChangeArrowheads="1"/>
            </p:cNvSpPr>
            <p:nvPr/>
          </p:nvSpPr>
          <p:spPr bwMode="auto">
            <a:xfrm>
              <a:off x="3329105" y="5105400"/>
              <a:ext cx="304800" cy="457201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36" name="Freeform 68"/>
            <p:cNvSpPr>
              <a:spLocks/>
            </p:cNvSpPr>
            <p:nvPr/>
          </p:nvSpPr>
          <p:spPr bwMode="auto">
            <a:xfrm>
              <a:off x="3024305" y="4800600"/>
              <a:ext cx="1828800" cy="533400"/>
            </a:xfrm>
            <a:custGeom>
              <a:avLst/>
              <a:gdLst/>
              <a:ahLst/>
              <a:cxnLst>
                <a:cxn ang="0">
                  <a:pos x="0" y="336"/>
                </a:cxn>
                <a:cxn ang="0">
                  <a:pos x="318" y="184"/>
                </a:cxn>
                <a:cxn ang="0">
                  <a:pos x="955" y="154"/>
                </a:cxn>
                <a:cxn ang="0">
                  <a:pos x="1152" y="0"/>
                </a:cxn>
              </a:cxnLst>
              <a:rect l="0" t="0" r="r" b="b"/>
              <a:pathLst>
                <a:path w="1152" h="336">
                  <a:moveTo>
                    <a:pt x="0" y="336"/>
                  </a:moveTo>
                  <a:cubicBezTo>
                    <a:pt x="53" y="311"/>
                    <a:pt x="159" y="214"/>
                    <a:pt x="318" y="184"/>
                  </a:cubicBezTo>
                  <a:cubicBezTo>
                    <a:pt x="477" y="154"/>
                    <a:pt x="816" y="185"/>
                    <a:pt x="955" y="154"/>
                  </a:cubicBezTo>
                  <a:cubicBezTo>
                    <a:pt x="1094" y="123"/>
                    <a:pt x="1111" y="32"/>
                    <a:pt x="1152" y="0"/>
                  </a:cubicBezTo>
                </a:path>
              </a:pathLst>
            </a:custGeom>
            <a:noFill/>
            <a:ln w="5724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6243864" y="1066800"/>
            <a:ext cx="1985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conceptual graphic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493713"/>
            <a:ext cx="74549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Freeing With Explicit Free Lists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9024" y="1220788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i="1" dirty="0">
                <a:solidFill>
                  <a:srgbClr val="C00000"/>
                </a:solidFill>
              </a:rPr>
              <a:t>Insertion policy</a:t>
            </a:r>
            <a:r>
              <a:rPr lang="en-GB" dirty="0">
                <a:solidFill>
                  <a:srgbClr val="C00000"/>
                </a:solidFill>
              </a:rPr>
              <a:t>: </a:t>
            </a:r>
            <a:r>
              <a:rPr lang="en-GB" dirty="0"/>
              <a:t>Where in the free list do you put a newly freed block?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dirty="0"/>
              <a:t>Unordered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LIFO (last-in-first-out) policy</a:t>
            </a:r>
          </a:p>
          <a:p>
            <a:pPr lvl="2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Insert freed block at the beginning of the free list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FIFO (first-in-first-out) policy</a:t>
            </a:r>
          </a:p>
          <a:p>
            <a:pPr lvl="2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Insert freed block at the end of the free list</a:t>
            </a:r>
          </a:p>
          <a:p>
            <a:pPr lvl="1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i="1" dirty="0">
                <a:solidFill>
                  <a:srgbClr val="C00000"/>
                </a:solidFill>
              </a:rPr>
              <a:t>Pro:</a:t>
            </a:r>
            <a:r>
              <a:rPr lang="en-GB" dirty="0"/>
              <a:t> simple and constant time</a:t>
            </a:r>
          </a:p>
          <a:p>
            <a:pPr lvl="1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i="1" dirty="0">
                <a:solidFill>
                  <a:srgbClr val="C00000"/>
                </a:solidFill>
              </a:rPr>
              <a:t>Con:</a:t>
            </a:r>
            <a:r>
              <a:rPr lang="en-GB" dirty="0"/>
              <a:t> studies suggest fragmentation is worse than address ordered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dirty="0"/>
              <a:t>Address-ordered policy</a:t>
            </a:r>
          </a:p>
          <a:p>
            <a:pPr lvl="1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Insert freed blocks so that free list blocks are always in address order: </a:t>
            </a:r>
            <a:br>
              <a:rPr lang="en-GB" dirty="0"/>
            </a:br>
            <a:r>
              <a:rPr lang="en-GB" dirty="0"/>
              <a:t>	         </a:t>
            </a:r>
            <a:r>
              <a:rPr lang="en-GB" i="1" dirty="0" err="1"/>
              <a:t>addr</a:t>
            </a:r>
            <a:r>
              <a:rPr lang="en-GB" i="1" dirty="0"/>
              <a:t>(</a:t>
            </a:r>
            <a:r>
              <a:rPr lang="en-GB" i="1" dirty="0" err="1"/>
              <a:t>prev</a:t>
            </a:r>
            <a:r>
              <a:rPr lang="en-GB" i="1" dirty="0"/>
              <a:t>) &lt; </a:t>
            </a:r>
            <a:r>
              <a:rPr lang="en-GB" i="1" dirty="0" err="1"/>
              <a:t>addr</a:t>
            </a:r>
            <a:r>
              <a:rPr lang="en-GB" i="1" dirty="0"/>
              <a:t>(</a:t>
            </a:r>
            <a:r>
              <a:rPr lang="en-GB" i="1" dirty="0" err="1"/>
              <a:t>curr</a:t>
            </a:r>
            <a:r>
              <a:rPr lang="en-GB" i="1" dirty="0"/>
              <a:t>) &lt; </a:t>
            </a:r>
            <a:r>
              <a:rPr lang="en-GB" i="1" dirty="0" err="1"/>
              <a:t>addr</a:t>
            </a:r>
            <a:r>
              <a:rPr lang="en-GB" i="1" dirty="0"/>
              <a:t>(next)</a:t>
            </a:r>
          </a:p>
          <a:p>
            <a:pPr lvl="1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 </a:t>
            </a:r>
            <a:r>
              <a:rPr lang="en-GB" b="1" i="1" dirty="0">
                <a:solidFill>
                  <a:srgbClr val="C00000"/>
                </a:solidFill>
              </a:rPr>
              <a:t>Con:</a:t>
            </a:r>
            <a:r>
              <a:rPr lang="en-GB" dirty="0"/>
              <a:t> requires search</a:t>
            </a:r>
          </a:p>
          <a:p>
            <a:pPr lvl="1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 </a:t>
            </a:r>
            <a:r>
              <a:rPr lang="en-GB" b="1" i="1" dirty="0">
                <a:solidFill>
                  <a:srgbClr val="C00000"/>
                </a:solidFill>
              </a:rPr>
              <a:t>Pro:</a:t>
            </a:r>
            <a:r>
              <a:rPr lang="en-GB" dirty="0"/>
              <a:t> studies suggest fragmentation is lower than LIFO/FIFO</a:t>
            </a:r>
          </a:p>
        </p:txBody>
      </p:sp>
    </p:spTree>
    <p:extLst>
      <p:ext uri="{BB962C8B-B14F-4D97-AF65-F5344CB8AC3E}">
        <p14:creationId xmlns:p14="http://schemas.microsoft.com/office/powerpoint/2010/main" val="22175059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800" y="1708150"/>
            <a:ext cx="7772400" cy="1720850"/>
          </a:xfrm>
        </p:spPr>
        <p:txBody>
          <a:bodyPr/>
          <a:lstStyle/>
          <a:p>
            <a:pPr marL="0" indent="0"/>
            <a:r>
              <a:rPr lang="en-US" dirty="0"/>
              <a:t>Dynamic Memory Allocation: </a:t>
            </a:r>
            <a:br>
              <a:rPr lang="en-US" dirty="0"/>
            </a:br>
            <a:r>
              <a:rPr lang="en-US" dirty="0"/>
              <a:t>Advanced Concepts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18-213/18-613:</a:t>
            </a:r>
            <a:br>
              <a:rPr lang="en-US" sz="2000" b="0" dirty="0"/>
            </a:br>
            <a:r>
              <a:rPr lang="en-US" sz="2000" b="0" dirty="0"/>
              <a:t>Introduction to Computer Systems	</a:t>
            </a:r>
            <a:br>
              <a:rPr lang="en-US" b="0" dirty="0"/>
            </a:br>
            <a:r>
              <a:rPr lang="en-US" sz="2000" b="0" dirty="0"/>
              <a:t>13</a:t>
            </a:r>
            <a:r>
              <a:rPr lang="en-US" sz="2000" b="0" baseline="30000" dirty="0"/>
              <a:t>th</a:t>
            </a:r>
            <a:r>
              <a:rPr lang="en-US" sz="2000" b="0" dirty="0"/>
              <a:t> Lecture, June 16, 2022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6" name="Rectangle 60"/>
          <p:cNvSpPr>
            <a:spLocks noChangeArrowheads="1"/>
          </p:cNvSpPr>
          <p:nvPr/>
        </p:nvSpPr>
        <p:spPr bwMode="auto">
          <a:xfrm>
            <a:off x="382588" y="4652963"/>
            <a:ext cx="8151812" cy="174783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75" name="Rectangle 59"/>
          <p:cNvSpPr>
            <a:spLocks noChangeArrowheads="1"/>
          </p:cNvSpPr>
          <p:nvPr/>
        </p:nvSpPr>
        <p:spPr bwMode="auto">
          <a:xfrm>
            <a:off x="382588" y="1681163"/>
            <a:ext cx="8151812" cy="20351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3997325" y="2844801"/>
            <a:ext cx="1219200" cy="457200"/>
          </a:xfrm>
          <a:prstGeom prst="rect">
            <a:avLst/>
          </a:prstGeom>
          <a:solidFill>
            <a:srgbClr val="F6F5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18" name="Freeform 2"/>
          <p:cNvSpPr>
            <a:spLocks/>
          </p:cNvSpPr>
          <p:nvPr/>
        </p:nvSpPr>
        <p:spPr bwMode="auto">
          <a:xfrm>
            <a:off x="1474788" y="2684463"/>
            <a:ext cx="5862637" cy="388938"/>
          </a:xfrm>
          <a:custGeom>
            <a:avLst/>
            <a:gdLst/>
            <a:ahLst/>
            <a:cxnLst>
              <a:cxn ang="0">
                <a:pos x="0" y="245"/>
              </a:cxn>
              <a:cxn ang="0">
                <a:pos x="677" y="33"/>
              </a:cxn>
              <a:cxn ang="0">
                <a:pos x="3057" y="48"/>
              </a:cxn>
              <a:cxn ang="0">
                <a:pos x="3693" y="245"/>
              </a:cxn>
            </a:cxnLst>
            <a:rect l="0" t="0" r="r" b="b"/>
            <a:pathLst>
              <a:path w="3693" h="245">
                <a:moveTo>
                  <a:pt x="0" y="245"/>
                </a:moveTo>
                <a:cubicBezTo>
                  <a:pt x="113" y="210"/>
                  <a:pt x="168" y="66"/>
                  <a:pt x="677" y="33"/>
                </a:cubicBezTo>
                <a:cubicBezTo>
                  <a:pt x="1186" y="0"/>
                  <a:pt x="2554" y="13"/>
                  <a:pt x="3057" y="48"/>
                </a:cubicBezTo>
                <a:cubicBezTo>
                  <a:pt x="3560" y="83"/>
                  <a:pt x="3560" y="204"/>
                  <a:pt x="3693" y="245"/>
                </a:cubicBezTo>
              </a:path>
            </a:pathLst>
          </a:custGeom>
          <a:noFill/>
          <a:ln w="57240">
            <a:solidFill>
              <a:srgbClr val="00B05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74638" y="457200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Freeing With a LIFO Policy (Case 1)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90513" y="4022725"/>
            <a:ext cx="8307387" cy="554038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Insert the freed block at the root of the list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3997325" y="292100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4302125" y="292100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4606925" y="292100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4911725" y="292100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5826125" y="292100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6130925" y="292100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7" name="Rectangle 11"/>
          <p:cNvSpPr>
            <a:spLocks noChangeArrowheads="1"/>
          </p:cNvSpPr>
          <p:nvPr/>
        </p:nvSpPr>
        <p:spPr bwMode="auto">
          <a:xfrm>
            <a:off x="2778125" y="292100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8" name="Rectangle 12"/>
          <p:cNvSpPr>
            <a:spLocks noChangeArrowheads="1"/>
          </p:cNvSpPr>
          <p:nvPr/>
        </p:nvSpPr>
        <p:spPr bwMode="auto">
          <a:xfrm>
            <a:off x="3082925" y="292100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9" name="Rectangle 13"/>
          <p:cNvSpPr>
            <a:spLocks noChangeArrowheads="1"/>
          </p:cNvSpPr>
          <p:nvPr/>
        </p:nvSpPr>
        <p:spPr bwMode="auto">
          <a:xfrm>
            <a:off x="3387725" y="292100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0" name="Rectangle 14"/>
          <p:cNvSpPr>
            <a:spLocks noChangeArrowheads="1"/>
          </p:cNvSpPr>
          <p:nvPr/>
        </p:nvSpPr>
        <p:spPr bwMode="auto">
          <a:xfrm>
            <a:off x="3692525" y="292100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1" name="Rectangle 15"/>
          <p:cNvSpPr>
            <a:spLocks noChangeArrowheads="1"/>
          </p:cNvSpPr>
          <p:nvPr/>
        </p:nvSpPr>
        <p:spPr bwMode="auto">
          <a:xfrm>
            <a:off x="5216525" y="292100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2" name="Rectangle 16"/>
          <p:cNvSpPr>
            <a:spLocks noChangeArrowheads="1"/>
          </p:cNvSpPr>
          <p:nvPr/>
        </p:nvSpPr>
        <p:spPr bwMode="auto">
          <a:xfrm>
            <a:off x="5521325" y="292100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1177925" y="2921001"/>
            <a:ext cx="304800" cy="304800"/>
          </a:xfrm>
          <a:prstGeom prst="rect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7350125" y="2844801"/>
            <a:ext cx="1065213" cy="455612"/>
            <a:chOff x="4560" y="1399"/>
            <a:chExt cx="671" cy="287"/>
          </a:xfrm>
        </p:grpSpPr>
        <p:sp>
          <p:nvSpPr>
            <p:cNvPr id="9235" name="Rectangle 19"/>
            <p:cNvSpPr>
              <a:spLocks noChangeArrowheads="1"/>
            </p:cNvSpPr>
            <p:nvPr/>
          </p:nvSpPr>
          <p:spPr bwMode="auto">
            <a:xfrm>
              <a:off x="4560" y="1447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6" name="Rectangle 20"/>
            <p:cNvSpPr>
              <a:spLocks noChangeArrowheads="1"/>
            </p:cNvSpPr>
            <p:nvPr/>
          </p:nvSpPr>
          <p:spPr bwMode="auto">
            <a:xfrm>
              <a:off x="4752" y="1447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7" name="Rectangle 21"/>
            <p:cNvSpPr>
              <a:spLocks noChangeArrowheads="1"/>
            </p:cNvSpPr>
            <p:nvPr/>
          </p:nvSpPr>
          <p:spPr bwMode="auto">
            <a:xfrm>
              <a:off x="4944" y="1447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8" name="Rectangle 22"/>
            <p:cNvSpPr>
              <a:spLocks noChangeArrowheads="1"/>
            </p:cNvSpPr>
            <p:nvPr/>
          </p:nvSpPr>
          <p:spPr bwMode="auto">
            <a:xfrm>
              <a:off x="5040" y="1399"/>
              <a:ext cx="192" cy="2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39" name="Oval 23"/>
          <p:cNvSpPr>
            <a:spLocks noChangeArrowheads="1"/>
          </p:cNvSpPr>
          <p:nvPr/>
        </p:nvSpPr>
        <p:spPr bwMode="auto">
          <a:xfrm>
            <a:off x="7426325" y="2997201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0" name="Line 24"/>
          <p:cNvSpPr>
            <a:spLocks noChangeShapeType="1"/>
          </p:cNvSpPr>
          <p:nvPr/>
        </p:nvSpPr>
        <p:spPr bwMode="auto">
          <a:xfrm>
            <a:off x="7502525" y="3073401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41" name="Oval 25"/>
          <p:cNvSpPr>
            <a:spLocks noChangeArrowheads="1"/>
          </p:cNvSpPr>
          <p:nvPr/>
        </p:nvSpPr>
        <p:spPr bwMode="auto">
          <a:xfrm>
            <a:off x="7731125" y="2997201"/>
            <a:ext cx="152400" cy="152400"/>
          </a:xfrm>
          <a:prstGeom prst="ellipse">
            <a:avLst/>
          </a:prstGeom>
          <a:noFill/>
          <a:ln w="2844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2" name="Text Box 26"/>
          <p:cNvSpPr txBox="1">
            <a:spLocks noChangeArrowheads="1"/>
          </p:cNvSpPr>
          <p:nvPr/>
        </p:nvSpPr>
        <p:spPr bwMode="auto">
          <a:xfrm>
            <a:off x="3625850" y="2006601"/>
            <a:ext cx="1382751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latin typeface="Courier New" pitchFamily="49" charset="0"/>
                <a:ea typeface="msgothic" charset="0"/>
                <a:cs typeface="msgothic" charset="0"/>
              </a:rPr>
              <a:t>free( )</a:t>
            </a:r>
          </a:p>
        </p:txBody>
      </p:sp>
      <p:sp>
        <p:nvSpPr>
          <p:cNvPr id="9243" name="Oval 27"/>
          <p:cNvSpPr>
            <a:spLocks noChangeArrowheads="1"/>
          </p:cNvSpPr>
          <p:nvPr/>
        </p:nvSpPr>
        <p:spPr bwMode="auto">
          <a:xfrm>
            <a:off x="4606925" y="2159001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4" name="Line 28"/>
          <p:cNvSpPr>
            <a:spLocks noChangeShapeType="1"/>
          </p:cNvSpPr>
          <p:nvPr/>
        </p:nvSpPr>
        <p:spPr bwMode="auto">
          <a:xfrm flipH="1">
            <a:off x="4148138" y="2235201"/>
            <a:ext cx="536575" cy="685800"/>
          </a:xfrm>
          <a:prstGeom prst="line">
            <a:avLst/>
          </a:prstGeom>
          <a:noFill/>
          <a:ln w="57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45" name="Rectangle 29"/>
          <p:cNvSpPr>
            <a:spLocks noChangeArrowheads="1"/>
          </p:cNvSpPr>
          <p:nvPr/>
        </p:nvSpPr>
        <p:spPr bwMode="auto">
          <a:xfrm>
            <a:off x="3997325" y="5532438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6" name="Rectangle 30"/>
          <p:cNvSpPr>
            <a:spLocks noChangeArrowheads="1"/>
          </p:cNvSpPr>
          <p:nvPr/>
        </p:nvSpPr>
        <p:spPr bwMode="auto">
          <a:xfrm>
            <a:off x="4302125" y="5532438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7" name="Rectangle 31"/>
          <p:cNvSpPr>
            <a:spLocks noChangeArrowheads="1"/>
          </p:cNvSpPr>
          <p:nvPr/>
        </p:nvSpPr>
        <p:spPr bwMode="auto">
          <a:xfrm>
            <a:off x="4606925" y="5532438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8" name="Rectangle 32"/>
          <p:cNvSpPr>
            <a:spLocks noChangeArrowheads="1"/>
          </p:cNvSpPr>
          <p:nvPr/>
        </p:nvSpPr>
        <p:spPr bwMode="auto">
          <a:xfrm>
            <a:off x="4911725" y="5532438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9" name="Rectangle 33"/>
          <p:cNvSpPr>
            <a:spLocks noChangeArrowheads="1"/>
          </p:cNvSpPr>
          <p:nvPr/>
        </p:nvSpPr>
        <p:spPr bwMode="auto">
          <a:xfrm>
            <a:off x="5826125" y="5532438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50" name="Rectangle 34"/>
          <p:cNvSpPr>
            <a:spLocks noChangeArrowheads="1"/>
          </p:cNvSpPr>
          <p:nvPr/>
        </p:nvSpPr>
        <p:spPr bwMode="auto">
          <a:xfrm>
            <a:off x="6130925" y="5532438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51" name="Rectangle 35"/>
          <p:cNvSpPr>
            <a:spLocks noChangeArrowheads="1"/>
          </p:cNvSpPr>
          <p:nvPr/>
        </p:nvSpPr>
        <p:spPr bwMode="auto">
          <a:xfrm>
            <a:off x="2778125" y="5532438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52" name="Rectangle 36"/>
          <p:cNvSpPr>
            <a:spLocks noChangeArrowheads="1"/>
          </p:cNvSpPr>
          <p:nvPr/>
        </p:nvSpPr>
        <p:spPr bwMode="auto">
          <a:xfrm>
            <a:off x="3082925" y="5532438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53" name="Rectangle 37"/>
          <p:cNvSpPr>
            <a:spLocks noChangeArrowheads="1"/>
          </p:cNvSpPr>
          <p:nvPr/>
        </p:nvSpPr>
        <p:spPr bwMode="auto">
          <a:xfrm>
            <a:off x="3387725" y="5532438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54" name="Rectangle 38"/>
          <p:cNvSpPr>
            <a:spLocks noChangeArrowheads="1"/>
          </p:cNvSpPr>
          <p:nvPr/>
        </p:nvSpPr>
        <p:spPr bwMode="auto">
          <a:xfrm>
            <a:off x="3692525" y="5532438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55" name="Oval 39"/>
          <p:cNvSpPr>
            <a:spLocks noChangeArrowheads="1"/>
          </p:cNvSpPr>
          <p:nvPr/>
        </p:nvSpPr>
        <p:spPr bwMode="auto">
          <a:xfrm>
            <a:off x="4073525" y="5608638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56" name="Rectangle 40"/>
          <p:cNvSpPr>
            <a:spLocks noChangeArrowheads="1"/>
          </p:cNvSpPr>
          <p:nvPr/>
        </p:nvSpPr>
        <p:spPr bwMode="auto">
          <a:xfrm>
            <a:off x="5521325" y="5532438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57" name="Rectangle 41"/>
          <p:cNvSpPr>
            <a:spLocks noChangeArrowheads="1"/>
          </p:cNvSpPr>
          <p:nvPr/>
        </p:nvSpPr>
        <p:spPr bwMode="auto">
          <a:xfrm>
            <a:off x="1202639" y="5532438"/>
            <a:ext cx="304800" cy="304800"/>
          </a:xfrm>
          <a:prstGeom prst="rect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42"/>
          <p:cNvGrpSpPr>
            <a:grpSpLocks/>
          </p:cNvGrpSpPr>
          <p:nvPr/>
        </p:nvGrpSpPr>
        <p:grpSpPr bwMode="auto">
          <a:xfrm>
            <a:off x="7350125" y="5456238"/>
            <a:ext cx="1065213" cy="455612"/>
            <a:chOff x="4560" y="3395"/>
            <a:chExt cx="671" cy="287"/>
          </a:xfrm>
        </p:grpSpPr>
        <p:sp>
          <p:nvSpPr>
            <p:cNvPr id="9259" name="Rectangle 43"/>
            <p:cNvSpPr>
              <a:spLocks noChangeArrowheads="1"/>
            </p:cNvSpPr>
            <p:nvPr/>
          </p:nvSpPr>
          <p:spPr bwMode="auto">
            <a:xfrm>
              <a:off x="4560" y="3443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0" name="Rectangle 44"/>
            <p:cNvSpPr>
              <a:spLocks noChangeArrowheads="1"/>
            </p:cNvSpPr>
            <p:nvPr/>
          </p:nvSpPr>
          <p:spPr bwMode="auto">
            <a:xfrm>
              <a:off x="4752" y="3443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1" name="Rectangle 45"/>
            <p:cNvSpPr>
              <a:spLocks noChangeArrowheads="1"/>
            </p:cNvSpPr>
            <p:nvPr/>
          </p:nvSpPr>
          <p:spPr bwMode="auto">
            <a:xfrm>
              <a:off x="4944" y="3443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2" name="Rectangle 46"/>
            <p:cNvSpPr>
              <a:spLocks noChangeArrowheads="1"/>
            </p:cNvSpPr>
            <p:nvPr/>
          </p:nvSpPr>
          <p:spPr bwMode="auto">
            <a:xfrm>
              <a:off x="5040" y="3395"/>
              <a:ext cx="192" cy="2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63" name="Oval 47"/>
          <p:cNvSpPr>
            <a:spLocks noChangeArrowheads="1"/>
          </p:cNvSpPr>
          <p:nvPr/>
        </p:nvSpPr>
        <p:spPr bwMode="auto">
          <a:xfrm>
            <a:off x="7426325" y="5608638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64" name="Line 48"/>
          <p:cNvSpPr>
            <a:spLocks noChangeShapeType="1"/>
          </p:cNvSpPr>
          <p:nvPr/>
        </p:nvSpPr>
        <p:spPr bwMode="auto">
          <a:xfrm>
            <a:off x="7502525" y="5684838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65" name="Oval 49"/>
          <p:cNvSpPr>
            <a:spLocks noChangeArrowheads="1"/>
          </p:cNvSpPr>
          <p:nvPr/>
        </p:nvSpPr>
        <p:spPr bwMode="auto">
          <a:xfrm>
            <a:off x="7731125" y="5608638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66" name="Rectangle 50"/>
          <p:cNvSpPr>
            <a:spLocks noChangeArrowheads="1"/>
          </p:cNvSpPr>
          <p:nvPr/>
        </p:nvSpPr>
        <p:spPr bwMode="auto">
          <a:xfrm>
            <a:off x="5216525" y="5532438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67" name="Freeform 51"/>
          <p:cNvSpPr>
            <a:spLocks/>
          </p:cNvSpPr>
          <p:nvPr/>
        </p:nvSpPr>
        <p:spPr bwMode="auto">
          <a:xfrm>
            <a:off x="4149725" y="5380038"/>
            <a:ext cx="3200400" cy="304800"/>
          </a:xfrm>
          <a:custGeom>
            <a:avLst/>
            <a:gdLst/>
            <a:ahLst/>
            <a:cxnLst>
              <a:cxn ang="0">
                <a:pos x="0" y="218"/>
              </a:cxn>
              <a:cxn ang="0">
                <a:pos x="472" y="31"/>
              </a:cxn>
              <a:cxn ang="0">
                <a:pos x="2109" y="31"/>
              </a:cxn>
              <a:cxn ang="0">
                <a:pos x="2784" y="218"/>
              </a:cxn>
            </a:cxnLst>
            <a:rect l="0" t="0" r="r" b="b"/>
            <a:pathLst>
              <a:path w="2784" h="218">
                <a:moveTo>
                  <a:pt x="0" y="218"/>
                </a:moveTo>
                <a:cubicBezTo>
                  <a:pt x="79" y="187"/>
                  <a:pt x="121" y="62"/>
                  <a:pt x="472" y="31"/>
                </a:cubicBezTo>
                <a:cubicBezTo>
                  <a:pt x="823" y="0"/>
                  <a:pt x="1724" y="0"/>
                  <a:pt x="2109" y="31"/>
                </a:cubicBezTo>
                <a:cubicBezTo>
                  <a:pt x="2494" y="62"/>
                  <a:pt x="2644" y="179"/>
                  <a:pt x="2784" y="218"/>
                </a:cubicBezTo>
              </a:path>
            </a:pathLst>
          </a:custGeom>
          <a:noFill/>
          <a:ln w="57240">
            <a:solidFill>
              <a:srgbClr val="00B05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68" name="Freeform 52"/>
          <p:cNvSpPr>
            <a:spLocks/>
          </p:cNvSpPr>
          <p:nvPr/>
        </p:nvSpPr>
        <p:spPr bwMode="auto">
          <a:xfrm>
            <a:off x="5059363" y="5692775"/>
            <a:ext cx="2752725" cy="371475"/>
          </a:xfrm>
          <a:custGeom>
            <a:avLst/>
            <a:gdLst/>
            <a:ahLst/>
            <a:cxnLst>
              <a:cxn ang="0">
                <a:pos x="1734" y="0"/>
              </a:cxn>
              <a:cxn ang="0">
                <a:pos x="1481" y="192"/>
              </a:cxn>
              <a:cxn ang="0">
                <a:pos x="304" y="217"/>
              </a:cxn>
              <a:cxn ang="0">
                <a:pos x="0" y="91"/>
              </a:cxn>
            </a:cxnLst>
            <a:rect l="0" t="0" r="r" b="b"/>
            <a:pathLst>
              <a:path w="1734" h="234">
                <a:moveTo>
                  <a:pt x="1734" y="0"/>
                </a:moveTo>
                <a:cubicBezTo>
                  <a:pt x="1692" y="32"/>
                  <a:pt x="1719" y="156"/>
                  <a:pt x="1481" y="192"/>
                </a:cubicBezTo>
                <a:cubicBezTo>
                  <a:pt x="1243" y="228"/>
                  <a:pt x="551" y="234"/>
                  <a:pt x="304" y="217"/>
                </a:cubicBezTo>
                <a:cubicBezTo>
                  <a:pt x="57" y="200"/>
                  <a:pt x="63" y="117"/>
                  <a:pt x="0" y="91"/>
                </a:cubicBezTo>
              </a:path>
            </a:pathLst>
          </a:custGeom>
          <a:noFill/>
          <a:ln w="5724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69" name="Text Box 53"/>
          <p:cNvSpPr txBox="1">
            <a:spLocks noChangeArrowheads="1"/>
          </p:cNvSpPr>
          <p:nvPr/>
        </p:nvSpPr>
        <p:spPr bwMode="auto">
          <a:xfrm>
            <a:off x="400050" y="2868613"/>
            <a:ext cx="697692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latin typeface="Calibri" pitchFamily="34" charset="0"/>
                <a:ea typeface="msgothic" charset="0"/>
                <a:cs typeface="msgothic" charset="0"/>
              </a:rPr>
              <a:t>Root</a:t>
            </a:r>
          </a:p>
        </p:txBody>
      </p:sp>
      <p:sp>
        <p:nvSpPr>
          <p:cNvPr id="9270" name="Text Box 54"/>
          <p:cNvSpPr txBox="1">
            <a:spLocks noChangeArrowheads="1"/>
          </p:cNvSpPr>
          <p:nvPr/>
        </p:nvSpPr>
        <p:spPr bwMode="auto">
          <a:xfrm>
            <a:off x="415925" y="5481638"/>
            <a:ext cx="697692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latin typeface="Calibri" pitchFamily="34" charset="0"/>
                <a:ea typeface="msgothic" charset="0"/>
                <a:cs typeface="msgothic" charset="0"/>
              </a:rPr>
              <a:t>Root</a:t>
            </a:r>
          </a:p>
        </p:txBody>
      </p:sp>
      <p:sp>
        <p:nvSpPr>
          <p:cNvPr id="9271" name="Text Box 55"/>
          <p:cNvSpPr txBox="1">
            <a:spLocks noChangeArrowheads="1"/>
          </p:cNvSpPr>
          <p:nvPr/>
        </p:nvSpPr>
        <p:spPr bwMode="auto">
          <a:xfrm>
            <a:off x="435624" y="1690688"/>
            <a:ext cx="937949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msgothic" charset="0"/>
                <a:cs typeface="msgothic" charset="0"/>
              </a:rPr>
              <a:t>Before</a:t>
            </a:r>
          </a:p>
        </p:txBody>
      </p:sp>
      <p:sp>
        <p:nvSpPr>
          <p:cNvPr id="9272" name="Text Box 56"/>
          <p:cNvSpPr txBox="1">
            <a:spLocks noChangeArrowheads="1"/>
          </p:cNvSpPr>
          <p:nvPr/>
        </p:nvSpPr>
        <p:spPr bwMode="auto">
          <a:xfrm>
            <a:off x="420688" y="4652963"/>
            <a:ext cx="744178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msgothic" charset="0"/>
                <a:cs typeface="msgothic" charset="0"/>
              </a:rPr>
              <a:t>After</a:t>
            </a:r>
          </a:p>
        </p:txBody>
      </p:sp>
      <p:sp>
        <p:nvSpPr>
          <p:cNvPr id="9273" name="Oval 57"/>
          <p:cNvSpPr>
            <a:spLocks noChangeArrowheads="1"/>
          </p:cNvSpPr>
          <p:nvPr/>
        </p:nvSpPr>
        <p:spPr bwMode="auto">
          <a:xfrm>
            <a:off x="4378325" y="5608638"/>
            <a:ext cx="152400" cy="152400"/>
          </a:xfrm>
          <a:prstGeom prst="ellipse">
            <a:avLst/>
          </a:prstGeom>
          <a:noFill/>
          <a:ln w="2844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74" name="Freeform 58"/>
          <p:cNvSpPr>
            <a:spLocks/>
          </p:cNvSpPr>
          <p:nvPr/>
        </p:nvSpPr>
        <p:spPr bwMode="auto">
          <a:xfrm>
            <a:off x="1482725" y="5243513"/>
            <a:ext cx="2671763" cy="441325"/>
          </a:xfrm>
          <a:custGeom>
            <a:avLst/>
            <a:gdLst/>
            <a:ahLst/>
            <a:cxnLst>
              <a:cxn ang="0">
                <a:pos x="0" y="278"/>
              </a:cxn>
              <a:cxn ang="0">
                <a:pos x="480" y="41"/>
              </a:cxn>
              <a:cxn ang="0">
                <a:pos x="1445" y="30"/>
              </a:cxn>
              <a:cxn ang="0">
                <a:pos x="1683" y="182"/>
              </a:cxn>
            </a:cxnLst>
            <a:rect l="0" t="0" r="r" b="b"/>
            <a:pathLst>
              <a:path w="1683" h="278">
                <a:moveTo>
                  <a:pt x="0" y="278"/>
                </a:moveTo>
                <a:cubicBezTo>
                  <a:pt x="80" y="238"/>
                  <a:pt x="239" y="82"/>
                  <a:pt x="480" y="41"/>
                </a:cubicBezTo>
                <a:cubicBezTo>
                  <a:pt x="721" y="0"/>
                  <a:pt x="1245" y="7"/>
                  <a:pt x="1445" y="30"/>
                </a:cubicBezTo>
                <a:cubicBezTo>
                  <a:pt x="1645" y="53"/>
                  <a:pt x="1634" y="150"/>
                  <a:pt x="1683" y="182"/>
                </a:cubicBezTo>
              </a:path>
            </a:pathLst>
          </a:custGeom>
          <a:noFill/>
          <a:ln w="57240">
            <a:solidFill>
              <a:srgbClr val="00B05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6676350" y="1333115"/>
            <a:ext cx="1985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conceptual graphic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4A7A164-567B-4B64-8415-8650C2578D81}"/>
              </a:ext>
            </a:extLst>
          </p:cNvPr>
          <p:cNvGrpSpPr/>
          <p:nvPr/>
        </p:nvGrpSpPr>
        <p:grpSpPr>
          <a:xfrm>
            <a:off x="2920589" y="1162790"/>
            <a:ext cx="3425059" cy="305622"/>
            <a:chOff x="2820166" y="1307690"/>
            <a:chExt cx="3425059" cy="305622"/>
          </a:xfrm>
        </p:grpSpPr>
        <p:sp>
          <p:nvSpPr>
            <p:cNvPr id="63" name="Rectangle 2">
              <a:extLst>
                <a:ext uri="{FF2B5EF4-FFF2-40B4-BE49-F238E27FC236}">
                  <a16:creationId xmlns:a16="http://schemas.microsoft.com/office/drawing/2014/main" id="{759DD9D2-8476-4FF6-A3FA-E73FEFE617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1606" y="1308101"/>
              <a:ext cx="11430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Rectangle 3">
              <a:extLst>
                <a:ext uri="{FF2B5EF4-FFF2-40B4-BE49-F238E27FC236}">
                  <a16:creationId xmlns:a16="http://schemas.microsoft.com/office/drawing/2014/main" id="{67E21CC7-9B7B-402C-B3A5-E1613CFD8C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0166" y="1308512"/>
              <a:ext cx="1143000" cy="30480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A</a:t>
              </a:r>
              <a:r>
                <a:rPr lang="en-GB" sz="1600" b="1" dirty="0">
                  <a:latin typeface="Calibri" pitchFamily="34" charset="0"/>
                </a:rPr>
                <a:t>llocated</a:t>
              </a:r>
            </a:p>
          </p:txBody>
        </p:sp>
        <p:sp>
          <p:nvSpPr>
            <p:cNvPr id="65" name="Rectangle 4">
              <a:extLst>
                <a:ext uri="{FF2B5EF4-FFF2-40B4-BE49-F238E27FC236}">
                  <a16:creationId xmlns:a16="http://schemas.microsoft.com/office/drawing/2014/main" id="{1ADF3B39-6E20-4B41-9999-8744EF201D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2225" y="1307690"/>
              <a:ext cx="1143000" cy="30480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A</a:t>
              </a:r>
              <a:r>
                <a:rPr lang="en-GB" sz="1600" b="1" dirty="0">
                  <a:latin typeface="Calibri" pitchFamily="34" charset="0"/>
                </a:rPr>
                <a:t>llocated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76" grpId="0" animBg="1"/>
      <p:bldP spid="9245" grpId="0" animBg="1"/>
      <p:bldP spid="9246" grpId="0" animBg="1"/>
      <p:bldP spid="9247" grpId="0" animBg="1"/>
      <p:bldP spid="9248" grpId="0" animBg="1"/>
      <p:bldP spid="9249" grpId="0" animBg="1"/>
      <p:bldP spid="9250" grpId="0" animBg="1"/>
      <p:bldP spid="9251" grpId="0" animBg="1"/>
      <p:bldP spid="9252" grpId="0" animBg="1"/>
      <p:bldP spid="9253" grpId="0" animBg="1"/>
      <p:bldP spid="9254" grpId="0" animBg="1"/>
      <p:bldP spid="9255" grpId="0" animBg="1"/>
      <p:bldP spid="9256" grpId="0" animBg="1"/>
      <p:bldP spid="9257" grpId="0" animBg="1"/>
      <p:bldP spid="9263" grpId="0" animBg="1"/>
      <p:bldP spid="9264" grpId="0" animBg="1"/>
      <p:bldP spid="9265" grpId="0" animBg="1"/>
      <p:bldP spid="9266" grpId="0" animBg="1"/>
      <p:bldP spid="9267" grpId="0" animBg="1"/>
      <p:bldP spid="9268" grpId="0" animBg="1"/>
      <p:bldP spid="9270" grpId="0"/>
      <p:bldP spid="9272" grpId="0"/>
      <p:bldP spid="9273" grpId="0" animBg="1"/>
      <p:bldP spid="927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9" name="Rectangle 95"/>
          <p:cNvSpPr>
            <a:spLocks noChangeArrowheads="1"/>
          </p:cNvSpPr>
          <p:nvPr/>
        </p:nvSpPr>
        <p:spPr bwMode="auto">
          <a:xfrm>
            <a:off x="397476" y="1450974"/>
            <a:ext cx="8151812" cy="21304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4012213" y="2397124"/>
            <a:ext cx="1219200" cy="457200"/>
          </a:xfrm>
          <a:prstGeom prst="rect">
            <a:avLst/>
          </a:prstGeom>
          <a:solidFill>
            <a:srgbClr val="F6F5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2" name="Freeform 8"/>
          <p:cNvSpPr>
            <a:spLocks/>
          </p:cNvSpPr>
          <p:nvPr/>
        </p:nvSpPr>
        <p:spPr bwMode="auto">
          <a:xfrm>
            <a:off x="1489676" y="2236787"/>
            <a:ext cx="5862637" cy="388937"/>
          </a:xfrm>
          <a:custGeom>
            <a:avLst/>
            <a:gdLst/>
            <a:ahLst/>
            <a:cxnLst>
              <a:cxn ang="0">
                <a:pos x="0" y="245"/>
              </a:cxn>
              <a:cxn ang="0">
                <a:pos x="677" y="33"/>
              </a:cxn>
              <a:cxn ang="0">
                <a:pos x="3057" y="48"/>
              </a:cxn>
              <a:cxn ang="0">
                <a:pos x="3693" y="245"/>
              </a:cxn>
            </a:cxnLst>
            <a:rect l="0" t="0" r="r" b="b"/>
            <a:pathLst>
              <a:path w="3693" h="245">
                <a:moveTo>
                  <a:pt x="0" y="245"/>
                </a:moveTo>
                <a:cubicBezTo>
                  <a:pt x="113" y="210"/>
                  <a:pt x="168" y="66"/>
                  <a:pt x="677" y="33"/>
                </a:cubicBezTo>
                <a:cubicBezTo>
                  <a:pt x="1186" y="0"/>
                  <a:pt x="2554" y="13"/>
                  <a:pt x="3057" y="48"/>
                </a:cubicBezTo>
                <a:cubicBezTo>
                  <a:pt x="3560" y="83"/>
                  <a:pt x="3560" y="204"/>
                  <a:pt x="3693" y="245"/>
                </a:cubicBezTo>
              </a:path>
            </a:pathLst>
          </a:custGeom>
          <a:noFill/>
          <a:ln w="57240">
            <a:solidFill>
              <a:srgbClr val="00B05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3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274638" y="360362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Freeing With a LIFO Policy (Case 2)</a:t>
            </a:r>
          </a:p>
        </p:txBody>
      </p:sp>
      <p:sp>
        <p:nvSpPr>
          <p:cNvPr id="11274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288324" y="3879849"/>
            <a:ext cx="8307387" cy="784225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Splice out adjacent successor block, coalesce both memory blocks, and insert the new block at the root of the list</a:t>
            </a:r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4012213" y="2473324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4317013" y="2473324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4621813" y="2473324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8" name="Rectangle 14"/>
          <p:cNvSpPr>
            <a:spLocks noChangeArrowheads="1"/>
          </p:cNvSpPr>
          <p:nvPr/>
        </p:nvSpPr>
        <p:spPr bwMode="auto">
          <a:xfrm>
            <a:off x="4926613" y="2473324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9" name="Rectangle 15"/>
          <p:cNvSpPr>
            <a:spLocks noChangeArrowheads="1"/>
          </p:cNvSpPr>
          <p:nvPr/>
        </p:nvSpPr>
        <p:spPr bwMode="auto">
          <a:xfrm>
            <a:off x="5841013" y="2473324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80" name="Rectangle 16"/>
          <p:cNvSpPr>
            <a:spLocks noChangeArrowheads="1"/>
          </p:cNvSpPr>
          <p:nvPr/>
        </p:nvSpPr>
        <p:spPr bwMode="auto">
          <a:xfrm>
            <a:off x="6145813" y="2473324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81" name="Rectangle 17"/>
          <p:cNvSpPr>
            <a:spLocks noChangeArrowheads="1"/>
          </p:cNvSpPr>
          <p:nvPr/>
        </p:nvSpPr>
        <p:spPr bwMode="auto">
          <a:xfrm>
            <a:off x="2793013" y="2473324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82" name="Rectangle 18"/>
          <p:cNvSpPr>
            <a:spLocks noChangeArrowheads="1"/>
          </p:cNvSpPr>
          <p:nvPr/>
        </p:nvSpPr>
        <p:spPr bwMode="auto">
          <a:xfrm>
            <a:off x="3097813" y="2473324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83" name="Rectangle 19"/>
          <p:cNvSpPr>
            <a:spLocks noChangeArrowheads="1"/>
          </p:cNvSpPr>
          <p:nvPr/>
        </p:nvSpPr>
        <p:spPr bwMode="auto">
          <a:xfrm>
            <a:off x="3402613" y="2473324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84" name="Rectangle 20"/>
          <p:cNvSpPr>
            <a:spLocks noChangeArrowheads="1"/>
          </p:cNvSpPr>
          <p:nvPr/>
        </p:nvSpPr>
        <p:spPr bwMode="auto">
          <a:xfrm>
            <a:off x="3707413" y="2473324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85" name="Rectangle 21"/>
          <p:cNvSpPr>
            <a:spLocks noChangeArrowheads="1"/>
          </p:cNvSpPr>
          <p:nvPr/>
        </p:nvSpPr>
        <p:spPr bwMode="auto">
          <a:xfrm>
            <a:off x="5231413" y="2473324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86" name="Rectangle 22"/>
          <p:cNvSpPr>
            <a:spLocks noChangeArrowheads="1"/>
          </p:cNvSpPr>
          <p:nvPr/>
        </p:nvSpPr>
        <p:spPr bwMode="auto">
          <a:xfrm>
            <a:off x="5536213" y="2473324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5231413" y="1711324"/>
            <a:ext cx="1065213" cy="455613"/>
            <a:chOff x="3216" y="876"/>
            <a:chExt cx="671" cy="287"/>
          </a:xfrm>
        </p:grpSpPr>
        <p:sp>
          <p:nvSpPr>
            <p:cNvPr id="11288" name="Rectangle 24"/>
            <p:cNvSpPr>
              <a:spLocks noChangeArrowheads="1"/>
            </p:cNvSpPr>
            <p:nvPr/>
          </p:nvSpPr>
          <p:spPr bwMode="auto">
            <a:xfrm>
              <a:off x="3216" y="924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9" name="Rectangle 25"/>
            <p:cNvSpPr>
              <a:spLocks noChangeArrowheads="1"/>
            </p:cNvSpPr>
            <p:nvPr/>
          </p:nvSpPr>
          <p:spPr bwMode="auto">
            <a:xfrm>
              <a:off x="3408" y="924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0" name="Rectangle 26"/>
            <p:cNvSpPr>
              <a:spLocks noChangeArrowheads="1"/>
            </p:cNvSpPr>
            <p:nvPr/>
          </p:nvSpPr>
          <p:spPr bwMode="auto">
            <a:xfrm>
              <a:off x="3600" y="924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1" name="Rectangle 27"/>
            <p:cNvSpPr>
              <a:spLocks noChangeArrowheads="1"/>
            </p:cNvSpPr>
            <p:nvPr/>
          </p:nvSpPr>
          <p:spPr bwMode="auto">
            <a:xfrm>
              <a:off x="3696" y="876"/>
              <a:ext cx="192" cy="2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5231413" y="3082924"/>
            <a:ext cx="1065213" cy="455613"/>
            <a:chOff x="3216" y="1740"/>
            <a:chExt cx="671" cy="287"/>
          </a:xfrm>
        </p:grpSpPr>
        <p:sp>
          <p:nvSpPr>
            <p:cNvPr id="11293" name="Rectangle 29"/>
            <p:cNvSpPr>
              <a:spLocks noChangeArrowheads="1"/>
            </p:cNvSpPr>
            <p:nvPr/>
          </p:nvSpPr>
          <p:spPr bwMode="auto">
            <a:xfrm>
              <a:off x="3216" y="1788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4" name="Rectangle 30"/>
            <p:cNvSpPr>
              <a:spLocks noChangeArrowheads="1"/>
            </p:cNvSpPr>
            <p:nvPr/>
          </p:nvSpPr>
          <p:spPr bwMode="auto">
            <a:xfrm>
              <a:off x="3408" y="1788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5" name="Rectangle 31"/>
            <p:cNvSpPr>
              <a:spLocks noChangeArrowheads="1"/>
            </p:cNvSpPr>
            <p:nvPr/>
          </p:nvSpPr>
          <p:spPr bwMode="auto">
            <a:xfrm>
              <a:off x="3600" y="1788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6" name="Rectangle 32"/>
            <p:cNvSpPr>
              <a:spLocks noChangeArrowheads="1"/>
            </p:cNvSpPr>
            <p:nvPr/>
          </p:nvSpPr>
          <p:spPr bwMode="auto">
            <a:xfrm>
              <a:off x="3696" y="1740"/>
              <a:ext cx="192" cy="2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297" name="Oval 33"/>
          <p:cNvSpPr>
            <a:spLocks noChangeArrowheads="1"/>
          </p:cNvSpPr>
          <p:nvPr/>
        </p:nvSpPr>
        <p:spPr bwMode="auto">
          <a:xfrm>
            <a:off x="5307613" y="2549524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98" name="Line 34"/>
          <p:cNvSpPr>
            <a:spLocks noChangeShapeType="1"/>
          </p:cNvSpPr>
          <p:nvPr/>
        </p:nvSpPr>
        <p:spPr bwMode="auto">
          <a:xfrm>
            <a:off x="5383813" y="2625724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299" name="Oval 35"/>
          <p:cNvSpPr>
            <a:spLocks noChangeArrowheads="1"/>
          </p:cNvSpPr>
          <p:nvPr/>
        </p:nvSpPr>
        <p:spPr bwMode="auto">
          <a:xfrm>
            <a:off x="5307613" y="1863724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00" name="Line 36"/>
          <p:cNvSpPr>
            <a:spLocks noChangeShapeType="1"/>
          </p:cNvSpPr>
          <p:nvPr/>
        </p:nvSpPr>
        <p:spPr bwMode="auto">
          <a:xfrm>
            <a:off x="5383813" y="1939924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01" name="Oval 37"/>
          <p:cNvSpPr>
            <a:spLocks noChangeArrowheads="1"/>
          </p:cNvSpPr>
          <p:nvPr/>
        </p:nvSpPr>
        <p:spPr bwMode="auto">
          <a:xfrm flipV="1">
            <a:off x="5612413" y="3235324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02" name="Line 38"/>
          <p:cNvSpPr>
            <a:spLocks noChangeShapeType="1"/>
          </p:cNvSpPr>
          <p:nvPr/>
        </p:nvSpPr>
        <p:spPr bwMode="auto">
          <a:xfrm flipV="1">
            <a:off x="5688613" y="2776537"/>
            <a:ext cx="1588" cy="536575"/>
          </a:xfrm>
          <a:prstGeom prst="line">
            <a:avLst/>
          </a:prstGeom>
          <a:noFill/>
          <a:ln w="5724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03" name="Oval 39"/>
          <p:cNvSpPr>
            <a:spLocks noChangeArrowheads="1"/>
          </p:cNvSpPr>
          <p:nvPr/>
        </p:nvSpPr>
        <p:spPr bwMode="auto">
          <a:xfrm flipV="1">
            <a:off x="5612413" y="2549524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04" name="Line 40"/>
          <p:cNvSpPr>
            <a:spLocks noChangeShapeType="1"/>
          </p:cNvSpPr>
          <p:nvPr/>
        </p:nvSpPr>
        <p:spPr bwMode="auto">
          <a:xfrm flipV="1">
            <a:off x="5688613" y="2090737"/>
            <a:ext cx="1588" cy="536575"/>
          </a:xfrm>
          <a:prstGeom prst="line">
            <a:avLst/>
          </a:prstGeom>
          <a:noFill/>
          <a:ln w="5724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05" name="Rectangle 41"/>
          <p:cNvSpPr>
            <a:spLocks noChangeArrowheads="1"/>
          </p:cNvSpPr>
          <p:nvPr/>
        </p:nvSpPr>
        <p:spPr bwMode="auto">
          <a:xfrm>
            <a:off x="1192813" y="2473324"/>
            <a:ext cx="304800" cy="304800"/>
          </a:xfrm>
          <a:prstGeom prst="rect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42"/>
          <p:cNvGrpSpPr>
            <a:grpSpLocks/>
          </p:cNvGrpSpPr>
          <p:nvPr/>
        </p:nvGrpSpPr>
        <p:grpSpPr bwMode="auto">
          <a:xfrm>
            <a:off x="7365013" y="2397124"/>
            <a:ext cx="1065213" cy="455613"/>
            <a:chOff x="4560" y="1308"/>
            <a:chExt cx="671" cy="287"/>
          </a:xfrm>
        </p:grpSpPr>
        <p:sp>
          <p:nvSpPr>
            <p:cNvPr id="11307" name="Rectangle 43"/>
            <p:cNvSpPr>
              <a:spLocks noChangeArrowheads="1"/>
            </p:cNvSpPr>
            <p:nvPr/>
          </p:nvSpPr>
          <p:spPr bwMode="auto">
            <a:xfrm>
              <a:off x="4560" y="1356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8" name="Rectangle 44"/>
            <p:cNvSpPr>
              <a:spLocks noChangeArrowheads="1"/>
            </p:cNvSpPr>
            <p:nvPr/>
          </p:nvSpPr>
          <p:spPr bwMode="auto">
            <a:xfrm>
              <a:off x="4752" y="1356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9" name="Rectangle 45"/>
            <p:cNvSpPr>
              <a:spLocks noChangeArrowheads="1"/>
            </p:cNvSpPr>
            <p:nvPr/>
          </p:nvSpPr>
          <p:spPr bwMode="auto">
            <a:xfrm>
              <a:off x="4944" y="1356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0" name="Rectangle 46"/>
            <p:cNvSpPr>
              <a:spLocks noChangeArrowheads="1"/>
            </p:cNvSpPr>
            <p:nvPr/>
          </p:nvSpPr>
          <p:spPr bwMode="auto">
            <a:xfrm>
              <a:off x="5040" y="1308"/>
              <a:ext cx="192" cy="2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311" name="Oval 47"/>
          <p:cNvSpPr>
            <a:spLocks noChangeArrowheads="1"/>
          </p:cNvSpPr>
          <p:nvPr/>
        </p:nvSpPr>
        <p:spPr bwMode="auto">
          <a:xfrm>
            <a:off x="7441213" y="2549524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12" name="Line 48"/>
          <p:cNvSpPr>
            <a:spLocks noChangeShapeType="1"/>
          </p:cNvSpPr>
          <p:nvPr/>
        </p:nvSpPr>
        <p:spPr bwMode="auto">
          <a:xfrm>
            <a:off x="7517413" y="2625724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13" name="Oval 49"/>
          <p:cNvSpPr>
            <a:spLocks noChangeArrowheads="1"/>
          </p:cNvSpPr>
          <p:nvPr/>
        </p:nvSpPr>
        <p:spPr bwMode="auto">
          <a:xfrm>
            <a:off x="7746013" y="2549524"/>
            <a:ext cx="152400" cy="152400"/>
          </a:xfrm>
          <a:prstGeom prst="ellipse">
            <a:avLst/>
          </a:prstGeom>
          <a:noFill/>
          <a:ln w="2844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14" name="Text Box 50"/>
          <p:cNvSpPr txBox="1">
            <a:spLocks noChangeArrowheads="1"/>
          </p:cNvSpPr>
          <p:nvPr/>
        </p:nvSpPr>
        <p:spPr bwMode="auto">
          <a:xfrm>
            <a:off x="3640738" y="1558924"/>
            <a:ext cx="1382751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>
                <a:latin typeface="Courier New" pitchFamily="49" charset="0"/>
                <a:ea typeface="msgothic" charset="0"/>
                <a:cs typeface="msgothic" charset="0"/>
              </a:rPr>
              <a:t>free( )</a:t>
            </a:r>
          </a:p>
        </p:txBody>
      </p:sp>
      <p:sp>
        <p:nvSpPr>
          <p:cNvPr id="11315" name="Oval 51"/>
          <p:cNvSpPr>
            <a:spLocks noChangeArrowheads="1"/>
          </p:cNvSpPr>
          <p:nvPr/>
        </p:nvSpPr>
        <p:spPr bwMode="auto">
          <a:xfrm>
            <a:off x="4621813" y="1711324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16" name="Line 52"/>
          <p:cNvSpPr>
            <a:spLocks noChangeShapeType="1"/>
          </p:cNvSpPr>
          <p:nvPr/>
        </p:nvSpPr>
        <p:spPr bwMode="auto">
          <a:xfrm flipH="1">
            <a:off x="4163026" y="1787524"/>
            <a:ext cx="536575" cy="685800"/>
          </a:xfrm>
          <a:prstGeom prst="line">
            <a:avLst/>
          </a:prstGeom>
          <a:noFill/>
          <a:ln w="57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50" name="Oval 86"/>
          <p:cNvSpPr>
            <a:spLocks noChangeArrowheads="1"/>
          </p:cNvSpPr>
          <p:nvPr/>
        </p:nvSpPr>
        <p:spPr bwMode="auto">
          <a:xfrm>
            <a:off x="5307613" y="3235324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53" name="Oval 89"/>
          <p:cNvSpPr>
            <a:spLocks noChangeArrowheads="1"/>
          </p:cNvSpPr>
          <p:nvPr/>
        </p:nvSpPr>
        <p:spPr bwMode="auto">
          <a:xfrm flipV="1">
            <a:off x="5612413" y="1863724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54" name="Text Box 90"/>
          <p:cNvSpPr txBox="1">
            <a:spLocks noChangeArrowheads="1"/>
          </p:cNvSpPr>
          <p:nvPr/>
        </p:nvSpPr>
        <p:spPr bwMode="auto">
          <a:xfrm>
            <a:off x="414938" y="2420937"/>
            <a:ext cx="697692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latin typeface="Calibri" pitchFamily="34" charset="0"/>
                <a:ea typeface="msgothic" charset="0"/>
                <a:cs typeface="msgothic" charset="0"/>
              </a:rPr>
              <a:t>Root</a:t>
            </a:r>
          </a:p>
        </p:txBody>
      </p:sp>
      <p:sp>
        <p:nvSpPr>
          <p:cNvPr id="11356" name="Text Box 92"/>
          <p:cNvSpPr txBox="1">
            <a:spLocks noChangeArrowheads="1"/>
          </p:cNvSpPr>
          <p:nvPr/>
        </p:nvSpPr>
        <p:spPr bwMode="auto">
          <a:xfrm>
            <a:off x="430813" y="1463674"/>
            <a:ext cx="937949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msgothic" charset="0"/>
                <a:cs typeface="msgothic" charset="0"/>
              </a:rPr>
              <a:t>Before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D5C7AB1-70D5-47DD-B1ED-1D095A7A7DD9}"/>
              </a:ext>
            </a:extLst>
          </p:cNvPr>
          <p:cNvGrpSpPr/>
          <p:nvPr/>
        </p:nvGrpSpPr>
        <p:grpSpPr>
          <a:xfrm>
            <a:off x="397476" y="4762499"/>
            <a:ext cx="8151812" cy="1943101"/>
            <a:chOff x="397476" y="4762499"/>
            <a:chExt cx="8151812" cy="1943101"/>
          </a:xfrm>
        </p:grpSpPr>
        <p:sp>
          <p:nvSpPr>
            <p:cNvPr id="11360" name="Rectangle 96"/>
            <p:cNvSpPr>
              <a:spLocks noChangeArrowheads="1"/>
            </p:cNvSpPr>
            <p:nvPr/>
          </p:nvSpPr>
          <p:spPr bwMode="auto">
            <a:xfrm>
              <a:off x="397476" y="4762499"/>
              <a:ext cx="8151812" cy="1943101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" name="Group 2"/>
            <p:cNvGrpSpPr>
              <a:grpSpLocks/>
            </p:cNvGrpSpPr>
            <p:nvPr/>
          </p:nvGrpSpPr>
          <p:grpSpPr bwMode="auto">
            <a:xfrm>
              <a:off x="5231413" y="6243119"/>
              <a:ext cx="1065213" cy="431848"/>
              <a:chOff x="3216" y="3782"/>
              <a:chExt cx="671" cy="287"/>
            </a:xfrm>
          </p:grpSpPr>
          <p:sp>
            <p:nvSpPr>
              <p:cNvPr id="11267" name="Rectangle 3"/>
              <p:cNvSpPr>
                <a:spLocks noChangeArrowheads="1"/>
              </p:cNvSpPr>
              <p:nvPr/>
            </p:nvSpPr>
            <p:spPr bwMode="auto">
              <a:xfrm>
                <a:off x="3216" y="3830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68" name="Rectangle 4"/>
              <p:cNvSpPr>
                <a:spLocks noChangeArrowheads="1"/>
              </p:cNvSpPr>
              <p:nvPr/>
            </p:nvSpPr>
            <p:spPr bwMode="auto">
              <a:xfrm>
                <a:off x="3408" y="3830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69" name="Rectangle 5"/>
              <p:cNvSpPr>
                <a:spLocks noChangeArrowheads="1"/>
              </p:cNvSpPr>
              <p:nvPr/>
            </p:nvSpPr>
            <p:spPr bwMode="auto">
              <a:xfrm>
                <a:off x="3600" y="3830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0" name="Rectangle 6"/>
              <p:cNvSpPr>
                <a:spLocks noChangeArrowheads="1"/>
              </p:cNvSpPr>
              <p:nvPr/>
            </p:nvSpPr>
            <p:spPr bwMode="auto">
              <a:xfrm>
                <a:off x="3696" y="3782"/>
                <a:ext cx="192" cy="288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271" name="Line 7"/>
            <p:cNvSpPr>
              <a:spLocks noChangeShapeType="1"/>
            </p:cNvSpPr>
            <p:nvPr/>
          </p:nvSpPr>
          <p:spPr bwMode="auto">
            <a:xfrm flipV="1">
              <a:off x="5688613" y="5302685"/>
              <a:ext cx="1588" cy="1158615"/>
            </a:xfrm>
            <a:prstGeom prst="line">
              <a:avLst/>
            </a:prstGeom>
            <a:noFill/>
            <a:ln w="57240">
              <a:solidFill>
                <a:srgbClr val="C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17" name="Rectangle 53"/>
            <p:cNvSpPr>
              <a:spLocks noChangeArrowheads="1"/>
            </p:cNvSpPr>
            <p:nvPr/>
          </p:nvSpPr>
          <p:spPr bwMode="auto">
            <a:xfrm>
              <a:off x="4012213" y="5665316"/>
              <a:ext cx="304800" cy="288901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8" name="Rectangle 54"/>
            <p:cNvSpPr>
              <a:spLocks noChangeArrowheads="1"/>
            </p:cNvSpPr>
            <p:nvPr/>
          </p:nvSpPr>
          <p:spPr bwMode="auto">
            <a:xfrm>
              <a:off x="4317013" y="5665316"/>
              <a:ext cx="304800" cy="288901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9" name="Rectangle 55"/>
            <p:cNvSpPr>
              <a:spLocks noChangeArrowheads="1"/>
            </p:cNvSpPr>
            <p:nvPr/>
          </p:nvSpPr>
          <p:spPr bwMode="auto">
            <a:xfrm>
              <a:off x="4621813" y="5665316"/>
              <a:ext cx="304800" cy="288901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0" name="Rectangle 56"/>
            <p:cNvSpPr>
              <a:spLocks noChangeArrowheads="1"/>
            </p:cNvSpPr>
            <p:nvPr/>
          </p:nvSpPr>
          <p:spPr bwMode="auto">
            <a:xfrm>
              <a:off x="4926613" y="5665316"/>
              <a:ext cx="304800" cy="288901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1" name="Rectangle 57"/>
            <p:cNvSpPr>
              <a:spLocks noChangeArrowheads="1"/>
            </p:cNvSpPr>
            <p:nvPr/>
          </p:nvSpPr>
          <p:spPr bwMode="auto">
            <a:xfrm>
              <a:off x="5841013" y="5665316"/>
              <a:ext cx="304800" cy="288901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2" name="Rectangle 58"/>
            <p:cNvSpPr>
              <a:spLocks noChangeArrowheads="1"/>
            </p:cNvSpPr>
            <p:nvPr/>
          </p:nvSpPr>
          <p:spPr bwMode="auto">
            <a:xfrm>
              <a:off x="6145813" y="5665316"/>
              <a:ext cx="304800" cy="288901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3" name="Rectangle 59"/>
            <p:cNvSpPr>
              <a:spLocks noChangeArrowheads="1"/>
            </p:cNvSpPr>
            <p:nvPr/>
          </p:nvSpPr>
          <p:spPr bwMode="auto">
            <a:xfrm>
              <a:off x="2793013" y="5665316"/>
              <a:ext cx="304800" cy="288901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4" name="Rectangle 60"/>
            <p:cNvSpPr>
              <a:spLocks noChangeArrowheads="1"/>
            </p:cNvSpPr>
            <p:nvPr/>
          </p:nvSpPr>
          <p:spPr bwMode="auto">
            <a:xfrm>
              <a:off x="3097813" y="5665316"/>
              <a:ext cx="304800" cy="288901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5" name="Rectangle 61"/>
            <p:cNvSpPr>
              <a:spLocks noChangeArrowheads="1"/>
            </p:cNvSpPr>
            <p:nvPr/>
          </p:nvSpPr>
          <p:spPr bwMode="auto">
            <a:xfrm>
              <a:off x="3402613" y="5665316"/>
              <a:ext cx="304800" cy="288901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6" name="Rectangle 62"/>
            <p:cNvSpPr>
              <a:spLocks noChangeArrowheads="1"/>
            </p:cNvSpPr>
            <p:nvPr/>
          </p:nvSpPr>
          <p:spPr bwMode="auto">
            <a:xfrm>
              <a:off x="3707413" y="5665316"/>
              <a:ext cx="304800" cy="288901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7" name="Oval 63"/>
            <p:cNvSpPr>
              <a:spLocks noChangeArrowheads="1"/>
            </p:cNvSpPr>
            <p:nvPr/>
          </p:nvSpPr>
          <p:spPr bwMode="auto">
            <a:xfrm>
              <a:off x="4088413" y="5737542"/>
              <a:ext cx="152400" cy="144451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8" name="Rectangle 64"/>
            <p:cNvSpPr>
              <a:spLocks noChangeArrowheads="1"/>
            </p:cNvSpPr>
            <p:nvPr/>
          </p:nvSpPr>
          <p:spPr bwMode="auto">
            <a:xfrm>
              <a:off x="5536213" y="5665316"/>
              <a:ext cx="304800" cy="288901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" name="Group 65"/>
            <p:cNvGrpSpPr>
              <a:grpSpLocks/>
            </p:cNvGrpSpPr>
            <p:nvPr/>
          </p:nvGrpSpPr>
          <p:grpSpPr bwMode="auto">
            <a:xfrm>
              <a:off x="5231413" y="4943062"/>
              <a:ext cx="1065213" cy="431848"/>
              <a:chOff x="3216" y="2918"/>
              <a:chExt cx="671" cy="287"/>
            </a:xfrm>
          </p:grpSpPr>
          <p:sp>
            <p:nvSpPr>
              <p:cNvPr id="11330" name="Rectangle 66"/>
              <p:cNvSpPr>
                <a:spLocks noChangeArrowheads="1"/>
              </p:cNvSpPr>
              <p:nvPr/>
            </p:nvSpPr>
            <p:spPr bwMode="auto">
              <a:xfrm>
                <a:off x="3216" y="2966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31" name="Rectangle 67"/>
              <p:cNvSpPr>
                <a:spLocks noChangeArrowheads="1"/>
              </p:cNvSpPr>
              <p:nvPr/>
            </p:nvSpPr>
            <p:spPr bwMode="auto">
              <a:xfrm>
                <a:off x="3408" y="2966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32" name="Rectangle 68"/>
              <p:cNvSpPr>
                <a:spLocks noChangeArrowheads="1"/>
              </p:cNvSpPr>
              <p:nvPr/>
            </p:nvSpPr>
            <p:spPr bwMode="auto">
              <a:xfrm>
                <a:off x="3600" y="2966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33" name="Rectangle 69"/>
              <p:cNvSpPr>
                <a:spLocks noChangeArrowheads="1"/>
              </p:cNvSpPr>
              <p:nvPr/>
            </p:nvSpPr>
            <p:spPr bwMode="auto">
              <a:xfrm>
                <a:off x="3696" y="2918"/>
                <a:ext cx="192" cy="288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334" name="Oval 70"/>
            <p:cNvSpPr>
              <a:spLocks noChangeArrowheads="1"/>
            </p:cNvSpPr>
            <p:nvPr/>
          </p:nvSpPr>
          <p:spPr bwMode="auto">
            <a:xfrm>
              <a:off x="5307613" y="5087513"/>
              <a:ext cx="152400" cy="144451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5" name="Line 71"/>
            <p:cNvSpPr>
              <a:spLocks noChangeShapeType="1"/>
            </p:cNvSpPr>
            <p:nvPr/>
          </p:nvSpPr>
          <p:spPr bwMode="auto">
            <a:xfrm>
              <a:off x="5383813" y="5159739"/>
              <a:ext cx="1588" cy="1155606"/>
            </a:xfrm>
            <a:prstGeom prst="line">
              <a:avLst/>
            </a:prstGeom>
            <a:noFill/>
            <a:ln w="57240">
              <a:solidFill>
                <a:srgbClr val="00B05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36" name="Oval 72"/>
            <p:cNvSpPr>
              <a:spLocks noChangeArrowheads="1"/>
            </p:cNvSpPr>
            <p:nvPr/>
          </p:nvSpPr>
          <p:spPr bwMode="auto">
            <a:xfrm flipV="1">
              <a:off x="5612413" y="6386066"/>
              <a:ext cx="152400" cy="144451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7" name="Rectangle 73"/>
            <p:cNvSpPr>
              <a:spLocks noChangeArrowheads="1"/>
            </p:cNvSpPr>
            <p:nvPr/>
          </p:nvSpPr>
          <p:spPr bwMode="auto">
            <a:xfrm>
              <a:off x="1192813" y="5665316"/>
              <a:ext cx="304800" cy="288901"/>
            </a:xfrm>
            <a:prstGeom prst="rect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" name="Group 74"/>
            <p:cNvGrpSpPr>
              <a:grpSpLocks/>
            </p:cNvGrpSpPr>
            <p:nvPr/>
          </p:nvGrpSpPr>
          <p:grpSpPr bwMode="auto">
            <a:xfrm>
              <a:off x="7365013" y="5593091"/>
              <a:ext cx="1065213" cy="431848"/>
              <a:chOff x="4560" y="3350"/>
              <a:chExt cx="671" cy="287"/>
            </a:xfrm>
          </p:grpSpPr>
          <p:sp>
            <p:nvSpPr>
              <p:cNvPr id="11339" name="Rectangle 75"/>
              <p:cNvSpPr>
                <a:spLocks noChangeArrowheads="1"/>
              </p:cNvSpPr>
              <p:nvPr/>
            </p:nvSpPr>
            <p:spPr bwMode="auto">
              <a:xfrm>
                <a:off x="4560" y="3398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40" name="Rectangle 76"/>
              <p:cNvSpPr>
                <a:spLocks noChangeArrowheads="1"/>
              </p:cNvSpPr>
              <p:nvPr/>
            </p:nvSpPr>
            <p:spPr bwMode="auto">
              <a:xfrm>
                <a:off x="4752" y="3398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41" name="Rectangle 77"/>
              <p:cNvSpPr>
                <a:spLocks noChangeArrowheads="1"/>
              </p:cNvSpPr>
              <p:nvPr/>
            </p:nvSpPr>
            <p:spPr bwMode="auto">
              <a:xfrm>
                <a:off x="4944" y="3398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42" name="Rectangle 78"/>
              <p:cNvSpPr>
                <a:spLocks noChangeArrowheads="1"/>
              </p:cNvSpPr>
              <p:nvPr/>
            </p:nvSpPr>
            <p:spPr bwMode="auto">
              <a:xfrm>
                <a:off x="5040" y="3350"/>
                <a:ext cx="192" cy="288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343" name="Oval 79"/>
            <p:cNvSpPr>
              <a:spLocks noChangeArrowheads="1"/>
            </p:cNvSpPr>
            <p:nvPr/>
          </p:nvSpPr>
          <p:spPr bwMode="auto">
            <a:xfrm>
              <a:off x="7441213" y="5737542"/>
              <a:ext cx="152400" cy="144451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4" name="Line 80"/>
            <p:cNvSpPr>
              <a:spLocks noChangeShapeType="1"/>
            </p:cNvSpPr>
            <p:nvPr/>
          </p:nvSpPr>
          <p:spPr bwMode="auto">
            <a:xfrm>
              <a:off x="7517413" y="5809767"/>
              <a:ext cx="1588" cy="505578"/>
            </a:xfrm>
            <a:prstGeom prst="line">
              <a:avLst/>
            </a:prstGeom>
            <a:noFill/>
            <a:ln w="57240">
              <a:solidFill>
                <a:srgbClr val="00B05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45" name="Oval 81"/>
            <p:cNvSpPr>
              <a:spLocks noChangeArrowheads="1"/>
            </p:cNvSpPr>
            <p:nvPr/>
          </p:nvSpPr>
          <p:spPr bwMode="auto">
            <a:xfrm>
              <a:off x="7746013" y="5737542"/>
              <a:ext cx="152400" cy="144451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6" name="Rectangle 82"/>
            <p:cNvSpPr>
              <a:spLocks noChangeArrowheads="1"/>
            </p:cNvSpPr>
            <p:nvPr/>
          </p:nvSpPr>
          <p:spPr bwMode="auto">
            <a:xfrm>
              <a:off x="5231413" y="5665316"/>
              <a:ext cx="304800" cy="288901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7" name="Oval 83"/>
            <p:cNvSpPr>
              <a:spLocks noChangeArrowheads="1"/>
            </p:cNvSpPr>
            <p:nvPr/>
          </p:nvSpPr>
          <p:spPr bwMode="auto">
            <a:xfrm>
              <a:off x="4393213" y="5737542"/>
              <a:ext cx="152400" cy="144451"/>
            </a:xfrm>
            <a:prstGeom prst="ellipse">
              <a:avLst/>
            </a:prstGeom>
            <a:noFill/>
            <a:ln w="28440">
              <a:solidFill>
                <a:srgbClr val="C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8" name="Freeform 84"/>
            <p:cNvSpPr>
              <a:spLocks/>
            </p:cNvSpPr>
            <p:nvPr/>
          </p:nvSpPr>
          <p:spPr bwMode="auto">
            <a:xfrm>
              <a:off x="4151913" y="5474220"/>
              <a:ext cx="3213100" cy="335547"/>
            </a:xfrm>
            <a:custGeom>
              <a:avLst/>
              <a:gdLst/>
              <a:ahLst/>
              <a:cxnLst>
                <a:cxn ang="0">
                  <a:pos x="0" y="223"/>
                </a:cxn>
                <a:cxn ang="0">
                  <a:pos x="288" y="31"/>
                </a:cxn>
                <a:cxn ang="0">
                  <a:pos x="1349" y="36"/>
                </a:cxn>
                <a:cxn ang="0">
                  <a:pos x="2024" y="223"/>
                </a:cxn>
              </a:cxnLst>
              <a:rect l="0" t="0" r="r" b="b"/>
              <a:pathLst>
                <a:path w="2024" h="223">
                  <a:moveTo>
                    <a:pt x="0" y="223"/>
                  </a:moveTo>
                  <a:cubicBezTo>
                    <a:pt x="48" y="191"/>
                    <a:pt x="63" y="62"/>
                    <a:pt x="288" y="31"/>
                  </a:cubicBezTo>
                  <a:cubicBezTo>
                    <a:pt x="513" y="0"/>
                    <a:pt x="1060" y="4"/>
                    <a:pt x="1349" y="36"/>
                  </a:cubicBezTo>
                  <a:cubicBezTo>
                    <a:pt x="1638" y="68"/>
                    <a:pt x="1884" y="184"/>
                    <a:pt x="2024" y="223"/>
                  </a:cubicBezTo>
                </a:path>
              </a:pathLst>
            </a:custGeom>
            <a:noFill/>
            <a:ln w="57240">
              <a:solidFill>
                <a:srgbClr val="00B05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9" name="Freeform 85"/>
            <p:cNvSpPr>
              <a:spLocks/>
            </p:cNvSpPr>
            <p:nvPr/>
          </p:nvSpPr>
          <p:spPr bwMode="auto">
            <a:xfrm>
              <a:off x="6450613" y="5787197"/>
              <a:ext cx="1371600" cy="346080"/>
            </a:xfrm>
            <a:custGeom>
              <a:avLst/>
              <a:gdLst/>
              <a:ahLst/>
              <a:cxnLst>
                <a:cxn ang="0">
                  <a:pos x="864" y="15"/>
                </a:cxn>
                <a:cxn ang="0">
                  <a:pos x="745" y="227"/>
                </a:cxn>
                <a:cxn ang="0">
                  <a:pos x="210" y="35"/>
                </a:cxn>
                <a:cxn ang="0">
                  <a:pos x="0" y="15"/>
                </a:cxn>
              </a:cxnLst>
              <a:rect l="0" t="0" r="r" b="b"/>
              <a:pathLst>
                <a:path w="864" h="230">
                  <a:moveTo>
                    <a:pt x="864" y="15"/>
                  </a:moveTo>
                  <a:cubicBezTo>
                    <a:pt x="844" y="50"/>
                    <a:pt x="854" y="224"/>
                    <a:pt x="745" y="227"/>
                  </a:cubicBezTo>
                  <a:cubicBezTo>
                    <a:pt x="636" y="230"/>
                    <a:pt x="334" y="70"/>
                    <a:pt x="210" y="35"/>
                  </a:cubicBezTo>
                  <a:cubicBezTo>
                    <a:pt x="86" y="0"/>
                    <a:pt x="44" y="19"/>
                    <a:pt x="0" y="15"/>
                  </a:cubicBezTo>
                </a:path>
              </a:pathLst>
            </a:custGeom>
            <a:noFill/>
            <a:ln w="5724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51" name="Oval 87"/>
            <p:cNvSpPr>
              <a:spLocks noChangeArrowheads="1"/>
            </p:cNvSpPr>
            <p:nvPr/>
          </p:nvSpPr>
          <p:spPr bwMode="auto">
            <a:xfrm>
              <a:off x="5307613" y="6387570"/>
              <a:ext cx="152400" cy="144451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52" name="Oval 88"/>
            <p:cNvSpPr>
              <a:spLocks noChangeArrowheads="1"/>
            </p:cNvSpPr>
            <p:nvPr/>
          </p:nvSpPr>
          <p:spPr bwMode="auto">
            <a:xfrm flipV="1">
              <a:off x="5612413" y="5086009"/>
              <a:ext cx="152400" cy="144451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55" name="Text Box 91"/>
            <p:cNvSpPr txBox="1">
              <a:spLocks noChangeArrowheads="1"/>
            </p:cNvSpPr>
            <p:nvPr/>
          </p:nvSpPr>
          <p:spPr bwMode="auto">
            <a:xfrm>
              <a:off x="430813" y="5617166"/>
              <a:ext cx="697692" cy="40464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9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latin typeface="Calibri" pitchFamily="34" charset="0"/>
                  <a:ea typeface="msgothic" charset="0"/>
                  <a:cs typeface="msgothic" charset="0"/>
                </a:rPr>
                <a:t>Root</a:t>
              </a:r>
            </a:p>
          </p:txBody>
        </p:sp>
        <p:sp>
          <p:nvSpPr>
            <p:cNvPr id="11357" name="Text Box 93"/>
            <p:cNvSpPr txBox="1">
              <a:spLocks noChangeArrowheads="1"/>
            </p:cNvSpPr>
            <p:nvPr/>
          </p:nvSpPr>
          <p:spPr bwMode="auto">
            <a:xfrm>
              <a:off x="448635" y="4770140"/>
              <a:ext cx="744178" cy="40464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9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itchFamily="34" charset="0"/>
                  <a:ea typeface="msgothic" charset="0"/>
                  <a:cs typeface="msgothic" charset="0"/>
                </a:rPr>
                <a:t>After</a:t>
              </a:r>
            </a:p>
          </p:txBody>
        </p:sp>
        <p:sp>
          <p:nvSpPr>
            <p:cNvPr id="11358" name="Freeform 94"/>
            <p:cNvSpPr>
              <a:spLocks/>
            </p:cNvSpPr>
            <p:nvPr/>
          </p:nvSpPr>
          <p:spPr bwMode="auto">
            <a:xfrm>
              <a:off x="1481738" y="5388452"/>
              <a:ext cx="2662238" cy="413792"/>
            </a:xfrm>
            <a:custGeom>
              <a:avLst/>
              <a:gdLst/>
              <a:ahLst/>
              <a:cxnLst>
                <a:cxn ang="0">
                  <a:pos x="0" y="275"/>
                </a:cxn>
                <a:cxn ang="0">
                  <a:pos x="515" y="43"/>
                </a:cxn>
                <a:cxn ang="0">
                  <a:pos x="1389" y="22"/>
                </a:cxn>
                <a:cxn ang="0">
                  <a:pos x="1677" y="174"/>
                </a:cxn>
              </a:cxnLst>
              <a:rect l="0" t="0" r="r" b="b"/>
              <a:pathLst>
                <a:path w="1677" h="275">
                  <a:moveTo>
                    <a:pt x="0" y="275"/>
                  </a:moveTo>
                  <a:cubicBezTo>
                    <a:pt x="86" y="236"/>
                    <a:pt x="284" y="85"/>
                    <a:pt x="515" y="43"/>
                  </a:cubicBezTo>
                  <a:cubicBezTo>
                    <a:pt x="746" y="1"/>
                    <a:pt x="1195" y="0"/>
                    <a:pt x="1389" y="22"/>
                  </a:cubicBezTo>
                  <a:cubicBezTo>
                    <a:pt x="1583" y="44"/>
                    <a:pt x="1617" y="142"/>
                    <a:pt x="1677" y="174"/>
                  </a:cubicBezTo>
                </a:path>
              </a:pathLst>
            </a:custGeom>
            <a:noFill/>
            <a:ln w="57240">
              <a:solidFill>
                <a:srgbClr val="00B05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8" name="TextBox 97"/>
          <p:cNvSpPr txBox="1"/>
          <p:nvPr/>
        </p:nvSpPr>
        <p:spPr>
          <a:xfrm>
            <a:off x="6676350" y="1078468"/>
            <a:ext cx="1985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conceptual graphic</a:t>
            </a:r>
          </a:p>
        </p:txBody>
      </p:sp>
      <p:sp>
        <p:nvSpPr>
          <p:cNvPr id="100" name="Rectangle 5">
            <a:extLst>
              <a:ext uri="{FF2B5EF4-FFF2-40B4-BE49-F238E27FC236}">
                <a16:creationId xmlns:a16="http://schemas.microsoft.com/office/drawing/2014/main" id="{ED51D5B9-AC8F-48F0-BCB7-8041521C76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0313" y="1026712"/>
            <a:ext cx="1143000" cy="3048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1" name="Rectangle 6">
            <a:extLst>
              <a:ext uri="{FF2B5EF4-FFF2-40B4-BE49-F238E27FC236}">
                <a16:creationId xmlns:a16="http://schemas.microsoft.com/office/drawing/2014/main" id="{AEA1D0A6-F6CD-438E-B638-126B3600FA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7313" y="1030762"/>
            <a:ext cx="1143000" cy="3048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A</a:t>
            </a:r>
            <a:r>
              <a:rPr lang="en-GB" sz="1600" b="1" dirty="0">
                <a:latin typeface="Calibri" pitchFamily="34" charset="0"/>
              </a:rPr>
              <a:t>llocated</a:t>
            </a:r>
          </a:p>
        </p:txBody>
      </p:sp>
      <p:sp>
        <p:nvSpPr>
          <p:cNvPr id="102" name="Rectangle 7">
            <a:extLst>
              <a:ext uri="{FF2B5EF4-FFF2-40B4-BE49-F238E27FC236}">
                <a16:creationId xmlns:a16="http://schemas.microsoft.com/office/drawing/2014/main" id="{FBC8F91D-C318-4712-80E2-A381C00014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3313" y="1030762"/>
            <a:ext cx="11430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F</a:t>
            </a:r>
            <a:r>
              <a:rPr lang="en-GB" sz="1600" b="1" dirty="0">
                <a:latin typeface="Calibri" pitchFamily="34" charset="0"/>
              </a:rPr>
              <a:t>ree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5" name="Rectangle 95"/>
          <p:cNvSpPr>
            <a:spLocks noChangeArrowheads="1"/>
          </p:cNvSpPr>
          <p:nvPr/>
        </p:nvSpPr>
        <p:spPr bwMode="auto">
          <a:xfrm>
            <a:off x="397476" y="1522412"/>
            <a:ext cx="8151812" cy="21304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4012213" y="2433637"/>
            <a:ext cx="1219200" cy="457200"/>
          </a:xfrm>
          <a:prstGeom prst="rect">
            <a:avLst/>
          </a:prstGeom>
          <a:solidFill>
            <a:srgbClr val="F6F5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4" name="Freeform 14"/>
          <p:cNvSpPr>
            <a:spLocks/>
          </p:cNvSpPr>
          <p:nvPr/>
        </p:nvSpPr>
        <p:spPr bwMode="auto">
          <a:xfrm>
            <a:off x="1489676" y="2273299"/>
            <a:ext cx="5862637" cy="388938"/>
          </a:xfrm>
          <a:custGeom>
            <a:avLst/>
            <a:gdLst/>
            <a:ahLst/>
            <a:cxnLst>
              <a:cxn ang="0">
                <a:pos x="0" y="245"/>
              </a:cxn>
              <a:cxn ang="0">
                <a:pos x="677" y="33"/>
              </a:cxn>
              <a:cxn ang="0">
                <a:pos x="3057" y="48"/>
              </a:cxn>
              <a:cxn ang="0">
                <a:pos x="3693" y="245"/>
              </a:cxn>
            </a:cxnLst>
            <a:rect l="0" t="0" r="r" b="b"/>
            <a:pathLst>
              <a:path w="3693" h="245">
                <a:moveTo>
                  <a:pt x="0" y="245"/>
                </a:moveTo>
                <a:cubicBezTo>
                  <a:pt x="113" y="210"/>
                  <a:pt x="168" y="66"/>
                  <a:pt x="677" y="33"/>
                </a:cubicBezTo>
                <a:cubicBezTo>
                  <a:pt x="1186" y="0"/>
                  <a:pt x="2554" y="13"/>
                  <a:pt x="3057" y="48"/>
                </a:cubicBezTo>
                <a:cubicBezTo>
                  <a:pt x="3560" y="83"/>
                  <a:pt x="3560" y="204"/>
                  <a:pt x="3693" y="245"/>
                </a:cubicBezTo>
              </a:path>
            </a:pathLst>
          </a:custGeom>
          <a:noFill/>
          <a:ln w="57240">
            <a:solidFill>
              <a:srgbClr val="00B05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5" name="Rectangle 15"/>
          <p:cNvSpPr>
            <a:spLocks noGrp="1" noChangeArrowheads="1"/>
          </p:cNvSpPr>
          <p:nvPr>
            <p:ph type="title" idx="4294967295"/>
          </p:nvPr>
        </p:nvSpPr>
        <p:spPr>
          <a:xfrm>
            <a:off x="274638" y="360362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Freeing With a LIFO Policy (Case 3)</a:t>
            </a:r>
          </a:p>
        </p:txBody>
      </p:sp>
      <p:sp>
        <p:nvSpPr>
          <p:cNvPr id="10256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267300" y="3774503"/>
            <a:ext cx="8307387" cy="784225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Splice out adjacent predecessor block, coalesce both memory blocks, and insert the new block at the root of the list</a:t>
            </a:r>
          </a:p>
        </p:txBody>
      </p:sp>
      <p:sp>
        <p:nvSpPr>
          <p:cNvPr id="10257" name="Rectangle 17"/>
          <p:cNvSpPr>
            <a:spLocks noChangeArrowheads="1"/>
          </p:cNvSpPr>
          <p:nvPr/>
        </p:nvSpPr>
        <p:spPr bwMode="auto">
          <a:xfrm>
            <a:off x="4012213" y="2509837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8" name="Rectangle 18"/>
          <p:cNvSpPr>
            <a:spLocks noChangeArrowheads="1"/>
          </p:cNvSpPr>
          <p:nvPr/>
        </p:nvSpPr>
        <p:spPr bwMode="auto">
          <a:xfrm>
            <a:off x="4317013" y="2509837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9" name="Rectangle 19"/>
          <p:cNvSpPr>
            <a:spLocks noChangeArrowheads="1"/>
          </p:cNvSpPr>
          <p:nvPr/>
        </p:nvSpPr>
        <p:spPr bwMode="auto">
          <a:xfrm>
            <a:off x="4621813" y="2509837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0" name="Rectangle 20"/>
          <p:cNvSpPr>
            <a:spLocks noChangeArrowheads="1"/>
          </p:cNvSpPr>
          <p:nvPr/>
        </p:nvSpPr>
        <p:spPr bwMode="auto">
          <a:xfrm>
            <a:off x="4926613" y="2509837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1" name="Rectangle 21"/>
          <p:cNvSpPr>
            <a:spLocks noChangeArrowheads="1"/>
          </p:cNvSpPr>
          <p:nvPr/>
        </p:nvSpPr>
        <p:spPr bwMode="auto">
          <a:xfrm>
            <a:off x="5841013" y="2509837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2" name="Rectangle 22"/>
          <p:cNvSpPr>
            <a:spLocks noChangeArrowheads="1"/>
          </p:cNvSpPr>
          <p:nvPr/>
        </p:nvSpPr>
        <p:spPr bwMode="auto">
          <a:xfrm>
            <a:off x="6145813" y="2509837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3" name="Rectangle 23"/>
          <p:cNvSpPr>
            <a:spLocks noChangeArrowheads="1"/>
          </p:cNvSpPr>
          <p:nvPr/>
        </p:nvSpPr>
        <p:spPr bwMode="auto">
          <a:xfrm>
            <a:off x="2793013" y="2509837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4" name="Rectangle 24"/>
          <p:cNvSpPr>
            <a:spLocks noChangeArrowheads="1"/>
          </p:cNvSpPr>
          <p:nvPr/>
        </p:nvSpPr>
        <p:spPr bwMode="auto">
          <a:xfrm>
            <a:off x="3097813" y="2509837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5" name="Rectangle 25"/>
          <p:cNvSpPr>
            <a:spLocks noChangeArrowheads="1"/>
          </p:cNvSpPr>
          <p:nvPr/>
        </p:nvSpPr>
        <p:spPr bwMode="auto">
          <a:xfrm>
            <a:off x="3402613" y="2509837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6" name="Rectangle 26"/>
          <p:cNvSpPr>
            <a:spLocks noChangeArrowheads="1"/>
          </p:cNvSpPr>
          <p:nvPr/>
        </p:nvSpPr>
        <p:spPr bwMode="auto">
          <a:xfrm>
            <a:off x="3707413" y="2509837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2793013" y="1747837"/>
            <a:ext cx="1065213" cy="455612"/>
            <a:chOff x="1680" y="831"/>
            <a:chExt cx="671" cy="287"/>
          </a:xfrm>
        </p:grpSpPr>
        <p:sp>
          <p:nvSpPr>
            <p:cNvPr id="10268" name="Rectangle 28"/>
            <p:cNvSpPr>
              <a:spLocks noChangeArrowheads="1"/>
            </p:cNvSpPr>
            <p:nvPr/>
          </p:nvSpPr>
          <p:spPr bwMode="auto">
            <a:xfrm>
              <a:off x="1680" y="879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9" name="Rectangle 29"/>
            <p:cNvSpPr>
              <a:spLocks noChangeArrowheads="1"/>
            </p:cNvSpPr>
            <p:nvPr/>
          </p:nvSpPr>
          <p:spPr bwMode="auto">
            <a:xfrm>
              <a:off x="1872" y="879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0" name="Rectangle 30"/>
            <p:cNvSpPr>
              <a:spLocks noChangeArrowheads="1"/>
            </p:cNvSpPr>
            <p:nvPr/>
          </p:nvSpPr>
          <p:spPr bwMode="auto">
            <a:xfrm>
              <a:off x="2064" y="879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1" name="Rectangle 31"/>
            <p:cNvSpPr>
              <a:spLocks noChangeArrowheads="1"/>
            </p:cNvSpPr>
            <p:nvPr/>
          </p:nvSpPr>
          <p:spPr bwMode="auto">
            <a:xfrm>
              <a:off x="2160" y="831"/>
              <a:ext cx="192" cy="2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2793013" y="3119437"/>
            <a:ext cx="1065213" cy="455612"/>
            <a:chOff x="1680" y="1695"/>
            <a:chExt cx="671" cy="287"/>
          </a:xfrm>
        </p:grpSpPr>
        <p:sp>
          <p:nvSpPr>
            <p:cNvPr id="10273" name="Rectangle 33"/>
            <p:cNvSpPr>
              <a:spLocks noChangeArrowheads="1"/>
            </p:cNvSpPr>
            <p:nvPr/>
          </p:nvSpPr>
          <p:spPr bwMode="auto">
            <a:xfrm>
              <a:off x="1680" y="1743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4" name="Rectangle 34"/>
            <p:cNvSpPr>
              <a:spLocks noChangeArrowheads="1"/>
            </p:cNvSpPr>
            <p:nvPr/>
          </p:nvSpPr>
          <p:spPr bwMode="auto">
            <a:xfrm>
              <a:off x="1872" y="1743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5" name="Rectangle 35"/>
            <p:cNvSpPr>
              <a:spLocks noChangeArrowheads="1"/>
            </p:cNvSpPr>
            <p:nvPr/>
          </p:nvSpPr>
          <p:spPr bwMode="auto">
            <a:xfrm>
              <a:off x="2064" y="1743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6" name="Rectangle 36"/>
            <p:cNvSpPr>
              <a:spLocks noChangeArrowheads="1"/>
            </p:cNvSpPr>
            <p:nvPr/>
          </p:nvSpPr>
          <p:spPr bwMode="auto">
            <a:xfrm>
              <a:off x="2160" y="1695"/>
              <a:ext cx="192" cy="2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77" name="Oval 37"/>
          <p:cNvSpPr>
            <a:spLocks noChangeArrowheads="1"/>
          </p:cNvSpPr>
          <p:nvPr/>
        </p:nvSpPr>
        <p:spPr bwMode="auto">
          <a:xfrm>
            <a:off x="2869213" y="2586037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78" name="Line 38"/>
          <p:cNvSpPr>
            <a:spLocks noChangeShapeType="1"/>
          </p:cNvSpPr>
          <p:nvPr/>
        </p:nvSpPr>
        <p:spPr bwMode="auto">
          <a:xfrm>
            <a:off x="2945413" y="2662237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79" name="Oval 39"/>
          <p:cNvSpPr>
            <a:spLocks noChangeArrowheads="1"/>
          </p:cNvSpPr>
          <p:nvPr/>
        </p:nvSpPr>
        <p:spPr bwMode="auto">
          <a:xfrm>
            <a:off x="2869213" y="1900237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80" name="Line 40"/>
          <p:cNvSpPr>
            <a:spLocks noChangeShapeType="1"/>
          </p:cNvSpPr>
          <p:nvPr/>
        </p:nvSpPr>
        <p:spPr bwMode="auto">
          <a:xfrm>
            <a:off x="2945413" y="1976437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81" name="Oval 41"/>
          <p:cNvSpPr>
            <a:spLocks noChangeArrowheads="1"/>
          </p:cNvSpPr>
          <p:nvPr/>
        </p:nvSpPr>
        <p:spPr bwMode="auto">
          <a:xfrm flipV="1">
            <a:off x="3174013" y="3270249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82" name="Line 42"/>
          <p:cNvSpPr>
            <a:spLocks noChangeShapeType="1"/>
          </p:cNvSpPr>
          <p:nvPr/>
        </p:nvSpPr>
        <p:spPr bwMode="auto">
          <a:xfrm flipV="1">
            <a:off x="3250213" y="2811462"/>
            <a:ext cx="1588" cy="536575"/>
          </a:xfrm>
          <a:prstGeom prst="line">
            <a:avLst/>
          </a:prstGeom>
          <a:noFill/>
          <a:ln w="5724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83" name="Oval 43"/>
          <p:cNvSpPr>
            <a:spLocks noChangeArrowheads="1"/>
          </p:cNvSpPr>
          <p:nvPr/>
        </p:nvSpPr>
        <p:spPr bwMode="auto">
          <a:xfrm flipV="1">
            <a:off x="3174013" y="2584449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84" name="Line 44"/>
          <p:cNvSpPr>
            <a:spLocks noChangeShapeType="1"/>
          </p:cNvSpPr>
          <p:nvPr/>
        </p:nvSpPr>
        <p:spPr bwMode="auto">
          <a:xfrm flipV="1">
            <a:off x="3250213" y="2125662"/>
            <a:ext cx="1588" cy="536575"/>
          </a:xfrm>
          <a:prstGeom prst="line">
            <a:avLst/>
          </a:prstGeom>
          <a:noFill/>
          <a:ln w="5724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85" name="Rectangle 45"/>
          <p:cNvSpPr>
            <a:spLocks noChangeArrowheads="1"/>
          </p:cNvSpPr>
          <p:nvPr/>
        </p:nvSpPr>
        <p:spPr bwMode="auto">
          <a:xfrm>
            <a:off x="5231413" y="2509837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86" name="Rectangle 46"/>
          <p:cNvSpPr>
            <a:spLocks noChangeArrowheads="1"/>
          </p:cNvSpPr>
          <p:nvPr/>
        </p:nvSpPr>
        <p:spPr bwMode="auto">
          <a:xfrm>
            <a:off x="5536213" y="2509837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87" name="Rectangle 47"/>
          <p:cNvSpPr>
            <a:spLocks noChangeArrowheads="1"/>
          </p:cNvSpPr>
          <p:nvPr/>
        </p:nvSpPr>
        <p:spPr bwMode="auto">
          <a:xfrm>
            <a:off x="1192813" y="2509837"/>
            <a:ext cx="304800" cy="304800"/>
          </a:xfrm>
          <a:prstGeom prst="rect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Group 48"/>
          <p:cNvGrpSpPr>
            <a:grpSpLocks/>
          </p:cNvGrpSpPr>
          <p:nvPr/>
        </p:nvGrpSpPr>
        <p:grpSpPr bwMode="auto">
          <a:xfrm>
            <a:off x="7365013" y="2433637"/>
            <a:ext cx="1065213" cy="455612"/>
            <a:chOff x="4560" y="1263"/>
            <a:chExt cx="671" cy="287"/>
          </a:xfrm>
        </p:grpSpPr>
        <p:sp>
          <p:nvSpPr>
            <p:cNvPr id="10289" name="Rectangle 49"/>
            <p:cNvSpPr>
              <a:spLocks noChangeArrowheads="1"/>
            </p:cNvSpPr>
            <p:nvPr/>
          </p:nvSpPr>
          <p:spPr bwMode="auto">
            <a:xfrm>
              <a:off x="4560" y="1311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90" name="Rectangle 50"/>
            <p:cNvSpPr>
              <a:spLocks noChangeArrowheads="1"/>
            </p:cNvSpPr>
            <p:nvPr/>
          </p:nvSpPr>
          <p:spPr bwMode="auto">
            <a:xfrm>
              <a:off x="4752" y="1311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91" name="Rectangle 51"/>
            <p:cNvSpPr>
              <a:spLocks noChangeArrowheads="1"/>
            </p:cNvSpPr>
            <p:nvPr/>
          </p:nvSpPr>
          <p:spPr bwMode="auto">
            <a:xfrm>
              <a:off x="4944" y="1311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92" name="Rectangle 52"/>
            <p:cNvSpPr>
              <a:spLocks noChangeArrowheads="1"/>
            </p:cNvSpPr>
            <p:nvPr/>
          </p:nvSpPr>
          <p:spPr bwMode="auto">
            <a:xfrm>
              <a:off x="5040" y="1263"/>
              <a:ext cx="192" cy="2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93" name="Oval 53"/>
          <p:cNvSpPr>
            <a:spLocks noChangeArrowheads="1"/>
          </p:cNvSpPr>
          <p:nvPr/>
        </p:nvSpPr>
        <p:spPr bwMode="auto">
          <a:xfrm>
            <a:off x="7441213" y="2586037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94" name="Line 54"/>
          <p:cNvSpPr>
            <a:spLocks noChangeShapeType="1"/>
          </p:cNvSpPr>
          <p:nvPr/>
        </p:nvSpPr>
        <p:spPr bwMode="auto">
          <a:xfrm>
            <a:off x="7517413" y="2662237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95" name="Oval 55"/>
          <p:cNvSpPr>
            <a:spLocks noChangeArrowheads="1"/>
          </p:cNvSpPr>
          <p:nvPr/>
        </p:nvSpPr>
        <p:spPr bwMode="auto">
          <a:xfrm>
            <a:off x="7746013" y="2586037"/>
            <a:ext cx="152400" cy="152400"/>
          </a:xfrm>
          <a:prstGeom prst="ellipse">
            <a:avLst/>
          </a:prstGeom>
          <a:noFill/>
          <a:ln w="2844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96" name="Text Box 56"/>
          <p:cNvSpPr txBox="1">
            <a:spLocks noChangeArrowheads="1"/>
          </p:cNvSpPr>
          <p:nvPr/>
        </p:nvSpPr>
        <p:spPr bwMode="auto">
          <a:xfrm>
            <a:off x="3640738" y="1595437"/>
            <a:ext cx="1382751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>
                <a:latin typeface="Courier New" pitchFamily="49" charset="0"/>
                <a:ea typeface="msgothic" charset="0"/>
                <a:cs typeface="msgothic" charset="0"/>
              </a:rPr>
              <a:t>free( )</a:t>
            </a:r>
          </a:p>
        </p:txBody>
      </p:sp>
      <p:sp>
        <p:nvSpPr>
          <p:cNvPr id="10297" name="Oval 57"/>
          <p:cNvSpPr>
            <a:spLocks noChangeArrowheads="1"/>
          </p:cNvSpPr>
          <p:nvPr/>
        </p:nvSpPr>
        <p:spPr bwMode="auto">
          <a:xfrm>
            <a:off x="4621813" y="1747837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98" name="Line 58"/>
          <p:cNvSpPr>
            <a:spLocks noChangeShapeType="1"/>
          </p:cNvSpPr>
          <p:nvPr/>
        </p:nvSpPr>
        <p:spPr bwMode="auto">
          <a:xfrm flipH="1">
            <a:off x="4163026" y="1824037"/>
            <a:ext cx="536575" cy="685800"/>
          </a:xfrm>
          <a:prstGeom prst="line">
            <a:avLst/>
          </a:prstGeom>
          <a:noFill/>
          <a:ln w="57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27" name="Oval 87"/>
          <p:cNvSpPr>
            <a:spLocks noChangeArrowheads="1"/>
          </p:cNvSpPr>
          <p:nvPr/>
        </p:nvSpPr>
        <p:spPr bwMode="auto">
          <a:xfrm>
            <a:off x="2869213" y="3271837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30" name="Oval 90"/>
          <p:cNvSpPr>
            <a:spLocks noChangeArrowheads="1"/>
          </p:cNvSpPr>
          <p:nvPr/>
        </p:nvSpPr>
        <p:spPr bwMode="auto">
          <a:xfrm flipV="1">
            <a:off x="3174013" y="1898649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31" name="Text Box 91"/>
          <p:cNvSpPr txBox="1">
            <a:spLocks noChangeArrowheads="1"/>
          </p:cNvSpPr>
          <p:nvPr/>
        </p:nvSpPr>
        <p:spPr bwMode="auto">
          <a:xfrm>
            <a:off x="414938" y="2457449"/>
            <a:ext cx="697692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latin typeface="Calibri" pitchFamily="34" charset="0"/>
                <a:ea typeface="msgothic" charset="0"/>
                <a:cs typeface="msgothic" charset="0"/>
              </a:rPr>
              <a:t>Root</a:t>
            </a:r>
          </a:p>
        </p:txBody>
      </p:sp>
      <p:sp>
        <p:nvSpPr>
          <p:cNvPr id="10333" name="Text Box 93"/>
          <p:cNvSpPr txBox="1">
            <a:spLocks noChangeArrowheads="1"/>
          </p:cNvSpPr>
          <p:nvPr/>
        </p:nvSpPr>
        <p:spPr bwMode="auto">
          <a:xfrm>
            <a:off x="430813" y="1525711"/>
            <a:ext cx="937949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msgothic" charset="0"/>
                <a:cs typeface="msgothic" charset="0"/>
              </a:rPr>
              <a:t>Before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D533954-12F9-49EF-9CB9-3F3634CB577C}"/>
              </a:ext>
            </a:extLst>
          </p:cNvPr>
          <p:cNvGrpSpPr/>
          <p:nvPr/>
        </p:nvGrpSpPr>
        <p:grpSpPr>
          <a:xfrm>
            <a:off x="378424" y="4712244"/>
            <a:ext cx="8151812" cy="1933105"/>
            <a:chOff x="397476" y="4848695"/>
            <a:chExt cx="8151812" cy="1933105"/>
          </a:xfrm>
        </p:grpSpPr>
        <p:sp>
          <p:nvSpPr>
            <p:cNvPr id="10336" name="Rectangle 96"/>
            <p:cNvSpPr>
              <a:spLocks noChangeArrowheads="1"/>
            </p:cNvSpPr>
            <p:nvPr/>
          </p:nvSpPr>
          <p:spPr bwMode="auto">
            <a:xfrm>
              <a:off x="397476" y="4848695"/>
              <a:ext cx="8151812" cy="1933105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" name="Group 2"/>
            <p:cNvGrpSpPr>
              <a:grpSpLocks/>
            </p:cNvGrpSpPr>
            <p:nvPr/>
          </p:nvGrpSpPr>
          <p:grpSpPr bwMode="auto">
            <a:xfrm>
              <a:off x="2793013" y="6324599"/>
              <a:ext cx="1065213" cy="455613"/>
              <a:chOff x="1680" y="3714"/>
              <a:chExt cx="671" cy="287"/>
            </a:xfrm>
          </p:grpSpPr>
          <p:sp>
            <p:nvSpPr>
              <p:cNvPr id="10243" name="Rectangle 3"/>
              <p:cNvSpPr>
                <a:spLocks noChangeArrowheads="1"/>
              </p:cNvSpPr>
              <p:nvPr/>
            </p:nvSpPr>
            <p:spPr bwMode="auto">
              <a:xfrm>
                <a:off x="1680" y="3762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44" name="Rectangle 4"/>
              <p:cNvSpPr>
                <a:spLocks noChangeArrowheads="1"/>
              </p:cNvSpPr>
              <p:nvPr/>
            </p:nvSpPr>
            <p:spPr bwMode="auto">
              <a:xfrm>
                <a:off x="1872" y="3762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45" name="Rectangle 5"/>
              <p:cNvSpPr>
                <a:spLocks noChangeArrowheads="1"/>
              </p:cNvSpPr>
              <p:nvPr/>
            </p:nvSpPr>
            <p:spPr bwMode="auto">
              <a:xfrm>
                <a:off x="2064" y="3762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46" name="Rectangle 6"/>
              <p:cNvSpPr>
                <a:spLocks noChangeArrowheads="1"/>
              </p:cNvSpPr>
              <p:nvPr/>
            </p:nvSpPr>
            <p:spPr bwMode="auto">
              <a:xfrm>
                <a:off x="2160" y="3714"/>
                <a:ext cx="192" cy="288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247" name="Line 7"/>
            <p:cNvSpPr>
              <a:spLocks noChangeShapeType="1"/>
            </p:cNvSpPr>
            <p:nvPr/>
          </p:nvSpPr>
          <p:spPr bwMode="auto">
            <a:xfrm flipV="1">
              <a:off x="3250213" y="5332412"/>
              <a:ext cx="1588" cy="1222375"/>
            </a:xfrm>
            <a:prstGeom prst="line">
              <a:avLst/>
            </a:prstGeom>
            <a:noFill/>
            <a:ln w="57240">
              <a:solidFill>
                <a:srgbClr val="C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2793013" y="4952999"/>
              <a:ext cx="1065213" cy="455613"/>
              <a:chOff x="1680" y="2850"/>
              <a:chExt cx="671" cy="287"/>
            </a:xfrm>
          </p:grpSpPr>
          <p:sp>
            <p:nvSpPr>
              <p:cNvPr id="10249" name="Rectangle 9"/>
              <p:cNvSpPr>
                <a:spLocks noChangeArrowheads="1"/>
              </p:cNvSpPr>
              <p:nvPr/>
            </p:nvSpPr>
            <p:spPr bwMode="auto">
              <a:xfrm>
                <a:off x="1680" y="2898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50" name="Rectangle 10"/>
              <p:cNvSpPr>
                <a:spLocks noChangeArrowheads="1"/>
              </p:cNvSpPr>
              <p:nvPr/>
            </p:nvSpPr>
            <p:spPr bwMode="auto">
              <a:xfrm>
                <a:off x="1872" y="2898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51" name="Rectangle 11"/>
              <p:cNvSpPr>
                <a:spLocks noChangeArrowheads="1"/>
              </p:cNvSpPr>
              <p:nvPr/>
            </p:nvSpPr>
            <p:spPr bwMode="auto">
              <a:xfrm>
                <a:off x="2064" y="2898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52" name="Rectangle 12"/>
              <p:cNvSpPr>
                <a:spLocks noChangeArrowheads="1"/>
              </p:cNvSpPr>
              <p:nvPr/>
            </p:nvSpPr>
            <p:spPr bwMode="auto">
              <a:xfrm>
                <a:off x="2160" y="2850"/>
                <a:ext cx="192" cy="288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253" name="Line 13"/>
            <p:cNvSpPr>
              <a:spLocks noChangeShapeType="1"/>
            </p:cNvSpPr>
            <p:nvPr/>
          </p:nvSpPr>
          <p:spPr bwMode="auto">
            <a:xfrm>
              <a:off x="2945413" y="5181599"/>
              <a:ext cx="1588" cy="1219200"/>
            </a:xfrm>
            <a:prstGeom prst="line">
              <a:avLst/>
            </a:prstGeom>
            <a:noFill/>
            <a:ln w="57240">
              <a:solidFill>
                <a:srgbClr val="00B05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299" name="Rectangle 59"/>
            <p:cNvSpPr>
              <a:spLocks noChangeArrowheads="1"/>
            </p:cNvSpPr>
            <p:nvPr/>
          </p:nvSpPr>
          <p:spPr bwMode="auto">
            <a:xfrm>
              <a:off x="4012213" y="5714999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0" name="Rectangle 60"/>
            <p:cNvSpPr>
              <a:spLocks noChangeArrowheads="1"/>
            </p:cNvSpPr>
            <p:nvPr/>
          </p:nvSpPr>
          <p:spPr bwMode="auto">
            <a:xfrm>
              <a:off x="4317013" y="5714999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1" name="Rectangle 61"/>
            <p:cNvSpPr>
              <a:spLocks noChangeArrowheads="1"/>
            </p:cNvSpPr>
            <p:nvPr/>
          </p:nvSpPr>
          <p:spPr bwMode="auto">
            <a:xfrm>
              <a:off x="4621813" y="5714999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2" name="Rectangle 62"/>
            <p:cNvSpPr>
              <a:spLocks noChangeArrowheads="1"/>
            </p:cNvSpPr>
            <p:nvPr/>
          </p:nvSpPr>
          <p:spPr bwMode="auto">
            <a:xfrm>
              <a:off x="4926613" y="5714999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3" name="Rectangle 63"/>
            <p:cNvSpPr>
              <a:spLocks noChangeArrowheads="1"/>
            </p:cNvSpPr>
            <p:nvPr/>
          </p:nvSpPr>
          <p:spPr bwMode="auto">
            <a:xfrm>
              <a:off x="5841013" y="5714999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4" name="Rectangle 64"/>
            <p:cNvSpPr>
              <a:spLocks noChangeArrowheads="1"/>
            </p:cNvSpPr>
            <p:nvPr/>
          </p:nvSpPr>
          <p:spPr bwMode="auto">
            <a:xfrm>
              <a:off x="6145813" y="5714999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5" name="Rectangle 65"/>
            <p:cNvSpPr>
              <a:spLocks noChangeArrowheads="1"/>
            </p:cNvSpPr>
            <p:nvPr/>
          </p:nvSpPr>
          <p:spPr bwMode="auto">
            <a:xfrm>
              <a:off x="2793013" y="5714999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6" name="Rectangle 66"/>
            <p:cNvSpPr>
              <a:spLocks noChangeArrowheads="1"/>
            </p:cNvSpPr>
            <p:nvPr/>
          </p:nvSpPr>
          <p:spPr bwMode="auto">
            <a:xfrm>
              <a:off x="3097813" y="5714999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7" name="Rectangle 67"/>
            <p:cNvSpPr>
              <a:spLocks noChangeArrowheads="1"/>
            </p:cNvSpPr>
            <p:nvPr/>
          </p:nvSpPr>
          <p:spPr bwMode="auto">
            <a:xfrm>
              <a:off x="3402613" y="5714999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8" name="Rectangle 68"/>
            <p:cNvSpPr>
              <a:spLocks noChangeArrowheads="1"/>
            </p:cNvSpPr>
            <p:nvPr/>
          </p:nvSpPr>
          <p:spPr bwMode="auto">
            <a:xfrm>
              <a:off x="3707413" y="5714999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9" name="Oval 69"/>
            <p:cNvSpPr>
              <a:spLocks noChangeArrowheads="1"/>
            </p:cNvSpPr>
            <p:nvPr/>
          </p:nvSpPr>
          <p:spPr bwMode="auto">
            <a:xfrm>
              <a:off x="2869213" y="5791199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0" name="Oval 70"/>
            <p:cNvSpPr>
              <a:spLocks noChangeArrowheads="1"/>
            </p:cNvSpPr>
            <p:nvPr/>
          </p:nvSpPr>
          <p:spPr bwMode="auto">
            <a:xfrm>
              <a:off x="2869213" y="5105399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1" name="Oval 71"/>
            <p:cNvSpPr>
              <a:spLocks noChangeArrowheads="1"/>
            </p:cNvSpPr>
            <p:nvPr/>
          </p:nvSpPr>
          <p:spPr bwMode="auto">
            <a:xfrm flipV="1">
              <a:off x="3174013" y="6475412"/>
              <a:ext cx="152400" cy="152400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2" name="Rectangle 72"/>
            <p:cNvSpPr>
              <a:spLocks noChangeArrowheads="1"/>
            </p:cNvSpPr>
            <p:nvPr/>
          </p:nvSpPr>
          <p:spPr bwMode="auto">
            <a:xfrm>
              <a:off x="5536213" y="5714999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3" name="Rectangle 73"/>
            <p:cNvSpPr>
              <a:spLocks noChangeArrowheads="1"/>
            </p:cNvSpPr>
            <p:nvPr/>
          </p:nvSpPr>
          <p:spPr bwMode="auto">
            <a:xfrm>
              <a:off x="1192813" y="5714999"/>
              <a:ext cx="304800" cy="304800"/>
            </a:xfrm>
            <a:prstGeom prst="rect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" name="Group 74"/>
            <p:cNvGrpSpPr>
              <a:grpSpLocks/>
            </p:cNvGrpSpPr>
            <p:nvPr/>
          </p:nvGrpSpPr>
          <p:grpSpPr bwMode="auto">
            <a:xfrm>
              <a:off x="7365013" y="5638799"/>
              <a:ext cx="1065213" cy="455613"/>
              <a:chOff x="4560" y="3282"/>
              <a:chExt cx="671" cy="287"/>
            </a:xfrm>
          </p:grpSpPr>
          <p:sp>
            <p:nvSpPr>
              <p:cNvPr id="10315" name="Rectangle 75"/>
              <p:cNvSpPr>
                <a:spLocks noChangeArrowheads="1"/>
              </p:cNvSpPr>
              <p:nvPr/>
            </p:nvSpPr>
            <p:spPr bwMode="auto">
              <a:xfrm>
                <a:off x="4560" y="3330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16" name="Rectangle 76"/>
              <p:cNvSpPr>
                <a:spLocks noChangeArrowheads="1"/>
              </p:cNvSpPr>
              <p:nvPr/>
            </p:nvSpPr>
            <p:spPr bwMode="auto">
              <a:xfrm>
                <a:off x="4752" y="3330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17" name="Rectangle 77"/>
              <p:cNvSpPr>
                <a:spLocks noChangeArrowheads="1"/>
              </p:cNvSpPr>
              <p:nvPr/>
            </p:nvSpPr>
            <p:spPr bwMode="auto">
              <a:xfrm>
                <a:off x="4944" y="3330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18" name="Rectangle 78"/>
              <p:cNvSpPr>
                <a:spLocks noChangeArrowheads="1"/>
              </p:cNvSpPr>
              <p:nvPr/>
            </p:nvSpPr>
            <p:spPr bwMode="auto">
              <a:xfrm>
                <a:off x="5040" y="3282"/>
                <a:ext cx="192" cy="288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319" name="Oval 79"/>
            <p:cNvSpPr>
              <a:spLocks noChangeArrowheads="1"/>
            </p:cNvSpPr>
            <p:nvPr/>
          </p:nvSpPr>
          <p:spPr bwMode="auto">
            <a:xfrm>
              <a:off x="7441213" y="5791199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0" name="Line 80"/>
            <p:cNvSpPr>
              <a:spLocks noChangeShapeType="1"/>
            </p:cNvSpPr>
            <p:nvPr/>
          </p:nvSpPr>
          <p:spPr bwMode="auto">
            <a:xfrm>
              <a:off x="7517413" y="5867399"/>
              <a:ext cx="1588" cy="533400"/>
            </a:xfrm>
            <a:prstGeom prst="line">
              <a:avLst/>
            </a:prstGeom>
            <a:noFill/>
            <a:ln w="57240">
              <a:solidFill>
                <a:srgbClr val="00B05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21" name="Oval 81"/>
            <p:cNvSpPr>
              <a:spLocks noChangeArrowheads="1"/>
            </p:cNvSpPr>
            <p:nvPr/>
          </p:nvSpPr>
          <p:spPr bwMode="auto">
            <a:xfrm>
              <a:off x="7746013" y="5791199"/>
              <a:ext cx="152400" cy="152400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2" name="Line 82"/>
            <p:cNvSpPr>
              <a:spLocks noChangeShapeType="1"/>
            </p:cNvSpPr>
            <p:nvPr/>
          </p:nvSpPr>
          <p:spPr bwMode="auto">
            <a:xfrm>
              <a:off x="1421413" y="5867399"/>
              <a:ext cx="1371600" cy="1588"/>
            </a:xfrm>
            <a:prstGeom prst="line">
              <a:avLst/>
            </a:prstGeom>
            <a:noFill/>
            <a:ln w="57240">
              <a:solidFill>
                <a:srgbClr val="00B05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23" name="Rectangle 83"/>
            <p:cNvSpPr>
              <a:spLocks noChangeArrowheads="1"/>
            </p:cNvSpPr>
            <p:nvPr/>
          </p:nvSpPr>
          <p:spPr bwMode="auto">
            <a:xfrm>
              <a:off x="5231413" y="5714999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4" name="Oval 84"/>
            <p:cNvSpPr>
              <a:spLocks noChangeArrowheads="1"/>
            </p:cNvSpPr>
            <p:nvPr/>
          </p:nvSpPr>
          <p:spPr bwMode="auto">
            <a:xfrm>
              <a:off x="3174013" y="5791199"/>
              <a:ext cx="152400" cy="152400"/>
            </a:xfrm>
            <a:prstGeom prst="ellipse">
              <a:avLst/>
            </a:prstGeom>
            <a:noFill/>
            <a:ln w="28440">
              <a:solidFill>
                <a:srgbClr val="C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5" name="Freeform 85"/>
            <p:cNvSpPr>
              <a:spLocks/>
            </p:cNvSpPr>
            <p:nvPr/>
          </p:nvSpPr>
          <p:spPr bwMode="auto">
            <a:xfrm>
              <a:off x="2945413" y="5521324"/>
              <a:ext cx="4419600" cy="346075"/>
            </a:xfrm>
            <a:custGeom>
              <a:avLst/>
              <a:gdLst/>
              <a:ahLst/>
              <a:cxnLst>
                <a:cxn ang="0">
                  <a:pos x="0" y="218"/>
                </a:cxn>
                <a:cxn ang="0">
                  <a:pos x="472" y="31"/>
                </a:cxn>
                <a:cxn ang="0">
                  <a:pos x="2109" y="31"/>
                </a:cxn>
                <a:cxn ang="0">
                  <a:pos x="2784" y="218"/>
                </a:cxn>
              </a:cxnLst>
              <a:rect l="0" t="0" r="r" b="b"/>
              <a:pathLst>
                <a:path w="2784" h="218">
                  <a:moveTo>
                    <a:pt x="0" y="218"/>
                  </a:moveTo>
                  <a:cubicBezTo>
                    <a:pt x="79" y="187"/>
                    <a:pt x="121" y="62"/>
                    <a:pt x="472" y="31"/>
                  </a:cubicBezTo>
                  <a:cubicBezTo>
                    <a:pt x="823" y="0"/>
                    <a:pt x="1724" y="0"/>
                    <a:pt x="2109" y="31"/>
                  </a:cubicBezTo>
                  <a:cubicBezTo>
                    <a:pt x="2494" y="62"/>
                    <a:pt x="2644" y="179"/>
                    <a:pt x="2784" y="218"/>
                  </a:cubicBezTo>
                </a:path>
              </a:pathLst>
            </a:custGeom>
            <a:noFill/>
            <a:ln w="57240">
              <a:solidFill>
                <a:srgbClr val="00B05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6" name="Freeform 86"/>
            <p:cNvSpPr>
              <a:spLocks/>
            </p:cNvSpPr>
            <p:nvPr/>
          </p:nvSpPr>
          <p:spPr bwMode="auto">
            <a:xfrm>
              <a:off x="5091713" y="5867399"/>
              <a:ext cx="2730500" cy="395288"/>
            </a:xfrm>
            <a:custGeom>
              <a:avLst/>
              <a:gdLst/>
              <a:ahLst/>
              <a:cxnLst>
                <a:cxn ang="0">
                  <a:pos x="1720" y="0"/>
                </a:cxn>
                <a:cxn ang="0">
                  <a:pos x="1389" y="212"/>
                </a:cxn>
                <a:cxn ang="0">
                  <a:pos x="262" y="222"/>
                </a:cxn>
                <a:cxn ang="0">
                  <a:pos x="0" y="101"/>
                </a:cxn>
              </a:cxnLst>
              <a:rect l="0" t="0" r="r" b="b"/>
              <a:pathLst>
                <a:path w="1720" h="249">
                  <a:moveTo>
                    <a:pt x="1720" y="0"/>
                  </a:moveTo>
                  <a:cubicBezTo>
                    <a:pt x="1665" y="35"/>
                    <a:pt x="1632" y="175"/>
                    <a:pt x="1389" y="212"/>
                  </a:cubicBezTo>
                  <a:cubicBezTo>
                    <a:pt x="1146" y="249"/>
                    <a:pt x="493" y="240"/>
                    <a:pt x="262" y="222"/>
                  </a:cubicBezTo>
                  <a:cubicBezTo>
                    <a:pt x="31" y="204"/>
                    <a:pt x="55" y="126"/>
                    <a:pt x="0" y="101"/>
                  </a:cubicBezTo>
                </a:path>
              </a:pathLst>
            </a:custGeom>
            <a:noFill/>
            <a:ln w="5724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8" name="Oval 88"/>
            <p:cNvSpPr>
              <a:spLocks noChangeArrowheads="1"/>
            </p:cNvSpPr>
            <p:nvPr/>
          </p:nvSpPr>
          <p:spPr bwMode="auto">
            <a:xfrm>
              <a:off x="2869213" y="6476999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9" name="Oval 89"/>
            <p:cNvSpPr>
              <a:spLocks noChangeArrowheads="1"/>
            </p:cNvSpPr>
            <p:nvPr/>
          </p:nvSpPr>
          <p:spPr bwMode="auto">
            <a:xfrm flipV="1">
              <a:off x="3174013" y="5103812"/>
              <a:ext cx="152400" cy="152400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32" name="Text Box 92"/>
            <p:cNvSpPr txBox="1">
              <a:spLocks noChangeArrowheads="1"/>
            </p:cNvSpPr>
            <p:nvPr/>
          </p:nvSpPr>
          <p:spPr bwMode="auto">
            <a:xfrm>
              <a:off x="430813" y="5664199"/>
              <a:ext cx="697692" cy="4269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9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latin typeface="Calibri" pitchFamily="34" charset="0"/>
                  <a:ea typeface="msgothic" charset="0"/>
                  <a:cs typeface="msgothic" charset="0"/>
                </a:rPr>
                <a:t>Root</a:t>
              </a:r>
            </a:p>
          </p:txBody>
        </p:sp>
        <p:sp>
          <p:nvSpPr>
            <p:cNvPr id="10334" name="Text Box 94"/>
            <p:cNvSpPr txBox="1">
              <a:spLocks noChangeArrowheads="1"/>
            </p:cNvSpPr>
            <p:nvPr/>
          </p:nvSpPr>
          <p:spPr bwMode="auto">
            <a:xfrm>
              <a:off x="439564" y="4890355"/>
              <a:ext cx="744178" cy="4269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9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itchFamily="34" charset="0"/>
                  <a:ea typeface="msgothic" charset="0"/>
                  <a:cs typeface="msgothic" charset="0"/>
                </a:rPr>
                <a:t>After</a:t>
              </a:r>
            </a:p>
          </p:txBody>
        </p:sp>
      </p:grpSp>
      <p:sp>
        <p:nvSpPr>
          <p:cNvPr id="98" name="TextBox 97"/>
          <p:cNvSpPr txBox="1"/>
          <p:nvPr/>
        </p:nvSpPr>
        <p:spPr>
          <a:xfrm>
            <a:off x="6676350" y="1176422"/>
            <a:ext cx="1985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conceptual graphic</a:t>
            </a:r>
          </a:p>
        </p:txBody>
      </p:sp>
      <p:sp>
        <p:nvSpPr>
          <p:cNvPr id="99" name="Rectangle 5">
            <a:extLst>
              <a:ext uri="{FF2B5EF4-FFF2-40B4-BE49-F238E27FC236}">
                <a16:creationId xmlns:a16="http://schemas.microsoft.com/office/drawing/2014/main" id="{0A99BDE4-0F59-4624-9510-1ED753A49C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0313" y="1026712"/>
            <a:ext cx="1143000" cy="3048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0" name="Rectangle 6">
            <a:extLst>
              <a:ext uri="{FF2B5EF4-FFF2-40B4-BE49-F238E27FC236}">
                <a16:creationId xmlns:a16="http://schemas.microsoft.com/office/drawing/2014/main" id="{4CAFA6EA-303D-42A9-88E2-3538DF3D01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1027347"/>
            <a:ext cx="1143000" cy="3048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A</a:t>
            </a:r>
            <a:r>
              <a:rPr lang="en-GB" sz="1600" b="1" dirty="0">
                <a:latin typeface="Calibri" pitchFamily="34" charset="0"/>
              </a:rPr>
              <a:t>llocated</a:t>
            </a:r>
          </a:p>
        </p:txBody>
      </p:sp>
      <p:sp>
        <p:nvSpPr>
          <p:cNvPr id="101" name="Rectangle 7">
            <a:extLst>
              <a:ext uri="{FF2B5EF4-FFF2-40B4-BE49-F238E27FC236}">
                <a16:creationId xmlns:a16="http://schemas.microsoft.com/office/drawing/2014/main" id="{7CF85211-538E-42C7-A3ED-0BC9CCF54E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1025525"/>
            <a:ext cx="11430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F</a:t>
            </a:r>
            <a:r>
              <a:rPr lang="en-GB" sz="1600" b="1" dirty="0">
                <a:latin typeface="Calibri" pitchFamily="34" charset="0"/>
              </a:rPr>
              <a:t>ree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19" name="Rectangle 131"/>
          <p:cNvSpPr>
            <a:spLocks noChangeArrowheads="1"/>
          </p:cNvSpPr>
          <p:nvPr/>
        </p:nvSpPr>
        <p:spPr bwMode="auto">
          <a:xfrm>
            <a:off x="405329" y="1527175"/>
            <a:ext cx="8151812" cy="21304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4020066" y="2473325"/>
            <a:ext cx="1219200" cy="457200"/>
          </a:xfrm>
          <a:prstGeom prst="rect">
            <a:avLst/>
          </a:prstGeom>
          <a:solidFill>
            <a:srgbClr val="F6F5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08" name="Freeform 20"/>
          <p:cNvSpPr>
            <a:spLocks/>
          </p:cNvSpPr>
          <p:nvPr/>
        </p:nvSpPr>
        <p:spPr bwMode="auto">
          <a:xfrm>
            <a:off x="1497529" y="2312987"/>
            <a:ext cx="5862637" cy="388938"/>
          </a:xfrm>
          <a:custGeom>
            <a:avLst/>
            <a:gdLst/>
            <a:ahLst/>
            <a:cxnLst>
              <a:cxn ang="0">
                <a:pos x="0" y="245"/>
              </a:cxn>
              <a:cxn ang="0">
                <a:pos x="677" y="33"/>
              </a:cxn>
              <a:cxn ang="0">
                <a:pos x="3057" y="48"/>
              </a:cxn>
              <a:cxn ang="0">
                <a:pos x="3693" y="245"/>
              </a:cxn>
            </a:cxnLst>
            <a:rect l="0" t="0" r="r" b="b"/>
            <a:pathLst>
              <a:path w="3693" h="245">
                <a:moveTo>
                  <a:pt x="0" y="245"/>
                </a:moveTo>
                <a:cubicBezTo>
                  <a:pt x="113" y="210"/>
                  <a:pt x="168" y="66"/>
                  <a:pt x="677" y="33"/>
                </a:cubicBezTo>
                <a:cubicBezTo>
                  <a:pt x="1186" y="0"/>
                  <a:pt x="2554" y="13"/>
                  <a:pt x="3057" y="48"/>
                </a:cubicBezTo>
                <a:cubicBezTo>
                  <a:pt x="3560" y="83"/>
                  <a:pt x="3560" y="204"/>
                  <a:pt x="3693" y="245"/>
                </a:cubicBezTo>
              </a:path>
            </a:pathLst>
          </a:custGeom>
          <a:noFill/>
          <a:ln w="57240">
            <a:solidFill>
              <a:srgbClr val="00B05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09" name="Rectangle 21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360362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Freeing With a LIFO Policy (Case 4)</a:t>
            </a:r>
          </a:p>
        </p:txBody>
      </p:sp>
      <p:sp>
        <p:nvSpPr>
          <p:cNvPr id="12310" name="Rectangle 22"/>
          <p:cNvSpPr>
            <a:spLocks noGrp="1" noChangeArrowheads="1"/>
          </p:cNvSpPr>
          <p:nvPr>
            <p:ph type="body" idx="1"/>
          </p:nvPr>
        </p:nvSpPr>
        <p:spPr>
          <a:xfrm>
            <a:off x="304800" y="3777617"/>
            <a:ext cx="8472487" cy="1131888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Splice out adjacent predecessor and successor blocks, coalesce all 3 blocks, and insert the new block at the root of the list</a:t>
            </a:r>
          </a:p>
        </p:txBody>
      </p:sp>
      <p:sp>
        <p:nvSpPr>
          <p:cNvPr id="12311" name="Rectangle 23"/>
          <p:cNvSpPr>
            <a:spLocks noChangeArrowheads="1"/>
          </p:cNvSpPr>
          <p:nvPr/>
        </p:nvSpPr>
        <p:spPr bwMode="auto">
          <a:xfrm>
            <a:off x="4020066" y="2549525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12" name="Rectangle 24"/>
          <p:cNvSpPr>
            <a:spLocks noChangeArrowheads="1"/>
          </p:cNvSpPr>
          <p:nvPr/>
        </p:nvSpPr>
        <p:spPr bwMode="auto">
          <a:xfrm>
            <a:off x="4324866" y="2549525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13" name="Rectangle 25"/>
          <p:cNvSpPr>
            <a:spLocks noChangeArrowheads="1"/>
          </p:cNvSpPr>
          <p:nvPr/>
        </p:nvSpPr>
        <p:spPr bwMode="auto">
          <a:xfrm>
            <a:off x="4629666" y="2549525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14" name="Rectangle 26"/>
          <p:cNvSpPr>
            <a:spLocks noChangeArrowheads="1"/>
          </p:cNvSpPr>
          <p:nvPr/>
        </p:nvSpPr>
        <p:spPr bwMode="auto">
          <a:xfrm>
            <a:off x="4934466" y="2549525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15" name="Rectangle 27"/>
          <p:cNvSpPr>
            <a:spLocks noChangeArrowheads="1"/>
          </p:cNvSpPr>
          <p:nvPr/>
        </p:nvSpPr>
        <p:spPr bwMode="auto">
          <a:xfrm>
            <a:off x="5848866" y="2549525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16" name="Rectangle 28"/>
          <p:cNvSpPr>
            <a:spLocks noChangeArrowheads="1"/>
          </p:cNvSpPr>
          <p:nvPr/>
        </p:nvSpPr>
        <p:spPr bwMode="auto">
          <a:xfrm>
            <a:off x="6153666" y="2549525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17" name="Rectangle 29"/>
          <p:cNvSpPr>
            <a:spLocks noChangeArrowheads="1"/>
          </p:cNvSpPr>
          <p:nvPr/>
        </p:nvSpPr>
        <p:spPr bwMode="auto">
          <a:xfrm>
            <a:off x="2800866" y="2549525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18" name="Rectangle 30"/>
          <p:cNvSpPr>
            <a:spLocks noChangeArrowheads="1"/>
          </p:cNvSpPr>
          <p:nvPr/>
        </p:nvSpPr>
        <p:spPr bwMode="auto">
          <a:xfrm>
            <a:off x="3105666" y="2549525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19" name="Rectangle 31"/>
          <p:cNvSpPr>
            <a:spLocks noChangeArrowheads="1"/>
          </p:cNvSpPr>
          <p:nvPr/>
        </p:nvSpPr>
        <p:spPr bwMode="auto">
          <a:xfrm>
            <a:off x="3410466" y="2549525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20" name="Rectangle 32"/>
          <p:cNvSpPr>
            <a:spLocks noChangeArrowheads="1"/>
          </p:cNvSpPr>
          <p:nvPr/>
        </p:nvSpPr>
        <p:spPr bwMode="auto">
          <a:xfrm>
            <a:off x="3715266" y="2549525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2800866" y="1787525"/>
            <a:ext cx="1065213" cy="455612"/>
            <a:chOff x="1680" y="853"/>
            <a:chExt cx="671" cy="287"/>
          </a:xfrm>
        </p:grpSpPr>
        <p:sp>
          <p:nvSpPr>
            <p:cNvPr id="12322" name="Rectangle 34"/>
            <p:cNvSpPr>
              <a:spLocks noChangeArrowheads="1"/>
            </p:cNvSpPr>
            <p:nvPr/>
          </p:nvSpPr>
          <p:spPr bwMode="auto">
            <a:xfrm>
              <a:off x="1680" y="901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3" name="Rectangle 35"/>
            <p:cNvSpPr>
              <a:spLocks noChangeArrowheads="1"/>
            </p:cNvSpPr>
            <p:nvPr/>
          </p:nvSpPr>
          <p:spPr bwMode="auto">
            <a:xfrm>
              <a:off x="1872" y="901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4" name="Rectangle 36"/>
            <p:cNvSpPr>
              <a:spLocks noChangeArrowheads="1"/>
            </p:cNvSpPr>
            <p:nvPr/>
          </p:nvSpPr>
          <p:spPr bwMode="auto">
            <a:xfrm>
              <a:off x="2064" y="901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5" name="Rectangle 37"/>
            <p:cNvSpPr>
              <a:spLocks noChangeArrowheads="1"/>
            </p:cNvSpPr>
            <p:nvPr/>
          </p:nvSpPr>
          <p:spPr bwMode="auto">
            <a:xfrm>
              <a:off x="2160" y="853"/>
              <a:ext cx="192" cy="2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38"/>
          <p:cNvGrpSpPr>
            <a:grpSpLocks/>
          </p:cNvGrpSpPr>
          <p:nvPr/>
        </p:nvGrpSpPr>
        <p:grpSpPr bwMode="auto">
          <a:xfrm>
            <a:off x="2800866" y="3159125"/>
            <a:ext cx="1065213" cy="455612"/>
            <a:chOff x="1680" y="1717"/>
            <a:chExt cx="671" cy="287"/>
          </a:xfrm>
        </p:grpSpPr>
        <p:sp>
          <p:nvSpPr>
            <p:cNvPr id="12327" name="Rectangle 39"/>
            <p:cNvSpPr>
              <a:spLocks noChangeArrowheads="1"/>
            </p:cNvSpPr>
            <p:nvPr/>
          </p:nvSpPr>
          <p:spPr bwMode="auto">
            <a:xfrm>
              <a:off x="1680" y="1765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8" name="Rectangle 40"/>
            <p:cNvSpPr>
              <a:spLocks noChangeArrowheads="1"/>
            </p:cNvSpPr>
            <p:nvPr/>
          </p:nvSpPr>
          <p:spPr bwMode="auto">
            <a:xfrm>
              <a:off x="1872" y="1765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9" name="Rectangle 41"/>
            <p:cNvSpPr>
              <a:spLocks noChangeArrowheads="1"/>
            </p:cNvSpPr>
            <p:nvPr/>
          </p:nvSpPr>
          <p:spPr bwMode="auto">
            <a:xfrm>
              <a:off x="2064" y="1765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0" name="Rectangle 42"/>
            <p:cNvSpPr>
              <a:spLocks noChangeArrowheads="1"/>
            </p:cNvSpPr>
            <p:nvPr/>
          </p:nvSpPr>
          <p:spPr bwMode="auto">
            <a:xfrm>
              <a:off x="2160" y="1717"/>
              <a:ext cx="192" cy="2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331" name="Oval 43"/>
          <p:cNvSpPr>
            <a:spLocks noChangeArrowheads="1"/>
          </p:cNvSpPr>
          <p:nvPr/>
        </p:nvSpPr>
        <p:spPr bwMode="auto">
          <a:xfrm>
            <a:off x="2877066" y="2625725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32" name="Line 44"/>
          <p:cNvSpPr>
            <a:spLocks noChangeShapeType="1"/>
          </p:cNvSpPr>
          <p:nvPr/>
        </p:nvSpPr>
        <p:spPr bwMode="auto">
          <a:xfrm>
            <a:off x="2953266" y="2701925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33" name="Oval 45"/>
          <p:cNvSpPr>
            <a:spLocks noChangeArrowheads="1"/>
          </p:cNvSpPr>
          <p:nvPr/>
        </p:nvSpPr>
        <p:spPr bwMode="auto">
          <a:xfrm>
            <a:off x="2877066" y="1939925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34" name="Line 46"/>
          <p:cNvSpPr>
            <a:spLocks noChangeShapeType="1"/>
          </p:cNvSpPr>
          <p:nvPr/>
        </p:nvSpPr>
        <p:spPr bwMode="auto">
          <a:xfrm>
            <a:off x="2953266" y="2016125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35" name="Oval 47"/>
          <p:cNvSpPr>
            <a:spLocks noChangeArrowheads="1"/>
          </p:cNvSpPr>
          <p:nvPr/>
        </p:nvSpPr>
        <p:spPr bwMode="auto">
          <a:xfrm flipV="1">
            <a:off x="3181866" y="3311525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36" name="Line 48"/>
          <p:cNvSpPr>
            <a:spLocks noChangeShapeType="1"/>
          </p:cNvSpPr>
          <p:nvPr/>
        </p:nvSpPr>
        <p:spPr bwMode="auto">
          <a:xfrm flipV="1">
            <a:off x="3258066" y="2852737"/>
            <a:ext cx="1588" cy="536575"/>
          </a:xfrm>
          <a:prstGeom prst="line">
            <a:avLst/>
          </a:prstGeom>
          <a:noFill/>
          <a:ln w="5724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37" name="Oval 49"/>
          <p:cNvSpPr>
            <a:spLocks noChangeArrowheads="1"/>
          </p:cNvSpPr>
          <p:nvPr/>
        </p:nvSpPr>
        <p:spPr bwMode="auto">
          <a:xfrm flipV="1">
            <a:off x="3181866" y="2625725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38" name="Line 50"/>
          <p:cNvSpPr>
            <a:spLocks noChangeShapeType="1"/>
          </p:cNvSpPr>
          <p:nvPr/>
        </p:nvSpPr>
        <p:spPr bwMode="auto">
          <a:xfrm flipV="1">
            <a:off x="3258066" y="2166937"/>
            <a:ext cx="1588" cy="536575"/>
          </a:xfrm>
          <a:prstGeom prst="line">
            <a:avLst/>
          </a:prstGeom>
          <a:noFill/>
          <a:ln w="5724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39" name="Rectangle 51"/>
          <p:cNvSpPr>
            <a:spLocks noChangeArrowheads="1"/>
          </p:cNvSpPr>
          <p:nvPr/>
        </p:nvSpPr>
        <p:spPr bwMode="auto">
          <a:xfrm>
            <a:off x="5239266" y="2549525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40" name="Rectangle 52"/>
          <p:cNvSpPr>
            <a:spLocks noChangeArrowheads="1"/>
          </p:cNvSpPr>
          <p:nvPr/>
        </p:nvSpPr>
        <p:spPr bwMode="auto">
          <a:xfrm>
            <a:off x="5544066" y="2549525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" name="Group 53"/>
          <p:cNvGrpSpPr>
            <a:grpSpLocks/>
          </p:cNvGrpSpPr>
          <p:nvPr/>
        </p:nvGrpSpPr>
        <p:grpSpPr bwMode="auto">
          <a:xfrm>
            <a:off x="5239266" y="1787525"/>
            <a:ext cx="1065213" cy="455612"/>
            <a:chOff x="3216" y="853"/>
            <a:chExt cx="671" cy="287"/>
          </a:xfrm>
        </p:grpSpPr>
        <p:sp>
          <p:nvSpPr>
            <p:cNvPr id="12342" name="Rectangle 54"/>
            <p:cNvSpPr>
              <a:spLocks noChangeArrowheads="1"/>
            </p:cNvSpPr>
            <p:nvPr/>
          </p:nvSpPr>
          <p:spPr bwMode="auto">
            <a:xfrm>
              <a:off x="3216" y="901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3" name="Rectangle 55"/>
            <p:cNvSpPr>
              <a:spLocks noChangeArrowheads="1"/>
            </p:cNvSpPr>
            <p:nvPr/>
          </p:nvSpPr>
          <p:spPr bwMode="auto">
            <a:xfrm>
              <a:off x="3408" y="901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4" name="Rectangle 56"/>
            <p:cNvSpPr>
              <a:spLocks noChangeArrowheads="1"/>
            </p:cNvSpPr>
            <p:nvPr/>
          </p:nvSpPr>
          <p:spPr bwMode="auto">
            <a:xfrm>
              <a:off x="3600" y="901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5" name="Rectangle 57"/>
            <p:cNvSpPr>
              <a:spLocks noChangeArrowheads="1"/>
            </p:cNvSpPr>
            <p:nvPr/>
          </p:nvSpPr>
          <p:spPr bwMode="auto">
            <a:xfrm>
              <a:off x="3696" y="853"/>
              <a:ext cx="192" cy="2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58"/>
          <p:cNvGrpSpPr>
            <a:grpSpLocks/>
          </p:cNvGrpSpPr>
          <p:nvPr/>
        </p:nvGrpSpPr>
        <p:grpSpPr bwMode="auto">
          <a:xfrm>
            <a:off x="5239266" y="3159125"/>
            <a:ext cx="1065213" cy="455612"/>
            <a:chOff x="3216" y="1717"/>
            <a:chExt cx="671" cy="287"/>
          </a:xfrm>
        </p:grpSpPr>
        <p:sp>
          <p:nvSpPr>
            <p:cNvPr id="12347" name="Rectangle 59"/>
            <p:cNvSpPr>
              <a:spLocks noChangeArrowheads="1"/>
            </p:cNvSpPr>
            <p:nvPr/>
          </p:nvSpPr>
          <p:spPr bwMode="auto">
            <a:xfrm>
              <a:off x="3216" y="1765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8" name="Rectangle 60"/>
            <p:cNvSpPr>
              <a:spLocks noChangeArrowheads="1"/>
            </p:cNvSpPr>
            <p:nvPr/>
          </p:nvSpPr>
          <p:spPr bwMode="auto">
            <a:xfrm>
              <a:off x="3408" y="1765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9" name="Rectangle 61"/>
            <p:cNvSpPr>
              <a:spLocks noChangeArrowheads="1"/>
            </p:cNvSpPr>
            <p:nvPr/>
          </p:nvSpPr>
          <p:spPr bwMode="auto">
            <a:xfrm>
              <a:off x="3600" y="1765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50" name="Rectangle 62"/>
            <p:cNvSpPr>
              <a:spLocks noChangeArrowheads="1"/>
            </p:cNvSpPr>
            <p:nvPr/>
          </p:nvSpPr>
          <p:spPr bwMode="auto">
            <a:xfrm>
              <a:off x="3696" y="1717"/>
              <a:ext cx="192" cy="2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351" name="Oval 63"/>
          <p:cNvSpPr>
            <a:spLocks noChangeArrowheads="1"/>
          </p:cNvSpPr>
          <p:nvPr/>
        </p:nvSpPr>
        <p:spPr bwMode="auto">
          <a:xfrm>
            <a:off x="5315466" y="2625725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52" name="Line 64"/>
          <p:cNvSpPr>
            <a:spLocks noChangeShapeType="1"/>
          </p:cNvSpPr>
          <p:nvPr/>
        </p:nvSpPr>
        <p:spPr bwMode="auto">
          <a:xfrm>
            <a:off x="5391666" y="2701925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53" name="Oval 65"/>
          <p:cNvSpPr>
            <a:spLocks noChangeArrowheads="1"/>
          </p:cNvSpPr>
          <p:nvPr/>
        </p:nvSpPr>
        <p:spPr bwMode="auto">
          <a:xfrm>
            <a:off x="5315466" y="1939925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54" name="Line 66"/>
          <p:cNvSpPr>
            <a:spLocks noChangeShapeType="1"/>
          </p:cNvSpPr>
          <p:nvPr/>
        </p:nvSpPr>
        <p:spPr bwMode="auto">
          <a:xfrm>
            <a:off x="5391666" y="2016125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55" name="Oval 67"/>
          <p:cNvSpPr>
            <a:spLocks noChangeArrowheads="1"/>
          </p:cNvSpPr>
          <p:nvPr/>
        </p:nvSpPr>
        <p:spPr bwMode="auto">
          <a:xfrm flipV="1">
            <a:off x="5620266" y="3311525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56" name="Line 68"/>
          <p:cNvSpPr>
            <a:spLocks noChangeShapeType="1"/>
          </p:cNvSpPr>
          <p:nvPr/>
        </p:nvSpPr>
        <p:spPr bwMode="auto">
          <a:xfrm flipV="1">
            <a:off x="5696466" y="2852737"/>
            <a:ext cx="1588" cy="536575"/>
          </a:xfrm>
          <a:prstGeom prst="line">
            <a:avLst/>
          </a:prstGeom>
          <a:noFill/>
          <a:ln w="5724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57" name="Oval 69"/>
          <p:cNvSpPr>
            <a:spLocks noChangeArrowheads="1"/>
          </p:cNvSpPr>
          <p:nvPr/>
        </p:nvSpPr>
        <p:spPr bwMode="auto">
          <a:xfrm flipV="1">
            <a:off x="5620266" y="2625725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58" name="Line 70"/>
          <p:cNvSpPr>
            <a:spLocks noChangeShapeType="1"/>
          </p:cNvSpPr>
          <p:nvPr/>
        </p:nvSpPr>
        <p:spPr bwMode="auto">
          <a:xfrm flipV="1">
            <a:off x="5696466" y="2166937"/>
            <a:ext cx="1588" cy="536575"/>
          </a:xfrm>
          <a:prstGeom prst="line">
            <a:avLst/>
          </a:prstGeom>
          <a:noFill/>
          <a:ln w="5724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59" name="Rectangle 71"/>
          <p:cNvSpPr>
            <a:spLocks noChangeArrowheads="1"/>
          </p:cNvSpPr>
          <p:nvPr/>
        </p:nvSpPr>
        <p:spPr bwMode="auto">
          <a:xfrm>
            <a:off x="1200666" y="2549525"/>
            <a:ext cx="304800" cy="304800"/>
          </a:xfrm>
          <a:prstGeom prst="rect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" name="Group 72"/>
          <p:cNvGrpSpPr>
            <a:grpSpLocks/>
          </p:cNvGrpSpPr>
          <p:nvPr/>
        </p:nvGrpSpPr>
        <p:grpSpPr bwMode="auto">
          <a:xfrm>
            <a:off x="7372866" y="2473325"/>
            <a:ext cx="1065213" cy="455612"/>
            <a:chOff x="4560" y="1285"/>
            <a:chExt cx="671" cy="287"/>
          </a:xfrm>
        </p:grpSpPr>
        <p:sp>
          <p:nvSpPr>
            <p:cNvPr id="12361" name="Rectangle 73"/>
            <p:cNvSpPr>
              <a:spLocks noChangeArrowheads="1"/>
            </p:cNvSpPr>
            <p:nvPr/>
          </p:nvSpPr>
          <p:spPr bwMode="auto">
            <a:xfrm>
              <a:off x="4560" y="1333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62" name="Rectangle 74"/>
            <p:cNvSpPr>
              <a:spLocks noChangeArrowheads="1"/>
            </p:cNvSpPr>
            <p:nvPr/>
          </p:nvSpPr>
          <p:spPr bwMode="auto">
            <a:xfrm>
              <a:off x="4752" y="1333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63" name="Rectangle 75"/>
            <p:cNvSpPr>
              <a:spLocks noChangeArrowheads="1"/>
            </p:cNvSpPr>
            <p:nvPr/>
          </p:nvSpPr>
          <p:spPr bwMode="auto">
            <a:xfrm>
              <a:off x="4944" y="1333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64" name="Rectangle 76"/>
            <p:cNvSpPr>
              <a:spLocks noChangeArrowheads="1"/>
            </p:cNvSpPr>
            <p:nvPr/>
          </p:nvSpPr>
          <p:spPr bwMode="auto">
            <a:xfrm>
              <a:off x="5040" y="1285"/>
              <a:ext cx="192" cy="2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365" name="Oval 77"/>
          <p:cNvSpPr>
            <a:spLocks noChangeArrowheads="1"/>
          </p:cNvSpPr>
          <p:nvPr/>
        </p:nvSpPr>
        <p:spPr bwMode="auto">
          <a:xfrm>
            <a:off x="7449066" y="2625725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66" name="Line 78"/>
          <p:cNvSpPr>
            <a:spLocks noChangeShapeType="1"/>
          </p:cNvSpPr>
          <p:nvPr/>
        </p:nvSpPr>
        <p:spPr bwMode="auto">
          <a:xfrm>
            <a:off x="7525266" y="2701925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67" name="Oval 79"/>
          <p:cNvSpPr>
            <a:spLocks noChangeArrowheads="1"/>
          </p:cNvSpPr>
          <p:nvPr/>
        </p:nvSpPr>
        <p:spPr bwMode="auto">
          <a:xfrm>
            <a:off x="7753866" y="2625725"/>
            <a:ext cx="152400" cy="152400"/>
          </a:xfrm>
          <a:prstGeom prst="ellipse">
            <a:avLst/>
          </a:prstGeom>
          <a:noFill/>
          <a:ln w="2844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68" name="Text Box 80"/>
          <p:cNvSpPr txBox="1">
            <a:spLocks noChangeArrowheads="1"/>
          </p:cNvSpPr>
          <p:nvPr/>
        </p:nvSpPr>
        <p:spPr bwMode="auto">
          <a:xfrm>
            <a:off x="3648591" y="1635125"/>
            <a:ext cx="1382751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>
                <a:latin typeface="Courier New" pitchFamily="49" charset="0"/>
                <a:ea typeface="msgothic" charset="0"/>
                <a:cs typeface="msgothic" charset="0"/>
              </a:rPr>
              <a:t>free( )</a:t>
            </a:r>
          </a:p>
        </p:txBody>
      </p:sp>
      <p:sp>
        <p:nvSpPr>
          <p:cNvPr id="12369" name="Oval 81"/>
          <p:cNvSpPr>
            <a:spLocks noChangeArrowheads="1"/>
          </p:cNvSpPr>
          <p:nvPr/>
        </p:nvSpPr>
        <p:spPr bwMode="auto">
          <a:xfrm>
            <a:off x="4629666" y="1787525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70" name="Line 82"/>
          <p:cNvSpPr>
            <a:spLocks noChangeShapeType="1"/>
          </p:cNvSpPr>
          <p:nvPr/>
        </p:nvSpPr>
        <p:spPr bwMode="auto">
          <a:xfrm flipH="1">
            <a:off x="4170879" y="1863725"/>
            <a:ext cx="536575" cy="685800"/>
          </a:xfrm>
          <a:prstGeom prst="line">
            <a:avLst/>
          </a:prstGeom>
          <a:noFill/>
          <a:ln w="57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407" name="Oval 119"/>
          <p:cNvSpPr>
            <a:spLocks noChangeArrowheads="1"/>
          </p:cNvSpPr>
          <p:nvPr/>
        </p:nvSpPr>
        <p:spPr bwMode="auto">
          <a:xfrm>
            <a:off x="5315466" y="3311525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408" name="Oval 120"/>
          <p:cNvSpPr>
            <a:spLocks noChangeArrowheads="1"/>
          </p:cNvSpPr>
          <p:nvPr/>
        </p:nvSpPr>
        <p:spPr bwMode="auto">
          <a:xfrm>
            <a:off x="2877066" y="3311525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412" name="Oval 124"/>
          <p:cNvSpPr>
            <a:spLocks noChangeArrowheads="1"/>
          </p:cNvSpPr>
          <p:nvPr/>
        </p:nvSpPr>
        <p:spPr bwMode="auto">
          <a:xfrm flipV="1">
            <a:off x="5620266" y="1939925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414" name="Oval 126"/>
          <p:cNvSpPr>
            <a:spLocks noChangeArrowheads="1"/>
          </p:cNvSpPr>
          <p:nvPr/>
        </p:nvSpPr>
        <p:spPr bwMode="auto">
          <a:xfrm flipV="1">
            <a:off x="3181866" y="1939925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415" name="Text Box 127"/>
          <p:cNvSpPr txBox="1">
            <a:spLocks noChangeArrowheads="1"/>
          </p:cNvSpPr>
          <p:nvPr/>
        </p:nvSpPr>
        <p:spPr bwMode="auto">
          <a:xfrm>
            <a:off x="422791" y="2497137"/>
            <a:ext cx="697692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latin typeface="Calibri" pitchFamily="34" charset="0"/>
                <a:ea typeface="msgothic" charset="0"/>
                <a:cs typeface="msgothic" charset="0"/>
              </a:rPr>
              <a:t>Root</a:t>
            </a:r>
          </a:p>
        </p:txBody>
      </p:sp>
      <p:sp>
        <p:nvSpPr>
          <p:cNvPr id="12417" name="Text Box 129"/>
          <p:cNvSpPr txBox="1">
            <a:spLocks noChangeArrowheads="1"/>
          </p:cNvSpPr>
          <p:nvPr/>
        </p:nvSpPr>
        <p:spPr bwMode="auto">
          <a:xfrm>
            <a:off x="438666" y="1539875"/>
            <a:ext cx="937949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msgothic" charset="0"/>
                <a:cs typeface="msgothic" charset="0"/>
              </a:rPr>
              <a:t>Before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405329" y="4648200"/>
            <a:ext cx="8151812" cy="1981200"/>
            <a:chOff x="405329" y="4498975"/>
            <a:chExt cx="8151812" cy="2130425"/>
          </a:xfrm>
        </p:grpSpPr>
        <p:sp>
          <p:nvSpPr>
            <p:cNvPr id="12420" name="Rectangle 132"/>
            <p:cNvSpPr>
              <a:spLocks noChangeArrowheads="1"/>
            </p:cNvSpPr>
            <p:nvPr/>
          </p:nvSpPr>
          <p:spPr bwMode="auto">
            <a:xfrm>
              <a:off x="405329" y="4498975"/>
              <a:ext cx="8151812" cy="2130425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" name="Group 2"/>
            <p:cNvGrpSpPr>
              <a:grpSpLocks/>
            </p:cNvGrpSpPr>
            <p:nvPr/>
          </p:nvGrpSpPr>
          <p:grpSpPr bwMode="auto">
            <a:xfrm>
              <a:off x="2800866" y="6096000"/>
              <a:ext cx="1065213" cy="455612"/>
              <a:chOff x="1680" y="3827"/>
              <a:chExt cx="671" cy="287"/>
            </a:xfrm>
          </p:grpSpPr>
          <p:sp>
            <p:nvSpPr>
              <p:cNvPr id="12291" name="Rectangle 3"/>
              <p:cNvSpPr>
                <a:spLocks noChangeArrowheads="1"/>
              </p:cNvSpPr>
              <p:nvPr/>
            </p:nvSpPr>
            <p:spPr bwMode="auto">
              <a:xfrm>
                <a:off x="1680" y="3875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92" name="Rectangle 4"/>
              <p:cNvSpPr>
                <a:spLocks noChangeArrowheads="1"/>
              </p:cNvSpPr>
              <p:nvPr/>
            </p:nvSpPr>
            <p:spPr bwMode="auto">
              <a:xfrm>
                <a:off x="1872" y="3875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93" name="Rectangle 5"/>
              <p:cNvSpPr>
                <a:spLocks noChangeArrowheads="1"/>
              </p:cNvSpPr>
              <p:nvPr/>
            </p:nvSpPr>
            <p:spPr bwMode="auto">
              <a:xfrm>
                <a:off x="2064" y="3875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94" name="Rectangle 6"/>
              <p:cNvSpPr>
                <a:spLocks noChangeArrowheads="1"/>
              </p:cNvSpPr>
              <p:nvPr/>
            </p:nvSpPr>
            <p:spPr bwMode="auto">
              <a:xfrm>
                <a:off x="2160" y="3827"/>
                <a:ext cx="192" cy="288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295" name="Line 7"/>
            <p:cNvSpPr>
              <a:spLocks noChangeShapeType="1"/>
            </p:cNvSpPr>
            <p:nvPr/>
          </p:nvSpPr>
          <p:spPr bwMode="auto">
            <a:xfrm flipV="1">
              <a:off x="3258066" y="5103812"/>
              <a:ext cx="1588" cy="1222375"/>
            </a:xfrm>
            <a:prstGeom prst="line">
              <a:avLst/>
            </a:prstGeom>
            <a:noFill/>
            <a:ln w="57240">
              <a:solidFill>
                <a:srgbClr val="C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2800866" y="4724400"/>
              <a:ext cx="1065213" cy="455612"/>
              <a:chOff x="1680" y="2963"/>
              <a:chExt cx="671" cy="287"/>
            </a:xfrm>
          </p:grpSpPr>
          <p:sp>
            <p:nvSpPr>
              <p:cNvPr id="12297" name="Rectangle 9"/>
              <p:cNvSpPr>
                <a:spLocks noChangeArrowheads="1"/>
              </p:cNvSpPr>
              <p:nvPr/>
            </p:nvSpPr>
            <p:spPr bwMode="auto">
              <a:xfrm>
                <a:off x="1680" y="3011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98" name="Rectangle 10"/>
              <p:cNvSpPr>
                <a:spLocks noChangeArrowheads="1"/>
              </p:cNvSpPr>
              <p:nvPr/>
            </p:nvSpPr>
            <p:spPr bwMode="auto">
              <a:xfrm>
                <a:off x="1872" y="3011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99" name="Rectangle 11"/>
              <p:cNvSpPr>
                <a:spLocks noChangeArrowheads="1"/>
              </p:cNvSpPr>
              <p:nvPr/>
            </p:nvSpPr>
            <p:spPr bwMode="auto">
              <a:xfrm>
                <a:off x="2064" y="3011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0" name="Rectangle 12"/>
              <p:cNvSpPr>
                <a:spLocks noChangeArrowheads="1"/>
              </p:cNvSpPr>
              <p:nvPr/>
            </p:nvSpPr>
            <p:spPr bwMode="auto">
              <a:xfrm>
                <a:off x="2160" y="2963"/>
                <a:ext cx="192" cy="288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301" name="Line 13"/>
            <p:cNvSpPr>
              <a:spLocks noChangeShapeType="1"/>
            </p:cNvSpPr>
            <p:nvPr/>
          </p:nvSpPr>
          <p:spPr bwMode="auto">
            <a:xfrm>
              <a:off x="2953266" y="4953000"/>
              <a:ext cx="1588" cy="1219200"/>
            </a:xfrm>
            <a:prstGeom prst="line">
              <a:avLst/>
            </a:prstGeom>
            <a:noFill/>
            <a:ln w="57240">
              <a:solidFill>
                <a:srgbClr val="00B05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4" name="Group 14"/>
            <p:cNvGrpSpPr>
              <a:grpSpLocks/>
            </p:cNvGrpSpPr>
            <p:nvPr/>
          </p:nvGrpSpPr>
          <p:grpSpPr bwMode="auto">
            <a:xfrm>
              <a:off x="5239266" y="6096000"/>
              <a:ext cx="1065213" cy="455612"/>
              <a:chOff x="3216" y="3827"/>
              <a:chExt cx="671" cy="287"/>
            </a:xfrm>
          </p:grpSpPr>
          <p:sp>
            <p:nvSpPr>
              <p:cNvPr id="12303" name="Rectangle 15"/>
              <p:cNvSpPr>
                <a:spLocks noChangeArrowheads="1"/>
              </p:cNvSpPr>
              <p:nvPr/>
            </p:nvSpPr>
            <p:spPr bwMode="auto">
              <a:xfrm>
                <a:off x="3216" y="3875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4" name="Rectangle 16"/>
              <p:cNvSpPr>
                <a:spLocks noChangeArrowheads="1"/>
              </p:cNvSpPr>
              <p:nvPr/>
            </p:nvSpPr>
            <p:spPr bwMode="auto">
              <a:xfrm>
                <a:off x="3408" y="3875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5" name="Rectangle 17"/>
              <p:cNvSpPr>
                <a:spLocks noChangeArrowheads="1"/>
              </p:cNvSpPr>
              <p:nvPr/>
            </p:nvSpPr>
            <p:spPr bwMode="auto">
              <a:xfrm>
                <a:off x="3600" y="3875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6" name="Rectangle 18"/>
              <p:cNvSpPr>
                <a:spLocks noChangeArrowheads="1"/>
              </p:cNvSpPr>
              <p:nvPr/>
            </p:nvSpPr>
            <p:spPr bwMode="auto">
              <a:xfrm>
                <a:off x="3696" y="3827"/>
                <a:ext cx="192" cy="288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307" name="Line 19"/>
            <p:cNvSpPr>
              <a:spLocks noChangeShapeType="1"/>
            </p:cNvSpPr>
            <p:nvPr/>
          </p:nvSpPr>
          <p:spPr bwMode="auto">
            <a:xfrm flipV="1">
              <a:off x="5696466" y="5103812"/>
              <a:ext cx="1588" cy="1222375"/>
            </a:xfrm>
            <a:prstGeom prst="line">
              <a:avLst/>
            </a:prstGeom>
            <a:noFill/>
            <a:ln w="57240">
              <a:solidFill>
                <a:srgbClr val="C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71" name="Rectangle 83"/>
            <p:cNvSpPr>
              <a:spLocks noChangeArrowheads="1"/>
            </p:cNvSpPr>
            <p:nvPr/>
          </p:nvSpPr>
          <p:spPr bwMode="auto">
            <a:xfrm>
              <a:off x="4020066" y="54864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72" name="Rectangle 84"/>
            <p:cNvSpPr>
              <a:spLocks noChangeArrowheads="1"/>
            </p:cNvSpPr>
            <p:nvPr/>
          </p:nvSpPr>
          <p:spPr bwMode="auto">
            <a:xfrm>
              <a:off x="4324866" y="54864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73" name="Rectangle 85"/>
            <p:cNvSpPr>
              <a:spLocks noChangeArrowheads="1"/>
            </p:cNvSpPr>
            <p:nvPr/>
          </p:nvSpPr>
          <p:spPr bwMode="auto">
            <a:xfrm>
              <a:off x="4629666" y="54864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74" name="Rectangle 86"/>
            <p:cNvSpPr>
              <a:spLocks noChangeArrowheads="1"/>
            </p:cNvSpPr>
            <p:nvPr/>
          </p:nvSpPr>
          <p:spPr bwMode="auto">
            <a:xfrm>
              <a:off x="4934466" y="54864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75" name="Rectangle 87"/>
            <p:cNvSpPr>
              <a:spLocks noChangeArrowheads="1"/>
            </p:cNvSpPr>
            <p:nvPr/>
          </p:nvSpPr>
          <p:spPr bwMode="auto">
            <a:xfrm>
              <a:off x="5848866" y="54864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76" name="Rectangle 88"/>
            <p:cNvSpPr>
              <a:spLocks noChangeArrowheads="1"/>
            </p:cNvSpPr>
            <p:nvPr/>
          </p:nvSpPr>
          <p:spPr bwMode="auto">
            <a:xfrm>
              <a:off x="6153666" y="54864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77" name="Rectangle 89"/>
            <p:cNvSpPr>
              <a:spLocks noChangeArrowheads="1"/>
            </p:cNvSpPr>
            <p:nvPr/>
          </p:nvSpPr>
          <p:spPr bwMode="auto">
            <a:xfrm>
              <a:off x="2800866" y="54864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78" name="Rectangle 90"/>
            <p:cNvSpPr>
              <a:spLocks noChangeArrowheads="1"/>
            </p:cNvSpPr>
            <p:nvPr/>
          </p:nvSpPr>
          <p:spPr bwMode="auto">
            <a:xfrm>
              <a:off x="3105666" y="54864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79" name="Rectangle 91"/>
            <p:cNvSpPr>
              <a:spLocks noChangeArrowheads="1"/>
            </p:cNvSpPr>
            <p:nvPr/>
          </p:nvSpPr>
          <p:spPr bwMode="auto">
            <a:xfrm>
              <a:off x="3410466" y="54864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80" name="Rectangle 92"/>
            <p:cNvSpPr>
              <a:spLocks noChangeArrowheads="1"/>
            </p:cNvSpPr>
            <p:nvPr/>
          </p:nvSpPr>
          <p:spPr bwMode="auto">
            <a:xfrm>
              <a:off x="3715266" y="54864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81" name="Oval 93"/>
            <p:cNvSpPr>
              <a:spLocks noChangeArrowheads="1"/>
            </p:cNvSpPr>
            <p:nvPr/>
          </p:nvSpPr>
          <p:spPr bwMode="auto">
            <a:xfrm>
              <a:off x="2877066" y="55626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82" name="Oval 94"/>
            <p:cNvSpPr>
              <a:spLocks noChangeArrowheads="1"/>
            </p:cNvSpPr>
            <p:nvPr/>
          </p:nvSpPr>
          <p:spPr bwMode="auto">
            <a:xfrm>
              <a:off x="2877066" y="48768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83" name="Oval 95"/>
            <p:cNvSpPr>
              <a:spLocks noChangeArrowheads="1"/>
            </p:cNvSpPr>
            <p:nvPr/>
          </p:nvSpPr>
          <p:spPr bwMode="auto">
            <a:xfrm flipV="1">
              <a:off x="3181866" y="6248400"/>
              <a:ext cx="152400" cy="152400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84" name="Rectangle 96"/>
            <p:cNvSpPr>
              <a:spLocks noChangeArrowheads="1"/>
            </p:cNvSpPr>
            <p:nvPr/>
          </p:nvSpPr>
          <p:spPr bwMode="auto">
            <a:xfrm>
              <a:off x="5544066" y="54864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" name="Group 97"/>
            <p:cNvGrpSpPr>
              <a:grpSpLocks/>
            </p:cNvGrpSpPr>
            <p:nvPr/>
          </p:nvGrpSpPr>
          <p:grpSpPr bwMode="auto">
            <a:xfrm>
              <a:off x="5239266" y="4724400"/>
              <a:ext cx="1065213" cy="455612"/>
              <a:chOff x="3216" y="2963"/>
              <a:chExt cx="671" cy="287"/>
            </a:xfrm>
          </p:grpSpPr>
          <p:sp>
            <p:nvSpPr>
              <p:cNvPr id="12386" name="Rectangle 98"/>
              <p:cNvSpPr>
                <a:spLocks noChangeArrowheads="1"/>
              </p:cNvSpPr>
              <p:nvPr/>
            </p:nvSpPr>
            <p:spPr bwMode="auto">
              <a:xfrm>
                <a:off x="3216" y="3011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87" name="Rectangle 99"/>
              <p:cNvSpPr>
                <a:spLocks noChangeArrowheads="1"/>
              </p:cNvSpPr>
              <p:nvPr/>
            </p:nvSpPr>
            <p:spPr bwMode="auto">
              <a:xfrm>
                <a:off x="3408" y="3011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88" name="Rectangle 100"/>
              <p:cNvSpPr>
                <a:spLocks noChangeArrowheads="1"/>
              </p:cNvSpPr>
              <p:nvPr/>
            </p:nvSpPr>
            <p:spPr bwMode="auto">
              <a:xfrm>
                <a:off x="3600" y="3011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89" name="Rectangle 101"/>
              <p:cNvSpPr>
                <a:spLocks noChangeArrowheads="1"/>
              </p:cNvSpPr>
              <p:nvPr/>
            </p:nvSpPr>
            <p:spPr bwMode="auto">
              <a:xfrm>
                <a:off x="3696" y="2963"/>
                <a:ext cx="192" cy="288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390" name="Oval 102"/>
            <p:cNvSpPr>
              <a:spLocks noChangeArrowheads="1"/>
            </p:cNvSpPr>
            <p:nvPr/>
          </p:nvSpPr>
          <p:spPr bwMode="auto">
            <a:xfrm>
              <a:off x="5315466" y="48768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1" name="Line 103"/>
            <p:cNvSpPr>
              <a:spLocks noChangeShapeType="1"/>
            </p:cNvSpPr>
            <p:nvPr/>
          </p:nvSpPr>
          <p:spPr bwMode="auto">
            <a:xfrm>
              <a:off x="5391666" y="4953000"/>
              <a:ext cx="1588" cy="1219200"/>
            </a:xfrm>
            <a:prstGeom prst="line">
              <a:avLst/>
            </a:prstGeom>
            <a:noFill/>
            <a:ln w="57240">
              <a:solidFill>
                <a:srgbClr val="00B05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92" name="Oval 104"/>
            <p:cNvSpPr>
              <a:spLocks noChangeArrowheads="1"/>
            </p:cNvSpPr>
            <p:nvPr/>
          </p:nvSpPr>
          <p:spPr bwMode="auto">
            <a:xfrm flipV="1">
              <a:off x="5620266" y="6248400"/>
              <a:ext cx="152400" cy="152400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3" name="Rectangle 105"/>
            <p:cNvSpPr>
              <a:spLocks noChangeArrowheads="1"/>
            </p:cNvSpPr>
            <p:nvPr/>
          </p:nvSpPr>
          <p:spPr bwMode="auto">
            <a:xfrm>
              <a:off x="1200666" y="5486400"/>
              <a:ext cx="304800" cy="304800"/>
            </a:xfrm>
            <a:prstGeom prst="rect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" name="Group 106"/>
            <p:cNvGrpSpPr>
              <a:grpSpLocks/>
            </p:cNvGrpSpPr>
            <p:nvPr/>
          </p:nvGrpSpPr>
          <p:grpSpPr bwMode="auto">
            <a:xfrm>
              <a:off x="7372866" y="5410200"/>
              <a:ext cx="1065213" cy="455612"/>
              <a:chOff x="4560" y="3395"/>
              <a:chExt cx="671" cy="287"/>
            </a:xfrm>
          </p:grpSpPr>
          <p:sp>
            <p:nvSpPr>
              <p:cNvPr id="12395" name="Rectangle 107"/>
              <p:cNvSpPr>
                <a:spLocks noChangeArrowheads="1"/>
              </p:cNvSpPr>
              <p:nvPr/>
            </p:nvSpPr>
            <p:spPr bwMode="auto">
              <a:xfrm>
                <a:off x="4560" y="3443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6" name="Rectangle 108"/>
              <p:cNvSpPr>
                <a:spLocks noChangeArrowheads="1"/>
              </p:cNvSpPr>
              <p:nvPr/>
            </p:nvSpPr>
            <p:spPr bwMode="auto">
              <a:xfrm>
                <a:off x="4752" y="3443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7" name="Rectangle 109"/>
              <p:cNvSpPr>
                <a:spLocks noChangeArrowheads="1"/>
              </p:cNvSpPr>
              <p:nvPr/>
            </p:nvSpPr>
            <p:spPr bwMode="auto">
              <a:xfrm>
                <a:off x="4944" y="3443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8" name="Rectangle 110"/>
              <p:cNvSpPr>
                <a:spLocks noChangeArrowheads="1"/>
              </p:cNvSpPr>
              <p:nvPr/>
            </p:nvSpPr>
            <p:spPr bwMode="auto">
              <a:xfrm>
                <a:off x="5040" y="3395"/>
                <a:ext cx="192" cy="288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399" name="Oval 111"/>
            <p:cNvSpPr>
              <a:spLocks noChangeArrowheads="1"/>
            </p:cNvSpPr>
            <p:nvPr/>
          </p:nvSpPr>
          <p:spPr bwMode="auto">
            <a:xfrm>
              <a:off x="7449066" y="55626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00" name="Line 112"/>
            <p:cNvSpPr>
              <a:spLocks noChangeShapeType="1"/>
            </p:cNvSpPr>
            <p:nvPr/>
          </p:nvSpPr>
          <p:spPr bwMode="auto">
            <a:xfrm>
              <a:off x="7525266" y="5638800"/>
              <a:ext cx="1588" cy="533400"/>
            </a:xfrm>
            <a:prstGeom prst="line">
              <a:avLst/>
            </a:prstGeom>
            <a:noFill/>
            <a:ln w="57240">
              <a:solidFill>
                <a:srgbClr val="00B05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401" name="Oval 113"/>
            <p:cNvSpPr>
              <a:spLocks noChangeArrowheads="1"/>
            </p:cNvSpPr>
            <p:nvPr/>
          </p:nvSpPr>
          <p:spPr bwMode="auto">
            <a:xfrm>
              <a:off x="7753866" y="5562600"/>
              <a:ext cx="152400" cy="152400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02" name="Line 114"/>
            <p:cNvSpPr>
              <a:spLocks noChangeShapeType="1"/>
            </p:cNvSpPr>
            <p:nvPr/>
          </p:nvSpPr>
          <p:spPr bwMode="auto">
            <a:xfrm>
              <a:off x="1429266" y="5638800"/>
              <a:ext cx="1371600" cy="1587"/>
            </a:xfrm>
            <a:prstGeom prst="line">
              <a:avLst/>
            </a:prstGeom>
            <a:noFill/>
            <a:ln w="57240">
              <a:solidFill>
                <a:srgbClr val="00B05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403" name="Rectangle 115"/>
            <p:cNvSpPr>
              <a:spLocks noChangeArrowheads="1"/>
            </p:cNvSpPr>
            <p:nvPr/>
          </p:nvSpPr>
          <p:spPr bwMode="auto">
            <a:xfrm>
              <a:off x="5239266" y="54864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04" name="Oval 116"/>
            <p:cNvSpPr>
              <a:spLocks noChangeArrowheads="1"/>
            </p:cNvSpPr>
            <p:nvPr/>
          </p:nvSpPr>
          <p:spPr bwMode="auto">
            <a:xfrm>
              <a:off x="3181866" y="5562600"/>
              <a:ext cx="152400" cy="152400"/>
            </a:xfrm>
            <a:prstGeom prst="ellipse">
              <a:avLst/>
            </a:prstGeom>
            <a:noFill/>
            <a:ln w="28440">
              <a:solidFill>
                <a:srgbClr val="C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05" name="Freeform 117"/>
            <p:cNvSpPr>
              <a:spLocks/>
            </p:cNvSpPr>
            <p:nvPr/>
          </p:nvSpPr>
          <p:spPr bwMode="auto">
            <a:xfrm>
              <a:off x="2953266" y="5292725"/>
              <a:ext cx="4419600" cy="346075"/>
            </a:xfrm>
            <a:custGeom>
              <a:avLst/>
              <a:gdLst/>
              <a:ahLst/>
              <a:cxnLst>
                <a:cxn ang="0">
                  <a:pos x="0" y="218"/>
                </a:cxn>
                <a:cxn ang="0">
                  <a:pos x="472" y="31"/>
                </a:cxn>
                <a:cxn ang="0">
                  <a:pos x="2109" y="31"/>
                </a:cxn>
                <a:cxn ang="0">
                  <a:pos x="2784" y="218"/>
                </a:cxn>
              </a:cxnLst>
              <a:rect l="0" t="0" r="r" b="b"/>
              <a:pathLst>
                <a:path w="2784" h="218">
                  <a:moveTo>
                    <a:pt x="0" y="218"/>
                  </a:moveTo>
                  <a:cubicBezTo>
                    <a:pt x="79" y="187"/>
                    <a:pt x="121" y="62"/>
                    <a:pt x="472" y="31"/>
                  </a:cubicBezTo>
                  <a:cubicBezTo>
                    <a:pt x="823" y="0"/>
                    <a:pt x="1724" y="0"/>
                    <a:pt x="2109" y="31"/>
                  </a:cubicBezTo>
                  <a:cubicBezTo>
                    <a:pt x="2494" y="62"/>
                    <a:pt x="2644" y="179"/>
                    <a:pt x="2784" y="218"/>
                  </a:cubicBezTo>
                </a:path>
              </a:pathLst>
            </a:custGeom>
            <a:noFill/>
            <a:ln w="57240">
              <a:solidFill>
                <a:srgbClr val="00B05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06" name="Freeform 118"/>
            <p:cNvSpPr>
              <a:spLocks/>
            </p:cNvSpPr>
            <p:nvPr/>
          </p:nvSpPr>
          <p:spPr bwMode="auto">
            <a:xfrm>
              <a:off x="6458466" y="5614987"/>
              <a:ext cx="1371600" cy="365125"/>
            </a:xfrm>
            <a:custGeom>
              <a:avLst/>
              <a:gdLst/>
              <a:ahLst/>
              <a:cxnLst>
                <a:cxn ang="0">
                  <a:pos x="864" y="15"/>
                </a:cxn>
                <a:cxn ang="0">
                  <a:pos x="745" y="227"/>
                </a:cxn>
                <a:cxn ang="0">
                  <a:pos x="210" y="35"/>
                </a:cxn>
                <a:cxn ang="0">
                  <a:pos x="0" y="15"/>
                </a:cxn>
              </a:cxnLst>
              <a:rect l="0" t="0" r="r" b="b"/>
              <a:pathLst>
                <a:path w="864" h="230">
                  <a:moveTo>
                    <a:pt x="864" y="15"/>
                  </a:moveTo>
                  <a:cubicBezTo>
                    <a:pt x="844" y="50"/>
                    <a:pt x="854" y="224"/>
                    <a:pt x="745" y="227"/>
                  </a:cubicBezTo>
                  <a:cubicBezTo>
                    <a:pt x="636" y="230"/>
                    <a:pt x="334" y="70"/>
                    <a:pt x="210" y="35"/>
                  </a:cubicBezTo>
                  <a:cubicBezTo>
                    <a:pt x="86" y="0"/>
                    <a:pt x="44" y="19"/>
                    <a:pt x="0" y="15"/>
                  </a:cubicBezTo>
                </a:path>
              </a:pathLst>
            </a:custGeom>
            <a:noFill/>
            <a:ln w="5724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09" name="Oval 121"/>
            <p:cNvSpPr>
              <a:spLocks noChangeArrowheads="1"/>
            </p:cNvSpPr>
            <p:nvPr/>
          </p:nvSpPr>
          <p:spPr bwMode="auto">
            <a:xfrm>
              <a:off x="2877066" y="62484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10" name="Oval 122"/>
            <p:cNvSpPr>
              <a:spLocks noChangeArrowheads="1"/>
            </p:cNvSpPr>
            <p:nvPr/>
          </p:nvSpPr>
          <p:spPr bwMode="auto">
            <a:xfrm>
              <a:off x="5315466" y="62484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11" name="Oval 123"/>
            <p:cNvSpPr>
              <a:spLocks noChangeArrowheads="1"/>
            </p:cNvSpPr>
            <p:nvPr/>
          </p:nvSpPr>
          <p:spPr bwMode="auto">
            <a:xfrm flipV="1">
              <a:off x="5620266" y="4876800"/>
              <a:ext cx="152400" cy="152400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13" name="Oval 125"/>
            <p:cNvSpPr>
              <a:spLocks noChangeArrowheads="1"/>
            </p:cNvSpPr>
            <p:nvPr/>
          </p:nvSpPr>
          <p:spPr bwMode="auto">
            <a:xfrm flipV="1">
              <a:off x="3181866" y="4876800"/>
              <a:ext cx="152400" cy="152400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16" name="Text Box 128"/>
            <p:cNvSpPr txBox="1">
              <a:spLocks noChangeArrowheads="1"/>
            </p:cNvSpPr>
            <p:nvPr/>
          </p:nvSpPr>
          <p:spPr bwMode="auto">
            <a:xfrm>
              <a:off x="438666" y="5435600"/>
              <a:ext cx="697692" cy="4269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9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latin typeface="Calibri" pitchFamily="34" charset="0"/>
                  <a:ea typeface="msgothic" charset="0"/>
                  <a:cs typeface="msgothic" charset="0"/>
                </a:rPr>
                <a:t>Root</a:t>
              </a:r>
            </a:p>
          </p:txBody>
        </p:sp>
        <p:sp>
          <p:nvSpPr>
            <p:cNvPr id="12418" name="Text Box 130"/>
            <p:cNvSpPr txBox="1">
              <a:spLocks noChangeArrowheads="1"/>
            </p:cNvSpPr>
            <p:nvPr/>
          </p:nvSpPr>
          <p:spPr bwMode="auto">
            <a:xfrm>
              <a:off x="443429" y="4516437"/>
              <a:ext cx="744178" cy="4269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9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itchFamily="34" charset="0"/>
                  <a:ea typeface="msgothic" charset="0"/>
                  <a:cs typeface="msgothic" charset="0"/>
                </a:rPr>
                <a:t>After</a:t>
              </a:r>
            </a:p>
          </p:txBody>
        </p:sp>
      </p:grpSp>
      <p:sp>
        <p:nvSpPr>
          <p:cNvPr id="134" name="TextBox 133"/>
          <p:cNvSpPr txBox="1"/>
          <p:nvPr/>
        </p:nvSpPr>
        <p:spPr>
          <a:xfrm>
            <a:off x="6701064" y="1188352"/>
            <a:ext cx="1985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conceptual graphic</a:t>
            </a:r>
          </a:p>
        </p:txBody>
      </p:sp>
      <p:sp>
        <p:nvSpPr>
          <p:cNvPr id="136" name="Rectangle 5">
            <a:extLst>
              <a:ext uri="{FF2B5EF4-FFF2-40B4-BE49-F238E27FC236}">
                <a16:creationId xmlns:a16="http://schemas.microsoft.com/office/drawing/2014/main" id="{332EBAFD-0367-43B4-8B34-E8B4780B1F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0313" y="1026712"/>
            <a:ext cx="1143000" cy="3048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" name="Rectangle 7">
            <a:extLst>
              <a:ext uri="{FF2B5EF4-FFF2-40B4-BE49-F238E27FC236}">
                <a16:creationId xmlns:a16="http://schemas.microsoft.com/office/drawing/2014/main" id="{11189CD8-1611-403C-A2F6-6AAC404064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1025525"/>
            <a:ext cx="11430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F</a:t>
            </a:r>
            <a:r>
              <a:rPr lang="en-GB" sz="1600" b="1" dirty="0">
                <a:latin typeface="Calibri" pitchFamily="34" charset="0"/>
              </a:rPr>
              <a:t>ree</a:t>
            </a:r>
          </a:p>
        </p:txBody>
      </p:sp>
      <p:sp>
        <p:nvSpPr>
          <p:cNvPr id="139" name="Rectangle 7">
            <a:extLst>
              <a:ext uri="{FF2B5EF4-FFF2-40B4-BE49-F238E27FC236}">
                <a16:creationId xmlns:a16="http://schemas.microsoft.com/office/drawing/2014/main" id="{FF53B84F-9AF6-416C-A914-C8FFD6D382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3313" y="1025525"/>
            <a:ext cx="11430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F</a:t>
            </a:r>
            <a:r>
              <a:rPr lang="en-GB" sz="1600" b="1" dirty="0">
                <a:latin typeface="Calibri" pitchFamily="34" charset="0"/>
              </a:rPr>
              <a:t>ree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Advice: An Implementation Trick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3581401"/>
            <a:ext cx="7896225" cy="2752724"/>
          </a:xfrm>
        </p:spPr>
        <p:txBody>
          <a:bodyPr/>
          <a:lstStyle/>
          <a:p>
            <a:r>
              <a:rPr lang="en-US" dirty="0"/>
              <a:t>Use circular, doubly-linked list</a:t>
            </a:r>
          </a:p>
          <a:p>
            <a:r>
              <a:rPr lang="en-US" dirty="0"/>
              <a:t>Support multiple approaches with single data structure</a:t>
            </a:r>
          </a:p>
          <a:p>
            <a:r>
              <a:rPr lang="en-US" dirty="0"/>
              <a:t>First-fit vs. next-fit</a:t>
            </a:r>
          </a:p>
          <a:p>
            <a:pPr lvl="1"/>
            <a:r>
              <a:rPr lang="en-US" dirty="0"/>
              <a:t>Either keep free pointer fixed or move as search list</a:t>
            </a:r>
          </a:p>
          <a:p>
            <a:r>
              <a:rPr lang="en-US" dirty="0"/>
              <a:t>LIFO vs. FIFO</a:t>
            </a:r>
          </a:p>
          <a:p>
            <a:pPr lvl="1"/>
            <a:r>
              <a:rPr lang="en-US" dirty="0"/>
              <a:t>Insert as next block (LIFO), or previous block (FIFO)</a:t>
            </a:r>
          </a:p>
          <a:p>
            <a:pPr lvl="1"/>
            <a:endParaRPr lang="en-US" dirty="0"/>
          </a:p>
        </p:txBody>
      </p:sp>
      <p:sp>
        <p:nvSpPr>
          <p:cNvPr id="4" name="Line 1"/>
          <p:cNvSpPr>
            <a:spLocks noChangeShapeType="1"/>
          </p:cNvSpPr>
          <p:nvPr/>
        </p:nvSpPr>
        <p:spPr bwMode="auto">
          <a:xfrm>
            <a:off x="3276600" y="2057399"/>
            <a:ext cx="457200" cy="0"/>
          </a:xfrm>
          <a:prstGeom prst="line">
            <a:avLst/>
          </a:prstGeom>
          <a:noFill/>
          <a:ln w="2556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" name="Line 2"/>
          <p:cNvSpPr>
            <a:spLocks noChangeShapeType="1"/>
          </p:cNvSpPr>
          <p:nvPr/>
        </p:nvSpPr>
        <p:spPr bwMode="auto">
          <a:xfrm>
            <a:off x="4572000" y="2057399"/>
            <a:ext cx="381000" cy="0"/>
          </a:xfrm>
          <a:prstGeom prst="line">
            <a:avLst/>
          </a:prstGeom>
          <a:noFill/>
          <a:ln w="2556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 flipH="1">
            <a:off x="4570413" y="2209800"/>
            <a:ext cx="384175" cy="1587"/>
          </a:xfrm>
          <a:prstGeom prst="line">
            <a:avLst/>
          </a:prstGeom>
          <a:noFill/>
          <a:ln w="2556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 flipH="1">
            <a:off x="3275013" y="2209800"/>
            <a:ext cx="460375" cy="1587"/>
          </a:xfrm>
          <a:prstGeom prst="line">
            <a:avLst/>
          </a:prstGeom>
          <a:noFill/>
          <a:ln w="2556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" name="Line 2"/>
          <p:cNvSpPr>
            <a:spLocks noChangeShapeType="1"/>
          </p:cNvSpPr>
          <p:nvPr/>
        </p:nvSpPr>
        <p:spPr bwMode="auto">
          <a:xfrm>
            <a:off x="5792788" y="2057399"/>
            <a:ext cx="381000" cy="0"/>
          </a:xfrm>
          <a:prstGeom prst="line">
            <a:avLst/>
          </a:prstGeom>
          <a:noFill/>
          <a:ln w="2556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" name="Line 9"/>
          <p:cNvSpPr>
            <a:spLocks noChangeShapeType="1"/>
          </p:cNvSpPr>
          <p:nvPr/>
        </p:nvSpPr>
        <p:spPr bwMode="auto">
          <a:xfrm flipH="1">
            <a:off x="5791201" y="2209800"/>
            <a:ext cx="384175" cy="1587"/>
          </a:xfrm>
          <a:prstGeom prst="line">
            <a:avLst/>
          </a:prstGeom>
          <a:noFill/>
          <a:ln w="2556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" name="Line 9"/>
          <p:cNvSpPr>
            <a:spLocks noChangeShapeType="1"/>
          </p:cNvSpPr>
          <p:nvPr/>
        </p:nvSpPr>
        <p:spPr bwMode="auto">
          <a:xfrm flipH="1">
            <a:off x="7011989" y="2209800"/>
            <a:ext cx="384175" cy="1587"/>
          </a:xfrm>
          <a:prstGeom prst="line">
            <a:avLst/>
          </a:prstGeom>
          <a:noFill/>
          <a:ln w="2556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" name="Rounded Rectangle 23"/>
          <p:cNvSpPr/>
          <p:nvPr/>
        </p:nvSpPr>
        <p:spPr bwMode="auto">
          <a:xfrm>
            <a:off x="1905000" y="1600200"/>
            <a:ext cx="5638800" cy="457200"/>
          </a:xfrm>
          <a:prstGeom prst="roundRect">
            <a:avLst/>
          </a:prstGeom>
          <a:noFill/>
          <a:ln w="25400" cap="flat" cmpd="sng" algn="ctr">
            <a:solidFill>
              <a:srgbClr val="00AC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25" name="Rounded Rectangle 24"/>
          <p:cNvSpPr/>
          <p:nvPr/>
        </p:nvSpPr>
        <p:spPr bwMode="auto">
          <a:xfrm>
            <a:off x="1905000" y="2209800"/>
            <a:ext cx="5638800" cy="457200"/>
          </a:xfrm>
          <a:prstGeom prst="roundRect">
            <a:avLst/>
          </a:prstGeom>
          <a:noFill/>
          <a:ln w="25400" cap="flat" cmpd="sng" algn="ctr">
            <a:solidFill>
              <a:srgbClr val="AC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438400" y="1981200"/>
            <a:ext cx="8382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A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733800" y="1981200"/>
            <a:ext cx="8382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B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4954588" y="1981200"/>
            <a:ext cx="8382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C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6175376" y="1981200"/>
            <a:ext cx="8382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D</a:t>
            </a: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 flipV="1">
            <a:off x="4041774" y="2286001"/>
            <a:ext cx="0" cy="533399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" name="Line 10"/>
          <p:cNvSpPr>
            <a:spLocks noChangeShapeType="1"/>
          </p:cNvSpPr>
          <p:nvPr/>
        </p:nvSpPr>
        <p:spPr bwMode="auto">
          <a:xfrm flipV="1">
            <a:off x="1219200" y="2819400"/>
            <a:ext cx="2822574" cy="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 type="none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404727" y="2527012"/>
            <a:ext cx="81204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>
                <a:latin typeface="Calibri" pitchFamily="34" charset="0"/>
              </a:rPr>
              <a:t>Free</a:t>
            </a:r>
          </a:p>
          <a:p>
            <a:pPr algn="r"/>
            <a:r>
              <a:rPr lang="en-US" sz="1600" dirty="0">
                <a:latin typeface="Calibri" pitchFamily="34" charset="0"/>
              </a:rPr>
              <a:t>Pointer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76200" y="1219200"/>
            <a:ext cx="3545555" cy="1143000"/>
            <a:chOff x="76200" y="1219200"/>
            <a:chExt cx="3545555" cy="1143000"/>
          </a:xfrm>
        </p:grpSpPr>
        <p:sp>
          <p:nvSpPr>
            <p:cNvPr id="30" name="Oval 29"/>
            <p:cNvSpPr/>
            <p:nvPr/>
          </p:nvSpPr>
          <p:spPr bwMode="auto">
            <a:xfrm>
              <a:off x="3469355" y="1905000"/>
              <a:ext cx="152400" cy="457200"/>
            </a:xfrm>
            <a:prstGeom prst="ellipse">
              <a:avLst/>
            </a:prstGeom>
            <a:noFill/>
            <a:ln w="28575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1600" dirty="0">
                <a:solidFill>
                  <a:schemeClr val="bg2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31" name="Line 10"/>
            <p:cNvSpPr>
              <a:spLocks noChangeShapeType="1"/>
            </p:cNvSpPr>
            <p:nvPr/>
          </p:nvSpPr>
          <p:spPr bwMode="auto">
            <a:xfrm>
              <a:off x="1676400" y="1523999"/>
              <a:ext cx="1792955" cy="457201"/>
            </a:xfrm>
            <a:prstGeom prst="line">
              <a:avLst/>
            </a:prstGeom>
            <a:noFill/>
            <a:ln w="25560">
              <a:solidFill>
                <a:schemeClr val="bg2">
                  <a:lumMod val="75000"/>
                </a:schemeClr>
              </a:solidFill>
              <a:miter lim="800000"/>
              <a:headEnd type="none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6200" y="1219200"/>
              <a:ext cx="1600200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800" dirty="0">
                  <a:solidFill>
                    <a:schemeClr val="bg2">
                      <a:lumMod val="75000"/>
                    </a:schemeClr>
                  </a:solidFill>
                  <a:latin typeface="Calibri" pitchFamily="34" charset="0"/>
                </a:rPr>
                <a:t>FIFO Insertion</a:t>
              </a:r>
            </a:p>
            <a:p>
              <a:pPr algn="r"/>
              <a:r>
                <a:rPr lang="en-US" sz="1800" dirty="0">
                  <a:solidFill>
                    <a:schemeClr val="bg2">
                      <a:lumMod val="75000"/>
                    </a:schemeClr>
                  </a:solidFill>
                  <a:latin typeface="Calibri" pitchFamily="34" charset="0"/>
                </a:rPr>
                <a:t>Point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648200" y="972235"/>
            <a:ext cx="3200399" cy="1389965"/>
            <a:chOff x="4648200" y="972235"/>
            <a:chExt cx="3200399" cy="1389965"/>
          </a:xfrm>
        </p:grpSpPr>
        <p:sp>
          <p:nvSpPr>
            <p:cNvPr id="6" name="Oval 5"/>
            <p:cNvSpPr/>
            <p:nvPr/>
          </p:nvSpPr>
          <p:spPr bwMode="auto">
            <a:xfrm>
              <a:off x="4648200" y="1905000"/>
              <a:ext cx="152400" cy="457200"/>
            </a:xfrm>
            <a:prstGeom prst="ellipse">
              <a:avLst/>
            </a:prstGeom>
            <a:noFill/>
            <a:ln w="28575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1600" dirty="0">
                <a:latin typeface="+mn-lt"/>
              </a:endParaRPr>
            </a:p>
          </p:txBody>
        </p:sp>
        <p:sp>
          <p:nvSpPr>
            <p:cNvPr id="32" name="Line 10"/>
            <p:cNvSpPr>
              <a:spLocks noChangeShapeType="1"/>
            </p:cNvSpPr>
            <p:nvPr/>
          </p:nvSpPr>
          <p:spPr bwMode="auto">
            <a:xfrm flipH="1">
              <a:off x="4800599" y="1295401"/>
              <a:ext cx="1447800" cy="685799"/>
            </a:xfrm>
            <a:prstGeom prst="line">
              <a:avLst/>
            </a:prstGeom>
            <a:noFill/>
            <a:ln w="25560">
              <a:solidFill>
                <a:schemeClr val="bg2">
                  <a:lumMod val="75000"/>
                </a:schemeClr>
              </a:solidFill>
              <a:miter lim="800000"/>
              <a:headEnd type="none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248399" y="972235"/>
              <a:ext cx="1600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rgbClr val="606060"/>
                  </a:solidFill>
                  <a:latin typeface="Calibri" pitchFamily="34" charset="0"/>
                </a:rPr>
                <a:t>LIFO Insertion</a:t>
              </a:r>
            </a:p>
            <a:p>
              <a:r>
                <a:rPr lang="en-US" sz="1800" dirty="0">
                  <a:solidFill>
                    <a:srgbClr val="606060"/>
                  </a:solidFill>
                  <a:latin typeface="Calibri" pitchFamily="34" charset="0"/>
                </a:rPr>
                <a:t>Point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654426" y="2286000"/>
            <a:ext cx="3697085" cy="825788"/>
            <a:chOff x="3654426" y="2286000"/>
            <a:chExt cx="3697085" cy="825788"/>
          </a:xfrm>
        </p:grpSpPr>
        <p:grpSp>
          <p:nvGrpSpPr>
            <p:cNvPr id="16" name="Group 15"/>
            <p:cNvGrpSpPr/>
            <p:nvPr/>
          </p:nvGrpSpPr>
          <p:grpSpPr>
            <a:xfrm>
              <a:off x="3654426" y="2286000"/>
              <a:ext cx="2822574" cy="533399"/>
              <a:chOff x="3654426" y="2286000"/>
              <a:chExt cx="2822574" cy="533399"/>
            </a:xfrm>
          </p:grpSpPr>
          <p:sp>
            <p:nvSpPr>
              <p:cNvPr id="21" name="Line 10"/>
              <p:cNvSpPr>
                <a:spLocks noChangeShapeType="1"/>
              </p:cNvSpPr>
              <p:nvPr/>
            </p:nvSpPr>
            <p:spPr bwMode="auto">
              <a:xfrm flipH="1" flipV="1">
                <a:off x="6477000" y="2286000"/>
                <a:ext cx="0" cy="533399"/>
              </a:xfrm>
              <a:prstGeom prst="line">
                <a:avLst/>
              </a:prstGeom>
              <a:noFill/>
              <a:ln w="25560">
                <a:solidFill>
                  <a:schemeClr val="bg2">
                    <a:lumMod val="75000"/>
                  </a:schemeClr>
                </a:solidFill>
                <a:prstDash val="sysDash"/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Line 10"/>
              <p:cNvSpPr>
                <a:spLocks noChangeShapeType="1"/>
              </p:cNvSpPr>
              <p:nvPr/>
            </p:nvSpPr>
            <p:spPr bwMode="auto">
              <a:xfrm flipV="1">
                <a:off x="3654426" y="2819399"/>
                <a:ext cx="2822574" cy="0"/>
              </a:xfrm>
              <a:prstGeom prst="line">
                <a:avLst/>
              </a:prstGeom>
              <a:noFill/>
              <a:ln w="25560">
                <a:solidFill>
                  <a:schemeClr val="bg2">
                    <a:lumMod val="75000"/>
                  </a:schemeClr>
                </a:solidFill>
                <a:prstDash val="sysDash"/>
                <a:miter lim="800000"/>
                <a:headEnd type="none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6452369" y="2742456"/>
              <a:ext cx="8991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606060"/>
                  </a:solidFill>
                  <a:latin typeface="Calibri" pitchFamily="34" charset="0"/>
                </a:rPr>
                <a:t>Next fit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06642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17500" y="493713"/>
            <a:ext cx="65405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Explicit List Summary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35080" y="1220788"/>
            <a:ext cx="8307387" cy="5475287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Comparison to implicit list: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Allocate is linear time in number of </a:t>
            </a:r>
            <a:r>
              <a:rPr lang="en-GB" b="1" i="1" dirty="0">
                <a:solidFill>
                  <a:srgbClr val="C00000"/>
                </a:solidFill>
              </a:rPr>
              <a:t>free</a:t>
            </a:r>
            <a:r>
              <a:rPr lang="en-GB" dirty="0"/>
              <a:t> blocks instead of </a:t>
            </a:r>
            <a:r>
              <a:rPr lang="en-GB" b="1" i="1" dirty="0">
                <a:solidFill>
                  <a:srgbClr val="C00000"/>
                </a:solidFill>
              </a:rPr>
              <a:t>all</a:t>
            </a:r>
            <a:r>
              <a:rPr lang="en-GB" dirty="0"/>
              <a:t> blocks</a:t>
            </a:r>
          </a:p>
          <a:p>
            <a:pPr lvl="2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i="1" dirty="0">
                <a:solidFill>
                  <a:srgbClr val="C00000"/>
                </a:solidFill>
              </a:rPr>
              <a:t>Much faster </a:t>
            </a:r>
            <a:r>
              <a:rPr lang="en-GB" dirty="0"/>
              <a:t>when most of the memory is full 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Slightly more complicated allocate and free because need to splice blocks in and out of the list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Some extra space for the links (2 extra words needed for each block)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Does this increase internal fragmentation?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</a:rPr>
              <a:t>Explicit free lists</a:t>
            </a:r>
            <a:r>
              <a:rPr lang="en-US" dirty="0"/>
              <a:t>	</a:t>
            </a:r>
          </a:p>
          <a:p>
            <a:r>
              <a:rPr lang="en-US" dirty="0"/>
              <a:t>Segregated free lists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Memory-related perils and pitfalls</a:t>
            </a:r>
            <a:endParaRPr lang="en-US" dirty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493713"/>
            <a:ext cx="82296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Segregated List (Seglist) Allocators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2" name="Rectangle 2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2625" y="1220788"/>
                <a:ext cx="8307387" cy="5256212"/>
              </a:xfrm>
              <a:ln/>
            </p:spPr>
            <p:txBody>
              <a:bodyPr/>
              <a:lstStyle/>
              <a:p>
                <a:pPr>
                  <a:lnSpc>
                    <a:spcPct val="95000"/>
                  </a:lnSpc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dirty="0"/>
                  <a:t>Each </a:t>
                </a:r>
                <a:r>
                  <a:rPr lang="en-GB" i="1" dirty="0">
                    <a:solidFill>
                      <a:srgbClr val="C00000"/>
                    </a:solidFill>
                  </a:rPr>
                  <a:t>size class</a:t>
                </a:r>
                <a:r>
                  <a:rPr lang="en-GB" dirty="0">
                    <a:solidFill>
                      <a:srgbClr val="C00000"/>
                    </a:solidFill>
                  </a:rPr>
                  <a:t> </a:t>
                </a:r>
                <a:r>
                  <a:rPr lang="en-GB" dirty="0"/>
                  <a:t>of blocks has its own free list</a:t>
                </a:r>
              </a:p>
              <a:p>
                <a:pPr>
                  <a:lnSpc>
                    <a:spcPct val="95000"/>
                  </a:lnSpc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endParaRPr lang="en-GB" dirty="0"/>
              </a:p>
              <a:p>
                <a:pPr>
                  <a:lnSpc>
                    <a:spcPct val="95000"/>
                  </a:lnSpc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endParaRPr lang="en-GB" dirty="0"/>
              </a:p>
              <a:p>
                <a:pPr>
                  <a:lnSpc>
                    <a:spcPct val="95000"/>
                  </a:lnSpc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endParaRPr lang="en-GB" dirty="0"/>
              </a:p>
              <a:p>
                <a:pPr>
                  <a:lnSpc>
                    <a:spcPct val="95000"/>
                  </a:lnSpc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endParaRPr lang="en-GB" dirty="0"/>
              </a:p>
              <a:p>
                <a:pPr marL="0" indent="0">
                  <a:lnSpc>
                    <a:spcPct val="95000"/>
                  </a:lnSpc>
                  <a:buNone/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endParaRPr lang="en-GB" dirty="0"/>
              </a:p>
              <a:p>
                <a:pPr>
                  <a:lnSpc>
                    <a:spcPct val="95000"/>
                  </a:lnSpc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dirty="0"/>
                  <a:t>Often have separate classes for each small size</a:t>
                </a:r>
              </a:p>
              <a:p>
                <a:pPr>
                  <a:lnSpc>
                    <a:spcPct val="95000"/>
                  </a:lnSpc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dirty="0"/>
                  <a:t>For larger sizes: One class for each size [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GB" dirty="0"/>
                  <a:t>]</a:t>
                </a:r>
              </a:p>
            </p:txBody>
          </p:sp>
        </mc:Choice>
        <mc:Fallback xmlns="">
          <p:sp>
            <p:nvSpPr>
              <p:cNvPr id="15362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2625" y="1220788"/>
                <a:ext cx="8307387" cy="5256212"/>
              </a:xfrm>
              <a:blipFill>
                <a:blip r:embed="rId3"/>
                <a:stretch>
                  <a:fillRect l="-153" t="-1208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447800" y="19494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1752600" y="19494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2362200" y="19494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2667000" y="19494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3276600" y="19494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3581400" y="19494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4191000" y="19494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4495800" y="19494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83" name="Rectangle 23"/>
          <p:cNvSpPr>
            <a:spLocks noChangeArrowheads="1"/>
          </p:cNvSpPr>
          <p:nvPr/>
        </p:nvSpPr>
        <p:spPr bwMode="auto">
          <a:xfrm>
            <a:off x="1447800" y="249454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84" name="Rectangle 24"/>
          <p:cNvSpPr>
            <a:spLocks noChangeArrowheads="1"/>
          </p:cNvSpPr>
          <p:nvPr/>
        </p:nvSpPr>
        <p:spPr bwMode="auto">
          <a:xfrm>
            <a:off x="1752600" y="249454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85" name="Rectangle 25"/>
          <p:cNvSpPr>
            <a:spLocks noChangeArrowheads="1"/>
          </p:cNvSpPr>
          <p:nvPr/>
        </p:nvSpPr>
        <p:spPr bwMode="auto">
          <a:xfrm>
            <a:off x="2057400" y="249454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86" name="Rectangle 26"/>
          <p:cNvSpPr>
            <a:spLocks noChangeArrowheads="1"/>
          </p:cNvSpPr>
          <p:nvPr/>
        </p:nvSpPr>
        <p:spPr bwMode="auto">
          <a:xfrm>
            <a:off x="2362200" y="249454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87" name="Rectangle 27"/>
          <p:cNvSpPr>
            <a:spLocks noChangeArrowheads="1"/>
          </p:cNvSpPr>
          <p:nvPr/>
        </p:nvSpPr>
        <p:spPr bwMode="auto">
          <a:xfrm>
            <a:off x="2971800" y="249454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88" name="Rectangle 28"/>
          <p:cNvSpPr>
            <a:spLocks noChangeArrowheads="1"/>
          </p:cNvSpPr>
          <p:nvPr/>
        </p:nvSpPr>
        <p:spPr bwMode="auto">
          <a:xfrm>
            <a:off x="3276600" y="249454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89" name="Rectangle 29"/>
          <p:cNvSpPr>
            <a:spLocks noChangeArrowheads="1"/>
          </p:cNvSpPr>
          <p:nvPr/>
        </p:nvSpPr>
        <p:spPr bwMode="auto">
          <a:xfrm>
            <a:off x="3581400" y="249454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90" name="Rectangle 30"/>
          <p:cNvSpPr>
            <a:spLocks noChangeArrowheads="1"/>
          </p:cNvSpPr>
          <p:nvPr/>
        </p:nvSpPr>
        <p:spPr bwMode="auto">
          <a:xfrm>
            <a:off x="3886200" y="249454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95" name="Rectangle 35"/>
          <p:cNvSpPr>
            <a:spLocks noChangeArrowheads="1"/>
          </p:cNvSpPr>
          <p:nvPr/>
        </p:nvSpPr>
        <p:spPr bwMode="auto">
          <a:xfrm>
            <a:off x="1447800" y="3063008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96" name="Rectangle 36"/>
          <p:cNvSpPr>
            <a:spLocks noChangeArrowheads="1"/>
          </p:cNvSpPr>
          <p:nvPr/>
        </p:nvSpPr>
        <p:spPr bwMode="auto">
          <a:xfrm>
            <a:off x="1752600" y="3063008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97" name="Rectangle 37"/>
          <p:cNvSpPr>
            <a:spLocks noChangeArrowheads="1"/>
          </p:cNvSpPr>
          <p:nvPr/>
        </p:nvSpPr>
        <p:spPr bwMode="auto">
          <a:xfrm>
            <a:off x="2057400" y="3063008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98" name="Rectangle 38"/>
          <p:cNvSpPr>
            <a:spLocks noChangeArrowheads="1"/>
          </p:cNvSpPr>
          <p:nvPr/>
        </p:nvSpPr>
        <p:spPr bwMode="auto">
          <a:xfrm>
            <a:off x="2362200" y="3063008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99" name="Rectangle 39"/>
          <p:cNvSpPr>
            <a:spLocks noChangeArrowheads="1"/>
          </p:cNvSpPr>
          <p:nvPr/>
        </p:nvSpPr>
        <p:spPr bwMode="auto">
          <a:xfrm>
            <a:off x="2667000" y="3063008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00" name="Rectangle 40"/>
          <p:cNvSpPr>
            <a:spLocks noChangeArrowheads="1"/>
          </p:cNvSpPr>
          <p:nvPr/>
        </p:nvSpPr>
        <p:spPr bwMode="auto">
          <a:xfrm>
            <a:off x="2971800" y="3063008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01" name="Rectangle 41"/>
          <p:cNvSpPr>
            <a:spLocks noChangeArrowheads="1"/>
          </p:cNvSpPr>
          <p:nvPr/>
        </p:nvSpPr>
        <p:spPr bwMode="auto">
          <a:xfrm>
            <a:off x="3276600" y="3063008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02" name="Rectangle 42"/>
          <p:cNvSpPr>
            <a:spLocks noChangeArrowheads="1"/>
          </p:cNvSpPr>
          <p:nvPr/>
        </p:nvSpPr>
        <p:spPr bwMode="auto">
          <a:xfrm>
            <a:off x="3581400" y="3063008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28" name="Text Box 68"/>
          <p:cNvSpPr txBox="1">
            <a:spLocks noChangeArrowheads="1"/>
          </p:cNvSpPr>
          <p:nvPr/>
        </p:nvSpPr>
        <p:spPr bwMode="auto">
          <a:xfrm>
            <a:off x="762000" y="1949450"/>
            <a:ext cx="390148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16</a:t>
            </a:r>
            <a:endParaRPr lang="en-GB" sz="1600" b="1" dirty="0">
              <a:latin typeface="Calibri" pitchFamily="34" charset="0"/>
              <a:ea typeface="msgothic" charset="0"/>
              <a:cs typeface="msgothic" charset="0"/>
            </a:endParaRPr>
          </a:p>
        </p:txBody>
      </p:sp>
      <p:sp>
        <p:nvSpPr>
          <p:cNvPr id="15430" name="Text Box 70"/>
          <p:cNvSpPr txBox="1">
            <a:spLocks noChangeArrowheads="1"/>
          </p:cNvSpPr>
          <p:nvPr/>
        </p:nvSpPr>
        <p:spPr bwMode="auto">
          <a:xfrm>
            <a:off x="762000" y="2496632"/>
            <a:ext cx="661056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32-48</a:t>
            </a:r>
          </a:p>
        </p:txBody>
      </p:sp>
      <p:sp>
        <p:nvSpPr>
          <p:cNvPr id="15431" name="Text Box 71"/>
          <p:cNvSpPr txBox="1">
            <a:spLocks noChangeArrowheads="1"/>
          </p:cNvSpPr>
          <p:nvPr/>
        </p:nvSpPr>
        <p:spPr bwMode="auto">
          <a:xfrm>
            <a:off x="762000" y="3048000"/>
            <a:ext cx="717674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64–</a:t>
            </a:r>
            <a:r>
              <a:rPr lang="en-GB" sz="1600" b="1" dirty="0" err="1">
                <a:latin typeface="Calibri" pitchFamily="34" charset="0"/>
                <a:ea typeface="msgothic" charset="0"/>
                <a:cs typeface="msgothic" charset="0"/>
              </a:rPr>
              <a:t>inf</a:t>
            </a:r>
            <a:endParaRPr lang="en-GB" sz="1600" b="1" dirty="0">
              <a:latin typeface="Calibri" pitchFamily="34" charset="0"/>
              <a:ea typeface="msgothic" charset="0"/>
              <a:cs typeface="msgothic" charset="0"/>
            </a:endParaRPr>
          </a:p>
        </p:txBody>
      </p:sp>
      <p:sp>
        <p:nvSpPr>
          <p:cNvPr id="15433" name="Line 73"/>
          <p:cNvSpPr>
            <a:spLocks noChangeShapeType="1"/>
          </p:cNvSpPr>
          <p:nvPr/>
        </p:nvSpPr>
        <p:spPr bwMode="auto">
          <a:xfrm>
            <a:off x="2057400" y="211354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448" name="Rectangle 88"/>
          <p:cNvSpPr>
            <a:spLocks noChangeArrowheads="1"/>
          </p:cNvSpPr>
          <p:nvPr/>
        </p:nvSpPr>
        <p:spPr bwMode="auto">
          <a:xfrm>
            <a:off x="457200" y="5410200"/>
            <a:ext cx="8534400" cy="1295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marL="742950" lvl="1" indent="-246063" eaLnBrk="1" hangingPunct="1">
              <a:lnSpc>
                <a:spcPct val="100000"/>
              </a:lnSpc>
              <a:spcBef>
                <a:spcPts val="625"/>
              </a:spcBef>
              <a:buClr>
                <a:srgbClr val="660033"/>
              </a:buClr>
              <a:buSzPct val="75000"/>
              <a:buFont typeface="Wingdings" charset="2"/>
              <a:buNone/>
              <a:tabLst>
                <a:tab pos="742950" algn="l"/>
                <a:tab pos="1657350" algn="l"/>
                <a:tab pos="2571750" algn="l"/>
                <a:tab pos="3486150" algn="l"/>
                <a:tab pos="4400550" algn="l"/>
                <a:tab pos="5314950" algn="l"/>
                <a:tab pos="6229350" algn="l"/>
                <a:tab pos="7143750" algn="l"/>
                <a:tab pos="8058150" algn="l"/>
                <a:tab pos="8972550" algn="l"/>
                <a:tab pos="9886950" algn="l"/>
                <a:tab pos="10801350" algn="l"/>
              </a:tabLst>
            </a:pPr>
            <a:endParaRPr lang="en-GB" sz="2000" dirty="0">
              <a:solidFill>
                <a:srgbClr val="000066"/>
              </a:solidFill>
              <a:latin typeface="Calibri" pitchFamily="34" charset="0"/>
              <a:ea typeface="msgothic" charset="0"/>
              <a:cs typeface="msgothic" charset="0"/>
            </a:endParaRPr>
          </a:p>
        </p:txBody>
      </p:sp>
      <p:sp>
        <p:nvSpPr>
          <p:cNvPr id="90" name="Line 73">
            <a:extLst>
              <a:ext uri="{FF2B5EF4-FFF2-40B4-BE49-F238E27FC236}">
                <a16:creationId xmlns:a16="http://schemas.microsoft.com/office/drawing/2014/main" id="{FAEDB9E4-B517-804A-9957-FF8BB1F88E92}"/>
              </a:ext>
            </a:extLst>
          </p:cNvPr>
          <p:cNvSpPr>
            <a:spLocks noChangeShapeType="1"/>
          </p:cNvSpPr>
          <p:nvPr/>
        </p:nvSpPr>
        <p:spPr bwMode="auto">
          <a:xfrm>
            <a:off x="2971800" y="2103871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1" name="Line 73">
            <a:extLst>
              <a:ext uri="{FF2B5EF4-FFF2-40B4-BE49-F238E27FC236}">
                <a16:creationId xmlns:a16="http://schemas.microsoft.com/office/drawing/2014/main" id="{96664BBA-00C9-EE4E-ABAE-CCFF5C1F5FF2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2094202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" name="Line 73">
            <a:extLst>
              <a:ext uri="{FF2B5EF4-FFF2-40B4-BE49-F238E27FC236}">
                <a16:creationId xmlns:a16="http://schemas.microsoft.com/office/drawing/2014/main" id="{1D303E60-79D9-A744-AC05-E0C9C0A12E91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2084533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3" name="Line 73">
            <a:extLst>
              <a:ext uri="{FF2B5EF4-FFF2-40B4-BE49-F238E27FC236}">
                <a16:creationId xmlns:a16="http://schemas.microsoft.com/office/drawing/2014/main" id="{58B6F018-8406-2045-AFB9-8B572EF4C4E2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7000" y="2639437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4" name="Line 73">
            <a:extLst>
              <a:ext uri="{FF2B5EF4-FFF2-40B4-BE49-F238E27FC236}">
                <a16:creationId xmlns:a16="http://schemas.microsoft.com/office/drawing/2014/main" id="{1B40C92C-1302-6E4B-B868-4C1D7B426D28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265156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5" name="Rectangle 30">
            <a:extLst>
              <a:ext uri="{FF2B5EF4-FFF2-40B4-BE49-F238E27FC236}">
                <a16:creationId xmlns:a16="http://schemas.microsoft.com/office/drawing/2014/main" id="{59E5CB06-EF03-9D4F-8D97-E6ED6DA03A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249454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6" name="Rectangle 30">
            <a:extLst>
              <a:ext uri="{FF2B5EF4-FFF2-40B4-BE49-F238E27FC236}">
                <a16:creationId xmlns:a16="http://schemas.microsoft.com/office/drawing/2014/main" id="{A9153B07-04AF-0B40-86EE-EE618173EE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249454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" name="Rectangle 23">
            <a:extLst>
              <a:ext uri="{FF2B5EF4-FFF2-40B4-BE49-F238E27FC236}">
                <a16:creationId xmlns:a16="http://schemas.microsoft.com/office/drawing/2014/main" id="{747E1DC1-DBD4-754A-8F92-0EE96D503F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2493782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8" name="Rectangle 24">
            <a:extLst>
              <a:ext uri="{FF2B5EF4-FFF2-40B4-BE49-F238E27FC236}">
                <a16:creationId xmlns:a16="http://schemas.microsoft.com/office/drawing/2014/main" id="{396026B9-BE23-B944-9884-E9EDCA29ED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2493782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" name="Rectangle 25">
            <a:extLst>
              <a:ext uri="{FF2B5EF4-FFF2-40B4-BE49-F238E27FC236}">
                <a16:creationId xmlns:a16="http://schemas.microsoft.com/office/drawing/2014/main" id="{F137678E-A405-054B-8F27-5395BF2BD3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2493782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0" name="Rectangle 26">
            <a:extLst>
              <a:ext uri="{FF2B5EF4-FFF2-40B4-BE49-F238E27FC236}">
                <a16:creationId xmlns:a16="http://schemas.microsoft.com/office/drawing/2014/main" id="{57D0960A-F89C-704E-BE8A-420C00A650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2493782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1" name="Line 73">
            <a:extLst>
              <a:ext uri="{FF2B5EF4-FFF2-40B4-BE49-F238E27FC236}">
                <a16:creationId xmlns:a16="http://schemas.microsoft.com/office/drawing/2014/main" id="{ACC07793-DA17-2B4A-B4E8-BBB84CD27470}"/>
              </a:ext>
            </a:extLst>
          </p:cNvPr>
          <p:cNvSpPr>
            <a:spLocks noChangeShapeType="1"/>
          </p:cNvSpPr>
          <p:nvPr/>
        </p:nvSpPr>
        <p:spPr bwMode="auto">
          <a:xfrm>
            <a:off x="6324600" y="2637129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" name="Line 73">
            <a:extLst>
              <a:ext uri="{FF2B5EF4-FFF2-40B4-BE49-F238E27FC236}">
                <a16:creationId xmlns:a16="http://schemas.microsoft.com/office/drawing/2014/main" id="{DCC20C0B-1B79-EB40-8AAA-66D1B645F403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321540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381000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Seglist Allocator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37021" y="1220788"/>
            <a:ext cx="8307387" cy="5224462"/>
          </a:xfrm>
          <a:ln/>
        </p:spPr>
        <p:txBody>
          <a:bodyPr/>
          <a:lstStyle/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Given an array of free lists, each one for some size class</a:t>
            </a:r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To allocate a block of size </a:t>
            </a:r>
            <a:r>
              <a:rPr lang="en-GB" i="1" dirty="0"/>
              <a:t>n</a:t>
            </a:r>
            <a:r>
              <a:rPr lang="en-GB" dirty="0"/>
              <a:t>:</a:t>
            </a:r>
          </a:p>
          <a:p>
            <a:pPr lvl="1"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Search appropriate free list for block of size </a:t>
            </a:r>
            <a:r>
              <a:rPr lang="en-GB" i="1" dirty="0"/>
              <a:t>m &gt; n </a:t>
            </a:r>
            <a:r>
              <a:rPr lang="en-GB" dirty="0"/>
              <a:t>(i.e., first fit)</a:t>
            </a:r>
          </a:p>
          <a:p>
            <a:pPr lvl="1"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If an appropriate block is found:</a:t>
            </a:r>
          </a:p>
          <a:p>
            <a:pPr lvl="2">
              <a:lnSpc>
                <a:spcPct val="9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Split block and place fragment on appropriate list </a:t>
            </a:r>
          </a:p>
          <a:p>
            <a:pPr lvl="2">
              <a:lnSpc>
                <a:spcPct val="9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If no block is found, try next larger class</a:t>
            </a:r>
          </a:p>
          <a:p>
            <a:pPr lvl="1"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Repeat until block is found</a:t>
            </a:r>
          </a:p>
          <a:p>
            <a:pPr lvl="1">
              <a:lnSpc>
                <a:spcPct val="90000"/>
              </a:lnSpc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If no block is found:</a:t>
            </a:r>
          </a:p>
          <a:p>
            <a:pPr lvl="1"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Request additional heap memory from OS (using </a:t>
            </a:r>
            <a:r>
              <a:rPr lang="en-GB" b="1" dirty="0" err="1">
                <a:latin typeface="Courier New" pitchFamily="49" charset="0"/>
              </a:rPr>
              <a:t>sbrk</a:t>
            </a:r>
            <a:r>
              <a:rPr lang="en-GB" b="1" dirty="0">
                <a:latin typeface="Courier New" pitchFamily="49" charset="0"/>
              </a:rPr>
              <a:t>()</a:t>
            </a:r>
            <a:r>
              <a:rPr lang="en-GB" dirty="0"/>
              <a:t>)</a:t>
            </a:r>
          </a:p>
          <a:p>
            <a:pPr lvl="1"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Allocate block of </a:t>
            </a:r>
            <a:r>
              <a:rPr lang="en-GB" i="1" dirty="0"/>
              <a:t>n</a:t>
            </a:r>
            <a:r>
              <a:rPr lang="en-GB" dirty="0"/>
              <a:t> bytes from this new memory</a:t>
            </a:r>
          </a:p>
          <a:p>
            <a:pPr lvl="1"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Place remainder as a single free block in appropriate size class.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381000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err="1"/>
              <a:t>Seglist</a:t>
            </a:r>
            <a:r>
              <a:rPr lang="en-GB" dirty="0"/>
              <a:t> Allocator (cont.)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55189" y="1220788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To free a block: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Coalesce and place on appropriate list </a:t>
            </a:r>
          </a:p>
          <a:p>
            <a:pPr lvl="1">
              <a:lnSpc>
                <a:spcPct val="100000"/>
              </a:lnSpc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Advantages of </a:t>
            </a:r>
            <a:r>
              <a:rPr lang="en-GB" dirty="0" err="1"/>
              <a:t>seglist</a:t>
            </a:r>
            <a:r>
              <a:rPr lang="en-GB" dirty="0"/>
              <a:t> allocators vs. non-</a:t>
            </a:r>
            <a:r>
              <a:rPr lang="en-GB" dirty="0" err="1"/>
              <a:t>seglist</a:t>
            </a:r>
            <a:r>
              <a:rPr lang="en-GB" dirty="0"/>
              <a:t> allocators (both with first-fit)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Higher throughput</a:t>
            </a:r>
          </a:p>
          <a:p>
            <a:pPr lvl="2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 log time for power-of-two size classes vs. linear time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Better memory utilization</a:t>
            </a:r>
          </a:p>
          <a:p>
            <a:pPr lvl="2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First-fit search of segregated free list approximates a best-fit search of entire heap.</a:t>
            </a:r>
          </a:p>
          <a:p>
            <a:pPr lvl="2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Extreme case: Giving each block its own size class is equivalent to best-fit.</a:t>
            </a:r>
          </a:p>
          <a:p>
            <a:pPr lvl="1">
              <a:lnSpc>
                <a:spcPct val="100000"/>
              </a:lnSpc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584BA-2478-F542-A6D2-00929B549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93C88E-88A1-3C40-B5AA-C7C0E94BB1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Everything on the usual schedule</a:t>
            </a:r>
          </a:p>
          <a:p>
            <a:r>
              <a:rPr lang="en-US" dirty="0"/>
              <a:t>Midterm next week!</a:t>
            </a:r>
          </a:p>
          <a:p>
            <a:pPr lvl="1"/>
            <a:r>
              <a:rPr lang="en-US" dirty="0"/>
              <a:t>Take home</a:t>
            </a:r>
          </a:p>
          <a:p>
            <a:pPr lvl="1"/>
            <a:r>
              <a:rPr lang="en-US" dirty="0"/>
              <a:t>Scope includes up to, and including, this lecture</a:t>
            </a:r>
          </a:p>
          <a:p>
            <a:pPr lvl="1"/>
            <a:r>
              <a:rPr lang="en-US" dirty="0"/>
              <a:t>More details to follow</a:t>
            </a:r>
          </a:p>
        </p:txBody>
      </p:sp>
    </p:spTree>
    <p:extLst>
      <p:ext uri="{BB962C8B-B14F-4D97-AF65-F5344CB8AC3E}">
        <p14:creationId xmlns:p14="http://schemas.microsoft.com/office/powerpoint/2010/main" val="20747975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30200" y="304800"/>
            <a:ext cx="7899400" cy="1096963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More Info on Allocators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47192" y="1447800"/>
            <a:ext cx="8535987" cy="4876800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D. Knuth, </a:t>
            </a:r>
            <a:r>
              <a:rPr lang="en-GB" i="1" dirty="0"/>
              <a:t>The Art of Computer Programming, </a:t>
            </a:r>
            <a:r>
              <a:rPr lang="en-GB" dirty="0" err="1"/>
              <a:t>vol</a:t>
            </a:r>
            <a:r>
              <a:rPr lang="en-GB" dirty="0"/>
              <a:t> 1, 3</a:t>
            </a:r>
            <a:r>
              <a:rPr lang="en-GB" baseline="30000" dirty="0"/>
              <a:t>rd</a:t>
            </a:r>
            <a:r>
              <a:rPr lang="en-GB" dirty="0"/>
              <a:t> edition, Addison Wesley, 1997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The classic reference on dynamic storage allocation</a:t>
            </a:r>
          </a:p>
          <a:p>
            <a:pPr lvl="1">
              <a:lnSpc>
                <a:spcPct val="100000"/>
              </a:lnSpc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Wilson et al, “</a:t>
            </a:r>
            <a:r>
              <a:rPr lang="en-GB" i="1" dirty="0"/>
              <a:t>Dynamic Storage Allocation: A Survey and Critical Review</a:t>
            </a:r>
            <a:r>
              <a:rPr lang="en-GB" dirty="0"/>
              <a:t>”, Proc. 1995 Int’l Workshop on Memory Management, Kinross, Scotland, Sept, 1995.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Comprehensive survey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Available from CS:APP student site (csapp.cs.cmu.edu)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Quiz Time!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9C05B1-8F6D-754C-9547-33FED72A01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Check out:</a:t>
            </a:r>
          </a:p>
          <a:p>
            <a:endParaRPr lang="en-US" dirty="0"/>
          </a:p>
          <a:p>
            <a:r>
              <a:rPr lang="en-US" dirty="0"/>
              <a:t>Day 13 &gt; Malloc Advanced</a:t>
            </a:r>
          </a:p>
        </p:txBody>
      </p:sp>
    </p:spTree>
    <p:extLst>
      <p:ext uri="{BB962C8B-B14F-4D97-AF65-F5344CB8AC3E}">
        <p14:creationId xmlns:p14="http://schemas.microsoft.com/office/powerpoint/2010/main" val="25480957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</a:rPr>
              <a:t>Explicit free lists</a:t>
            </a:r>
            <a:r>
              <a:rPr lang="en-US" dirty="0"/>
              <a:t>	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Segregated free lists</a:t>
            </a:r>
          </a:p>
          <a:p>
            <a:r>
              <a:rPr lang="en-US" dirty="0">
                <a:solidFill>
                  <a:srgbClr val="000000"/>
                </a:solidFill>
              </a:rPr>
              <a:t>Memory-related perils and pitfalls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6286" y="493713"/>
            <a:ext cx="80010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Memory-Related Perils and Pitfalls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252538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Dereferencing bad pointers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Reading uninitialized memory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Overwriting memory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Referencing nonexistent variables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Freeing blocks multiple times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Referencing freed blocks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Failing to free blocks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74638" y="436562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Dereferencing Bad Pointers</a:t>
            </a: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The classic </a:t>
            </a:r>
            <a:r>
              <a:rPr lang="en-GB" dirty="0" err="1">
                <a:latin typeface="Courier New" pitchFamily="49" charset="0"/>
              </a:rPr>
              <a:t>scanf</a:t>
            </a:r>
            <a:r>
              <a:rPr lang="en-GB" dirty="0"/>
              <a:t> bug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762000" y="1948003"/>
            <a:ext cx="2764146" cy="1694952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2000" b="1" dirty="0" err="1">
                <a:latin typeface="Courier New" pitchFamily="49" charset="0"/>
                <a:ea typeface="msgothic" charset="0"/>
                <a:cs typeface="msgothic" charset="0"/>
              </a:rPr>
              <a:t>val</a:t>
            </a:r>
            <a:r>
              <a:rPr lang="en-GB" sz="2000" b="1" dirty="0">
                <a:latin typeface="Courier New" pitchFamily="49" charset="0"/>
                <a:ea typeface="msgothic" charset="0"/>
                <a:cs typeface="msgothic" charset="0"/>
              </a:rPr>
              <a:t>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b="1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ourier New" pitchFamily="49" charset="0"/>
                <a:ea typeface="msgothic" charset="0"/>
                <a:cs typeface="msgothic" charset="0"/>
              </a:rPr>
              <a:t>...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b="1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 err="1">
                <a:latin typeface="Courier New" pitchFamily="49" charset="0"/>
                <a:ea typeface="msgothic" charset="0"/>
                <a:cs typeface="msgothic" charset="0"/>
              </a:rPr>
              <a:t>scanf</a:t>
            </a:r>
            <a:r>
              <a:rPr lang="en-GB" sz="2000" b="1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ru-RU" sz="2000" dirty="0"/>
              <a:t>"</a:t>
            </a:r>
            <a:r>
              <a:rPr lang="en-GB" sz="2000" b="1" dirty="0">
                <a:latin typeface="Courier New" pitchFamily="49" charset="0"/>
                <a:ea typeface="msgothic" charset="0"/>
                <a:cs typeface="msgothic" charset="0"/>
              </a:rPr>
              <a:t>%d</a:t>
            </a:r>
            <a:r>
              <a:rPr lang="ru-RU" sz="2000" dirty="0"/>
              <a:t>"</a:t>
            </a:r>
            <a:r>
              <a:rPr lang="en-GB" sz="2000" b="1" dirty="0">
                <a:latin typeface="Courier New" pitchFamily="49" charset="0"/>
                <a:ea typeface="msgothic" charset="0"/>
                <a:cs typeface="msgothic" charset="0"/>
              </a:rPr>
              <a:t>, </a:t>
            </a:r>
            <a:r>
              <a:rPr lang="en-GB" sz="2000" b="1" dirty="0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val</a:t>
            </a:r>
            <a:r>
              <a:rPr lang="en-GB" sz="2000" b="1" dirty="0">
                <a:latin typeface="Courier New" pitchFamily="49" charset="0"/>
                <a:ea typeface="msgothic" charset="0"/>
                <a:cs typeface="msgothic" charset="0"/>
              </a:rPr>
              <a:t>);</a:t>
            </a:r>
          </a:p>
        </p:txBody>
      </p:sp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381000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Reading Uninitialized Memory</a:t>
            </a: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9413" y="1220788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Assuming that heap data is initialized to zero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Can avoid by using </a:t>
            </a:r>
            <a:r>
              <a:rPr lang="en-GB" dirty="0" err="1">
                <a:latin typeface="Courier New"/>
                <a:cs typeface="Courier New"/>
              </a:rPr>
              <a:t>calloc</a:t>
            </a:r>
            <a:endParaRPr lang="en-GB" dirty="0">
              <a:latin typeface="Courier New"/>
              <a:cs typeface="Courier New"/>
            </a:endParaRP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809727" y="1930144"/>
            <a:ext cx="5413959" cy="3480056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/* return y = </a:t>
            </a:r>
            <a:r>
              <a:rPr lang="en-GB" sz="2000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Ax</a:t>
            </a:r>
            <a:r>
              <a:rPr lang="en-GB" sz="20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*/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matvec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**A,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*x) { 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 *y = </a:t>
            </a:r>
            <a:r>
              <a:rPr lang="en-GB" sz="2000" dirty="0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(N*</a:t>
            </a:r>
            <a:r>
              <a:rPr lang="en-GB" sz="2000" dirty="0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sizeof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));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, j;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for 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&lt;N;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++)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   for (j=0; j&lt;N; j++)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      y[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] 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+=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A[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][j]*x[j];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return y;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}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436562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Overwriting Memory</a:t>
            </a: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9413" y="1295400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Allocating the (possibly) wrong sized object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Can you spot the bug?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812703" y="2133600"/>
            <a:ext cx="5106183" cy="224895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**p;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p =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(N*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sizeof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));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for (i=0; i&lt;N; i++) {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p[i] =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(M*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sizeof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));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}</a:t>
            </a:r>
          </a:p>
        </p:txBody>
      </p:sp>
    </p:spTree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457200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Overwriting Memory</a:t>
            </a: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9413" y="1252538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Off-by-</a:t>
            </a:r>
            <a:r>
              <a:rPr lang="en-GB"/>
              <a:t>one errors</a:t>
            </a:r>
            <a:endParaRPr lang="en-GB" dirty="0"/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838200" y="1981200"/>
            <a:ext cx="5106183" cy="224895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>
                <a:latin typeface="Courier New" pitchFamily="49" charset="0"/>
                <a:ea typeface="msgothic" charset="0"/>
                <a:cs typeface="msgothic" charset="0"/>
              </a:rPr>
              <a:t>char **p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p =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(N*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sizeof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*));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for 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&lt;=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N;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++)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p[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] =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(M*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sizeof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));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}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838200" y="4572000"/>
            <a:ext cx="3567851" cy="1633397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char *p;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p =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strlen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(s));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strcpy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p,s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436562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Overwriting Memory</a:t>
            </a: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1175" y="1220788"/>
            <a:ext cx="8307387" cy="4494212"/>
          </a:xfrm>
          <a:ln/>
        </p:spPr>
        <p:txBody>
          <a:bodyPr/>
          <a:lstStyle/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Not checking the max string size</a:t>
            </a:r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Basis for classic buffer overflow attacks</a:t>
            </a: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821724" y="1871803"/>
            <a:ext cx="7106730" cy="1633397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char s[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8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];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gets(s);  </a:t>
            </a:r>
            <a:r>
              <a:rPr lang="en-GB" sz="20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/* reads “123456789” from </a:t>
            </a:r>
            <a:r>
              <a:rPr lang="en-GB" sz="2000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stdin</a:t>
            </a:r>
            <a:r>
              <a:rPr lang="en-GB" sz="20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*/ 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457200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Overwriting Memory</a:t>
            </a: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1175" y="1252538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Misunderstanding pointer arithmetic</a:t>
            </a: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823918" y="2018250"/>
            <a:ext cx="4798406" cy="224895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*search(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*p,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val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while (p &amp;&amp; *p !=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val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)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   p += </a:t>
            </a:r>
            <a:r>
              <a:rPr lang="en-GB" sz="2000" dirty="0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sizeof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)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return p;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}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Review: Dynamic Memory Allocation	</a:t>
            </a:r>
          </a:p>
        </p:txBody>
      </p:sp>
      <p:sp>
        <p:nvSpPr>
          <p:cNvPr id="28" name="Content Placeholder 27"/>
          <p:cNvSpPr>
            <a:spLocks noGrp="1"/>
          </p:cNvSpPr>
          <p:nvPr>
            <p:ph idx="1"/>
          </p:nvPr>
        </p:nvSpPr>
        <p:spPr>
          <a:xfrm>
            <a:off x="280875" y="2940909"/>
            <a:ext cx="4093996" cy="3815473"/>
          </a:xfrm>
        </p:spPr>
        <p:txBody>
          <a:bodyPr/>
          <a:lstStyle/>
          <a:p>
            <a:r>
              <a:rPr lang="en-US" dirty="0"/>
              <a:t>Programmers use </a:t>
            </a:r>
            <a:r>
              <a:rPr lang="en-US" i="1" dirty="0">
                <a:solidFill>
                  <a:srgbClr val="990000"/>
                </a:solidFill>
              </a:rPr>
              <a:t>dynamic memory allocators </a:t>
            </a:r>
            <a:r>
              <a:rPr lang="en-US" dirty="0"/>
              <a:t>(such as </a:t>
            </a:r>
            <a:r>
              <a:rPr lang="en-US" dirty="0">
                <a:latin typeface="Courier New"/>
                <a:cs typeface="Courier New"/>
              </a:rPr>
              <a:t>malloc</a:t>
            </a:r>
            <a:r>
              <a:rPr lang="en-US" dirty="0"/>
              <a:t>) to acquire virtual memory (VM) at run time. </a:t>
            </a:r>
          </a:p>
          <a:p>
            <a:pPr lvl="1"/>
            <a:r>
              <a:rPr lang="en-US" dirty="0"/>
              <a:t>for data structures whose size is only known at runtime</a:t>
            </a:r>
          </a:p>
          <a:p>
            <a:r>
              <a:rPr lang="en-US" dirty="0"/>
              <a:t>Dynamic memory allocators manage an area of process VM known as the </a:t>
            </a:r>
            <a:r>
              <a:rPr lang="en-US" i="1" dirty="0">
                <a:solidFill>
                  <a:srgbClr val="990000"/>
                </a:solidFill>
              </a:rPr>
              <a:t>heap</a:t>
            </a:r>
            <a:r>
              <a:rPr lang="en-US" dirty="0"/>
              <a:t>.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959F402-DA8D-4BA1-8DCC-12F3B2AF8AE4}"/>
              </a:ext>
            </a:extLst>
          </p:cNvPr>
          <p:cNvGrpSpPr/>
          <p:nvPr/>
        </p:nvGrpSpPr>
        <p:grpSpPr>
          <a:xfrm>
            <a:off x="701418" y="1362074"/>
            <a:ext cx="3505200" cy="1371600"/>
            <a:chOff x="4189412" y="1362075"/>
            <a:chExt cx="3505200" cy="1371600"/>
          </a:xfrm>
        </p:grpSpPr>
        <p:sp>
          <p:nvSpPr>
            <p:cNvPr id="29" name="Rectangle 4"/>
            <p:cNvSpPr>
              <a:spLocks noChangeArrowheads="1"/>
            </p:cNvSpPr>
            <p:nvPr/>
          </p:nvSpPr>
          <p:spPr bwMode="auto">
            <a:xfrm>
              <a:off x="4189412" y="1362075"/>
              <a:ext cx="3505200" cy="457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>
                  <a:latin typeface="+mn-lt"/>
                </a:rPr>
                <a:t>Application</a:t>
              </a:r>
            </a:p>
          </p:txBody>
        </p:sp>
        <p:sp>
          <p:nvSpPr>
            <p:cNvPr id="30" name="Rectangle 5"/>
            <p:cNvSpPr>
              <a:spLocks noChangeArrowheads="1"/>
            </p:cNvSpPr>
            <p:nvPr/>
          </p:nvSpPr>
          <p:spPr bwMode="auto">
            <a:xfrm>
              <a:off x="4189412" y="1819275"/>
              <a:ext cx="3505200" cy="457200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>
                  <a:latin typeface="+mn-lt"/>
                </a:rPr>
                <a:t>Dynamic Memory Allocator</a:t>
              </a:r>
            </a:p>
          </p:txBody>
        </p:sp>
        <p:sp>
          <p:nvSpPr>
            <p:cNvPr id="31" name="Rectangle 6"/>
            <p:cNvSpPr>
              <a:spLocks noChangeArrowheads="1"/>
            </p:cNvSpPr>
            <p:nvPr/>
          </p:nvSpPr>
          <p:spPr bwMode="auto">
            <a:xfrm>
              <a:off x="4189412" y="2276475"/>
              <a:ext cx="3505200" cy="457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latin typeface="+mn-lt"/>
                </a:rPr>
                <a:t>Heap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6547B32-6206-4367-B7C8-5DDEB992958D}"/>
              </a:ext>
            </a:extLst>
          </p:cNvPr>
          <p:cNvGrpSpPr/>
          <p:nvPr/>
        </p:nvGrpSpPr>
        <p:grpSpPr>
          <a:xfrm>
            <a:off x="3985528" y="1057491"/>
            <a:ext cx="5172476" cy="5876709"/>
            <a:chOff x="3985528" y="1057491"/>
            <a:chExt cx="5172476" cy="5876709"/>
          </a:xfrm>
        </p:grpSpPr>
        <p:sp>
          <p:nvSpPr>
            <p:cNvPr id="48" name="Rectangle 14">
              <a:extLst>
                <a:ext uri="{FF2B5EF4-FFF2-40B4-BE49-F238E27FC236}">
                  <a16:creationId xmlns:a16="http://schemas.microsoft.com/office/drawing/2014/main" id="{3C6BC731-BCC7-4ECB-9878-B084C0C644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1328954"/>
              <a:ext cx="2789237" cy="487362"/>
            </a:xfrm>
            <a:prstGeom prst="rect">
              <a:avLst/>
            </a:prstGeom>
            <a:solidFill>
              <a:srgbClr val="F1C7C7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Kernel virtual memory</a:t>
              </a:r>
            </a:p>
          </p:txBody>
        </p:sp>
        <p:sp>
          <p:nvSpPr>
            <p:cNvPr id="49" name="Rectangle 15">
              <a:extLst>
                <a:ext uri="{FF2B5EF4-FFF2-40B4-BE49-F238E27FC236}">
                  <a16:creationId xmlns:a16="http://schemas.microsoft.com/office/drawing/2014/main" id="{71DF70EE-8BA3-40E2-AC0D-4E5BC103D3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3030754"/>
              <a:ext cx="2789237" cy="669925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Memory-mapped region for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shared libraries</a:t>
              </a:r>
            </a:p>
          </p:txBody>
        </p:sp>
        <p:sp>
          <p:nvSpPr>
            <p:cNvPr id="50" name="Rectangle 16">
              <a:extLst>
                <a:ext uri="{FF2B5EF4-FFF2-40B4-BE49-F238E27FC236}">
                  <a16:creationId xmlns:a16="http://schemas.microsoft.com/office/drawing/2014/main" id="{4467A38E-A137-4ED9-A1C9-28C0DC7D7E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3695916"/>
              <a:ext cx="2789237" cy="7239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Rectangle 18">
              <a:extLst>
                <a:ext uri="{FF2B5EF4-FFF2-40B4-BE49-F238E27FC236}">
                  <a16:creationId xmlns:a16="http://schemas.microsoft.com/office/drawing/2014/main" id="{68B8D680-7A45-47D5-B75E-C44C19F688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2121116"/>
              <a:ext cx="2789237" cy="90646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Line 19">
              <a:extLst>
                <a:ext uri="{FF2B5EF4-FFF2-40B4-BE49-F238E27FC236}">
                  <a16:creationId xmlns:a16="http://schemas.microsoft.com/office/drawing/2014/main" id="{DEE5B908-3B29-4F80-8A43-61B4052051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388782" y="4024529"/>
              <a:ext cx="1588" cy="384175"/>
            </a:xfrm>
            <a:prstGeom prst="line">
              <a:avLst/>
            </a:prstGeom>
            <a:noFill/>
            <a:ln w="324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Rectangle 20">
              <a:extLst>
                <a:ext uri="{FF2B5EF4-FFF2-40B4-BE49-F238E27FC236}">
                  <a16:creationId xmlns:a16="http://schemas.microsoft.com/office/drawing/2014/main" id="{DC92565D-8865-4ED7-ABD4-8546053FB1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1786154"/>
              <a:ext cx="2789237" cy="563562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User stack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(created at runtime)</a:t>
              </a:r>
            </a:p>
          </p:txBody>
        </p:sp>
        <p:sp>
          <p:nvSpPr>
            <p:cNvPr id="55" name="Line 21">
              <a:extLst>
                <a:ext uri="{FF2B5EF4-FFF2-40B4-BE49-F238E27FC236}">
                  <a16:creationId xmlns:a16="http://schemas.microsoft.com/office/drawing/2014/main" id="{489F7873-687C-4A92-B1E0-FFF5AB5646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388782" y="2805329"/>
              <a:ext cx="1588" cy="231775"/>
            </a:xfrm>
            <a:prstGeom prst="line">
              <a:avLst/>
            </a:prstGeom>
            <a:noFill/>
            <a:ln w="324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Line 22">
              <a:extLst>
                <a:ext uri="{FF2B5EF4-FFF2-40B4-BE49-F238E27FC236}">
                  <a16:creationId xmlns:a16="http://schemas.microsoft.com/office/drawing/2014/main" id="{7F85D09C-7BA7-4CEC-A02C-8D764B0990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88782" y="2349716"/>
              <a:ext cx="1588" cy="228600"/>
            </a:xfrm>
            <a:prstGeom prst="line">
              <a:avLst/>
            </a:prstGeom>
            <a:noFill/>
            <a:ln w="324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Rectangle 23">
              <a:extLst>
                <a:ext uri="{FF2B5EF4-FFF2-40B4-BE49-F238E27FC236}">
                  <a16:creationId xmlns:a16="http://schemas.microsoft.com/office/drawing/2014/main" id="{D93691E9-1304-4426-A712-535E2AAEDA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6379849"/>
              <a:ext cx="2789238" cy="39687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Unused</a:t>
              </a:r>
            </a:p>
          </p:txBody>
        </p:sp>
        <p:sp>
          <p:nvSpPr>
            <p:cNvPr id="58" name="Text Box 24">
              <a:extLst>
                <a:ext uri="{FF2B5EF4-FFF2-40B4-BE49-F238E27FC236}">
                  <a16:creationId xmlns:a16="http://schemas.microsoft.com/office/drawing/2014/main" id="{69070789-7074-4E29-9825-CA47170452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33026" y="6598401"/>
              <a:ext cx="285954" cy="33579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0</a:t>
              </a:r>
            </a:p>
          </p:txBody>
        </p:sp>
        <p:sp>
          <p:nvSpPr>
            <p:cNvPr id="59" name="Text Box 25">
              <a:extLst>
                <a:ext uri="{FF2B5EF4-FFF2-40B4-BE49-F238E27FC236}">
                  <a16:creationId xmlns:a16="http://schemas.microsoft.com/office/drawing/2014/main" id="{3A65B827-6A3C-4488-88A6-40D81BD391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46053" y="2175091"/>
              <a:ext cx="869831" cy="80855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ourier New" pitchFamily="49" charset="0"/>
                  <a:ea typeface="msgothic" charset="0"/>
                  <a:cs typeface="msgothic" charset="0"/>
                </a:rPr>
                <a:t>%</a:t>
              </a:r>
              <a:r>
                <a:rPr lang="en-GB" sz="1600" b="1" dirty="0" err="1">
                  <a:latin typeface="Courier New" pitchFamily="49" charset="0"/>
                  <a:ea typeface="msgothic" charset="0"/>
                  <a:cs typeface="msgothic" charset="0"/>
                </a:rPr>
                <a:t>rsp</a:t>
              </a: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 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(stack 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pointer)</a:t>
              </a:r>
            </a:p>
          </p:txBody>
        </p:sp>
        <p:sp>
          <p:nvSpPr>
            <p:cNvPr id="60" name="Line 26">
              <a:extLst>
                <a:ext uri="{FF2B5EF4-FFF2-40B4-BE49-F238E27FC236}">
                  <a16:creationId xmlns:a16="http://schemas.microsoft.com/office/drawing/2014/main" id="{0DE4F69E-885B-4E2B-A696-A98D610F55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39666" y="2346541"/>
              <a:ext cx="384175" cy="1588"/>
            </a:xfrm>
            <a:prstGeom prst="line">
              <a:avLst/>
            </a:prstGeom>
            <a:noFill/>
            <a:ln w="3240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Text Box 27">
              <a:extLst>
                <a:ext uri="{FF2B5EF4-FFF2-40B4-BE49-F238E27FC236}">
                  <a16:creationId xmlns:a16="http://schemas.microsoft.com/office/drawing/2014/main" id="{3095C856-5C32-4095-A5F8-54ECCE7670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08032" y="1057491"/>
              <a:ext cx="1149972" cy="81836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Memory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invisible to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user code</a:t>
              </a:r>
            </a:p>
          </p:txBody>
        </p:sp>
        <p:sp>
          <p:nvSpPr>
            <p:cNvPr id="62" name="Line 28">
              <a:extLst>
                <a:ext uri="{FF2B5EF4-FFF2-40B4-BE49-F238E27FC236}">
                  <a16:creationId xmlns:a16="http://schemas.microsoft.com/office/drawing/2014/main" id="{9974C533-5AC4-4A28-AA60-8A8181E18B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855632" y="1324459"/>
              <a:ext cx="1588" cy="460375"/>
            </a:xfrm>
            <a:prstGeom prst="line">
              <a:avLst/>
            </a:prstGeom>
            <a:noFill/>
            <a:ln w="324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Text Box 29">
              <a:extLst>
                <a:ext uri="{FF2B5EF4-FFF2-40B4-BE49-F238E27FC236}">
                  <a16:creationId xmlns:a16="http://schemas.microsoft.com/office/drawing/2014/main" id="{F5216458-C0DC-4DA7-9E11-D6122C2BEE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00120" y="4240429"/>
              <a:ext cx="552052" cy="3259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>
                  <a:latin typeface="Courier New" pitchFamily="49" charset="0"/>
                  <a:ea typeface="msgothic" charset="0"/>
                  <a:cs typeface="msgothic" charset="0"/>
                </a:rPr>
                <a:t>brk</a:t>
              </a:r>
            </a:p>
          </p:txBody>
        </p:sp>
        <p:sp>
          <p:nvSpPr>
            <p:cNvPr id="64" name="Line 30">
              <a:extLst>
                <a:ext uri="{FF2B5EF4-FFF2-40B4-BE49-F238E27FC236}">
                  <a16:creationId xmlns:a16="http://schemas.microsoft.com/office/drawing/2014/main" id="{0D03DCEE-4D5D-474D-B273-F51B91F9B2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15945" y="4407116"/>
              <a:ext cx="384175" cy="1588"/>
            </a:xfrm>
            <a:prstGeom prst="line">
              <a:avLst/>
            </a:prstGeom>
            <a:noFill/>
            <a:ln w="3240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Text Box 32">
              <a:extLst>
                <a:ext uri="{FF2B5EF4-FFF2-40B4-BE49-F238E27FC236}">
                  <a16:creationId xmlns:a16="http://schemas.microsoft.com/office/drawing/2014/main" id="{A9EA6A47-1273-4984-91DA-0AD78F8ECF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5528" y="6256343"/>
              <a:ext cx="1043672" cy="29918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ourier New" pitchFamily="49" charset="0"/>
                  <a:ea typeface="msgothic" charset="0"/>
                  <a:cs typeface="msgothic" charset="0"/>
                </a:rPr>
                <a:t>0x400000</a:t>
              </a:r>
            </a:p>
          </p:txBody>
        </p:sp>
        <p:sp>
          <p:nvSpPr>
            <p:cNvPr id="66" name="Rectangle 34">
              <a:extLst>
                <a:ext uri="{FF2B5EF4-FFF2-40B4-BE49-F238E27FC236}">
                  <a16:creationId xmlns:a16="http://schemas.microsoft.com/office/drawing/2014/main" id="{A34C9A30-356D-41C0-A8B6-38A25A8CB6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5084449"/>
              <a:ext cx="2789238" cy="66992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Read/write segment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(.</a:t>
              </a:r>
              <a:r>
                <a:rPr lang="en-GB" sz="1600" b="1" dirty="0">
                  <a:latin typeface="Courier New" pitchFamily="49" charset="0"/>
                  <a:ea typeface="msgothic" charset="0"/>
                  <a:cs typeface="msgothic" charset="0"/>
                </a:rPr>
                <a:t>data</a:t>
              </a: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, .</a:t>
              </a:r>
              <a:r>
                <a:rPr lang="en-GB" sz="1600" b="1" dirty="0" err="1">
                  <a:latin typeface="Courier New" pitchFamily="49" charset="0"/>
                  <a:ea typeface="msgothic" charset="0"/>
                  <a:cs typeface="msgothic" charset="0"/>
                </a:rPr>
                <a:t>bss</a:t>
              </a: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)</a:t>
              </a:r>
            </a:p>
          </p:txBody>
        </p:sp>
        <p:sp>
          <p:nvSpPr>
            <p:cNvPr id="67" name="Rectangle 35">
              <a:extLst>
                <a:ext uri="{FF2B5EF4-FFF2-40B4-BE49-F238E27FC236}">
                  <a16:creationId xmlns:a16="http://schemas.microsoft.com/office/drawing/2014/main" id="{F6E1B079-3169-48E3-B21E-9B83D7C1D1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5709924"/>
              <a:ext cx="2789238" cy="669925"/>
            </a:xfrm>
            <a:prstGeom prst="rect">
              <a:avLst/>
            </a:prstGeom>
            <a:solidFill>
              <a:srgbClr val="F6F5BD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Read-only segment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(</a:t>
              </a:r>
              <a:r>
                <a:rPr lang="en-GB" sz="1600" b="1" dirty="0">
                  <a:latin typeface="Courier New" pitchFamily="49" charset="0"/>
                  <a:ea typeface="msgothic" charset="0"/>
                  <a:cs typeface="msgothic" charset="0"/>
                </a:rPr>
                <a:t>.init</a:t>
              </a: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, .</a:t>
              </a:r>
              <a:r>
                <a:rPr lang="en-GB" sz="1600" b="1" dirty="0">
                  <a:latin typeface="Courier New" pitchFamily="49" charset="0"/>
                  <a:ea typeface="msgothic" charset="0"/>
                  <a:cs typeface="msgothic" charset="0"/>
                </a:rPr>
                <a:t>text</a:t>
              </a: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, </a:t>
              </a:r>
              <a:r>
                <a:rPr lang="en-GB" sz="1600" b="1" dirty="0">
                  <a:latin typeface="Courier New" pitchFamily="49" charset="0"/>
                  <a:ea typeface="msgothic" charset="0"/>
                  <a:cs typeface="msgothic" charset="0"/>
                </a:rPr>
                <a:t>.</a:t>
              </a:r>
              <a:r>
                <a:rPr lang="en-GB" sz="1600" b="1" dirty="0" err="1">
                  <a:latin typeface="Courier New" pitchFamily="49" charset="0"/>
                  <a:ea typeface="msgothic" charset="0"/>
                  <a:cs typeface="msgothic" charset="0"/>
                </a:rPr>
                <a:t>rodata</a:t>
              </a: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)</a:t>
              </a:r>
            </a:p>
          </p:txBody>
        </p:sp>
        <p:sp>
          <p:nvSpPr>
            <p:cNvPr id="68" name="AutoShape 36">
              <a:extLst>
                <a:ext uri="{FF2B5EF4-FFF2-40B4-BE49-F238E27FC236}">
                  <a16:creationId xmlns:a16="http://schemas.microsoft.com/office/drawing/2014/main" id="{A5118769-711D-4D83-971A-3B3ED1712A8F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6582" y="5092916"/>
              <a:ext cx="76200" cy="1295400"/>
            </a:xfrm>
            <a:prstGeom prst="rightBrace">
              <a:avLst>
                <a:gd name="adj1" fmla="val 141667"/>
                <a:gd name="adj2" fmla="val 50000"/>
              </a:avLst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Text Box 37">
              <a:extLst>
                <a:ext uri="{FF2B5EF4-FFF2-40B4-BE49-F238E27FC236}">
                  <a16:creationId xmlns:a16="http://schemas.microsoft.com/office/drawing/2014/main" id="{BDD0E81B-FCD2-476D-9F94-60248BFF36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88982" y="5077041"/>
              <a:ext cx="1149459" cy="130093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Loaded 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from 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the 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executable 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file</a:t>
              </a:r>
            </a:p>
          </p:txBody>
        </p:sp>
        <p:sp>
          <p:nvSpPr>
            <p:cNvPr id="51" name="Rectangle 17">
              <a:extLst>
                <a:ext uri="{FF2B5EF4-FFF2-40B4-BE49-F238E27FC236}">
                  <a16:creationId xmlns:a16="http://schemas.microsoft.com/office/drawing/2014/main" id="{8D2750E6-4CB4-4B36-B725-F6B8B2E9CD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2" y="4417699"/>
              <a:ext cx="2789237" cy="669925"/>
            </a:xfrm>
            <a:prstGeom prst="rect">
              <a:avLst/>
            </a:prstGeom>
            <a:solidFill>
              <a:srgbClr val="D5F1CF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Run-time heap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(created by </a:t>
              </a:r>
              <a:r>
                <a:rPr lang="en-GB" sz="1600" b="1" dirty="0" err="1">
                  <a:latin typeface="Courier New" pitchFamily="49" charset="0"/>
                  <a:ea typeface="msgothic" charset="0"/>
                  <a:cs typeface="msgothic" charset="0"/>
                </a:rPr>
                <a:t>malloc</a:t>
              </a: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97001788"/>
      </p:ext>
    </p:extLst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436562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Overwriting Memory</a:t>
            </a: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9413" y="1252538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Referencing a pointer instead of the object it points to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What gets decremented?</a:t>
            </a:r>
          </a:p>
          <a:p>
            <a:pPr lvl="1"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(See next slide)</a:t>
            </a:r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838200" y="1752600"/>
            <a:ext cx="7260619" cy="2556727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BinheapDelete(int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**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binheap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,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*size)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*packet;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packet = binheap[0];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binheap[0] =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binheap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[*size - 1];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*size--;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Heapify(binheap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, *size, 0);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return(packet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}</a:t>
            </a:r>
          </a:p>
        </p:txBody>
      </p:sp>
    </p:spTree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533400" y="1295400"/>
            <a:ext cx="6705600" cy="411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354306" name="Rectangle 2"/>
          <p:cNvSpPr>
            <a:spLocks noGrp="1" noChangeArrowheads="1"/>
          </p:cNvSpPr>
          <p:nvPr>
            <p:ph type="title"/>
          </p:nvPr>
        </p:nvSpPr>
        <p:spPr>
          <a:xfrm>
            <a:off x="431799" y="341312"/>
            <a:ext cx="5080000" cy="573088"/>
          </a:xfrm>
        </p:spPr>
        <p:txBody>
          <a:bodyPr/>
          <a:lstStyle/>
          <a:p>
            <a:r>
              <a:rPr lang="en-US" dirty="0"/>
              <a:t>C operators</a:t>
            </a:r>
          </a:p>
        </p:txBody>
      </p:sp>
      <p:sp>
        <p:nvSpPr>
          <p:cNvPr id="354307" name="Text Box 3"/>
          <p:cNvSpPr txBox="1">
            <a:spLocks noChangeArrowheads="1"/>
          </p:cNvSpPr>
          <p:nvPr/>
        </p:nvSpPr>
        <p:spPr bwMode="auto">
          <a:xfrm>
            <a:off x="466619" y="962085"/>
            <a:ext cx="6924781" cy="452431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Operators					Associativity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()  []  -&gt;</a:t>
            </a:r>
            <a:r>
              <a:rPr lang="en-US" sz="1800" dirty="0">
                <a:latin typeface="Courier New" pitchFamily="49" charset="0"/>
              </a:rPr>
              <a:t>  . ++ --				</a:t>
            </a:r>
            <a:r>
              <a:rPr lang="en-US" sz="1800" b="0" dirty="0">
                <a:latin typeface="Calibri" pitchFamily="34" charset="0"/>
              </a:rPr>
              <a:t>left to right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!  ~  ++ --  +  -  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*  &amp;</a:t>
            </a:r>
            <a:r>
              <a:rPr lang="en-US" sz="1800" dirty="0">
                <a:latin typeface="Courier New" pitchFamily="49" charset="0"/>
              </a:rPr>
              <a:t> (type) </a:t>
            </a:r>
            <a:r>
              <a:rPr lang="en-US" sz="1800" dirty="0" err="1">
                <a:latin typeface="Courier New" pitchFamily="49" charset="0"/>
              </a:rPr>
              <a:t>sizeof</a:t>
            </a: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b="0" dirty="0">
                <a:solidFill>
                  <a:srgbClr val="0070C0"/>
                </a:solidFill>
                <a:latin typeface="Calibri" pitchFamily="34" charset="0"/>
              </a:rPr>
              <a:t>right to left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*  /  %					</a:t>
            </a:r>
            <a:r>
              <a:rPr lang="en-US" sz="1800" b="0" dirty="0">
                <a:latin typeface="Calibri" pitchFamily="34" charset="0"/>
              </a:rPr>
              <a:t>left to right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+  -						</a:t>
            </a:r>
            <a:r>
              <a:rPr lang="en-US" sz="1800" b="0" dirty="0">
                <a:latin typeface="Calibri" pitchFamily="34" charset="0"/>
              </a:rPr>
              <a:t>left to right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&lt;&lt;  &gt;&gt;						</a:t>
            </a:r>
            <a:r>
              <a:rPr lang="en-US" sz="1800" b="0" dirty="0">
                <a:latin typeface="Calibri" pitchFamily="34" charset="0"/>
              </a:rPr>
              <a:t>left to right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&lt;  &lt;=  &gt;  &gt;=					</a:t>
            </a:r>
            <a:r>
              <a:rPr lang="en-US" sz="1800" b="0" dirty="0">
                <a:latin typeface="Calibri" pitchFamily="34" charset="0"/>
              </a:rPr>
              <a:t>left to right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==  !=						</a:t>
            </a:r>
            <a:r>
              <a:rPr lang="en-US" sz="1800" b="0" dirty="0">
                <a:latin typeface="Calibri" pitchFamily="34" charset="0"/>
              </a:rPr>
              <a:t>left to right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&amp;						</a:t>
            </a:r>
            <a:r>
              <a:rPr lang="en-US" sz="1800" b="0" dirty="0">
                <a:latin typeface="Calibri" pitchFamily="34" charset="0"/>
              </a:rPr>
              <a:t>left to right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^						</a:t>
            </a:r>
            <a:r>
              <a:rPr lang="en-US" sz="1800" b="0" dirty="0">
                <a:latin typeface="Calibri" pitchFamily="34" charset="0"/>
              </a:rPr>
              <a:t>left to right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|						</a:t>
            </a:r>
            <a:r>
              <a:rPr lang="en-US" sz="1800" b="0" dirty="0">
                <a:latin typeface="Calibri" pitchFamily="34" charset="0"/>
              </a:rPr>
              <a:t>left to right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&amp;&amp;						</a:t>
            </a:r>
            <a:r>
              <a:rPr lang="en-US" sz="1800" b="0" dirty="0">
                <a:latin typeface="Calibri" pitchFamily="34" charset="0"/>
              </a:rPr>
              <a:t>left to right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||						</a:t>
            </a:r>
            <a:r>
              <a:rPr lang="en-US" sz="1800" b="0" dirty="0">
                <a:latin typeface="Calibri" pitchFamily="34" charset="0"/>
              </a:rPr>
              <a:t>left to right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?:						</a:t>
            </a:r>
            <a:r>
              <a:rPr lang="en-US" sz="1800" b="0" dirty="0">
                <a:solidFill>
                  <a:srgbClr val="0070C0"/>
                </a:solidFill>
                <a:latin typeface="Calibri" pitchFamily="34" charset="0"/>
              </a:rPr>
              <a:t>right to left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= += -= *= /= %= &amp;= ^= != &lt;&lt;= &gt;&gt;=		</a:t>
            </a:r>
            <a:r>
              <a:rPr lang="en-US" sz="1800" b="0" dirty="0">
                <a:solidFill>
                  <a:srgbClr val="0070C0"/>
                </a:solidFill>
                <a:latin typeface="Calibri" pitchFamily="34" charset="0"/>
              </a:rPr>
              <a:t>right to left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,						</a:t>
            </a:r>
            <a:r>
              <a:rPr lang="en-US" sz="1800" b="0" dirty="0">
                <a:latin typeface="Calibri" pitchFamily="34" charset="0"/>
              </a:rPr>
              <a:t>left to right</a:t>
            </a:r>
          </a:p>
        </p:txBody>
      </p:sp>
      <p:sp>
        <p:nvSpPr>
          <p:cNvPr id="3543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5638800"/>
            <a:ext cx="7162800" cy="1143000"/>
          </a:xfrm>
          <a:noFill/>
          <a:ln/>
        </p:spPr>
        <p:txBody>
          <a:bodyPr/>
          <a:lstStyle/>
          <a:p>
            <a:pPr marL="63500" indent="-238125"/>
            <a:r>
              <a:rPr lang="en-US" sz="2000" dirty="0"/>
              <a:t> </a:t>
            </a:r>
            <a:r>
              <a:rPr lang="en-US" sz="2000" dirty="0">
                <a:latin typeface="Courier New" pitchFamily="49" charset="0"/>
              </a:rPr>
              <a:t>-&gt;</a:t>
            </a:r>
            <a:r>
              <a:rPr lang="en-US" sz="2000" dirty="0"/>
              <a:t>, </a:t>
            </a:r>
            <a:r>
              <a:rPr lang="en-US" sz="2000" dirty="0">
                <a:latin typeface="Courier New"/>
                <a:cs typeface="Courier New"/>
              </a:rPr>
              <a:t>()</a:t>
            </a:r>
            <a:r>
              <a:rPr lang="en-US" sz="2000" dirty="0"/>
              <a:t>, and </a:t>
            </a:r>
            <a:r>
              <a:rPr lang="en-US" sz="2000" dirty="0">
                <a:latin typeface="Courier New"/>
                <a:cs typeface="Courier New"/>
              </a:rPr>
              <a:t>[]</a:t>
            </a:r>
            <a:r>
              <a:rPr lang="en-US" sz="2000" dirty="0"/>
              <a:t> have high precedence, with </a:t>
            </a:r>
            <a:r>
              <a:rPr lang="en-US" sz="2000" dirty="0">
                <a:latin typeface="Courier New"/>
                <a:cs typeface="Courier New"/>
              </a:rPr>
              <a:t>*</a:t>
            </a:r>
            <a:r>
              <a:rPr lang="en-US" sz="2000" dirty="0"/>
              <a:t> and </a:t>
            </a:r>
            <a:r>
              <a:rPr lang="en-US" sz="2000" dirty="0">
                <a:latin typeface="Courier New"/>
                <a:cs typeface="Courier New"/>
              </a:rPr>
              <a:t>&amp;</a:t>
            </a:r>
            <a:r>
              <a:rPr lang="en-US" sz="2000" dirty="0"/>
              <a:t> just below</a:t>
            </a:r>
          </a:p>
          <a:p>
            <a:pPr marL="63500" indent="-238125"/>
            <a:r>
              <a:rPr lang="en-US" sz="2000" dirty="0"/>
              <a:t>Unary </a:t>
            </a:r>
            <a:r>
              <a:rPr lang="en-US" sz="2000" dirty="0">
                <a:latin typeface="Courier New"/>
                <a:cs typeface="Courier New"/>
              </a:rPr>
              <a:t>+</a:t>
            </a:r>
            <a:r>
              <a:rPr lang="en-US" sz="2000" dirty="0">
                <a:latin typeface="+mn-lt"/>
                <a:cs typeface="Courier New"/>
              </a:rPr>
              <a:t>,</a:t>
            </a:r>
            <a:r>
              <a:rPr lang="en-US" sz="2000" dirty="0">
                <a:latin typeface="Courier New"/>
                <a:cs typeface="Courier New"/>
              </a:rPr>
              <a:t> -</a:t>
            </a:r>
            <a:r>
              <a:rPr lang="en-US" sz="2000" dirty="0"/>
              <a:t>, and </a:t>
            </a:r>
            <a:r>
              <a:rPr lang="en-US" sz="2000" dirty="0">
                <a:latin typeface="Courier New"/>
                <a:cs typeface="Courier New"/>
              </a:rPr>
              <a:t>*</a:t>
            </a:r>
            <a:r>
              <a:rPr lang="en-US" sz="2000" dirty="0"/>
              <a:t> have higher precedence than binary forms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91200" y="6473551"/>
            <a:ext cx="3090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Source: K&amp;R page 53, updated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457200" y="808196"/>
            <a:ext cx="3742486" cy="1784092"/>
            <a:chOff x="457200" y="808196"/>
            <a:chExt cx="3742486" cy="1784092"/>
          </a:xfrm>
        </p:grpSpPr>
        <p:sp>
          <p:nvSpPr>
            <p:cNvPr id="2" name="Oval 1"/>
            <p:cNvSpPr/>
            <p:nvPr/>
          </p:nvSpPr>
          <p:spPr bwMode="auto">
            <a:xfrm>
              <a:off x="2362200" y="1219200"/>
              <a:ext cx="914400" cy="381000"/>
            </a:xfrm>
            <a:prstGeom prst="ellipse">
              <a:avLst/>
            </a:prstGeom>
            <a:noFill/>
            <a:ln w="28575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1600" dirty="0">
                <a:latin typeface="+mn-lt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1295400" y="1524000"/>
              <a:ext cx="914400" cy="381000"/>
            </a:xfrm>
            <a:prstGeom prst="ellipse">
              <a:avLst/>
            </a:prstGeom>
            <a:noFill/>
            <a:ln w="28575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1600" dirty="0">
                <a:latin typeface="+mn-lt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2209800" y="1546083"/>
              <a:ext cx="914400" cy="381000"/>
            </a:xfrm>
            <a:prstGeom prst="ellipse">
              <a:avLst/>
            </a:prstGeom>
            <a:noFill/>
            <a:ln w="28575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1600" dirty="0">
                <a:latin typeface="+mn-lt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457200" y="2057400"/>
              <a:ext cx="914400" cy="381000"/>
            </a:xfrm>
            <a:prstGeom prst="ellipse">
              <a:avLst/>
            </a:prstGeom>
            <a:noFill/>
            <a:ln w="28575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1600" dirty="0">
                <a:latin typeface="+mn-lt"/>
              </a:endParaRPr>
            </a:p>
          </p:txBody>
        </p:sp>
        <p:cxnSp>
          <p:nvCxnSpPr>
            <p:cNvPr id="4" name="Straight Arrow Connector 3"/>
            <p:cNvCxnSpPr/>
            <p:nvPr/>
          </p:nvCxnSpPr>
          <p:spPr bwMode="auto">
            <a:xfrm flipH="1">
              <a:off x="3124200" y="962085"/>
              <a:ext cx="381000" cy="333315"/>
            </a:xfrm>
            <a:prstGeom prst="straightConnector1">
              <a:avLst/>
            </a:prstGeom>
            <a:noFill/>
            <a:ln w="28575" cmpd="sng">
              <a:solidFill>
                <a:srgbClr val="3366FF"/>
              </a:solidFill>
              <a:miter lim="800000"/>
              <a:headEnd type="none" w="med" len="med"/>
              <a:tailEnd type="arrow"/>
            </a:ln>
            <a:effectLst/>
          </p:spPr>
        </p:cxnSp>
        <p:sp>
          <p:nvSpPr>
            <p:cNvPr id="7" name="TextBox 6"/>
            <p:cNvSpPr txBox="1"/>
            <p:nvPr/>
          </p:nvSpPr>
          <p:spPr>
            <a:xfrm>
              <a:off x="3429000" y="1927083"/>
              <a:ext cx="6463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0000FF"/>
                  </a:solidFill>
                  <a:latin typeface="Calibri" pitchFamily="34" charset="0"/>
                </a:rPr>
                <a:t>Unary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 bwMode="auto">
            <a:xfrm flipH="1" flipV="1">
              <a:off x="2905521" y="1897797"/>
              <a:ext cx="599679" cy="159603"/>
            </a:xfrm>
            <a:prstGeom prst="straightConnector1">
              <a:avLst/>
            </a:prstGeom>
            <a:noFill/>
            <a:ln w="28575" cmpd="sng">
              <a:solidFill>
                <a:srgbClr val="3366FF"/>
              </a:solidFill>
              <a:miter lim="800000"/>
              <a:headEnd type="none" w="med" len="med"/>
              <a:tailEnd type="arrow"/>
            </a:ln>
            <a:effectLst/>
          </p:spPr>
        </p:cxnSp>
        <p:sp>
          <p:nvSpPr>
            <p:cNvPr id="16" name="TextBox 15"/>
            <p:cNvSpPr txBox="1"/>
            <p:nvPr/>
          </p:nvSpPr>
          <p:spPr>
            <a:xfrm>
              <a:off x="3502059" y="808196"/>
              <a:ext cx="69762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0000FF"/>
                  </a:solidFill>
                  <a:latin typeface="Calibri" pitchFamily="34" charset="0"/>
                </a:rPr>
                <a:t>Postfix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886634" y="2284511"/>
              <a:ext cx="6719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0000FF"/>
                  </a:solidFill>
                  <a:latin typeface="Calibri" pitchFamily="34" charset="0"/>
                </a:rPr>
                <a:t>Binary</a:t>
              </a:r>
            </a:p>
          </p:txBody>
        </p:sp>
        <p:cxnSp>
          <p:nvCxnSpPr>
            <p:cNvPr id="18" name="Straight Arrow Connector 17"/>
            <p:cNvCxnSpPr/>
            <p:nvPr/>
          </p:nvCxnSpPr>
          <p:spPr bwMode="auto">
            <a:xfrm flipH="1" flipV="1">
              <a:off x="1363155" y="2255225"/>
              <a:ext cx="599679" cy="159603"/>
            </a:xfrm>
            <a:prstGeom prst="straightConnector1">
              <a:avLst/>
            </a:prstGeom>
            <a:noFill/>
            <a:ln w="28575" cmpd="sng">
              <a:solidFill>
                <a:srgbClr val="3366FF"/>
              </a:solidFill>
              <a:miter lim="800000"/>
              <a:headEnd type="none" w="med" len="med"/>
              <a:tailEnd type="arrow"/>
            </a:ln>
            <a:effectLst/>
          </p:spPr>
        </p:cxnSp>
        <p:sp>
          <p:nvSpPr>
            <p:cNvPr id="19" name="TextBox 18"/>
            <p:cNvSpPr txBox="1"/>
            <p:nvPr/>
          </p:nvSpPr>
          <p:spPr>
            <a:xfrm>
              <a:off x="2585839" y="2159284"/>
              <a:ext cx="62068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0000FF"/>
                  </a:solidFill>
                  <a:latin typeface="Calibri" pitchFamily="34" charset="0"/>
                </a:rPr>
                <a:t>Prefix</a:t>
              </a:r>
            </a:p>
          </p:txBody>
        </p:sp>
        <p:cxnSp>
          <p:nvCxnSpPr>
            <p:cNvPr id="20" name="Straight Arrow Connector 19"/>
            <p:cNvCxnSpPr>
              <a:endCxn id="8" idx="5"/>
            </p:cNvCxnSpPr>
            <p:nvPr/>
          </p:nvCxnSpPr>
          <p:spPr bwMode="auto">
            <a:xfrm flipH="1" flipV="1">
              <a:off x="2075889" y="1849204"/>
              <a:ext cx="586151" cy="440398"/>
            </a:xfrm>
            <a:prstGeom prst="straightConnector1">
              <a:avLst/>
            </a:prstGeom>
            <a:noFill/>
            <a:ln w="28575" cmpd="sng">
              <a:solidFill>
                <a:srgbClr val="3366FF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sp>
        <p:nvSpPr>
          <p:cNvPr id="21" name="Oval 20">
            <a:extLst>
              <a:ext uri="{FF2B5EF4-FFF2-40B4-BE49-F238E27FC236}">
                <a16:creationId xmlns:a16="http://schemas.microsoft.com/office/drawing/2014/main" id="{34F679E7-8C1C-456F-802C-04B4868872D4}"/>
              </a:ext>
            </a:extLst>
          </p:cNvPr>
          <p:cNvSpPr/>
          <p:nvPr/>
        </p:nvSpPr>
        <p:spPr bwMode="auto">
          <a:xfrm>
            <a:off x="3409784" y="1579235"/>
            <a:ext cx="418621" cy="334054"/>
          </a:xfrm>
          <a:prstGeom prst="ellipse">
            <a:avLst/>
          </a:prstGeom>
          <a:noFill/>
          <a:ln w="28575" cap="flat" cmpd="sng" algn="ctr">
            <a:solidFill>
              <a:srgbClr val="3366FF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0FA1B2E-7CDB-461B-86B4-188D87817FE5}"/>
              </a:ext>
            </a:extLst>
          </p:cNvPr>
          <p:cNvSpPr txBox="1"/>
          <p:nvPr/>
        </p:nvSpPr>
        <p:spPr>
          <a:xfrm>
            <a:off x="4506740" y="1942599"/>
            <a:ext cx="7484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Calibri" pitchFamily="34" charset="0"/>
              </a:rPr>
              <a:t>Unary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0542ECF-2679-4AF9-BF45-F24F412218CC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3828405" y="1828802"/>
            <a:ext cx="728688" cy="214809"/>
          </a:xfrm>
          <a:prstGeom prst="straightConnector1">
            <a:avLst/>
          </a:prstGeom>
          <a:noFill/>
          <a:ln w="28575" cmpd="sng">
            <a:solidFill>
              <a:srgbClr val="3366FF"/>
            </a:solidFill>
            <a:miter lim="800000"/>
            <a:headEnd type="none" w="med" len="med"/>
            <a:tailEnd type="arrow"/>
          </a:ln>
          <a:effectLst/>
        </p:spPr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1E8F5FDC-4ED8-448A-AD46-78A5AE07E715}"/>
              </a:ext>
            </a:extLst>
          </p:cNvPr>
          <p:cNvSpPr/>
          <p:nvPr/>
        </p:nvSpPr>
        <p:spPr bwMode="auto">
          <a:xfrm>
            <a:off x="425669" y="3170351"/>
            <a:ext cx="418621" cy="334054"/>
          </a:xfrm>
          <a:prstGeom prst="ellipse">
            <a:avLst/>
          </a:prstGeom>
          <a:noFill/>
          <a:ln w="28575" cap="flat" cmpd="sng" algn="ctr">
            <a:solidFill>
              <a:srgbClr val="3366FF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A0FCD8E-6153-431F-ABF8-89607534F394}"/>
              </a:ext>
            </a:extLst>
          </p:cNvPr>
          <p:cNvSpPr txBox="1"/>
          <p:nvPr/>
        </p:nvSpPr>
        <p:spPr>
          <a:xfrm>
            <a:off x="1522625" y="3533715"/>
            <a:ext cx="7484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Calibri" pitchFamily="34" charset="0"/>
              </a:rPr>
              <a:t>Binary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59195A5-6225-4E49-ADDD-60731C05935C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844290" y="3419918"/>
            <a:ext cx="728688" cy="214809"/>
          </a:xfrm>
          <a:prstGeom prst="straightConnector1">
            <a:avLst/>
          </a:prstGeom>
          <a:noFill/>
          <a:ln w="28575" cmpd="sng">
            <a:solidFill>
              <a:srgbClr val="3366FF"/>
            </a:solidFill>
            <a:miter lim="800000"/>
            <a:headEnd type="none" w="med" len="med"/>
            <a:tailEnd type="arrow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30" grpId="0" animBg="1"/>
      <p:bldP spid="3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436562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Overwriting Memory</a:t>
            </a: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9413" y="1252538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Referencing a pointer instead of the object it points to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Same effect as</a:t>
            </a:r>
          </a:p>
          <a:p>
            <a:pPr lvl="1"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kern="12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size--;</a:t>
            </a: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Rewrite as</a:t>
            </a:r>
          </a:p>
          <a:p>
            <a:pPr lvl="1"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kern="12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(*size)--;</a:t>
            </a:r>
            <a:endParaRPr lang="en-GB" dirty="0"/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838200" y="1752600"/>
            <a:ext cx="7260619" cy="2556727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BinheapDelete(int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**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binheap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,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*size)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*packet;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packet = binheap[0];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binheap[0] =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binheap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[*size - 1];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*size--;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Heapify(binheap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, *size, 0);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return(packet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}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572000" y="3810000"/>
            <a:ext cx="4305300" cy="2815004"/>
            <a:chOff x="4572000" y="3810000"/>
            <a:chExt cx="4305300" cy="281500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72000" y="3810000"/>
              <a:ext cx="4305300" cy="2815004"/>
            </a:xfrm>
            <a:prstGeom prst="rect">
              <a:avLst/>
            </a:prstGeom>
          </p:spPr>
        </p:pic>
        <p:sp>
          <p:nvSpPr>
            <p:cNvPr id="8" name="Oval 7"/>
            <p:cNvSpPr/>
            <p:nvPr/>
          </p:nvSpPr>
          <p:spPr bwMode="auto">
            <a:xfrm>
              <a:off x="6096000" y="4180409"/>
              <a:ext cx="304800" cy="228600"/>
            </a:xfrm>
            <a:prstGeom prst="ellipse">
              <a:avLst/>
            </a:prstGeom>
            <a:noFill/>
            <a:ln w="349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1600" dirty="0">
                <a:latin typeface="+mn-lt"/>
              </a:endParaRPr>
            </a:p>
          </p:txBody>
        </p:sp>
        <p:sp>
          <p:nvSpPr>
            <p:cNvPr id="3" name="Oval 2"/>
            <p:cNvSpPr/>
            <p:nvPr/>
          </p:nvSpPr>
          <p:spPr bwMode="auto">
            <a:xfrm>
              <a:off x="6019800" y="3993936"/>
              <a:ext cx="304800" cy="228600"/>
            </a:xfrm>
            <a:prstGeom prst="ellipse">
              <a:avLst/>
            </a:prstGeom>
            <a:noFill/>
            <a:ln w="349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1600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75958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27038" y="436562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Referencing Nonexistent Variables</a:t>
            </a: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47375" y="1252538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Forgetting that local variables disappear when a function returns</a:t>
            </a: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914400" y="2310714"/>
            <a:ext cx="2490082" cy="1633397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*foo () {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val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return 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&amp;</a:t>
            </a:r>
            <a:r>
              <a:rPr lang="en-GB" sz="2000" dirty="0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val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}  </a:t>
            </a:r>
          </a:p>
        </p:txBody>
      </p:sp>
    </p:spTree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436562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Freeing Blocks Multiple Times</a:t>
            </a: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62937" y="1252538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Nasty!</a:t>
            </a: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805248" y="1981200"/>
            <a:ext cx="4343400" cy="222885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x =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(N*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sizeof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));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     </a:t>
            </a:r>
            <a:r>
              <a:rPr lang="en-GB" sz="20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&lt;manipulate x&gt;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free(x);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y =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(M*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sizeof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));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     </a:t>
            </a:r>
            <a:r>
              <a:rPr lang="en-GB" sz="20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&lt;manipulate y&gt;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free(x);</a:t>
            </a:r>
          </a:p>
        </p:txBody>
      </p:sp>
    </p:spTree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457200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Referencing Freed Blocks</a:t>
            </a: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7651" y="1252538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Evil! </a:t>
            </a: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838200" y="1905000"/>
            <a:ext cx="4343400" cy="222885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x =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(N*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sizeof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));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</a:t>
            </a:r>
            <a:r>
              <a:rPr lang="en-GB" sz="20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&lt;manipulate x&gt;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free(x);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...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y =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(M*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sizeof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));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for 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&lt;M;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++)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y[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] = 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x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[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]++;</a:t>
            </a:r>
          </a:p>
        </p:txBody>
      </p:sp>
    </p:spTree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287338"/>
            <a:ext cx="8716962" cy="1008062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Failing to Free Blocks (Memory Leaks)</a:t>
            </a: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50838" y="1252538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Slow, long-term killer! </a:t>
            </a: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786714" y="2009775"/>
            <a:ext cx="5486400" cy="161925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foo()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*x =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(N*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sizeof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));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...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return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}</a:t>
            </a:r>
          </a:p>
        </p:txBody>
      </p:sp>
    </p:spTree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287338"/>
            <a:ext cx="8716962" cy="1008062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Failing to Free Blocks (Memory Leaks)</a:t>
            </a:r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62937" y="1220788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Freeing only part of a data structure</a:t>
            </a: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457200" y="1885950"/>
            <a:ext cx="8077200" cy="436245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struct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list {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val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struct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list *next;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};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foo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() {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struct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list *head =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sizeof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struct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list));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head-&gt;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val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= 0;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head-&gt;next = NULL;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&lt;create and manipulate the rest of the list&gt;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 ...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free(head)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return;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}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436562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Dealing With Memory Bugs</a:t>
            </a: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9413" y="1220788"/>
            <a:ext cx="8307387" cy="5224462"/>
          </a:xfrm>
          <a:ln/>
        </p:spPr>
        <p:txBody>
          <a:bodyPr/>
          <a:lstStyle/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Debugger: </a:t>
            </a:r>
            <a:r>
              <a:rPr lang="en-GB" dirty="0" err="1">
                <a:latin typeface="Courier New"/>
                <a:cs typeface="Courier New"/>
              </a:rPr>
              <a:t>gdb</a:t>
            </a:r>
            <a:endParaRPr lang="en-GB" dirty="0">
              <a:latin typeface="Courier New"/>
              <a:cs typeface="Courier New"/>
            </a:endParaRPr>
          </a:p>
          <a:p>
            <a:pPr lvl="1"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Good for </a:t>
            </a:r>
            <a:r>
              <a:rPr lang="en-GB"/>
              <a:t>finding bad </a:t>
            </a:r>
            <a:r>
              <a:rPr lang="en-GB" dirty="0"/>
              <a:t>pointer dereferences</a:t>
            </a:r>
          </a:p>
          <a:p>
            <a:pPr lvl="1"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Hard to detect the other memory bugs</a:t>
            </a:r>
          </a:p>
          <a:p>
            <a:pPr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Data structure consistency checker</a:t>
            </a:r>
          </a:p>
          <a:p>
            <a:pPr lvl="1"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Runs silently, prints message only on error</a:t>
            </a:r>
          </a:p>
          <a:p>
            <a:pPr lvl="1"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Use as a probe to zero in on error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Binary translator:  </a:t>
            </a:r>
            <a:r>
              <a:rPr lang="en-GB" dirty="0" err="1">
                <a:latin typeface="Courier New"/>
                <a:cs typeface="Courier New"/>
              </a:rPr>
              <a:t>valgrind</a:t>
            </a:r>
            <a:r>
              <a:rPr lang="en-GB" dirty="0"/>
              <a:t> </a:t>
            </a:r>
          </a:p>
          <a:p>
            <a:pPr lvl="1"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Powerful debugging and analysis technique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Rewrites text section of executable object file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Checks each individual reference at runtime</a:t>
            </a:r>
          </a:p>
          <a:p>
            <a:pPr lvl="2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Bad pointers, overwrites, refs outside of allocated block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 err="1"/>
              <a:t>glibc</a:t>
            </a:r>
            <a:r>
              <a:rPr lang="en-GB" dirty="0"/>
              <a:t> </a:t>
            </a:r>
            <a:r>
              <a:rPr lang="en-GB" dirty="0" err="1"/>
              <a:t>malloc</a:t>
            </a:r>
            <a:r>
              <a:rPr lang="en-GB" dirty="0"/>
              <a:t> contains checking code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dirty="0" err="1">
                <a:latin typeface="Courier New"/>
                <a:cs typeface="Courier New"/>
              </a:rPr>
              <a:t>setenv</a:t>
            </a:r>
            <a:r>
              <a:rPr lang="en-GB" b="1" dirty="0">
                <a:latin typeface="Courier New"/>
                <a:cs typeface="Courier New"/>
              </a:rPr>
              <a:t> MALLOC_CHECK_ 3 </a:t>
            </a:r>
          </a:p>
          <a:p>
            <a:pPr lvl="2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Supplemental slides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516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 bwMode="auto">
          <a:xfrm>
            <a:off x="396875" y="1197678"/>
            <a:ext cx="7146925" cy="185032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Keeping Track of Free Blocks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254210"/>
            <a:ext cx="8289925" cy="5375190"/>
          </a:xfrm>
        </p:spPr>
        <p:txBody>
          <a:bodyPr/>
          <a:lstStyle/>
          <a:p>
            <a:r>
              <a:rPr lang="en-US" dirty="0"/>
              <a:t>Method 1: </a:t>
            </a:r>
            <a:r>
              <a:rPr lang="en-US" i="1" dirty="0">
                <a:solidFill>
                  <a:srgbClr val="C00000"/>
                </a:solidFill>
              </a:rPr>
              <a:t>Implicit list </a:t>
            </a:r>
            <a:r>
              <a:rPr lang="en-US" dirty="0"/>
              <a:t>using length—links all blocks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Method 2: </a:t>
            </a:r>
            <a:r>
              <a:rPr lang="en-GB" i="1" dirty="0">
                <a:solidFill>
                  <a:srgbClr val="C00000"/>
                </a:solidFill>
              </a:rPr>
              <a:t>Explicit list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/>
              <a:t>among the free blocks using pointers</a:t>
            </a:r>
          </a:p>
          <a:p>
            <a:endParaRPr lang="en-GB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3000"/>
              </a:lnSpc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Method 3: </a:t>
            </a:r>
            <a:r>
              <a:rPr lang="en-GB" i="1" dirty="0">
                <a:solidFill>
                  <a:srgbClr val="C00000"/>
                </a:solidFill>
              </a:rPr>
              <a:t>Segregated free list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Different free lists for different size classes</a:t>
            </a:r>
            <a:endParaRPr lang="en-US" dirty="0"/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US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US" dirty="0"/>
              <a:t>Method 4: </a:t>
            </a:r>
            <a:r>
              <a:rPr lang="en-GB" i="1" dirty="0">
                <a:solidFill>
                  <a:srgbClr val="C00000"/>
                </a:solidFill>
              </a:rPr>
              <a:t>Blocks sorted by size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Can use a balanced tree (e.g. Red-Black tree) with pointers within each free block, and the length used as a key</a:t>
            </a:r>
          </a:p>
        </p:txBody>
      </p:sp>
      <p:sp>
        <p:nvSpPr>
          <p:cNvPr id="21" name="Freeform 39"/>
          <p:cNvSpPr>
            <a:spLocks/>
          </p:cNvSpPr>
          <p:nvPr/>
        </p:nvSpPr>
        <p:spPr bwMode="auto">
          <a:xfrm>
            <a:off x="1752600" y="1972962"/>
            <a:ext cx="1188261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528" y="0"/>
              </a:cxn>
              <a:cxn ang="0">
                <a:pos x="960" y="144"/>
              </a:cxn>
            </a:cxnLst>
            <a:rect l="0" t="0" r="r" b="b"/>
            <a:pathLst>
              <a:path w="960" h="144">
                <a:moveTo>
                  <a:pt x="0" y="144"/>
                </a:moveTo>
                <a:cubicBezTo>
                  <a:pt x="184" y="72"/>
                  <a:pt x="368" y="0"/>
                  <a:pt x="528" y="0"/>
                </a:cubicBezTo>
                <a:cubicBezTo>
                  <a:pt x="688" y="0"/>
                  <a:pt x="824" y="72"/>
                  <a:pt x="960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Freeform 40"/>
          <p:cNvSpPr>
            <a:spLocks/>
          </p:cNvSpPr>
          <p:nvPr/>
        </p:nvSpPr>
        <p:spPr bwMode="auto">
          <a:xfrm>
            <a:off x="2981432" y="1959678"/>
            <a:ext cx="1819168" cy="231374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Freeform 41"/>
          <p:cNvSpPr>
            <a:spLocks/>
          </p:cNvSpPr>
          <p:nvPr/>
        </p:nvSpPr>
        <p:spPr bwMode="auto">
          <a:xfrm>
            <a:off x="4838700" y="1972962"/>
            <a:ext cx="1188261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576" y="0"/>
              </a:cxn>
              <a:cxn ang="0">
                <a:pos x="1152" y="144"/>
              </a:cxn>
            </a:cxnLst>
            <a:rect l="0" t="0" r="r" b="b"/>
            <a:pathLst>
              <a:path w="1152" h="144">
                <a:moveTo>
                  <a:pt x="0" y="144"/>
                </a:moveTo>
                <a:cubicBezTo>
                  <a:pt x="192" y="72"/>
                  <a:pt x="384" y="0"/>
                  <a:pt x="576" y="0"/>
                </a:cubicBezTo>
                <a:cubicBezTo>
                  <a:pt x="768" y="0"/>
                  <a:pt x="960" y="72"/>
                  <a:pt x="1152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7515332" y="1739897"/>
            <a:ext cx="15072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Need to tag</a:t>
            </a:r>
          </a:p>
          <a:p>
            <a:pPr algn="ctr"/>
            <a:r>
              <a:rPr lang="en-US" sz="1800" b="0" dirty="0">
                <a:latin typeface="Calibri" pitchFamily="34" charset="0"/>
              </a:rPr>
              <a:t>each block as</a:t>
            </a:r>
          </a:p>
          <a:p>
            <a:pPr algn="ctr"/>
            <a:r>
              <a:rPr lang="en-US" sz="1800" b="0" dirty="0">
                <a:latin typeface="Calibri" pitchFamily="34" charset="0"/>
              </a:rPr>
              <a:t>allocated/free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667893" y="3791634"/>
            <a:ext cx="13142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Need space</a:t>
            </a:r>
          </a:p>
          <a:p>
            <a:pPr algn="ctr"/>
            <a:r>
              <a:rPr lang="en-US" sz="1800" b="0" dirty="0">
                <a:latin typeface="Calibri" pitchFamily="34" charset="0"/>
              </a:rPr>
              <a:t>for pointers</a:t>
            </a:r>
          </a:p>
        </p:txBody>
      </p:sp>
      <p:sp>
        <p:nvSpPr>
          <p:cNvPr id="46" name="Text Box 410"/>
          <p:cNvSpPr txBox="1">
            <a:spLocks noChangeAspect="1" noChangeArrowheads="1"/>
          </p:cNvSpPr>
          <p:nvPr/>
        </p:nvSpPr>
        <p:spPr bwMode="auto">
          <a:xfrm>
            <a:off x="962681" y="1922408"/>
            <a:ext cx="744113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Unused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1288544" y="2209800"/>
            <a:ext cx="5188456" cy="311019"/>
            <a:chOff x="1288544" y="2209800"/>
            <a:chExt cx="5188456" cy="311019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1600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1905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2209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2514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2819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48</a:t>
              </a: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31242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34290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37338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40386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4648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4953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5257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5562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5867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16</a:t>
              </a:r>
            </a:p>
          </p:txBody>
        </p:sp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>
              <a:off x="61722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Rectangle 20"/>
            <p:cNvSpPr>
              <a:spLocks noChangeArrowheads="1"/>
            </p:cNvSpPr>
            <p:nvPr/>
          </p:nvSpPr>
          <p:spPr bwMode="auto">
            <a:xfrm>
              <a:off x="4343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Rectangle 7"/>
            <p:cNvSpPr>
              <a:spLocks noChangeArrowheads="1"/>
            </p:cNvSpPr>
            <p:nvPr/>
          </p:nvSpPr>
          <p:spPr bwMode="auto">
            <a:xfrm>
              <a:off x="1288544" y="2216019"/>
              <a:ext cx="304800" cy="304800"/>
            </a:xfrm>
            <a:prstGeom prst="rect">
              <a:avLst/>
            </a:prstGeom>
            <a:pattFill prst="wdUpDiag">
              <a:fgClr>
                <a:schemeClr val="bg2"/>
              </a:fgClr>
              <a:bgClr>
                <a:schemeClr val="bg1"/>
              </a:bgClr>
            </a:patt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1322111" y="3962399"/>
            <a:ext cx="5181600" cy="304800"/>
            <a:chOff x="1295400" y="2209800"/>
            <a:chExt cx="5181600" cy="304800"/>
          </a:xfrm>
        </p:grpSpPr>
        <p:sp>
          <p:nvSpPr>
            <p:cNvPr id="50" name="Rectangle 4"/>
            <p:cNvSpPr>
              <a:spLocks noChangeArrowheads="1"/>
            </p:cNvSpPr>
            <p:nvPr/>
          </p:nvSpPr>
          <p:spPr bwMode="auto">
            <a:xfrm>
              <a:off x="1600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51" name="Rectangle 5"/>
            <p:cNvSpPr>
              <a:spLocks noChangeArrowheads="1"/>
            </p:cNvSpPr>
            <p:nvPr/>
          </p:nvSpPr>
          <p:spPr bwMode="auto">
            <a:xfrm>
              <a:off x="1905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2" name="Rectangle 6"/>
            <p:cNvSpPr>
              <a:spLocks noChangeArrowheads="1"/>
            </p:cNvSpPr>
            <p:nvPr/>
          </p:nvSpPr>
          <p:spPr bwMode="auto">
            <a:xfrm>
              <a:off x="2209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3" name="Rectangle 7"/>
            <p:cNvSpPr>
              <a:spLocks noChangeArrowheads="1"/>
            </p:cNvSpPr>
            <p:nvPr/>
          </p:nvSpPr>
          <p:spPr bwMode="auto">
            <a:xfrm>
              <a:off x="2514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4" name="Rectangle 8"/>
            <p:cNvSpPr>
              <a:spLocks noChangeArrowheads="1"/>
            </p:cNvSpPr>
            <p:nvPr/>
          </p:nvSpPr>
          <p:spPr bwMode="auto">
            <a:xfrm>
              <a:off x="2819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48</a:t>
              </a:r>
            </a:p>
          </p:txBody>
        </p:sp>
        <p:sp>
          <p:nvSpPr>
            <p:cNvPr id="55" name="Rectangle 9"/>
            <p:cNvSpPr>
              <a:spLocks noChangeArrowheads="1"/>
            </p:cNvSpPr>
            <p:nvPr/>
          </p:nvSpPr>
          <p:spPr bwMode="auto">
            <a:xfrm>
              <a:off x="31242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6" name="Rectangle 10"/>
            <p:cNvSpPr>
              <a:spLocks noChangeArrowheads="1"/>
            </p:cNvSpPr>
            <p:nvPr/>
          </p:nvSpPr>
          <p:spPr bwMode="auto">
            <a:xfrm>
              <a:off x="34290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7" name="Rectangle 11"/>
            <p:cNvSpPr>
              <a:spLocks noChangeArrowheads="1"/>
            </p:cNvSpPr>
            <p:nvPr/>
          </p:nvSpPr>
          <p:spPr bwMode="auto">
            <a:xfrm>
              <a:off x="37338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8" name="Rectangle 12"/>
            <p:cNvSpPr>
              <a:spLocks noChangeArrowheads="1"/>
            </p:cNvSpPr>
            <p:nvPr/>
          </p:nvSpPr>
          <p:spPr bwMode="auto">
            <a:xfrm>
              <a:off x="40386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9" name="Rectangle 13"/>
            <p:cNvSpPr>
              <a:spLocks noChangeArrowheads="1"/>
            </p:cNvSpPr>
            <p:nvPr/>
          </p:nvSpPr>
          <p:spPr bwMode="auto">
            <a:xfrm>
              <a:off x="4648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60" name="Rectangle 14"/>
            <p:cNvSpPr>
              <a:spLocks noChangeArrowheads="1"/>
            </p:cNvSpPr>
            <p:nvPr/>
          </p:nvSpPr>
          <p:spPr bwMode="auto">
            <a:xfrm>
              <a:off x="4953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1" name="Rectangle 15"/>
            <p:cNvSpPr>
              <a:spLocks noChangeArrowheads="1"/>
            </p:cNvSpPr>
            <p:nvPr/>
          </p:nvSpPr>
          <p:spPr bwMode="auto">
            <a:xfrm>
              <a:off x="5257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2" name="Rectangle 16"/>
            <p:cNvSpPr>
              <a:spLocks noChangeArrowheads="1"/>
            </p:cNvSpPr>
            <p:nvPr/>
          </p:nvSpPr>
          <p:spPr bwMode="auto">
            <a:xfrm>
              <a:off x="5562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3" name="Rectangle 17"/>
            <p:cNvSpPr>
              <a:spLocks noChangeArrowheads="1"/>
            </p:cNvSpPr>
            <p:nvPr/>
          </p:nvSpPr>
          <p:spPr bwMode="auto">
            <a:xfrm>
              <a:off x="5867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16</a:t>
              </a:r>
            </a:p>
          </p:txBody>
        </p:sp>
        <p:sp>
          <p:nvSpPr>
            <p:cNvPr id="64" name="Rectangle 18"/>
            <p:cNvSpPr>
              <a:spLocks noChangeArrowheads="1"/>
            </p:cNvSpPr>
            <p:nvPr/>
          </p:nvSpPr>
          <p:spPr bwMode="auto">
            <a:xfrm>
              <a:off x="61722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5" name="Rectangle 20"/>
            <p:cNvSpPr>
              <a:spLocks noChangeArrowheads="1"/>
            </p:cNvSpPr>
            <p:nvPr/>
          </p:nvSpPr>
          <p:spPr bwMode="auto">
            <a:xfrm>
              <a:off x="4343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6" name="Rectangle 7"/>
            <p:cNvSpPr>
              <a:spLocks noChangeArrowheads="1"/>
            </p:cNvSpPr>
            <p:nvPr/>
          </p:nvSpPr>
          <p:spPr bwMode="auto">
            <a:xfrm>
              <a:off x="1295400" y="2209800"/>
              <a:ext cx="304800" cy="304800"/>
            </a:xfrm>
            <a:prstGeom prst="rect">
              <a:avLst/>
            </a:prstGeom>
            <a:pattFill prst="wdUpDiag">
              <a:fgClr>
                <a:schemeClr val="bg2"/>
              </a:fgClr>
              <a:bgClr>
                <a:schemeClr val="bg1"/>
              </a:bgClr>
            </a:patt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1" name="Freeform 38"/>
          <p:cNvSpPr>
            <a:spLocks/>
          </p:cNvSpPr>
          <p:nvPr/>
        </p:nvSpPr>
        <p:spPr bwMode="auto">
          <a:xfrm>
            <a:off x="2076381" y="3550334"/>
            <a:ext cx="2733568" cy="482600"/>
          </a:xfrm>
          <a:custGeom>
            <a:avLst/>
            <a:gdLst/>
            <a:ahLst/>
            <a:cxnLst>
              <a:cxn ang="0">
                <a:pos x="0" y="304"/>
              </a:cxn>
              <a:cxn ang="0">
                <a:pos x="912" y="16"/>
              </a:cxn>
              <a:cxn ang="0">
                <a:pos x="1536" y="208"/>
              </a:cxn>
            </a:cxnLst>
            <a:rect l="0" t="0" r="r" b="b"/>
            <a:pathLst>
              <a:path w="1536" h="304">
                <a:moveTo>
                  <a:pt x="0" y="304"/>
                </a:moveTo>
                <a:cubicBezTo>
                  <a:pt x="328" y="167"/>
                  <a:pt x="656" y="31"/>
                  <a:pt x="912" y="16"/>
                </a:cubicBezTo>
                <a:cubicBezTo>
                  <a:pt x="1167" y="0"/>
                  <a:pt x="1351" y="104"/>
                  <a:pt x="1536" y="208"/>
                </a:cubicBezTo>
              </a:path>
            </a:pathLst>
          </a:custGeom>
          <a:noFill/>
          <a:ln w="2556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Freeform 38"/>
          <p:cNvSpPr>
            <a:spLocks/>
          </p:cNvSpPr>
          <p:nvPr/>
        </p:nvSpPr>
        <p:spPr bwMode="auto">
          <a:xfrm>
            <a:off x="5103805" y="3621689"/>
            <a:ext cx="1677996" cy="482600"/>
          </a:xfrm>
          <a:custGeom>
            <a:avLst/>
            <a:gdLst/>
            <a:ahLst/>
            <a:cxnLst>
              <a:cxn ang="0">
                <a:pos x="0" y="304"/>
              </a:cxn>
              <a:cxn ang="0">
                <a:pos x="912" y="16"/>
              </a:cxn>
              <a:cxn ang="0">
                <a:pos x="1536" y="208"/>
              </a:cxn>
            </a:cxnLst>
            <a:rect l="0" t="0" r="r" b="b"/>
            <a:pathLst>
              <a:path w="1536" h="304">
                <a:moveTo>
                  <a:pt x="0" y="304"/>
                </a:moveTo>
                <a:cubicBezTo>
                  <a:pt x="328" y="167"/>
                  <a:pt x="656" y="31"/>
                  <a:pt x="912" y="16"/>
                </a:cubicBezTo>
                <a:cubicBezTo>
                  <a:pt x="1167" y="0"/>
                  <a:pt x="1351" y="104"/>
                  <a:pt x="1536" y="208"/>
                </a:cubicBezTo>
              </a:path>
            </a:pathLst>
          </a:custGeom>
          <a:noFill/>
          <a:ln w="2556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88210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</a:rPr>
              <a:t>Explicit free lists</a:t>
            </a:r>
            <a:r>
              <a:rPr lang="en-US" dirty="0"/>
              <a:t>	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Segregated free lists</a:t>
            </a:r>
          </a:p>
          <a:p>
            <a:r>
              <a:rPr lang="en-US" dirty="0"/>
              <a:t>Garbage collection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Memory-related perils and pitfalls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84952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457200"/>
            <a:ext cx="7302500" cy="1096963"/>
          </a:xfrm>
          <a:ln/>
        </p:spPr>
        <p:txBody>
          <a:bodyPr/>
          <a:lstStyle/>
          <a:p>
            <a:pPr marL="0" indent="0"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Implicit Memory Management:</a:t>
            </a:r>
            <a:br>
              <a:rPr lang="en-GB" dirty="0"/>
            </a:br>
            <a:r>
              <a:rPr lang="en-GB" dirty="0"/>
              <a:t>Garbage Collection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534400" cy="4876800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i="1" dirty="0">
                <a:solidFill>
                  <a:srgbClr val="C00000"/>
                </a:solidFill>
              </a:rPr>
              <a:t>Garbage collection: </a:t>
            </a:r>
            <a:r>
              <a:rPr lang="en-GB" dirty="0"/>
              <a:t>automatic reclamation of heap-allocated storage—application never has to explicitly free memory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a typeface="msgothic" charset="0"/>
                <a:cs typeface="msgothic" charset="0"/>
              </a:rPr>
              <a:t>Common in many dynamic languages:</a:t>
            </a:r>
          </a:p>
          <a:p>
            <a:pPr lvl="1"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a typeface="msgothic" charset="0"/>
                <a:cs typeface="msgothic" charset="0"/>
              </a:rPr>
              <a:t>Python, Ruby, Java, Perl, ML, Lisp, </a:t>
            </a:r>
            <a:r>
              <a:rPr lang="en-GB" dirty="0" err="1">
                <a:ea typeface="msgothic" charset="0"/>
                <a:cs typeface="msgothic" charset="0"/>
              </a:rPr>
              <a:t>Mathematica</a:t>
            </a:r>
            <a:endParaRPr lang="en-GB" dirty="0">
              <a:ea typeface="msgothic" charset="0"/>
              <a:cs typeface="msgothic" charset="0"/>
            </a:endParaRP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>
              <a:ea typeface="msgothic" charset="0"/>
              <a:cs typeface="msgothic" charset="0"/>
            </a:endParaRP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a typeface="msgothic" charset="0"/>
                <a:cs typeface="msgothic" charset="0"/>
              </a:rPr>
              <a:t>Variants (“conservative” garbage collectors) exist for C and C++</a:t>
            </a:r>
          </a:p>
          <a:p>
            <a:pPr lvl="1"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a typeface="msgothic" charset="0"/>
                <a:cs typeface="msgothic" charset="0"/>
              </a:rPr>
              <a:t>However, cannot necessarily collect all garbage</a:t>
            </a:r>
          </a:p>
          <a:p>
            <a:pPr>
              <a:lnSpc>
                <a:spcPct val="95000"/>
              </a:lnSpc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>
              <a:solidFill>
                <a:srgbClr val="003300"/>
              </a:solidFill>
              <a:ea typeface="msgothic" charset="0"/>
              <a:cs typeface="msgothic" charset="0"/>
            </a:endParaRP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>
              <a:solidFill>
                <a:srgbClr val="003300"/>
              </a:solidFill>
              <a:ea typeface="msgothic" charset="0"/>
              <a:cs typeface="msgothic" charset="0"/>
            </a:endParaRP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838200" y="2667000"/>
            <a:ext cx="4995576" cy="1079399"/>
          </a:xfrm>
          <a:prstGeom prst="rect">
            <a:avLst/>
          </a:prstGeom>
          <a:solidFill>
            <a:srgbClr val="F6F5BD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void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foo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*p =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(128);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return;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/* p block is now garbage */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203514255"/>
      </p:ext>
    </p:extLst>
  </p:cSld>
  <p:clrMapOvr>
    <a:masterClrMapping/>
  </p:clrMapOvr>
  <p:transition spd="med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49544" y="533400"/>
            <a:ext cx="63500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Garbage Collection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55600" y="1371600"/>
            <a:ext cx="8483600" cy="4953000"/>
          </a:xfrm>
          <a:ln/>
        </p:spPr>
        <p:txBody>
          <a:bodyPr/>
          <a:lstStyle/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How does the memory manager know when memory can be freed?</a:t>
            </a:r>
          </a:p>
          <a:p>
            <a:pPr lvl="1"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In general we cannot know what is going to be used in the future since it depends on conditionals</a:t>
            </a:r>
          </a:p>
          <a:p>
            <a:pPr lvl="1"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But we can tell that certain blocks cannot be used if there are no pointers to them</a:t>
            </a:r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Must make certain assumptions about pointers</a:t>
            </a:r>
          </a:p>
          <a:p>
            <a:pPr lvl="1">
              <a:lnSpc>
                <a:spcPct val="90000"/>
              </a:lnSpc>
              <a:buSzPct val="100000"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Memory manager can distinguish pointers from non-pointers</a:t>
            </a:r>
          </a:p>
          <a:p>
            <a:pPr lvl="1">
              <a:lnSpc>
                <a:spcPct val="90000"/>
              </a:lnSpc>
              <a:buSzPct val="100000"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All pointers point to the start of a block </a:t>
            </a:r>
          </a:p>
          <a:p>
            <a:pPr lvl="1">
              <a:lnSpc>
                <a:spcPct val="90000"/>
              </a:lnSpc>
              <a:buSzPct val="100000"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Cannot hide pointers </a:t>
            </a:r>
            <a:br>
              <a:rPr lang="en-GB" dirty="0"/>
            </a:br>
            <a:r>
              <a:rPr lang="en-GB" dirty="0"/>
              <a:t>(e.g., by coercing them to an </a:t>
            </a:r>
            <a:r>
              <a:rPr lang="en-GB" b="1" dirty="0" err="1">
                <a:latin typeface="Courier New" pitchFamily="49" charset="0"/>
              </a:rPr>
              <a:t>int</a:t>
            </a:r>
            <a:r>
              <a:rPr lang="en-GB" dirty="0"/>
              <a:t>, and then back again)</a:t>
            </a:r>
          </a:p>
        </p:txBody>
      </p:sp>
    </p:spTree>
    <p:extLst>
      <p:ext uri="{BB962C8B-B14F-4D97-AF65-F5344CB8AC3E}">
        <p14:creationId xmlns:p14="http://schemas.microsoft.com/office/powerpoint/2010/main" val="3770637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457200"/>
            <a:ext cx="68834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Classical GC Algorithms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166812"/>
            <a:ext cx="8318500" cy="5462588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Mark-and-sweep collection (McCarthy, 1960)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Does not move blocks (unless you also “compact”)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Reference counting (Collins, 1960)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Does not move blocks (not discussed)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Copying collection (</a:t>
            </a:r>
            <a:r>
              <a:rPr lang="en-GB" dirty="0" err="1"/>
              <a:t>Minsky</a:t>
            </a:r>
            <a:r>
              <a:rPr lang="en-GB" dirty="0"/>
              <a:t>, 1963)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Moves blocks (not discussed)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Generational Collectors (Lieberman and Hewitt, 1983)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Collection based on lifetimes</a:t>
            </a:r>
          </a:p>
          <a:p>
            <a:pPr lvl="2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Most allocations become garbage very soon</a:t>
            </a:r>
          </a:p>
          <a:p>
            <a:pPr lvl="2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So focus reclamation work on zones of memory recently allocated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For more information: </a:t>
            </a:r>
            <a:br>
              <a:rPr lang="en-GB" dirty="0"/>
            </a:br>
            <a:r>
              <a:rPr lang="en-GB" dirty="0"/>
              <a:t>Jones and Lin, “</a:t>
            </a:r>
            <a:r>
              <a:rPr lang="en-GB" i="1" dirty="0"/>
              <a:t>Garbage Collection: Algorithms for Automatic Dynamic Memory</a:t>
            </a:r>
            <a:r>
              <a:rPr lang="en-GB" dirty="0"/>
              <a:t>”, John Wiley &amp; Sons, 1996.</a:t>
            </a:r>
          </a:p>
        </p:txBody>
      </p:sp>
    </p:spTree>
    <p:extLst>
      <p:ext uri="{BB962C8B-B14F-4D97-AF65-F5344CB8AC3E}">
        <p14:creationId xmlns:p14="http://schemas.microsoft.com/office/powerpoint/2010/main" val="7710119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932851" y="3803944"/>
            <a:ext cx="5984875" cy="20574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68300" y="457200"/>
            <a:ext cx="63373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Memory as a Graph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470900" cy="1547813"/>
          </a:xfrm>
          <a:ln/>
        </p:spPr>
        <p:txBody>
          <a:bodyPr/>
          <a:lstStyle/>
          <a:p>
            <a:pPr>
              <a:lnSpc>
                <a:spcPct val="85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We view memory as a directed graph</a:t>
            </a:r>
          </a:p>
          <a:p>
            <a:pPr lvl="1">
              <a:lnSpc>
                <a:spcPct val="90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Each block is a node in the graph </a:t>
            </a:r>
          </a:p>
          <a:p>
            <a:pPr lvl="1">
              <a:lnSpc>
                <a:spcPct val="90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Each pointer is an edge in the graph</a:t>
            </a:r>
          </a:p>
          <a:p>
            <a:pPr lvl="1">
              <a:lnSpc>
                <a:spcPct val="90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Locations not in the heap that contain pointers into the heap are called </a:t>
            </a:r>
            <a:r>
              <a:rPr lang="en-GB" b="1" i="1" dirty="0">
                <a:solidFill>
                  <a:srgbClr val="C00000"/>
                </a:solidFill>
              </a:rPr>
              <a:t>root</a:t>
            </a:r>
            <a:r>
              <a:rPr lang="en-GB" dirty="0"/>
              <a:t>  nodes  (e.g. registers, locations on the stack, global variables)</a:t>
            </a:r>
          </a:p>
        </p:txBody>
      </p:sp>
      <p:sp>
        <p:nvSpPr>
          <p:cNvPr id="22532" name="Oval 4"/>
          <p:cNvSpPr>
            <a:spLocks noChangeArrowheads="1"/>
          </p:cNvSpPr>
          <p:nvPr/>
        </p:nvSpPr>
        <p:spPr bwMode="auto">
          <a:xfrm>
            <a:off x="2644176" y="3118144"/>
            <a:ext cx="304800" cy="304800"/>
          </a:xfrm>
          <a:prstGeom prst="ellipse">
            <a:avLst/>
          </a:prstGeom>
          <a:solidFill>
            <a:srgbClr val="ACE3A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3" name="Oval 5"/>
          <p:cNvSpPr>
            <a:spLocks noChangeArrowheads="1"/>
          </p:cNvSpPr>
          <p:nvPr/>
        </p:nvSpPr>
        <p:spPr bwMode="auto">
          <a:xfrm>
            <a:off x="3710976" y="3118144"/>
            <a:ext cx="304800" cy="304800"/>
          </a:xfrm>
          <a:prstGeom prst="ellipse">
            <a:avLst/>
          </a:prstGeom>
          <a:solidFill>
            <a:srgbClr val="ACE3A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4" name="Oval 6"/>
          <p:cNvSpPr>
            <a:spLocks noChangeArrowheads="1"/>
          </p:cNvSpPr>
          <p:nvPr/>
        </p:nvSpPr>
        <p:spPr bwMode="auto">
          <a:xfrm>
            <a:off x="4853976" y="3118144"/>
            <a:ext cx="304800" cy="304800"/>
          </a:xfrm>
          <a:prstGeom prst="ellipse">
            <a:avLst/>
          </a:prstGeom>
          <a:solidFill>
            <a:srgbClr val="ACE3A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5" name="Line 7"/>
          <p:cNvSpPr>
            <a:spLocks noChangeShapeType="1"/>
          </p:cNvSpPr>
          <p:nvPr/>
        </p:nvSpPr>
        <p:spPr bwMode="auto">
          <a:xfrm flipH="1">
            <a:off x="2337789" y="3422944"/>
            <a:ext cx="384175" cy="9144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932851" y="3082209"/>
            <a:ext cx="1147984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msgothic" charset="0"/>
                <a:cs typeface="msgothic" charset="0"/>
              </a:rPr>
              <a:t>Root nodes</a:t>
            </a:r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939383" y="3803944"/>
            <a:ext cx="1188444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msgothic" charset="0"/>
                <a:cs typeface="msgothic" charset="0"/>
              </a:rPr>
              <a:t>Heap nodes</a:t>
            </a:r>
          </a:p>
        </p:txBody>
      </p:sp>
      <p:sp>
        <p:nvSpPr>
          <p:cNvPr id="22538" name="Line 10"/>
          <p:cNvSpPr>
            <a:spLocks noChangeShapeType="1"/>
          </p:cNvSpPr>
          <p:nvPr/>
        </p:nvSpPr>
        <p:spPr bwMode="auto">
          <a:xfrm>
            <a:off x="3863376" y="3422944"/>
            <a:ext cx="1588" cy="9144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39" name="Line 11"/>
          <p:cNvSpPr>
            <a:spLocks noChangeShapeType="1"/>
          </p:cNvSpPr>
          <p:nvPr/>
        </p:nvSpPr>
        <p:spPr bwMode="auto">
          <a:xfrm>
            <a:off x="5082576" y="3422944"/>
            <a:ext cx="533400" cy="9652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40" name="Oval 12"/>
          <p:cNvSpPr>
            <a:spLocks noChangeArrowheads="1"/>
          </p:cNvSpPr>
          <p:nvPr/>
        </p:nvSpPr>
        <p:spPr bwMode="auto">
          <a:xfrm>
            <a:off x="2186976" y="4337344"/>
            <a:ext cx="304800" cy="304800"/>
          </a:xfrm>
          <a:prstGeom prst="ellipse">
            <a:avLst/>
          </a:prstGeom>
          <a:solidFill>
            <a:srgbClr val="ACE3A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41" name="Oval 13"/>
          <p:cNvSpPr>
            <a:spLocks noChangeArrowheads="1"/>
          </p:cNvSpPr>
          <p:nvPr/>
        </p:nvSpPr>
        <p:spPr bwMode="auto">
          <a:xfrm>
            <a:off x="3710976" y="4337344"/>
            <a:ext cx="304800" cy="304800"/>
          </a:xfrm>
          <a:prstGeom prst="ellipse">
            <a:avLst/>
          </a:prstGeom>
          <a:solidFill>
            <a:srgbClr val="ACE3A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42" name="Oval 14"/>
          <p:cNvSpPr>
            <a:spLocks noChangeArrowheads="1"/>
          </p:cNvSpPr>
          <p:nvPr/>
        </p:nvSpPr>
        <p:spPr bwMode="auto">
          <a:xfrm>
            <a:off x="5539776" y="4337344"/>
            <a:ext cx="304800" cy="304800"/>
          </a:xfrm>
          <a:prstGeom prst="ellipse">
            <a:avLst/>
          </a:prstGeom>
          <a:solidFill>
            <a:srgbClr val="ACE3A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43" name="Line 15"/>
          <p:cNvSpPr>
            <a:spLocks noChangeShapeType="1"/>
          </p:cNvSpPr>
          <p:nvPr/>
        </p:nvSpPr>
        <p:spPr bwMode="auto">
          <a:xfrm flipH="1">
            <a:off x="1651989" y="4565944"/>
            <a:ext cx="536575" cy="6858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44" name="Oval 16"/>
          <p:cNvSpPr>
            <a:spLocks noChangeArrowheads="1"/>
          </p:cNvSpPr>
          <p:nvPr/>
        </p:nvSpPr>
        <p:spPr bwMode="auto">
          <a:xfrm>
            <a:off x="1501176" y="5251744"/>
            <a:ext cx="304800" cy="304800"/>
          </a:xfrm>
          <a:prstGeom prst="ellipse">
            <a:avLst/>
          </a:prstGeom>
          <a:solidFill>
            <a:srgbClr val="ACE3A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45" name="Line 17"/>
          <p:cNvSpPr>
            <a:spLocks noChangeShapeType="1"/>
          </p:cNvSpPr>
          <p:nvPr/>
        </p:nvSpPr>
        <p:spPr bwMode="auto">
          <a:xfrm>
            <a:off x="2491776" y="4565944"/>
            <a:ext cx="533400" cy="6858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46" name="Oval 18"/>
          <p:cNvSpPr>
            <a:spLocks noChangeArrowheads="1"/>
          </p:cNvSpPr>
          <p:nvPr/>
        </p:nvSpPr>
        <p:spPr bwMode="auto">
          <a:xfrm>
            <a:off x="2872776" y="5251744"/>
            <a:ext cx="304800" cy="304800"/>
          </a:xfrm>
          <a:prstGeom prst="ellipse">
            <a:avLst/>
          </a:prstGeom>
          <a:solidFill>
            <a:srgbClr val="ACE3A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47" name="Line 19"/>
          <p:cNvSpPr>
            <a:spLocks noChangeShapeType="1"/>
          </p:cNvSpPr>
          <p:nvPr/>
        </p:nvSpPr>
        <p:spPr bwMode="auto">
          <a:xfrm>
            <a:off x="5692176" y="4642144"/>
            <a:ext cx="1588" cy="6096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48" name="Oval 20"/>
          <p:cNvSpPr>
            <a:spLocks noChangeArrowheads="1"/>
          </p:cNvSpPr>
          <p:nvPr/>
        </p:nvSpPr>
        <p:spPr bwMode="auto">
          <a:xfrm>
            <a:off x="5539776" y="5251744"/>
            <a:ext cx="304800" cy="304800"/>
          </a:xfrm>
          <a:prstGeom prst="ellipse">
            <a:avLst/>
          </a:prstGeom>
          <a:solidFill>
            <a:srgbClr val="ACE3A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49" name="Oval 21"/>
          <p:cNvSpPr>
            <a:spLocks noChangeArrowheads="1"/>
          </p:cNvSpPr>
          <p:nvPr/>
        </p:nvSpPr>
        <p:spPr bwMode="auto">
          <a:xfrm>
            <a:off x="4590451" y="4642144"/>
            <a:ext cx="304800" cy="304800"/>
          </a:xfrm>
          <a:prstGeom prst="ellipse">
            <a:avLst/>
          </a:prstGeom>
          <a:solidFill>
            <a:srgbClr val="EBAFA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50" name="Oval 22"/>
          <p:cNvSpPr>
            <a:spLocks noChangeArrowheads="1"/>
          </p:cNvSpPr>
          <p:nvPr/>
        </p:nvSpPr>
        <p:spPr bwMode="auto">
          <a:xfrm>
            <a:off x="4590451" y="5404144"/>
            <a:ext cx="304800" cy="304800"/>
          </a:xfrm>
          <a:prstGeom prst="ellipse">
            <a:avLst/>
          </a:prstGeom>
          <a:solidFill>
            <a:srgbClr val="EBAFA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51" name="Line 23"/>
          <p:cNvSpPr>
            <a:spLocks noChangeShapeType="1"/>
          </p:cNvSpPr>
          <p:nvPr/>
        </p:nvSpPr>
        <p:spPr bwMode="auto">
          <a:xfrm>
            <a:off x="4742851" y="4946944"/>
            <a:ext cx="1588" cy="4572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52" name="Oval 24"/>
          <p:cNvSpPr>
            <a:spLocks noChangeArrowheads="1"/>
          </p:cNvSpPr>
          <p:nvPr/>
        </p:nvSpPr>
        <p:spPr bwMode="auto">
          <a:xfrm>
            <a:off x="3828451" y="5099344"/>
            <a:ext cx="304800" cy="304800"/>
          </a:xfrm>
          <a:prstGeom prst="ellipse">
            <a:avLst/>
          </a:prstGeom>
          <a:solidFill>
            <a:srgbClr val="EBAFA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53" name="Line 25"/>
          <p:cNvSpPr>
            <a:spLocks noChangeShapeType="1"/>
          </p:cNvSpPr>
          <p:nvPr/>
        </p:nvSpPr>
        <p:spPr bwMode="auto">
          <a:xfrm flipH="1" flipV="1">
            <a:off x="4131664" y="5326357"/>
            <a:ext cx="460375" cy="155575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54" name="Line 26"/>
          <p:cNvSpPr>
            <a:spLocks noChangeShapeType="1"/>
          </p:cNvSpPr>
          <p:nvPr/>
        </p:nvSpPr>
        <p:spPr bwMode="auto">
          <a:xfrm flipV="1">
            <a:off x="4145432" y="4901024"/>
            <a:ext cx="460376" cy="254418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55" name="Oval 27"/>
          <p:cNvSpPr>
            <a:spLocks noChangeArrowheads="1"/>
          </p:cNvSpPr>
          <p:nvPr/>
        </p:nvSpPr>
        <p:spPr bwMode="auto">
          <a:xfrm>
            <a:off x="6266851" y="4794544"/>
            <a:ext cx="304800" cy="304800"/>
          </a:xfrm>
          <a:prstGeom prst="ellipse">
            <a:avLst/>
          </a:prstGeom>
          <a:solidFill>
            <a:srgbClr val="EBAFA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56" name="Oval 28"/>
          <p:cNvSpPr>
            <a:spLocks noChangeArrowheads="1"/>
          </p:cNvSpPr>
          <p:nvPr/>
        </p:nvSpPr>
        <p:spPr bwMode="auto">
          <a:xfrm>
            <a:off x="7170139" y="3930944"/>
            <a:ext cx="304800" cy="304800"/>
          </a:xfrm>
          <a:prstGeom prst="ellipse">
            <a:avLst/>
          </a:prstGeom>
          <a:solidFill>
            <a:srgbClr val="ACE3A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57" name="Oval 29"/>
          <p:cNvSpPr>
            <a:spLocks noChangeArrowheads="1"/>
          </p:cNvSpPr>
          <p:nvPr/>
        </p:nvSpPr>
        <p:spPr bwMode="auto">
          <a:xfrm>
            <a:off x="7170139" y="4388144"/>
            <a:ext cx="304800" cy="304800"/>
          </a:xfrm>
          <a:prstGeom prst="ellipse">
            <a:avLst/>
          </a:prstGeom>
          <a:solidFill>
            <a:srgbClr val="EBAFA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58" name="Text Box 30"/>
          <p:cNvSpPr txBox="1">
            <a:spLocks noChangeArrowheads="1"/>
          </p:cNvSpPr>
          <p:nvPr/>
        </p:nvSpPr>
        <p:spPr bwMode="auto">
          <a:xfrm>
            <a:off x="7549551" y="4337344"/>
            <a:ext cx="1396129" cy="5869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Not-reachable</a:t>
            </a:r>
            <a:b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</a:b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(garbage)</a:t>
            </a:r>
          </a:p>
        </p:txBody>
      </p:sp>
      <p:sp>
        <p:nvSpPr>
          <p:cNvPr id="22559" name="Text Box 31"/>
          <p:cNvSpPr txBox="1">
            <a:spLocks noChangeArrowheads="1"/>
          </p:cNvSpPr>
          <p:nvPr/>
        </p:nvSpPr>
        <p:spPr bwMode="auto">
          <a:xfrm>
            <a:off x="7560664" y="3880144"/>
            <a:ext cx="1017821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reachable</a:t>
            </a:r>
          </a:p>
        </p:txBody>
      </p:sp>
      <p:sp>
        <p:nvSpPr>
          <p:cNvPr id="22560" name="Rectangle 32"/>
          <p:cNvSpPr>
            <a:spLocks noChangeArrowheads="1"/>
          </p:cNvSpPr>
          <p:nvPr/>
        </p:nvSpPr>
        <p:spPr bwMode="auto">
          <a:xfrm>
            <a:off x="843951" y="5943600"/>
            <a:ext cx="7404100" cy="838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marL="384175" indent="-384175" eaLnBrk="1" hangingPunct="1">
              <a:lnSpc>
                <a:spcPct val="95000"/>
              </a:lnSpc>
              <a:spcBef>
                <a:spcPts val="1125"/>
              </a:spcBef>
              <a:buClr>
                <a:srgbClr val="660033"/>
              </a:buClr>
              <a:buFont typeface="Wingdings" charset="2"/>
              <a:buNone/>
              <a:tabLst>
                <a:tab pos="384175" algn="l"/>
                <a:tab pos="1298575" algn="l"/>
                <a:tab pos="2212975" algn="l"/>
                <a:tab pos="3127375" algn="l"/>
                <a:tab pos="4041775" algn="l"/>
                <a:tab pos="4956175" algn="l"/>
                <a:tab pos="5870575" algn="l"/>
                <a:tab pos="6784975" algn="l"/>
                <a:tab pos="7699375" algn="l"/>
                <a:tab pos="8613775" algn="l"/>
                <a:tab pos="9528175" algn="l"/>
                <a:tab pos="10442575" algn="l"/>
              </a:tabLst>
            </a:pPr>
            <a:r>
              <a:rPr lang="en-GB" sz="1800" dirty="0">
                <a:latin typeface="Calibri" pitchFamily="34" charset="0"/>
                <a:ea typeface="msgothic" charset="0"/>
                <a:cs typeface="msgothic" charset="0"/>
              </a:rPr>
              <a:t>A node (block) is </a:t>
            </a:r>
            <a:r>
              <a:rPr lang="en-GB" sz="1800" i="1" dirty="0">
                <a:solidFill>
                  <a:srgbClr val="C00000"/>
                </a:solidFill>
                <a:latin typeface="Calibri" pitchFamily="34" charset="0"/>
                <a:ea typeface="msgothic" charset="0"/>
                <a:cs typeface="msgothic" charset="0"/>
              </a:rPr>
              <a:t>reachable</a:t>
            </a:r>
            <a:r>
              <a:rPr lang="en-GB" sz="1800" dirty="0">
                <a:latin typeface="Calibri" pitchFamily="34" charset="0"/>
                <a:ea typeface="msgothic" charset="0"/>
                <a:cs typeface="msgothic" charset="0"/>
              </a:rPr>
              <a:t>  if there is a path from any root to that node.</a:t>
            </a:r>
          </a:p>
          <a:p>
            <a:pPr marL="384175" indent="-384175" eaLnBrk="1" hangingPunct="1">
              <a:lnSpc>
                <a:spcPct val="95000"/>
              </a:lnSpc>
              <a:spcBef>
                <a:spcPts val="1125"/>
              </a:spcBef>
              <a:buClr>
                <a:srgbClr val="660033"/>
              </a:buClr>
              <a:buFont typeface="Wingdings" charset="2"/>
              <a:buNone/>
              <a:tabLst>
                <a:tab pos="384175" algn="l"/>
                <a:tab pos="1298575" algn="l"/>
                <a:tab pos="2212975" algn="l"/>
                <a:tab pos="3127375" algn="l"/>
                <a:tab pos="4041775" algn="l"/>
                <a:tab pos="4956175" algn="l"/>
                <a:tab pos="5870575" algn="l"/>
                <a:tab pos="6784975" algn="l"/>
                <a:tab pos="7699375" algn="l"/>
                <a:tab pos="8613775" algn="l"/>
                <a:tab pos="9528175" algn="l"/>
                <a:tab pos="10442575" algn="l"/>
              </a:tabLst>
            </a:pPr>
            <a:r>
              <a:rPr lang="en-GB" sz="1800" dirty="0">
                <a:latin typeface="Calibri" pitchFamily="34" charset="0"/>
                <a:ea typeface="msgothic" charset="0"/>
                <a:cs typeface="msgothic" charset="0"/>
              </a:rPr>
              <a:t>Non-reachable nodes are </a:t>
            </a:r>
            <a:r>
              <a:rPr lang="en-GB" sz="1800" i="1" dirty="0">
                <a:solidFill>
                  <a:srgbClr val="C00000"/>
                </a:solidFill>
                <a:latin typeface="Calibri" pitchFamily="34" charset="0"/>
                <a:ea typeface="msgothic" charset="0"/>
                <a:cs typeface="msgothic" charset="0"/>
              </a:rPr>
              <a:t>garbage</a:t>
            </a:r>
            <a:r>
              <a:rPr lang="en-GB" sz="1800" i="1" dirty="0">
                <a:latin typeface="Calibri" pitchFamily="34" charset="0"/>
                <a:ea typeface="msgothic" charset="0"/>
                <a:cs typeface="msgothic" charset="0"/>
              </a:rPr>
              <a:t> </a:t>
            </a:r>
            <a:r>
              <a:rPr lang="en-GB" sz="1800" dirty="0">
                <a:latin typeface="Calibri" pitchFamily="34" charset="0"/>
                <a:ea typeface="msgothic" charset="0"/>
                <a:cs typeface="msgothic" charset="0"/>
              </a:rPr>
              <a:t>(cannot be needed by the application)</a:t>
            </a:r>
          </a:p>
        </p:txBody>
      </p:sp>
    </p:spTree>
    <p:extLst>
      <p:ext uri="{BB962C8B-B14F-4D97-AF65-F5344CB8AC3E}">
        <p14:creationId xmlns:p14="http://schemas.microsoft.com/office/powerpoint/2010/main" val="3610780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457200"/>
            <a:ext cx="71501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Mark and Sweep Collecting</a:t>
            </a: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79413" y="1174750"/>
            <a:ext cx="8307387" cy="2406650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Can build on top of </a:t>
            </a:r>
            <a:r>
              <a:rPr lang="en-GB" dirty="0" err="1"/>
              <a:t>malloc</a:t>
            </a:r>
            <a:r>
              <a:rPr lang="en-GB" dirty="0"/>
              <a:t>/free package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0" dirty="0"/>
              <a:t>Allocate using </a:t>
            </a:r>
            <a:r>
              <a:rPr lang="en-GB" b="1" dirty="0" err="1">
                <a:latin typeface="Courier New"/>
                <a:cs typeface="Courier New"/>
              </a:rPr>
              <a:t>malloc</a:t>
            </a:r>
            <a:r>
              <a:rPr lang="en-GB" b="0" dirty="0"/>
              <a:t> until you “run out of space”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When out of space: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0" dirty="0"/>
              <a:t>Use extra </a:t>
            </a:r>
            <a:r>
              <a:rPr lang="en-GB" b="1" i="1" dirty="0">
                <a:solidFill>
                  <a:srgbClr val="C00000"/>
                </a:solidFill>
              </a:rPr>
              <a:t>mark bit</a:t>
            </a:r>
            <a:r>
              <a:rPr lang="en-GB" b="1" dirty="0">
                <a:solidFill>
                  <a:srgbClr val="C00000"/>
                </a:solidFill>
              </a:rPr>
              <a:t> </a:t>
            </a:r>
            <a:r>
              <a:rPr lang="en-GB" b="0" dirty="0"/>
              <a:t>in the head of each block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i="1" dirty="0">
                <a:solidFill>
                  <a:srgbClr val="C00000"/>
                </a:solidFill>
              </a:rPr>
              <a:t>Mark:</a:t>
            </a:r>
            <a:r>
              <a:rPr lang="en-GB" dirty="0"/>
              <a:t> </a:t>
            </a:r>
            <a:r>
              <a:rPr lang="en-GB" b="0" dirty="0"/>
              <a:t>Start at roots and set </a:t>
            </a:r>
            <a:r>
              <a:rPr lang="en-GB" dirty="0"/>
              <a:t>mark bit</a:t>
            </a:r>
            <a:r>
              <a:rPr lang="en-GB" b="0" dirty="0"/>
              <a:t> on each reachable block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i="1" dirty="0">
                <a:solidFill>
                  <a:srgbClr val="C00000"/>
                </a:solidFill>
              </a:rPr>
              <a:t>Sweep:</a:t>
            </a:r>
            <a:r>
              <a:rPr lang="en-GB" dirty="0"/>
              <a:t> </a:t>
            </a:r>
            <a:r>
              <a:rPr lang="en-GB" b="0" dirty="0"/>
              <a:t>Scan all blocks and </a:t>
            </a:r>
            <a:r>
              <a:rPr lang="en-GB" dirty="0"/>
              <a:t>free</a:t>
            </a:r>
            <a:r>
              <a:rPr lang="en-GB" b="0" dirty="0"/>
              <a:t> blocks that are </a:t>
            </a:r>
            <a:r>
              <a:rPr lang="en-GB" dirty="0"/>
              <a:t>not marked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</p:txBody>
      </p:sp>
      <p:grpSp>
        <p:nvGrpSpPr>
          <p:cNvPr id="78" name="Group 77"/>
          <p:cNvGrpSpPr/>
          <p:nvPr/>
        </p:nvGrpSpPr>
        <p:grpSpPr>
          <a:xfrm>
            <a:off x="377825" y="4690650"/>
            <a:ext cx="8551679" cy="1024350"/>
            <a:chOff x="377825" y="4690650"/>
            <a:chExt cx="8551679" cy="1024350"/>
          </a:xfrm>
        </p:grpSpPr>
        <p:sp>
          <p:nvSpPr>
            <p:cNvPr id="24577" name="Rectangle 1"/>
            <p:cNvSpPr>
              <a:spLocks noChangeArrowheads="1"/>
            </p:cNvSpPr>
            <p:nvPr/>
          </p:nvSpPr>
          <p:spPr bwMode="auto">
            <a:xfrm>
              <a:off x="6019800" y="5130800"/>
              <a:ext cx="304800" cy="304800"/>
            </a:xfrm>
            <a:prstGeom prst="rect">
              <a:avLst/>
            </a:prstGeom>
            <a:solidFill>
              <a:srgbClr val="EBAFA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78" name="Rectangle 2"/>
            <p:cNvSpPr>
              <a:spLocks noChangeArrowheads="1"/>
            </p:cNvSpPr>
            <p:nvPr/>
          </p:nvSpPr>
          <p:spPr bwMode="auto">
            <a:xfrm>
              <a:off x="3886200" y="5130800"/>
              <a:ext cx="304800" cy="304800"/>
            </a:xfrm>
            <a:prstGeom prst="rect">
              <a:avLst/>
            </a:prstGeom>
            <a:solidFill>
              <a:srgbClr val="EBAFA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79" name="Rectangle 3"/>
            <p:cNvSpPr>
              <a:spLocks noChangeArrowheads="1"/>
            </p:cNvSpPr>
            <p:nvPr/>
          </p:nvSpPr>
          <p:spPr bwMode="auto">
            <a:xfrm>
              <a:off x="3276600" y="5130800"/>
              <a:ext cx="304800" cy="304800"/>
            </a:xfrm>
            <a:prstGeom prst="rect">
              <a:avLst/>
            </a:prstGeom>
            <a:solidFill>
              <a:srgbClr val="EBAFA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4" name="Freeform 28"/>
            <p:cNvSpPr>
              <a:spLocks/>
            </p:cNvSpPr>
            <p:nvPr/>
          </p:nvSpPr>
          <p:spPr bwMode="auto">
            <a:xfrm>
              <a:off x="3330575" y="4749800"/>
              <a:ext cx="1012825" cy="482600"/>
            </a:xfrm>
            <a:custGeom>
              <a:avLst/>
              <a:gdLst/>
              <a:ahLst/>
              <a:cxnLst>
                <a:cxn ang="0">
                  <a:pos x="768" y="304"/>
                </a:cxn>
                <a:cxn ang="0">
                  <a:pos x="384" y="16"/>
                </a:cxn>
                <a:cxn ang="0">
                  <a:pos x="0" y="208"/>
                </a:cxn>
              </a:cxnLst>
              <a:rect l="0" t="0" r="r" b="b"/>
              <a:pathLst>
                <a:path w="768" h="304">
                  <a:moveTo>
                    <a:pt x="768" y="304"/>
                  </a:moveTo>
                  <a:cubicBezTo>
                    <a:pt x="640" y="168"/>
                    <a:pt x="512" y="32"/>
                    <a:pt x="384" y="16"/>
                  </a:cubicBezTo>
                  <a:cubicBezTo>
                    <a:pt x="256" y="0"/>
                    <a:pt x="128" y="104"/>
                    <a:pt x="0" y="208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5" name="Freeform 29"/>
            <p:cNvSpPr>
              <a:spLocks/>
            </p:cNvSpPr>
            <p:nvPr/>
          </p:nvSpPr>
          <p:spPr bwMode="auto">
            <a:xfrm>
              <a:off x="4632325" y="4690650"/>
              <a:ext cx="1447800" cy="558800"/>
            </a:xfrm>
            <a:custGeom>
              <a:avLst/>
              <a:gdLst/>
              <a:ahLst/>
              <a:cxnLst>
                <a:cxn ang="0">
                  <a:pos x="0" y="352"/>
                </a:cxn>
                <a:cxn ang="0">
                  <a:pos x="432" y="16"/>
                </a:cxn>
                <a:cxn ang="0">
                  <a:pos x="960" y="256"/>
                </a:cxn>
              </a:cxnLst>
              <a:rect l="0" t="0" r="r" b="b"/>
              <a:pathLst>
                <a:path w="960" h="352">
                  <a:moveTo>
                    <a:pt x="0" y="352"/>
                  </a:moveTo>
                  <a:cubicBezTo>
                    <a:pt x="136" y="192"/>
                    <a:pt x="272" y="32"/>
                    <a:pt x="432" y="16"/>
                  </a:cubicBezTo>
                  <a:cubicBezTo>
                    <a:pt x="592" y="0"/>
                    <a:pt x="776" y="128"/>
                    <a:pt x="960" y="256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6" name="Freeform 30"/>
            <p:cNvSpPr>
              <a:spLocks/>
            </p:cNvSpPr>
            <p:nvPr/>
          </p:nvSpPr>
          <p:spPr bwMode="auto">
            <a:xfrm>
              <a:off x="2103592" y="5283200"/>
              <a:ext cx="1630208" cy="431800"/>
            </a:xfrm>
            <a:custGeom>
              <a:avLst/>
              <a:gdLst/>
              <a:ahLst/>
              <a:cxnLst>
                <a:cxn ang="0">
                  <a:pos x="768" y="0"/>
                </a:cxn>
                <a:cxn ang="0">
                  <a:pos x="384" y="240"/>
                </a:cxn>
                <a:cxn ang="0">
                  <a:pos x="0" y="96"/>
                </a:cxn>
              </a:cxnLst>
              <a:rect l="0" t="0" r="r" b="b"/>
              <a:pathLst>
                <a:path w="768" h="256">
                  <a:moveTo>
                    <a:pt x="768" y="0"/>
                  </a:moveTo>
                  <a:cubicBezTo>
                    <a:pt x="640" y="112"/>
                    <a:pt x="512" y="224"/>
                    <a:pt x="384" y="240"/>
                  </a:cubicBezTo>
                  <a:cubicBezTo>
                    <a:pt x="256" y="256"/>
                    <a:pt x="128" y="176"/>
                    <a:pt x="0" y="96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7" name="Text Box 31"/>
            <p:cNvSpPr txBox="1">
              <a:spLocks noChangeArrowheads="1"/>
            </p:cNvSpPr>
            <p:nvPr/>
          </p:nvSpPr>
          <p:spPr bwMode="auto">
            <a:xfrm>
              <a:off x="377825" y="5086866"/>
              <a:ext cx="1332779" cy="40229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ea typeface="msgothic" charset="0"/>
                  <a:cs typeface="msgothic" charset="0"/>
                </a:rPr>
                <a:t>After mark</a:t>
              </a:r>
            </a:p>
          </p:txBody>
        </p:sp>
        <p:sp>
          <p:nvSpPr>
            <p:cNvPr id="24608" name="Line 32"/>
            <p:cNvSpPr>
              <a:spLocks noChangeShapeType="1"/>
            </p:cNvSpPr>
            <p:nvPr/>
          </p:nvSpPr>
          <p:spPr bwMode="auto">
            <a:xfrm>
              <a:off x="4343400" y="4876800"/>
              <a:ext cx="1588" cy="228600"/>
            </a:xfrm>
            <a:prstGeom prst="line">
              <a:avLst/>
            </a:prstGeom>
            <a:noFill/>
            <a:ln w="57150">
              <a:solidFill>
                <a:srgbClr val="C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09" name="Rectangle 33"/>
            <p:cNvSpPr>
              <a:spLocks noChangeArrowheads="1"/>
            </p:cNvSpPr>
            <p:nvPr/>
          </p:nvSpPr>
          <p:spPr bwMode="auto">
            <a:xfrm>
              <a:off x="2057400" y="5130800"/>
              <a:ext cx="609600" cy="3048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0" name="Rectangle 34"/>
            <p:cNvSpPr>
              <a:spLocks noChangeArrowheads="1"/>
            </p:cNvSpPr>
            <p:nvPr/>
          </p:nvSpPr>
          <p:spPr bwMode="auto">
            <a:xfrm>
              <a:off x="2667000" y="5130800"/>
              <a:ext cx="609600" cy="3048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1" name="Rectangle 35"/>
            <p:cNvSpPr>
              <a:spLocks noChangeArrowheads="1"/>
            </p:cNvSpPr>
            <p:nvPr/>
          </p:nvSpPr>
          <p:spPr bwMode="auto">
            <a:xfrm>
              <a:off x="3276600" y="5130800"/>
              <a:ext cx="609600" cy="3048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2" name="Rectangle 36"/>
            <p:cNvSpPr>
              <a:spLocks noChangeArrowheads="1"/>
            </p:cNvSpPr>
            <p:nvPr/>
          </p:nvSpPr>
          <p:spPr bwMode="auto">
            <a:xfrm>
              <a:off x="3886200" y="5130800"/>
              <a:ext cx="914400" cy="3048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3" name="Rectangle 37"/>
            <p:cNvSpPr>
              <a:spLocks noChangeArrowheads="1"/>
            </p:cNvSpPr>
            <p:nvPr/>
          </p:nvSpPr>
          <p:spPr bwMode="auto">
            <a:xfrm>
              <a:off x="4800600" y="5130800"/>
              <a:ext cx="1219200" cy="3048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4" name="Rectangle 38"/>
            <p:cNvSpPr>
              <a:spLocks noChangeArrowheads="1"/>
            </p:cNvSpPr>
            <p:nvPr/>
          </p:nvSpPr>
          <p:spPr bwMode="auto">
            <a:xfrm>
              <a:off x="6019800" y="5130800"/>
              <a:ext cx="914400" cy="3048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5" name="Line 39"/>
            <p:cNvSpPr>
              <a:spLocks noChangeShapeType="1"/>
            </p:cNvSpPr>
            <p:nvPr/>
          </p:nvSpPr>
          <p:spPr bwMode="auto">
            <a:xfrm>
              <a:off x="2971800" y="5130800"/>
              <a:ext cx="1588" cy="30480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16" name="Line 40"/>
            <p:cNvSpPr>
              <a:spLocks noChangeShapeType="1"/>
            </p:cNvSpPr>
            <p:nvPr/>
          </p:nvSpPr>
          <p:spPr bwMode="auto">
            <a:xfrm>
              <a:off x="2362200" y="5130800"/>
              <a:ext cx="1588" cy="304800"/>
            </a:xfrm>
            <a:prstGeom prst="line">
              <a:avLst/>
            </a:prstGeom>
            <a:noFill/>
            <a:ln w="126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17" name="Line 41"/>
            <p:cNvSpPr>
              <a:spLocks noChangeShapeType="1"/>
            </p:cNvSpPr>
            <p:nvPr/>
          </p:nvSpPr>
          <p:spPr bwMode="auto">
            <a:xfrm>
              <a:off x="3581400" y="5130800"/>
              <a:ext cx="1588" cy="304800"/>
            </a:xfrm>
            <a:prstGeom prst="line">
              <a:avLst/>
            </a:prstGeom>
            <a:noFill/>
            <a:ln w="126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18" name="Line 42"/>
            <p:cNvSpPr>
              <a:spLocks noChangeShapeType="1"/>
            </p:cNvSpPr>
            <p:nvPr/>
          </p:nvSpPr>
          <p:spPr bwMode="auto">
            <a:xfrm>
              <a:off x="4191000" y="5130800"/>
              <a:ext cx="1588" cy="304800"/>
            </a:xfrm>
            <a:prstGeom prst="line">
              <a:avLst/>
            </a:prstGeom>
            <a:noFill/>
            <a:ln w="126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19" name="Line 43"/>
            <p:cNvSpPr>
              <a:spLocks noChangeShapeType="1"/>
            </p:cNvSpPr>
            <p:nvPr/>
          </p:nvSpPr>
          <p:spPr bwMode="auto">
            <a:xfrm>
              <a:off x="4495800" y="5130800"/>
              <a:ext cx="1588" cy="30480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20" name="Line 44"/>
            <p:cNvSpPr>
              <a:spLocks noChangeShapeType="1"/>
            </p:cNvSpPr>
            <p:nvPr/>
          </p:nvSpPr>
          <p:spPr bwMode="auto">
            <a:xfrm>
              <a:off x="5105400" y="5130800"/>
              <a:ext cx="1588" cy="30480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21" name="Line 45"/>
            <p:cNvSpPr>
              <a:spLocks noChangeShapeType="1"/>
            </p:cNvSpPr>
            <p:nvPr/>
          </p:nvSpPr>
          <p:spPr bwMode="auto">
            <a:xfrm>
              <a:off x="5410200" y="5130800"/>
              <a:ext cx="1588" cy="30480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22" name="Line 46"/>
            <p:cNvSpPr>
              <a:spLocks noChangeShapeType="1"/>
            </p:cNvSpPr>
            <p:nvPr/>
          </p:nvSpPr>
          <p:spPr bwMode="auto">
            <a:xfrm>
              <a:off x="5715000" y="5130800"/>
              <a:ext cx="1588" cy="30480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23" name="Line 47"/>
            <p:cNvSpPr>
              <a:spLocks noChangeShapeType="1"/>
            </p:cNvSpPr>
            <p:nvPr/>
          </p:nvSpPr>
          <p:spPr bwMode="auto">
            <a:xfrm>
              <a:off x="6324600" y="5130800"/>
              <a:ext cx="1588" cy="304800"/>
            </a:xfrm>
            <a:prstGeom prst="line">
              <a:avLst/>
            </a:prstGeom>
            <a:noFill/>
            <a:ln w="126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24" name="Line 48"/>
            <p:cNvSpPr>
              <a:spLocks noChangeShapeType="1"/>
            </p:cNvSpPr>
            <p:nvPr/>
          </p:nvSpPr>
          <p:spPr bwMode="auto">
            <a:xfrm>
              <a:off x="6629400" y="5130800"/>
              <a:ext cx="1588" cy="30480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25" name="Rectangle 49"/>
            <p:cNvSpPr>
              <a:spLocks noChangeArrowheads="1"/>
            </p:cNvSpPr>
            <p:nvPr/>
          </p:nvSpPr>
          <p:spPr bwMode="auto">
            <a:xfrm>
              <a:off x="2057400" y="5130800"/>
              <a:ext cx="304800" cy="304800"/>
            </a:xfrm>
            <a:prstGeom prst="rect">
              <a:avLst/>
            </a:prstGeom>
            <a:solidFill>
              <a:srgbClr val="EBAFA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48" name="Rectangle 72"/>
            <p:cNvSpPr>
              <a:spLocks noChangeArrowheads="1"/>
            </p:cNvSpPr>
            <p:nvPr/>
          </p:nvSpPr>
          <p:spPr bwMode="auto">
            <a:xfrm>
              <a:off x="7391400" y="5111341"/>
              <a:ext cx="304800" cy="304800"/>
            </a:xfrm>
            <a:prstGeom prst="rect">
              <a:avLst/>
            </a:prstGeom>
            <a:solidFill>
              <a:srgbClr val="EBAFAF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49" name="Text Box 73"/>
            <p:cNvSpPr txBox="1">
              <a:spLocks noChangeArrowheads="1"/>
            </p:cNvSpPr>
            <p:nvPr/>
          </p:nvSpPr>
          <p:spPr bwMode="auto">
            <a:xfrm>
              <a:off x="7718425" y="5111341"/>
              <a:ext cx="1211079" cy="34073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ctr"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Mark bit set</a:t>
              </a: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382588" y="5796643"/>
            <a:ext cx="6551612" cy="1008743"/>
            <a:chOff x="382588" y="5796643"/>
            <a:chExt cx="6551612" cy="1008743"/>
          </a:xfrm>
        </p:grpSpPr>
        <p:sp>
          <p:nvSpPr>
            <p:cNvPr id="24628" name="Freeform 52"/>
            <p:cNvSpPr>
              <a:spLocks/>
            </p:cNvSpPr>
            <p:nvPr/>
          </p:nvSpPr>
          <p:spPr bwMode="auto">
            <a:xfrm>
              <a:off x="2103592" y="6400800"/>
              <a:ext cx="1646984" cy="404586"/>
            </a:xfrm>
            <a:custGeom>
              <a:avLst/>
              <a:gdLst/>
              <a:ahLst/>
              <a:cxnLst>
                <a:cxn ang="0">
                  <a:pos x="768" y="0"/>
                </a:cxn>
                <a:cxn ang="0">
                  <a:pos x="384" y="240"/>
                </a:cxn>
                <a:cxn ang="0">
                  <a:pos x="0" y="96"/>
                </a:cxn>
              </a:cxnLst>
              <a:rect l="0" t="0" r="r" b="b"/>
              <a:pathLst>
                <a:path w="768" h="256">
                  <a:moveTo>
                    <a:pt x="768" y="0"/>
                  </a:moveTo>
                  <a:cubicBezTo>
                    <a:pt x="640" y="112"/>
                    <a:pt x="512" y="224"/>
                    <a:pt x="384" y="240"/>
                  </a:cubicBezTo>
                  <a:cubicBezTo>
                    <a:pt x="256" y="256"/>
                    <a:pt x="128" y="176"/>
                    <a:pt x="0" y="96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9" name="Group 78"/>
            <p:cNvGrpSpPr/>
            <p:nvPr/>
          </p:nvGrpSpPr>
          <p:grpSpPr>
            <a:xfrm>
              <a:off x="382588" y="5796643"/>
              <a:ext cx="6551612" cy="808043"/>
              <a:chOff x="382588" y="5796643"/>
              <a:chExt cx="6551612" cy="808043"/>
            </a:xfrm>
          </p:grpSpPr>
          <p:sp>
            <p:nvSpPr>
              <p:cNvPr id="24626" name="Freeform 50"/>
              <p:cNvSpPr>
                <a:spLocks/>
              </p:cNvSpPr>
              <p:nvPr/>
            </p:nvSpPr>
            <p:spPr bwMode="auto">
              <a:xfrm>
                <a:off x="3352800" y="5867400"/>
                <a:ext cx="990600" cy="482600"/>
              </a:xfrm>
              <a:custGeom>
                <a:avLst/>
                <a:gdLst/>
                <a:ahLst/>
                <a:cxnLst>
                  <a:cxn ang="0">
                    <a:pos x="768" y="304"/>
                  </a:cxn>
                  <a:cxn ang="0">
                    <a:pos x="384" y="16"/>
                  </a:cxn>
                  <a:cxn ang="0">
                    <a:pos x="0" y="208"/>
                  </a:cxn>
                </a:cxnLst>
                <a:rect l="0" t="0" r="r" b="b"/>
                <a:pathLst>
                  <a:path w="768" h="304">
                    <a:moveTo>
                      <a:pt x="768" y="304"/>
                    </a:moveTo>
                    <a:cubicBezTo>
                      <a:pt x="640" y="168"/>
                      <a:pt x="512" y="32"/>
                      <a:pt x="384" y="16"/>
                    </a:cubicBezTo>
                    <a:cubicBezTo>
                      <a:pt x="256" y="0"/>
                      <a:pt x="128" y="104"/>
                      <a:pt x="0" y="208"/>
                    </a:cubicBezTo>
                  </a:path>
                </a:pathLst>
              </a:custGeom>
              <a:noFill/>
              <a:ln w="25560">
                <a:solidFill>
                  <a:schemeClr val="tx1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27" name="Freeform 51"/>
              <p:cNvSpPr>
                <a:spLocks/>
              </p:cNvSpPr>
              <p:nvPr/>
            </p:nvSpPr>
            <p:spPr bwMode="auto">
              <a:xfrm>
                <a:off x="4648200" y="5796643"/>
                <a:ext cx="1427161" cy="558800"/>
              </a:xfrm>
              <a:custGeom>
                <a:avLst/>
                <a:gdLst/>
                <a:ahLst/>
                <a:cxnLst>
                  <a:cxn ang="0">
                    <a:pos x="0" y="352"/>
                  </a:cxn>
                  <a:cxn ang="0">
                    <a:pos x="432" y="16"/>
                  </a:cxn>
                  <a:cxn ang="0">
                    <a:pos x="960" y="256"/>
                  </a:cxn>
                </a:cxnLst>
                <a:rect l="0" t="0" r="r" b="b"/>
                <a:pathLst>
                  <a:path w="960" h="352">
                    <a:moveTo>
                      <a:pt x="0" y="352"/>
                    </a:moveTo>
                    <a:cubicBezTo>
                      <a:pt x="136" y="192"/>
                      <a:pt x="272" y="32"/>
                      <a:pt x="432" y="16"/>
                    </a:cubicBezTo>
                    <a:cubicBezTo>
                      <a:pt x="592" y="0"/>
                      <a:pt x="776" y="128"/>
                      <a:pt x="960" y="256"/>
                    </a:cubicBezTo>
                  </a:path>
                </a:pathLst>
              </a:custGeom>
              <a:noFill/>
              <a:ln w="25560">
                <a:solidFill>
                  <a:schemeClr val="tx1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29" name="Text Box 53"/>
              <p:cNvSpPr txBox="1">
                <a:spLocks noChangeArrowheads="1"/>
              </p:cNvSpPr>
              <p:nvPr/>
            </p:nvSpPr>
            <p:spPr bwMode="auto">
              <a:xfrm>
                <a:off x="382588" y="6202395"/>
                <a:ext cx="1470572" cy="40229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lnSpc>
                    <a:spcPct val="100000"/>
                  </a:lnSpc>
                  <a:buFont typeface="Helvetica" pitchFamily="32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2000" b="1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itchFamily="34" charset="0"/>
                    <a:ea typeface="msgothic" charset="0"/>
                    <a:cs typeface="msgothic" charset="0"/>
                  </a:rPr>
                  <a:t>After sweep</a:t>
                </a:r>
              </a:p>
            </p:txBody>
          </p:sp>
          <p:sp>
            <p:nvSpPr>
              <p:cNvPr id="24630" name="Line 54"/>
              <p:cNvSpPr>
                <a:spLocks noChangeShapeType="1"/>
              </p:cNvSpPr>
              <p:nvPr/>
            </p:nvSpPr>
            <p:spPr bwMode="auto">
              <a:xfrm>
                <a:off x="4343400" y="5994400"/>
                <a:ext cx="1588" cy="228600"/>
              </a:xfrm>
              <a:prstGeom prst="line">
                <a:avLst/>
              </a:prstGeom>
              <a:noFill/>
              <a:ln w="57150">
                <a:solidFill>
                  <a:srgbClr val="C0000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31" name="Rectangle 55"/>
              <p:cNvSpPr>
                <a:spLocks noChangeArrowheads="1"/>
              </p:cNvSpPr>
              <p:nvPr/>
            </p:nvSpPr>
            <p:spPr bwMode="auto">
              <a:xfrm>
                <a:off x="2057400" y="6248400"/>
                <a:ext cx="6096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32" name="Rectangle 56"/>
              <p:cNvSpPr>
                <a:spLocks noChangeArrowheads="1"/>
              </p:cNvSpPr>
              <p:nvPr/>
            </p:nvSpPr>
            <p:spPr bwMode="auto">
              <a:xfrm>
                <a:off x="2667000" y="6248400"/>
                <a:ext cx="6096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33" name="Rectangle 57"/>
              <p:cNvSpPr>
                <a:spLocks noChangeArrowheads="1"/>
              </p:cNvSpPr>
              <p:nvPr/>
            </p:nvSpPr>
            <p:spPr bwMode="auto">
              <a:xfrm>
                <a:off x="3276600" y="6248400"/>
                <a:ext cx="6096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34" name="Rectangle 58"/>
              <p:cNvSpPr>
                <a:spLocks noChangeArrowheads="1"/>
              </p:cNvSpPr>
              <p:nvPr/>
            </p:nvSpPr>
            <p:spPr bwMode="auto">
              <a:xfrm>
                <a:off x="3886200" y="6248400"/>
                <a:ext cx="9144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35" name="Rectangle 59"/>
              <p:cNvSpPr>
                <a:spLocks noChangeArrowheads="1"/>
              </p:cNvSpPr>
              <p:nvPr/>
            </p:nvSpPr>
            <p:spPr bwMode="auto">
              <a:xfrm>
                <a:off x="4800600" y="6248400"/>
                <a:ext cx="12192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36" name="Rectangle 60"/>
              <p:cNvSpPr>
                <a:spLocks noChangeArrowheads="1"/>
              </p:cNvSpPr>
              <p:nvPr/>
            </p:nvSpPr>
            <p:spPr bwMode="auto">
              <a:xfrm>
                <a:off x="6019800" y="6248400"/>
                <a:ext cx="9144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37" name="Line 61"/>
              <p:cNvSpPr>
                <a:spLocks noChangeShapeType="1"/>
              </p:cNvSpPr>
              <p:nvPr/>
            </p:nvSpPr>
            <p:spPr bwMode="auto">
              <a:xfrm>
                <a:off x="2971800" y="6248400"/>
                <a:ext cx="1588" cy="304800"/>
              </a:xfrm>
              <a:prstGeom prst="line">
                <a:avLst/>
              </a:prstGeom>
              <a:noFill/>
              <a:ln w="255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38" name="Line 62"/>
              <p:cNvSpPr>
                <a:spLocks noChangeShapeType="1"/>
              </p:cNvSpPr>
              <p:nvPr/>
            </p:nvSpPr>
            <p:spPr bwMode="auto">
              <a:xfrm>
                <a:off x="2362200" y="624840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39" name="Line 63"/>
              <p:cNvSpPr>
                <a:spLocks noChangeShapeType="1"/>
              </p:cNvSpPr>
              <p:nvPr/>
            </p:nvSpPr>
            <p:spPr bwMode="auto">
              <a:xfrm>
                <a:off x="3581400" y="624840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40" name="Line 64"/>
              <p:cNvSpPr>
                <a:spLocks noChangeShapeType="1"/>
              </p:cNvSpPr>
              <p:nvPr/>
            </p:nvSpPr>
            <p:spPr bwMode="auto">
              <a:xfrm>
                <a:off x="4191000" y="624840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41" name="Line 65"/>
              <p:cNvSpPr>
                <a:spLocks noChangeShapeType="1"/>
              </p:cNvSpPr>
              <p:nvPr/>
            </p:nvSpPr>
            <p:spPr bwMode="auto">
              <a:xfrm>
                <a:off x="4495800" y="624840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42" name="Line 66"/>
              <p:cNvSpPr>
                <a:spLocks noChangeShapeType="1"/>
              </p:cNvSpPr>
              <p:nvPr/>
            </p:nvSpPr>
            <p:spPr bwMode="auto">
              <a:xfrm>
                <a:off x="5105400" y="6248400"/>
                <a:ext cx="1588" cy="304800"/>
              </a:xfrm>
              <a:prstGeom prst="line">
                <a:avLst/>
              </a:prstGeom>
              <a:noFill/>
              <a:ln w="255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43" name="Line 67"/>
              <p:cNvSpPr>
                <a:spLocks noChangeShapeType="1"/>
              </p:cNvSpPr>
              <p:nvPr/>
            </p:nvSpPr>
            <p:spPr bwMode="auto">
              <a:xfrm>
                <a:off x="5410200" y="6248400"/>
                <a:ext cx="1588" cy="304800"/>
              </a:xfrm>
              <a:prstGeom prst="line">
                <a:avLst/>
              </a:prstGeom>
              <a:noFill/>
              <a:ln w="255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44" name="Line 68"/>
              <p:cNvSpPr>
                <a:spLocks noChangeShapeType="1"/>
              </p:cNvSpPr>
              <p:nvPr/>
            </p:nvSpPr>
            <p:spPr bwMode="auto">
              <a:xfrm>
                <a:off x="5715000" y="6248400"/>
                <a:ext cx="1588" cy="304800"/>
              </a:xfrm>
              <a:prstGeom prst="line">
                <a:avLst/>
              </a:prstGeom>
              <a:noFill/>
              <a:ln w="255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45" name="Line 69"/>
              <p:cNvSpPr>
                <a:spLocks noChangeShapeType="1"/>
              </p:cNvSpPr>
              <p:nvPr/>
            </p:nvSpPr>
            <p:spPr bwMode="auto">
              <a:xfrm>
                <a:off x="6324600" y="624840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46" name="Line 70"/>
              <p:cNvSpPr>
                <a:spLocks noChangeShapeType="1"/>
              </p:cNvSpPr>
              <p:nvPr/>
            </p:nvSpPr>
            <p:spPr bwMode="auto">
              <a:xfrm>
                <a:off x="6629400" y="624840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47" name="Rectangle 71"/>
              <p:cNvSpPr>
                <a:spLocks noChangeArrowheads="1"/>
              </p:cNvSpPr>
              <p:nvPr/>
            </p:nvSpPr>
            <p:spPr bwMode="auto">
              <a:xfrm>
                <a:off x="4800600" y="6248400"/>
                <a:ext cx="1219200" cy="304800"/>
              </a:xfrm>
              <a:prstGeom prst="rect">
                <a:avLst/>
              </a:prstGeom>
              <a:solidFill>
                <a:srgbClr val="F6F5BD"/>
              </a:solidFill>
              <a:ln w="255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100000"/>
                  </a:lnSpc>
                  <a:buFont typeface="Helvetica" pitchFamily="32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latin typeface="Calibri" pitchFamily="34" charset="0"/>
                    <a:ea typeface="msgothic" charset="0"/>
                    <a:cs typeface="msgothic" charset="0"/>
                  </a:rPr>
                  <a:t>free</a:t>
                </a:r>
              </a:p>
            </p:txBody>
          </p:sp>
          <p:sp>
            <p:nvSpPr>
              <p:cNvPr id="24650" name="Rectangle 74"/>
              <p:cNvSpPr>
                <a:spLocks noChangeArrowheads="1"/>
              </p:cNvSpPr>
              <p:nvPr/>
            </p:nvSpPr>
            <p:spPr bwMode="auto">
              <a:xfrm>
                <a:off x="2667000" y="6248400"/>
                <a:ext cx="609600" cy="304800"/>
              </a:xfrm>
              <a:prstGeom prst="rect">
                <a:avLst/>
              </a:prstGeom>
              <a:solidFill>
                <a:srgbClr val="F6F5BD"/>
              </a:solidFill>
              <a:ln w="255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100000"/>
                  </a:lnSpc>
                  <a:buFont typeface="Helvetica" pitchFamily="32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latin typeface="Calibri" pitchFamily="34" charset="0"/>
                    <a:ea typeface="msgothic" charset="0"/>
                    <a:cs typeface="msgothic" charset="0"/>
                  </a:rPr>
                  <a:t>free</a:t>
                </a:r>
              </a:p>
            </p:txBody>
          </p:sp>
        </p:grpSp>
      </p:grpSp>
      <p:grpSp>
        <p:nvGrpSpPr>
          <p:cNvPr id="81" name="Group 80"/>
          <p:cNvGrpSpPr/>
          <p:nvPr/>
        </p:nvGrpSpPr>
        <p:grpSpPr>
          <a:xfrm>
            <a:off x="379413" y="3461952"/>
            <a:ext cx="8764587" cy="1186248"/>
            <a:chOff x="379413" y="3461952"/>
            <a:chExt cx="8764587" cy="1186248"/>
          </a:xfrm>
        </p:grpSpPr>
        <p:sp>
          <p:nvSpPr>
            <p:cNvPr id="24587" name="Text Box 11"/>
            <p:cNvSpPr txBox="1">
              <a:spLocks noChangeArrowheads="1"/>
            </p:cNvSpPr>
            <p:nvPr/>
          </p:nvSpPr>
          <p:spPr bwMode="auto">
            <a:xfrm>
              <a:off x="4030807" y="3461952"/>
              <a:ext cx="633869" cy="40229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 b="1" dirty="0">
                  <a:solidFill>
                    <a:srgbClr val="C00000"/>
                  </a:solidFill>
                  <a:latin typeface="Calibri" pitchFamily="34" charset="0"/>
                  <a:ea typeface="msgothic" charset="0"/>
                  <a:cs typeface="msgothic" charset="0"/>
                </a:rPr>
                <a:t>root</a:t>
              </a:r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379413" y="3617893"/>
              <a:ext cx="8764587" cy="1030307"/>
              <a:chOff x="379413" y="3617893"/>
              <a:chExt cx="8764587" cy="1030307"/>
            </a:xfrm>
          </p:grpSpPr>
          <p:sp>
            <p:nvSpPr>
              <p:cNvPr id="24582" name="Freeform 6"/>
              <p:cNvSpPr>
                <a:spLocks/>
              </p:cNvSpPr>
              <p:nvPr/>
            </p:nvSpPr>
            <p:spPr bwMode="auto">
              <a:xfrm>
                <a:off x="3352800" y="3689350"/>
                <a:ext cx="990600" cy="482600"/>
              </a:xfrm>
              <a:custGeom>
                <a:avLst/>
                <a:gdLst/>
                <a:ahLst/>
                <a:cxnLst>
                  <a:cxn ang="0">
                    <a:pos x="768" y="304"/>
                  </a:cxn>
                  <a:cxn ang="0">
                    <a:pos x="384" y="16"/>
                  </a:cxn>
                  <a:cxn ang="0">
                    <a:pos x="0" y="208"/>
                  </a:cxn>
                </a:cxnLst>
                <a:rect l="0" t="0" r="r" b="b"/>
                <a:pathLst>
                  <a:path w="768" h="304">
                    <a:moveTo>
                      <a:pt x="768" y="304"/>
                    </a:moveTo>
                    <a:cubicBezTo>
                      <a:pt x="640" y="168"/>
                      <a:pt x="512" y="32"/>
                      <a:pt x="384" y="16"/>
                    </a:cubicBezTo>
                    <a:cubicBezTo>
                      <a:pt x="256" y="0"/>
                      <a:pt x="128" y="104"/>
                      <a:pt x="0" y="208"/>
                    </a:cubicBezTo>
                  </a:path>
                </a:pathLst>
              </a:custGeom>
              <a:noFill/>
              <a:ln w="25560">
                <a:solidFill>
                  <a:schemeClr val="tx1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83" name="Freeform 7"/>
              <p:cNvSpPr>
                <a:spLocks/>
              </p:cNvSpPr>
              <p:nvPr/>
            </p:nvSpPr>
            <p:spPr bwMode="auto">
              <a:xfrm>
                <a:off x="4648200" y="3643993"/>
                <a:ext cx="1447800" cy="558800"/>
              </a:xfrm>
              <a:custGeom>
                <a:avLst/>
                <a:gdLst/>
                <a:ahLst/>
                <a:cxnLst>
                  <a:cxn ang="0">
                    <a:pos x="0" y="352"/>
                  </a:cxn>
                  <a:cxn ang="0">
                    <a:pos x="432" y="16"/>
                  </a:cxn>
                  <a:cxn ang="0">
                    <a:pos x="960" y="256"/>
                  </a:cxn>
                </a:cxnLst>
                <a:rect l="0" t="0" r="r" b="b"/>
                <a:pathLst>
                  <a:path w="960" h="352">
                    <a:moveTo>
                      <a:pt x="0" y="352"/>
                    </a:moveTo>
                    <a:cubicBezTo>
                      <a:pt x="136" y="192"/>
                      <a:pt x="272" y="32"/>
                      <a:pt x="432" y="16"/>
                    </a:cubicBezTo>
                    <a:cubicBezTo>
                      <a:pt x="592" y="0"/>
                      <a:pt x="776" y="128"/>
                      <a:pt x="960" y="256"/>
                    </a:cubicBezTo>
                  </a:path>
                </a:pathLst>
              </a:custGeom>
              <a:noFill/>
              <a:ln w="25560">
                <a:solidFill>
                  <a:schemeClr val="tx1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84" name="Freeform 8"/>
              <p:cNvSpPr>
                <a:spLocks/>
              </p:cNvSpPr>
              <p:nvPr/>
            </p:nvSpPr>
            <p:spPr bwMode="auto">
              <a:xfrm>
                <a:off x="2103592" y="4216400"/>
                <a:ext cx="1625444" cy="431800"/>
              </a:xfrm>
              <a:custGeom>
                <a:avLst/>
                <a:gdLst/>
                <a:ahLst/>
                <a:cxnLst>
                  <a:cxn ang="0">
                    <a:pos x="768" y="0"/>
                  </a:cxn>
                  <a:cxn ang="0">
                    <a:pos x="384" y="240"/>
                  </a:cxn>
                  <a:cxn ang="0">
                    <a:pos x="0" y="96"/>
                  </a:cxn>
                </a:cxnLst>
                <a:rect l="0" t="0" r="r" b="b"/>
                <a:pathLst>
                  <a:path w="768" h="256">
                    <a:moveTo>
                      <a:pt x="768" y="0"/>
                    </a:moveTo>
                    <a:cubicBezTo>
                      <a:pt x="640" y="112"/>
                      <a:pt x="512" y="224"/>
                      <a:pt x="384" y="240"/>
                    </a:cubicBezTo>
                    <a:cubicBezTo>
                      <a:pt x="256" y="256"/>
                      <a:pt x="128" y="176"/>
                      <a:pt x="0" y="96"/>
                    </a:cubicBezTo>
                  </a:path>
                </a:pathLst>
              </a:custGeom>
              <a:noFill/>
              <a:ln w="25560">
                <a:solidFill>
                  <a:schemeClr val="tx1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85" name="Text Box 9"/>
              <p:cNvSpPr txBox="1">
                <a:spLocks noChangeArrowheads="1"/>
              </p:cNvSpPr>
              <p:nvPr/>
            </p:nvSpPr>
            <p:spPr bwMode="auto">
              <a:xfrm>
                <a:off x="379413" y="4035340"/>
                <a:ext cx="1495579" cy="40229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lnSpc>
                    <a:spcPct val="100000"/>
                  </a:lnSpc>
                  <a:buFont typeface="Helvetica" pitchFamily="32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2000" b="1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itchFamily="34" charset="0"/>
                    <a:ea typeface="msgothic" charset="0"/>
                    <a:cs typeface="msgothic" charset="0"/>
                  </a:rPr>
                  <a:t>Before mark</a:t>
                </a:r>
              </a:p>
            </p:txBody>
          </p:sp>
          <p:sp>
            <p:nvSpPr>
              <p:cNvPr id="24586" name="Line 10"/>
              <p:cNvSpPr>
                <a:spLocks noChangeShapeType="1"/>
              </p:cNvSpPr>
              <p:nvPr/>
            </p:nvSpPr>
            <p:spPr bwMode="auto">
              <a:xfrm>
                <a:off x="4343400" y="3816350"/>
                <a:ext cx="1588" cy="228600"/>
              </a:xfrm>
              <a:prstGeom prst="line">
                <a:avLst/>
              </a:prstGeom>
              <a:noFill/>
              <a:ln w="57150">
                <a:solidFill>
                  <a:srgbClr val="C0000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88" name="Rectangle 12"/>
              <p:cNvSpPr>
                <a:spLocks noChangeArrowheads="1"/>
              </p:cNvSpPr>
              <p:nvPr/>
            </p:nvSpPr>
            <p:spPr bwMode="auto">
              <a:xfrm>
                <a:off x="2057400" y="4070350"/>
                <a:ext cx="6096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89" name="Rectangle 13"/>
              <p:cNvSpPr>
                <a:spLocks noChangeArrowheads="1"/>
              </p:cNvSpPr>
              <p:nvPr/>
            </p:nvSpPr>
            <p:spPr bwMode="auto">
              <a:xfrm>
                <a:off x="2667000" y="4070350"/>
                <a:ext cx="6096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0" name="Rectangle 14"/>
              <p:cNvSpPr>
                <a:spLocks noChangeArrowheads="1"/>
              </p:cNvSpPr>
              <p:nvPr/>
            </p:nvSpPr>
            <p:spPr bwMode="auto">
              <a:xfrm>
                <a:off x="3276600" y="4070350"/>
                <a:ext cx="6096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1" name="Rectangle 15"/>
              <p:cNvSpPr>
                <a:spLocks noChangeArrowheads="1"/>
              </p:cNvSpPr>
              <p:nvPr/>
            </p:nvSpPr>
            <p:spPr bwMode="auto">
              <a:xfrm>
                <a:off x="3886200" y="4070350"/>
                <a:ext cx="9144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2" name="Rectangle 16"/>
              <p:cNvSpPr>
                <a:spLocks noChangeArrowheads="1"/>
              </p:cNvSpPr>
              <p:nvPr/>
            </p:nvSpPr>
            <p:spPr bwMode="auto">
              <a:xfrm>
                <a:off x="4800600" y="4070350"/>
                <a:ext cx="12192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3" name="Rectangle 17"/>
              <p:cNvSpPr>
                <a:spLocks noChangeArrowheads="1"/>
              </p:cNvSpPr>
              <p:nvPr/>
            </p:nvSpPr>
            <p:spPr bwMode="auto">
              <a:xfrm>
                <a:off x="6019800" y="4070350"/>
                <a:ext cx="9144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4" name="Line 18"/>
              <p:cNvSpPr>
                <a:spLocks noChangeShapeType="1"/>
              </p:cNvSpPr>
              <p:nvPr/>
            </p:nvSpPr>
            <p:spPr bwMode="auto">
              <a:xfrm>
                <a:off x="2971800" y="407035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95" name="Line 19"/>
              <p:cNvSpPr>
                <a:spLocks noChangeShapeType="1"/>
              </p:cNvSpPr>
              <p:nvPr/>
            </p:nvSpPr>
            <p:spPr bwMode="auto">
              <a:xfrm>
                <a:off x="2362200" y="407035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96" name="Line 20"/>
              <p:cNvSpPr>
                <a:spLocks noChangeShapeType="1"/>
              </p:cNvSpPr>
              <p:nvPr/>
            </p:nvSpPr>
            <p:spPr bwMode="auto">
              <a:xfrm>
                <a:off x="3581400" y="407035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97" name="Line 21"/>
              <p:cNvSpPr>
                <a:spLocks noChangeShapeType="1"/>
              </p:cNvSpPr>
              <p:nvPr/>
            </p:nvSpPr>
            <p:spPr bwMode="auto">
              <a:xfrm>
                <a:off x="4191000" y="407035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98" name="Line 22"/>
              <p:cNvSpPr>
                <a:spLocks noChangeShapeType="1"/>
              </p:cNvSpPr>
              <p:nvPr/>
            </p:nvSpPr>
            <p:spPr bwMode="auto">
              <a:xfrm>
                <a:off x="4495800" y="407035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99" name="Line 23"/>
              <p:cNvSpPr>
                <a:spLocks noChangeShapeType="1"/>
              </p:cNvSpPr>
              <p:nvPr/>
            </p:nvSpPr>
            <p:spPr bwMode="auto">
              <a:xfrm>
                <a:off x="5105400" y="407035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0" name="Line 24"/>
              <p:cNvSpPr>
                <a:spLocks noChangeShapeType="1"/>
              </p:cNvSpPr>
              <p:nvPr/>
            </p:nvSpPr>
            <p:spPr bwMode="auto">
              <a:xfrm>
                <a:off x="5410200" y="407035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1" name="Line 25"/>
              <p:cNvSpPr>
                <a:spLocks noChangeShapeType="1"/>
              </p:cNvSpPr>
              <p:nvPr/>
            </p:nvSpPr>
            <p:spPr bwMode="auto">
              <a:xfrm>
                <a:off x="5715000" y="407035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2" name="Line 26"/>
              <p:cNvSpPr>
                <a:spLocks noChangeShapeType="1"/>
              </p:cNvSpPr>
              <p:nvPr/>
            </p:nvSpPr>
            <p:spPr bwMode="auto">
              <a:xfrm>
                <a:off x="6324600" y="407035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3" name="Line 27"/>
              <p:cNvSpPr>
                <a:spLocks noChangeShapeType="1"/>
              </p:cNvSpPr>
              <p:nvPr/>
            </p:nvSpPr>
            <p:spPr bwMode="auto">
              <a:xfrm>
                <a:off x="6629400" y="407035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7696200" y="3617893"/>
                <a:ext cx="14478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0" i="1" dirty="0">
                    <a:latin typeface="Calibri" pitchFamily="34" charset="0"/>
                  </a:rPr>
                  <a:t>Note: arrows here denote memory refs, not free list </a:t>
                </a:r>
                <a:r>
                  <a:rPr lang="en-US" sz="1400" b="0" i="1" dirty="0" err="1">
                    <a:latin typeface="Calibri" pitchFamily="34" charset="0"/>
                  </a:rPr>
                  <a:t>ptrs</a:t>
                </a:r>
                <a:r>
                  <a:rPr lang="en-US" sz="1400" b="0" i="1" dirty="0">
                    <a:latin typeface="Calibri" pitchFamily="34" charset="0"/>
                  </a:rPr>
                  <a:t>.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387287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493713"/>
            <a:ext cx="84582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Assumptions For a Simple Implementation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174750"/>
            <a:ext cx="8701087" cy="5378450"/>
          </a:xfrm>
          <a:ln/>
        </p:spPr>
        <p:txBody>
          <a:bodyPr/>
          <a:lstStyle/>
          <a:p>
            <a:pPr marL="288925" indent="-288925">
              <a:lnSpc>
                <a:spcPct val="95000"/>
              </a:lnSpc>
              <a:tabLst>
                <a:tab pos="288925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dirty="0"/>
              <a:t>Application</a:t>
            </a:r>
          </a:p>
          <a:p>
            <a:pPr marL="568325" lvl="1" indent="-279400">
              <a:lnSpc>
                <a:spcPct val="100000"/>
              </a:lnSpc>
              <a:buClr>
                <a:srgbClr val="000000"/>
              </a:buClr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b="1" dirty="0">
                <a:latin typeface="Courier New" pitchFamily="49" charset="0"/>
              </a:rPr>
              <a:t>new(n)</a:t>
            </a:r>
            <a:r>
              <a:rPr lang="en-GB" b="1" dirty="0"/>
              <a:t>:  </a:t>
            </a:r>
            <a:r>
              <a:rPr lang="en-GB" dirty="0"/>
              <a:t>returns pointer to new block with all locations cleared</a:t>
            </a:r>
          </a:p>
          <a:p>
            <a:pPr marL="568325" lvl="1" indent="-279400">
              <a:lnSpc>
                <a:spcPct val="100000"/>
              </a:lnSpc>
              <a:buClr>
                <a:srgbClr val="000000"/>
              </a:buClr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b="1" dirty="0">
                <a:latin typeface="Courier New" pitchFamily="49" charset="0"/>
              </a:rPr>
              <a:t>read(</a:t>
            </a:r>
            <a:r>
              <a:rPr lang="en-GB" b="1" dirty="0" err="1">
                <a:latin typeface="Courier New" pitchFamily="49" charset="0"/>
              </a:rPr>
              <a:t>b,i</a:t>
            </a:r>
            <a:r>
              <a:rPr lang="en-GB" b="1" dirty="0">
                <a:latin typeface="Courier New" pitchFamily="49" charset="0"/>
              </a:rPr>
              <a:t>):</a:t>
            </a:r>
            <a:r>
              <a:rPr lang="en-GB" b="1" dirty="0"/>
              <a:t> </a:t>
            </a:r>
            <a:r>
              <a:rPr lang="en-GB" dirty="0"/>
              <a:t>read location </a:t>
            </a:r>
            <a:r>
              <a:rPr lang="en-GB" b="1" dirty="0" err="1">
                <a:latin typeface="Courier New" pitchFamily="49" charset="0"/>
              </a:rPr>
              <a:t>i</a:t>
            </a:r>
            <a:r>
              <a:rPr lang="en-GB" dirty="0"/>
              <a:t> of block </a:t>
            </a:r>
            <a:r>
              <a:rPr lang="en-GB" b="1" dirty="0">
                <a:latin typeface="Courier New" pitchFamily="49" charset="0"/>
              </a:rPr>
              <a:t>b</a:t>
            </a:r>
            <a:r>
              <a:rPr lang="en-GB" dirty="0"/>
              <a:t> into register</a:t>
            </a:r>
          </a:p>
          <a:p>
            <a:pPr marL="568325" lvl="1" indent="-279400">
              <a:lnSpc>
                <a:spcPct val="100000"/>
              </a:lnSpc>
              <a:buClr>
                <a:srgbClr val="000000"/>
              </a:buClr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b="1" dirty="0">
                <a:latin typeface="Courier New" pitchFamily="49" charset="0"/>
              </a:rPr>
              <a:t>write(</a:t>
            </a:r>
            <a:r>
              <a:rPr lang="en-GB" b="1" dirty="0" err="1">
                <a:latin typeface="Courier New" pitchFamily="49" charset="0"/>
              </a:rPr>
              <a:t>b,i,v</a:t>
            </a:r>
            <a:r>
              <a:rPr lang="en-GB" b="1" dirty="0">
                <a:latin typeface="Courier New" pitchFamily="49" charset="0"/>
              </a:rPr>
              <a:t>): </a:t>
            </a:r>
            <a:r>
              <a:rPr lang="en-GB" dirty="0"/>
              <a:t>write </a:t>
            </a:r>
            <a:r>
              <a:rPr lang="en-GB" b="1" dirty="0">
                <a:latin typeface="Courier New" pitchFamily="49" charset="0"/>
              </a:rPr>
              <a:t>v</a:t>
            </a:r>
            <a:r>
              <a:rPr lang="en-GB" dirty="0"/>
              <a:t> into location </a:t>
            </a:r>
            <a:r>
              <a:rPr lang="en-GB" b="1" dirty="0" err="1">
                <a:latin typeface="Courier New" pitchFamily="49" charset="0"/>
              </a:rPr>
              <a:t>i</a:t>
            </a:r>
            <a:r>
              <a:rPr lang="en-GB" dirty="0"/>
              <a:t> of block </a:t>
            </a:r>
            <a:r>
              <a:rPr lang="en-GB" b="1" dirty="0">
                <a:latin typeface="Courier New" pitchFamily="49" charset="0"/>
              </a:rPr>
              <a:t>b</a:t>
            </a:r>
          </a:p>
          <a:p>
            <a:pPr marL="0" indent="0">
              <a:lnSpc>
                <a:spcPct val="95000"/>
              </a:lnSpc>
              <a:spcBef>
                <a:spcPts val="1125"/>
              </a:spcBef>
              <a:buSzPct val="100000"/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endParaRPr lang="en-GB" sz="1800" dirty="0">
              <a:solidFill>
                <a:srgbClr val="000066"/>
              </a:solidFill>
            </a:endParaRPr>
          </a:p>
          <a:p>
            <a:pPr marL="288925" indent="-288925">
              <a:lnSpc>
                <a:spcPct val="95000"/>
              </a:lnSpc>
              <a:tabLst>
                <a:tab pos="288925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dirty="0"/>
              <a:t>Each block will have a header word</a:t>
            </a:r>
          </a:p>
          <a:p>
            <a:pPr marL="568325" lvl="1" indent="-279400">
              <a:lnSpc>
                <a:spcPct val="100000"/>
              </a:lnSpc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dirty="0"/>
              <a:t>addressed as </a:t>
            </a:r>
            <a:r>
              <a:rPr lang="en-GB" b="1" dirty="0">
                <a:latin typeface="Courier New" pitchFamily="49" charset="0"/>
              </a:rPr>
              <a:t>b[-1]</a:t>
            </a:r>
            <a:r>
              <a:rPr lang="en-GB" dirty="0"/>
              <a:t>, for a block </a:t>
            </a:r>
            <a:r>
              <a:rPr lang="en-GB" b="1" dirty="0">
                <a:latin typeface="Courier New" pitchFamily="49" charset="0"/>
              </a:rPr>
              <a:t>b</a:t>
            </a:r>
          </a:p>
          <a:p>
            <a:pPr marL="568325" lvl="1" indent="-279400">
              <a:lnSpc>
                <a:spcPct val="100000"/>
              </a:lnSpc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dirty="0"/>
              <a:t>Used for different purposes in different collectors</a:t>
            </a:r>
          </a:p>
          <a:p>
            <a:pPr marL="431800" lvl="1" indent="-215900">
              <a:lnSpc>
                <a:spcPct val="100000"/>
              </a:lnSpc>
              <a:buSzPct val="75000"/>
              <a:buFont typeface="Wingdings" charset="2"/>
              <a:buNone/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endParaRPr lang="en-GB" dirty="0"/>
          </a:p>
          <a:p>
            <a:pPr marL="288925" indent="-288925">
              <a:lnSpc>
                <a:spcPct val="95000"/>
              </a:lnSpc>
              <a:tabLst>
                <a:tab pos="288925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dirty="0"/>
              <a:t>Instructions used by the Garbage Collector</a:t>
            </a:r>
          </a:p>
          <a:p>
            <a:pPr marL="568325" lvl="1" indent="-279400">
              <a:lnSpc>
                <a:spcPct val="100000"/>
              </a:lnSpc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b="1" dirty="0" err="1">
                <a:solidFill>
                  <a:srgbClr val="990000"/>
                </a:solidFill>
                <a:latin typeface="Courier New" pitchFamily="49" charset="0"/>
              </a:rPr>
              <a:t>is_ptr</a:t>
            </a:r>
            <a:r>
              <a:rPr lang="en-GB" b="1" dirty="0">
                <a:solidFill>
                  <a:srgbClr val="990000"/>
                </a:solidFill>
                <a:latin typeface="Courier New" pitchFamily="49" charset="0"/>
              </a:rPr>
              <a:t>(p):</a:t>
            </a:r>
            <a:r>
              <a:rPr lang="en-GB" dirty="0">
                <a:solidFill>
                  <a:srgbClr val="990000"/>
                </a:solidFill>
              </a:rPr>
              <a:t> determines whether </a:t>
            </a:r>
            <a:r>
              <a:rPr lang="en-GB" b="1" dirty="0">
                <a:solidFill>
                  <a:srgbClr val="990000"/>
                </a:solidFill>
                <a:latin typeface="Courier New" pitchFamily="49" charset="0"/>
              </a:rPr>
              <a:t>p</a:t>
            </a:r>
            <a:r>
              <a:rPr lang="en-GB" dirty="0">
                <a:solidFill>
                  <a:srgbClr val="990000"/>
                </a:solidFill>
              </a:rPr>
              <a:t> is a pointer</a:t>
            </a:r>
          </a:p>
          <a:p>
            <a:pPr marL="568325" lvl="1" indent="-279400">
              <a:lnSpc>
                <a:spcPct val="100000"/>
              </a:lnSpc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b="1" dirty="0">
                <a:solidFill>
                  <a:srgbClr val="990000"/>
                </a:solidFill>
                <a:latin typeface="Courier New" pitchFamily="49" charset="0"/>
              </a:rPr>
              <a:t>length(b</a:t>
            </a:r>
            <a:r>
              <a:rPr lang="en-GB" b="1" dirty="0">
                <a:solidFill>
                  <a:srgbClr val="990000"/>
                </a:solidFill>
              </a:rPr>
              <a:t>):  </a:t>
            </a:r>
            <a:r>
              <a:rPr lang="en-GB" dirty="0">
                <a:solidFill>
                  <a:srgbClr val="990000"/>
                </a:solidFill>
              </a:rPr>
              <a:t>returns the length of block </a:t>
            </a:r>
            <a:r>
              <a:rPr lang="en-GB" b="1" dirty="0">
                <a:solidFill>
                  <a:srgbClr val="990000"/>
                </a:solidFill>
                <a:latin typeface="Courier New" pitchFamily="49" charset="0"/>
              </a:rPr>
              <a:t>b</a:t>
            </a:r>
            <a:r>
              <a:rPr lang="en-GB" dirty="0">
                <a:solidFill>
                  <a:srgbClr val="990000"/>
                </a:solidFill>
              </a:rPr>
              <a:t>, not including the header</a:t>
            </a:r>
          </a:p>
          <a:p>
            <a:pPr marL="568325" lvl="1" indent="-279400">
              <a:lnSpc>
                <a:spcPct val="100000"/>
              </a:lnSpc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b="1" dirty="0" err="1">
                <a:latin typeface="Courier New" pitchFamily="49" charset="0"/>
              </a:rPr>
              <a:t>get_roots</a:t>
            </a:r>
            <a:r>
              <a:rPr lang="en-GB" b="1" dirty="0">
                <a:latin typeface="Courier New" pitchFamily="49" charset="0"/>
              </a:rPr>
              <a:t>()</a:t>
            </a:r>
            <a:r>
              <a:rPr lang="en-GB" b="1" dirty="0"/>
              <a:t>:  </a:t>
            </a:r>
            <a:r>
              <a:rPr lang="en-GB" dirty="0"/>
              <a:t>returns all the roots</a:t>
            </a:r>
          </a:p>
        </p:txBody>
      </p:sp>
    </p:spTree>
    <p:extLst>
      <p:ext uri="{BB962C8B-B14F-4D97-AF65-F5344CB8AC3E}">
        <p14:creationId xmlns:p14="http://schemas.microsoft.com/office/powerpoint/2010/main" val="30920344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48048" y="490152"/>
            <a:ext cx="67818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Mark and Sweep Pseudocode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98625" y="1593316"/>
            <a:ext cx="8945375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mark(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(!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is_ptr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not pointer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already marked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setMarkBit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(p);         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set the mark bit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for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&lt; length(p);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++)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recursively call mark on all words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mark(p[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]); 	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 in the block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return;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 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62154" y="1212316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Mark using depth-first traversal of the memory graph 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4419600" y="1828800"/>
            <a:ext cx="4572000" cy="1524000"/>
          </a:xfrm>
          <a:prstGeom prst="rect">
            <a:avLst/>
          </a:prstGeom>
          <a:solidFill>
            <a:srgbClr val="F6F5BD"/>
          </a:solidFill>
          <a:ln w="127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56961682"/>
      </p:ext>
    </p:extLst>
  </p:cSld>
  <p:clrMapOvr>
    <a:masterClrMapping/>
  </p:clrMapOvr>
  <p:transition spd="med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48048" y="490152"/>
            <a:ext cx="67818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Mark and Sweep Pseudocode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98625" y="1593316"/>
            <a:ext cx="8945375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mark(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(!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is_ptr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not pointer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already marked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setMarkBit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(p);         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set the mark bit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for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&lt; length(p);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++)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recursively call mark on all words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mark(p[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]); 	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 in the block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return;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 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62154" y="1212316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Mark using depth-first traversal of the memory graph 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4419600" y="2133600"/>
            <a:ext cx="4572000" cy="1371600"/>
          </a:xfrm>
          <a:prstGeom prst="rect">
            <a:avLst/>
          </a:prstGeom>
          <a:solidFill>
            <a:srgbClr val="F6F5BD"/>
          </a:solidFill>
          <a:ln w="127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49292989"/>
      </p:ext>
    </p:extLst>
  </p:cSld>
  <p:clrMapOvr>
    <a:masterClrMapping/>
  </p:clrMapOvr>
  <p:transition spd="med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48048" y="490152"/>
            <a:ext cx="67818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Mark and Sweep Pseudocode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98625" y="1593316"/>
            <a:ext cx="8945375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mark(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(!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is_ptr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not pointer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already marked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setMarkBit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(p);         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set the mark bit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for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&lt; length(p);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++)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recursively call mark on all words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mark(p[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]); 	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 in the block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return;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 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62154" y="1212316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Mark using depth-first traversal of the memory graph 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4419600" y="2362200"/>
            <a:ext cx="4572000" cy="1143000"/>
          </a:xfrm>
          <a:prstGeom prst="rect">
            <a:avLst/>
          </a:prstGeom>
          <a:solidFill>
            <a:srgbClr val="F6F5BD"/>
          </a:solidFill>
          <a:ln w="127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3854191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493713"/>
            <a:ext cx="87630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Review: Boundary Tags for Coalescing 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04127" y="1220788"/>
            <a:ext cx="8307387" cy="1325562"/>
          </a:xfrm>
          <a:ln/>
        </p:spPr>
        <p:txBody>
          <a:bodyPr/>
          <a:lstStyle/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i="1" dirty="0">
                <a:solidFill>
                  <a:srgbClr val="C00000"/>
                </a:solidFill>
              </a:rPr>
              <a:t>Boundary tags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sz="2000" b="0" dirty="0"/>
              <a:t>[Knuth73]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Replicate size/allocated word at “bottom” (end) of free blocks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Allows us to traverse the “list” backwards, but requires extra space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Important and general technique!</a:t>
            </a: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3111500" y="4275288"/>
            <a:ext cx="1370013" cy="3810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381000" y="4703913"/>
            <a:ext cx="1623435" cy="99937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Format of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allocated and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free blocks</a:t>
            </a: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3111500" y="4656288"/>
            <a:ext cx="1676400" cy="128587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</a:t>
            </a:r>
            <a:r>
              <a:rPr lang="en-GB" sz="1600" b="1" dirty="0">
                <a:latin typeface="Calibri" pitchFamily="34" charset="0"/>
              </a:rPr>
              <a:t>ayload and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padding</a:t>
            </a: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5083175" y="4222691"/>
            <a:ext cx="2353025" cy="20257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 = 1: Allocated block 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 = 0: Free block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1" dirty="0">
              <a:latin typeface="Calibri" pitchFamily="34" charset="0"/>
            </a:endParaRP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ize: Total block size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1" dirty="0">
              <a:latin typeface="Calibri" pitchFamily="34" charset="0"/>
            </a:endParaRP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</a:t>
            </a:r>
            <a:r>
              <a:rPr lang="en-GB" sz="1600" b="1" dirty="0">
                <a:latin typeface="Calibri" pitchFamily="34" charset="0"/>
              </a:rPr>
              <a:t>ayload: Application data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(allocated blocks only)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1" dirty="0">
              <a:latin typeface="Calibri" pitchFamily="34" charset="0"/>
            </a:endParaRP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4483100" y="4275288"/>
            <a:ext cx="304800" cy="381000"/>
          </a:xfrm>
          <a:prstGeom prst="rect">
            <a:avLst/>
          </a:prstGeom>
          <a:solidFill>
            <a:srgbClr val="EBAFA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</a:t>
            </a:r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3109913" y="5936872"/>
            <a:ext cx="1370012" cy="3810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</a:t>
            </a:r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4483100" y="5936872"/>
            <a:ext cx="304800" cy="381000"/>
          </a:xfrm>
          <a:prstGeom prst="rect">
            <a:avLst/>
          </a:prstGeom>
          <a:solidFill>
            <a:srgbClr val="EBAFA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</a:t>
            </a:r>
          </a:p>
        </p:txBody>
      </p:sp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1296937" y="5910498"/>
            <a:ext cx="1326815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Boundary tag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(footer)</a:t>
            </a:r>
          </a:p>
        </p:txBody>
      </p:sp>
      <p:sp>
        <p:nvSpPr>
          <p:cNvPr id="26636" name="Line 12"/>
          <p:cNvSpPr>
            <a:spLocks noChangeShapeType="1"/>
          </p:cNvSpPr>
          <p:nvPr/>
        </p:nvSpPr>
        <p:spPr bwMode="auto">
          <a:xfrm>
            <a:off x="2590800" y="6104088"/>
            <a:ext cx="533400" cy="1588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9" name="Group 38"/>
          <p:cNvGrpSpPr/>
          <p:nvPr/>
        </p:nvGrpSpPr>
        <p:grpSpPr>
          <a:xfrm>
            <a:off x="1524000" y="2895600"/>
            <a:ext cx="5486400" cy="785054"/>
            <a:chOff x="1524000" y="5706762"/>
            <a:chExt cx="5486400" cy="785054"/>
          </a:xfrm>
        </p:grpSpPr>
        <p:sp>
          <p:nvSpPr>
            <p:cNvPr id="26637" name="Rectangle 13"/>
            <p:cNvSpPr>
              <a:spLocks noChangeArrowheads="1"/>
            </p:cNvSpPr>
            <p:nvPr/>
          </p:nvSpPr>
          <p:spPr bwMode="auto">
            <a:xfrm>
              <a:off x="15240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26638" name="Rectangle 14"/>
            <p:cNvSpPr>
              <a:spLocks noChangeArrowheads="1"/>
            </p:cNvSpPr>
            <p:nvPr/>
          </p:nvSpPr>
          <p:spPr bwMode="auto">
            <a:xfrm>
              <a:off x="18288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9" name="Rectangle 15"/>
            <p:cNvSpPr>
              <a:spLocks noChangeArrowheads="1"/>
            </p:cNvSpPr>
            <p:nvPr/>
          </p:nvSpPr>
          <p:spPr bwMode="auto">
            <a:xfrm>
              <a:off x="21336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0" name="Rectangle 16"/>
            <p:cNvSpPr>
              <a:spLocks noChangeArrowheads="1"/>
            </p:cNvSpPr>
            <p:nvPr/>
          </p:nvSpPr>
          <p:spPr bwMode="auto">
            <a:xfrm>
              <a:off x="24384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26641" name="Rectangle 17"/>
            <p:cNvSpPr>
              <a:spLocks noChangeArrowheads="1"/>
            </p:cNvSpPr>
            <p:nvPr/>
          </p:nvSpPr>
          <p:spPr bwMode="auto">
            <a:xfrm>
              <a:off x="2743200" y="59436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26642" name="Rectangle 18"/>
            <p:cNvSpPr>
              <a:spLocks noChangeArrowheads="1"/>
            </p:cNvSpPr>
            <p:nvPr/>
          </p:nvSpPr>
          <p:spPr bwMode="auto">
            <a:xfrm>
              <a:off x="3048000" y="59436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3" name="Rectangle 19"/>
            <p:cNvSpPr>
              <a:spLocks noChangeArrowheads="1"/>
            </p:cNvSpPr>
            <p:nvPr/>
          </p:nvSpPr>
          <p:spPr bwMode="auto">
            <a:xfrm>
              <a:off x="3352800" y="59436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4" name="Rectangle 20"/>
            <p:cNvSpPr>
              <a:spLocks noChangeArrowheads="1"/>
            </p:cNvSpPr>
            <p:nvPr/>
          </p:nvSpPr>
          <p:spPr bwMode="auto">
            <a:xfrm>
              <a:off x="3657600" y="59436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26645" name="Rectangle 21"/>
            <p:cNvSpPr>
              <a:spLocks noChangeArrowheads="1"/>
            </p:cNvSpPr>
            <p:nvPr/>
          </p:nvSpPr>
          <p:spPr bwMode="auto">
            <a:xfrm>
              <a:off x="42672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6" name="Rectangle 22"/>
            <p:cNvSpPr>
              <a:spLocks noChangeArrowheads="1"/>
            </p:cNvSpPr>
            <p:nvPr/>
          </p:nvSpPr>
          <p:spPr bwMode="auto">
            <a:xfrm>
              <a:off x="45720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7" name="Rectangle 23"/>
            <p:cNvSpPr>
              <a:spLocks noChangeArrowheads="1"/>
            </p:cNvSpPr>
            <p:nvPr/>
          </p:nvSpPr>
          <p:spPr bwMode="auto">
            <a:xfrm>
              <a:off x="48768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8" name="Rectangle 24"/>
            <p:cNvSpPr>
              <a:spLocks noChangeArrowheads="1"/>
            </p:cNvSpPr>
            <p:nvPr/>
          </p:nvSpPr>
          <p:spPr bwMode="auto">
            <a:xfrm>
              <a:off x="51816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9" name="Rectangle 25"/>
            <p:cNvSpPr>
              <a:spLocks noChangeArrowheads="1"/>
            </p:cNvSpPr>
            <p:nvPr/>
          </p:nvSpPr>
          <p:spPr bwMode="auto">
            <a:xfrm>
              <a:off x="54864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48</a:t>
              </a:r>
            </a:p>
          </p:txBody>
        </p:sp>
        <p:sp>
          <p:nvSpPr>
            <p:cNvPr id="26650" name="Rectangle 26"/>
            <p:cNvSpPr>
              <a:spLocks noChangeArrowheads="1"/>
            </p:cNvSpPr>
            <p:nvPr/>
          </p:nvSpPr>
          <p:spPr bwMode="auto">
            <a:xfrm>
              <a:off x="5791200" y="59436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26651" name="Rectangle 27"/>
            <p:cNvSpPr>
              <a:spLocks noChangeArrowheads="1"/>
            </p:cNvSpPr>
            <p:nvPr/>
          </p:nvSpPr>
          <p:spPr bwMode="auto">
            <a:xfrm>
              <a:off x="6096000" y="59436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2" name="Rectangle 28"/>
            <p:cNvSpPr>
              <a:spLocks noChangeArrowheads="1"/>
            </p:cNvSpPr>
            <p:nvPr/>
          </p:nvSpPr>
          <p:spPr bwMode="auto">
            <a:xfrm>
              <a:off x="39624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48</a:t>
              </a:r>
            </a:p>
          </p:txBody>
        </p:sp>
        <p:sp>
          <p:nvSpPr>
            <p:cNvPr id="26653" name="Freeform 29"/>
            <p:cNvSpPr>
              <a:spLocks/>
            </p:cNvSpPr>
            <p:nvPr/>
          </p:nvSpPr>
          <p:spPr bwMode="auto">
            <a:xfrm>
              <a:off x="2895600" y="5706762"/>
              <a:ext cx="1219200" cy="228600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384" y="0"/>
                </a:cxn>
                <a:cxn ang="0">
                  <a:pos x="768" y="144"/>
                </a:cxn>
              </a:cxnLst>
              <a:rect l="0" t="0" r="r" b="b"/>
              <a:pathLst>
                <a:path w="768" h="144">
                  <a:moveTo>
                    <a:pt x="0" y="144"/>
                  </a:moveTo>
                  <a:cubicBezTo>
                    <a:pt x="128" y="72"/>
                    <a:pt x="256" y="0"/>
                    <a:pt x="384" y="0"/>
                  </a:cubicBezTo>
                  <a:cubicBezTo>
                    <a:pt x="512" y="0"/>
                    <a:pt x="640" y="72"/>
                    <a:pt x="768" y="144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4" name="Freeform 30"/>
            <p:cNvSpPr>
              <a:spLocks/>
            </p:cNvSpPr>
            <p:nvPr/>
          </p:nvSpPr>
          <p:spPr bwMode="auto">
            <a:xfrm>
              <a:off x="4114800" y="5706762"/>
              <a:ext cx="1828800" cy="228600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576" y="0"/>
                </a:cxn>
                <a:cxn ang="0">
                  <a:pos x="1152" y="144"/>
                </a:cxn>
              </a:cxnLst>
              <a:rect l="0" t="0" r="r" b="b"/>
              <a:pathLst>
                <a:path w="1152" h="144">
                  <a:moveTo>
                    <a:pt x="0" y="144"/>
                  </a:moveTo>
                  <a:cubicBezTo>
                    <a:pt x="192" y="72"/>
                    <a:pt x="384" y="0"/>
                    <a:pt x="576" y="0"/>
                  </a:cubicBezTo>
                  <a:cubicBezTo>
                    <a:pt x="768" y="0"/>
                    <a:pt x="960" y="72"/>
                    <a:pt x="1152" y="144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5" name="Freeform 31"/>
            <p:cNvSpPr>
              <a:spLocks/>
            </p:cNvSpPr>
            <p:nvPr/>
          </p:nvSpPr>
          <p:spPr bwMode="auto">
            <a:xfrm>
              <a:off x="1676400" y="5706762"/>
              <a:ext cx="1219200" cy="228600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384" y="0"/>
                </a:cxn>
                <a:cxn ang="0">
                  <a:pos x="768" y="144"/>
                </a:cxn>
              </a:cxnLst>
              <a:rect l="0" t="0" r="r" b="b"/>
              <a:pathLst>
                <a:path w="768" h="144">
                  <a:moveTo>
                    <a:pt x="0" y="144"/>
                  </a:moveTo>
                  <a:cubicBezTo>
                    <a:pt x="128" y="72"/>
                    <a:pt x="256" y="0"/>
                    <a:pt x="384" y="0"/>
                  </a:cubicBezTo>
                  <a:cubicBezTo>
                    <a:pt x="512" y="0"/>
                    <a:pt x="640" y="72"/>
                    <a:pt x="768" y="144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6" name="Rectangle 32"/>
            <p:cNvSpPr>
              <a:spLocks noChangeArrowheads="1"/>
            </p:cNvSpPr>
            <p:nvPr/>
          </p:nvSpPr>
          <p:spPr bwMode="auto">
            <a:xfrm>
              <a:off x="6400800" y="59436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7" name="Rectangle 33"/>
            <p:cNvSpPr>
              <a:spLocks noChangeArrowheads="1"/>
            </p:cNvSpPr>
            <p:nvPr/>
          </p:nvSpPr>
          <p:spPr bwMode="auto">
            <a:xfrm>
              <a:off x="6705600" y="59436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26658" name="Freeform 34"/>
            <p:cNvSpPr>
              <a:spLocks/>
            </p:cNvSpPr>
            <p:nvPr/>
          </p:nvSpPr>
          <p:spPr bwMode="auto">
            <a:xfrm>
              <a:off x="2590800" y="6263216"/>
              <a:ext cx="1219200" cy="228600"/>
            </a:xfrm>
            <a:custGeom>
              <a:avLst/>
              <a:gdLst/>
              <a:ahLst/>
              <a:cxnLst>
                <a:cxn ang="0">
                  <a:pos x="768" y="0"/>
                </a:cxn>
                <a:cxn ang="0">
                  <a:pos x="336" y="144"/>
                </a:cxn>
                <a:cxn ang="0">
                  <a:pos x="0" y="0"/>
                </a:cxn>
              </a:cxnLst>
              <a:rect l="0" t="0" r="r" b="b"/>
              <a:pathLst>
                <a:path w="768" h="144">
                  <a:moveTo>
                    <a:pt x="768" y="0"/>
                  </a:moveTo>
                  <a:cubicBezTo>
                    <a:pt x="616" y="72"/>
                    <a:pt x="464" y="144"/>
                    <a:pt x="336" y="144"/>
                  </a:cubicBezTo>
                  <a:cubicBezTo>
                    <a:pt x="208" y="144"/>
                    <a:pt x="104" y="72"/>
                    <a:pt x="0" y="0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9" name="Freeform 35"/>
            <p:cNvSpPr>
              <a:spLocks/>
            </p:cNvSpPr>
            <p:nvPr/>
          </p:nvSpPr>
          <p:spPr bwMode="auto">
            <a:xfrm>
              <a:off x="3810000" y="6263216"/>
              <a:ext cx="1828800" cy="228600"/>
            </a:xfrm>
            <a:custGeom>
              <a:avLst/>
              <a:gdLst/>
              <a:ahLst/>
              <a:cxnLst>
                <a:cxn ang="0">
                  <a:pos x="1152" y="0"/>
                </a:cxn>
                <a:cxn ang="0">
                  <a:pos x="576" y="144"/>
                </a:cxn>
                <a:cxn ang="0">
                  <a:pos x="0" y="0"/>
                </a:cxn>
              </a:cxnLst>
              <a:rect l="0" t="0" r="r" b="b"/>
              <a:pathLst>
                <a:path w="1152" h="144">
                  <a:moveTo>
                    <a:pt x="1152" y="0"/>
                  </a:moveTo>
                  <a:cubicBezTo>
                    <a:pt x="960" y="72"/>
                    <a:pt x="768" y="144"/>
                    <a:pt x="576" y="144"/>
                  </a:cubicBezTo>
                  <a:cubicBezTo>
                    <a:pt x="384" y="144"/>
                    <a:pt x="192" y="72"/>
                    <a:pt x="0" y="0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0" name="Freeform 36"/>
            <p:cNvSpPr>
              <a:spLocks/>
            </p:cNvSpPr>
            <p:nvPr/>
          </p:nvSpPr>
          <p:spPr bwMode="auto">
            <a:xfrm>
              <a:off x="5638800" y="6263216"/>
              <a:ext cx="1219200" cy="228600"/>
            </a:xfrm>
            <a:custGeom>
              <a:avLst/>
              <a:gdLst/>
              <a:ahLst/>
              <a:cxnLst>
                <a:cxn ang="0">
                  <a:pos x="768" y="0"/>
                </a:cxn>
                <a:cxn ang="0">
                  <a:pos x="384" y="144"/>
                </a:cxn>
                <a:cxn ang="0">
                  <a:pos x="0" y="0"/>
                </a:cxn>
              </a:cxnLst>
              <a:rect l="0" t="0" r="r" b="b"/>
              <a:pathLst>
                <a:path w="768" h="144">
                  <a:moveTo>
                    <a:pt x="768" y="0"/>
                  </a:moveTo>
                  <a:cubicBezTo>
                    <a:pt x="640" y="72"/>
                    <a:pt x="512" y="144"/>
                    <a:pt x="384" y="144"/>
                  </a:cubicBezTo>
                  <a:cubicBezTo>
                    <a:pt x="256" y="144"/>
                    <a:pt x="63" y="23"/>
                    <a:pt x="0" y="0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661" name="Text Box 37"/>
          <p:cNvSpPr txBox="1">
            <a:spLocks noChangeArrowheads="1"/>
          </p:cNvSpPr>
          <p:nvPr/>
        </p:nvSpPr>
        <p:spPr bwMode="auto">
          <a:xfrm>
            <a:off x="1788680" y="4267200"/>
            <a:ext cx="80212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Header</a:t>
            </a:r>
          </a:p>
        </p:txBody>
      </p:sp>
      <p:sp>
        <p:nvSpPr>
          <p:cNvPr id="26662" name="Line 38"/>
          <p:cNvSpPr>
            <a:spLocks noChangeShapeType="1"/>
          </p:cNvSpPr>
          <p:nvPr/>
        </p:nvSpPr>
        <p:spPr bwMode="auto">
          <a:xfrm>
            <a:off x="2590800" y="4427688"/>
            <a:ext cx="533400" cy="1588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" name="Rectangle 7"/>
          <p:cNvSpPr>
            <a:spLocks noChangeArrowheads="1"/>
          </p:cNvSpPr>
          <p:nvPr/>
        </p:nvSpPr>
        <p:spPr bwMode="auto">
          <a:xfrm>
            <a:off x="1219200" y="3132438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dirty="0">
                <a:latin typeface="+mn-lt"/>
              </a:rPr>
              <a:t>8</a:t>
            </a:r>
          </a:p>
        </p:txBody>
      </p:sp>
      <p:sp>
        <p:nvSpPr>
          <p:cNvPr id="41" name="Rectangle 7"/>
          <p:cNvSpPr>
            <a:spLocks noChangeArrowheads="1"/>
          </p:cNvSpPr>
          <p:nvPr/>
        </p:nvSpPr>
        <p:spPr bwMode="auto">
          <a:xfrm>
            <a:off x="7013028" y="3132438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dirty="0">
                <a:latin typeface="+mn-lt"/>
              </a:rPr>
              <a:t>8</a:t>
            </a:r>
          </a:p>
        </p:txBody>
      </p:sp>
      <p:sp>
        <p:nvSpPr>
          <p:cNvPr id="42" name="Freeform 31"/>
          <p:cNvSpPr>
            <a:spLocks/>
          </p:cNvSpPr>
          <p:nvPr/>
        </p:nvSpPr>
        <p:spPr bwMode="auto">
          <a:xfrm>
            <a:off x="5943600" y="2880784"/>
            <a:ext cx="12192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Freeform 34"/>
          <p:cNvSpPr>
            <a:spLocks/>
          </p:cNvSpPr>
          <p:nvPr/>
        </p:nvSpPr>
        <p:spPr bwMode="auto">
          <a:xfrm>
            <a:off x="1368972" y="3473450"/>
            <a:ext cx="1219200" cy="228600"/>
          </a:xfrm>
          <a:custGeom>
            <a:avLst/>
            <a:gdLst/>
            <a:ahLst/>
            <a:cxnLst>
              <a:cxn ang="0">
                <a:pos x="768" y="0"/>
              </a:cxn>
              <a:cxn ang="0">
                <a:pos x="336" y="144"/>
              </a:cxn>
              <a:cxn ang="0">
                <a:pos x="0" y="0"/>
              </a:cxn>
            </a:cxnLst>
            <a:rect l="0" t="0" r="r" b="b"/>
            <a:pathLst>
              <a:path w="768" h="144">
                <a:moveTo>
                  <a:pt x="768" y="0"/>
                </a:moveTo>
                <a:cubicBezTo>
                  <a:pt x="616" y="72"/>
                  <a:pt x="464" y="144"/>
                  <a:pt x="336" y="144"/>
                </a:cubicBezTo>
                <a:cubicBezTo>
                  <a:pt x="208" y="144"/>
                  <a:pt x="104" y="72"/>
                  <a:pt x="0" y="0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7703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animBg="1"/>
      <p:bldP spid="26629" grpId="0"/>
      <p:bldP spid="26630" grpId="0" animBg="1"/>
      <p:bldP spid="26631" grpId="0"/>
      <p:bldP spid="26632" grpId="0" animBg="1"/>
      <p:bldP spid="26633" grpId="0" animBg="1"/>
      <p:bldP spid="26634" grpId="0" animBg="1"/>
      <p:bldP spid="26635" grpId="0"/>
      <p:bldP spid="26636" grpId="0" animBg="1"/>
      <p:bldP spid="26661" grpId="0"/>
      <p:bldP spid="26662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48048" y="490152"/>
            <a:ext cx="67818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Mark and Sweep Pseudocode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98625" y="1593316"/>
            <a:ext cx="8945375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mark(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(!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is_ptr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not pointer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already marked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setMarkBit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(p);         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set the mark bit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for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&lt; length(p);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++)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recursively call mark on all words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mark(p[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]); 	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 in the block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return;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 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62154" y="1212316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Mark using depth-first traversal of the memory graph 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4419600" y="2625458"/>
            <a:ext cx="4572000" cy="879742"/>
          </a:xfrm>
          <a:prstGeom prst="rect">
            <a:avLst/>
          </a:prstGeom>
          <a:solidFill>
            <a:srgbClr val="F6F5BD"/>
          </a:solidFill>
          <a:ln w="127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23558449"/>
      </p:ext>
    </p:extLst>
  </p:cSld>
  <p:clrMapOvr>
    <a:masterClrMapping/>
  </p:clrMapOvr>
  <p:transition spd="med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48048" y="490152"/>
            <a:ext cx="67818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Mark and Sweep Pseudocode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98625" y="1593316"/>
            <a:ext cx="8575081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mark(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(!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is_ptr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not pointer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already marked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setMarkBit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(p);         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set the mark bit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for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&lt; length(p);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++)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for each word in p’s block</a:t>
            </a:r>
            <a:endParaRPr lang="en-GB" sz="1600" b="1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mark(p[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]); 		</a:t>
            </a:r>
            <a:endParaRPr lang="en-GB" sz="1600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return;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 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62154" y="1212316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Mark using depth-first traversal of the memory graph </a:t>
            </a:r>
          </a:p>
        </p:txBody>
      </p:sp>
    </p:spTree>
    <p:extLst>
      <p:ext uri="{BB962C8B-B14F-4D97-AF65-F5344CB8AC3E}">
        <p14:creationId xmlns:p14="http://schemas.microsoft.com/office/powerpoint/2010/main" val="3735137311"/>
      </p:ext>
    </p:extLst>
  </p:cSld>
  <p:clrMapOvr>
    <a:masterClrMapping/>
  </p:clrMapOvr>
  <p:transition spd="med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48048" y="490152"/>
            <a:ext cx="67818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Mark and Sweep Pseudocode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98625" y="1593316"/>
            <a:ext cx="8575081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mark(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(!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is_ptr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not pointer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already marked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setMarkBit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(p);         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set the mark bit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for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&lt; length(p);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++)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for each word in p’s block</a:t>
            </a:r>
            <a:endParaRPr lang="en-GB" sz="1600" b="1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mark(p[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]);              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make recursive call 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		</a:t>
            </a:r>
            <a:endParaRPr lang="en-GB" sz="1600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return;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 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62154" y="1212316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Mark using depth-first traversal of the memory graph </a:t>
            </a:r>
          </a:p>
        </p:txBody>
      </p:sp>
    </p:spTree>
    <p:extLst>
      <p:ext uri="{BB962C8B-B14F-4D97-AF65-F5344CB8AC3E}">
        <p14:creationId xmlns:p14="http://schemas.microsoft.com/office/powerpoint/2010/main" val="230261240"/>
      </p:ext>
    </p:extLst>
  </p:cSld>
  <p:clrMapOvr>
    <a:masterClrMapping/>
  </p:clrMapOvr>
  <p:transition spd="med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48048" y="490152"/>
            <a:ext cx="67818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Mark and Sweep Pseudocode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98625" y="1593316"/>
            <a:ext cx="8575081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mark(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(!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is_ptr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not pointer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already marked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setMarkBit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(p);         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set the mark bit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for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&lt; length(p);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++)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for each word in p’s block</a:t>
            </a:r>
            <a:endParaRPr lang="en-GB" sz="1600" b="1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mark(p[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]);              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make recursive call 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		</a:t>
            </a:r>
            <a:endParaRPr lang="en-GB" sz="1600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return;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 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62154" y="1212316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Mark using depth-first traversal of the memory graph 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81000" y="3946525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Sweep using lengths to find next block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98626" y="4337050"/>
            <a:ext cx="8575080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sweep(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p,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end) {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while (p &lt; end) {	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for entire heap</a:t>
            </a:r>
            <a:endParaRPr lang="en-GB" sz="1600" b="1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if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</a:t>
            </a:r>
            <a:b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</a:b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clearMarkBit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else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allocateBitSet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   free(p);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p += length(p+1);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</a:t>
            </a:r>
          </a:p>
        </p:txBody>
      </p:sp>
    </p:spTree>
    <p:extLst>
      <p:ext uri="{BB962C8B-B14F-4D97-AF65-F5344CB8AC3E}">
        <p14:creationId xmlns:p14="http://schemas.microsoft.com/office/powerpoint/2010/main" val="2043886251"/>
      </p:ext>
    </p:extLst>
  </p:cSld>
  <p:clrMapOvr>
    <a:masterClrMapping/>
  </p:clrMapOvr>
  <p:transition spd="med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48048" y="490152"/>
            <a:ext cx="67818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Mark and Sweep Pseudocode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98625" y="1593316"/>
            <a:ext cx="8575081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mark(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(!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is_ptr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not pointer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already marked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setMarkBit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(p);         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set the mark bit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for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&lt; length(p);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++)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for each word in p’s block</a:t>
            </a:r>
            <a:endParaRPr lang="en-GB" sz="1600" b="1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mark(p[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]);              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make recursive call 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		</a:t>
            </a:r>
            <a:endParaRPr lang="en-GB" sz="1600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return;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 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62154" y="1212316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Mark using depth-first traversal of the memory graph 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81000" y="3946525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Sweep using lengths to find next block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98626" y="4337050"/>
            <a:ext cx="8575080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sweep(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p,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end) {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while (p &lt; end) {	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for entire heap</a:t>
            </a:r>
            <a:endParaRPr lang="en-GB" sz="1600" b="1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if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	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did we reach this block?</a:t>
            </a:r>
            <a:b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</a:b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clearMarkBit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else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allocateBitSet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   free(p);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p += length(p+1);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</a:t>
            </a:r>
          </a:p>
        </p:txBody>
      </p:sp>
    </p:spTree>
    <p:extLst>
      <p:ext uri="{BB962C8B-B14F-4D97-AF65-F5344CB8AC3E}">
        <p14:creationId xmlns:p14="http://schemas.microsoft.com/office/powerpoint/2010/main" val="3639657431"/>
      </p:ext>
    </p:extLst>
  </p:cSld>
  <p:clrMapOvr>
    <a:masterClrMapping/>
  </p:clrMapOvr>
  <p:transition spd="med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48048" y="490152"/>
            <a:ext cx="67818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Mark and Sweep Pseudocode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98625" y="1593316"/>
            <a:ext cx="8575081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mark(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(!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is_ptr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not pointer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already marked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setMarkBit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(p);         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set the mark bit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for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&lt; length(p);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++)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for each word in p’s block</a:t>
            </a:r>
            <a:endParaRPr lang="en-GB" sz="1600" b="1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mark(p[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]);              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make recursive call 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		</a:t>
            </a:r>
            <a:endParaRPr lang="en-GB" sz="1600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return;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 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62154" y="1212316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Mark using depth-first traversal of the memory graph 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81000" y="3946525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Sweep using lengths to find next block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98626" y="4337050"/>
            <a:ext cx="8575080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sweep(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p,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end) {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while (p &lt; end) {	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for entire heap</a:t>
            </a:r>
            <a:endParaRPr lang="en-GB" sz="1600" b="1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if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	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did we reach this block?</a:t>
            </a:r>
            <a:b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</a:b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clearMarkBit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();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yes -&gt; so just clear mark bit 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else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allocateBitSet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   free(p);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p += length(p+1);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</a:t>
            </a:r>
          </a:p>
        </p:txBody>
      </p:sp>
    </p:spTree>
    <p:extLst>
      <p:ext uri="{BB962C8B-B14F-4D97-AF65-F5344CB8AC3E}">
        <p14:creationId xmlns:p14="http://schemas.microsoft.com/office/powerpoint/2010/main" val="3387101970"/>
      </p:ext>
    </p:extLst>
  </p:cSld>
  <p:clrMapOvr>
    <a:masterClrMapping/>
  </p:clrMapOvr>
  <p:transition spd="med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48048" y="490152"/>
            <a:ext cx="67818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Mark and Sweep Pseudocode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98625" y="1593316"/>
            <a:ext cx="8575081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mark(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(!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is_ptr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not pointer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already marked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setMarkBit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(p);         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set the mark bit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for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&lt; length(p);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++)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for each word in p’s block</a:t>
            </a:r>
            <a:endParaRPr lang="en-GB" sz="1600" b="1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mark(p[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]);              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make recursive call 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		</a:t>
            </a:r>
            <a:endParaRPr lang="en-GB" sz="1600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return;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 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62154" y="1212316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Mark using depth-first traversal of the memory graph 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81000" y="3946525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Sweep using lengths to find next block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98626" y="4337050"/>
            <a:ext cx="8575080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sweep(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p,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end) {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while (p &lt; end) {	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for entire heap</a:t>
            </a:r>
            <a:endParaRPr lang="en-GB" sz="1600" b="1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if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	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did we reach this block?</a:t>
            </a:r>
            <a:b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</a:b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clearMarkBit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();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yes -&gt; so just clear mark bit 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else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allocateBitSet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never reached: is it allocated?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   free(p);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p += length(p+1);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</a:t>
            </a:r>
          </a:p>
        </p:txBody>
      </p:sp>
    </p:spTree>
    <p:extLst>
      <p:ext uri="{BB962C8B-B14F-4D97-AF65-F5344CB8AC3E}">
        <p14:creationId xmlns:p14="http://schemas.microsoft.com/office/powerpoint/2010/main" val="1676273268"/>
      </p:ext>
    </p:extLst>
  </p:cSld>
  <p:clrMapOvr>
    <a:masterClrMapping/>
  </p:clrMapOvr>
  <p:transition spd="med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48048" y="490152"/>
            <a:ext cx="67818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Mark and Sweep Pseudocode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98625" y="1593316"/>
            <a:ext cx="8575081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mark(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(!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is_ptr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not pointer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already marked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setMarkBit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(p);         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set the mark bit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for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&lt; length(p);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++)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for each word in p’s block</a:t>
            </a:r>
            <a:endParaRPr lang="en-GB" sz="1600" b="1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mark(p[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]);              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make recursive call 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		</a:t>
            </a:r>
            <a:endParaRPr lang="en-GB" sz="1600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return;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 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62154" y="1212316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Mark using depth-first traversal of the memory graph 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81000" y="3946525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Sweep using lengths to find next block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98626" y="4337050"/>
            <a:ext cx="8575080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sweep(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p,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end) {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while (p &lt; end) {	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for entire heap</a:t>
            </a:r>
            <a:endParaRPr lang="en-GB" sz="1600" b="1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if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	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did we reach this block?</a:t>
            </a:r>
            <a:b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</a:b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clearMarkBit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();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yes -&gt; so just clear mark bit 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else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allocateBitSet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never reached: is it allocated?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   free(p);		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yes -&gt; its garbage, free it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p += length(p+1);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</a:t>
            </a:r>
          </a:p>
        </p:txBody>
      </p:sp>
    </p:spTree>
    <p:extLst>
      <p:ext uri="{BB962C8B-B14F-4D97-AF65-F5344CB8AC3E}">
        <p14:creationId xmlns:p14="http://schemas.microsoft.com/office/powerpoint/2010/main" val="460747174"/>
      </p:ext>
    </p:extLst>
  </p:cSld>
  <p:clrMapOvr>
    <a:masterClrMapping/>
  </p:clrMapOvr>
  <p:transition spd="med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48048" y="490152"/>
            <a:ext cx="67818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Mark and Sweep Pseudocode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98625" y="1593316"/>
            <a:ext cx="8575081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mark(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(!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is_ptr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not pointer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already marked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setMarkBit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(p);         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set the mark bit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for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&lt; length(p);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++)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for each word in p’s block</a:t>
            </a:r>
            <a:endParaRPr lang="en-GB" sz="1600" b="1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mark(p[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]);              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make recursive call 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		</a:t>
            </a:r>
            <a:endParaRPr lang="en-GB" sz="1600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return;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 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62154" y="1212316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Mark using depth-first traversal of the memory graph 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81000" y="3946525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Sweep using lengths to find next block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98626" y="4337050"/>
            <a:ext cx="8575080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sweep(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p,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end) {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while (p &lt; end) {	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for entire heap</a:t>
            </a:r>
            <a:endParaRPr lang="en-GB" sz="1600" b="1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if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	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did we reach this block?</a:t>
            </a:r>
            <a:b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</a:b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clearMarkBit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();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yes -&gt; so just clear mark bit 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else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allocateBitSet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never reached: is it allocated?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   free(p);		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yes -&gt; its garbage, free it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p += length(p+1);   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</a:t>
            </a:r>
            <a:r>
              <a:rPr lang="en-GB" sz="1600" b="1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goto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next block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</a:t>
            </a:r>
          </a:p>
        </p:txBody>
      </p:sp>
    </p:spTree>
    <p:extLst>
      <p:ext uri="{BB962C8B-B14F-4D97-AF65-F5344CB8AC3E}">
        <p14:creationId xmlns:p14="http://schemas.microsoft.com/office/powerpoint/2010/main" val="3652294208"/>
      </p:ext>
    </p:extLst>
  </p:cSld>
  <p:clrMapOvr>
    <a:masterClrMapping/>
  </p:clrMapOvr>
  <p:transition spd="med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373063"/>
            <a:ext cx="8001000" cy="76993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Conservative Mark &amp; Sweep in C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9413" y="1220788"/>
            <a:ext cx="8307387" cy="4498975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 “conservative garbage collector” for C programs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dirty="0" err="1">
                <a:latin typeface="Courier New" pitchFamily="49" charset="0"/>
              </a:rPr>
              <a:t>is_ptr</a:t>
            </a:r>
            <a:r>
              <a:rPr lang="en-GB" b="1" dirty="0">
                <a:latin typeface="Courier New" pitchFamily="49" charset="0"/>
              </a:rPr>
              <a:t>()</a:t>
            </a:r>
            <a:r>
              <a:rPr lang="en-GB" b="1" dirty="0"/>
              <a:t> </a:t>
            </a:r>
            <a:r>
              <a:rPr lang="en-GB" dirty="0"/>
              <a:t>determines if a word is a pointer by checking if it points to an allocated block of memory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But, in C pointers can point to the middle of a block</a:t>
            </a:r>
            <a:br>
              <a:rPr lang="en-GB" dirty="0"/>
            </a:br>
            <a:endParaRPr lang="en-GB" dirty="0"/>
          </a:p>
          <a:p>
            <a:pPr lvl="1">
              <a:lnSpc>
                <a:spcPct val="100000"/>
              </a:lnSpc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 lvl="1">
              <a:lnSpc>
                <a:spcPct val="100000"/>
              </a:lnSpc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spcBef>
                <a:spcPts val="18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To mark header, need to find the beginning of the block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Can use a balanced binary tree to keep track of all allocated blocks (key is start-of-block)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Balanced-tree pointers can be stored in header (use two additional words)</a:t>
            </a: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2607276" y="3216275"/>
            <a:ext cx="32004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2607276" y="3216275"/>
            <a:ext cx="304800" cy="304800"/>
          </a:xfrm>
          <a:prstGeom prst="rect">
            <a:avLst/>
          </a:prstGeom>
          <a:solidFill>
            <a:srgbClr val="F1C7C7"/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2360820" y="2886761"/>
            <a:ext cx="802120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Header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3829651" y="2590800"/>
            <a:ext cx="452438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  <a:ea typeface="msgothic" charset="0"/>
                <a:cs typeface="msgothic" charset="0"/>
              </a:rPr>
              <a:t>ptr</a:t>
            </a:r>
            <a:endParaRPr lang="en-GB" sz="1600" b="1" dirty="0">
              <a:latin typeface="Calibri" pitchFamily="34" charset="0"/>
              <a:ea typeface="msgothic" charset="0"/>
              <a:cs typeface="msgothic" charset="0"/>
            </a:endParaRPr>
          </a:p>
        </p:txBody>
      </p:sp>
      <p:sp>
        <p:nvSpPr>
          <p:cNvPr id="26631" name="Line 7"/>
          <p:cNvSpPr>
            <a:spLocks noChangeShapeType="1"/>
          </p:cNvSpPr>
          <p:nvPr/>
        </p:nvSpPr>
        <p:spPr bwMode="auto">
          <a:xfrm>
            <a:off x="4055076" y="2911475"/>
            <a:ext cx="1588" cy="3048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1235676" y="3216275"/>
            <a:ext cx="13716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1235676" y="3216275"/>
            <a:ext cx="304800" cy="304800"/>
          </a:xfrm>
          <a:prstGeom prst="rect">
            <a:avLst/>
          </a:prstGeom>
          <a:solidFill>
            <a:srgbClr val="F1C7C7"/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4969476" y="3216275"/>
            <a:ext cx="304800" cy="304800"/>
          </a:xfrm>
          <a:prstGeom prst="rect">
            <a:avLst/>
          </a:prstGeom>
          <a:solidFill>
            <a:srgbClr val="F1C7C7"/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5" name="Rectangle 11"/>
          <p:cNvSpPr>
            <a:spLocks noChangeArrowheads="1"/>
          </p:cNvSpPr>
          <p:nvPr/>
        </p:nvSpPr>
        <p:spPr bwMode="auto">
          <a:xfrm>
            <a:off x="2879725" y="5759450"/>
            <a:ext cx="1097280" cy="335358"/>
          </a:xfrm>
          <a:prstGeom prst="rect">
            <a:avLst/>
          </a:prstGeom>
          <a:solidFill>
            <a:srgbClr val="F1C7C7"/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8" name="Rectangle 14"/>
          <p:cNvSpPr>
            <a:spLocks noChangeArrowheads="1"/>
          </p:cNvSpPr>
          <p:nvPr/>
        </p:nvSpPr>
        <p:spPr bwMode="auto">
          <a:xfrm>
            <a:off x="3962400" y="5759450"/>
            <a:ext cx="1828800" cy="335358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9" name="Text Box 15"/>
          <p:cNvSpPr txBox="1">
            <a:spLocks noChangeArrowheads="1"/>
          </p:cNvSpPr>
          <p:nvPr/>
        </p:nvSpPr>
        <p:spPr bwMode="auto">
          <a:xfrm>
            <a:off x="3074845" y="5438775"/>
            <a:ext cx="625890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Head</a:t>
            </a:r>
          </a:p>
        </p:txBody>
      </p:sp>
      <p:sp>
        <p:nvSpPr>
          <p:cNvPr id="26640" name="Text Box 16"/>
          <p:cNvSpPr txBox="1">
            <a:spLocks noChangeArrowheads="1"/>
          </p:cNvSpPr>
          <p:nvPr/>
        </p:nvSpPr>
        <p:spPr bwMode="auto">
          <a:xfrm>
            <a:off x="4400104" y="5438775"/>
            <a:ext cx="580906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D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ata</a:t>
            </a:r>
          </a:p>
        </p:txBody>
      </p:sp>
      <p:sp>
        <p:nvSpPr>
          <p:cNvPr id="26642" name="Line 18"/>
          <p:cNvSpPr>
            <a:spLocks noChangeShapeType="1"/>
          </p:cNvSpPr>
          <p:nvPr/>
        </p:nvSpPr>
        <p:spPr bwMode="auto">
          <a:xfrm>
            <a:off x="3794125" y="5988050"/>
            <a:ext cx="228600" cy="4572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643" name="Text Box 19"/>
          <p:cNvSpPr txBox="1">
            <a:spLocks noChangeArrowheads="1"/>
          </p:cNvSpPr>
          <p:nvPr/>
        </p:nvSpPr>
        <p:spPr bwMode="auto">
          <a:xfrm>
            <a:off x="2888110" y="6369050"/>
            <a:ext cx="500755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L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eft</a:t>
            </a:r>
          </a:p>
        </p:txBody>
      </p:sp>
      <p:sp>
        <p:nvSpPr>
          <p:cNvPr id="26644" name="Text Box 20"/>
          <p:cNvSpPr txBox="1">
            <a:spLocks noChangeArrowheads="1"/>
          </p:cNvSpPr>
          <p:nvPr/>
        </p:nvSpPr>
        <p:spPr bwMode="auto">
          <a:xfrm>
            <a:off x="3698464" y="6369050"/>
            <a:ext cx="624287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R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ight</a:t>
            </a:r>
          </a:p>
        </p:txBody>
      </p:sp>
      <p:sp>
        <p:nvSpPr>
          <p:cNvPr id="26645" name="Text Box 21"/>
          <p:cNvSpPr txBox="1">
            <a:spLocks noChangeArrowheads="1"/>
          </p:cNvSpPr>
          <p:nvPr/>
        </p:nvSpPr>
        <p:spPr bwMode="auto">
          <a:xfrm>
            <a:off x="2838227" y="5784850"/>
            <a:ext cx="469121" cy="309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  <a:ea typeface="msgothic" charset="0"/>
                <a:cs typeface="msgothic" charset="0"/>
              </a:rPr>
              <a:t>S</a:t>
            </a: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ize</a:t>
            </a:r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3276600" y="5756190"/>
            <a:ext cx="338618" cy="338618"/>
          </a:xfrm>
          <a:prstGeom prst="rect">
            <a:avLst/>
          </a:prstGeom>
          <a:solidFill>
            <a:srgbClr val="F1C7C7"/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41" name="Line 17"/>
          <p:cNvSpPr>
            <a:spLocks noChangeShapeType="1"/>
          </p:cNvSpPr>
          <p:nvPr/>
        </p:nvSpPr>
        <p:spPr bwMode="auto">
          <a:xfrm flipH="1">
            <a:off x="3106738" y="5988050"/>
            <a:ext cx="307975" cy="4572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400800" y="5943600"/>
            <a:ext cx="23669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Left:</a:t>
            </a:r>
            <a:r>
              <a:rPr lang="en-US" sz="1800" b="0" dirty="0">
                <a:latin typeface="Calibri" pitchFamily="34" charset="0"/>
              </a:rPr>
              <a:t> smaller addresses</a:t>
            </a:r>
          </a:p>
          <a:p>
            <a:r>
              <a:rPr lang="en-US" sz="1800" dirty="0">
                <a:latin typeface="Calibri" pitchFamily="34" charset="0"/>
              </a:rPr>
              <a:t>Right:</a:t>
            </a:r>
            <a:r>
              <a:rPr lang="en-US" sz="1800" b="0" dirty="0">
                <a:latin typeface="Calibri" pitchFamily="34" charset="0"/>
              </a:rPr>
              <a:t> larger addresses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12B81B0-2CCE-45AA-8957-642236833C70}"/>
              </a:ext>
            </a:extLst>
          </p:cNvPr>
          <p:cNvSpPr txBox="1"/>
          <p:nvPr/>
        </p:nvSpPr>
        <p:spPr>
          <a:xfrm>
            <a:off x="6115519" y="2819400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Assumes </a:t>
            </a:r>
            <a:r>
              <a:rPr lang="en-US" sz="1800" b="0" dirty="0" err="1">
                <a:latin typeface="Calibri" pitchFamily="34" charset="0"/>
              </a:rPr>
              <a:t>ptr</a:t>
            </a:r>
            <a:r>
              <a:rPr lang="en-US" sz="1800" b="0" dirty="0">
                <a:latin typeface="Calibri" pitchFamily="34" charset="0"/>
              </a:rPr>
              <a:t> in middle can be</a:t>
            </a:r>
          </a:p>
          <a:p>
            <a:pPr algn="ctr"/>
            <a:r>
              <a:rPr lang="en-US" sz="1800" b="0" dirty="0">
                <a:latin typeface="Calibri" pitchFamily="34" charset="0"/>
              </a:rPr>
              <a:t>used to reach anywhere in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the block, but no other block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5" grpId="0" animBg="1"/>
      <p:bldP spid="26638" grpId="0" animBg="1"/>
      <p:bldP spid="26639" grpId="0"/>
      <p:bldP spid="26640" grpId="0"/>
      <p:bldP spid="26642" grpId="0" animBg="1"/>
      <p:bldP spid="26643" grpId="0"/>
      <p:bldP spid="26644" grpId="0"/>
      <p:bldP spid="26645" grpId="0"/>
      <p:bldP spid="23" grpId="0" animBg="1"/>
      <p:bldP spid="26641" grpId="0" animBg="1"/>
      <p:bldP spid="22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Disadvantages of Boundary Tags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52550"/>
            <a:ext cx="7896225" cy="4972050"/>
          </a:xfrm>
        </p:spPr>
        <p:txBody>
          <a:bodyPr/>
          <a:lstStyle/>
          <a:p>
            <a:r>
              <a:rPr lang="en-US" dirty="0"/>
              <a:t>Internal fragmentation</a:t>
            </a:r>
          </a:p>
          <a:p>
            <a:endParaRPr lang="en-US" dirty="0"/>
          </a:p>
          <a:p>
            <a:r>
              <a:rPr lang="en-US" dirty="0"/>
              <a:t>Can it be optimized?</a:t>
            </a:r>
          </a:p>
          <a:p>
            <a:pPr lvl="1"/>
            <a:r>
              <a:rPr lang="en-US" dirty="0"/>
              <a:t>Which blocks need the footer tag?</a:t>
            </a:r>
          </a:p>
          <a:p>
            <a:pPr lvl="1"/>
            <a:r>
              <a:rPr lang="en-US" dirty="0"/>
              <a:t>What does that mean?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3F57139-4973-46EF-A295-D3149FB01D9D}"/>
              </a:ext>
            </a:extLst>
          </p:cNvPr>
          <p:cNvGrpSpPr/>
          <p:nvPr/>
        </p:nvGrpSpPr>
        <p:grpSpPr>
          <a:xfrm>
            <a:off x="6172200" y="1981200"/>
            <a:ext cx="1677987" cy="2042584"/>
            <a:chOff x="3109913" y="4275288"/>
            <a:chExt cx="1677987" cy="204258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47B472C-40D0-47BD-A8FD-125D396322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1500" y="4275288"/>
              <a:ext cx="1370013" cy="3810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S</a:t>
              </a:r>
              <a:r>
                <a:rPr lang="en-GB" sz="1600" b="1" dirty="0">
                  <a:latin typeface="Calibri" pitchFamily="34" charset="0"/>
                </a:rPr>
                <a:t>ize</a:t>
              </a:r>
            </a:p>
          </p:txBody>
        </p:sp>
        <p:sp>
          <p:nvSpPr>
            <p:cNvPr id="5" name="Rectangle 6">
              <a:extLst>
                <a:ext uri="{FF2B5EF4-FFF2-40B4-BE49-F238E27FC236}">
                  <a16:creationId xmlns:a16="http://schemas.microsoft.com/office/drawing/2014/main" id="{9C049783-DB1F-4D16-B893-899494DCED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1500" y="4656288"/>
              <a:ext cx="1676400" cy="1285875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P</a:t>
              </a:r>
              <a:r>
                <a:rPr lang="en-GB" sz="1600" b="1" dirty="0">
                  <a:latin typeface="Calibri" pitchFamily="34" charset="0"/>
                </a:rPr>
                <a:t>ayload and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padding</a:t>
              </a:r>
            </a:p>
          </p:txBody>
        </p:sp>
        <p:sp>
          <p:nvSpPr>
            <p:cNvPr id="6" name="Rectangle 8">
              <a:extLst>
                <a:ext uri="{FF2B5EF4-FFF2-40B4-BE49-F238E27FC236}">
                  <a16:creationId xmlns:a16="http://schemas.microsoft.com/office/drawing/2014/main" id="{C930DBF7-B355-470B-A8F1-628DEE31B0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3100" y="4275288"/>
              <a:ext cx="304800" cy="381000"/>
            </a:xfrm>
            <a:prstGeom prst="rect">
              <a:avLst/>
            </a:prstGeom>
            <a:solidFill>
              <a:srgbClr val="EBAFA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a</a:t>
              </a:r>
            </a:p>
          </p:txBody>
        </p:sp>
        <p:sp>
          <p:nvSpPr>
            <p:cNvPr id="7" name="Rectangle 9">
              <a:extLst>
                <a:ext uri="{FF2B5EF4-FFF2-40B4-BE49-F238E27FC236}">
                  <a16:creationId xmlns:a16="http://schemas.microsoft.com/office/drawing/2014/main" id="{A8B5133E-3153-4C43-89E6-96984164B8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9913" y="5936872"/>
              <a:ext cx="1370012" cy="3810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S</a:t>
              </a:r>
              <a:r>
                <a:rPr lang="en-GB" sz="1600" b="1" dirty="0">
                  <a:latin typeface="Calibri" pitchFamily="34" charset="0"/>
                </a:rPr>
                <a:t>ize</a:t>
              </a:r>
            </a:p>
          </p:txBody>
        </p:sp>
        <p:sp>
          <p:nvSpPr>
            <p:cNvPr id="8" name="Rectangle 10">
              <a:extLst>
                <a:ext uri="{FF2B5EF4-FFF2-40B4-BE49-F238E27FC236}">
                  <a16:creationId xmlns:a16="http://schemas.microsoft.com/office/drawing/2014/main" id="{8E78BD71-016E-4E92-8921-292A900FF5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3100" y="5936872"/>
              <a:ext cx="304800" cy="381000"/>
            </a:xfrm>
            <a:prstGeom prst="rect">
              <a:avLst/>
            </a:prstGeom>
            <a:solidFill>
              <a:srgbClr val="EBAFA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1423839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17513"/>
            <a:ext cx="7924800" cy="573087"/>
          </a:xfrm>
        </p:spPr>
        <p:txBody>
          <a:bodyPr/>
          <a:lstStyle/>
          <a:p>
            <a:pPr eaLnBrk="1" hangingPunct="1"/>
            <a:r>
              <a:rPr lang="en-US" dirty="0"/>
              <a:t>C Pointer Declarations: Test Yourself!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81000" y="1143000"/>
            <a:ext cx="2971800" cy="480131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*</a:t>
            </a:r>
            <a:r>
              <a:rPr lang="en-US" sz="1800" dirty="0" err="1">
                <a:latin typeface="Courier New" charset="0"/>
              </a:rPr>
              <a:t>p</a:t>
            </a:r>
            <a:r>
              <a:rPr lang="en-US" sz="1800" dirty="0">
                <a:latin typeface="Courier New" charset="0"/>
              </a:rPr>
              <a:t>	</a:t>
            </a: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*p[13]	</a:t>
            </a: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*(p[13])	</a:t>
            </a: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**</a:t>
            </a:r>
            <a:r>
              <a:rPr lang="en-US" sz="1800" dirty="0" err="1">
                <a:latin typeface="Courier New" charset="0"/>
              </a:rPr>
              <a:t>p</a:t>
            </a:r>
            <a:r>
              <a:rPr lang="en-US" sz="1800" dirty="0">
                <a:latin typeface="Courier New" charset="0"/>
              </a:rPr>
              <a:t>	</a:t>
            </a:r>
          </a:p>
          <a:p>
            <a:pPr algn="l">
              <a:lnSpc>
                <a:spcPct val="100000"/>
              </a:lnSpc>
            </a:pPr>
            <a:endParaRPr lang="en-US" sz="1800" dirty="0"/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(*p)[13]		</a:t>
            </a:r>
            <a:endParaRPr lang="en-US" sz="1800" dirty="0"/>
          </a:p>
          <a:p>
            <a:pPr algn="l">
              <a:lnSpc>
                <a:spcPct val="100000"/>
              </a:lnSpc>
            </a:pPr>
            <a:endParaRPr lang="en-US" sz="1800" dirty="0"/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*</a:t>
            </a:r>
            <a:r>
              <a:rPr lang="en-US" sz="1800" dirty="0" err="1">
                <a:latin typeface="Courier New" charset="0"/>
              </a:rPr>
              <a:t>f</a:t>
            </a:r>
            <a:r>
              <a:rPr lang="en-US" sz="1800" dirty="0">
                <a:latin typeface="Courier New" charset="0"/>
              </a:rPr>
              <a:t>()		</a:t>
            </a:r>
          </a:p>
          <a:p>
            <a:pPr algn="l">
              <a:lnSpc>
                <a:spcPct val="100000"/>
              </a:lnSpc>
            </a:pPr>
            <a:endParaRPr lang="en-US" sz="1800" dirty="0"/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(*</a:t>
            </a:r>
            <a:r>
              <a:rPr lang="en-US" sz="1800" dirty="0" err="1">
                <a:latin typeface="Courier New" charset="0"/>
              </a:rPr>
              <a:t>f</a:t>
            </a:r>
            <a:r>
              <a:rPr lang="en-US" sz="1800" dirty="0">
                <a:latin typeface="Courier New" charset="0"/>
              </a:rPr>
              <a:t>)()		</a:t>
            </a: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  <a:p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(*(*x[3])())[5]</a:t>
            </a: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</p:txBody>
      </p:sp>
      <p:sp>
        <p:nvSpPr>
          <p:cNvPr id="681988" name="Text Box 4"/>
          <p:cNvSpPr txBox="1">
            <a:spLocks noChangeArrowheads="1"/>
          </p:cNvSpPr>
          <p:nvPr/>
        </p:nvSpPr>
        <p:spPr bwMode="auto">
          <a:xfrm>
            <a:off x="3733800" y="1143000"/>
            <a:ext cx="1902023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 b="0" dirty="0" err="1">
                <a:latin typeface="+mn-lt"/>
              </a:rPr>
              <a:t>p</a:t>
            </a:r>
            <a:r>
              <a:rPr lang="en-US" sz="1800" b="0" dirty="0">
                <a:latin typeface="+mn-lt"/>
              </a:rPr>
              <a:t> is a pointer to </a:t>
            </a:r>
            <a:r>
              <a:rPr lang="en-US" sz="1800" b="0" dirty="0" err="1">
                <a:latin typeface="+mn-lt"/>
              </a:rPr>
              <a:t>int</a:t>
            </a:r>
            <a:endParaRPr lang="en-US" sz="1800" b="0" dirty="0">
              <a:latin typeface="+mn-lt"/>
            </a:endParaRPr>
          </a:p>
        </p:txBody>
      </p:sp>
      <p:sp>
        <p:nvSpPr>
          <p:cNvPr id="681989" name="Text Box 5"/>
          <p:cNvSpPr txBox="1">
            <a:spLocks noChangeArrowheads="1"/>
          </p:cNvSpPr>
          <p:nvPr/>
        </p:nvSpPr>
        <p:spPr bwMode="auto">
          <a:xfrm>
            <a:off x="3733800" y="1676400"/>
            <a:ext cx="3203386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dirty="0" err="1">
                <a:solidFill>
                  <a:srgbClr val="0070C0"/>
                </a:solidFill>
                <a:latin typeface="+mn-lt"/>
              </a:rPr>
              <a:t>p</a:t>
            </a:r>
            <a:r>
              <a:rPr lang="en-US" sz="1800" b="0" dirty="0">
                <a:solidFill>
                  <a:srgbClr val="0070C0"/>
                </a:solidFill>
                <a:latin typeface="+mn-lt"/>
              </a:rPr>
              <a:t> is an array[13] of pointer to </a:t>
            </a:r>
            <a:r>
              <a:rPr lang="en-US" sz="1800" b="0" dirty="0" err="1">
                <a:solidFill>
                  <a:srgbClr val="0070C0"/>
                </a:solidFill>
                <a:latin typeface="+mn-lt"/>
              </a:rPr>
              <a:t>int</a:t>
            </a:r>
            <a:endParaRPr lang="en-US" sz="1800" b="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681990" name="Text Box 6"/>
          <p:cNvSpPr txBox="1">
            <a:spLocks noChangeArrowheads="1"/>
          </p:cNvSpPr>
          <p:nvPr/>
        </p:nvSpPr>
        <p:spPr bwMode="auto">
          <a:xfrm>
            <a:off x="3733800" y="2224088"/>
            <a:ext cx="3203386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dirty="0">
                <a:solidFill>
                  <a:srgbClr val="0070C0"/>
                </a:solidFill>
                <a:latin typeface="+mn-lt"/>
              </a:rPr>
              <a:t>p is an array[13] of pointer to </a:t>
            </a:r>
            <a:r>
              <a:rPr lang="en-US" sz="1800" b="0" dirty="0" err="1">
                <a:solidFill>
                  <a:srgbClr val="0070C0"/>
                </a:solidFill>
                <a:latin typeface="+mn-lt"/>
              </a:rPr>
              <a:t>int</a:t>
            </a:r>
            <a:endParaRPr lang="en-US" sz="1800" b="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681991" name="Text Box 7"/>
          <p:cNvSpPr txBox="1">
            <a:spLocks noChangeArrowheads="1"/>
          </p:cNvSpPr>
          <p:nvPr/>
        </p:nvSpPr>
        <p:spPr bwMode="auto">
          <a:xfrm>
            <a:off x="3733800" y="2757488"/>
            <a:ext cx="3366254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>
                <a:latin typeface="+mn-lt"/>
              </a:rPr>
              <a:t>p is a pointer to a pointer to an int</a:t>
            </a:r>
          </a:p>
        </p:txBody>
      </p:sp>
      <p:sp>
        <p:nvSpPr>
          <p:cNvPr id="681992" name="Text Box 8"/>
          <p:cNvSpPr txBox="1">
            <a:spLocks noChangeArrowheads="1"/>
          </p:cNvSpPr>
          <p:nvPr/>
        </p:nvSpPr>
        <p:spPr bwMode="auto">
          <a:xfrm>
            <a:off x="3733800" y="3352800"/>
            <a:ext cx="3369522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 b="0" dirty="0" err="1">
                <a:solidFill>
                  <a:srgbClr val="0070C0"/>
                </a:solidFill>
                <a:latin typeface="+mn-lt"/>
              </a:rPr>
              <a:t>p</a:t>
            </a:r>
            <a:r>
              <a:rPr lang="en-US" sz="1800" b="0" dirty="0">
                <a:solidFill>
                  <a:srgbClr val="0070C0"/>
                </a:solidFill>
                <a:latin typeface="+mn-lt"/>
              </a:rPr>
              <a:t> is a pointer to an array[13] of </a:t>
            </a:r>
            <a:r>
              <a:rPr lang="en-US" sz="1800" b="0" dirty="0" err="1">
                <a:solidFill>
                  <a:srgbClr val="0070C0"/>
                </a:solidFill>
                <a:latin typeface="+mn-lt"/>
              </a:rPr>
              <a:t>int</a:t>
            </a:r>
            <a:endParaRPr lang="en-US" sz="1800" b="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681993" name="Text Box 9"/>
          <p:cNvSpPr txBox="1">
            <a:spLocks noChangeArrowheads="1"/>
          </p:cNvSpPr>
          <p:nvPr/>
        </p:nvSpPr>
        <p:spPr bwMode="auto">
          <a:xfrm>
            <a:off x="3733800" y="3844925"/>
            <a:ext cx="3816084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dirty="0" err="1">
                <a:solidFill>
                  <a:srgbClr val="C00000"/>
                </a:solidFill>
                <a:latin typeface="+mn-lt"/>
              </a:rPr>
              <a:t>f</a:t>
            </a:r>
            <a:r>
              <a:rPr lang="en-US" sz="1800" b="0" dirty="0">
                <a:solidFill>
                  <a:srgbClr val="C00000"/>
                </a:solidFill>
                <a:latin typeface="+mn-lt"/>
              </a:rPr>
              <a:t> is a function returning a pointer to </a:t>
            </a:r>
            <a:r>
              <a:rPr lang="en-US" sz="1800" b="0" dirty="0" err="1">
                <a:solidFill>
                  <a:srgbClr val="C00000"/>
                </a:solidFill>
                <a:latin typeface="+mn-lt"/>
              </a:rPr>
              <a:t>int</a:t>
            </a:r>
            <a:endParaRPr lang="en-US" sz="1800" b="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681994" name="Text Box 10"/>
          <p:cNvSpPr txBox="1">
            <a:spLocks noChangeArrowheads="1"/>
          </p:cNvSpPr>
          <p:nvPr/>
        </p:nvSpPr>
        <p:spPr bwMode="auto">
          <a:xfrm>
            <a:off x="3733800" y="4419600"/>
            <a:ext cx="3816084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 b="0" dirty="0" err="1">
                <a:solidFill>
                  <a:srgbClr val="C00000"/>
                </a:solidFill>
                <a:latin typeface="+mn-lt"/>
              </a:rPr>
              <a:t>f</a:t>
            </a:r>
            <a:r>
              <a:rPr lang="en-US" sz="1800" b="0" dirty="0">
                <a:solidFill>
                  <a:srgbClr val="C00000"/>
                </a:solidFill>
                <a:latin typeface="+mn-lt"/>
              </a:rPr>
              <a:t> is a pointer to a function returning </a:t>
            </a:r>
            <a:r>
              <a:rPr lang="en-US" sz="1800" b="0" dirty="0" err="1">
                <a:solidFill>
                  <a:srgbClr val="C00000"/>
                </a:solidFill>
                <a:latin typeface="+mn-lt"/>
              </a:rPr>
              <a:t>int</a:t>
            </a:r>
            <a:endParaRPr lang="en-US" sz="1800" b="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681996" name="Text Box 12"/>
          <p:cNvSpPr txBox="1">
            <a:spLocks noChangeArrowheads="1"/>
          </p:cNvSpPr>
          <p:nvPr/>
        </p:nvSpPr>
        <p:spPr bwMode="auto">
          <a:xfrm>
            <a:off x="3733800" y="4970501"/>
            <a:ext cx="3844149" cy="646331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dirty="0">
                <a:latin typeface="+mn-lt"/>
              </a:rPr>
              <a:t>x is an array[3] of pointers  to functions 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+mn-lt"/>
              </a:rPr>
              <a:t>returning pointers to array[5] of </a:t>
            </a:r>
            <a:r>
              <a:rPr lang="en-US" sz="1800" b="0" dirty="0" err="1">
                <a:latin typeface="+mn-lt"/>
              </a:rPr>
              <a:t>ints</a:t>
            </a:r>
            <a:endParaRPr lang="en-US" sz="1800" b="0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00800" y="6444734"/>
            <a:ext cx="221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Source: K&amp;R Sec 5.12</a:t>
            </a:r>
          </a:p>
        </p:txBody>
      </p:sp>
    </p:spTree>
    <p:extLst>
      <p:ext uri="{BB962C8B-B14F-4D97-AF65-F5344CB8AC3E}">
        <p14:creationId xmlns:p14="http://schemas.microsoft.com/office/powerpoint/2010/main" val="4025337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1988" grpId="0" autoUpdateAnimBg="0"/>
      <p:bldP spid="681989" grpId="0" autoUpdateAnimBg="0"/>
      <p:bldP spid="681990" grpId="0" autoUpdateAnimBg="0"/>
      <p:bldP spid="681991" grpId="0" autoUpdateAnimBg="0"/>
      <p:bldP spid="681992" grpId="0" autoUpdateAnimBg="0"/>
      <p:bldP spid="681993" grpId="0" autoUpdateAnimBg="0"/>
      <p:bldP spid="681994" grpId="0" autoUpdateAnimBg="0"/>
      <p:bldP spid="681996" grpId="0" autoUpdateAnimBg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17513"/>
            <a:ext cx="7924800" cy="573087"/>
          </a:xfrm>
        </p:spPr>
        <p:txBody>
          <a:bodyPr/>
          <a:lstStyle/>
          <a:p>
            <a:pPr eaLnBrk="1" hangingPunct="1"/>
            <a:r>
              <a:rPr lang="en-US" dirty="0"/>
              <a:t>C Pointer Declarations: Test Yourself!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81000" y="1143000"/>
            <a:ext cx="2971800" cy="53553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*</a:t>
            </a:r>
            <a:r>
              <a:rPr lang="en-US" sz="1800" dirty="0" err="1">
                <a:latin typeface="Courier New" charset="0"/>
              </a:rPr>
              <a:t>p</a:t>
            </a:r>
            <a:r>
              <a:rPr lang="en-US" sz="1800" dirty="0">
                <a:latin typeface="Courier New" charset="0"/>
              </a:rPr>
              <a:t>	</a:t>
            </a: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*p[13]	</a:t>
            </a: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*(p[13])	</a:t>
            </a: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**</a:t>
            </a:r>
            <a:r>
              <a:rPr lang="en-US" sz="1800" dirty="0" err="1">
                <a:latin typeface="Courier New" charset="0"/>
              </a:rPr>
              <a:t>p</a:t>
            </a:r>
            <a:r>
              <a:rPr lang="en-US" sz="1800" dirty="0">
                <a:latin typeface="Courier New" charset="0"/>
              </a:rPr>
              <a:t>	</a:t>
            </a:r>
          </a:p>
          <a:p>
            <a:pPr algn="l">
              <a:lnSpc>
                <a:spcPct val="100000"/>
              </a:lnSpc>
            </a:pPr>
            <a:endParaRPr lang="en-US" sz="1800" dirty="0"/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(*p)[13]		</a:t>
            </a:r>
            <a:endParaRPr lang="en-US" sz="1800" dirty="0"/>
          </a:p>
          <a:p>
            <a:pPr algn="l">
              <a:lnSpc>
                <a:spcPct val="100000"/>
              </a:lnSpc>
            </a:pPr>
            <a:endParaRPr lang="en-US" sz="1800" dirty="0"/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*</a:t>
            </a:r>
            <a:r>
              <a:rPr lang="en-US" sz="1800" dirty="0" err="1">
                <a:latin typeface="Courier New" charset="0"/>
              </a:rPr>
              <a:t>f</a:t>
            </a:r>
            <a:r>
              <a:rPr lang="en-US" sz="1800" dirty="0">
                <a:latin typeface="Courier New" charset="0"/>
              </a:rPr>
              <a:t>()		</a:t>
            </a:r>
          </a:p>
          <a:p>
            <a:pPr algn="l">
              <a:lnSpc>
                <a:spcPct val="100000"/>
              </a:lnSpc>
            </a:pPr>
            <a:endParaRPr lang="en-US" sz="1800" dirty="0"/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(*</a:t>
            </a:r>
            <a:r>
              <a:rPr lang="en-US" sz="1800" dirty="0" err="1">
                <a:latin typeface="Courier New" charset="0"/>
              </a:rPr>
              <a:t>f</a:t>
            </a:r>
            <a:r>
              <a:rPr lang="en-US" sz="1800" dirty="0">
                <a:latin typeface="Courier New" charset="0"/>
              </a:rPr>
              <a:t>)()		</a:t>
            </a: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  <a:p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(*(*x[3])())[5]</a:t>
            </a: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(*(*f())[13])()	</a:t>
            </a:r>
          </a:p>
          <a:p>
            <a:pPr algn="l">
              <a:lnSpc>
                <a:spcPct val="100000"/>
              </a:lnSpc>
            </a:pPr>
            <a:endParaRPr lang="en-US" sz="1800" dirty="0"/>
          </a:p>
        </p:txBody>
      </p:sp>
      <p:sp>
        <p:nvSpPr>
          <p:cNvPr id="681988" name="Text Box 4"/>
          <p:cNvSpPr txBox="1">
            <a:spLocks noChangeArrowheads="1"/>
          </p:cNvSpPr>
          <p:nvPr/>
        </p:nvSpPr>
        <p:spPr bwMode="auto">
          <a:xfrm>
            <a:off x="3733800" y="1143000"/>
            <a:ext cx="1902023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 b="0" dirty="0" err="1">
                <a:latin typeface="+mn-lt"/>
              </a:rPr>
              <a:t>p</a:t>
            </a:r>
            <a:r>
              <a:rPr lang="en-US" sz="1800" b="0" dirty="0">
                <a:latin typeface="+mn-lt"/>
              </a:rPr>
              <a:t> is a pointer to </a:t>
            </a:r>
            <a:r>
              <a:rPr lang="en-US" sz="1800" b="0" dirty="0" err="1">
                <a:latin typeface="+mn-lt"/>
              </a:rPr>
              <a:t>int</a:t>
            </a:r>
            <a:endParaRPr lang="en-US" sz="1800" b="0" dirty="0">
              <a:latin typeface="+mn-lt"/>
            </a:endParaRPr>
          </a:p>
        </p:txBody>
      </p:sp>
      <p:sp>
        <p:nvSpPr>
          <p:cNvPr id="681989" name="Text Box 5"/>
          <p:cNvSpPr txBox="1">
            <a:spLocks noChangeArrowheads="1"/>
          </p:cNvSpPr>
          <p:nvPr/>
        </p:nvSpPr>
        <p:spPr bwMode="auto">
          <a:xfrm>
            <a:off x="3733800" y="1676400"/>
            <a:ext cx="3203386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dirty="0" err="1">
                <a:latin typeface="+mn-lt"/>
              </a:rPr>
              <a:t>p</a:t>
            </a:r>
            <a:r>
              <a:rPr lang="en-US" sz="1800" b="0" dirty="0">
                <a:latin typeface="+mn-lt"/>
              </a:rPr>
              <a:t> is an array[13] of pointer to </a:t>
            </a:r>
            <a:r>
              <a:rPr lang="en-US" sz="1800" b="0" dirty="0" err="1">
                <a:latin typeface="+mn-lt"/>
              </a:rPr>
              <a:t>int</a:t>
            </a:r>
            <a:endParaRPr lang="en-US" sz="1800" b="0" dirty="0">
              <a:latin typeface="+mn-lt"/>
            </a:endParaRPr>
          </a:p>
        </p:txBody>
      </p:sp>
      <p:sp>
        <p:nvSpPr>
          <p:cNvPr id="681990" name="Text Box 6"/>
          <p:cNvSpPr txBox="1">
            <a:spLocks noChangeArrowheads="1"/>
          </p:cNvSpPr>
          <p:nvPr/>
        </p:nvSpPr>
        <p:spPr bwMode="auto">
          <a:xfrm>
            <a:off x="3733800" y="2224088"/>
            <a:ext cx="3203386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>
                <a:latin typeface="+mn-lt"/>
              </a:rPr>
              <a:t>p is an array[13] of pointer to int</a:t>
            </a:r>
          </a:p>
        </p:txBody>
      </p:sp>
      <p:sp>
        <p:nvSpPr>
          <p:cNvPr id="681991" name="Text Box 7"/>
          <p:cNvSpPr txBox="1">
            <a:spLocks noChangeArrowheads="1"/>
          </p:cNvSpPr>
          <p:nvPr/>
        </p:nvSpPr>
        <p:spPr bwMode="auto">
          <a:xfrm>
            <a:off x="3733800" y="2757488"/>
            <a:ext cx="3366254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>
                <a:latin typeface="+mn-lt"/>
              </a:rPr>
              <a:t>p is a pointer to a pointer to an int</a:t>
            </a:r>
          </a:p>
        </p:txBody>
      </p:sp>
      <p:sp>
        <p:nvSpPr>
          <p:cNvPr id="681992" name="Text Box 8"/>
          <p:cNvSpPr txBox="1">
            <a:spLocks noChangeArrowheads="1"/>
          </p:cNvSpPr>
          <p:nvPr/>
        </p:nvSpPr>
        <p:spPr bwMode="auto">
          <a:xfrm>
            <a:off x="3733800" y="3352800"/>
            <a:ext cx="3369522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 b="0" dirty="0" err="1">
                <a:latin typeface="+mn-lt"/>
              </a:rPr>
              <a:t>p</a:t>
            </a:r>
            <a:r>
              <a:rPr lang="en-US" sz="1800" b="0" dirty="0">
                <a:latin typeface="+mn-lt"/>
              </a:rPr>
              <a:t> is a pointer to an array[13] of </a:t>
            </a:r>
            <a:r>
              <a:rPr lang="en-US" sz="1800" b="0" dirty="0" err="1">
                <a:latin typeface="+mn-lt"/>
              </a:rPr>
              <a:t>int</a:t>
            </a:r>
            <a:endParaRPr lang="en-US" sz="1800" b="0" dirty="0">
              <a:latin typeface="+mn-lt"/>
            </a:endParaRPr>
          </a:p>
        </p:txBody>
      </p:sp>
      <p:sp>
        <p:nvSpPr>
          <p:cNvPr id="681993" name="Text Box 9"/>
          <p:cNvSpPr txBox="1">
            <a:spLocks noChangeArrowheads="1"/>
          </p:cNvSpPr>
          <p:nvPr/>
        </p:nvSpPr>
        <p:spPr bwMode="auto">
          <a:xfrm>
            <a:off x="3733800" y="3844925"/>
            <a:ext cx="3816084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dirty="0" err="1">
                <a:latin typeface="+mn-lt"/>
              </a:rPr>
              <a:t>f</a:t>
            </a:r>
            <a:r>
              <a:rPr lang="en-US" sz="1800" b="0" dirty="0">
                <a:latin typeface="+mn-lt"/>
              </a:rPr>
              <a:t> is a function returning a pointer to </a:t>
            </a:r>
            <a:r>
              <a:rPr lang="en-US" sz="1800" b="0" dirty="0" err="1">
                <a:latin typeface="+mn-lt"/>
              </a:rPr>
              <a:t>int</a:t>
            </a:r>
            <a:endParaRPr lang="en-US" sz="1800" b="0" dirty="0">
              <a:latin typeface="+mn-lt"/>
            </a:endParaRPr>
          </a:p>
        </p:txBody>
      </p:sp>
      <p:sp>
        <p:nvSpPr>
          <p:cNvPr id="681994" name="Text Box 10"/>
          <p:cNvSpPr txBox="1">
            <a:spLocks noChangeArrowheads="1"/>
          </p:cNvSpPr>
          <p:nvPr/>
        </p:nvSpPr>
        <p:spPr bwMode="auto">
          <a:xfrm>
            <a:off x="3733800" y="4419600"/>
            <a:ext cx="3816084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 b="0" dirty="0" err="1">
                <a:latin typeface="+mn-lt"/>
              </a:rPr>
              <a:t>f</a:t>
            </a:r>
            <a:r>
              <a:rPr lang="en-US" sz="1800" b="0" dirty="0">
                <a:latin typeface="+mn-lt"/>
              </a:rPr>
              <a:t> is a pointer to a function returning </a:t>
            </a:r>
            <a:r>
              <a:rPr lang="en-US" sz="1800" b="0" dirty="0" err="1">
                <a:latin typeface="+mn-lt"/>
              </a:rPr>
              <a:t>int</a:t>
            </a:r>
            <a:endParaRPr lang="en-US" sz="1800" b="0" dirty="0">
              <a:latin typeface="+mn-lt"/>
            </a:endParaRPr>
          </a:p>
        </p:txBody>
      </p:sp>
      <p:sp>
        <p:nvSpPr>
          <p:cNvPr id="681995" name="Text Box 11"/>
          <p:cNvSpPr txBox="1">
            <a:spLocks noChangeArrowheads="1"/>
          </p:cNvSpPr>
          <p:nvPr/>
        </p:nvSpPr>
        <p:spPr bwMode="auto">
          <a:xfrm>
            <a:off x="3733800" y="5761166"/>
            <a:ext cx="4140692" cy="646331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dirty="0">
                <a:latin typeface="+mn-lt"/>
              </a:rPr>
              <a:t>f is a function returning </a:t>
            </a:r>
            <a:r>
              <a:rPr lang="en-US" sz="1800" b="0" dirty="0" err="1">
                <a:latin typeface="+mn-lt"/>
              </a:rPr>
              <a:t>ptr</a:t>
            </a:r>
            <a:r>
              <a:rPr lang="en-US" sz="1800" b="0" dirty="0">
                <a:latin typeface="+mn-lt"/>
              </a:rPr>
              <a:t> to an array[13]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+mn-lt"/>
              </a:rPr>
              <a:t>of pointers to functions returning </a:t>
            </a:r>
            <a:r>
              <a:rPr lang="en-US" sz="1800" b="0" dirty="0" err="1">
                <a:latin typeface="+mn-lt"/>
              </a:rPr>
              <a:t>int</a:t>
            </a:r>
            <a:endParaRPr lang="en-US" sz="1800" b="0" dirty="0">
              <a:latin typeface="+mn-lt"/>
            </a:endParaRPr>
          </a:p>
        </p:txBody>
      </p:sp>
      <p:sp>
        <p:nvSpPr>
          <p:cNvPr id="681996" name="Text Box 12"/>
          <p:cNvSpPr txBox="1">
            <a:spLocks noChangeArrowheads="1"/>
          </p:cNvSpPr>
          <p:nvPr/>
        </p:nvSpPr>
        <p:spPr bwMode="auto">
          <a:xfrm>
            <a:off x="3733800" y="4932362"/>
            <a:ext cx="3844149" cy="646331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dirty="0">
                <a:latin typeface="+mn-lt"/>
              </a:rPr>
              <a:t>x is an array[3] of pointers  to functions 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+mn-lt"/>
              </a:rPr>
              <a:t>returning pointers to array[5] of </a:t>
            </a:r>
            <a:r>
              <a:rPr lang="en-US" sz="1800" b="0" dirty="0" err="1">
                <a:latin typeface="+mn-lt"/>
              </a:rPr>
              <a:t>ints</a:t>
            </a:r>
            <a:endParaRPr lang="en-US" sz="1800" b="0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00800" y="6444734"/>
            <a:ext cx="221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Source: K&amp;R Sec 5.12</a:t>
            </a:r>
          </a:p>
        </p:txBody>
      </p:sp>
    </p:spTree>
    <p:extLst>
      <p:ext uri="{BB962C8B-B14F-4D97-AF65-F5344CB8AC3E}">
        <p14:creationId xmlns:p14="http://schemas.microsoft.com/office/powerpoint/2010/main" val="93583797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Parsing: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(*(*f())[13])()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762000" y="1143000"/>
            <a:ext cx="3928646" cy="400110"/>
            <a:chOff x="1176754" y="1143000"/>
            <a:chExt cx="3928646" cy="400110"/>
          </a:xfrm>
        </p:grpSpPr>
        <p:sp>
          <p:nvSpPr>
            <p:cNvPr id="4" name="TextBox 3"/>
            <p:cNvSpPr txBox="1"/>
            <p:nvPr/>
          </p:nvSpPr>
          <p:spPr>
            <a:xfrm>
              <a:off x="1176754" y="1143000"/>
              <a:ext cx="31085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int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(*(*</a:t>
              </a:r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())[13])()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766846" y="1143000"/>
              <a:ext cx="3385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79585" y="2260096"/>
            <a:ext cx="6544747" cy="707886"/>
            <a:chOff x="1176754" y="2807622"/>
            <a:chExt cx="6544747" cy="707886"/>
          </a:xfrm>
        </p:grpSpPr>
        <p:sp>
          <p:nvSpPr>
            <p:cNvPr id="8" name="TextBox 7"/>
            <p:cNvSpPr txBox="1"/>
            <p:nvPr/>
          </p:nvSpPr>
          <p:spPr>
            <a:xfrm>
              <a:off x="1176754" y="2807622"/>
              <a:ext cx="31085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int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(*</a:t>
              </a:r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(*</a:t>
              </a:r>
              <a:r>
                <a:rPr lang="en-US" sz="2000" dirty="0">
                  <a:solidFill>
                    <a:schemeClr val="bg1">
                      <a:lumMod val="6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f()</a:t>
              </a:r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[13])()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766846" y="2807622"/>
              <a:ext cx="295465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f is a function</a:t>
              </a:r>
            </a:p>
            <a:p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that returns a </a:t>
              </a:r>
              <a:r>
                <a:rPr lang="en-US" sz="2000" dirty="0" err="1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ptr</a:t>
              </a:r>
              <a:endParaRPr lang="en-US" sz="2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91308" y="4300521"/>
            <a:ext cx="8083630" cy="707886"/>
            <a:chOff x="1176754" y="3569622"/>
            <a:chExt cx="8083630" cy="707886"/>
          </a:xfrm>
        </p:grpSpPr>
        <p:sp>
          <p:nvSpPr>
            <p:cNvPr id="10" name="TextBox 9"/>
            <p:cNvSpPr txBox="1"/>
            <p:nvPr/>
          </p:nvSpPr>
          <p:spPr>
            <a:xfrm>
              <a:off x="1176754" y="3569622"/>
              <a:ext cx="31085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int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(*</a:t>
              </a:r>
              <a:r>
                <a:rPr lang="en-US" sz="2000" dirty="0">
                  <a:solidFill>
                    <a:schemeClr val="bg1">
                      <a:lumMod val="6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(*f())</a:t>
              </a:r>
              <a:r>
                <a:rPr lang="en-US" sz="2000" dirty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[13]</a:t>
              </a:r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()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766846" y="3569622"/>
              <a:ext cx="449353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f is a function that returns</a:t>
              </a:r>
            </a:p>
            <a:p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 </a:t>
              </a:r>
              <a:r>
                <a:rPr lang="en-US" sz="2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ptr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to an array of 13 </a:t>
              </a:r>
              <a:r>
                <a:rPr lang="en-US" sz="2000" dirty="0" err="1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ptrs</a:t>
              </a:r>
              <a:endParaRPr lang="en-US" sz="2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73723" y="3126420"/>
            <a:ext cx="7621965" cy="1015663"/>
            <a:chOff x="1176754" y="4407822"/>
            <a:chExt cx="7621965" cy="1015663"/>
          </a:xfrm>
        </p:grpSpPr>
        <p:sp>
          <p:nvSpPr>
            <p:cNvPr id="12" name="TextBox 11"/>
            <p:cNvSpPr txBox="1"/>
            <p:nvPr/>
          </p:nvSpPr>
          <p:spPr>
            <a:xfrm>
              <a:off x="1176754" y="4407822"/>
              <a:ext cx="31085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int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(</a:t>
              </a:r>
              <a:r>
                <a:rPr lang="en-US" sz="2000" dirty="0">
                  <a:solidFill>
                    <a:schemeClr val="bg1">
                      <a:lumMod val="6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*(*f())</a:t>
              </a:r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[13]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)()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766846" y="4407822"/>
              <a:ext cx="4031873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f is a function</a:t>
              </a:r>
            </a:p>
            <a:p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that returns a </a:t>
              </a:r>
              <a:r>
                <a:rPr lang="en-US" sz="2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ptr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to an </a:t>
              </a:r>
              <a:b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</a:br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array of 13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62000" y="5474622"/>
            <a:ext cx="8237518" cy="1015663"/>
            <a:chOff x="1176754" y="5474622"/>
            <a:chExt cx="8237518" cy="1015663"/>
          </a:xfrm>
        </p:grpSpPr>
        <p:sp>
          <p:nvSpPr>
            <p:cNvPr id="14" name="TextBox 13"/>
            <p:cNvSpPr txBox="1"/>
            <p:nvPr/>
          </p:nvSpPr>
          <p:spPr>
            <a:xfrm>
              <a:off x="1176754" y="5474622"/>
              <a:ext cx="31085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int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000" dirty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(*(*f())[13])</a:t>
              </a:r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()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766846" y="5474622"/>
              <a:ext cx="4647426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f is a function that returns</a:t>
              </a:r>
              <a:b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</a:b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 </a:t>
              </a:r>
              <a:r>
                <a:rPr lang="en-US" sz="2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ptr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to an array of 13 </a:t>
              </a:r>
              <a:r>
                <a:rPr lang="en-US" sz="2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ptrs</a:t>
              </a:r>
              <a:b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</a:b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to </a:t>
              </a:r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functions returning an </a:t>
              </a:r>
              <a:r>
                <a:rPr lang="en-US" sz="2000" dirty="0" err="1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int</a:t>
              </a:r>
              <a:endParaRPr lang="en-US" sz="2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62000" y="1701548"/>
            <a:ext cx="6083082" cy="400110"/>
            <a:chOff x="1176754" y="1143000"/>
            <a:chExt cx="6083082" cy="400110"/>
          </a:xfrm>
        </p:grpSpPr>
        <p:sp>
          <p:nvSpPr>
            <p:cNvPr id="22" name="TextBox 21"/>
            <p:cNvSpPr txBox="1"/>
            <p:nvPr/>
          </p:nvSpPr>
          <p:spPr>
            <a:xfrm>
              <a:off x="1176754" y="1143000"/>
              <a:ext cx="31085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int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(*(*</a:t>
              </a:r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f()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)[13])()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766846" y="1143000"/>
              <a:ext cx="249299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is a function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7862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 Boundary Tag for Allocated Blocks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990600" y="3340779"/>
            <a:ext cx="1370012" cy="3810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442404" y="2671004"/>
            <a:ext cx="775446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 word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990600" y="3721779"/>
            <a:ext cx="1676400" cy="128587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</a:t>
            </a:r>
            <a:r>
              <a:rPr lang="en-GB" sz="1600" b="1" dirty="0">
                <a:latin typeface="Calibri" pitchFamily="34" charset="0"/>
              </a:rPr>
              <a:t>ayload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025775" y="3363435"/>
            <a:ext cx="2931550" cy="202478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a = 1: Allocated block 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a = 0: Free block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b = 1: Previous block is allocated</a:t>
            </a:r>
            <a:endParaRPr lang="en-GB" sz="1600" b="1" dirty="0">
              <a:solidFill>
                <a:srgbClr val="C00000"/>
              </a:solidFill>
              <a:latin typeface="Calibri" pitchFamily="34" charset="0"/>
            </a:endParaRP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b = 0: Previous block is free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1" dirty="0">
              <a:latin typeface="Calibri" pitchFamily="34" charset="0"/>
            </a:endParaRP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ize: block size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1" dirty="0">
              <a:latin typeface="Calibri" pitchFamily="34" charset="0"/>
            </a:endParaRP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</a:t>
            </a:r>
            <a:r>
              <a:rPr lang="en-GB" sz="1600" b="1" dirty="0">
                <a:latin typeface="Calibri" pitchFamily="34" charset="0"/>
              </a:rPr>
              <a:t>ayload: application data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2362200" y="3340779"/>
            <a:ext cx="304800" cy="381000"/>
          </a:xfrm>
          <a:prstGeom prst="rect">
            <a:avLst/>
          </a:prstGeom>
          <a:solidFill>
            <a:srgbClr val="EBAFA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b</a:t>
            </a:r>
            <a:r>
              <a:rPr lang="en-GB" sz="1600" dirty="0">
                <a:solidFill>
                  <a:srgbClr val="0070C0"/>
                </a:solidFill>
                <a:latin typeface="Calibri" pitchFamily="34" charset="0"/>
              </a:rPr>
              <a:t>1</a:t>
            </a:r>
            <a:endParaRPr lang="en-GB" sz="16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990600" y="5004479"/>
            <a:ext cx="1676400" cy="6858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O</a:t>
            </a:r>
            <a:r>
              <a:rPr lang="en-GB" sz="1600" b="1" dirty="0">
                <a:latin typeface="Calibri" pitchFamily="34" charset="0"/>
              </a:rPr>
              <a:t>ptional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padding</a:t>
            </a:r>
          </a:p>
        </p:txBody>
      </p:sp>
      <p:sp>
        <p:nvSpPr>
          <p:cNvPr id="10" name="AutoShape 8"/>
          <p:cNvSpPr>
            <a:spLocks/>
          </p:cNvSpPr>
          <p:nvPr/>
        </p:nvSpPr>
        <p:spPr bwMode="auto">
          <a:xfrm rot="16200000">
            <a:off x="1714502" y="2282903"/>
            <a:ext cx="228600" cy="1676401"/>
          </a:xfrm>
          <a:prstGeom prst="rightBrace">
            <a:avLst>
              <a:gd name="adj1" fmla="val 118750"/>
              <a:gd name="adj2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6399213" y="3306385"/>
            <a:ext cx="1370013" cy="3810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</a:t>
            </a: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6400801" y="3692603"/>
            <a:ext cx="1676400" cy="16166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Unallocated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7772401" y="3306385"/>
            <a:ext cx="304800" cy="381000"/>
          </a:xfrm>
          <a:prstGeom prst="rect">
            <a:avLst/>
          </a:prstGeom>
          <a:solidFill>
            <a:srgbClr val="EBAFA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b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6399214" y="5309279"/>
            <a:ext cx="1370012" cy="3810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</a:t>
            </a: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7769226" y="5309279"/>
            <a:ext cx="304800" cy="381000"/>
          </a:xfrm>
          <a:prstGeom prst="rect">
            <a:avLst/>
          </a:prstGeom>
          <a:solidFill>
            <a:srgbClr val="EBAFA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b</a:t>
            </a:r>
            <a:r>
              <a:rPr lang="en-GB" sz="1600" dirty="0">
                <a:solidFill>
                  <a:srgbClr val="0070C0"/>
                </a:solidFill>
                <a:latin typeface="Calibri" pitchFamily="34" charset="0"/>
              </a:rPr>
              <a:t>0</a:t>
            </a:r>
            <a:endParaRPr lang="en-GB" sz="16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6855231" y="2637644"/>
            <a:ext cx="775446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 word</a:t>
            </a:r>
          </a:p>
        </p:txBody>
      </p:sp>
      <p:sp>
        <p:nvSpPr>
          <p:cNvPr id="17" name="AutoShape 8"/>
          <p:cNvSpPr>
            <a:spLocks/>
          </p:cNvSpPr>
          <p:nvPr/>
        </p:nvSpPr>
        <p:spPr bwMode="auto">
          <a:xfrm rot="16200000">
            <a:off x="7127329" y="2249543"/>
            <a:ext cx="228600" cy="1676401"/>
          </a:xfrm>
          <a:prstGeom prst="rightBrace">
            <a:avLst>
              <a:gd name="adj1" fmla="val 118750"/>
              <a:gd name="adj2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219201" y="5906869"/>
            <a:ext cx="1082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Allocated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Block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929844" y="5830669"/>
            <a:ext cx="7008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Free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Block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396875" y="1352550"/>
            <a:ext cx="8442325" cy="897985"/>
          </a:xfrm>
        </p:spPr>
        <p:txBody>
          <a:bodyPr/>
          <a:lstStyle/>
          <a:p>
            <a:r>
              <a:rPr lang="en-US" dirty="0"/>
              <a:t>Boundary tag needed only for free blocks</a:t>
            </a:r>
          </a:p>
          <a:p>
            <a:r>
              <a:rPr lang="en-US" dirty="0"/>
              <a:t>When sizes are multiples of 16, have 4 spare bits</a:t>
            </a:r>
          </a:p>
        </p:txBody>
      </p:sp>
    </p:spTree>
    <p:extLst>
      <p:ext uri="{BB962C8B-B14F-4D97-AF65-F5344CB8AC3E}">
        <p14:creationId xmlns:p14="http://schemas.microsoft.com/office/powerpoint/2010/main" val="14214952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2743200" y="2209800"/>
            <a:ext cx="1676400" cy="6096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>
          <a:xfrm>
            <a:off x="537180" y="656693"/>
            <a:ext cx="85344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No Boundary Tag for Allocated Blocks</a:t>
            </a:r>
            <a:br>
              <a:rPr lang="en-GB" dirty="0"/>
            </a:br>
            <a:r>
              <a:rPr lang="en-GB" dirty="0"/>
              <a:t>(Case 1)</a:t>
            </a: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2743200" y="1918245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4038600" y="1905000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?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2743200" y="19050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2743200" y="3132123"/>
            <a:ext cx="1676400" cy="6096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86" name="Rectangle 14"/>
          <p:cNvSpPr>
            <a:spLocks noChangeArrowheads="1"/>
          </p:cNvSpPr>
          <p:nvPr/>
        </p:nvSpPr>
        <p:spPr bwMode="auto">
          <a:xfrm>
            <a:off x="2743200" y="2829964"/>
            <a:ext cx="1295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</a:t>
            </a:r>
          </a:p>
        </p:txBody>
      </p:sp>
      <p:sp>
        <p:nvSpPr>
          <p:cNvPr id="28687" name="Rectangle 15"/>
          <p:cNvSpPr>
            <a:spLocks noChangeArrowheads="1"/>
          </p:cNvSpPr>
          <p:nvPr/>
        </p:nvSpPr>
        <p:spPr bwMode="auto">
          <a:xfrm>
            <a:off x="4038600" y="2819400"/>
            <a:ext cx="3810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8688" name="Rectangle 16"/>
          <p:cNvSpPr>
            <a:spLocks noChangeArrowheads="1"/>
          </p:cNvSpPr>
          <p:nvPr/>
        </p:nvSpPr>
        <p:spPr bwMode="auto">
          <a:xfrm>
            <a:off x="2743200" y="28194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91" name="Rectangle 19"/>
          <p:cNvSpPr>
            <a:spLocks noChangeArrowheads="1"/>
          </p:cNvSpPr>
          <p:nvPr/>
        </p:nvSpPr>
        <p:spPr bwMode="auto">
          <a:xfrm>
            <a:off x="2745828" y="4054344"/>
            <a:ext cx="1676400" cy="6096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93" name="Rectangle 21"/>
          <p:cNvSpPr>
            <a:spLocks noChangeArrowheads="1"/>
          </p:cNvSpPr>
          <p:nvPr/>
        </p:nvSpPr>
        <p:spPr bwMode="auto">
          <a:xfrm>
            <a:off x="2735189" y="3752185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28694" name="Rectangle 22"/>
          <p:cNvSpPr>
            <a:spLocks noChangeArrowheads="1"/>
          </p:cNvSpPr>
          <p:nvPr/>
        </p:nvSpPr>
        <p:spPr bwMode="auto">
          <a:xfrm>
            <a:off x="4030589" y="3744262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8695" name="Rectangle 23"/>
          <p:cNvSpPr>
            <a:spLocks noChangeArrowheads="1"/>
          </p:cNvSpPr>
          <p:nvPr/>
        </p:nvSpPr>
        <p:spPr bwMode="auto">
          <a:xfrm>
            <a:off x="2743200" y="37338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4572000" y="1905000"/>
            <a:ext cx="2514600" cy="2743885"/>
            <a:chOff x="4572000" y="1905000"/>
            <a:chExt cx="2514600" cy="2743885"/>
          </a:xfrm>
        </p:grpSpPr>
        <p:sp>
          <p:nvSpPr>
            <p:cNvPr id="28698" name="Rectangle 26"/>
            <p:cNvSpPr>
              <a:spLocks noChangeArrowheads="1"/>
            </p:cNvSpPr>
            <p:nvPr/>
          </p:nvSpPr>
          <p:spPr bwMode="auto">
            <a:xfrm>
              <a:off x="5410200" y="2205682"/>
              <a:ext cx="1676400" cy="6096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0" name="Rectangle 28"/>
            <p:cNvSpPr>
              <a:spLocks noChangeArrowheads="1"/>
            </p:cNvSpPr>
            <p:nvPr/>
          </p:nvSpPr>
          <p:spPr bwMode="auto">
            <a:xfrm>
              <a:off x="5410200" y="1912883"/>
              <a:ext cx="1295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m1</a:t>
              </a:r>
            </a:p>
          </p:txBody>
        </p:sp>
        <p:sp>
          <p:nvSpPr>
            <p:cNvPr id="28701" name="Rectangle 29"/>
            <p:cNvSpPr>
              <a:spLocks noChangeArrowheads="1"/>
            </p:cNvSpPr>
            <p:nvPr/>
          </p:nvSpPr>
          <p:spPr bwMode="auto">
            <a:xfrm>
              <a:off x="6705600" y="1924530"/>
              <a:ext cx="3810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C00000"/>
                  </a:solidFill>
                  <a:latin typeface="Calibri" pitchFamily="34" charset="0"/>
                </a:rPr>
                <a:t>?</a:t>
              </a:r>
              <a:r>
                <a:rPr lang="en-GB" sz="1600" b="1" dirty="0">
                  <a:solidFill>
                    <a:srgbClr val="0070C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8702" name="Rectangle 30"/>
            <p:cNvSpPr>
              <a:spLocks noChangeArrowheads="1"/>
            </p:cNvSpPr>
            <p:nvPr/>
          </p:nvSpPr>
          <p:spPr bwMode="auto">
            <a:xfrm>
              <a:off x="5410200" y="1905000"/>
              <a:ext cx="1676400" cy="9144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3" name="Line 31"/>
            <p:cNvSpPr>
              <a:spLocks noChangeShapeType="1"/>
            </p:cNvSpPr>
            <p:nvPr/>
          </p:nvSpPr>
          <p:spPr bwMode="auto">
            <a:xfrm>
              <a:off x="6248400" y="4191000"/>
              <a:ext cx="1588" cy="457200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704" name="Rectangle 32"/>
            <p:cNvSpPr>
              <a:spLocks noChangeArrowheads="1"/>
            </p:cNvSpPr>
            <p:nvPr/>
          </p:nvSpPr>
          <p:spPr bwMode="auto">
            <a:xfrm>
              <a:off x="5410200" y="2819400"/>
              <a:ext cx="1295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n</a:t>
              </a:r>
            </a:p>
          </p:txBody>
        </p:sp>
        <p:sp>
          <p:nvSpPr>
            <p:cNvPr id="28705" name="Rectangle 33"/>
            <p:cNvSpPr>
              <a:spLocks noChangeArrowheads="1"/>
            </p:cNvSpPr>
            <p:nvPr/>
          </p:nvSpPr>
          <p:spPr bwMode="auto">
            <a:xfrm>
              <a:off x="6705600" y="2819400"/>
              <a:ext cx="381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  <a:r>
                <a:rPr lang="en-GB" sz="1600" b="1" dirty="0">
                  <a:solidFill>
                    <a:srgbClr val="0070C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8706" name="Rectangle 34"/>
            <p:cNvSpPr>
              <a:spLocks noChangeArrowheads="1"/>
            </p:cNvSpPr>
            <p:nvPr/>
          </p:nvSpPr>
          <p:spPr bwMode="auto">
            <a:xfrm>
              <a:off x="5410200" y="3124200"/>
              <a:ext cx="1676400" cy="304800"/>
            </a:xfrm>
            <a:prstGeom prst="rect">
              <a:avLst/>
            </a:prstGeom>
            <a:solidFill>
              <a:schemeClr val="bg1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7" name="Rectangle 35"/>
            <p:cNvSpPr>
              <a:spLocks noChangeArrowheads="1"/>
            </p:cNvSpPr>
            <p:nvPr/>
          </p:nvSpPr>
          <p:spPr bwMode="auto">
            <a:xfrm>
              <a:off x="5410200" y="3429000"/>
              <a:ext cx="1676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8" name="Rectangle 36"/>
            <p:cNvSpPr>
              <a:spLocks noChangeArrowheads="1"/>
            </p:cNvSpPr>
            <p:nvPr/>
          </p:nvSpPr>
          <p:spPr bwMode="auto">
            <a:xfrm>
              <a:off x="5410200" y="3429000"/>
              <a:ext cx="1295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n</a:t>
              </a:r>
            </a:p>
          </p:txBody>
        </p:sp>
        <p:sp>
          <p:nvSpPr>
            <p:cNvPr id="28709" name="Rectangle 37"/>
            <p:cNvSpPr>
              <a:spLocks noChangeArrowheads="1"/>
            </p:cNvSpPr>
            <p:nvPr/>
          </p:nvSpPr>
          <p:spPr bwMode="auto">
            <a:xfrm>
              <a:off x="6705600" y="3429000"/>
              <a:ext cx="381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  <a:r>
                <a:rPr lang="en-GB" sz="1600" b="1" dirty="0">
                  <a:solidFill>
                    <a:srgbClr val="0070C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8710" name="Rectangle 38"/>
            <p:cNvSpPr>
              <a:spLocks noChangeArrowheads="1"/>
            </p:cNvSpPr>
            <p:nvPr/>
          </p:nvSpPr>
          <p:spPr bwMode="auto">
            <a:xfrm>
              <a:off x="5410200" y="2819400"/>
              <a:ext cx="1676400" cy="9144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3" name="Rectangle 41"/>
            <p:cNvSpPr>
              <a:spLocks noChangeArrowheads="1"/>
            </p:cNvSpPr>
            <p:nvPr/>
          </p:nvSpPr>
          <p:spPr bwMode="auto">
            <a:xfrm>
              <a:off x="5410200" y="4039285"/>
              <a:ext cx="1676400" cy="6096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5" name="Rectangle 43"/>
            <p:cNvSpPr>
              <a:spLocks noChangeArrowheads="1"/>
            </p:cNvSpPr>
            <p:nvPr/>
          </p:nvSpPr>
          <p:spPr bwMode="auto">
            <a:xfrm>
              <a:off x="5410200" y="3753677"/>
              <a:ext cx="1295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m2</a:t>
              </a:r>
            </a:p>
          </p:txBody>
        </p:sp>
        <p:sp>
          <p:nvSpPr>
            <p:cNvPr id="28716" name="Rectangle 44"/>
            <p:cNvSpPr>
              <a:spLocks noChangeArrowheads="1"/>
            </p:cNvSpPr>
            <p:nvPr/>
          </p:nvSpPr>
          <p:spPr bwMode="auto">
            <a:xfrm>
              <a:off x="6705600" y="3744351"/>
              <a:ext cx="3810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  <a:r>
                <a:rPr lang="en-GB" sz="1600" b="1" dirty="0">
                  <a:solidFill>
                    <a:srgbClr val="0070C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8717" name="Rectangle 45"/>
            <p:cNvSpPr>
              <a:spLocks noChangeArrowheads="1"/>
            </p:cNvSpPr>
            <p:nvPr/>
          </p:nvSpPr>
          <p:spPr bwMode="auto">
            <a:xfrm>
              <a:off x="5410200" y="3733800"/>
              <a:ext cx="1676400" cy="9144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8" name="Line 46"/>
            <p:cNvSpPr>
              <a:spLocks noChangeShapeType="1"/>
            </p:cNvSpPr>
            <p:nvPr/>
          </p:nvSpPr>
          <p:spPr bwMode="auto">
            <a:xfrm>
              <a:off x="4572000" y="3276600"/>
              <a:ext cx="609600" cy="1588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762000" y="5334000"/>
            <a:ext cx="64522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Header: 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	</a:t>
            </a:r>
            <a:r>
              <a:rPr lang="en-US" sz="1800" dirty="0">
                <a:latin typeface="Calibri" pitchFamily="34" charset="0"/>
              </a:rPr>
              <a:t>Use 2 bits (address bits always zero due to alignment):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	(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previous block allocated</a:t>
            </a:r>
            <a:r>
              <a:rPr lang="en-US" sz="1800" dirty="0">
                <a:latin typeface="Calibri" pitchFamily="34" charset="0"/>
              </a:rPr>
              <a:t>)&lt;&lt;1 | (</a:t>
            </a:r>
            <a:r>
              <a:rPr lang="en-US" sz="1800" dirty="0">
                <a:solidFill>
                  <a:srgbClr val="0070C0"/>
                </a:solidFill>
                <a:latin typeface="Calibri" pitchFamily="34" charset="0"/>
              </a:rPr>
              <a:t>current block allocated</a:t>
            </a:r>
            <a:r>
              <a:rPr lang="en-US" sz="1800" dirty="0">
                <a:latin typeface="Calibri" pitchFamily="34" charset="0"/>
              </a:rPr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47800" y="2047104"/>
            <a:ext cx="10048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previous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block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595369" y="2857412"/>
            <a:ext cx="7120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block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being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freed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593167" y="3944720"/>
            <a:ext cx="6944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next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block</a:t>
            </a:r>
          </a:p>
        </p:txBody>
      </p:sp>
    </p:spTree>
    <p:extLst>
      <p:ext uri="{BB962C8B-B14F-4D97-AF65-F5344CB8AC3E}">
        <p14:creationId xmlns:p14="http://schemas.microsoft.com/office/powerpoint/2010/main" val="31330560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95000"/>
          </a:schemeClr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arrow" w="med" len="med"/>
        </a:ln>
        <a:effectLst/>
      </a:spPr>
      <a:bodyPr rtlCol="0" anchor="ctr"/>
      <a:lstStyle>
        <a:defPPr algn="ctr">
          <a:defRPr sz="1600" dirty="0" smtClean="0">
            <a:latin typeface="+mn-lt"/>
          </a:defRPr>
        </a:defPPr>
      </a:lstStyle>
    </a:spDef>
    <a:lnDef>
      <a:spPr bwMode="auto">
        <a:noFill/>
        <a:ln w="12700">
          <a:solidFill>
            <a:srgbClr val="000000"/>
          </a:solidFill>
          <a:miter lim="800000"/>
          <a:headEnd type="none" w="med" len="med"/>
          <a:tailEnd type="triangl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95000"/>
          </a:schemeClr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arrow" w="med" len="med"/>
        </a:ln>
        <a:effectLst/>
      </a:spPr>
      <a:bodyPr rtlCol="0" anchor="ctr"/>
      <a:lstStyle>
        <a:defPPr algn="ctr">
          <a:defRPr sz="1600" dirty="0" smtClean="0">
            <a:latin typeface="+mn-lt"/>
          </a:defRPr>
        </a:defPPr>
      </a:lstStyle>
    </a:spDef>
    <a:lnDef>
      <a:spPr bwMode="auto">
        <a:noFill/>
        <a:ln w="12700">
          <a:solidFill>
            <a:srgbClr val="000000"/>
          </a:solidFill>
          <a:miter lim="800000"/>
          <a:headEnd type="none" w="med" len="med"/>
          <a:tailEnd type="triangl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95000"/>
          </a:schemeClr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arrow" w="med" len="med"/>
        </a:ln>
        <a:effectLst/>
      </a:spPr>
      <a:bodyPr rtlCol="0" anchor="ctr"/>
      <a:lstStyle>
        <a:defPPr algn="ctr">
          <a:defRPr sz="1600" dirty="0" smtClean="0">
            <a:latin typeface="+mn-lt"/>
          </a:defRPr>
        </a:defPPr>
      </a:lstStyle>
    </a:spDef>
    <a:lnDef>
      <a:spPr bwMode="auto">
        <a:noFill/>
        <a:ln w="12700">
          <a:solidFill>
            <a:srgbClr val="000000"/>
          </a:solidFill>
          <a:miter lim="800000"/>
          <a:headEnd type="none" w="med" len="med"/>
          <a:tailEnd type="triangl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95000"/>
          </a:schemeClr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arrow" w="med" len="med"/>
        </a:ln>
        <a:effectLst/>
      </a:spPr>
      <a:bodyPr rtlCol="0" anchor="ctr"/>
      <a:lstStyle>
        <a:defPPr algn="ctr">
          <a:defRPr sz="1600" dirty="0" smtClean="0">
            <a:latin typeface="+mn-lt"/>
          </a:defRPr>
        </a:defPPr>
      </a:lstStyle>
    </a:spDef>
    <a:lnDef>
      <a:spPr bwMode="auto">
        <a:noFill/>
        <a:ln w="12700">
          <a:solidFill>
            <a:srgbClr val="000000"/>
          </a:solidFill>
          <a:miter lim="800000"/>
          <a:headEnd type="none" w="med" len="med"/>
          <a:tailEnd type="triangl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14957</TotalTime>
  <Words>5804</Words>
  <Application>Microsoft Office PowerPoint</Application>
  <PresentationFormat>On-screen Show (4:3)</PresentationFormat>
  <Paragraphs>1016</Paragraphs>
  <Slides>72</Slides>
  <Notes>65</Notes>
  <HiddenSlides>2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72</vt:i4>
      </vt:variant>
    </vt:vector>
  </HeadingPairs>
  <TitlesOfParts>
    <vt:vector size="87" baseType="lpstr">
      <vt:lpstr>Arial</vt:lpstr>
      <vt:lpstr>Arial Narrow</vt:lpstr>
      <vt:lpstr>Calibri</vt:lpstr>
      <vt:lpstr>Cambria Math</vt:lpstr>
      <vt:lpstr>Courier New</vt:lpstr>
      <vt:lpstr>Gill Sans MT</vt:lpstr>
      <vt:lpstr>Gill Sans MT Condensed</vt:lpstr>
      <vt:lpstr>Helvetica</vt:lpstr>
      <vt:lpstr>Times New Roman</vt:lpstr>
      <vt:lpstr>Wingdings</vt:lpstr>
      <vt:lpstr>Wingdings 2</vt:lpstr>
      <vt:lpstr>template2007</vt:lpstr>
      <vt:lpstr>3_template2007</vt:lpstr>
      <vt:lpstr>1_template2007</vt:lpstr>
      <vt:lpstr>2_template2007</vt:lpstr>
      <vt:lpstr>PowerPoint Presentation</vt:lpstr>
      <vt:lpstr>Dynamic Memory Allocation:  Advanced Concepts  18-213/18-613: Introduction to Computer Systems  13th Lecture, June 16, 2022</vt:lpstr>
      <vt:lpstr>Announcements</vt:lpstr>
      <vt:lpstr>Review: Dynamic Memory Allocation </vt:lpstr>
      <vt:lpstr>Review: Keeping Track of Free Blocks</vt:lpstr>
      <vt:lpstr>Review: Boundary Tags for Coalescing </vt:lpstr>
      <vt:lpstr>Disadvantages of Boundary Tags</vt:lpstr>
      <vt:lpstr>No Boundary Tag for Allocated Blocks</vt:lpstr>
      <vt:lpstr>No Boundary Tag for Allocated Blocks (Case 1)</vt:lpstr>
      <vt:lpstr>No Boundary Tag for Allocated Blocks (Case 2)</vt:lpstr>
      <vt:lpstr>No Boundary Tag for Allocated Blocks (Case 3)</vt:lpstr>
      <vt:lpstr>No Boundary Tag for Allocated Blocks (Case 4)</vt:lpstr>
      <vt:lpstr>Implicit Lists Summary</vt:lpstr>
      <vt:lpstr>Today</vt:lpstr>
      <vt:lpstr>Keeping Track of Free Blocks</vt:lpstr>
      <vt:lpstr>Explicit Free Lists</vt:lpstr>
      <vt:lpstr>Explicit Free Lists</vt:lpstr>
      <vt:lpstr>Allocating From Explicit Free Lists</vt:lpstr>
      <vt:lpstr>Freeing With Explicit Free Lists</vt:lpstr>
      <vt:lpstr>Freeing With a LIFO Policy (Case 1)</vt:lpstr>
      <vt:lpstr>Freeing With a LIFO Policy (Case 2)</vt:lpstr>
      <vt:lpstr>Freeing With a LIFO Policy (Case 3)</vt:lpstr>
      <vt:lpstr>Freeing With a LIFO Policy (Case 4)</vt:lpstr>
      <vt:lpstr>Some Advice: An Implementation Trick</vt:lpstr>
      <vt:lpstr>Explicit List Summary</vt:lpstr>
      <vt:lpstr>Today</vt:lpstr>
      <vt:lpstr>Segregated List (Seglist) Allocators</vt:lpstr>
      <vt:lpstr>Seglist Allocator</vt:lpstr>
      <vt:lpstr>Seglist Allocator (cont.)</vt:lpstr>
      <vt:lpstr>More Info on Allocators</vt:lpstr>
      <vt:lpstr>Quiz Time!</vt:lpstr>
      <vt:lpstr>Today</vt:lpstr>
      <vt:lpstr>Memory-Related Perils and Pitfalls</vt:lpstr>
      <vt:lpstr>Dereferencing Bad Pointers</vt:lpstr>
      <vt:lpstr>Reading Uninitialized Memory</vt:lpstr>
      <vt:lpstr>Overwriting Memory</vt:lpstr>
      <vt:lpstr>Overwriting Memory</vt:lpstr>
      <vt:lpstr>Overwriting Memory</vt:lpstr>
      <vt:lpstr>Overwriting Memory</vt:lpstr>
      <vt:lpstr>Overwriting Memory</vt:lpstr>
      <vt:lpstr>C operators</vt:lpstr>
      <vt:lpstr>Overwriting Memory</vt:lpstr>
      <vt:lpstr>Referencing Nonexistent Variables</vt:lpstr>
      <vt:lpstr>Freeing Blocks Multiple Times</vt:lpstr>
      <vt:lpstr>Referencing Freed Blocks</vt:lpstr>
      <vt:lpstr>Failing to Free Blocks (Memory Leaks)</vt:lpstr>
      <vt:lpstr>Failing to Free Blocks (Memory Leaks)</vt:lpstr>
      <vt:lpstr>Dealing With Memory Bugs</vt:lpstr>
      <vt:lpstr>Supplemental slides</vt:lpstr>
      <vt:lpstr>Today</vt:lpstr>
      <vt:lpstr>Implicit Memory Management: Garbage Collection</vt:lpstr>
      <vt:lpstr>Garbage Collection</vt:lpstr>
      <vt:lpstr>Classical GC Algorithms</vt:lpstr>
      <vt:lpstr>Memory as a Graph</vt:lpstr>
      <vt:lpstr>Mark and Sweep Collecting</vt:lpstr>
      <vt:lpstr>Assumptions For a Simple Implementation</vt:lpstr>
      <vt:lpstr>Mark and Sweep Pseudocode</vt:lpstr>
      <vt:lpstr>Mark and Sweep Pseudocode</vt:lpstr>
      <vt:lpstr>Mark and Sweep Pseudocode</vt:lpstr>
      <vt:lpstr>Mark and Sweep Pseudocode</vt:lpstr>
      <vt:lpstr>Mark and Sweep Pseudocode</vt:lpstr>
      <vt:lpstr>Mark and Sweep Pseudocode</vt:lpstr>
      <vt:lpstr>Mark and Sweep Pseudocode</vt:lpstr>
      <vt:lpstr>Mark and Sweep Pseudocode</vt:lpstr>
      <vt:lpstr>Mark and Sweep Pseudocode</vt:lpstr>
      <vt:lpstr>Mark and Sweep Pseudocode</vt:lpstr>
      <vt:lpstr>Mark and Sweep Pseudocode</vt:lpstr>
      <vt:lpstr>Mark and Sweep Pseudocode</vt:lpstr>
      <vt:lpstr>Conservative Mark &amp; Sweep in C</vt:lpstr>
      <vt:lpstr>C Pointer Declarations: Test Yourself!</vt:lpstr>
      <vt:lpstr>C Pointer Declarations: Test Yourself!</vt:lpstr>
      <vt:lpstr>Parsing:  int (*(*f())[13])()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</dc:title>
  <dc:creator>Markus Pueschel</dc:creator>
  <dc:description>Redesign of slides created by Randal E. Bryant and David R. O'Hallaron</dc:description>
  <cp:lastModifiedBy>Gregory Kesden</cp:lastModifiedBy>
  <cp:revision>734</cp:revision>
  <cp:lastPrinted>2016-11-01T18:34:42Z</cp:lastPrinted>
  <dcterms:created xsi:type="dcterms:W3CDTF">2012-11-01T14:52:42Z</dcterms:created>
  <dcterms:modified xsi:type="dcterms:W3CDTF">2022-06-16T13:51:15Z</dcterms:modified>
</cp:coreProperties>
</file>