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689" r:id="rId2"/>
    <p:sldId id="1257" r:id="rId3"/>
    <p:sldId id="953" r:id="rId4"/>
    <p:sldId id="1243" r:id="rId5"/>
    <p:sldId id="1244" r:id="rId6"/>
    <p:sldId id="1165" r:id="rId7"/>
    <p:sldId id="1166" r:id="rId8"/>
    <p:sldId id="1167" r:id="rId9"/>
    <p:sldId id="1168" r:id="rId10"/>
    <p:sldId id="1169" r:id="rId11"/>
    <p:sldId id="1170" r:id="rId12"/>
    <p:sldId id="1171" r:id="rId13"/>
    <p:sldId id="1247" r:id="rId14"/>
    <p:sldId id="1157" r:id="rId15"/>
    <p:sldId id="1245" r:id="rId16"/>
    <p:sldId id="1158" r:id="rId17"/>
    <p:sldId id="1242" r:id="rId18"/>
    <p:sldId id="1235" r:id="rId19"/>
    <p:sldId id="1236" r:id="rId20"/>
    <p:sldId id="1237" r:id="rId21"/>
    <p:sldId id="1238" r:id="rId22"/>
    <p:sldId id="1248" r:id="rId23"/>
    <p:sldId id="1188" r:id="rId24"/>
    <p:sldId id="1193" r:id="rId25"/>
    <p:sldId id="1225" r:id="rId26"/>
    <p:sldId id="1218" r:id="rId27"/>
    <p:sldId id="1259" r:id="rId28"/>
    <p:sldId id="1260" r:id="rId29"/>
    <p:sldId id="1231" r:id="rId30"/>
    <p:sldId id="1219" r:id="rId31"/>
    <p:sldId id="1190" r:id="rId32"/>
    <p:sldId id="1191" r:id="rId33"/>
    <p:sldId id="1252" r:id="rId34"/>
    <p:sldId id="1249" r:id="rId35"/>
    <p:sldId id="1195" r:id="rId36"/>
    <p:sldId id="1220" r:id="rId37"/>
    <p:sldId id="1221" r:id="rId38"/>
    <p:sldId id="1222" r:id="rId39"/>
    <p:sldId id="1198" r:id="rId40"/>
    <p:sldId id="1224" r:id="rId41"/>
    <p:sldId id="427" r:id="rId42"/>
    <p:sldId id="1250" r:id="rId43"/>
    <p:sldId id="1246" r:id="rId44"/>
    <p:sldId id="1201" r:id="rId45"/>
    <p:sldId id="1173" r:id="rId46"/>
    <p:sldId id="1175" r:id="rId47"/>
    <p:sldId id="1177" r:id="rId48"/>
    <p:sldId id="1178" r:id="rId49"/>
    <p:sldId id="1211" r:id="rId50"/>
    <p:sldId id="1179" r:id="rId51"/>
    <p:sldId id="1241" r:id="rId52"/>
    <p:sldId id="1182" r:id="rId53"/>
    <p:sldId id="1183" r:id="rId54"/>
    <p:sldId id="1184" r:id="rId55"/>
    <p:sldId id="1185" r:id="rId56"/>
    <p:sldId id="1164" r:id="rId57"/>
    <p:sldId id="1214" r:id="rId58"/>
    <p:sldId id="1216" r:id="rId59"/>
    <p:sldId id="1217" r:id="rId60"/>
    <p:sldId id="1200" r:id="rId61"/>
    <p:sldId id="1234" r:id="rId62"/>
    <p:sldId id="1232" r:id="rId63"/>
    <p:sldId id="1233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5822" autoAdjust="0"/>
  </p:normalViewPr>
  <p:slideViewPr>
    <p:cSldViewPr snapToGrid="0" snapToObjects="1">
      <p:cViewPr varScale="1">
        <p:scale>
          <a:sx n="89" d="100"/>
          <a:sy n="89" d="100"/>
        </p:scale>
        <p:origin x="735" y="48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drew.cmju.edu/~gkesde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</a:t>
            </a:r>
            <a:r>
              <a:rPr lang="en-US" sz="2000" b="0" baseline="30000" dirty="0"/>
              <a:t>st</a:t>
            </a:r>
            <a:r>
              <a:rPr lang="en-US" sz="2000" b="0" dirty="0"/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leverage the hierarchy?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57679"/>
            <a:ext cx="7896225" cy="5409865"/>
          </a:xfrm>
        </p:spPr>
        <p:txBody>
          <a:bodyPr/>
          <a:lstStyle/>
          <a:p>
            <a:r>
              <a:rPr lang="en-US" sz="2000" dirty="0"/>
              <a:t>What if we could keep the data that is presently being used in the fastest memory at the top of the hierarchy. </a:t>
            </a:r>
          </a:p>
          <a:p>
            <a:pPr lvl="1"/>
            <a:r>
              <a:rPr lang="en-US" dirty="0"/>
              <a:t>And use the lower layers, that have more capacity and are cheaper, but slower to store the things that we aren’t using right now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Then we’d be working at the speed of the fastest storage</a:t>
            </a:r>
          </a:p>
          <a:p>
            <a:pPr lvl="1"/>
            <a:r>
              <a:rPr lang="en-US" dirty="0"/>
              <a:t>But since we use relatively little of the data at any time, we’d be able to store most of what we need over the long haul in the cheapest memory</a:t>
            </a:r>
          </a:p>
          <a:p>
            <a:pPr lvl="1"/>
            <a:endParaRPr lang="en-US" dirty="0"/>
          </a:p>
          <a:p>
            <a:r>
              <a:rPr lang="en-US" sz="2000" dirty="0"/>
              <a:t>On average, we’d be working very close to the speed of the fastest memory, but paying, on average, for storage at a price-per-byte very close to the cheapest memory in the system</a:t>
            </a:r>
          </a:p>
          <a:p>
            <a:pPr lvl="1"/>
            <a:r>
              <a:rPr lang="en-US" sz="1600" dirty="0"/>
              <a:t>The cost of moving the data to and from the slower layer is amortized to something negligible over many, many accesses at the higher layer.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060247"/>
          </a:xfrm>
        </p:spPr>
        <p:txBody>
          <a:bodyPr/>
          <a:lstStyle/>
          <a:p>
            <a:r>
              <a:rPr lang="en-US" sz="2000" dirty="0"/>
              <a:t>The data that is presently being use is called the </a:t>
            </a:r>
            <a:r>
              <a:rPr lang="en-US" sz="2000" i="1" dirty="0"/>
              <a:t>Working Set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Imagine you are working on 18x13. Your working set might include:</a:t>
            </a:r>
          </a:p>
          <a:p>
            <a:pPr lvl="1"/>
            <a:r>
              <a:rPr lang="en-US" dirty="0"/>
              <a:t>The lab handout</a:t>
            </a:r>
          </a:p>
          <a:p>
            <a:pPr lvl="1"/>
            <a:r>
              <a:rPr lang="en-US" dirty="0"/>
              <a:t>A terminal window for editing</a:t>
            </a:r>
          </a:p>
          <a:p>
            <a:pPr lvl="1"/>
            <a:r>
              <a:rPr lang="en-US" dirty="0"/>
              <a:t>A terminal window for debugging</a:t>
            </a:r>
          </a:p>
          <a:p>
            <a:pPr lvl="1"/>
            <a:r>
              <a:rPr lang="en-US" dirty="0"/>
              <a:t>A browser window for looking up man pages	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/>
              <a:t>If you changed tasks, you’d probably hide those windows and open new ones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data computer programs use works the same way. 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315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22206" cy="762000"/>
          </a:xfrm>
        </p:spPr>
        <p:txBody>
          <a:bodyPr/>
          <a:lstStyle/>
          <a:p>
            <a:r>
              <a:rPr lang="en-US" dirty="0"/>
              <a:t>Finding (Guesstimating) 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10634"/>
            <a:ext cx="8289925" cy="5060247"/>
          </a:xfrm>
        </p:spPr>
        <p:txBody>
          <a:bodyPr/>
          <a:lstStyle/>
          <a:p>
            <a:r>
              <a:rPr lang="en-US" sz="2000" dirty="0"/>
              <a:t>How does the memory system (cache logic) know the working set?</a:t>
            </a:r>
          </a:p>
          <a:p>
            <a:pPr lvl="1"/>
            <a:r>
              <a:rPr lang="en-US" dirty="0"/>
              <a:t>This is tricky. There is no way it can really know what data the program needs or will need soon. </a:t>
            </a:r>
          </a:p>
          <a:p>
            <a:pPr lvl="1"/>
            <a:r>
              <a:rPr lang="en-US" dirty="0"/>
              <a:t>It could even be totally dynamic, based upon input.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/>
              <a:t>It approximates it using a simple heuristic called </a:t>
            </a:r>
            <a:r>
              <a:rPr lang="en-US" sz="2000" i="1" dirty="0"/>
              <a:t>locality</a:t>
            </a:r>
            <a:r>
              <a:rPr lang="en-US" sz="2000" dirty="0"/>
              <a:t>:</a:t>
            </a:r>
          </a:p>
          <a:p>
            <a:pPr lvl="1"/>
            <a:r>
              <a:rPr lang="en-US" i="1" dirty="0"/>
              <a:t>Temporal locality</a:t>
            </a:r>
            <a:r>
              <a:rPr lang="en-US" dirty="0"/>
              <a:t>: Data used recently is likely to be used again in the near future (local in time).</a:t>
            </a:r>
          </a:p>
          <a:p>
            <a:pPr lvl="1"/>
            <a:r>
              <a:rPr lang="en-US" dirty="0"/>
              <a:t>Spatial locality: Data near the data used recently is likely to be used soon (local in space, e.g. address space). </a:t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The memory system will bring and keep the </a:t>
            </a:r>
            <a:r>
              <a:rPr lang="en-US" sz="2000" i="1" dirty="0"/>
              <a:t>Most Recently Used (MRU) </a:t>
            </a:r>
            <a:r>
              <a:rPr lang="en-US" sz="2000" dirty="0"/>
              <a:t>data and data near it in memory to the higher layers while evicting the </a:t>
            </a:r>
            <a:r>
              <a:rPr lang="en-US" sz="2000" i="1" dirty="0"/>
              <a:t>Least Recently Used (LRU) </a:t>
            </a:r>
            <a:r>
              <a:rPr lang="en-US" sz="2000" dirty="0"/>
              <a:t>data to the lower layers.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as usual</a:t>
            </a:r>
          </a:p>
          <a:p>
            <a:pPr lvl="1"/>
            <a:r>
              <a:rPr lang="en-US" dirty="0"/>
              <a:t>Attack lab due on Wednesday</a:t>
            </a:r>
          </a:p>
          <a:p>
            <a:pPr lvl="1"/>
            <a:r>
              <a:rPr lang="en-US" dirty="0"/>
              <a:t>Cache lab out Wednesday</a:t>
            </a:r>
          </a:p>
          <a:p>
            <a:pPr lvl="1"/>
            <a:r>
              <a:rPr lang="en-US" dirty="0"/>
              <a:t>Homework on usual schedule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Remember, we’re here to help!</a:t>
            </a:r>
          </a:p>
          <a:p>
            <a:pPr lvl="1"/>
            <a:r>
              <a:rPr lang="en-US" dirty="0"/>
              <a:t>Small groups (mandatory)</a:t>
            </a:r>
          </a:p>
          <a:p>
            <a:pPr lvl="1"/>
            <a:r>
              <a:rPr lang="en-US" dirty="0"/>
              <a:t>Piazza</a:t>
            </a:r>
          </a:p>
          <a:p>
            <a:pPr lvl="1"/>
            <a:r>
              <a:rPr lang="en-US" dirty="0"/>
              <a:t>TA Office Hours (https://office-hours-01.andrew.cmu.edu:4443/)</a:t>
            </a:r>
          </a:p>
          <a:p>
            <a:pPr lvl="1"/>
            <a:r>
              <a:rPr lang="en-US" dirty="0"/>
              <a:t>Instructor Office Hours (</a:t>
            </a:r>
            <a:r>
              <a:rPr lang="en-US" dirty="0">
                <a:hlinkClick r:id="rId2"/>
              </a:rPr>
              <a:t>https://www.andrew.cmu.edu/~gkesden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Appointments with small group TA</a:t>
            </a:r>
          </a:p>
          <a:p>
            <a:pPr lvl="1"/>
            <a:r>
              <a:rPr lang="en-US" dirty="0"/>
              <a:t>Appointments with any TA (Ask on Pizza)</a:t>
            </a:r>
          </a:p>
          <a:p>
            <a:pPr lvl="1"/>
            <a:r>
              <a:rPr lang="en-US" dirty="0"/>
              <a:t>Appointments with instructor (gkesden@andrew.cmu.edu)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9 – Memory Hierarchy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16783</TotalTime>
  <Words>4820</Words>
  <Application>Microsoft Office PowerPoint</Application>
  <PresentationFormat>On-screen Show (4:3)</PresentationFormat>
  <Paragraphs>1070</Paragraphs>
  <Slides>63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9th Lecture, June 1st, 2022</vt:lpstr>
      <vt:lpstr>Announcements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Memory Hierarchies</vt:lpstr>
      <vt:lpstr>Example Memory       Hierarchy</vt:lpstr>
      <vt:lpstr>How to leverage the hierarchy?</vt:lpstr>
      <vt:lpstr>The Working Set</vt:lpstr>
      <vt:lpstr>Finding (Guesstimating) the Working Set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Kesden</cp:lastModifiedBy>
  <cp:revision>597</cp:revision>
  <cp:lastPrinted>2019-10-18T02:31:07Z</cp:lastPrinted>
  <dcterms:created xsi:type="dcterms:W3CDTF">2011-09-29T14:59:56Z</dcterms:created>
  <dcterms:modified xsi:type="dcterms:W3CDTF">2022-06-02T01:31:28Z</dcterms:modified>
</cp:coreProperties>
</file>