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5"/>
  </p:notesMasterIdLst>
  <p:handoutMasterIdLst>
    <p:handoutMasterId r:id="rId66"/>
  </p:handoutMasterIdLst>
  <p:sldIdLst>
    <p:sldId id="1526" r:id="rId2"/>
    <p:sldId id="1473" r:id="rId3"/>
    <p:sldId id="1254" r:id="rId4"/>
    <p:sldId id="1200" r:id="rId5"/>
    <p:sldId id="1201" r:id="rId6"/>
    <p:sldId id="1202" r:id="rId7"/>
    <p:sldId id="1203" r:id="rId8"/>
    <p:sldId id="1204" r:id="rId9"/>
    <p:sldId id="1242" r:id="rId10"/>
    <p:sldId id="1205" r:id="rId11"/>
    <p:sldId id="1206" r:id="rId12"/>
    <p:sldId id="1207" r:id="rId13"/>
    <p:sldId id="1168" r:id="rId14"/>
    <p:sldId id="1169" r:id="rId15"/>
    <p:sldId id="1170" r:id="rId16"/>
    <p:sldId id="1196" r:id="rId17"/>
    <p:sldId id="1241" r:id="rId18"/>
    <p:sldId id="1235" r:id="rId19"/>
    <p:sldId id="1178" r:id="rId20"/>
    <p:sldId id="1179" r:id="rId21"/>
    <p:sldId id="1180" r:id="rId22"/>
    <p:sldId id="1245" r:id="rId23"/>
    <p:sldId id="1199" r:id="rId24"/>
    <p:sldId id="1240" r:id="rId25"/>
    <p:sldId id="1247" r:id="rId26"/>
    <p:sldId id="1527" r:id="rId27"/>
    <p:sldId id="1396" r:id="rId28"/>
    <p:sldId id="1176" r:id="rId29"/>
    <p:sldId id="1528" r:id="rId30"/>
    <p:sldId id="1529" r:id="rId31"/>
    <p:sldId id="1184" r:id="rId32"/>
    <p:sldId id="1181" r:id="rId33"/>
    <p:sldId id="1182" r:id="rId34"/>
    <p:sldId id="1183" r:id="rId35"/>
    <p:sldId id="1236" r:id="rId36"/>
    <p:sldId id="1185" r:id="rId37"/>
    <p:sldId id="1186" r:id="rId38"/>
    <p:sldId id="1208" r:id="rId39"/>
    <p:sldId id="1209" r:id="rId40"/>
    <p:sldId id="1238" r:id="rId41"/>
    <p:sldId id="1246" r:id="rId42"/>
    <p:sldId id="1210" r:id="rId43"/>
    <p:sldId id="1251" r:id="rId44"/>
    <p:sldId id="1252" r:id="rId45"/>
    <p:sldId id="1253" r:id="rId46"/>
    <p:sldId id="1211" r:id="rId47"/>
    <p:sldId id="1212" r:id="rId48"/>
    <p:sldId id="1244" r:id="rId49"/>
    <p:sldId id="1231" r:id="rId50"/>
    <p:sldId id="1530" r:id="rId51"/>
    <p:sldId id="1224" r:id="rId52"/>
    <p:sldId id="1225" r:id="rId53"/>
    <p:sldId id="1233" r:id="rId54"/>
    <p:sldId id="1215" r:id="rId55"/>
    <p:sldId id="1216" r:id="rId56"/>
    <p:sldId id="1218" r:id="rId57"/>
    <p:sldId id="1219" r:id="rId58"/>
    <p:sldId id="1220" r:id="rId59"/>
    <p:sldId id="1221" r:id="rId60"/>
    <p:sldId id="1234" r:id="rId61"/>
    <p:sldId id="1222" r:id="rId62"/>
    <p:sldId id="1230" r:id="rId63"/>
    <p:sldId id="1243" r:id="rId64"/>
  </p:sldIdLst>
  <p:sldSz cx="9144000" cy="6858000" type="screen4x3"/>
  <p:notesSz cx="7302500" cy="9586913"/>
  <p:custDataLst>
    <p:tags r:id="rId6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4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E6E6E6"/>
    <a:srgbClr val="F7F5CD"/>
    <a:srgbClr val="DEDFF5"/>
    <a:srgbClr val="DBF2DA"/>
    <a:srgbClr val="990000"/>
    <a:srgbClr val="F6F5BD"/>
    <a:srgbClr val="D5F1CF"/>
    <a:srgbClr val="F1C7C7"/>
    <a:srgbClr val="E2A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7" autoAdjust="0"/>
    <p:restoredTop sz="87254" autoAdjust="0"/>
  </p:normalViewPr>
  <p:slideViewPr>
    <p:cSldViewPr snapToObjects="1">
      <p:cViewPr varScale="1">
        <p:scale>
          <a:sx n="76" d="100"/>
          <a:sy n="76" d="100"/>
        </p:scale>
        <p:origin x="672" y="267"/>
      </p:cViewPr>
      <p:guideLst>
        <p:guide orient="horz" pos="2160"/>
        <p:guide pos="4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gs" Target="tags/tag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DAC 2001 Tutorial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©R.A. Rutenbar, 2001</a:t>
            </a:r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7713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9697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5200" cy="3581400"/>
          </a:xfrm>
          <a:ln/>
        </p:spPr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9531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5200" cy="3581400"/>
          </a:xfrm>
          <a:ln/>
        </p:spPr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0929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2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2522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27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2967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2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1571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05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6996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Answer: </a:t>
            </a:r>
          </a:p>
          <a:p>
            <a:endParaRPr lang="en-US" dirty="0"/>
          </a:p>
          <a:p>
            <a:r>
              <a:rPr lang="en-US" dirty="0" err="1"/>
              <a:t>incr</a:t>
            </a:r>
            <a:r>
              <a:rPr lang="en-US" dirty="0"/>
              <a:t>, foo, main, </a:t>
            </a:r>
            <a:r>
              <a:rPr lang="en-US" dirty="0" err="1"/>
              <a:t>printf</a:t>
            </a:r>
            <a:endParaRPr lang="en-US" dirty="0"/>
          </a:p>
          <a:p>
            <a:endParaRPr lang="en-US" dirty="0"/>
          </a:p>
          <a:p>
            <a:r>
              <a:rPr lang="en-US" dirty="0"/>
              <a:t>Can actually make a case for “%d\n”: it’s a global</a:t>
            </a:r>
            <a:r>
              <a:rPr lang="en-US" baseline="0" dirty="0"/>
              <a:t> constant string (in read only section) so it will have a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7210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Try:</a:t>
            </a:r>
          </a:p>
          <a:p>
            <a:endParaRPr lang="en-US"/>
          </a:p>
          <a:p>
            <a:r>
              <a:rPr lang="en-US" err="1"/>
              <a:t>objdump</a:t>
            </a:r>
            <a:r>
              <a:rPr lang="en-US" baseline="0"/>
              <a:t> –t static-</a:t>
            </a:r>
            <a:r>
              <a:rPr lang="en-US" baseline="0" err="1"/>
              <a:t>local.o</a:t>
            </a:r>
            <a:endParaRPr lang="en-US" baseline="0"/>
          </a:p>
          <a:p>
            <a:r>
              <a:rPr lang="en-US" baseline="0" err="1"/>
              <a:t>objdump</a:t>
            </a:r>
            <a:r>
              <a:rPr lang="en-US" baseline="0"/>
              <a:t> –</a:t>
            </a:r>
            <a:r>
              <a:rPr lang="en-US" baseline="0" err="1"/>
              <a:t>rd</a:t>
            </a:r>
            <a:r>
              <a:rPr lang="en-US" baseline="0"/>
              <a:t> static-</a:t>
            </a:r>
            <a:r>
              <a:rPr lang="en-US" baseline="0" err="1"/>
              <a:t>local.o</a:t>
            </a:r>
            <a:endParaRPr lang="en-US" baseline="0"/>
          </a:p>
          <a:p>
            <a:endParaRPr lang="en-US" baseline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85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4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6960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5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/>
              <a:t>If you are not aware of these rules, you can run into very nasty,</a:t>
            </a:r>
            <a:r>
              <a:rPr lang="en-US" baseline="0"/>
              <a:t> difficult problems.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9555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6230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53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687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5200" cy="3581400"/>
          </a:xfrm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Try:</a:t>
            </a:r>
          </a:p>
          <a:p>
            <a:endParaRPr lang="en-US" dirty="0"/>
          </a:p>
          <a:p>
            <a:r>
              <a:rPr lang="en-US" dirty="0" err="1"/>
              <a:t>objdump</a:t>
            </a:r>
            <a:r>
              <a:rPr lang="en-US" baseline="0" dirty="0"/>
              <a:t> –t mismatch-</a:t>
            </a:r>
            <a:r>
              <a:rPr lang="en-US" baseline="0" dirty="0" err="1"/>
              <a:t>main.o</a:t>
            </a:r>
            <a:endParaRPr lang="en-US" baseline="0" dirty="0"/>
          </a:p>
          <a:p>
            <a:r>
              <a:rPr lang="en-US" baseline="0" dirty="0" err="1"/>
              <a:t>objdump</a:t>
            </a:r>
            <a:r>
              <a:rPr lang="en-US" baseline="0" dirty="0"/>
              <a:t> –t mismatch-</a:t>
            </a:r>
            <a:r>
              <a:rPr lang="en-US" baseline="0" dirty="0" err="1"/>
              <a:t>variable.o</a:t>
            </a:r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4830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4968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5200" cy="3581400"/>
          </a:xfrm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4691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5200" cy="3581400"/>
          </a:xfrm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7531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34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/>
              <a:t>System code including code</a:t>
            </a:r>
            <a:r>
              <a:rPr lang="en-US" baseline="0"/>
              <a:t> that runs before and after main.  Sets up </a:t>
            </a:r>
            <a:r>
              <a:rPr lang="en-US" baseline="0" err="1"/>
              <a:t>argc</a:t>
            </a:r>
            <a:r>
              <a:rPr lang="en-US" baseline="0"/>
              <a:t>/v and takes the return value</a:t>
            </a:r>
          </a:p>
          <a:p>
            <a:endParaRPr lang="en-US" baseline="0"/>
          </a:p>
          <a:p>
            <a:r>
              <a:rPr lang="en-US" baseline="0" err="1"/>
              <a:t>objdump</a:t>
            </a:r>
            <a:r>
              <a:rPr lang="en-US" baseline="0"/>
              <a:t> –t </a:t>
            </a:r>
            <a:r>
              <a:rPr lang="en-US" baseline="0" err="1"/>
              <a:t>prog</a:t>
            </a:r>
            <a:endParaRPr lang="en-US" baseline="0"/>
          </a:p>
          <a:p>
            <a:endParaRPr lang="en-US" baseline="0"/>
          </a:p>
          <a:p>
            <a:r>
              <a:rPr lang="en-US" baseline="0"/>
              <a:t>generates LOTS of stuff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78126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37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/>
              <a:t>What are the </a:t>
            </a:r>
            <a:r>
              <a:rPr lang="en-US" err="1"/>
              <a:t>globals</a:t>
            </a:r>
            <a:r>
              <a:rPr lang="en-US"/>
              <a:t>?  Where are they (address / section)?</a:t>
            </a:r>
            <a:r>
              <a:rPr lang="en-US" baseline="0"/>
              <a:t>  … Then click.</a:t>
            </a:r>
          </a:p>
          <a:p>
            <a:endParaRPr lang="en-US" baseline="0"/>
          </a:p>
          <a:p>
            <a:r>
              <a:rPr lang="en-US" baseline="0"/>
              <a:t>PC32, PC relative to next RIP – 0x4 for the offset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09496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44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27127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70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…</a:t>
            </a:r>
          </a:p>
          <a:p>
            <a:r>
              <a:rPr lang="en-US" dirty="0"/>
              <a:t>Large heap in the high addresses (</a:t>
            </a:r>
            <a:r>
              <a:rPr lang="en-US" dirty="0" err="1"/>
              <a:t>mmap</a:t>
            </a:r>
            <a:r>
              <a:rPr lang="en-US" dirty="0"/>
              <a:t>)</a:t>
            </a:r>
          </a:p>
          <a:p>
            <a:r>
              <a:rPr lang="en-US" dirty="0"/>
              <a:t>.line section holds machine code-&gt;C line number mapping (only present when compile with –g}</a:t>
            </a:r>
          </a:p>
          <a:p>
            <a:r>
              <a:rPr lang="en-US" dirty="0"/>
              <a:t>.</a:t>
            </a:r>
            <a:r>
              <a:rPr lang="en-US" dirty="0" err="1"/>
              <a:t>strtab</a:t>
            </a:r>
            <a:r>
              <a:rPr lang="en-US" dirty="0"/>
              <a:t> section holds a string table for symbols and section names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07774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3776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5200" cy="3581400"/>
          </a:xfrm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33978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63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/>
              <a:t>The convention</a:t>
            </a:r>
            <a:r>
              <a:rPr lang="en-US" baseline="0"/>
              <a:t> is that libraries are always prefixed with “lib”</a:t>
            </a:r>
          </a:p>
          <a:p>
            <a:r>
              <a:rPr lang="en-US"/>
              <a:t> $(CC) $(CFLAGS) -o </a:t>
            </a:r>
            <a:r>
              <a:rPr lang="en-US" err="1"/>
              <a:t>csim</a:t>
            </a:r>
            <a:r>
              <a:rPr lang="en-US"/>
              <a:t> </a:t>
            </a:r>
            <a:r>
              <a:rPr lang="en-US" err="1"/>
              <a:t>csim.c</a:t>
            </a:r>
            <a:r>
              <a:rPr lang="en-US"/>
              <a:t> </a:t>
            </a:r>
            <a:r>
              <a:rPr lang="en-US" err="1"/>
              <a:t>cachelab.c</a:t>
            </a:r>
            <a:r>
              <a:rPr lang="en-US"/>
              <a:t> -lm</a:t>
            </a:r>
          </a:p>
        </p:txBody>
      </p:sp>
    </p:spTree>
    <p:extLst>
      <p:ext uri="{BB962C8B-B14F-4D97-AF65-F5344CB8AC3E}">
        <p14:creationId xmlns:p14="http://schemas.microsoft.com/office/powerpoint/2010/main" val="59657694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5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68338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58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75186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6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38672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65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Try</a:t>
            </a:r>
            <a:r>
              <a:rPr lang="en-US" baseline="0" dirty="0"/>
              <a:t>:</a:t>
            </a:r>
          </a:p>
          <a:p>
            <a:endParaRPr lang="en-US" baseline="0" dirty="0"/>
          </a:p>
          <a:p>
            <a:r>
              <a:rPr lang="en-US" baseline="0" dirty="0" err="1"/>
              <a:t>objdump</a:t>
            </a:r>
            <a:r>
              <a:rPr lang="en-US" baseline="0" dirty="0"/>
              <a:t> –t main2.o</a:t>
            </a:r>
          </a:p>
          <a:p>
            <a:r>
              <a:rPr lang="en-US" baseline="0" dirty="0" err="1"/>
              <a:t>objdump</a:t>
            </a:r>
            <a:r>
              <a:rPr lang="en-US" baseline="0" dirty="0"/>
              <a:t> –</a:t>
            </a:r>
            <a:r>
              <a:rPr lang="en-US" baseline="0" dirty="0" err="1"/>
              <a:t>rd</a:t>
            </a:r>
            <a:r>
              <a:rPr lang="en-US" baseline="0" dirty="0"/>
              <a:t> main2.o</a:t>
            </a:r>
          </a:p>
          <a:p>
            <a:r>
              <a:rPr lang="en-US" baseline="0" dirty="0" err="1"/>
              <a:t>objdump</a:t>
            </a:r>
            <a:r>
              <a:rPr lang="en-US" baseline="0" dirty="0"/>
              <a:t> –t </a:t>
            </a:r>
            <a:r>
              <a:rPr lang="en-US" baseline="0" dirty="0" err="1"/>
              <a:t>libvector.a</a:t>
            </a:r>
            <a:endParaRPr lang="en-US" baseline="0" dirty="0"/>
          </a:p>
          <a:p>
            <a:r>
              <a:rPr lang="en-US" baseline="0" dirty="0" err="1"/>
              <a:t>objdump</a:t>
            </a:r>
            <a:r>
              <a:rPr lang="en-US" baseline="0" dirty="0"/>
              <a:t> –</a:t>
            </a:r>
            <a:r>
              <a:rPr lang="en-US" baseline="0" dirty="0" err="1"/>
              <a:t>rd</a:t>
            </a:r>
            <a:r>
              <a:rPr lang="en-US" baseline="0" dirty="0"/>
              <a:t> </a:t>
            </a:r>
            <a:r>
              <a:rPr lang="en-US" baseline="0" dirty="0" err="1"/>
              <a:t>libvector.a</a:t>
            </a:r>
            <a:endParaRPr lang="en-US" baseline="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27503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68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33219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73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42205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75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04485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7170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6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7326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5200" cy="3581400"/>
          </a:xfrm>
          <a:ln/>
        </p:spPr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27522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7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Partially linked still has relocatable entries</a:t>
            </a:r>
          </a:p>
          <a:p>
            <a:r>
              <a:rPr lang="en-US" dirty="0"/>
              <a:t>Loader</a:t>
            </a:r>
            <a:r>
              <a:rPr lang="en-US" baseline="0" dirty="0"/>
              <a:t> (i.e., the </a:t>
            </a:r>
            <a:r>
              <a:rPr lang="en-US" baseline="0" dirty="0" err="1"/>
              <a:t>execve</a:t>
            </a:r>
            <a:r>
              <a:rPr lang="en-US" baseline="0" dirty="0"/>
              <a:t> </a:t>
            </a:r>
            <a:r>
              <a:rPr lang="en-US" baseline="0" dirty="0" err="1"/>
              <a:t>syscall</a:t>
            </a:r>
            <a:r>
              <a:rPr lang="en-US" baseline="0" dirty="0"/>
              <a:t>, which we will cover later)</a:t>
            </a:r>
          </a:p>
          <a:p>
            <a:endParaRPr lang="en-US" baseline="0" dirty="0"/>
          </a:p>
          <a:p>
            <a:r>
              <a:rPr lang="en-US" baseline="0" dirty="0"/>
              <a:t>Try:</a:t>
            </a:r>
          </a:p>
          <a:p>
            <a:r>
              <a:rPr lang="en-US" baseline="0" dirty="0" err="1"/>
              <a:t>ldd</a:t>
            </a:r>
            <a:r>
              <a:rPr lang="en-US" baseline="0" dirty="0"/>
              <a:t> prog2l</a:t>
            </a:r>
          </a:p>
          <a:p>
            <a:r>
              <a:rPr lang="en-US" baseline="0" dirty="0" err="1"/>
              <a:t>objdump</a:t>
            </a:r>
            <a:r>
              <a:rPr lang="en-US" baseline="0" dirty="0"/>
              <a:t> –t libvector.so</a:t>
            </a:r>
          </a:p>
          <a:p>
            <a:r>
              <a:rPr lang="en-US" baseline="0" dirty="0" err="1"/>
              <a:t>objdump</a:t>
            </a:r>
            <a:r>
              <a:rPr lang="en-US" baseline="0" dirty="0"/>
              <a:t> –</a:t>
            </a:r>
            <a:r>
              <a:rPr lang="en-US" baseline="0" dirty="0" err="1"/>
              <a:t>rd</a:t>
            </a:r>
            <a:r>
              <a:rPr lang="en-US" baseline="0" dirty="0"/>
              <a:t> libvector.so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41154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0x1 is an ID for </a:t>
            </a:r>
            <a:r>
              <a:rPr lang="en-US" dirty="0" err="1"/>
              <a:t>addvec</a:t>
            </a:r>
            <a:r>
              <a:rPr lang="en-US" dirty="0"/>
              <a:t>. Step 4: dynamic linker uses the two stack entries to determine the runtime location of </a:t>
            </a:r>
            <a:r>
              <a:rPr lang="en-US" dirty="0" err="1"/>
              <a:t>addvec</a:t>
            </a:r>
            <a:r>
              <a:rPr lang="en-US" dirty="0"/>
              <a:t>, overwrites GOT[4} with this address, and passes control to </a:t>
            </a:r>
            <a:r>
              <a:rPr lang="en-US" dirty="0" err="1"/>
              <a:t>addvec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30983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680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/>
              <a:t>…</a:t>
            </a:r>
          </a:p>
          <a:p>
            <a:r>
              <a:rPr lang="en-US"/>
              <a:t>RTLD_LAZY – don’t resolve references until requested</a:t>
            </a:r>
          </a:p>
        </p:txBody>
      </p:sp>
    </p:spTree>
    <p:extLst>
      <p:ext uri="{BB962C8B-B14F-4D97-AF65-F5344CB8AC3E}">
        <p14:creationId xmlns:p14="http://schemas.microsoft.com/office/powerpoint/2010/main" val="157636168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82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78934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7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Linker</a:t>
            </a:r>
            <a:r>
              <a:rPr lang="en-US" baseline="0" dirty="0"/>
              <a:t> has no information about vector library</a:t>
            </a:r>
            <a:endParaRPr lang="en-US" dirty="0"/>
          </a:p>
          <a:p>
            <a:endParaRPr lang="en-US" baseline="0" dirty="0"/>
          </a:p>
          <a:p>
            <a:r>
              <a:rPr lang="en-US" baseline="0" dirty="0"/>
              <a:t>Try:</a:t>
            </a:r>
          </a:p>
          <a:p>
            <a:r>
              <a:rPr lang="en-US" baseline="0" dirty="0" err="1"/>
              <a:t>ldd</a:t>
            </a:r>
            <a:r>
              <a:rPr lang="en-US" baseline="0" dirty="0"/>
              <a:t> prog2r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41154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98818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5246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int</a:t>
            </a:r>
            <a:r>
              <a:rPr lang="en-US" dirty="0"/>
              <a:t> for </a:t>
            </a:r>
            <a:r>
              <a:rPr lang="en-US" dirty="0" err="1"/>
              <a:t>interpositioning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Putting </a:t>
            </a:r>
            <a:r>
              <a:rPr lang="en-US" dirty="0" err="1"/>
              <a:t>malloc.h</a:t>
            </a:r>
            <a:r>
              <a:rPr lang="en-US" baseline="0" dirty="0"/>
              <a:t> in angle brackets is important.  Also, calling it </a:t>
            </a:r>
            <a:r>
              <a:rPr lang="en-US" baseline="0" dirty="0" err="1"/>
              <a:t>malloc.h</a:t>
            </a: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45375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Here are the wrapper</a:t>
            </a:r>
            <a:r>
              <a:rPr lang="en-US" baseline="0"/>
              <a:t> functions.</a:t>
            </a:r>
          </a:p>
          <a:p>
            <a:endParaRPr lang="en-US" baseline="0"/>
          </a:p>
          <a:p>
            <a:r>
              <a:rPr lang="en-US" baseline="0"/>
              <a:t>Now, we want the application to call the wrappers, rather than the library functions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08767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Compile-time flags</a:t>
            </a:r>
            <a:r>
              <a:rPr lang="en-US" baseline="0" dirty="0"/>
              <a:t> are important</a:t>
            </a:r>
          </a:p>
          <a:p>
            <a:endParaRPr lang="en-US" baseline="0" dirty="0"/>
          </a:p>
          <a:p>
            <a:r>
              <a:rPr lang="en-US" baseline="0" dirty="0" err="1"/>
              <a:t>mymalloc.c</a:t>
            </a:r>
            <a:r>
              <a:rPr lang="en-US" baseline="0" dirty="0"/>
              <a:t> will use library version of </a:t>
            </a:r>
            <a:r>
              <a:rPr lang="en-US" baseline="0" dirty="0" err="1"/>
              <a:t>malloc.h</a:t>
            </a:r>
            <a:endParaRPr lang="en-US" baseline="0" dirty="0"/>
          </a:p>
          <a:p>
            <a:r>
              <a:rPr lang="en-US" baseline="0" dirty="0" err="1"/>
              <a:t>int.c</a:t>
            </a:r>
            <a:r>
              <a:rPr lang="en-US" baseline="0" dirty="0"/>
              <a:t> will use custom version, which redefines malloc/free to by </a:t>
            </a:r>
            <a:r>
              <a:rPr lang="en-US" baseline="0" dirty="0" err="1"/>
              <a:t>mymalloc</a:t>
            </a:r>
            <a:r>
              <a:rPr lang="en-US" baseline="0" dirty="0"/>
              <a:t>/</a:t>
            </a:r>
            <a:r>
              <a:rPr lang="en-US" baseline="0" dirty="0" err="1"/>
              <a:t>myfree</a:t>
            </a:r>
            <a:endParaRPr lang="en-US" baseline="0" dirty="0"/>
          </a:p>
          <a:p>
            <a:endParaRPr lang="en-US" dirty="0"/>
          </a:p>
          <a:p>
            <a:r>
              <a:rPr lang="en-US" dirty="0"/>
              <a:t>Try disassembling main when</a:t>
            </a:r>
            <a:r>
              <a:rPr lang="en-US" baseline="0" dirty="0"/>
              <a:t> </a:t>
            </a:r>
            <a:r>
              <a:rPr lang="en-US" baseline="0" dirty="0" err="1"/>
              <a:t>gdb</a:t>
            </a:r>
            <a:r>
              <a:rPr lang="en-US" baseline="0" dirty="0"/>
              <a:t> </a:t>
            </a:r>
            <a:r>
              <a:rPr lang="en-US" baseline="0" dirty="0" err="1"/>
              <a:t>intc</a:t>
            </a:r>
            <a:endParaRPr lang="en-US" baseline="0" dirty="0"/>
          </a:p>
          <a:p>
            <a:endParaRPr lang="en-US" baseline="0" dirty="0"/>
          </a:p>
          <a:p>
            <a:r>
              <a:rPr lang="en-US" baseline="0" dirty="0"/>
              <a:t>Run </a:t>
            </a:r>
            <a:r>
              <a:rPr lang="en-US" baseline="0" dirty="0" err="1"/>
              <a:t>intc</a:t>
            </a:r>
            <a:r>
              <a:rPr lang="en-US" baseline="0" dirty="0"/>
              <a:t> multiple times and see how heap gets randomized as a security precaution</a:t>
            </a:r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8166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5200" cy="3581400"/>
          </a:xfrm>
          <a:ln/>
        </p:spPr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82559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Both </a:t>
            </a:r>
            <a:r>
              <a:rPr lang="en-US" dirty="0" err="1"/>
              <a:t>mymalloc.c</a:t>
            </a:r>
            <a:r>
              <a:rPr lang="en-US" baseline="0" dirty="0"/>
              <a:t> &amp; </a:t>
            </a:r>
            <a:r>
              <a:rPr lang="en-US" baseline="0" dirty="0" err="1"/>
              <a:t>int.c</a:t>
            </a:r>
            <a:r>
              <a:rPr lang="en-US" baseline="0" dirty="0"/>
              <a:t> will get library version of </a:t>
            </a:r>
            <a:r>
              <a:rPr lang="en-US" baseline="0" dirty="0" err="1"/>
              <a:t>malloc.h</a:t>
            </a:r>
            <a:endParaRPr lang="en-US" baseline="0" dirty="0"/>
          </a:p>
          <a:p>
            <a:endParaRPr lang="en-US" baseline="0" dirty="0"/>
          </a:p>
          <a:p>
            <a:r>
              <a:rPr lang="en-US" baseline="0" dirty="0"/>
              <a:t>But, </a:t>
            </a:r>
            <a:r>
              <a:rPr lang="en-US" baseline="0" dirty="0" err="1"/>
              <a:t>interpositioning</a:t>
            </a:r>
            <a:r>
              <a:rPr lang="en-US" baseline="0" dirty="0"/>
              <a:t> trick causes nonstandard symbol resolution</a:t>
            </a:r>
          </a:p>
          <a:p>
            <a:endParaRPr lang="en-US" baseline="0" dirty="0"/>
          </a:p>
          <a:p>
            <a:r>
              <a:rPr lang="en-US" baseline="0" dirty="0"/>
              <a:t>Try disassembling main from within </a:t>
            </a:r>
            <a:r>
              <a:rPr lang="en-US" baseline="0" dirty="0" err="1"/>
              <a:t>gdb</a:t>
            </a:r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82746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This code includes &lt;</a:t>
            </a:r>
            <a:r>
              <a:rPr lang="en-US" err="1"/>
              <a:t>stdlib.h</a:t>
            </a:r>
            <a:r>
              <a:rPr lang="en-US"/>
              <a:t>&gt;, which defines</a:t>
            </a:r>
            <a:r>
              <a:rPr lang="en-US" baseline="0"/>
              <a:t> </a:t>
            </a:r>
            <a:r>
              <a:rPr lang="en-US" baseline="0" err="1"/>
              <a:t>malloc</a:t>
            </a:r>
            <a:r>
              <a:rPr lang="en-US" baseline="0"/>
              <a:t> &amp; free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07022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69227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Disassemble main from within</a:t>
            </a:r>
            <a:r>
              <a:rPr lang="en-US" baseline="0" dirty="0"/>
              <a:t> intr.</a:t>
            </a:r>
          </a:p>
          <a:p>
            <a:endParaRPr lang="en-US" baseline="0" dirty="0"/>
          </a:p>
          <a:p>
            <a:r>
              <a:rPr lang="en-US" baseline="0" dirty="0"/>
              <a:t>See that will have to call dynamic linker to find it.</a:t>
            </a:r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72006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Fun</a:t>
            </a:r>
            <a:r>
              <a:rPr lang="en-US" baseline="0"/>
              <a:t> to trace other programs, including </a:t>
            </a:r>
            <a:r>
              <a:rPr lang="en-US" baseline="0" err="1"/>
              <a:t>gcc</a:t>
            </a:r>
            <a:r>
              <a:rPr lang="en-US" baseline="0"/>
              <a:t>.</a:t>
            </a:r>
          </a:p>
          <a:p>
            <a:endParaRPr lang="en-US" baseline="0"/>
          </a:p>
          <a:p>
            <a:r>
              <a:rPr lang="en-US" baseline="0"/>
              <a:t>Need to </a:t>
            </a:r>
          </a:p>
          <a:p>
            <a:endParaRPr lang="en-US" baseline="0"/>
          </a:p>
          <a:p>
            <a:r>
              <a:rPr lang="en-US" baseline="0" err="1"/>
              <a:t>setenv</a:t>
            </a:r>
            <a:r>
              <a:rPr lang="en-US" baseline="0"/>
              <a:t> LD_PRELOAD</a:t>
            </a:r>
          </a:p>
          <a:p>
            <a:endParaRPr lang="en-US" baseline="0"/>
          </a:p>
          <a:p>
            <a:r>
              <a:rPr lang="en-US" baseline="0"/>
              <a:t>to turn off feature.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35981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1391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5200" cy="3581400"/>
          </a:xfrm>
          <a:ln/>
        </p:spPr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5758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5200" cy="3581400"/>
          </a:xfrm>
          <a:ln/>
        </p:spPr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8717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5200" cy="3581400"/>
          </a:xfrm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Try:</a:t>
            </a:r>
          </a:p>
          <a:p>
            <a:endParaRPr lang="en-US"/>
          </a:p>
          <a:p>
            <a:r>
              <a:rPr lang="en-US" err="1"/>
              <a:t>objdump</a:t>
            </a:r>
            <a:r>
              <a:rPr lang="en-US" baseline="0"/>
              <a:t> –t </a:t>
            </a:r>
            <a:r>
              <a:rPr lang="en-US" baseline="0" err="1"/>
              <a:t>main.o</a:t>
            </a:r>
            <a:endParaRPr lang="en-US" baseline="0"/>
          </a:p>
          <a:p>
            <a:r>
              <a:rPr lang="en-US" baseline="0" err="1"/>
              <a:t>objdump</a:t>
            </a:r>
            <a:r>
              <a:rPr lang="en-US" baseline="0"/>
              <a:t> –t </a:t>
            </a:r>
            <a:r>
              <a:rPr lang="en-US" baseline="0" err="1"/>
              <a:t>sum.o</a:t>
            </a:r>
            <a:endParaRPr lang="en-US" baseline="0"/>
          </a:p>
          <a:p>
            <a:endParaRPr lang="en-US" baseline="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3397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5200" cy="3581400"/>
          </a:xfrm>
          <a:ln/>
        </p:spPr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615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830843" y="6611779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sz="1000"/>
          </a:p>
        </p:txBody>
      </p:sp>
      <p:sp>
        <p:nvSpPr>
          <p:cNvPr id="8" name="TextBox 7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>
                <a:latin typeface="Calibri" pitchFamily="34" charset="0"/>
              </a:rPr>
              <a:t>Bryant</a:t>
            </a:r>
            <a:r>
              <a:rPr lang="en-US" sz="1000" b="0" i="0" baseline="0">
                <a:latin typeface="Calibri" pitchFamily="34" charset="0"/>
              </a:rPr>
              <a:t> and </a:t>
            </a:r>
            <a:r>
              <a:rPr lang="en-US" sz="1000" b="0" i="0" baseline="0" err="1">
                <a:latin typeface="Calibri" pitchFamily="34" charset="0"/>
              </a:rPr>
              <a:t>O’Hallaron</a:t>
            </a:r>
            <a:r>
              <a:rPr lang="en-US" sz="1000" b="0" i="0" baseline="0">
                <a:latin typeface="Calibri" pitchFamily="34" charset="0"/>
              </a:rPr>
              <a:t>, Computer Systems: A Programmer’s Perspective, Third Edition</a:t>
            </a:r>
            <a:endParaRPr lang="en-US" sz="1000" b="0" i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security.googleblog.com/2016/02/cve-2015-7547-glibc-getaddrinfo-stack.html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" y="1295400"/>
            <a:ext cx="9093416" cy="47244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2625CAF-2E5F-7B4E-BC7D-360E5B500DA5}"/>
              </a:ext>
            </a:extLst>
          </p:cNvPr>
          <p:cNvSpPr txBox="1"/>
          <p:nvPr/>
        </p:nvSpPr>
        <p:spPr>
          <a:xfrm>
            <a:off x="4231075" y="4648200"/>
            <a:ext cx="89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14-513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DC0D93-9B1D-EE47-BE9E-FE522C848067}"/>
              </a:ext>
            </a:extLst>
          </p:cNvPr>
          <p:cNvSpPr txBox="1"/>
          <p:nvPr/>
        </p:nvSpPr>
        <p:spPr>
          <a:xfrm>
            <a:off x="6705600" y="4709756"/>
            <a:ext cx="611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18-613</a:t>
            </a:r>
          </a:p>
        </p:txBody>
      </p:sp>
    </p:spTree>
    <p:extLst>
      <p:ext uri="{BB962C8B-B14F-4D97-AF65-F5344CB8AC3E}">
        <p14:creationId xmlns:p14="http://schemas.microsoft.com/office/powerpoint/2010/main" val="690093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Linkers Do? (cont’d)</a:t>
            </a:r>
          </a:p>
        </p:txBody>
      </p:sp>
      <p:sp>
        <p:nvSpPr>
          <p:cNvPr id="280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Step 2: Relocation</a:t>
            </a:r>
          </a:p>
          <a:p>
            <a:pPr lvl="1"/>
            <a:endParaRPr lang="en-US"/>
          </a:p>
          <a:p>
            <a:pPr lvl="1"/>
            <a:r>
              <a:rPr lang="en-US"/>
              <a:t>Merges separate code and data sections into single sections</a:t>
            </a:r>
          </a:p>
          <a:p>
            <a:pPr lvl="1"/>
            <a:endParaRPr lang="en-US"/>
          </a:p>
          <a:p>
            <a:pPr lvl="1"/>
            <a:r>
              <a:rPr lang="en-US"/>
              <a:t>Relocates symbols from their relative locations in the </a:t>
            </a:r>
            <a:r>
              <a:rPr lang="en-US">
                <a:latin typeface="Courier New"/>
                <a:cs typeface="Courier New"/>
              </a:rPr>
              <a:t>.</a:t>
            </a:r>
            <a:r>
              <a:rPr lang="en-US" err="1">
                <a:latin typeface="Courier New"/>
                <a:cs typeface="Courier New"/>
              </a:rPr>
              <a:t>o</a:t>
            </a:r>
            <a:r>
              <a:rPr lang="en-US"/>
              <a:t> files to their final absolute memory locations in the executable.</a:t>
            </a:r>
          </a:p>
          <a:p>
            <a:pPr lvl="1"/>
            <a:endParaRPr lang="en-US"/>
          </a:p>
          <a:p>
            <a:pPr lvl="1"/>
            <a:r>
              <a:rPr lang="en-US"/>
              <a:t>Updates all references to these symbols to reflect their new positions.</a:t>
            </a:r>
          </a:p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96875" y="5331767"/>
            <a:ext cx="59784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Calibri" pitchFamily="34" charset="0"/>
              </a:rPr>
              <a:t>Let’s look at these two steps in more detail….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Three Kinds of Object Files (Modules)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Relocatable object file (</a:t>
            </a:r>
            <a:r>
              <a:rPr lang="en-US">
                <a:latin typeface="Courier New"/>
                <a:cs typeface="Courier New"/>
              </a:rPr>
              <a:t>.o</a:t>
            </a:r>
            <a:r>
              <a:rPr lang="en-US"/>
              <a:t> file)</a:t>
            </a:r>
          </a:p>
          <a:p>
            <a:pPr lvl="1"/>
            <a:r>
              <a:rPr lang="en-US"/>
              <a:t>Contains code and data in a form that can be combined with other relocatable object files to form executable object file.</a:t>
            </a:r>
          </a:p>
          <a:p>
            <a:pPr lvl="2"/>
            <a:r>
              <a:rPr lang="en-US"/>
              <a:t>Each </a:t>
            </a:r>
            <a:r>
              <a:rPr lang="en-US">
                <a:latin typeface="Courier New"/>
                <a:cs typeface="Courier New"/>
              </a:rPr>
              <a:t>.</a:t>
            </a:r>
            <a:r>
              <a:rPr lang="en-US" err="1">
                <a:latin typeface="Courier New"/>
                <a:cs typeface="Courier New"/>
              </a:rPr>
              <a:t>o</a:t>
            </a:r>
            <a:r>
              <a:rPr lang="en-US"/>
              <a:t> file is produced from exactly one source (</a:t>
            </a:r>
            <a:r>
              <a:rPr lang="en-US">
                <a:latin typeface="Courier New"/>
                <a:cs typeface="Courier New"/>
              </a:rPr>
              <a:t>.</a:t>
            </a:r>
            <a:r>
              <a:rPr lang="en-US" err="1">
                <a:latin typeface="Courier New"/>
                <a:cs typeface="Courier New"/>
              </a:rPr>
              <a:t>c</a:t>
            </a:r>
            <a:r>
              <a:rPr lang="en-US"/>
              <a:t>) file</a:t>
            </a:r>
          </a:p>
          <a:p>
            <a:endParaRPr lang="en-US"/>
          </a:p>
          <a:p>
            <a:r>
              <a:rPr lang="en-US"/>
              <a:t>Executable object file (</a:t>
            </a:r>
            <a:r>
              <a:rPr lang="en-US" err="1">
                <a:latin typeface="Courier New"/>
                <a:cs typeface="Courier New"/>
              </a:rPr>
              <a:t>a.out</a:t>
            </a:r>
            <a:r>
              <a:rPr lang="en-US"/>
              <a:t> file)</a:t>
            </a:r>
          </a:p>
          <a:p>
            <a:pPr lvl="1"/>
            <a:r>
              <a:rPr lang="en-US"/>
              <a:t>Contains code and data in a form that can be copied directly into memory and then executed.</a:t>
            </a:r>
          </a:p>
          <a:p>
            <a:endParaRPr lang="en-US"/>
          </a:p>
          <a:p>
            <a:r>
              <a:rPr lang="en-US"/>
              <a:t>Shared object file (</a:t>
            </a:r>
            <a:r>
              <a:rPr lang="en-US">
                <a:latin typeface="Courier New"/>
                <a:cs typeface="Courier New"/>
              </a:rPr>
              <a:t>.so </a:t>
            </a:r>
            <a:r>
              <a:rPr lang="en-US"/>
              <a:t>file)</a:t>
            </a:r>
          </a:p>
          <a:p>
            <a:pPr lvl="1"/>
            <a:r>
              <a:rPr lang="en-US"/>
              <a:t>Special type of relocatable object file that can be loaded into memory and linked dynamically, at either load time or run-time.</a:t>
            </a:r>
          </a:p>
          <a:p>
            <a:pPr lvl="1"/>
            <a:r>
              <a:rPr lang="en-US"/>
              <a:t>Called </a:t>
            </a:r>
            <a:r>
              <a:rPr lang="en-US" i="1"/>
              <a:t>Dynamic Link Libraries</a:t>
            </a:r>
            <a:r>
              <a:rPr lang="en-US"/>
              <a:t> (DLLs) by Windows</a:t>
            </a:r>
          </a:p>
          <a:p>
            <a:pPr lvl="1"/>
            <a:endParaRPr lang="en-US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Executable and Linkable Format (ELF)</a:t>
            </a:r>
          </a:p>
        </p:txBody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Standard binary format for object files</a:t>
            </a:r>
          </a:p>
          <a:p>
            <a:endParaRPr lang="en-US"/>
          </a:p>
          <a:p>
            <a:r>
              <a:rPr lang="en-US"/>
              <a:t>One unified format for </a:t>
            </a:r>
          </a:p>
          <a:p>
            <a:pPr lvl="1"/>
            <a:r>
              <a:rPr lang="en-US"/>
              <a:t>Relocatable object files (</a:t>
            </a:r>
            <a:r>
              <a:rPr lang="en-US">
                <a:latin typeface="Courier New"/>
                <a:cs typeface="Courier New"/>
              </a:rPr>
              <a:t>.o</a:t>
            </a:r>
            <a:r>
              <a:rPr lang="en-US"/>
              <a:t>), </a:t>
            </a:r>
          </a:p>
          <a:p>
            <a:pPr lvl="1"/>
            <a:r>
              <a:rPr lang="en-US"/>
              <a:t>Executable object files </a:t>
            </a:r>
            <a:r>
              <a:rPr lang="en-US">
                <a:latin typeface="Courier New"/>
                <a:cs typeface="Courier New"/>
              </a:rPr>
              <a:t>(</a:t>
            </a:r>
            <a:r>
              <a:rPr lang="en-US" err="1">
                <a:latin typeface="Courier New"/>
                <a:cs typeface="Courier New"/>
              </a:rPr>
              <a:t>a.out</a:t>
            </a:r>
            <a:r>
              <a:rPr lang="en-US"/>
              <a:t>)</a:t>
            </a:r>
          </a:p>
          <a:p>
            <a:pPr lvl="1"/>
            <a:r>
              <a:rPr lang="en-US"/>
              <a:t>Shared object files (</a:t>
            </a:r>
            <a:r>
              <a:rPr lang="en-US">
                <a:latin typeface="Courier New"/>
                <a:cs typeface="Courier New"/>
              </a:rPr>
              <a:t>.so</a:t>
            </a:r>
            <a:r>
              <a:rPr lang="en-US"/>
              <a:t>)</a:t>
            </a:r>
          </a:p>
          <a:p>
            <a:pPr lvl="1"/>
            <a:endParaRPr lang="en-US"/>
          </a:p>
          <a:p>
            <a:r>
              <a:rPr lang="en-US"/>
              <a:t>Generic name: ELF binaries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72533" y="228600"/>
            <a:ext cx="8716962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ELF Object File Format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294" y="1042987"/>
            <a:ext cx="5576887" cy="5381625"/>
          </a:xfrm>
          <a:ln/>
        </p:spPr>
        <p:txBody>
          <a:bodyPr/>
          <a:lstStyle/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/>
              <a:t>Elf header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Word size, byte ordering, file type (.o, exec, .so), machine type, etc.</a:t>
            </a:r>
          </a:p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/>
              <a:t>Segment header table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Page size, virtual address memory segments (sections), segment sizes.</a:t>
            </a:r>
          </a:p>
          <a:p>
            <a:pPr>
              <a:lnSpc>
                <a:spcPct val="80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>
                <a:latin typeface="Courier New" pitchFamily="49" charset="0"/>
              </a:rPr>
              <a:t>.text</a:t>
            </a:r>
            <a:r>
              <a:rPr lang="en-GB" sz="2000" dirty="0"/>
              <a:t> section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Code</a:t>
            </a:r>
          </a:p>
          <a:p>
            <a:pPr>
              <a:lnSpc>
                <a:spcPct val="80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>
                <a:latin typeface="Courier New" pitchFamily="49" charset="0"/>
              </a:rPr>
              <a:t>.</a:t>
            </a:r>
            <a:r>
              <a:rPr lang="en-GB" sz="2000" dirty="0" err="1">
                <a:latin typeface="Courier New" pitchFamily="49" charset="0"/>
              </a:rPr>
              <a:t>rodata</a:t>
            </a:r>
            <a:r>
              <a:rPr lang="en-GB" sz="2000" dirty="0">
                <a:latin typeface="Courier New" pitchFamily="49" charset="0"/>
              </a:rPr>
              <a:t> </a:t>
            </a:r>
            <a:r>
              <a:rPr lang="en-GB" sz="2000" dirty="0"/>
              <a:t>section</a:t>
            </a:r>
          </a:p>
          <a:p>
            <a:pPr lvl="1">
              <a:lnSpc>
                <a:spcPct val="80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Read only data: jump tables, string constants, ...</a:t>
            </a:r>
          </a:p>
          <a:p>
            <a:pPr>
              <a:lnSpc>
                <a:spcPct val="80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>
                <a:latin typeface="Courier New" pitchFamily="49" charset="0"/>
              </a:rPr>
              <a:t>.data</a:t>
            </a:r>
            <a:r>
              <a:rPr lang="en-GB" sz="2000" dirty="0"/>
              <a:t> section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Initialized global variables</a:t>
            </a:r>
          </a:p>
          <a:p>
            <a:pPr>
              <a:lnSpc>
                <a:spcPct val="80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>
                <a:latin typeface="Courier New" pitchFamily="49" charset="0"/>
              </a:rPr>
              <a:t>.</a:t>
            </a:r>
            <a:r>
              <a:rPr lang="en-GB" sz="2000" dirty="0" err="1">
                <a:latin typeface="Courier New" pitchFamily="49" charset="0"/>
              </a:rPr>
              <a:t>bss</a:t>
            </a:r>
            <a:r>
              <a:rPr lang="en-GB" sz="2000" dirty="0"/>
              <a:t> section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Uninitialized global variables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“Block Started by Symbol”, </a:t>
            </a:r>
            <a:r>
              <a:rPr lang="en-GB" sz="1800" dirty="0">
                <a:solidFill>
                  <a:srgbClr val="C00000"/>
                </a:solidFill>
              </a:rPr>
              <a:t>“Better Save Space”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Has section header but occupies no space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buFont typeface="Wingdings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1800" dirty="0"/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5867400" y="1600200"/>
            <a:ext cx="2971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ELF header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5867400" y="1981200"/>
            <a:ext cx="29718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Segment header table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(required for executables)</a:t>
            </a: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5867400" y="2590800"/>
            <a:ext cx="2971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.text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 section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5867400" y="2971800"/>
            <a:ext cx="2971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.</a:t>
            </a: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rodata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 section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5867400" y="3733800"/>
            <a:ext cx="2971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.</a:t>
            </a: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bss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 section</a:t>
            </a:r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5867400" y="4114800"/>
            <a:ext cx="29718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.</a:t>
            </a: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symtab</a:t>
            </a: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1600">
                <a:latin typeface="Calibri" pitchFamily="34" charset="0"/>
                <a:ea typeface="msgothic" charset="0"/>
                <a:cs typeface="msgothic" charset="0"/>
              </a:rPr>
              <a:t>section</a:t>
            </a:r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5867400" y="4495800"/>
            <a:ext cx="29718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.</a:t>
            </a: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rel.txt</a:t>
            </a: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1600">
                <a:latin typeface="Calibri" pitchFamily="34" charset="0"/>
                <a:ea typeface="msgothic" charset="0"/>
                <a:cs typeface="msgothic" charset="0"/>
              </a:rPr>
              <a:t>section</a:t>
            </a:r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5867400" y="4876800"/>
            <a:ext cx="29718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.</a:t>
            </a: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rel.data</a:t>
            </a: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1600">
                <a:latin typeface="Calibri" pitchFamily="34" charset="0"/>
                <a:ea typeface="msgothic" charset="0"/>
                <a:cs typeface="msgothic" charset="0"/>
              </a:rPr>
              <a:t>section</a:t>
            </a:r>
          </a:p>
        </p:txBody>
      </p:sp>
      <p:sp>
        <p:nvSpPr>
          <p:cNvPr id="14347" name="Rectangle 11"/>
          <p:cNvSpPr>
            <a:spLocks noChangeArrowheads="1"/>
          </p:cNvSpPr>
          <p:nvPr/>
        </p:nvSpPr>
        <p:spPr bwMode="auto">
          <a:xfrm>
            <a:off x="5867400" y="5257800"/>
            <a:ext cx="29718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.debug </a:t>
            </a:r>
            <a:r>
              <a:rPr lang="en-GB" sz="1600">
                <a:latin typeface="Calibri" pitchFamily="34" charset="0"/>
                <a:ea typeface="msgothic" charset="0"/>
                <a:cs typeface="msgothic" charset="0"/>
              </a:rPr>
              <a:t>section</a:t>
            </a:r>
          </a:p>
        </p:txBody>
      </p:sp>
      <p:sp>
        <p:nvSpPr>
          <p:cNvPr id="14348" name="Rectangle 12"/>
          <p:cNvSpPr>
            <a:spLocks noChangeArrowheads="1"/>
          </p:cNvSpPr>
          <p:nvPr/>
        </p:nvSpPr>
        <p:spPr bwMode="auto">
          <a:xfrm>
            <a:off x="5867400" y="5638800"/>
            <a:ext cx="2971800" cy="6096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Section header table</a:t>
            </a:r>
          </a:p>
        </p:txBody>
      </p:sp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8839200" y="1447800"/>
            <a:ext cx="285954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solidFill>
                  <a:srgbClr val="000066"/>
                </a:solidFill>
                <a:latin typeface="Calibri" pitchFamily="34" charset="0"/>
                <a:ea typeface="msgothic" charset="0"/>
                <a:cs typeface="msgothic" charset="0"/>
              </a:rPr>
              <a:t>0</a:t>
            </a: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5867400" y="3352800"/>
            <a:ext cx="2971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.data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 section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385763"/>
            <a:ext cx="8716962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ELF Object File Format (cont.)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6875" y="1309688"/>
            <a:ext cx="5272087" cy="5472112"/>
          </a:xfrm>
          <a:ln/>
        </p:spPr>
        <p:txBody>
          <a:bodyPr/>
          <a:lstStyle/>
          <a:p>
            <a:pPr>
              <a:lnSpc>
                <a:spcPct val="71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>
                <a:latin typeface="Courier New" pitchFamily="49" charset="0"/>
              </a:rPr>
              <a:t>.</a:t>
            </a:r>
            <a:r>
              <a:rPr lang="en-GB" sz="2000" dirty="0" err="1">
                <a:latin typeface="Courier New" pitchFamily="49" charset="0"/>
              </a:rPr>
              <a:t>symtab</a:t>
            </a:r>
            <a:r>
              <a:rPr lang="en-GB" sz="2000" dirty="0"/>
              <a:t> section</a:t>
            </a:r>
          </a:p>
          <a:p>
            <a:pPr lvl="1">
              <a:lnSpc>
                <a:spcPct val="7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Symbol table</a:t>
            </a:r>
          </a:p>
          <a:p>
            <a:pPr lvl="1">
              <a:lnSpc>
                <a:spcPct val="7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Procedure and static variable names</a:t>
            </a:r>
          </a:p>
          <a:p>
            <a:pPr lvl="1">
              <a:lnSpc>
                <a:spcPct val="7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Section names and locations</a:t>
            </a:r>
          </a:p>
          <a:p>
            <a:pPr>
              <a:lnSpc>
                <a:spcPct val="71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>
                <a:latin typeface="Courier New" pitchFamily="49" charset="0"/>
              </a:rPr>
              <a:t>.</a:t>
            </a:r>
            <a:r>
              <a:rPr lang="en-GB" sz="2000" dirty="0" err="1">
                <a:latin typeface="Courier New" pitchFamily="49" charset="0"/>
              </a:rPr>
              <a:t>rel.text</a:t>
            </a:r>
            <a:r>
              <a:rPr lang="en-GB" sz="2000" dirty="0"/>
              <a:t> section</a:t>
            </a:r>
          </a:p>
          <a:p>
            <a:pPr lvl="1">
              <a:lnSpc>
                <a:spcPct val="7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Relocation info for </a:t>
            </a:r>
            <a:r>
              <a:rPr lang="en-GB" sz="1800" b="1" dirty="0">
                <a:latin typeface="Courier New" pitchFamily="49" charset="0"/>
              </a:rPr>
              <a:t>.text</a:t>
            </a:r>
            <a:r>
              <a:rPr lang="en-GB" sz="1800" b="1" dirty="0"/>
              <a:t> </a:t>
            </a:r>
            <a:r>
              <a:rPr lang="en-GB" sz="1800" dirty="0"/>
              <a:t>section</a:t>
            </a:r>
          </a:p>
          <a:p>
            <a:pPr lvl="1">
              <a:lnSpc>
                <a:spcPct val="7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Addresses of instructions that will need to be modified in the executable</a:t>
            </a:r>
          </a:p>
          <a:p>
            <a:pPr lvl="1">
              <a:lnSpc>
                <a:spcPct val="7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Instructions for modifying</a:t>
            </a:r>
          </a:p>
          <a:p>
            <a:pPr>
              <a:lnSpc>
                <a:spcPct val="71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>
                <a:latin typeface="Courier New" pitchFamily="49" charset="0"/>
              </a:rPr>
              <a:t>.</a:t>
            </a:r>
            <a:r>
              <a:rPr lang="en-GB" sz="2000" dirty="0" err="1">
                <a:latin typeface="Courier New" pitchFamily="49" charset="0"/>
              </a:rPr>
              <a:t>rel.data</a:t>
            </a:r>
            <a:r>
              <a:rPr lang="en-GB" sz="2000" dirty="0"/>
              <a:t> section</a:t>
            </a:r>
          </a:p>
          <a:p>
            <a:pPr lvl="1">
              <a:lnSpc>
                <a:spcPct val="7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Relocation info for </a:t>
            </a:r>
            <a:r>
              <a:rPr lang="en-GB" sz="1800" b="1" dirty="0">
                <a:latin typeface="Courier New" pitchFamily="49" charset="0"/>
              </a:rPr>
              <a:t>.data</a:t>
            </a:r>
            <a:r>
              <a:rPr lang="en-GB" sz="1800" b="1" dirty="0"/>
              <a:t> </a:t>
            </a:r>
            <a:r>
              <a:rPr lang="en-GB" sz="1800" dirty="0"/>
              <a:t>section</a:t>
            </a:r>
          </a:p>
          <a:p>
            <a:pPr lvl="1">
              <a:lnSpc>
                <a:spcPct val="7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Addresses of pointer data that will need to be modified in the merged executable</a:t>
            </a:r>
          </a:p>
          <a:p>
            <a:pPr>
              <a:lnSpc>
                <a:spcPct val="71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>
                <a:latin typeface="Courier New" pitchFamily="49" charset="0"/>
              </a:rPr>
              <a:t>.debug</a:t>
            </a:r>
            <a:r>
              <a:rPr lang="en-GB" sz="2000" dirty="0"/>
              <a:t> section</a:t>
            </a:r>
          </a:p>
          <a:p>
            <a:pPr lvl="1">
              <a:lnSpc>
                <a:spcPct val="7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Info for symbolic debugging (</a:t>
            </a:r>
            <a:r>
              <a:rPr lang="en-GB" sz="1800" b="1" dirty="0" err="1">
                <a:latin typeface="Courier New" pitchFamily="49" charset="0"/>
              </a:rPr>
              <a:t>gcc</a:t>
            </a:r>
            <a:r>
              <a:rPr lang="en-GB" sz="1800" b="1" dirty="0">
                <a:latin typeface="Courier New" pitchFamily="49" charset="0"/>
              </a:rPr>
              <a:t> -g</a:t>
            </a:r>
            <a:r>
              <a:rPr lang="en-GB" sz="1800" dirty="0"/>
              <a:t>)</a:t>
            </a:r>
          </a:p>
          <a:p>
            <a:pPr>
              <a:lnSpc>
                <a:spcPct val="88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/>
              <a:t>Section header table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Offsets and sizes of each section</a:t>
            </a:r>
          </a:p>
        </p:txBody>
      </p: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5867400" y="1600200"/>
            <a:ext cx="29718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ELF header</a:t>
            </a: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5867400" y="1981200"/>
            <a:ext cx="2971800" cy="6096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Segment header table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(required for executables)</a:t>
            </a:r>
          </a:p>
        </p:txBody>
      </p:sp>
      <p:sp>
        <p:nvSpPr>
          <p:cNvPr id="28" name="Rectangle 5"/>
          <p:cNvSpPr>
            <a:spLocks noChangeArrowheads="1"/>
          </p:cNvSpPr>
          <p:nvPr/>
        </p:nvSpPr>
        <p:spPr bwMode="auto">
          <a:xfrm>
            <a:off x="5867400" y="2590800"/>
            <a:ext cx="29718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.text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 section</a:t>
            </a:r>
          </a:p>
        </p:txBody>
      </p:sp>
      <p:sp>
        <p:nvSpPr>
          <p:cNvPr id="29" name="Rectangle 6"/>
          <p:cNvSpPr>
            <a:spLocks noChangeArrowheads="1"/>
          </p:cNvSpPr>
          <p:nvPr/>
        </p:nvSpPr>
        <p:spPr bwMode="auto">
          <a:xfrm>
            <a:off x="5867400" y="2971800"/>
            <a:ext cx="29718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.</a:t>
            </a: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rodata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 section</a:t>
            </a:r>
          </a:p>
        </p:txBody>
      </p:sp>
      <p:sp>
        <p:nvSpPr>
          <p:cNvPr id="30" name="Rectangle 7"/>
          <p:cNvSpPr>
            <a:spLocks noChangeArrowheads="1"/>
          </p:cNvSpPr>
          <p:nvPr/>
        </p:nvSpPr>
        <p:spPr bwMode="auto">
          <a:xfrm>
            <a:off x="5867400" y="3733800"/>
            <a:ext cx="29718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.</a:t>
            </a: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bss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 section</a:t>
            </a:r>
          </a:p>
        </p:txBody>
      </p:sp>
      <p:sp>
        <p:nvSpPr>
          <p:cNvPr id="31" name="Rectangle 8"/>
          <p:cNvSpPr>
            <a:spLocks noChangeArrowheads="1"/>
          </p:cNvSpPr>
          <p:nvPr/>
        </p:nvSpPr>
        <p:spPr bwMode="auto">
          <a:xfrm>
            <a:off x="5867400" y="4114800"/>
            <a:ext cx="2971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.</a:t>
            </a: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symtab</a:t>
            </a: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1600">
                <a:latin typeface="Calibri" pitchFamily="34" charset="0"/>
                <a:ea typeface="msgothic" charset="0"/>
                <a:cs typeface="msgothic" charset="0"/>
              </a:rPr>
              <a:t>section</a:t>
            </a:r>
          </a:p>
        </p:txBody>
      </p:sp>
      <p:sp>
        <p:nvSpPr>
          <p:cNvPr id="32" name="Rectangle 9"/>
          <p:cNvSpPr>
            <a:spLocks noChangeArrowheads="1"/>
          </p:cNvSpPr>
          <p:nvPr/>
        </p:nvSpPr>
        <p:spPr bwMode="auto">
          <a:xfrm>
            <a:off x="5867400" y="4495800"/>
            <a:ext cx="2971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.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rel.text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section</a:t>
            </a:r>
          </a:p>
        </p:txBody>
      </p:sp>
      <p:sp>
        <p:nvSpPr>
          <p:cNvPr id="33" name="Rectangle 10"/>
          <p:cNvSpPr>
            <a:spLocks noChangeArrowheads="1"/>
          </p:cNvSpPr>
          <p:nvPr/>
        </p:nvSpPr>
        <p:spPr bwMode="auto">
          <a:xfrm>
            <a:off x="5867400" y="4876800"/>
            <a:ext cx="2971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.</a:t>
            </a: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rel.data</a:t>
            </a: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1600">
                <a:latin typeface="Calibri" pitchFamily="34" charset="0"/>
                <a:ea typeface="msgothic" charset="0"/>
                <a:cs typeface="msgothic" charset="0"/>
              </a:rPr>
              <a:t>section</a:t>
            </a:r>
          </a:p>
        </p:txBody>
      </p:sp>
      <p:sp>
        <p:nvSpPr>
          <p:cNvPr id="34" name="Rectangle 11"/>
          <p:cNvSpPr>
            <a:spLocks noChangeArrowheads="1"/>
          </p:cNvSpPr>
          <p:nvPr/>
        </p:nvSpPr>
        <p:spPr bwMode="auto">
          <a:xfrm>
            <a:off x="5867400" y="5257800"/>
            <a:ext cx="2971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.debug </a:t>
            </a:r>
            <a:r>
              <a:rPr lang="en-GB" sz="1600">
                <a:latin typeface="Calibri" pitchFamily="34" charset="0"/>
                <a:ea typeface="msgothic" charset="0"/>
                <a:cs typeface="msgothic" charset="0"/>
              </a:rPr>
              <a:t>section</a:t>
            </a:r>
          </a:p>
        </p:txBody>
      </p:sp>
      <p:sp>
        <p:nvSpPr>
          <p:cNvPr id="35" name="Rectangle 12"/>
          <p:cNvSpPr>
            <a:spLocks noChangeArrowheads="1"/>
          </p:cNvSpPr>
          <p:nvPr/>
        </p:nvSpPr>
        <p:spPr bwMode="auto">
          <a:xfrm>
            <a:off x="5867400" y="5638800"/>
            <a:ext cx="29718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Section header table</a:t>
            </a:r>
          </a:p>
        </p:txBody>
      </p:sp>
      <p:sp>
        <p:nvSpPr>
          <p:cNvPr id="36" name="Text Box 13"/>
          <p:cNvSpPr txBox="1">
            <a:spLocks noChangeArrowheads="1"/>
          </p:cNvSpPr>
          <p:nvPr/>
        </p:nvSpPr>
        <p:spPr bwMode="auto">
          <a:xfrm>
            <a:off x="8839200" y="1447800"/>
            <a:ext cx="285954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solidFill>
                  <a:srgbClr val="000066"/>
                </a:solidFill>
                <a:latin typeface="Calibri" pitchFamily="34" charset="0"/>
                <a:ea typeface="msgothic" charset="0"/>
                <a:cs typeface="msgothic" charset="0"/>
              </a:rPr>
              <a:t>0</a:t>
            </a:r>
          </a:p>
        </p:txBody>
      </p:sp>
      <p:sp>
        <p:nvSpPr>
          <p:cNvPr id="37" name="Rectangle 6"/>
          <p:cNvSpPr>
            <a:spLocks noChangeArrowheads="1"/>
          </p:cNvSpPr>
          <p:nvPr/>
        </p:nvSpPr>
        <p:spPr bwMode="auto">
          <a:xfrm>
            <a:off x="5867400" y="3352800"/>
            <a:ext cx="29718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.data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 section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21747" y="436562"/>
            <a:ext cx="8716962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Linker Symbols	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42913" y="1449388"/>
            <a:ext cx="8548687" cy="4570412"/>
          </a:xfrm>
          <a:ln/>
        </p:spPr>
        <p:txBody>
          <a:bodyPr/>
          <a:lstStyle/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Global symbols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Symbols defined by module </a:t>
            </a:r>
            <a:r>
              <a:rPr lang="en-GB" i="1" dirty="0"/>
              <a:t>m</a:t>
            </a:r>
            <a:r>
              <a:rPr lang="en-GB" dirty="0"/>
              <a:t> that can be referenced by other modules.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e.g., non-</a:t>
            </a:r>
            <a:r>
              <a:rPr lang="en-GB" b="1" dirty="0">
                <a:latin typeface="Courier New" pitchFamily="49" charset="0"/>
              </a:rPr>
              <a:t>static</a:t>
            </a:r>
            <a:r>
              <a:rPr lang="en-GB" dirty="0"/>
              <a:t> C functions and non-</a:t>
            </a:r>
            <a:r>
              <a:rPr lang="en-GB" b="1" dirty="0">
                <a:latin typeface="Courier New" pitchFamily="49" charset="0"/>
              </a:rPr>
              <a:t>static</a:t>
            </a:r>
            <a:r>
              <a:rPr lang="en-GB" dirty="0"/>
              <a:t> global variables.</a:t>
            </a:r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External symbols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Global symbols that are referenced by module </a:t>
            </a:r>
            <a:r>
              <a:rPr lang="en-GB" i="1" dirty="0"/>
              <a:t>m</a:t>
            </a:r>
            <a:r>
              <a:rPr lang="en-GB" dirty="0"/>
              <a:t> but defined by some other module.</a:t>
            </a:r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Local symbols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Symbols that are defined and referenced exclusively by module </a:t>
            </a:r>
            <a:r>
              <a:rPr lang="en-GB" i="1" dirty="0"/>
              <a:t>m</a:t>
            </a:r>
            <a:r>
              <a:rPr lang="en-GB" dirty="0"/>
              <a:t>.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 err="1"/>
              <a:t>e.g</a:t>
            </a:r>
            <a:r>
              <a:rPr lang="en-GB" dirty="0"/>
              <a:t>, C functions and global variables defined with the </a:t>
            </a:r>
            <a:r>
              <a:rPr lang="en-GB" b="1" dirty="0">
                <a:latin typeface="Courier New" pitchFamily="49" charset="0"/>
              </a:rPr>
              <a:t>static</a:t>
            </a:r>
            <a:r>
              <a:rPr lang="en-GB" dirty="0">
                <a:latin typeface="Courier New" pitchFamily="49" charset="0"/>
              </a:rPr>
              <a:t> </a:t>
            </a:r>
            <a:r>
              <a:rPr lang="en-GB" dirty="0"/>
              <a:t>attribute.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dirty="0">
                <a:solidFill>
                  <a:srgbClr val="C00000"/>
                </a:solidFill>
              </a:rPr>
              <a:t>Local linker symbols are </a:t>
            </a:r>
            <a:r>
              <a:rPr lang="en-GB" b="1" i="1" dirty="0">
                <a:solidFill>
                  <a:srgbClr val="C00000"/>
                </a:solidFill>
              </a:rPr>
              <a:t>not</a:t>
            </a:r>
            <a:r>
              <a:rPr lang="en-GB" b="1" dirty="0">
                <a:solidFill>
                  <a:srgbClr val="C00000"/>
                </a:solidFill>
              </a:rPr>
              <a:t> local program variables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04813" y="360362"/>
            <a:ext cx="8716962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Step 1: Symbol Resolution</a:t>
            </a: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118002" y="2702650"/>
            <a:ext cx="4369846" cy="2587504"/>
          </a:xfrm>
          <a:prstGeom prst="rect">
            <a:avLst/>
          </a:prstGeom>
          <a:solidFill>
            <a:srgbClr val="F7F5CD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n-US" sz="18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>
                <a:solidFill>
                  <a:srgbClr val="4A00FF"/>
                </a:solidFill>
                <a:latin typeface="Courier New"/>
                <a:cs typeface="Courier New"/>
              </a:rPr>
              <a:t>sum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800">
                <a:solidFill>
                  <a:srgbClr val="C1651C"/>
                </a:solidFill>
                <a:latin typeface="Courier New"/>
                <a:cs typeface="Courier New"/>
              </a:rPr>
              <a:t>a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8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>
                <a:solidFill>
                  <a:srgbClr val="C1651C"/>
                </a:solidFill>
                <a:latin typeface="Courier New"/>
                <a:cs typeface="Courier New"/>
              </a:rPr>
              <a:t>n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endParaRPr lang="en-US" sz="18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hu-HU" sz="1800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hu-HU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hu-HU" sz="1800">
                <a:solidFill>
                  <a:srgbClr val="C1651C"/>
                </a:solidFill>
                <a:latin typeface="Courier New"/>
                <a:cs typeface="Courier New"/>
              </a:rPr>
              <a:t>array</a:t>
            </a:r>
            <a:r>
              <a:rPr lang="hu-HU" sz="1800">
                <a:solidFill>
                  <a:srgbClr val="000000"/>
                </a:solidFill>
                <a:latin typeface="Courier New"/>
                <a:cs typeface="Courier New"/>
              </a:rPr>
              <a:t>[2] = {1, 2};</a:t>
            </a:r>
          </a:p>
          <a:p>
            <a:endParaRPr lang="hu-HU" sz="18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err="1">
                <a:solidFill>
                  <a:srgbClr val="000000"/>
                </a:solidFill>
                <a:latin typeface="Courier New"/>
                <a:cs typeface="Courier New"/>
              </a:rPr>
              <a:t>argc,char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80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8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800">
                <a:solidFill>
                  <a:srgbClr val="C1651C"/>
                </a:solidFill>
                <a:latin typeface="Courier New"/>
                <a:cs typeface="Courier New"/>
              </a:rPr>
              <a:t>val</a:t>
            </a:r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fr-FR" sz="1800" err="1">
                <a:solidFill>
                  <a:srgbClr val="000000"/>
                </a:solidFill>
                <a:latin typeface="Courier New"/>
                <a:cs typeface="Courier New"/>
              </a:rPr>
              <a:t>sum</a:t>
            </a:r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fr-FR" sz="1800" err="1">
                <a:solidFill>
                  <a:srgbClr val="000000"/>
                </a:solidFill>
                <a:latin typeface="Courier New"/>
                <a:cs typeface="Courier New"/>
              </a:rPr>
              <a:t>array</a:t>
            </a:r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, 2);</a:t>
            </a:r>
          </a:p>
          <a:p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80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 val;</a:t>
            </a:r>
          </a:p>
          <a:p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  <a:endParaRPr lang="en-US" sz="1800">
              <a:latin typeface="Courier New"/>
              <a:cs typeface="Courier New"/>
            </a:endParaRP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3182093" y="4931144"/>
            <a:ext cx="1008907" cy="359010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main.c</a:t>
            </a:r>
            <a:endParaRPr lang="en-GB" sz="1800" b="1" i="1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4487848" y="2704237"/>
            <a:ext cx="4253301" cy="2587504"/>
          </a:xfrm>
          <a:prstGeom prst="rect">
            <a:avLst/>
          </a:prstGeom>
          <a:solidFill>
            <a:srgbClr val="D5F1C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en-US" sz="18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>
                <a:solidFill>
                  <a:srgbClr val="4A00FF"/>
                </a:solidFill>
                <a:latin typeface="Courier New"/>
                <a:cs typeface="Courier New"/>
              </a:rPr>
              <a:t>sum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800">
                <a:solidFill>
                  <a:srgbClr val="C1651C"/>
                </a:solidFill>
                <a:latin typeface="Courier New"/>
                <a:cs typeface="Courier New"/>
              </a:rPr>
              <a:t>a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8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>
                <a:solidFill>
                  <a:srgbClr val="C1651C"/>
                </a:solidFill>
                <a:latin typeface="Courier New"/>
                <a:cs typeface="Courier New"/>
              </a:rPr>
              <a:t>n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8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800">
                <a:solidFill>
                  <a:srgbClr val="C1651C"/>
                </a:solidFill>
                <a:latin typeface="Courier New"/>
                <a:cs typeface="Courier New"/>
              </a:rPr>
              <a:t>i</a:t>
            </a:r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r-FR" sz="1800">
                <a:solidFill>
                  <a:srgbClr val="C1651C"/>
                </a:solidFill>
                <a:latin typeface="Courier New"/>
                <a:cs typeface="Courier New"/>
              </a:rPr>
              <a:t>s</a:t>
            </a:r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 = 0;</a:t>
            </a:r>
          </a:p>
          <a:p>
            <a:endParaRPr lang="fr-FR" sz="18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a-DK" sz="18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800">
                <a:solidFill>
                  <a:srgbClr val="C200FF"/>
                </a:solidFill>
                <a:latin typeface="Courier New"/>
                <a:cs typeface="Courier New"/>
              </a:rPr>
              <a:t>for</a:t>
            </a:r>
            <a:r>
              <a:rPr lang="da-DK" sz="1800">
                <a:solidFill>
                  <a:srgbClr val="000000"/>
                </a:solidFill>
                <a:latin typeface="Courier New"/>
                <a:cs typeface="Courier New"/>
              </a:rPr>
              <a:t> (i = 0; i &lt; n; i++) {</a:t>
            </a:r>
          </a:p>
          <a:p>
            <a:r>
              <a:rPr lang="da-DK" sz="1800">
                <a:solidFill>
                  <a:srgbClr val="000000"/>
                </a:solidFill>
                <a:latin typeface="Courier New"/>
                <a:cs typeface="Courier New"/>
              </a:rPr>
              <a:t>        s += a[i];</a:t>
            </a:r>
          </a:p>
          <a:p>
            <a:r>
              <a:rPr lang="da-DK" sz="180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is-IS" sz="18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is-IS" sz="180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is-IS" sz="1800">
                <a:solidFill>
                  <a:srgbClr val="000000"/>
                </a:solidFill>
                <a:latin typeface="Courier New"/>
                <a:cs typeface="Courier New"/>
              </a:rPr>
              <a:t> s;</a:t>
            </a:r>
          </a:p>
          <a:p>
            <a:r>
              <a:rPr lang="is-IS" sz="180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7758028" y="4913085"/>
            <a:ext cx="928772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sum.c</a:t>
            </a:r>
            <a:endParaRPr lang="en-GB" sz="1800" b="1" i="1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3016017" y="1217472"/>
            <a:ext cx="1102549" cy="3217056"/>
            <a:chOff x="1523473" y="689057"/>
            <a:chExt cx="1658620" cy="3217056"/>
          </a:xfrm>
        </p:grpSpPr>
        <p:sp>
          <p:nvSpPr>
            <p:cNvPr id="7" name="TextBox 6"/>
            <p:cNvSpPr txBox="1"/>
            <p:nvPr/>
          </p:nvSpPr>
          <p:spPr>
            <a:xfrm>
              <a:off x="1843265" y="689057"/>
              <a:ext cx="133882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>
                  <a:solidFill>
                    <a:srgbClr val="990000"/>
                  </a:solidFill>
                  <a:latin typeface="Calibri" pitchFamily="34" charset="0"/>
                </a:rPr>
                <a:t>Referencing </a:t>
              </a:r>
            </a:p>
            <a:p>
              <a:r>
                <a:rPr lang="en-US" sz="1800">
                  <a:solidFill>
                    <a:srgbClr val="990000"/>
                  </a:solidFill>
                  <a:latin typeface="Calibri" pitchFamily="34" charset="0"/>
                </a:rPr>
                <a:t>a global…</a:t>
              </a:r>
            </a:p>
          </p:txBody>
        </p:sp>
        <p:cxnSp>
          <p:nvCxnSpPr>
            <p:cNvPr id="12" name="Straight Arrow Connector 11"/>
            <p:cNvCxnSpPr>
              <a:stCxn id="7" idx="2"/>
            </p:cNvCxnSpPr>
            <p:nvPr/>
          </p:nvCxnSpPr>
          <p:spPr bwMode="auto">
            <a:xfrm flipH="1">
              <a:off x="1523473" y="1335388"/>
              <a:ext cx="989206" cy="2570725"/>
            </a:xfrm>
            <a:prstGeom prst="straightConnector1">
              <a:avLst/>
            </a:prstGeom>
            <a:noFill/>
            <a:ln w="25400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54" name="Group 53"/>
          <p:cNvGrpSpPr/>
          <p:nvPr/>
        </p:nvGrpSpPr>
        <p:grpSpPr>
          <a:xfrm>
            <a:off x="132131" y="4120568"/>
            <a:ext cx="992579" cy="1936469"/>
            <a:chOff x="132131" y="3397531"/>
            <a:chExt cx="992579" cy="1936469"/>
          </a:xfrm>
        </p:grpSpPr>
        <p:sp>
          <p:nvSpPr>
            <p:cNvPr id="14" name="TextBox 13"/>
            <p:cNvSpPr txBox="1"/>
            <p:nvPr/>
          </p:nvSpPr>
          <p:spPr>
            <a:xfrm>
              <a:off x="132131" y="4687669"/>
              <a:ext cx="99257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>
                  <a:solidFill>
                    <a:srgbClr val="990000"/>
                  </a:solidFill>
                  <a:latin typeface="Calibri" pitchFamily="34" charset="0"/>
                </a:rPr>
                <a:t>Defining </a:t>
              </a:r>
            </a:p>
            <a:p>
              <a:pPr algn="ctr"/>
              <a:r>
                <a:rPr lang="en-US" sz="1800">
                  <a:solidFill>
                    <a:srgbClr val="990000"/>
                  </a:solidFill>
                  <a:latin typeface="Calibri" pitchFamily="34" charset="0"/>
                </a:rPr>
                <a:t>a global</a:t>
              </a:r>
            </a:p>
          </p:txBody>
        </p:sp>
        <p:cxnSp>
          <p:nvCxnSpPr>
            <p:cNvPr id="15" name="Straight Arrow Connector 14"/>
            <p:cNvCxnSpPr>
              <a:stCxn id="14" idx="0"/>
            </p:cNvCxnSpPr>
            <p:nvPr/>
          </p:nvCxnSpPr>
          <p:spPr bwMode="auto">
            <a:xfrm flipV="1">
              <a:off x="628421" y="3397531"/>
              <a:ext cx="395906" cy="1290138"/>
            </a:xfrm>
            <a:prstGeom prst="straightConnector1">
              <a:avLst/>
            </a:prstGeom>
            <a:noFill/>
            <a:ln w="25400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56" name="Group 55"/>
          <p:cNvGrpSpPr/>
          <p:nvPr/>
        </p:nvGrpSpPr>
        <p:grpSpPr>
          <a:xfrm>
            <a:off x="994380" y="4648201"/>
            <a:ext cx="1643599" cy="2018436"/>
            <a:chOff x="994380" y="3886202"/>
            <a:chExt cx="1643599" cy="2057398"/>
          </a:xfrm>
        </p:grpSpPr>
        <p:sp>
          <p:nvSpPr>
            <p:cNvPr id="28" name="TextBox 27"/>
            <p:cNvSpPr txBox="1"/>
            <p:nvPr/>
          </p:nvSpPr>
          <p:spPr>
            <a:xfrm>
              <a:off x="994380" y="5297269"/>
              <a:ext cx="164359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800">
                  <a:solidFill>
                    <a:srgbClr val="990000"/>
                  </a:solidFill>
                  <a:latin typeface="Calibri" pitchFamily="34" charset="0"/>
                </a:rPr>
                <a:t>Linker knows</a:t>
              </a:r>
            </a:p>
            <a:p>
              <a:pPr algn="r"/>
              <a:r>
                <a:rPr lang="en-US" sz="1800">
                  <a:solidFill>
                    <a:srgbClr val="990000"/>
                  </a:solidFill>
                  <a:latin typeface="Calibri" pitchFamily="34" charset="0"/>
                </a:rPr>
                <a:t>nothing of </a:t>
              </a:r>
              <a:r>
                <a:rPr lang="en-US" sz="1800" err="1">
                  <a:solidFill>
                    <a:srgbClr val="990000"/>
                  </a:solidFill>
                  <a:latin typeface="Courier New"/>
                  <a:cs typeface="Courier New"/>
                </a:rPr>
                <a:t>val</a:t>
              </a:r>
              <a:endParaRPr lang="en-US" sz="1800">
                <a:solidFill>
                  <a:srgbClr val="990000"/>
                </a:solidFill>
                <a:latin typeface="Courier New"/>
                <a:cs typeface="Courier New"/>
              </a:endParaRPr>
            </a:p>
          </p:txBody>
        </p:sp>
        <p:cxnSp>
          <p:nvCxnSpPr>
            <p:cNvPr id="32" name="Straight Arrow Connector 31"/>
            <p:cNvCxnSpPr>
              <a:stCxn id="28" idx="0"/>
            </p:cNvCxnSpPr>
            <p:nvPr/>
          </p:nvCxnSpPr>
          <p:spPr bwMode="auto">
            <a:xfrm flipH="1" flipV="1">
              <a:off x="1524000" y="3886202"/>
              <a:ext cx="292180" cy="1411067"/>
            </a:xfrm>
            <a:prstGeom prst="straightConnector1">
              <a:avLst/>
            </a:prstGeom>
            <a:noFill/>
            <a:ln w="25400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6153" name="Group 6152"/>
          <p:cNvGrpSpPr/>
          <p:nvPr/>
        </p:nvGrpSpPr>
        <p:grpSpPr>
          <a:xfrm>
            <a:off x="2363907" y="4724400"/>
            <a:ext cx="1338828" cy="1642070"/>
            <a:chOff x="2400301" y="4609239"/>
            <a:chExt cx="1900433" cy="1734232"/>
          </a:xfrm>
        </p:grpSpPr>
        <p:sp>
          <p:nvSpPr>
            <p:cNvPr id="42" name="TextBox 41"/>
            <p:cNvSpPr txBox="1"/>
            <p:nvPr/>
          </p:nvSpPr>
          <p:spPr>
            <a:xfrm>
              <a:off x="2961906" y="5697140"/>
              <a:ext cx="133882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>
                  <a:solidFill>
                    <a:srgbClr val="990000"/>
                  </a:solidFill>
                  <a:latin typeface="Calibri" pitchFamily="34" charset="0"/>
                </a:rPr>
                <a:t>Referencing</a:t>
              </a:r>
            </a:p>
            <a:p>
              <a:pPr algn="ctr"/>
              <a:r>
                <a:rPr lang="en-US" sz="1800">
                  <a:solidFill>
                    <a:srgbClr val="990000"/>
                  </a:solidFill>
                  <a:latin typeface="Calibri" pitchFamily="34" charset="0"/>
                </a:rPr>
                <a:t>a global…</a:t>
              </a:r>
            </a:p>
          </p:txBody>
        </p:sp>
        <p:cxnSp>
          <p:nvCxnSpPr>
            <p:cNvPr id="43" name="Straight Arrow Connector 42"/>
            <p:cNvCxnSpPr>
              <a:stCxn id="42" idx="0"/>
            </p:cNvCxnSpPr>
            <p:nvPr/>
          </p:nvCxnSpPr>
          <p:spPr bwMode="auto">
            <a:xfrm flipH="1" flipV="1">
              <a:off x="2400301" y="4609239"/>
              <a:ext cx="1231019" cy="1087901"/>
            </a:xfrm>
            <a:prstGeom prst="straightConnector1">
              <a:avLst/>
            </a:prstGeom>
            <a:noFill/>
            <a:ln w="25400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6154" name="Group 6153"/>
          <p:cNvGrpSpPr/>
          <p:nvPr/>
        </p:nvGrpSpPr>
        <p:grpSpPr>
          <a:xfrm>
            <a:off x="3404589" y="3009038"/>
            <a:ext cx="2173003" cy="3726764"/>
            <a:chOff x="3404589" y="3009038"/>
            <a:chExt cx="2173003" cy="3726764"/>
          </a:xfrm>
        </p:grpSpPr>
        <p:sp>
          <p:nvSpPr>
            <p:cNvPr id="49" name="TextBox 48"/>
            <p:cNvSpPr txBox="1"/>
            <p:nvPr/>
          </p:nvSpPr>
          <p:spPr>
            <a:xfrm>
              <a:off x="3404589" y="6366470"/>
              <a:ext cx="21730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>
                  <a:solidFill>
                    <a:srgbClr val="990000"/>
                  </a:solidFill>
                  <a:latin typeface="Calibri" pitchFamily="34" charset="0"/>
                </a:rPr>
                <a:t>…that’s defined here</a:t>
              </a:r>
            </a:p>
          </p:txBody>
        </p:sp>
        <p:cxnSp>
          <p:nvCxnSpPr>
            <p:cNvPr id="50" name="Straight Arrow Connector 49"/>
            <p:cNvCxnSpPr/>
            <p:nvPr/>
          </p:nvCxnSpPr>
          <p:spPr bwMode="auto">
            <a:xfrm flipV="1">
              <a:off x="4487848" y="3009038"/>
              <a:ext cx="769952" cy="3334433"/>
            </a:xfrm>
            <a:prstGeom prst="straightConnector1">
              <a:avLst/>
            </a:prstGeom>
            <a:noFill/>
            <a:ln w="25400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57" name="Group 56"/>
          <p:cNvGrpSpPr/>
          <p:nvPr/>
        </p:nvGrpSpPr>
        <p:grpSpPr>
          <a:xfrm>
            <a:off x="6324600" y="3605937"/>
            <a:ext cx="2059165" cy="2774265"/>
            <a:chOff x="6324600" y="2882900"/>
            <a:chExt cx="2059165" cy="2774265"/>
          </a:xfrm>
        </p:grpSpPr>
        <p:sp>
          <p:nvSpPr>
            <p:cNvPr id="52" name="TextBox 51"/>
            <p:cNvSpPr txBox="1"/>
            <p:nvPr/>
          </p:nvSpPr>
          <p:spPr>
            <a:xfrm>
              <a:off x="6324600" y="5010834"/>
              <a:ext cx="205916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>
                  <a:solidFill>
                    <a:srgbClr val="990000"/>
                  </a:solidFill>
                  <a:latin typeface="Calibri" pitchFamily="34" charset="0"/>
                </a:rPr>
                <a:t>Linker knows</a:t>
              </a:r>
            </a:p>
            <a:p>
              <a:pPr algn="ctr"/>
              <a:r>
                <a:rPr lang="en-US" sz="1800">
                  <a:solidFill>
                    <a:srgbClr val="990000"/>
                  </a:solidFill>
                  <a:latin typeface="Calibri" pitchFamily="34" charset="0"/>
                </a:rPr>
                <a:t>nothing of </a:t>
              </a:r>
              <a:r>
                <a:rPr lang="en-US" sz="1800" err="1">
                  <a:solidFill>
                    <a:srgbClr val="990000"/>
                  </a:solidFill>
                  <a:latin typeface="Courier New"/>
                  <a:cs typeface="Courier New"/>
                </a:rPr>
                <a:t>i</a:t>
              </a:r>
              <a:r>
                <a:rPr lang="en-US" sz="1800">
                  <a:solidFill>
                    <a:srgbClr val="990000"/>
                  </a:solidFill>
                  <a:latin typeface="Courier New"/>
                  <a:cs typeface="Courier New"/>
                </a:rPr>
                <a:t> </a:t>
              </a:r>
              <a:r>
                <a:rPr lang="en-US" sz="1800">
                  <a:solidFill>
                    <a:srgbClr val="990000"/>
                  </a:solidFill>
                  <a:latin typeface="Calibri"/>
                  <a:cs typeface="Calibri"/>
                </a:rPr>
                <a:t>or</a:t>
              </a:r>
              <a:r>
                <a:rPr lang="en-US" sz="1800">
                  <a:solidFill>
                    <a:srgbClr val="990000"/>
                  </a:solidFill>
                  <a:latin typeface="Courier New"/>
                  <a:cs typeface="Courier New"/>
                </a:rPr>
                <a:t> s</a:t>
              </a:r>
            </a:p>
          </p:txBody>
        </p:sp>
        <p:cxnSp>
          <p:nvCxnSpPr>
            <p:cNvPr id="53" name="Straight Arrow Connector 52"/>
            <p:cNvCxnSpPr>
              <a:stCxn id="52" idx="0"/>
            </p:cNvCxnSpPr>
            <p:nvPr/>
          </p:nvCxnSpPr>
          <p:spPr bwMode="auto">
            <a:xfrm flipH="1" flipV="1">
              <a:off x="6324600" y="2882900"/>
              <a:ext cx="1029583" cy="2127934"/>
            </a:xfrm>
            <a:prstGeom prst="straightConnector1">
              <a:avLst/>
            </a:prstGeom>
            <a:noFill/>
            <a:ln w="25400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6155" name="Group 6154"/>
          <p:cNvGrpSpPr/>
          <p:nvPr/>
        </p:nvGrpSpPr>
        <p:grpSpPr>
          <a:xfrm>
            <a:off x="843015" y="1879705"/>
            <a:ext cx="2173003" cy="1473094"/>
            <a:chOff x="843015" y="1879705"/>
            <a:chExt cx="2173003" cy="1473094"/>
          </a:xfrm>
        </p:grpSpPr>
        <p:sp>
          <p:nvSpPr>
            <p:cNvPr id="71" name="TextBox 70"/>
            <p:cNvSpPr txBox="1"/>
            <p:nvPr/>
          </p:nvSpPr>
          <p:spPr>
            <a:xfrm>
              <a:off x="843015" y="1879705"/>
              <a:ext cx="21730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>
                  <a:solidFill>
                    <a:srgbClr val="990000"/>
                  </a:solidFill>
                  <a:latin typeface="Calibri" pitchFamily="34" charset="0"/>
                </a:rPr>
                <a:t>…that’s defined here</a:t>
              </a:r>
            </a:p>
          </p:txBody>
        </p:sp>
        <p:cxnSp>
          <p:nvCxnSpPr>
            <p:cNvPr id="72" name="Straight Arrow Connector 71"/>
            <p:cNvCxnSpPr>
              <a:stCxn id="71" idx="2"/>
            </p:cNvCxnSpPr>
            <p:nvPr/>
          </p:nvCxnSpPr>
          <p:spPr bwMode="auto">
            <a:xfrm flipH="1">
              <a:off x="894847" y="2249037"/>
              <a:ext cx="1034670" cy="1103762"/>
            </a:xfrm>
            <a:prstGeom prst="straightConnector1">
              <a:avLst/>
            </a:prstGeom>
            <a:noFill/>
            <a:ln w="25400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29200" y="2286000"/>
            <a:ext cx="1358064" cy="258532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342900" indent="-342900" algn="l">
              <a:buFont typeface="Arial"/>
              <a:buChar char="•"/>
            </a:pPr>
            <a:r>
              <a:rPr lang="en-US" sz="1800" dirty="0" err="1">
                <a:latin typeface="Courier"/>
                <a:cs typeface="Courier"/>
              </a:rPr>
              <a:t>incr</a:t>
            </a:r>
            <a:endParaRPr lang="en-US" sz="1800" dirty="0">
              <a:latin typeface="Courier"/>
              <a:cs typeface="Courier"/>
            </a:endParaRPr>
          </a:p>
          <a:p>
            <a:pPr marL="342900" indent="-342900" algn="l">
              <a:buFont typeface="Arial"/>
              <a:buChar char="•"/>
            </a:pPr>
            <a:r>
              <a:rPr lang="en-US" sz="1800" dirty="0">
                <a:latin typeface="Courier"/>
                <a:cs typeface="Courier"/>
              </a:rPr>
              <a:t>foo</a:t>
            </a:r>
          </a:p>
          <a:p>
            <a:pPr marL="342900" indent="-342900" algn="l">
              <a:buFont typeface="Arial"/>
              <a:buChar char="•"/>
            </a:pPr>
            <a:r>
              <a:rPr lang="en-US" sz="1800" dirty="0">
                <a:latin typeface="Courier"/>
                <a:cs typeface="Courier"/>
              </a:rPr>
              <a:t>a</a:t>
            </a:r>
          </a:p>
          <a:p>
            <a:pPr marL="342900" indent="-342900" algn="l">
              <a:buFont typeface="Arial"/>
              <a:buChar char="•"/>
            </a:pPr>
            <a:r>
              <a:rPr lang="en-US" sz="1800" dirty="0" err="1">
                <a:latin typeface="Courier"/>
                <a:cs typeface="Courier"/>
              </a:rPr>
              <a:t>argc</a:t>
            </a:r>
            <a:endParaRPr lang="en-US" sz="1800" dirty="0">
              <a:latin typeface="Courier"/>
              <a:cs typeface="Courier"/>
            </a:endParaRPr>
          </a:p>
          <a:p>
            <a:pPr marL="342900" indent="-342900" algn="l">
              <a:buFont typeface="Arial"/>
              <a:buChar char="•"/>
            </a:pPr>
            <a:r>
              <a:rPr lang="en-US" sz="1800" dirty="0" err="1">
                <a:latin typeface="Courier"/>
                <a:cs typeface="Courier"/>
              </a:rPr>
              <a:t>argv</a:t>
            </a:r>
            <a:endParaRPr lang="en-US" sz="1800" dirty="0">
              <a:latin typeface="Courier"/>
              <a:cs typeface="Courier"/>
            </a:endParaRPr>
          </a:p>
          <a:p>
            <a:pPr marL="342900" indent="-342900" algn="l">
              <a:buFont typeface="Arial"/>
              <a:buChar char="•"/>
            </a:pPr>
            <a:r>
              <a:rPr lang="en-US" sz="1800" dirty="0">
                <a:latin typeface="Courier"/>
                <a:cs typeface="Courier"/>
              </a:rPr>
              <a:t>b</a:t>
            </a:r>
          </a:p>
          <a:p>
            <a:pPr marL="342900" indent="-342900" algn="l">
              <a:buFont typeface="Arial"/>
              <a:buChar char="•"/>
            </a:pPr>
            <a:r>
              <a:rPr lang="en-US" sz="1800" dirty="0">
                <a:latin typeface="Courier"/>
                <a:cs typeface="Courier"/>
              </a:rPr>
              <a:t>main</a:t>
            </a:r>
          </a:p>
          <a:p>
            <a:pPr marL="342900" indent="-342900" algn="l">
              <a:buFont typeface="Arial"/>
              <a:buChar char="•"/>
            </a:pPr>
            <a:r>
              <a:rPr lang="en-US" sz="1800" dirty="0" err="1">
                <a:latin typeface="Courier"/>
                <a:cs typeface="Courier"/>
              </a:rPr>
              <a:t>printf</a:t>
            </a:r>
            <a:endParaRPr lang="en-US" sz="1800" dirty="0">
              <a:latin typeface="Courier"/>
              <a:cs typeface="Courier"/>
            </a:endParaRPr>
          </a:p>
          <a:p>
            <a:pPr marL="342900" indent="-342900" algn="l">
              <a:buFont typeface="Arial"/>
              <a:buChar char="•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Others?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Symbol Identification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1"/>
            <a:ext cx="8077200" cy="990599"/>
          </a:xfrm>
        </p:spPr>
        <p:txBody>
          <a:bodyPr/>
          <a:lstStyle/>
          <a:p>
            <a:pPr marL="0" indent="0">
              <a:buNone/>
            </a:pPr>
            <a:r>
              <a:rPr lang="en-US" sz="2800" i="1" dirty="0"/>
              <a:t>Which </a:t>
            </a:r>
            <a:r>
              <a:rPr lang="en-US" sz="2800" dirty="0"/>
              <a:t>of the following names will be in the symbol table of </a:t>
            </a:r>
            <a:r>
              <a:rPr lang="en-US" sz="2800" dirty="0" err="1">
                <a:latin typeface="Courier"/>
                <a:cs typeface="Courier"/>
              </a:rPr>
              <a:t>symbols.o</a:t>
            </a:r>
            <a:r>
              <a:rPr lang="en-US" sz="2800" dirty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" y="2362200"/>
            <a:ext cx="17652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entury Gothic"/>
                <a:cs typeface="Century Gothic"/>
              </a:rPr>
              <a:t>symbols</a:t>
            </a:r>
            <a:r>
              <a:rPr lang="en-US" b="1" dirty="0" err="1">
                <a:latin typeface="Century Gothic"/>
                <a:cs typeface="Century Gothic"/>
              </a:rPr>
              <a:t>.c</a:t>
            </a:r>
            <a:r>
              <a:rPr lang="en-US" b="1" dirty="0">
                <a:latin typeface="Century Gothic"/>
                <a:cs typeface="Century Gothic"/>
              </a:rPr>
              <a:t>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0478" y="2928877"/>
            <a:ext cx="3631122" cy="3139321"/>
          </a:xfrm>
          <a:prstGeom prst="rect">
            <a:avLst/>
          </a:prstGeom>
          <a:noFill/>
          <a:ln>
            <a:solidFill>
              <a:srgbClr val="7F7F7F"/>
            </a:solidFill>
            <a:prstDash val="sysDash"/>
          </a:ln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solidFill>
                  <a:srgbClr val="008000"/>
                </a:solidFill>
                <a:latin typeface="Courier"/>
                <a:cs typeface="Courier"/>
              </a:rPr>
              <a:t>int </a:t>
            </a:r>
            <a:r>
              <a:rPr lang="en-US" sz="1800" dirty="0" err="1">
                <a:latin typeface="Courier"/>
                <a:cs typeface="Courier"/>
              </a:rPr>
              <a:t>incr</a:t>
            </a:r>
            <a:r>
              <a:rPr lang="en-US" sz="1800" dirty="0">
                <a:latin typeface="Courier"/>
                <a:cs typeface="Courier"/>
              </a:rPr>
              <a:t> = 1;</a:t>
            </a:r>
          </a:p>
          <a:p>
            <a:pPr algn="l"/>
            <a:r>
              <a:rPr lang="en-US" sz="1800" dirty="0">
                <a:solidFill>
                  <a:srgbClr val="008000"/>
                </a:solidFill>
                <a:latin typeface="Courier"/>
                <a:cs typeface="Courier"/>
              </a:rPr>
              <a:t>static int </a:t>
            </a:r>
            <a:r>
              <a:rPr lang="en-US" sz="1800" dirty="0">
                <a:latin typeface="Courier"/>
                <a:cs typeface="Courier"/>
              </a:rPr>
              <a:t>foo(</a:t>
            </a:r>
            <a:r>
              <a:rPr lang="en-US" sz="1800" dirty="0">
                <a:solidFill>
                  <a:srgbClr val="008000"/>
                </a:solidFill>
                <a:latin typeface="Courier"/>
                <a:cs typeface="Courier"/>
              </a:rPr>
              <a:t>int </a:t>
            </a:r>
            <a:r>
              <a:rPr lang="en-US" sz="1800" dirty="0">
                <a:latin typeface="Courier"/>
                <a:cs typeface="Courier"/>
              </a:rPr>
              <a:t>a) {</a:t>
            </a:r>
          </a:p>
          <a:p>
            <a:pPr algn="l"/>
            <a:r>
              <a:rPr lang="en-US" sz="1800" dirty="0">
                <a:latin typeface="Courier"/>
                <a:cs typeface="Courier"/>
              </a:rPr>
              <a:t>  </a:t>
            </a:r>
            <a:r>
              <a:rPr lang="en-US" sz="1800" dirty="0">
                <a:solidFill>
                  <a:srgbClr val="008000"/>
                </a:solidFill>
                <a:latin typeface="Courier"/>
                <a:cs typeface="Courier"/>
              </a:rPr>
              <a:t>int </a:t>
            </a:r>
            <a:r>
              <a:rPr lang="en-US" sz="1800" dirty="0">
                <a:latin typeface="Courier"/>
                <a:cs typeface="Courier"/>
              </a:rPr>
              <a:t>b = a + </a:t>
            </a:r>
            <a:r>
              <a:rPr lang="en-US" sz="1800" dirty="0" err="1">
                <a:latin typeface="Courier"/>
                <a:cs typeface="Courier"/>
              </a:rPr>
              <a:t>incr</a:t>
            </a:r>
            <a:r>
              <a:rPr lang="en-US" sz="1800" dirty="0">
                <a:latin typeface="Courier"/>
                <a:cs typeface="Courier"/>
              </a:rPr>
              <a:t>;</a:t>
            </a:r>
          </a:p>
          <a:p>
            <a:pPr algn="l"/>
            <a:r>
              <a:rPr lang="en-US" sz="1800" dirty="0">
                <a:latin typeface="Courier"/>
                <a:cs typeface="Courier"/>
              </a:rPr>
              <a:t>  return b;</a:t>
            </a:r>
          </a:p>
          <a:p>
            <a:pPr algn="l"/>
            <a:r>
              <a:rPr lang="en-US" sz="1800" dirty="0">
                <a:latin typeface="Courier"/>
                <a:cs typeface="Courier"/>
              </a:rPr>
              <a:t>}</a:t>
            </a:r>
          </a:p>
          <a:p>
            <a:pPr algn="l"/>
            <a:endParaRPr lang="en-US" sz="1800" dirty="0">
              <a:latin typeface="Courier"/>
              <a:cs typeface="Courier"/>
            </a:endParaRPr>
          </a:p>
          <a:p>
            <a:pPr algn="l"/>
            <a:r>
              <a:rPr lang="en-US" sz="1800" dirty="0" err="1">
                <a:solidFill>
                  <a:srgbClr val="008000"/>
                </a:solidFill>
                <a:latin typeface="Courier"/>
                <a:cs typeface="Courier"/>
              </a:rPr>
              <a:t>int</a:t>
            </a:r>
            <a:r>
              <a:rPr lang="en-US" sz="1800" dirty="0">
                <a:solidFill>
                  <a:srgbClr val="008000"/>
                </a:solidFill>
                <a:latin typeface="Courier"/>
                <a:cs typeface="Courier"/>
              </a:rPr>
              <a:t> </a:t>
            </a:r>
            <a:r>
              <a:rPr lang="en-US" sz="1800" dirty="0">
                <a:latin typeface="Courier"/>
                <a:cs typeface="Courier"/>
              </a:rPr>
              <a:t>main(</a:t>
            </a:r>
            <a:r>
              <a:rPr lang="en-US" sz="1800" dirty="0" err="1">
                <a:latin typeface="Courier"/>
                <a:cs typeface="Courier"/>
              </a:rPr>
              <a:t>int</a:t>
            </a:r>
            <a:r>
              <a:rPr lang="en-US" sz="1800" dirty="0">
                <a:latin typeface="Courier"/>
                <a:cs typeface="Courier"/>
              </a:rPr>
              <a:t> </a:t>
            </a:r>
            <a:r>
              <a:rPr lang="en-US" sz="1800" dirty="0" err="1">
                <a:latin typeface="Courier"/>
                <a:cs typeface="Courier"/>
              </a:rPr>
              <a:t>argc</a:t>
            </a:r>
            <a:r>
              <a:rPr lang="en-US" sz="1800" dirty="0">
                <a:latin typeface="Courier"/>
                <a:cs typeface="Courier"/>
              </a:rPr>
              <a:t>,</a:t>
            </a:r>
          </a:p>
          <a:p>
            <a:pPr algn="l"/>
            <a:r>
              <a:rPr lang="en-US" sz="1800" dirty="0">
                <a:latin typeface="Courier"/>
                <a:cs typeface="Courier"/>
              </a:rPr>
              <a:t>         char* </a:t>
            </a:r>
            <a:r>
              <a:rPr lang="en-US" sz="1800" dirty="0" err="1">
                <a:latin typeface="Courier"/>
                <a:cs typeface="Courier"/>
              </a:rPr>
              <a:t>argv</a:t>
            </a:r>
            <a:r>
              <a:rPr lang="en-US" sz="1800" dirty="0">
                <a:latin typeface="Courier"/>
                <a:cs typeface="Courier"/>
              </a:rPr>
              <a:t>[]) {</a:t>
            </a:r>
          </a:p>
          <a:p>
            <a:pPr algn="l"/>
            <a:r>
              <a:rPr lang="en-US" sz="1800" dirty="0">
                <a:latin typeface="Courier"/>
                <a:cs typeface="Courier"/>
              </a:rPr>
              <a:t>  </a:t>
            </a:r>
            <a:r>
              <a:rPr lang="en-US" sz="1800" dirty="0" err="1">
                <a:latin typeface="Courier"/>
                <a:cs typeface="Courier"/>
              </a:rPr>
              <a:t>printf</a:t>
            </a:r>
            <a:r>
              <a:rPr lang="en-US" sz="1800" dirty="0">
                <a:latin typeface="Courier"/>
                <a:cs typeface="Courier"/>
              </a:rPr>
              <a:t>(</a:t>
            </a:r>
            <a:r>
              <a:rPr lang="en-US" sz="1800" dirty="0">
                <a:solidFill>
                  <a:srgbClr val="FF0000"/>
                </a:solidFill>
                <a:latin typeface="Courier"/>
                <a:cs typeface="Courier"/>
              </a:rPr>
              <a:t>"%d\n"</a:t>
            </a:r>
            <a:r>
              <a:rPr lang="en-US" sz="1800" dirty="0">
                <a:latin typeface="Courier"/>
                <a:cs typeface="Courier"/>
              </a:rPr>
              <a:t>, foo(</a:t>
            </a:r>
            <a:r>
              <a:rPr lang="en-US" sz="1800" dirty="0">
                <a:solidFill>
                  <a:srgbClr val="FF0000"/>
                </a:solidFill>
                <a:latin typeface="Courier"/>
                <a:cs typeface="Courier"/>
              </a:rPr>
              <a:t>5</a:t>
            </a:r>
            <a:r>
              <a:rPr lang="en-US" sz="1800" dirty="0">
                <a:latin typeface="Courier"/>
                <a:cs typeface="Courier"/>
              </a:rPr>
              <a:t>));</a:t>
            </a:r>
          </a:p>
          <a:p>
            <a:pPr algn="l"/>
            <a:r>
              <a:rPr lang="en-US" sz="1800" dirty="0">
                <a:latin typeface="Courier"/>
                <a:cs typeface="Courier"/>
              </a:rPr>
              <a:t>  return 0;</a:t>
            </a:r>
          </a:p>
          <a:p>
            <a:pPr algn="l"/>
            <a:r>
              <a:rPr lang="en-US" sz="1800" dirty="0">
                <a:latin typeface="Courier"/>
                <a:cs typeface="Courier"/>
              </a:rPr>
              <a:t>}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03815" y="1828800"/>
            <a:ext cx="1315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latin typeface="Century Gothic"/>
                <a:cs typeface="Century Gothic"/>
              </a:rPr>
              <a:t>Names: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29200" y="2286000"/>
            <a:ext cx="2362200" cy="25853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 algn="l">
              <a:buFont typeface="Arial"/>
              <a:buChar char="•"/>
            </a:pPr>
            <a:r>
              <a:rPr lang="en-US" sz="1800" dirty="0" err="1">
                <a:solidFill>
                  <a:srgbClr val="FF0000"/>
                </a:solidFill>
                <a:latin typeface="Courier"/>
                <a:cs typeface="Courier"/>
              </a:rPr>
              <a:t>incr</a:t>
            </a:r>
            <a:endParaRPr lang="en-US" sz="1800" dirty="0">
              <a:solidFill>
                <a:srgbClr val="FF0000"/>
              </a:solidFill>
              <a:latin typeface="Courier"/>
              <a:cs typeface="Courier"/>
            </a:endParaRPr>
          </a:p>
          <a:p>
            <a:pPr marL="342900" indent="-342900" algn="l">
              <a:buFont typeface="Arial"/>
              <a:buChar char="•"/>
            </a:pPr>
            <a:r>
              <a:rPr lang="en-US" sz="1800" dirty="0">
                <a:solidFill>
                  <a:srgbClr val="FF0000"/>
                </a:solidFill>
                <a:latin typeface="Courier"/>
                <a:cs typeface="Courier"/>
              </a:rPr>
              <a:t>foo</a:t>
            </a:r>
          </a:p>
          <a:p>
            <a:pPr marL="342900" indent="-342900" algn="l">
              <a:buFont typeface="Arial"/>
              <a:buChar char="•"/>
            </a:pPr>
            <a:r>
              <a:rPr lang="en-US" sz="1800" dirty="0">
                <a:latin typeface="Courier"/>
                <a:cs typeface="Courier"/>
              </a:rPr>
              <a:t>a</a:t>
            </a:r>
          </a:p>
          <a:p>
            <a:pPr marL="342900" indent="-342900" algn="l">
              <a:buFont typeface="Arial"/>
              <a:buChar char="•"/>
            </a:pPr>
            <a:r>
              <a:rPr lang="en-US" sz="1800" dirty="0" err="1">
                <a:latin typeface="Courier"/>
                <a:cs typeface="Courier"/>
              </a:rPr>
              <a:t>argc</a:t>
            </a:r>
            <a:endParaRPr lang="en-US" sz="1800" dirty="0">
              <a:latin typeface="Courier"/>
              <a:cs typeface="Courier"/>
            </a:endParaRPr>
          </a:p>
          <a:p>
            <a:pPr marL="342900" indent="-342900" algn="l">
              <a:buFont typeface="Arial"/>
              <a:buChar char="•"/>
            </a:pPr>
            <a:r>
              <a:rPr lang="en-US" sz="1800" dirty="0" err="1">
                <a:latin typeface="Courier"/>
                <a:cs typeface="Courier"/>
              </a:rPr>
              <a:t>argv</a:t>
            </a:r>
            <a:endParaRPr lang="en-US" sz="1800" dirty="0">
              <a:latin typeface="Courier"/>
              <a:cs typeface="Courier"/>
            </a:endParaRPr>
          </a:p>
          <a:p>
            <a:pPr marL="342900" indent="-342900" algn="l">
              <a:buFont typeface="Arial"/>
              <a:buChar char="•"/>
            </a:pPr>
            <a:r>
              <a:rPr lang="en-US" sz="1800" dirty="0">
                <a:latin typeface="Courier"/>
                <a:cs typeface="Courier"/>
              </a:rPr>
              <a:t>b</a:t>
            </a:r>
          </a:p>
          <a:p>
            <a:pPr marL="342900" indent="-342900" algn="l">
              <a:buFont typeface="Arial"/>
              <a:buChar char="•"/>
            </a:pPr>
            <a:r>
              <a:rPr lang="en-US" sz="1800" dirty="0">
                <a:solidFill>
                  <a:srgbClr val="FF0000"/>
                </a:solidFill>
                <a:latin typeface="Courier"/>
                <a:cs typeface="Courier"/>
              </a:rPr>
              <a:t>main</a:t>
            </a:r>
          </a:p>
          <a:p>
            <a:pPr marL="342900" indent="-342900" algn="l">
              <a:buFont typeface="Arial"/>
              <a:buChar char="•"/>
            </a:pPr>
            <a:r>
              <a:rPr lang="en-US" sz="1800" dirty="0" err="1">
                <a:solidFill>
                  <a:srgbClr val="FF0000"/>
                </a:solidFill>
                <a:latin typeface="Courier"/>
                <a:cs typeface="Courier"/>
              </a:rPr>
              <a:t>printf</a:t>
            </a:r>
            <a:endParaRPr lang="en-US" sz="1800" dirty="0">
              <a:solidFill>
                <a:srgbClr val="FF0000"/>
              </a:solidFill>
              <a:latin typeface="Courier"/>
              <a:cs typeface="Courier"/>
            </a:endParaRPr>
          </a:p>
          <a:p>
            <a:pPr marL="342900" indent="-342900">
              <a:buFont typeface="Arial"/>
              <a:buChar char="•"/>
            </a:pPr>
            <a:r>
              <a:rPr lang="en-US" sz="1800" dirty="0">
                <a:latin typeface="Courier"/>
                <a:cs typeface="Courier"/>
              </a:rPr>
              <a:t>"%d\n"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D50AD7-B84E-0246-B85D-2DB4820334B6}"/>
              </a:ext>
            </a:extLst>
          </p:cNvPr>
          <p:cNvSpPr txBox="1"/>
          <p:nvPr/>
        </p:nvSpPr>
        <p:spPr>
          <a:xfrm>
            <a:off x="4495800" y="5257800"/>
            <a:ext cx="41825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Can find this with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readelf</a:t>
            </a:r>
            <a:r>
              <a:rPr lang="en-US" sz="1800" dirty="0">
                <a:latin typeface="Calibri" pitchFamily="34" charset="0"/>
              </a:rPr>
              <a:t>: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linux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readelf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–s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symbols.o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81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Local Symbols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1228725"/>
          </a:xfrm>
        </p:spPr>
        <p:txBody>
          <a:bodyPr/>
          <a:lstStyle/>
          <a:p>
            <a:r>
              <a:rPr lang="en-US" dirty="0"/>
              <a:t>Local non-static C variables vs. local static C variables</a:t>
            </a:r>
          </a:p>
          <a:p>
            <a:pPr lvl="1"/>
            <a:r>
              <a:rPr lang="en-US" dirty="0"/>
              <a:t>Local non-static C variables: stored on the stack </a:t>
            </a:r>
          </a:p>
          <a:p>
            <a:pPr lvl="1"/>
            <a:r>
              <a:rPr lang="en-US" dirty="0"/>
              <a:t>Local static C variables: stored in either </a:t>
            </a:r>
            <a:r>
              <a:rPr lang="en-US" dirty="0">
                <a:latin typeface="Courier New"/>
                <a:cs typeface="Courier New"/>
              </a:rPr>
              <a:t>.</a:t>
            </a:r>
            <a:r>
              <a:rPr lang="en-US" dirty="0" err="1">
                <a:latin typeface="Courier New"/>
                <a:cs typeface="Courier New"/>
              </a:rPr>
              <a:t>bss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/>
              <a:t>or </a:t>
            </a:r>
            <a:r>
              <a:rPr lang="en-US" dirty="0">
                <a:latin typeface="Courier New"/>
                <a:cs typeface="Courier New"/>
              </a:rPr>
              <a:t>.data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81213" y="2574147"/>
            <a:ext cx="3328787" cy="4249498"/>
          </a:xfrm>
          <a:prstGeom prst="rect">
            <a:avLst/>
          </a:prstGeom>
          <a:solidFill>
            <a:srgbClr val="F7F5CD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static int x = 15;</a:t>
            </a:r>
          </a:p>
          <a:p>
            <a:endParaRPr lang="en-US" sz="18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int f() {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static int x = 17;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return x++;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  <a:p>
            <a:endParaRPr lang="en-US" sz="18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int g() {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static int x = 19;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return x += 14;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  <a:p>
            <a:endParaRPr lang="en-US" sz="18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int h() {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return x += 27;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67200" y="3505200"/>
            <a:ext cx="4343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Calibri" pitchFamily="34" charset="0"/>
              </a:rPr>
              <a:t>Compiler allocates space in </a:t>
            </a:r>
            <a:r>
              <a:rPr lang="en-US" sz="2000">
                <a:latin typeface="Courier New"/>
                <a:cs typeface="Courier New"/>
              </a:rPr>
              <a:t>.data </a:t>
            </a:r>
            <a:r>
              <a:rPr lang="en-US" sz="2000">
                <a:latin typeface="Calibri" pitchFamily="34" charset="0"/>
              </a:rPr>
              <a:t>for each definition of </a:t>
            </a:r>
            <a:r>
              <a:rPr lang="en-US" sz="2000">
                <a:latin typeface="Courier New"/>
                <a:cs typeface="Courier New"/>
              </a:rPr>
              <a:t>x</a:t>
            </a:r>
          </a:p>
          <a:p>
            <a:endParaRPr lang="en-US" sz="2000">
              <a:latin typeface="Calibri" pitchFamily="34" charset="0"/>
            </a:endParaRPr>
          </a:p>
          <a:p>
            <a:r>
              <a:rPr lang="en-US" sz="2000">
                <a:latin typeface="Calibri" pitchFamily="34" charset="0"/>
              </a:rPr>
              <a:t>Creates local symbols in the symbol table with unique names, e.g., </a:t>
            </a:r>
            <a:r>
              <a:rPr lang="en-US" sz="2000">
                <a:latin typeface="Courier New"/>
                <a:cs typeface="Courier New"/>
              </a:rPr>
              <a:t>x</a:t>
            </a:r>
            <a:r>
              <a:rPr lang="en-US" sz="2000">
                <a:latin typeface="Calibri" pitchFamily="34" charset="0"/>
              </a:rPr>
              <a:t>, </a:t>
            </a:r>
            <a:r>
              <a:rPr lang="en-US" sz="2000">
                <a:latin typeface="Courier New"/>
                <a:cs typeface="Courier New"/>
              </a:rPr>
              <a:t>x.1721</a:t>
            </a:r>
            <a:r>
              <a:rPr lang="en-US" sz="2000">
                <a:latin typeface="Calibri" pitchFamily="34" charset="0"/>
              </a:rPr>
              <a:t> and </a:t>
            </a:r>
            <a:r>
              <a:rPr lang="en-US" sz="2000">
                <a:latin typeface="Courier New"/>
                <a:cs typeface="Courier New"/>
              </a:rPr>
              <a:t>x.1724</a:t>
            </a:r>
            <a:r>
              <a:rPr lang="en-US" sz="2000">
                <a:latin typeface="Calibri" pitchFamily="34" charset="0"/>
              </a:rPr>
              <a:t>.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621392" y="6478338"/>
            <a:ext cx="2175470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static-</a:t>
            </a:r>
            <a:r>
              <a:rPr lang="en-GB" sz="1800" b="1" i="1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local.c</a:t>
            </a:r>
            <a:endParaRPr lang="en-GB" sz="1800" b="1" i="1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F88749A-8E69-B892-F252-99D6223A3862}"/>
              </a:ext>
            </a:extLst>
          </p:cNvPr>
          <p:cNvSpPr/>
          <p:nvPr/>
        </p:nvSpPr>
        <p:spPr bwMode="auto">
          <a:xfrm>
            <a:off x="1981200" y="2590800"/>
            <a:ext cx="318176" cy="3048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F699A66-5D73-5DF1-58DD-C6FE6424084A}"/>
              </a:ext>
            </a:extLst>
          </p:cNvPr>
          <p:cNvSpPr/>
          <p:nvPr/>
        </p:nvSpPr>
        <p:spPr bwMode="auto">
          <a:xfrm>
            <a:off x="2514600" y="3427079"/>
            <a:ext cx="318176" cy="3048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C3B0CB7-E1CC-389B-3D99-73D4FF2D5927}"/>
              </a:ext>
            </a:extLst>
          </p:cNvPr>
          <p:cNvSpPr/>
          <p:nvPr/>
        </p:nvSpPr>
        <p:spPr bwMode="auto">
          <a:xfrm>
            <a:off x="2514600" y="4791551"/>
            <a:ext cx="318176" cy="3048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>
              <a:solidFill>
                <a:schemeClr val="accent2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589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40266" y="436562"/>
            <a:ext cx="8716962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How Linker Resolves Duplicate Symbol Definitions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5613" y="1754188"/>
            <a:ext cx="8307387" cy="1446212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Program symbols are either </a:t>
            </a:r>
            <a:r>
              <a:rPr lang="en-GB" i="1" dirty="0"/>
              <a:t>strong</a:t>
            </a:r>
            <a:r>
              <a:rPr lang="en-GB" dirty="0"/>
              <a:t> or </a:t>
            </a:r>
            <a:r>
              <a:rPr lang="en-GB" i="1" dirty="0"/>
              <a:t>weak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i="1" dirty="0">
                <a:solidFill>
                  <a:srgbClr val="C00000"/>
                </a:solidFill>
              </a:rPr>
              <a:t>Strong</a:t>
            </a:r>
            <a:r>
              <a:rPr lang="en-GB" dirty="0"/>
              <a:t>: procedures and initialized </a:t>
            </a:r>
            <a:r>
              <a:rPr lang="en-GB" dirty="0" err="1"/>
              <a:t>globals</a:t>
            </a:r>
            <a:endParaRPr lang="en-GB" dirty="0"/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i="1" dirty="0">
                <a:solidFill>
                  <a:srgbClr val="C00000"/>
                </a:solidFill>
              </a:rPr>
              <a:t>Weak</a:t>
            </a:r>
            <a:r>
              <a:rPr lang="en-GB" dirty="0"/>
              <a:t>: uninitialized </a:t>
            </a:r>
            <a:r>
              <a:rPr lang="en-GB" dirty="0" err="1"/>
              <a:t>globals</a:t>
            </a:r>
            <a:endParaRPr lang="en-GB" dirty="0"/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Or ones declared with specifier </a:t>
            </a:r>
            <a:r>
              <a:rPr lang="en-GB" b="1" dirty="0">
                <a:latin typeface="Courier New" charset="0"/>
                <a:ea typeface="Courier New" charset="0"/>
                <a:cs typeface="Courier New" charset="0"/>
              </a:rPr>
              <a:t>extern</a:t>
            </a: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2470150" y="3893119"/>
            <a:ext cx="1560340" cy="1136081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int foo=5;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800" b="1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p1() {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}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4981575" y="3893119"/>
            <a:ext cx="1284624" cy="1136081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int foo;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800" b="1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p2() {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}</a:t>
            </a: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2462213" y="3523232"/>
            <a:ext cx="717550" cy="354012"/>
          </a:xfrm>
          <a:prstGeom prst="rect">
            <a:avLst/>
          </a:prstGeom>
          <a:noFill/>
          <a:ln w="324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solidFill>
                  <a:srgbClr val="000000"/>
                </a:solidFill>
                <a:latin typeface="Courier New" pitchFamily="49" charset="0"/>
                <a:ea typeface="msgothic" charset="0"/>
                <a:cs typeface="msgothic" charset="0"/>
              </a:rPr>
              <a:t>p1.c</a:t>
            </a:r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4976813" y="3523232"/>
            <a:ext cx="717550" cy="354012"/>
          </a:xfrm>
          <a:prstGeom prst="rect">
            <a:avLst/>
          </a:prstGeom>
          <a:noFill/>
          <a:ln w="324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solidFill>
                  <a:srgbClr val="000000"/>
                </a:solidFill>
                <a:latin typeface="Courier New" pitchFamily="49" charset="0"/>
                <a:ea typeface="msgothic" charset="0"/>
                <a:cs typeface="msgothic" charset="0"/>
              </a:rPr>
              <a:t>p2.c</a:t>
            </a: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7242175" y="4391593"/>
            <a:ext cx="785513" cy="365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solidFill>
                  <a:srgbClr val="990000"/>
                </a:solidFill>
                <a:latin typeface="Calibri" pitchFamily="34" charset="0"/>
                <a:ea typeface="msgothic" charset="0"/>
                <a:cs typeface="msgothic" charset="0"/>
              </a:rPr>
              <a:t>strong</a:t>
            </a:r>
          </a:p>
        </p:txBody>
      </p:sp>
      <p:sp>
        <p:nvSpPr>
          <p:cNvPr id="24584" name="Line 8"/>
          <p:cNvSpPr>
            <a:spLocks noChangeShapeType="1"/>
          </p:cNvSpPr>
          <p:nvPr/>
        </p:nvSpPr>
        <p:spPr bwMode="auto">
          <a:xfrm flipH="1">
            <a:off x="6327775" y="4572000"/>
            <a:ext cx="917575" cy="1588"/>
          </a:xfrm>
          <a:prstGeom prst="line">
            <a:avLst/>
          </a:prstGeom>
          <a:noFill/>
          <a:ln w="25560">
            <a:solidFill>
              <a:srgbClr val="99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990000"/>
              </a:solidFill>
            </a:endParaRPr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7242175" y="3883594"/>
            <a:ext cx="691321" cy="365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solidFill>
                  <a:srgbClr val="990000"/>
                </a:solidFill>
                <a:latin typeface="Calibri" pitchFamily="34" charset="0"/>
                <a:ea typeface="msgothic" charset="0"/>
                <a:cs typeface="msgothic" charset="0"/>
              </a:rPr>
              <a:t>weak</a:t>
            </a:r>
          </a:p>
        </p:txBody>
      </p:sp>
      <p:sp>
        <p:nvSpPr>
          <p:cNvPr id="24586" name="Line 10"/>
          <p:cNvSpPr>
            <a:spLocks noChangeShapeType="1"/>
          </p:cNvSpPr>
          <p:nvPr/>
        </p:nvSpPr>
        <p:spPr bwMode="auto">
          <a:xfrm flipH="1">
            <a:off x="6324600" y="4070877"/>
            <a:ext cx="917575" cy="1588"/>
          </a:xfrm>
          <a:prstGeom prst="line">
            <a:avLst/>
          </a:prstGeom>
          <a:noFill/>
          <a:ln w="25560">
            <a:solidFill>
              <a:srgbClr val="99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990000"/>
              </a:solidFill>
            </a:endParaRPr>
          </a:p>
        </p:txBody>
      </p:sp>
      <p:sp>
        <p:nvSpPr>
          <p:cNvPr id="24587" name="Text Box 11"/>
          <p:cNvSpPr txBox="1">
            <a:spLocks noChangeArrowheads="1"/>
          </p:cNvSpPr>
          <p:nvPr/>
        </p:nvSpPr>
        <p:spPr bwMode="auto">
          <a:xfrm>
            <a:off x="704850" y="4431282"/>
            <a:ext cx="785513" cy="365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solidFill>
                  <a:srgbClr val="990000"/>
                </a:solidFill>
                <a:latin typeface="Calibri" pitchFamily="34" charset="0"/>
                <a:ea typeface="msgothic" charset="0"/>
                <a:cs typeface="msgothic" charset="0"/>
              </a:rPr>
              <a:t>strong</a:t>
            </a:r>
          </a:p>
        </p:txBody>
      </p:sp>
      <p:sp>
        <p:nvSpPr>
          <p:cNvPr id="24588" name="Line 12"/>
          <p:cNvSpPr>
            <a:spLocks noChangeShapeType="1"/>
          </p:cNvSpPr>
          <p:nvPr/>
        </p:nvSpPr>
        <p:spPr bwMode="auto">
          <a:xfrm flipH="1">
            <a:off x="1520825" y="4645594"/>
            <a:ext cx="917575" cy="1588"/>
          </a:xfrm>
          <a:prstGeom prst="line">
            <a:avLst/>
          </a:prstGeom>
          <a:noFill/>
          <a:ln w="25560">
            <a:solidFill>
              <a:srgbClr val="990000"/>
            </a:solidFill>
            <a:miter lim="800000"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589" name="Text Box 13"/>
          <p:cNvSpPr txBox="1">
            <a:spLocks noChangeArrowheads="1"/>
          </p:cNvSpPr>
          <p:nvPr/>
        </p:nvSpPr>
        <p:spPr bwMode="auto">
          <a:xfrm>
            <a:off x="704850" y="3889415"/>
            <a:ext cx="785513" cy="365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solidFill>
                  <a:srgbClr val="990000"/>
                </a:solidFill>
                <a:latin typeface="Calibri" pitchFamily="34" charset="0"/>
                <a:ea typeface="msgothic" charset="0"/>
                <a:cs typeface="msgothic" charset="0"/>
              </a:rPr>
              <a:t>strong</a:t>
            </a:r>
          </a:p>
        </p:txBody>
      </p:sp>
      <p:sp>
        <p:nvSpPr>
          <p:cNvPr id="24590" name="Line 14"/>
          <p:cNvSpPr>
            <a:spLocks noChangeShapeType="1"/>
          </p:cNvSpPr>
          <p:nvPr/>
        </p:nvSpPr>
        <p:spPr bwMode="auto">
          <a:xfrm flipH="1">
            <a:off x="1520825" y="4072468"/>
            <a:ext cx="917575" cy="1588"/>
          </a:xfrm>
          <a:prstGeom prst="line">
            <a:avLst/>
          </a:prstGeom>
          <a:noFill/>
          <a:ln w="25560">
            <a:solidFill>
              <a:srgbClr val="990000"/>
            </a:solidFill>
            <a:miter lim="800000"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3" grpId="0"/>
      <p:bldP spid="24584" grpId="0" animBg="1"/>
      <p:bldP spid="24585" grpId="0"/>
      <p:bldP spid="24586" grpId="0" animBg="1"/>
      <p:bldP spid="24587" grpId="0"/>
      <p:bldP spid="24588" grpId="0" animBg="1"/>
      <p:bldP spid="24589" grpId="0"/>
      <p:bldP spid="2459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685800" y="1708150"/>
            <a:ext cx="8077200" cy="1720850"/>
          </a:xfrm>
        </p:spPr>
        <p:txBody>
          <a:bodyPr/>
          <a:lstStyle/>
          <a:p>
            <a:pPr marL="0" indent="0"/>
            <a:r>
              <a:rPr lang="en-US" dirty="0"/>
              <a:t>Linking</a:t>
            </a:r>
            <a:br>
              <a:rPr lang="en-US" dirty="0"/>
            </a:br>
            <a:br>
              <a:rPr lang="en-US" dirty="0"/>
            </a:br>
            <a:r>
              <a:rPr lang="en-US" sz="2000" b="0" dirty="0"/>
              <a:t>18-213/18-613: Introduction to Computer Systems	</a:t>
            </a:r>
            <a:br>
              <a:rPr lang="en-US" b="0" dirty="0"/>
            </a:br>
            <a:r>
              <a:rPr lang="en-US" sz="2000" b="0" dirty="0"/>
              <a:t>16</a:t>
            </a:r>
            <a:r>
              <a:rPr lang="en-US" sz="2000" b="0" baseline="30000" dirty="0"/>
              <a:t>th</a:t>
            </a:r>
            <a:r>
              <a:rPr lang="en-US" sz="2000" b="0" dirty="0"/>
              <a:t> Lecture, September 30, 2025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79412" y="436562"/>
            <a:ext cx="8716962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Linker’s Symbol Rules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307387" cy="5224462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Rule 1: Multiple strong symbols are not allowed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Each item can be defined only once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Otherwise: Linker error</a:t>
            </a:r>
          </a:p>
          <a:p>
            <a:pPr>
              <a:buFont typeface="Wingdings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Rule 2: Given a strong symbol and multiple weak symbols, choose the strong symbol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References to the weak symbol resolve to the strong symbol</a:t>
            </a:r>
          </a:p>
          <a:p>
            <a:pPr>
              <a:buFont typeface="Wingdings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Rule 3: If there are multiple weak symbols, </a:t>
            </a:r>
            <a:br>
              <a:rPr lang="en-GB" dirty="0"/>
            </a:br>
            <a:r>
              <a:rPr lang="en-GB" dirty="0"/>
              <a:t>pick an arbitrary one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Can override this with </a:t>
            </a:r>
            <a:r>
              <a:rPr lang="en-GB" b="1" dirty="0" err="1">
                <a:latin typeface="Courier New" pitchFamily="49" charset="0"/>
              </a:rPr>
              <a:t>gcc</a:t>
            </a:r>
            <a:r>
              <a:rPr lang="en-GB" b="1" dirty="0">
                <a:latin typeface="Courier New" pitchFamily="49" charset="0"/>
              </a:rPr>
              <a:t> –</a:t>
            </a:r>
            <a:r>
              <a:rPr lang="en-GB" b="1" dirty="0" err="1">
                <a:latin typeface="Courier New" pitchFamily="49" charset="0"/>
              </a:rPr>
              <a:t>fno</a:t>
            </a:r>
            <a:r>
              <a:rPr lang="en-GB" b="1" dirty="0">
                <a:latin typeface="Courier New" pitchFamily="49" charset="0"/>
              </a:rPr>
              <a:t>-common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>
              <a:latin typeface="Courier New" pitchFamily="49" charset="0"/>
            </a:endParaRP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dirty="0"/>
              <a:t>Puzzles on the next slide</a:t>
            </a:r>
          </a:p>
          <a:p>
            <a:pPr>
              <a:buFont typeface="Wingdings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	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 bwMode="auto">
          <a:xfrm>
            <a:off x="0" y="3962400"/>
            <a:ext cx="9144000" cy="110384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>
              <a:latin typeface="Calibri" pitchFamily="34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0" y="1879599"/>
            <a:ext cx="9144000" cy="109855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>
              <a:latin typeface="Calibri" pitchFamily="34" charset="0"/>
            </a:endParaRPr>
          </a:p>
        </p:txBody>
      </p:sp>
      <p:sp>
        <p:nvSpPr>
          <p:cNvPr id="2662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27038" y="284162"/>
            <a:ext cx="8716962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Linker Puzzles</a:t>
            </a:r>
          </a:p>
        </p:txBody>
      </p:sp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533400" y="2165350"/>
            <a:ext cx="1045777" cy="557461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int x;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p1() {}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983961" y="2165350"/>
            <a:ext cx="1045777" cy="557461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int x;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p2() {}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533400" y="3079750"/>
            <a:ext cx="1045777" cy="788935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int x;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int y;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p1() {}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1983961" y="3079750"/>
            <a:ext cx="1292639" cy="557461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double x;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p2() {}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533400" y="4129088"/>
            <a:ext cx="1169208" cy="788935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int x=7;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int y=5;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p1() {}</a:t>
            </a: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1983961" y="4129088"/>
            <a:ext cx="1292639" cy="557461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double x;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p2() {}</a:t>
            </a:r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533400" y="5195888"/>
            <a:ext cx="1169208" cy="557461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int x=7;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p1() {}</a:t>
            </a:r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1983961" y="5195888"/>
            <a:ext cx="1045777" cy="557461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int x;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p2() {}</a:t>
            </a:r>
          </a:p>
        </p:txBody>
      </p:sp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533400" y="1174750"/>
            <a:ext cx="1045777" cy="557461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int x;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p1() {}</a:t>
            </a:r>
          </a:p>
        </p:txBody>
      </p:sp>
      <p:sp>
        <p:nvSpPr>
          <p:cNvPr id="26635" name="Text Box 11"/>
          <p:cNvSpPr txBox="1">
            <a:spLocks noChangeArrowheads="1"/>
          </p:cNvSpPr>
          <p:nvPr/>
        </p:nvSpPr>
        <p:spPr bwMode="auto">
          <a:xfrm>
            <a:off x="1983961" y="1174750"/>
            <a:ext cx="1045777" cy="557461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b="1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p1() {}</a:t>
            </a:r>
          </a:p>
        </p:txBody>
      </p:sp>
      <p:sp>
        <p:nvSpPr>
          <p:cNvPr id="26636" name="Text Box 12"/>
          <p:cNvSpPr txBox="1">
            <a:spLocks noChangeArrowheads="1"/>
          </p:cNvSpPr>
          <p:nvPr/>
        </p:nvSpPr>
        <p:spPr bwMode="auto">
          <a:xfrm>
            <a:off x="3819525" y="1304925"/>
            <a:ext cx="4047431" cy="365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>
                <a:latin typeface="Calibri" pitchFamily="34" charset="0"/>
                <a:ea typeface="msgothic" charset="0"/>
                <a:cs typeface="msgothic" charset="0"/>
              </a:rPr>
              <a:t>Link time error: two strong symbols (</a:t>
            </a:r>
            <a:r>
              <a:rPr lang="en-GB" sz="1800">
                <a:latin typeface="Courier New" pitchFamily="49" charset="0"/>
                <a:ea typeface="msgothic" charset="0"/>
                <a:cs typeface="msgothic" charset="0"/>
              </a:rPr>
              <a:t>p1</a:t>
            </a:r>
            <a:r>
              <a:rPr lang="en-GB" sz="1800" b="0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26637" name="Text Box 13"/>
          <p:cNvSpPr txBox="1">
            <a:spLocks noChangeArrowheads="1"/>
          </p:cNvSpPr>
          <p:nvPr/>
        </p:nvSpPr>
        <p:spPr bwMode="auto">
          <a:xfrm>
            <a:off x="3794125" y="2159000"/>
            <a:ext cx="4397079" cy="6374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>
                <a:latin typeface="Calibri" pitchFamily="34" charset="0"/>
                <a:ea typeface="msgothic" charset="0"/>
                <a:cs typeface="msgothic" charset="0"/>
              </a:rPr>
              <a:t>References to  </a:t>
            </a:r>
            <a:r>
              <a:rPr lang="en-GB" sz="1800">
                <a:latin typeface="Courier New" pitchFamily="49" charset="0"/>
                <a:ea typeface="msgothic" charset="0"/>
                <a:cs typeface="msgothic" charset="0"/>
              </a:rPr>
              <a:t>x</a:t>
            </a:r>
            <a:r>
              <a:rPr lang="en-GB" sz="1800" b="0">
                <a:latin typeface="Calibri" pitchFamily="34" charset="0"/>
                <a:ea typeface="msgothic" charset="0"/>
                <a:cs typeface="msgothic" charset="0"/>
              </a:rPr>
              <a:t> will refer to the same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>
                <a:latin typeface="Calibri" pitchFamily="34" charset="0"/>
                <a:ea typeface="msgothic" charset="0"/>
                <a:cs typeface="msgothic" charset="0"/>
              </a:rPr>
              <a:t>uninitialized int. Is this what you really want?</a:t>
            </a:r>
          </a:p>
        </p:txBody>
      </p:sp>
      <p:sp>
        <p:nvSpPr>
          <p:cNvPr id="26638" name="Text Box 14"/>
          <p:cNvSpPr txBox="1">
            <a:spLocks noChangeArrowheads="1"/>
          </p:cNvSpPr>
          <p:nvPr/>
        </p:nvSpPr>
        <p:spPr bwMode="auto">
          <a:xfrm>
            <a:off x="3824287" y="3194050"/>
            <a:ext cx="3611671" cy="6374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>
                <a:latin typeface="Calibri" pitchFamily="34" charset="0"/>
                <a:ea typeface="msgothic" charset="0"/>
                <a:cs typeface="msgothic" charset="0"/>
              </a:rPr>
              <a:t>Writes to </a:t>
            </a:r>
            <a:r>
              <a:rPr lang="en-GB" sz="1800">
                <a:latin typeface="Courier New" pitchFamily="49" charset="0"/>
                <a:ea typeface="msgothic" charset="0"/>
                <a:cs typeface="msgothic" charset="0"/>
              </a:rPr>
              <a:t>x</a:t>
            </a:r>
            <a:r>
              <a:rPr lang="en-GB" sz="1800" b="0">
                <a:latin typeface="Calibri" pitchFamily="34" charset="0"/>
                <a:ea typeface="msgothic" charset="0"/>
                <a:cs typeface="msgothic" charset="0"/>
              </a:rPr>
              <a:t> in </a:t>
            </a:r>
            <a:r>
              <a:rPr lang="en-GB" sz="1800">
                <a:latin typeface="Courier New" pitchFamily="49" charset="0"/>
                <a:ea typeface="msgothic" charset="0"/>
                <a:cs typeface="msgothic" charset="0"/>
              </a:rPr>
              <a:t>p2</a:t>
            </a:r>
            <a:r>
              <a:rPr lang="en-GB" sz="1800" b="0">
                <a:latin typeface="Calibri" pitchFamily="34" charset="0"/>
                <a:ea typeface="msgothic" charset="0"/>
                <a:cs typeface="msgothic" charset="0"/>
              </a:rPr>
              <a:t> might overwrite </a:t>
            </a:r>
            <a:r>
              <a:rPr lang="en-GB" sz="1800">
                <a:latin typeface="Courier New" pitchFamily="49" charset="0"/>
                <a:ea typeface="msgothic" charset="0"/>
                <a:cs typeface="msgothic" charset="0"/>
              </a:rPr>
              <a:t>y</a:t>
            </a:r>
            <a:r>
              <a:rPr lang="en-GB" sz="1800" b="0">
                <a:latin typeface="Calibri" pitchFamily="34" charset="0"/>
                <a:ea typeface="msgothic" charset="0"/>
                <a:cs typeface="msgothic" charset="0"/>
              </a:rPr>
              <a:t>!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>
                <a:latin typeface="Calibri" pitchFamily="34" charset="0"/>
                <a:ea typeface="msgothic" charset="0"/>
                <a:cs typeface="msgothic" charset="0"/>
              </a:rPr>
              <a:t>Evil!</a:t>
            </a:r>
          </a:p>
        </p:txBody>
      </p:sp>
      <p:sp>
        <p:nvSpPr>
          <p:cNvPr id="26639" name="Text Box 15"/>
          <p:cNvSpPr txBox="1">
            <a:spLocks noChangeArrowheads="1"/>
          </p:cNvSpPr>
          <p:nvPr/>
        </p:nvSpPr>
        <p:spPr bwMode="auto">
          <a:xfrm>
            <a:off x="3829050" y="4140200"/>
            <a:ext cx="3696631" cy="6374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alibri" pitchFamily="34" charset="0"/>
                <a:ea typeface="msgothic" charset="0"/>
                <a:cs typeface="msgothic" charset="0"/>
              </a:rPr>
              <a:t>Writes to </a:t>
            </a:r>
            <a:r>
              <a:rPr lang="en-GB" sz="1800" dirty="0">
                <a:latin typeface="Courier New" pitchFamily="49" charset="0"/>
                <a:ea typeface="msgothic" charset="0"/>
                <a:cs typeface="msgothic" charset="0"/>
              </a:rPr>
              <a:t>x</a:t>
            </a:r>
            <a:r>
              <a:rPr lang="en-GB" sz="1800" b="0" dirty="0">
                <a:latin typeface="Calibri" pitchFamily="34" charset="0"/>
                <a:ea typeface="msgothic" charset="0"/>
                <a:cs typeface="msgothic" charset="0"/>
              </a:rPr>
              <a:t> in </a:t>
            </a:r>
            <a:r>
              <a:rPr lang="en-GB" sz="1800" dirty="0">
                <a:latin typeface="Courier New" pitchFamily="49" charset="0"/>
                <a:ea typeface="msgothic" charset="0"/>
                <a:cs typeface="msgothic" charset="0"/>
              </a:rPr>
              <a:t>p2</a:t>
            </a:r>
            <a:r>
              <a:rPr lang="en-GB" sz="1800" b="0" dirty="0">
                <a:latin typeface="Calibri" panose="020F0502020204030204" pitchFamily="34" charset="0"/>
                <a:ea typeface="msgothic" charset="0"/>
                <a:cs typeface="Calibri" panose="020F0502020204030204" pitchFamily="34" charset="0"/>
              </a:rPr>
              <a:t> </a:t>
            </a:r>
            <a:r>
              <a:rPr lang="en-GB" sz="1800" b="0" dirty="0">
                <a:latin typeface="Calibri" pitchFamily="34" charset="0"/>
                <a:ea typeface="msgothic" charset="0"/>
                <a:cs typeface="msgothic" charset="0"/>
              </a:rPr>
              <a:t>might overwrite </a:t>
            </a:r>
            <a:r>
              <a:rPr lang="en-GB" sz="1800" dirty="0">
                <a:latin typeface="Courier New" pitchFamily="49" charset="0"/>
                <a:ea typeface="msgothic" charset="0"/>
                <a:cs typeface="msgothic" charset="0"/>
              </a:rPr>
              <a:t>y</a:t>
            </a:r>
            <a:r>
              <a:rPr lang="en-GB" sz="1800" b="0" dirty="0">
                <a:latin typeface="Calibri" pitchFamily="34" charset="0"/>
                <a:ea typeface="msgothic" charset="0"/>
                <a:cs typeface="msgothic" charset="0"/>
              </a:rPr>
              <a:t>!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alibri" pitchFamily="34" charset="0"/>
                <a:ea typeface="msgothic" charset="0"/>
                <a:cs typeface="msgothic" charset="0"/>
              </a:rPr>
              <a:t>Nasty! </a:t>
            </a:r>
          </a:p>
        </p:txBody>
      </p:sp>
      <p:sp>
        <p:nvSpPr>
          <p:cNvPr id="26641" name="Text Box 17"/>
          <p:cNvSpPr txBox="1">
            <a:spLocks noChangeArrowheads="1"/>
          </p:cNvSpPr>
          <p:nvPr/>
        </p:nvSpPr>
        <p:spPr bwMode="auto">
          <a:xfrm>
            <a:off x="440266" y="6051550"/>
            <a:ext cx="4459467" cy="365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latin typeface="Calibri" pitchFamily="34" charset="0"/>
                <a:ea typeface="msgothic" charset="0"/>
                <a:cs typeface="msgothic" charset="0"/>
              </a:rPr>
              <a:t>Important: Linker does not do type checking.</a:t>
            </a:r>
          </a:p>
        </p:txBody>
      </p:sp>
      <p:sp>
        <p:nvSpPr>
          <p:cNvPr id="26642" name="Text Box 18"/>
          <p:cNvSpPr txBox="1">
            <a:spLocks noChangeArrowheads="1"/>
          </p:cNvSpPr>
          <p:nvPr/>
        </p:nvSpPr>
        <p:spPr bwMode="auto">
          <a:xfrm>
            <a:off x="3824287" y="5159375"/>
            <a:ext cx="4654008" cy="6374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>
                <a:latin typeface="Calibri" pitchFamily="34" charset="0"/>
                <a:ea typeface="msgothic" charset="0"/>
                <a:cs typeface="msgothic" charset="0"/>
              </a:rPr>
              <a:t>References to </a:t>
            </a:r>
            <a:r>
              <a:rPr lang="en-GB" sz="1800">
                <a:latin typeface="Courier New" pitchFamily="49" charset="0"/>
                <a:ea typeface="msgothic" charset="0"/>
                <a:cs typeface="msgothic" charset="0"/>
              </a:rPr>
              <a:t>x</a:t>
            </a:r>
            <a:r>
              <a:rPr lang="en-GB" sz="1800" b="0">
                <a:latin typeface="Calibri" pitchFamily="34" charset="0"/>
                <a:ea typeface="msgothic" charset="0"/>
                <a:cs typeface="msgothic" charset="0"/>
              </a:rPr>
              <a:t> will refer to the same initialized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>
                <a:latin typeface="Calibri" pitchFamily="34" charset="0"/>
                <a:ea typeface="msgothic" charset="0"/>
                <a:cs typeface="msgothic" charset="0"/>
              </a:rPr>
              <a:t>variable.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6" grpId="0"/>
      <p:bldP spid="26637" grpId="0"/>
      <p:bldP spid="26638" grpId="0"/>
      <p:bldP spid="26639" grpId="0"/>
      <p:bldP spid="26641" grpId="0"/>
      <p:bldP spid="2664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4724400" y="1951672"/>
            <a:ext cx="4267200" cy="2848928"/>
          </a:xfrm>
          <a:prstGeom prst="rect">
            <a:avLst/>
          </a:prstGeom>
          <a:solidFill>
            <a:srgbClr val="DBF2DA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noAutofit/>
          </a:bodyPr>
          <a:lstStyle/>
          <a:p>
            <a:r>
              <a:rPr lang="en-US" sz="1800" dirty="0">
                <a:solidFill>
                  <a:srgbClr val="D7391E"/>
                </a:solidFill>
                <a:latin typeface="Courier New" charset="0"/>
                <a:ea typeface="Courier New" charset="0"/>
                <a:cs typeface="Courier New" charset="0"/>
              </a:rPr>
              <a:t>/* Global strong symbol */</a:t>
            </a:r>
          </a:p>
          <a:p>
            <a:r>
              <a:rPr lang="en-US" sz="1800" dirty="0">
                <a:solidFill>
                  <a:srgbClr val="34A327"/>
                </a:solidFill>
                <a:latin typeface="Courier New" charset="0"/>
                <a:ea typeface="Courier New" charset="0"/>
                <a:cs typeface="Courier New" charset="0"/>
              </a:rPr>
              <a:t>double</a:t>
            </a:r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800" dirty="0">
                <a:solidFill>
                  <a:srgbClr val="C79C24"/>
                </a:solidFill>
                <a:latin typeface="Courier New" charset="0"/>
                <a:ea typeface="Courier New" charset="0"/>
                <a:cs typeface="Courier New" charset="0"/>
              </a:rPr>
              <a:t>x</a:t>
            </a:r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= 3.14;</a:t>
            </a:r>
          </a:p>
          <a:p>
            <a:b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</a:br>
            <a:endParaRPr lang="en-US" sz="1800" dirty="0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endParaRPr lang="is-IS" sz="18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20173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 Mismatch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4876799"/>
            <a:ext cx="7896225" cy="1457325"/>
          </a:xfrm>
        </p:spPr>
        <p:txBody>
          <a:bodyPr/>
          <a:lstStyle/>
          <a:p>
            <a:r>
              <a:rPr lang="en-US" dirty="0"/>
              <a:t>Compiles without any errors or warnings</a:t>
            </a:r>
          </a:p>
          <a:p>
            <a:r>
              <a:rPr lang="en-US" dirty="0"/>
              <a:t>What gets printed?</a:t>
            </a:r>
          </a:p>
        </p:txBody>
      </p:sp>
      <p:sp>
        <p:nvSpPr>
          <p:cNvPr id="201731" name="Rectangle 3"/>
          <p:cNvSpPr>
            <a:spLocks noChangeArrowheads="1"/>
          </p:cNvSpPr>
          <p:nvPr/>
        </p:nvSpPr>
        <p:spPr bwMode="auto">
          <a:xfrm>
            <a:off x="139700" y="1928812"/>
            <a:ext cx="4584700" cy="2871787"/>
          </a:xfrm>
          <a:prstGeom prst="rect">
            <a:avLst/>
          </a:prstGeom>
          <a:solidFill>
            <a:srgbClr val="F7F5C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noAutofit/>
          </a:bodyPr>
          <a:lstStyle/>
          <a:p>
            <a:r>
              <a:rPr lang="en-US" sz="1800" dirty="0">
                <a:solidFill>
                  <a:srgbClr val="34A327"/>
                </a:solidFill>
                <a:latin typeface="Courier New" charset="0"/>
                <a:ea typeface="Courier New" charset="0"/>
                <a:cs typeface="Courier New" charset="0"/>
              </a:rPr>
              <a:t>long</a:t>
            </a:r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800" dirty="0" err="1">
                <a:solidFill>
                  <a:srgbClr val="34A327"/>
                </a:solidFill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800" dirty="0">
                <a:solidFill>
                  <a:srgbClr val="C79C24"/>
                </a:solidFill>
                <a:latin typeface="Courier New" charset="0"/>
                <a:ea typeface="Courier New" charset="0"/>
                <a:cs typeface="Courier New" charset="0"/>
              </a:rPr>
              <a:t>x</a:t>
            </a:r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;  </a:t>
            </a:r>
            <a:r>
              <a:rPr lang="en-US" sz="1800" dirty="0">
                <a:solidFill>
                  <a:srgbClr val="D7391E"/>
                </a:solidFill>
                <a:latin typeface="Courier New" charset="0"/>
                <a:ea typeface="Courier New" charset="0"/>
                <a:cs typeface="Courier New" charset="0"/>
              </a:rPr>
              <a:t>/* Weak symbol */</a:t>
            </a:r>
            <a:b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</a:br>
            <a:endParaRPr lang="en-US" sz="1800" dirty="0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800" dirty="0" err="1">
                <a:solidFill>
                  <a:srgbClr val="34A327"/>
                </a:solidFill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800" dirty="0">
                <a:solidFill>
                  <a:srgbClr val="5E34FF"/>
                </a:solidFill>
                <a:latin typeface="Courier New" charset="0"/>
                <a:ea typeface="Courier New" charset="0"/>
                <a:cs typeface="Courier New" charset="0"/>
              </a:rPr>
              <a:t>main</a:t>
            </a:r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800" dirty="0" err="1">
                <a:solidFill>
                  <a:srgbClr val="34A327"/>
                </a:solidFill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800" dirty="0" err="1">
                <a:solidFill>
                  <a:srgbClr val="C79C24"/>
                </a:solidFill>
                <a:latin typeface="Courier New" charset="0"/>
                <a:ea typeface="Courier New" charset="0"/>
                <a:cs typeface="Courier New" charset="0"/>
              </a:rPr>
              <a:t>argc</a:t>
            </a:r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,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   </a:t>
            </a:r>
            <a:r>
              <a:rPr lang="en-US" sz="1800" dirty="0">
                <a:solidFill>
                  <a:srgbClr val="34A327"/>
                </a:solidFill>
                <a:latin typeface="Courier New" charset="0"/>
                <a:ea typeface="Courier New" charset="0"/>
                <a:cs typeface="Courier New" charset="0"/>
              </a:rPr>
              <a:t>char</a:t>
            </a:r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*</a:t>
            </a:r>
            <a:r>
              <a:rPr lang="en-US" sz="1800" dirty="0" err="1">
                <a:solidFill>
                  <a:srgbClr val="C79C24"/>
                </a:solidFill>
                <a:latin typeface="Courier New" charset="0"/>
                <a:ea typeface="Courier New" charset="0"/>
                <a:cs typeface="Courier New" charset="0"/>
              </a:rPr>
              <a:t>argv</a:t>
            </a:r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[]) {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    </a:t>
            </a:r>
            <a:r>
              <a:rPr lang="en-US" sz="180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printf</a:t>
            </a:r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800" dirty="0">
                <a:solidFill>
                  <a:srgbClr val="C59C9C"/>
                </a:solidFill>
                <a:latin typeface="Courier New" charset="0"/>
                <a:ea typeface="Courier New" charset="0"/>
                <a:cs typeface="Courier New" charset="0"/>
              </a:rPr>
              <a:t>"%</a:t>
            </a:r>
            <a:r>
              <a:rPr lang="en-US" sz="1800" dirty="0" err="1">
                <a:solidFill>
                  <a:srgbClr val="C59C9C"/>
                </a:solidFill>
                <a:latin typeface="Courier New" charset="0"/>
                <a:ea typeface="Courier New" charset="0"/>
                <a:cs typeface="Courier New" charset="0"/>
              </a:rPr>
              <a:t>ld</a:t>
            </a:r>
            <a:r>
              <a:rPr lang="en-US" sz="1800" dirty="0">
                <a:solidFill>
                  <a:srgbClr val="C59C9C"/>
                </a:solidFill>
                <a:latin typeface="Courier New" charset="0"/>
                <a:ea typeface="Courier New" charset="0"/>
                <a:cs typeface="Courier New" charset="0"/>
              </a:rPr>
              <a:t>\n"</a:t>
            </a:r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, x);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en-US" sz="1800" dirty="0">
                <a:solidFill>
                  <a:srgbClr val="D03BFF"/>
                </a:solidFill>
                <a:latin typeface="Courier New" charset="0"/>
                <a:ea typeface="Courier New" charset="0"/>
                <a:cs typeface="Courier New" charset="0"/>
              </a:rPr>
              <a:t>return </a:t>
            </a:r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0;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}</a:t>
            </a:r>
          </a:p>
          <a:p>
            <a:endParaRPr lang="en-US" sz="1800" dirty="0">
              <a:latin typeface="Courier New"/>
              <a:cs typeface="Courier New"/>
            </a:endParaRPr>
          </a:p>
        </p:txBody>
      </p:sp>
      <p:sp>
        <p:nvSpPr>
          <p:cNvPr id="201734" name="Rectangle 6"/>
          <p:cNvSpPr>
            <a:spLocks noChangeArrowheads="1"/>
          </p:cNvSpPr>
          <p:nvPr/>
        </p:nvSpPr>
        <p:spPr bwMode="auto">
          <a:xfrm>
            <a:off x="4724400" y="1928812"/>
            <a:ext cx="4267200" cy="1477328"/>
          </a:xfrm>
          <a:prstGeom prst="rect">
            <a:avLst/>
          </a:prstGeom>
          <a:solidFill>
            <a:srgbClr val="DBF2DA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solidFill>
                  <a:srgbClr val="D7391E"/>
                </a:solidFill>
                <a:latin typeface="Courier New" charset="0"/>
                <a:ea typeface="Courier New" charset="0"/>
                <a:cs typeface="Courier New" charset="0"/>
              </a:rPr>
              <a:t>/* Global strong symbol */</a:t>
            </a:r>
          </a:p>
          <a:p>
            <a:r>
              <a:rPr lang="en-US" sz="1800" dirty="0">
                <a:solidFill>
                  <a:srgbClr val="34A327"/>
                </a:solidFill>
                <a:latin typeface="Courier New" charset="0"/>
                <a:ea typeface="Courier New" charset="0"/>
                <a:cs typeface="Courier New" charset="0"/>
              </a:rPr>
              <a:t>double</a:t>
            </a:r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800" dirty="0">
                <a:solidFill>
                  <a:srgbClr val="C79C24"/>
                </a:solidFill>
                <a:latin typeface="Courier New" charset="0"/>
                <a:ea typeface="Courier New" charset="0"/>
                <a:cs typeface="Courier New" charset="0"/>
              </a:rPr>
              <a:t>x</a:t>
            </a:r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= 3.14;</a:t>
            </a:r>
          </a:p>
          <a:p>
            <a:b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</a:br>
            <a:endParaRPr lang="en-US" sz="1800" dirty="0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endParaRPr lang="is-IS" sz="18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6096001" y="4433473"/>
            <a:ext cx="2895600" cy="354906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mismatch-</a:t>
            </a: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variable.c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2362200" y="4441590"/>
            <a:ext cx="2266950" cy="359010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mismatch-</a:t>
            </a: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main.c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9830"/>
          <a:stretch/>
        </p:blipFill>
        <p:spPr>
          <a:xfrm>
            <a:off x="3798110" y="5473204"/>
            <a:ext cx="3938833" cy="69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771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Global 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Avoid if you can</a:t>
            </a:r>
          </a:p>
          <a:p>
            <a:endParaRPr lang="en-US" dirty="0"/>
          </a:p>
          <a:p>
            <a:r>
              <a:rPr lang="en-US" dirty="0"/>
              <a:t>Otherwise</a:t>
            </a:r>
          </a:p>
          <a:p>
            <a:pPr lvl="1"/>
            <a:r>
              <a:rPr lang="en-US" dirty="0"/>
              <a:t>Use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static </a:t>
            </a:r>
            <a:r>
              <a:rPr lang="en-US" dirty="0"/>
              <a:t>if you can (why?)</a:t>
            </a:r>
          </a:p>
          <a:p>
            <a:pPr lvl="1"/>
            <a:r>
              <a:rPr lang="en-US" dirty="0"/>
              <a:t>Initialize if you define a global variable</a:t>
            </a:r>
          </a:p>
          <a:p>
            <a:pPr lvl="1"/>
            <a:r>
              <a:rPr lang="en-US" dirty="0"/>
              <a:t>Use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extern</a:t>
            </a:r>
            <a:r>
              <a:rPr lang="en-US" dirty="0"/>
              <a:t> if you reference an external global variable</a:t>
            </a:r>
          </a:p>
          <a:p>
            <a:pPr lvl="2"/>
            <a:r>
              <a:rPr lang="en-US" dirty="0"/>
              <a:t>Treated as weak symbol</a:t>
            </a:r>
          </a:p>
          <a:p>
            <a:pPr lvl="2"/>
            <a:r>
              <a:rPr lang="en-US" dirty="0"/>
              <a:t>But also causes linker error if not defined in some file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of 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extern</a:t>
            </a:r>
            <a:r>
              <a:rPr lang="en-US" dirty="0"/>
              <a:t> in .h Files</a:t>
            </a:r>
          </a:p>
        </p:txBody>
      </p:sp>
      <p:sp>
        <p:nvSpPr>
          <p:cNvPr id="201731" name="Rectangle 3"/>
          <p:cNvSpPr>
            <a:spLocks noChangeArrowheads="1"/>
          </p:cNvSpPr>
          <p:nvPr/>
        </p:nvSpPr>
        <p:spPr bwMode="auto">
          <a:xfrm>
            <a:off x="825500" y="1624013"/>
            <a:ext cx="2803973" cy="1477328"/>
          </a:xfrm>
          <a:prstGeom prst="rect">
            <a:avLst/>
          </a:prstGeom>
          <a:solidFill>
            <a:srgbClr val="F7F5C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latin typeface="Courier New"/>
                <a:cs typeface="Courier New"/>
              </a:rPr>
              <a:t>#include "</a:t>
            </a:r>
            <a:r>
              <a:rPr lang="en-US" sz="1800" err="1">
                <a:latin typeface="Courier New"/>
                <a:cs typeface="Courier New"/>
              </a:rPr>
              <a:t>global.h</a:t>
            </a:r>
            <a:r>
              <a:rPr lang="en-US" sz="1800">
                <a:latin typeface="Courier New"/>
                <a:cs typeface="Courier New"/>
              </a:rPr>
              <a:t>"</a:t>
            </a:r>
          </a:p>
          <a:p>
            <a:endParaRPr lang="en-US" sz="1800">
              <a:latin typeface="Courier New"/>
              <a:cs typeface="Courier New"/>
            </a:endParaRPr>
          </a:p>
          <a:p>
            <a:r>
              <a:rPr lang="en-US" sz="1800" err="1">
                <a:latin typeface="Courier New"/>
                <a:cs typeface="Courier New"/>
              </a:rPr>
              <a:t>int</a:t>
            </a:r>
            <a:r>
              <a:rPr lang="en-US" sz="1800">
                <a:latin typeface="Courier New"/>
                <a:cs typeface="Courier New"/>
              </a:rPr>
              <a:t> f() {</a:t>
            </a:r>
          </a:p>
          <a:p>
            <a:r>
              <a:rPr lang="en-US" sz="1800">
                <a:latin typeface="Courier New"/>
                <a:cs typeface="Courier New"/>
              </a:rPr>
              <a:t>  return g+1;</a:t>
            </a:r>
          </a:p>
          <a:p>
            <a:r>
              <a:rPr lang="en-US" sz="1800">
                <a:latin typeface="Courier New"/>
                <a:cs typeface="Courier New"/>
              </a:rPr>
              <a:t>}</a:t>
            </a:r>
          </a:p>
        </p:txBody>
      </p:sp>
      <p:sp>
        <p:nvSpPr>
          <p:cNvPr id="201732" name="Rectangle 4"/>
          <p:cNvSpPr>
            <a:spLocks noChangeArrowheads="1"/>
          </p:cNvSpPr>
          <p:nvPr/>
        </p:nvSpPr>
        <p:spPr bwMode="auto">
          <a:xfrm>
            <a:off x="762000" y="1143000"/>
            <a:ext cx="922047" cy="461665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Courier New"/>
                <a:cs typeface="Courier New"/>
              </a:rPr>
              <a:t>c1.c</a:t>
            </a:r>
          </a:p>
        </p:txBody>
      </p:sp>
      <p:sp>
        <p:nvSpPr>
          <p:cNvPr id="201733" name="Rectangle 5"/>
          <p:cNvSpPr>
            <a:spLocks noChangeArrowheads="1"/>
          </p:cNvSpPr>
          <p:nvPr/>
        </p:nvSpPr>
        <p:spPr bwMode="auto">
          <a:xfrm>
            <a:off x="4572000" y="1332636"/>
            <a:ext cx="1659429" cy="461665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err="1">
                <a:solidFill>
                  <a:srgbClr val="000000"/>
                </a:solidFill>
                <a:latin typeface="Courier New"/>
                <a:cs typeface="Courier New"/>
              </a:rPr>
              <a:t>global.h</a:t>
            </a:r>
            <a:endParaRPr lang="en-US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201734" name="Rectangle 6"/>
          <p:cNvSpPr>
            <a:spLocks noChangeArrowheads="1"/>
          </p:cNvSpPr>
          <p:nvPr/>
        </p:nvSpPr>
        <p:spPr bwMode="auto">
          <a:xfrm>
            <a:off x="4648200" y="1792069"/>
            <a:ext cx="1976823" cy="646331"/>
          </a:xfrm>
          <a:prstGeom prst="rect">
            <a:avLst/>
          </a:prstGeom>
          <a:solidFill>
            <a:srgbClr val="DBF2DA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latin typeface="Courier New"/>
                <a:cs typeface="Courier New"/>
              </a:rPr>
              <a:t>extern </a:t>
            </a:r>
            <a:r>
              <a:rPr lang="en-US" sz="1800" dirty="0" err="1">
                <a:latin typeface="Courier New"/>
                <a:cs typeface="Courier New"/>
              </a:rPr>
              <a:t>int</a:t>
            </a:r>
            <a:r>
              <a:rPr lang="en-US" sz="1800" dirty="0">
                <a:latin typeface="Courier New"/>
                <a:cs typeface="Courier New"/>
              </a:rPr>
              <a:t> g;</a:t>
            </a:r>
          </a:p>
          <a:p>
            <a:r>
              <a:rPr lang="en-US" sz="1800" dirty="0" err="1">
                <a:latin typeface="Courier New"/>
                <a:cs typeface="Courier New"/>
              </a:rPr>
              <a:t>int</a:t>
            </a:r>
            <a:r>
              <a:rPr lang="en-US" sz="1800" dirty="0">
                <a:latin typeface="Courier New"/>
                <a:cs typeface="Courier New"/>
              </a:rPr>
              <a:t> f();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25500" y="3605213"/>
            <a:ext cx="5285421" cy="2862322"/>
          </a:xfrm>
          <a:prstGeom prst="rect">
            <a:avLst/>
          </a:prstGeom>
          <a:solidFill>
            <a:srgbClr val="F7F5C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latin typeface="Courier New"/>
                <a:cs typeface="Courier New"/>
              </a:rPr>
              <a:t>#include &lt;</a:t>
            </a:r>
            <a:r>
              <a:rPr lang="en-US" sz="1800" dirty="0" err="1">
                <a:latin typeface="Courier New"/>
                <a:cs typeface="Courier New"/>
              </a:rPr>
              <a:t>stdio.h</a:t>
            </a:r>
            <a:r>
              <a:rPr lang="en-US" sz="1800" dirty="0">
                <a:latin typeface="Courier New"/>
                <a:cs typeface="Courier New"/>
              </a:rPr>
              <a:t>&gt;</a:t>
            </a:r>
          </a:p>
          <a:p>
            <a:r>
              <a:rPr lang="en-US" sz="1800" dirty="0">
                <a:latin typeface="Courier New"/>
                <a:cs typeface="Courier New"/>
              </a:rPr>
              <a:t>#include "</a:t>
            </a:r>
            <a:r>
              <a:rPr lang="en-US" sz="1800" dirty="0" err="1">
                <a:latin typeface="Courier New"/>
                <a:cs typeface="Courier New"/>
              </a:rPr>
              <a:t>global.h</a:t>
            </a:r>
            <a:r>
              <a:rPr lang="en-US" sz="1800" dirty="0">
                <a:latin typeface="Courier New"/>
                <a:cs typeface="Courier New"/>
              </a:rPr>
              <a:t>”</a:t>
            </a:r>
          </a:p>
          <a:p>
            <a:endParaRPr lang="en-US" sz="1800" dirty="0">
              <a:latin typeface="Courier New"/>
              <a:cs typeface="Courier New"/>
            </a:endParaRPr>
          </a:p>
          <a:p>
            <a:r>
              <a:rPr lang="en-US" sz="1800" dirty="0" err="1">
                <a:latin typeface="Courier New"/>
                <a:cs typeface="Courier New"/>
              </a:rPr>
              <a:t>int</a:t>
            </a:r>
            <a:r>
              <a:rPr lang="en-US" sz="1800" dirty="0">
                <a:latin typeface="Courier New"/>
                <a:cs typeface="Courier New"/>
              </a:rPr>
              <a:t> g = 0;</a:t>
            </a:r>
          </a:p>
          <a:p>
            <a:endParaRPr lang="en-US" sz="1800" dirty="0">
              <a:latin typeface="Courier New"/>
              <a:cs typeface="Courier New"/>
            </a:endParaRPr>
          </a:p>
          <a:p>
            <a:r>
              <a:rPr lang="en-US" sz="1800" dirty="0" err="1">
                <a:latin typeface="Courier New"/>
                <a:cs typeface="Courier New"/>
              </a:rPr>
              <a:t>int</a:t>
            </a:r>
            <a:r>
              <a:rPr lang="en-US" sz="1800" dirty="0">
                <a:latin typeface="Courier New"/>
                <a:cs typeface="Courier New"/>
              </a:rPr>
              <a:t> main(</a:t>
            </a:r>
            <a:r>
              <a:rPr lang="en-US" sz="1800" dirty="0" err="1">
                <a:latin typeface="Courier New"/>
                <a:cs typeface="Courier New"/>
              </a:rPr>
              <a:t>int</a:t>
            </a:r>
            <a:r>
              <a:rPr lang="en-US" sz="1800" dirty="0">
                <a:latin typeface="Courier New"/>
                <a:cs typeface="Courier New"/>
              </a:rPr>
              <a:t> </a:t>
            </a:r>
            <a:r>
              <a:rPr lang="en-US" sz="1800" dirty="0" err="1">
                <a:latin typeface="Courier New"/>
                <a:cs typeface="Courier New"/>
              </a:rPr>
              <a:t>argc</a:t>
            </a:r>
            <a:r>
              <a:rPr lang="en-US" sz="1800" dirty="0">
                <a:latin typeface="Courier New"/>
                <a:cs typeface="Courier New"/>
              </a:rPr>
              <a:t>, char </a:t>
            </a:r>
            <a:r>
              <a:rPr lang="en-US" sz="1800" dirty="0" err="1">
                <a:latin typeface="Courier New"/>
                <a:cs typeface="Courier New"/>
              </a:rPr>
              <a:t>argv</a:t>
            </a:r>
            <a:r>
              <a:rPr lang="en-US" sz="1800" dirty="0">
                <a:latin typeface="Courier New"/>
                <a:cs typeface="Courier New"/>
              </a:rPr>
              <a:t>[]) {</a:t>
            </a:r>
          </a:p>
          <a:p>
            <a:r>
              <a:rPr lang="en-US" sz="1800" dirty="0">
                <a:latin typeface="Courier New"/>
                <a:cs typeface="Courier New"/>
              </a:rPr>
              <a:t>  </a:t>
            </a:r>
            <a:r>
              <a:rPr lang="en-US" sz="1800" dirty="0" err="1">
                <a:latin typeface="Courier New"/>
                <a:cs typeface="Courier New"/>
              </a:rPr>
              <a:t>int</a:t>
            </a:r>
            <a:r>
              <a:rPr lang="en-US" sz="1800" dirty="0">
                <a:latin typeface="Courier New"/>
                <a:cs typeface="Courier New"/>
              </a:rPr>
              <a:t> t = f();</a:t>
            </a:r>
          </a:p>
          <a:p>
            <a:r>
              <a:rPr lang="en-US" sz="1800" dirty="0">
                <a:latin typeface="Courier New"/>
                <a:cs typeface="Courier New"/>
              </a:rPr>
              <a:t>  </a:t>
            </a:r>
            <a:r>
              <a:rPr lang="en-US" sz="1800" dirty="0" err="1">
                <a:latin typeface="Courier New"/>
                <a:cs typeface="Courier New"/>
              </a:rPr>
              <a:t>printf</a:t>
            </a:r>
            <a:r>
              <a:rPr lang="en-US" sz="1800" dirty="0">
                <a:latin typeface="Courier New"/>
                <a:cs typeface="Courier New"/>
              </a:rPr>
              <a:t>("Calling f yields %d\n", t);</a:t>
            </a:r>
          </a:p>
          <a:p>
            <a:r>
              <a:rPr lang="en-US" sz="1800" dirty="0">
                <a:latin typeface="Courier New"/>
                <a:cs typeface="Courier New"/>
              </a:rPr>
              <a:t>  return 0;</a:t>
            </a:r>
          </a:p>
          <a:p>
            <a:r>
              <a:rPr lang="en-US" sz="1800" dirty="0">
                <a:latin typeface="Courier New"/>
                <a:cs typeface="Courier New"/>
              </a:rPr>
              <a:t>}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762000" y="3195935"/>
            <a:ext cx="922047" cy="46166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urier New"/>
                <a:cs typeface="Courier New"/>
              </a:rPr>
              <a:t>c2.c</a:t>
            </a:r>
          </a:p>
        </p:txBody>
      </p:sp>
    </p:spTree>
    <p:extLst>
      <p:ext uri="{BB962C8B-B14F-4D97-AF65-F5344CB8AC3E}">
        <p14:creationId xmlns:p14="http://schemas.microsoft.com/office/powerpoint/2010/main" val="29663652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of .h Files (#2)</a:t>
            </a:r>
          </a:p>
        </p:txBody>
      </p:sp>
      <p:sp>
        <p:nvSpPr>
          <p:cNvPr id="201731" name="Rectangle 3"/>
          <p:cNvSpPr>
            <a:spLocks noChangeArrowheads="1"/>
          </p:cNvSpPr>
          <p:nvPr/>
        </p:nvSpPr>
        <p:spPr bwMode="auto">
          <a:xfrm>
            <a:off x="825500" y="1624013"/>
            <a:ext cx="2803973" cy="1477328"/>
          </a:xfrm>
          <a:prstGeom prst="rect">
            <a:avLst/>
          </a:prstGeom>
          <a:solidFill>
            <a:srgbClr val="F7F5C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latin typeface="Courier New"/>
                <a:cs typeface="Courier New"/>
              </a:rPr>
              <a:t>#include "</a:t>
            </a:r>
            <a:r>
              <a:rPr lang="en-US" sz="1800" err="1">
                <a:latin typeface="Courier New"/>
                <a:cs typeface="Courier New"/>
              </a:rPr>
              <a:t>global.h</a:t>
            </a:r>
            <a:r>
              <a:rPr lang="en-US" sz="1800">
                <a:latin typeface="Courier New"/>
                <a:cs typeface="Courier New"/>
              </a:rPr>
              <a:t>"</a:t>
            </a:r>
          </a:p>
          <a:p>
            <a:endParaRPr lang="en-US" sz="1800">
              <a:latin typeface="Courier New"/>
              <a:cs typeface="Courier New"/>
            </a:endParaRPr>
          </a:p>
          <a:p>
            <a:r>
              <a:rPr lang="en-US" sz="1800" err="1">
                <a:latin typeface="Courier New"/>
                <a:cs typeface="Courier New"/>
              </a:rPr>
              <a:t>int</a:t>
            </a:r>
            <a:r>
              <a:rPr lang="en-US" sz="1800">
                <a:latin typeface="Courier New"/>
                <a:cs typeface="Courier New"/>
              </a:rPr>
              <a:t> f() {</a:t>
            </a:r>
          </a:p>
          <a:p>
            <a:r>
              <a:rPr lang="en-US" sz="1800">
                <a:latin typeface="Courier New"/>
                <a:cs typeface="Courier New"/>
              </a:rPr>
              <a:t>  return g+1;</a:t>
            </a:r>
          </a:p>
          <a:p>
            <a:r>
              <a:rPr lang="en-US" sz="1800">
                <a:latin typeface="Courier New"/>
                <a:cs typeface="Courier New"/>
              </a:rPr>
              <a:t>}</a:t>
            </a:r>
          </a:p>
        </p:txBody>
      </p:sp>
      <p:sp>
        <p:nvSpPr>
          <p:cNvPr id="201732" name="Rectangle 4"/>
          <p:cNvSpPr>
            <a:spLocks noChangeArrowheads="1"/>
          </p:cNvSpPr>
          <p:nvPr/>
        </p:nvSpPr>
        <p:spPr bwMode="auto">
          <a:xfrm>
            <a:off x="762000" y="1143000"/>
            <a:ext cx="922047" cy="461665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Courier New"/>
                <a:cs typeface="Courier New"/>
              </a:rPr>
              <a:t>c1.c</a:t>
            </a:r>
          </a:p>
        </p:txBody>
      </p:sp>
      <p:sp>
        <p:nvSpPr>
          <p:cNvPr id="201733" name="Rectangle 5"/>
          <p:cNvSpPr>
            <a:spLocks noChangeArrowheads="1"/>
          </p:cNvSpPr>
          <p:nvPr/>
        </p:nvSpPr>
        <p:spPr bwMode="auto">
          <a:xfrm>
            <a:off x="4572000" y="912167"/>
            <a:ext cx="1659429" cy="461665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err="1">
                <a:solidFill>
                  <a:srgbClr val="000000"/>
                </a:solidFill>
                <a:latin typeface="Courier New"/>
                <a:cs typeface="Courier New"/>
              </a:rPr>
              <a:t>global.h</a:t>
            </a:r>
            <a:endParaRPr lang="en-US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201734" name="Rectangle 6"/>
          <p:cNvSpPr>
            <a:spLocks noChangeArrowheads="1"/>
          </p:cNvSpPr>
          <p:nvPr/>
        </p:nvSpPr>
        <p:spPr bwMode="auto">
          <a:xfrm>
            <a:off x="4648200" y="1393180"/>
            <a:ext cx="3217547" cy="2031325"/>
          </a:xfrm>
          <a:prstGeom prst="rect">
            <a:avLst/>
          </a:prstGeom>
          <a:solidFill>
            <a:srgbClr val="DBF2DA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latin typeface="Courier New"/>
                <a:cs typeface="Courier New"/>
              </a:rPr>
              <a:t>#</a:t>
            </a:r>
            <a:r>
              <a:rPr lang="en-US" sz="1800" err="1">
                <a:latin typeface="Courier New"/>
                <a:cs typeface="Courier New"/>
              </a:rPr>
              <a:t>ifdef</a:t>
            </a:r>
            <a:r>
              <a:rPr lang="en-US" sz="1800">
                <a:latin typeface="Courier New"/>
                <a:cs typeface="Courier New"/>
              </a:rPr>
              <a:t> INITIALIZE</a:t>
            </a:r>
          </a:p>
          <a:p>
            <a:r>
              <a:rPr lang="en-US" sz="1800">
                <a:latin typeface="Courier New"/>
                <a:cs typeface="Courier New"/>
              </a:rPr>
              <a:t>  </a:t>
            </a:r>
            <a:r>
              <a:rPr lang="en-US" sz="1800" err="1">
                <a:solidFill>
                  <a:srgbClr val="FF0000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FF0000"/>
                </a:solidFill>
                <a:latin typeface="Courier New"/>
                <a:cs typeface="Courier New"/>
              </a:rPr>
              <a:t> g = 23;</a:t>
            </a:r>
          </a:p>
          <a:p>
            <a:r>
              <a:rPr lang="en-US" sz="1800">
                <a:solidFill>
                  <a:srgbClr val="FF0000"/>
                </a:solidFill>
                <a:latin typeface="Courier New"/>
                <a:cs typeface="Courier New"/>
              </a:rPr>
              <a:t>  static </a:t>
            </a:r>
            <a:r>
              <a:rPr lang="en-US" sz="1800" err="1">
                <a:solidFill>
                  <a:srgbClr val="FF0000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FF0000"/>
                </a:solidFill>
                <a:latin typeface="Courier New"/>
                <a:cs typeface="Courier New"/>
              </a:rPr>
              <a:t> init = 1;</a:t>
            </a:r>
          </a:p>
          <a:p>
            <a:r>
              <a:rPr lang="en-US" sz="1800">
                <a:latin typeface="Courier New"/>
                <a:cs typeface="Courier New"/>
              </a:rPr>
              <a:t>#else</a:t>
            </a:r>
          </a:p>
          <a:p>
            <a:r>
              <a:rPr lang="en-US" sz="1800">
                <a:latin typeface="Courier New"/>
                <a:cs typeface="Courier New"/>
              </a:rPr>
              <a:t>  extern </a:t>
            </a:r>
            <a:r>
              <a:rPr lang="en-US" sz="1800" err="1">
                <a:latin typeface="Courier New"/>
                <a:cs typeface="Courier New"/>
              </a:rPr>
              <a:t>int</a:t>
            </a:r>
            <a:r>
              <a:rPr lang="en-US" sz="1800">
                <a:latin typeface="Courier New"/>
                <a:cs typeface="Courier New"/>
              </a:rPr>
              <a:t> g;</a:t>
            </a:r>
          </a:p>
          <a:p>
            <a:r>
              <a:rPr lang="en-US" sz="1800">
                <a:latin typeface="Courier New"/>
                <a:cs typeface="Courier New"/>
              </a:rPr>
              <a:t>  static </a:t>
            </a:r>
            <a:r>
              <a:rPr lang="en-US" sz="1800" err="1">
                <a:latin typeface="Courier New"/>
                <a:cs typeface="Courier New"/>
              </a:rPr>
              <a:t>int</a:t>
            </a:r>
            <a:r>
              <a:rPr lang="en-US" sz="1800">
                <a:latin typeface="Courier New"/>
                <a:cs typeface="Courier New"/>
              </a:rPr>
              <a:t> init = 0;</a:t>
            </a:r>
          </a:p>
          <a:p>
            <a:r>
              <a:rPr lang="en-US" sz="1800">
                <a:latin typeface="Courier New"/>
                <a:cs typeface="Courier New"/>
              </a:rPr>
              <a:t>#</a:t>
            </a:r>
            <a:r>
              <a:rPr lang="en-US" sz="1800" err="1">
                <a:latin typeface="Courier New"/>
                <a:cs typeface="Courier New"/>
              </a:rPr>
              <a:t>endif</a:t>
            </a:r>
            <a:endParaRPr lang="en-US" sz="1800">
              <a:latin typeface="Courier New"/>
              <a:cs typeface="Courier New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25500" y="3605213"/>
            <a:ext cx="5285421" cy="3139321"/>
          </a:xfrm>
          <a:prstGeom prst="rect">
            <a:avLst/>
          </a:prstGeom>
          <a:solidFill>
            <a:srgbClr val="F7F5C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Courier New"/>
                <a:cs typeface="Courier New"/>
              </a:rPr>
              <a:t>#define INITIALIZE</a:t>
            </a:r>
          </a:p>
          <a:p>
            <a:r>
              <a:rPr lang="en-US" sz="1800">
                <a:latin typeface="Courier New"/>
                <a:cs typeface="Courier New"/>
              </a:rPr>
              <a:t>#include &lt;</a:t>
            </a:r>
            <a:r>
              <a:rPr lang="en-US" sz="1800" err="1">
                <a:latin typeface="Courier New"/>
                <a:cs typeface="Courier New"/>
              </a:rPr>
              <a:t>stdio.h</a:t>
            </a:r>
            <a:r>
              <a:rPr lang="en-US" sz="1800">
                <a:latin typeface="Courier New"/>
                <a:cs typeface="Courier New"/>
              </a:rPr>
              <a:t>&gt;</a:t>
            </a:r>
          </a:p>
          <a:p>
            <a:r>
              <a:rPr lang="en-US" sz="1800">
                <a:latin typeface="Courier New"/>
                <a:cs typeface="Courier New"/>
              </a:rPr>
              <a:t>#include "</a:t>
            </a:r>
            <a:r>
              <a:rPr lang="en-US" sz="1800" err="1">
                <a:latin typeface="Courier New"/>
                <a:cs typeface="Courier New"/>
              </a:rPr>
              <a:t>global.h</a:t>
            </a:r>
            <a:r>
              <a:rPr lang="en-US" sz="1800">
                <a:latin typeface="Courier New"/>
                <a:cs typeface="Courier New"/>
              </a:rPr>
              <a:t>"</a:t>
            </a:r>
          </a:p>
          <a:p>
            <a:endParaRPr lang="en-US" sz="1800">
              <a:latin typeface="Courier New"/>
              <a:cs typeface="Courier New"/>
            </a:endParaRPr>
          </a:p>
          <a:p>
            <a:r>
              <a:rPr lang="en-US" sz="1800" err="1">
                <a:latin typeface="Courier New"/>
                <a:cs typeface="Courier New"/>
              </a:rPr>
              <a:t>int</a:t>
            </a:r>
            <a:r>
              <a:rPr lang="en-US" sz="1800">
                <a:latin typeface="Courier New"/>
                <a:cs typeface="Courier New"/>
              </a:rPr>
              <a:t> main(</a:t>
            </a:r>
            <a:r>
              <a:rPr lang="en-US" sz="1800" err="1">
                <a:latin typeface="Courier New"/>
                <a:cs typeface="Courier New"/>
              </a:rPr>
              <a:t>int</a:t>
            </a:r>
            <a:r>
              <a:rPr lang="en-US" sz="1800">
                <a:latin typeface="Courier New"/>
                <a:cs typeface="Courier New"/>
              </a:rPr>
              <a:t> </a:t>
            </a:r>
            <a:r>
              <a:rPr lang="en-US" sz="1800" err="1">
                <a:latin typeface="Courier New"/>
                <a:cs typeface="Courier New"/>
              </a:rPr>
              <a:t>argc</a:t>
            </a:r>
            <a:r>
              <a:rPr lang="en-US" sz="1800">
                <a:latin typeface="Courier New"/>
                <a:cs typeface="Courier New"/>
              </a:rPr>
              <a:t>, char** </a:t>
            </a:r>
            <a:r>
              <a:rPr lang="en-US" sz="1800" err="1">
                <a:latin typeface="Courier New"/>
                <a:cs typeface="Courier New"/>
              </a:rPr>
              <a:t>argv</a:t>
            </a:r>
            <a:r>
              <a:rPr lang="en-US" sz="1800">
                <a:latin typeface="Courier New"/>
                <a:cs typeface="Courier New"/>
              </a:rPr>
              <a:t>) {</a:t>
            </a:r>
          </a:p>
          <a:p>
            <a:r>
              <a:rPr lang="en-US" sz="1800">
                <a:latin typeface="Courier New"/>
                <a:cs typeface="Courier New"/>
              </a:rPr>
              <a:t>  if (</a:t>
            </a:r>
            <a:r>
              <a:rPr lang="en-US" sz="1800" err="1">
                <a:latin typeface="Courier New"/>
                <a:cs typeface="Courier New"/>
              </a:rPr>
              <a:t>init</a:t>
            </a:r>
            <a:r>
              <a:rPr lang="en-US" sz="1800">
                <a:latin typeface="Courier New"/>
                <a:cs typeface="Courier New"/>
              </a:rPr>
              <a:t>)</a:t>
            </a:r>
          </a:p>
          <a:p>
            <a:r>
              <a:rPr lang="en-US" sz="1800">
                <a:latin typeface="Courier New"/>
                <a:cs typeface="Courier New"/>
              </a:rPr>
              <a:t>    // do something, e.g., g=31;</a:t>
            </a:r>
          </a:p>
          <a:p>
            <a:r>
              <a:rPr lang="en-US" sz="1800">
                <a:latin typeface="Courier New"/>
                <a:cs typeface="Courier New"/>
              </a:rPr>
              <a:t>  </a:t>
            </a:r>
            <a:r>
              <a:rPr lang="en-US" sz="1800" err="1">
                <a:latin typeface="Courier New"/>
                <a:cs typeface="Courier New"/>
              </a:rPr>
              <a:t>int</a:t>
            </a:r>
            <a:r>
              <a:rPr lang="en-US" sz="1800">
                <a:latin typeface="Courier New"/>
                <a:cs typeface="Courier New"/>
              </a:rPr>
              <a:t> t = f();</a:t>
            </a:r>
          </a:p>
          <a:p>
            <a:r>
              <a:rPr lang="en-US" sz="1800">
                <a:latin typeface="Courier New"/>
                <a:cs typeface="Courier New"/>
              </a:rPr>
              <a:t>  </a:t>
            </a:r>
            <a:r>
              <a:rPr lang="en-US" sz="1800" err="1">
                <a:latin typeface="Courier New"/>
                <a:cs typeface="Courier New"/>
              </a:rPr>
              <a:t>printf</a:t>
            </a:r>
            <a:r>
              <a:rPr lang="en-US" sz="1800">
                <a:latin typeface="Courier New"/>
                <a:cs typeface="Courier New"/>
              </a:rPr>
              <a:t>("Calling f yields %d\n", t);</a:t>
            </a:r>
          </a:p>
          <a:p>
            <a:r>
              <a:rPr lang="en-US" sz="1800">
                <a:latin typeface="Courier New"/>
                <a:cs typeface="Courier New"/>
              </a:rPr>
              <a:t>  return 0;</a:t>
            </a:r>
          </a:p>
          <a:p>
            <a:r>
              <a:rPr lang="en-US" sz="1800">
                <a:latin typeface="Courier New"/>
                <a:cs typeface="Courier New"/>
              </a:rPr>
              <a:t>}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762000" y="3195935"/>
            <a:ext cx="922047" cy="461665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Courier New"/>
                <a:cs typeface="Courier New"/>
              </a:rPr>
              <a:t>c2.c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077686" y="3940628"/>
            <a:ext cx="6882311" cy="838200"/>
            <a:chOff x="1077686" y="3940628"/>
            <a:chExt cx="6882311" cy="838200"/>
          </a:xfrm>
        </p:grpSpPr>
        <p:sp>
          <p:nvSpPr>
            <p:cNvPr id="2" name="Rectangle 1"/>
            <p:cNvSpPr/>
            <p:nvPr/>
          </p:nvSpPr>
          <p:spPr bwMode="auto">
            <a:xfrm>
              <a:off x="3997597" y="3940628"/>
              <a:ext cx="3962400" cy="8382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r>
                <a:rPr lang="en-US" sz="1800" err="1">
                  <a:solidFill>
                    <a:srgbClr val="FF0000"/>
                  </a:solidFill>
                  <a:latin typeface="Courier New"/>
                  <a:cs typeface="Courier New"/>
                </a:rPr>
                <a:t>int</a:t>
              </a:r>
              <a:r>
                <a:rPr lang="en-US" sz="1800">
                  <a:solidFill>
                    <a:srgbClr val="FF0000"/>
                  </a:solidFill>
                  <a:latin typeface="Courier New"/>
                  <a:cs typeface="Courier New"/>
                </a:rPr>
                <a:t> g = 23;</a:t>
              </a:r>
            </a:p>
            <a:p>
              <a:r>
                <a:rPr lang="en-US" sz="1800">
                  <a:solidFill>
                    <a:srgbClr val="FF0000"/>
                  </a:solidFill>
                  <a:latin typeface="Courier New"/>
                  <a:cs typeface="Courier New"/>
                </a:rPr>
                <a:t>static </a:t>
              </a:r>
              <a:r>
                <a:rPr lang="en-US" sz="1800" err="1">
                  <a:solidFill>
                    <a:srgbClr val="FF0000"/>
                  </a:solidFill>
                  <a:latin typeface="Courier New"/>
                  <a:cs typeface="Courier New"/>
                </a:rPr>
                <a:t>int</a:t>
              </a:r>
              <a:r>
                <a:rPr lang="en-US" sz="1800">
                  <a:solidFill>
                    <a:srgbClr val="FF0000"/>
                  </a:solidFill>
                  <a:latin typeface="Courier New"/>
                  <a:cs typeface="Courier New"/>
                </a:rPr>
                <a:t> </a:t>
              </a:r>
              <a:r>
                <a:rPr lang="en-US" sz="1800" err="1">
                  <a:solidFill>
                    <a:srgbClr val="FF0000"/>
                  </a:solidFill>
                  <a:latin typeface="Courier New"/>
                  <a:cs typeface="Courier New"/>
                </a:rPr>
                <a:t>init</a:t>
              </a:r>
              <a:r>
                <a:rPr lang="en-US" sz="1800">
                  <a:solidFill>
                    <a:srgbClr val="FF0000"/>
                  </a:solidFill>
                  <a:latin typeface="Courier New"/>
                  <a:cs typeface="Courier New"/>
                </a:rPr>
                <a:t> = 1;</a:t>
              </a:r>
            </a:p>
          </p:txBody>
        </p:sp>
        <p:cxnSp>
          <p:nvCxnSpPr>
            <p:cNvPr id="4" name="Straight Arrow Connector 3"/>
            <p:cNvCxnSpPr>
              <a:stCxn id="2" idx="1"/>
            </p:cNvCxnSpPr>
            <p:nvPr/>
          </p:nvCxnSpPr>
          <p:spPr bwMode="auto">
            <a:xfrm flipH="1">
              <a:off x="1077686" y="4359728"/>
              <a:ext cx="2919911" cy="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5" name="Group 14"/>
          <p:cNvGrpSpPr/>
          <p:nvPr/>
        </p:nvGrpSpPr>
        <p:grpSpPr>
          <a:xfrm>
            <a:off x="1223023" y="1393180"/>
            <a:ext cx="6882311" cy="838200"/>
            <a:chOff x="1077686" y="3940628"/>
            <a:chExt cx="6882311" cy="838200"/>
          </a:xfrm>
        </p:grpSpPr>
        <p:sp>
          <p:nvSpPr>
            <p:cNvPr id="16" name="Rectangle 15"/>
            <p:cNvSpPr/>
            <p:nvPr/>
          </p:nvSpPr>
          <p:spPr bwMode="auto">
            <a:xfrm>
              <a:off x="3997597" y="3940628"/>
              <a:ext cx="3962400" cy="8382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r>
                <a:rPr lang="en-US" sz="1800">
                  <a:latin typeface="Courier New"/>
                  <a:cs typeface="Courier New"/>
                </a:rPr>
                <a:t>extern </a:t>
              </a:r>
              <a:r>
                <a:rPr lang="en-US" sz="1800" err="1">
                  <a:latin typeface="Courier New"/>
                  <a:cs typeface="Courier New"/>
                </a:rPr>
                <a:t>int</a:t>
              </a:r>
              <a:r>
                <a:rPr lang="en-US" sz="1800">
                  <a:latin typeface="Courier New"/>
                  <a:cs typeface="Courier New"/>
                </a:rPr>
                <a:t> g;</a:t>
              </a:r>
            </a:p>
            <a:p>
              <a:r>
                <a:rPr lang="en-US" sz="1800">
                  <a:latin typeface="Courier New"/>
                  <a:cs typeface="Courier New"/>
                </a:rPr>
                <a:t>static </a:t>
              </a:r>
              <a:r>
                <a:rPr lang="en-US" sz="1800" err="1">
                  <a:latin typeface="Courier New"/>
                  <a:cs typeface="Courier New"/>
                </a:rPr>
                <a:t>int</a:t>
              </a:r>
              <a:r>
                <a:rPr lang="en-US" sz="1800">
                  <a:latin typeface="Courier New"/>
                  <a:cs typeface="Courier New"/>
                </a:rPr>
                <a:t> </a:t>
              </a:r>
              <a:r>
                <a:rPr lang="en-US" sz="1800" err="1">
                  <a:latin typeface="Courier New"/>
                  <a:cs typeface="Courier New"/>
                </a:rPr>
                <a:t>init</a:t>
              </a:r>
              <a:r>
                <a:rPr lang="en-US" sz="1800">
                  <a:latin typeface="Courier New"/>
                  <a:cs typeface="Courier New"/>
                </a:rPr>
                <a:t> = 0;</a:t>
              </a:r>
            </a:p>
          </p:txBody>
        </p:sp>
        <p:cxnSp>
          <p:nvCxnSpPr>
            <p:cNvPr id="17" name="Straight Arrow Connector 16"/>
            <p:cNvCxnSpPr>
              <a:stCxn id="16" idx="1"/>
            </p:cNvCxnSpPr>
            <p:nvPr/>
          </p:nvCxnSpPr>
          <p:spPr bwMode="auto">
            <a:xfrm flipH="1">
              <a:off x="1077686" y="4359728"/>
              <a:ext cx="2919911" cy="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1529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17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3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72533" y="465667"/>
            <a:ext cx="7594600" cy="57308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Step 2: Relocation</a:t>
            </a: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508174" y="4156075"/>
            <a:ext cx="2278062" cy="533400"/>
          </a:xfrm>
          <a:prstGeom prst="rect">
            <a:avLst/>
          </a:prstGeom>
          <a:solidFill>
            <a:srgbClr val="F6F5BD"/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main()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414865" y="3849853"/>
            <a:ext cx="1008907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main.o</a:t>
            </a: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508174" y="5486400"/>
            <a:ext cx="2278062" cy="533400"/>
          </a:xfrm>
          <a:prstGeom prst="rect">
            <a:avLst/>
          </a:prstGeom>
          <a:solidFill>
            <a:srgbClr val="F6F5BD"/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sum()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381000" y="5192714"/>
            <a:ext cx="874368" cy="357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err="1">
                <a:latin typeface="Courier New" pitchFamily="49" charset="0"/>
                <a:ea typeface="msgothic" charset="0"/>
                <a:cs typeface="msgothic" charset="0"/>
              </a:rPr>
              <a:t>sum.o</a:t>
            </a:r>
            <a:endParaRPr lang="en-GB" sz="1800" b="1"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18444" name="Rectangle 12"/>
          <p:cNvSpPr>
            <a:spLocks noChangeArrowheads="1"/>
          </p:cNvSpPr>
          <p:nvPr/>
        </p:nvSpPr>
        <p:spPr bwMode="auto">
          <a:xfrm>
            <a:off x="508174" y="2511425"/>
            <a:ext cx="2278062" cy="533400"/>
          </a:xfrm>
          <a:prstGeom prst="rect">
            <a:avLst/>
          </a:prstGeom>
          <a:solidFill>
            <a:srgbClr val="F6F5BD"/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System code</a:t>
            </a:r>
          </a:p>
        </p:txBody>
      </p:sp>
      <p:sp>
        <p:nvSpPr>
          <p:cNvPr id="18446" name="Rectangle 14"/>
          <p:cNvSpPr>
            <a:spLocks noChangeArrowheads="1"/>
          </p:cNvSpPr>
          <p:nvPr/>
        </p:nvSpPr>
        <p:spPr bwMode="auto">
          <a:xfrm>
            <a:off x="508174" y="4689475"/>
            <a:ext cx="2278062" cy="3222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 array[2]={1,2}</a:t>
            </a:r>
          </a:p>
        </p:txBody>
      </p:sp>
      <p:sp>
        <p:nvSpPr>
          <p:cNvPr id="18447" name="Rectangle 15"/>
          <p:cNvSpPr>
            <a:spLocks noChangeArrowheads="1"/>
          </p:cNvSpPr>
          <p:nvPr/>
        </p:nvSpPr>
        <p:spPr bwMode="auto">
          <a:xfrm>
            <a:off x="508174" y="3044825"/>
            <a:ext cx="2278062" cy="3619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System data</a:t>
            </a:r>
          </a:p>
        </p:txBody>
      </p:sp>
      <p:sp>
        <p:nvSpPr>
          <p:cNvPr id="18451" name="Text Box 19"/>
          <p:cNvSpPr txBox="1">
            <a:spLocks noChangeArrowheads="1"/>
          </p:cNvSpPr>
          <p:nvPr/>
        </p:nvSpPr>
        <p:spPr bwMode="auto">
          <a:xfrm>
            <a:off x="389467" y="1760538"/>
            <a:ext cx="3226502" cy="4564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latin typeface="Calibri" pitchFamily="34" charset="0"/>
                <a:ea typeface="msgothic" charset="0"/>
                <a:cs typeface="msgothic" charset="0"/>
              </a:rPr>
              <a:t>Relocatable Object Files</a:t>
            </a:r>
          </a:p>
        </p:txBody>
      </p:sp>
      <p:sp>
        <p:nvSpPr>
          <p:cNvPr id="18455" name="Text Box 23"/>
          <p:cNvSpPr txBox="1">
            <a:spLocks noChangeArrowheads="1"/>
          </p:cNvSpPr>
          <p:nvPr/>
        </p:nvSpPr>
        <p:spPr bwMode="auto">
          <a:xfrm>
            <a:off x="2778299" y="2566988"/>
            <a:ext cx="871049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.text</a:t>
            </a:r>
          </a:p>
        </p:txBody>
      </p:sp>
      <p:sp>
        <p:nvSpPr>
          <p:cNvPr id="18456" name="Text Box 24"/>
          <p:cNvSpPr txBox="1">
            <a:spLocks noChangeArrowheads="1"/>
          </p:cNvSpPr>
          <p:nvPr/>
        </p:nvSpPr>
        <p:spPr bwMode="auto">
          <a:xfrm>
            <a:off x="2778299" y="2932113"/>
            <a:ext cx="871049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.data</a:t>
            </a:r>
          </a:p>
        </p:txBody>
      </p:sp>
      <p:sp>
        <p:nvSpPr>
          <p:cNvPr id="18457" name="Text Box 25"/>
          <p:cNvSpPr txBox="1">
            <a:spLocks noChangeArrowheads="1"/>
          </p:cNvSpPr>
          <p:nvPr/>
        </p:nvSpPr>
        <p:spPr bwMode="auto">
          <a:xfrm>
            <a:off x="2778299" y="4195763"/>
            <a:ext cx="871049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.text</a:t>
            </a:r>
          </a:p>
        </p:txBody>
      </p:sp>
      <p:sp>
        <p:nvSpPr>
          <p:cNvPr id="18458" name="Text Box 26"/>
          <p:cNvSpPr txBox="1">
            <a:spLocks noChangeArrowheads="1"/>
          </p:cNvSpPr>
          <p:nvPr/>
        </p:nvSpPr>
        <p:spPr bwMode="auto">
          <a:xfrm>
            <a:off x="2778299" y="4608513"/>
            <a:ext cx="871049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.data</a:t>
            </a:r>
          </a:p>
        </p:txBody>
      </p:sp>
      <p:sp>
        <p:nvSpPr>
          <p:cNvPr id="18459" name="Text Box 27"/>
          <p:cNvSpPr txBox="1">
            <a:spLocks noChangeArrowheads="1"/>
          </p:cNvSpPr>
          <p:nvPr/>
        </p:nvSpPr>
        <p:spPr bwMode="auto">
          <a:xfrm>
            <a:off x="2778299" y="5557838"/>
            <a:ext cx="871049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.text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B9D6119-8C25-4CE5-A790-38587FE84A4A}"/>
              </a:ext>
            </a:extLst>
          </p:cNvPr>
          <p:cNvGrpSpPr/>
          <p:nvPr/>
        </p:nvGrpSpPr>
        <p:grpSpPr>
          <a:xfrm>
            <a:off x="4038600" y="1765301"/>
            <a:ext cx="4900862" cy="4635499"/>
            <a:chOff x="4038600" y="1765301"/>
            <a:chExt cx="4900862" cy="4635499"/>
          </a:xfrm>
        </p:grpSpPr>
        <p:sp>
          <p:nvSpPr>
            <p:cNvPr id="18440" name="Rectangle 8"/>
            <p:cNvSpPr>
              <a:spLocks noChangeArrowheads="1"/>
            </p:cNvSpPr>
            <p:nvPr/>
          </p:nvSpPr>
          <p:spPr bwMode="auto">
            <a:xfrm>
              <a:off x="5231591" y="2768601"/>
              <a:ext cx="2422525" cy="319087"/>
            </a:xfrm>
            <a:prstGeom prst="rect">
              <a:avLst/>
            </a:prstGeom>
            <a:solidFill>
              <a:srgbClr val="FFFFFF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>
                  <a:latin typeface="Calibri" pitchFamily="34" charset="0"/>
                  <a:ea typeface="msgothic" charset="0"/>
                  <a:cs typeface="msgothic" charset="0"/>
                </a:rPr>
                <a:t>Headers</a:t>
              </a:r>
            </a:p>
          </p:txBody>
        </p:sp>
        <p:sp>
          <p:nvSpPr>
            <p:cNvPr id="18441" name="Rectangle 9"/>
            <p:cNvSpPr>
              <a:spLocks noChangeArrowheads="1"/>
            </p:cNvSpPr>
            <p:nvPr/>
          </p:nvSpPr>
          <p:spPr bwMode="auto">
            <a:xfrm>
              <a:off x="5231591" y="3416301"/>
              <a:ext cx="2422525" cy="533400"/>
            </a:xfrm>
            <a:prstGeom prst="rect">
              <a:avLst/>
            </a:prstGeom>
            <a:solidFill>
              <a:srgbClr val="F6F5BD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>
                  <a:latin typeface="Courier New" pitchFamily="49" charset="0"/>
                  <a:ea typeface="msgothic" charset="0"/>
                  <a:cs typeface="msgothic" charset="0"/>
                </a:rPr>
                <a:t>main()</a:t>
              </a:r>
            </a:p>
          </p:txBody>
        </p:sp>
        <p:sp>
          <p:nvSpPr>
            <p:cNvPr id="18442" name="Rectangle 10"/>
            <p:cNvSpPr>
              <a:spLocks noChangeArrowheads="1"/>
            </p:cNvSpPr>
            <p:nvPr/>
          </p:nvSpPr>
          <p:spPr bwMode="auto">
            <a:xfrm>
              <a:off x="5231591" y="3949701"/>
              <a:ext cx="2422525" cy="533400"/>
            </a:xfrm>
            <a:prstGeom prst="rect">
              <a:avLst/>
            </a:prstGeom>
            <a:solidFill>
              <a:srgbClr val="F6F5BD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ourier New" pitchFamily="49" charset="0"/>
                  <a:ea typeface="msgothic" charset="0"/>
                  <a:cs typeface="msgothic" charset="0"/>
                </a:rPr>
                <a:t>sum()</a:t>
              </a:r>
            </a:p>
          </p:txBody>
        </p:sp>
        <p:sp>
          <p:nvSpPr>
            <p:cNvPr id="18443" name="Text Box 11"/>
            <p:cNvSpPr txBox="1">
              <a:spLocks noChangeArrowheads="1"/>
            </p:cNvSpPr>
            <p:nvPr/>
          </p:nvSpPr>
          <p:spPr bwMode="auto">
            <a:xfrm>
              <a:off x="4948237" y="2595562"/>
              <a:ext cx="309563" cy="3635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>
                  <a:latin typeface="Calibri" pitchFamily="34" charset="0"/>
                  <a:ea typeface="msgothic" charset="0"/>
                  <a:cs typeface="msgothic" charset="0"/>
                </a:rPr>
                <a:t>0</a:t>
              </a:r>
            </a:p>
          </p:txBody>
        </p:sp>
        <p:sp>
          <p:nvSpPr>
            <p:cNvPr id="18448" name="Rectangle 16"/>
            <p:cNvSpPr>
              <a:spLocks noChangeArrowheads="1"/>
            </p:cNvSpPr>
            <p:nvPr/>
          </p:nvSpPr>
          <p:spPr bwMode="auto">
            <a:xfrm>
              <a:off x="5231591" y="4483101"/>
              <a:ext cx="2422525" cy="533400"/>
            </a:xfrm>
            <a:prstGeom prst="rect">
              <a:avLst/>
            </a:prstGeom>
            <a:solidFill>
              <a:srgbClr val="F6F5BD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>
                  <a:latin typeface="Calibri" pitchFamily="34" charset="0"/>
                  <a:ea typeface="msgothic" charset="0"/>
                  <a:cs typeface="msgothic" charset="0"/>
                </a:rPr>
                <a:t>More system code</a:t>
              </a:r>
            </a:p>
          </p:txBody>
        </p:sp>
        <p:sp>
          <p:nvSpPr>
            <p:cNvPr id="18452" name="Text Box 20"/>
            <p:cNvSpPr txBox="1">
              <a:spLocks noChangeArrowheads="1"/>
            </p:cNvSpPr>
            <p:nvPr/>
          </p:nvSpPr>
          <p:spPr bwMode="auto">
            <a:xfrm>
              <a:off x="5105400" y="1765301"/>
              <a:ext cx="2995862" cy="45647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>
                  <a:latin typeface="Calibri" pitchFamily="34" charset="0"/>
                  <a:ea typeface="msgothic" charset="0"/>
                  <a:cs typeface="msgothic" charset="0"/>
                </a:rPr>
                <a:t>Executable Object File</a:t>
              </a:r>
            </a:p>
          </p:txBody>
        </p:sp>
        <p:sp>
          <p:nvSpPr>
            <p:cNvPr id="18453" name="AutoShape 21"/>
            <p:cNvSpPr>
              <a:spLocks/>
            </p:cNvSpPr>
            <p:nvPr/>
          </p:nvSpPr>
          <p:spPr bwMode="auto">
            <a:xfrm>
              <a:off x="7772400" y="3087687"/>
              <a:ext cx="304800" cy="1928813"/>
            </a:xfrm>
            <a:prstGeom prst="rightBrace">
              <a:avLst>
                <a:gd name="adj1" fmla="val 59766"/>
                <a:gd name="adj2" fmla="val 50000"/>
              </a:avLst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4" name="Text Box 22"/>
            <p:cNvSpPr txBox="1">
              <a:spLocks noChangeArrowheads="1"/>
            </p:cNvSpPr>
            <p:nvPr/>
          </p:nvSpPr>
          <p:spPr bwMode="auto">
            <a:xfrm>
              <a:off x="8068413" y="3683530"/>
              <a:ext cx="871049" cy="35490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>
                  <a:latin typeface="Courier New" pitchFamily="49" charset="0"/>
                  <a:ea typeface="msgothic" charset="0"/>
                  <a:cs typeface="msgothic" charset="0"/>
                </a:rPr>
                <a:t>.text</a:t>
              </a:r>
            </a:p>
          </p:txBody>
        </p:sp>
        <p:sp>
          <p:nvSpPr>
            <p:cNvPr id="18462" name="Rectangle 30"/>
            <p:cNvSpPr>
              <a:spLocks noChangeArrowheads="1"/>
            </p:cNvSpPr>
            <p:nvPr/>
          </p:nvSpPr>
          <p:spPr bwMode="auto">
            <a:xfrm>
              <a:off x="5231591" y="5716588"/>
              <a:ext cx="2422525" cy="684212"/>
            </a:xfrm>
            <a:prstGeom prst="rect">
              <a:avLst/>
            </a:prstGeom>
            <a:solidFill>
              <a:srgbClr val="FFFFFF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>
                  <a:latin typeface="Courier New" pitchFamily="49" charset="0"/>
                  <a:ea typeface="msgothic" charset="0"/>
                  <a:cs typeface="msgothic" charset="0"/>
                </a:rPr>
                <a:t>.symtab</a:t>
              </a:r>
            </a:p>
            <a:p>
              <a:pPr algn="ctr"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>
                  <a:latin typeface="Courier New" pitchFamily="49" charset="0"/>
                  <a:ea typeface="msgothic" charset="0"/>
                  <a:cs typeface="msgothic" charset="0"/>
                </a:rPr>
                <a:t>.debug</a:t>
              </a:r>
            </a:p>
          </p:txBody>
        </p:sp>
        <p:sp>
          <p:nvSpPr>
            <p:cNvPr id="18463" name="AutoShape 31"/>
            <p:cNvSpPr>
              <a:spLocks/>
            </p:cNvSpPr>
            <p:nvPr/>
          </p:nvSpPr>
          <p:spPr bwMode="auto">
            <a:xfrm>
              <a:off x="7730316" y="5016501"/>
              <a:ext cx="304800" cy="676275"/>
            </a:xfrm>
            <a:prstGeom prst="rightBrace">
              <a:avLst>
                <a:gd name="adj1" fmla="val 18490"/>
                <a:gd name="adj2" fmla="val 50000"/>
              </a:avLst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4" name="Text Box 32"/>
            <p:cNvSpPr txBox="1">
              <a:spLocks noChangeArrowheads="1"/>
            </p:cNvSpPr>
            <p:nvPr/>
          </p:nvSpPr>
          <p:spPr bwMode="auto">
            <a:xfrm>
              <a:off x="8068413" y="5155142"/>
              <a:ext cx="871049" cy="35490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>
                  <a:latin typeface="Courier New" pitchFamily="49" charset="0"/>
                  <a:ea typeface="msgothic" charset="0"/>
                  <a:cs typeface="msgothic" charset="0"/>
                </a:rPr>
                <a:t>.data</a:t>
              </a:r>
            </a:p>
          </p:txBody>
        </p:sp>
        <p:sp>
          <p:nvSpPr>
            <p:cNvPr id="18467" name="Line 35"/>
            <p:cNvSpPr>
              <a:spLocks noChangeShapeType="1"/>
            </p:cNvSpPr>
            <p:nvPr/>
          </p:nvSpPr>
          <p:spPr bwMode="auto">
            <a:xfrm>
              <a:off x="4038600" y="4564858"/>
              <a:ext cx="836613" cy="1587"/>
            </a:xfrm>
            <a:prstGeom prst="line">
              <a:avLst/>
            </a:prstGeom>
            <a:noFill/>
            <a:ln w="76320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468" name="Line 36"/>
            <p:cNvSpPr>
              <a:spLocks noChangeShapeType="1"/>
            </p:cNvSpPr>
            <p:nvPr/>
          </p:nvSpPr>
          <p:spPr bwMode="auto">
            <a:xfrm>
              <a:off x="4038600" y="3430588"/>
              <a:ext cx="836613" cy="392113"/>
            </a:xfrm>
            <a:prstGeom prst="line">
              <a:avLst/>
            </a:prstGeom>
            <a:noFill/>
            <a:ln w="76320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469" name="Line 37"/>
            <p:cNvSpPr>
              <a:spLocks noChangeShapeType="1"/>
            </p:cNvSpPr>
            <p:nvPr/>
          </p:nvSpPr>
          <p:spPr bwMode="auto">
            <a:xfrm flipV="1">
              <a:off x="4038600" y="5308601"/>
              <a:ext cx="836613" cy="409575"/>
            </a:xfrm>
            <a:prstGeom prst="line">
              <a:avLst/>
            </a:prstGeom>
            <a:noFill/>
            <a:ln w="76320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470" name="Rectangle 38"/>
            <p:cNvSpPr>
              <a:spLocks noChangeArrowheads="1"/>
            </p:cNvSpPr>
            <p:nvPr/>
          </p:nvSpPr>
          <p:spPr bwMode="auto">
            <a:xfrm>
              <a:off x="5231591" y="3092451"/>
              <a:ext cx="2422525" cy="319087"/>
            </a:xfrm>
            <a:prstGeom prst="rect">
              <a:avLst/>
            </a:prstGeom>
            <a:solidFill>
              <a:srgbClr val="F6F5BD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>
                  <a:latin typeface="Calibri" pitchFamily="34" charset="0"/>
                  <a:ea typeface="msgothic" charset="0"/>
                  <a:cs typeface="msgothic" charset="0"/>
                </a:rPr>
                <a:t>System code</a:t>
              </a:r>
            </a:p>
          </p:txBody>
        </p:sp>
        <p:sp>
          <p:nvSpPr>
            <p:cNvPr id="46" name="Rectangle 15"/>
            <p:cNvSpPr>
              <a:spLocks noChangeArrowheads="1"/>
            </p:cNvSpPr>
            <p:nvPr/>
          </p:nvSpPr>
          <p:spPr bwMode="auto">
            <a:xfrm>
              <a:off x="5231590" y="5022851"/>
              <a:ext cx="2422525" cy="36195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>
                  <a:latin typeface="Calibri" pitchFamily="34" charset="0"/>
                  <a:ea typeface="msgothic" charset="0"/>
                  <a:cs typeface="msgothic" charset="0"/>
                </a:rPr>
                <a:t>System data</a:t>
              </a:r>
            </a:p>
          </p:txBody>
        </p:sp>
        <p:sp>
          <p:nvSpPr>
            <p:cNvPr id="47" name="Rectangle 14"/>
            <p:cNvSpPr>
              <a:spLocks noChangeArrowheads="1"/>
            </p:cNvSpPr>
            <p:nvPr/>
          </p:nvSpPr>
          <p:spPr bwMode="auto">
            <a:xfrm>
              <a:off x="5231591" y="5401470"/>
              <a:ext cx="2422524" cy="32226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err="1">
                  <a:latin typeface="Courier New" pitchFamily="49" charset="0"/>
                  <a:ea typeface="msgothic" charset="0"/>
                  <a:cs typeface="msgothic" charset="0"/>
                </a:rPr>
                <a:t>int</a:t>
              </a:r>
              <a:r>
                <a:rPr lang="en-GB" sz="1600" b="1">
                  <a:latin typeface="Courier New" pitchFamily="49" charset="0"/>
                  <a:ea typeface="msgothic" charset="0"/>
                  <a:cs typeface="msgothic" charset="0"/>
                </a:rPr>
                <a:t> array[2]={1,2}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3BD01EB5-FF04-4D93-B691-94D847ADDC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4494" y="272043"/>
            <a:ext cx="2234998" cy="136070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71FAAB0-2968-406C-9782-B017585939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2976" y="276361"/>
            <a:ext cx="2156224" cy="134611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33904" y="445029"/>
            <a:ext cx="8716962" cy="782638"/>
          </a:xfrm>
          <a:ln/>
        </p:spPr>
        <p:txBody>
          <a:bodyPr/>
          <a:lstStyle/>
          <a:p>
            <a:pPr>
              <a:lnSpc>
                <a:spcPct val="82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Relocation Entries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5715000" y="6551633"/>
            <a:ext cx="2933713" cy="306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>
                <a:latin typeface="Calibri" pitchFamily="34" charset="0"/>
                <a:ea typeface="msgothic" charset="0"/>
                <a:cs typeface="msgothic" charset="0"/>
              </a:rPr>
              <a:t>Source: </a:t>
            </a:r>
            <a:r>
              <a:rPr lang="en-GB" sz="1400" b="1" err="1">
                <a:latin typeface="Courier New" pitchFamily="49" charset="0"/>
                <a:ea typeface="msgothic" charset="0"/>
                <a:cs typeface="msgothic" charset="0"/>
              </a:rPr>
              <a:t>objdump</a:t>
            </a:r>
            <a:r>
              <a:rPr lang="en-GB" sz="1400" b="1">
                <a:latin typeface="Courier New" pitchFamily="49" charset="0"/>
                <a:ea typeface="msgothic" charset="0"/>
                <a:cs typeface="msgothic" charset="0"/>
              </a:rPr>
              <a:t> –r –d </a:t>
            </a:r>
            <a:r>
              <a:rPr lang="en-GB" sz="1400" b="1" err="1">
                <a:latin typeface="Courier New" pitchFamily="49" charset="0"/>
                <a:ea typeface="msgothic" charset="0"/>
                <a:cs typeface="msgothic" charset="0"/>
              </a:rPr>
              <a:t>main.o</a:t>
            </a:r>
            <a:endParaRPr lang="en-GB" sz="1400" b="1"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0" y="3581400"/>
            <a:ext cx="9144000" cy="2790636"/>
          </a:xfrm>
          <a:prstGeom prst="rect">
            <a:avLst/>
          </a:prstGeom>
          <a:solidFill>
            <a:schemeClr val="bg1">
              <a:lumMod val="9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0000000000000000 &lt;main&gt;:</a:t>
            </a:r>
          </a:p>
          <a:p>
            <a:r>
              <a:rPr lang="ro-RO" sz="1600">
                <a:solidFill>
                  <a:srgbClr val="000000"/>
                </a:solidFill>
                <a:latin typeface="Courier New"/>
                <a:cs typeface="Courier New"/>
              </a:rPr>
              <a:t>   0:   48 83 ec 08             sub    $0x8,%rsp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4:   be 02 00 00 00         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mov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$0x2,%esi</a:t>
            </a:r>
          </a:p>
          <a:p>
            <a:r>
              <a:rPr lang="sk-SK" sz="1600">
                <a:solidFill>
                  <a:srgbClr val="000000"/>
                </a:solidFill>
                <a:latin typeface="Courier New"/>
                <a:cs typeface="Courier New"/>
              </a:rPr>
              <a:t>   9:   bf 00 00 00 00          mov    $0x0,%edi      </a:t>
            </a:r>
            <a:r>
              <a:rPr lang="sk-SK" sz="1600">
                <a:solidFill>
                  <a:srgbClr val="3366FF"/>
                </a:solidFill>
                <a:latin typeface="Courier New"/>
                <a:cs typeface="Courier New"/>
              </a:rPr>
              <a:t># %edi = &amp;array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                    </a:t>
            </a:r>
            <a:r>
              <a:rPr lang="en-US" sz="1600">
                <a:solidFill>
                  <a:srgbClr val="FF0000"/>
                </a:solidFill>
                <a:latin typeface="Courier New"/>
                <a:cs typeface="Courier New"/>
              </a:rPr>
              <a:t>a: R_X86_64_32 array          </a:t>
            </a:r>
            <a:r>
              <a:rPr lang="en-US" sz="1600">
                <a:solidFill>
                  <a:srgbClr val="3366FF"/>
                </a:solidFill>
                <a:latin typeface="Courier New"/>
                <a:cs typeface="Courier New"/>
              </a:rPr>
              <a:t># Relocation entry</a:t>
            </a:r>
          </a:p>
          <a:p>
            <a:endParaRPr lang="en-US" sz="1600">
              <a:solidFill>
                <a:srgbClr val="3366FF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e:   e8 00 00 00 00         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callq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13 &lt;main+0x13&gt; </a:t>
            </a:r>
            <a:r>
              <a:rPr lang="en-US" sz="1600">
                <a:solidFill>
                  <a:srgbClr val="3366FF"/>
                </a:solidFill>
                <a:latin typeface="Courier New"/>
                <a:cs typeface="Courier New"/>
              </a:rPr>
              <a:t># sum()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                    </a:t>
            </a:r>
            <a:r>
              <a:rPr lang="en-US" sz="1600">
                <a:solidFill>
                  <a:srgbClr val="FF0000"/>
                </a:solidFill>
                <a:latin typeface="Courier New"/>
                <a:cs typeface="Courier New"/>
              </a:rPr>
              <a:t>f: R_X86_64_PC32 sum-0x4      </a:t>
            </a:r>
            <a:r>
              <a:rPr lang="en-US" sz="1600">
                <a:solidFill>
                  <a:srgbClr val="3366FF"/>
                </a:solidFill>
                <a:latin typeface="Courier New"/>
                <a:cs typeface="Courier New"/>
              </a:rPr>
              <a:t># Relocation entry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13:   48 83 c4 08             add    $0x8,%rsp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17:   c3                     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retq</a:t>
            </a:r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o-RO" sz="1600">
              <a:latin typeface="Courier New"/>
              <a:ea typeface="msgothic" charset="0"/>
              <a:cs typeface="Courier New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8067113" y="6014373"/>
            <a:ext cx="1067294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main.o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2435885" y="1255543"/>
            <a:ext cx="4512999" cy="2033506"/>
          </a:xfrm>
          <a:prstGeom prst="rect">
            <a:avLst/>
          </a:prstGeom>
          <a:solidFill>
            <a:srgbClr val="F7F5CD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hu-HU" sz="1800" dirty="0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hu-HU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hu-HU" sz="1800" dirty="0">
                <a:solidFill>
                  <a:srgbClr val="C1651C"/>
                </a:solidFill>
                <a:latin typeface="Courier New"/>
                <a:cs typeface="Courier New"/>
              </a:rPr>
              <a:t>array</a:t>
            </a:r>
            <a:r>
              <a:rPr lang="hu-HU" sz="1800" dirty="0">
                <a:solidFill>
                  <a:srgbClr val="000000"/>
                </a:solidFill>
                <a:latin typeface="Courier New"/>
                <a:cs typeface="Courier New"/>
              </a:rPr>
              <a:t>[2] = {1, 2};</a:t>
            </a:r>
          </a:p>
          <a:p>
            <a:endParaRPr lang="hu-HU" sz="18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 dirty="0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(int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argc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, char**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fr-FR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8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800" dirty="0">
                <a:solidFill>
                  <a:srgbClr val="C1651C"/>
                </a:solidFill>
                <a:latin typeface="Courier New"/>
                <a:cs typeface="Courier New"/>
              </a:rPr>
              <a:t>val</a:t>
            </a:r>
            <a:r>
              <a:rPr lang="fr-FR" sz="18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fr-FR" sz="1800" dirty="0" err="1">
                <a:solidFill>
                  <a:srgbClr val="000000"/>
                </a:solidFill>
                <a:latin typeface="Courier New"/>
                <a:cs typeface="Courier New"/>
              </a:rPr>
              <a:t>sum</a:t>
            </a:r>
            <a:r>
              <a:rPr lang="fr-FR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fr-FR" sz="1800" dirty="0" err="1">
                <a:solidFill>
                  <a:srgbClr val="000000"/>
                </a:solidFill>
                <a:latin typeface="Courier New"/>
                <a:cs typeface="Courier New"/>
              </a:rPr>
              <a:t>array</a:t>
            </a:r>
            <a:r>
              <a:rPr lang="fr-FR" sz="1800" dirty="0">
                <a:solidFill>
                  <a:srgbClr val="000000"/>
                </a:solidFill>
                <a:latin typeface="Courier New"/>
                <a:cs typeface="Courier New"/>
              </a:rPr>
              <a:t>, 2);</a:t>
            </a:r>
          </a:p>
          <a:p>
            <a:r>
              <a:rPr lang="fr-FR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8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fr-FR" sz="1800" dirty="0">
                <a:solidFill>
                  <a:srgbClr val="000000"/>
                </a:solidFill>
                <a:latin typeface="Courier New"/>
                <a:cs typeface="Courier New"/>
              </a:rPr>
              <a:t> val;</a:t>
            </a:r>
          </a:p>
          <a:p>
            <a:r>
              <a:rPr lang="fr-FR" sz="18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  <a:endParaRPr lang="en-US" sz="1800" dirty="0">
              <a:latin typeface="Courier New"/>
              <a:cs typeface="Courier New"/>
            </a:endParaRP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5881590" y="3223737"/>
            <a:ext cx="1067294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main.c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50826" y="152400"/>
            <a:ext cx="8918575" cy="1135063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Relocated .text section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52400" y="3200400"/>
            <a:ext cx="181758" cy="328424"/>
          </a:xfrm>
          <a:prstGeom prst="rect">
            <a:avLst/>
          </a:prstGeom>
          <a:solidFill>
            <a:schemeClr val="bg1">
              <a:lumMod val="95000"/>
            </a:schemeClr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o-RO" sz="1600"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76200" y="1330888"/>
            <a:ext cx="9017001" cy="4526497"/>
          </a:xfrm>
          <a:prstGeom prst="rect">
            <a:avLst/>
          </a:prstGeom>
          <a:solidFill>
            <a:schemeClr val="bg1">
              <a:lumMod val="9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00000000004004d0 &lt;main&gt;:</a:t>
            </a: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4004d0:       48 83 </a:t>
            </a:r>
            <a:r>
              <a:rPr lang="ro-RO" sz="1600" dirty="0" err="1">
                <a:solidFill>
                  <a:srgbClr val="000000"/>
                </a:solidFill>
                <a:latin typeface="Courier New"/>
                <a:cs typeface="Courier New"/>
              </a:rPr>
              <a:t>ec</a:t>
            </a:r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08       sub    $0x8,%rsp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4004d4:       be 02 00 00 00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mov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$0x2,%esi</a:t>
            </a:r>
          </a:p>
          <a:p>
            <a:r>
              <a:rPr lang="sk-SK" sz="1600" dirty="0">
                <a:solidFill>
                  <a:srgbClr val="000000"/>
                </a:solidFill>
                <a:latin typeface="Courier New"/>
                <a:cs typeface="Courier New"/>
              </a:rPr>
              <a:t>  4004d9:       </a:t>
            </a:r>
            <a:r>
              <a:rPr lang="sk-SK" sz="1600" dirty="0" err="1">
                <a:solidFill>
                  <a:srgbClr val="000000"/>
                </a:solidFill>
                <a:latin typeface="Courier New"/>
                <a:cs typeface="Courier New"/>
              </a:rPr>
              <a:t>bf</a:t>
            </a:r>
            <a:r>
              <a:rPr lang="sk-SK" sz="1600" dirty="0">
                <a:solidFill>
                  <a:srgbClr val="000000"/>
                </a:solidFill>
                <a:latin typeface="Courier New"/>
                <a:cs typeface="Courier New"/>
              </a:rPr>
              <a:t> 18 10 60 00    </a:t>
            </a:r>
            <a:r>
              <a:rPr lang="sk-SK" sz="1600" dirty="0" err="1">
                <a:solidFill>
                  <a:srgbClr val="000000"/>
                </a:solidFill>
                <a:latin typeface="Courier New"/>
                <a:cs typeface="Courier New"/>
              </a:rPr>
              <a:t>mov</a:t>
            </a:r>
            <a:r>
              <a:rPr lang="sk-SK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sk-SK" sz="1600" dirty="0">
                <a:solidFill>
                  <a:srgbClr val="7030A0"/>
                </a:solidFill>
                <a:latin typeface="Courier New"/>
                <a:cs typeface="Courier New"/>
              </a:rPr>
              <a:t>$0x601018</a:t>
            </a:r>
            <a:r>
              <a:rPr lang="sk-SK" sz="1600" dirty="0">
                <a:solidFill>
                  <a:srgbClr val="000000"/>
                </a:solidFill>
                <a:latin typeface="Courier New"/>
                <a:cs typeface="Courier New"/>
              </a:rPr>
              <a:t>,%edi  </a:t>
            </a:r>
            <a:r>
              <a:rPr lang="sk-SK" sz="1600" dirty="0">
                <a:latin typeface="Courier New"/>
                <a:cs typeface="Courier New"/>
              </a:rPr>
              <a:t># %</a:t>
            </a:r>
            <a:r>
              <a:rPr lang="sk-SK" sz="1600" dirty="0" err="1">
                <a:latin typeface="Courier New"/>
                <a:cs typeface="Courier New"/>
              </a:rPr>
              <a:t>edi</a:t>
            </a:r>
            <a:r>
              <a:rPr lang="sk-SK" sz="1600" dirty="0">
                <a:latin typeface="Courier New"/>
                <a:cs typeface="Courier New"/>
              </a:rPr>
              <a:t> = &amp;</a:t>
            </a:r>
            <a:r>
              <a:rPr lang="sk-SK" sz="1600" dirty="0" err="1">
                <a:latin typeface="Courier New"/>
                <a:cs typeface="Courier New"/>
              </a:rPr>
              <a:t>array</a:t>
            </a:r>
            <a:endParaRPr lang="sk-SK" sz="1600" dirty="0"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4004de:       e8 </a:t>
            </a:r>
            <a:r>
              <a:rPr lang="en-US" sz="1600" dirty="0">
                <a:solidFill>
                  <a:schemeClr val="accent1"/>
                </a:solidFill>
                <a:latin typeface="Courier New"/>
                <a:cs typeface="Courier New"/>
              </a:rPr>
              <a:t>05 00 00 00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callq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600" dirty="0">
                <a:solidFill>
                  <a:srgbClr val="FF0000"/>
                </a:solidFill>
                <a:latin typeface="Courier New"/>
                <a:cs typeface="Courier New"/>
              </a:rPr>
              <a:t>4004e8 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&lt;sum&gt;    # sum()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600" dirty="0">
                <a:solidFill>
                  <a:srgbClr val="3366FF"/>
                </a:solidFill>
                <a:latin typeface="Courier New"/>
                <a:cs typeface="Courier New"/>
              </a:rPr>
              <a:t>4004e3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:       48 83 c4 08       add    $0x8,%rsp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4004e7:       c3    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retq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00000000004004e8 &lt;sum&gt;:</a:t>
            </a:r>
          </a:p>
          <a:p>
            <a:r>
              <a:rPr lang="sk-SK" sz="16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sk-SK" sz="1600" dirty="0">
                <a:solidFill>
                  <a:srgbClr val="FF0000"/>
                </a:solidFill>
                <a:latin typeface="Courier New"/>
                <a:cs typeface="Courier New"/>
              </a:rPr>
              <a:t>4004e8</a:t>
            </a:r>
            <a:r>
              <a:rPr lang="sk-SK" sz="1600" dirty="0">
                <a:solidFill>
                  <a:srgbClr val="000000"/>
                </a:solidFill>
                <a:latin typeface="Courier New"/>
                <a:cs typeface="Courier New"/>
              </a:rPr>
              <a:t>:       b8 00 00 00 00          </a:t>
            </a:r>
            <a:r>
              <a:rPr lang="sk-SK" sz="1600" dirty="0" err="1">
                <a:solidFill>
                  <a:srgbClr val="000000"/>
                </a:solidFill>
                <a:latin typeface="Courier New"/>
                <a:cs typeface="Courier New"/>
              </a:rPr>
              <a:t>mov</a:t>
            </a:r>
            <a:r>
              <a:rPr lang="sk-SK" sz="1600" dirty="0">
                <a:solidFill>
                  <a:srgbClr val="000000"/>
                </a:solidFill>
                <a:latin typeface="Courier New"/>
                <a:cs typeface="Courier New"/>
              </a:rPr>
              <a:t>    $0x0,%eax</a:t>
            </a:r>
          </a:p>
          <a:p>
            <a:r>
              <a:rPr lang="sk-SK" sz="1600" dirty="0">
                <a:solidFill>
                  <a:srgbClr val="000000"/>
                </a:solidFill>
                <a:latin typeface="Courier New"/>
                <a:cs typeface="Courier New"/>
              </a:rPr>
              <a:t>  4004ed:       ba 00 00 00 00          </a:t>
            </a:r>
            <a:r>
              <a:rPr lang="sk-SK" sz="1600" dirty="0" err="1">
                <a:solidFill>
                  <a:srgbClr val="000000"/>
                </a:solidFill>
                <a:latin typeface="Courier New"/>
                <a:cs typeface="Courier New"/>
              </a:rPr>
              <a:t>mov</a:t>
            </a:r>
            <a:r>
              <a:rPr lang="sk-SK" sz="1600" dirty="0">
                <a:solidFill>
                  <a:srgbClr val="000000"/>
                </a:solidFill>
                <a:latin typeface="Courier New"/>
                <a:cs typeface="Courier New"/>
              </a:rPr>
              <a:t>    $0x0,%edx</a:t>
            </a:r>
          </a:p>
          <a:p>
            <a:r>
              <a:rPr lang="cs-CZ" sz="1600" dirty="0">
                <a:solidFill>
                  <a:srgbClr val="000000"/>
                </a:solidFill>
                <a:latin typeface="Courier New"/>
                <a:cs typeface="Courier New"/>
              </a:rPr>
              <a:t>  4004f2:       </a:t>
            </a:r>
            <a:r>
              <a:rPr lang="cs-CZ" sz="1600" dirty="0" err="1">
                <a:solidFill>
                  <a:srgbClr val="000000"/>
                </a:solidFill>
                <a:latin typeface="Courier New"/>
                <a:cs typeface="Courier New"/>
              </a:rPr>
              <a:t>eb</a:t>
            </a:r>
            <a:r>
              <a:rPr lang="cs-CZ" sz="1600" dirty="0">
                <a:solidFill>
                  <a:srgbClr val="000000"/>
                </a:solidFill>
                <a:latin typeface="Courier New"/>
                <a:cs typeface="Courier New"/>
              </a:rPr>
              <a:t> 09                   </a:t>
            </a:r>
            <a:r>
              <a:rPr lang="cs-CZ" sz="1600" dirty="0" err="1">
                <a:solidFill>
                  <a:srgbClr val="000000"/>
                </a:solidFill>
                <a:latin typeface="Courier New"/>
                <a:cs typeface="Courier New"/>
              </a:rPr>
              <a:t>jmp</a:t>
            </a:r>
            <a:r>
              <a:rPr lang="cs-CZ" sz="1600" dirty="0">
                <a:solidFill>
                  <a:srgbClr val="000000"/>
                </a:solidFill>
                <a:latin typeface="Courier New"/>
                <a:cs typeface="Courier New"/>
              </a:rPr>
              <a:t>    4004fd &lt;sum+0x15&gt;</a:t>
            </a: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4004f4:       48 63 ca                </a:t>
            </a:r>
            <a:r>
              <a:rPr lang="ro-RO" sz="1600" dirty="0" err="1">
                <a:solidFill>
                  <a:srgbClr val="000000"/>
                </a:solidFill>
                <a:latin typeface="Courier New"/>
                <a:cs typeface="Courier New"/>
              </a:rPr>
              <a:t>movslq</a:t>
            </a:r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%</a:t>
            </a:r>
            <a:r>
              <a:rPr lang="ro-RO" sz="1600" dirty="0" err="1">
                <a:solidFill>
                  <a:srgbClr val="000000"/>
                </a:solidFill>
                <a:latin typeface="Courier New"/>
                <a:cs typeface="Courier New"/>
              </a:rPr>
              <a:t>edx</a:t>
            </a:r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,%</a:t>
            </a:r>
            <a:r>
              <a:rPr lang="ro-RO" sz="1600" dirty="0" err="1">
                <a:solidFill>
                  <a:srgbClr val="000000"/>
                </a:solidFill>
                <a:latin typeface="Courier New"/>
                <a:cs typeface="Courier New"/>
              </a:rPr>
              <a:t>rcx</a:t>
            </a:r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4004f7:       03 04 8f                add    (%rdi,%rcx,4),%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eax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4004fa:       83 c2 01                add    $0x1,%edx</a:t>
            </a: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4004fd:       39 f2                   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cmp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%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esi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,%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edx</a:t>
            </a:r>
            <a:endParaRPr lang="nl-NL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4004ff:       7c f3                   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jl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4004f4 &lt;sum+0xc&gt;</a:t>
            </a:r>
          </a:p>
          <a:p>
            <a:r>
              <a:rPr lang="hu-HU" sz="1600" dirty="0">
                <a:solidFill>
                  <a:srgbClr val="000000"/>
                </a:solidFill>
                <a:latin typeface="Courier New"/>
                <a:cs typeface="Courier New"/>
              </a:rPr>
              <a:t>  400501:       f3 c3                   </a:t>
            </a:r>
            <a:r>
              <a:rPr lang="hu-HU" sz="1600" dirty="0" err="1">
                <a:solidFill>
                  <a:srgbClr val="000000"/>
                </a:solidFill>
                <a:latin typeface="Courier New"/>
                <a:cs typeface="Courier New"/>
              </a:rPr>
              <a:t>repz</a:t>
            </a:r>
            <a:r>
              <a:rPr lang="hu-HU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hu-HU" sz="1600" dirty="0" err="1">
                <a:solidFill>
                  <a:srgbClr val="000000"/>
                </a:solidFill>
                <a:latin typeface="Courier New"/>
                <a:cs typeface="Courier New"/>
              </a:rPr>
              <a:t>retq</a:t>
            </a:r>
            <a:endParaRPr lang="ro-RO" sz="1600" dirty="0">
              <a:latin typeface="Courier New"/>
              <a:ea typeface="msgothic" charset="0"/>
              <a:cs typeface="Courier New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5370" y="5943600"/>
            <a:ext cx="62268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err="1">
                <a:latin typeface="Courier New"/>
                <a:cs typeface="Courier New"/>
              </a:rPr>
              <a:t>callq</a:t>
            </a:r>
            <a:r>
              <a:rPr lang="en-US" sz="2000">
                <a:latin typeface="Calibri" pitchFamily="34" charset="0"/>
              </a:rPr>
              <a:t> instruction uses PC-relative addressing for sum():  </a:t>
            </a:r>
          </a:p>
          <a:p>
            <a:r>
              <a:rPr lang="en-US" sz="2000">
                <a:solidFill>
                  <a:srgbClr val="FF0000"/>
                </a:solidFill>
                <a:latin typeface="Courier New"/>
                <a:cs typeface="Courier New"/>
              </a:rPr>
              <a:t>0x4004e8</a:t>
            </a:r>
            <a:r>
              <a:rPr lang="en-US" sz="2000">
                <a:latin typeface="Calibri" pitchFamily="34" charset="0"/>
              </a:rPr>
              <a:t> = </a:t>
            </a:r>
            <a:r>
              <a:rPr lang="en-US" sz="2000">
                <a:solidFill>
                  <a:srgbClr val="3366FF"/>
                </a:solidFill>
                <a:latin typeface="Courier New"/>
                <a:cs typeface="Courier New"/>
              </a:rPr>
              <a:t>0x4004e3</a:t>
            </a:r>
            <a:r>
              <a:rPr lang="en-US" sz="2000">
                <a:latin typeface="Calibri" pitchFamily="34" charset="0"/>
              </a:rPr>
              <a:t> + </a:t>
            </a:r>
            <a:r>
              <a:rPr lang="en-US" sz="2000">
                <a:solidFill>
                  <a:srgbClr val="00CC99"/>
                </a:solidFill>
                <a:latin typeface="Courier New"/>
                <a:cs typeface="Courier New"/>
              </a:rPr>
              <a:t>0x5</a:t>
            </a:r>
          </a:p>
        </p:txBody>
      </p:sp>
      <p:sp>
        <p:nvSpPr>
          <p:cNvPr id="3" name="Rectangle 2"/>
          <p:cNvSpPr/>
          <p:nvPr/>
        </p:nvSpPr>
        <p:spPr>
          <a:xfrm>
            <a:off x="5394598" y="6519446"/>
            <a:ext cx="313980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Courier New"/>
                <a:cs typeface="Courier New"/>
              </a:rPr>
              <a:t>Source: </a:t>
            </a:r>
            <a:r>
              <a:rPr lang="en-US" sz="1600" dirty="0" err="1">
                <a:latin typeface="Courier New"/>
                <a:cs typeface="Courier New"/>
              </a:rPr>
              <a:t>objdump</a:t>
            </a:r>
            <a:r>
              <a:rPr lang="en-US" sz="1600" dirty="0">
                <a:latin typeface="Courier New"/>
                <a:cs typeface="Courier New"/>
              </a:rPr>
              <a:t> -d </a:t>
            </a:r>
            <a:r>
              <a:rPr lang="en-US" sz="1600" dirty="0" err="1">
                <a:latin typeface="Courier New"/>
                <a:cs typeface="Courier New"/>
              </a:rPr>
              <a:t>prog</a:t>
            </a:r>
            <a:endParaRPr lang="en-US" sz="1600" dirty="0">
              <a:latin typeface="Courier New"/>
              <a:cs typeface="Courier New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381000"/>
            <a:ext cx="8716962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Loading Executable Object Files</a:t>
            </a:r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323646" y="1567788"/>
            <a:ext cx="29718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ELF header</a:t>
            </a: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323646" y="1948788"/>
            <a:ext cx="2971800" cy="6096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Program header table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(required for executables)</a:t>
            </a: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323646" y="2939388"/>
            <a:ext cx="2971800" cy="381000"/>
          </a:xfrm>
          <a:prstGeom prst="rect">
            <a:avLst/>
          </a:prstGeom>
          <a:solidFill>
            <a:srgbClr val="F6F5BD"/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.text section</a:t>
            </a: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323646" y="3701388"/>
            <a:ext cx="2971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.data section</a:t>
            </a: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323646" y="4082388"/>
            <a:ext cx="2971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.</a:t>
            </a:r>
            <a:r>
              <a:rPr lang="en-GB" sz="1600" b="1" err="1">
                <a:latin typeface="Calibri" pitchFamily="34" charset="0"/>
                <a:ea typeface="msgothic" charset="0"/>
                <a:cs typeface="msgothic" charset="0"/>
              </a:rPr>
              <a:t>bss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 section</a:t>
            </a:r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323646" y="4463388"/>
            <a:ext cx="29718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.</a:t>
            </a:r>
            <a:r>
              <a:rPr lang="en-GB" sz="1600" b="1" err="1">
                <a:latin typeface="Calibri" pitchFamily="34" charset="0"/>
                <a:ea typeface="msgothic" charset="0"/>
                <a:cs typeface="msgothic" charset="0"/>
              </a:rPr>
              <a:t>symtab</a:t>
            </a:r>
            <a:endParaRPr lang="en-GB" sz="1600" b="1">
              <a:latin typeface="Calibri" pitchFamily="34" charset="0"/>
              <a:ea typeface="msgothic" charset="0"/>
              <a:cs typeface="msgothic" charset="0"/>
            </a:endParaRPr>
          </a:p>
        </p:txBody>
      </p:sp>
      <p:sp>
        <p:nvSpPr>
          <p:cNvPr id="33802" name="Rectangle 10"/>
          <p:cNvSpPr>
            <a:spLocks noChangeArrowheads="1"/>
          </p:cNvSpPr>
          <p:nvPr/>
        </p:nvSpPr>
        <p:spPr bwMode="auto">
          <a:xfrm>
            <a:off x="323646" y="4844388"/>
            <a:ext cx="29718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.debug</a:t>
            </a:r>
          </a:p>
        </p:txBody>
      </p:sp>
      <p:sp>
        <p:nvSpPr>
          <p:cNvPr id="33803" name="Rectangle 11"/>
          <p:cNvSpPr>
            <a:spLocks noChangeArrowheads="1"/>
          </p:cNvSpPr>
          <p:nvPr/>
        </p:nvSpPr>
        <p:spPr bwMode="auto">
          <a:xfrm>
            <a:off x="323646" y="5987388"/>
            <a:ext cx="2971800" cy="6096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Section header table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(required for </a:t>
            </a:r>
            <a:r>
              <a:rPr lang="en-GB" sz="1600" b="1" err="1">
                <a:latin typeface="Calibri" pitchFamily="34" charset="0"/>
                <a:ea typeface="msgothic" charset="0"/>
                <a:cs typeface="msgothic" charset="0"/>
              </a:rPr>
              <a:t>relocatables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33804" name="Text Box 12"/>
          <p:cNvSpPr txBox="1">
            <a:spLocks noChangeArrowheads="1"/>
          </p:cNvSpPr>
          <p:nvPr/>
        </p:nvSpPr>
        <p:spPr bwMode="auto">
          <a:xfrm>
            <a:off x="3269568" y="1413296"/>
            <a:ext cx="285954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0</a:t>
            </a:r>
          </a:p>
        </p:txBody>
      </p:sp>
      <p:sp>
        <p:nvSpPr>
          <p:cNvPr id="33805" name="Text Box 13"/>
          <p:cNvSpPr txBox="1">
            <a:spLocks noChangeArrowheads="1"/>
          </p:cNvSpPr>
          <p:nvPr/>
        </p:nvSpPr>
        <p:spPr bwMode="auto">
          <a:xfrm>
            <a:off x="198806" y="1236452"/>
            <a:ext cx="2285154" cy="365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alibri" pitchFamily="34" charset="0"/>
                <a:ea typeface="msgothic" charset="0"/>
                <a:cs typeface="msgothic" charset="0"/>
              </a:rPr>
              <a:t>Executable Object File</a:t>
            </a:r>
          </a:p>
        </p:txBody>
      </p:sp>
      <p:sp>
        <p:nvSpPr>
          <p:cNvPr id="33806" name="Rectangle 14"/>
          <p:cNvSpPr>
            <a:spLocks noChangeArrowheads="1"/>
          </p:cNvSpPr>
          <p:nvPr/>
        </p:nvSpPr>
        <p:spPr bwMode="auto">
          <a:xfrm>
            <a:off x="4686829" y="1262063"/>
            <a:ext cx="2789237" cy="487362"/>
          </a:xfrm>
          <a:prstGeom prst="rect">
            <a:avLst/>
          </a:prstGeom>
          <a:solidFill>
            <a:srgbClr val="F1C7C7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Kernel virtual memory</a:t>
            </a:r>
          </a:p>
        </p:txBody>
      </p:sp>
      <p:sp>
        <p:nvSpPr>
          <p:cNvPr id="33807" name="Rectangle 15"/>
          <p:cNvSpPr>
            <a:spLocks noChangeArrowheads="1"/>
          </p:cNvSpPr>
          <p:nvPr/>
        </p:nvSpPr>
        <p:spPr bwMode="auto">
          <a:xfrm>
            <a:off x="4686829" y="2963863"/>
            <a:ext cx="2789237" cy="669925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Memory-mapped region for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shared libraries</a:t>
            </a:r>
          </a:p>
        </p:txBody>
      </p:sp>
      <p:sp>
        <p:nvSpPr>
          <p:cNvPr id="33808" name="Rectangle 16"/>
          <p:cNvSpPr>
            <a:spLocks noChangeArrowheads="1"/>
          </p:cNvSpPr>
          <p:nvPr/>
        </p:nvSpPr>
        <p:spPr bwMode="auto">
          <a:xfrm>
            <a:off x="4686829" y="3629025"/>
            <a:ext cx="2789237" cy="7239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09" name="Rectangle 17"/>
          <p:cNvSpPr>
            <a:spLocks noChangeArrowheads="1"/>
          </p:cNvSpPr>
          <p:nvPr/>
        </p:nvSpPr>
        <p:spPr bwMode="auto">
          <a:xfrm>
            <a:off x="4686830" y="4350808"/>
            <a:ext cx="2789237" cy="669925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Run-time heap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(created by </a:t>
            </a: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33810" name="Rectangle 18"/>
          <p:cNvSpPr>
            <a:spLocks noChangeArrowheads="1"/>
          </p:cNvSpPr>
          <p:nvPr/>
        </p:nvSpPr>
        <p:spPr bwMode="auto">
          <a:xfrm>
            <a:off x="4686829" y="2054225"/>
            <a:ext cx="2789237" cy="906463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11" name="Line 19"/>
          <p:cNvSpPr>
            <a:spLocks noChangeShapeType="1"/>
          </p:cNvSpPr>
          <p:nvPr/>
        </p:nvSpPr>
        <p:spPr bwMode="auto">
          <a:xfrm flipV="1">
            <a:off x="6076950" y="3957638"/>
            <a:ext cx="1588" cy="384175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812" name="Rectangle 20"/>
          <p:cNvSpPr>
            <a:spLocks noChangeArrowheads="1"/>
          </p:cNvSpPr>
          <p:nvPr/>
        </p:nvSpPr>
        <p:spPr bwMode="auto">
          <a:xfrm>
            <a:off x="4686829" y="1719263"/>
            <a:ext cx="2789237" cy="563562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User stack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(created at runtime)</a:t>
            </a:r>
          </a:p>
        </p:txBody>
      </p:sp>
      <p:sp>
        <p:nvSpPr>
          <p:cNvPr id="33814" name="Line 22"/>
          <p:cNvSpPr>
            <a:spLocks noChangeShapeType="1"/>
          </p:cNvSpPr>
          <p:nvPr/>
        </p:nvSpPr>
        <p:spPr bwMode="auto">
          <a:xfrm>
            <a:off x="6076950" y="2282825"/>
            <a:ext cx="1588" cy="228600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815" name="Rectangle 23"/>
          <p:cNvSpPr>
            <a:spLocks noChangeArrowheads="1"/>
          </p:cNvSpPr>
          <p:nvPr/>
        </p:nvSpPr>
        <p:spPr bwMode="auto">
          <a:xfrm>
            <a:off x="4686829" y="6312958"/>
            <a:ext cx="2789238" cy="396875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Unused</a:t>
            </a:r>
          </a:p>
        </p:txBody>
      </p:sp>
      <p:sp>
        <p:nvSpPr>
          <p:cNvPr id="33816" name="Text Box 24"/>
          <p:cNvSpPr txBox="1">
            <a:spLocks noChangeArrowheads="1"/>
          </p:cNvSpPr>
          <p:nvPr/>
        </p:nvSpPr>
        <p:spPr bwMode="auto">
          <a:xfrm>
            <a:off x="4421194" y="6531510"/>
            <a:ext cx="285954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0</a:t>
            </a:r>
          </a:p>
        </p:txBody>
      </p:sp>
      <p:sp>
        <p:nvSpPr>
          <p:cNvPr id="33817" name="Text Box 25"/>
          <p:cNvSpPr txBox="1">
            <a:spLocks noChangeArrowheads="1"/>
          </p:cNvSpPr>
          <p:nvPr/>
        </p:nvSpPr>
        <p:spPr bwMode="auto">
          <a:xfrm>
            <a:off x="7834221" y="2108200"/>
            <a:ext cx="869831" cy="80855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%</a:t>
            </a:r>
            <a:r>
              <a:rPr lang="en-GB" sz="1600" err="1">
                <a:latin typeface="Courier New" pitchFamily="49" charset="0"/>
                <a:ea typeface="msgothic" charset="0"/>
                <a:cs typeface="msgothic" charset="0"/>
              </a:rPr>
              <a:t>r</a:t>
            </a: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sp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(stack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pointer)</a:t>
            </a:r>
          </a:p>
        </p:txBody>
      </p:sp>
      <p:sp>
        <p:nvSpPr>
          <p:cNvPr id="33818" name="Line 26"/>
          <p:cNvSpPr>
            <a:spLocks noChangeShapeType="1"/>
          </p:cNvSpPr>
          <p:nvPr/>
        </p:nvSpPr>
        <p:spPr bwMode="auto">
          <a:xfrm flipH="1">
            <a:off x="7527834" y="2279650"/>
            <a:ext cx="384175" cy="1588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819" name="Text Box 27"/>
          <p:cNvSpPr txBox="1">
            <a:spLocks noChangeArrowheads="1"/>
          </p:cNvSpPr>
          <p:nvPr/>
        </p:nvSpPr>
        <p:spPr bwMode="auto">
          <a:xfrm>
            <a:off x="7677150" y="899576"/>
            <a:ext cx="1314450" cy="819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Memory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invisible to user code</a:t>
            </a:r>
          </a:p>
        </p:txBody>
      </p:sp>
      <p:sp>
        <p:nvSpPr>
          <p:cNvPr id="33820" name="Line 28"/>
          <p:cNvSpPr>
            <a:spLocks noChangeShapeType="1"/>
          </p:cNvSpPr>
          <p:nvPr/>
        </p:nvSpPr>
        <p:spPr bwMode="auto">
          <a:xfrm flipV="1">
            <a:off x="7543800" y="1257568"/>
            <a:ext cx="1588" cy="460375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821" name="Text Box 29"/>
          <p:cNvSpPr txBox="1">
            <a:spLocks noChangeArrowheads="1"/>
          </p:cNvSpPr>
          <p:nvPr/>
        </p:nvSpPr>
        <p:spPr bwMode="auto">
          <a:xfrm>
            <a:off x="7888288" y="4173538"/>
            <a:ext cx="552052" cy="325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brk</a:t>
            </a:r>
          </a:p>
        </p:txBody>
      </p:sp>
      <p:sp>
        <p:nvSpPr>
          <p:cNvPr id="33822" name="Line 30"/>
          <p:cNvSpPr>
            <a:spLocks noChangeShapeType="1"/>
          </p:cNvSpPr>
          <p:nvPr/>
        </p:nvSpPr>
        <p:spPr bwMode="auto">
          <a:xfrm flipH="1">
            <a:off x="7504113" y="4340225"/>
            <a:ext cx="384175" cy="1588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824" name="Text Box 32"/>
          <p:cNvSpPr txBox="1">
            <a:spLocks noChangeArrowheads="1"/>
          </p:cNvSpPr>
          <p:nvPr/>
        </p:nvSpPr>
        <p:spPr bwMode="auto">
          <a:xfrm>
            <a:off x="3810000" y="6172200"/>
            <a:ext cx="920542" cy="26994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latin typeface="Courier New" pitchFamily="49" charset="0"/>
                <a:ea typeface="msgothic" charset="0"/>
                <a:cs typeface="msgothic" charset="0"/>
              </a:rPr>
              <a:t>0x400000</a:t>
            </a:r>
          </a:p>
        </p:txBody>
      </p:sp>
      <p:sp>
        <p:nvSpPr>
          <p:cNvPr id="33826" name="Rectangle 34"/>
          <p:cNvSpPr>
            <a:spLocks noChangeArrowheads="1"/>
          </p:cNvSpPr>
          <p:nvPr/>
        </p:nvSpPr>
        <p:spPr bwMode="auto">
          <a:xfrm>
            <a:off x="4686829" y="5017558"/>
            <a:ext cx="2789238" cy="6699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Read/write data segment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(.</a:t>
            </a: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data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, .</a:t>
            </a: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bss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33827" name="Rectangle 35"/>
          <p:cNvSpPr>
            <a:spLocks noChangeArrowheads="1"/>
          </p:cNvSpPr>
          <p:nvPr/>
        </p:nvSpPr>
        <p:spPr bwMode="auto">
          <a:xfrm>
            <a:off x="4686829" y="5643033"/>
            <a:ext cx="2789238" cy="669925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Read-only code segment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(</a:t>
            </a: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.init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, .</a:t>
            </a: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text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, </a:t>
            </a: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.</a:t>
            </a: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rodata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33828" name="AutoShape 36"/>
          <p:cNvSpPr>
            <a:spLocks/>
          </p:cNvSpPr>
          <p:nvPr/>
        </p:nvSpPr>
        <p:spPr bwMode="auto">
          <a:xfrm>
            <a:off x="7524750" y="5026025"/>
            <a:ext cx="76200" cy="1295400"/>
          </a:xfrm>
          <a:prstGeom prst="rightBrace">
            <a:avLst>
              <a:gd name="adj1" fmla="val 141667"/>
              <a:gd name="adj2" fmla="val 50000"/>
            </a:avLst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29" name="Text Box 37"/>
          <p:cNvSpPr txBox="1">
            <a:spLocks noChangeArrowheads="1"/>
          </p:cNvSpPr>
          <p:nvPr/>
        </p:nvSpPr>
        <p:spPr bwMode="auto">
          <a:xfrm>
            <a:off x="7677150" y="5010150"/>
            <a:ext cx="1149459" cy="13009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Loaded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from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the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executable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file</a:t>
            </a:r>
          </a:p>
        </p:txBody>
      </p:sp>
      <p:sp>
        <p:nvSpPr>
          <p:cNvPr id="39" name="Rectangle 5"/>
          <p:cNvSpPr>
            <a:spLocks noChangeArrowheads="1"/>
          </p:cNvSpPr>
          <p:nvPr/>
        </p:nvSpPr>
        <p:spPr bwMode="auto">
          <a:xfrm>
            <a:off x="323646" y="3320388"/>
            <a:ext cx="2971800" cy="381000"/>
          </a:xfrm>
          <a:prstGeom prst="rect">
            <a:avLst/>
          </a:prstGeom>
          <a:solidFill>
            <a:srgbClr val="F6F5BD"/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.</a:t>
            </a:r>
            <a:r>
              <a:rPr lang="en-GB" sz="1600" b="1" err="1">
                <a:latin typeface="Calibri" pitchFamily="34" charset="0"/>
                <a:ea typeface="msgothic" charset="0"/>
                <a:cs typeface="msgothic" charset="0"/>
              </a:rPr>
              <a:t>rodata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 section</a:t>
            </a:r>
          </a:p>
        </p:txBody>
      </p:sp>
      <p:sp>
        <p:nvSpPr>
          <p:cNvPr id="40" name="Rectangle 10"/>
          <p:cNvSpPr>
            <a:spLocks noChangeArrowheads="1"/>
          </p:cNvSpPr>
          <p:nvPr/>
        </p:nvSpPr>
        <p:spPr bwMode="auto">
          <a:xfrm>
            <a:off x="323646" y="5225388"/>
            <a:ext cx="29718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.line</a:t>
            </a:r>
          </a:p>
        </p:txBody>
      </p:sp>
      <p:sp>
        <p:nvSpPr>
          <p:cNvPr id="41" name="Rectangle 4"/>
          <p:cNvSpPr>
            <a:spLocks noChangeArrowheads="1"/>
          </p:cNvSpPr>
          <p:nvPr/>
        </p:nvSpPr>
        <p:spPr bwMode="auto">
          <a:xfrm>
            <a:off x="323646" y="2558388"/>
            <a:ext cx="2971800" cy="381000"/>
          </a:xfrm>
          <a:prstGeom prst="rect">
            <a:avLst/>
          </a:prstGeom>
          <a:solidFill>
            <a:srgbClr val="F6F5BD"/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.</a:t>
            </a:r>
            <a:r>
              <a:rPr lang="en-GB" sz="1600">
                <a:latin typeface="Calibri" pitchFamily="34" charset="0"/>
                <a:ea typeface="msgothic" charset="0"/>
                <a:cs typeface="msgothic" charset="0"/>
              </a:rPr>
              <a:t>ini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t section</a:t>
            </a:r>
          </a:p>
        </p:txBody>
      </p:sp>
      <p:sp>
        <p:nvSpPr>
          <p:cNvPr id="42" name="Rectangle 10"/>
          <p:cNvSpPr>
            <a:spLocks noChangeArrowheads="1"/>
          </p:cNvSpPr>
          <p:nvPr/>
        </p:nvSpPr>
        <p:spPr bwMode="auto">
          <a:xfrm>
            <a:off x="323646" y="5606388"/>
            <a:ext cx="29718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.</a:t>
            </a:r>
            <a:r>
              <a:rPr lang="en-GB" sz="1600" b="1" err="1">
                <a:latin typeface="Calibri" pitchFamily="34" charset="0"/>
                <a:ea typeface="msgothic" charset="0"/>
                <a:cs typeface="msgothic" charset="0"/>
              </a:rPr>
              <a:t>strtab</a:t>
            </a:r>
            <a:endParaRPr lang="en-GB" sz="1600" b="1">
              <a:latin typeface="Calibri" pitchFamily="34" charset="0"/>
              <a:ea typeface="msgothic" charset="0"/>
              <a:cs typeface="msgothic" charset="0"/>
            </a:endParaRPr>
          </a:p>
        </p:txBody>
      </p:sp>
      <p:sp>
        <p:nvSpPr>
          <p:cNvPr id="38" name="Line 36">
            <a:extLst>
              <a:ext uri="{FF2B5EF4-FFF2-40B4-BE49-F238E27FC236}">
                <a16:creationId xmlns:a16="http://schemas.microsoft.com/office/drawing/2014/main" id="{13B0BF8C-7101-4D1A-BE22-CBF84A7026AA}"/>
              </a:ext>
            </a:extLst>
          </p:cNvPr>
          <p:cNvSpPr>
            <a:spLocks noChangeShapeType="1"/>
          </p:cNvSpPr>
          <p:nvPr/>
        </p:nvSpPr>
        <p:spPr bwMode="auto">
          <a:xfrm>
            <a:off x="3496529" y="4173539"/>
            <a:ext cx="1075471" cy="1010160"/>
          </a:xfrm>
          <a:prstGeom prst="line">
            <a:avLst/>
          </a:prstGeom>
          <a:noFill/>
          <a:ln w="76320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" name="Line 36">
            <a:extLst>
              <a:ext uri="{FF2B5EF4-FFF2-40B4-BE49-F238E27FC236}">
                <a16:creationId xmlns:a16="http://schemas.microsoft.com/office/drawing/2014/main" id="{A8300B37-3AF3-466E-91B1-64532FC364ED}"/>
              </a:ext>
            </a:extLst>
          </p:cNvPr>
          <p:cNvSpPr>
            <a:spLocks noChangeShapeType="1"/>
          </p:cNvSpPr>
          <p:nvPr/>
        </p:nvSpPr>
        <p:spPr bwMode="auto">
          <a:xfrm>
            <a:off x="3496529" y="3429001"/>
            <a:ext cx="989217" cy="2362200"/>
          </a:xfrm>
          <a:prstGeom prst="line">
            <a:avLst/>
          </a:prstGeom>
          <a:noFill/>
          <a:ln w="76320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/>
              <a:t>Linking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Motivation</a:t>
            </a:r>
            <a:r>
              <a:rPr lang="en-US" dirty="0"/>
              <a:t>				</a:t>
            </a:r>
            <a:r>
              <a:rPr lang="en-US" sz="2400" b="1" dirty="0">
                <a:solidFill>
                  <a:srgbClr val="7F7F7F"/>
                </a:solidFill>
              </a:rPr>
              <a:t>CSAPP 7.1</a:t>
            </a:r>
            <a:endParaRPr lang="en-US" b="1" dirty="0">
              <a:solidFill>
                <a:srgbClr val="000000"/>
              </a:solidFill>
            </a:endParaRPr>
          </a:p>
          <a:p>
            <a:pPr lvl="1"/>
            <a:r>
              <a:rPr lang="en-US" dirty="0">
                <a:solidFill>
                  <a:srgbClr val="000000"/>
                </a:solidFill>
              </a:rPr>
              <a:t>What it does</a:t>
            </a:r>
            <a:r>
              <a:rPr lang="en-US" dirty="0"/>
              <a:t>				</a:t>
            </a:r>
            <a:r>
              <a:rPr lang="en-US" sz="2400" b="1" dirty="0">
                <a:solidFill>
                  <a:srgbClr val="7F7F7F"/>
                </a:solidFill>
              </a:rPr>
              <a:t>CSAPP 7.2-7.4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>
                <a:solidFill>
                  <a:srgbClr val="000000"/>
                </a:solidFill>
              </a:rPr>
              <a:t>How it works</a:t>
            </a:r>
            <a:r>
              <a:rPr lang="en-US" dirty="0"/>
              <a:t>				</a:t>
            </a:r>
            <a:r>
              <a:rPr lang="en-US" sz="2400" b="1" dirty="0">
                <a:solidFill>
                  <a:srgbClr val="7F7F7F"/>
                </a:solidFill>
              </a:rPr>
              <a:t>CSAPP 7.5-7.9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>
                <a:solidFill>
                  <a:srgbClr val="000000"/>
                </a:solidFill>
              </a:rPr>
              <a:t>Shared libraries and dynamic linking</a:t>
            </a:r>
            <a:r>
              <a:rPr lang="en-US" dirty="0"/>
              <a:t>		</a:t>
            </a:r>
            <a:r>
              <a:rPr lang="en-US" sz="2400" b="1" dirty="0">
                <a:solidFill>
                  <a:srgbClr val="7F7F7F"/>
                </a:solidFill>
              </a:rPr>
              <a:t>CSAPP 7.10-7.12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/>
              <a:t>Case study: Library </a:t>
            </a:r>
            <a:r>
              <a:rPr lang="en-US" dirty="0" err="1"/>
              <a:t>interpositioning</a:t>
            </a:r>
            <a:r>
              <a:rPr lang="en-US" dirty="0"/>
              <a:t>	</a:t>
            </a:r>
            <a:r>
              <a:rPr lang="en-US" sz="2400" b="1" dirty="0">
                <a:solidFill>
                  <a:srgbClr val="7F7F7F"/>
                </a:solidFill>
              </a:rPr>
              <a:t>CSAPP 7.13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315DB7-963E-2E24-4B10-2536A5658881}"/>
              </a:ext>
            </a:extLst>
          </p:cNvPr>
          <p:cNvSpPr txBox="1"/>
          <p:nvPr/>
        </p:nvSpPr>
        <p:spPr>
          <a:xfrm>
            <a:off x="914400" y="5080426"/>
            <a:ext cx="74676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Understanding linking can help you avoid nasty errors and make you a better programmer. </a:t>
            </a:r>
          </a:p>
        </p:txBody>
      </p:sp>
    </p:spTree>
    <p:extLst>
      <p:ext uri="{BB962C8B-B14F-4D97-AF65-F5344CB8AC3E}">
        <p14:creationId xmlns:p14="http://schemas.microsoft.com/office/powerpoint/2010/main" val="20126129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Linking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Motivation				</a:t>
            </a:r>
            <a:endParaRPr lang="en-US" b="1" dirty="0">
              <a:solidFill>
                <a:schemeClr val="bg2"/>
              </a:solidFill>
            </a:endParaRPr>
          </a:p>
          <a:p>
            <a:pPr lvl="1"/>
            <a:r>
              <a:rPr lang="en-US" dirty="0">
                <a:solidFill>
                  <a:schemeClr val="bg2"/>
                </a:solidFill>
              </a:rPr>
              <a:t>What it does				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How it works</a:t>
            </a:r>
            <a:r>
              <a:rPr lang="en-US" dirty="0"/>
              <a:t>				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b="1" dirty="0"/>
              <a:t>Shared libraries and dynamic linking</a:t>
            </a:r>
            <a:r>
              <a:rPr lang="en-US" dirty="0"/>
              <a:t>		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chemeClr val="bg2"/>
                </a:solidFill>
              </a:rPr>
              <a:t>Case study: Library </a:t>
            </a:r>
            <a:r>
              <a:rPr lang="en-US" dirty="0" err="1">
                <a:solidFill>
                  <a:schemeClr val="bg2"/>
                </a:solidFill>
              </a:rPr>
              <a:t>interpositioning</a:t>
            </a: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8907139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304800"/>
            <a:ext cx="8716962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Commonly Used Libraries</a:t>
            </a: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54012" y="1220788"/>
            <a:ext cx="8307387" cy="3152775"/>
          </a:xfrm>
          <a:ln/>
        </p:spPr>
        <p:txBody>
          <a:bodyPr/>
          <a:lstStyle/>
          <a:p>
            <a:pPr>
              <a:lnSpc>
                <a:spcPct val="80000"/>
              </a:lnSpc>
              <a:spcBef>
                <a:spcPts val="1250"/>
              </a:spcBef>
              <a:buFont typeface="Wingdings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err="1">
                <a:latin typeface="Courier New" pitchFamily="49" charset="0"/>
              </a:rPr>
              <a:t>libc.a</a:t>
            </a:r>
            <a:r>
              <a:rPr lang="en-GB" sz="2000"/>
              <a:t> (the C standard library)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/>
              <a:t>4.6 MB archive of 1496 object files.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/>
              <a:t>I/O, memory allocation, signal handling, string handling, data and time, random numbers, integer math</a:t>
            </a:r>
          </a:p>
          <a:p>
            <a:pPr>
              <a:lnSpc>
                <a:spcPct val="80000"/>
              </a:lnSpc>
              <a:spcBef>
                <a:spcPts val="1250"/>
              </a:spcBef>
              <a:buFont typeface="Wingdings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err="1">
                <a:latin typeface="Courier New" pitchFamily="49" charset="0"/>
              </a:rPr>
              <a:t>libm.a</a:t>
            </a:r>
            <a:r>
              <a:rPr lang="en-GB" sz="2000"/>
              <a:t> (the C math library)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/>
              <a:t>2 MB archive of 444 object files. 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/>
              <a:t>floating point math (sin, </a:t>
            </a:r>
            <a:r>
              <a:rPr lang="en-GB" sz="1800" err="1"/>
              <a:t>cos</a:t>
            </a:r>
            <a:r>
              <a:rPr lang="en-GB" sz="1800"/>
              <a:t>, tan, log, exp, </a:t>
            </a:r>
            <a:r>
              <a:rPr lang="en-GB" sz="1800" err="1"/>
              <a:t>sqrt</a:t>
            </a:r>
            <a:r>
              <a:rPr lang="en-GB" sz="1800"/>
              <a:t>, …) 	</a:t>
            </a:r>
          </a:p>
          <a:p>
            <a:pPr>
              <a:lnSpc>
                <a:spcPct val="83000"/>
              </a:lnSpc>
              <a:spcBef>
                <a:spcPts val="1250"/>
              </a:spcBef>
              <a:buFont typeface="Wingdings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000"/>
          </a:p>
          <a:p>
            <a:pPr>
              <a:lnSpc>
                <a:spcPct val="83000"/>
              </a:lnSpc>
              <a:spcBef>
                <a:spcPts val="1250"/>
              </a:spcBef>
              <a:buFont typeface="Wingdings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000"/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228600" y="3657600"/>
            <a:ext cx="4008126" cy="2872198"/>
          </a:xfrm>
          <a:prstGeom prst="rect">
            <a:avLst/>
          </a:prstGeom>
          <a:solidFill>
            <a:srgbClr val="E6E6E6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%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ar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–t /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usr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/lib/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libc.a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| sort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…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fork.o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…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fprintf.o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fpu_control.o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fputc.o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freopen.o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fscanf.o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fseek.o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fstab.o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…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4754874" y="3677347"/>
            <a:ext cx="4008126" cy="2872198"/>
          </a:xfrm>
          <a:prstGeom prst="rect">
            <a:avLst/>
          </a:prstGeom>
          <a:solidFill>
            <a:srgbClr val="E6E6E6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%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ar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–t /</a:t>
            </a:r>
            <a:r>
              <a:rPr lang="en-GB" sz="1600" dirty="0" err="1">
                <a:latin typeface="Courier New" pitchFamily="49" charset="0"/>
                <a:ea typeface="msgothic" charset="0"/>
                <a:cs typeface="msgothic" charset="0"/>
              </a:rPr>
              <a:t>usr</a:t>
            </a:r>
            <a:r>
              <a:rPr lang="en-GB" sz="1600" dirty="0">
                <a:latin typeface="Courier New" pitchFamily="49" charset="0"/>
                <a:ea typeface="msgothic" charset="0"/>
                <a:cs typeface="msgothic" charset="0"/>
              </a:rPr>
              <a:t>/lib/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libm.a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| sort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…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e_acos.o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e_acosf.o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e_acosh.o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e_acoshf.o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e_acoshl.o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e_acosl.o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e_asin.o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e_asinf.o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e_asinl.o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…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5070" y="304800"/>
            <a:ext cx="8831262" cy="10541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Libraries: Packaging a Set of Functions</a:t>
            </a: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62161" y="1333500"/>
            <a:ext cx="8307387" cy="5295900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How to package functions commonly used by programmers?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Math, I/O, memory management, string manipulation, etc.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/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Awkward, given the linker framework so far: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>
                <a:solidFill>
                  <a:srgbClr val="990000"/>
                </a:solidFill>
              </a:rPr>
              <a:t>Option 1:</a:t>
            </a:r>
            <a:r>
              <a:rPr lang="en-GB"/>
              <a:t> Put all functions into a single source file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Programmers link big object file into their programs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Space and time inefficient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>
                <a:solidFill>
                  <a:srgbClr val="990000"/>
                </a:solidFill>
              </a:rPr>
              <a:t>Option 2:</a:t>
            </a:r>
            <a:r>
              <a:rPr lang="en-GB"/>
              <a:t> Put each function in a separate source file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Programmers explicitly link appropriate binaries into their programs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More efficient, but burdensome on the programmer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79412" y="436562"/>
            <a:ext cx="8716962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Old-Fashioned Solution: Static Libraries</a:t>
            </a: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9413" y="1447800"/>
            <a:ext cx="8459787" cy="4767262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>
                <a:solidFill>
                  <a:srgbClr val="990000"/>
                </a:solidFill>
              </a:rPr>
              <a:t>Static libraries </a:t>
            </a:r>
            <a:r>
              <a:rPr lang="en-GB"/>
              <a:t>(.</a:t>
            </a:r>
            <a:r>
              <a:rPr lang="en-GB">
                <a:latin typeface="Courier New" pitchFamily="49" charset="0"/>
              </a:rPr>
              <a:t>a</a:t>
            </a:r>
            <a:r>
              <a:rPr lang="en-GB"/>
              <a:t> </a:t>
            </a:r>
            <a:r>
              <a:rPr lang="en-GB">
                <a:solidFill>
                  <a:srgbClr val="000004"/>
                </a:solidFill>
              </a:rPr>
              <a:t>archive files</a:t>
            </a:r>
            <a:r>
              <a:rPr lang="en-GB"/>
              <a:t>)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Concatenate related </a:t>
            </a:r>
            <a:r>
              <a:rPr lang="en-GB" err="1"/>
              <a:t>relocatable</a:t>
            </a:r>
            <a:r>
              <a:rPr lang="en-GB"/>
              <a:t> object files into a single file with an index (called an </a:t>
            </a:r>
            <a:r>
              <a:rPr lang="en-GB" i="1"/>
              <a:t>archive</a:t>
            </a:r>
            <a:r>
              <a:rPr lang="en-GB"/>
              <a:t>).</a:t>
            </a:r>
          </a:p>
          <a:p>
            <a:pPr lvl="1">
              <a:buFont typeface="Wingdings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/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Enhance linker so that it tries to resolve unresolved external references by looking for the symbols in one or more archives.</a:t>
            </a:r>
          </a:p>
          <a:p>
            <a:pPr lvl="1">
              <a:buSzPct val="75000"/>
              <a:buFont typeface="Wingdings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/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If an archive member file resolves reference, link it  into the executable.</a:t>
            </a:r>
          </a:p>
          <a:p>
            <a:pPr>
              <a:buFont typeface="Wingdings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03238" y="436562"/>
            <a:ext cx="8716962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Creating Static Libraries</a:t>
            </a:r>
          </a:p>
        </p:txBody>
      </p:sp>
      <p:sp>
        <p:nvSpPr>
          <p:cNvPr id="29698" name="Line 2"/>
          <p:cNvSpPr>
            <a:spLocks noChangeShapeType="1"/>
          </p:cNvSpPr>
          <p:nvPr/>
        </p:nvSpPr>
        <p:spPr bwMode="auto">
          <a:xfrm>
            <a:off x="1295400" y="1919981"/>
            <a:ext cx="1588" cy="38100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609600" y="2289869"/>
            <a:ext cx="1371600" cy="360909"/>
          </a:xfrm>
          <a:prstGeom prst="rect">
            <a:avLst/>
          </a:prstGeom>
          <a:solidFill>
            <a:srgbClr val="DEDFF5"/>
          </a:solidFill>
          <a:ln w="284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alibri" pitchFamily="34" charset="0"/>
                <a:ea typeface="msgothic" charset="0"/>
                <a:cs typeface="msgothic" charset="0"/>
              </a:rPr>
              <a:t>Translator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771525" y="1615181"/>
            <a:ext cx="1008907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err="1">
                <a:latin typeface="Courier New" pitchFamily="49" charset="0"/>
                <a:ea typeface="msgothic" charset="0"/>
                <a:cs typeface="msgothic" charset="0"/>
              </a:rPr>
              <a:t>atoi.c</a:t>
            </a:r>
            <a:endParaRPr lang="en-GB" sz="1800" b="1"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955675" y="2986781"/>
            <a:ext cx="1008907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atoi.o</a:t>
            </a: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2286000" y="2289869"/>
            <a:ext cx="1371600" cy="3609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4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alibri" pitchFamily="34" charset="0"/>
                <a:ea typeface="msgothic" charset="0"/>
                <a:cs typeface="msgothic" charset="0"/>
              </a:rPr>
              <a:t>Translator</a:t>
            </a: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2297113" y="1615181"/>
            <a:ext cx="1284624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printf.c</a:t>
            </a:r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2316163" y="2986781"/>
            <a:ext cx="1284624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printf.o</a:t>
            </a:r>
          </a:p>
        </p:txBody>
      </p:sp>
      <p:sp>
        <p:nvSpPr>
          <p:cNvPr id="29705" name="Line 9"/>
          <p:cNvSpPr>
            <a:spLocks noChangeShapeType="1"/>
          </p:cNvSpPr>
          <p:nvPr/>
        </p:nvSpPr>
        <p:spPr bwMode="auto">
          <a:xfrm>
            <a:off x="2971800" y="1919981"/>
            <a:ext cx="1588" cy="38100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06" name="Line 10"/>
          <p:cNvSpPr>
            <a:spLocks noChangeShapeType="1"/>
          </p:cNvSpPr>
          <p:nvPr/>
        </p:nvSpPr>
        <p:spPr bwMode="auto">
          <a:xfrm>
            <a:off x="1295400" y="2681981"/>
            <a:ext cx="1588" cy="38100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07" name="Line 11"/>
          <p:cNvSpPr>
            <a:spLocks noChangeShapeType="1"/>
          </p:cNvSpPr>
          <p:nvPr/>
        </p:nvSpPr>
        <p:spPr bwMode="auto">
          <a:xfrm>
            <a:off x="2971800" y="2681981"/>
            <a:ext cx="1588" cy="38100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08" name="Line 12"/>
          <p:cNvSpPr>
            <a:spLocks noChangeShapeType="1"/>
          </p:cNvSpPr>
          <p:nvPr/>
        </p:nvSpPr>
        <p:spPr bwMode="auto">
          <a:xfrm>
            <a:off x="2971800" y="3364606"/>
            <a:ext cx="1588" cy="471488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09" name="Text Box 13"/>
          <p:cNvSpPr txBox="1">
            <a:spLocks noChangeArrowheads="1"/>
          </p:cNvSpPr>
          <p:nvPr/>
        </p:nvSpPr>
        <p:spPr bwMode="auto">
          <a:xfrm>
            <a:off x="2511425" y="4674294"/>
            <a:ext cx="1008907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libc.a</a:t>
            </a:r>
          </a:p>
        </p:txBody>
      </p:sp>
      <p:sp>
        <p:nvSpPr>
          <p:cNvPr id="29710" name="Line 14"/>
          <p:cNvSpPr>
            <a:spLocks noChangeShapeType="1"/>
          </p:cNvSpPr>
          <p:nvPr/>
        </p:nvSpPr>
        <p:spPr bwMode="auto">
          <a:xfrm flipH="1">
            <a:off x="3884613" y="3302694"/>
            <a:ext cx="1298575" cy="45720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11" name="Rectangle 15"/>
          <p:cNvSpPr>
            <a:spLocks noChangeArrowheads="1"/>
          </p:cNvSpPr>
          <p:nvPr/>
        </p:nvSpPr>
        <p:spPr bwMode="auto">
          <a:xfrm>
            <a:off x="1828800" y="3836094"/>
            <a:ext cx="2971800" cy="3609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4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err="1">
                <a:latin typeface="Calibri" pitchFamily="34" charset="0"/>
                <a:ea typeface="msgothic" charset="0"/>
                <a:cs typeface="msgothic" charset="0"/>
              </a:rPr>
              <a:t>Archiver</a:t>
            </a:r>
            <a:r>
              <a:rPr lang="en-GB" sz="1800" b="1">
                <a:latin typeface="Calibri" pitchFamily="34" charset="0"/>
                <a:ea typeface="msgothic" charset="0"/>
                <a:cs typeface="msgothic" charset="0"/>
              </a:rPr>
              <a:t> (</a:t>
            </a:r>
            <a:r>
              <a:rPr lang="en-GB" sz="1800" b="1" err="1">
                <a:latin typeface="Calibri" pitchFamily="34" charset="0"/>
                <a:ea typeface="msgothic" charset="0"/>
                <a:cs typeface="msgothic" charset="0"/>
              </a:rPr>
              <a:t>ar</a:t>
            </a:r>
            <a:r>
              <a:rPr lang="en-GB" sz="1800" b="1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29712" name="Text Box 16"/>
          <p:cNvSpPr txBox="1">
            <a:spLocks noChangeArrowheads="1"/>
          </p:cNvSpPr>
          <p:nvPr/>
        </p:nvSpPr>
        <p:spPr bwMode="auto">
          <a:xfrm>
            <a:off x="3886200" y="2159694"/>
            <a:ext cx="436563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>
                <a:latin typeface="Calibri" pitchFamily="34" charset="0"/>
                <a:ea typeface="msgothic" charset="0"/>
                <a:cs typeface="msgothic" charset="0"/>
              </a:rPr>
              <a:t>...</a:t>
            </a:r>
          </a:p>
        </p:txBody>
      </p:sp>
      <p:sp>
        <p:nvSpPr>
          <p:cNvPr id="29713" name="Rectangle 17"/>
          <p:cNvSpPr>
            <a:spLocks noChangeArrowheads="1"/>
          </p:cNvSpPr>
          <p:nvPr/>
        </p:nvSpPr>
        <p:spPr bwMode="auto">
          <a:xfrm>
            <a:off x="4572000" y="2300981"/>
            <a:ext cx="1371600" cy="3609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4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alibri" pitchFamily="34" charset="0"/>
                <a:ea typeface="msgothic" charset="0"/>
                <a:cs typeface="msgothic" charset="0"/>
              </a:rPr>
              <a:t>Translator</a:t>
            </a:r>
          </a:p>
        </p:txBody>
      </p:sp>
      <p:sp>
        <p:nvSpPr>
          <p:cNvPr id="29714" name="Text Box 18"/>
          <p:cNvSpPr txBox="1">
            <a:spLocks noChangeArrowheads="1"/>
          </p:cNvSpPr>
          <p:nvPr/>
        </p:nvSpPr>
        <p:spPr bwMode="auto">
          <a:xfrm>
            <a:off x="4583113" y="1626294"/>
            <a:ext cx="1284624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random.c</a:t>
            </a:r>
          </a:p>
        </p:txBody>
      </p:sp>
      <p:sp>
        <p:nvSpPr>
          <p:cNvPr id="29715" name="Text Box 19"/>
          <p:cNvSpPr txBox="1">
            <a:spLocks noChangeArrowheads="1"/>
          </p:cNvSpPr>
          <p:nvPr/>
        </p:nvSpPr>
        <p:spPr bwMode="auto">
          <a:xfrm>
            <a:off x="4602163" y="2997894"/>
            <a:ext cx="1284624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random.o</a:t>
            </a:r>
          </a:p>
        </p:txBody>
      </p:sp>
      <p:sp>
        <p:nvSpPr>
          <p:cNvPr id="29716" name="Line 20"/>
          <p:cNvSpPr>
            <a:spLocks noChangeShapeType="1"/>
          </p:cNvSpPr>
          <p:nvPr/>
        </p:nvSpPr>
        <p:spPr bwMode="auto">
          <a:xfrm>
            <a:off x="5257800" y="1931094"/>
            <a:ext cx="1588" cy="38100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17" name="Line 21"/>
          <p:cNvSpPr>
            <a:spLocks noChangeShapeType="1"/>
          </p:cNvSpPr>
          <p:nvPr/>
        </p:nvSpPr>
        <p:spPr bwMode="auto">
          <a:xfrm>
            <a:off x="5257800" y="2693094"/>
            <a:ext cx="1588" cy="38100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18" name="Line 22"/>
          <p:cNvSpPr>
            <a:spLocks noChangeShapeType="1"/>
          </p:cNvSpPr>
          <p:nvPr/>
        </p:nvSpPr>
        <p:spPr bwMode="auto">
          <a:xfrm>
            <a:off x="1295400" y="3302694"/>
            <a:ext cx="1219200" cy="45720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19" name="Text Box 23"/>
          <p:cNvSpPr txBox="1">
            <a:spLocks noChangeArrowheads="1"/>
          </p:cNvSpPr>
          <p:nvPr/>
        </p:nvSpPr>
        <p:spPr bwMode="auto">
          <a:xfrm>
            <a:off x="5095875" y="3759894"/>
            <a:ext cx="3637832" cy="5574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unix</a:t>
            </a:r>
            <a:r>
              <a:rPr lang="en-GB" sz="1600" b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&gt; </a:t>
            </a:r>
            <a:r>
              <a:rPr lang="en-GB" sz="1600" b="1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ar</a:t>
            </a:r>
            <a:r>
              <a:rPr lang="en-GB" sz="1600" b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1600" b="1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rs</a:t>
            </a:r>
            <a:r>
              <a:rPr lang="en-GB" sz="1600" b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1600" b="1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libc.a</a:t>
            </a:r>
            <a:r>
              <a:rPr lang="en-GB" sz="1600" b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 \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  </a:t>
            </a:r>
            <a:r>
              <a:rPr lang="en-GB" sz="1600" b="1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atoi.o</a:t>
            </a:r>
            <a:r>
              <a:rPr lang="en-GB" sz="1600" b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1600" b="1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printf.o</a:t>
            </a:r>
            <a:r>
              <a:rPr lang="en-GB" sz="1600" b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 … </a:t>
            </a:r>
            <a:r>
              <a:rPr lang="en-GB" sz="1600" b="1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random.o</a:t>
            </a:r>
            <a:endParaRPr lang="en-GB" sz="1600" b="1">
              <a:solidFill>
                <a:srgbClr val="C00000"/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29720" name="Line 24"/>
          <p:cNvSpPr>
            <a:spLocks noChangeShapeType="1"/>
          </p:cNvSpPr>
          <p:nvPr/>
        </p:nvSpPr>
        <p:spPr bwMode="auto">
          <a:xfrm>
            <a:off x="2971800" y="4279006"/>
            <a:ext cx="1588" cy="45720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22" name="Text Box 26"/>
          <p:cNvSpPr txBox="1">
            <a:spLocks noChangeArrowheads="1"/>
          </p:cNvSpPr>
          <p:nvPr/>
        </p:nvSpPr>
        <p:spPr bwMode="auto">
          <a:xfrm>
            <a:off x="3886200" y="4654714"/>
            <a:ext cx="2971800" cy="365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>
                <a:solidFill>
                  <a:srgbClr val="C00000"/>
                </a:solidFill>
                <a:latin typeface="Calibri" pitchFamily="34" charset="0"/>
                <a:ea typeface="msgothic" charset="0"/>
                <a:cs typeface="msgothic" charset="0"/>
              </a:rPr>
              <a:t>C standard library</a:t>
            </a:r>
          </a:p>
        </p:txBody>
      </p:sp>
      <p:sp>
        <p:nvSpPr>
          <p:cNvPr id="28" name="Rectangle 2"/>
          <p:cNvSpPr txBox="1">
            <a:spLocks noChangeArrowheads="1"/>
          </p:cNvSpPr>
          <p:nvPr/>
        </p:nvSpPr>
        <p:spPr bwMode="auto">
          <a:xfrm>
            <a:off x="457200" y="5562600"/>
            <a:ext cx="830738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1" hangingPunct="1">
              <a:spcBef>
                <a:spcPct val="20000"/>
              </a:spcBef>
              <a:buClr>
                <a:srgbClr val="990000"/>
              </a:buClr>
              <a:buSzPct val="60000"/>
              <a:buFont typeface="Wingdings 2" pitchFamily="18" charset="2"/>
              <a:buChar char="¢"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kern="0" err="1">
                <a:latin typeface="Calibri" pitchFamily="34" charset="0"/>
              </a:rPr>
              <a:t>Archiver</a:t>
            </a:r>
            <a:r>
              <a:rPr lang="en-GB" sz="2000" kern="0">
                <a:latin typeface="Calibri" pitchFamily="34" charset="0"/>
              </a:rPr>
              <a:t> allows incremental updates</a:t>
            </a:r>
          </a:p>
          <a:p>
            <a:pPr marL="342900" lvl="0" indent="-342900" eaLnBrk="1" hangingPunct="1">
              <a:spcBef>
                <a:spcPct val="20000"/>
              </a:spcBef>
              <a:buClr>
                <a:srgbClr val="990000"/>
              </a:buClr>
              <a:buSzPct val="60000"/>
              <a:buFont typeface="Wingdings 2" pitchFamily="18" charset="2"/>
              <a:buChar char="¢"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US" sz="2000" kern="0">
                <a:latin typeface="Calibri" pitchFamily="34" charset="0"/>
              </a:rPr>
              <a:t>Recompile function that changes and replace .o file in archive.</a:t>
            </a:r>
          </a:p>
          <a:p>
            <a:pPr marL="342900" lvl="0" indent="-342900" eaLnBrk="1" hangingPunct="1">
              <a:spcBef>
                <a:spcPct val="20000"/>
              </a:spcBef>
              <a:buClr>
                <a:srgbClr val="990000"/>
              </a:buClr>
              <a:buSzPct val="60000"/>
              <a:buFont typeface="Wingdings 2" pitchFamily="18" charset="2"/>
              <a:buChar char="¢"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000" kern="0">
              <a:latin typeface="Calibri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3962400" y="838200"/>
            <a:ext cx="4876800" cy="53340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noAutofit/>
          </a:bodyPr>
          <a:lstStyle/>
          <a:p>
            <a:endParaRPr lang="is-IS" sz="16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9" y="435678"/>
            <a:ext cx="3452982" cy="1240722"/>
          </a:xfrm>
        </p:spPr>
        <p:txBody>
          <a:bodyPr/>
          <a:lstStyle/>
          <a:p>
            <a:r>
              <a:rPr lang="en-US"/>
              <a:t>Linking with Static Libraries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6694" y="2020989"/>
            <a:ext cx="3517106" cy="3787833"/>
          </a:xfrm>
          <a:prstGeom prst="rect">
            <a:avLst/>
          </a:prstGeom>
          <a:solidFill>
            <a:srgbClr val="F7F5CD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n-US" sz="1600">
                <a:solidFill>
                  <a:srgbClr val="926492"/>
                </a:solidFill>
                <a:latin typeface="Courier New"/>
                <a:cs typeface="Courier New"/>
              </a:rPr>
              <a:t>#include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&lt;</a:t>
            </a:r>
            <a:r>
              <a:rPr lang="en-US" sz="1600" err="1">
                <a:solidFill>
                  <a:srgbClr val="9D206F"/>
                </a:solidFill>
                <a:latin typeface="Courier New"/>
                <a:cs typeface="Courier New"/>
              </a:rPr>
              <a:t>stdio.h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&gt;</a:t>
            </a:r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926492"/>
                </a:solidFill>
                <a:latin typeface="Courier New"/>
                <a:cs typeface="Courier New"/>
              </a:rPr>
              <a:t>#include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en-US" sz="1600" err="1">
                <a:solidFill>
                  <a:srgbClr val="9D206F"/>
                </a:solidFill>
                <a:latin typeface="Courier New"/>
                <a:cs typeface="Courier New"/>
              </a:rPr>
              <a:t>vector.h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r-FR" sz="16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>
                <a:solidFill>
                  <a:srgbClr val="C1651C"/>
                </a:solidFill>
                <a:latin typeface="Courier New"/>
                <a:cs typeface="Courier New"/>
              </a:rPr>
              <a:t>x</a:t>
            </a:r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[2] = {1, 2};</a:t>
            </a:r>
          </a:p>
          <a:p>
            <a:r>
              <a:rPr lang="fr-FR" sz="16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>
                <a:solidFill>
                  <a:srgbClr val="C1651C"/>
                </a:solidFill>
                <a:latin typeface="Courier New"/>
                <a:cs typeface="Courier New"/>
              </a:rPr>
              <a:t>y</a:t>
            </a:r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[2] = {3, 4};</a:t>
            </a:r>
          </a:p>
          <a:p>
            <a:r>
              <a:rPr lang="nl-NL" sz="1600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nl-NL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nl-NL" sz="1600" err="1">
                <a:solidFill>
                  <a:srgbClr val="C1651C"/>
                </a:solidFill>
                <a:latin typeface="Courier New"/>
                <a:cs typeface="Courier New"/>
              </a:rPr>
              <a:t>z</a:t>
            </a:r>
            <a:r>
              <a:rPr lang="nl-NL" sz="1600">
                <a:solidFill>
                  <a:srgbClr val="000000"/>
                </a:solidFill>
                <a:latin typeface="Courier New"/>
                <a:cs typeface="Courier New"/>
              </a:rPr>
              <a:t>[2];</a:t>
            </a:r>
          </a:p>
          <a:p>
            <a:endParaRPr lang="nl-NL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nl-NL" sz="1600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nl-NL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nl-NL" sz="160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nl-NL" sz="1600">
                <a:solidFill>
                  <a:srgbClr val="000000"/>
                </a:solidFill>
                <a:latin typeface="Courier New"/>
                <a:cs typeface="Courier New"/>
              </a:rPr>
              <a:t>(int argc, char** argv)</a:t>
            </a:r>
          </a:p>
          <a:p>
            <a:r>
              <a:rPr lang="nl-NL" sz="160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addvec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(x, y, z, 2);</a:t>
            </a:r>
          </a:p>
          <a:p>
            <a:r>
              <a:rPr lang="ro-RO" sz="1600">
                <a:solidFill>
                  <a:srgbClr val="000000"/>
                </a:solidFill>
                <a:latin typeface="Courier New"/>
                <a:cs typeface="Courier New"/>
              </a:rPr>
              <a:t>    printf(</a:t>
            </a:r>
            <a:r>
              <a:rPr lang="ro-RO" sz="1600">
                <a:solidFill>
                  <a:srgbClr val="9D206F"/>
                </a:solidFill>
                <a:latin typeface="Courier New"/>
                <a:cs typeface="Courier New"/>
              </a:rPr>
              <a:t>"z = [%d %d]\n”</a:t>
            </a:r>
            <a:r>
              <a:rPr lang="ro-RO" sz="160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ro-RO" sz="1600">
                <a:solidFill>
                  <a:srgbClr val="000000"/>
                </a:solidFill>
                <a:latin typeface="Courier New"/>
                <a:cs typeface="Courier New"/>
              </a:rPr>
              <a:t>           z[0], z[1]);</a:t>
            </a:r>
          </a:p>
          <a:p>
            <a:r>
              <a:rPr lang="is-I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is-IS" sz="160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is-IS" sz="1600">
                <a:solidFill>
                  <a:srgbClr val="000000"/>
                </a:solidFill>
                <a:latin typeface="Courier New"/>
                <a:cs typeface="Courier New"/>
              </a:rPr>
              <a:t> 0;</a:t>
            </a:r>
          </a:p>
          <a:p>
            <a:r>
              <a:rPr lang="is-IS" sz="160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604184" y="5257800"/>
            <a:ext cx="1205816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main2.c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169138" y="1817132"/>
            <a:ext cx="4441462" cy="1818063"/>
          </a:xfrm>
          <a:prstGeom prst="rect">
            <a:avLst/>
          </a:prstGeom>
          <a:solidFill>
            <a:srgbClr val="F7F5CD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n-US" sz="160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err="1">
                <a:solidFill>
                  <a:srgbClr val="4A00FF"/>
                </a:solidFill>
                <a:latin typeface="Courier New"/>
                <a:cs typeface="Courier New"/>
              </a:rPr>
              <a:t>addvec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>
                <a:solidFill>
                  <a:srgbClr val="C1651C"/>
                </a:solidFill>
                <a:latin typeface="Courier New"/>
                <a:cs typeface="Courier New"/>
              </a:rPr>
              <a:t>x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>
                <a:solidFill>
                  <a:srgbClr val="C1651C"/>
                </a:solidFill>
                <a:latin typeface="Courier New"/>
                <a:cs typeface="Courier New"/>
              </a:rPr>
              <a:t>y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fr-FR" sz="16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fr-FR" sz="1600">
                <a:solidFill>
                  <a:srgbClr val="C1651C"/>
                </a:solidFill>
                <a:latin typeface="Courier New"/>
                <a:cs typeface="Courier New"/>
              </a:rPr>
              <a:t>z</a:t>
            </a:r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r-FR" sz="16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>
                <a:solidFill>
                  <a:srgbClr val="C1651C"/>
                </a:solidFill>
                <a:latin typeface="Courier New"/>
                <a:cs typeface="Courier New"/>
              </a:rPr>
              <a:t>n</a:t>
            </a:r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) {</a:t>
            </a:r>
          </a:p>
          <a:p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6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>
                <a:solidFill>
                  <a:srgbClr val="C1651C"/>
                </a:solidFill>
                <a:latin typeface="Courier New"/>
                <a:cs typeface="Courier New"/>
              </a:rPr>
              <a:t>i</a:t>
            </a:r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600">
                <a:solidFill>
                  <a:srgbClr val="C200FF"/>
                </a:solidFill>
                <a:latin typeface="Courier New"/>
                <a:cs typeface="Courier New"/>
              </a:rPr>
              <a:t>for</a:t>
            </a:r>
            <a:r>
              <a:rPr lang="da-DK" sz="1600">
                <a:solidFill>
                  <a:srgbClr val="000000"/>
                </a:solidFill>
                <a:latin typeface="Courier New"/>
                <a:cs typeface="Courier New"/>
              </a:rPr>
              <a:t> (i = 0; i &lt; n; i++)</a:t>
            </a:r>
          </a:p>
          <a:p>
            <a:r>
              <a:rPr lang="es-ES_tradnl" sz="1600">
                <a:solidFill>
                  <a:srgbClr val="000000"/>
                </a:solidFill>
                <a:latin typeface="Courier New"/>
                <a:cs typeface="Courier New"/>
              </a:rPr>
              <a:t>        z[i] = x[i] + y[i];</a:t>
            </a:r>
          </a:p>
          <a:p>
            <a:r>
              <a:rPr lang="es-ES_tradnl" sz="160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  <a:endParaRPr lang="is-IS" sz="160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169138" y="3774995"/>
            <a:ext cx="4441462" cy="2064284"/>
          </a:xfrm>
          <a:prstGeom prst="rect">
            <a:avLst/>
          </a:prstGeom>
          <a:solidFill>
            <a:srgbClr val="F7F5CD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n-US" sz="160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err="1">
                <a:solidFill>
                  <a:srgbClr val="4A00FF"/>
                </a:solidFill>
                <a:latin typeface="Courier New"/>
                <a:cs typeface="Courier New"/>
              </a:rPr>
              <a:t>multvec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>
                <a:solidFill>
                  <a:srgbClr val="C1651C"/>
                </a:solidFill>
                <a:latin typeface="Courier New"/>
                <a:cs typeface="Courier New"/>
              </a:rPr>
              <a:t>x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>
                <a:solidFill>
                  <a:srgbClr val="C1651C"/>
                </a:solidFill>
                <a:latin typeface="Courier New"/>
                <a:cs typeface="Courier New"/>
              </a:rPr>
              <a:t>y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             </a:t>
            </a:r>
            <a:r>
              <a:rPr lang="fr-FR" sz="16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fr-FR" sz="1600">
                <a:solidFill>
                  <a:srgbClr val="C1651C"/>
                </a:solidFill>
                <a:latin typeface="Courier New"/>
                <a:cs typeface="Courier New"/>
              </a:rPr>
              <a:t>z</a:t>
            </a:r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r-FR" sz="16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>
                <a:solidFill>
                  <a:srgbClr val="C1651C"/>
                </a:solidFill>
                <a:latin typeface="Courier New"/>
                <a:cs typeface="Courier New"/>
              </a:rPr>
              <a:t>n</a:t>
            </a:r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6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>
                <a:solidFill>
                  <a:srgbClr val="C1651C"/>
                </a:solidFill>
                <a:latin typeface="Courier New"/>
                <a:cs typeface="Courier New"/>
              </a:rPr>
              <a:t>i</a:t>
            </a:r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fr-FR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a-DK" sz="1600">
                <a:solidFill>
                  <a:srgbClr val="C200FF"/>
                </a:solidFill>
                <a:latin typeface="Courier New"/>
                <a:cs typeface="Courier New"/>
              </a:rPr>
              <a:t>    for</a:t>
            </a:r>
            <a:r>
              <a:rPr lang="da-DK" sz="1600">
                <a:solidFill>
                  <a:srgbClr val="000000"/>
                </a:solidFill>
                <a:latin typeface="Courier New"/>
                <a:cs typeface="Courier New"/>
              </a:rPr>
              <a:t> (i = 0; i &lt; n; i++)</a:t>
            </a:r>
          </a:p>
          <a:p>
            <a:r>
              <a:rPr lang="es-ES_tradnl" sz="1600">
                <a:solidFill>
                  <a:srgbClr val="000000"/>
                </a:solidFill>
                <a:latin typeface="Courier New"/>
                <a:cs typeface="Courier New"/>
              </a:rPr>
              <a:t>        z[i] = x[i] * y[i];</a:t>
            </a:r>
          </a:p>
          <a:p>
            <a:r>
              <a:rPr lang="es-ES_tradnl" sz="160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  <a:endParaRPr lang="is-IS" sz="160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7203940" y="5527595"/>
            <a:ext cx="1482860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multvec.c</a:t>
            </a:r>
            <a:endParaRPr lang="en-GB" sz="1800" b="1" i="1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7342462" y="3341132"/>
            <a:ext cx="1344338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addvec.c</a:t>
            </a:r>
            <a:endParaRPr lang="en-GB" sz="1800" b="1" i="1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91200" y="914400"/>
            <a:ext cx="1762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err="1">
                <a:latin typeface="Courier New"/>
                <a:cs typeface="Courier New"/>
              </a:rPr>
              <a:t>libvector.a</a:t>
            </a:r>
            <a:endParaRPr lang="en-US" sz="180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6377690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04813" y="284162"/>
            <a:ext cx="5614987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Linking with Static Libraries</a:t>
            </a:r>
          </a:p>
        </p:txBody>
      </p:sp>
      <p:sp>
        <p:nvSpPr>
          <p:cNvPr id="31746" name="Line 2"/>
          <p:cNvSpPr>
            <a:spLocks noChangeShapeType="1"/>
          </p:cNvSpPr>
          <p:nvPr/>
        </p:nvSpPr>
        <p:spPr bwMode="auto">
          <a:xfrm>
            <a:off x="698500" y="2582862"/>
            <a:ext cx="1587" cy="38100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174625" y="2992438"/>
            <a:ext cx="2070100" cy="6445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4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alibri" pitchFamily="34" charset="0"/>
                <a:ea typeface="msgothic" charset="0"/>
                <a:cs typeface="msgothic" charset="0"/>
              </a:rPr>
              <a:t>Translators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alibri" pitchFamily="34" charset="0"/>
                <a:ea typeface="msgothic" charset="0"/>
                <a:cs typeface="msgothic" charset="0"/>
              </a:rPr>
              <a:t>(</a:t>
            </a:r>
            <a:r>
              <a:rPr lang="en-GB" sz="1800" b="1" err="1">
                <a:latin typeface="Courier New" pitchFamily="49" charset="0"/>
                <a:ea typeface="msgothic" charset="0"/>
                <a:cs typeface="msgothic" charset="0"/>
              </a:rPr>
              <a:t>cpp</a:t>
            </a:r>
            <a:r>
              <a:rPr lang="en-GB" sz="1800" b="1">
                <a:latin typeface="Calibri" pitchFamily="34" charset="0"/>
                <a:ea typeface="msgothic" charset="0"/>
                <a:cs typeface="msgothic" charset="0"/>
              </a:rPr>
              <a:t>, </a:t>
            </a: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cc1</a:t>
            </a:r>
            <a:r>
              <a:rPr lang="en-GB" sz="1800" b="1">
                <a:latin typeface="Calibri" pitchFamily="34" charset="0"/>
                <a:ea typeface="msgothic" charset="0"/>
                <a:cs typeface="msgothic" charset="0"/>
              </a:rPr>
              <a:t>, </a:t>
            </a: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as</a:t>
            </a:r>
            <a:r>
              <a:rPr lang="en-GB" sz="1800" b="1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152400" y="2286000"/>
            <a:ext cx="1146767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main2.c</a:t>
            </a: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1801813" y="3994150"/>
            <a:ext cx="1146767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main2.o</a:t>
            </a:r>
          </a:p>
        </p:txBody>
      </p:sp>
      <p:sp>
        <p:nvSpPr>
          <p:cNvPr id="31750" name="Line 6"/>
          <p:cNvSpPr>
            <a:spLocks noChangeShapeType="1"/>
          </p:cNvSpPr>
          <p:nvPr/>
        </p:nvSpPr>
        <p:spPr bwMode="auto">
          <a:xfrm>
            <a:off x="1241425" y="3681413"/>
            <a:ext cx="815975" cy="38100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51" name="Line 7"/>
          <p:cNvSpPr>
            <a:spLocks noChangeShapeType="1"/>
          </p:cNvSpPr>
          <p:nvPr/>
        </p:nvSpPr>
        <p:spPr bwMode="auto">
          <a:xfrm>
            <a:off x="2344738" y="4291013"/>
            <a:ext cx="762000" cy="30480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52" name="Text Box 8"/>
          <p:cNvSpPr txBox="1">
            <a:spLocks noChangeArrowheads="1"/>
          </p:cNvSpPr>
          <p:nvPr/>
        </p:nvSpPr>
        <p:spPr bwMode="auto">
          <a:xfrm>
            <a:off x="5353050" y="3263900"/>
            <a:ext cx="1008907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libc.a</a:t>
            </a:r>
          </a:p>
        </p:txBody>
      </p:sp>
      <p:sp>
        <p:nvSpPr>
          <p:cNvPr id="31753" name="Line 9"/>
          <p:cNvSpPr>
            <a:spLocks noChangeShapeType="1"/>
          </p:cNvSpPr>
          <p:nvPr/>
        </p:nvSpPr>
        <p:spPr bwMode="auto">
          <a:xfrm>
            <a:off x="3981451" y="3649663"/>
            <a:ext cx="1587" cy="102235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54" name="Rectangle 10"/>
          <p:cNvSpPr>
            <a:spLocks noChangeArrowheads="1"/>
          </p:cNvSpPr>
          <p:nvPr/>
        </p:nvSpPr>
        <p:spPr bwMode="auto">
          <a:xfrm>
            <a:off x="2497138" y="4672013"/>
            <a:ext cx="2971800" cy="3609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4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alibri" pitchFamily="34" charset="0"/>
                <a:ea typeface="msgothic" charset="0"/>
                <a:cs typeface="msgothic" charset="0"/>
              </a:rPr>
              <a:t>Linker (</a:t>
            </a: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ld</a:t>
            </a:r>
            <a:r>
              <a:rPr lang="en-GB" sz="1800" b="1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31755" name="Text Box 11"/>
          <p:cNvSpPr txBox="1">
            <a:spLocks noChangeArrowheads="1"/>
          </p:cNvSpPr>
          <p:nvPr/>
        </p:nvSpPr>
        <p:spPr bwMode="auto">
          <a:xfrm>
            <a:off x="3519593" y="5518150"/>
            <a:ext cx="1012890" cy="357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prog2c</a:t>
            </a:r>
          </a:p>
        </p:txBody>
      </p:sp>
      <p:sp>
        <p:nvSpPr>
          <p:cNvPr id="31756" name="Line 12"/>
          <p:cNvSpPr>
            <a:spLocks noChangeShapeType="1"/>
          </p:cNvSpPr>
          <p:nvPr/>
        </p:nvSpPr>
        <p:spPr bwMode="auto">
          <a:xfrm>
            <a:off x="3981450" y="5047191"/>
            <a:ext cx="1588" cy="414338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57" name="Text Box 13"/>
          <p:cNvSpPr txBox="1">
            <a:spLocks noChangeArrowheads="1"/>
          </p:cNvSpPr>
          <p:nvPr/>
        </p:nvSpPr>
        <p:spPr bwMode="auto">
          <a:xfrm>
            <a:off x="5577022" y="3886200"/>
            <a:ext cx="3185978" cy="62639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printf.o</a:t>
            </a:r>
            <a:r>
              <a:rPr lang="en-GB" sz="1800" b="1" i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18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msgothic" charset="0"/>
                <a:cs typeface="msgothic" charset="0"/>
              </a:rPr>
              <a:t>and any other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msgothic" charset="0"/>
                <a:cs typeface="msgothic" charset="0"/>
              </a:rPr>
              <a:t>modules called by </a:t>
            </a:r>
            <a:r>
              <a:rPr lang="en-GB" sz="1800" b="1" i="1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printf.o</a:t>
            </a:r>
            <a:r>
              <a:rPr lang="en-GB" sz="1800" b="1" i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 </a:t>
            </a:r>
          </a:p>
        </p:txBody>
      </p:sp>
      <p:sp>
        <p:nvSpPr>
          <p:cNvPr id="31758" name="Text Box 14"/>
          <p:cNvSpPr txBox="1">
            <a:spLocks noChangeArrowheads="1"/>
          </p:cNvSpPr>
          <p:nvPr/>
        </p:nvSpPr>
        <p:spPr bwMode="auto">
          <a:xfrm>
            <a:off x="3187700" y="3263900"/>
            <a:ext cx="1698199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libvector.a</a:t>
            </a:r>
          </a:p>
        </p:txBody>
      </p:sp>
      <p:sp>
        <p:nvSpPr>
          <p:cNvPr id="31759" name="Text Box 15"/>
          <p:cNvSpPr txBox="1">
            <a:spLocks noChangeArrowheads="1"/>
          </p:cNvSpPr>
          <p:nvPr/>
        </p:nvSpPr>
        <p:spPr bwMode="auto">
          <a:xfrm>
            <a:off x="3992563" y="3994150"/>
            <a:ext cx="1284624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addvec.o</a:t>
            </a:r>
          </a:p>
        </p:txBody>
      </p:sp>
      <p:sp>
        <p:nvSpPr>
          <p:cNvPr id="31760" name="Line 16"/>
          <p:cNvSpPr>
            <a:spLocks noChangeShapeType="1"/>
          </p:cNvSpPr>
          <p:nvPr/>
        </p:nvSpPr>
        <p:spPr bwMode="auto">
          <a:xfrm flipH="1">
            <a:off x="4981575" y="3590397"/>
            <a:ext cx="841375" cy="106680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61" name="Text Box 17"/>
          <p:cNvSpPr txBox="1">
            <a:spLocks noChangeArrowheads="1"/>
          </p:cNvSpPr>
          <p:nvPr/>
        </p:nvSpPr>
        <p:spPr bwMode="auto">
          <a:xfrm>
            <a:off x="6929438" y="3206750"/>
            <a:ext cx="1552839" cy="365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>
                <a:solidFill>
                  <a:srgbClr val="C00000"/>
                </a:solidFill>
                <a:latin typeface="Calibri" pitchFamily="34" charset="0"/>
                <a:ea typeface="msgothic" charset="0"/>
                <a:cs typeface="msgothic" charset="0"/>
              </a:rPr>
              <a:t>Static libraries</a:t>
            </a:r>
          </a:p>
        </p:txBody>
      </p:sp>
      <p:sp>
        <p:nvSpPr>
          <p:cNvPr id="31762" name="Text Box 18"/>
          <p:cNvSpPr txBox="1">
            <a:spLocks noChangeArrowheads="1"/>
          </p:cNvSpPr>
          <p:nvPr/>
        </p:nvSpPr>
        <p:spPr bwMode="auto">
          <a:xfrm>
            <a:off x="225425" y="3883025"/>
            <a:ext cx="1305592" cy="6374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err="1">
                <a:solidFill>
                  <a:srgbClr val="C00000"/>
                </a:solidFill>
                <a:latin typeface="Calibri" pitchFamily="34" charset="0"/>
                <a:ea typeface="msgothic" charset="0"/>
                <a:cs typeface="msgothic" charset="0"/>
              </a:rPr>
              <a:t>Relocatable</a:t>
            </a:r>
            <a:endParaRPr lang="en-GB" sz="1800" b="1" i="1">
              <a:solidFill>
                <a:srgbClr val="C00000"/>
              </a:solidFill>
              <a:latin typeface="Calibri" pitchFamily="34" charset="0"/>
              <a:ea typeface="msgothic" charset="0"/>
              <a:cs typeface="msgothic" charset="0"/>
            </a:endParaRP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>
                <a:solidFill>
                  <a:srgbClr val="C00000"/>
                </a:solidFill>
                <a:latin typeface="Calibri" pitchFamily="34" charset="0"/>
                <a:ea typeface="msgothic" charset="0"/>
                <a:cs typeface="msgothic" charset="0"/>
              </a:rPr>
              <a:t>object files</a:t>
            </a:r>
          </a:p>
        </p:txBody>
      </p:sp>
      <p:sp>
        <p:nvSpPr>
          <p:cNvPr id="31763" name="Text Box 19"/>
          <p:cNvSpPr txBox="1">
            <a:spLocks noChangeArrowheads="1"/>
          </p:cNvSpPr>
          <p:nvPr/>
        </p:nvSpPr>
        <p:spPr bwMode="auto">
          <a:xfrm>
            <a:off x="4648251" y="5378450"/>
            <a:ext cx="2210134" cy="9089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>
                <a:solidFill>
                  <a:srgbClr val="C00000"/>
                </a:solidFill>
                <a:latin typeface="Calibri" pitchFamily="34" charset="0"/>
                <a:ea typeface="msgothic" charset="0"/>
                <a:cs typeface="msgothic" charset="0"/>
              </a:rPr>
              <a:t>Fully linked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>
                <a:solidFill>
                  <a:srgbClr val="C00000"/>
                </a:solidFill>
                <a:latin typeface="Calibri" pitchFamily="34" charset="0"/>
                <a:ea typeface="msgothic" charset="0"/>
                <a:cs typeface="msgothic" charset="0"/>
              </a:rPr>
              <a:t>executable object file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latin typeface="Calibri" pitchFamily="34" charset="0"/>
                <a:ea typeface="msgothic" charset="0"/>
                <a:cs typeface="msgothic" charset="0"/>
              </a:rPr>
              <a:t>(861,232 bytes)</a:t>
            </a:r>
            <a:endParaRPr lang="en-GB" sz="1800" b="1" dirty="0">
              <a:latin typeface="Calibri" pitchFamily="34" charset="0"/>
              <a:ea typeface="msgothic" charset="0"/>
              <a:cs typeface="msgothic" charset="0"/>
            </a:endParaRPr>
          </a:p>
        </p:txBody>
      </p:sp>
      <p:sp>
        <p:nvSpPr>
          <p:cNvPr id="31764" name="Text Box 20"/>
          <p:cNvSpPr txBox="1">
            <a:spLocks noChangeArrowheads="1"/>
          </p:cNvSpPr>
          <p:nvPr/>
        </p:nvSpPr>
        <p:spPr bwMode="auto">
          <a:xfrm>
            <a:off x="1260475" y="2286000"/>
            <a:ext cx="1284624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vector.h</a:t>
            </a:r>
          </a:p>
        </p:txBody>
      </p:sp>
      <p:sp>
        <p:nvSpPr>
          <p:cNvPr id="31765" name="Line 21"/>
          <p:cNvSpPr>
            <a:spLocks noChangeShapeType="1"/>
          </p:cNvSpPr>
          <p:nvPr/>
        </p:nvSpPr>
        <p:spPr bwMode="auto">
          <a:xfrm>
            <a:off x="1882775" y="2582862"/>
            <a:ext cx="1587" cy="38100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66" name="Rectangle 22"/>
          <p:cNvSpPr>
            <a:spLocks noChangeArrowheads="1"/>
          </p:cNvSpPr>
          <p:nvPr/>
        </p:nvSpPr>
        <p:spPr bwMode="auto">
          <a:xfrm>
            <a:off x="3328988" y="2289175"/>
            <a:ext cx="1304925" cy="6445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4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err="1">
                <a:latin typeface="Calibri" pitchFamily="34" charset="0"/>
                <a:ea typeface="msgothic" charset="0"/>
                <a:cs typeface="msgothic" charset="0"/>
              </a:rPr>
              <a:t>Archiver</a:t>
            </a:r>
            <a:endParaRPr lang="en-GB" sz="1800" b="1">
              <a:latin typeface="Calibri" pitchFamily="34" charset="0"/>
              <a:ea typeface="msgothic" charset="0"/>
              <a:cs typeface="msgothic" charset="0"/>
            </a:endParaRP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alibri" pitchFamily="34" charset="0"/>
                <a:ea typeface="msgothic" charset="0"/>
                <a:cs typeface="msgothic" charset="0"/>
              </a:rPr>
              <a:t>(</a:t>
            </a:r>
            <a:r>
              <a:rPr lang="en-GB" sz="1800" b="1" err="1">
                <a:latin typeface="Courier New" pitchFamily="49" charset="0"/>
                <a:ea typeface="msgothic" charset="0"/>
                <a:cs typeface="msgothic" charset="0"/>
              </a:rPr>
              <a:t>ar</a:t>
            </a:r>
            <a:r>
              <a:rPr lang="en-GB" sz="1800" b="1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31767" name="Line 23"/>
          <p:cNvSpPr>
            <a:spLocks noChangeShapeType="1"/>
          </p:cNvSpPr>
          <p:nvPr/>
        </p:nvSpPr>
        <p:spPr bwMode="auto">
          <a:xfrm>
            <a:off x="3981451" y="2955925"/>
            <a:ext cx="1587" cy="411163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68" name="Line 24"/>
          <p:cNvSpPr>
            <a:spLocks noChangeShapeType="1"/>
          </p:cNvSpPr>
          <p:nvPr/>
        </p:nvSpPr>
        <p:spPr bwMode="auto">
          <a:xfrm>
            <a:off x="3429000" y="1874837"/>
            <a:ext cx="1588" cy="411163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69" name="Line 25"/>
          <p:cNvSpPr>
            <a:spLocks noChangeShapeType="1"/>
          </p:cNvSpPr>
          <p:nvPr/>
        </p:nvSpPr>
        <p:spPr bwMode="auto">
          <a:xfrm>
            <a:off x="4572000" y="1874837"/>
            <a:ext cx="1588" cy="411163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70" name="Text Box 26"/>
          <p:cNvSpPr txBox="1">
            <a:spLocks noChangeArrowheads="1"/>
          </p:cNvSpPr>
          <p:nvPr/>
        </p:nvSpPr>
        <p:spPr bwMode="auto">
          <a:xfrm>
            <a:off x="2601913" y="1538288"/>
            <a:ext cx="1284624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addvec.o</a:t>
            </a:r>
          </a:p>
        </p:txBody>
      </p:sp>
      <p:sp>
        <p:nvSpPr>
          <p:cNvPr id="31771" name="Text Box 27"/>
          <p:cNvSpPr txBox="1">
            <a:spLocks noChangeArrowheads="1"/>
          </p:cNvSpPr>
          <p:nvPr/>
        </p:nvSpPr>
        <p:spPr bwMode="auto">
          <a:xfrm>
            <a:off x="3925888" y="1524000"/>
            <a:ext cx="1422483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multvec.o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95600" y="6347379"/>
            <a:ext cx="21755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>
                <a:latin typeface="Calibri" pitchFamily="34" charset="0"/>
              </a:rPr>
              <a:t>“c” for “compile-time”</a:t>
            </a:r>
          </a:p>
        </p:txBody>
      </p:sp>
      <p:sp>
        <p:nvSpPr>
          <p:cNvPr id="30" name="Text Box 26"/>
          <p:cNvSpPr txBox="1">
            <a:spLocks noChangeArrowheads="1"/>
          </p:cNvSpPr>
          <p:nvPr/>
        </p:nvSpPr>
        <p:spPr bwMode="auto">
          <a:xfrm>
            <a:off x="5487134" y="4724400"/>
            <a:ext cx="3761264" cy="5574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unix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&gt; </a:t>
            </a:r>
            <a:r>
              <a:rPr lang="en-GB" sz="1600" b="1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gcc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mr-IN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–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static </a:t>
            </a:r>
            <a:r>
              <a:rPr lang="mr-IN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–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o prog2c \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	      main2.o -L. -</a:t>
            </a:r>
            <a:r>
              <a:rPr lang="en-GB" sz="1600" b="1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lvector</a:t>
            </a:r>
            <a:endParaRPr lang="en-GB" sz="1600" b="1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60362"/>
            <a:ext cx="8716962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Using Static Libraries</a:t>
            </a: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5613" y="1428750"/>
            <a:ext cx="8307387" cy="4133850"/>
          </a:xfrm>
          <a:ln/>
        </p:spPr>
        <p:txBody>
          <a:bodyPr/>
          <a:lstStyle/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Linker’s algorithm for resolving external references: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Scan </a:t>
            </a:r>
            <a:r>
              <a:rPr lang="en-GB" b="1">
                <a:latin typeface="Courier New" pitchFamily="49" charset="0"/>
              </a:rPr>
              <a:t>.o</a:t>
            </a:r>
            <a:r>
              <a:rPr lang="en-GB"/>
              <a:t> files and </a:t>
            </a:r>
            <a:r>
              <a:rPr lang="en-GB" b="1">
                <a:latin typeface="Courier New" pitchFamily="49" charset="0"/>
              </a:rPr>
              <a:t>.a</a:t>
            </a:r>
            <a:r>
              <a:rPr lang="en-GB"/>
              <a:t> files in the command line order.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During the scan, keep a list of the current unresolved references.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As each new </a:t>
            </a:r>
            <a:r>
              <a:rPr lang="en-GB" b="1">
                <a:latin typeface="Courier New" pitchFamily="49" charset="0"/>
              </a:rPr>
              <a:t>.o</a:t>
            </a:r>
            <a:r>
              <a:rPr lang="en-GB"/>
              <a:t> or </a:t>
            </a:r>
            <a:r>
              <a:rPr lang="en-GB" b="1">
                <a:latin typeface="Courier New" pitchFamily="49" charset="0"/>
              </a:rPr>
              <a:t>.a</a:t>
            </a:r>
            <a:r>
              <a:rPr lang="en-GB"/>
              <a:t> file, </a:t>
            </a:r>
            <a:r>
              <a:rPr lang="en-GB" i="1" err="1"/>
              <a:t>obj</a:t>
            </a:r>
            <a:r>
              <a:rPr lang="en-GB"/>
              <a:t>, is encountered, try to resolve each unresolved reference in the list against the symbols defined in </a:t>
            </a:r>
            <a:r>
              <a:rPr lang="en-GB" i="1"/>
              <a:t>obj</a:t>
            </a:r>
            <a:r>
              <a:rPr lang="en-GB"/>
              <a:t>. 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If any entries in the unresolved list at end of scan, then error.</a:t>
            </a:r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Problem: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Command line order matters!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Moral: put libraries at the end of the command line. </a:t>
            </a: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990600" y="4995736"/>
            <a:ext cx="6723613" cy="1024064"/>
          </a:xfrm>
          <a:prstGeom prst="rect">
            <a:avLst/>
          </a:prstGeom>
          <a:solidFill>
            <a:srgbClr val="E6E6E6"/>
          </a:solidFill>
          <a:ln w="64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unix</a:t>
            </a:r>
            <a:r>
              <a:rPr lang="en-GB" sz="1600" dirty="0">
                <a:latin typeface="Courier New" pitchFamily="49" charset="0"/>
                <a:ea typeface="msgothic" charset="0"/>
                <a:cs typeface="msgothic" charset="0"/>
              </a:rPr>
              <a:t>&gt; </a:t>
            </a:r>
            <a:r>
              <a:rPr lang="en-GB" sz="1600" dirty="0" err="1">
                <a:latin typeface="Courier New" pitchFamily="49" charset="0"/>
                <a:ea typeface="msgothic" charset="0"/>
                <a:cs typeface="msgothic" charset="0"/>
              </a:rPr>
              <a:t>gcc</a:t>
            </a:r>
            <a:r>
              <a:rPr lang="en-GB" sz="1600" dirty="0">
                <a:latin typeface="Courier New" pitchFamily="49" charset="0"/>
                <a:ea typeface="msgothic" charset="0"/>
                <a:cs typeface="msgothic" charset="0"/>
              </a:rPr>
              <a:t> -static -o prog2c -L. -</a:t>
            </a:r>
            <a:r>
              <a:rPr lang="en-GB" sz="1600" dirty="0" err="1">
                <a:latin typeface="Courier New" pitchFamily="49" charset="0"/>
                <a:ea typeface="msgothic" charset="0"/>
                <a:cs typeface="msgothic" charset="0"/>
              </a:rPr>
              <a:t>lvector</a:t>
            </a:r>
            <a:r>
              <a:rPr lang="en-GB" sz="1600" dirty="0">
                <a:latin typeface="Courier New" pitchFamily="49" charset="0"/>
                <a:ea typeface="msgothic" charset="0"/>
                <a:cs typeface="msgothic" charset="0"/>
              </a:rPr>
              <a:t> main2.o 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ourier New" pitchFamily="49" charset="0"/>
                <a:ea typeface="msgothic" charset="0"/>
                <a:cs typeface="msgothic" charset="0"/>
              </a:rPr>
              <a:t>main2.o: In function `main':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ourier New" pitchFamily="49" charset="0"/>
                <a:ea typeface="msgothic" charset="0"/>
                <a:cs typeface="msgothic" charset="0"/>
              </a:rPr>
              <a:t>main2.c:(.text+0x19): undefined reference to `</a:t>
            </a:r>
            <a:r>
              <a:rPr lang="en-GB" sz="1600" dirty="0" err="1">
                <a:latin typeface="Courier New" pitchFamily="49" charset="0"/>
                <a:ea typeface="msgothic" charset="0"/>
                <a:cs typeface="msgothic" charset="0"/>
              </a:rPr>
              <a:t>addvec</a:t>
            </a:r>
            <a:r>
              <a:rPr lang="en-GB" sz="1600" dirty="0">
                <a:latin typeface="Courier New" pitchFamily="49" charset="0"/>
                <a:ea typeface="msgothic" charset="0"/>
                <a:cs typeface="msgothic" charset="0"/>
              </a:rPr>
              <a:t>'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ourier New" pitchFamily="49" charset="0"/>
                <a:ea typeface="msgothic" charset="0"/>
                <a:cs typeface="msgothic" charset="0"/>
              </a:rPr>
              <a:t>collect2: error: </a:t>
            </a:r>
            <a:r>
              <a:rPr lang="en-GB" sz="1600" dirty="0" err="1">
                <a:latin typeface="Courier New" pitchFamily="49" charset="0"/>
                <a:ea typeface="msgothic" charset="0"/>
                <a:cs typeface="msgothic" charset="0"/>
              </a:rPr>
              <a:t>ld</a:t>
            </a:r>
            <a:r>
              <a:rPr lang="en-GB" sz="1600" dirty="0">
                <a:latin typeface="Courier New" pitchFamily="49" charset="0"/>
                <a:ea typeface="msgothic" charset="0"/>
                <a:cs typeface="msgothic" charset="0"/>
              </a:rPr>
              <a:t> returned 1 exit status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381000"/>
            <a:ext cx="8716962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Modern Solution: Shared Libraries</a:t>
            </a:r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9413" y="1344613"/>
            <a:ext cx="8307387" cy="4979987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Static libraries have the following disadvantages: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Duplication in the stored executables (every function needs </a:t>
            </a:r>
            <a:r>
              <a:rPr lang="en-GB" dirty="0" err="1"/>
              <a:t>libc</a:t>
            </a:r>
            <a:r>
              <a:rPr lang="en-GB" dirty="0"/>
              <a:t>)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Duplication in the running executables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Minor bug fixes of system libraries require each application to explicitly relink 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Rebuild everything with </a:t>
            </a:r>
            <a:r>
              <a:rPr lang="en-GB" dirty="0" err="1"/>
              <a:t>glibc</a:t>
            </a:r>
            <a:r>
              <a:rPr lang="en-GB" dirty="0"/>
              <a:t>?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hlinkClick r:id="rId3"/>
              </a:rPr>
              <a:t>https://security.googleblog.com/2016/02/cve-2015-7547-glibc-getaddrinfo-stack.html</a:t>
            </a:r>
            <a:endParaRPr lang="en-GB" dirty="0"/>
          </a:p>
          <a:p>
            <a:pPr marL="0" indent="0"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>
              <a:solidFill>
                <a:srgbClr val="000004"/>
              </a:solidFill>
            </a:endParaRP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solidFill>
                  <a:srgbClr val="000004"/>
                </a:solidFill>
              </a:rPr>
              <a:t>Modern solution: </a:t>
            </a:r>
            <a:r>
              <a:rPr lang="en-GB" dirty="0">
                <a:solidFill>
                  <a:srgbClr val="C00000"/>
                </a:solidFill>
              </a:rPr>
              <a:t>shared libraries 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Object files that contain code and data that are loaded and linked into an application </a:t>
            </a:r>
            <a:r>
              <a:rPr lang="en-GB" i="1" dirty="0"/>
              <a:t>dynamically, </a:t>
            </a:r>
            <a:r>
              <a:rPr lang="en-GB" dirty="0"/>
              <a:t>at either </a:t>
            </a:r>
            <a:r>
              <a:rPr lang="en-GB" i="1" dirty="0"/>
              <a:t>load-time</a:t>
            </a:r>
            <a:r>
              <a:rPr lang="en-GB" dirty="0"/>
              <a:t> or </a:t>
            </a:r>
            <a:r>
              <a:rPr lang="en-GB" i="1" dirty="0"/>
              <a:t>run-time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Also called: dynamic link libraries, DLLs, </a:t>
            </a:r>
            <a:r>
              <a:rPr lang="en-GB" dirty="0">
                <a:latin typeface="Courier New"/>
                <a:cs typeface="Courier New"/>
              </a:rPr>
              <a:t>.so </a:t>
            </a:r>
            <a:r>
              <a:rPr lang="en-GB" dirty="0"/>
              <a:t>files</a:t>
            </a:r>
          </a:p>
          <a:p>
            <a:pPr lvl="1">
              <a:buFont typeface="Wingdings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i="1" dirty="0"/>
          </a:p>
          <a:p>
            <a:pPr>
              <a:buFont typeface="Wingdings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i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04813" y="436562"/>
            <a:ext cx="8716962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Shared Libraries (cont.)</a:t>
            </a: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6347" y="1295400"/>
            <a:ext cx="8307387" cy="5486400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Dynamic linking can occur when executable is first loaded and run (load-time linking)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Common case for Linux, handled automatically by the dynamic linker (</a:t>
            </a:r>
            <a:r>
              <a:rPr lang="en-GB" b="1" dirty="0">
                <a:latin typeface="Courier New" pitchFamily="49" charset="0"/>
              </a:rPr>
              <a:t>ld-linux.so</a:t>
            </a:r>
            <a:r>
              <a:rPr lang="en-GB" dirty="0">
                <a:latin typeface="Courier New" pitchFamily="49" charset="0"/>
              </a:rPr>
              <a:t>)</a:t>
            </a:r>
            <a:endParaRPr lang="en-GB" dirty="0"/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Standard C library (</a:t>
            </a:r>
            <a:r>
              <a:rPr lang="en-GB" b="1" dirty="0">
                <a:latin typeface="Courier New" pitchFamily="49" charset="0"/>
              </a:rPr>
              <a:t>libc.so</a:t>
            </a:r>
            <a:r>
              <a:rPr lang="en-GB" dirty="0"/>
              <a:t>) usually dynamically linked</a:t>
            </a:r>
          </a:p>
          <a:p>
            <a:pPr>
              <a:spcBef>
                <a:spcPts val="18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Dynamic linking can also occur after program has begun </a:t>
            </a:r>
            <a:br>
              <a:rPr lang="en-GB" dirty="0"/>
            </a:br>
            <a:r>
              <a:rPr lang="en-GB" dirty="0"/>
              <a:t>(run-time linking)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In Linux, this is done by calls to the </a:t>
            </a:r>
            <a:r>
              <a:rPr lang="en-GB" b="1" dirty="0" err="1">
                <a:latin typeface="Courier New" pitchFamily="49" charset="0"/>
              </a:rPr>
              <a:t>dlopen</a:t>
            </a:r>
            <a:r>
              <a:rPr lang="en-GB" b="1" dirty="0">
                <a:latin typeface="Courier New" pitchFamily="49" charset="0"/>
              </a:rPr>
              <a:t>()</a:t>
            </a:r>
            <a:r>
              <a:rPr lang="en-GB" dirty="0"/>
              <a:t> interface</a:t>
            </a:r>
            <a:endParaRPr lang="en-GB" dirty="0">
              <a:latin typeface="Courier New" pitchFamily="49" charset="0"/>
            </a:endParaRP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Distributing software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High-performance web servers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Runtime library </a:t>
            </a:r>
            <a:r>
              <a:rPr lang="en-GB" dirty="0" err="1"/>
              <a:t>interpositioning</a:t>
            </a:r>
            <a:endParaRPr lang="en-GB" dirty="0"/>
          </a:p>
          <a:p>
            <a:pPr>
              <a:spcBef>
                <a:spcPts val="18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Shared library routines can be shared by multiple processes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Using the virtual-to-physical </a:t>
            </a:r>
            <a:r>
              <a:rPr lang="en-GB"/>
              <a:t>memory mapping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C Program</a:t>
            </a:r>
          </a:p>
        </p:txBody>
      </p:sp>
      <p:sp>
        <p:nvSpPr>
          <p:cNvPr id="201731" name="Rectangle 3"/>
          <p:cNvSpPr>
            <a:spLocks noChangeArrowheads="1"/>
          </p:cNvSpPr>
          <p:nvPr/>
        </p:nvSpPr>
        <p:spPr bwMode="auto">
          <a:xfrm>
            <a:off x="139700" y="1928813"/>
            <a:ext cx="4508500" cy="2862322"/>
          </a:xfrm>
          <a:prstGeom prst="rect">
            <a:avLst/>
          </a:prstGeom>
          <a:solidFill>
            <a:srgbClr val="F7F5C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8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>
                <a:solidFill>
                  <a:srgbClr val="4A00FF"/>
                </a:solidFill>
                <a:latin typeface="Courier New"/>
                <a:cs typeface="Courier New"/>
              </a:rPr>
              <a:t>sum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800" dirty="0">
                <a:solidFill>
                  <a:srgbClr val="C1651C"/>
                </a:solidFill>
                <a:latin typeface="Courier New"/>
                <a:cs typeface="Courier New"/>
              </a:rPr>
              <a:t>a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8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>
                <a:solidFill>
                  <a:srgbClr val="C1651C"/>
                </a:solidFill>
                <a:latin typeface="Courier New"/>
                <a:cs typeface="Courier New"/>
              </a:rPr>
              <a:t>n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endParaRPr lang="en-US" sz="18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hu-HU" sz="1800" dirty="0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hu-HU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hu-HU" sz="1800" dirty="0" err="1">
                <a:solidFill>
                  <a:srgbClr val="C1651C"/>
                </a:solidFill>
                <a:latin typeface="Courier New"/>
                <a:cs typeface="Courier New"/>
              </a:rPr>
              <a:t>array</a:t>
            </a:r>
            <a:r>
              <a:rPr lang="hu-HU" sz="1800" dirty="0">
                <a:solidFill>
                  <a:srgbClr val="000000"/>
                </a:solidFill>
                <a:latin typeface="Courier New"/>
                <a:cs typeface="Courier New"/>
              </a:rPr>
              <a:t>[2] = {1, 2};</a:t>
            </a:r>
          </a:p>
          <a:p>
            <a:endParaRPr lang="hu-HU" sz="18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argc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, char**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fr-FR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8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800" dirty="0">
                <a:solidFill>
                  <a:srgbClr val="C1651C"/>
                </a:solidFill>
                <a:latin typeface="Courier New"/>
                <a:cs typeface="Courier New"/>
              </a:rPr>
              <a:t>val</a:t>
            </a:r>
            <a:r>
              <a:rPr lang="fr-FR" sz="18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fr-FR" sz="1800" dirty="0" err="1">
                <a:solidFill>
                  <a:srgbClr val="000000"/>
                </a:solidFill>
                <a:latin typeface="Courier New"/>
                <a:cs typeface="Courier New"/>
              </a:rPr>
              <a:t>sum</a:t>
            </a:r>
            <a:r>
              <a:rPr lang="fr-FR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fr-FR" sz="1800" dirty="0" err="1">
                <a:solidFill>
                  <a:srgbClr val="000000"/>
                </a:solidFill>
                <a:latin typeface="Courier New"/>
                <a:cs typeface="Courier New"/>
              </a:rPr>
              <a:t>array</a:t>
            </a:r>
            <a:r>
              <a:rPr lang="fr-FR" sz="1800" dirty="0">
                <a:solidFill>
                  <a:srgbClr val="000000"/>
                </a:solidFill>
                <a:latin typeface="Courier New"/>
                <a:cs typeface="Courier New"/>
              </a:rPr>
              <a:t>, 2);</a:t>
            </a:r>
          </a:p>
          <a:p>
            <a:r>
              <a:rPr lang="fr-FR" sz="1800" dirty="0">
                <a:solidFill>
                  <a:srgbClr val="C200FF"/>
                </a:solidFill>
                <a:latin typeface="Courier New"/>
                <a:cs typeface="Courier New"/>
              </a:rPr>
              <a:t>    return</a:t>
            </a:r>
            <a:r>
              <a:rPr lang="fr-FR" sz="1800" dirty="0">
                <a:solidFill>
                  <a:srgbClr val="000000"/>
                </a:solidFill>
                <a:latin typeface="Courier New"/>
                <a:cs typeface="Courier New"/>
              </a:rPr>
              <a:t> val;</a:t>
            </a:r>
          </a:p>
          <a:p>
            <a:r>
              <a:rPr lang="fr-FR" sz="18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  <a:p>
            <a:endParaRPr lang="en-US" sz="1800" dirty="0">
              <a:latin typeface="Courier New"/>
              <a:cs typeface="Courier New"/>
            </a:endParaRPr>
          </a:p>
        </p:txBody>
      </p:sp>
      <p:sp>
        <p:nvSpPr>
          <p:cNvPr id="201734" name="Rectangle 6"/>
          <p:cNvSpPr>
            <a:spLocks noChangeArrowheads="1"/>
          </p:cNvSpPr>
          <p:nvPr/>
        </p:nvSpPr>
        <p:spPr bwMode="auto">
          <a:xfrm>
            <a:off x="4724400" y="1928813"/>
            <a:ext cx="4256209" cy="2862323"/>
          </a:xfrm>
          <a:prstGeom prst="rect">
            <a:avLst/>
          </a:prstGeom>
          <a:solidFill>
            <a:srgbClr val="DBF2DA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>
                <a:solidFill>
                  <a:srgbClr val="4A00FF"/>
                </a:solidFill>
                <a:latin typeface="Courier New"/>
                <a:cs typeface="Courier New"/>
              </a:rPr>
              <a:t>sum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800">
                <a:solidFill>
                  <a:srgbClr val="C1651C"/>
                </a:solidFill>
                <a:latin typeface="Courier New"/>
                <a:cs typeface="Courier New"/>
              </a:rPr>
              <a:t>a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8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>
                <a:solidFill>
                  <a:srgbClr val="C1651C"/>
                </a:solidFill>
                <a:latin typeface="Courier New"/>
                <a:cs typeface="Courier New"/>
              </a:rPr>
              <a:t>n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8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800">
                <a:solidFill>
                  <a:srgbClr val="C1651C"/>
                </a:solidFill>
                <a:latin typeface="Courier New"/>
                <a:cs typeface="Courier New"/>
              </a:rPr>
              <a:t>i</a:t>
            </a:r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r-FR" sz="1800">
                <a:solidFill>
                  <a:srgbClr val="C1651C"/>
                </a:solidFill>
                <a:latin typeface="Courier New"/>
                <a:cs typeface="Courier New"/>
              </a:rPr>
              <a:t>s</a:t>
            </a:r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 = 0;</a:t>
            </a:r>
          </a:p>
          <a:p>
            <a:endParaRPr lang="fr-FR" sz="18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a-DK" sz="18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800">
                <a:solidFill>
                  <a:srgbClr val="C200FF"/>
                </a:solidFill>
                <a:latin typeface="Courier New"/>
                <a:cs typeface="Courier New"/>
              </a:rPr>
              <a:t>for</a:t>
            </a:r>
            <a:r>
              <a:rPr lang="da-DK" sz="1800">
                <a:solidFill>
                  <a:srgbClr val="000000"/>
                </a:solidFill>
                <a:latin typeface="Courier New"/>
                <a:cs typeface="Courier New"/>
              </a:rPr>
              <a:t> (i = 0; i &lt; n; i++) {</a:t>
            </a:r>
          </a:p>
          <a:p>
            <a:r>
              <a:rPr lang="da-DK" sz="1800">
                <a:solidFill>
                  <a:srgbClr val="000000"/>
                </a:solidFill>
                <a:latin typeface="Courier New"/>
                <a:cs typeface="Courier New"/>
              </a:rPr>
              <a:t>        s += a[i];</a:t>
            </a:r>
          </a:p>
          <a:p>
            <a:r>
              <a:rPr lang="da-DK" sz="180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is-IS" sz="18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is-IS" sz="180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is-IS" sz="1800">
                <a:solidFill>
                  <a:srgbClr val="000000"/>
                </a:solidFill>
                <a:latin typeface="Courier New"/>
                <a:cs typeface="Courier New"/>
              </a:rPr>
              <a:t> s;</a:t>
            </a:r>
          </a:p>
          <a:p>
            <a:r>
              <a:rPr lang="is-IS" sz="180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  <a:p>
            <a:endParaRPr lang="is-IS" sz="180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199906" y="4442937"/>
            <a:ext cx="1067294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main.c</a:t>
            </a:r>
            <a:endParaRPr lang="en-GB" sz="1800" b="1" i="1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7871984" y="4433473"/>
            <a:ext cx="928772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sum.c</a:t>
            </a:r>
            <a:endParaRPr lang="en-GB" sz="1800" b="1" i="1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dynamic libraries are required?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interp</a:t>
            </a:r>
            <a:r>
              <a:rPr lang="en-US" dirty="0"/>
              <a:t> section</a:t>
            </a:r>
          </a:p>
          <a:p>
            <a:pPr lvl="1"/>
            <a:r>
              <a:rPr lang="en-US" dirty="0"/>
              <a:t>Specifies the dynamic linker to use (i.e., </a:t>
            </a:r>
            <a:r>
              <a:rPr lang="en-GB" b="1" dirty="0" err="1">
                <a:latin typeface="Courier New" pitchFamily="49" charset="0"/>
              </a:rPr>
              <a:t>ld-linux.so</a:t>
            </a:r>
            <a:r>
              <a:rPr lang="en-US" dirty="0"/>
              <a:t>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.dynamic</a:t>
            </a:r>
            <a:r>
              <a:rPr lang="en-US" dirty="0"/>
              <a:t> section</a:t>
            </a:r>
          </a:p>
          <a:p>
            <a:pPr lvl="1"/>
            <a:r>
              <a:rPr lang="en-US" dirty="0"/>
              <a:t>Specifies the names, </a:t>
            </a:r>
            <a:r>
              <a:rPr lang="en-US" dirty="0" err="1"/>
              <a:t>etc</a:t>
            </a:r>
            <a:r>
              <a:rPr lang="en-US" dirty="0"/>
              <a:t> of the dynamic libraries to use</a:t>
            </a:r>
          </a:p>
          <a:p>
            <a:pPr lvl="1"/>
            <a:r>
              <a:rPr lang="en-US" dirty="0"/>
              <a:t>Follow an example of </a:t>
            </a:r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prog</a:t>
            </a:r>
            <a:endParaRPr lang="en-US" b="1" dirty="0">
              <a:latin typeface="Courier New" charset="0"/>
              <a:ea typeface="Courier New" charset="0"/>
              <a:cs typeface="Courier New" charset="0"/>
            </a:endParaRPr>
          </a:p>
          <a:p>
            <a:pPr marL="457200" lvl="1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(NEEDED)             Shared library: [libm.so.6]</a:t>
            </a:r>
          </a:p>
          <a:p>
            <a:r>
              <a:rPr lang="en-US" dirty="0"/>
              <a:t>Where are the libraries found?</a:t>
            </a:r>
          </a:p>
          <a:p>
            <a:pPr lvl="1"/>
            <a:r>
              <a:rPr lang="en-US" dirty="0"/>
              <a:t>Use “</a:t>
            </a:r>
            <a:r>
              <a:rPr lang="en-US" b="1" dirty="0" err="1">
                <a:latin typeface="Courier New"/>
                <a:cs typeface="Courier New"/>
              </a:rPr>
              <a:t>ldd</a:t>
            </a:r>
            <a:r>
              <a:rPr lang="en-US" dirty="0"/>
              <a:t>” to find out: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28600" y="5181600"/>
            <a:ext cx="8451650" cy="1020409"/>
          </a:xfrm>
          <a:prstGeom prst="rect">
            <a:avLst/>
          </a:prstGeom>
          <a:solidFill>
            <a:srgbClr val="E6E6E6"/>
          </a:solidFill>
          <a:ln w="64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unix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&gt; </a:t>
            </a:r>
            <a:r>
              <a:rPr lang="en-GB" sz="1600" dirty="0" err="1">
                <a:latin typeface="Courier New" pitchFamily="49" charset="0"/>
                <a:ea typeface="msgothic" charset="0"/>
                <a:cs typeface="msgothic" charset="0"/>
              </a:rPr>
              <a:t>ldd</a:t>
            </a:r>
            <a:r>
              <a:rPr lang="en-GB" sz="1600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1600" dirty="0" err="1">
                <a:latin typeface="Courier New" pitchFamily="49" charset="0"/>
                <a:ea typeface="msgothic" charset="0"/>
                <a:cs typeface="msgothic" charset="0"/>
              </a:rPr>
              <a:t>prog</a:t>
            </a:r>
            <a:endParaRPr lang="en-GB" sz="1600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600" dirty="0">
                <a:latin typeface="Courier New" pitchFamily="49" charset="0"/>
                <a:ea typeface="msgothic" charset="0"/>
                <a:cs typeface="msgothic" charset="0"/>
              </a:rPr>
              <a:t>  linux-vdso.so.1 =&gt;  (0x00007ffcf2998000)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600" dirty="0">
                <a:latin typeface="Courier New" pitchFamily="49" charset="0"/>
                <a:ea typeface="msgothic" charset="0"/>
                <a:cs typeface="msgothic" charset="0"/>
              </a:rPr>
              <a:t>  libc.so.6 =&gt; /lib/x86_64-linux-gnu/libc.so.6 (0x00007f99ad927000)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600" dirty="0">
                <a:latin typeface="Courier New" pitchFamily="49" charset="0"/>
                <a:ea typeface="msgothic" charset="0"/>
                <a:cs typeface="msgothic" charset="0"/>
              </a:rPr>
              <a:t>  /lib64/ld-linux-x86-64.so.2 (0x00007f99adcef000)</a:t>
            </a:r>
            <a:endParaRPr lang="en-GB" sz="1600" b="1" dirty="0"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960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03238" y="436562"/>
            <a:ext cx="8716962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Dynamic Library Example</a:t>
            </a:r>
          </a:p>
        </p:txBody>
      </p:sp>
      <p:sp>
        <p:nvSpPr>
          <p:cNvPr id="29698" name="Line 2"/>
          <p:cNvSpPr>
            <a:spLocks noChangeShapeType="1"/>
          </p:cNvSpPr>
          <p:nvPr/>
        </p:nvSpPr>
        <p:spPr bwMode="auto">
          <a:xfrm>
            <a:off x="1295400" y="1919981"/>
            <a:ext cx="1588" cy="38100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609600" y="2289869"/>
            <a:ext cx="1371600" cy="360909"/>
          </a:xfrm>
          <a:prstGeom prst="rect">
            <a:avLst/>
          </a:prstGeom>
          <a:solidFill>
            <a:srgbClr val="DEDFF5"/>
          </a:solidFill>
          <a:ln w="284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alibri" pitchFamily="34" charset="0"/>
                <a:ea typeface="msgothic" charset="0"/>
                <a:cs typeface="msgothic" charset="0"/>
              </a:rPr>
              <a:t>Translator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771525" y="1615181"/>
            <a:ext cx="1284624" cy="3590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 err="1">
                <a:latin typeface="Courier New" pitchFamily="49" charset="0"/>
                <a:ea typeface="msgothic" charset="0"/>
                <a:cs typeface="msgothic" charset="0"/>
              </a:rPr>
              <a:t>addvec</a:t>
            </a:r>
            <a:r>
              <a:rPr lang="en-GB" sz="1800" b="1" dirty="0" err="1">
                <a:latin typeface="Courier New" pitchFamily="49" charset="0"/>
                <a:ea typeface="msgothic" charset="0"/>
                <a:cs typeface="msgothic" charset="0"/>
              </a:rPr>
              <a:t>.c</a:t>
            </a:r>
            <a:endParaRPr lang="en-GB" sz="1800" b="1" dirty="0"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609600" y="2971800"/>
            <a:ext cx="1284624" cy="3590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 err="1">
                <a:latin typeface="Courier New" pitchFamily="49" charset="0"/>
                <a:ea typeface="msgothic" charset="0"/>
                <a:cs typeface="msgothic" charset="0"/>
              </a:rPr>
              <a:t>addvec.o</a:t>
            </a:r>
            <a:endParaRPr lang="en-GB" sz="1800" b="1" dirty="0"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2286000" y="2289869"/>
            <a:ext cx="1371600" cy="3609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4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alibri" pitchFamily="34" charset="0"/>
                <a:ea typeface="msgothic" charset="0"/>
                <a:cs typeface="msgothic" charset="0"/>
              </a:rPr>
              <a:t>Translator</a:t>
            </a: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2297113" y="1615181"/>
            <a:ext cx="1422482" cy="3590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 err="1">
                <a:latin typeface="Courier New" pitchFamily="49" charset="0"/>
                <a:ea typeface="msgothic" charset="0"/>
                <a:cs typeface="msgothic" charset="0"/>
              </a:rPr>
              <a:t>multvec.c</a:t>
            </a:r>
            <a:endParaRPr lang="en-GB" sz="1800" b="1" dirty="0"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2316163" y="2986781"/>
            <a:ext cx="1422482" cy="3590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 err="1">
                <a:latin typeface="Courier New" pitchFamily="49" charset="0"/>
                <a:ea typeface="msgothic" charset="0"/>
                <a:cs typeface="msgothic" charset="0"/>
              </a:rPr>
              <a:t>multvec.o</a:t>
            </a:r>
            <a:endParaRPr lang="en-GB" sz="1800" b="1" dirty="0"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29705" name="Line 9"/>
          <p:cNvSpPr>
            <a:spLocks noChangeShapeType="1"/>
          </p:cNvSpPr>
          <p:nvPr/>
        </p:nvSpPr>
        <p:spPr bwMode="auto">
          <a:xfrm>
            <a:off x="2971800" y="1919981"/>
            <a:ext cx="1588" cy="38100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06" name="Line 10"/>
          <p:cNvSpPr>
            <a:spLocks noChangeShapeType="1"/>
          </p:cNvSpPr>
          <p:nvPr/>
        </p:nvSpPr>
        <p:spPr bwMode="auto">
          <a:xfrm>
            <a:off x="1295400" y="2681981"/>
            <a:ext cx="1588" cy="38100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07" name="Line 11"/>
          <p:cNvSpPr>
            <a:spLocks noChangeShapeType="1"/>
          </p:cNvSpPr>
          <p:nvPr/>
        </p:nvSpPr>
        <p:spPr bwMode="auto">
          <a:xfrm>
            <a:off x="2971800" y="2681981"/>
            <a:ext cx="1588" cy="38100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08" name="Line 12"/>
          <p:cNvSpPr>
            <a:spLocks noChangeShapeType="1"/>
          </p:cNvSpPr>
          <p:nvPr/>
        </p:nvSpPr>
        <p:spPr bwMode="auto">
          <a:xfrm>
            <a:off x="2971800" y="3364606"/>
            <a:ext cx="1588" cy="471488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09" name="Text Box 13"/>
          <p:cNvSpPr txBox="1">
            <a:spLocks noChangeArrowheads="1"/>
          </p:cNvSpPr>
          <p:nvPr/>
        </p:nvSpPr>
        <p:spPr bwMode="auto">
          <a:xfrm>
            <a:off x="2071942" y="4724400"/>
            <a:ext cx="1836057" cy="3590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 err="1">
                <a:latin typeface="Courier New" pitchFamily="49" charset="0"/>
                <a:ea typeface="msgothic" charset="0"/>
                <a:cs typeface="msgothic" charset="0"/>
              </a:rPr>
              <a:t>libvector.so</a:t>
            </a:r>
            <a:endParaRPr lang="en-GB" sz="1800" b="1" dirty="0"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29711" name="Rectangle 15"/>
          <p:cNvSpPr>
            <a:spLocks noChangeArrowheads="1"/>
          </p:cNvSpPr>
          <p:nvPr/>
        </p:nvSpPr>
        <p:spPr bwMode="auto">
          <a:xfrm>
            <a:off x="1828800" y="3810000"/>
            <a:ext cx="2971800" cy="3609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4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latin typeface="Calibri" pitchFamily="34" charset="0"/>
                <a:ea typeface="msgothic" charset="0"/>
                <a:cs typeface="msgothic" charset="0"/>
              </a:rPr>
              <a:t>Loader (</a:t>
            </a:r>
            <a:r>
              <a:rPr lang="en-GB" sz="1800" b="1" dirty="0" err="1">
                <a:latin typeface="Calibri" pitchFamily="34" charset="0"/>
                <a:ea typeface="msgothic" charset="0"/>
                <a:cs typeface="msgothic" charset="0"/>
              </a:rPr>
              <a:t>ld</a:t>
            </a:r>
            <a:r>
              <a:rPr lang="en-GB" sz="1800" b="1" dirty="0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29718" name="Line 22"/>
          <p:cNvSpPr>
            <a:spLocks noChangeShapeType="1"/>
          </p:cNvSpPr>
          <p:nvPr/>
        </p:nvSpPr>
        <p:spPr bwMode="auto">
          <a:xfrm>
            <a:off x="1295400" y="3302694"/>
            <a:ext cx="1219200" cy="45720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19" name="Text Box 23"/>
          <p:cNvSpPr txBox="1">
            <a:spLocks noChangeArrowheads="1"/>
          </p:cNvSpPr>
          <p:nvPr/>
        </p:nvSpPr>
        <p:spPr bwMode="auto">
          <a:xfrm>
            <a:off x="3962400" y="3276600"/>
            <a:ext cx="4501851" cy="5611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unix</a:t>
            </a:r>
            <a:r>
              <a:rPr lang="en-GB" sz="1600" b="1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&gt; </a:t>
            </a:r>
            <a:r>
              <a:rPr lang="en-GB" sz="1600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gcc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-shared -o </a:t>
            </a:r>
            <a:r>
              <a:rPr lang="en-GB" sz="1600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libvector.so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\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    </a:t>
            </a:r>
            <a:r>
              <a:rPr lang="en-GB" sz="1600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addvec.o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1600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multvec.o</a:t>
            </a:r>
            <a:endParaRPr lang="en-GB" sz="1600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29720" name="Line 24"/>
          <p:cNvSpPr>
            <a:spLocks noChangeShapeType="1"/>
          </p:cNvSpPr>
          <p:nvPr/>
        </p:nvSpPr>
        <p:spPr bwMode="auto">
          <a:xfrm>
            <a:off x="2971800" y="4279006"/>
            <a:ext cx="1588" cy="45720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22" name="Text Box 26"/>
          <p:cNvSpPr txBox="1">
            <a:spLocks noChangeArrowheads="1"/>
          </p:cNvSpPr>
          <p:nvPr/>
        </p:nvSpPr>
        <p:spPr bwMode="auto">
          <a:xfrm>
            <a:off x="4343400" y="4648200"/>
            <a:ext cx="2971800" cy="365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rgbClr val="C00000"/>
                </a:solidFill>
                <a:latin typeface="Calibri" pitchFamily="34" charset="0"/>
                <a:ea typeface="msgothic" charset="0"/>
                <a:cs typeface="msgothic" charset="0"/>
              </a:rPr>
              <a:t>Dynamic v</a:t>
            </a:r>
            <a:r>
              <a:rPr lang="en-GB" sz="1800" b="1" i="1" dirty="0">
                <a:solidFill>
                  <a:srgbClr val="C00000"/>
                </a:solidFill>
                <a:latin typeface="Calibri" pitchFamily="34" charset="0"/>
                <a:ea typeface="msgothic" charset="0"/>
                <a:cs typeface="msgothic" charset="0"/>
              </a:rPr>
              <a:t>ector library</a:t>
            </a:r>
          </a:p>
        </p:txBody>
      </p:sp>
      <p:sp>
        <p:nvSpPr>
          <p:cNvPr id="2" name="Rectangle 1"/>
          <p:cNvSpPr/>
          <p:nvPr/>
        </p:nvSpPr>
        <p:spPr>
          <a:xfrm>
            <a:off x="3200400" y="1905000"/>
            <a:ext cx="5867400" cy="352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unix</a:t>
            </a:r>
            <a:r>
              <a:rPr lang="en-GB" sz="18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&gt; </a:t>
            </a:r>
            <a:r>
              <a:rPr lang="en-GB" sz="1800" dirty="0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gcc</a:t>
            </a:r>
            <a:r>
              <a:rPr lang="en-GB" sz="18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mr-IN" sz="18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–</a:t>
            </a:r>
            <a:r>
              <a:rPr lang="en-GB" sz="1800" dirty="0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Og</a:t>
            </a:r>
            <a:r>
              <a:rPr lang="en-GB" sz="18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mr-IN" sz="18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–</a:t>
            </a:r>
            <a:r>
              <a:rPr lang="en-GB" sz="18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c </a:t>
            </a:r>
            <a:r>
              <a:rPr lang="en-GB" sz="1800" dirty="0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addvec.c</a:t>
            </a:r>
            <a:r>
              <a:rPr lang="en-GB" sz="18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1800" dirty="0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multvec.c</a:t>
            </a:r>
            <a:r>
              <a:rPr lang="en-GB" sz="18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 -</a:t>
            </a:r>
            <a:r>
              <a:rPr lang="en-GB" sz="1800" dirty="0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fpic</a:t>
            </a:r>
            <a:endParaRPr lang="en-GB" sz="1800" dirty="0">
              <a:solidFill>
                <a:srgbClr val="C00000"/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017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285750"/>
            <a:ext cx="8716962" cy="78105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Dynamic Linking at Load-time</a:t>
            </a:r>
          </a:p>
        </p:txBody>
      </p:sp>
      <p:sp>
        <p:nvSpPr>
          <p:cNvPr id="36866" name="Line 2"/>
          <p:cNvSpPr>
            <a:spLocks noChangeShapeType="1"/>
          </p:cNvSpPr>
          <p:nvPr/>
        </p:nvSpPr>
        <p:spPr bwMode="auto">
          <a:xfrm>
            <a:off x="2620963" y="1247500"/>
            <a:ext cx="1587" cy="381000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2454275" y="1657075"/>
            <a:ext cx="1676400" cy="5746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Translators 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(</a:t>
            </a: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cpp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, </a:t>
            </a: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cc1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, </a:t>
            </a: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as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2081213" y="1010963"/>
            <a:ext cx="1045777" cy="32964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main2.c</a:t>
            </a: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2757488" y="2568300"/>
            <a:ext cx="1045777" cy="32964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main2.o</a:t>
            </a:r>
          </a:p>
        </p:txBody>
      </p:sp>
      <p:sp>
        <p:nvSpPr>
          <p:cNvPr id="36870" name="Line 6"/>
          <p:cNvSpPr>
            <a:spLocks noChangeShapeType="1"/>
          </p:cNvSpPr>
          <p:nvPr/>
        </p:nvSpPr>
        <p:spPr bwMode="auto">
          <a:xfrm>
            <a:off x="3292475" y="2238100"/>
            <a:ext cx="1588" cy="381000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4359275" y="1949175"/>
            <a:ext cx="1662934" cy="5611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libc.so</a:t>
            </a:r>
          </a:p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libvector.so</a:t>
            </a: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2454275" y="3225525"/>
            <a:ext cx="3028950" cy="3413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Linker (</a:t>
            </a: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ld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2795691" y="3974825"/>
            <a:ext cx="920542" cy="3284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prog2l</a:t>
            </a:r>
          </a:p>
        </p:txBody>
      </p:sp>
      <p:sp>
        <p:nvSpPr>
          <p:cNvPr id="36874" name="Line 10"/>
          <p:cNvSpPr>
            <a:spLocks noChangeShapeType="1"/>
          </p:cNvSpPr>
          <p:nvPr/>
        </p:nvSpPr>
        <p:spPr bwMode="auto">
          <a:xfrm>
            <a:off x="3292475" y="3609700"/>
            <a:ext cx="1588" cy="381000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75" name="Line 11"/>
          <p:cNvSpPr>
            <a:spLocks noChangeShapeType="1"/>
          </p:cNvSpPr>
          <p:nvPr/>
        </p:nvSpPr>
        <p:spPr bwMode="auto">
          <a:xfrm>
            <a:off x="3292475" y="4295500"/>
            <a:ext cx="1588" cy="457200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2454275" y="6124300"/>
            <a:ext cx="3200400" cy="3413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Dynamic linker (</a:t>
            </a: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ld-linux.so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36877" name="Line 13"/>
          <p:cNvSpPr>
            <a:spLocks noChangeShapeType="1"/>
          </p:cNvSpPr>
          <p:nvPr/>
        </p:nvSpPr>
        <p:spPr bwMode="auto">
          <a:xfrm>
            <a:off x="3292475" y="5133700"/>
            <a:ext cx="1588" cy="990600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78" name="Line 14"/>
          <p:cNvSpPr>
            <a:spLocks noChangeShapeType="1"/>
          </p:cNvSpPr>
          <p:nvPr/>
        </p:nvSpPr>
        <p:spPr bwMode="auto">
          <a:xfrm>
            <a:off x="3292475" y="2847700"/>
            <a:ext cx="1588" cy="381000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79" name="Text Box 15"/>
          <p:cNvSpPr txBox="1">
            <a:spLocks noChangeArrowheads="1"/>
          </p:cNvSpPr>
          <p:nvPr/>
        </p:nvSpPr>
        <p:spPr bwMode="auto">
          <a:xfrm>
            <a:off x="5254625" y="2542900"/>
            <a:ext cx="2609850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msgothic" charset="0"/>
                <a:cs typeface="msgothic" charset="0"/>
              </a:rPr>
              <a:t>Relocation and symbol  table info</a:t>
            </a:r>
          </a:p>
        </p:txBody>
      </p:sp>
      <p:sp>
        <p:nvSpPr>
          <p:cNvPr id="36880" name="Line 16"/>
          <p:cNvSpPr>
            <a:spLocks noChangeShapeType="1"/>
          </p:cNvSpPr>
          <p:nvPr/>
        </p:nvSpPr>
        <p:spPr bwMode="auto">
          <a:xfrm>
            <a:off x="5180013" y="2542900"/>
            <a:ext cx="1587" cy="685800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81" name="Text Box 17"/>
          <p:cNvSpPr txBox="1">
            <a:spLocks noChangeArrowheads="1"/>
          </p:cNvSpPr>
          <p:nvPr/>
        </p:nvSpPr>
        <p:spPr bwMode="auto">
          <a:xfrm>
            <a:off x="4352925" y="4844775"/>
            <a:ext cx="1662934" cy="5611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libc.so</a:t>
            </a:r>
          </a:p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libvector.so</a:t>
            </a:r>
          </a:p>
        </p:txBody>
      </p:sp>
      <p:sp>
        <p:nvSpPr>
          <p:cNvPr id="36882" name="Text Box 18"/>
          <p:cNvSpPr txBox="1">
            <a:spLocks noChangeArrowheads="1"/>
          </p:cNvSpPr>
          <p:nvPr/>
        </p:nvSpPr>
        <p:spPr bwMode="auto">
          <a:xfrm>
            <a:off x="5254625" y="5559150"/>
            <a:ext cx="1771650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msgothic" charset="0"/>
                <a:cs typeface="msgothic" charset="0"/>
              </a:rPr>
              <a:t>Code and data</a:t>
            </a:r>
          </a:p>
        </p:txBody>
      </p:sp>
      <p:sp>
        <p:nvSpPr>
          <p:cNvPr id="36883" name="Line 19"/>
          <p:cNvSpPr>
            <a:spLocks noChangeShapeType="1"/>
          </p:cNvSpPr>
          <p:nvPr/>
        </p:nvSpPr>
        <p:spPr bwMode="auto">
          <a:xfrm>
            <a:off x="5173663" y="5438500"/>
            <a:ext cx="1587" cy="685800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84" name="Text Box 20"/>
          <p:cNvSpPr txBox="1">
            <a:spLocks noChangeArrowheads="1"/>
          </p:cNvSpPr>
          <p:nvPr/>
        </p:nvSpPr>
        <p:spPr bwMode="auto">
          <a:xfrm>
            <a:off x="-228600" y="3873224"/>
            <a:ext cx="2514600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 dirty="0">
                <a:solidFill>
                  <a:srgbClr val="990000"/>
                </a:solidFill>
                <a:latin typeface="Calibri" pitchFamily="34" charset="0"/>
                <a:ea typeface="msgothic" charset="0"/>
                <a:cs typeface="msgothic" charset="0"/>
              </a:rPr>
              <a:t>Partially linked </a:t>
            </a:r>
          </a:p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 dirty="0">
                <a:solidFill>
                  <a:srgbClr val="990000"/>
                </a:solidFill>
                <a:latin typeface="Calibri" pitchFamily="34" charset="0"/>
                <a:ea typeface="msgothic" charset="0"/>
                <a:cs typeface="msgothic" charset="0"/>
              </a:rPr>
              <a:t>executable object file</a:t>
            </a:r>
          </a:p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(8488 bytes)</a:t>
            </a:r>
            <a:endParaRPr lang="en-GB" sz="1600" b="1" dirty="0">
              <a:latin typeface="Calibri" pitchFamily="34" charset="0"/>
              <a:ea typeface="msgothic" charset="0"/>
              <a:cs typeface="msgothic" charset="0"/>
            </a:endParaRPr>
          </a:p>
        </p:txBody>
      </p:sp>
      <p:sp>
        <p:nvSpPr>
          <p:cNvPr id="36885" name="Text Box 21"/>
          <p:cNvSpPr txBox="1">
            <a:spLocks noChangeArrowheads="1"/>
          </p:cNvSpPr>
          <p:nvPr/>
        </p:nvSpPr>
        <p:spPr bwMode="auto">
          <a:xfrm>
            <a:off x="914400" y="2451355"/>
            <a:ext cx="1371600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 err="1">
                <a:solidFill>
                  <a:srgbClr val="990000"/>
                </a:solidFill>
                <a:latin typeface="Calibri" pitchFamily="34" charset="0"/>
                <a:ea typeface="msgothic" charset="0"/>
                <a:cs typeface="msgothic" charset="0"/>
              </a:rPr>
              <a:t>Relocatable</a:t>
            </a:r>
            <a:endParaRPr lang="en-GB" sz="1600" b="1" i="1">
              <a:solidFill>
                <a:srgbClr val="990000"/>
              </a:solidFill>
              <a:latin typeface="Calibri" pitchFamily="34" charset="0"/>
              <a:ea typeface="msgothic" charset="0"/>
              <a:cs typeface="msgothic" charset="0"/>
            </a:endParaRPr>
          </a:p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>
                <a:solidFill>
                  <a:srgbClr val="990000"/>
                </a:solidFill>
                <a:latin typeface="Calibri" pitchFamily="34" charset="0"/>
                <a:ea typeface="msgothic" charset="0"/>
                <a:cs typeface="msgothic" charset="0"/>
              </a:rPr>
              <a:t>object file</a:t>
            </a:r>
          </a:p>
        </p:txBody>
      </p:sp>
      <p:sp>
        <p:nvSpPr>
          <p:cNvPr id="36886" name="Text Box 22"/>
          <p:cNvSpPr txBox="1">
            <a:spLocks noChangeArrowheads="1"/>
          </p:cNvSpPr>
          <p:nvPr/>
        </p:nvSpPr>
        <p:spPr bwMode="auto">
          <a:xfrm>
            <a:off x="533400" y="5887233"/>
            <a:ext cx="1752600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>
                <a:solidFill>
                  <a:srgbClr val="990000"/>
                </a:solidFill>
                <a:latin typeface="Calibri" pitchFamily="34" charset="0"/>
                <a:ea typeface="msgothic" charset="0"/>
                <a:cs typeface="msgothic" charset="0"/>
              </a:rPr>
              <a:t>Fully linked </a:t>
            </a:r>
          </a:p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>
                <a:solidFill>
                  <a:srgbClr val="990000"/>
                </a:solidFill>
                <a:latin typeface="Calibri" pitchFamily="34" charset="0"/>
                <a:ea typeface="msgothic" charset="0"/>
                <a:cs typeface="msgothic" charset="0"/>
              </a:rPr>
              <a:t>executable</a:t>
            </a:r>
          </a:p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>
                <a:solidFill>
                  <a:srgbClr val="990000"/>
                </a:solidFill>
                <a:latin typeface="Calibri" pitchFamily="34" charset="0"/>
                <a:ea typeface="msgothic" charset="0"/>
                <a:cs typeface="msgothic" charset="0"/>
              </a:rPr>
              <a:t>in memory</a:t>
            </a:r>
          </a:p>
        </p:txBody>
      </p:sp>
      <p:sp>
        <p:nvSpPr>
          <p:cNvPr id="36887" name="Line 23"/>
          <p:cNvSpPr>
            <a:spLocks noChangeShapeType="1"/>
          </p:cNvSpPr>
          <p:nvPr/>
        </p:nvSpPr>
        <p:spPr bwMode="auto">
          <a:xfrm>
            <a:off x="3783013" y="1247500"/>
            <a:ext cx="1587" cy="381000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88" name="Text Box 24"/>
          <p:cNvSpPr txBox="1">
            <a:spLocks noChangeArrowheads="1"/>
          </p:cNvSpPr>
          <p:nvPr/>
        </p:nvSpPr>
        <p:spPr bwMode="auto">
          <a:xfrm>
            <a:off x="3184525" y="1010963"/>
            <a:ext cx="1169209" cy="32964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vector.h</a:t>
            </a:r>
          </a:p>
        </p:txBody>
      </p:sp>
      <p:sp>
        <p:nvSpPr>
          <p:cNvPr id="36889" name="Rectangle 25"/>
          <p:cNvSpPr>
            <a:spLocks noChangeArrowheads="1"/>
          </p:cNvSpPr>
          <p:nvPr/>
        </p:nvSpPr>
        <p:spPr bwMode="auto">
          <a:xfrm>
            <a:off x="2454275" y="4749525"/>
            <a:ext cx="1657350" cy="5746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Loader (</a:t>
            </a: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execve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36890" name="Text Box 26"/>
          <p:cNvSpPr txBox="1">
            <a:spLocks noChangeArrowheads="1"/>
          </p:cNvSpPr>
          <p:nvPr/>
        </p:nvSpPr>
        <p:spPr bwMode="auto">
          <a:xfrm>
            <a:off x="4689475" y="1047475"/>
            <a:ext cx="4501851" cy="5611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unix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&gt; </a:t>
            </a:r>
            <a:r>
              <a:rPr lang="en-GB" sz="1600" b="1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gcc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-shared -o </a:t>
            </a:r>
            <a:r>
              <a:rPr lang="en-GB" sz="1600" b="1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libvector.so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\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    </a:t>
            </a:r>
            <a:r>
              <a:rPr lang="en-GB" sz="1600" b="1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addvec.c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1600" b="1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multvec.c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-</a:t>
            </a:r>
            <a:r>
              <a:rPr lang="en-GB" sz="1600" b="1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fpic</a:t>
            </a:r>
            <a:endParaRPr lang="en-GB" sz="1600" b="1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36891" name="Line 27"/>
          <p:cNvSpPr>
            <a:spLocks noChangeShapeType="1"/>
          </p:cNvSpPr>
          <p:nvPr/>
        </p:nvSpPr>
        <p:spPr bwMode="auto">
          <a:xfrm flipH="1">
            <a:off x="5715000" y="1574799"/>
            <a:ext cx="460375" cy="6096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" name="Text Box 26"/>
          <p:cNvSpPr txBox="1">
            <a:spLocks noChangeArrowheads="1"/>
          </p:cNvSpPr>
          <p:nvPr/>
        </p:nvSpPr>
        <p:spPr bwMode="auto">
          <a:xfrm>
            <a:off x="4724400" y="3581400"/>
            <a:ext cx="3638473" cy="5574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unix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&gt; </a:t>
            </a:r>
            <a:r>
              <a:rPr lang="en-GB" sz="1600" b="1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gcc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mr-IN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–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o prog2l \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	      main2.o ./</a:t>
            </a:r>
            <a:r>
              <a:rPr lang="en-GB" sz="1600" b="1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libvector.so</a:t>
            </a:r>
            <a:endParaRPr lang="en-GB" sz="1600" b="1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11D86-DD20-4CC1-8FD7-9923287F7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928" y="287924"/>
            <a:ext cx="7592093" cy="762000"/>
          </a:xfrm>
        </p:spPr>
        <p:txBody>
          <a:bodyPr/>
          <a:lstStyle/>
          <a:p>
            <a:r>
              <a:rPr lang="en-US" sz="1800" dirty="0"/>
              <a:t>  Dynamic Linking:</a:t>
            </a:r>
            <a:br>
              <a:rPr lang="en-US" sz="1800" dirty="0"/>
            </a:br>
            <a:r>
              <a:rPr lang="en-US" dirty="0"/>
              <a:t>Global Offset Table(GOT)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92A6F-0F25-41B7-B881-D9BAE4630833}"/>
              </a:ext>
            </a:extLst>
          </p:cNvPr>
          <p:cNvSpPr>
            <a:spLocks noGrp="1"/>
          </p:cNvSpPr>
          <p:nvPr>
            <p:ph idx="1"/>
          </p:nvPr>
        </p:nvSpPr>
        <p:spPr>
          <a:xfrm flipH="1">
            <a:off x="304804" y="4532293"/>
            <a:ext cx="8305795" cy="1569660"/>
          </a:xfrm>
        </p:spPr>
        <p:txBody>
          <a:bodyPr/>
          <a:lstStyle/>
          <a:p>
            <a:r>
              <a:rPr lang="en-US" sz="2000" dirty="0"/>
              <a:t>The GOT is an array of pointers, with one entry per dynamically linked function (and then a few)</a:t>
            </a:r>
          </a:p>
          <a:p>
            <a:r>
              <a:rPr lang="en-US" sz="2000" dirty="0"/>
              <a:t>The dynamic linker populates this table as it links each such function at runtime</a:t>
            </a:r>
          </a:p>
          <a:p>
            <a:r>
              <a:rPr lang="en-US" sz="2000" dirty="0"/>
              <a:t>Calls to dynamically linked functions are made using indirection via the corresponding entry in the GOT</a:t>
            </a:r>
          </a:p>
          <a:p>
            <a:pPr lvl="1"/>
            <a:endParaRPr lang="en-US" dirty="0"/>
          </a:p>
        </p:txBody>
      </p:sp>
      <p:sp>
        <p:nvSpPr>
          <p:cNvPr id="17" name="Rectangle 116">
            <a:extLst>
              <a:ext uri="{FF2B5EF4-FFF2-40B4-BE49-F238E27FC236}">
                <a16:creationId xmlns:a16="http://schemas.microsoft.com/office/drawing/2014/main" id="{95FC221E-B721-464F-9354-0BC335CEB2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6575" y="3293477"/>
            <a:ext cx="6197528" cy="1185446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b" anchorCtr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600" b="0" i="0" u="none" strike="noStrike" kern="0" cap="none" spc="0" normalizeH="0" baseline="0" noProof="0" dirty="0">
                <a:ln w="6350" cmpd="sng">
                  <a:solidFill>
                    <a:srgbClr val="000000"/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Courier New"/>
                <a:ea typeface="ＭＳ Ｐゴシック" charset="0"/>
                <a:cs typeface="Courier New"/>
              </a:rPr>
              <a:t> </a:t>
            </a:r>
            <a:endParaRPr kumimoji="0" lang="sk-SK" sz="1400" b="0" i="1" u="none" strike="noStrike" kern="0" cap="none" spc="0" normalizeH="0" baseline="0" noProof="0" dirty="0">
              <a:ln w="6350" cmpd="sng">
                <a:solidFill>
                  <a:srgbClr val="000000"/>
                </a:solidFill>
              </a:ln>
              <a:solidFill>
                <a:srgbClr val="000000"/>
              </a:solidFill>
              <a:effectLst/>
              <a:uLnTx/>
              <a:uFillTx/>
              <a:latin typeface="Courier New"/>
              <a:ea typeface="ＭＳ Ｐゴシック" charset="0"/>
              <a:cs typeface="Courier New"/>
            </a:endParaRPr>
          </a:p>
        </p:txBody>
      </p:sp>
      <p:sp>
        <p:nvSpPr>
          <p:cNvPr id="18" name="Text Box 119">
            <a:extLst>
              <a:ext uri="{FF2B5EF4-FFF2-40B4-BE49-F238E27FC236}">
                <a16:creationId xmlns:a16="http://schemas.microsoft.com/office/drawing/2014/main" id="{166ED394-BC47-479B-B1F5-B708A642FE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3155" y="3259723"/>
            <a:ext cx="156274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0" i="1" dirty="0">
                <a:solidFill>
                  <a:srgbClr val="000000"/>
                </a:solidFill>
                <a:latin typeface="Helvetica" charset="0"/>
                <a:ea typeface="ＭＳ Ｐゴシック" charset="0"/>
              </a:rPr>
              <a:t>Code segment</a:t>
            </a:r>
          </a:p>
        </p:txBody>
      </p:sp>
      <p:sp>
        <p:nvSpPr>
          <p:cNvPr id="19" name="Rectangle 116">
            <a:extLst>
              <a:ext uri="{FF2B5EF4-FFF2-40B4-BE49-F238E27FC236}">
                <a16:creationId xmlns:a16="http://schemas.microsoft.com/office/drawing/2014/main" id="{AD8F11EB-93C6-48D2-A073-F6217550F3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6575" y="1159877"/>
            <a:ext cx="6197528" cy="1905000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 w="6350" cmpd="sng">
                <a:solidFill>
                  <a:srgbClr val="000000"/>
                </a:solidFill>
              </a:ln>
              <a:solidFill>
                <a:srgbClr val="000000"/>
              </a:solidFill>
              <a:effectLst/>
              <a:uLnTx/>
              <a:uFillTx/>
              <a:latin typeface="Courier New"/>
              <a:ea typeface="ＭＳ Ｐゴシック" charset="0"/>
              <a:cs typeface="Courier New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2641C2F-2730-4085-8DA6-AF0C345C6AAB}"/>
              </a:ext>
            </a:extLst>
          </p:cNvPr>
          <p:cNvSpPr/>
          <p:nvPr/>
        </p:nvSpPr>
        <p:spPr bwMode="auto">
          <a:xfrm>
            <a:off x="2352775" y="1769477"/>
            <a:ext cx="2463728" cy="1142999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 w="6350" cmpd="sng">
                <a:solidFill>
                  <a:srgbClr val="000000"/>
                </a:solidFill>
              </a:ln>
              <a:solidFill>
                <a:srgbClr val="000000"/>
              </a:solidFill>
              <a:effectLst/>
              <a:uLnTx/>
              <a:uFillTx/>
              <a:latin typeface="Courier New"/>
              <a:ea typeface="ＭＳ Ｐゴシック" charset="0"/>
            </a:endParaRPr>
          </a:p>
        </p:txBody>
      </p:sp>
      <p:sp>
        <p:nvSpPr>
          <p:cNvPr id="21" name="Text Box 119">
            <a:extLst>
              <a:ext uri="{FF2B5EF4-FFF2-40B4-BE49-F238E27FC236}">
                <a16:creationId xmlns:a16="http://schemas.microsoft.com/office/drawing/2014/main" id="{BD6ECBF4-7A57-4D12-AEF1-8A1DDBA883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7150" y="1464677"/>
            <a:ext cx="247315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0" dirty="0">
                <a:solidFill>
                  <a:srgbClr val="000000"/>
                </a:solidFill>
                <a:latin typeface="Helvetica" charset="0"/>
                <a:ea typeface="ＭＳ Ｐゴシック" charset="0"/>
              </a:rPr>
              <a:t>Global offset table (GOT)</a:t>
            </a:r>
          </a:p>
        </p:txBody>
      </p:sp>
      <p:sp>
        <p:nvSpPr>
          <p:cNvPr id="22" name="Text Box 119">
            <a:extLst>
              <a:ext uri="{FF2B5EF4-FFF2-40B4-BE49-F238E27FC236}">
                <a16:creationId xmlns:a16="http://schemas.microsoft.com/office/drawing/2014/main" id="{49CD8256-6730-409E-8F5C-069EE95C4C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4062" y="1092369"/>
            <a:ext cx="150564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0" i="1" dirty="0">
                <a:solidFill>
                  <a:srgbClr val="000000"/>
                </a:solidFill>
                <a:latin typeface="Helvetica" charset="0"/>
                <a:ea typeface="ＭＳ Ｐゴシック" charset="0"/>
              </a:rPr>
              <a:t>Data segment</a:t>
            </a:r>
          </a:p>
        </p:txBody>
      </p:sp>
      <p:sp>
        <p:nvSpPr>
          <p:cNvPr id="23" name="Text Box 119">
            <a:extLst>
              <a:ext uri="{FF2B5EF4-FFF2-40B4-BE49-F238E27FC236}">
                <a16:creationId xmlns:a16="http://schemas.microsoft.com/office/drawing/2014/main" id="{9A877FC3-B2AA-4B02-813B-811D37E69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03" y="2726323"/>
            <a:ext cx="17526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600" b="0" dirty="0">
                <a:solidFill>
                  <a:srgbClr val="000000"/>
                </a:solidFill>
                <a:latin typeface="Helvetica" charset="0"/>
                <a:ea typeface="ＭＳ Ｐゴシック" charset="0"/>
              </a:rPr>
              <a:t>Fixed distance of </a:t>
            </a:r>
            <a:r>
              <a:rPr lang="en-US" sz="1600" b="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0x2008b9</a:t>
            </a:r>
            <a:r>
              <a:rPr lang="en-US" sz="1600" b="0" dirty="0">
                <a:solidFill>
                  <a:srgbClr val="000000"/>
                </a:solidFill>
                <a:latin typeface="Helvetica" charset="0"/>
                <a:ea typeface="ＭＳ Ｐゴシック" charset="0"/>
              </a:rPr>
              <a:t> bytes </a:t>
            </a:r>
            <a:r>
              <a:rPr lang="en-US" sz="1600" b="0">
                <a:solidFill>
                  <a:srgbClr val="000000"/>
                </a:solidFill>
                <a:latin typeface="Helvetica" charset="0"/>
                <a:ea typeface="ＭＳ Ｐゴシック" charset="0"/>
              </a:rPr>
              <a:t>at run time </a:t>
            </a:r>
            <a:r>
              <a:rPr lang="en-US" sz="1600" b="0" dirty="0">
                <a:solidFill>
                  <a:srgbClr val="000000"/>
                </a:solidFill>
                <a:latin typeface="Helvetica" charset="0"/>
                <a:ea typeface="ＭＳ Ｐゴシック" charset="0"/>
              </a:rPr>
              <a:t>between </a:t>
            </a:r>
            <a:r>
              <a:rPr lang="en-US" sz="1600" b="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GOT[3]</a:t>
            </a:r>
            <a:r>
              <a:rPr lang="en-US" sz="1600" b="0" dirty="0">
                <a:solidFill>
                  <a:srgbClr val="000000"/>
                </a:solidFill>
                <a:latin typeface="Helvetica" charset="0"/>
                <a:ea typeface="ＭＳ Ｐゴシック" charset="0"/>
              </a:rPr>
              <a:t> and </a:t>
            </a:r>
            <a:r>
              <a:rPr lang="en-US" sz="1600" b="0" dirty="0" err="1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addl</a:t>
            </a:r>
            <a:r>
              <a:rPr lang="en-US" sz="1600" b="0" dirty="0">
                <a:solidFill>
                  <a:srgbClr val="000000"/>
                </a:solidFill>
                <a:latin typeface="Helvetica" charset="0"/>
                <a:ea typeface="ＭＳ Ｐゴシック" charset="0"/>
              </a:rPr>
              <a:t> instruction.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D07C81B-5A63-4E37-B9A1-73013BF6CD19}"/>
              </a:ext>
            </a:extLst>
          </p:cNvPr>
          <p:cNvCxnSpPr/>
          <p:nvPr/>
        </p:nvCxnSpPr>
        <p:spPr bwMode="auto">
          <a:xfrm flipH="1">
            <a:off x="1768503" y="4326523"/>
            <a:ext cx="838200" cy="0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arrow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98EA63D-10F6-4C11-BDE1-1C48B8E0A0BD}"/>
              </a:ext>
            </a:extLst>
          </p:cNvPr>
          <p:cNvCxnSpPr/>
          <p:nvPr/>
        </p:nvCxnSpPr>
        <p:spPr bwMode="auto">
          <a:xfrm flipV="1">
            <a:off x="1768503" y="2726323"/>
            <a:ext cx="0" cy="1600200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A776964-EDF8-4528-BA51-F6AC13A36C5B}"/>
              </a:ext>
            </a:extLst>
          </p:cNvPr>
          <p:cNvCxnSpPr/>
          <p:nvPr/>
        </p:nvCxnSpPr>
        <p:spPr bwMode="auto">
          <a:xfrm>
            <a:off x="1768503" y="2726323"/>
            <a:ext cx="533400" cy="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113E2E2-5FA0-4117-B2E8-50F824D32683}"/>
              </a:ext>
            </a:extLst>
          </p:cNvPr>
          <p:cNvCxnSpPr/>
          <p:nvPr/>
        </p:nvCxnSpPr>
        <p:spPr bwMode="auto">
          <a:xfrm>
            <a:off x="3902103" y="2760077"/>
            <a:ext cx="1371600" cy="1261646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dash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E0278534-61A6-4737-ADA3-1A6405D028D9}"/>
              </a:ext>
            </a:extLst>
          </p:cNvPr>
          <p:cNvSpPr txBox="1"/>
          <p:nvPr/>
        </p:nvSpPr>
        <p:spPr>
          <a:xfrm>
            <a:off x="2378103" y="1801505"/>
            <a:ext cx="2057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GOT[0]: …</a:t>
            </a:r>
          </a:p>
          <a:p>
            <a:r>
              <a:rPr lang="en-US" sz="1600" b="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GOT[1]: …</a:t>
            </a:r>
          </a:p>
          <a:p>
            <a:r>
              <a:rPr lang="en-US" sz="1600" b="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GOT[2]: …</a:t>
            </a:r>
          </a:p>
          <a:p>
            <a:r>
              <a:rPr lang="en-US" sz="1600" b="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GOT[3]: &amp;</a:t>
            </a:r>
            <a:r>
              <a:rPr lang="en-US" sz="1600" b="0" dirty="0" err="1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addcnt</a:t>
            </a:r>
            <a:endParaRPr lang="en-US" sz="1600" b="0" dirty="0">
              <a:solidFill>
                <a:srgbClr val="000000"/>
              </a:solidFill>
              <a:latin typeface="Courier New"/>
              <a:ea typeface="ＭＳ Ｐゴシック" charset="0"/>
              <a:cs typeface="Courier New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24499D6-38D6-42FE-BC1A-5ABFD3EA058D}"/>
              </a:ext>
            </a:extLst>
          </p:cNvPr>
          <p:cNvSpPr txBox="1"/>
          <p:nvPr/>
        </p:nvSpPr>
        <p:spPr>
          <a:xfrm>
            <a:off x="2225703" y="3630305"/>
            <a:ext cx="6477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 </a:t>
            </a:r>
            <a:r>
              <a:rPr lang="en-US" sz="1600" b="0" dirty="0" err="1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addvec</a:t>
            </a:r>
            <a:r>
              <a:rPr lang="en-US" sz="1600" b="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:</a:t>
            </a:r>
          </a:p>
          <a:p>
            <a:r>
              <a:rPr lang="en-US" sz="1600" b="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   </a:t>
            </a:r>
            <a:r>
              <a:rPr lang="en-US" sz="1600" b="0" dirty="0" err="1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mov</a:t>
            </a:r>
            <a:r>
              <a:rPr lang="en-US" sz="1600" b="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 0x2008b9(%rip),%</a:t>
            </a:r>
            <a:r>
              <a:rPr lang="en-US" sz="1600" b="0" dirty="0" err="1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rax</a:t>
            </a:r>
            <a:r>
              <a:rPr lang="en-US" sz="1600" b="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  # %</a:t>
            </a:r>
            <a:r>
              <a:rPr lang="en-US" sz="1600" b="0" dirty="0" err="1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rax</a:t>
            </a:r>
            <a:r>
              <a:rPr lang="en-US" sz="1600" b="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=*GOT[3]=&amp;</a:t>
            </a:r>
            <a:r>
              <a:rPr lang="en-US" sz="1600" b="0" dirty="0" err="1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addcnt</a:t>
            </a:r>
            <a:endParaRPr lang="en-US" sz="1600" b="0" dirty="0">
              <a:solidFill>
                <a:srgbClr val="000000"/>
              </a:solidFill>
              <a:latin typeface="Courier New"/>
              <a:ea typeface="ＭＳ Ｐゴシック" charset="0"/>
              <a:cs typeface="Courier New"/>
            </a:endParaRPr>
          </a:p>
          <a:p>
            <a:r>
              <a:rPr lang="en-US" sz="1600" b="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   </a:t>
            </a:r>
            <a:r>
              <a:rPr lang="en-US" sz="1600" b="0" dirty="0" err="1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addl</a:t>
            </a:r>
            <a:r>
              <a:rPr lang="en-US" sz="1600" b="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 $0x1,(%</a:t>
            </a:r>
            <a:r>
              <a:rPr lang="en-US" sz="1600" b="0" dirty="0" err="1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rax</a:t>
            </a:r>
            <a:r>
              <a:rPr lang="en-US" sz="1600" b="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)         # </a:t>
            </a:r>
            <a:r>
              <a:rPr lang="en-US" sz="1600" b="0" dirty="0" err="1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addcnt</a:t>
            </a:r>
            <a:r>
              <a:rPr lang="en-US" sz="1600" b="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++</a:t>
            </a:r>
          </a:p>
          <a:p>
            <a:endParaRPr lang="en-US" sz="1600" b="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29276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3AD93-6A6C-49E7-8709-BA3B8DA24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/>
              <a:t>  Dynamic Linking:</a:t>
            </a:r>
            <a:br>
              <a:rPr lang="en-US" sz="1800" dirty="0"/>
            </a:br>
            <a:r>
              <a:rPr lang="en-US" dirty="0"/>
              <a:t>Procedure Linkage Table (PLT): Initial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C34D0F-185D-437F-A9DC-48C5DC0F018A}"/>
              </a:ext>
            </a:extLst>
          </p:cNvPr>
          <p:cNvSpPr>
            <a:spLocks noGrp="1"/>
          </p:cNvSpPr>
          <p:nvPr>
            <p:ph idx="1"/>
          </p:nvPr>
        </p:nvSpPr>
        <p:spPr>
          <a:xfrm flipH="1">
            <a:off x="357018" y="4800601"/>
            <a:ext cx="8253582" cy="1524000"/>
          </a:xfrm>
        </p:spPr>
        <p:txBody>
          <a:bodyPr/>
          <a:lstStyle/>
          <a:p>
            <a:r>
              <a:rPr lang="en-US" sz="2000" dirty="0"/>
              <a:t>Initially, all entries in the GOT point right back to the next instruction in the PLT</a:t>
            </a:r>
          </a:p>
          <a:p>
            <a:endParaRPr lang="en-US" sz="2000" dirty="0"/>
          </a:p>
          <a:p>
            <a:r>
              <a:rPr lang="en-US" sz="2000" dirty="0"/>
              <a:t>This instruction, and the one that follows it, call the dynamic linker, which in turn maps in the function and adjusts the GOT to point to it </a:t>
            </a:r>
          </a:p>
        </p:txBody>
      </p:sp>
      <p:pic>
        <p:nvPicPr>
          <p:cNvPr id="106" name="Picture 105">
            <a:extLst>
              <a:ext uri="{FF2B5EF4-FFF2-40B4-BE49-F238E27FC236}">
                <a16:creationId xmlns:a16="http://schemas.microsoft.com/office/drawing/2014/main" id="{7C89CC8E-C197-444D-A6F4-415B5E2553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524000"/>
            <a:ext cx="3584376" cy="2057400"/>
          </a:xfrm>
          <a:prstGeom prst="rect">
            <a:avLst/>
          </a:prstGeom>
        </p:spPr>
      </p:pic>
      <p:pic>
        <p:nvPicPr>
          <p:cNvPr id="107" name="Picture 106">
            <a:extLst>
              <a:ext uri="{FF2B5EF4-FFF2-40B4-BE49-F238E27FC236}">
                <a16:creationId xmlns:a16="http://schemas.microsoft.com/office/drawing/2014/main" id="{3ABF31E5-79EE-4958-87D2-980D91A7D9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2895" y="1524000"/>
            <a:ext cx="5538516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63072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2CF38-C941-4D9B-A940-4D1897E0B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026" y="435678"/>
            <a:ext cx="8896974" cy="762000"/>
          </a:xfrm>
        </p:spPr>
        <p:txBody>
          <a:bodyPr/>
          <a:lstStyle/>
          <a:p>
            <a:r>
              <a:rPr lang="en-US" sz="1800" dirty="0"/>
              <a:t> Dynamic Linking:</a:t>
            </a:r>
            <a:br>
              <a:rPr lang="en-US" sz="1800" dirty="0"/>
            </a:br>
            <a:r>
              <a:rPr lang="en-US" dirty="0"/>
              <a:t>Procedure Linkage Table (PLT): Steady State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279A7A-28B5-440E-A5F3-8255BD816E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4800600"/>
            <a:ext cx="7683500" cy="1533524"/>
          </a:xfrm>
        </p:spPr>
        <p:txBody>
          <a:bodyPr/>
          <a:lstStyle/>
          <a:p>
            <a:r>
              <a:rPr lang="en-US" sz="2000" dirty="0"/>
              <a:t>Once the dynamic linker is done, the GOT contains the address of the function </a:t>
            </a:r>
          </a:p>
          <a:p>
            <a:r>
              <a:rPr lang="en-US" sz="2000" dirty="0"/>
              <a:t>The dynamic linker calls the newly linked function</a:t>
            </a:r>
          </a:p>
          <a:p>
            <a:r>
              <a:rPr lang="en-US" sz="2000" dirty="0"/>
              <a:t>Subsequent calls will succeed without the intervention of the dynamic linker.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2F86D6C-17D8-4616-A915-3CC81EB788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026" y="1280728"/>
            <a:ext cx="3589734" cy="2057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C76040F-BA59-46C1-BD22-CA197D8834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0" y="1371600"/>
            <a:ext cx="5052098" cy="320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20064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27038" y="360362"/>
            <a:ext cx="8716962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Dynamic Linking API for Run-time Linking</a:t>
            </a:r>
          </a:p>
        </p:txBody>
      </p:sp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304800" y="1323975"/>
            <a:ext cx="8686800" cy="5265161"/>
          </a:xfrm>
          <a:prstGeom prst="rect">
            <a:avLst/>
          </a:prstGeom>
          <a:solidFill>
            <a:srgbClr val="F6F5BD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n-US" sz="1600">
                <a:solidFill>
                  <a:srgbClr val="926492"/>
                </a:solidFill>
                <a:latin typeface="Courier New"/>
                <a:cs typeface="Courier New"/>
              </a:rPr>
              <a:t>#include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&lt;</a:t>
            </a:r>
            <a:r>
              <a:rPr lang="en-US" sz="1600" err="1">
                <a:solidFill>
                  <a:srgbClr val="9D206F"/>
                </a:solidFill>
                <a:latin typeface="Courier New"/>
                <a:cs typeface="Courier New"/>
              </a:rPr>
              <a:t>stdio.h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&gt;</a:t>
            </a:r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926492"/>
                </a:solidFill>
                <a:latin typeface="Courier New"/>
                <a:cs typeface="Courier New"/>
              </a:rPr>
              <a:t>#include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&lt;</a:t>
            </a:r>
            <a:r>
              <a:rPr lang="en-US" sz="1600" err="1">
                <a:solidFill>
                  <a:srgbClr val="9D206F"/>
                </a:solidFill>
                <a:latin typeface="Courier New"/>
                <a:cs typeface="Courier New"/>
              </a:rPr>
              <a:t>stdlib.h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&gt;</a:t>
            </a:r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926492"/>
                </a:solidFill>
                <a:latin typeface="Courier New"/>
                <a:cs typeface="Courier New"/>
              </a:rPr>
              <a:t>#include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&lt;</a:t>
            </a:r>
            <a:r>
              <a:rPr lang="en-US" sz="1600" err="1">
                <a:solidFill>
                  <a:srgbClr val="9D206F"/>
                </a:solidFill>
                <a:latin typeface="Courier New"/>
                <a:cs typeface="Courier New"/>
              </a:rPr>
              <a:t>dlfcn.h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&gt;</a:t>
            </a:r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r-FR" sz="16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>
                <a:solidFill>
                  <a:srgbClr val="C1651C"/>
                </a:solidFill>
                <a:latin typeface="Courier New"/>
                <a:cs typeface="Courier New"/>
              </a:rPr>
              <a:t>x</a:t>
            </a:r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[2] = {1, 2};</a:t>
            </a:r>
          </a:p>
          <a:p>
            <a:r>
              <a:rPr lang="fr-FR" sz="16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>
                <a:solidFill>
                  <a:srgbClr val="C1651C"/>
                </a:solidFill>
                <a:latin typeface="Courier New"/>
                <a:cs typeface="Courier New"/>
              </a:rPr>
              <a:t>y</a:t>
            </a:r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[2] = {3, 4};</a:t>
            </a:r>
          </a:p>
          <a:p>
            <a:r>
              <a:rPr lang="nl-NL" sz="1600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nl-NL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nl-NL" sz="1600" err="1">
                <a:solidFill>
                  <a:srgbClr val="C1651C"/>
                </a:solidFill>
                <a:latin typeface="Courier New"/>
                <a:cs typeface="Courier New"/>
              </a:rPr>
              <a:t>z</a:t>
            </a:r>
            <a:r>
              <a:rPr lang="nl-NL" sz="1600">
                <a:solidFill>
                  <a:srgbClr val="000000"/>
                </a:solidFill>
                <a:latin typeface="Courier New"/>
                <a:cs typeface="Courier New"/>
              </a:rPr>
              <a:t>[2];</a:t>
            </a:r>
          </a:p>
          <a:p>
            <a:endParaRPr lang="nl-NL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nl-NL" sz="1600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nl-NL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nl-NL" sz="160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nl-NL" sz="1600">
                <a:solidFill>
                  <a:srgbClr val="000000"/>
                </a:solidFill>
                <a:latin typeface="Courier New"/>
                <a:cs typeface="Courier New"/>
              </a:rPr>
              <a:t>(int argc, char** argv)</a:t>
            </a:r>
          </a:p>
          <a:p>
            <a:r>
              <a:rPr lang="nl-NL" sz="160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nl-NL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nl-NL" sz="1600" err="1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nl-NL" sz="16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nl-NL" sz="1600">
                <a:solidFill>
                  <a:srgbClr val="C1651C"/>
                </a:solidFill>
                <a:latin typeface="Courier New"/>
                <a:cs typeface="Courier New"/>
              </a:rPr>
              <a:t>handle</a:t>
            </a:r>
            <a:r>
              <a:rPr lang="nl-NL" sz="160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fi-FI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err="1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fi-FI" sz="1600">
                <a:solidFill>
                  <a:srgbClr val="000000"/>
                </a:solidFill>
                <a:latin typeface="Courier New"/>
                <a:cs typeface="Courier New"/>
              </a:rPr>
              <a:t> (*</a:t>
            </a:r>
            <a:r>
              <a:rPr lang="fi-FI" sz="1600" err="1">
                <a:solidFill>
                  <a:srgbClr val="C1651C"/>
                </a:solidFill>
                <a:latin typeface="Courier New"/>
                <a:cs typeface="Courier New"/>
              </a:rPr>
              <a:t>addvec</a:t>
            </a:r>
            <a:r>
              <a:rPr lang="fi-FI" sz="1600" err="1">
                <a:solidFill>
                  <a:srgbClr val="000000"/>
                </a:solidFill>
                <a:latin typeface="Courier New"/>
                <a:cs typeface="Courier New"/>
              </a:rPr>
              <a:t>)(</a:t>
            </a:r>
            <a:r>
              <a:rPr lang="fi-FI" sz="16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i-FI" sz="1600">
                <a:solidFill>
                  <a:srgbClr val="000000"/>
                </a:solidFill>
                <a:latin typeface="Courier New"/>
                <a:cs typeface="Courier New"/>
              </a:rPr>
              <a:t> *, </a:t>
            </a:r>
            <a:r>
              <a:rPr lang="fi-FI" sz="16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i-FI" sz="1600">
                <a:solidFill>
                  <a:srgbClr val="000000"/>
                </a:solidFill>
                <a:latin typeface="Courier New"/>
                <a:cs typeface="Courier New"/>
              </a:rPr>
              <a:t> *, </a:t>
            </a:r>
            <a:r>
              <a:rPr lang="fi-FI" sz="16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i-FI" sz="1600">
                <a:solidFill>
                  <a:srgbClr val="000000"/>
                </a:solidFill>
                <a:latin typeface="Courier New"/>
                <a:cs typeface="Courier New"/>
              </a:rPr>
              <a:t> *, </a:t>
            </a:r>
            <a:r>
              <a:rPr lang="fi-FI" sz="16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i-FI" sz="160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err="1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fi-FI" sz="16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fi-FI" sz="1600" err="1">
                <a:solidFill>
                  <a:srgbClr val="C1651C"/>
                </a:solidFill>
                <a:latin typeface="Courier New"/>
                <a:cs typeface="Courier New"/>
              </a:rPr>
              <a:t>error</a:t>
            </a:r>
            <a:r>
              <a:rPr lang="fi-FI" sz="160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fi-FI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fi-FI" sz="1600" err="1">
                <a:solidFill>
                  <a:srgbClr val="CB2418"/>
                </a:solidFill>
                <a:latin typeface="Courier New"/>
                <a:cs typeface="Courier New"/>
              </a:rPr>
              <a:t>Dynamically</a:t>
            </a:r>
            <a:r>
              <a:rPr lang="fi-FI" sz="160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fi-FI" sz="1600" err="1">
                <a:solidFill>
                  <a:srgbClr val="CB2418"/>
                </a:solidFill>
                <a:latin typeface="Courier New"/>
                <a:cs typeface="Courier New"/>
              </a:rPr>
              <a:t>load</a:t>
            </a:r>
            <a:r>
              <a:rPr lang="fi-FI" sz="1600">
                <a:solidFill>
                  <a:srgbClr val="CB2418"/>
                </a:solidFill>
                <a:latin typeface="Courier New"/>
                <a:cs typeface="Courier New"/>
              </a:rPr>
              <a:t> the </a:t>
            </a:r>
            <a:r>
              <a:rPr lang="fi-FI" sz="1600" err="1">
                <a:solidFill>
                  <a:srgbClr val="CB2418"/>
                </a:solidFill>
                <a:latin typeface="Courier New"/>
                <a:cs typeface="Courier New"/>
              </a:rPr>
              <a:t>shared</a:t>
            </a:r>
            <a:r>
              <a:rPr lang="fi-FI" sz="160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fi-FI" sz="1600" err="1">
                <a:solidFill>
                  <a:srgbClr val="CB2418"/>
                </a:solidFill>
                <a:latin typeface="Courier New"/>
                <a:cs typeface="Courier New"/>
              </a:rPr>
              <a:t>library</a:t>
            </a:r>
            <a:r>
              <a:rPr lang="fi-FI" sz="160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fi-FI" sz="1600" err="1">
                <a:solidFill>
                  <a:srgbClr val="CB2418"/>
                </a:solidFill>
                <a:latin typeface="Courier New"/>
                <a:cs typeface="Courier New"/>
              </a:rPr>
              <a:t>that</a:t>
            </a:r>
            <a:r>
              <a:rPr lang="fi-FI" sz="160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fi-FI" sz="1600" err="1">
                <a:solidFill>
                  <a:srgbClr val="CB2418"/>
                </a:solidFill>
                <a:latin typeface="Courier New"/>
                <a:cs typeface="Courier New"/>
              </a:rPr>
              <a:t>contains</a:t>
            </a:r>
            <a:r>
              <a:rPr lang="fi-FI" sz="160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fi-FI" sz="1600" err="1">
                <a:solidFill>
                  <a:srgbClr val="CB2418"/>
                </a:solidFill>
                <a:latin typeface="Courier New"/>
                <a:cs typeface="Courier New"/>
              </a:rPr>
              <a:t>addvec</a:t>
            </a:r>
            <a:r>
              <a:rPr lang="fi-FI" sz="1600">
                <a:solidFill>
                  <a:srgbClr val="CB2418"/>
                </a:solidFill>
                <a:latin typeface="Courier New"/>
                <a:cs typeface="Courier New"/>
              </a:rPr>
              <a:t>() */</a:t>
            </a:r>
            <a:endParaRPr lang="fi-FI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err="1">
                <a:solidFill>
                  <a:srgbClr val="000000"/>
                </a:solidFill>
                <a:latin typeface="Courier New"/>
                <a:cs typeface="Courier New"/>
              </a:rPr>
              <a:t>handle</a:t>
            </a:r>
            <a:r>
              <a:rPr lang="fi-FI" sz="160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fi-FI" sz="1600" err="1">
                <a:solidFill>
                  <a:srgbClr val="000000"/>
                </a:solidFill>
                <a:latin typeface="Courier New"/>
                <a:cs typeface="Courier New"/>
              </a:rPr>
              <a:t>dlopen(</a:t>
            </a:r>
            <a:r>
              <a:rPr lang="fi-FI" sz="1600" err="1">
                <a:solidFill>
                  <a:srgbClr val="9D206F"/>
                </a:solidFill>
                <a:latin typeface="Courier New"/>
                <a:cs typeface="Courier New"/>
              </a:rPr>
              <a:t>"./libvector.so</a:t>
            </a:r>
            <a:r>
              <a:rPr lang="fi-FI" sz="160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fi-FI" sz="1600">
                <a:solidFill>
                  <a:srgbClr val="000000"/>
                </a:solidFill>
                <a:latin typeface="Courier New"/>
                <a:cs typeface="Courier New"/>
              </a:rPr>
              <a:t>, RTLD_LAZY);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(!handle) {</a:t>
            </a:r>
          </a:p>
          <a:p>
            <a:r>
              <a:rPr lang="pl-PL" sz="160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pl-PL" sz="1600" err="1">
                <a:solidFill>
                  <a:srgbClr val="000000"/>
                </a:solidFill>
                <a:latin typeface="Courier New"/>
                <a:cs typeface="Courier New"/>
              </a:rPr>
              <a:t>fprintf</a:t>
            </a:r>
            <a:r>
              <a:rPr lang="pl-PL" sz="16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pl-PL" sz="1600" err="1">
                <a:solidFill>
                  <a:srgbClr val="000000"/>
                </a:solidFill>
                <a:latin typeface="Courier New"/>
                <a:cs typeface="Courier New"/>
              </a:rPr>
              <a:t>stderr</a:t>
            </a:r>
            <a:r>
              <a:rPr lang="pl-PL" sz="160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pl-PL" sz="1600">
                <a:solidFill>
                  <a:srgbClr val="9D206F"/>
                </a:solidFill>
                <a:latin typeface="Courier New"/>
                <a:cs typeface="Courier New"/>
              </a:rPr>
              <a:t>"%s\n"</a:t>
            </a:r>
            <a:r>
              <a:rPr lang="pl-PL" sz="160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pl-PL" sz="1600" err="1">
                <a:solidFill>
                  <a:srgbClr val="000000"/>
                </a:solidFill>
                <a:latin typeface="Courier New"/>
                <a:cs typeface="Courier New"/>
              </a:rPr>
              <a:t>dlerror</a:t>
            </a:r>
            <a:r>
              <a:rPr lang="pl-PL" sz="1600">
                <a:solidFill>
                  <a:srgbClr val="000000"/>
                </a:solidFill>
                <a:latin typeface="Courier New"/>
                <a:cs typeface="Courier New"/>
              </a:rPr>
              <a:t>());</a:t>
            </a:r>
          </a:p>
          <a:p>
            <a:r>
              <a:rPr lang="pl-PL" sz="160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pl-PL" sz="1600" err="1">
                <a:solidFill>
                  <a:srgbClr val="000000"/>
                </a:solidFill>
                <a:latin typeface="Courier New"/>
                <a:cs typeface="Courier New"/>
              </a:rPr>
              <a:t>exit</a:t>
            </a:r>
            <a:r>
              <a:rPr lang="pl-PL" sz="1600">
                <a:solidFill>
                  <a:srgbClr val="000000"/>
                </a:solidFill>
                <a:latin typeface="Courier New"/>
                <a:cs typeface="Courier New"/>
              </a:rPr>
              <a:t>(1);</a:t>
            </a:r>
          </a:p>
          <a:p>
            <a:r>
              <a:rPr lang="pl-PL" sz="160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pl-PL" sz="1600">
                <a:solidFill>
                  <a:srgbClr val="000000"/>
                </a:solidFill>
                <a:latin typeface="Courier New"/>
                <a:cs typeface="Courier New"/>
              </a:rPr>
              <a:t>  . . .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910428" y="6198631"/>
            <a:ext cx="928772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dll.c</a:t>
            </a:r>
            <a:endParaRPr lang="en-GB" sz="1800" b="1" i="1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04813" y="381000"/>
            <a:ext cx="8716962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Dynamic Linking API (cont’d)</a:t>
            </a:r>
          </a:p>
        </p:txBody>
      </p:sp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510981" y="1371600"/>
            <a:ext cx="7964237" cy="5004167"/>
          </a:xfrm>
          <a:prstGeom prst="rect">
            <a:avLst/>
          </a:prstGeom>
          <a:solidFill>
            <a:srgbClr val="F6F5BD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>
                <a:latin typeface="Courier New"/>
                <a:ea typeface="msgothic" charset="0"/>
                <a:cs typeface="Courier New"/>
              </a:rPr>
              <a:t>    ...</a:t>
            </a:r>
          </a:p>
          <a:p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>
                <a:solidFill>
                  <a:srgbClr val="CB2418"/>
                </a:solidFill>
                <a:latin typeface="Courier New"/>
                <a:cs typeface="Courier New"/>
              </a:rPr>
              <a:t>/* Get a pointer to the </a:t>
            </a:r>
            <a:r>
              <a:rPr lang="en-US" sz="1600" err="1">
                <a:solidFill>
                  <a:srgbClr val="CB2418"/>
                </a:solidFill>
                <a:latin typeface="Courier New"/>
                <a:cs typeface="Courier New"/>
              </a:rPr>
              <a:t>addvec</a:t>
            </a:r>
            <a:r>
              <a:rPr lang="en-US" sz="1600">
                <a:solidFill>
                  <a:srgbClr val="CB2418"/>
                </a:solidFill>
                <a:latin typeface="Courier New"/>
                <a:cs typeface="Courier New"/>
              </a:rPr>
              <a:t>() function we just loaded */</a:t>
            </a:r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addvec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dlsym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(handle, 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en-US" sz="1600" err="1">
                <a:solidFill>
                  <a:srgbClr val="9D206F"/>
                </a:solidFill>
                <a:latin typeface="Courier New"/>
                <a:cs typeface="Courier New"/>
              </a:rPr>
              <a:t>addvec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((error =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dlerror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()) != </a:t>
            </a:r>
            <a:r>
              <a:rPr lang="en-US" sz="160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) {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fprintf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stderr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"%s\n"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, error);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    exit(1);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>
                <a:solidFill>
                  <a:srgbClr val="CB2418"/>
                </a:solidFill>
                <a:latin typeface="Courier New"/>
                <a:cs typeface="Courier New"/>
              </a:rPr>
              <a:t>/* Now we can call </a:t>
            </a:r>
            <a:r>
              <a:rPr lang="en-US" sz="1600" err="1">
                <a:solidFill>
                  <a:srgbClr val="CB2418"/>
                </a:solidFill>
                <a:latin typeface="Courier New"/>
                <a:cs typeface="Courier New"/>
              </a:rPr>
              <a:t>addvec</a:t>
            </a:r>
            <a:r>
              <a:rPr lang="en-US" sz="1600">
                <a:solidFill>
                  <a:srgbClr val="CB2418"/>
                </a:solidFill>
                <a:latin typeface="Courier New"/>
                <a:cs typeface="Courier New"/>
              </a:rPr>
              <a:t>() just like any other function */</a:t>
            </a:r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addvec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(x, y, z, 2);</a:t>
            </a:r>
          </a:p>
          <a:p>
            <a:r>
              <a:rPr lang="ro-RO" sz="1600">
                <a:solidFill>
                  <a:srgbClr val="000000"/>
                </a:solidFill>
                <a:latin typeface="Courier New"/>
                <a:cs typeface="Courier New"/>
              </a:rPr>
              <a:t>    printf(</a:t>
            </a:r>
            <a:r>
              <a:rPr lang="ro-RO" sz="1600">
                <a:solidFill>
                  <a:srgbClr val="9D206F"/>
                </a:solidFill>
                <a:latin typeface="Courier New"/>
                <a:cs typeface="Courier New"/>
              </a:rPr>
              <a:t>"z = [%d %d]\n"</a:t>
            </a:r>
            <a:r>
              <a:rPr lang="ro-RO" sz="1600">
                <a:solidFill>
                  <a:srgbClr val="000000"/>
                </a:solidFill>
                <a:latin typeface="Courier New"/>
                <a:cs typeface="Courier New"/>
              </a:rPr>
              <a:t>, z[0], z[1]);</a:t>
            </a:r>
          </a:p>
          <a:p>
            <a:endParaRPr lang="ro-RO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ro-RO" sz="1600">
                <a:solidFill>
                  <a:srgbClr val="CB2418"/>
                </a:solidFill>
                <a:latin typeface="Courier New"/>
                <a:cs typeface="Courier New"/>
              </a:rPr>
              <a:t>/* Unload the shared library */</a:t>
            </a:r>
            <a:endParaRPr lang="ro-RO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dlclose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(handle) &lt; 0) {</a:t>
            </a:r>
          </a:p>
          <a:p>
            <a:r>
              <a:rPr lang="pl-PL" sz="160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pl-PL" sz="1600" err="1">
                <a:solidFill>
                  <a:srgbClr val="000000"/>
                </a:solidFill>
                <a:latin typeface="Courier New"/>
                <a:cs typeface="Courier New"/>
              </a:rPr>
              <a:t>fprintf</a:t>
            </a:r>
            <a:r>
              <a:rPr lang="pl-PL" sz="16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pl-PL" sz="1600" err="1">
                <a:solidFill>
                  <a:srgbClr val="000000"/>
                </a:solidFill>
                <a:latin typeface="Courier New"/>
                <a:cs typeface="Courier New"/>
              </a:rPr>
              <a:t>stderr</a:t>
            </a:r>
            <a:r>
              <a:rPr lang="pl-PL" sz="160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pl-PL" sz="1600">
                <a:solidFill>
                  <a:srgbClr val="9D206F"/>
                </a:solidFill>
                <a:latin typeface="Courier New"/>
                <a:cs typeface="Courier New"/>
              </a:rPr>
              <a:t>"%s\n"</a:t>
            </a:r>
            <a:r>
              <a:rPr lang="pl-PL" sz="160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pl-PL" sz="1600" err="1">
                <a:solidFill>
                  <a:srgbClr val="000000"/>
                </a:solidFill>
                <a:latin typeface="Courier New"/>
                <a:cs typeface="Courier New"/>
              </a:rPr>
              <a:t>dlerror</a:t>
            </a:r>
            <a:r>
              <a:rPr lang="pl-PL" sz="1600">
                <a:solidFill>
                  <a:srgbClr val="000000"/>
                </a:solidFill>
                <a:latin typeface="Courier New"/>
                <a:cs typeface="Courier New"/>
              </a:rPr>
              <a:t>());</a:t>
            </a:r>
          </a:p>
          <a:p>
            <a:r>
              <a:rPr lang="pl-PL" sz="160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pl-PL" sz="1600" err="1">
                <a:solidFill>
                  <a:srgbClr val="000000"/>
                </a:solidFill>
                <a:latin typeface="Courier New"/>
                <a:cs typeface="Courier New"/>
              </a:rPr>
              <a:t>exit</a:t>
            </a:r>
            <a:r>
              <a:rPr lang="pl-PL" sz="1600">
                <a:solidFill>
                  <a:srgbClr val="000000"/>
                </a:solidFill>
                <a:latin typeface="Courier New"/>
                <a:cs typeface="Courier New"/>
              </a:rPr>
              <a:t>(1);</a:t>
            </a:r>
          </a:p>
          <a:p>
            <a:r>
              <a:rPr lang="pl-PL" sz="160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is-I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is-IS" sz="160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is-IS" sz="1600">
                <a:solidFill>
                  <a:srgbClr val="000000"/>
                </a:solidFill>
                <a:latin typeface="Courier New"/>
                <a:cs typeface="Courier New"/>
              </a:rPr>
              <a:t> 0;</a:t>
            </a:r>
          </a:p>
          <a:p>
            <a:r>
              <a:rPr lang="is-IS" sz="160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  <a:endParaRPr lang="en-GB" sz="1600">
              <a:latin typeface="Courier New"/>
              <a:ea typeface="msgothic" charset="0"/>
              <a:cs typeface="Courier New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605628" y="6019800"/>
            <a:ext cx="928772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dll.c</a:t>
            </a:r>
            <a:endParaRPr lang="en-GB" sz="1800" b="1" i="1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285750"/>
            <a:ext cx="8716962" cy="78105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Dynamic Linking API</a:t>
            </a:r>
          </a:p>
        </p:txBody>
      </p:sp>
      <p:sp>
        <p:nvSpPr>
          <p:cNvPr id="36866" name="Line 2"/>
          <p:cNvSpPr>
            <a:spLocks noChangeShapeType="1"/>
          </p:cNvSpPr>
          <p:nvPr/>
        </p:nvSpPr>
        <p:spPr bwMode="auto">
          <a:xfrm>
            <a:off x="2620963" y="1247500"/>
            <a:ext cx="1587" cy="381000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2454275" y="1657075"/>
            <a:ext cx="1676400" cy="5746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Translators 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(</a:t>
            </a: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cpp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, </a:t>
            </a: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cc1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, </a:t>
            </a: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as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2205396" y="1010963"/>
            <a:ext cx="797411" cy="3284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dll.c</a:t>
            </a:r>
            <a:endParaRPr lang="en-GB" sz="1600" b="1"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2881671" y="2568300"/>
            <a:ext cx="797411" cy="3284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dll.o</a:t>
            </a:r>
            <a:endParaRPr lang="en-GB" sz="1600" b="1"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36870" name="Line 6"/>
          <p:cNvSpPr>
            <a:spLocks noChangeShapeType="1"/>
          </p:cNvSpPr>
          <p:nvPr/>
        </p:nvSpPr>
        <p:spPr bwMode="auto">
          <a:xfrm>
            <a:off x="3292475" y="2238100"/>
            <a:ext cx="1588" cy="381000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4668906" y="2132047"/>
            <a:ext cx="1043672" cy="3284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libc.so</a:t>
            </a:r>
            <a:endParaRPr lang="en-GB" sz="1600" b="1"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2454275" y="3225525"/>
            <a:ext cx="3028950" cy="3413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Linker (</a:t>
            </a: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ld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2795691" y="3822586"/>
            <a:ext cx="920542" cy="3284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prog2r</a:t>
            </a:r>
          </a:p>
        </p:txBody>
      </p:sp>
      <p:sp>
        <p:nvSpPr>
          <p:cNvPr id="36874" name="Line 10"/>
          <p:cNvSpPr>
            <a:spLocks noChangeShapeType="1"/>
          </p:cNvSpPr>
          <p:nvPr/>
        </p:nvSpPr>
        <p:spPr bwMode="auto">
          <a:xfrm>
            <a:off x="3292475" y="3609700"/>
            <a:ext cx="0" cy="200300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75" name="Line 11"/>
          <p:cNvSpPr>
            <a:spLocks noChangeShapeType="1"/>
          </p:cNvSpPr>
          <p:nvPr/>
        </p:nvSpPr>
        <p:spPr bwMode="auto">
          <a:xfrm>
            <a:off x="3292475" y="4151010"/>
            <a:ext cx="0" cy="192390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2454275" y="5112485"/>
            <a:ext cx="3200400" cy="3413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Dynamic linker (</a:t>
            </a: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ld-linux.so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36877" name="Line 13"/>
          <p:cNvSpPr>
            <a:spLocks noChangeShapeType="1"/>
          </p:cNvSpPr>
          <p:nvPr/>
        </p:nvSpPr>
        <p:spPr bwMode="auto">
          <a:xfrm flipH="1">
            <a:off x="3292475" y="4941777"/>
            <a:ext cx="1588" cy="168299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78" name="Line 14"/>
          <p:cNvSpPr>
            <a:spLocks noChangeShapeType="1"/>
          </p:cNvSpPr>
          <p:nvPr/>
        </p:nvSpPr>
        <p:spPr bwMode="auto">
          <a:xfrm>
            <a:off x="3292475" y="2847700"/>
            <a:ext cx="1588" cy="381000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79" name="Text Box 15"/>
          <p:cNvSpPr txBox="1">
            <a:spLocks noChangeArrowheads="1"/>
          </p:cNvSpPr>
          <p:nvPr/>
        </p:nvSpPr>
        <p:spPr bwMode="auto">
          <a:xfrm>
            <a:off x="5254625" y="2542900"/>
            <a:ext cx="2609850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msgothic" charset="0"/>
                <a:cs typeface="msgothic" charset="0"/>
              </a:rPr>
              <a:t>Relocation and symbol  table info</a:t>
            </a:r>
          </a:p>
        </p:txBody>
      </p:sp>
      <p:sp>
        <p:nvSpPr>
          <p:cNvPr id="36880" name="Line 16"/>
          <p:cNvSpPr>
            <a:spLocks noChangeShapeType="1"/>
          </p:cNvSpPr>
          <p:nvPr/>
        </p:nvSpPr>
        <p:spPr bwMode="auto">
          <a:xfrm>
            <a:off x="5180013" y="2542900"/>
            <a:ext cx="1587" cy="685800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81" name="Text Box 17"/>
          <p:cNvSpPr txBox="1">
            <a:spLocks noChangeArrowheads="1"/>
          </p:cNvSpPr>
          <p:nvPr/>
        </p:nvSpPr>
        <p:spPr bwMode="auto">
          <a:xfrm>
            <a:off x="4645052" y="4114800"/>
            <a:ext cx="1043672" cy="3284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libc.so</a:t>
            </a:r>
            <a:endParaRPr lang="en-GB" sz="1600" b="1"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36882" name="Text Box 18"/>
          <p:cNvSpPr txBox="1">
            <a:spLocks noChangeArrowheads="1"/>
          </p:cNvSpPr>
          <p:nvPr/>
        </p:nvSpPr>
        <p:spPr bwMode="auto">
          <a:xfrm>
            <a:off x="5254625" y="4551110"/>
            <a:ext cx="1771650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msgothic" charset="0"/>
                <a:cs typeface="msgothic" charset="0"/>
              </a:rPr>
              <a:t>Code and data</a:t>
            </a:r>
          </a:p>
        </p:txBody>
      </p:sp>
      <p:sp>
        <p:nvSpPr>
          <p:cNvPr id="36883" name="Line 19"/>
          <p:cNvSpPr>
            <a:spLocks noChangeShapeType="1"/>
          </p:cNvSpPr>
          <p:nvPr/>
        </p:nvSpPr>
        <p:spPr bwMode="auto">
          <a:xfrm>
            <a:off x="5173663" y="4430460"/>
            <a:ext cx="1587" cy="685800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84" name="Text Box 20"/>
          <p:cNvSpPr txBox="1">
            <a:spLocks noChangeArrowheads="1"/>
          </p:cNvSpPr>
          <p:nvPr/>
        </p:nvSpPr>
        <p:spPr bwMode="auto">
          <a:xfrm>
            <a:off x="152400" y="4191000"/>
            <a:ext cx="2133600" cy="1059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 dirty="0">
                <a:solidFill>
                  <a:srgbClr val="990000"/>
                </a:solidFill>
                <a:latin typeface="Calibri" pitchFamily="34" charset="0"/>
                <a:ea typeface="msgothic" charset="0"/>
                <a:cs typeface="msgothic" charset="0"/>
              </a:rPr>
              <a:t>Partially linked </a:t>
            </a:r>
          </a:p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 dirty="0">
                <a:solidFill>
                  <a:srgbClr val="990000"/>
                </a:solidFill>
                <a:latin typeface="Calibri" pitchFamily="34" charset="0"/>
                <a:ea typeface="msgothic" charset="0"/>
                <a:cs typeface="msgothic" charset="0"/>
              </a:rPr>
              <a:t>executable object file</a:t>
            </a:r>
          </a:p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(8784 bytes)</a:t>
            </a:r>
          </a:p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b="1" i="1" dirty="0">
              <a:solidFill>
                <a:srgbClr val="990000"/>
              </a:solidFill>
              <a:latin typeface="Calibri" pitchFamily="34" charset="0"/>
              <a:ea typeface="msgothic" charset="0"/>
              <a:cs typeface="msgothic" charset="0"/>
            </a:endParaRPr>
          </a:p>
        </p:txBody>
      </p:sp>
      <p:sp>
        <p:nvSpPr>
          <p:cNvPr id="36885" name="Text Box 21"/>
          <p:cNvSpPr txBox="1">
            <a:spLocks noChangeArrowheads="1"/>
          </p:cNvSpPr>
          <p:nvPr/>
        </p:nvSpPr>
        <p:spPr bwMode="auto">
          <a:xfrm>
            <a:off x="914400" y="2451355"/>
            <a:ext cx="1371600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 err="1">
                <a:solidFill>
                  <a:srgbClr val="990000"/>
                </a:solidFill>
                <a:latin typeface="Calibri" pitchFamily="34" charset="0"/>
                <a:ea typeface="msgothic" charset="0"/>
                <a:cs typeface="msgothic" charset="0"/>
              </a:rPr>
              <a:t>Relocatable</a:t>
            </a:r>
            <a:endParaRPr lang="en-GB" sz="1600" b="1" i="1">
              <a:solidFill>
                <a:srgbClr val="990000"/>
              </a:solidFill>
              <a:latin typeface="Calibri" pitchFamily="34" charset="0"/>
              <a:ea typeface="msgothic" charset="0"/>
              <a:cs typeface="msgothic" charset="0"/>
            </a:endParaRPr>
          </a:p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>
                <a:solidFill>
                  <a:srgbClr val="990000"/>
                </a:solidFill>
                <a:latin typeface="Calibri" pitchFamily="34" charset="0"/>
                <a:ea typeface="msgothic" charset="0"/>
                <a:cs typeface="msgothic" charset="0"/>
              </a:rPr>
              <a:t>object file</a:t>
            </a:r>
          </a:p>
        </p:txBody>
      </p:sp>
      <p:sp>
        <p:nvSpPr>
          <p:cNvPr id="36886" name="Text Box 22"/>
          <p:cNvSpPr txBox="1">
            <a:spLocks noChangeArrowheads="1"/>
          </p:cNvSpPr>
          <p:nvPr/>
        </p:nvSpPr>
        <p:spPr bwMode="auto">
          <a:xfrm>
            <a:off x="533400" y="5098830"/>
            <a:ext cx="1752600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>
                <a:solidFill>
                  <a:srgbClr val="990000"/>
                </a:solidFill>
                <a:latin typeface="Calibri" pitchFamily="34" charset="0"/>
                <a:ea typeface="msgothic" charset="0"/>
                <a:cs typeface="msgothic" charset="0"/>
              </a:rPr>
              <a:t>Fully linked </a:t>
            </a:r>
          </a:p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>
                <a:solidFill>
                  <a:srgbClr val="990000"/>
                </a:solidFill>
                <a:latin typeface="Calibri" pitchFamily="34" charset="0"/>
                <a:ea typeface="msgothic" charset="0"/>
                <a:cs typeface="msgothic" charset="0"/>
              </a:rPr>
              <a:t>executable</a:t>
            </a:r>
          </a:p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>
                <a:solidFill>
                  <a:srgbClr val="990000"/>
                </a:solidFill>
                <a:latin typeface="Calibri" pitchFamily="34" charset="0"/>
                <a:ea typeface="msgothic" charset="0"/>
                <a:cs typeface="msgothic" charset="0"/>
              </a:rPr>
              <a:t>in memory</a:t>
            </a:r>
          </a:p>
        </p:txBody>
      </p:sp>
      <p:sp>
        <p:nvSpPr>
          <p:cNvPr id="36887" name="Line 23"/>
          <p:cNvSpPr>
            <a:spLocks noChangeShapeType="1"/>
          </p:cNvSpPr>
          <p:nvPr/>
        </p:nvSpPr>
        <p:spPr bwMode="auto">
          <a:xfrm>
            <a:off x="3783013" y="1247500"/>
            <a:ext cx="1587" cy="381000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88" name="Text Box 24"/>
          <p:cNvSpPr txBox="1">
            <a:spLocks noChangeArrowheads="1"/>
          </p:cNvSpPr>
          <p:nvPr/>
        </p:nvSpPr>
        <p:spPr bwMode="auto">
          <a:xfrm>
            <a:off x="3184525" y="1010963"/>
            <a:ext cx="1169209" cy="32964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vector.h</a:t>
            </a:r>
          </a:p>
        </p:txBody>
      </p:sp>
      <p:sp>
        <p:nvSpPr>
          <p:cNvPr id="36889" name="Rectangle 25"/>
          <p:cNvSpPr>
            <a:spLocks noChangeArrowheads="1"/>
          </p:cNvSpPr>
          <p:nvPr/>
        </p:nvSpPr>
        <p:spPr bwMode="auto">
          <a:xfrm>
            <a:off x="2454275" y="4343400"/>
            <a:ext cx="1657350" cy="5746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Loader (</a:t>
            </a: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execve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36890" name="Text Box 26"/>
          <p:cNvSpPr txBox="1">
            <a:spLocks noChangeArrowheads="1"/>
          </p:cNvSpPr>
          <p:nvPr/>
        </p:nvSpPr>
        <p:spPr bwMode="auto">
          <a:xfrm>
            <a:off x="4689475" y="1047475"/>
            <a:ext cx="4501851" cy="5611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unix</a:t>
            </a:r>
            <a:r>
              <a:rPr lang="en-GB" sz="1600" b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&gt; </a:t>
            </a:r>
            <a:r>
              <a:rPr lang="en-GB" sz="1600" b="1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gcc</a:t>
            </a:r>
            <a:r>
              <a:rPr lang="en-GB" sz="1600" b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-shared -o libvector.so \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    </a:t>
            </a:r>
            <a:r>
              <a:rPr lang="en-GB" sz="1600" b="1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addvec.c</a:t>
            </a:r>
            <a:r>
              <a:rPr lang="en-GB" sz="1600" b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1600" b="1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multvec.c</a:t>
            </a:r>
            <a:r>
              <a:rPr lang="en-GB" sz="1600" b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-</a:t>
            </a:r>
            <a:r>
              <a:rPr lang="en-GB" sz="1600" b="1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fpic</a:t>
            </a:r>
            <a:endParaRPr lang="en-GB" sz="1600" b="1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36891" name="Line 27"/>
          <p:cNvSpPr>
            <a:spLocks noChangeShapeType="1"/>
          </p:cNvSpPr>
          <p:nvPr/>
        </p:nvSpPr>
        <p:spPr bwMode="auto">
          <a:xfrm>
            <a:off x="7543799" y="2362200"/>
            <a:ext cx="0" cy="32766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 type="none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" name="Rectangle 12"/>
          <p:cNvSpPr>
            <a:spLocks noChangeArrowheads="1"/>
          </p:cNvSpPr>
          <p:nvPr/>
        </p:nvSpPr>
        <p:spPr bwMode="auto">
          <a:xfrm>
            <a:off x="2454274" y="5454479"/>
            <a:ext cx="3200401" cy="3413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360" tIns="44280" rIns="90360" bIns="4428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Call to dynamic linker </a:t>
            </a:r>
            <a:r>
              <a:rPr lang="en-GB" sz="1600">
                <a:latin typeface="Calibri" pitchFamily="34" charset="0"/>
                <a:ea typeface="msgothic" charset="0"/>
                <a:cs typeface="msgothic" charset="0"/>
              </a:rPr>
              <a:t>via </a:t>
            </a: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dlopen</a:t>
            </a:r>
            <a:endParaRPr lang="en-GB" sz="1600" b="1">
              <a:latin typeface="Calibri" pitchFamily="34" charset="0"/>
              <a:ea typeface="msgothic" charset="0"/>
              <a:cs typeface="msgothic" charset="0"/>
            </a:endParaRPr>
          </a:p>
        </p:txBody>
      </p:sp>
      <p:sp>
        <p:nvSpPr>
          <p:cNvPr id="30" name="Line 27"/>
          <p:cNvSpPr>
            <a:spLocks noChangeShapeType="1"/>
          </p:cNvSpPr>
          <p:nvPr/>
        </p:nvSpPr>
        <p:spPr bwMode="auto">
          <a:xfrm flipH="1">
            <a:off x="5654675" y="5638800"/>
            <a:ext cx="1889124" cy="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" name="Text Box 7"/>
          <p:cNvSpPr txBox="1">
            <a:spLocks noChangeArrowheads="1"/>
          </p:cNvSpPr>
          <p:nvPr/>
        </p:nvSpPr>
        <p:spPr bwMode="auto">
          <a:xfrm>
            <a:off x="6693050" y="2033776"/>
            <a:ext cx="1659326" cy="3284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libvector.so</a:t>
            </a:r>
            <a:endParaRPr lang="en-GB" sz="1600" b="1"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3581400" y="3581400"/>
            <a:ext cx="4008126" cy="5574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unix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&gt; </a:t>
            </a:r>
            <a:r>
              <a:rPr lang="en-GB" sz="1600" b="1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gcc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-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rdynamic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mr-IN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–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o prog2r \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	      </a:t>
            </a:r>
            <a:r>
              <a:rPr lang="en-GB" sz="1600" b="1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dll.o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-</a:t>
            </a:r>
            <a:r>
              <a:rPr lang="en-GB" sz="1600" b="1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ldl</a:t>
            </a:r>
            <a:endParaRPr lang="en-GB" sz="1600" b="1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7544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Linking Summary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Linking is a technique that allows programs to be constructed from multiple object files</a:t>
            </a:r>
          </a:p>
          <a:p>
            <a:endParaRPr lang="en-US" dirty="0"/>
          </a:p>
          <a:p>
            <a:r>
              <a:rPr lang="en-US" dirty="0"/>
              <a:t>Linking can happen at different times in a program’s lifetime:</a:t>
            </a:r>
          </a:p>
          <a:p>
            <a:pPr lvl="1"/>
            <a:r>
              <a:rPr lang="en-US" dirty="0"/>
              <a:t>Compile time (when a program is compiled)</a:t>
            </a:r>
          </a:p>
          <a:p>
            <a:pPr lvl="1"/>
            <a:r>
              <a:rPr lang="en-US" dirty="0"/>
              <a:t>Load time (when a program is loaded into memory)</a:t>
            </a:r>
          </a:p>
          <a:p>
            <a:pPr lvl="1"/>
            <a:r>
              <a:rPr lang="en-US" dirty="0"/>
              <a:t>Run time (while a program is executing)</a:t>
            </a:r>
          </a:p>
          <a:p>
            <a:pPr lvl="1"/>
            <a:endParaRPr lang="en-US" dirty="0"/>
          </a:p>
          <a:p>
            <a:r>
              <a:rPr lang="en-US" dirty="0"/>
              <a:t>Understanding linking can help you avoid nasty errors and make you a better programmer</a:t>
            </a:r>
          </a:p>
        </p:txBody>
      </p:sp>
    </p:spTree>
    <p:extLst>
      <p:ext uri="{BB962C8B-B14F-4D97-AF65-F5344CB8AC3E}">
        <p14:creationId xmlns:p14="http://schemas.microsoft.com/office/powerpoint/2010/main" val="1592407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Linking</a:t>
            </a:r>
          </a:p>
        </p:txBody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813" y="1219200"/>
            <a:ext cx="7772400" cy="1143000"/>
          </a:xfrm>
          <a:solidFill>
            <a:srgbClr val="E0E0E0"/>
          </a:solidFill>
          <a:ln>
            <a:solidFill>
              <a:srgbClr val="000004"/>
            </a:solidFill>
          </a:ln>
        </p:spPr>
        <p:txBody>
          <a:bodyPr/>
          <a:lstStyle/>
          <a:p>
            <a:r>
              <a:rPr lang="en-US" sz="2000">
                <a:latin typeface="Calibri"/>
                <a:cs typeface="Calibri"/>
              </a:rPr>
              <a:t>Programs are translated and linked using a </a:t>
            </a:r>
            <a:r>
              <a:rPr lang="en-US" sz="2000" i="1">
                <a:latin typeface="Calibri"/>
                <a:cs typeface="Calibri"/>
              </a:rPr>
              <a:t>compiler driver</a:t>
            </a:r>
            <a:r>
              <a:rPr lang="en-US" sz="2000">
                <a:latin typeface="Calibri"/>
                <a:cs typeface="Calibri"/>
              </a:rPr>
              <a:t>:</a:t>
            </a:r>
          </a:p>
          <a:p>
            <a:pPr lvl="1"/>
            <a:r>
              <a:rPr lang="en-US" sz="1800" err="1">
                <a:latin typeface="Courier New" charset="0"/>
              </a:rPr>
              <a:t>linux</a:t>
            </a:r>
            <a:r>
              <a:rPr lang="en-US" sz="1800">
                <a:latin typeface="Courier New" charset="0"/>
              </a:rPr>
              <a:t>&gt; </a:t>
            </a:r>
            <a:r>
              <a:rPr lang="en-US" sz="1800" i="1" err="1">
                <a:latin typeface="Courier New" charset="0"/>
              </a:rPr>
              <a:t>gcc</a:t>
            </a:r>
            <a:r>
              <a:rPr lang="en-US" sz="1800" i="1">
                <a:latin typeface="Courier New" charset="0"/>
              </a:rPr>
              <a:t> -</a:t>
            </a:r>
            <a:r>
              <a:rPr lang="en-US" sz="1800" i="1" err="1">
                <a:latin typeface="Courier New" charset="0"/>
              </a:rPr>
              <a:t>Og</a:t>
            </a:r>
            <a:r>
              <a:rPr lang="en-US" sz="1800" i="1">
                <a:latin typeface="Courier New" charset="0"/>
              </a:rPr>
              <a:t> -o </a:t>
            </a:r>
            <a:r>
              <a:rPr lang="en-US" sz="1800" i="1" err="1">
                <a:latin typeface="Courier New" charset="0"/>
              </a:rPr>
              <a:t>prog</a:t>
            </a:r>
            <a:r>
              <a:rPr lang="en-US" sz="1800" i="1">
                <a:latin typeface="Courier New" charset="0"/>
              </a:rPr>
              <a:t> </a:t>
            </a:r>
            <a:r>
              <a:rPr lang="en-US" sz="1800" i="1" err="1">
                <a:latin typeface="Courier New" charset="0"/>
              </a:rPr>
              <a:t>main.c</a:t>
            </a:r>
            <a:r>
              <a:rPr lang="en-US" sz="1800" i="1">
                <a:latin typeface="Courier New" charset="0"/>
              </a:rPr>
              <a:t> </a:t>
            </a:r>
            <a:r>
              <a:rPr lang="en-US" sz="1800" i="1" err="1">
                <a:latin typeface="Courier New" charset="0"/>
              </a:rPr>
              <a:t>sum.c</a:t>
            </a:r>
            <a:endParaRPr lang="en-US" sz="1800" i="1">
              <a:latin typeface="Courier New" charset="0"/>
            </a:endParaRPr>
          </a:p>
          <a:p>
            <a:pPr lvl="1"/>
            <a:r>
              <a:rPr lang="en-US" sz="1800" err="1">
                <a:latin typeface="Courier New" charset="0"/>
              </a:rPr>
              <a:t>linux</a:t>
            </a:r>
            <a:r>
              <a:rPr lang="en-US" sz="1800">
                <a:latin typeface="Courier New" charset="0"/>
              </a:rPr>
              <a:t>&gt; </a:t>
            </a:r>
            <a:r>
              <a:rPr lang="en-US" sz="1800" i="1">
                <a:latin typeface="Courier New" charset="0"/>
              </a:rPr>
              <a:t>./</a:t>
            </a:r>
            <a:r>
              <a:rPr lang="en-US" sz="1800" i="1" err="1">
                <a:latin typeface="Courier New" charset="0"/>
              </a:rPr>
              <a:t>prog</a:t>
            </a:r>
            <a:endParaRPr lang="en-US" sz="1800" i="1">
              <a:latin typeface="Courier New" charset="0"/>
            </a:endParaRPr>
          </a:p>
        </p:txBody>
      </p:sp>
      <p:sp>
        <p:nvSpPr>
          <p:cNvPr id="228356" name="Line 4"/>
          <p:cNvSpPr>
            <a:spLocks noChangeShapeType="1"/>
          </p:cNvSpPr>
          <p:nvPr/>
        </p:nvSpPr>
        <p:spPr bwMode="auto">
          <a:xfrm>
            <a:off x="2667000" y="3040063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endParaRPr lang="en-US" sz="1800"/>
          </a:p>
        </p:txBody>
      </p:sp>
      <p:sp>
        <p:nvSpPr>
          <p:cNvPr id="228357" name="Rectangle 5"/>
          <p:cNvSpPr>
            <a:spLocks noChangeArrowheads="1"/>
          </p:cNvSpPr>
          <p:nvPr/>
        </p:nvSpPr>
        <p:spPr bwMode="auto">
          <a:xfrm>
            <a:off x="2057400" y="5097463"/>
            <a:ext cx="2971800" cy="366767"/>
          </a:xfrm>
          <a:prstGeom prst="rect">
            <a:avLst/>
          </a:prstGeom>
          <a:solidFill>
            <a:srgbClr val="DEDFF5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latin typeface="Calibri"/>
                <a:cs typeface="Calibri"/>
              </a:rPr>
              <a:t>Linker (ld)</a:t>
            </a:r>
          </a:p>
        </p:txBody>
      </p:sp>
      <p:sp>
        <p:nvSpPr>
          <p:cNvPr id="228358" name="Rectangle 6"/>
          <p:cNvSpPr>
            <a:spLocks noChangeArrowheads="1"/>
          </p:cNvSpPr>
          <p:nvPr/>
        </p:nvSpPr>
        <p:spPr bwMode="auto">
          <a:xfrm>
            <a:off x="1828800" y="3409950"/>
            <a:ext cx="1752600" cy="666750"/>
          </a:xfrm>
          <a:prstGeom prst="rect">
            <a:avLst/>
          </a:prstGeom>
          <a:solidFill>
            <a:srgbClr val="DEDFF5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latin typeface="Calibri"/>
                <a:cs typeface="Calibri"/>
              </a:rPr>
              <a:t>Translators</a:t>
            </a:r>
          </a:p>
          <a:p>
            <a:pPr algn="ctr"/>
            <a:r>
              <a:rPr lang="en-US" sz="1800">
                <a:latin typeface="Calibri"/>
                <a:cs typeface="Calibri"/>
              </a:rPr>
              <a:t>(</a:t>
            </a:r>
            <a:r>
              <a:rPr lang="en-US" sz="1800" err="1">
                <a:latin typeface="Calibri"/>
                <a:cs typeface="Calibri"/>
              </a:rPr>
              <a:t>cpp</a:t>
            </a:r>
            <a:r>
              <a:rPr lang="en-US" sz="1800">
                <a:latin typeface="Calibri"/>
                <a:cs typeface="Calibri"/>
              </a:rPr>
              <a:t>, cc1, as)</a:t>
            </a:r>
          </a:p>
        </p:txBody>
      </p:sp>
      <p:sp>
        <p:nvSpPr>
          <p:cNvPr id="228359" name="Text Box 7"/>
          <p:cNvSpPr txBox="1">
            <a:spLocks noChangeArrowheads="1"/>
          </p:cNvSpPr>
          <p:nvPr/>
        </p:nvSpPr>
        <p:spPr bwMode="auto">
          <a:xfrm>
            <a:off x="2133600" y="2667000"/>
            <a:ext cx="101579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err="1">
                <a:latin typeface="Courier New"/>
                <a:cs typeface="Courier New"/>
              </a:rPr>
              <a:t>main.c</a:t>
            </a:r>
            <a:endParaRPr lang="en-US" sz="1800">
              <a:latin typeface="Courier New"/>
              <a:cs typeface="Courier New"/>
            </a:endParaRPr>
          </a:p>
        </p:txBody>
      </p:sp>
      <p:sp>
        <p:nvSpPr>
          <p:cNvPr id="228360" name="Text Box 8"/>
          <p:cNvSpPr txBox="1">
            <a:spLocks noChangeArrowheads="1"/>
          </p:cNvSpPr>
          <p:nvPr/>
        </p:nvSpPr>
        <p:spPr bwMode="auto">
          <a:xfrm>
            <a:off x="2268538" y="4343400"/>
            <a:ext cx="101579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latin typeface="Courier New"/>
                <a:cs typeface="Courier New"/>
              </a:rPr>
              <a:t>main.o</a:t>
            </a:r>
          </a:p>
        </p:txBody>
      </p:sp>
      <p:sp>
        <p:nvSpPr>
          <p:cNvPr id="228361" name="Rectangle 9"/>
          <p:cNvSpPr>
            <a:spLocks noChangeArrowheads="1"/>
          </p:cNvSpPr>
          <p:nvPr/>
        </p:nvSpPr>
        <p:spPr bwMode="auto">
          <a:xfrm>
            <a:off x="3733800" y="3409950"/>
            <a:ext cx="1797050" cy="666750"/>
          </a:xfrm>
          <a:prstGeom prst="rect">
            <a:avLst/>
          </a:prstGeom>
          <a:solidFill>
            <a:srgbClr val="DEDFF5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latin typeface="Calibri"/>
                <a:cs typeface="Calibri"/>
              </a:rPr>
              <a:t>Translators</a:t>
            </a:r>
          </a:p>
          <a:p>
            <a:pPr algn="ctr"/>
            <a:r>
              <a:rPr lang="en-US" sz="1800">
                <a:latin typeface="Calibri"/>
                <a:cs typeface="Calibri"/>
              </a:rPr>
              <a:t>(</a:t>
            </a:r>
            <a:r>
              <a:rPr lang="en-US" sz="1800" err="1">
                <a:latin typeface="Calibri"/>
                <a:cs typeface="Calibri"/>
              </a:rPr>
              <a:t>cpp</a:t>
            </a:r>
            <a:r>
              <a:rPr lang="en-US" sz="1800">
                <a:latin typeface="Calibri"/>
                <a:cs typeface="Calibri"/>
              </a:rPr>
              <a:t>, cc1, as)</a:t>
            </a:r>
          </a:p>
        </p:txBody>
      </p:sp>
      <p:sp>
        <p:nvSpPr>
          <p:cNvPr id="228362" name="Text Box 10"/>
          <p:cNvSpPr txBox="1">
            <a:spLocks noChangeArrowheads="1"/>
          </p:cNvSpPr>
          <p:nvPr/>
        </p:nvSpPr>
        <p:spPr bwMode="auto">
          <a:xfrm>
            <a:off x="4191000" y="2667000"/>
            <a:ext cx="87727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err="1">
                <a:latin typeface="Courier New"/>
                <a:cs typeface="Courier New"/>
              </a:rPr>
              <a:t>sum.c</a:t>
            </a:r>
            <a:endParaRPr lang="en-US" sz="1800">
              <a:latin typeface="Courier New"/>
              <a:cs typeface="Courier New"/>
            </a:endParaRPr>
          </a:p>
        </p:txBody>
      </p:sp>
      <p:sp>
        <p:nvSpPr>
          <p:cNvPr id="228363" name="Text Box 11"/>
          <p:cNvSpPr txBox="1">
            <a:spLocks noChangeArrowheads="1"/>
          </p:cNvSpPr>
          <p:nvPr/>
        </p:nvSpPr>
        <p:spPr bwMode="auto">
          <a:xfrm>
            <a:off x="4268300" y="4343400"/>
            <a:ext cx="87727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err="1">
                <a:latin typeface="Courier New"/>
                <a:cs typeface="Courier New"/>
              </a:rPr>
              <a:t>sum.o</a:t>
            </a:r>
            <a:endParaRPr lang="en-US" sz="1800">
              <a:latin typeface="Courier New"/>
              <a:cs typeface="Courier New"/>
            </a:endParaRPr>
          </a:p>
        </p:txBody>
      </p:sp>
      <p:sp>
        <p:nvSpPr>
          <p:cNvPr id="228364" name="Text Box 12"/>
          <p:cNvSpPr txBox="1">
            <a:spLocks noChangeArrowheads="1"/>
          </p:cNvSpPr>
          <p:nvPr/>
        </p:nvSpPr>
        <p:spPr bwMode="auto">
          <a:xfrm>
            <a:off x="3200400" y="5789613"/>
            <a:ext cx="73875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err="1">
                <a:latin typeface="Courier New"/>
                <a:cs typeface="Courier New"/>
              </a:rPr>
              <a:t>prog</a:t>
            </a:r>
            <a:endParaRPr lang="en-US" sz="1800">
              <a:latin typeface="Courier New"/>
              <a:cs typeface="Courier New"/>
            </a:endParaRPr>
          </a:p>
        </p:txBody>
      </p:sp>
      <p:sp>
        <p:nvSpPr>
          <p:cNvPr id="228365" name="Line 13"/>
          <p:cNvSpPr>
            <a:spLocks noChangeShapeType="1"/>
          </p:cNvSpPr>
          <p:nvPr/>
        </p:nvSpPr>
        <p:spPr bwMode="auto">
          <a:xfrm>
            <a:off x="4659313" y="3040063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endParaRPr lang="en-US" sz="1800"/>
          </a:p>
        </p:txBody>
      </p:sp>
      <p:sp>
        <p:nvSpPr>
          <p:cNvPr id="228366" name="Line 14"/>
          <p:cNvSpPr>
            <a:spLocks noChangeShapeType="1"/>
          </p:cNvSpPr>
          <p:nvPr/>
        </p:nvSpPr>
        <p:spPr bwMode="auto">
          <a:xfrm>
            <a:off x="2667000" y="4106863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endParaRPr lang="en-US" sz="1800"/>
          </a:p>
        </p:txBody>
      </p:sp>
      <p:sp>
        <p:nvSpPr>
          <p:cNvPr id="228367" name="Line 15"/>
          <p:cNvSpPr>
            <a:spLocks noChangeShapeType="1"/>
          </p:cNvSpPr>
          <p:nvPr/>
        </p:nvSpPr>
        <p:spPr bwMode="auto">
          <a:xfrm>
            <a:off x="4659313" y="4106863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endParaRPr lang="en-US" sz="1800"/>
          </a:p>
        </p:txBody>
      </p:sp>
      <p:sp>
        <p:nvSpPr>
          <p:cNvPr id="228368" name="Line 16"/>
          <p:cNvSpPr>
            <a:spLocks noChangeShapeType="1"/>
          </p:cNvSpPr>
          <p:nvPr/>
        </p:nvSpPr>
        <p:spPr bwMode="auto">
          <a:xfrm>
            <a:off x="4659313" y="4716463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endParaRPr lang="en-US" sz="1800"/>
          </a:p>
        </p:txBody>
      </p:sp>
      <p:sp>
        <p:nvSpPr>
          <p:cNvPr id="228369" name="Line 17"/>
          <p:cNvSpPr>
            <a:spLocks noChangeShapeType="1"/>
          </p:cNvSpPr>
          <p:nvPr/>
        </p:nvSpPr>
        <p:spPr bwMode="auto">
          <a:xfrm>
            <a:off x="3559175" y="5489575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endParaRPr lang="en-US" sz="1800"/>
          </a:p>
        </p:txBody>
      </p:sp>
      <p:sp>
        <p:nvSpPr>
          <p:cNvPr id="228370" name="Line 18"/>
          <p:cNvSpPr>
            <a:spLocks noChangeShapeType="1"/>
          </p:cNvSpPr>
          <p:nvPr/>
        </p:nvSpPr>
        <p:spPr bwMode="auto">
          <a:xfrm>
            <a:off x="2667000" y="4716463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endParaRPr lang="en-US" sz="1800"/>
          </a:p>
        </p:txBody>
      </p:sp>
      <p:sp>
        <p:nvSpPr>
          <p:cNvPr id="228371" name="Text Box 19"/>
          <p:cNvSpPr txBox="1">
            <a:spLocks noChangeArrowheads="1"/>
          </p:cNvSpPr>
          <p:nvPr/>
        </p:nvSpPr>
        <p:spPr bwMode="auto">
          <a:xfrm>
            <a:off x="5683250" y="2719388"/>
            <a:ext cx="1321145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i="1">
                <a:solidFill>
                  <a:srgbClr val="C00000"/>
                </a:solidFill>
                <a:latin typeface="Calibri"/>
                <a:cs typeface="Calibri"/>
              </a:rPr>
              <a:t>Source files</a:t>
            </a:r>
          </a:p>
        </p:txBody>
      </p:sp>
      <p:sp>
        <p:nvSpPr>
          <p:cNvPr id="228372" name="Text Box 20"/>
          <p:cNvSpPr txBox="1">
            <a:spLocks noChangeArrowheads="1"/>
          </p:cNvSpPr>
          <p:nvPr/>
        </p:nvSpPr>
        <p:spPr bwMode="auto">
          <a:xfrm>
            <a:off x="5619750" y="4264025"/>
            <a:ext cx="2404637" cy="64633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i="1">
                <a:solidFill>
                  <a:srgbClr val="C00000"/>
                </a:solidFill>
                <a:latin typeface="Calibri"/>
                <a:cs typeface="Calibri"/>
              </a:rPr>
              <a:t>Separately compiled</a:t>
            </a:r>
          </a:p>
          <a:p>
            <a:r>
              <a:rPr lang="en-US" sz="1800" i="1" u="sng">
                <a:solidFill>
                  <a:srgbClr val="C00000"/>
                </a:solidFill>
                <a:latin typeface="Calibri"/>
                <a:cs typeface="Calibri"/>
              </a:rPr>
              <a:t>relocatable</a:t>
            </a:r>
            <a:r>
              <a:rPr lang="en-US" sz="1800" i="1">
                <a:solidFill>
                  <a:srgbClr val="C00000"/>
                </a:solidFill>
                <a:latin typeface="Calibri"/>
                <a:cs typeface="Calibri"/>
              </a:rPr>
              <a:t> object files</a:t>
            </a:r>
          </a:p>
        </p:txBody>
      </p:sp>
      <p:sp>
        <p:nvSpPr>
          <p:cNvPr id="228373" name="Text Box 21"/>
          <p:cNvSpPr txBox="1">
            <a:spLocks noChangeArrowheads="1"/>
          </p:cNvSpPr>
          <p:nvPr/>
        </p:nvSpPr>
        <p:spPr bwMode="auto">
          <a:xfrm>
            <a:off x="3999592" y="5607050"/>
            <a:ext cx="4077608" cy="92333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i="1">
                <a:solidFill>
                  <a:srgbClr val="C00000"/>
                </a:solidFill>
                <a:latin typeface="Calibri"/>
                <a:cs typeface="Calibri"/>
              </a:rPr>
              <a:t>Fully linked </a:t>
            </a:r>
            <a:r>
              <a:rPr lang="en-US" sz="1800" i="1" u="sng">
                <a:solidFill>
                  <a:srgbClr val="C00000"/>
                </a:solidFill>
                <a:latin typeface="Calibri"/>
                <a:cs typeface="Calibri"/>
              </a:rPr>
              <a:t>executable</a:t>
            </a:r>
            <a:r>
              <a:rPr lang="en-US" sz="1800" i="1">
                <a:solidFill>
                  <a:srgbClr val="C00000"/>
                </a:solidFill>
                <a:latin typeface="Calibri"/>
                <a:cs typeface="Calibri"/>
              </a:rPr>
              <a:t> object file</a:t>
            </a:r>
          </a:p>
          <a:p>
            <a:r>
              <a:rPr lang="en-US" sz="1800" i="1">
                <a:solidFill>
                  <a:srgbClr val="C00000"/>
                </a:solidFill>
                <a:latin typeface="Calibri"/>
                <a:cs typeface="Calibri"/>
              </a:rPr>
              <a:t>(contains code and data for all functions</a:t>
            </a:r>
          </a:p>
          <a:p>
            <a:r>
              <a:rPr lang="en-US" sz="1800" i="1">
                <a:solidFill>
                  <a:srgbClr val="C00000"/>
                </a:solidFill>
                <a:latin typeface="Calibri"/>
                <a:cs typeface="Calibri"/>
              </a:rPr>
              <a:t>defined in </a:t>
            </a:r>
            <a:r>
              <a:rPr lang="en-US" sz="1800" i="1" err="1">
                <a:solidFill>
                  <a:srgbClr val="C00000"/>
                </a:solidFill>
                <a:latin typeface="Courier New"/>
                <a:cs typeface="Courier New"/>
              </a:rPr>
              <a:t>main.c</a:t>
            </a:r>
            <a:r>
              <a:rPr lang="en-US" sz="1800" i="1">
                <a:solidFill>
                  <a:srgbClr val="C00000"/>
                </a:solidFill>
                <a:latin typeface="Courier New"/>
                <a:cs typeface="Courier New"/>
              </a:rPr>
              <a:t> </a:t>
            </a:r>
            <a:r>
              <a:rPr lang="en-US" sz="1800" i="1">
                <a:solidFill>
                  <a:srgbClr val="C00000"/>
                </a:solidFill>
                <a:latin typeface="Calibri"/>
                <a:cs typeface="Calibri"/>
              </a:rPr>
              <a:t>and</a:t>
            </a:r>
            <a:r>
              <a:rPr lang="en-US" sz="1800" i="1">
                <a:solidFill>
                  <a:srgbClr val="C00000"/>
                </a:solidFill>
                <a:latin typeface="Courier New"/>
                <a:cs typeface="Courier New"/>
              </a:rPr>
              <a:t> </a:t>
            </a:r>
            <a:r>
              <a:rPr lang="en-US" sz="1800" i="1" err="1">
                <a:solidFill>
                  <a:srgbClr val="C00000"/>
                </a:solidFill>
                <a:latin typeface="Courier New"/>
                <a:cs typeface="Courier New"/>
              </a:rPr>
              <a:t>sum.c</a:t>
            </a:r>
            <a:r>
              <a:rPr lang="en-US" sz="1800" i="1">
                <a:solidFill>
                  <a:srgbClr val="C00000"/>
                </a:solidFill>
                <a:latin typeface="Calibri"/>
                <a:cs typeface="Calibri"/>
              </a:rPr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371" grpId="0"/>
      <p:bldP spid="228372" grpId="0"/>
      <p:bldP spid="22837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Linking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Motivation				</a:t>
            </a:r>
            <a:endParaRPr lang="en-US" b="1" dirty="0">
              <a:solidFill>
                <a:schemeClr val="bg2"/>
              </a:solidFill>
            </a:endParaRPr>
          </a:p>
          <a:p>
            <a:pPr lvl="1"/>
            <a:r>
              <a:rPr lang="en-US" dirty="0">
                <a:solidFill>
                  <a:schemeClr val="bg2"/>
                </a:solidFill>
              </a:rPr>
              <a:t>What it does				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How it works</a:t>
            </a:r>
            <a:r>
              <a:rPr lang="en-US" dirty="0"/>
              <a:t>				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>
                <a:solidFill>
                  <a:schemeClr val="bg2"/>
                </a:solidFill>
              </a:rPr>
              <a:t>Shared libraries and dynamic linking</a:t>
            </a:r>
            <a:r>
              <a:rPr lang="en-US" dirty="0"/>
              <a:t>		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/>
              <a:t>Case study: Library </a:t>
            </a:r>
            <a:r>
              <a:rPr lang="en-US" dirty="0" err="1"/>
              <a:t>interpositioning</a:t>
            </a: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45029228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Case Study: Library </a:t>
            </a:r>
            <a:r>
              <a:rPr lang="en-US" err="1"/>
              <a:t>Interpositioning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Documented in Section 7.13 of book</a:t>
            </a:r>
          </a:p>
          <a:p>
            <a:r>
              <a:rPr lang="en-GB" dirty="0"/>
              <a:t>Library </a:t>
            </a:r>
            <a:r>
              <a:rPr lang="en-GB" dirty="0" err="1"/>
              <a:t>interpositioning</a:t>
            </a:r>
            <a:r>
              <a:rPr lang="en-GB" dirty="0"/>
              <a:t>: powerful linking technique that allows programmers to intercept calls to arbitrary functions</a:t>
            </a:r>
          </a:p>
          <a:p>
            <a:r>
              <a:rPr lang="en-GB" dirty="0" err="1"/>
              <a:t>Interpositioning</a:t>
            </a:r>
            <a:r>
              <a:rPr lang="en-GB" dirty="0"/>
              <a:t> can occur at:</a:t>
            </a:r>
          </a:p>
          <a:p>
            <a:pPr lvl="1"/>
            <a:r>
              <a:rPr lang="en-GB" dirty="0"/>
              <a:t>Compile time: When the source code is compiled	</a:t>
            </a:r>
          </a:p>
          <a:p>
            <a:pPr lvl="1"/>
            <a:r>
              <a:rPr lang="en-GB" dirty="0"/>
              <a:t>Link time: When the relocatable object files are statically linked to form an executable object file</a:t>
            </a:r>
          </a:p>
          <a:p>
            <a:pPr lvl="1"/>
            <a:r>
              <a:rPr lang="en-GB" dirty="0"/>
              <a:t>Load/run time: When an executable object file is loaded into memory, dynamically linked, and then executed.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Some </a:t>
            </a:r>
            <a:r>
              <a:rPr lang="en-US" err="1"/>
              <a:t>Interpositioning</a:t>
            </a:r>
            <a:r>
              <a:rPr lang="en-US"/>
              <a:t> 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Security</a:t>
            </a:r>
          </a:p>
          <a:p>
            <a:pPr lvl="1"/>
            <a:r>
              <a:rPr lang="en-GB"/>
              <a:t>Confinement (sandboxing)</a:t>
            </a:r>
          </a:p>
          <a:p>
            <a:pPr lvl="1"/>
            <a:r>
              <a:rPr lang="en-GB"/>
              <a:t>Behind the scenes encryption</a:t>
            </a:r>
          </a:p>
          <a:p>
            <a:r>
              <a:rPr lang="en-US"/>
              <a:t>Debugging</a:t>
            </a:r>
          </a:p>
          <a:p>
            <a:pPr lvl="1"/>
            <a:r>
              <a:rPr lang="en-US"/>
              <a:t>In 2014, two Facebook engineers debugged a treacherous 1-year old bug in their iPhone app using </a:t>
            </a:r>
            <a:r>
              <a:rPr lang="en-US" err="1"/>
              <a:t>interpositioning</a:t>
            </a:r>
            <a:endParaRPr lang="en-US"/>
          </a:p>
          <a:p>
            <a:pPr lvl="1"/>
            <a:r>
              <a:rPr lang="en-US"/>
              <a:t>Code in the SPDY networking stack was writing to the wrong location</a:t>
            </a:r>
          </a:p>
          <a:p>
            <a:pPr lvl="1"/>
            <a:r>
              <a:rPr lang="en-US"/>
              <a:t>Solved by intercepting calls to </a:t>
            </a:r>
            <a:r>
              <a:rPr lang="en-US" err="1"/>
              <a:t>Posix</a:t>
            </a:r>
            <a:r>
              <a:rPr lang="en-US"/>
              <a:t> write functions (write, </a:t>
            </a:r>
            <a:r>
              <a:rPr lang="en-US" err="1"/>
              <a:t>writev</a:t>
            </a:r>
            <a:r>
              <a:rPr lang="en-US"/>
              <a:t>, </a:t>
            </a:r>
            <a:r>
              <a:rPr lang="en-US" err="1"/>
              <a:t>pwrite</a:t>
            </a:r>
            <a:r>
              <a:rPr lang="en-US"/>
              <a:t>)</a:t>
            </a:r>
          </a:p>
          <a:p>
            <a:pPr marL="457200" lvl="1" indent="0">
              <a:buNone/>
            </a:pPr>
            <a:endParaRPr lang="en-US"/>
          </a:p>
          <a:p>
            <a:pPr marL="457200" lvl="1" indent="0">
              <a:buNone/>
            </a:pPr>
            <a:r>
              <a:rPr lang="en-US" sz="1600"/>
              <a:t>Source:  Facebook engineering blog post at: </a:t>
            </a:r>
          </a:p>
          <a:p>
            <a:pPr marL="457200" lvl="1" indent="0">
              <a:buNone/>
            </a:pPr>
            <a:r>
              <a:rPr lang="en-US" sz="1600" u="sng">
                <a:solidFill>
                  <a:srgbClr val="C00000"/>
                </a:solidFill>
                <a:latin typeface="Calibri"/>
                <a:cs typeface="Calibri"/>
              </a:rPr>
              <a:t>https://</a:t>
            </a:r>
            <a:r>
              <a:rPr lang="en-US" sz="1600" u="sng" err="1">
                <a:solidFill>
                  <a:srgbClr val="C00000"/>
                </a:solidFill>
                <a:latin typeface="Calibri"/>
                <a:cs typeface="Calibri"/>
              </a:rPr>
              <a:t>code.facebook.com</a:t>
            </a:r>
            <a:r>
              <a:rPr lang="en-US" sz="1600" u="sng">
                <a:solidFill>
                  <a:srgbClr val="C00000"/>
                </a:solidFill>
                <a:latin typeface="Calibri"/>
                <a:cs typeface="Calibri"/>
              </a:rPr>
              <a:t>/posts/313033472212144/debugging-file-corruption-on-</a:t>
            </a:r>
            <a:r>
              <a:rPr lang="en-US" sz="1600" u="sng" err="1">
                <a:solidFill>
                  <a:srgbClr val="C00000"/>
                </a:solidFill>
                <a:latin typeface="Calibri"/>
                <a:cs typeface="Calibri"/>
              </a:rPr>
              <a:t>ios</a:t>
            </a:r>
            <a:r>
              <a:rPr lang="en-US" sz="1600" u="sng">
                <a:solidFill>
                  <a:srgbClr val="C00000"/>
                </a:solidFill>
                <a:latin typeface="Calibri"/>
                <a:cs typeface="Calibri"/>
              </a:rPr>
              <a:t>/</a:t>
            </a:r>
          </a:p>
          <a:p>
            <a:pPr marL="0" indent="0">
              <a:buNone/>
            </a:pPr>
            <a:endParaRPr lang="en-US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Some </a:t>
            </a:r>
            <a:r>
              <a:rPr lang="en-US" err="1"/>
              <a:t>Interpositioning</a:t>
            </a:r>
            <a:r>
              <a:rPr lang="en-US"/>
              <a:t> 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213725" cy="4972050"/>
          </a:xfrm>
        </p:spPr>
        <p:txBody>
          <a:bodyPr/>
          <a:lstStyle/>
          <a:p>
            <a:r>
              <a:rPr lang="en-GB" dirty="0"/>
              <a:t>Monitoring and Profiling</a:t>
            </a:r>
          </a:p>
          <a:p>
            <a:pPr lvl="1"/>
            <a:r>
              <a:rPr lang="en-GB" dirty="0"/>
              <a:t>Count number of calls to functions</a:t>
            </a:r>
          </a:p>
          <a:p>
            <a:pPr lvl="1"/>
            <a:r>
              <a:rPr lang="en-GB" dirty="0"/>
              <a:t>Characterize call sites and arguments to functions</a:t>
            </a:r>
          </a:p>
          <a:p>
            <a:pPr lvl="1"/>
            <a:r>
              <a:rPr lang="en-GB" dirty="0" err="1"/>
              <a:t>Malloc</a:t>
            </a:r>
            <a:r>
              <a:rPr lang="en-GB" dirty="0"/>
              <a:t> tracing</a:t>
            </a:r>
          </a:p>
          <a:p>
            <a:pPr lvl="2"/>
            <a:r>
              <a:rPr lang="en-GB" dirty="0"/>
              <a:t>Detecting memory leaks</a:t>
            </a:r>
          </a:p>
          <a:p>
            <a:pPr lvl="2"/>
            <a:r>
              <a:rPr lang="en-GB" dirty="0"/>
              <a:t>Generating address traces (used to create malloc lab traces)</a:t>
            </a:r>
          </a:p>
          <a:p>
            <a:r>
              <a:rPr lang="en-GB" dirty="0"/>
              <a:t>Error Checking</a:t>
            </a:r>
          </a:p>
          <a:p>
            <a:pPr lvl="1"/>
            <a:r>
              <a:rPr lang="en-GB" dirty="0"/>
              <a:t>C Programming Lab used customized versions of malloc/free to do careful error checking</a:t>
            </a:r>
          </a:p>
          <a:p>
            <a:pPr lvl="1"/>
            <a:r>
              <a:rPr lang="en-GB" dirty="0"/>
              <a:t>Other labs (malloc, shell, proxy) also use </a:t>
            </a:r>
            <a:r>
              <a:rPr lang="en-GB" dirty="0" err="1"/>
              <a:t>interpositioning</a:t>
            </a:r>
            <a:r>
              <a:rPr lang="en-GB" dirty="0"/>
              <a:t> to enhance checking capabilities</a:t>
            </a:r>
          </a:p>
          <a:p>
            <a:endParaRPr lang="en-US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440562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program	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1410522"/>
            <a:ext cx="4114800" cy="2323278"/>
          </a:xfrm>
        </p:spPr>
        <p:txBody>
          <a:bodyPr/>
          <a:lstStyle/>
          <a:p>
            <a:r>
              <a:rPr lang="en-US"/>
              <a:t>Goal: trace the addresses and sizes of the allocated and freed blocks, without breaking the program, and without modifying the source code. </a:t>
            </a:r>
          </a:p>
          <a:p>
            <a:endParaRPr lang="en-US"/>
          </a:p>
          <a:p>
            <a:r>
              <a:rPr lang="en-US"/>
              <a:t>Three solutions: interpose on the library </a:t>
            </a:r>
            <a:r>
              <a:rPr lang="en-US" err="1">
                <a:latin typeface="Courier New"/>
                <a:cs typeface="Courier New"/>
              </a:rPr>
              <a:t>malloc</a:t>
            </a:r>
            <a:r>
              <a:rPr lang="en-US"/>
              <a:t> and </a:t>
            </a:r>
            <a:r>
              <a:rPr lang="en-US">
                <a:latin typeface="Courier New"/>
                <a:cs typeface="Courier New"/>
              </a:rPr>
              <a:t>free</a:t>
            </a:r>
            <a:r>
              <a:rPr lang="en-US"/>
              <a:t> functions at compile time, link time, and load/run time. 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52400" y="1197678"/>
            <a:ext cx="4648199" cy="4249498"/>
          </a:xfrm>
          <a:prstGeom prst="rect">
            <a:avLst/>
          </a:prstGeom>
          <a:solidFill>
            <a:srgbClr val="F6F5BD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n-US" sz="1800">
                <a:latin typeface="Courier New"/>
                <a:cs typeface="Courier New"/>
              </a:rPr>
              <a:t>#include &lt;</a:t>
            </a:r>
            <a:r>
              <a:rPr lang="en-US" sz="1800" err="1">
                <a:latin typeface="Courier New"/>
                <a:cs typeface="Courier New"/>
              </a:rPr>
              <a:t>stdio.h</a:t>
            </a:r>
            <a:r>
              <a:rPr lang="en-US" sz="1800">
                <a:latin typeface="Courier New"/>
                <a:cs typeface="Courier New"/>
              </a:rPr>
              <a:t>&gt;</a:t>
            </a:r>
          </a:p>
          <a:p>
            <a:r>
              <a:rPr lang="en-US" sz="1800">
                <a:latin typeface="Courier New"/>
                <a:cs typeface="Courier New"/>
              </a:rPr>
              <a:t>#include </a:t>
            </a:r>
            <a:r>
              <a:rPr lang="en-US" sz="1800">
                <a:solidFill>
                  <a:srgbClr val="C00000"/>
                </a:solidFill>
                <a:latin typeface="Courier New"/>
                <a:cs typeface="Courier New"/>
              </a:rPr>
              <a:t>&lt;</a:t>
            </a:r>
            <a:r>
              <a:rPr lang="en-US" sz="1800" err="1">
                <a:solidFill>
                  <a:srgbClr val="C00000"/>
                </a:solidFill>
                <a:latin typeface="Courier New"/>
                <a:cs typeface="Courier New"/>
              </a:rPr>
              <a:t>malloc.h</a:t>
            </a:r>
            <a:r>
              <a:rPr lang="en-US" sz="1800">
                <a:solidFill>
                  <a:srgbClr val="C00000"/>
                </a:solidFill>
                <a:latin typeface="Courier New"/>
                <a:cs typeface="Courier New"/>
              </a:rPr>
              <a:t>&gt;</a:t>
            </a:r>
          </a:p>
          <a:p>
            <a:r>
              <a:rPr lang="en-US" sz="1800">
                <a:latin typeface="Courier New"/>
                <a:cs typeface="Courier New"/>
              </a:rPr>
              <a:t>#include &lt;</a:t>
            </a:r>
            <a:r>
              <a:rPr lang="en-US" sz="1800" err="1">
                <a:latin typeface="Courier New"/>
                <a:cs typeface="Courier New"/>
              </a:rPr>
              <a:t>stdlib.h</a:t>
            </a:r>
            <a:r>
              <a:rPr lang="en-US" sz="1800">
                <a:latin typeface="Courier New"/>
                <a:cs typeface="Courier New"/>
              </a:rPr>
              <a:t>&gt;</a:t>
            </a:r>
          </a:p>
          <a:p>
            <a:endParaRPr lang="en-US" sz="1800">
              <a:latin typeface="Courier New"/>
              <a:cs typeface="Courier New"/>
            </a:endParaRPr>
          </a:p>
          <a:p>
            <a:r>
              <a:rPr lang="en-US" sz="1800" err="1">
                <a:latin typeface="Courier New"/>
                <a:cs typeface="Courier New"/>
              </a:rPr>
              <a:t>int</a:t>
            </a:r>
            <a:r>
              <a:rPr lang="en-US" sz="1800">
                <a:latin typeface="Courier New"/>
                <a:cs typeface="Courier New"/>
              </a:rPr>
              <a:t> main(</a:t>
            </a:r>
            <a:r>
              <a:rPr lang="en-US" sz="1800" err="1">
                <a:latin typeface="Courier New"/>
                <a:cs typeface="Courier New"/>
              </a:rPr>
              <a:t>int</a:t>
            </a:r>
            <a:r>
              <a:rPr lang="en-US" sz="1800">
                <a:latin typeface="Courier New"/>
                <a:cs typeface="Courier New"/>
              </a:rPr>
              <a:t> </a:t>
            </a:r>
            <a:r>
              <a:rPr lang="en-US" sz="1800" err="1">
                <a:latin typeface="Courier New"/>
                <a:cs typeface="Courier New"/>
              </a:rPr>
              <a:t>argc</a:t>
            </a:r>
            <a:r>
              <a:rPr lang="en-US" sz="1800">
                <a:latin typeface="Courier New"/>
                <a:cs typeface="Courier New"/>
              </a:rPr>
              <a:t>,</a:t>
            </a:r>
          </a:p>
          <a:p>
            <a:r>
              <a:rPr lang="en-US" sz="1800">
                <a:latin typeface="Courier New"/>
                <a:cs typeface="Courier New"/>
              </a:rPr>
              <a:t>         char *</a:t>
            </a:r>
            <a:r>
              <a:rPr lang="en-US" sz="1800" err="1">
                <a:latin typeface="Courier New"/>
                <a:cs typeface="Courier New"/>
              </a:rPr>
              <a:t>argv</a:t>
            </a:r>
            <a:r>
              <a:rPr lang="en-US" sz="1800">
                <a:latin typeface="Courier New"/>
                <a:cs typeface="Courier New"/>
              </a:rPr>
              <a:t>[])</a:t>
            </a:r>
          </a:p>
          <a:p>
            <a:r>
              <a:rPr lang="en-US" sz="1800">
                <a:latin typeface="Courier New"/>
                <a:cs typeface="Courier New"/>
              </a:rPr>
              <a:t>{</a:t>
            </a:r>
          </a:p>
          <a:p>
            <a:r>
              <a:rPr lang="en-US" sz="1800">
                <a:latin typeface="Courier New"/>
                <a:cs typeface="Courier New"/>
              </a:rPr>
              <a:t>  </a:t>
            </a:r>
            <a:r>
              <a:rPr lang="en-US" sz="1800" err="1">
                <a:latin typeface="Courier New"/>
                <a:cs typeface="Courier New"/>
              </a:rPr>
              <a:t>int</a:t>
            </a:r>
            <a:r>
              <a:rPr lang="en-US" sz="1800">
                <a:latin typeface="Courier New"/>
                <a:cs typeface="Courier New"/>
              </a:rPr>
              <a:t> </a:t>
            </a:r>
            <a:r>
              <a:rPr lang="en-US" sz="1800" err="1">
                <a:latin typeface="Courier New"/>
                <a:cs typeface="Courier New"/>
              </a:rPr>
              <a:t>i</a:t>
            </a:r>
            <a:r>
              <a:rPr lang="en-US" sz="1800">
                <a:latin typeface="Courier New"/>
                <a:cs typeface="Courier New"/>
              </a:rPr>
              <a:t>;</a:t>
            </a:r>
          </a:p>
          <a:p>
            <a:r>
              <a:rPr lang="en-US" sz="1800">
                <a:latin typeface="Courier New"/>
                <a:cs typeface="Courier New"/>
              </a:rPr>
              <a:t>  for (</a:t>
            </a:r>
            <a:r>
              <a:rPr lang="en-US" sz="1800" err="1">
                <a:latin typeface="Courier New"/>
                <a:cs typeface="Courier New"/>
              </a:rPr>
              <a:t>i</a:t>
            </a:r>
            <a:r>
              <a:rPr lang="en-US" sz="1800">
                <a:latin typeface="Courier New"/>
                <a:cs typeface="Courier New"/>
              </a:rPr>
              <a:t> = 1; </a:t>
            </a:r>
            <a:r>
              <a:rPr lang="en-US" sz="1800" err="1">
                <a:latin typeface="Courier New"/>
                <a:cs typeface="Courier New"/>
              </a:rPr>
              <a:t>i</a:t>
            </a:r>
            <a:r>
              <a:rPr lang="en-US" sz="1800">
                <a:latin typeface="Courier New"/>
                <a:cs typeface="Courier New"/>
              </a:rPr>
              <a:t> &lt; </a:t>
            </a:r>
            <a:r>
              <a:rPr lang="en-US" sz="1800" err="1">
                <a:latin typeface="Courier New"/>
                <a:cs typeface="Courier New"/>
              </a:rPr>
              <a:t>argc</a:t>
            </a:r>
            <a:r>
              <a:rPr lang="en-US" sz="1800">
                <a:latin typeface="Courier New"/>
                <a:cs typeface="Courier New"/>
              </a:rPr>
              <a:t>; </a:t>
            </a:r>
            <a:r>
              <a:rPr lang="en-US" sz="1800" err="1">
                <a:latin typeface="Courier New"/>
                <a:cs typeface="Courier New"/>
              </a:rPr>
              <a:t>i</a:t>
            </a:r>
            <a:r>
              <a:rPr lang="en-US" sz="1800">
                <a:latin typeface="Courier New"/>
                <a:cs typeface="Courier New"/>
              </a:rPr>
              <a:t>++) {</a:t>
            </a:r>
          </a:p>
          <a:p>
            <a:r>
              <a:rPr lang="en-US" sz="1800">
                <a:latin typeface="Courier New"/>
                <a:cs typeface="Courier New"/>
              </a:rPr>
              <a:t>    void *p = </a:t>
            </a:r>
          </a:p>
          <a:p>
            <a:r>
              <a:rPr lang="en-US" sz="1800">
                <a:latin typeface="Courier New"/>
                <a:cs typeface="Courier New"/>
              </a:rPr>
              <a:t>          </a:t>
            </a:r>
            <a:r>
              <a:rPr lang="en-US" sz="1800" err="1">
                <a:latin typeface="Courier New"/>
                <a:cs typeface="Courier New"/>
              </a:rPr>
              <a:t>malloc</a:t>
            </a:r>
            <a:r>
              <a:rPr lang="en-US" sz="1800">
                <a:latin typeface="Courier New"/>
                <a:cs typeface="Courier New"/>
              </a:rPr>
              <a:t>(</a:t>
            </a:r>
            <a:r>
              <a:rPr lang="en-US" sz="1800" err="1">
                <a:latin typeface="Courier New"/>
                <a:cs typeface="Courier New"/>
              </a:rPr>
              <a:t>atoi</a:t>
            </a:r>
            <a:r>
              <a:rPr lang="en-US" sz="1800">
                <a:latin typeface="Courier New"/>
                <a:cs typeface="Courier New"/>
              </a:rPr>
              <a:t>(</a:t>
            </a:r>
            <a:r>
              <a:rPr lang="en-US" sz="1800" err="1">
                <a:latin typeface="Courier New"/>
                <a:cs typeface="Courier New"/>
              </a:rPr>
              <a:t>argv</a:t>
            </a:r>
            <a:r>
              <a:rPr lang="en-US" sz="1800">
                <a:latin typeface="Courier New"/>
                <a:cs typeface="Courier New"/>
              </a:rPr>
              <a:t>[</a:t>
            </a:r>
            <a:r>
              <a:rPr lang="en-US" sz="1800" err="1">
                <a:latin typeface="Courier New"/>
                <a:cs typeface="Courier New"/>
              </a:rPr>
              <a:t>i</a:t>
            </a:r>
            <a:r>
              <a:rPr lang="en-US" sz="1800">
                <a:latin typeface="Courier New"/>
                <a:cs typeface="Courier New"/>
              </a:rPr>
              <a:t>]));</a:t>
            </a:r>
          </a:p>
          <a:p>
            <a:r>
              <a:rPr lang="en-US" sz="1800">
                <a:latin typeface="Courier New"/>
                <a:cs typeface="Courier New"/>
              </a:rPr>
              <a:t>    free(p);</a:t>
            </a:r>
          </a:p>
          <a:p>
            <a:r>
              <a:rPr lang="en-US" sz="1800">
                <a:latin typeface="Courier New"/>
                <a:cs typeface="Courier New"/>
              </a:rPr>
              <a:t>  }</a:t>
            </a:r>
          </a:p>
          <a:p>
            <a:r>
              <a:rPr lang="en-US" sz="1800">
                <a:latin typeface="Courier New"/>
                <a:cs typeface="Courier New"/>
              </a:rPr>
              <a:t>  return(0); </a:t>
            </a:r>
          </a:p>
          <a:p>
            <a:r>
              <a:rPr lang="en-US" sz="1800">
                <a:latin typeface="Courier New"/>
                <a:cs typeface="Courier New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23324" y="5077844"/>
            <a:ext cx="877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err="1">
                <a:solidFill>
                  <a:srgbClr val="7F7F7F"/>
                </a:solidFill>
                <a:latin typeface="Courier New"/>
                <a:cs typeface="Courier New"/>
              </a:rPr>
              <a:t>int.c</a:t>
            </a:r>
            <a:endParaRPr lang="en-US" sz="1800">
              <a:solidFill>
                <a:srgbClr val="7F7F7F"/>
              </a:solidFill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35678"/>
            <a:ext cx="7592093" cy="762000"/>
          </a:xfrm>
        </p:spPr>
        <p:txBody>
          <a:bodyPr/>
          <a:lstStyle/>
          <a:p>
            <a:r>
              <a:rPr lang="en-US"/>
              <a:t>Compile-time </a:t>
            </a:r>
            <a:r>
              <a:rPr lang="en-US" err="1"/>
              <a:t>Interpositioning</a:t>
            </a: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57018" y="1149488"/>
            <a:ext cx="8558382" cy="5355313"/>
          </a:xfrm>
          <a:prstGeom prst="rect">
            <a:avLst/>
          </a:prstGeom>
          <a:solidFill>
            <a:srgbClr val="F7F5CD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926492"/>
                </a:solidFill>
                <a:latin typeface="Courier New"/>
                <a:cs typeface="Courier New"/>
              </a:rPr>
              <a:t>#</a:t>
            </a:r>
            <a:r>
              <a:rPr lang="en-US" sz="1800" dirty="0" err="1">
                <a:solidFill>
                  <a:srgbClr val="926492"/>
                </a:solidFill>
                <a:latin typeface="Courier New"/>
                <a:cs typeface="Courier New"/>
              </a:rPr>
              <a:t>ifdef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COMPILETIME</a:t>
            </a:r>
          </a:p>
          <a:p>
            <a:r>
              <a:rPr lang="en-US" sz="1800" dirty="0">
                <a:solidFill>
                  <a:srgbClr val="926492"/>
                </a:solidFill>
                <a:latin typeface="Courier New"/>
                <a:cs typeface="Courier New"/>
              </a:rPr>
              <a:t>#include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>
                <a:solidFill>
                  <a:srgbClr val="9D206F"/>
                </a:solidFill>
                <a:latin typeface="Courier New"/>
                <a:cs typeface="Courier New"/>
              </a:rPr>
              <a:t>&lt;</a:t>
            </a:r>
            <a:r>
              <a:rPr lang="en-US" sz="1800" dirty="0" err="1">
                <a:solidFill>
                  <a:srgbClr val="9D206F"/>
                </a:solidFill>
                <a:latin typeface="Courier New"/>
                <a:cs typeface="Courier New"/>
              </a:rPr>
              <a:t>stdio.h</a:t>
            </a:r>
            <a:r>
              <a:rPr lang="en-US" sz="1800" dirty="0">
                <a:solidFill>
                  <a:srgbClr val="9D206F"/>
                </a:solidFill>
                <a:latin typeface="Courier New"/>
                <a:cs typeface="Courier New"/>
              </a:rPr>
              <a:t>&gt;</a:t>
            </a:r>
            <a:endParaRPr lang="en-US" sz="18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 dirty="0">
                <a:solidFill>
                  <a:srgbClr val="926492"/>
                </a:solidFill>
                <a:latin typeface="Courier New"/>
                <a:cs typeface="Courier New"/>
              </a:rPr>
              <a:t>#include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>
                <a:solidFill>
                  <a:srgbClr val="9D206F"/>
                </a:solidFill>
                <a:latin typeface="Courier New"/>
                <a:cs typeface="Courier New"/>
              </a:rPr>
              <a:t>&lt;</a:t>
            </a:r>
            <a:r>
              <a:rPr lang="en-US" sz="1800" dirty="0" err="1">
                <a:solidFill>
                  <a:srgbClr val="9D206F"/>
                </a:solidFill>
                <a:latin typeface="Courier New"/>
                <a:cs typeface="Courier New"/>
              </a:rPr>
              <a:t>malloc.h</a:t>
            </a:r>
            <a:r>
              <a:rPr lang="en-US" sz="1800" dirty="0">
                <a:solidFill>
                  <a:srgbClr val="9D206F"/>
                </a:solidFill>
                <a:latin typeface="Courier New"/>
                <a:cs typeface="Courier New"/>
              </a:rPr>
              <a:t>&gt;</a:t>
            </a:r>
            <a:endParaRPr lang="en-US" sz="18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8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en-US" sz="1800" dirty="0" err="1">
                <a:solidFill>
                  <a:srgbClr val="CB2418"/>
                </a:solidFill>
                <a:latin typeface="Courier New"/>
                <a:cs typeface="Courier New"/>
              </a:rPr>
              <a:t>malloc</a:t>
            </a:r>
            <a:r>
              <a:rPr lang="en-US" sz="1800" dirty="0">
                <a:solidFill>
                  <a:srgbClr val="CB2418"/>
                </a:solidFill>
                <a:latin typeface="Courier New"/>
                <a:cs typeface="Courier New"/>
              </a:rPr>
              <a:t> wrapper function */</a:t>
            </a:r>
            <a:endParaRPr lang="en-US" sz="18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800" dirty="0" err="1">
                <a:solidFill>
                  <a:srgbClr val="4A00FF"/>
                </a:solidFill>
                <a:latin typeface="Courier New"/>
                <a:cs typeface="Courier New"/>
              </a:rPr>
              <a:t>mymalloc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dirty="0" err="1">
                <a:solidFill>
                  <a:srgbClr val="2D961E"/>
                </a:solidFill>
                <a:latin typeface="Courier New"/>
                <a:cs typeface="Courier New"/>
              </a:rPr>
              <a:t>size_t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>
                <a:solidFill>
                  <a:srgbClr val="C1651C"/>
                </a:solidFill>
                <a:latin typeface="Courier New"/>
                <a:cs typeface="Courier New"/>
              </a:rPr>
              <a:t>size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8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800" dirty="0" err="1">
                <a:solidFill>
                  <a:srgbClr val="C1651C"/>
                </a:solidFill>
                <a:latin typeface="Courier New"/>
                <a:cs typeface="Courier New"/>
              </a:rPr>
              <a:t>ptr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malloc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(size);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en-US" sz="1800" dirty="0" err="1">
                <a:solidFill>
                  <a:srgbClr val="9D206F"/>
                </a:solidFill>
                <a:latin typeface="Courier New"/>
                <a:cs typeface="Courier New"/>
              </a:rPr>
              <a:t>malloc</a:t>
            </a:r>
            <a:r>
              <a:rPr lang="en-US" sz="1800" dirty="0">
                <a:solidFill>
                  <a:srgbClr val="9D206F"/>
                </a:solidFill>
                <a:latin typeface="Courier New"/>
                <a:cs typeface="Courier New"/>
              </a:rPr>
              <a:t>(%d)=%p\n"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it-IT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it-IT" sz="18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it-IT" sz="18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  <a:r>
              <a:rPr lang="it-IT" sz="1800" dirty="0" err="1">
                <a:solidFill>
                  <a:srgbClr val="000000"/>
                </a:solidFill>
                <a:latin typeface="Courier New"/>
                <a:cs typeface="Courier New"/>
              </a:rPr>
              <a:t>size</a:t>
            </a:r>
            <a:r>
              <a:rPr lang="it-IT" sz="18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it-IT" sz="1800" dirty="0" err="1">
                <a:solidFill>
                  <a:srgbClr val="000000"/>
                </a:solidFill>
                <a:latin typeface="Courier New"/>
                <a:cs typeface="Courier New"/>
              </a:rPr>
              <a:t>ptr</a:t>
            </a:r>
            <a:r>
              <a:rPr lang="it-IT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it-IT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it-IT" sz="1800" dirty="0" err="1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it-IT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it-IT" sz="1800" dirty="0" err="1">
                <a:solidFill>
                  <a:srgbClr val="000000"/>
                </a:solidFill>
                <a:latin typeface="Courier New"/>
                <a:cs typeface="Courier New"/>
              </a:rPr>
              <a:t>ptr</a:t>
            </a:r>
            <a:r>
              <a:rPr lang="it-IT" sz="18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it-IT" sz="18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  <a:p>
            <a:endParaRPr lang="it-IT" sz="18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it-IT" sz="1800" dirty="0">
                <a:solidFill>
                  <a:srgbClr val="CB2418"/>
                </a:solidFill>
                <a:latin typeface="Courier New"/>
                <a:cs typeface="Courier New"/>
              </a:rPr>
              <a:t>/* free </a:t>
            </a:r>
            <a:r>
              <a:rPr lang="it-IT" sz="1800" dirty="0" err="1">
                <a:solidFill>
                  <a:srgbClr val="CB2418"/>
                </a:solidFill>
                <a:latin typeface="Courier New"/>
                <a:cs typeface="Courier New"/>
              </a:rPr>
              <a:t>wrapper</a:t>
            </a:r>
            <a:r>
              <a:rPr lang="it-IT" sz="18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it-IT" sz="1800" dirty="0" err="1">
                <a:solidFill>
                  <a:srgbClr val="CB2418"/>
                </a:solidFill>
                <a:latin typeface="Courier New"/>
                <a:cs typeface="Courier New"/>
              </a:rPr>
              <a:t>function</a:t>
            </a:r>
            <a:r>
              <a:rPr lang="it-IT" sz="18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it-IT" sz="18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it-IT" sz="1800" dirty="0" err="1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it-IT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it-IT" sz="1800" dirty="0" err="1">
                <a:solidFill>
                  <a:srgbClr val="4A00FF"/>
                </a:solidFill>
                <a:latin typeface="Courier New"/>
                <a:cs typeface="Courier New"/>
              </a:rPr>
              <a:t>myfree</a:t>
            </a:r>
            <a:r>
              <a:rPr lang="it-IT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it-IT" sz="1800" dirty="0" err="1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it-IT" sz="18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it-IT" sz="1800" dirty="0" err="1">
                <a:solidFill>
                  <a:srgbClr val="C1651C"/>
                </a:solidFill>
                <a:latin typeface="Courier New"/>
                <a:cs typeface="Courier New"/>
              </a:rPr>
              <a:t>ptr</a:t>
            </a:r>
            <a:r>
              <a:rPr lang="it-IT" sz="18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it-IT" sz="18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free(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ptr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dirty="0">
                <a:solidFill>
                  <a:srgbClr val="9D206F"/>
                </a:solidFill>
                <a:latin typeface="Courier New"/>
                <a:cs typeface="Courier New"/>
              </a:rPr>
              <a:t>"free(%p)\n"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ptr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  <a:p>
            <a:r>
              <a:rPr lang="en-US" sz="1800" dirty="0">
                <a:solidFill>
                  <a:srgbClr val="926492"/>
                </a:solidFill>
                <a:latin typeface="Courier New"/>
                <a:cs typeface="Courier New"/>
              </a:rPr>
              <a:t>#</a:t>
            </a:r>
            <a:r>
              <a:rPr lang="en-US" sz="1800" dirty="0" err="1">
                <a:solidFill>
                  <a:srgbClr val="926492"/>
                </a:solidFill>
                <a:latin typeface="Courier New"/>
                <a:cs typeface="Courier New"/>
              </a:rPr>
              <a:t>endif</a:t>
            </a:r>
            <a:endParaRPr lang="en-US" sz="1800" dirty="0">
              <a:latin typeface="Courier New"/>
              <a:cs typeface="Courier Ne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32024" y="6128417"/>
            <a:ext cx="1569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err="1">
                <a:solidFill>
                  <a:srgbClr val="7F7F7F"/>
                </a:solidFill>
                <a:latin typeface="Courier New"/>
                <a:cs typeface="Courier New"/>
              </a:rPr>
              <a:t>mymalloc.c</a:t>
            </a:r>
            <a:endParaRPr lang="en-US" sz="1800">
              <a:solidFill>
                <a:srgbClr val="7F7F7F"/>
              </a:solidFill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Compile-time </a:t>
            </a:r>
            <a:r>
              <a:rPr lang="en-US" err="1"/>
              <a:t>Interpositioning</a:t>
            </a: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57018" y="1219200"/>
            <a:ext cx="8558382" cy="1754327"/>
          </a:xfrm>
          <a:prstGeom prst="rect">
            <a:avLst/>
          </a:prstGeom>
          <a:solidFill>
            <a:srgbClr val="F7F5CD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r>
              <a:rPr lang="en-US" sz="1800">
                <a:solidFill>
                  <a:srgbClr val="926492"/>
                </a:solidFill>
                <a:latin typeface="Courier New"/>
                <a:cs typeface="Courier New"/>
              </a:rPr>
              <a:t>#define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err="1">
                <a:solidFill>
                  <a:srgbClr val="4A00FF"/>
                </a:solidFill>
                <a:latin typeface="Courier New"/>
                <a:cs typeface="Courier New"/>
              </a:rPr>
              <a:t>malloc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>
                <a:solidFill>
                  <a:srgbClr val="C1651C"/>
                </a:solidFill>
                <a:latin typeface="Courier New"/>
                <a:cs typeface="Courier New"/>
              </a:rPr>
              <a:t>size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) </a:t>
            </a:r>
            <a:r>
              <a:rPr lang="en-US" sz="1800" err="1">
                <a:solidFill>
                  <a:srgbClr val="000000"/>
                </a:solidFill>
                <a:latin typeface="Courier New"/>
                <a:cs typeface="Courier New"/>
              </a:rPr>
              <a:t>mymalloc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(size)</a:t>
            </a:r>
          </a:p>
          <a:p>
            <a:r>
              <a:rPr lang="en-US" sz="1800">
                <a:solidFill>
                  <a:srgbClr val="926492"/>
                </a:solidFill>
                <a:latin typeface="Courier New"/>
                <a:cs typeface="Courier New"/>
              </a:rPr>
              <a:t>#define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>
                <a:solidFill>
                  <a:srgbClr val="4A00FF"/>
                </a:solidFill>
                <a:latin typeface="Courier New"/>
                <a:cs typeface="Courier New"/>
              </a:rPr>
              <a:t>free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err="1">
                <a:solidFill>
                  <a:srgbClr val="C1651C"/>
                </a:solidFill>
                <a:latin typeface="Courier New"/>
                <a:cs typeface="Courier New"/>
              </a:rPr>
              <a:t>ptr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) </a:t>
            </a:r>
            <a:r>
              <a:rPr lang="en-US" sz="1800" err="1">
                <a:solidFill>
                  <a:srgbClr val="000000"/>
                </a:solidFill>
                <a:latin typeface="Courier New"/>
                <a:cs typeface="Courier New"/>
              </a:rPr>
              <a:t>myfree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err="1">
                <a:solidFill>
                  <a:srgbClr val="000000"/>
                </a:solidFill>
                <a:latin typeface="Courier New"/>
                <a:cs typeface="Courier New"/>
              </a:rPr>
              <a:t>ptr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endParaRPr lang="en-US" sz="18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800" err="1">
                <a:solidFill>
                  <a:srgbClr val="4A00FF"/>
                </a:solidFill>
                <a:latin typeface="Courier New"/>
                <a:cs typeface="Courier New"/>
              </a:rPr>
              <a:t>mymalloc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err="1">
                <a:solidFill>
                  <a:srgbClr val="2D961E"/>
                </a:solidFill>
                <a:latin typeface="Courier New"/>
                <a:cs typeface="Courier New"/>
              </a:rPr>
              <a:t>size_t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>
                <a:solidFill>
                  <a:srgbClr val="C1651C"/>
                </a:solidFill>
                <a:latin typeface="Courier New"/>
                <a:cs typeface="Courier New"/>
              </a:rPr>
              <a:t>size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80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err="1">
                <a:solidFill>
                  <a:srgbClr val="4A00FF"/>
                </a:solidFill>
                <a:latin typeface="Courier New"/>
                <a:cs typeface="Courier New"/>
              </a:rPr>
              <a:t>myfree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800" err="1">
                <a:solidFill>
                  <a:srgbClr val="C1651C"/>
                </a:solidFill>
                <a:latin typeface="Courier New"/>
                <a:cs typeface="Courier New"/>
              </a:rPr>
              <a:t>ptr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endParaRPr lang="en-US" sz="1800">
              <a:latin typeface="Courier New"/>
              <a:cs typeface="Courier Ne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2558" y="2603601"/>
            <a:ext cx="1292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err="1">
                <a:solidFill>
                  <a:srgbClr val="7F7F7F"/>
                </a:solidFill>
                <a:latin typeface="Courier New"/>
                <a:cs typeface="Courier New"/>
              </a:rPr>
              <a:t>malloc.h</a:t>
            </a:r>
            <a:endParaRPr lang="en-US" sz="1800">
              <a:solidFill>
                <a:srgbClr val="7F7F7F"/>
              </a:solidFill>
              <a:latin typeface="Courier New"/>
              <a:cs typeface="Courier New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7017" y="3048000"/>
            <a:ext cx="7592093" cy="3693319"/>
          </a:xfrm>
          <a:prstGeom prst="rect">
            <a:avLst/>
          </a:prstGeom>
          <a:solidFill>
            <a:srgbClr val="E6E6E6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r>
              <a:rPr lang="en-US" sz="1800" err="1">
                <a:latin typeface="Courier New"/>
                <a:cs typeface="Courier New"/>
              </a:rPr>
              <a:t>linux</a:t>
            </a:r>
            <a:r>
              <a:rPr lang="en-US" sz="1800">
                <a:latin typeface="Courier New"/>
                <a:cs typeface="Courier New"/>
              </a:rPr>
              <a:t>&gt; make </a:t>
            </a:r>
            <a:r>
              <a:rPr lang="en-US" sz="1800" err="1">
                <a:latin typeface="Courier New"/>
                <a:cs typeface="Courier New"/>
              </a:rPr>
              <a:t>intc</a:t>
            </a:r>
            <a:endParaRPr lang="en-US" sz="1800" b="0">
              <a:latin typeface="Courier New"/>
              <a:cs typeface="Courier New"/>
            </a:endParaRPr>
          </a:p>
          <a:p>
            <a:r>
              <a:rPr lang="en-US" sz="1800" b="0" err="1">
                <a:latin typeface="Courier New"/>
                <a:cs typeface="Courier New"/>
              </a:rPr>
              <a:t>gcc</a:t>
            </a:r>
            <a:r>
              <a:rPr lang="en-US" sz="1800" b="0">
                <a:latin typeface="Courier New"/>
                <a:cs typeface="Courier New"/>
              </a:rPr>
              <a:t> -Wall -DCOMPILETIME -c </a:t>
            </a:r>
            <a:r>
              <a:rPr lang="en-US" sz="1800" b="0" err="1">
                <a:latin typeface="Courier New"/>
                <a:cs typeface="Courier New"/>
              </a:rPr>
              <a:t>mymalloc.c</a:t>
            </a:r>
            <a:endParaRPr lang="en-US" sz="1800" b="0">
              <a:latin typeface="Courier New"/>
              <a:cs typeface="Courier New"/>
            </a:endParaRPr>
          </a:p>
          <a:p>
            <a:r>
              <a:rPr lang="en-US" sz="1800" b="0" err="1">
                <a:latin typeface="Courier New"/>
                <a:cs typeface="Courier New"/>
              </a:rPr>
              <a:t>gcc</a:t>
            </a:r>
            <a:r>
              <a:rPr lang="en-US" sz="1800" b="0">
                <a:latin typeface="Courier New"/>
                <a:cs typeface="Courier New"/>
              </a:rPr>
              <a:t> -Wall </a:t>
            </a:r>
            <a:r>
              <a:rPr lang="en-US" sz="1800" b="0">
                <a:solidFill>
                  <a:srgbClr val="C00000"/>
                </a:solidFill>
                <a:latin typeface="Courier New"/>
                <a:cs typeface="Courier New"/>
              </a:rPr>
              <a:t>-I.</a:t>
            </a:r>
            <a:r>
              <a:rPr lang="en-US" sz="1800" b="0">
                <a:latin typeface="Courier New"/>
                <a:cs typeface="Courier New"/>
              </a:rPr>
              <a:t> -o </a:t>
            </a:r>
            <a:r>
              <a:rPr lang="en-US" sz="1800" b="0" err="1">
                <a:latin typeface="Courier New"/>
                <a:cs typeface="Courier New"/>
              </a:rPr>
              <a:t>intc</a:t>
            </a:r>
            <a:r>
              <a:rPr lang="en-US" sz="1800" b="0">
                <a:latin typeface="Courier New"/>
                <a:cs typeface="Courier New"/>
              </a:rPr>
              <a:t> </a:t>
            </a:r>
            <a:r>
              <a:rPr lang="en-US" sz="1800" b="0" err="1">
                <a:latin typeface="Courier New"/>
                <a:cs typeface="Courier New"/>
              </a:rPr>
              <a:t>int.c</a:t>
            </a:r>
            <a:r>
              <a:rPr lang="en-US" sz="1800" b="0">
                <a:latin typeface="Courier New"/>
                <a:cs typeface="Courier New"/>
              </a:rPr>
              <a:t> </a:t>
            </a:r>
            <a:r>
              <a:rPr lang="en-US" sz="1800" b="0" err="1">
                <a:latin typeface="Courier New"/>
                <a:cs typeface="Courier New"/>
              </a:rPr>
              <a:t>mymalloc.o</a:t>
            </a:r>
            <a:endParaRPr lang="en-US" sz="1800" b="0">
              <a:latin typeface="Courier New"/>
              <a:cs typeface="Courier New"/>
            </a:endParaRPr>
          </a:p>
          <a:p>
            <a:r>
              <a:rPr lang="en-US" sz="1800" err="1">
                <a:latin typeface="Courier New"/>
                <a:cs typeface="Courier New"/>
              </a:rPr>
              <a:t>linux</a:t>
            </a:r>
            <a:r>
              <a:rPr lang="en-US" sz="1800">
                <a:latin typeface="Courier New"/>
                <a:cs typeface="Courier New"/>
              </a:rPr>
              <a:t>&gt; make </a:t>
            </a:r>
            <a:r>
              <a:rPr lang="en-US" sz="1800" err="1">
                <a:latin typeface="Courier New"/>
                <a:cs typeface="Courier New"/>
              </a:rPr>
              <a:t>runc</a:t>
            </a:r>
            <a:endParaRPr lang="en-US" sz="1800" b="0">
              <a:latin typeface="Courier New"/>
              <a:cs typeface="Courier New"/>
            </a:endParaRPr>
          </a:p>
          <a:p>
            <a:r>
              <a:rPr lang="en-US" sz="1800" b="0">
                <a:latin typeface="Courier New"/>
                <a:cs typeface="Courier New"/>
              </a:rPr>
              <a:t>./</a:t>
            </a:r>
            <a:r>
              <a:rPr lang="en-US" sz="1800" b="0" err="1">
                <a:latin typeface="Courier New"/>
                <a:cs typeface="Courier New"/>
              </a:rPr>
              <a:t>intc</a:t>
            </a:r>
            <a:r>
              <a:rPr lang="en-US" sz="1800" b="0">
                <a:latin typeface="Courier New"/>
                <a:cs typeface="Courier New"/>
              </a:rPr>
              <a:t> 10 100 1000</a:t>
            </a:r>
          </a:p>
          <a:p>
            <a:r>
              <a:rPr lang="en-US" sz="1800" b="0" err="1">
                <a:latin typeface="Courier New"/>
                <a:cs typeface="Courier New"/>
              </a:rPr>
              <a:t>malloc</a:t>
            </a:r>
            <a:r>
              <a:rPr lang="en-US" sz="1800" b="0">
                <a:latin typeface="Courier New"/>
                <a:cs typeface="Courier New"/>
              </a:rPr>
              <a:t>(10)=0x1ba7010</a:t>
            </a:r>
          </a:p>
          <a:p>
            <a:r>
              <a:rPr lang="en-US" sz="1800" b="0">
                <a:latin typeface="Courier New"/>
                <a:cs typeface="Courier New"/>
              </a:rPr>
              <a:t>free(0x1ba7010)</a:t>
            </a:r>
          </a:p>
          <a:p>
            <a:r>
              <a:rPr lang="en-US" sz="1800" b="0" err="1">
                <a:latin typeface="Courier New"/>
                <a:cs typeface="Courier New"/>
              </a:rPr>
              <a:t>malloc</a:t>
            </a:r>
            <a:r>
              <a:rPr lang="en-US" sz="1800" b="0">
                <a:latin typeface="Courier New"/>
                <a:cs typeface="Courier New"/>
              </a:rPr>
              <a:t>(100)=0x1ba7030</a:t>
            </a:r>
          </a:p>
          <a:p>
            <a:r>
              <a:rPr lang="en-US" sz="1800" b="0">
                <a:latin typeface="Courier New"/>
                <a:cs typeface="Courier New"/>
              </a:rPr>
              <a:t>free(0x1ba7030)</a:t>
            </a:r>
          </a:p>
          <a:p>
            <a:r>
              <a:rPr lang="en-US" sz="1800" b="0" err="1">
                <a:latin typeface="Courier New"/>
                <a:cs typeface="Courier New"/>
              </a:rPr>
              <a:t>malloc</a:t>
            </a:r>
            <a:r>
              <a:rPr lang="en-US" sz="1800" b="0">
                <a:latin typeface="Courier New"/>
                <a:cs typeface="Courier New"/>
              </a:rPr>
              <a:t>(1000)=0x1ba70a0</a:t>
            </a:r>
          </a:p>
          <a:p>
            <a:r>
              <a:rPr lang="en-US" sz="1800" b="0">
                <a:latin typeface="Courier New"/>
                <a:cs typeface="Courier New"/>
              </a:rPr>
              <a:t>free(0x1ba70a0)</a:t>
            </a:r>
          </a:p>
          <a:p>
            <a:r>
              <a:rPr lang="en-US" sz="1800" err="1">
                <a:latin typeface="Courier New"/>
                <a:cs typeface="Courier New"/>
              </a:rPr>
              <a:t>linux</a:t>
            </a:r>
            <a:r>
              <a:rPr lang="en-US" sz="1800">
                <a:latin typeface="Courier New"/>
                <a:cs typeface="Courier New"/>
              </a:rPr>
              <a:t>&gt;</a:t>
            </a:r>
          </a:p>
          <a:p>
            <a:endParaRPr lang="en-US" sz="1800">
              <a:latin typeface="Courier New"/>
              <a:cs typeface="Courier New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91789" y="5791200"/>
            <a:ext cx="3406514" cy="369332"/>
          </a:xfrm>
          <a:prstGeom prst="rect">
            <a:avLst/>
          </a:prstGeom>
          <a:solidFill>
            <a:srgbClr val="D5F1C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>
                <a:solidFill>
                  <a:srgbClr val="C00000"/>
                </a:solidFill>
                <a:latin typeface="Calibri" pitchFamily="34" charset="0"/>
              </a:rPr>
              <a:t>Search for </a:t>
            </a:r>
            <a:r>
              <a:rPr lang="en-US" sz="1800">
                <a:solidFill>
                  <a:srgbClr val="C00000"/>
                </a:solidFill>
                <a:latin typeface="Courier New"/>
                <a:cs typeface="Courier New"/>
              </a:rPr>
              <a:t>&lt;</a:t>
            </a:r>
            <a:r>
              <a:rPr lang="en-US" sz="1800" err="1">
                <a:solidFill>
                  <a:srgbClr val="C00000"/>
                </a:solidFill>
                <a:latin typeface="Courier New"/>
                <a:cs typeface="Courier New"/>
              </a:rPr>
              <a:t>malloc.h</a:t>
            </a:r>
            <a:r>
              <a:rPr lang="en-US" sz="1800">
                <a:solidFill>
                  <a:srgbClr val="C00000"/>
                </a:solidFill>
                <a:latin typeface="Courier New"/>
                <a:cs typeface="Courier New"/>
              </a:rPr>
              <a:t>&gt;</a:t>
            </a:r>
            <a:r>
              <a:rPr lang="en-US" sz="1800">
                <a:solidFill>
                  <a:srgbClr val="C00000"/>
                </a:solidFill>
                <a:latin typeface="Calibri" pitchFamily="34" charset="0"/>
              </a:rPr>
              <a:t> leads to</a:t>
            </a: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2362200" y="3886200"/>
            <a:ext cx="1529589" cy="1905000"/>
          </a:xfrm>
          <a:prstGeom prst="straightConnector1">
            <a:avLst/>
          </a:prstGeom>
          <a:noFill/>
          <a:ln w="254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flipV="1">
            <a:off x="7298303" y="2973528"/>
            <a:ext cx="1007497" cy="2817672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4114800" y="4267200"/>
            <a:ext cx="3406514" cy="646331"/>
          </a:xfrm>
          <a:prstGeom prst="rect">
            <a:avLst/>
          </a:prstGeom>
          <a:solidFill>
            <a:srgbClr val="D5F1CF"/>
          </a:solidFill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>
                <a:solidFill>
                  <a:srgbClr val="C00000"/>
                </a:solidFill>
                <a:latin typeface="Calibri" pitchFamily="34" charset="0"/>
              </a:rPr>
              <a:t>Search for </a:t>
            </a:r>
            <a:r>
              <a:rPr lang="en-US" sz="1800">
                <a:solidFill>
                  <a:srgbClr val="C00000"/>
                </a:solidFill>
                <a:latin typeface="Courier New"/>
                <a:cs typeface="Courier New"/>
              </a:rPr>
              <a:t>&lt;</a:t>
            </a:r>
            <a:r>
              <a:rPr lang="en-US" sz="1800" err="1">
                <a:solidFill>
                  <a:srgbClr val="C00000"/>
                </a:solidFill>
                <a:latin typeface="Courier New"/>
                <a:cs typeface="Courier New"/>
              </a:rPr>
              <a:t>malloc.h</a:t>
            </a:r>
            <a:r>
              <a:rPr lang="en-US" sz="1800">
                <a:solidFill>
                  <a:srgbClr val="C00000"/>
                </a:solidFill>
                <a:latin typeface="Courier New"/>
                <a:cs typeface="Courier New"/>
              </a:rPr>
              <a:t>&gt;</a:t>
            </a:r>
            <a:r>
              <a:rPr lang="en-US" sz="1800">
                <a:solidFill>
                  <a:srgbClr val="C00000"/>
                </a:solidFill>
                <a:latin typeface="Calibri" pitchFamily="34" charset="0"/>
              </a:rPr>
              <a:t> leads to</a:t>
            </a:r>
          </a:p>
          <a:p>
            <a:r>
              <a:rPr lang="en-US" sz="1800">
                <a:solidFill>
                  <a:srgbClr val="C00000"/>
                </a:solidFill>
                <a:latin typeface="Courier New"/>
                <a:cs typeface="Courier New"/>
              </a:rPr>
              <a:t>/</a:t>
            </a:r>
            <a:r>
              <a:rPr lang="en-US" sz="1800" err="1">
                <a:solidFill>
                  <a:srgbClr val="C00000"/>
                </a:solidFill>
                <a:latin typeface="Courier New"/>
                <a:cs typeface="Courier New"/>
              </a:rPr>
              <a:t>usr</a:t>
            </a:r>
            <a:r>
              <a:rPr lang="en-US" sz="1800">
                <a:solidFill>
                  <a:srgbClr val="C00000"/>
                </a:solidFill>
                <a:latin typeface="Courier New"/>
                <a:cs typeface="Courier New"/>
              </a:rPr>
              <a:t>/include/</a:t>
            </a:r>
            <a:r>
              <a:rPr lang="en-US" sz="1800" err="1">
                <a:solidFill>
                  <a:srgbClr val="C00000"/>
                </a:solidFill>
                <a:latin typeface="Courier New"/>
                <a:cs typeface="Courier New"/>
              </a:rPr>
              <a:t>malloc.h</a:t>
            </a:r>
            <a:endParaRPr lang="en-US" sz="1800">
              <a:solidFill>
                <a:srgbClr val="C00000"/>
              </a:solidFill>
              <a:latin typeface="Courier New"/>
              <a:cs typeface="Courier New"/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2362200" y="3657600"/>
            <a:ext cx="1752600" cy="609600"/>
          </a:xfrm>
          <a:prstGeom prst="straightConnector1">
            <a:avLst/>
          </a:prstGeom>
          <a:noFill/>
          <a:ln w="254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152400"/>
            <a:ext cx="7592093" cy="762000"/>
          </a:xfrm>
        </p:spPr>
        <p:txBody>
          <a:bodyPr/>
          <a:lstStyle/>
          <a:p>
            <a:r>
              <a:rPr lang="en-US"/>
              <a:t>Link-time </a:t>
            </a:r>
            <a:r>
              <a:rPr lang="en-US" err="1"/>
              <a:t>Interpositioning</a:t>
            </a: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57018" y="838200"/>
            <a:ext cx="8558382" cy="5909311"/>
          </a:xfrm>
          <a:prstGeom prst="rect">
            <a:avLst/>
          </a:prstGeom>
          <a:solidFill>
            <a:srgbClr val="F7F5CD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r>
              <a:rPr lang="en-US" sz="1800">
                <a:solidFill>
                  <a:srgbClr val="926492"/>
                </a:solidFill>
                <a:latin typeface="Courier New"/>
                <a:cs typeface="Courier New"/>
              </a:rPr>
              <a:t>#</a:t>
            </a:r>
            <a:r>
              <a:rPr lang="en-US" sz="1800" err="1">
                <a:solidFill>
                  <a:srgbClr val="926492"/>
                </a:solidFill>
                <a:latin typeface="Courier New"/>
                <a:cs typeface="Courier New"/>
              </a:rPr>
              <a:t>ifdef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LINKTIME</a:t>
            </a:r>
          </a:p>
          <a:p>
            <a:r>
              <a:rPr lang="en-US" sz="1800">
                <a:solidFill>
                  <a:srgbClr val="926492"/>
                </a:solidFill>
                <a:latin typeface="Courier New"/>
                <a:cs typeface="Courier New"/>
              </a:rPr>
              <a:t>#include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>
                <a:solidFill>
                  <a:srgbClr val="9D206F"/>
                </a:solidFill>
                <a:latin typeface="Courier New"/>
                <a:cs typeface="Courier New"/>
              </a:rPr>
              <a:t>&lt;</a:t>
            </a:r>
            <a:r>
              <a:rPr lang="en-US" sz="1800" err="1">
                <a:solidFill>
                  <a:srgbClr val="9D206F"/>
                </a:solidFill>
                <a:latin typeface="Courier New"/>
                <a:cs typeface="Courier New"/>
              </a:rPr>
              <a:t>stdio.h</a:t>
            </a:r>
            <a:r>
              <a:rPr lang="en-US" sz="1800">
                <a:solidFill>
                  <a:srgbClr val="9D206F"/>
                </a:solidFill>
                <a:latin typeface="Courier New"/>
                <a:cs typeface="Courier New"/>
              </a:rPr>
              <a:t>&gt;</a:t>
            </a:r>
            <a:endParaRPr lang="en-US" sz="180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8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800">
                <a:solidFill>
                  <a:srgbClr val="4A00FF"/>
                </a:solidFill>
                <a:latin typeface="Courier New"/>
                <a:cs typeface="Courier New"/>
              </a:rPr>
              <a:t>__</a:t>
            </a:r>
            <a:r>
              <a:rPr lang="en-US" sz="1800" err="1">
                <a:solidFill>
                  <a:srgbClr val="4A00FF"/>
                </a:solidFill>
                <a:latin typeface="Courier New"/>
                <a:cs typeface="Courier New"/>
              </a:rPr>
              <a:t>real_malloc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err="1">
                <a:solidFill>
                  <a:srgbClr val="2D961E"/>
                </a:solidFill>
                <a:latin typeface="Courier New"/>
                <a:cs typeface="Courier New"/>
              </a:rPr>
              <a:t>size_t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>
                <a:solidFill>
                  <a:srgbClr val="C1651C"/>
                </a:solidFill>
                <a:latin typeface="Courier New"/>
                <a:cs typeface="Courier New"/>
              </a:rPr>
              <a:t>size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80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>
                <a:solidFill>
                  <a:srgbClr val="4A00FF"/>
                </a:solidFill>
                <a:latin typeface="Courier New"/>
                <a:cs typeface="Courier New"/>
              </a:rPr>
              <a:t>__</a:t>
            </a:r>
            <a:r>
              <a:rPr lang="en-US" sz="1800" err="1">
                <a:solidFill>
                  <a:srgbClr val="4A00FF"/>
                </a:solidFill>
                <a:latin typeface="Courier New"/>
                <a:cs typeface="Courier New"/>
              </a:rPr>
              <a:t>real_free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800" err="1">
                <a:solidFill>
                  <a:srgbClr val="C1651C"/>
                </a:solidFill>
                <a:latin typeface="Courier New"/>
                <a:cs typeface="Courier New"/>
              </a:rPr>
              <a:t>ptr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endParaRPr lang="en-US" sz="18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en-US" sz="1800" err="1">
                <a:solidFill>
                  <a:srgbClr val="CB2418"/>
                </a:solidFill>
                <a:latin typeface="Courier New"/>
                <a:cs typeface="Courier New"/>
              </a:rPr>
              <a:t>malloc</a:t>
            </a:r>
            <a:r>
              <a:rPr lang="en-US" sz="1800">
                <a:solidFill>
                  <a:srgbClr val="CB2418"/>
                </a:solidFill>
                <a:latin typeface="Courier New"/>
                <a:cs typeface="Courier New"/>
              </a:rPr>
              <a:t> wrapper function */</a:t>
            </a:r>
            <a:endParaRPr lang="en-US" sz="18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800">
                <a:solidFill>
                  <a:srgbClr val="4A00FF"/>
                </a:solidFill>
                <a:latin typeface="Courier New"/>
                <a:cs typeface="Courier New"/>
              </a:rPr>
              <a:t>__</a:t>
            </a:r>
            <a:r>
              <a:rPr lang="en-US" sz="1800" err="1">
                <a:solidFill>
                  <a:srgbClr val="4A00FF"/>
                </a:solidFill>
                <a:latin typeface="Courier New"/>
                <a:cs typeface="Courier New"/>
              </a:rPr>
              <a:t>wrap_malloc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err="1">
                <a:solidFill>
                  <a:srgbClr val="2D961E"/>
                </a:solidFill>
                <a:latin typeface="Courier New"/>
                <a:cs typeface="Courier New"/>
              </a:rPr>
              <a:t>size_t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>
                <a:solidFill>
                  <a:srgbClr val="C1651C"/>
                </a:solidFill>
                <a:latin typeface="Courier New"/>
                <a:cs typeface="Courier New"/>
              </a:rPr>
              <a:t>size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80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800" err="1">
                <a:solidFill>
                  <a:srgbClr val="C1651C"/>
                </a:solidFill>
                <a:latin typeface="Courier New"/>
                <a:cs typeface="Courier New"/>
              </a:rPr>
              <a:t>ptr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= __</a:t>
            </a:r>
            <a:r>
              <a:rPr lang="en-US" sz="1800" err="1">
                <a:solidFill>
                  <a:srgbClr val="000000"/>
                </a:solidFill>
                <a:latin typeface="Courier New"/>
                <a:cs typeface="Courier New"/>
              </a:rPr>
              <a:t>real_malloc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(size); </a:t>
            </a:r>
            <a:r>
              <a:rPr lang="en-US" sz="1800">
                <a:solidFill>
                  <a:srgbClr val="CB2418"/>
                </a:solidFill>
                <a:latin typeface="Courier New"/>
                <a:cs typeface="Courier New"/>
              </a:rPr>
              <a:t>/* Call </a:t>
            </a:r>
            <a:r>
              <a:rPr lang="en-US" sz="1800" err="1">
                <a:solidFill>
                  <a:srgbClr val="CB2418"/>
                </a:solidFill>
                <a:latin typeface="Courier New"/>
                <a:cs typeface="Courier New"/>
              </a:rPr>
              <a:t>libc</a:t>
            </a:r>
            <a:r>
              <a:rPr lang="en-US" sz="180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en-US" sz="1800" err="1">
                <a:solidFill>
                  <a:srgbClr val="CB2418"/>
                </a:solidFill>
                <a:latin typeface="Courier New"/>
                <a:cs typeface="Courier New"/>
              </a:rPr>
              <a:t>malloc</a:t>
            </a:r>
            <a:r>
              <a:rPr lang="en-US" sz="180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en-US" sz="18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80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en-US" sz="1800" err="1">
                <a:solidFill>
                  <a:srgbClr val="9D206F"/>
                </a:solidFill>
                <a:latin typeface="Courier New"/>
                <a:cs typeface="Courier New"/>
              </a:rPr>
              <a:t>malloc</a:t>
            </a:r>
            <a:r>
              <a:rPr lang="en-US" sz="1800">
                <a:solidFill>
                  <a:srgbClr val="9D206F"/>
                </a:solidFill>
                <a:latin typeface="Courier New"/>
                <a:cs typeface="Courier New"/>
              </a:rPr>
              <a:t>(%d) = %p\n"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, (</a:t>
            </a:r>
            <a:r>
              <a:rPr lang="en-US" sz="18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)size, </a:t>
            </a:r>
            <a:r>
              <a:rPr lang="en-US" sz="1800" err="1">
                <a:solidFill>
                  <a:srgbClr val="000000"/>
                </a:solidFill>
                <a:latin typeface="Courier New"/>
                <a:cs typeface="Courier New"/>
              </a:rPr>
              <a:t>ptr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80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err="1">
                <a:solidFill>
                  <a:srgbClr val="000000"/>
                </a:solidFill>
                <a:latin typeface="Courier New"/>
                <a:cs typeface="Courier New"/>
              </a:rPr>
              <a:t>ptr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  <a:p>
            <a:endParaRPr lang="en-US" sz="18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>
                <a:solidFill>
                  <a:srgbClr val="CB2418"/>
                </a:solidFill>
                <a:latin typeface="Courier New"/>
                <a:cs typeface="Courier New"/>
              </a:rPr>
              <a:t>/* free wrapper function */</a:t>
            </a:r>
            <a:endParaRPr lang="en-US" sz="18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>
                <a:solidFill>
                  <a:srgbClr val="4A00FF"/>
                </a:solidFill>
                <a:latin typeface="Courier New"/>
                <a:cs typeface="Courier New"/>
              </a:rPr>
              <a:t>__</a:t>
            </a:r>
            <a:r>
              <a:rPr lang="en-US" sz="1800" err="1">
                <a:solidFill>
                  <a:srgbClr val="4A00FF"/>
                </a:solidFill>
                <a:latin typeface="Courier New"/>
                <a:cs typeface="Courier New"/>
              </a:rPr>
              <a:t>wrap_free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800" err="1">
                <a:solidFill>
                  <a:srgbClr val="C1651C"/>
                </a:solidFill>
                <a:latin typeface="Courier New"/>
                <a:cs typeface="Courier New"/>
              </a:rPr>
              <a:t>ptr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   __</a:t>
            </a:r>
            <a:r>
              <a:rPr lang="en-US" sz="1800" err="1">
                <a:solidFill>
                  <a:srgbClr val="000000"/>
                </a:solidFill>
                <a:latin typeface="Courier New"/>
                <a:cs typeface="Courier New"/>
              </a:rPr>
              <a:t>real_free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err="1">
                <a:solidFill>
                  <a:srgbClr val="000000"/>
                </a:solidFill>
                <a:latin typeface="Courier New"/>
                <a:cs typeface="Courier New"/>
              </a:rPr>
              <a:t>ptr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  <a:r>
              <a:rPr lang="en-US" sz="1800">
                <a:solidFill>
                  <a:srgbClr val="CB2418"/>
                </a:solidFill>
                <a:latin typeface="Courier New"/>
                <a:cs typeface="Courier New"/>
              </a:rPr>
              <a:t>/* Call </a:t>
            </a:r>
            <a:r>
              <a:rPr lang="en-US" sz="1800" err="1">
                <a:solidFill>
                  <a:srgbClr val="CB2418"/>
                </a:solidFill>
                <a:latin typeface="Courier New"/>
                <a:cs typeface="Courier New"/>
              </a:rPr>
              <a:t>libc</a:t>
            </a:r>
            <a:r>
              <a:rPr lang="en-US" sz="1800">
                <a:solidFill>
                  <a:srgbClr val="CB2418"/>
                </a:solidFill>
                <a:latin typeface="Courier New"/>
                <a:cs typeface="Courier New"/>
              </a:rPr>
              <a:t> free */</a:t>
            </a:r>
            <a:endParaRPr lang="en-US" sz="18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80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>
                <a:solidFill>
                  <a:srgbClr val="9D206F"/>
                </a:solidFill>
                <a:latin typeface="Courier New"/>
                <a:cs typeface="Courier New"/>
              </a:rPr>
              <a:t>"free(%p)\n"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800" err="1">
                <a:solidFill>
                  <a:srgbClr val="000000"/>
                </a:solidFill>
                <a:latin typeface="Courier New"/>
                <a:cs typeface="Courier New"/>
              </a:rPr>
              <a:t>ptr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  <a:p>
            <a:r>
              <a:rPr lang="en-US" sz="1800">
                <a:solidFill>
                  <a:srgbClr val="926492"/>
                </a:solidFill>
                <a:latin typeface="Courier New"/>
                <a:cs typeface="Courier New"/>
              </a:rPr>
              <a:t>#</a:t>
            </a:r>
            <a:r>
              <a:rPr lang="en-US" sz="1800" err="1">
                <a:solidFill>
                  <a:srgbClr val="926492"/>
                </a:solidFill>
                <a:latin typeface="Courier New"/>
                <a:cs typeface="Courier New"/>
              </a:rPr>
              <a:t>endif</a:t>
            </a:r>
            <a:endParaRPr lang="en-US" sz="1800">
              <a:latin typeface="Courier New"/>
              <a:cs typeface="Courier Ne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45514" y="6336268"/>
            <a:ext cx="1569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err="1">
                <a:solidFill>
                  <a:srgbClr val="7F7F7F"/>
                </a:solidFill>
                <a:latin typeface="Courier New"/>
                <a:cs typeface="Courier New"/>
              </a:rPr>
              <a:t>mymalloc.c</a:t>
            </a:r>
            <a:endParaRPr lang="en-US" sz="1800">
              <a:solidFill>
                <a:srgbClr val="7F7F7F"/>
              </a:solidFill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Link-time </a:t>
            </a:r>
            <a:r>
              <a:rPr lang="en-US" err="1"/>
              <a:t>Interpositioning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1" y="4191000"/>
            <a:ext cx="8305799" cy="2438400"/>
          </a:xfrm>
        </p:spPr>
        <p:txBody>
          <a:bodyPr/>
          <a:lstStyle/>
          <a:p>
            <a:r>
              <a:rPr lang="en-US"/>
              <a:t>The “</a:t>
            </a:r>
            <a:r>
              <a:rPr lang="en-US">
                <a:latin typeface="Courier New" pitchFamily="49" charset="0"/>
                <a:cs typeface="Courier New" pitchFamily="49" charset="0"/>
              </a:rPr>
              <a:t>-</a:t>
            </a:r>
            <a:r>
              <a:rPr lang="en-US" err="1">
                <a:latin typeface="Courier New" pitchFamily="49" charset="0"/>
                <a:cs typeface="Courier New" pitchFamily="49" charset="0"/>
              </a:rPr>
              <a:t>Wl</a:t>
            </a:r>
            <a:r>
              <a:rPr lang="en-US"/>
              <a:t>” flag passes argument to linker, replacing each comma with a space. </a:t>
            </a:r>
          </a:p>
          <a:p>
            <a:r>
              <a:rPr lang="en-US"/>
              <a:t>The  “</a:t>
            </a:r>
            <a:r>
              <a:rPr lang="en-US">
                <a:latin typeface="Courier New"/>
                <a:cs typeface="Courier New"/>
              </a:rPr>
              <a:t>--</a:t>
            </a:r>
            <a:r>
              <a:rPr lang="en-US" err="1">
                <a:latin typeface="Courier New"/>
                <a:cs typeface="Courier New"/>
              </a:rPr>
              <a:t>wrap,malloc</a:t>
            </a:r>
            <a:r>
              <a:rPr lang="en-US"/>
              <a:t> ”</a:t>
            </a:r>
            <a:r>
              <a:rPr lang="en-US">
                <a:latin typeface="Courier New"/>
                <a:cs typeface="Courier New"/>
              </a:rPr>
              <a:t> </a:t>
            </a:r>
            <a:r>
              <a:rPr lang="en-US" err="1">
                <a:latin typeface="Courier New"/>
                <a:cs typeface="Courier New"/>
              </a:rPr>
              <a:t>arg</a:t>
            </a:r>
            <a:r>
              <a:rPr lang="en-US">
                <a:latin typeface="Courier New"/>
                <a:cs typeface="Courier New"/>
              </a:rPr>
              <a:t> </a:t>
            </a:r>
            <a:r>
              <a:rPr lang="en-US"/>
              <a:t>instructs linker to resolve references in a special way:</a:t>
            </a:r>
          </a:p>
          <a:p>
            <a:pPr lvl="1"/>
            <a:r>
              <a:rPr lang="en-US"/>
              <a:t>Refs to </a:t>
            </a:r>
            <a:r>
              <a:rPr lang="en-US" err="1">
                <a:latin typeface="Courier New"/>
                <a:cs typeface="Courier New"/>
              </a:rPr>
              <a:t>malloc</a:t>
            </a:r>
            <a:r>
              <a:rPr lang="en-US"/>
              <a:t> should be resolved as </a:t>
            </a:r>
            <a:r>
              <a:rPr lang="en-US">
                <a:latin typeface="Courier New"/>
                <a:cs typeface="Courier New"/>
              </a:rPr>
              <a:t>__</a:t>
            </a:r>
            <a:r>
              <a:rPr lang="en-US" err="1">
                <a:latin typeface="Courier New"/>
                <a:cs typeface="Courier New"/>
              </a:rPr>
              <a:t>wrap_malloc</a:t>
            </a:r>
            <a:endParaRPr lang="en-US">
              <a:latin typeface="Courier New"/>
              <a:cs typeface="Courier New"/>
            </a:endParaRPr>
          </a:p>
          <a:p>
            <a:pPr lvl="1"/>
            <a:r>
              <a:rPr lang="en-US">
                <a:latin typeface="Calibri"/>
                <a:cs typeface="Calibri"/>
              </a:rPr>
              <a:t>Refs to </a:t>
            </a:r>
            <a:r>
              <a:rPr lang="en-US">
                <a:cs typeface="Courier New"/>
              </a:rPr>
              <a:t> </a:t>
            </a:r>
            <a:r>
              <a:rPr lang="en-US"/>
              <a:t> </a:t>
            </a:r>
            <a:r>
              <a:rPr lang="en-US">
                <a:latin typeface="Courier New"/>
                <a:cs typeface="Courier New"/>
              </a:rPr>
              <a:t>__</a:t>
            </a:r>
            <a:r>
              <a:rPr lang="en-US" err="1">
                <a:latin typeface="Courier New"/>
                <a:cs typeface="Courier New"/>
              </a:rPr>
              <a:t>real_malloc</a:t>
            </a:r>
            <a:r>
              <a:rPr lang="en-US"/>
              <a:t> should be resolved as </a:t>
            </a:r>
            <a:r>
              <a:rPr lang="en-US" err="1">
                <a:latin typeface="Courier New"/>
                <a:cs typeface="Courier New"/>
              </a:rPr>
              <a:t>malloc</a:t>
            </a: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57018" y="1300877"/>
            <a:ext cx="8710782" cy="2862323"/>
          </a:xfrm>
          <a:prstGeom prst="rect">
            <a:avLst/>
          </a:prstGeom>
          <a:solidFill>
            <a:srgbClr val="E6E6E6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r>
              <a:rPr lang="en-US" sz="1800" err="1">
                <a:latin typeface="Courier New"/>
                <a:cs typeface="Courier New"/>
              </a:rPr>
              <a:t>linux</a:t>
            </a:r>
            <a:r>
              <a:rPr lang="en-US" sz="1800">
                <a:latin typeface="Courier New"/>
                <a:cs typeface="Courier New"/>
              </a:rPr>
              <a:t>&gt; make </a:t>
            </a:r>
            <a:r>
              <a:rPr lang="en-US" sz="1800" err="1">
                <a:latin typeface="Courier New"/>
                <a:cs typeface="Courier New"/>
              </a:rPr>
              <a:t>intl</a:t>
            </a:r>
            <a:endParaRPr lang="en-US" sz="1800" b="0">
              <a:latin typeface="Courier New"/>
              <a:cs typeface="Courier New"/>
            </a:endParaRPr>
          </a:p>
          <a:p>
            <a:r>
              <a:rPr lang="en-US" sz="1800" b="0" err="1">
                <a:latin typeface="Courier New"/>
                <a:cs typeface="Courier New"/>
              </a:rPr>
              <a:t>gcc</a:t>
            </a:r>
            <a:r>
              <a:rPr lang="en-US" sz="1800" b="0">
                <a:latin typeface="Courier New"/>
                <a:cs typeface="Courier New"/>
              </a:rPr>
              <a:t> -Wall -DLINKTIME -c </a:t>
            </a:r>
            <a:r>
              <a:rPr lang="en-US" sz="1800" b="0" err="1">
                <a:latin typeface="Courier New"/>
                <a:cs typeface="Courier New"/>
              </a:rPr>
              <a:t>mymalloc.c</a:t>
            </a:r>
            <a:endParaRPr lang="en-US" sz="1800" b="0">
              <a:latin typeface="Courier New"/>
              <a:cs typeface="Courier New"/>
            </a:endParaRPr>
          </a:p>
          <a:p>
            <a:r>
              <a:rPr lang="en-US" sz="1800" b="0" err="1">
                <a:latin typeface="Courier New"/>
                <a:cs typeface="Courier New"/>
              </a:rPr>
              <a:t>gcc</a:t>
            </a:r>
            <a:r>
              <a:rPr lang="en-US" sz="1800" b="0">
                <a:latin typeface="Courier New"/>
                <a:cs typeface="Courier New"/>
              </a:rPr>
              <a:t> -Wall -c </a:t>
            </a:r>
            <a:r>
              <a:rPr lang="en-US" sz="1800" b="0" err="1">
                <a:latin typeface="Courier New"/>
                <a:cs typeface="Courier New"/>
              </a:rPr>
              <a:t>int.c</a:t>
            </a:r>
            <a:endParaRPr lang="en-US" sz="1800" b="0">
              <a:latin typeface="Courier New"/>
              <a:cs typeface="Courier New"/>
            </a:endParaRPr>
          </a:p>
          <a:p>
            <a:r>
              <a:rPr lang="en-US" sz="1800" b="0" err="1">
                <a:latin typeface="Courier New"/>
                <a:cs typeface="Courier New"/>
              </a:rPr>
              <a:t>gcc</a:t>
            </a:r>
            <a:r>
              <a:rPr lang="en-US" sz="1800" b="0">
                <a:latin typeface="Courier New"/>
                <a:cs typeface="Courier New"/>
              </a:rPr>
              <a:t> -Wall -</a:t>
            </a:r>
            <a:r>
              <a:rPr lang="en-US" sz="1800" b="0" err="1">
                <a:latin typeface="Courier New"/>
                <a:cs typeface="Courier New"/>
              </a:rPr>
              <a:t>Wl</a:t>
            </a:r>
            <a:r>
              <a:rPr lang="en-US" sz="1800" b="0">
                <a:latin typeface="Courier New"/>
                <a:cs typeface="Courier New"/>
              </a:rPr>
              <a:t>,--</a:t>
            </a:r>
            <a:r>
              <a:rPr lang="en-US" sz="1800" b="0" err="1">
                <a:latin typeface="Courier New"/>
                <a:cs typeface="Courier New"/>
              </a:rPr>
              <a:t>wrap,malloc</a:t>
            </a:r>
            <a:r>
              <a:rPr lang="en-US" sz="1800" b="0">
                <a:latin typeface="Courier New"/>
                <a:cs typeface="Courier New"/>
              </a:rPr>
              <a:t> -</a:t>
            </a:r>
            <a:r>
              <a:rPr lang="en-US" sz="1800" b="0" err="1">
                <a:latin typeface="Courier New"/>
                <a:cs typeface="Courier New"/>
              </a:rPr>
              <a:t>Wl</a:t>
            </a:r>
            <a:r>
              <a:rPr lang="en-US" sz="1800" b="0">
                <a:latin typeface="Courier New"/>
                <a:cs typeface="Courier New"/>
              </a:rPr>
              <a:t>,--</a:t>
            </a:r>
            <a:r>
              <a:rPr lang="en-US" sz="1800" b="0" err="1">
                <a:latin typeface="Courier New"/>
                <a:cs typeface="Courier New"/>
              </a:rPr>
              <a:t>wrap,free</a:t>
            </a:r>
            <a:r>
              <a:rPr lang="en-US" sz="1800" b="0">
                <a:latin typeface="Courier New"/>
                <a:cs typeface="Courier New"/>
              </a:rPr>
              <a:t> -o </a:t>
            </a:r>
            <a:r>
              <a:rPr lang="en-US" sz="1800" b="0" err="1">
                <a:latin typeface="Courier New"/>
                <a:cs typeface="Courier New"/>
              </a:rPr>
              <a:t>intl</a:t>
            </a:r>
            <a:r>
              <a:rPr lang="en-US" sz="1800" b="0">
                <a:latin typeface="Courier New"/>
                <a:cs typeface="Courier New"/>
              </a:rPr>
              <a:t> \</a:t>
            </a:r>
          </a:p>
          <a:p>
            <a:r>
              <a:rPr lang="en-US" sz="1800" b="0">
                <a:latin typeface="Courier New"/>
                <a:cs typeface="Courier New"/>
              </a:rPr>
              <a:t>    </a:t>
            </a:r>
            <a:r>
              <a:rPr lang="en-US" sz="1800" b="0" err="1">
                <a:latin typeface="Courier New"/>
                <a:cs typeface="Courier New"/>
              </a:rPr>
              <a:t>int.o</a:t>
            </a:r>
            <a:r>
              <a:rPr lang="en-US" sz="1800" b="0">
                <a:latin typeface="Courier New"/>
                <a:cs typeface="Courier New"/>
              </a:rPr>
              <a:t> </a:t>
            </a:r>
            <a:r>
              <a:rPr lang="en-US" sz="1800" b="0" err="1">
                <a:latin typeface="Courier New"/>
                <a:cs typeface="Courier New"/>
              </a:rPr>
              <a:t>mymalloc.o</a:t>
            </a:r>
            <a:endParaRPr lang="en-US" sz="1800" b="0">
              <a:latin typeface="Courier New"/>
              <a:cs typeface="Courier New"/>
            </a:endParaRPr>
          </a:p>
          <a:p>
            <a:r>
              <a:rPr lang="en-US" sz="1800" err="1">
                <a:latin typeface="Courier New"/>
                <a:cs typeface="Courier New"/>
              </a:rPr>
              <a:t>linux</a:t>
            </a:r>
            <a:r>
              <a:rPr lang="en-US" sz="1800">
                <a:latin typeface="Courier New"/>
                <a:cs typeface="Courier New"/>
              </a:rPr>
              <a:t>&gt; make </a:t>
            </a:r>
            <a:r>
              <a:rPr lang="en-US" sz="1800" err="1">
                <a:latin typeface="Courier New"/>
                <a:cs typeface="Courier New"/>
              </a:rPr>
              <a:t>runl</a:t>
            </a:r>
            <a:endParaRPr lang="en-US" sz="1800" b="0">
              <a:latin typeface="Courier New"/>
              <a:cs typeface="Courier New"/>
            </a:endParaRPr>
          </a:p>
          <a:p>
            <a:r>
              <a:rPr lang="en-US" sz="1800" b="0">
                <a:latin typeface="Courier New"/>
                <a:cs typeface="Courier New"/>
              </a:rPr>
              <a:t>./</a:t>
            </a:r>
            <a:r>
              <a:rPr lang="en-US" sz="1800" b="0" err="1">
                <a:latin typeface="Courier New"/>
                <a:cs typeface="Courier New"/>
              </a:rPr>
              <a:t>intl</a:t>
            </a:r>
            <a:r>
              <a:rPr lang="en-US" sz="1800" b="0">
                <a:latin typeface="Courier New"/>
                <a:cs typeface="Courier New"/>
              </a:rPr>
              <a:t> 10 100 1000</a:t>
            </a:r>
          </a:p>
          <a:p>
            <a:r>
              <a:rPr lang="fi-FI" sz="1800" b="0">
                <a:latin typeface="Courier New"/>
                <a:cs typeface="Courier New"/>
              </a:rPr>
              <a:t>malloc(10) = 0x91a010</a:t>
            </a:r>
          </a:p>
          <a:p>
            <a:r>
              <a:rPr lang="en-US" sz="1800" b="0">
                <a:latin typeface="Courier New"/>
                <a:cs typeface="Courier New"/>
              </a:rPr>
              <a:t>free(0x91a010)</a:t>
            </a:r>
          </a:p>
          <a:p>
            <a:r>
              <a:rPr lang="en-US" sz="1800">
                <a:latin typeface="Courier New"/>
                <a:cs typeface="Courier New"/>
              </a:rPr>
              <a:t>. . 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45780" y="1346760"/>
            <a:ext cx="3406514" cy="646331"/>
          </a:xfrm>
          <a:prstGeom prst="rect">
            <a:avLst/>
          </a:prstGeom>
          <a:solidFill>
            <a:srgbClr val="D5F1C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>
                <a:solidFill>
                  <a:srgbClr val="C00000"/>
                </a:solidFill>
                <a:latin typeface="Calibri" pitchFamily="34" charset="0"/>
              </a:rPr>
              <a:t>Search for </a:t>
            </a:r>
            <a:r>
              <a:rPr lang="en-US" sz="1800">
                <a:solidFill>
                  <a:srgbClr val="C00000"/>
                </a:solidFill>
                <a:latin typeface="Courier New"/>
                <a:cs typeface="Courier New"/>
              </a:rPr>
              <a:t>&lt;</a:t>
            </a:r>
            <a:r>
              <a:rPr lang="en-US" sz="1800" err="1">
                <a:solidFill>
                  <a:srgbClr val="C00000"/>
                </a:solidFill>
                <a:latin typeface="Courier New"/>
                <a:cs typeface="Courier New"/>
              </a:rPr>
              <a:t>malloc.h</a:t>
            </a:r>
            <a:r>
              <a:rPr lang="en-US" sz="1800">
                <a:solidFill>
                  <a:srgbClr val="C00000"/>
                </a:solidFill>
                <a:latin typeface="Courier New"/>
                <a:cs typeface="Courier New"/>
              </a:rPr>
              <a:t>&gt;</a:t>
            </a:r>
            <a:r>
              <a:rPr lang="en-US" sz="1800">
                <a:solidFill>
                  <a:srgbClr val="C00000"/>
                </a:solidFill>
                <a:latin typeface="Calibri" pitchFamily="34" charset="0"/>
              </a:rPr>
              <a:t> leads to</a:t>
            </a:r>
          </a:p>
          <a:p>
            <a:r>
              <a:rPr lang="en-US" sz="1800">
                <a:solidFill>
                  <a:srgbClr val="C00000"/>
                </a:solidFill>
                <a:latin typeface="Courier New"/>
                <a:cs typeface="Courier New"/>
              </a:rPr>
              <a:t>/</a:t>
            </a:r>
            <a:r>
              <a:rPr lang="en-US" sz="1800" err="1">
                <a:solidFill>
                  <a:srgbClr val="C00000"/>
                </a:solidFill>
                <a:latin typeface="Courier New"/>
                <a:cs typeface="Courier New"/>
              </a:rPr>
              <a:t>usr</a:t>
            </a:r>
            <a:r>
              <a:rPr lang="en-US" sz="1800">
                <a:solidFill>
                  <a:srgbClr val="C00000"/>
                </a:solidFill>
                <a:latin typeface="Courier New"/>
                <a:cs typeface="Courier New"/>
              </a:rPr>
              <a:t>/include/</a:t>
            </a:r>
            <a:r>
              <a:rPr lang="en-US" sz="1800" err="1">
                <a:solidFill>
                  <a:srgbClr val="C00000"/>
                </a:solidFill>
                <a:latin typeface="Courier New"/>
                <a:cs typeface="Courier New"/>
              </a:rPr>
              <a:t>malloc.h</a:t>
            </a:r>
            <a:endParaRPr lang="en-US" sz="1800">
              <a:solidFill>
                <a:srgbClr val="C00000"/>
              </a:solidFill>
              <a:latin typeface="Courier New"/>
              <a:cs typeface="Courier New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flipV="1">
            <a:off x="3048000" y="1981200"/>
            <a:ext cx="2597780" cy="112932"/>
          </a:xfrm>
          <a:prstGeom prst="straightConnector1">
            <a:avLst/>
          </a:prstGeom>
          <a:noFill/>
          <a:ln w="254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flipV="1">
            <a:off x="3048000" y="1524000"/>
            <a:ext cx="2597780" cy="112932"/>
          </a:xfrm>
          <a:prstGeom prst="straightConnector1">
            <a:avLst/>
          </a:prstGeom>
          <a:noFill/>
          <a:ln w="254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399" y="914400"/>
            <a:ext cx="8915401" cy="5262980"/>
          </a:xfrm>
          <a:prstGeom prst="rect">
            <a:avLst/>
          </a:prstGeom>
          <a:solidFill>
            <a:srgbClr val="F7F5CD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r>
              <a:rPr lang="en-US" sz="1600">
                <a:solidFill>
                  <a:srgbClr val="926492"/>
                </a:solidFill>
                <a:latin typeface="Courier New"/>
                <a:cs typeface="Courier New"/>
              </a:rPr>
              <a:t>#</a:t>
            </a:r>
            <a:r>
              <a:rPr lang="en-US" sz="1600" err="1">
                <a:solidFill>
                  <a:srgbClr val="926492"/>
                </a:solidFill>
                <a:latin typeface="Courier New"/>
                <a:cs typeface="Courier New"/>
              </a:rPr>
              <a:t>ifdef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RUNTIME</a:t>
            </a:r>
          </a:p>
          <a:p>
            <a:r>
              <a:rPr lang="en-US" sz="1600">
                <a:solidFill>
                  <a:srgbClr val="926492"/>
                </a:solidFill>
                <a:latin typeface="Courier New"/>
                <a:cs typeface="Courier New"/>
              </a:rPr>
              <a:t>#define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>
                <a:solidFill>
                  <a:srgbClr val="C1651C"/>
                </a:solidFill>
                <a:latin typeface="Courier New"/>
                <a:cs typeface="Courier New"/>
              </a:rPr>
              <a:t>_GNU_SOURCE</a:t>
            </a:r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926492"/>
                </a:solidFill>
                <a:latin typeface="Courier New"/>
                <a:cs typeface="Courier New"/>
              </a:rPr>
              <a:t>#include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&lt;</a:t>
            </a:r>
            <a:r>
              <a:rPr lang="en-US" sz="1600" err="1">
                <a:solidFill>
                  <a:srgbClr val="9D206F"/>
                </a:solidFill>
                <a:latin typeface="Courier New"/>
                <a:cs typeface="Courier New"/>
              </a:rPr>
              <a:t>stdio.h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&gt;</a:t>
            </a:r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926492"/>
                </a:solidFill>
                <a:latin typeface="Courier New"/>
                <a:cs typeface="Courier New"/>
              </a:rPr>
              <a:t>#include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&lt;</a:t>
            </a:r>
            <a:r>
              <a:rPr lang="en-US" sz="1600" err="1">
                <a:solidFill>
                  <a:srgbClr val="9D206F"/>
                </a:solidFill>
                <a:latin typeface="Courier New"/>
                <a:cs typeface="Courier New"/>
              </a:rPr>
              <a:t>stdlib.h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&gt;</a:t>
            </a:r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926492"/>
                </a:solidFill>
                <a:latin typeface="Courier New"/>
                <a:cs typeface="Courier New"/>
              </a:rPr>
              <a:t>#include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&lt;</a:t>
            </a:r>
            <a:r>
              <a:rPr lang="en-US" sz="1600" err="1">
                <a:solidFill>
                  <a:srgbClr val="9D206F"/>
                </a:solidFill>
                <a:latin typeface="Courier New"/>
                <a:cs typeface="Courier New"/>
              </a:rPr>
              <a:t>dlfcn.h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&gt;</a:t>
            </a:r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en-US" sz="1600" err="1">
                <a:solidFill>
                  <a:srgbClr val="CB2418"/>
                </a:solidFill>
                <a:latin typeface="Courier New"/>
                <a:cs typeface="Courier New"/>
              </a:rPr>
              <a:t>malloc</a:t>
            </a:r>
            <a:r>
              <a:rPr lang="en-US" sz="1600">
                <a:solidFill>
                  <a:srgbClr val="CB2418"/>
                </a:solidFill>
                <a:latin typeface="Courier New"/>
                <a:cs typeface="Courier New"/>
              </a:rPr>
              <a:t> wrapper function */</a:t>
            </a:r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err="1">
                <a:solidFill>
                  <a:srgbClr val="4A00FF"/>
                </a:solidFill>
                <a:latin typeface="Courier New"/>
                <a:cs typeface="Courier New"/>
              </a:rPr>
              <a:t>malloc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err="1">
                <a:solidFill>
                  <a:srgbClr val="2D961E"/>
                </a:solidFill>
                <a:latin typeface="Courier New"/>
                <a:cs typeface="Courier New"/>
              </a:rPr>
              <a:t>size_t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>
                <a:solidFill>
                  <a:srgbClr val="C1651C"/>
                </a:solidFill>
                <a:latin typeface="Courier New"/>
                <a:cs typeface="Courier New"/>
              </a:rPr>
              <a:t>size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*(*</a:t>
            </a:r>
            <a:r>
              <a:rPr lang="en-US" sz="1600" err="1">
                <a:solidFill>
                  <a:srgbClr val="C1651C"/>
                </a:solidFill>
                <a:latin typeface="Courier New"/>
                <a:cs typeface="Courier New"/>
              </a:rPr>
              <a:t>mallocp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)(</a:t>
            </a:r>
            <a:r>
              <a:rPr lang="en-US" sz="1600" err="1">
                <a:solidFill>
                  <a:srgbClr val="2D961E"/>
                </a:solidFill>
                <a:latin typeface="Courier New"/>
                <a:cs typeface="Courier New"/>
              </a:rPr>
              <a:t>size_t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>
                <a:solidFill>
                  <a:srgbClr val="C1651C"/>
                </a:solidFill>
                <a:latin typeface="Courier New"/>
                <a:cs typeface="Courier New"/>
              </a:rPr>
              <a:t>size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>
                <a:solidFill>
                  <a:srgbClr val="C1651C"/>
                </a:solidFill>
                <a:latin typeface="Courier New"/>
                <a:cs typeface="Courier New"/>
              </a:rPr>
              <a:t>error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mallocp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dlsym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(RTLD_NEXT, 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en-US" sz="1600" err="1">
                <a:solidFill>
                  <a:srgbClr val="9D206F"/>
                </a:solidFill>
                <a:latin typeface="Courier New"/>
                <a:cs typeface="Courier New"/>
              </a:rPr>
              <a:t>malloc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  <a:r>
              <a:rPr lang="en-US" sz="1600">
                <a:solidFill>
                  <a:srgbClr val="CB2418"/>
                </a:solidFill>
                <a:latin typeface="Courier New"/>
                <a:cs typeface="Courier New"/>
              </a:rPr>
              <a:t>/* Get </a:t>
            </a:r>
            <a:r>
              <a:rPr lang="en-US" sz="1600" err="1">
                <a:solidFill>
                  <a:srgbClr val="CB2418"/>
                </a:solidFill>
                <a:latin typeface="Courier New"/>
                <a:cs typeface="Courier New"/>
              </a:rPr>
              <a:t>addr</a:t>
            </a:r>
            <a:r>
              <a:rPr lang="en-US" sz="1600">
                <a:solidFill>
                  <a:srgbClr val="CB2418"/>
                </a:solidFill>
                <a:latin typeface="Courier New"/>
                <a:cs typeface="Courier New"/>
              </a:rPr>
              <a:t> of </a:t>
            </a:r>
            <a:r>
              <a:rPr lang="en-US" sz="1600" err="1">
                <a:solidFill>
                  <a:srgbClr val="CB2418"/>
                </a:solidFill>
                <a:latin typeface="Courier New"/>
                <a:cs typeface="Courier New"/>
              </a:rPr>
              <a:t>libc</a:t>
            </a:r>
            <a:r>
              <a:rPr lang="en-US" sz="160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en-US" sz="1600" err="1">
                <a:solidFill>
                  <a:srgbClr val="CB2418"/>
                </a:solidFill>
                <a:latin typeface="Courier New"/>
                <a:cs typeface="Courier New"/>
              </a:rPr>
              <a:t>malloc</a:t>
            </a:r>
            <a:r>
              <a:rPr lang="en-US" sz="160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((error =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dlerror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()) != </a:t>
            </a:r>
            <a:r>
              <a:rPr lang="en-US" sz="160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) {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fputs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(error,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stderr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    exit(1);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err="1">
                <a:solidFill>
                  <a:srgbClr val="C1651C"/>
                </a:solidFill>
                <a:latin typeface="Courier New"/>
                <a:cs typeface="Courier New"/>
              </a:rPr>
              <a:t>ptr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mallocp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(size); </a:t>
            </a:r>
            <a:r>
              <a:rPr lang="en-US" sz="1600">
                <a:solidFill>
                  <a:srgbClr val="CB2418"/>
                </a:solidFill>
                <a:latin typeface="Courier New"/>
                <a:cs typeface="Courier New"/>
              </a:rPr>
              <a:t>/* Call </a:t>
            </a:r>
            <a:r>
              <a:rPr lang="en-US" sz="1600" err="1">
                <a:solidFill>
                  <a:srgbClr val="CB2418"/>
                </a:solidFill>
                <a:latin typeface="Courier New"/>
                <a:cs typeface="Courier New"/>
              </a:rPr>
              <a:t>libc</a:t>
            </a:r>
            <a:r>
              <a:rPr lang="en-US" sz="160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en-US" sz="1600" err="1">
                <a:solidFill>
                  <a:srgbClr val="CB2418"/>
                </a:solidFill>
                <a:latin typeface="Courier New"/>
                <a:cs typeface="Courier New"/>
              </a:rPr>
              <a:t>malloc</a:t>
            </a:r>
            <a:r>
              <a:rPr lang="en-US" sz="160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en-US" sz="1600" err="1">
                <a:solidFill>
                  <a:srgbClr val="9D206F"/>
                </a:solidFill>
                <a:latin typeface="Courier New"/>
                <a:cs typeface="Courier New"/>
              </a:rPr>
              <a:t>malloc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(%d) = %p\n"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, (</a:t>
            </a:r>
            <a:r>
              <a:rPr lang="en-US" sz="16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)size,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ptr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ptr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  <a:endParaRPr lang="en-US" sz="1600">
              <a:latin typeface="Courier New"/>
              <a:cs typeface="Courier New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304800"/>
            <a:ext cx="3657599" cy="1219200"/>
          </a:xfr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pPr algn="ctr"/>
            <a:r>
              <a:rPr lang="en-US"/>
              <a:t>Load/Run-time </a:t>
            </a:r>
            <a:br>
              <a:rPr lang="en-US"/>
            </a:br>
            <a:r>
              <a:rPr lang="en-US" err="1"/>
              <a:t>Interpositioning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466627" y="5766890"/>
            <a:ext cx="1569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err="1">
                <a:solidFill>
                  <a:srgbClr val="7F7F7F"/>
                </a:solidFill>
                <a:latin typeface="Courier New"/>
                <a:cs typeface="Courier New"/>
              </a:rPr>
              <a:t>mymalloc.c</a:t>
            </a:r>
            <a:endParaRPr lang="en-US" sz="1800">
              <a:solidFill>
                <a:srgbClr val="7F7F7F"/>
              </a:solidFill>
              <a:latin typeface="Courier New"/>
              <a:cs typeface="Courier New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81400" y="1669924"/>
            <a:ext cx="2816584" cy="646331"/>
          </a:xfrm>
          <a:prstGeom prst="rect">
            <a:avLst/>
          </a:prstGeom>
          <a:solidFill>
            <a:srgbClr val="DEDFF5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>
                <a:solidFill>
                  <a:srgbClr val="C00000"/>
                </a:solidFill>
                <a:latin typeface="Calibri" pitchFamily="34" charset="0"/>
              </a:rPr>
              <a:t>Observe that DON’T have </a:t>
            </a:r>
          </a:p>
          <a:p>
            <a:r>
              <a:rPr lang="en-US" sz="1800">
                <a:solidFill>
                  <a:srgbClr val="C00000"/>
                </a:solidFill>
                <a:latin typeface="Courier New"/>
                <a:cs typeface="Courier New"/>
              </a:rPr>
              <a:t>#include &lt;</a:t>
            </a:r>
            <a:r>
              <a:rPr lang="en-US" sz="1800" err="1">
                <a:solidFill>
                  <a:srgbClr val="C00000"/>
                </a:solidFill>
                <a:latin typeface="Courier New"/>
                <a:cs typeface="Courier New"/>
              </a:rPr>
              <a:t>malloc.h</a:t>
            </a:r>
            <a:r>
              <a:rPr lang="en-US" sz="1800">
                <a:solidFill>
                  <a:srgbClr val="C00000"/>
                </a:solidFill>
                <a:latin typeface="Courier New"/>
                <a:cs typeface="Courier New"/>
              </a:rPr>
              <a:t>&gt;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Linkers?</a:t>
            </a:r>
          </a:p>
        </p:txBody>
      </p:sp>
      <p:sp>
        <p:nvSpPr>
          <p:cNvPr id="19763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Reason 1: Modularity</a:t>
            </a:r>
          </a:p>
          <a:p>
            <a:endParaRPr lang="en-US"/>
          </a:p>
          <a:p>
            <a:pPr lvl="1"/>
            <a:r>
              <a:rPr lang="en-US"/>
              <a:t>Program can be written as a collection of smaller source files, rather than one monolithic mass.</a:t>
            </a:r>
          </a:p>
          <a:p>
            <a:pPr lvl="1"/>
            <a:endParaRPr lang="en-US"/>
          </a:p>
          <a:p>
            <a:pPr lvl="1"/>
            <a:r>
              <a:rPr lang="en-US"/>
              <a:t>Can build libraries of common functions (more on this later)</a:t>
            </a:r>
          </a:p>
          <a:p>
            <a:pPr lvl="2"/>
            <a:r>
              <a:rPr lang="en-US"/>
              <a:t>e.g., Math library, standard C library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Load/Run-time </a:t>
            </a:r>
            <a:r>
              <a:rPr lang="en-US" err="1"/>
              <a:t>Interpositioning</a:t>
            </a: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52400" y="1524000"/>
            <a:ext cx="8763000" cy="4524316"/>
          </a:xfrm>
          <a:prstGeom prst="rect">
            <a:avLst/>
          </a:prstGeom>
          <a:solidFill>
            <a:srgbClr val="F7F5CD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r>
              <a:rPr lang="en-US" sz="1600">
                <a:solidFill>
                  <a:srgbClr val="CB2418"/>
                </a:solidFill>
                <a:latin typeface="Courier New"/>
                <a:cs typeface="Courier New"/>
              </a:rPr>
              <a:t>/* free wrapper function */</a:t>
            </a:r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>
                <a:solidFill>
                  <a:srgbClr val="4A00FF"/>
                </a:solidFill>
                <a:latin typeface="Courier New"/>
                <a:cs typeface="Courier New"/>
              </a:rPr>
              <a:t>free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err="1">
                <a:solidFill>
                  <a:srgbClr val="C1651C"/>
                </a:solidFill>
                <a:latin typeface="Courier New"/>
                <a:cs typeface="Courier New"/>
              </a:rPr>
              <a:t>ptr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fi-FI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err="1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fi-FI" sz="1600">
                <a:solidFill>
                  <a:srgbClr val="000000"/>
                </a:solidFill>
                <a:latin typeface="Courier New"/>
                <a:cs typeface="Courier New"/>
              </a:rPr>
              <a:t> (*</a:t>
            </a:r>
            <a:r>
              <a:rPr lang="fi-FI" sz="1600" err="1">
                <a:solidFill>
                  <a:srgbClr val="C1651C"/>
                </a:solidFill>
                <a:latin typeface="Courier New"/>
                <a:cs typeface="Courier New"/>
              </a:rPr>
              <a:t>freep</a:t>
            </a:r>
            <a:r>
              <a:rPr lang="fi-FI" sz="1600" err="1">
                <a:solidFill>
                  <a:srgbClr val="000000"/>
                </a:solidFill>
                <a:latin typeface="Courier New"/>
                <a:cs typeface="Courier New"/>
              </a:rPr>
              <a:t>)(</a:t>
            </a:r>
            <a:r>
              <a:rPr lang="fi-FI" sz="1600" err="1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fi-FI" sz="1600">
                <a:solidFill>
                  <a:srgbClr val="000000"/>
                </a:solidFill>
                <a:latin typeface="Courier New"/>
                <a:cs typeface="Courier New"/>
              </a:rPr>
              <a:t> *) = </a:t>
            </a:r>
            <a:r>
              <a:rPr lang="fi-FI" sz="160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fi-FI" sz="160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fi-FI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err="1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fi-FI" sz="16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fi-FI" sz="1600" err="1">
                <a:solidFill>
                  <a:srgbClr val="C1651C"/>
                </a:solidFill>
                <a:latin typeface="Courier New"/>
                <a:cs typeface="Courier New"/>
              </a:rPr>
              <a:t>error</a:t>
            </a:r>
            <a:r>
              <a:rPr lang="fi-FI" sz="160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fi-FI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(!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ptr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is-IS" sz="160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is-IS" sz="160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is-IS" sz="160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is-I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freep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dlsym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(RTLD_NEXT, 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"free"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  <a:r>
              <a:rPr lang="en-US" sz="1600">
                <a:solidFill>
                  <a:srgbClr val="CB2418"/>
                </a:solidFill>
                <a:latin typeface="Courier New"/>
                <a:cs typeface="Courier New"/>
              </a:rPr>
              <a:t>/* Get address of </a:t>
            </a:r>
            <a:r>
              <a:rPr lang="en-US" sz="1600" err="1">
                <a:solidFill>
                  <a:srgbClr val="CB2418"/>
                </a:solidFill>
                <a:latin typeface="Courier New"/>
                <a:cs typeface="Courier New"/>
              </a:rPr>
              <a:t>libc</a:t>
            </a:r>
            <a:r>
              <a:rPr lang="en-US" sz="1600">
                <a:solidFill>
                  <a:srgbClr val="CB2418"/>
                </a:solidFill>
                <a:latin typeface="Courier New"/>
                <a:cs typeface="Courier New"/>
              </a:rPr>
              <a:t> free */</a:t>
            </a:r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((error =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dlerror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()) != </a:t>
            </a:r>
            <a:r>
              <a:rPr lang="en-US" sz="160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) {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fputs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(error,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stderr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    exit(1);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freep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ptr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  <a:r>
              <a:rPr lang="en-US" sz="1600">
                <a:solidFill>
                  <a:srgbClr val="CB2418"/>
                </a:solidFill>
                <a:latin typeface="Courier New"/>
                <a:cs typeface="Courier New"/>
              </a:rPr>
              <a:t>/* Call </a:t>
            </a:r>
            <a:r>
              <a:rPr lang="en-US" sz="1600" err="1">
                <a:solidFill>
                  <a:srgbClr val="CB2418"/>
                </a:solidFill>
                <a:latin typeface="Courier New"/>
                <a:cs typeface="Courier New"/>
              </a:rPr>
              <a:t>libc</a:t>
            </a:r>
            <a:r>
              <a:rPr lang="en-US" sz="1600">
                <a:solidFill>
                  <a:srgbClr val="CB2418"/>
                </a:solidFill>
                <a:latin typeface="Courier New"/>
                <a:cs typeface="Courier New"/>
              </a:rPr>
              <a:t> free */</a:t>
            </a:r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"free(%p)\n"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ptr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  <a:p>
            <a:r>
              <a:rPr lang="en-US" sz="1600">
                <a:solidFill>
                  <a:srgbClr val="926492"/>
                </a:solidFill>
                <a:latin typeface="Courier New"/>
                <a:cs typeface="Courier New"/>
              </a:rPr>
              <a:t>#</a:t>
            </a:r>
            <a:r>
              <a:rPr lang="en-US" sz="1600" err="1">
                <a:solidFill>
                  <a:srgbClr val="926492"/>
                </a:solidFill>
                <a:latin typeface="Courier New"/>
                <a:cs typeface="Courier New"/>
              </a:rPr>
              <a:t>endif</a:t>
            </a:r>
            <a:endParaRPr lang="en-US" sz="1600">
              <a:latin typeface="Courier New"/>
              <a:cs typeface="Courier New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12114" y="5955268"/>
            <a:ext cx="1569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err="1">
                <a:solidFill>
                  <a:srgbClr val="7F7F7F"/>
                </a:solidFill>
                <a:latin typeface="Courier New"/>
                <a:cs typeface="Courier New"/>
              </a:rPr>
              <a:t>mymalloc.c</a:t>
            </a:r>
            <a:endParaRPr lang="en-US" sz="1800">
              <a:solidFill>
                <a:srgbClr val="7F7F7F"/>
              </a:solidFill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55704224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Load/Run-time </a:t>
            </a:r>
            <a:r>
              <a:rPr lang="en-US" err="1"/>
              <a:t>Interpositioning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1" y="4114800"/>
            <a:ext cx="8991599" cy="2362200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latin typeface="Courier New"/>
                <a:cs typeface="Courier New"/>
              </a:rPr>
              <a:t>The LD_PRELOAD </a:t>
            </a:r>
            <a:r>
              <a:rPr lang="en-US" dirty="0"/>
              <a:t>environment variable tells the dynamic linker to resolve unresolved refs (e.g., to </a:t>
            </a:r>
            <a:r>
              <a:rPr lang="en-US" dirty="0">
                <a:latin typeface="Courier New"/>
                <a:cs typeface="Courier New"/>
              </a:rPr>
              <a:t>malloc)</a:t>
            </a:r>
            <a:r>
              <a:rPr lang="en-US" dirty="0"/>
              <a:t>by looking in </a:t>
            </a:r>
            <a:r>
              <a:rPr lang="en-US" dirty="0" err="1">
                <a:latin typeface="Courier New"/>
                <a:cs typeface="Courier New"/>
              </a:rPr>
              <a:t>mymalloc.so</a:t>
            </a:r>
            <a:r>
              <a:rPr lang="en-US" dirty="0"/>
              <a:t> first.</a:t>
            </a:r>
          </a:p>
          <a:p>
            <a:r>
              <a:rPr lang="en-US" dirty="0"/>
              <a:t>Type into (some) shells as:</a:t>
            </a:r>
          </a:p>
          <a:p>
            <a:pPr marL="57150" indent="0">
              <a:buNone/>
            </a:pPr>
            <a:r>
              <a:rPr lang="en-US" sz="2000" b="0" dirty="0">
                <a:latin typeface="Courier New"/>
                <a:cs typeface="Courier New"/>
              </a:rPr>
              <a:t>env LD_PRELOAD=./mymalloc.so ./</a:t>
            </a:r>
            <a:r>
              <a:rPr lang="en-US" sz="2000" b="0" dirty="0" err="1">
                <a:latin typeface="Courier New"/>
                <a:cs typeface="Courier New"/>
              </a:rPr>
              <a:t>intr</a:t>
            </a:r>
            <a:endParaRPr lang="en-US" sz="2000" b="0" dirty="0">
              <a:latin typeface="Courier New"/>
              <a:cs typeface="Courier New"/>
            </a:endParaRP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52402" y="1300877"/>
            <a:ext cx="8991598" cy="2585323"/>
          </a:xfrm>
          <a:prstGeom prst="rect">
            <a:avLst/>
          </a:prstGeom>
          <a:solidFill>
            <a:srgbClr val="E6E6E6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r>
              <a:rPr lang="en-US" sz="1800" err="1">
                <a:latin typeface="Courier New"/>
                <a:cs typeface="Courier New"/>
              </a:rPr>
              <a:t>linux</a:t>
            </a:r>
            <a:r>
              <a:rPr lang="en-US" sz="1800">
                <a:latin typeface="Courier New"/>
                <a:cs typeface="Courier New"/>
              </a:rPr>
              <a:t>&gt; make </a:t>
            </a:r>
            <a:r>
              <a:rPr lang="en-US" sz="1800" err="1">
                <a:latin typeface="Courier New"/>
                <a:cs typeface="Courier New"/>
              </a:rPr>
              <a:t>intr</a:t>
            </a:r>
            <a:endParaRPr lang="en-US" sz="1800" b="0">
              <a:latin typeface="Courier New"/>
              <a:cs typeface="Courier New"/>
            </a:endParaRPr>
          </a:p>
          <a:p>
            <a:r>
              <a:rPr lang="en-US" sz="1800" b="0" err="1">
                <a:latin typeface="Courier New"/>
                <a:cs typeface="Courier New"/>
              </a:rPr>
              <a:t>gcc</a:t>
            </a:r>
            <a:r>
              <a:rPr lang="en-US" sz="1800" b="0">
                <a:latin typeface="Courier New"/>
                <a:cs typeface="Courier New"/>
              </a:rPr>
              <a:t> -Wall -DRUNTIME -shared -</a:t>
            </a:r>
            <a:r>
              <a:rPr lang="en-US" sz="1800" b="0" err="1">
                <a:latin typeface="Courier New"/>
                <a:cs typeface="Courier New"/>
              </a:rPr>
              <a:t>fpic</a:t>
            </a:r>
            <a:r>
              <a:rPr lang="en-US" sz="1800" b="0">
                <a:latin typeface="Courier New"/>
                <a:cs typeface="Courier New"/>
              </a:rPr>
              <a:t> -o </a:t>
            </a:r>
            <a:r>
              <a:rPr lang="en-US" sz="1800" b="0" err="1">
                <a:latin typeface="Courier New"/>
                <a:cs typeface="Courier New"/>
              </a:rPr>
              <a:t>mymalloc.so</a:t>
            </a:r>
            <a:r>
              <a:rPr lang="en-US" sz="1800" b="0">
                <a:latin typeface="Courier New"/>
                <a:cs typeface="Courier New"/>
              </a:rPr>
              <a:t> </a:t>
            </a:r>
            <a:r>
              <a:rPr lang="en-US" sz="1800" b="0" err="1">
                <a:latin typeface="Courier New"/>
                <a:cs typeface="Courier New"/>
              </a:rPr>
              <a:t>mymalloc.c</a:t>
            </a:r>
            <a:r>
              <a:rPr lang="en-US" sz="1800" b="0">
                <a:latin typeface="Courier New"/>
                <a:cs typeface="Courier New"/>
              </a:rPr>
              <a:t> -</a:t>
            </a:r>
            <a:r>
              <a:rPr lang="en-US" sz="1800" b="0" err="1">
                <a:latin typeface="Courier New"/>
                <a:cs typeface="Courier New"/>
              </a:rPr>
              <a:t>ldl</a:t>
            </a:r>
            <a:endParaRPr lang="en-US" sz="1800" b="0">
              <a:latin typeface="Courier New"/>
              <a:cs typeface="Courier New"/>
            </a:endParaRPr>
          </a:p>
          <a:p>
            <a:r>
              <a:rPr lang="en-US" sz="1800" b="0" err="1">
                <a:latin typeface="Courier New"/>
                <a:cs typeface="Courier New"/>
              </a:rPr>
              <a:t>gcc</a:t>
            </a:r>
            <a:r>
              <a:rPr lang="en-US" sz="1800" b="0">
                <a:latin typeface="Courier New"/>
                <a:cs typeface="Courier New"/>
              </a:rPr>
              <a:t> -Wall -o </a:t>
            </a:r>
            <a:r>
              <a:rPr lang="en-US" sz="1800" b="0" err="1">
                <a:latin typeface="Courier New"/>
                <a:cs typeface="Courier New"/>
              </a:rPr>
              <a:t>intr</a:t>
            </a:r>
            <a:r>
              <a:rPr lang="en-US" sz="1800" b="0">
                <a:latin typeface="Courier New"/>
                <a:cs typeface="Courier New"/>
              </a:rPr>
              <a:t> </a:t>
            </a:r>
            <a:r>
              <a:rPr lang="en-US" sz="1800" b="0" err="1">
                <a:latin typeface="Courier New"/>
                <a:cs typeface="Courier New"/>
              </a:rPr>
              <a:t>int.c</a:t>
            </a:r>
            <a:endParaRPr lang="en-US" sz="1800" b="0">
              <a:latin typeface="Courier New"/>
              <a:cs typeface="Courier New"/>
            </a:endParaRPr>
          </a:p>
          <a:p>
            <a:r>
              <a:rPr lang="en-US" sz="1800" err="1">
                <a:latin typeface="Courier New"/>
                <a:cs typeface="Courier New"/>
              </a:rPr>
              <a:t>linux</a:t>
            </a:r>
            <a:r>
              <a:rPr lang="en-US" sz="1800">
                <a:latin typeface="Courier New"/>
                <a:cs typeface="Courier New"/>
              </a:rPr>
              <a:t>&gt; make </a:t>
            </a:r>
            <a:r>
              <a:rPr lang="en-US" sz="1800" err="1">
                <a:latin typeface="Courier New"/>
                <a:cs typeface="Courier New"/>
              </a:rPr>
              <a:t>runr</a:t>
            </a:r>
            <a:endParaRPr lang="en-US" sz="1800">
              <a:latin typeface="Courier New"/>
              <a:cs typeface="Courier New"/>
            </a:endParaRPr>
          </a:p>
          <a:p>
            <a:r>
              <a:rPr lang="en-US" sz="1800" b="0">
                <a:latin typeface="Courier New"/>
                <a:cs typeface="Courier New"/>
              </a:rPr>
              <a:t>(LD_PRELOAD="./</a:t>
            </a:r>
            <a:r>
              <a:rPr lang="en-US" sz="1800" b="0" err="1">
                <a:latin typeface="Courier New"/>
                <a:cs typeface="Courier New"/>
              </a:rPr>
              <a:t>mymalloc.so</a:t>
            </a:r>
            <a:r>
              <a:rPr lang="en-US" sz="1800" b="0">
                <a:latin typeface="Courier New"/>
                <a:cs typeface="Courier New"/>
              </a:rPr>
              <a:t>" ./</a:t>
            </a:r>
            <a:r>
              <a:rPr lang="en-US" sz="1800" b="0" err="1">
                <a:latin typeface="Courier New"/>
                <a:cs typeface="Courier New"/>
              </a:rPr>
              <a:t>intr</a:t>
            </a:r>
            <a:r>
              <a:rPr lang="en-US" sz="1800" b="0">
                <a:latin typeface="Courier New"/>
                <a:cs typeface="Courier New"/>
              </a:rPr>
              <a:t> 10 100 1000)</a:t>
            </a:r>
          </a:p>
          <a:p>
            <a:r>
              <a:rPr lang="fi-FI" sz="1800" b="0">
                <a:latin typeface="Courier New"/>
                <a:cs typeface="Courier New"/>
              </a:rPr>
              <a:t>malloc(10) = 0x91a010</a:t>
            </a:r>
          </a:p>
          <a:p>
            <a:r>
              <a:rPr lang="en-US" sz="1800" b="0">
                <a:latin typeface="Courier New"/>
                <a:cs typeface="Courier New"/>
              </a:rPr>
              <a:t>free(0x91a010)</a:t>
            </a:r>
          </a:p>
          <a:p>
            <a:r>
              <a:rPr lang="en-US" sz="1800">
                <a:latin typeface="Courier New"/>
                <a:cs typeface="Courier New"/>
              </a:rPr>
              <a:t>. . . </a:t>
            </a:r>
          </a:p>
          <a:p>
            <a:r>
              <a:rPr lang="en-US" sz="1800" err="1">
                <a:latin typeface="Courier New"/>
                <a:cs typeface="Courier New"/>
              </a:rPr>
              <a:t>linux</a:t>
            </a:r>
            <a:r>
              <a:rPr lang="en-US" sz="1800">
                <a:latin typeface="Courier New"/>
                <a:cs typeface="Courier New"/>
              </a:rPr>
              <a:t>&gt;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53000" y="2895600"/>
            <a:ext cx="3406514" cy="646331"/>
          </a:xfrm>
          <a:prstGeom prst="rect">
            <a:avLst/>
          </a:prstGeom>
          <a:solidFill>
            <a:srgbClr val="D5F1C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>
                <a:solidFill>
                  <a:srgbClr val="C00000"/>
                </a:solidFill>
                <a:latin typeface="Calibri" pitchFamily="34" charset="0"/>
              </a:rPr>
              <a:t>Search for </a:t>
            </a:r>
            <a:r>
              <a:rPr lang="en-US" sz="1800">
                <a:solidFill>
                  <a:srgbClr val="C00000"/>
                </a:solidFill>
                <a:latin typeface="Courier New"/>
                <a:cs typeface="Courier New"/>
              </a:rPr>
              <a:t>&lt;</a:t>
            </a:r>
            <a:r>
              <a:rPr lang="en-US" sz="1800" err="1">
                <a:solidFill>
                  <a:srgbClr val="C00000"/>
                </a:solidFill>
                <a:latin typeface="Courier New"/>
                <a:cs typeface="Courier New"/>
              </a:rPr>
              <a:t>malloc.h</a:t>
            </a:r>
            <a:r>
              <a:rPr lang="en-US" sz="1800">
                <a:solidFill>
                  <a:srgbClr val="C00000"/>
                </a:solidFill>
                <a:latin typeface="Courier New"/>
                <a:cs typeface="Courier New"/>
              </a:rPr>
              <a:t>&gt;</a:t>
            </a:r>
            <a:r>
              <a:rPr lang="en-US" sz="1800">
                <a:solidFill>
                  <a:srgbClr val="C00000"/>
                </a:solidFill>
                <a:latin typeface="Calibri" pitchFamily="34" charset="0"/>
              </a:rPr>
              <a:t> leads to</a:t>
            </a:r>
          </a:p>
          <a:p>
            <a:r>
              <a:rPr lang="en-US" sz="1800">
                <a:solidFill>
                  <a:srgbClr val="C00000"/>
                </a:solidFill>
                <a:latin typeface="Courier New"/>
                <a:cs typeface="Courier New"/>
              </a:rPr>
              <a:t>/</a:t>
            </a:r>
            <a:r>
              <a:rPr lang="en-US" sz="1800" err="1">
                <a:solidFill>
                  <a:srgbClr val="C00000"/>
                </a:solidFill>
                <a:latin typeface="Courier New"/>
                <a:cs typeface="Courier New"/>
              </a:rPr>
              <a:t>usr</a:t>
            </a:r>
            <a:r>
              <a:rPr lang="en-US" sz="1800">
                <a:solidFill>
                  <a:srgbClr val="C00000"/>
                </a:solidFill>
                <a:latin typeface="Courier New"/>
                <a:cs typeface="Courier New"/>
              </a:rPr>
              <a:t>/include/</a:t>
            </a:r>
            <a:r>
              <a:rPr lang="en-US" sz="1800" err="1">
                <a:solidFill>
                  <a:srgbClr val="C00000"/>
                </a:solidFill>
                <a:latin typeface="Courier New"/>
                <a:cs typeface="Courier New"/>
              </a:rPr>
              <a:t>malloc.h</a:t>
            </a:r>
            <a:endParaRPr lang="en-US" sz="1800">
              <a:solidFill>
                <a:srgbClr val="C00000"/>
              </a:solidFill>
              <a:latin typeface="Courier New"/>
              <a:cs typeface="Courier New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3581400" y="2057400"/>
            <a:ext cx="1371600" cy="8382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Interpositioning</a:t>
            </a:r>
            <a:r>
              <a:rPr lang="en-US"/>
              <a:t> Recap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Compile Time</a:t>
            </a:r>
          </a:p>
          <a:p>
            <a:pPr lvl="1"/>
            <a:r>
              <a:rPr lang="en-US" dirty="0"/>
              <a:t>Apparent calls to </a:t>
            </a:r>
            <a:r>
              <a:rPr lang="en-US" b="1" dirty="0">
                <a:latin typeface="Courier New"/>
                <a:cs typeface="Courier New"/>
              </a:rPr>
              <a:t>mallo</a:t>
            </a:r>
            <a:r>
              <a:rPr lang="en-US" dirty="0"/>
              <a:t>c/</a:t>
            </a:r>
            <a:r>
              <a:rPr lang="en-US" b="1" dirty="0">
                <a:latin typeface="Courier New"/>
                <a:cs typeface="Courier New"/>
              </a:rPr>
              <a:t>free</a:t>
            </a:r>
            <a:r>
              <a:rPr lang="en-US" dirty="0"/>
              <a:t> get macro-expanded into calls to </a:t>
            </a:r>
            <a:r>
              <a:rPr lang="en-US" b="1" dirty="0" err="1">
                <a:latin typeface="Courier New"/>
                <a:cs typeface="Courier New"/>
              </a:rPr>
              <a:t>mymalloc</a:t>
            </a:r>
            <a:r>
              <a:rPr lang="en-US" dirty="0"/>
              <a:t>/</a:t>
            </a:r>
            <a:r>
              <a:rPr lang="en-US" b="1" dirty="0" err="1">
                <a:latin typeface="Courier New"/>
                <a:cs typeface="Courier New"/>
              </a:rPr>
              <a:t>myfree</a:t>
            </a:r>
            <a:endParaRPr lang="en-US" b="1" dirty="0">
              <a:latin typeface="Courier New"/>
              <a:cs typeface="Courier New"/>
            </a:endParaRPr>
          </a:p>
          <a:p>
            <a:pPr lvl="1"/>
            <a:r>
              <a:rPr lang="en-US" dirty="0"/>
              <a:t>Simple approach.  Must have access to source &amp; recompile</a:t>
            </a:r>
            <a:endParaRPr lang="en-US" b="1" dirty="0">
              <a:latin typeface="Courier New"/>
              <a:cs typeface="Courier New"/>
            </a:endParaRPr>
          </a:p>
          <a:p>
            <a:r>
              <a:rPr lang="en-US" dirty="0"/>
              <a:t>Link Time</a:t>
            </a:r>
          </a:p>
          <a:p>
            <a:pPr lvl="1"/>
            <a:r>
              <a:rPr lang="en-US" dirty="0"/>
              <a:t>Use linker trick to have special name resolutions</a:t>
            </a:r>
          </a:p>
          <a:p>
            <a:pPr lvl="2"/>
            <a:r>
              <a:rPr lang="en-US" b="1" dirty="0">
                <a:latin typeface="Courier New"/>
                <a:cs typeface="Courier New"/>
              </a:rPr>
              <a:t>malloc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b="1" dirty="0">
                <a:latin typeface="Courier New"/>
                <a:cs typeface="Courier New"/>
                <a:sym typeface="Wingdings" pitchFamily="2" charset="2"/>
              </a:rPr>
              <a:t>__</a:t>
            </a:r>
            <a:r>
              <a:rPr lang="en-US" b="1" dirty="0" err="1">
                <a:latin typeface="Courier New"/>
                <a:cs typeface="Courier New"/>
                <a:sym typeface="Wingdings" pitchFamily="2" charset="2"/>
              </a:rPr>
              <a:t>wrap_malloc</a:t>
            </a:r>
            <a:endParaRPr lang="en-US" b="1" dirty="0">
              <a:latin typeface="Courier New"/>
              <a:cs typeface="Courier New"/>
              <a:sym typeface="Wingdings" pitchFamily="2" charset="2"/>
            </a:endParaRPr>
          </a:p>
          <a:p>
            <a:pPr lvl="2"/>
            <a:r>
              <a:rPr lang="en-US" b="1" dirty="0">
                <a:latin typeface="Courier New"/>
                <a:cs typeface="Courier New"/>
                <a:sym typeface="Wingdings" pitchFamily="2" charset="2"/>
              </a:rPr>
              <a:t>__</a:t>
            </a:r>
            <a:r>
              <a:rPr lang="en-US" b="1" dirty="0" err="1">
                <a:latin typeface="Courier New"/>
                <a:cs typeface="Courier New"/>
                <a:sym typeface="Wingdings" pitchFamily="2" charset="2"/>
              </a:rPr>
              <a:t>real_malloc</a:t>
            </a:r>
            <a:r>
              <a:rPr lang="en-US" dirty="0">
                <a:sym typeface="Wingdings" pitchFamily="2" charset="2"/>
              </a:rPr>
              <a:t>  </a:t>
            </a:r>
            <a:r>
              <a:rPr lang="en-US" b="1" dirty="0">
                <a:latin typeface="Courier New"/>
                <a:cs typeface="Courier New"/>
                <a:sym typeface="Wingdings" pitchFamily="2" charset="2"/>
              </a:rPr>
              <a:t>malloc</a:t>
            </a:r>
          </a:p>
          <a:p>
            <a:r>
              <a:rPr lang="en-US" dirty="0">
                <a:sym typeface="Wingdings" pitchFamily="2" charset="2"/>
              </a:rPr>
              <a:t>Load/Run Time</a:t>
            </a:r>
          </a:p>
          <a:p>
            <a:pPr lvl="1"/>
            <a:r>
              <a:rPr lang="en-US" dirty="0">
                <a:sym typeface="Wingdings" pitchFamily="2" charset="2"/>
              </a:rPr>
              <a:t>Implement custom version of </a:t>
            </a:r>
            <a:r>
              <a:rPr lang="en-US" b="1" dirty="0">
                <a:latin typeface="Courier New"/>
                <a:cs typeface="Courier New"/>
                <a:sym typeface="Wingdings" pitchFamily="2" charset="2"/>
              </a:rPr>
              <a:t>malloc</a:t>
            </a:r>
            <a:r>
              <a:rPr lang="en-US" dirty="0">
                <a:sym typeface="Wingdings" pitchFamily="2" charset="2"/>
              </a:rPr>
              <a:t>/</a:t>
            </a:r>
            <a:r>
              <a:rPr lang="en-US" b="1" dirty="0">
                <a:latin typeface="Courier New"/>
                <a:cs typeface="Courier New"/>
                <a:sym typeface="Wingdings" pitchFamily="2" charset="2"/>
              </a:rPr>
              <a:t>free</a:t>
            </a:r>
            <a:r>
              <a:rPr lang="en-US" dirty="0">
                <a:sym typeface="Wingdings" pitchFamily="2" charset="2"/>
              </a:rPr>
              <a:t> that use dynamic linking to load library </a:t>
            </a:r>
            <a:r>
              <a:rPr lang="en-US" b="1" dirty="0">
                <a:latin typeface="Courier New"/>
                <a:cs typeface="Courier New"/>
                <a:sym typeface="Wingdings" pitchFamily="2" charset="2"/>
              </a:rPr>
              <a:t>malloc</a:t>
            </a:r>
            <a:r>
              <a:rPr lang="en-US" dirty="0">
                <a:sym typeface="Wingdings" pitchFamily="2" charset="2"/>
              </a:rPr>
              <a:t>/</a:t>
            </a:r>
            <a:r>
              <a:rPr lang="en-US" b="1" dirty="0">
                <a:latin typeface="Courier New"/>
                <a:cs typeface="Courier New"/>
                <a:sym typeface="Wingdings" pitchFamily="2" charset="2"/>
              </a:rPr>
              <a:t>free</a:t>
            </a:r>
            <a:r>
              <a:rPr lang="en-US" dirty="0">
                <a:sym typeface="Wingdings" pitchFamily="2" charset="2"/>
              </a:rPr>
              <a:t> under different names</a:t>
            </a:r>
          </a:p>
          <a:p>
            <a:pPr lvl="1"/>
            <a:r>
              <a:rPr lang="en-US" dirty="0">
                <a:sym typeface="Wingdings" pitchFamily="2" charset="2"/>
              </a:rPr>
              <a:t>Can use with ANY dynamically linked binary</a:t>
            </a:r>
          </a:p>
          <a:p>
            <a:pPr marL="57150" indent="0">
              <a:buNone/>
            </a:pPr>
            <a:r>
              <a:rPr lang="en-US" sz="1800" b="0" dirty="0">
                <a:latin typeface="Courier New"/>
                <a:cs typeface="Courier New"/>
              </a:rPr>
              <a:t>env LD_PRELOAD=./</a:t>
            </a:r>
            <a:r>
              <a:rPr lang="en-US" sz="1800" b="0" dirty="0" err="1">
                <a:latin typeface="Courier New"/>
                <a:cs typeface="Courier New"/>
              </a:rPr>
              <a:t>mymalloc.so</a:t>
            </a:r>
            <a:r>
              <a:rPr lang="en-US" sz="1800" b="0" dirty="0">
                <a:latin typeface="Courier New"/>
                <a:cs typeface="Courier New"/>
              </a:rPr>
              <a:t> </a:t>
            </a:r>
            <a:r>
              <a:rPr lang="en-US" sz="1800" b="0" dirty="0" err="1">
                <a:latin typeface="Courier New"/>
                <a:cs typeface="Courier New"/>
              </a:rPr>
              <a:t>gcc</a:t>
            </a:r>
            <a:r>
              <a:rPr lang="en-US" sz="1800" b="0" dirty="0">
                <a:latin typeface="Courier New"/>
                <a:cs typeface="Courier New"/>
              </a:rPr>
              <a:t> –c </a:t>
            </a:r>
            <a:r>
              <a:rPr lang="en-US" sz="1800" b="0" dirty="0" err="1">
                <a:latin typeface="Courier New"/>
                <a:cs typeface="Courier New"/>
              </a:rPr>
              <a:t>int.c</a:t>
            </a:r>
            <a:r>
              <a:rPr lang="en-US" sz="1800" b="0" dirty="0">
                <a:latin typeface="Courier New"/>
                <a:cs typeface="Courier New"/>
              </a:rPr>
              <a:t>)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Linking Recap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Usually: Just happens, no big deal</a:t>
            </a:r>
          </a:p>
          <a:p>
            <a:r>
              <a:rPr lang="en-US"/>
              <a:t>Sometimes: Strange errors</a:t>
            </a:r>
          </a:p>
          <a:p>
            <a:pPr lvl="1"/>
            <a:r>
              <a:rPr lang="en-US"/>
              <a:t>Bad symbol resolution</a:t>
            </a:r>
          </a:p>
          <a:p>
            <a:pPr lvl="1"/>
            <a:r>
              <a:rPr lang="en-US"/>
              <a:t>Ordering dependence of linked .o, .a, and .so files</a:t>
            </a:r>
          </a:p>
          <a:p>
            <a:r>
              <a:rPr lang="en-US"/>
              <a:t>For power users:</a:t>
            </a:r>
          </a:p>
          <a:p>
            <a:pPr lvl="1"/>
            <a:r>
              <a:rPr lang="en-US" err="1"/>
              <a:t>Interpositioning</a:t>
            </a:r>
            <a:r>
              <a:rPr lang="en-US"/>
              <a:t> to trace programs with &amp; without source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386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Linkers? (cont)</a:t>
            </a:r>
          </a:p>
        </p:txBody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Reason 2: Efficiency</a:t>
            </a:r>
          </a:p>
          <a:p>
            <a:pPr lvl="1"/>
            <a:r>
              <a:rPr lang="en-US" dirty="0"/>
              <a:t>Time: Separate compilation</a:t>
            </a:r>
          </a:p>
          <a:p>
            <a:pPr lvl="2"/>
            <a:r>
              <a:rPr lang="en-US" dirty="0"/>
              <a:t>Change one source file, compile, and then relink.</a:t>
            </a:r>
          </a:p>
          <a:p>
            <a:pPr lvl="2"/>
            <a:r>
              <a:rPr lang="en-US" dirty="0"/>
              <a:t>No need to recompile other source files.</a:t>
            </a:r>
          </a:p>
          <a:p>
            <a:pPr lvl="2"/>
            <a:r>
              <a:rPr lang="en-US" dirty="0"/>
              <a:t>Can compile multiple files concurrently.</a:t>
            </a:r>
          </a:p>
          <a:p>
            <a:pPr lvl="1"/>
            <a:r>
              <a:rPr lang="en-US" dirty="0"/>
              <a:t>Space: Libraries </a:t>
            </a:r>
          </a:p>
          <a:p>
            <a:pPr lvl="2"/>
            <a:r>
              <a:rPr lang="en-US" dirty="0"/>
              <a:t>Common functions can be aggregated into a single file...</a:t>
            </a:r>
          </a:p>
          <a:p>
            <a:pPr lvl="2"/>
            <a:r>
              <a:rPr lang="en-US" b="1" dirty="0"/>
              <a:t>Option 1: </a:t>
            </a:r>
            <a:r>
              <a:rPr lang="en-US" b="1" i="1" dirty="0"/>
              <a:t>Static Linking</a:t>
            </a:r>
          </a:p>
          <a:p>
            <a:pPr lvl="3"/>
            <a:r>
              <a:rPr lang="en-US" dirty="0"/>
              <a:t>Executable files and running memory images contain only the library code they actually use</a:t>
            </a:r>
          </a:p>
          <a:p>
            <a:pPr lvl="2"/>
            <a:r>
              <a:rPr lang="en-US" b="1" dirty="0"/>
              <a:t>Option 2: </a:t>
            </a:r>
            <a:r>
              <a:rPr lang="en-US" b="1" i="1" dirty="0"/>
              <a:t>Dynamic linking</a:t>
            </a:r>
          </a:p>
          <a:p>
            <a:pPr lvl="3"/>
            <a:r>
              <a:rPr lang="en-US" dirty="0"/>
              <a:t>Executable files contain no library code</a:t>
            </a:r>
          </a:p>
          <a:p>
            <a:pPr lvl="3"/>
            <a:r>
              <a:rPr lang="en-US" dirty="0"/>
              <a:t>During execution, single copy of library code can be shared across all executing processes</a:t>
            </a:r>
          </a:p>
          <a:p>
            <a:pPr marL="1371600" lvl="3" indent="0">
              <a:buNone/>
            </a:pP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2" name="Rectangle 4"/>
          <p:cNvSpPr>
            <a:spLocks noGrp="1" noChangeArrowheads="1"/>
          </p:cNvSpPr>
          <p:nvPr>
            <p:ph type="title"/>
          </p:nvPr>
        </p:nvSpPr>
        <p:spPr>
          <a:xfrm>
            <a:off x="404813" y="457200"/>
            <a:ext cx="6986587" cy="781050"/>
          </a:xfrm>
        </p:spPr>
        <p:txBody>
          <a:bodyPr/>
          <a:lstStyle/>
          <a:p>
            <a:r>
              <a:rPr lang="en-US"/>
              <a:t>What Do Linkers Do?</a:t>
            </a:r>
          </a:p>
        </p:txBody>
      </p:sp>
      <p:sp>
        <p:nvSpPr>
          <p:cNvPr id="19661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90513" y="1449388"/>
            <a:ext cx="8853487" cy="5484812"/>
          </a:xfrm>
        </p:spPr>
        <p:txBody>
          <a:bodyPr/>
          <a:lstStyle/>
          <a:p>
            <a:r>
              <a:rPr lang="en-US"/>
              <a:t>Step 1: Symbol resolution</a:t>
            </a:r>
          </a:p>
          <a:p>
            <a:pPr lvl="1"/>
            <a:endParaRPr lang="en-US"/>
          </a:p>
          <a:p>
            <a:pPr lvl="1"/>
            <a:r>
              <a:rPr lang="en-US"/>
              <a:t>Programs define and reference </a:t>
            </a:r>
            <a:r>
              <a:rPr lang="en-US" i="1"/>
              <a:t>symbols</a:t>
            </a:r>
            <a:r>
              <a:rPr lang="en-US"/>
              <a:t> (global variables and functions):</a:t>
            </a:r>
          </a:p>
          <a:p>
            <a:pPr lvl="2"/>
            <a:r>
              <a:rPr lang="en-US" sz="1800" b="1">
                <a:latin typeface="Courier New" charset="0"/>
              </a:rPr>
              <a:t>void swap() {…}   /* define symbol swap */</a:t>
            </a:r>
          </a:p>
          <a:p>
            <a:pPr lvl="2"/>
            <a:r>
              <a:rPr lang="en-US" sz="1800" b="1">
                <a:latin typeface="Courier New" charset="0"/>
              </a:rPr>
              <a:t>swap();           /* reference symbol swap */</a:t>
            </a:r>
          </a:p>
          <a:p>
            <a:pPr lvl="2"/>
            <a:r>
              <a:rPr lang="en-US" sz="1800" b="1" err="1">
                <a:latin typeface="Courier New" charset="0"/>
              </a:rPr>
              <a:t>int</a:t>
            </a:r>
            <a:r>
              <a:rPr lang="en-US" sz="1800" b="1">
                <a:latin typeface="Courier New" charset="0"/>
              </a:rPr>
              <a:t> *</a:t>
            </a:r>
            <a:r>
              <a:rPr lang="en-US" sz="1800" b="1" err="1">
                <a:latin typeface="Courier New" charset="0"/>
              </a:rPr>
              <a:t>xp</a:t>
            </a:r>
            <a:r>
              <a:rPr lang="en-US" sz="1800" b="1">
                <a:latin typeface="Courier New" charset="0"/>
              </a:rPr>
              <a:t> = &amp;</a:t>
            </a:r>
            <a:r>
              <a:rPr lang="en-US" sz="1800" b="1" err="1">
                <a:latin typeface="Courier New" charset="0"/>
              </a:rPr>
              <a:t>x</a:t>
            </a:r>
            <a:r>
              <a:rPr lang="en-US" sz="1800" b="1">
                <a:latin typeface="Courier New" charset="0"/>
              </a:rPr>
              <a:t>;     /* define symbol </a:t>
            </a:r>
            <a:r>
              <a:rPr lang="en-US" sz="1800" b="1" err="1">
                <a:latin typeface="Courier New" charset="0"/>
              </a:rPr>
              <a:t>xp</a:t>
            </a:r>
            <a:r>
              <a:rPr lang="en-US" sz="1800" b="1">
                <a:latin typeface="Courier New" charset="0"/>
              </a:rPr>
              <a:t>, reference </a:t>
            </a:r>
            <a:r>
              <a:rPr lang="en-US" sz="1800" b="1" err="1">
                <a:latin typeface="Courier New" charset="0"/>
              </a:rPr>
              <a:t>x</a:t>
            </a:r>
            <a:r>
              <a:rPr lang="en-US" sz="1800" b="1">
                <a:latin typeface="Courier New" charset="0"/>
              </a:rPr>
              <a:t> */</a:t>
            </a:r>
            <a:endParaRPr lang="en-US" sz="1800" b="1"/>
          </a:p>
          <a:p>
            <a:pPr lvl="1"/>
            <a:endParaRPr lang="en-US"/>
          </a:p>
          <a:p>
            <a:pPr lvl="1"/>
            <a:r>
              <a:rPr lang="en-US"/>
              <a:t>Symbol definitions are stored in object file (by assembler) in </a:t>
            </a:r>
            <a:r>
              <a:rPr lang="en-US" i="1"/>
              <a:t>symbol table</a:t>
            </a:r>
            <a:r>
              <a:rPr lang="en-US"/>
              <a:t>.</a:t>
            </a:r>
          </a:p>
          <a:p>
            <a:pPr lvl="2"/>
            <a:r>
              <a:rPr lang="en-US"/>
              <a:t>Symbol table is an array of entries</a:t>
            </a:r>
            <a:endParaRPr lang="en-US">
              <a:latin typeface="Courier New"/>
              <a:cs typeface="Courier New"/>
            </a:endParaRPr>
          </a:p>
          <a:p>
            <a:pPr lvl="2"/>
            <a:r>
              <a:rPr lang="en-US"/>
              <a:t>Each entry includes name, size, and location of symbol.</a:t>
            </a:r>
          </a:p>
          <a:p>
            <a:pPr lvl="1"/>
            <a:endParaRPr lang="en-US"/>
          </a:p>
          <a:p>
            <a:pPr lvl="1"/>
            <a:r>
              <a:rPr lang="en-US" b="1">
                <a:solidFill>
                  <a:srgbClr val="FF0000"/>
                </a:solidFill>
              </a:rPr>
              <a:t>During symbol resolution step, the linker associates each symbol reference with exactly one symbol definition.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Symbols in Example C Program</a:t>
            </a:r>
          </a:p>
        </p:txBody>
      </p:sp>
      <p:sp>
        <p:nvSpPr>
          <p:cNvPr id="201731" name="Rectangle 3"/>
          <p:cNvSpPr>
            <a:spLocks noChangeArrowheads="1"/>
          </p:cNvSpPr>
          <p:nvPr/>
        </p:nvSpPr>
        <p:spPr bwMode="auto">
          <a:xfrm>
            <a:off x="139700" y="1928813"/>
            <a:ext cx="4508500" cy="2862323"/>
          </a:xfrm>
          <a:prstGeom prst="rect">
            <a:avLst/>
          </a:prstGeom>
          <a:solidFill>
            <a:srgbClr val="F7F5C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800" err="1">
                <a:latin typeface="Courier New"/>
                <a:cs typeface="Courier New"/>
              </a:rPr>
              <a:t>int</a:t>
            </a:r>
            <a:r>
              <a:rPr lang="en-US" sz="1800">
                <a:latin typeface="Courier New"/>
                <a:cs typeface="Courier New"/>
              </a:rPr>
              <a:t> sum(</a:t>
            </a:r>
            <a:r>
              <a:rPr lang="en-US" sz="1800" err="1">
                <a:latin typeface="Courier New"/>
                <a:cs typeface="Courier New"/>
              </a:rPr>
              <a:t>int</a:t>
            </a:r>
            <a:r>
              <a:rPr lang="en-US" sz="1800">
                <a:latin typeface="Courier New"/>
                <a:cs typeface="Courier New"/>
              </a:rPr>
              <a:t> *a, </a:t>
            </a:r>
            <a:r>
              <a:rPr lang="en-US" sz="1800" err="1">
                <a:latin typeface="Courier New"/>
                <a:cs typeface="Courier New"/>
              </a:rPr>
              <a:t>int</a:t>
            </a:r>
            <a:r>
              <a:rPr lang="en-US" sz="1800">
                <a:latin typeface="Courier New"/>
                <a:cs typeface="Courier New"/>
              </a:rPr>
              <a:t> n);</a:t>
            </a:r>
          </a:p>
          <a:p>
            <a:endParaRPr lang="en-US" sz="1800">
              <a:latin typeface="Courier New"/>
              <a:cs typeface="Courier New"/>
            </a:endParaRPr>
          </a:p>
          <a:p>
            <a:r>
              <a:rPr lang="hu-HU" sz="1800">
                <a:latin typeface="Courier New"/>
                <a:cs typeface="Courier New"/>
              </a:rPr>
              <a:t>int </a:t>
            </a:r>
            <a:r>
              <a:rPr lang="hu-HU" sz="1800">
                <a:solidFill>
                  <a:schemeClr val="accent2"/>
                </a:solidFill>
                <a:latin typeface="Courier New"/>
                <a:cs typeface="Courier New"/>
              </a:rPr>
              <a:t>array</a:t>
            </a:r>
            <a:r>
              <a:rPr lang="hu-HU" sz="1800">
                <a:latin typeface="Courier New"/>
                <a:cs typeface="Courier New"/>
              </a:rPr>
              <a:t>[2] = {1, 2};</a:t>
            </a:r>
          </a:p>
          <a:p>
            <a:endParaRPr lang="hu-HU" sz="1800">
              <a:latin typeface="Courier New"/>
              <a:cs typeface="Courier New"/>
            </a:endParaRPr>
          </a:p>
          <a:p>
            <a:r>
              <a:rPr lang="en-US" sz="1800" err="1">
                <a:latin typeface="Courier New"/>
                <a:cs typeface="Courier New"/>
              </a:rPr>
              <a:t>int</a:t>
            </a:r>
            <a:r>
              <a:rPr lang="en-US" sz="1800">
                <a:latin typeface="Courier New"/>
                <a:cs typeface="Courier New"/>
              </a:rPr>
              <a:t> </a:t>
            </a:r>
            <a:r>
              <a:rPr lang="en-US" sz="1800">
                <a:solidFill>
                  <a:srgbClr val="3333CC"/>
                </a:solidFill>
                <a:latin typeface="Courier New"/>
                <a:cs typeface="Courier New"/>
              </a:rPr>
              <a:t>main</a:t>
            </a:r>
            <a:r>
              <a:rPr lang="en-US" sz="1800">
                <a:latin typeface="Courier New"/>
                <a:cs typeface="Courier New"/>
              </a:rPr>
              <a:t>(</a:t>
            </a:r>
            <a:r>
              <a:rPr lang="en-US" sz="1800" err="1">
                <a:latin typeface="Courier New"/>
                <a:cs typeface="Courier New"/>
              </a:rPr>
              <a:t>int</a:t>
            </a:r>
            <a:r>
              <a:rPr lang="en-US" sz="1800">
                <a:latin typeface="Courier New"/>
                <a:cs typeface="Courier New"/>
              </a:rPr>
              <a:t> </a:t>
            </a:r>
            <a:r>
              <a:rPr lang="en-US" sz="1800" err="1">
                <a:latin typeface="Courier New"/>
                <a:cs typeface="Courier New"/>
              </a:rPr>
              <a:t>argc</a:t>
            </a:r>
            <a:r>
              <a:rPr lang="en-US" sz="1800">
                <a:latin typeface="Courier New"/>
                <a:cs typeface="Courier New"/>
              </a:rPr>
              <a:t>, char** </a:t>
            </a:r>
            <a:r>
              <a:rPr lang="en-US" sz="1800" err="1">
                <a:latin typeface="Courier New"/>
                <a:cs typeface="Courier New"/>
              </a:rPr>
              <a:t>argv</a:t>
            </a:r>
            <a:r>
              <a:rPr lang="en-US" sz="1800">
                <a:latin typeface="Courier New"/>
                <a:cs typeface="Courier New"/>
              </a:rPr>
              <a:t>)</a:t>
            </a:r>
          </a:p>
          <a:p>
            <a:r>
              <a:rPr lang="en-US" sz="1800">
                <a:latin typeface="Courier New"/>
                <a:cs typeface="Courier New"/>
              </a:rPr>
              <a:t>{</a:t>
            </a:r>
          </a:p>
          <a:p>
            <a:r>
              <a:rPr lang="fr-FR" sz="1800">
                <a:latin typeface="Courier New"/>
                <a:cs typeface="Courier New"/>
              </a:rPr>
              <a:t>    </a:t>
            </a:r>
            <a:r>
              <a:rPr lang="fr-FR" sz="1800" err="1">
                <a:latin typeface="Courier New"/>
                <a:cs typeface="Courier New"/>
              </a:rPr>
              <a:t>int</a:t>
            </a:r>
            <a:r>
              <a:rPr lang="fr-FR" sz="1800">
                <a:latin typeface="Courier New"/>
                <a:cs typeface="Courier New"/>
              </a:rPr>
              <a:t> val = </a:t>
            </a:r>
            <a:r>
              <a:rPr lang="fr-FR" sz="1800" err="1">
                <a:solidFill>
                  <a:srgbClr val="C00000"/>
                </a:solidFill>
                <a:latin typeface="Courier New"/>
                <a:cs typeface="Courier New"/>
              </a:rPr>
              <a:t>sum</a:t>
            </a:r>
            <a:r>
              <a:rPr lang="fr-FR" sz="1800">
                <a:latin typeface="Courier New"/>
                <a:cs typeface="Courier New"/>
              </a:rPr>
              <a:t>(</a:t>
            </a:r>
            <a:r>
              <a:rPr lang="fr-FR" sz="1800" err="1">
                <a:latin typeface="Courier New"/>
                <a:cs typeface="Courier New"/>
              </a:rPr>
              <a:t>array</a:t>
            </a:r>
            <a:r>
              <a:rPr lang="fr-FR" sz="1800">
                <a:latin typeface="Courier New"/>
                <a:cs typeface="Courier New"/>
              </a:rPr>
              <a:t>, 2);</a:t>
            </a:r>
          </a:p>
          <a:p>
            <a:r>
              <a:rPr lang="fr-FR" sz="1800">
                <a:latin typeface="Courier New"/>
                <a:cs typeface="Courier New"/>
              </a:rPr>
              <a:t>    return val;</a:t>
            </a:r>
          </a:p>
          <a:p>
            <a:r>
              <a:rPr lang="fr-FR" sz="1800">
                <a:latin typeface="Courier New"/>
                <a:cs typeface="Courier New"/>
              </a:rPr>
              <a:t>}</a:t>
            </a:r>
          </a:p>
          <a:p>
            <a:endParaRPr lang="en-US" sz="1800">
              <a:latin typeface="Courier New"/>
              <a:cs typeface="Courier New"/>
            </a:endParaRPr>
          </a:p>
        </p:txBody>
      </p:sp>
      <p:sp>
        <p:nvSpPr>
          <p:cNvPr id="201734" name="Rectangle 6"/>
          <p:cNvSpPr>
            <a:spLocks noChangeArrowheads="1"/>
          </p:cNvSpPr>
          <p:nvPr/>
        </p:nvSpPr>
        <p:spPr bwMode="auto">
          <a:xfrm>
            <a:off x="4724400" y="1928813"/>
            <a:ext cx="4256209" cy="2862323"/>
          </a:xfrm>
          <a:prstGeom prst="rect">
            <a:avLst/>
          </a:prstGeom>
          <a:solidFill>
            <a:srgbClr val="DBF2DA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>
                <a:solidFill>
                  <a:srgbClr val="3333CC"/>
                </a:solidFill>
                <a:latin typeface="Courier New"/>
                <a:cs typeface="Courier New"/>
              </a:rPr>
              <a:t>sum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*a, </a:t>
            </a:r>
            <a:r>
              <a:rPr lang="en-US" sz="180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n)</a:t>
            </a:r>
          </a:p>
          <a:p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80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 i, s = 0;</a:t>
            </a:r>
          </a:p>
          <a:p>
            <a:endParaRPr lang="fr-FR" sz="18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a-DK" sz="1800">
                <a:solidFill>
                  <a:srgbClr val="000000"/>
                </a:solidFill>
                <a:latin typeface="Courier New"/>
                <a:cs typeface="Courier New"/>
              </a:rPr>
              <a:t>    for (i = 0; i &lt; n; i++) {</a:t>
            </a:r>
          </a:p>
          <a:p>
            <a:r>
              <a:rPr lang="da-DK" sz="1800">
                <a:solidFill>
                  <a:srgbClr val="000000"/>
                </a:solidFill>
                <a:latin typeface="Courier New"/>
                <a:cs typeface="Courier New"/>
              </a:rPr>
              <a:t>        s += a[i];</a:t>
            </a:r>
          </a:p>
          <a:p>
            <a:r>
              <a:rPr lang="da-DK" sz="180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is-IS" sz="1800">
                <a:solidFill>
                  <a:srgbClr val="000000"/>
                </a:solidFill>
                <a:latin typeface="Courier New"/>
                <a:cs typeface="Courier New"/>
              </a:rPr>
              <a:t>    return s;</a:t>
            </a:r>
          </a:p>
          <a:p>
            <a:r>
              <a:rPr lang="is-IS" sz="180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  <a:p>
            <a:endParaRPr lang="is-IS" sz="180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199906" y="4442937"/>
            <a:ext cx="1067294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main.c</a:t>
            </a:r>
            <a:endParaRPr lang="en-GB" sz="1800" b="1" i="1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7871984" y="4433473"/>
            <a:ext cx="928772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sum.c</a:t>
            </a:r>
            <a:endParaRPr lang="en-GB" sz="1800" b="1" i="1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2" name="Oval 1"/>
          <p:cNvSpPr/>
          <p:nvPr/>
        </p:nvSpPr>
        <p:spPr bwMode="auto">
          <a:xfrm>
            <a:off x="685800" y="2514600"/>
            <a:ext cx="838200" cy="381000"/>
          </a:xfrm>
          <a:prstGeom prst="ellips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673497" y="3048000"/>
            <a:ext cx="838200" cy="381000"/>
          </a:xfrm>
          <a:prstGeom prst="ellips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5181600" y="1924613"/>
            <a:ext cx="838200" cy="381000"/>
          </a:xfrm>
          <a:prstGeom prst="ellips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1930436" y="3581400"/>
            <a:ext cx="838200" cy="381000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>
              <a:solidFill>
                <a:schemeClr val="accent2"/>
              </a:solidFill>
              <a:latin typeface="Calibri" pitchFamily="34" charset="0"/>
            </a:endParaRPr>
          </a:p>
        </p:txBody>
      </p:sp>
      <p:cxnSp>
        <p:nvCxnSpPr>
          <p:cNvPr id="4" name="Straight Connector 3"/>
          <p:cNvCxnSpPr>
            <a:stCxn id="2" idx="7"/>
          </p:cNvCxnSpPr>
          <p:nvPr/>
        </p:nvCxnSpPr>
        <p:spPr bwMode="auto">
          <a:xfrm flipV="1">
            <a:off x="1401248" y="1600200"/>
            <a:ext cx="2484952" cy="970196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>
            <a:stCxn id="9" idx="7"/>
          </p:cNvCxnSpPr>
          <p:nvPr/>
        </p:nvCxnSpPr>
        <p:spPr bwMode="auto">
          <a:xfrm flipV="1">
            <a:off x="1388945" y="1600200"/>
            <a:ext cx="2878255" cy="1503596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>
            <a:stCxn id="10" idx="1"/>
          </p:cNvCxnSpPr>
          <p:nvPr/>
        </p:nvCxnSpPr>
        <p:spPr bwMode="auto">
          <a:xfrm flipH="1" flipV="1">
            <a:off x="4495800" y="1600200"/>
            <a:ext cx="808552" cy="380209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3652169" y="1233496"/>
            <a:ext cx="1230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>
                <a:latin typeface="Calibri" pitchFamily="34" charset="0"/>
              </a:rPr>
              <a:t>Definitions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488908" y="4966320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>
                <a:latin typeface="Calibri" pitchFamily="34" charset="0"/>
              </a:rPr>
              <a:t>Reference</a:t>
            </a:r>
          </a:p>
        </p:txBody>
      </p:sp>
      <p:cxnSp>
        <p:nvCxnSpPr>
          <p:cNvPr id="22" name="Straight Connector 21"/>
          <p:cNvCxnSpPr>
            <a:stCxn id="11" idx="5"/>
          </p:cNvCxnSpPr>
          <p:nvPr/>
        </p:nvCxnSpPr>
        <p:spPr bwMode="auto">
          <a:xfrm>
            <a:off x="2645884" y="3906604"/>
            <a:ext cx="1341952" cy="1046396"/>
          </a:xfrm>
          <a:prstGeom prst="line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05555710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>
            <a:lumMod val="20000"/>
            <a:lumOff val="80000"/>
          </a:schemeClr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1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dirty="0" smtClean="0">
            <a:latin typeface="Calibri" pitchFamily="34" charset="0"/>
          </a:defRPr>
        </a:defPPr>
      </a:lstStyle>
    </a:spDef>
    <a:lnDef>
      <a:spPr bwMode="auto"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26727</TotalTime>
  <Words>6895</Words>
  <Application>Microsoft Office PowerPoint</Application>
  <PresentationFormat>On-screen Show (4:3)</PresentationFormat>
  <Paragraphs>1202</Paragraphs>
  <Slides>63</Slides>
  <Notes>55</Notes>
  <HiddenSlides>1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76" baseType="lpstr">
      <vt:lpstr>Arial</vt:lpstr>
      <vt:lpstr>Arial Narrow</vt:lpstr>
      <vt:lpstr>Calibri</vt:lpstr>
      <vt:lpstr>Century Gothic</vt:lpstr>
      <vt:lpstr>Courier</vt:lpstr>
      <vt:lpstr>Courier New</vt:lpstr>
      <vt:lpstr>Gill Sans MT</vt:lpstr>
      <vt:lpstr>Gill Sans MT Condensed</vt:lpstr>
      <vt:lpstr>Helvetica</vt:lpstr>
      <vt:lpstr>Times New Roman</vt:lpstr>
      <vt:lpstr>Wingdings</vt:lpstr>
      <vt:lpstr>Wingdings 2</vt:lpstr>
      <vt:lpstr>template2007</vt:lpstr>
      <vt:lpstr>PowerPoint Presentation</vt:lpstr>
      <vt:lpstr>Linking  18-213/18-613: Introduction to Computer Systems  16th Lecture, September 30, 2025</vt:lpstr>
      <vt:lpstr>Today</vt:lpstr>
      <vt:lpstr>Example C Program</vt:lpstr>
      <vt:lpstr>Linking</vt:lpstr>
      <vt:lpstr>Why Linkers?</vt:lpstr>
      <vt:lpstr>Why Linkers? (cont)</vt:lpstr>
      <vt:lpstr>What Do Linkers Do?</vt:lpstr>
      <vt:lpstr>Symbols in Example C Program</vt:lpstr>
      <vt:lpstr>What Do Linkers Do? (cont’d)</vt:lpstr>
      <vt:lpstr>Three Kinds of Object Files (Modules)</vt:lpstr>
      <vt:lpstr>Executable and Linkable Format (ELF)</vt:lpstr>
      <vt:lpstr>ELF Object File Format</vt:lpstr>
      <vt:lpstr>ELF Object File Format (cont.)</vt:lpstr>
      <vt:lpstr>Linker Symbols </vt:lpstr>
      <vt:lpstr>Step 1: Symbol Resolution</vt:lpstr>
      <vt:lpstr>Symbol Identification</vt:lpstr>
      <vt:lpstr>Local Symbols</vt:lpstr>
      <vt:lpstr>How Linker Resolves Duplicate Symbol Definitions</vt:lpstr>
      <vt:lpstr>Linker’s Symbol Rules</vt:lpstr>
      <vt:lpstr>Linker Puzzles</vt:lpstr>
      <vt:lpstr>Type Mismatch Example</vt:lpstr>
      <vt:lpstr>Global Variables</vt:lpstr>
      <vt:lpstr>Use of extern in .h Files</vt:lpstr>
      <vt:lpstr>Use of .h Files (#2)</vt:lpstr>
      <vt:lpstr>Step 2: Relocation</vt:lpstr>
      <vt:lpstr>Relocation Entries</vt:lpstr>
      <vt:lpstr>Relocated .text section</vt:lpstr>
      <vt:lpstr>Loading Executable Object Files</vt:lpstr>
      <vt:lpstr>Today</vt:lpstr>
      <vt:lpstr>Commonly Used Libraries</vt:lpstr>
      <vt:lpstr>Libraries: Packaging a Set of Functions</vt:lpstr>
      <vt:lpstr>Old-Fashioned Solution: Static Libraries</vt:lpstr>
      <vt:lpstr>Creating Static Libraries</vt:lpstr>
      <vt:lpstr>Linking with Static Libraries</vt:lpstr>
      <vt:lpstr>Linking with Static Libraries</vt:lpstr>
      <vt:lpstr>Using Static Libraries</vt:lpstr>
      <vt:lpstr>Modern Solution: Shared Libraries</vt:lpstr>
      <vt:lpstr>Shared Libraries (cont.)</vt:lpstr>
      <vt:lpstr>What dynamic libraries are required?</vt:lpstr>
      <vt:lpstr>Dynamic Library Example</vt:lpstr>
      <vt:lpstr>Dynamic Linking at Load-time</vt:lpstr>
      <vt:lpstr>  Dynamic Linking: Global Offset Table(GOT)</vt:lpstr>
      <vt:lpstr>  Dynamic Linking: Procedure Linkage Table (PLT): Initial</vt:lpstr>
      <vt:lpstr> Dynamic Linking: Procedure Linkage Table (PLT): Steady State</vt:lpstr>
      <vt:lpstr>Dynamic Linking API for Run-time Linking</vt:lpstr>
      <vt:lpstr>Dynamic Linking API (cont’d)</vt:lpstr>
      <vt:lpstr>Dynamic Linking API</vt:lpstr>
      <vt:lpstr>Linking Summary </vt:lpstr>
      <vt:lpstr>Today</vt:lpstr>
      <vt:lpstr>Case Study: Library Interpositioning</vt:lpstr>
      <vt:lpstr>Some Interpositioning Applications</vt:lpstr>
      <vt:lpstr>Some Interpositioning Applications</vt:lpstr>
      <vt:lpstr>Example program  </vt:lpstr>
      <vt:lpstr>Compile-time Interpositioning</vt:lpstr>
      <vt:lpstr>Compile-time Interpositioning</vt:lpstr>
      <vt:lpstr>Link-time Interpositioning</vt:lpstr>
      <vt:lpstr>Link-time Interpositioning</vt:lpstr>
      <vt:lpstr>Load/Run-time  Interpositioning</vt:lpstr>
      <vt:lpstr>Load/Run-time Interpositioning</vt:lpstr>
      <vt:lpstr>Load/Run-time Interpositioning</vt:lpstr>
      <vt:lpstr>Interpositioning Recap</vt:lpstr>
      <vt:lpstr>Linking Recap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</dc:title>
  <dc:creator>Markus Pueschel</dc:creator>
  <dc:description>Redesign of slides created by Randal E. Bryant and David R. O'Hallaron</dc:description>
  <cp:lastModifiedBy>Gregory Kesden</cp:lastModifiedBy>
  <cp:revision>680</cp:revision>
  <cp:lastPrinted>2017-10-10T16:05:23Z</cp:lastPrinted>
  <dcterms:created xsi:type="dcterms:W3CDTF">2012-10-04T19:17:13Z</dcterms:created>
  <dcterms:modified xsi:type="dcterms:W3CDTF">2025-09-30T09:15:25Z</dcterms:modified>
</cp:coreProperties>
</file>