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689" r:id="rId2"/>
    <p:sldId id="1257" r:id="rId3"/>
    <p:sldId id="1243" r:id="rId4"/>
    <p:sldId id="1270" r:id="rId5"/>
    <p:sldId id="1244" r:id="rId6"/>
    <p:sldId id="1165" r:id="rId7"/>
    <p:sldId id="1166" r:id="rId8"/>
    <p:sldId id="1167" r:id="rId9"/>
    <p:sldId id="1168" r:id="rId10"/>
    <p:sldId id="1169" r:id="rId11"/>
    <p:sldId id="1170" r:id="rId12"/>
    <p:sldId id="1171" r:id="rId13"/>
    <p:sldId id="1262" r:id="rId14"/>
    <p:sldId id="1157" r:id="rId15"/>
    <p:sldId id="1245" r:id="rId16"/>
    <p:sldId id="1158" r:id="rId17"/>
    <p:sldId id="1242" r:id="rId18"/>
    <p:sldId id="1235" r:id="rId19"/>
    <p:sldId id="1236" r:id="rId20"/>
    <p:sldId id="1237" r:id="rId21"/>
    <p:sldId id="1238" r:id="rId22"/>
    <p:sldId id="1263" r:id="rId23"/>
    <p:sldId id="1246" r:id="rId24"/>
    <p:sldId id="1201" r:id="rId25"/>
    <p:sldId id="1173" r:id="rId26"/>
    <p:sldId id="1175" r:id="rId27"/>
    <p:sldId id="1177" r:id="rId28"/>
    <p:sldId id="1178" r:id="rId29"/>
    <p:sldId id="1211" r:id="rId30"/>
    <p:sldId id="1179" r:id="rId31"/>
    <p:sldId id="1241" r:id="rId32"/>
    <p:sldId id="1182" r:id="rId33"/>
    <p:sldId id="1183" r:id="rId34"/>
    <p:sldId id="1184" r:id="rId35"/>
    <p:sldId id="1185" r:id="rId36"/>
    <p:sldId id="1164" r:id="rId37"/>
    <p:sldId id="1214" r:id="rId38"/>
    <p:sldId id="1216" r:id="rId39"/>
    <p:sldId id="1217" r:id="rId40"/>
    <p:sldId id="1264" r:id="rId41"/>
    <p:sldId id="1193" r:id="rId42"/>
    <p:sldId id="1225" r:id="rId43"/>
    <p:sldId id="1188" r:id="rId44"/>
    <p:sldId id="1267" r:id="rId45"/>
    <p:sldId id="1218" r:id="rId46"/>
    <p:sldId id="1259" r:id="rId47"/>
    <p:sldId id="1258" r:id="rId48"/>
    <p:sldId id="1268" r:id="rId49"/>
    <p:sldId id="1231" r:id="rId50"/>
    <p:sldId id="1219" r:id="rId51"/>
    <p:sldId id="1190" r:id="rId52"/>
    <p:sldId id="1191" r:id="rId53"/>
    <p:sldId id="1252" r:id="rId54"/>
    <p:sldId id="1260" r:id="rId55"/>
    <p:sldId id="1261" r:id="rId56"/>
    <p:sldId id="1269" r:id="rId57"/>
    <p:sldId id="1195" r:id="rId58"/>
    <p:sldId id="1220" r:id="rId59"/>
    <p:sldId id="1221" r:id="rId60"/>
    <p:sldId id="1222" r:id="rId61"/>
    <p:sldId id="1198" r:id="rId62"/>
    <p:sldId id="1224" r:id="rId63"/>
    <p:sldId id="1200" r:id="rId64"/>
    <p:sldId id="1234" r:id="rId65"/>
    <p:sldId id="1232" r:id="rId66"/>
    <p:sldId id="1233" r:id="rId67"/>
  </p:sldIdLst>
  <p:sldSz cx="9144000" cy="6858000" type="screen4x3"/>
  <p:notesSz cx="7302500" cy="9586913"/>
  <p:custDataLst>
    <p:tags r:id="rId70"/>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728">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FF5"/>
    <a:srgbClr val="B2E6B2"/>
    <a:srgbClr val="E0E0E0"/>
    <a:srgbClr val="FFFFFF"/>
    <a:srgbClr val="FCFCFC"/>
    <a:srgbClr val="DF9F98"/>
    <a:srgbClr val="D6CDEE"/>
    <a:srgbClr val="F7F5CD"/>
    <a:srgbClr val="FFABA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8" autoAdjust="0"/>
    <p:restoredTop sz="95822" autoAdjust="0"/>
  </p:normalViewPr>
  <p:slideViewPr>
    <p:cSldViewPr snapToGrid="0" snapToObjects="1">
      <p:cViewPr varScale="1">
        <p:scale>
          <a:sx n="81" d="100"/>
          <a:sy n="81" d="100"/>
        </p:scale>
        <p:origin x="1071" y="270"/>
      </p:cViewPr>
      <p:guideLst>
        <p:guide orient="horz" pos="1728"/>
        <p:guide pos="2880"/>
      </p:guideLst>
    </p:cSldViewPr>
  </p:slideViewPr>
  <p:outlineViewPr>
    <p:cViewPr>
      <p:scale>
        <a:sx n="33" d="100"/>
        <a:sy n="33" d="100"/>
      </p:scale>
      <p:origin x="0" y="-9885"/>
    </p:cViewPr>
  </p:outlineViewPr>
  <p:notesTextViewPr>
    <p:cViewPr>
      <p:scale>
        <a:sx n="100" d="100"/>
        <a:sy n="100" d="100"/>
      </p:scale>
      <p:origin x="0" y="0"/>
    </p:cViewPr>
  </p:notesTextViewPr>
  <p:sorterViewPr>
    <p:cViewPr varScale="1">
      <p:scale>
        <a:sx n="100" d="100"/>
        <a:sy n="100" d="100"/>
      </p:scale>
      <p:origin x="0" y="-7632"/>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em:cpumemgap.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880015299171499"/>
          <c:y val="6.0185185185185203E-2"/>
          <c:w val="0.51180020900165302"/>
          <c:h val="0.80722222222222195"/>
        </c:manualLayout>
      </c:layout>
      <c:lineChart>
        <c:grouping val="standard"/>
        <c:varyColors val="0"/>
        <c:ser>
          <c:idx val="0"/>
          <c:order val="0"/>
          <c:tx>
            <c:strRef>
              <c:f>data!$B$1</c:f>
              <c:strCache>
                <c:ptCount val="1"/>
                <c:pt idx="0">
                  <c:v>Disk seek time</c:v>
                </c:pt>
              </c:strCache>
            </c:strRef>
          </c:tx>
          <c:spPr>
            <a:ln w="12700" cmpd="sng">
              <a:solidFill>
                <a:schemeClr val="tx1"/>
              </a:solidFill>
            </a:ln>
          </c:spPr>
          <c:marker>
            <c:symbol val="diamond"/>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data!$B$2:$B$9</c:f>
              <c:numCache>
                <c:formatCode>#,##0</c:formatCode>
                <c:ptCount val="8"/>
                <c:pt idx="0">
                  <c:v>75000000</c:v>
                </c:pt>
                <c:pt idx="1">
                  <c:v>28000000</c:v>
                </c:pt>
                <c:pt idx="2">
                  <c:v>10000000</c:v>
                </c:pt>
                <c:pt idx="3">
                  <c:v>8000000</c:v>
                </c:pt>
                <c:pt idx="4">
                  <c:v>6000000</c:v>
                </c:pt>
                <c:pt idx="5">
                  <c:v>5000000</c:v>
                </c:pt>
                <c:pt idx="6">
                  <c:v>3000000</c:v>
                </c:pt>
                <c:pt idx="7">
                  <c:v>3000000</c:v>
                </c:pt>
              </c:numCache>
            </c:numRef>
          </c:val>
          <c:smooth val="0"/>
          <c:extLst>
            <c:ext xmlns:c16="http://schemas.microsoft.com/office/drawing/2014/chart" uri="{C3380CC4-5D6E-409C-BE32-E72D297353CC}">
              <c16:uniqueId val="{00000000-0AC7-4EFB-802A-1495EE91B6F6}"/>
            </c:ext>
          </c:extLst>
        </c:ser>
        <c:ser>
          <c:idx val="1"/>
          <c:order val="1"/>
          <c:tx>
            <c:strRef>
              <c:f>data!$C$1</c:f>
              <c:strCache>
                <c:ptCount val="1"/>
                <c:pt idx="0">
                  <c:v>SSD access time</c:v>
                </c:pt>
              </c:strCache>
            </c:strRef>
          </c:tx>
          <c:spPr>
            <a:ln w="12700">
              <a:solidFill>
                <a:schemeClr val="tx1"/>
              </a:solidFill>
            </a:ln>
          </c:spPr>
          <c:marker>
            <c:symbol val="triang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data!$C$2:$C$9</c:f>
              <c:numCache>
                <c:formatCode>General</c:formatCode>
                <c:ptCount val="8"/>
                <c:pt idx="7" formatCode="#,##0">
                  <c:v>50000</c:v>
                </c:pt>
              </c:numCache>
            </c:numRef>
          </c:val>
          <c:smooth val="0"/>
          <c:extLst>
            <c:ext xmlns:c16="http://schemas.microsoft.com/office/drawing/2014/chart" uri="{C3380CC4-5D6E-409C-BE32-E72D297353CC}">
              <c16:uniqueId val="{00000001-0AC7-4EFB-802A-1495EE91B6F6}"/>
            </c:ext>
          </c:extLst>
        </c:ser>
        <c:ser>
          <c:idx val="3"/>
          <c:order val="2"/>
          <c:tx>
            <c:strRef>
              <c:f>data!$D$1</c:f>
              <c:strCache>
                <c:ptCount val="1"/>
                <c:pt idx="0">
                  <c:v>DRAM access time</c:v>
                </c:pt>
              </c:strCache>
            </c:strRef>
          </c:tx>
          <c:spPr>
            <a:ln w="12700">
              <a:solidFill>
                <a:schemeClr val="tx1"/>
              </a:solidFill>
            </a:ln>
          </c:spPr>
          <c:marker>
            <c:symbol val="squar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data!$D$2:$D$9</c:f>
              <c:numCache>
                <c:formatCode>#,##0</c:formatCode>
                <c:ptCount val="8"/>
                <c:pt idx="0" formatCode="General">
                  <c:v>200</c:v>
                </c:pt>
                <c:pt idx="1">
                  <c:v>100</c:v>
                </c:pt>
                <c:pt idx="2" formatCode="General">
                  <c:v>70</c:v>
                </c:pt>
                <c:pt idx="3" formatCode="General">
                  <c:v>60</c:v>
                </c:pt>
                <c:pt idx="4" formatCode="General">
                  <c:v>55</c:v>
                </c:pt>
                <c:pt idx="5" formatCode="General">
                  <c:v>50</c:v>
                </c:pt>
                <c:pt idx="6" formatCode="General">
                  <c:v>40</c:v>
                </c:pt>
                <c:pt idx="7" formatCode="General">
                  <c:v>20</c:v>
                </c:pt>
              </c:numCache>
            </c:numRef>
          </c:val>
          <c:smooth val="0"/>
          <c:extLst>
            <c:ext xmlns:c16="http://schemas.microsoft.com/office/drawing/2014/chart" uri="{C3380CC4-5D6E-409C-BE32-E72D297353CC}">
              <c16:uniqueId val="{00000002-0AC7-4EFB-802A-1495EE91B6F6}"/>
            </c:ext>
          </c:extLst>
        </c:ser>
        <c:ser>
          <c:idx val="4"/>
          <c:order val="3"/>
          <c:tx>
            <c:strRef>
              <c:f>data!$E$1</c:f>
              <c:strCache>
                <c:ptCount val="1"/>
                <c:pt idx="0">
                  <c:v>SRAM access time</c:v>
                </c:pt>
              </c:strCache>
            </c:strRef>
          </c:tx>
          <c:spPr>
            <a:ln w="12700">
              <a:solidFill>
                <a:schemeClr val="tx1"/>
              </a:solidFill>
            </a:ln>
          </c:spPr>
          <c:marker>
            <c:symbol val="circle"/>
            <c:size val="8"/>
            <c:spPr>
              <a:solidFill>
                <a:schemeClr val="tx1"/>
              </a:solidFill>
              <a:ln>
                <a:no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data!$E$2:$E$9</c:f>
              <c:numCache>
                <c:formatCode>General</c:formatCode>
                <c:ptCount val="8"/>
                <c:pt idx="0">
                  <c:v>150</c:v>
                </c:pt>
                <c:pt idx="1">
                  <c:v>35</c:v>
                </c:pt>
                <c:pt idx="2">
                  <c:v>15</c:v>
                </c:pt>
                <c:pt idx="3">
                  <c:v>3</c:v>
                </c:pt>
                <c:pt idx="4">
                  <c:v>2.5</c:v>
                </c:pt>
                <c:pt idx="5">
                  <c:v>2</c:v>
                </c:pt>
                <c:pt idx="6">
                  <c:v>1.5</c:v>
                </c:pt>
                <c:pt idx="7">
                  <c:v>1.3</c:v>
                </c:pt>
              </c:numCache>
            </c:numRef>
          </c:val>
          <c:smooth val="0"/>
          <c:extLst>
            <c:ext xmlns:c16="http://schemas.microsoft.com/office/drawing/2014/chart" uri="{C3380CC4-5D6E-409C-BE32-E72D297353CC}">
              <c16:uniqueId val="{00000003-0AC7-4EFB-802A-1495EE91B6F6}"/>
            </c:ext>
          </c:extLst>
        </c:ser>
        <c:ser>
          <c:idx val="5"/>
          <c:order val="4"/>
          <c:tx>
            <c:strRef>
              <c:f>data!$F$1</c:f>
              <c:strCache>
                <c:ptCount val="1"/>
                <c:pt idx="0">
                  <c:v>CPU cycle time</c:v>
                </c:pt>
              </c:strCache>
            </c:strRef>
          </c:tx>
          <c:spPr>
            <a:ln w="12700">
              <a:solidFill>
                <a:schemeClr val="tx1"/>
              </a:solidFill>
            </a:ln>
          </c:spPr>
          <c:marker>
            <c:symbol val="squar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data!$F$2:$F$9</c:f>
              <c:numCache>
                <c:formatCode>General</c:formatCode>
                <c:ptCount val="8"/>
                <c:pt idx="0">
                  <c:v>166</c:v>
                </c:pt>
                <c:pt idx="1">
                  <c:v>50</c:v>
                </c:pt>
                <c:pt idx="2">
                  <c:v>6</c:v>
                </c:pt>
                <c:pt idx="3">
                  <c:v>1.6</c:v>
                </c:pt>
                <c:pt idx="4">
                  <c:v>0.3</c:v>
                </c:pt>
                <c:pt idx="5">
                  <c:v>0.5</c:v>
                </c:pt>
                <c:pt idx="6">
                  <c:v>0.4</c:v>
                </c:pt>
                <c:pt idx="7">
                  <c:v>0.33</c:v>
                </c:pt>
              </c:numCache>
            </c:numRef>
          </c:val>
          <c:smooth val="0"/>
          <c:extLst>
            <c:ext xmlns:c16="http://schemas.microsoft.com/office/drawing/2014/chart" uri="{C3380CC4-5D6E-409C-BE32-E72D297353CC}">
              <c16:uniqueId val="{00000004-0AC7-4EFB-802A-1495EE91B6F6}"/>
            </c:ext>
          </c:extLst>
        </c:ser>
        <c:ser>
          <c:idx val="6"/>
          <c:order val="5"/>
          <c:tx>
            <c:strRef>
              <c:f>data!$G$1</c:f>
              <c:strCache>
                <c:ptCount val="1"/>
                <c:pt idx="0">
                  <c:v>Effective CPU cycle time</c:v>
                </c:pt>
              </c:strCache>
            </c:strRef>
          </c:tx>
          <c:spPr>
            <a:ln w="12700">
              <a:solidFill>
                <a:schemeClr val="tx1"/>
              </a:solidFill>
            </a:ln>
          </c:spPr>
          <c:marker>
            <c:symbol val="circle"/>
            <c:size val="8"/>
            <c:spPr>
              <a:solidFill>
                <a:schemeClr val="bg1"/>
              </a:solidFill>
              <a:ln>
                <a:solidFill>
                  <a:schemeClr val="tx1"/>
                </a:solidFill>
              </a:ln>
            </c:spPr>
          </c:marker>
          <c:cat>
            <c:numRef>
              <c:f>data!$A$2:$A$9</c:f>
              <c:numCache>
                <c:formatCode>General</c:formatCode>
                <c:ptCount val="8"/>
                <c:pt idx="0">
                  <c:v>1985</c:v>
                </c:pt>
                <c:pt idx="1">
                  <c:v>1990</c:v>
                </c:pt>
                <c:pt idx="2">
                  <c:v>1995</c:v>
                </c:pt>
                <c:pt idx="3">
                  <c:v>2000</c:v>
                </c:pt>
                <c:pt idx="4">
                  <c:v>2003</c:v>
                </c:pt>
                <c:pt idx="5">
                  <c:v>2005</c:v>
                </c:pt>
                <c:pt idx="6">
                  <c:v>2010</c:v>
                </c:pt>
                <c:pt idx="7">
                  <c:v>2015</c:v>
                </c:pt>
              </c:numCache>
            </c:numRef>
          </c:cat>
          <c:val>
            <c:numRef>
              <c:f>data!$G$2:$G$9</c:f>
              <c:numCache>
                <c:formatCode>General</c:formatCode>
                <c:ptCount val="8"/>
                <c:pt idx="4">
                  <c:v>0.3</c:v>
                </c:pt>
                <c:pt idx="5">
                  <c:v>0.25</c:v>
                </c:pt>
                <c:pt idx="6">
                  <c:v>0.1</c:v>
                </c:pt>
                <c:pt idx="7">
                  <c:v>0.08</c:v>
                </c:pt>
              </c:numCache>
            </c:numRef>
          </c:val>
          <c:smooth val="0"/>
          <c:extLst>
            <c:ext xmlns:c16="http://schemas.microsoft.com/office/drawing/2014/chart" uri="{C3380CC4-5D6E-409C-BE32-E72D297353CC}">
              <c16:uniqueId val="{00000005-0AC7-4EFB-802A-1495EE91B6F6}"/>
            </c:ext>
          </c:extLst>
        </c:ser>
        <c:dLbls>
          <c:showLegendKey val="0"/>
          <c:showVal val="0"/>
          <c:showCatName val="0"/>
          <c:showSerName val="0"/>
          <c:showPercent val="0"/>
          <c:showBubbleSize val="0"/>
        </c:dLbls>
        <c:marker val="1"/>
        <c:smooth val="0"/>
        <c:axId val="90477312"/>
        <c:axId val="90479616"/>
      </c:lineChart>
      <c:catAx>
        <c:axId val="90477312"/>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low"/>
        <c:txPr>
          <a:bodyPr rot="0" vert="horz" anchor="ctr" anchorCtr="1"/>
          <a:lstStyle/>
          <a:p>
            <a:pPr>
              <a:defRPr/>
            </a:pPr>
            <a:endParaRPr lang="en-US"/>
          </a:p>
        </c:txPr>
        <c:crossAx val="90479616"/>
        <c:crossesAt val="0"/>
        <c:auto val="1"/>
        <c:lblAlgn val="ctr"/>
        <c:lblOffset val="100"/>
        <c:noMultiLvlLbl val="0"/>
      </c:catAx>
      <c:valAx>
        <c:axId val="90479616"/>
        <c:scaling>
          <c:logBase val="10"/>
          <c:orientation val="minMax"/>
          <c:min val="0.01"/>
        </c:scaling>
        <c:delete val="0"/>
        <c:axPos val="l"/>
        <c:majorGridlines/>
        <c:title>
          <c:tx>
            <c:rich>
              <a:bodyPr rot="-5400000" vert="horz"/>
              <a:lstStyle/>
              <a:p>
                <a:pPr>
                  <a:defRPr/>
                </a:pPr>
                <a:r>
                  <a:rPr lang="en-US"/>
                  <a:t>Time (ns)</a:t>
                </a:r>
              </a:p>
            </c:rich>
          </c:tx>
          <c:overlay val="0"/>
        </c:title>
        <c:numFmt formatCode="#,##0.0" sourceLinked="0"/>
        <c:majorTickMark val="out"/>
        <c:minorTickMark val="none"/>
        <c:tickLblPos val="nextTo"/>
        <c:crossAx val="90477312"/>
        <c:crosses val="autoZero"/>
        <c:crossBetween val="between"/>
        <c:minorUnit val="10"/>
      </c:valAx>
      <c:spPr>
        <a:ln>
          <a:noFill/>
        </a:ln>
      </c:spPr>
    </c:plotArea>
    <c:legend>
      <c:legendPos val="r"/>
      <c:overlay val="0"/>
      <c:spPr>
        <a:ln>
          <a:solidFill>
            <a:schemeClr val="tx1"/>
          </a:solidFill>
        </a:ln>
      </c:spPr>
    </c:legend>
    <c:plotVisOnly val="1"/>
    <c:dispBlanksAs val="gap"/>
    <c:showDLblsOverMax val="0"/>
  </c:chart>
  <c:txPr>
    <a:bodyPr/>
    <a:lstStyle/>
    <a:p>
      <a:pPr>
        <a:defRPr sz="1200">
          <a:latin typeface="Arial"/>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3453333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0934828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a:p>
        </p:txBody>
      </p:sp>
      <p:sp>
        <p:nvSpPr>
          <p:cNvPr id="66564" name="Slide Number Placeholder 3"/>
          <p:cNvSpPr>
            <a:spLocks noGrp="1"/>
          </p:cNvSpPr>
          <p:nvPr>
            <p:ph type="sldNum" sz="quarter" idx="5"/>
          </p:nvPr>
        </p:nvSpPr>
        <p:spPr/>
        <p:txBody>
          <a:bodyPr/>
          <a:lstStyle/>
          <a:p>
            <a:pPr>
              <a:defRPr/>
            </a:pPr>
            <a:fld id="{9B422CA9-8481-40C3-B5AE-2BC95BA02134}"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710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13</a:t>
            </a:fld>
            <a:endParaRPr lang="en-US" dirty="0"/>
          </a:p>
        </p:txBody>
      </p:sp>
    </p:spTree>
    <p:extLst>
      <p:ext uri="{BB962C8B-B14F-4D97-AF65-F5344CB8AC3E}">
        <p14:creationId xmlns:p14="http://schemas.microsoft.com/office/powerpoint/2010/main" val="3490978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1241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dirty="0"/>
              <a:t>~8kB </a:t>
            </a:r>
            <a:r>
              <a:rPr lang="en-US" dirty="0" err="1"/>
              <a:t>rowbuffer</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22</a:t>
            </a:fld>
            <a:endParaRPr lang="en-US" dirty="0"/>
          </a:p>
        </p:txBody>
      </p:sp>
    </p:spTree>
    <p:extLst>
      <p:ext uri="{BB962C8B-B14F-4D97-AF65-F5344CB8AC3E}">
        <p14:creationId xmlns:p14="http://schemas.microsoft.com/office/powerpoint/2010/main" val="222468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dirty="0"/>
          </a:p>
        </p:txBody>
      </p:sp>
    </p:spTree>
    <p:extLst>
      <p:ext uri="{BB962C8B-B14F-4D97-AF65-F5344CB8AC3E}">
        <p14:creationId xmlns:p14="http://schemas.microsoft.com/office/powerpoint/2010/main" val="31730695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409700" y="400050"/>
            <a:ext cx="4792663" cy="3594100"/>
          </a:xfrm>
        </p:spPr>
      </p:sp>
      <p:sp>
        <p:nvSpPr>
          <p:cNvPr id="107523" name="Rectangle 3"/>
          <p:cNvSpPr>
            <a:spLocks noGrp="1" noChangeArrowheads="1"/>
          </p:cNvSpPr>
          <p:nvPr>
            <p:ph type="body" idx="1"/>
          </p:nvPr>
        </p:nvSpPr>
        <p:spPr>
          <a:xfrm>
            <a:off x="136123" y="4247554"/>
            <a:ext cx="6952232" cy="5180343"/>
          </a:xfrm>
        </p:spPr>
        <p:txBody>
          <a:bodyPr/>
          <a:lstStyle/>
          <a:p>
            <a:endParaRPr lang="en-US"/>
          </a:p>
        </p:txBody>
      </p:sp>
    </p:spTree>
    <p:extLst>
      <p:ext uri="{BB962C8B-B14F-4D97-AF65-F5344CB8AC3E}">
        <p14:creationId xmlns:p14="http://schemas.microsoft.com/office/powerpoint/2010/main" val="336503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9548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5224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4663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72927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230313" y="711200"/>
            <a:ext cx="4833937" cy="3624263"/>
          </a:xfrm>
        </p:spPr>
      </p:sp>
      <p:sp>
        <p:nvSpPr>
          <p:cNvPr id="76803" name="Rectangle 3"/>
          <p:cNvSpPr>
            <a:spLocks noGrp="1" noChangeArrowheads="1"/>
          </p:cNvSpPr>
          <p:nvPr>
            <p:ph type="body" idx="1"/>
          </p:nvPr>
        </p:nvSpPr>
        <p:spPr>
          <a:xfrm>
            <a:off x="951202" y="4572145"/>
            <a:ext cx="5386817" cy="4331160"/>
          </a:xfrm>
          <a:noFill/>
          <a:ln/>
        </p:spPr>
        <p:txBody>
          <a:bodyPr lIns="94886" tIns="47442" rIns="94886" bIns="47442"/>
          <a:lstStyle/>
          <a:p>
            <a:r>
              <a:rPr lang="en-US"/>
              <a:t>Goal:</a:t>
            </a:r>
          </a:p>
          <a:p>
            <a:r>
              <a:rPr lang="en-US"/>
              <a:t>	Show the inefficeincy of current disk requests.</a:t>
            </a:r>
          </a:p>
          <a:p>
            <a:r>
              <a:rPr lang="en-US"/>
              <a:t>Conveyed Ideas:</a:t>
            </a:r>
          </a:p>
          <a:p>
            <a:r>
              <a:rPr lang="en-US"/>
              <a:t>	Rotational latency is wasted time that can be used to service tasks</a:t>
            </a:r>
          </a:p>
          <a:p>
            <a:r>
              <a:rPr lang="en-US"/>
              <a:t>Background Information:</a:t>
            </a:r>
          </a:p>
          <a:p>
            <a:r>
              <a:rPr lang="en-US"/>
              <a:t>	None.</a:t>
            </a:r>
          </a:p>
          <a:p>
            <a:r>
              <a:rPr lang="en-US"/>
              <a:t>Slide Background:</a:t>
            </a:r>
          </a:p>
          <a:p>
            <a:r>
              <a:rPr lang="en-US"/>
              <a:t>	None.</a:t>
            </a:r>
          </a:p>
          <a:p>
            <a:endParaRPr lang="en-US"/>
          </a:p>
          <a:p>
            <a:r>
              <a:rPr lang="en-US"/>
              <a:t>Kill text and arrows</a:t>
            </a:r>
          </a:p>
          <a:p>
            <a:endParaRPr lang="en-US"/>
          </a:p>
        </p:txBody>
      </p:sp>
    </p:spTree>
    <p:extLst>
      <p:ext uri="{BB962C8B-B14F-4D97-AF65-F5344CB8AC3E}">
        <p14:creationId xmlns:p14="http://schemas.microsoft.com/office/powerpoint/2010/main" val="1639303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9309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6287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572454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593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73925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66208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24268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4668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40</a:t>
            </a:fld>
            <a:endParaRPr lang="en-US" dirty="0"/>
          </a:p>
        </p:txBody>
      </p:sp>
    </p:spTree>
    <p:extLst>
      <p:ext uri="{BB962C8B-B14F-4D97-AF65-F5344CB8AC3E}">
        <p14:creationId xmlns:p14="http://schemas.microsoft.com/office/powerpoint/2010/main" val="105243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3731"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r>
              <a:rPr lang="en-US" dirty="0"/>
              <a:t>Note: Text in red describes an inclusive memory hierarchy.  Latest Intel CPUs have exclusive L2s, i.e. any data item in L2  is NOT in L3.</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79867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44</a:t>
            </a:fld>
            <a:endParaRPr lang="en-US" dirty="0"/>
          </a:p>
        </p:txBody>
      </p:sp>
    </p:spTree>
    <p:extLst>
      <p:ext uri="{BB962C8B-B14F-4D97-AF65-F5344CB8AC3E}">
        <p14:creationId xmlns:p14="http://schemas.microsoft.com/office/powerpoint/2010/main" val="1665573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48</a:t>
            </a:fld>
            <a:endParaRPr lang="en-US" dirty="0"/>
          </a:p>
        </p:txBody>
      </p:sp>
    </p:spTree>
    <p:extLst>
      <p:ext uri="{BB962C8B-B14F-4D97-AF65-F5344CB8AC3E}">
        <p14:creationId xmlns:p14="http://schemas.microsoft.com/office/powerpoint/2010/main" val="3795168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4073268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5671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05510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74969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58847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56</a:t>
            </a:fld>
            <a:endParaRPr lang="en-US" dirty="0"/>
          </a:p>
        </p:txBody>
      </p:sp>
    </p:spTree>
    <p:extLst>
      <p:ext uri="{BB962C8B-B14F-4D97-AF65-F5344CB8AC3E}">
        <p14:creationId xmlns:p14="http://schemas.microsoft.com/office/powerpoint/2010/main" val="40731761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60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1233987" y="726094"/>
            <a:ext cx="4835733" cy="3580528"/>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75779" name="Rectangle 2"/>
          <p:cNvSpPr txBox="1">
            <a:spLocks noGrp="1" noChangeArrowheads="1"/>
          </p:cNvSpPr>
          <p:nvPr>
            <p:ph type="body"/>
          </p:nvPr>
        </p:nvSpPr>
        <p:spPr>
          <a:xfrm>
            <a:off x="974391" y="4554201"/>
            <a:ext cx="5354925" cy="4314943"/>
          </a:xfrm>
          <a:noFill/>
          <a:ln/>
        </p:spPr>
        <p:txBody>
          <a:bodyPr wrap="none" lIns="95088" tIns="47544" rIns="95088" bIns="47544"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59989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17905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1836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717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52501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6" name="Rectangle 5"/>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sz="1000"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ssd.userbenchmark.com/SpeedTest/711305/Samsung-SSD-970-EVO-Plus-250GB"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617D6B3D-300A-0E43-A50F-4F8942F2CB1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1DFA6E20-6C5A-F146-B392-C6A0CD2B08C5}"/>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40" name="Rectangle 28"/>
          <p:cNvSpPr>
            <a:spLocks noGrp="1" noChangeArrowheads="1"/>
          </p:cNvSpPr>
          <p:nvPr>
            <p:ph type="title"/>
          </p:nvPr>
        </p:nvSpPr>
        <p:spPr/>
        <p:txBody>
          <a:bodyPr/>
          <a:lstStyle/>
          <a:p>
            <a:r>
              <a:rPr lang="en-US"/>
              <a:t>Memory Write Transaction (1)</a:t>
            </a:r>
          </a:p>
        </p:txBody>
      </p:sp>
      <p:sp>
        <p:nvSpPr>
          <p:cNvPr id="90141" name="Rectangle 29"/>
          <p:cNvSpPr>
            <a:spLocks noGrp="1" noChangeArrowheads="1"/>
          </p:cNvSpPr>
          <p:nvPr>
            <p:ph type="body" idx="1"/>
          </p:nvPr>
        </p:nvSpPr>
        <p:spPr/>
        <p:txBody>
          <a:bodyPr/>
          <a:lstStyle/>
          <a:p>
            <a:r>
              <a:rPr lang="en-US" dirty="0"/>
              <a:t>CPU places address A on bus. Main memory reads it and waits for the corresponding data word to arrive.</a:t>
            </a:r>
          </a:p>
        </p:txBody>
      </p:sp>
      <p:sp>
        <p:nvSpPr>
          <p:cNvPr id="9011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1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1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y</a:t>
            </a:r>
            <a:endParaRPr lang="en-US" sz="1000" i="1" dirty="0">
              <a:latin typeface="Calibri" panose="020F0502020204030204" pitchFamily="34" charset="0"/>
            </a:endParaRPr>
          </a:p>
        </p:txBody>
      </p:sp>
      <p:sp>
        <p:nvSpPr>
          <p:cNvPr id="9012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2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0127" name="Text Box 15"/>
          <p:cNvSpPr txBox="1">
            <a:spLocks noChangeArrowheads="1"/>
          </p:cNvSpPr>
          <p:nvPr/>
        </p:nvSpPr>
        <p:spPr bwMode="auto">
          <a:xfrm>
            <a:off x="1658509"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012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0130" name="Rectangle 18"/>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83D25509-ED8D-49F0-95F5-7ABC8E18BF47}"/>
              </a:ext>
            </a:extLst>
          </p:cNvPr>
          <p:cNvGrpSpPr/>
          <p:nvPr/>
        </p:nvGrpSpPr>
        <p:grpSpPr>
          <a:xfrm>
            <a:off x="2805113" y="4002642"/>
            <a:ext cx="3962400" cy="382002"/>
            <a:chOff x="2805113" y="3808998"/>
            <a:chExt cx="3962400" cy="382002"/>
          </a:xfrm>
        </p:grpSpPr>
        <p:sp>
          <p:nvSpPr>
            <p:cNvPr id="90129" name="Line 17"/>
            <p:cNvSpPr>
              <a:spLocks noChangeShapeType="1"/>
            </p:cNvSpPr>
            <p:nvPr/>
          </p:nvSpPr>
          <p:spPr bwMode="auto">
            <a:xfrm>
              <a:off x="2805113"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0131" name="Text Box 19"/>
            <p:cNvSpPr txBox="1">
              <a:spLocks noChangeArrowheads="1"/>
            </p:cNvSpPr>
            <p:nvPr/>
          </p:nvSpPr>
          <p:spPr bwMode="auto">
            <a:xfrm>
              <a:off x="5776050"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A</a:t>
              </a:r>
            </a:p>
          </p:txBody>
        </p:sp>
      </p:grpSp>
      <p:sp>
        <p:nvSpPr>
          <p:cNvPr id="90132" name="Rectangle 20"/>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0133" name="Rectangle 21"/>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000">
              <a:latin typeface="Calibri" panose="020F0502020204030204" pitchFamily="34" charset="0"/>
            </a:endParaRPr>
          </a:p>
        </p:txBody>
      </p:sp>
      <p:sp>
        <p:nvSpPr>
          <p:cNvPr id="90134" name="Text Box 22"/>
          <p:cNvSpPr txBox="1">
            <a:spLocks noChangeArrowheads="1"/>
          </p:cNvSpPr>
          <p:nvPr/>
        </p:nvSpPr>
        <p:spPr bwMode="auto">
          <a:xfrm>
            <a:off x="6583971"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0135" name="Text Box 23"/>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0136" name="Text Box 24"/>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i="1" dirty="0">
                <a:latin typeface="Calibri" panose="020F0502020204030204" pitchFamily="34" charset="0"/>
              </a:rPr>
              <a:t>A</a:t>
            </a:r>
          </a:p>
        </p:txBody>
      </p:sp>
      <p:sp>
        <p:nvSpPr>
          <p:cNvPr id="90137" name="Text Box 25"/>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0138" name="Text Box 26"/>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90139" name="Text Box 27"/>
          <p:cNvSpPr txBox="1">
            <a:spLocks noChangeArrowheads="1"/>
          </p:cNvSpPr>
          <p:nvPr/>
        </p:nvSpPr>
        <p:spPr bwMode="auto">
          <a:xfrm>
            <a:off x="4648200"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4466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65" name="Rectangle 29"/>
          <p:cNvSpPr>
            <a:spLocks noGrp="1" noChangeArrowheads="1"/>
          </p:cNvSpPr>
          <p:nvPr>
            <p:ph type="title"/>
          </p:nvPr>
        </p:nvSpPr>
        <p:spPr/>
        <p:txBody>
          <a:bodyPr/>
          <a:lstStyle/>
          <a:p>
            <a:r>
              <a:rPr lang="en-US"/>
              <a:t>Memory Write Transaction (2)</a:t>
            </a:r>
          </a:p>
        </p:txBody>
      </p:sp>
      <p:sp>
        <p:nvSpPr>
          <p:cNvPr id="91166" name="Rectangle 30"/>
          <p:cNvSpPr>
            <a:spLocks noGrp="1" noChangeArrowheads="1"/>
          </p:cNvSpPr>
          <p:nvPr>
            <p:ph type="body" idx="1"/>
          </p:nvPr>
        </p:nvSpPr>
        <p:spPr/>
        <p:txBody>
          <a:bodyPr/>
          <a:lstStyle/>
          <a:p>
            <a:pPr marL="288925" indent="-288925"/>
            <a:r>
              <a:rPr lang="en-US" dirty="0"/>
              <a:t> CPU places data word </a:t>
            </a:r>
            <a:r>
              <a:rPr lang="en-US" dirty="0" err="1"/>
              <a:t>y</a:t>
            </a:r>
            <a:r>
              <a:rPr lang="en-US" dirty="0"/>
              <a:t> on the bus.</a:t>
            </a:r>
          </a:p>
        </p:txBody>
      </p:sp>
      <p:sp>
        <p:nvSpPr>
          <p:cNvPr id="91140" name="Rectangle 4"/>
          <p:cNvSpPr>
            <a:spLocks noChangeArrowheads="1"/>
          </p:cNvSpPr>
          <p:nvPr/>
        </p:nvSpPr>
        <p:spPr bwMode="auto">
          <a:xfrm>
            <a:off x="6767513" y="4003644"/>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1" name="AutoShape 5"/>
          <p:cNvSpPr>
            <a:spLocks noChangeArrowheads="1"/>
          </p:cNvSpPr>
          <p:nvPr/>
        </p:nvSpPr>
        <p:spPr bwMode="auto">
          <a:xfrm>
            <a:off x="5243513"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2" name="Rectangle 6"/>
          <p:cNvSpPr>
            <a:spLocks noChangeArrowheads="1"/>
          </p:cNvSpPr>
          <p:nvPr/>
        </p:nvSpPr>
        <p:spPr bwMode="auto">
          <a:xfrm>
            <a:off x="4329113" y="4187794"/>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1143" name="AutoShape 7"/>
          <p:cNvSpPr>
            <a:spLocks noChangeArrowheads="1"/>
          </p:cNvSpPr>
          <p:nvPr/>
        </p:nvSpPr>
        <p:spPr bwMode="auto">
          <a:xfrm>
            <a:off x="2871788" y="4156044"/>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4" name="Rectangle 8"/>
          <p:cNvSpPr>
            <a:spLocks noChangeArrowheads="1"/>
          </p:cNvSpPr>
          <p:nvPr/>
        </p:nvSpPr>
        <p:spPr bwMode="auto">
          <a:xfrm>
            <a:off x="1887538" y="28606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5" name="Rectangle 9"/>
          <p:cNvSpPr>
            <a:spLocks noChangeArrowheads="1"/>
          </p:cNvSpPr>
          <p:nvPr/>
        </p:nvSpPr>
        <p:spPr bwMode="auto">
          <a:xfrm>
            <a:off x="1887538" y="30130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6" name="Rectangle 10"/>
          <p:cNvSpPr>
            <a:spLocks noChangeArrowheads="1"/>
          </p:cNvSpPr>
          <p:nvPr/>
        </p:nvSpPr>
        <p:spPr bwMode="auto">
          <a:xfrm>
            <a:off x="1887538" y="31654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7" name="Rectangle 11"/>
          <p:cNvSpPr>
            <a:spLocks noChangeArrowheads="1"/>
          </p:cNvSpPr>
          <p:nvPr/>
        </p:nvSpPr>
        <p:spPr bwMode="auto">
          <a:xfrm>
            <a:off x="1887538" y="33178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1148" name="Rectangle 12"/>
          <p:cNvSpPr>
            <a:spLocks noChangeArrowheads="1"/>
          </p:cNvSpPr>
          <p:nvPr/>
        </p:nvSpPr>
        <p:spPr bwMode="auto">
          <a:xfrm>
            <a:off x="1887538" y="3470244"/>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49" name="AutoShape 13"/>
          <p:cNvSpPr>
            <a:spLocks noChangeArrowheads="1"/>
          </p:cNvSpPr>
          <p:nvPr/>
        </p:nvSpPr>
        <p:spPr bwMode="auto">
          <a:xfrm>
            <a:off x="2660650"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0" name="AutoShape 14"/>
          <p:cNvSpPr>
            <a:spLocks noChangeArrowheads="1"/>
          </p:cNvSpPr>
          <p:nvPr/>
        </p:nvSpPr>
        <p:spPr bwMode="auto">
          <a:xfrm flipH="1">
            <a:off x="2571750"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1" name="Rectangle 15"/>
          <p:cNvSpPr>
            <a:spLocks noChangeArrowheads="1"/>
          </p:cNvSpPr>
          <p:nvPr/>
        </p:nvSpPr>
        <p:spPr bwMode="auto">
          <a:xfrm>
            <a:off x="3105150"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1152" name="Text Box 16"/>
          <p:cNvSpPr txBox="1">
            <a:spLocks noChangeArrowheads="1"/>
          </p:cNvSpPr>
          <p:nvPr/>
        </p:nvSpPr>
        <p:spPr bwMode="auto">
          <a:xfrm>
            <a:off x="1653747"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1153" name="AutoShape 17"/>
          <p:cNvSpPr>
            <a:spLocks noChangeArrowheads="1"/>
          </p:cNvSpPr>
          <p:nvPr/>
        </p:nvSpPr>
        <p:spPr bwMode="auto">
          <a:xfrm>
            <a:off x="1962150"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4" name="Rectangle 18"/>
          <p:cNvSpPr>
            <a:spLocks noChangeArrowheads="1"/>
          </p:cNvSpPr>
          <p:nvPr/>
        </p:nvSpPr>
        <p:spPr bwMode="auto">
          <a:xfrm>
            <a:off x="971550"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1156" name="Line 20"/>
          <p:cNvSpPr>
            <a:spLocks noChangeShapeType="1"/>
          </p:cNvSpPr>
          <p:nvPr/>
        </p:nvSpPr>
        <p:spPr bwMode="auto">
          <a:xfrm>
            <a:off x="2266950" y="3499147"/>
            <a:ext cx="0" cy="91440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grpSp>
        <p:nvGrpSpPr>
          <p:cNvPr id="2" name="Group 1">
            <a:extLst>
              <a:ext uri="{FF2B5EF4-FFF2-40B4-BE49-F238E27FC236}">
                <a16:creationId xmlns:a16="http://schemas.microsoft.com/office/drawing/2014/main" id="{C70417DE-4608-4815-A6F7-EB4E113FC4FE}"/>
              </a:ext>
            </a:extLst>
          </p:cNvPr>
          <p:cNvGrpSpPr/>
          <p:nvPr/>
        </p:nvGrpSpPr>
        <p:grpSpPr>
          <a:xfrm>
            <a:off x="2266950" y="4018031"/>
            <a:ext cx="4495800" cy="366613"/>
            <a:chOff x="2266950" y="3824387"/>
            <a:chExt cx="4495800" cy="366613"/>
          </a:xfrm>
        </p:grpSpPr>
        <p:sp>
          <p:nvSpPr>
            <p:cNvPr id="91155" name="Text Box 19"/>
            <p:cNvSpPr txBox="1">
              <a:spLocks noChangeArrowheads="1"/>
            </p:cNvSpPr>
            <p:nvPr/>
          </p:nvSpPr>
          <p:spPr bwMode="auto">
            <a:xfrm>
              <a:off x="5783263" y="3824387"/>
              <a:ext cx="269626" cy="307777"/>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400" i="1">
                  <a:latin typeface="Calibri" panose="020F0502020204030204" pitchFamily="34" charset="0"/>
                </a:rPr>
                <a:t>y</a:t>
              </a:r>
            </a:p>
          </p:txBody>
        </p:sp>
        <p:sp>
          <p:nvSpPr>
            <p:cNvPr id="91157" name="Line 21"/>
            <p:cNvSpPr>
              <a:spLocks noChangeShapeType="1"/>
            </p:cNvSpPr>
            <p:nvPr/>
          </p:nvSpPr>
          <p:spPr bwMode="auto">
            <a:xfrm>
              <a:off x="2266950" y="4191000"/>
              <a:ext cx="44958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grpSp>
      <p:sp>
        <p:nvSpPr>
          <p:cNvPr id="91158" name="Rectangle 22"/>
          <p:cNvSpPr>
            <a:spLocks noChangeArrowheads="1"/>
          </p:cNvSpPr>
          <p:nvPr/>
        </p:nvSpPr>
        <p:spPr bwMode="auto">
          <a:xfrm>
            <a:off x="6762750" y="44608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1159" name="Text Box 23"/>
          <p:cNvSpPr txBox="1">
            <a:spLocks noChangeArrowheads="1"/>
          </p:cNvSpPr>
          <p:nvPr/>
        </p:nvSpPr>
        <p:spPr bwMode="auto">
          <a:xfrm>
            <a:off x="6518440" y="3665090"/>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91160" name="Text Box 24"/>
          <p:cNvSpPr txBox="1">
            <a:spLocks noChangeArrowheads="1"/>
          </p:cNvSpPr>
          <p:nvPr/>
        </p:nvSpPr>
        <p:spPr bwMode="auto">
          <a:xfrm>
            <a:off x="7673975" y="3881407"/>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1161" name="Text Box 25"/>
          <p:cNvSpPr txBox="1">
            <a:spLocks noChangeArrowheads="1"/>
          </p:cNvSpPr>
          <p:nvPr/>
        </p:nvSpPr>
        <p:spPr bwMode="auto">
          <a:xfrm>
            <a:off x="7658100" y="438364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1162" name="Text Box 26"/>
          <p:cNvSpPr txBox="1">
            <a:spLocks noChangeArrowheads="1"/>
          </p:cNvSpPr>
          <p:nvPr/>
        </p:nvSpPr>
        <p:spPr bwMode="auto">
          <a:xfrm>
            <a:off x="1201474" y="3208892"/>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1163" name="Text Box 27"/>
          <p:cNvSpPr txBox="1">
            <a:spLocks noChangeArrowheads="1"/>
          </p:cNvSpPr>
          <p:nvPr/>
        </p:nvSpPr>
        <p:spPr bwMode="auto">
          <a:xfrm>
            <a:off x="4259045" y="3910567"/>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91164" name="Text Box 28"/>
          <p:cNvSpPr txBox="1">
            <a:spLocks noChangeArrowheads="1"/>
          </p:cNvSpPr>
          <p:nvPr/>
        </p:nvSpPr>
        <p:spPr bwMode="auto">
          <a:xfrm>
            <a:off x="4652962" y="2632044"/>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165339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1156"/>
                                        </p:tgtEl>
                                        <p:attrNameLst>
                                          <p:attrName>style.visibility</p:attrName>
                                        </p:attrNameLst>
                                      </p:cBhvr>
                                      <p:to>
                                        <p:strVal val="visible"/>
                                      </p:to>
                                    </p:set>
                                    <p:animEffect transition="in" filter="wipe(up)">
                                      <p:cBhvr>
                                        <p:cTn id="7" dur="500"/>
                                        <p:tgtEl>
                                          <p:spTgt spid="9115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6" name="Rectangle 26"/>
          <p:cNvSpPr>
            <a:spLocks noGrp="1" noChangeArrowheads="1"/>
          </p:cNvSpPr>
          <p:nvPr>
            <p:ph type="title"/>
          </p:nvPr>
        </p:nvSpPr>
        <p:spPr/>
        <p:txBody>
          <a:bodyPr/>
          <a:lstStyle/>
          <a:p>
            <a:r>
              <a:rPr lang="en-US"/>
              <a:t>Memory Write Transaction (3)</a:t>
            </a:r>
          </a:p>
        </p:txBody>
      </p:sp>
      <p:sp>
        <p:nvSpPr>
          <p:cNvPr id="92187" name="Rectangle 27"/>
          <p:cNvSpPr>
            <a:spLocks noGrp="1" noChangeArrowheads="1"/>
          </p:cNvSpPr>
          <p:nvPr>
            <p:ph type="body" idx="1"/>
          </p:nvPr>
        </p:nvSpPr>
        <p:spPr/>
        <p:txBody>
          <a:bodyPr/>
          <a:lstStyle/>
          <a:p>
            <a:pPr marL="401638" indent="-401638"/>
            <a:r>
              <a:rPr lang="en-US" dirty="0"/>
              <a:t>Main memory reads data word y from the bus and stores it at address A.</a:t>
            </a:r>
          </a:p>
        </p:txBody>
      </p:sp>
      <p:sp>
        <p:nvSpPr>
          <p:cNvPr id="92164" name="Rectangle 4"/>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5" name="AutoShape 5"/>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6" name="Rectangle 6"/>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2167" name="AutoShape 7"/>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8" name="Rectangle 8"/>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69" name="Rectangle 9"/>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0" name="Rectangle 10"/>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1" name="Rectangle 11"/>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y</a:t>
            </a:r>
            <a:endParaRPr lang="en-US" sz="1000" i="1" dirty="0">
              <a:latin typeface="Calibri" panose="020F0502020204030204" pitchFamily="34" charset="0"/>
            </a:endParaRPr>
          </a:p>
        </p:txBody>
      </p:sp>
      <p:sp>
        <p:nvSpPr>
          <p:cNvPr id="92172" name="Rectangle 12"/>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3" name="AutoShape 13"/>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4" name="AutoShape 14"/>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5" name="Rectangle 15"/>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2176" name="Text Box 16"/>
          <p:cNvSpPr txBox="1">
            <a:spLocks noChangeArrowheads="1"/>
          </p:cNvSpPr>
          <p:nvPr/>
        </p:nvSpPr>
        <p:spPr bwMode="auto">
          <a:xfrm>
            <a:off x="1609725"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92177" name="AutoShape 17"/>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2178"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lvl="0" algn="ctr"/>
            <a:r>
              <a:rPr lang="en-US" sz="1600" dirty="0">
                <a:solidFill>
                  <a:srgbClr val="000000"/>
                </a:solidFill>
                <a:latin typeface="Calibri" panose="020F0502020204030204" pitchFamily="34" charset="0"/>
              </a:rPr>
              <a:t>Bus interface</a:t>
            </a:r>
          </a:p>
        </p:txBody>
      </p:sp>
      <p:sp>
        <p:nvSpPr>
          <p:cNvPr id="92179" name="Rectangle 19"/>
          <p:cNvSpPr>
            <a:spLocks noChangeArrowheads="1"/>
          </p:cNvSpPr>
          <p:nvPr/>
        </p:nvSpPr>
        <p:spPr bwMode="auto">
          <a:xfrm>
            <a:off x="6767513" y="445766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solidFill>
                  <a:srgbClr val="000000"/>
                </a:solidFill>
                <a:latin typeface="Calibri" panose="020F0502020204030204" pitchFamily="34" charset="0"/>
              </a:rPr>
              <a:t>y</a:t>
            </a:r>
            <a:endParaRPr lang="en-US" sz="1000" i="1" dirty="0">
              <a:solidFill>
                <a:srgbClr val="000000"/>
              </a:solidFill>
              <a:latin typeface="Calibri" panose="020F0502020204030204" pitchFamily="34" charset="0"/>
            </a:endParaRPr>
          </a:p>
        </p:txBody>
      </p:sp>
      <p:sp>
        <p:nvSpPr>
          <p:cNvPr id="92180" name="Text Box 20"/>
          <p:cNvSpPr txBox="1">
            <a:spLocks noChangeArrowheads="1"/>
          </p:cNvSpPr>
          <p:nvPr/>
        </p:nvSpPr>
        <p:spPr bwMode="auto">
          <a:xfrm>
            <a:off x="6529996" y="3660649"/>
            <a:ext cx="13910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Main memory</a:t>
            </a:r>
          </a:p>
        </p:txBody>
      </p:sp>
      <p:sp>
        <p:nvSpPr>
          <p:cNvPr id="92181" name="Text Box 21"/>
          <p:cNvSpPr txBox="1">
            <a:spLocks noChangeArrowheads="1"/>
          </p:cNvSpPr>
          <p:nvPr/>
        </p:nvSpPr>
        <p:spPr bwMode="auto">
          <a:xfrm>
            <a:off x="7678738" y="3862357"/>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92182" name="Text Box 22"/>
          <p:cNvSpPr txBox="1">
            <a:spLocks noChangeArrowheads="1"/>
          </p:cNvSpPr>
          <p:nvPr/>
        </p:nvSpPr>
        <p:spPr bwMode="auto">
          <a:xfrm>
            <a:off x="7662863" y="4364592"/>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92183" name="Text Box 23"/>
          <p:cNvSpPr txBox="1">
            <a:spLocks noChangeArrowheads="1"/>
          </p:cNvSpPr>
          <p:nvPr/>
        </p:nvSpPr>
        <p:spPr bwMode="auto">
          <a:xfrm>
            <a:off x="1241981" y="3207890"/>
            <a:ext cx="678391"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92184" name="Text Box 24"/>
          <p:cNvSpPr txBox="1">
            <a:spLocks noChangeArrowheads="1"/>
          </p:cNvSpPr>
          <p:nvPr/>
        </p:nvSpPr>
        <p:spPr bwMode="auto">
          <a:xfrm>
            <a:off x="4224338" y="3891517"/>
            <a:ext cx="105612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bridge</a:t>
            </a:r>
          </a:p>
        </p:txBody>
      </p:sp>
      <p:sp>
        <p:nvSpPr>
          <p:cNvPr id="92185" name="Text Box 25"/>
          <p:cNvSpPr txBox="1">
            <a:spLocks noChangeArrowheads="1"/>
          </p:cNvSpPr>
          <p:nvPr/>
        </p:nvSpPr>
        <p:spPr bwMode="auto">
          <a:xfrm>
            <a:off x="4638675" y="2660619"/>
            <a:ext cx="3099438"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Store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rax</a:t>
            </a:r>
            <a:r>
              <a:rPr lang="en-US" sz="1600" dirty="0">
                <a:latin typeface="Courier New" panose="02070309020205020404" pitchFamily="49" charset="0"/>
                <a:cs typeface="Courier New" panose="02070309020205020404" pitchFamily="49" charset="0"/>
              </a:rPr>
              <a:t>, A</a:t>
            </a: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379871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t>RAM : main memory building block</a:t>
            </a:r>
            <a:r>
              <a:rPr lang="en-US" b="0" dirty="0"/>
              <a:t>	   </a:t>
            </a:r>
            <a:r>
              <a:rPr lang="en-US" sz="2400" b="1" dirty="0"/>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a:t>
            </a:r>
            <a:r>
              <a:rPr lang="en-US" b="0" dirty="0">
                <a:solidFill>
                  <a:schemeClr val="bg1">
                    <a:lumMod val="65000"/>
                  </a:schemeClr>
                </a:solidFill>
              </a:rPr>
              <a:t>			   </a:t>
            </a:r>
            <a:r>
              <a:rPr lang="en-US" sz="2400" b="1"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47025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1028"/>
          <p:cNvSpPr>
            <a:spLocks noGrp="1" noChangeArrowheads="1"/>
          </p:cNvSpPr>
          <p:nvPr>
            <p:ph type="title"/>
          </p:nvPr>
        </p:nvSpPr>
        <p:spPr/>
        <p:txBody>
          <a:bodyPr/>
          <a:lstStyle/>
          <a:p>
            <a:r>
              <a:rPr lang="en-US"/>
              <a:t>Random-Access Memory (RAM)</a:t>
            </a:r>
          </a:p>
        </p:txBody>
      </p:sp>
      <p:sp>
        <p:nvSpPr>
          <p:cNvPr id="119813" name="Rectangle 1029"/>
          <p:cNvSpPr>
            <a:spLocks noGrp="1" noChangeArrowheads="1"/>
          </p:cNvSpPr>
          <p:nvPr>
            <p:ph type="body" idx="1"/>
          </p:nvPr>
        </p:nvSpPr>
        <p:spPr>
          <a:xfrm>
            <a:off x="396875" y="1362075"/>
            <a:ext cx="8442325" cy="4972050"/>
          </a:xfrm>
        </p:spPr>
        <p:txBody>
          <a:bodyPr/>
          <a:lstStyle/>
          <a:p>
            <a:r>
              <a:rPr lang="en-US" dirty="0"/>
              <a:t>Key features</a:t>
            </a:r>
          </a:p>
          <a:p>
            <a:pPr lvl="1"/>
            <a:r>
              <a:rPr lang="en-US" dirty="0">
                <a:solidFill>
                  <a:srgbClr val="C00000"/>
                </a:solidFill>
              </a:rPr>
              <a:t>RAM </a:t>
            </a:r>
            <a:r>
              <a:rPr lang="en-US" dirty="0"/>
              <a:t>is traditionally packaged as a chip.</a:t>
            </a:r>
          </a:p>
          <a:p>
            <a:pPr lvl="2"/>
            <a:r>
              <a:rPr lang="en-US" dirty="0"/>
              <a:t>or embedded as part of processor chip</a:t>
            </a:r>
          </a:p>
          <a:p>
            <a:pPr lvl="1"/>
            <a:r>
              <a:rPr lang="en-US" dirty="0"/>
              <a:t>Basic storage unit is normally a </a:t>
            </a:r>
            <a:r>
              <a:rPr lang="en-US" dirty="0">
                <a:solidFill>
                  <a:srgbClr val="C00000"/>
                </a:solidFill>
              </a:rPr>
              <a:t>cell </a:t>
            </a:r>
            <a:r>
              <a:rPr lang="en-US" dirty="0"/>
              <a:t>(one bit per cell).</a:t>
            </a:r>
          </a:p>
          <a:p>
            <a:pPr lvl="1"/>
            <a:r>
              <a:rPr lang="en-US" dirty="0"/>
              <a:t>Multiple RAM chips form a memory.</a:t>
            </a:r>
          </a:p>
          <a:p>
            <a:endParaRPr lang="en-US" dirty="0"/>
          </a:p>
          <a:p>
            <a:r>
              <a:rPr lang="en-US" dirty="0"/>
              <a:t>RAM comes in two varieties:</a:t>
            </a:r>
          </a:p>
          <a:p>
            <a:pPr lvl="1"/>
            <a:r>
              <a:rPr lang="en-US" dirty="0"/>
              <a:t>SRAM (Static RAM)</a:t>
            </a:r>
          </a:p>
          <a:p>
            <a:pPr lvl="1"/>
            <a:r>
              <a:rPr lang="en-US" dirty="0"/>
              <a:t>DRAM (Dynamic RAM)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C9CD87-D6E2-3D4A-93BB-50DE1265B630}"/>
              </a:ext>
            </a:extLst>
          </p:cNvPr>
          <p:cNvSpPr>
            <a:spLocks noGrp="1"/>
          </p:cNvSpPr>
          <p:nvPr>
            <p:ph type="title"/>
          </p:nvPr>
        </p:nvSpPr>
        <p:spPr/>
        <p:txBody>
          <a:bodyPr/>
          <a:lstStyle/>
          <a:p>
            <a:r>
              <a:rPr lang="en-US" dirty="0"/>
              <a:t>RAM Technologies</a:t>
            </a:r>
          </a:p>
        </p:txBody>
      </p:sp>
      <p:sp>
        <p:nvSpPr>
          <p:cNvPr id="5" name="Content Placeholder 4">
            <a:extLst>
              <a:ext uri="{FF2B5EF4-FFF2-40B4-BE49-F238E27FC236}">
                <a16:creationId xmlns:a16="http://schemas.microsoft.com/office/drawing/2014/main" id="{8882556B-36EB-DD4B-BC94-1931022AB6F9}"/>
              </a:ext>
            </a:extLst>
          </p:cNvPr>
          <p:cNvSpPr>
            <a:spLocks noGrp="1"/>
          </p:cNvSpPr>
          <p:nvPr>
            <p:ph sz="half" idx="1"/>
          </p:nvPr>
        </p:nvSpPr>
        <p:spPr/>
        <p:txBody>
          <a:bodyPr/>
          <a:lstStyle/>
          <a:p>
            <a:r>
              <a:rPr lang="en-US" dirty="0"/>
              <a:t>DRAM</a:t>
            </a:r>
          </a:p>
          <a:p>
            <a:endParaRPr lang="en-US" dirty="0"/>
          </a:p>
          <a:p>
            <a:endParaRPr lang="en-US" dirty="0"/>
          </a:p>
          <a:p>
            <a:endParaRPr lang="en-US" dirty="0"/>
          </a:p>
          <a:p>
            <a:pPr marL="0" indent="0">
              <a:buNone/>
            </a:pPr>
            <a:endParaRPr lang="en-US" dirty="0"/>
          </a:p>
          <a:p>
            <a:r>
              <a:rPr lang="en-US" dirty="0"/>
              <a:t>1 Transistor + 1 capacitor / bit</a:t>
            </a:r>
          </a:p>
          <a:p>
            <a:pPr lvl="1"/>
            <a:r>
              <a:rPr lang="en-US" dirty="0"/>
              <a:t>Capacitor oriented vertically</a:t>
            </a:r>
          </a:p>
          <a:p>
            <a:r>
              <a:rPr lang="en-US" dirty="0"/>
              <a:t>Must refresh state periodically</a:t>
            </a:r>
          </a:p>
        </p:txBody>
      </p:sp>
      <p:sp>
        <p:nvSpPr>
          <p:cNvPr id="6" name="Content Placeholder 5">
            <a:extLst>
              <a:ext uri="{FF2B5EF4-FFF2-40B4-BE49-F238E27FC236}">
                <a16:creationId xmlns:a16="http://schemas.microsoft.com/office/drawing/2014/main" id="{632A2A8C-7489-9143-B443-73A6A030B901}"/>
              </a:ext>
            </a:extLst>
          </p:cNvPr>
          <p:cNvSpPr>
            <a:spLocks noGrp="1"/>
          </p:cNvSpPr>
          <p:nvPr>
            <p:ph sz="half" idx="2"/>
          </p:nvPr>
        </p:nvSpPr>
        <p:spPr>
          <a:xfrm>
            <a:off x="4662487" y="1362075"/>
            <a:ext cx="4153405" cy="4972050"/>
          </a:xfrm>
        </p:spPr>
        <p:txBody>
          <a:bodyPr/>
          <a:lstStyle/>
          <a:p>
            <a:r>
              <a:rPr lang="en-US" dirty="0"/>
              <a:t>SRAM</a:t>
            </a:r>
          </a:p>
          <a:p>
            <a:endParaRPr lang="en-US" dirty="0"/>
          </a:p>
          <a:p>
            <a:endParaRPr lang="en-US" dirty="0"/>
          </a:p>
          <a:p>
            <a:endParaRPr lang="en-US" dirty="0"/>
          </a:p>
          <a:p>
            <a:r>
              <a:rPr lang="en-US" dirty="0"/>
              <a:t>6 transistors / bit</a:t>
            </a:r>
          </a:p>
          <a:p>
            <a:r>
              <a:rPr lang="en-US" dirty="0"/>
              <a:t>Holds state indefinitely (but will still lose data on power loss)</a:t>
            </a:r>
          </a:p>
        </p:txBody>
      </p:sp>
      <p:pic>
        <p:nvPicPr>
          <p:cNvPr id="1026" name="Picture 2" descr="http://4.bp.blogspot.com/-1awstTEgn8I/UvU79SAqrlI/AAAAAAAAAbw/tjXY0l4Vnnc/s1600/IBM+45nm_branded.png">
            <a:extLst>
              <a:ext uri="{FF2B5EF4-FFF2-40B4-BE49-F238E27FC236}">
                <a16:creationId xmlns:a16="http://schemas.microsoft.com/office/drawing/2014/main" id="{3B9D5E18-4CDB-5D40-8697-349234C6D9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5" y="1927479"/>
            <a:ext cx="2562340" cy="17745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541F625-E79E-7B42-8C6E-99842488E6B3}"/>
              </a:ext>
            </a:extLst>
          </p:cNvPr>
          <p:cNvPicPr>
            <a:picLocks noChangeAspect="1"/>
          </p:cNvPicPr>
          <p:nvPr/>
        </p:nvPicPr>
        <p:blipFill>
          <a:blip r:embed="rId3"/>
          <a:stretch>
            <a:fillRect/>
          </a:stretch>
        </p:blipFill>
        <p:spPr>
          <a:xfrm>
            <a:off x="5018658" y="1860735"/>
            <a:ext cx="1550818" cy="1342854"/>
          </a:xfrm>
          <a:prstGeom prst="rect">
            <a:avLst/>
          </a:prstGeom>
        </p:spPr>
      </p:pic>
    </p:spTree>
    <p:extLst>
      <p:ext uri="{BB962C8B-B14F-4D97-AF65-F5344CB8AC3E}">
        <p14:creationId xmlns:p14="http://schemas.microsoft.com/office/powerpoint/2010/main" val="3690194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8" name="Rectangle 1030"/>
          <p:cNvSpPr>
            <a:spLocks noGrp="1" noChangeArrowheads="1"/>
          </p:cNvSpPr>
          <p:nvPr>
            <p:ph type="title"/>
          </p:nvPr>
        </p:nvSpPr>
        <p:spPr/>
        <p:txBody>
          <a:bodyPr/>
          <a:lstStyle/>
          <a:p>
            <a:r>
              <a:rPr lang="en-US" dirty="0"/>
              <a:t>SRAM </a:t>
            </a:r>
            <a:r>
              <a:rPr lang="en-US" dirty="0" err="1"/>
              <a:t>vs</a:t>
            </a:r>
            <a:r>
              <a:rPr lang="en-US" dirty="0"/>
              <a:t> DRAM Summary</a:t>
            </a:r>
          </a:p>
        </p:txBody>
      </p:sp>
      <p:sp>
        <p:nvSpPr>
          <p:cNvPr id="3" name="Content Placeholder 2">
            <a:extLst>
              <a:ext uri="{FF2B5EF4-FFF2-40B4-BE49-F238E27FC236}">
                <a16:creationId xmlns:a16="http://schemas.microsoft.com/office/drawing/2014/main" id="{90122E43-4F6F-3945-B365-A9A98F41B79B}"/>
              </a:ext>
            </a:extLst>
          </p:cNvPr>
          <p:cNvSpPr>
            <a:spLocks noGrp="1"/>
          </p:cNvSpPr>
          <p:nvPr>
            <p:ph idx="1"/>
          </p:nvPr>
        </p:nvSpPr>
        <p:spPr>
          <a:xfrm>
            <a:off x="396875" y="4012707"/>
            <a:ext cx="7896225" cy="2321418"/>
          </a:xfrm>
        </p:spPr>
        <p:txBody>
          <a:bodyPr/>
          <a:lstStyle/>
          <a:p>
            <a:r>
              <a:rPr lang="en-US" dirty="0"/>
              <a:t>Trends</a:t>
            </a:r>
          </a:p>
          <a:p>
            <a:pPr lvl="1"/>
            <a:r>
              <a:rPr lang="en-US" dirty="0"/>
              <a:t>SRAM scales with semiconductor technology</a:t>
            </a:r>
          </a:p>
          <a:p>
            <a:pPr lvl="2"/>
            <a:r>
              <a:rPr lang="en-US" dirty="0"/>
              <a:t>Reaching its limits</a:t>
            </a:r>
          </a:p>
          <a:p>
            <a:pPr lvl="1"/>
            <a:r>
              <a:rPr lang="en-US" dirty="0"/>
              <a:t>DRAM scaling limited by need for minimum capacitance</a:t>
            </a:r>
          </a:p>
          <a:p>
            <a:pPr lvl="2"/>
            <a:r>
              <a:rPr lang="en-US" dirty="0"/>
              <a:t>Aspect ratio limits how deep can make capacitor</a:t>
            </a:r>
          </a:p>
          <a:p>
            <a:pPr lvl="2"/>
            <a:r>
              <a:rPr lang="en-US" dirty="0"/>
              <a:t>Also reaching its limits</a:t>
            </a:r>
          </a:p>
        </p:txBody>
      </p:sp>
      <p:sp>
        <p:nvSpPr>
          <p:cNvPr id="120836" name="Text Box 1028"/>
          <p:cNvSpPr txBox="1">
            <a:spLocks noChangeArrowheads="1"/>
          </p:cNvSpPr>
          <p:nvPr/>
        </p:nvSpPr>
        <p:spPr bwMode="auto">
          <a:xfrm>
            <a:off x="357018" y="1197678"/>
            <a:ext cx="8610600" cy="2246769"/>
          </a:xfrm>
          <a:prstGeom prst="rect">
            <a:avLst/>
          </a:prstGeom>
          <a:noFill/>
          <a:ln w="25400">
            <a:solidFill>
              <a:schemeClr val="tx1"/>
            </a:solidFill>
            <a:miter lim="800000"/>
            <a:headEnd/>
            <a:tailEnd/>
          </a:ln>
          <a:effectLst/>
        </p:spPr>
        <p:txBody>
          <a:bodyPr wrap="square">
            <a:prstTxWarp prst="textNoShape">
              <a:avLst/>
            </a:prstTxWarp>
            <a:spAutoFit/>
          </a:bodyPr>
          <a:lstStyle/>
          <a:p>
            <a:pPr algn="l">
              <a:lnSpc>
                <a:spcPct val="100000"/>
              </a:lnSpc>
            </a:pPr>
            <a:r>
              <a:rPr lang="en-US" sz="2000" b="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Trans.	Access	Needs	Needs		</a:t>
            </a:r>
          </a:p>
          <a:p>
            <a:pPr algn="l">
              <a:lnSpc>
                <a:spcPct val="100000"/>
              </a:lnSpc>
            </a:pPr>
            <a:r>
              <a:rPr lang="en-US" sz="2000" dirty="0">
                <a:latin typeface="Calibri" panose="020F0502020204030204" pitchFamily="34" charset="0"/>
                <a:cs typeface="Calibri" panose="020F0502020204030204" pitchFamily="34" charset="0"/>
              </a:rPr>
              <a:t>	per bit	 time	refresh?	EDC?	Cost	Applications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SRAM	6 or 8	1x	No	Maybe	100x	Cache memories</a:t>
            </a:r>
          </a:p>
          <a:p>
            <a:pPr algn="l">
              <a:lnSpc>
                <a:spcPct val="100000"/>
              </a:lnSpc>
            </a:pPr>
            <a:endParaRPr lang="en-US" sz="2000" b="0" dirty="0">
              <a:latin typeface="Calibri" panose="020F0502020204030204" pitchFamily="34" charset="0"/>
              <a:cs typeface="Calibri" panose="020F0502020204030204" pitchFamily="34" charset="0"/>
            </a:endParaRPr>
          </a:p>
          <a:p>
            <a:pPr algn="l">
              <a:lnSpc>
                <a:spcPct val="100000"/>
              </a:lnSpc>
            </a:pPr>
            <a:r>
              <a:rPr lang="en-US" sz="2000" b="0" dirty="0">
                <a:latin typeface="Calibri" panose="020F0502020204030204" pitchFamily="34" charset="0"/>
                <a:cs typeface="Calibri" panose="020F0502020204030204" pitchFamily="34" charset="0"/>
              </a:rPr>
              <a:t>DRAM	1	10x	Yes	Yes	1x	Main memories,</a:t>
            </a:r>
          </a:p>
          <a:p>
            <a:pPr algn="l">
              <a:lnSpc>
                <a:spcPct val="100000"/>
              </a:lnSpc>
            </a:pPr>
            <a:r>
              <a:rPr lang="en-US" sz="2000" b="0" dirty="0">
                <a:latin typeface="Calibri" panose="020F0502020204030204" pitchFamily="34" charset="0"/>
                <a:cs typeface="Calibri" panose="020F0502020204030204" pitchFamily="34" charset="0"/>
              </a:rPr>
              <a:t>						frame buffers</a:t>
            </a:r>
          </a:p>
        </p:txBody>
      </p:sp>
      <p:sp>
        <p:nvSpPr>
          <p:cNvPr id="2" name="TextBox 1">
            <a:extLst>
              <a:ext uri="{FF2B5EF4-FFF2-40B4-BE49-F238E27FC236}">
                <a16:creationId xmlns:a16="http://schemas.microsoft.com/office/drawing/2014/main" id="{44E318A2-4C13-44C9-B55D-4CC7F5F24463}"/>
              </a:ext>
            </a:extLst>
          </p:cNvPr>
          <p:cNvSpPr txBox="1"/>
          <p:nvPr/>
        </p:nvSpPr>
        <p:spPr>
          <a:xfrm>
            <a:off x="357018" y="3444447"/>
            <a:ext cx="3562450" cy="369332"/>
          </a:xfrm>
          <a:prstGeom prst="rect">
            <a:avLst/>
          </a:prstGeom>
          <a:noFill/>
        </p:spPr>
        <p:txBody>
          <a:bodyPr wrap="none" rtlCol="0">
            <a:spAutoFit/>
          </a:bodyPr>
          <a:lstStyle/>
          <a:p>
            <a:r>
              <a:rPr lang="en-US" sz="1800" b="0" dirty="0">
                <a:latin typeface="Calibri" pitchFamily="34" charset="0"/>
              </a:rPr>
              <a:t>EDC: Error detection and correction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1028"/>
          <p:cNvSpPr>
            <a:spLocks noGrp="1" noChangeArrowheads="1"/>
          </p:cNvSpPr>
          <p:nvPr>
            <p:ph type="title"/>
          </p:nvPr>
        </p:nvSpPr>
        <p:spPr/>
        <p:txBody>
          <a:bodyPr/>
          <a:lstStyle/>
          <a:p>
            <a:r>
              <a:rPr lang="en-US"/>
              <a:t>Enhanced DRAMs</a:t>
            </a:r>
          </a:p>
        </p:txBody>
      </p:sp>
      <p:sp>
        <p:nvSpPr>
          <p:cNvPr id="121861" name="Rectangle 1029"/>
          <p:cNvSpPr>
            <a:spLocks noGrp="1" noChangeArrowheads="1"/>
          </p:cNvSpPr>
          <p:nvPr>
            <p:ph type="body" idx="1"/>
          </p:nvPr>
        </p:nvSpPr>
        <p:spPr>
          <a:xfrm>
            <a:off x="396875" y="1362074"/>
            <a:ext cx="8594725" cy="5114925"/>
          </a:xfrm>
        </p:spPr>
        <p:txBody>
          <a:bodyPr>
            <a:normAutofit/>
          </a:bodyPr>
          <a:lstStyle/>
          <a:p>
            <a:r>
              <a:rPr lang="en-US" dirty="0"/>
              <a:t>Operation of DRAM cell has not changed since its invention</a:t>
            </a:r>
          </a:p>
          <a:p>
            <a:pPr lvl="1"/>
            <a:r>
              <a:rPr lang="en-US" dirty="0"/>
              <a:t>Commercialized by Intel in 1970. </a:t>
            </a:r>
          </a:p>
          <a:p>
            <a:r>
              <a:rPr lang="en-US" dirty="0"/>
              <a:t>DRAM cores with better interface logic and faster I/O :</a:t>
            </a:r>
          </a:p>
          <a:p>
            <a:pPr lvl="1"/>
            <a:r>
              <a:rPr lang="en-US" dirty="0"/>
              <a:t>Synchronous DRAM (</a:t>
            </a:r>
            <a:r>
              <a:rPr lang="en-US" dirty="0">
                <a:solidFill>
                  <a:srgbClr val="FF0000"/>
                </a:solidFill>
              </a:rPr>
              <a:t>SDRAM</a:t>
            </a:r>
            <a:r>
              <a:rPr lang="en-US" dirty="0"/>
              <a:t>)</a:t>
            </a:r>
          </a:p>
          <a:p>
            <a:pPr lvl="2"/>
            <a:r>
              <a:rPr lang="en-US" dirty="0"/>
              <a:t>Uses a conventional clock signal instead of asynchronous control</a:t>
            </a:r>
          </a:p>
          <a:p>
            <a:pPr lvl="1"/>
            <a:endParaRPr lang="en-US" dirty="0"/>
          </a:p>
          <a:p>
            <a:pPr lvl="1"/>
            <a:r>
              <a:rPr lang="en-US" dirty="0"/>
              <a:t>Double data-rate synchronous DRAM (</a:t>
            </a:r>
            <a:r>
              <a:rPr lang="en-US" dirty="0">
                <a:solidFill>
                  <a:srgbClr val="FF0000"/>
                </a:solidFill>
              </a:rPr>
              <a:t>DDR SDRAM</a:t>
            </a:r>
            <a:r>
              <a:rPr lang="en-US" dirty="0"/>
              <a:t>)</a:t>
            </a:r>
          </a:p>
          <a:p>
            <a:pPr lvl="2"/>
            <a:r>
              <a:rPr lang="en-US" dirty="0"/>
              <a:t>Double edge clocking sends two bits per cycle per pin</a:t>
            </a:r>
          </a:p>
          <a:p>
            <a:pPr lvl="2"/>
            <a:r>
              <a:rPr lang="en-US" dirty="0"/>
              <a:t>Different types distinguished by size of small </a:t>
            </a:r>
            <a:r>
              <a:rPr lang="en-US" dirty="0" err="1"/>
              <a:t>prefetch</a:t>
            </a:r>
            <a:r>
              <a:rPr lang="en-US" dirty="0"/>
              <a:t> buffer:</a:t>
            </a:r>
          </a:p>
          <a:p>
            <a:pPr lvl="3"/>
            <a:r>
              <a:rPr lang="en-US" dirty="0">
                <a:solidFill>
                  <a:srgbClr val="FF0000"/>
                </a:solidFill>
              </a:rPr>
              <a:t>DDR</a:t>
            </a:r>
            <a:r>
              <a:rPr lang="en-US" dirty="0"/>
              <a:t> (2 bits), </a:t>
            </a:r>
            <a:r>
              <a:rPr lang="en-US" dirty="0">
                <a:solidFill>
                  <a:srgbClr val="FF0000"/>
                </a:solidFill>
              </a:rPr>
              <a:t>DDR2</a:t>
            </a:r>
            <a:r>
              <a:rPr lang="en-US" dirty="0"/>
              <a:t> (4 bits), </a:t>
            </a:r>
            <a:r>
              <a:rPr lang="en-US" dirty="0">
                <a:solidFill>
                  <a:srgbClr val="FF0000"/>
                </a:solidFill>
              </a:rPr>
              <a:t>DDR3</a:t>
            </a:r>
            <a:r>
              <a:rPr lang="en-US" dirty="0"/>
              <a:t> (8 bits),</a:t>
            </a:r>
            <a:r>
              <a:rPr lang="en-US" dirty="0">
                <a:solidFill>
                  <a:srgbClr val="FF0000"/>
                </a:solidFill>
              </a:rPr>
              <a:t> DDR4</a:t>
            </a:r>
            <a:r>
              <a:rPr lang="en-US" dirty="0"/>
              <a:t> (16 bits)</a:t>
            </a:r>
          </a:p>
          <a:p>
            <a:pPr lvl="2"/>
            <a:r>
              <a:rPr lang="en-US" dirty="0"/>
              <a:t>By 2010, standard for most server and desktop systems</a:t>
            </a:r>
          </a:p>
          <a:p>
            <a:pPr lvl="2"/>
            <a:r>
              <a:rPr lang="en-US" dirty="0"/>
              <a:t>Intel Core i7 supports DDR3 and DDR4 SDRAM</a:t>
            </a:r>
          </a:p>
          <a:p>
            <a:pPr lvl="3"/>
            <a:endParaRPr lang="en-US" dirty="0"/>
          </a:p>
          <a:p>
            <a:pPr lvl="3"/>
            <a:endParaRPr lang="en-US" dirty="0"/>
          </a:p>
        </p:txBody>
      </p:sp>
    </p:spTree>
    <p:extLst>
      <p:ext uri="{BB962C8B-B14F-4D97-AF65-F5344CB8AC3E}">
        <p14:creationId xmlns:p14="http://schemas.microsoft.com/office/powerpoint/2010/main" val="249208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16" name="Rectangle 52"/>
          <p:cNvSpPr>
            <a:spLocks noGrp="1" noChangeArrowheads="1"/>
          </p:cNvSpPr>
          <p:nvPr>
            <p:ph type="title"/>
          </p:nvPr>
        </p:nvSpPr>
        <p:spPr/>
        <p:txBody>
          <a:bodyPr/>
          <a:lstStyle/>
          <a:p>
            <a:r>
              <a:rPr lang="en-US"/>
              <a:t>Conventional DRAM Organization</a:t>
            </a:r>
          </a:p>
        </p:txBody>
      </p:sp>
      <p:sp>
        <p:nvSpPr>
          <p:cNvPr id="62517" name="Rectangle 53"/>
          <p:cNvSpPr>
            <a:spLocks noGrp="1" noChangeArrowheads="1"/>
          </p:cNvSpPr>
          <p:nvPr>
            <p:ph type="body" idx="1"/>
          </p:nvPr>
        </p:nvSpPr>
        <p:spPr/>
        <p:txBody>
          <a:bodyPr/>
          <a:lstStyle/>
          <a:p>
            <a:r>
              <a:rPr lang="en-US" i="1" dirty="0" err="1"/>
              <a:t>d</a:t>
            </a:r>
            <a:r>
              <a:rPr lang="en-US" dirty="0"/>
              <a:t> </a:t>
            </a:r>
            <a:r>
              <a:rPr lang="en-US" dirty="0" err="1"/>
              <a:t>x</a:t>
            </a:r>
            <a:r>
              <a:rPr lang="en-US" dirty="0"/>
              <a:t> </a:t>
            </a:r>
            <a:r>
              <a:rPr lang="en-US" i="1" dirty="0" err="1"/>
              <a:t>w</a:t>
            </a:r>
            <a:r>
              <a:rPr lang="en-US" dirty="0"/>
              <a:t> DRAM:</a:t>
            </a:r>
          </a:p>
          <a:p>
            <a:pPr lvl="1"/>
            <a:r>
              <a:rPr lang="en-US" i="1" dirty="0"/>
              <a:t>d⋅ w</a:t>
            </a:r>
            <a:r>
              <a:rPr lang="en-US" dirty="0"/>
              <a:t> total bits organized as </a:t>
            </a:r>
            <a:r>
              <a:rPr lang="en-US" i="1" dirty="0"/>
              <a:t>d</a:t>
            </a:r>
            <a:r>
              <a:rPr lang="en-US" dirty="0"/>
              <a:t> </a:t>
            </a:r>
            <a:r>
              <a:rPr lang="en-US" dirty="0">
                <a:solidFill>
                  <a:srgbClr val="FF0000"/>
                </a:solidFill>
              </a:rPr>
              <a:t>supercells</a:t>
            </a:r>
            <a:r>
              <a:rPr lang="en-US" dirty="0"/>
              <a:t> of size </a:t>
            </a:r>
            <a:r>
              <a:rPr lang="en-US" i="1" dirty="0"/>
              <a:t>w</a:t>
            </a:r>
            <a:r>
              <a:rPr lang="en-US" dirty="0"/>
              <a:t> bits</a:t>
            </a:r>
          </a:p>
        </p:txBody>
      </p:sp>
      <p:sp>
        <p:nvSpPr>
          <p:cNvPr id="62468" name="Text Box 4"/>
          <p:cNvSpPr txBox="1">
            <a:spLocks noChangeArrowheads="1"/>
          </p:cNvSpPr>
          <p:nvPr/>
        </p:nvSpPr>
        <p:spPr bwMode="auto">
          <a:xfrm>
            <a:off x="5805488" y="2740025"/>
            <a:ext cx="59055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cols</a:t>
            </a:r>
          </a:p>
        </p:txBody>
      </p:sp>
      <p:sp>
        <p:nvSpPr>
          <p:cNvPr id="62469" name="Text Box 5"/>
          <p:cNvSpPr txBox="1">
            <a:spLocks noChangeArrowheads="1"/>
          </p:cNvSpPr>
          <p:nvPr/>
        </p:nvSpPr>
        <p:spPr bwMode="auto">
          <a:xfrm>
            <a:off x="4000500" y="4143375"/>
            <a:ext cx="6651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rows</a:t>
            </a:r>
          </a:p>
        </p:txBody>
      </p:sp>
      <p:sp>
        <p:nvSpPr>
          <p:cNvPr id="62470" name="Rectangle 6"/>
          <p:cNvSpPr>
            <a:spLocks noChangeArrowheads="1"/>
          </p:cNvSpPr>
          <p:nvPr/>
        </p:nvSpPr>
        <p:spPr bwMode="auto">
          <a:xfrm>
            <a:off x="48672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1" name="Rectangle 7"/>
          <p:cNvSpPr>
            <a:spLocks noChangeArrowheads="1"/>
          </p:cNvSpPr>
          <p:nvPr/>
        </p:nvSpPr>
        <p:spPr bwMode="auto">
          <a:xfrm>
            <a:off x="54768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2" name="Rectangle 8"/>
          <p:cNvSpPr>
            <a:spLocks noChangeArrowheads="1"/>
          </p:cNvSpPr>
          <p:nvPr/>
        </p:nvSpPr>
        <p:spPr bwMode="auto">
          <a:xfrm>
            <a:off x="60864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3" name="Rectangle 9"/>
          <p:cNvSpPr>
            <a:spLocks noChangeArrowheads="1"/>
          </p:cNvSpPr>
          <p:nvPr/>
        </p:nvSpPr>
        <p:spPr bwMode="auto">
          <a:xfrm>
            <a:off x="6696075"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4" name="Rectangle 10"/>
          <p:cNvSpPr>
            <a:spLocks noChangeArrowheads="1"/>
          </p:cNvSpPr>
          <p:nvPr/>
        </p:nvSpPr>
        <p:spPr bwMode="auto">
          <a:xfrm>
            <a:off x="48672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5" name="Rectangle 11"/>
          <p:cNvSpPr>
            <a:spLocks noChangeArrowheads="1"/>
          </p:cNvSpPr>
          <p:nvPr/>
        </p:nvSpPr>
        <p:spPr bwMode="auto">
          <a:xfrm>
            <a:off x="54768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6" name="Rectangle 12"/>
          <p:cNvSpPr>
            <a:spLocks noChangeArrowheads="1"/>
          </p:cNvSpPr>
          <p:nvPr/>
        </p:nvSpPr>
        <p:spPr bwMode="auto">
          <a:xfrm>
            <a:off x="60864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7" name="Rectangle 13"/>
          <p:cNvSpPr>
            <a:spLocks noChangeArrowheads="1"/>
          </p:cNvSpPr>
          <p:nvPr/>
        </p:nvSpPr>
        <p:spPr bwMode="auto">
          <a:xfrm>
            <a:off x="6696075"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78" name="Rectangle 14"/>
          <p:cNvSpPr>
            <a:spLocks noChangeArrowheads="1"/>
          </p:cNvSpPr>
          <p:nvPr/>
        </p:nvSpPr>
        <p:spPr bwMode="auto">
          <a:xfrm>
            <a:off x="48672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79" name="Rectangle 15"/>
          <p:cNvSpPr>
            <a:spLocks noChangeArrowheads="1"/>
          </p:cNvSpPr>
          <p:nvPr/>
        </p:nvSpPr>
        <p:spPr bwMode="auto">
          <a:xfrm>
            <a:off x="5476875" y="4327525"/>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0" name="Rectangle 16"/>
          <p:cNvSpPr>
            <a:spLocks noChangeArrowheads="1"/>
          </p:cNvSpPr>
          <p:nvPr/>
        </p:nvSpPr>
        <p:spPr bwMode="auto">
          <a:xfrm>
            <a:off x="60864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1" name="Rectangle 17"/>
          <p:cNvSpPr>
            <a:spLocks noChangeArrowheads="1"/>
          </p:cNvSpPr>
          <p:nvPr/>
        </p:nvSpPr>
        <p:spPr bwMode="auto">
          <a:xfrm>
            <a:off x="6696075" y="43275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2" name="Rectangle 18"/>
          <p:cNvSpPr>
            <a:spLocks noChangeArrowheads="1"/>
          </p:cNvSpPr>
          <p:nvPr/>
        </p:nvSpPr>
        <p:spPr bwMode="auto">
          <a:xfrm>
            <a:off x="48672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83" name="Rectangle 19"/>
          <p:cNvSpPr>
            <a:spLocks noChangeArrowheads="1"/>
          </p:cNvSpPr>
          <p:nvPr/>
        </p:nvSpPr>
        <p:spPr bwMode="auto">
          <a:xfrm>
            <a:off x="54768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4" name="Rectangle 20"/>
          <p:cNvSpPr>
            <a:spLocks noChangeArrowheads="1"/>
          </p:cNvSpPr>
          <p:nvPr/>
        </p:nvSpPr>
        <p:spPr bwMode="auto">
          <a:xfrm>
            <a:off x="60864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5" name="Rectangle 21"/>
          <p:cNvSpPr>
            <a:spLocks noChangeArrowheads="1"/>
          </p:cNvSpPr>
          <p:nvPr/>
        </p:nvSpPr>
        <p:spPr bwMode="auto">
          <a:xfrm>
            <a:off x="6696075"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86" name="Text Box 22"/>
          <p:cNvSpPr txBox="1">
            <a:spLocks noChangeArrowheads="1"/>
          </p:cNvSpPr>
          <p:nvPr/>
        </p:nvSpPr>
        <p:spPr bwMode="auto">
          <a:xfrm>
            <a:off x="5019675"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87" name="Text Box 23"/>
          <p:cNvSpPr txBox="1">
            <a:spLocks noChangeArrowheads="1"/>
          </p:cNvSpPr>
          <p:nvPr/>
        </p:nvSpPr>
        <p:spPr bwMode="auto">
          <a:xfrm>
            <a:off x="5629275"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88" name="Text Box 24"/>
          <p:cNvSpPr txBox="1">
            <a:spLocks noChangeArrowheads="1"/>
          </p:cNvSpPr>
          <p:nvPr/>
        </p:nvSpPr>
        <p:spPr bwMode="auto">
          <a:xfrm>
            <a:off x="62468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89" name="Text Box 25"/>
          <p:cNvSpPr txBox="1">
            <a:spLocks noChangeArrowheads="1"/>
          </p:cNvSpPr>
          <p:nvPr/>
        </p:nvSpPr>
        <p:spPr bwMode="auto">
          <a:xfrm>
            <a:off x="6856413"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0" name="Text Box 26"/>
          <p:cNvSpPr txBox="1">
            <a:spLocks noChangeArrowheads="1"/>
          </p:cNvSpPr>
          <p:nvPr/>
        </p:nvSpPr>
        <p:spPr bwMode="auto">
          <a:xfrm>
            <a:off x="4562475"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2491" name="Text Box 27"/>
          <p:cNvSpPr txBox="1">
            <a:spLocks noChangeArrowheads="1"/>
          </p:cNvSpPr>
          <p:nvPr/>
        </p:nvSpPr>
        <p:spPr bwMode="auto">
          <a:xfrm>
            <a:off x="4562475"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2492" name="Text Box 28"/>
          <p:cNvSpPr txBox="1">
            <a:spLocks noChangeArrowheads="1"/>
          </p:cNvSpPr>
          <p:nvPr/>
        </p:nvSpPr>
        <p:spPr bwMode="auto">
          <a:xfrm>
            <a:off x="4562475"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2493" name="Text Box 29"/>
          <p:cNvSpPr txBox="1">
            <a:spLocks noChangeArrowheads="1"/>
          </p:cNvSpPr>
          <p:nvPr/>
        </p:nvSpPr>
        <p:spPr bwMode="auto">
          <a:xfrm>
            <a:off x="4562475"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2494" name="Rectangle 30"/>
          <p:cNvSpPr>
            <a:spLocks noChangeArrowheads="1"/>
          </p:cNvSpPr>
          <p:nvPr/>
        </p:nvSpPr>
        <p:spPr bwMode="auto">
          <a:xfrm>
            <a:off x="4864100"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495" name="Rectangle 31"/>
          <p:cNvSpPr>
            <a:spLocks noChangeArrowheads="1"/>
          </p:cNvSpPr>
          <p:nvPr/>
        </p:nvSpPr>
        <p:spPr bwMode="auto">
          <a:xfrm>
            <a:off x="48641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6" name="Rectangle 32"/>
          <p:cNvSpPr>
            <a:spLocks noChangeArrowheads="1"/>
          </p:cNvSpPr>
          <p:nvPr/>
        </p:nvSpPr>
        <p:spPr bwMode="auto">
          <a:xfrm>
            <a:off x="54737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497" name="Rectangle 33"/>
          <p:cNvSpPr>
            <a:spLocks noChangeArrowheads="1"/>
          </p:cNvSpPr>
          <p:nvPr/>
        </p:nvSpPr>
        <p:spPr bwMode="auto">
          <a:xfrm>
            <a:off x="60833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8" name="Rectangle 34"/>
          <p:cNvSpPr>
            <a:spLocks noChangeArrowheads="1"/>
          </p:cNvSpPr>
          <p:nvPr/>
        </p:nvSpPr>
        <p:spPr bwMode="auto">
          <a:xfrm>
            <a:off x="6692900" y="5699125"/>
            <a:ext cx="609600" cy="533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2499" name="Rectangle 35"/>
          <p:cNvSpPr>
            <a:spLocks noChangeArrowheads="1"/>
          </p:cNvSpPr>
          <p:nvPr/>
        </p:nvSpPr>
        <p:spPr bwMode="auto">
          <a:xfrm>
            <a:off x="4864100" y="5699125"/>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2500" name="Text Box 36"/>
          <p:cNvSpPr txBox="1">
            <a:spLocks noChangeArrowheads="1"/>
          </p:cNvSpPr>
          <p:nvPr/>
        </p:nvSpPr>
        <p:spPr bwMode="auto">
          <a:xfrm>
            <a:off x="5303234"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2501" name="Rectangle 37"/>
          <p:cNvSpPr>
            <a:spLocks noChangeArrowheads="1"/>
          </p:cNvSpPr>
          <p:nvPr/>
        </p:nvSpPr>
        <p:spPr bwMode="auto">
          <a:xfrm>
            <a:off x="4029075" y="2667000"/>
            <a:ext cx="35052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2502" name="Text Box 38"/>
          <p:cNvSpPr txBox="1">
            <a:spLocks noChangeArrowheads="1"/>
          </p:cNvSpPr>
          <p:nvPr/>
        </p:nvSpPr>
        <p:spPr bwMode="auto">
          <a:xfrm>
            <a:off x="3892550" y="2345323"/>
            <a:ext cx="27190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x 8 DRAM chip (toy example)</a:t>
            </a:r>
          </a:p>
        </p:txBody>
      </p:sp>
      <p:sp>
        <p:nvSpPr>
          <p:cNvPr id="62503" name="Line 39"/>
          <p:cNvSpPr>
            <a:spLocks noChangeShapeType="1"/>
          </p:cNvSpPr>
          <p:nvPr/>
        </p:nvSpPr>
        <p:spPr bwMode="auto">
          <a:xfrm flipV="1">
            <a:off x="2886075" y="37020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2504" name="Text Box 40"/>
          <p:cNvSpPr txBox="1">
            <a:spLocks noChangeArrowheads="1"/>
          </p:cNvSpPr>
          <p:nvPr/>
        </p:nvSpPr>
        <p:spPr bwMode="auto">
          <a:xfrm>
            <a:off x="3160713" y="37623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2505" name="Line 41"/>
          <p:cNvSpPr>
            <a:spLocks noChangeShapeType="1"/>
          </p:cNvSpPr>
          <p:nvPr/>
        </p:nvSpPr>
        <p:spPr bwMode="auto">
          <a:xfrm>
            <a:off x="2886075" y="54705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2506" name="Text Box 42"/>
          <p:cNvSpPr txBox="1">
            <a:spLocks noChangeArrowheads="1"/>
          </p:cNvSpPr>
          <p:nvPr/>
        </p:nvSpPr>
        <p:spPr bwMode="auto">
          <a:xfrm>
            <a:off x="3128963" y="55149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2507" name="Text Box 43"/>
          <p:cNvSpPr txBox="1">
            <a:spLocks noChangeArrowheads="1"/>
          </p:cNvSpPr>
          <p:nvPr/>
        </p:nvSpPr>
        <p:spPr bwMode="auto">
          <a:xfrm>
            <a:off x="7832912" y="4439950"/>
            <a:ext cx="923550" cy="584776"/>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t>supercell</a:t>
            </a:r>
            <a:endParaRPr lang="en-US" sz="1600" dirty="0"/>
          </a:p>
          <a:p>
            <a:pPr algn="ctr">
              <a:lnSpc>
                <a:spcPct val="100000"/>
              </a:lnSpc>
            </a:pPr>
            <a:r>
              <a:rPr lang="en-US" sz="1600" dirty="0"/>
              <a:t>(2,1)</a:t>
            </a:r>
          </a:p>
        </p:txBody>
      </p:sp>
      <p:sp>
        <p:nvSpPr>
          <p:cNvPr id="62508" name="Line 44"/>
          <p:cNvSpPr>
            <a:spLocks noChangeShapeType="1"/>
          </p:cNvSpPr>
          <p:nvPr/>
        </p:nvSpPr>
        <p:spPr bwMode="auto">
          <a:xfrm flipH="1" flipV="1">
            <a:off x="5857875" y="4632325"/>
            <a:ext cx="1981200" cy="152400"/>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62509" name="Text Box 45"/>
          <p:cNvSpPr txBox="1">
            <a:spLocks noChangeArrowheads="1"/>
          </p:cNvSpPr>
          <p:nvPr/>
        </p:nvSpPr>
        <p:spPr bwMode="auto">
          <a:xfrm>
            <a:off x="3182938" y="3382963"/>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 bits</a:t>
            </a:r>
          </a:p>
          <a:p>
            <a:pPr>
              <a:lnSpc>
                <a:spcPct val="100000"/>
              </a:lnSpc>
            </a:pPr>
            <a:r>
              <a:rPr lang="en-US" sz="1200"/>
              <a:t>/</a:t>
            </a:r>
          </a:p>
        </p:txBody>
      </p:sp>
      <p:sp>
        <p:nvSpPr>
          <p:cNvPr id="62510" name="Text Box 46"/>
          <p:cNvSpPr txBox="1">
            <a:spLocks noChangeArrowheads="1"/>
          </p:cNvSpPr>
          <p:nvPr/>
        </p:nvSpPr>
        <p:spPr bwMode="auto">
          <a:xfrm>
            <a:off x="3189288" y="5165725"/>
            <a:ext cx="582612"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 bits</a:t>
            </a:r>
          </a:p>
          <a:p>
            <a:pPr>
              <a:lnSpc>
                <a:spcPct val="100000"/>
              </a:lnSpc>
            </a:pPr>
            <a:r>
              <a:rPr lang="en-US" sz="1200"/>
              <a:t>/</a:t>
            </a:r>
          </a:p>
        </p:txBody>
      </p:sp>
      <p:sp>
        <p:nvSpPr>
          <p:cNvPr id="62511" name="Rectangle 47"/>
          <p:cNvSpPr>
            <a:spLocks noChangeArrowheads="1"/>
          </p:cNvSpPr>
          <p:nvPr/>
        </p:nvSpPr>
        <p:spPr bwMode="auto">
          <a:xfrm>
            <a:off x="1743075" y="30321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gn="ctr">
              <a:lnSpc>
                <a:spcPct val="100000"/>
              </a:lnSpc>
            </a:pPr>
            <a:r>
              <a:rPr lang="en-US" sz="1600" dirty="0"/>
              <a:t>controller</a:t>
            </a:r>
          </a:p>
        </p:txBody>
      </p:sp>
      <p:sp>
        <p:nvSpPr>
          <p:cNvPr id="62512" name="AutoShape 48"/>
          <p:cNvSpPr>
            <a:spLocks noChangeArrowheads="1"/>
          </p:cNvSpPr>
          <p:nvPr/>
        </p:nvSpPr>
        <p:spPr bwMode="auto">
          <a:xfrm>
            <a:off x="447675" y="4251325"/>
            <a:ext cx="1295400" cy="457200"/>
          </a:xfrm>
          <a:prstGeom prst="leftRightArrow">
            <a:avLst>
              <a:gd name="adj1" fmla="val 50000"/>
              <a:gd name="adj2" fmla="val 56667"/>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2513" name="Text Box 49"/>
          <p:cNvSpPr txBox="1">
            <a:spLocks noChangeArrowheads="1"/>
          </p:cNvSpPr>
          <p:nvPr/>
        </p:nvSpPr>
        <p:spPr bwMode="auto">
          <a:xfrm>
            <a:off x="457200" y="4783723"/>
            <a:ext cx="127791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(to/from CPU)</a:t>
            </a:r>
          </a:p>
        </p:txBody>
      </p:sp>
    </p:spTree>
    <p:extLst>
      <p:ext uri="{BB962C8B-B14F-4D97-AF65-F5344CB8AC3E}">
        <p14:creationId xmlns:p14="http://schemas.microsoft.com/office/powerpoint/2010/main" val="4628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50" name="Rectangle 62"/>
          <p:cNvSpPr>
            <a:spLocks noChangeArrowheads="1"/>
          </p:cNvSpPr>
          <p:nvPr/>
        </p:nvSpPr>
        <p:spPr bwMode="auto">
          <a:xfrm>
            <a:off x="4714875" y="5715000"/>
            <a:ext cx="2438400" cy="533400"/>
          </a:xfrm>
          <a:prstGeom prst="rect">
            <a:avLst/>
          </a:prstGeom>
          <a:solidFill>
            <a:srgbClr val="FF99CC"/>
          </a:solidFill>
          <a:ln w="38100">
            <a:solidFill>
              <a:schemeClr val="tx1"/>
            </a:solidFill>
            <a:miter lim="800000"/>
            <a:headEnd/>
            <a:tailEnd/>
          </a:ln>
          <a:effectLst/>
        </p:spPr>
        <p:txBody>
          <a:bodyPr wrap="none" anchor="ctr">
            <a:prstTxWarp prst="textNoShape">
              <a:avLst/>
            </a:prstTxWarp>
          </a:bodyPr>
          <a:lstStyle/>
          <a:p>
            <a:endParaRPr lang="en-US"/>
          </a:p>
        </p:txBody>
      </p:sp>
      <p:sp>
        <p:nvSpPr>
          <p:cNvPr id="63540" name="Rectangle 52"/>
          <p:cNvSpPr>
            <a:spLocks noGrp="1" noChangeArrowheads="1"/>
          </p:cNvSpPr>
          <p:nvPr>
            <p:ph type="title"/>
          </p:nvPr>
        </p:nvSpPr>
        <p:spPr/>
        <p:txBody>
          <a:bodyPr/>
          <a:lstStyle/>
          <a:p>
            <a:r>
              <a:rPr lang="en-US"/>
              <a:t>Reading DRAM Supercell (2,1)</a:t>
            </a:r>
          </a:p>
        </p:txBody>
      </p:sp>
      <p:sp>
        <p:nvSpPr>
          <p:cNvPr id="63541" name="Rectangle 53"/>
          <p:cNvSpPr>
            <a:spLocks noGrp="1" noChangeArrowheads="1"/>
          </p:cNvSpPr>
          <p:nvPr>
            <p:ph type="body" idx="1"/>
          </p:nvPr>
        </p:nvSpPr>
        <p:spPr>
          <a:xfrm>
            <a:off x="519112" y="1219200"/>
            <a:ext cx="8167688" cy="990600"/>
          </a:xfrm>
        </p:spPr>
        <p:txBody>
          <a:bodyPr/>
          <a:lstStyle/>
          <a:p>
            <a:pPr>
              <a:buNone/>
            </a:pPr>
            <a:r>
              <a:rPr lang="en-US" sz="2000" dirty="0"/>
              <a:t>Step 1(a): Row access strobe (</a:t>
            </a:r>
            <a:r>
              <a:rPr lang="en-US" sz="2000" dirty="0">
                <a:solidFill>
                  <a:srgbClr val="FF0000"/>
                </a:solidFill>
              </a:rPr>
              <a:t>RAS</a:t>
            </a:r>
            <a:r>
              <a:rPr lang="en-US" sz="2000" dirty="0"/>
              <a:t>) selects row 2.</a:t>
            </a:r>
          </a:p>
          <a:p>
            <a:pPr>
              <a:buNone/>
            </a:pPr>
            <a:r>
              <a:rPr lang="en-US" sz="2000" dirty="0">
                <a:solidFill>
                  <a:schemeClr val="tx2"/>
                </a:solidFill>
                <a:effectLst>
                  <a:outerShdw blurRad="38100" dist="38100" dir="2700000" algn="tl">
                    <a:srgbClr val="DDDDDD"/>
                  </a:outerShdw>
                </a:effectLst>
              </a:rPr>
              <a:t>Step 1(b): Row 2 copied from DRAM array to row buffer.</a:t>
            </a:r>
          </a:p>
          <a:p>
            <a:pPr>
              <a:buNone/>
            </a:pPr>
            <a:endParaRPr lang="en-US" sz="2000" dirty="0"/>
          </a:p>
        </p:txBody>
      </p:sp>
      <p:sp>
        <p:nvSpPr>
          <p:cNvPr id="63493" name="Text Box 5"/>
          <p:cNvSpPr txBox="1">
            <a:spLocks noChangeArrowheads="1"/>
          </p:cNvSpPr>
          <p:nvPr/>
        </p:nvSpPr>
        <p:spPr bwMode="auto">
          <a:xfrm>
            <a:off x="5643563" y="2739023"/>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3494" name="Text Box 6"/>
          <p:cNvSpPr txBox="1">
            <a:spLocks noChangeArrowheads="1"/>
          </p:cNvSpPr>
          <p:nvPr/>
        </p:nvSpPr>
        <p:spPr bwMode="auto">
          <a:xfrm>
            <a:off x="3838575" y="4142373"/>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3495" name="Rectangle 7"/>
          <p:cNvSpPr>
            <a:spLocks noChangeArrowheads="1"/>
          </p:cNvSpPr>
          <p:nvPr/>
        </p:nvSpPr>
        <p:spPr bwMode="auto">
          <a:xfrm>
            <a:off x="47053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496" name="Rectangle 8"/>
          <p:cNvSpPr>
            <a:spLocks noChangeArrowheads="1"/>
          </p:cNvSpPr>
          <p:nvPr/>
        </p:nvSpPr>
        <p:spPr bwMode="auto">
          <a:xfrm>
            <a:off x="53149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7" name="Rectangle 9"/>
          <p:cNvSpPr>
            <a:spLocks noChangeArrowheads="1"/>
          </p:cNvSpPr>
          <p:nvPr/>
        </p:nvSpPr>
        <p:spPr bwMode="auto">
          <a:xfrm>
            <a:off x="59245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8" name="Rectangle 10"/>
          <p:cNvSpPr>
            <a:spLocks noChangeArrowheads="1"/>
          </p:cNvSpPr>
          <p:nvPr/>
        </p:nvSpPr>
        <p:spPr bwMode="auto">
          <a:xfrm>
            <a:off x="6534150" y="32607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47053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0" name="Rectangle 12"/>
          <p:cNvSpPr>
            <a:spLocks noChangeArrowheads="1"/>
          </p:cNvSpPr>
          <p:nvPr/>
        </p:nvSpPr>
        <p:spPr bwMode="auto">
          <a:xfrm>
            <a:off x="53149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59245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2" name="Rectangle 14"/>
          <p:cNvSpPr>
            <a:spLocks noChangeArrowheads="1"/>
          </p:cNvSpPr>
          <p:nvPr/>
        </p:nvSpPr>
        <p:spPr bwMode="auto">
          <a:xfrm>
            <a:off x="6534150" y="37941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492" name="Text Box 4"/>
          <p:cNvSpPr txBox="1">
            <a:spLocks noChangeArrowheads="1"/>
          </p:cNvSpPr>
          <p:nvPr/>
        </p:nvSpPr>
        <p:spPr bwMode="auto">
          <a:xfrm>
            <a:off x="2760663" y="3076575"/>
            <a:ext cx="103981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solidFill>
                  <a:srgbClr val="FF0000"/>
                </a:solidFill>
                <a:latin typeface="Courier New" charset="0"/>
              </a:rPr>
              <a:t>RAS = 2</a:t>
            </a:r>
          </a:p>
        </p:txBody>
      </p:sp>
      <p:sp>
        <p:nvSpPr>
          <p:cNvPr id="63503" name="Rectangle 15"/>
          <p:cNvSpPr>
            <a:spLocks noChangeArrowheads="1"/>
          </p:cNvSpPr>
          <p:nvPr/>
        </p:nvSpPr>
        <p:spPr bwMode="auto">
          <a:xfrm>
            <a:off x="47053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4" name="Rectangle 16"/>
          <p:cNvSpPr>
            <a:spLocks noChangeArrowheads="1"/>
          </p:cNvSpPr>
          <p:nvPr/>
        </p:nvSpPr>
        <p:spPr bwMode="auto">
          <a:xfrm>
            <a:off x="53149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5" name="Rectangle 17"/>
          <p:cNvSpPr>
            <a:spLocks noChangeArrowheads="1"/>
          </p:cNvSpPr>
          <p:nvPr/>
        </p:nvSpPr>
        <p:spPr bwMode="auto">
          <a:xfrm>
            <a:off x="59245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06" name="Rectangle 18"/>
          <p:cNvSpPr>
            <a:spLocks noChangeArrowheads="1"/>
          </p:cNvSpPr>
          <p:nvPr/>
        </p:nvSpPr>
        <p:spPr bwMode="auto">
          <a:xfrm>
            <a:off x="6534150" y="43275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11" name="Text Box 23"/>
          <p:cNvSpPr txBox="1">
            <a:spLocks noChangeArrowheads="1"/>
          </p:cNvSpPr>
          <p:nvPr/>
        </p:nvSpPr>
        <p:spPr bwMode="auto">
          <a:xfrm>
            <a:off x="4857750" y="29400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2" name="Text Box 24"/>
          <p:cNvSpPr txBox="1">
            <a:spLocks noChangeArrowheads="1"/>
          </p:cNvSpPr>
          <p:nvPr/>
        </p:nvSpPr>
        <p:spPr bwMode="auto">
          <a:xfrm>
            <a:off x="5467350" y="295592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3" name="Text Box 25"/>
          <p:cNvSpPr txBox="1">
            <a:spLocks noChangeArrowheads="1"/>
          </p:cNvSpPr>
          <p:nvPr/>
        </p:nvSpPr>
        <p:spPr bwMode="auto">
          <a:xfrm>
            <a:off x="60848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14" name="Text Box 26"/>
          <p:cNvSpPr txBox="1">
            <a:spLocks noChangeArrowheads="1"/>
          </p:cNvSpPr>
          <p:nvPr/>
        </p:nvSpPr>
        <p:spPr bwMode="auto">
          <a:xfrm>
            <a:off x="6694488" y="295592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15" name="Text Box 27"/>
          <p:cNvSpPr txBox="1">
            <a:spLocks noChangeArrowheads="1"/>
          </p:cNvSpPr>
          <p:nvPr/>
        </p:nvSpPr>
        <p:spPr bwMode="auto">
          <a:xfrm>
            <a:off x="4400550" y="33813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3516" name="Text Box 28"/>
          <p:cNvSpPr txBox="1">
            <a:spLocks noChangeArrowheads="1"/>
          </p:cNvSpPr>
          <p:nvPr/>
        </p:nvSpPr>
        <p:spPr bwMode="auto">
          <a:xfrm>
            <a:off x="4400550" y="39147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3517" name="Text Box 29"/>
          <p:cNvSpPr txBox="1">
            <a:spLocks noChangeArrowheads="1"/>
          </p:cNvSpPr>
          <p:nvPr/>
        </p:nvSpPr>
        <p:spPr bwMode="auto">
          <a:xfrm>
            <a:off x="4400550" y="44481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3525" name="Text Box 37"/>
          <p:cNvSpPr txBox="1">
            <a:spLocks noChangeArrowheads="1"/>
          </p:cNvSpPr>
          <p:nvPr/>
        </p:nvSpPr>
        <p:spPr bwMode="auto">
          <a:xfrm>
            <a:off x="5141309" y="6291848"/>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3526" name="Rectangle 38"/>
          <p:cNvSpPr>
            <a:spLocks noChangeArrowheads="1"/>
          </p:cNvSpPr>
          <p:nvPr/>
        </p:nvSpPr>
        <p:spPr bwMode="auto">
          <a:xfrm>
            <a:off x="3867150" y="2667000"/>
            <a:ext cx="3667125"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3527" name="Text Box 39"/>
          <p:cNvSpPr txBox="1">
            <a:spLocks noChangeArrowheads="1"/>
          </p:cNvSpPr>
          <p:nvPr/>
        </p:nvSpPr>
        <p:spPr bwMode="auto">
          <a:xfrm>
            <a:off x="3740150" y="2346325"/>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16 x 8 DRAM chip</a:t>
            </a:r>
          </a:p>
        </p:txBody>
      </p:sp>
      <p:sp>
        <p:nvSpPr>
          <p:cNvPr id="63507" name="Rectangle 19"/>
          <p:cNvSpPr>
            <a:spLocks noChangeArrowheads="1"/>
          </p:cNvSpPr>
          <p:nvPr/>
        </p:nvSpPr>
        <p:spPr bwMode="auto">
          <a:xfrm>
            <a:off x="47053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08" name="Rectangle 20"/>
          <p:cNvSpPr>
            <a:spLocks noChangeArrowheads="1"/>
          </p:cNvSpPr>
          <p:nvPr/>
        </p:nvSpPr>
        <p:spPr bwMode="auto">
          <a:xfrm>
            <a:off x="53149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09" name="Rectangle 21"/>
          <p:cNvSpPr>
            <a:spLocks noChangeArrowheads="1"/>
          </p:cNvSpPr>
          <p:nvPr/>
        </p:nvSpPr>
        <p:spPr bwMode="auto">
          <a:xfrm>
            <a:off x="59245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0" name="Rectangle 22"/>
          <p:cNvSpPr>
            <a:spLocks noChangeArrowheads="1"/>
          </p:cNvSpPr>
          <p:nvPr/>
        </p:nvSpPr>
        <p:spPr bwMode="auto">
          <a:xfrm>
            <a:off x="6534150" y="4860925"/>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18" name="Text Box 30"/>
          <p:cNvSpPr txBox="1">
            <a:spLocks noChangeArrowheads="1"/>
          </p:cNvSpPr>
          <p:nvPr/>
        </p:nvSpPr>
        <p:spPr bwMode="auto">
          <a:xfrm>
            <a:off x="4400550" y="4981575"/>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3520" name="Rectangle 32"/>
          <p:cNvSpPr>
            <a:spLocks noChangeArrowheads="1"/>
          </p:cNvSpPr>
          <p:nvPr/>
        </p:nvSpPr>
        <p:spPr bwMode="auto">
          <a:xfrm>
            <a:off x="47021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1" name="Rectangle 33"/>
          <p:cNvSpPr>
            <a:spLocks noChangeArrowheads="1"/>
          </p:cNvSpPr>
          <p:nvPr/>
        </p:nvSpPr>
        <p:spPr bwMode="auto">
          <a:xfrm>
            <a:off x="53117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22" name="Rectangle 34"/>
          <p:cNvSpPr>
            <a:spLocks noChangeArrowheads="1"/>
          </p:cNvSpPr>
          <p:nvPr/>
        </p:nvSpPr>
        <p:spPr bwMode="auto">
          <a:xfrm>
            <a:off x="59213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23" name="Rectangle 35"/>
          <p:cNvSpPr>
            <a:spLocks noChangeArrowheads="1"/>
          </p:cNvSpPr>
          <p:nvPr/>
        </p:nvSpPr>
        <p:spPr bwMode="auto">
          <a:xfrm>
            <a:off x="6530975" y="5699125"/>
            <a:ext cx="609600" cy="533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63533" name="Line 45"/>
          <p:cNvSpPr>
            <a:spLocks noChangeShapeType="1"/>
          </p:cNvSpPr>
          <p:nvPr/>
        </p:nvSpPr>
        <p:spPr bwMode="auto">
          <a:xfrm flipV="1">
            <a:off x="2733675" y="3625850"/>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3534" name="Text Box 46"/>
          <p:cNvSpPr txBox="1">
            <a:spLocks noChangeArrowheads="1"/>
          </p:cNvSpPr>
          <p:nvPr/>
        </p:nvSpPr>
        <p:spPr bwMode="auto">
          <a:xfrm>
            <a:off x="3008313" y="36861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3535" name="Line 47"/>
          <p:cNvSpPr>
            <a:spLocks noChangeShapeType="1"/>
          </p:cNvSpPr>
          <p:nvPr/>
        </p:nvSpPr>
        <p:spPr bwMode="auto">
          <a:xfrm>
            <a:off x="2733675" y="5394325"/>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3536" name="Text Box 48"/>
          <p:cNvSpPr txBox="1">
            <a:spLocks noChangeArrowheads="1"/>
          </p:cNvSpPr>
          <p:nvPr/>
        </p:nvSpPr>
        <p:spPr bwMode="auto">
          <a:xfrm>
            <a:off x="2976563" y="5438775"/>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3537" name="Text Box 49"/>
          <p:cNvSpPr txBox="1">
            <a:spLocks noChangeArrowheads="1"/>
          </p:cNvSpPr>
          <p:nvPr/>
        </p:nvSpPr>
        <p:spPr bwMode="auto">
          <a:xfrm>
            <a:off x="3184525" y="3306763"/>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3538" name="Text Box 50"/>
          <p:cNvSpPr txBox="1">
            <a:spLocks noChangeArrowheads="1"/>
          </p:cNvSpPr>
          <p:nvPr/>
        </p:nvSpPr>
        <p:spPr bwMode="auto">
          <a:xfrm>
            <a:off x="3190875" y="5089525"/>
            <a:ext cx="268288"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3539" name="Rectangle 51"/>
          <p:cNvSpPr>
            <a:spLocks noChangeArrowheads="1"/>
          </p:cNvSpPr>
          <p:nvPr/>
        </p:nvSpPr>
        <p:spPr bwMode="auto">
          <a:xfrm>
            <a:off x="1590675" y="2955925"/>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grpSp>
        <p:nvGrpSpPr>
          <p:cNvPr id="2" name="Group 65"/>
          <p:cNvGrpSpPr>
            <a:grpSpLocks/>
          </p:cNvGrpSpPr>
          <p:nvPr/>
        </p:nvGrpSpPr>
        <p:grpSpPr bwMode="auto">
          <a:xfrm>
            <a:off x="4705350" y="4324350"/>
            <a:ext cx="2438400" cy="533400"/>
            <a:chOff x="3018" y="2582"/>
            <a:chExt cx="1536" cy="336"/>
          </a:xfrm>
        </p:grpSpPr>
        <p:sp>
          <p:nvSpPr>
            <p:cNvPr id="63554" name="Rectangle 66"/>
            <p:cNvSpPr>
              <a:spLocks noChangeArrowheads="1"/>
            </p:cNvSpPr>
            <p:nvPr/>
          </p:nvSpPr>
          <p:spPr bwMode="auto">
            <a:xfrm>
              <a:off x="3018"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5" name="Rectangle 67"/>
            <p:cNvSpPr>
              <a:spLocks noChangeArrowheads="1"/>
            </p:cNvSpPr>
            <p:nvPr/>
          </p:nvSpPr>
          <p:spPr bwMode="auto">
            <a:xfrm>
              <a:off x="3402"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3556" name="Rectangle 68"/>
            <p:cNvSpPr>
              <a:spLocks noChangeArrowheads="1"/>
            </p:cNvSpPr>
            <p:nvPr/>
          </p:nvSpPr>
          <p:spPr bwMode="auto">
            <a:xfrm>
              <a:off x="3786"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57" name="Rectangle 69"/>
            <p:cNvSpPr>
              <a:spLocks noChangeArrowheads="1"/>
            </p:cNvSpPr>
            <p:nvPr/>
          </p:nvSpPr>
          <p:spPr bwMode="auto">
            <a:xfrm>
              <a:off x="4170" y="2582"/>
              <a:ext cx="384" cy="336"/>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3519" name="Rectangle 31"/>
          <p:cNvSpPr>
            <a:spLocks noChangeArrowheads="1"/>
          </p:cNvSpPr>
          <p:nvPr/>
        </p:nvSpPr>
        <p:spPr bwMode="auto">
          <a:xfrm>
            <a:off x="4702175" y="3260725"/>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nvGrpSpPr>
          <p:cNvPr id="3" name="Group 63"/>
          <p:cNvGrpSpPr>
            <a:grpSpLocks/>
          </p:cNvGrpSpPr>
          <p:nvPr/>
        </p:nvGrpSpPr>
        <p:grpSpPr bwMode="auto">
          <a:xfrm>
            <a:off x="4857750" y="4708525"/>
            <a:ext cx="2133600" cy="990600"/>
            <a:chOff x="3114" y="2822"/>
            <a:chExt cx="1344" cy="624"/>
          </a:xfrm>
        </p:grpSpPr>
        <p:sp>
          <p:nvSpPr>
            <p:cNvPr id="63528" name="AutoShape 40"/>
            <p:cNvSpPr>
              <a:spLocks noChangeArrowheads="1"/>
            </p:cNvSpPr>
            <p:nvPr/>
          </p:nvSpPr>
          <p:spPr bwMode="auto">
            <a:xfrm>
              <a:off x="3114"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29" name="AutoShape 41"/>
            <p:cNvSpPr>
              <a:spLocks noChangeArrowheads="1"/>
            </p:cNvSpPr>
            <p:nvPr/>
          </p:nvSpPr>
          <p:spPr bwMode="auto">
            <a:xfrm>
              <a:off x="3498"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0" name="AutoShape 42"/>
            <p:cNvSpPr>
              <a:spLocks noChangeArrowheads="1"/>
            </p:cNvSpPr>
            <p:nvPr/>
          </p:nvSpPr>
          <p:spPr bwMode="auto">
            <a:xfrm>
              <a:off x="3882"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3531" name="AutoShape 43"/>
            <p:cNvSpPr>
              <a:spLocks noChangeArrowheads="1"/>
            </p:cNvSpPr>
            <p:nvPr/>
          </p:nvSpPr>
          <p:spPr bwMode="auto">
            <a:xfrm>
              <a:off x="4266" y="2822"/>
              <a:ext cx="192" cy="624"/>
            </a:xfrm>
            <a:prstGeom prst="downArrow">
              <a:avLst>
                <a:gd name="adj1" fmla="val 50000"/>
                <a:gd name="adj2" fmla="val 81250"/>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62124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50" grpId="0" animBg="1"/>
      <p:bldP spid="6349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685800" y="1524000"/>
            <a:ext cx="8001000" cy="2178050"/>
          </a:xfrm>
        </p:spPr>
        <p:txBody>
          <a:bodyPr/>
          <a:lstStyle/>
          <a:p>
            <a:pPr marL="0" indent="0" eaLnBrk="1" hangingPunct="1"/>
            <a:r>
              <a:rPr lang="en-US" dirty="0"/>
              <a:t>The Memory Hierarchy</a:t>
            </a:r>
            <a:br>
              <a:rPr lang="en-US" dirty="0"/>
            </a:br>
            <a:br>
              <a:rPr lang="en-US" dirty="0"/>
            </a:br>
            <a:r>
              <a:rPr lang="en-US" sz="2000" b="0" dirty="0"/>
              <a:t>18-213/18-613: Introduction to Computer Systems</a:t>
            </a:r>
            <a:br>
              <a:rPr lang="en-US" b="0" dirty="0"/>
            </a:br>
            <a:r>
              <a:rPr lang="en-US" sz="2000" b="0" dirty="0"/>
              <a:t>9</a:t>
            </a:r>
            <a:r>
              <a:rPr lang="en-US" sz="2000" b="0" baseline="30000" dirty="0"/>
              <a:t>th</a:t>
            </a:r>
            <a:r>
              <a:rPr lang="en-US" sz="2000" b="0" dirty="0"/>
              <a:t> Lecture, September 23, 2025</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62" name="Rectangle 50"/>
          <p:cNvSpPr>
            <a:spLocks noGrp="1" noChangeArrowheads="1"/>
          </p:cNvSpPr>
          <p:nvPr>
            <p:ph type="title"/>
          </p:nvPr>
        </p:nvSpPr>
        <p:spPr>
          <a:xfrm>
            <a:off x="370344" y="249601"/>
            <a:ext cx="7592093" cy="762000"/>
          </a:xfrm>
        </p:spPr>
        <p:txBody>
          <a:bodyPr/>
          <a:lstStyle/>
          <a:p>
            <a:r>
              <a:rPr lang="en-US" dirty="0"/>
              <a:t>Reading DRAM Supercell (2,1)</a:t>
            </a:r>
          </a:p>
        </p:txBody>
      </p:sp>
      <p:sp>
        <p:nvSpPr>
          <p:cNvPr id="64563" name="Rectangle 51"/>
          <p:cNvSpPr>
            <a:spLocks noGrp="1" noChangeArrowheads="1"/>
          </p:cNvSpPr>
          <p:nvPr>
            <p:ph type="body" idx="1"/>
          </p:nvPr>
        </p:nvSpPr>
        <p:spPr>
          <a:xfrm>
            <a:off x="611982" y="927463"/>
            <a:ext cx="8091487" cy="1425374"/>
          </a:xfrm>
        </p:spPr>
        <p:txBody>
          <a:bodyPr/>
          <a:lstStyle/>
          <a:p>
            <a:pPr>
              <a:buNone/>
            </a:pPr>
            <a:r>
              <a:rPr lang="en-US" sz="2000" dirty="0"/>
              <a:t>Step 2(a): Column access strobe (</a:t>
            </a:r>
            <a:r>
              <a:rPr lang="en-US" sz="2000" dirty="0">
                <a:solidFill>
                  <a:srgbClr val="FF0000"/>
                </a:solidFill>
              </a:rPr>
              <a:t>CAS</a:t>
            </a:r>
            <a:r>
              <a:rPr lang="en-US" sz="2000" dirty="0"/>
              <a:t>) selects column 1.</a:t>
            </a:r>
          </a:p>
          <a:p>
            <a:pPr>
              <a:buNone/>
            </a:pPr>
            <a:r>
              <a:rPr lang="en-US" sz="2000" dirty="0">
                <a:solidFill>
                  <a:schemeClr val="tx2"/>
                </a:solidFill>
                <a:effectLst>
                  <a:outerShdw blurRad="38100" dist="38100" dir="2700000" algn="tl">
                    <a:srgbClr val="DDDDDD"/>
                  </a:outerShdw>
                </a:effectLst>
              </a:rPr>
              <a:t>Step 2(b): Supercell (2,1) copied from buffer to data lines, and eventually back to the CPU.</a:t>
            </a:r>
          </a:p>
          <a:p>
            <a:pPr>
              <a:buNone/>
            </a:pPr>
            <a:r>
              <a:rPr lang="en-US" sz="2000" dirty="0">
                <a:solidFill>
                  <a:schemeClr val="tx2"/>
                </a:solidFill>
                <a:effectLst>
                  <a:outerShdw blurRad="38100" dist="38100" dir="2700000" algn="tl">
                    <a:srgbClr val="DDDDDD"/>
                  </a:outerShdw>
                </a:effectLst>
              </a:rPr>
              <a:t>Step 3: All data written back to row to provide refresh</a:t>
            </a:r>
          </a:p>
          <a:p>
            <a:pPr>
              <a:buNone/>
            </a:pPr>
            <a:endParaRPr lang="en-US" sz="2000" dirty="0"/>
          </a:p>
          <a:p>
            <a:pPr>
              <a:buNone/>
            </a:pPr>
            <a:endParaRPr lang="en-US" sz="2000" dirty="0"/>
          </a:p>
        </p:txBody>
      </p:sp>
      <p:sp>
        <p:nvSpPr>
          <p:cNvPr id="64518" name="Text Box 6"/>
          <p:cNvSpPr txBox="1">
            <a:spLocks noChangeArrowheads="1"/>
          </p:cNvSpPr>
          <p:nvPr/>
        </p:nvSpPr>
        <p:spPr bwMode="auto">
          <a:xfrm>
            <a:off x="5654675" y="2748548"/>
            <a:ext cx="549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Cols</a:t>
            </a:r>
          </a:p>
        </p:txBody>
      </p:sp>
      <p:sp>
        <p:nvSpPr>
          <p:cNvPr id="64519" name="Text Box 7"/>
          <p:cNvSpPr txBox="1">
            <a:spLocks noChangeArrowheads="1"/>
          </p:cNvSpPr>
          <p:nvPr/>
        </p:nvSpPr>
        <p:spPr bwMode="auto">
          <a:xfrm>
            <a:off x="3849688" y="4151898"/>
            <a:ext cx="6334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Rows</a:t>
            </a:r>
          </a:p>
        </p:txBody>
      </p:sp>
      <p:sp>
        <p:nvSpPr>
          <p:cNvPr id="64520" name="Rectangle 8"/>
          <p:cNvSpPr>
            <a:spLocks noChangeArrowheads="1"/>
          </p:cNvSpPr>
          <p:nvPr/>
        </p:nvSpPr>
        <p:spPr bwMode="auto">
          <a:xfrm>
            <a:off x="47164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1" name="Rectangle 9"/>
          <p:cNvSpPr>
            <a:spLocks noChangeArrowheads="1"/>
          </p:cNvSpPr>
          <p:nvPr/>
        </p:nvSpPr>
        <p:spPr bwMode="auto">
          <a:xfrm>
            <a:off x="53260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2" name="Rectangle 10"/>
          <p:cNvSpPr>
            <a:spLocks noChangeArrowheads="1"/>
          </p:cNvSpPr>
          <p:nvPr/>
        </p:nvSpPr>
        <p:spPr bwMode="auto">
          <a:xfrm>
            <a:off x="59356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3" name="Rectangle 11"/>
          <p:cNvSpPr>
            <a:spLocks noChangeArrowheads="1"/>
          </p:cNvSpPr>
          <p:nvPr/>
        </p:nvSpPr>
        <p:spPr bwMode="auto">
          <a:xfrm>
            <a:off x="6545263" y="32702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4" name="Rectangle 12"/>
          <p:cNvSpPr>
            <a:spLocks noChangeArrowheads="1"/>
          </p:cNvSpPr>
          <p:nvPr/>
        </p:nvSpPr>
        <p:spPr bwMode="auto">
          <a:xfrm>
            <a:off x="47164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5" name="Rectangle 13"/>
          <p:cNvSpPr>
            <a:spLocks noChangeArrowheads="1"/>
          </p:cNvSpPr>
          <p:nvPr/>
        </p:nvSpPr>
        <p:spPr bwMode="auto">
          <a:xfrm>
            <a:off x="53260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6" name="Rectangle 14"/>
          <p:cNvSpPr>
            <a:spLocks noChangeArrowheads="1"/>
          </p:cNvSpPr>
          <p:nvPr/>
        </p:nvSpPr>
        <p:spPr bwMode="auto">
          <a:xfrm>
            <a:off x="59356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7" name="Rectangle 15"/>
          <p:cNvSpPr>
            <a:spLocks noChangeArrowheads="1"/>
          </p:cNvSpPr>
          <p:nvPr/>
        </p:nvSpPr>
        <p:spPr bwMode="auto">
          <a:xfrm>
            <a:off x="6545263" y="38036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28" name="Rectangle 16"/>
          <p:cNvSpPr>
            <a:spLocks noChangeArrowheads="1"/>
          </p:cNvSpPr>
          <p:nvPr/>
        </p:nvSpPr>
        <p:spPr bwMode="auto">
          <a:xfrm>
            <a:off x="47164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29" name="Rectangle 17"/>
          <p:cNvSpPr>
            <a:spLocks noChangeArrowheads="1"/>
          </p:cNvSpPr>
          <p:nvPr/>
        </p:nvSpPr>
        <p:spPr bwMode="auto">
          <a:xfrm>
            <a:off x="53260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0" name="Rectangle 18"/>
          <p:cNvSpPr>
            <a:spLocks noChangeArrowheads="1"/>
          </p:cNvSpPr>
          <p:nvPr/>
        </p:nvSpPr>
        <p:spPr bwMode="auto">
          <a:xfrm>
            <a:off x="59356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1" name="Rectangle 19"/>
          <p:cNvSpPr>
            <a:spLocks noChangeArrowheads="1"/>
          </p:cNvSpPr>
          <p:nvPr/>
        </p:nvSpPr>
        <p:spPr bwMode="auto">
          <a:xfrm>
            <a:off x="6545263" y="433705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2" name="Rectangle 20"/>
          <p:cNvSpPr>
            <a:spLocks noChangeArrowheads="1"/>
          </p:cNvSpPr>
          <p:nvPr/>
        </p:nvSpPr>
        <p:spPr bwMode="auto">
          <a:xfrm>
            <a:off x="47164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33" name="Rectangle 21"/>
          <p:cNvSpPr>
            <a:spLocks noChangeArrowheads="1"/>
          </p:cNvSpPr>
          <p:nvPr/>
        </p:nvSpPr>
        <p:spPr bwMode="auto">
          <a:xfrm>
            <a:off x="53260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4" name="Rectangle 22"/>
          <p:cNvSpPr>
            <a:spLocks noChangeArrowheads="1"/>
          </p:cNvSpPr>
          <p:nvPr/>
        </p:nvSpPr>
        <p:spPr bwMode="auto">
          <a:xfrm>
            <a:off x="59356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5" name="Rectangle 23"/>
          <p:cNvSpPr>
            <a:spLocks noChangeArrowheads="1"/>
          </p:cNvSpPr>
          <p:nvPr/>
        </p:nvSpPr>
        <p:spPr bwMode="auto">
          <a:xfrm>
            <a:off x="6545263" y="4870450"/>
            <a:ext cx="609600" cy="533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36" name="Text Box 24"/>
          <p:cNvSpPr txBox="1">
            <a:spLocks noChangeArrowheads="1"/>
          </p:cNvSpPr>
          <p:nvPr/>
        </p:nvSpPr>
        <p:spPr bwMode="auto">
          <a:xfrm>
            <a:off x="4868863" y="2949575"/>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37" name="Text Box 25"/>
          <p:cNvSpPr txBox="1">
            <a:spLocks noChangeArrowheads="1"/>
          </p:cNvSpPr>
          <p:nvPr/>
        </p:nvSpPr>
        <p:spPr bwMode="auto">
          <a:xfrm>
            <a:off x="5478463" y="296545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38" name="Text Box 26"/>
          <p:cNvSpPr txBox="1">
            <a:spLocks noChangeArrowheads="1"/>
          </p:cNvSpPr>
          <p:nvPr/>
        </p:nvSpPr>
        <p:spPr bwMode="auto">
          <a:xfrm>
            <a:off x="60960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39" name="Text Box 27"/>
          <p:cNvSpPr txBox="1">
            <a:spLocks noChangeArrowheads="1"/>
          </p:cNvSpPr>
          <p:nvPr/>
        </p:nvSpPr>
        <p:spPr bwMode="auto">
          <a:xfrm>
            <a:off x="6705600" y="2965450"/>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0" name="Text Box 28"/>
          <p:cNvSpPr txBox="1">
            <a:spLocks noChangeArrowheads="1"/>
          </p:cNvSpPr>
          <p:nvPr/>
        </p:nvSpPr>
        <p:spPr bwMode="auto">
          <a:xfrm>
            <a:off x="4411663" y="33909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0</a:t>
            </a:r>
          </a:p>
        </p:txBody>
      </p:sp>
      <p:sp>
        <p:nvSpPr>
          <p:cNvPr id="64541" name="Text Box 29"/>
          <p:cNvSpPr txBox="1">
            <a:spLocks noChangeArrowheads="1"/>
          </p:cNvSpPr>
          <p:nvPr/>
        </p:nvSpPr>
        <p:spPr bwMode="auto">
          <a:xfrm>
            <a:off x="4411663" y="39243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1</a:t>
            </a:r>
          </a:p>
        </p:txBody>
      </p:sp>
      <p:sp>
        <p:nvSpPr>
          <p:cNvPr id="64542" name="Text Box 30"/>
          <p:cNvSpPr txBox="1">
            <a:spLocks noChangeArrowheads="1"/>
          </p:cNvSpPr>
          <p:nvPr/>
        </p:nvSpPr>
        <p:spPr bwMode="auto">
          <a:xfrm>
            <a:off x="4411663" y="44577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2</a:t>
            </a:r>
          </a:p>
        </p:txBody>
      </p:sp>
      <p:sp>
        <p:nvSpPr>
          <p:cNvPr id="64543" name="Text Box 31"/>
          <p:cNvSpPr txBox="1">
            <a:spLocks noChangeArrowheads="1"/>
          </p:cNvSpPr>
          <p:nvPr/>
        </p:nvSpPr>
        <p:spPr bwMode="auto">
          <a:xfrm>
            <a:off x="4411663" y="4991100"/>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3</a:t>
            </a:r>
          </a:p>
        </p:txBody>
      </p:sp>
      <p:sp>
        <p:nvSpPr>
          <p:cNvPr id="64544" name="Rectangle 32"/>
          <p:cNvSpPr>
            <a:spLocks noChangeArrowheads="1"/>
          </p:cNvSpPr>
          <p:nvPr/>
        </p:nvSpPr>
        <p:spPr bwMode="auto">
          <a:xfrm>
            <a:off x="4713288" y="3270250"/>
            <a:ext cx="2438400" cy="21336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47" name="Rectangle 35"/>
          <p:cNvSpPr>
            <a:spLocks noChangeArrowheads="1"/>
          </p:cNvSpPr>
          <p:nvPr/>
        </p:nvSpPr>
        <p:spPr bwMode="auto">
          <a:xfrm>
            <a:off x="59324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48" name="Rectangle 36"/>
          <p:cNvSpPr>
            <a:spLocks noChangeArrowheads="1"/>
          </p:cNvSpPr>
          <p:nvPr/>
        </p:nvSpPr>
        <p:spPr bwMode="auto">
          <a:xfrm>
            <a:off x="65420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4550" name="Text Box 38"/>
          <p:cNvSpPr txBox="1">
            <a:spLocks noChangeArrowheads="1"/>
          </p:cNvSpPr>
          <p:nvPr/>
        </p:nvSpPr>
        <p:spPr bwMode="auto">
          <a:xfrm>
            <a:off x="5152421" y="6301373"/>
            <a:ext cx="16617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Internal row buffer</a:t>
            </a:r>
          </a:p>
        </p:txBody>
      </p:sp>
      <p:sp>
        <p:nvSpPr>
          <p:cNvPr id="64551" name="Rectangle 39"/>
          <p:cNvSpPr>
            <a:spLocks noChangeArrowheads="1"/>
          </p:cNvSpPr>
          <p:nvPr/>
        </p:nvSpPr>
        <p:spPr bwMode="auto">
          <a:xfrm>
            <a:off x="3878263" y="2676525"/>
            <a:ext cx="3644900" cy="4038600"/>
          </a:xfrm>
          <a:prstGeom prst="rect">
            <a:avLst/>
          </a:prstGeom>
          <a:noFill/>
          <a:ln w="12700">
            <a:solidFill>
              <a:schemeClr val="tx1"/>
            </a:solidFill>
            <a:prstDash val="dash"/>
            <a:miter lim="800000"/>
            <a:headEnd/>
            <a:tailEnd/>
          </a:ln>
          <a:effectLst/>
        </p:spPr>
        <p:txBody>
          <a:bodyPr wrap="none" anchor="ctr">
            <a:prstTxWarp prst="textNoShape">
              <a:avLst/>
            </a:prstTxWarp>
          </a:bodyPr>
          <a:lstStyle/>
          <a:p>
            <a:endParaRPr lang="en-US"/>
          </a:p>
        </p:txBody>
      </p:sp>
      <p:sp>
        <p:nvSpPr>
          <p:cNvPr id="64552" name="Text Box 40"/>
          <p:cNvSpPr txBox="1">
            <a:spLocks noChangeArrowheads="1"/>
          </p:cNvSpPr>
          <p:nvPr/>
        </p:nvSpPr>
        <p:spPr bwMode="auto">
          <a:xfrm>
            <a:off x="3759200" y="2355850"/>
            <a:ext cx="1889125"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16 </a:t>
            </a:r>
            <a:r>
              <a:rPr lang="en-US" sz="1600" dirty="0" err="1"/>
              <a:t>x</a:t>
            </a:r>
            <a:r>
              <a:rPr lang="en-US" sz="1600" dirty="0"/>
              <a:t> 8 DRAM chip</a:t>
            </a:r>
          </a:p>
        </p:txBody>
      </p:sp>
      <p:sp>
        <p:nvSpPr>
          <p:cNvPr id="64554" name="Text Box 42"/>
          <p:cNvSpPr txBox="1">
            <a:spLocks noChangeArrowheads="1"/>
          </p:cNvSpPr>
          <p:nvPr/>
        </p:nvSpPr>
        <p:spPr bwMode="auto">
          <a:xfrm>
            <a:off x="2778125" y="3086100"/>
            <a:ext cx="103981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solidFill>
                  <a:srgbClr val="FF0000"/>
                </a:solidFill>
                <a:latin typeface="Courier New" charset="0"/>
              </a:rPr>
              <a:t>CAS = 1</a:t>
            </a:r>
          </a:p>
        </p:txBody>
      </p:sp>
      <p:sp>
        <p:nvSpPr>
          <p:cNvPr id="64555" name="Line 43"/>
          <p:cNvSpPr>
            <a:spLocks noChangeShapeType="1"/>
          </p:cNvSpPr>
          <p:nvPr/>
        </p:nvSpPr>
        <p:spPr bwMode="auto">
          <a:xfrm flipV="1">
            <a:off x="2697163" y="3635375"/>
            <a:ext cx="1143000" cy="15875"/>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64556" name="Text Box 44"/>
          <p:cNvSpPr txBox="1">
            <a:spLocks noChangeArrowheads="1"/>
          </p:cNvSpPr>
          <p:nvPr/>
        </p:nvSpPr>
        <p:spPr bwMode="auto">
          <a:xfrm>
            <a:off x="2971800" y="36957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addr</a:t>
            </a:r>
          </a:p>
        </p:txBody>
      </p:sp>
      <p:sp>
        <p:nvSpPr>
          <p:cNvPr id="64557" name="Line 45"/>
          <p:cNvSpPr>
            <a:spLocks noChangeShapeType="1"/>
          </p:cNvSpPr>
          <p:nvPr/>
        </p:nvSpPr>
        <p:spPr bwMode="auto">
          <a:xfrm>
            <a:off x="2697163" y="5403850"/>
            <a:ext cx="11430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64558" name="Text Box 46"/>
          <p:cNvSpPr txBox="1">
            <a:spLocks noChangeArrowheads="1"/>
          </p:cNvSpPr>
          <p:nvPr/>
        </p:nvSpPr>
        <p:spPr bwMode="auto">
          <a:xfrm>
            <a:off x="2940050" y="5448300"/>
            <a:ext cx="673100"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ourier New" charset="0"/>
              </a:rPr>
              <a:t>data</a:t>
            </a:r>
          </a:p>
        </p:txBody>
      </p:sp>
      <p:sp>
        <p:nvSpPr>
          <p:cNvPr id="64559" name="Text Box 47"/>
          <p:cNvSpPr txBox="1">
            <a:spLocks noChangeArrowheads="1"/>
          </p:cNvSpPr>
          <p:nvPr/>
        </p:nvSpPr>
        <p:spPr bwMode="auto">
          <a:xfrm>
            <a:off x="3148013" y="3316288"/>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2</a:t>
            </a:r>
          </a:p>
          <a:p>
            <a:pPr>
              <a:lnSpc>
                <a:spcPct val="100000"/>
              </a:lnSpc>
            </a:pPr>
            <a:r>
              <a:rPr lang="en-US" sz="1200"/>
              <a:t>/</a:t>
            </a:r>
          </a:p>
        </p:txBody>
      </p:sp>
      <p:sp>
        <p:nvSpPr>
          <p:cNvPr id="64560" name="Text Box 48"/>
          <p:cNvSpPr txBox="1">
            <a:spLocks noChangeArrowheads="1"/>
          </p:cNvSpPr>
          <p:nvPr/>
        </p:nvSpPr>
        <p:spPr bwMode="auto">
          <a:xfrm>
            <a:off x="3154363" y="5099050"/>
            <a:ext cx="268287" cy="45720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200"/>
              <a:t>8</a:t>
            </a:r>
          </a:p>
          <a:p>
            <a:pPr>
              <a:lnSpc>
                <a:spcPct val="100000"/>
              </a:lnSpc>
            </a:pPr>
            <a:r>
              <a:rPr lang="en-US" sz="1200"/>
              <a:t>/</a:t>
            </a:r>
          </a:p>
        </p:txBody>
      </p:sp>
      <p:sp>
        <p:nvSpPr>
          <p:cNvPr id="64561" name="Rectangle 49"/>
          <p:cNvSpPr>
            <a:spLocks noChangeArrowheads="1"/>
          </p:cNvSpPr>
          <p:nvPr/>
        </p:nvSpPr>
        <p:spPr bwMode="auto">
          <a:xfrm>
            <a:off x="1554163" y="2965450"/>
            <a:ext cx="1143000" cy="3200400"/>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t>Memory</a:t>
            </a:r>
          </a:p>
          <a:p>
            <a:pPr>
              <a:lnSpc>
                <a:spcPct val="100000"/>
              </a:lnSpc>
            </a:pPr>
            <a:r>
              <a:rPr lang="en-US" sz="1600" dirty="0"/>
              <a:t>controller</a:t>
            </a:r>
          </a:p>
        </p:txBody>
      </p:sp>
      <p:sp>
        <p:nvSpPr>
          <p:cNvPr id="64545" name="Rectangle 33"/>
          <p:cNvSpPr>
            <a:spLocks noChangeArrowheads="1"/>
          </p:cNvSpPr>
          <p:nvPr/>
        </p:nvSpPr>
        <p:spPr bwMode="auto">
          <a:xfrm>
            <a:off x="4713288" y="5699125"/>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66" name="Rectangle 54"/>
          <p:cNvSpPr>
            <a:spLocks noChangeArrowheads="1"/>
          </p:cNvSpPr>
          <p:nvPr/>
        </p:nvSpPr>
        <p:spPr bwMode="auto">
          <a:xfrm>
            <a:off x="5322888" y="5689600"/>
            <a:ext cx="609600" cy="533400"/>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6" name="Rectangle 34"/>
          <p:cNvSpPr>
            <a:spLocks noChangeArrowheads="1"/>
          </p:cNvSpPr>
          <p:nvPr/>
        </p:nvSpPr>
        <p:spPr bwMode="auto">
          <a:xfrm>
            <a:off x="5311775" y="5708650"/>
            <a:ext cx="609600" cy="533400"/>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4549" name="Rectangle 37"/>
          <p:cNvSpPr>
            <a:spLocks noChangeArrowheads="1"/>
          </p:cNvSpPr>
          <p:nvPr/>
        </p:nvSpPr>
        <p:spPr bwMode="auto">
          <a:xfrm>
            <a:off x="4703763" y="5697538"/>
            <a:ext cx="2438400" cy="5334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64553" name="AutoShape 41"/>
          <p:cNvSpPr>
            <a:spLocks noChangeArrowheads="1"/>
          </p:cNvSpPr>
          <p:nvPr/>
        </p:nvSpPr>
        <p:spPr bwMode="auto">
          <a:xfrm rot="27982932">
            <a:off x="4505326" y="4778375"/>
            <a:ext cx="304800" cy="1724025"/>
          </a:xfrm>
          <a:prstGeom prst="downArrow">
            <a:avLst>
              <a:gd name="adj1" fmla="val 58333"/>
              <a:gd name="adj2" fmla="val 102677"/>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grpSp>
        <p:nvGrpSpPr>
          <p:cNvPr id="2" name="Group 57"/>
          <p:cNvGrpSpPr>
            <a:grpSpLocks/>
          </p:cNvGrpSpPr>
          <p:nvPr/>
        </p:nvGrpSpPr>
        <p:grpSpPr bwMode="auto">
          <a:xfrm>
            <a:off x="2852738" y="5748341"/>
            <a:ext cx="923925" cy="1020763"/>
            <a:chOff x="1797" y="3621"/>
            <a:chExt cx="582" cy="643"/>
          </a:xfrm>
        </p:grpSpPr>
        <p:sp>
          <p:nvSpPr>
            <p:cNvPr id="64517" name="Text Box 5"/>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67" name="Rectangle 55"/>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grpSp>
      <p:grpSp>
        <p:nvGrpSpPr>
          <p:cNvPr id="57" name="Group 56"/>
          <p:cNvGrpSpPr/>
          <p:nvPr/>
        </p:nvGrpSpPr>
        <p:grpSpPr>
          <a:xfrm>
            <a:off x="415925" y="3886200"/>
            <a:ext cx="1117600" cy="1603379"/>
            <a:chOff x="415925" y="3886200"/>
            <a:chExt cx="1117600" cy="1603379"/>
          </a:xfrm>
        </p:grpSpPr>
        <p:grpSp>
          <p:nvGrpSpPr>
            <p:cNvPr id="4" name="Group 58"/>
            <p:cNvGrpSpPr>
              <a:grpSpLocks/>
            </p:cNvGrpSpPr>
            <p:nvPr/>
          </p:nvGrpSpPr>
          <p:grpSpPr bwMode="auto">
            <a:xfrm>
              <a:off x="527050" y="4468816"/>
              <a:ext cx="923925" cy="1020763"/>
              <a:chOff x="1797" y="3621"/>
              <a:chExt cx="582" cy="643"/>
            </a:xfrm>
          </p:grpSpPr>
          <p:sp>
            <p:nvSpPr>
              <p:cNvPr id="64571" name="Text Box 59"/>
              <p:cNvSpPr txBox="1">
                <a:spLocks noChangeArrowheads="1"/>
              </p:cNvSpPr>
              <p:nvPr/>
            </p:nvSpPr>
            <p:spPr bwMode="auto">
              <a:xfrm>
                <a:off x="1797" y="3896"/>
                <a:ext cx="582" cy="368"/>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err="1">
                    <a:solidFill>
                      <a:srgbClr val="FF0000"/>
                    </a:solidFill>
                  </a:rPr>
                  <a:t>supercell</a:t>
                </a:r>
                <a:r>
                  <a:rPr lang="en-US" sz="1600" dirty="0">
                    <a:solidFill>
                      <a:srgbClr val="FF0000"/>
                    </a:solidFill>
                  </a:rPr>
                  <a:t> </a:t>
                </a:r>
              </a:p>
              <a:p>
                <a:pPr algn="ctr">
                  <a:lnSpc>
                    <a:spcPct val="100000"/>
                  </a:lnSpc>
                </a:pPr>
                <a:r>
                  <a:rPr lang="en-US" sz="1600" dirty="0">
                    <a:solidFill>
                      <a:srgbClr val="FF0000"/>
                    </a:solidFill>
                  </a:rPr>
                  <a:t>(2,1)</a:t>
                </a:r>
              </a:p>
            </p:txBody>
          </p:sp>
          <p:sp>
            <p:nvSpPr>
              <p:cNvPr id="64572" name="Rectangle 60"/>
              <p:cNvSpPr>
                <a:spLocks noChangeArrowheads="1"/>
              </p:cNvSpPr>
              <p:nvPr/>
            </p:nvSpPr>
            <p:spPr bwMode="auto">
              <a:xfrm>
                <a:off x="1861" y="3621"/>
                <a:ext cx="384" cy="336"/>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600"/>
              </a:p>
            </p:txBody>
          </p:sp>
        </p:grpSp>
        <p:sp>
          <p:nvSpPr>
            <p:cNvPr id="64573" name="Line 61"/>
            <p:cNvSpPr>
              <a:spLocks noChangeShapeType="1"/>
            </p:cNvSpPr>
            <p:nvPr/>
          </p:nvSpPr>
          <p:spPr bwMode="auto">
            <a:xfrm flipH="1">
              <a:off x="415925" y="4316413"/>
              <a:ext cx="1117600" cy="0"/>
            </a:xfrm>
            <a:prstGeom prst="line">
              <a:avLst/>
            </a:prstGeom>
            <a:noFill/>
            <a:ln w="19050">
              <a:solidFill>
                <a:schemeClr val="tx2"/>
              </a:solidFill>
              <a:round/>
              <a:headEnd/>
              <a:tailEnd type="triangle" w="sm" len="sm"/>
            </a:ln>
            <a:effectLst/>
          </p:spPr>
          <p:txBody>
            <a:bodyPr wrap="none" lIns="45720" rIns="45720" anchor="ctr">
              <a:prstTxWarp prst="textNoShape">
                <a:avLst/>
              </a:prstTxWarp>
              <a:spAutoFit/>
            </a:bodyPr>
            <a:lstStyle/>
            <a:p>
              <a:endParaRPr lang="en-US"/>
            </a:p>
          </p:txBody>
        </p:sp>
        <p:sp>
          <p:nvSpPr>
            <p:cNvPr id="64574" name="Text Box 62"/>
            <p:cNvSpPr txBox="1">
              <a:spLocks noChangeArrowheads="1"/>
            </p:cNvSpPr>
            <p:nvPr/>
          </p:nvSpPr>
          <p:spPr bwMode="auto">
            <a:xfrm>
              <a:off x="535373" y="3886200"/>
              <a:ext cx="836227" cy="400110"/>
            </a:xfrm>
            <a:prstGeom prst="rect">
              <a:avLst/>
            </a:prstGeom>
            <a:noFill/>
            <a:ln w="19050">
              <a:noFill/>
              <a:miter lim="800000"/>
              <a:headEnd/>
              <a:tailEnd type="none" w="sm" len="sm"/>
            </a:ln>
            <a:effectLst/>
          </p:spPr>
          <p:txBody>
            <a:bodyPr wrap="none" lIns="45720" rIns="45720">
              <a:prstTxWarp prst="textNoShape">
                <a:avLst/>
              </a:prstTxWarp>
              <a:spAutoFit/>
            </a:bodyPr>
            <a:lstStyle/>
            <a:p>
              <a:r>
                <a:rPr lang="en-US" sz="2000" dirty="0"/>
                <a:t>To CPU</a:t>
              </a:r>
            </a:p>
          </p:txBody>
        </p:sp>
      </p:grpSp>
    </p:spTree>
    <p:extLst>
      <p:ext uri="{BB962C8B-B14F-4D97-AF65-F5344CB8AC3E}">
        <p14:creationId xmlns:p14="http://schemas.microsoft.com/office/powerpoint/2010/main" val="177145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4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53"/>
                                        </p:tgtEl>
                                        <p:attrNameLst>
                                          <p:attrName>style.visibility</p:attrName>
                                        </p:attrNameLst>
                                      </p:cBhvr>
                                      <p:to>
                                        <p:strVal val="visible"/>
                                      </p:to>
                                    </p:set>
                                  </p:childTnLst>
                                  <p:subTnLst>
                                    <p:set>
                                      <p:cBhvr override="childStyle">
                                        <p:cTn dur="1" fill="hold" display="0" masterRel="nextClick" afterEffect="1"/>
                                        <p:tgtEl>
                                          <p:spTgt spid="6455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54" grpId="0" autoUpdateAnimBg="0"/>
      <p:bldP spid="64546" grpId="0" animBg="1" autoUpdateAnimBg="0"/>
      <p:bldP spid="645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622" name="Rectangle 86"/>
          <p:cNvSpPr>
            <a:spLocks noGrp="1" noChangeArrowheads="1"/>
          </p:cNvSpPr>
          <p:nvPr>
            <p:ph type="title"/>
          </p:nvPr>
        </p:nvSpPr>
        <p:spPr/>
        <p:txBody>
          <a:bodyPr/>
          <a:lstStyle/>
          <a:p>
            <a:r>
              <a:rPr lang="en-US" dirty="0"/>
              <a:t>Memory Modules</a:t>
            </a:r>
          </a:p>
        </p:txBody>
      </p:sp>
      <p:sp>
        <p:nvSpPr>
          <p:cNvPr id="65540" name="Rectangle 4"/>
          <p:cNvSpPr>
            <a:spLocks noChangeAspect="1" noChangeArrowheads="1"/>
          </p:cNvSpPr>
          <p:nvPr/>
        </p:nvSpPr>
        <p:spPr bwMode="auto">
          <a:xfrm>
            <a:off x="1549400" y="1327150"/>
            <a:ext cx="5062538" cy="2692400"/>
          </a:xfrm>
          <a:prstGeom prst="rect">
            <a:avLst/>
          </a:prstGeom>
          <a:solidFill>
            <a:schemeClr val="bg1"/>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1" name="Rectangle 5"/>
          <p:cNvSpPr>
            <a:spLocks noChangeAspect="1" noChangeArrowheads="1"/>
          </p:cNvSpPr>
          <p:nvPr/>
        </p:nvSpPr>
        <p:spPr bwMode="auto">
          <a:xfrm>
            <a:off x="2044700" y="4710113"/>
            <a:ext cx="4510088" cy="1279525"/>
          </a:xfrm>
          <a:prstGeom prst="rect">
            <a:avLst/>
          </a:prstGeom>
          <a:solidFill>
            <a:srgbClr val="FFFFFF"/>
          </a:solidFill>
          <a:ln w="12700">
            <a:solidFill>
              <a:schemeClr val="tx1"/>
            </a:solidFill>
            <a:miter lim="800000"/>
            <a:headEnd/>
            <a:tailEnd/>
          </a:ln>
          <a:effectLst>
            <a:outerShdw blurRad="63500" dist="107763" dir="2700000" algn="ctr" rotWithShape="0">
              <a:srgbClr val="000004">
                <a:alpha val="74998"/>
              </a:srgbClr>
            </a:outerShdw>
          </a:effectLst>
        </p:spPr>
        <p:txBody>
          <a:bodyPr wrap="none" anchor="ctr">
            <a:prstTxWarp prst="textNoShape">
              <a:avLst/>
            </a:prstTxWarp>
          </a:bodyPr>
          <a:lstStyle/>
          <a:p>
            <a:endParaRPr lang="en-US"/>
          </a:p>
        </p:txBody>
      </p:sp>
      <p:sp>
        <p:nvSpPr>
          <p:cNvPr id="65542" name="Rectangle 6"/>
          <p:cNvSpPr>
            <a:spLocks noChangeAspect="1" noChangeArrowheads="1"/>
          </p:cNvSpPr>
          <p:nvPr/>
        </p:nvSpPr>
        <p:spPr bwMode="auto">
          <a:xfrm>
            <a:off x="5099050" y="2073275"/>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3" name="Rectangle 7"/>
          <p:cNvSpPr>
            <a:spLocks noChangeAspect="1" noChangeArrowheads="1"/>
          </p:cNvSpPr>
          <p:nvPr/>
        </p:nvSpPr>
        <p:spPr bwMode="auto">
          <a:xfrm>
            <a:off x="4611688" y="21955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4" name="Rectangle 8"/>
          <p:cNvSpPr>
            <a:spLocks noChangeAspect="1" noChangeArrowheads="1"/>
          </p:cNvSpPr>
          <p:nvPr/>
        </p:nvSpPr>
        <p:spPr bwMode="auto">
          <a:xfrm>
            <a:off x="4124325" y="23177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5" name="Rectangle 9"/>
          <p:cNvSpPr>
            <a:spLocks noChangeAspect="1" noChangeArrowheads="1"/>
          </p:cNvSpPr>
          <p:nvPr/>
        </p:nvSpPr>
        <p:spPr bwMode="auto">
          <a:xfrm>
            <a:off x="3636963" y="2438400"/>
            <a:ext cx="1096962" cy="976313"/>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6" name="Rectangle 10"/>
          <p:cNvSpPr>
            <a:spLocks noChangeAspect="1" noChangeArrowheads="1"/>
          </p:cNvSpPr>
          <p:nvPr/>
        </p:nvSpPr>
        <p:spPr bwMode="auto">
          <a:xfrm>
            <a:off x="3149600" y="2560638"/>
            <a:ext cx="1096963" cy="976312"/>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7" name="Rectangle 11"/>
          <p:cNvSpPr>
            <a:spLocks noChangeAspect="1" noChangeArrowheads="1"/>
          </p:cNvSpPr>
          <p:nvPr/>
        </p:nvSpPr>
        <p:spPr bwMode="auto">
          <a:xfrm>
            <a:off x="2662238" y="2682875"/>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8" name="Rectangle 12"/>
          <p:cNvSpPr>
            <a:spLocks noChangeAspect="1" noChangeArrowheads="1"/>
          </p:cNvSpPr>
          <p:nvPr/>
        </p:nvSpPr>
        <p:spPr bwMode="auto">
          <a:xfrm>
            <a:off x="2173288" y="2805113"/>
            <a:ext cx="1096962"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49" name="Rectangle 13"/>
          <p:cNvSpPr>
            <a:spLocks noChangeAspect="1" noChangeArrowheads="1"/>
          </p:cNvSpPr>
          <p:nvPr/>
        </p:nvSpPr>
        <p:spPr bwMode="auto">
          <a:xfrm>
            <a:off x="1685925" y="2927350"/>
            <a:ext cx="1096963" cy="974725"/>
          </a:xfrm>
          <a:prstGeom prst="rect">
            <a:avLst/>
          </a:prstGeom>
          <a:solidFill>
            <a:srgbClr val="FFFFFF"/>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p>
        </p:txBody>
      </p:sp>
      <p:sp>
        <p:nvSpPr>
          <p:cNvPr id="65551" name="Rectangle 15"/>
          <p:cNvSpPr>
            <a:spLocks noChangeAspect="1" noChangeArrowheads="1"/>
          </p:cNvSpPr>
          <p:nvPr/>
        </p:nvSpPr>
        <p:spPr bwMode="auto">
          <a:xfrm>
            <a:off x="6743700" y="17129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2" name="Text Box 16"/>
          <p:cNvSpPr txBox="1">
            <a:spLocks noChangeAspect="1" noChangeArrowheads="1"/>
          </p:cNvSpPr>
          <p:nvPr/>
        </p:nvSpPr>
        <p:spPr bwMode="auto">
          <a:xfrm>
            <a:off x="6815138" y="1598613"/>
            <a:ext cx="156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t>: supercell (i,j)</a:t>
            </a:r>
          </a:p>
        </p:txBody>
      </p:sp>
      <p:sp>
        <p:nvSpPr>
          <p:cNvPr id="65597" name="Text Box 61"/>
          <p:cNvSpPr txBox="1">
            <a:spLocks noChangeAspect="1" noChangeArrowheads="1"/>
          </p:cNvSpPr>
          <p:nvPr/>
        </p:nvSpPr>
        <p:spPr bwMode="auto">
          <a:xfrm>
            <a:off x="6648450" y="2269679"/>
            <a:ext cx="1821011"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latin typeface="Calibri" panose="020F0502020204030204" pitchFamily="34" charset="0"/>
                <a:cs typeface="Calibri" panose="020F0502020204030204" pitchFamily="34" charset="0"/>
              </a:rPr>
              <a:t>64 MB  </a:t>
            </a:r>
          </a:p>
          <a:p>
            <a:pPr algn="l">
              <a:lnSpc>
                <a:spcPct val="100000"/>
              </a:lnSpc>
            </a:pPr>
            <a:r>
              <a:rPr lang="en-US" sz="1600" dirty="0">
                <a:latin typeface="Calibri" panose="020F0502020204030204" pitchFamily="34" charset="0"/>
                <a:cs typeface="Calibri" panose="020F0502020204030204" pitchFamily="34" charset="0"/>
              </a:rPr>
              <a:t>memory module</a:t>
            </a:r>
          </a:p>
          <a:p>
            <a:pPr algn="l">
              <a:lnSpc>
                <a:spcPct val="100000"/>
              </a:lnSpc>
            </a:pPr>
            <a:r>
              <a:rPr lang="en-US" sz="1600" dirty="0">
                <a:latin typeface="Calibri" panose="020F0502020204030204" pitchFamily="34" charset="0"/>
                <a:cs typeface="Calibri" panose="020F0502020204030204" pitchFamily="34" charset="0"/>
              </a:rPr>
              <a:t>consisting of</a:t>
            </a:r>
          </a:p>
          <a:p>
            <a:pPr algn="l">
              <a:lnSpc>
                <a:spcPct val="100000"/>
              </a:lnSpc>
            </a:pPr>
            <a:r>
              <a:rPr lang="en-US" sz="1600" dirty="0">
                <a:latin typeface="Calibri" panose="020F0502020204030204" pitchFamily="34" charset="0"/>
                <a:cs typeface="Calibri" panose="020F0502020204030204" pitchFamily="34" charset="0"/>
              </a:rPr>
              <a:t>eight 8Mx8 </a:t>
            </a:r>
            <a:r>
              <a:rPr lang="en-US" sz="1600" dirty="0" err="1">
                <a:latin typeface="Calibri" panose="020F0502020204030204" pitchFamily="34" charset="0"/>
                <a:cs typeface="Calibri" panose="020F0502020204030204" pitchFamily="34" charset="0"/>
              </a:rPr>
              <a:t>DRAMs</a:t>
            </a:r>
            <a:endParaRPr lang="en-US" sz="1600" dirty="0">
              <a:latin typeface="Calibri" panose="020F0502020204030204" pitchFamily="34" charset="0"/>
              <a:cs typeface="Calibri" panose="020F0502020204030204" pitchFamily="34" charset="0"/>
            </a:endParaRPr>
          </a:p>
        </p:txBody>
      </p:sp>
      <p:grpSp>
        <p:nvGrpSpPr>
          <p:cNvPr id="2" name="Group 102"/>
          <p:cNvGrpSpPr>
            <a:grpSpLocks/>
          </p:cNvGrpSpPr>
          <p:nvPr/>
        </p:nvGrpSpPr>
        <p:grpSpPr bwMode="auto">
          <a:xfrm>
            <a:off x="1219200" y="1293813"/>
            <a:ext cx="4164013" cy="4035425"/>
            <a:chOff x="768" y="719"/>
            <a:chExt cx="2623" cy="2542"/>
          </a:xfrm>
        </p:grpSpPr>
        <p:sp>
          <p:nvSpPr>
            <p:cNvPr id="65578" name="Line 42"/>
            <p:cNvSpPr>
              <a:spLocks noChangeAspect="1" noChangeShapeType="1"/>
            </p:cNvSpPr>
            <p:nvPr/>
          </p:nvSpPr>
          <p:spPr bwMode="auto">
            <a:xfrm>
              <a:off x="768" y="913"/>
              <a:ext cx="2623" cy="0"/>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nvGrpSpPr>
            <p:cNvPr id="3" name="Group 99"/>
            <p:cNvGrpSpPr>
              <a:grpSpLocks/>
            </p:cNvGrpSpPr>
            <p:nvPr/>
          </p:nvGrpSpPr>
          <p:grpSpPr bwMode="auto">
            <a:xfrm>
              <a:off x="768" y="719"/>
              <a:ext cx="2610" cy="2542"/>
              <a:chOff x="768" y="719"/>
              <a:chExt cx="2610" cy="2542"/>
            </a:xfrm>
          </p:grpSpPr>
          <p:sp>
            <p:nvSpPr>
              <p:cNvPr id="65579" name="Text Box 43"/>
              <p:cNvSpPr txBox="1">
                <a:spLocks noChangeAspect="1" noChangeArrowheads="1"/>
              </p:cNvSpPr>
              <p:nvPr/>
            </p:nvSpPr>
            <p:spPr bwMode="auto">
              <a:xfrm>
                <a:off x="1433" y="719"/>
                <a:ext cx="1887" cy="212"/>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err="1">
                    <a:latin typeface="Courier New" charset="0"/>
                  </a:rPr>
                  <a:t>addr</a:t>
                </a:r>
                <a:r>
                  <a:rPr lang="en-US" sz="1600" dirty="0">
                    <a:latin typeface="Courier New" charset="0"/>
                  </a:rPr>
                  <a:t> (row = </a:t>
                </a:r>
                <a:r>
                  <a:rPr lang="en-US" sz="1600" dirty="0" err="1">
                    <a:latin typeface="Courier New" charset="0"/>
                  </a:rPr>
                  <a:t>i</a:t>
                </a:r>
                <a:r>
                  <a:rPr lang="en-US" sz="1600" dirty="0">
                    <a:latin typeface="Courier New" charset="0"/>
                  </a:rPr>
                  <a:t>, </a:t>
                </a:r>
                <a:r>
                  <a:rPr lang="en-US" sz="1600" dirty="0" err="1">
                    <a:latin typeface="Courier New" charset="0"/>
                  </a:rPr>
                  <a:t>col</a:t>
                </a:r>
                <a:r>
                  <a:rPr lang="en-US" sz="1600" dirty="0">
                    <a:latin typeface="Courier New" charset="0"/>
                  </a:rPr>
                  <a:t> = </a:t>
                </a:r>
                <a:r>
                  <a:rPr lang="en-US" sz="1600" dirty="0" err="1">
                    <a:latin typeface="Courier New" charset="0"/>
                  </a:rPr>
                  <a:t>j</a:t>
                </a:r>
                <a:r>
                  <a:rPr lang="en-US" sz="1600" dirty="0">
                    <a:latin typeface="Courier New" charset="0"/>
                  </a:rPr>
                  <a:t>)</a:t>
                </a:r>
              </a:p>
            </p:txBody>
          </p:sp>
          <p:sp>
            <p:nvSpPr>
              <p:cNvPr id="65589" name="Line 53"/>
              <p:cNvSpPr>
                <a:spLocks noChangeAspect="1" noChangeShapeType="1"/>
              </p:cNvSpPr>
              <p:nvPr/>
            </p:nvSpPr>
            <p:spPr bwMode="auto">
              <a:xfrm>
                <a:off x="3378" y="913"/>
                <a:ext cx="0" cy="30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0" name="Line 54"/>
              <p:cNvSpPr>
                <a:spLocks noChangeAspect="1" noChangeShapeType="1"/>
              </p:cNvSpPr>
              <p:nvPr/>
            </p:nvSpPr>
            <p:spPr bwMode="auto">
              <a:xfrm>
                <a:off x="3033" y="913"/>
                <a:ext cx="0" cy="37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1" name="Line 55"/>
              <p:cNvSpPr>
                <a:spLocks noChangeAspect="1" noChangeShapeType="1"/>
              </p:cNvSpPr>
              <p:nvPr/>
            </p:nvSpPr>
            <p:spPr bwMode="auto">
              <a:xfrm>
                <a:off x="2726" y="913"/>
                <a:ext cx="0" cy="46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2" name="Line 56"/>
              <p:cNvSpPr>
                <a:spLocks noChangeAspect="1" noChangeShapeType="1"/>
              </p:cNvSpPr>
              <p:nvPr/>
            </p:nvSpPr>
            <p:spPr bwMode="auto">
              <a:xfrm>
                <a:off x="2419" y="913"/>
                <a:ext cx="0" cy="53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3" name="Line 57"/>
              <p:cNvSpPr>
                <a:spLocks noChangeAspect="1" noChangeShapeType="1"/>
              </p:cNvSpPr>
              <p:nvPr/>
            </p:nvSpPr>
            <p:spPr bwMode="auto">
              <a:xfrm>
                <a:off x="2112" y="913"/>
                <a:ext cx="0" cy="6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4" name="Line 58"/>
              <p:cNvSpPr>
                <a:spLocks noChangeAspect="1" noChangeShapeType="1"/>
              </p:cNvSpPr>
              <p:nvPr/>
            </p:nvSpPr>
            <p:spPr bwMode="auto">
              <a:xfrm>
                <a:off x="1766" y="913"/>
                <a:ext cx="0" cy="69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5" name="Line 59"/>
              <p:cNvSpPr>
                <a:spLocks noChangeAspect="1" noChangeShapeType="1"/>
              </p:cNvSpPr>
              <p:nvPr/>
            </p:nvSpPr>
            <p:spPr bwMode="auto">
              <a:xfrm>
                <a:off x="1497" y="913"/>
                <a:ext cx="0" cy="76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6" name="Line 60"/>
              <p:cNvSpPr>
                <a:spLocks noChangeAspect="1" noChangeShapeType="1"/>
              </p:cNvSpPr>
              <p:nvPr/>
            </p:nvSpPr>
            <p:spPr bwMode="auto">
              <a:xfrm>
                <a:off x="1190" y="913"/>
                <a:ext cx="0" cy="8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98" name="Line 62"/>
              <p:cNvSpPr>
                <a:spLocks noChangeAspect="1" noChangeShapeType="1"/>
              </p:cNvSpPr>
              <p:nvPr/>
            </p:nvSpPr>
            <p:spPr bwMode="auto">
              <a:xfrm flipH="1" flipV="1">
                <a:off x="768" y="3255"/>
                <a:ext cx="518" cy="6"/>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sp>
            <p:nvSpPr>
              <p:cNvPr id="65599" name="Line 63"/>
              <p:cNvSpPr>
                <a:spLocks noChangeAspect="1" noChangeShapeType="1"/>
              </p:cNvSpPr>
              <p:nvPr/>
            </p:nvSpPr>
            <p:spPr bwMode="auto">
              <a:xfrm flipV="1">
                <a:off x="768" y="913"/>
                <a:ext cx="0" cy="2342"/>
              </a:xfrm>
              <a:prstGeom prst="line">
                <a:avLst/>
              </a:prstGeom>
              <a:noFill/>
              <a:ln w="38100">
                <a:solidFill>
                  <a:srgbClr val="99CCFF"/>
                </a:solidFill>
                <a:round/>
                <a:headEnd/>
                <a:tailEnd/>
              </a:ln>
              <a:effectLst/>
            </p:spPr>
            <p:txBody>
              <a:bodyPr wrap="none" anchor="ctr">
                <a:prstTxWarp prst="textNoShape">
                  <a:avLst/>
                </a:prstTxWarp>
              </a:bodyPr>
              <a:lstStyle/>
              <a:p>
                <a:endParaRPr lang="en-US"/>
              </a:p>
            </p:txBody>
          </p:sp>
        </p:grpSp>
      </p:grpSp>
      <p:sp>
        <p:nvSpPr>
          <p:cNvPr id="65600" name="Text Box 64"/>
          <p:cNvSpPr txBox="1">
            <a:spLocks noChangeAspect="1" noChangeArrowheads="1"/>
          </p:cNvSpPr>
          <p:nvPr/>
        </p:nvSpPr>
        <p:spPr bwMode="auto">
          <a:xfrm>
            <a:off x="6578600" y="4994275"/>
            <a:ext cx="1122363" cy="581025"/>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dirty="0"/>
              <a:t>Memory</a:t>
            </a:r>
          </a:p>
          <a:p>
            <a:pPr algn="l">
              <a:lnSpc>
                <a:spcPct val="100000"/>
              </a:lnSpc>
            </a:pPr>
            <a:r>
              <a:rPr lang="en-US" sz="1600" dirty="0"/>
              <a:t>controller</a:t>
            </a:r>
          </a:p>
        </p:txBody>
      </p:sp>
      <p:sp>
        <p:nvSpPr>
          <p:cNvPr id="65601" name="Rectangle 65"/>
          <p:cNvSpPr>
            <a:spLocks noChangeAspect="1" noChangeArrowheads="1"/>
          </p:cNvSpPr>
          <p:nvPr/>
        </p:nvSpPr>
        <p:spPr bwMode="auto">
          <a:xfrm>
            <a:off x="3078163" y="3221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2" name="Rectangle 66"/>
          <p:cNvSpPr>
            <a:spLocks noChangeAspect="1" noChangeArrowheads="1"/>
          </p:cNvSpPr>
          <p:nvPr/>
        </p:nvSpPr>
        <p:spPr bwMode="auto">
          <a:xfrm>
            <a:off x="2611438" y="3338513"/>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3" name="Rectangle 67"/>
          <p:cNvSpPr>
            <a:spLocks noChangeAspect="1" noChangeArrowheads="1"/>
          </p:cNvSpPr>
          <p:nvPr/>
        </p:nvSpPr>
        <p:spPr bwMode="auto">
          <a:xfrm>
            <a:off x="3565525" y="3094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4" name="Rectangle 68"/>
          <p:cNvSpPr>
            <a:spLocks noChangeAspect="1" noChangeArrowheads="1"/>
          </p:cNvSpPr>
          <p:nvPr/>
        </p:nvSpPr>
        <p:spPr bwMode="auto">
          <a:xfrm>
            <a:off x="4057650" y="2967038"/>
            <a:ext cx="101600" cy="112712"/>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5" name="Rectangle 69"/>
          <p:cNvSpPr>
            <a:spLocks noChangeAspect="1" noChangeArrowheads="1"/>
          </p:cNvSpPr>
          <p:nvPr/>
        </p:nvSpPr>
        <p:spPr bwMode="auto">
          <a:xfrm>
            <a:off x="4560888" y="2835275"/>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6" name="Rectangle 70"/>
          <p:cNvSpPr>
            <a:spLocks noChangeAspect="1" noChangeArrowheads="1"/>
          </p:cNvSpPr>
          <p:nvPr/>
        </p:nvSpPr>
        <p:spPr bwMode="auto">
          <a:xfrm>
            <a:off x="5038725" y="2724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7" name="Rectangle 71"/>
          <p:cNvSpPr>
            <a:spLocks noChangeAspect="1" noChangeArrowheads="1"/>
          </p:cNvSpPr>
          <p:nvPr/>
        </p:nvSpPr>
        <p:spPr bwMode="auto">
          <a:xfrm>
            <a:off x="5526088" y="2590800"/>
            <a:ext cx="101600" cy="112713"/>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08" name="Rectangle 72"/>
          <p:cNvSpPr>
            <a:spLocks noChangeAspect="1" noChangeArrowheads="1"/>
          </p:cNvSpPr>
          <p:nvPr/>
        </p:nvSpPr>
        <p:spPr bwMode="auto">
          <a:xfrm>
            <a:off x="6003925" y="2470150"/>
            <a:ext cx="101600" cy="111125"/>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10" name="Text Box 74"/>
          <p:cNvSpPr txBox="1">
            <a:spLocks noChangeAspect="1" noChangeArrowheads="1"/>
          </p:cNvSpPr>
          <p:nvPr/>
        </p:nvSpPr>
        <p:spPr bwMode="auto">
          <a:xfrm>
            <a:off x="2209800" y="289560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7</a:t>
            </a:r>
          </a:p>
        </p:txBody>
      </p:sp>
      <p:sp>
        <p:nvSpPr>
          <p:cNvPr id="65611" name="Text Box 75"/>
          <p:cNvSpPr txBox="1">
            <a:spLocks noChangeAspect="1" noChangeArrowheads="1"/>
          </p:cNvSpPr>
          <p:nvPr/>
        </p:nvSpPr>
        <p:spPr bwMode="auto">
          <a:xfrm>
            <a:off x="5638800" y="2024390"/>
            <a:ext cx="633507" cy="26161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100" dirty="0"/>
              <a:t>DRAM 0</a:t>
            </a:r>
          </a:p>
        </p:txBody>
      </p:sp>
      <p:grpSp>
        <p:nvGrpSpPr>
          <p:cNvPr id="4" name="Group 138"/>
          <p:cNvGrpSpPr>
            <a:grpSpLocks/>
          </p:cNvGrpSpPr>
          <p:nvPr/>
        </p:nvGrpSpPr>
        <p:grpSpPr bwMode="auto">
          <a:xfrm>
            <a:off x="2330450" y="2576513"/>
            <a:ext cx="4144963" cy="3154362"/>
            <a:chOff x="1468" y="1527"/>
            <a:chExt cx="2611" cy="1987"/>
          </a:xfrm>
        </p:grpSpPr>
        <p:grpSp>
          <p:nvGrpSpPr>
            <p:cNvPr id="5" name="Group 108"/>
            <p:cNvGrpSpPr>
              <a:grpSpLocks/>
            </p:cNvGrpSpPr>
            <p:nvPr/>
          </p:nvGrpSpPr>
          <p:grpSpPr bwMode="auto">
            <a:xfrm>
              <a:off x="1468" y="3023"/>
              <a:ext cx="2581" cy="491"/>
              <a:chOff x="1468" y="3023"/>
              <a:chExt cx="2581" cy="491"/>
            </a:xfrm>
          </p:grpSpPr>
          <p:sp>
            <p:nvSpPr>
              <p:cNvPr id="65553" name="Text Box 17"/>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554" name="Text Box 18"/>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559" name="Text Box 2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560" name="Text Box 2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561" name="Text Box 2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562" name="Text Box 2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563" name="Text Box 2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564" name="Text Box 2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565" name="Text Box 2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566" name="Text Box 3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571" name="Text Box 35"/>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572" name="Text Box 36"/>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573" name="Text Box 37"/>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574" name="Text Box 38"/>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575" name="Text Box 39"/>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576" name="Text Box 40"/>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6" name="Group 107"/>
              <p:cNvGrpSpPr>
                <a:grpSpLocks/>
              </p:cNvGrpSpPr>
              <p:nvPr/>
            </p:nvGrpSpPr>
            <p:grpSpPr bwMode="auto">
              <a:xfrm>
                <a:off x="1536" y="3153"/>
                <a:ext cx="2446" cy="361"/>
                <a:chOff x="1536" y="3153"/>
                <a:chExt cx="2446" cy="361"/>
              </a:xfrm>
            </p:grpSpPr>
            <p:grpSp>
              <p:nvGrpSpPr>
                <p:cNvPr id="7" name="Group 97"/>
                <p:cNvGrpSpPr>
                  <a:grpSpLocks/>
                </p:cNvGrpSpPr>
                <p:nvPr/>
              </p:nvGrpSpPr>
              <p:grpSpPr bwMode="auto">
                <a:xfrm>
                  <a:off x="1536" y="3153"/>
                  <a:ext cx="2446" cy="154"/>
                  <a:chOff x="1536" y="3153"/>
                  <a:chExt cx="2446" cy="154"/>
                </a:xfrm>
              </p:grpSpPr>
              <p:sp>
                <p:nvSpPr>
                  <p:cNvPr id="65555" name="Rectangle 1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6" name="Rectangle 2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7" name="Rectangle 2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58" name="Rectangle 2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7" name="Rectangle 31"/>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8" name="Rectangle 32"/>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69" name="Rectangle 33"/>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570" name="Rectangle 34"/>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65577" name="Text Box 41"/>
                <p:cNvSpPr txBox="1">
                  <a:spLocks noChangeAspect="1" noChangeArrowheads="1"/>
                </p:cNvSpPr>
                <p:nvPr/>
              </p:nvSpPr>
              <p:spPr bwMode="auto">
                <a:xfrm>
                  <a:off x="1733" y="3301"/>
                  <a:ext cx="1958" cy="213"/>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t>64-bit word main memory address </a:t>
                  </a:r>
                  <a:r>
                    <a:rPr lang="en-US" sz="1600" i="1" dirty="0"/>
                    <a:t>A</a:t>
                  </a:r>
                </a:p>
              </p:txBody>
            </p:sp>
          </p:grpSp>
        </p:grpSp>
        <p:grpSp>
          <p:nvGrpSpPr>
            <p:cNvPr id="8" name="Group 106"/>
            <p:cNvGrpSpPr>
              <a:grpSpLocks/>
            </p:cNvGrpSpPr>
            <p:nvPr/>
          </p:nvGrpSpPr>
          <p:grpSpPr bwMode="auto">
            <a:xfrm>
              <a:off x="1651" y="1527"/>
              <a:ext cx="2428" cy="1497"/>
              <a:chOff x="1651" y="1527"/>
              <a:chExt cx="2428" cy="1497"/>
            </a:xfrm>
          </p:grpSpPr>
          <p:grpSp>
            <p:nvGrpSpPr>
              <p:cNvPr id="9" name="Group 100"/>
              <p:cNvGrpSpPr>
                <a:grpSpLocks/>
              </p:cNvGrpSpPr>
              <p:nvPr/>
            </p:nvGrpSpPr>
            <p:grpSpPr bwMode="auto">
              <a:xfrm>
                <a:off x="1677" y="1527"/>
                <a:ext cx="2137" cy="1497"/>
                <a:chOff x="1677" y="1527"/>
                <a:chExt cx="2137" cy="1497"/>
              </a:xfrm>
            </p:grpSpPr>
            <p:sp>
              <p:nvSpPr>
                <p:cNvPr id="65580" name="Line 44"/>
                <p:cNvSpPr>
                  <a:spLocks noChangeAspect="1" noChangeShapeType="1"/>
                </p:cNvSpPr>
                <p:nvPr/>
              </p:nvSpPr>
              <p:spPr bwMode="auto">
                <a:xfrm>
                  <a:off x="3814" y="1527"/>
                  <a:ext cx="0" cy="1497"/>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1" name="Line 45"/>
                <p:cNvSpPr>
                  <a:spLocks noChangeAspect="1" noChangeShapeType="1"/>
                </p:cNvSpPr>
                <p:nvPr/>
              </p:nvSpPr>
              <p:spPr bwMode="auto">
                <a:xfrm>
                  <a:off x="3513" y="1604"/>
                  <a:ext cx="0" cy="141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2" name="Line 46"/>
                <p:cNvSpPr>
                  <a:spLocks noChangeAspect="1" noChangeShapeType="1"/>
                </p:cNvSpPr>
                <p:nvPr/>
              </p:nvSpPr>
              <p:spPr bwMode="auto">
                <a:xfrm flipH="1">
                  <a:off x="3206" y="1680"/>
                  <a:ext cx="0" cy="134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3" name="Line 47"/>
                <p:cNvSpPr>
                  <a:spLocks noChangeAspect="1" noChangeShapeType="1"/>
                </p:cNvSpPr>
                <p:nvPr/>
              </p:nvSpPr>
              <p:spPr bwMode="auto">
                <a:xfrm>
                  <a:off x="2905" y="1757"/>
                  <a:ext cx="0" cy="1261"/>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4" name="Line 48"/>
                <p:cNvSpPr>
                  <a:spLocks noChangeAspect="1" noChangeShapeType="1"/>
                </p:cNvSpPr>
                <p:nvPr/>
              </p:nvSpPr>
              <p:spPr bwMode="auto">
                <a:xfrm>
                  <a:off x="2592" y="1834"/>
                  <a:ext cx="0" cy="1190"/>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5" name="Line 49"/>
                <p:cNvSpPr>
                  <a:spLocks noChangeAspect="1" noChangeShapeType="1"/>
                </p:cNvSpPr>
                <p:nvPr/>
              </p:nvSpPr>
              <p:spPr bwMode="auto">
                <a:xfrm>
                  <a:off x="2278" y="1911"/>
                  <a:ext cx="0" cy="1113"/>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6" name="Line 50"/>
                <p:cNvSpPr>
                  <a:spLocks noChangeAspect="1" noChangeShapeType="1"/>
                </p:cNvSpPr>
                <p:nvPr/>
              </p:nvSpPr>
              <p:spPr bwMode="auto">
                <a:xfrm flipH="1">
                  <a:off x="1971" y="1988"/>
                  <a:ext cx="0" cy="1036"/>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sp>
              <p:nvSpPr>
                <p:cNvPr id="65587" name="Line 51"/>
                <p:cNvSpPr>
                  <a:spLocks noChangeAspect="1" noChangeShapeType="1"/>
                </p:cNvSpPr>
                <p:nvPr/>
              </p:nvSpPr>
              <p:spPr bwMode="auto">
                <a:xfrm>
                  <a:off x="1677" y="2064"/>
                  <a:ext cx="0" cy="954"/>
                </a:xfrm>
                <a:prstGeom prst="line">
                  <a:avLst/>
                </a:prstGeom>
                <a:noFill/>
                <a:ln w="38100">
                  <a:solidFill>
                    <a:srgbClr val="99CCFF"/>
                  </a:solidFill>
                  <a:round/>
                  <a:headEnd/>
                  <a:tailEnd type="triangle" w="med" len="med"/>
                </a:ln>
                <a:effectLst/>
              </p:spPr>
              <p:txBody>
                <a:bodyPr wrap="none" anchor="ctr">
                  <a:prstTxWarp prst="textNoShape">
                    <a:avLst/>
                  </a:prstTxWarp>
                </a:bodyPr>
                <a:lstStyle/>
                <a:p>
                  <a:endParaRPr lang="en-US"/>
                </a:p>
              </p:txBody>
            </p:sp>
          </p:grpSp>
          <p:sp>
            <p:nvSpPr>
              <p:cNvPr id="65609" name="Text Box 73"/>
              <p:cNvSpPr txBox="1">
                <a:spLocks noChangeAspect="1" noChangeArrowheads="1"/>
              </p:cNvSpPr>
              <p:nvPr/>
            </p:nvSpPr>
            <p:spPr bwMode="auto">
              <a:xfrm>
                <a:off x="3792" y="2497"/>
                <a:ext cx="28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0-7</a:t>
                </a:r>
              </a:p>
            </p:txBody>
          </p:sp>
          <p:sp>
            <p:nvSpPr>
              <p:cNvPr id="65612" name="Text Box 76"/>
              <p:cNvSpPr txBox="1">
                <a:spLocks noChangeAspect="1" noChangeArrowheads="1"/>
              </p:cNvSpPr>
              <p:nvPr/>
            </p:nvSpPr>
            <p:spPr bwMode="auto">
              <a:xfrm>
                <a:off x="3494" y="2497"/>
                <a:ext cx="307"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8-15</a:t>
                </a:r>
              </a:p>
            </p:txBody>
          </p:sp>
          <p:sp>
            <p:nvSpPr>
              <p:cNvPr id="65613" name="Text Box 77"/>
              <p:cNvSpPr txBox="1">
                <a:spLocks noChangeAspect="1" noChangeArrowheads="1"/>
              </p:cNvSpPr>
              <p:nvPr/>
            </p:nvSpPr>
            <p:spPr bwMode="auto">
              <a:xfrm>
                <a:off x="3186"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16-23</a:t>
                </a:r>
              </a:p>
            </p:txBody>
          </p:sp>
          <p:sp>
            <p:nvSpPr>
              <p:cNvPr id="65614" name="Text Box 78"/>
              <p:cNvSpPr txBox="1">
                <a:spLocks noChangeAspect="1" noChangeArrowheads="1"/>
              </p:cNvSpPr>
              <p:nvPr/>
            </p:nvSpPr>
            <p:spPr bwMode="auto">
              <a:xfrm>
                <a:off x="2879"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24-31</a:t>
                </a:r>
              </a:p>
            </p:txBody>
          </p:sp>
          <p:sp>
            <p:nvSpPr>
              <p:cNvPr id="65615" name="Text Box 79"/>
              <p:cNvSpPr txBox="1">
                <a:spLocks noChangeAspect="1" noChangeArrowheads="1"/>
              </p:cNvSpPr>
              <p:nvPr/>
            </p:nvSpPr>
            <p:spPr bwMode="auto">
              <a:xfrm>
                <a:off x="2572"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32-39</a:t>
                </a:r>
              </a:p>
            </p:txBody>
          </p:sp>
          <p:sp>
            <p:nvSpPr>
              <p:cNvPr id="65616" name="Text Box 80"/>
              <p:cNvSpPr txBox="1">
                <a:spLocks noChangeAspect="1" noChangeArrowheads="1"/>
              </p:cNvSpPr>
              <p:nvPr/>
            </p:nvSpPr>
            <p:spPr bwMode="auto">
              <a:xfrm>
                <a:off x="2245"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40-47</a:t>
                </a:r>
              </a:p>
            </p:txBody>
          </p:sp>
          <p:sp>
            <p:nvSpPr>
              <p:cNvPr id="65617" name="Text Box 81"/>
              <p:cNvSpPr txBox="1">
                <a:spLocks noChangeAspect="1" noChangeArrowheads="1"/>
              </p:cNvSpPr>
              <p:nvPr/>
            </p:nvSpPr>
            <p:spPr bwMode="auto">
              <a:xfrm>
                <a:off x="1938"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48-55</a:t>
                </a:r>
              </a:p>
            </p:txBody>
          </p:sp>
          <p:sp>
            <p:nvSpPr>
              <p:cNvPr id="65618" name="Text Box 82"/>
              <p:cNvSpPr txBox="1">
                <a:spLocks noChangeAspect="1" noChangeArrowheads="1"/>
              </p:cNvSpPr>
              <p:nvPr/>
            </p:nvSpPr>
            <p:spPr bwMode="auto">
              <a:xfrm>
                <a:off x="1651" y="2497"/>
                <a:ext cx="360" cy="28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200"/>
                  <a:t>bits</a:t>
                </a:r>
              </a:p>
              <a:p>
                <a:pPr algn="l">
                  <a:lnSpc>
                    <a:spcPct val="100000"/>
                  </a:lnSpc>
                </a:pPr>
                <a:r>
                  <a:rPr lang="en-US" sz="1200"/>
                  <a:t>56-63</a:t>
                </a:r>
              </a:p>
            </p:txBody>
          </p:sp>
        </p:grpSp>
      </p:grpSp>
      <p:grpSp>
        <p:nvGrpSpPr>
          <p:cNvPr id="10" name="Group 139"/>
          <p:cNvGrpSpPr>
            <a:grpSpLocks/>
          </p:cNvGrpSpPr>
          <p:nvPr/>
        </p:nvGrpSpPr>
        <p:grpSpPr bwMode="auto">
          <a:xfrm>
            <a:off x="2330450" y="4951413"/>
            <a:ext cx="4097338" cy="1830387"/>
            <a:chOff x="1468" y="3023"/>
            <a:chExt cx="2581" cy="1153"/>
          </a:xfrm>
        </p:grpSpPr>
        <p:grpSp>
          <p:nvGrpSpPr>
            <p:cNvPr id="11" name="Group 105"/>
            <p:cNvGrpSpPr>
              <a:grpSpLocks/>
            </p:cNvGrpSpPr>
            <p:nvPr/>
          </p:nvGrpSpPr>
          <p:grpSpPr bwMode="auto">
            <a:xfrm>
              <a:off x="2476" y="3677"/>
              <a:ext cx="1158" cy="499"/>
              <a:chOff x="2476" y="3677"/>
              <a:chExt cx="1158" cy="499"/>
            </a:xfrm>
          </p:grpSpPr>
          <p:sp>
            <p:nvSpPr>
              <p:cNvPr id="65619" name="AutoShape 83"/>
              <p:cNvSpPr>
                <a:spLocks noChangeAspect="1" noChangeArrowheads="1"/>
              </p:cNvSpPr>
              <p:nvPr/>
            </p:nvSpPr>
            <p:spPr bwMode="auto">
              <a:xfrm>
                <a:off x="2476" y="3677"/>
                <a:ext cx="538" cy="499"/>
              </a:xfrm>
              <a:prstGeom prst="downArrow">
                <a:avLst>
                  <a:gd name="adj1" fmla="val 50000"/>
                  <a:gd name="adj2" fmla="val 25000"/>
                </a:avLst>
              </a:prstGeom>
              <a:solidFill>
                <a:srgbClr val="FF99CC"/>
              </a:solidFill>
              <a:ln w="12700">
                <a:solidFill>
                  <a:srgbClr val="000004"/>
                </a:solidFill>
                <a:miter lim="800000"/>
                <a:headEnd/>
                <a:tailEnd/>
              </a:ln>
              <a:effectLst>
                <a:outerShdw blurRad="63500" dist="38099" dir="2700000" algn="ctr" rotWithShape="0">
                  <a:srgbClr val="000004">
                    <a:alpha val="74998"/>
                  </a:srgbClr>
                </a:outerShdw>
              </a:effectLst>
            </p:spPr>
            <p:txBody>
              <a:bodyPr wrap="none" anchor="ctr">
                <a:prstTxWarp prst="textNoShape">
                  <a:avLst/>
                </a:prstTxWarp>
              </a:bodyPr>
              <a:lstStyle/>
              <a:p>
                <a:endParaRPr lang="en-US"/>
              </a:p>
            </p:txBody>
          </p:sp>
          <p:sp>
            <p:nvSpPr>
              <p:cNvPr id="65620" name="Text Box 84"/>
              <p:cNvSpPr txBox="1">
                <a:spLocks noChangeAspect="1" noChangeArrowheads="1"/>
              </p:cNvSpPr>
              <p:nvPr/>
            </p:nvSpPr>
            <p:spPr bwMode="auto">
              <a:xfrm>
                <a:off x="2952" y="3754"/>
                <a:ext cx="682" cy="213"/>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t>64-bit word</a:t>
                </a:r>
              </a:p>
            </p:txBody>
          </p:sp>
        </p:grpSp>
        <p:grpSp>
          <p:nvGrpSpPr>
            <p:cNvPr id="12" name="Group 110"/>
            <p:cNvGrpSpPr>
              <a:grpSpLocks/>
            </p:cNvGrpSpPr>
            <p:nvPr/>
          </p:nvGrpSpPr>
          <p:grpSpPr bwMode="auto">
            <a:xfrm>
              <a:off x="1468" y="3023"/>
              <a:ext cx="2581" cy="284"/>
              <a:chOff x="1468" y="3023"/>
              <a:chExt cx="2581" cy="284"/>
            </a:xfrm>
          </p:grpSpPr>
          <p:sp>
            <p:nvSpPr>
              <p:cNvPr id="65647" name="Text Box 111"/>
              <p:cNvSpPr txBox="1">
                <a:spLocks noChangeAspect="1" noChangeArrowheads="1"/>
              </p:cNvSpPr>
              <p:nvPr/>
            </p:nvSpPr>
            <p:spPr bwMode="auto">
              <a:xfrm>
                <a:off x="3889"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0</a:t>
                </a:r>
              </a:p>
            </p:txBody>
          </p:sp>
          <p:sp>
            <p:nvSpPr>
              <p:cNvPr id="65648" name="Text Box 112"/>
              <p:cNvSpPr txBox="1">
                <a:spLocks noChangeAspect="1" noChangeArrowheads="1"/>
              </p:cNvSpPr>
              <p:nvPr/>
            </p:nvSpPr>
            <p:spPr bwMode="auto">
              <a:xfrm>
                <a:off x="269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31</a:t>
                </a:r>
              </a:p>
            </p:txBody>
          </p:sp>
          <p:sp>
            <p:nvSpPr>
              <p:cNvPr id="65649" name="Text Box 113"/>
              <p:cNvSpPr txBox="1">
                <a:spLocks noChangeAspect="1" noChangeArrowheads="1"/>
              </p:cNvSpPr>
              <p:nvPr/>
            </p:nvSpPr>
            <p:spPr bwMode="auto">
              <a:xfrm>
                <a:off x="3645"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7</a:t>
                </a:r>
              </a:p>
            </p:txBody>
          </p:sp>
          <p:sp>
            <p:nvSpPr>
              <p:cNvPr id="65650" name="Text Box 114"/>
              <p:cNvSpPr txBox="1">
                <a:spLocks noChangeAspect="1" noChangeArrowheads="1"/>
              </p:cNvSpPr>
              <p:nvPr/>
            </p:nvSpPr>
            <p:spPr bwMode="auto">
              <a:xfrm>
                <a:off x="3554" y="3023"/>
                <a:ext cx="160"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8</a:t>
                </a:r>
              </a:p>
            </p:txBody>
          </p:sp>
          <p:sp>
            <p:nvSpPr>
              <p:cNvPr id="65651" name="Text Box 115"/>
              <p:cNvSpPr txBox="1">
                <a:spLocks noChangeAspect="1" noChangeArrowheads="1"/>
              </p:cNvSpPr>
              <p:nvPr/>
            </p:nvSpPr>
            <p:spPr bwMode="auto">
              <a:xfrm>
                <a:off x="3309"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15</a:t>
                </a:r>
              </a:p>
            </p:txBody>
          </p:sp>
          <p:sp>
            <p:nvSpPr>
              <p:cNvPr id="65652" name="Text Box 116"/>
              <p:cNvSpPr txBox="1">
                <a:spLocks noChangeAspect="1" noChangeArrowheads="1"/>
              </p:cNvSpPr>
              <p:nvPr/>
            </p:nvSpPr>
            <p:spPr bwMode="auto">
              <a:xfrm>
                <a:off x="319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16</a:t>
                </a:r>
              </a:p>
            </p:txBody>
          </p:sp>
          <p:sp>
            <p:nvSpPr>
              <p:cNvPr id="65653" name="Text Box 117"/>
              <p:cNvSpPr txBox="1">
                <a:spLocks noChangeAspect="1" noChangeArrowheads="1"/>
              </p:cNvSpPr>
              <p:nvPr/>
            </p:nvSpPr>
            <p:spPr bwMode="auto">
              <a:xfrm>
                <a:off x="3030"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23</a:t>
                </a:r>
              </a:p>
            </p:txBody>
          </p:sp>
          <p:sp>
            <p:nvSpPr>
              <p:cNvPr id="65654" name="Text Box 118"/>
              <p:cNvSpPr txBox="1">
                <a:spLocks noChangeAspect="1" noChangeArrowheads="1"/>
              </p:cNvSpPr>
              <p:nvPr/>
            </p:nvSpPr>
            <p:spPr bwMode="auto">
              <a:xfrm>
                <a:off x="2925"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24</a:t>
                </a:r>
              </a:p>
            </p:txBody>
          </p:sp>
          <p:sp>
            <p:nvSpPr>
              <p:cNvPr id="65655" name="Text Box 119"/>
              <p:cNvSpPr txBox="1">
                <a:spLocks noChangeAspect="1" noChangeArrowheads="1"/>
              </p:cNvSpPr>
              <p:nvPr/>
            </p:nvSpPr>
            <p:spPr bwMode="auto">
              <a:xfrm>
                <a:off x="2591"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32</a:t>
                </a:r>
              </a:p>
            </p:txBody>
          </p:sp>
          <p:sp>
            <p:nvSpPr>
              <p:cNvPr id="65656" name="Text Box 120"/>
              <p:cNvSpPr txBox="1">
                <a:spLocks noChangeAspect="1" noChangeArrowheads="1"/>
              </p:cNvSpPr>
              <p:nvPr/>
            </p:nvSpPr>
            <p:spPr bwMode="auto">
              <a:xfrm>
                <a:off x="146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63</a:t>
                </a:r>
              </a:p>
            </p:txBody>
          </p:sp>
          <p:sp>
            <p:nvSpPr>
              <p:cNvPr id="65657" name="Text Box 121"/>
              <p:cNvSpPr txBox="1">
                <a:spLocks noChangeAspect="1" noChangeArrowheads="1"/>
              </p:cNvSpPr>
              <p:nvPr/>
            </p:nvSpPr>
            <p:spPr bwMode="auto">
              <a:xfrm>
                <a:off x="2407"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39</a:t>
                </a:r>
              </a:p>
            </p:txBody>
          </p:sp>
          <p:sp>
            <p:nvSpPr>
              <p:cNvPr id="65658" name="Text Box 122"/>
              <p:cNvSpPr txBox="1">
                <a:spLocks noChangeAspect="1" noChangeArrowheads="1"/>
              </p:cNvSpPr>
              <p:nvPr/>
            </p:nvSpPr>
            <p:spPr bwMode="auto">
              <a:xfrm>
                <a:off x="2283"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40</a:t>
                </a:r>
              </a:p>
            </p:txBody>
          </p:sp>
          <p:sp>
            <p:nvSpPr>
              <p:cNvPr id="65659" name="Text Box 123"/>
              <p:cNvSpPr txBox="1">
                <a:spLocks noChangeAspect="1" noChangeArrowheads="1"/>
              </p:cNvSpPr>
              <p:nvPr/>
            </p:nvSpPr>
            <p:spPr bwMode="auto">
              <a:xfrm>
                <a:off x="2082"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47</a:t>
                </a:r>
              </a:p>
            </p:txBody>
          </p:sp>
          <p:sp>
            <p:nvSpPr>
              <p:cNvPr id="65660" name="Text Box 124"/>
              <p:cNvSpPr txBox="1">
                <a:spLocks noChangeAspect="1" noChangeArrowheads="1"/>
              </p:cNvSpPr>
              <p:nvPr/>
            </p:nvSpPr>
            <p:spPr bwMode="auto">
              <a:xfrm>
                <a:off x="1976"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48</a:t>
                </a:r>
              </a:p>
            </p:txBody>
          </p:sp>
          <p:sp>
            <p:nvSpPr>
              <p:cNvPr id="65661" name="Text Box 125"/>
              <p:cNvSpPr txBox="1">
                <a:spLocks noChangeAspect="1" noChangeArrowheads="1"/>
              </p:cNvSpPr>
              <p:nvPr/>
            </p:nvSpPr>
            <p:spPr bwMode="auto">
              <a:xfrm>
                <a:off x="1784"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55</a:t>
                </a:r>
              </a:p>
            </p:txBody>
          </p:sp>
          <p:sp>
            <p:nvSpPr>
              <p:cNvPr id="65662" name="Text Box 126"/>
              <p:cNvSpPr txBox="1">
                <a:spLocks noChangeAspect="1" noChangeArrowheads="1"/>
              </p:cNvSpPr>
              <p:nvPr/>
            </p:nvSpPr>
            <p:spPr bwMode="auto">
              <a:xfrm>
                <a:off x="1658" y="3023"/>
                <a:ext cx="204" cy="1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000"/>
                  <a:t>56</a:t>
                </a:r>
              </a:p>
            </p:txBody>
          </p:sp>
          <p:grpSp>
            <p:nvGrpSpPr>
              <p:cNvPr id="14" name="Group 128"/>
              <p:cNvGrpSpPr>
                <a:grpSpLocks/>
              </p:cNvGrpSpPr>
              <p:nvPr/>
            </p:nvGrpSpPr>
            <p:grpSpPr bwMode="auto">
              <a:xfrm>
                <a:off x="1536" y="3153"/>
                <a:ext cx="2446" cy="154"/>
                <a:chOff x="1536" y="3153"/>
                <a:chExt cx="2446" cy="154"/>
              </a:xfrm>
            </p:grpSpPr>
            <p:sp>
              <p:nvSpPr>
                <p:cNvPr id="65665" name="Rectangle 129"/>
                <p:cNvSpPr>
                  <a:spLocks noChangeAspect="1" noChangeArrowheads="1"/>
                </p:cNvSpPr>
                <p:nvPr/>
              </p:nvSpPr>
              <p:spPr bwMode="auto">
                <a:xfrm>
                  <a:off x="275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6" name="Rectangle 130"/>
                <p:cNvSpPr>
                  <a:spLocks noChangeAspect="1" noChangeArrowheads="1"/>
                </p:cNvSpPr>
                <p:nvPr/>
              </p:nvSpPr>
              <p:spPr bwMode="auto">
                <a:xfrm>
                  <a:off x="306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7" name="Rectangle 131"/>
                <p:cNvSpPr>
                  <a:spLocks noChangeAspect="1" noChangeArrowheads="1"/>
                </p:cNvSpPr>
                <p:nvPr/>
              </p:nvSpPr>
              <p:spPr bwMode="auto">
                <a:xfrm>
                  <a:off x="336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8" name="Rectangle 132"/>
                <p:cNvSpPr>
                  <a:spLocks noChangeAspect="1" noChangeArrowheads="1"/>
                </p:cNvSpPr>
                <p:nvPr/>
              </p:nvSpPr>
              <p:spPr bwMode="auto">
                <a:xfrm>
                  <a:off x="3674" y="3153"/>
                  <a:ext cx="308"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69" name="Rectangle 133"/>
                <p:cNvSpPr>
                  <a:spLocks noChangeAspect="1" noChangeArrowheads="1"/>
                </p:cNvSpPr>
                <p:nvPr/>
              </p:nvSpPr>
              <p:spPr bwMode="auto">
                <a:xfrm>
                  <a:off x="1536"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0" name="Rectangle 134"/>
                <p:cNvSpPr>
                  <a:spLocks noChangeAspect="1" noChangeArrowheads="1"/>
                </p:cNvSpPr>
                <p:nvPr/>
              </p:nvSpPr>
              <p:spPr bwMode="auto">
                <a:xfrm>
                  <a:off x="1843"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1" name="Rectangle 135"/>
                <p:cNvSpPr>
                  <a:spLocks noChangeAspect="1" noChangeArrowheads="1"/>
                </p:cNvSpPr>
                <p:nvPr/>
              </p:nvSpPr>
              <p:spPr bwMode="auto">
                <a:xfrm>
                  <a:off x="2150"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sp>
              <p:nvSpPr>
                <p:cNvPr id="65672" name="Rectangle 136"/>
                <p:cNvSpPr>
                  <a:spLocks noChangeAspect="1" noChangeArrowheads="1"/>
                </p:cNvSpPr>
                <p:nvPr/>
              </p:nvSpPr>
              <p:spPr bwMode="auto">
                <a:xfrm>
                  <a:off x="2457" y="3153"/>
                  <a:ext cx="307" cy="154"/>
                </a:xfrm>
                <a:prstGeom prst="rect">
                  <a:avLst/>
                </a:prstGeom>
                <a:solidFill>
                  <a:srgbClr val="FF99CC"/>
                </a:solidFill>
                <a:ln w="12700">
                  <a:solidFill>
                    <a:schemeClr val="tx1"/>
                  </a:solidFill>
                  <a:miter lim="800000"/>
                  <a:headEnd/>
                  <a:tailEnd/>
                </a:ln>
                <a:effectLst/>
              </p:spPr>
              <p:txBody>
                <a:bodyPr wrap="none" anchor="ctr">
                  <a:prstTxWarp prst="textNoShape">
                    <a:avLst/>
                  </a:prstTxWarp>
                </a:bodyPr>
                <a:lstStyle/>
                <a:p>
                  <a:endParaRPr lang="en-US"/>
                </a:p>
              </p:txBody>
            </p:sp>
          </p:grpSp>
        </p:grpSp>
      </p:grpSp>
    </p:spTree>
    <p:extLst>
      <p:ext uri="{BB962C8B-B14F-4D97-AF65-F5344CB8AC3E}">
        <p14:creationId xmlns:p14="http://schemas.microsoft.com/office/powerpoint/2010/main" val="265767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t>Storage technologies and trends		   </a:t>
            </a:r>
            <a:r>
              <a:rPr lang="en-US" sz="2400" dirty="0"/>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1590195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5A53-7405-6143-9F3C-7F0AB949E725}"/>
              </a:ext>
            </a:extLst>
          </p:cNvPr>
          <p:cNvSpPr>
            <a:spLocks noGrp="1"/>
          </p:cNvSpPr>
          <p:nvPr>
            <p:ph type="title"/>
          </p:nvPr>
        </p:nvSpPr>
        <p:spPr/>
        <p:txBody>
          <a:bodyPr/>
          <a:lstStyle/>
          <a:p>
            <a:r>
              <a:rPr lang="en-US" dirty="0"/>
              <a:t>Storage Technologies</a:t>
            </a:r>
          </a:p>
        </p:txBody>
      </p:sp>
      <p:sp>
        <p:nvSpPr>
          <p:cNvPr id="4" name="Content Placeholder 3">
            <a:extLst>
              <a:ext uri="{FF2B5EF4-FFF2-40B4-BE49-F238E27FC236}">
                <a16:creationId xmlns:a16="http://schemas.microsoft.com/office/drawing/2014/main" id="{8ABCFA18-21DF-A54A-9887-FD892C043BC1}"/>
              </a:ext>
            </a:extLst>
          </p:cNvPr>
          <p:cNvSpPr>
            <a:spLocks noGrp="1"/>
          </p:cNvSpPr>
          <p:nvPr>
            <p:ph sz="half" idx="1"/>
          </p:nvPr>
        </p:nvSpPr>
        <p:spPr>
          <a:xfrm>
            <a:off x="638175" y="1133182"/>
            <a:ext cx="3871913" cy="5200943"/>
          </a:xfrm>
        </p:spPr>
        <p:txBody>
          <a:bodyPr/>
          <a:lstStyle/>
          <a:p>
            <a:r>
              <a:rPr lang="en-US" dirty="0"/>
              <a:t>Magnetic Disks</a:t>
            </a:r>
          </a:p>
          <a:p>
            <a:endParaRPr lang="en-US" dirty="0"/>
          </a:p>
          <a:p>
            <a:endParaRPr lang="en-US" dirty="0"/>
          </a:p>
          <a:p>
            <a:endParaRPr lang="en-US" dirty="0"/>
          </a:p>
          <a:p>
            <a:endParaRPr lang="en-US" dirty="0"/>
          </a:p>
          <a:p>
            <a:endParaRPr lang="en-US" dirty="0"/>
          </a:p>
          <a:p>
            <a:r>
              <a:rPr lang="en-US" dirty="0"/>
              <a:t>Store on magnetic medium</a:t>
            </a:r>
          </a:p>
          <a:p>
            <a:r>
              <a:rPr lang="en-US" dirty="0"/>
              <a:t>Electromechanical access</a:t>
            </a:r>
          </a:p>
        </p:txBody>
      </p:sp>
      <p:sp>
        <p:nvSpPr>
          <p:cNvPr id="5" name="Content Placeholder 4">
            <a:extLst>
              <a:ext uri="{FF2B5EF4-FFF2-40B4-BE49-F238E27FC236}">
                <a16:creationId xmlns:a16="http://schemas.microsoft.com/office/drawing/2014/main" id="{36F0D6F7-AA6E-E644-94B7-4C704EBBA5C3}"/>
              </a:ext>
            </a:extLst>
          </p:cNvPr>
          <p:cNvSpPr>
            <a:spLocks noGrp="1"/>
          </p:cNvSpPr>
          <p:nvPr>
            <p:ph sz="half" idx="2"/>
          </p:nvPr>
        </p:nvSpPr>
        <p:spPr>
          <a:xfrm>
            <a:off x="4662488" y="1065320"/>
            <a:ext cx="3871912" cy="5268805"/>
          </a:xfrm>
        </p:spPr>
        <p:txBody>
          <a:bodyPr/>
          <a:lstStyle/>
          <a:p>
            <a:r>
              <a:rPr lang="en-US" dirty="0"/>
              <a:t>Nonvolatile (Flash) Memory</a:t>
            </a:r>
          </a:p>
          <a:p>
            <a:endParaRPr lang="en-US" dirty="0"/>
          </a:p>
          <a:p>
            <a:endParaRPr lang="en-US" dirty="0"/>
          </a:p>
          <a:p>
            <a:endParaRPr lang="en-US" dirty="0"/>
          </a:p>
          <a:p>
            <a:pPr marL="0" indent="0">
              <a:buNone/>
            </a:pPr>
            <a:endParaRPr lang="en-US" dirty="0"/>
          </a:p>
          <a:p>
            <a:r>
              <a:rPr lang="en-US" dirty="0"/>
              <a:t>Store as persistent charge</a:t>
            </a:r>
          </a:p>
          <a:p>
            <a:r>
              <a:rPr lang="en-US" dirty="0"/>
              <a:t>Implemented with 3-D structure</a:t>
            </a:r>
          </a:p>
          <a:p>
            <a:pPr lvl="1"/>
            <a:r>
              <a:rPr lang="en-US" dirty="0"/>
              <a:t>100+ levels of cells</a:t>
            </a:r>
          </a:p>
          <a:p>
            <a:pPr lvl="1"/>
            <a:r>
              <a:rPr lang="en-US" dirty="0"/>
              <a:t>3 bits data per cell</a:t>
            </a:r>
          </a:p>
        </p:txBody>
      </p:sp>
      <p:pic>
        <p:nvPicPr>
          <p:cNvPr id="6" name="Picture 2" descr="disk">
            <a:extLst>
              <a:ext uri="{FF2B5EF4-FFF2-40B4-BE49-F238E27FC236}">
                <a16:creationId xmlns:a16="http://schemas.microsoft.com/office/drawing/2014/main" id="{A8316EE2-C94C-2E44-83AB-62ACCA6BEAB5}"/>
              </a:ext>
            </a:extLst>
          </p:cNvPr>
          <p:cNvPicPr>
            <a:picLocks noChangeAspect="1" noChangeArrowheads="1"/>
          </p:cNvPicPr>
          <p:nvPr/>
        </p:nvPicPr>
        <p:blipFill>
          <a:blip r:embed="rId2"/>
          <a:srcRect l="11427" t="11632" b="8240"/>
          <a:stretch>
            <a:fillRect/>
          </a:stretch>
        </p:blipFill>
        <p:spPr bwMode="auto">
          <a:xfrm>
            <a:off x="834501" y="1981774"/>
            <a:ext cx="3118837" cy="2212924"/>
          </a:xfrm>
          <a:prstGeom prst="rect">
            <a:avLst/>
          </a:prstGeom>
          <a:noFill/>
        </p:spPr>
      </p:pic>
      <p:pic>
        <p:nvPicPr>
          <p:cNvPr id="2050" name="Picture 2" descr="https://3uzly11fn22f2ax25l6snwb1-wpengine.netdna-ssl.com/wp-content/uploads/blog9_fig1.jpg">
            <a:extLst>
              <a:ext uri="{FF2B5EF4-FFF2-40B4-BE49-F238E27FC236}">
                <a16:creationId xmlns:a16="http://schemas.microsoft.com/office/drawing/2014/main" id="{F3FEDDCA-028E-7F4A-A5A5-5E58A321F2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4" y="1981774"/>
            <a:ext cx="3204762" cy="2212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50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isk"/>
          <p:cNvPicPr>
            <a:picLocks noChangeAspect="1" noChangeArrowheads="1"/>
          </p:cNvPicPr>
          <p:nvPr/>
        </p:nvPicPr>
        <p:blipFill>
          <a:blip r:embed="rId3"/>
          <a:srcRect l="11427" t="11632" b="8240"/>
          <a:stretch>
            <a:fillRect/>
          </a:stretch>
        </p:blipFill>
        <p:spPr bwMode="auto">
          <a:xfrm>
            <a:off x="1828800" y="1219200"/>
            <a:ext cx="6496050" cy="4724400"/>
          </a:xfrm>
          <a:prstGeom prst="rect">
            <a:avLst/>
          </a:prstGeom>
          <a:noFill/>
        </p:spPr>
      </p:pic>
      <p:sp>
        <p:nvSpPr>
          <p:cNvPr id="106499" name="Rectangle 3"/>
          <p:cNvSpPr>
            <a:spLocks noGrp="1" noChangeArrowheads="1"/>
          </p:cNvSpPr>
          <p:nvPr>
            <p:ph type="title"/>
          </p:nvPr>
        </p:nvSpPr>
        <p:spPr/>
        <p:txBody>
          <a:bodyPr/>
          <a:lstStyle/>
          <a:p>
            <a:r>
              <a:rPr lang="en-US"/>
              <a:t>What’s Inside A Disk Drive?</a:t>
            </a:r>
          </a:p>
        </p:txBody>
      </p:sp>
      <p:sp>
        <p:nvSpPr>
          <p:cNvPr id="106500" name="Text Box 4"/>
          <p:cNvSpPr txBox="1">
            <a:spLocks noChangeArrowheads="1"/>
          </p:cNvSpPr>
          <p:nvPr/>
        </p:nvSpPr>
        <p:spPr bwMode="auto">
          <a:xfrm>
            <a:off x="3733800" y="1219200"/>
            <a:ext cx="1132041"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Spindle</a:t>
            </a:r>
          </a:p>
        </p:txBody>
      </p:sp>
      <p:sp>
        <p:nvSpPr>
          <p:cNvPr id="106501" name="Line 5"/>
          <p:cNvSpPr>
            <a:spLocks noChangeShapeType="1"/>
          </p:cNvSpPr>
          <p:nvPr/>
        </p:nvSpPr>
        <p:spPr bwMode="auto">
          <a:xfrm>
            <a:off x="2590800" y="1752600"/>
            <a:ext cx="1828800" cy="16002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2" name="Text Box 6"/>
          <p:cNvSpPr txBox="1">
            <a:spLocks noChangeArrowheads="1"/>
          </p:cNvSpPr>
          <p:nvPr/>
        </p:nvSpPr>
        <p:spPr bwMode="auto">
          <a:xfrm>
            <a:off x="2286000" y="1371600"/>
            <a:ext cx="742950"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Arm</a:t>
            </a:r>
          </a:p>
        </p:txBody>
      </p:sp>
      <p:sp>
        <p:nvSpPr>
          <p:cNvPr id="106503" name="Line 7"/>
          <p:cNvSpPr>
            <a:spLocks noChangeShapeType="1"/>
          </p:cNvSpPr>
          <p:nvPr/>
        </p:nvSpPr>
        <p:spPr bwMode="auto">
          <a:xfrm>
            <a:off x="1600200" y="2819400"/>
            <a:ext cx="22098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4" name="Text Box 8"/>
          <p:cNvSpPr txBox="1">
            <a:spLocks noChangeArrowheads="1"/>
          </p:cNvSpPr>
          <p:nvPr/>
        </p:nvSpPr>
        <p:spPr bwMode="auto">
          <a:xfrm>
            <a:off x="914400" y="2362200"/>
            <a:ext cx="1319213" cy="45720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Actuator</a:t>
            </a:r>
          </a:p>
        </p:txBody>
      </p:sp>
      <p:sp>
        <p:nvSpPr>
          <p:cNvPr id="106505" name="Line 9"/>
          <p:cNvSpPr>
            <a:spLocks noChangeShapeType="1"/>
          </p:cNvSpPr>
          <p:nvPr/>
        </p:nvSpPr>
        <p:spPr bwMode="auto">
          <a:xfrm flipH="1">
            <a:off x="6629400" y="1981200"/>
            <a:ext cx="9144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6" name="Text Box 10"/>
          <p:cNvSpPr txBox="1">
            <a:spLocks noChangeArrowheads="1"/>
          </p:cNvSpPr>
          <p:nvPr/>
        </p:nvSpPr>
        <p:spPr bwMode="auto">
          <a:xfrm>
            <a:off x="7315200" y="1524000"/>
            <a:ext cx="1164486" cy="461665"/>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a:solidFill>
                  <a:schemeClr val="tx1"/>
                </a:solidFill>
                <a:latin typeface="Calibri" panose="020F0502020204030204" pitchFamily="34" charset="0"/>
              </a:rPr>
              <a:t>Platters</a:t>
            </a:r>
          </a:p>
        </p:txBody>
      </p:sp>
      <p:sp>
        <p:nvSpPr>
          <p:cNvPr id="106507" name="Line 11"/>
          <p:cNvSpPr>
            <a:spLocks noChangeShapeType="1"/>
          </p:cNvSpPr>
          <p:nvPr/>
        </p:nvSpPr>
        <p:spPr bwMode="auto">
          <a:xfrm flipV="1">
            <a:off x="2286000" y="4572000"/>
            <a:ext cx="228600" cy="6096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08" name="AutoShape 12"/>
          <p:cNvSpPr>
            <a:spLocks noChangeArrowheads="1"/>
          </p:cNvSpPr>
          <p:nvPr/>
        </p:nvSpPr>
        <p:spPr bwMode="auto">
          <a:xfrm flipH="1">
            <a:off x="5638800" y="4724400"/>
            <a:ext cx="1200498" cy="609600"/>
          </a:xfrm>
          <a:prstGeom prst="curvedUpArrow">
            <a:avLst>
              <a:gd name="adj1" fmla="val 57500"/>
              <a:gd name="adj2" fmla="val 98466"/>
              <a:gd name="adj3" fmla="val 33333"/>
            </a:avLst>
          </a:prstGeom>
          <a:solidFill>
            <a:srgbClr val="CCFFCC"/>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6509" name="Text Box 13"/>
          <p:cNvSpPr txBox="1">
            <a:spLocks noChangeArrowheads="1"/>
          </p:cNvSpPr>
          <p:nvPr/>
        </p:nvSpPr>
        <p:spPr bwMode="auto">
          <a:xfrm>
            <a:off x="6839298" y="4192588"/>
            <a:ext cx="2010230" cy="1569660"/>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dirty="0">
                <a:solidFill>
                  <a:schemeClr val="tx1"/>
                </a:solidFill>
                <a:latin typeface="Calibri" panose="020F0502020204030204" pitchFamily="34" charset="0"/>
              </a:rPr>
              <a:t>Electronics</a:t>
            </a:r>
          </a:p>
          <a:p>
            <a:pPr>
              <a:lnSpc>
                <a:spcPct val="100000"/>
              </a:lnSpc>
              <a:buClrTx/>
              <a:buSzTx/>
              <a:buFontTx/>
              <a:buNone/>
            </a:pPr>
            <a:r>
              <a:rPr lang="en-US" dirty="0">
                <a:latin typeface="Calibri" panose="020F0502020204030204" pitchFamily="34" charset="0"/>
              </a:rPr>
              <a:t>(including a </a:t>
            </a:r>
          </a:p>
          <a:p>
            <a:pPr>
              <a:lnSpc>
                <a:spcPct val="100000"/>
              </a:lnSpc>
              <a:buClrTx/>
              <a:buSzTx/>
              <a:buFontTx/>
              <a:buNone/>
            </a:pPr>
            <a:r>
              <a:rPr lang="en-US" dirty="0">
                <a:latin typeface="Calibri" panose="020F0502020204030204" pitchFamily="34" charset="0"/>
              </a:rPr>
              <a:t>processor </a:t>
            </a:r>
          </a:p>
          <a:p>
            <a:pPr>
              <a:lnSpc>
                <a:spcPct val="100000"/>
              </a:lnSpc>
              <a:buClrTx/>
              <a:buSzTx/>
              <a:buFontTx/>
              <a:buNone/>
            </a:pPr>
            <a:r>
              <a:rPr lang="en-US" dirty="0">
                <a:latin typeface="Calibri" panose="020F0502020204030204" pitchFamily="34" charset="0"/>
              </a:rPr>
              <a:t>and memory!)</a:t>
            </a:r>
            <a:endParaRPr lang="en-US" dirty="0">
              <a:solidFill>
                <a:schemeClr val="tx1"/>
              </a:solidFill>
              <a:latin typeface="Calibri" panose="020F0502020204030204" pitchFamily="34" charset="0"/>
            </a:endParaRPr>
          </a:p>
        </p:txBody>
      </p:sp>
      <p:sp>
        <p:nvSpPr>
          <p:cNvPr id="106510" name="Line 14"/>
          <p:cNvSpPr>
            <a:spLocks noChangeShapeType="1"/>
          </p:cNvSpPr>
          <p:nvPr/>
        </p:nvSpPr>
        <p:spPr bwMode="auto">
          <a:xfrm>
            <a:off x="4419600" y="1676400"/>
            <a:ext cx="1219200" cy="1066800"/>
          </a:xfrm>
          <a:prstGeom prst="line">
            <a:avLst/>
          </a:prstGeom>
          <a:noFill/>
          <a:ln w="38100">
            <a:solidFill>
              <a:schemeClr val="accent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6511" name="Text Box 15"/>
          <p:cNvSpPr txBox="1">
            <a:spLocks noChangeArrowheads="1"/>
          </p:cNvSpPr>
          <p:nvPr/>
        </p:nvSpPr>
        <p:spPr bwMode="auto">
          <a:xfrm>
            <a:off x="1551504" y="5181600"/>
            <a:ext cx="1468992" cy="830997"/>
          </a:xfrm>
          <a:prstGeom prst="rect">
            <a:avLst/>
          </a:prstGeom>
          <a:noFill/>
          <a:ln w="12700">
            <a:noFill/>
            <a:miter lim="800000"/>
            <a:headEnd/>
            <a:tailEnd/>
          </a:ln>
          <a:effectLst/>
        </p:spPr>
        <p:txBody>
          <a:bodyPr wrap="none">
            <a:prstTxWarp prst="textNoShape">
              <a:avLst/>
            </a:prstTxWarp>
            <a:spAutoFit/>
          </a:bodyPr>
          <a:lstStyle/>
          <a:p>
            <a:pPr algn="ctr">
              <a:lnSpc>
                <a:spcPct val="100000"/>
              </a:lnSpc>
              <a:buClrTx/>
              <a:buSzTx/>
              <a:buFontTx/>
              <a:buNone/>
            </a:pPr>
            <a:r>
              <a:rPr lang="en-US">
                <a:solidFill>
                  <a:schemeClr val="tx1"/>
                </a:solidFill>
                <a:latin typeface="Calibri" panose="020F0502020204030204" pitchFamily="34" charset="0"/>
              </a:rPr>
              <a:t>SCSI</a:t>
            </a:r>
          </a:p>
          <a:p>
            <a:pPr algn="ctr">
              <a:lnSpc>
                <a:spcPct val="100000"/>
              </a:lnSpc>
              <a:buClrTx/>
              <a:buSzTx/>
              <a:buFontTx/>
              <a:buNone/>
            </a:pPr>
            <a:r>
              <a:rPr lang="en-US">
                <a:solidFill>
                  <a:schemeClr val="tx1"/>
                </a:solidFill>
                <a:latin typeface="Calibri" panose="020F0502020204030204" pitchFamily="34" charset="0"/>
              </a:rPr>
              <a:t>connector</a:t>
            </a:r>
          </a:p>
        </p:txBody>
      </p:sp>
      <p:sp>
        <p:nvSpPr>
          <p:cNvPr id="106512" name="Text Box 16"/>
          <p:cNvSpPr txBox="1">
            <a:spLocks noChangeArrowheads="1"/>
          </p:cNvSpPr>
          <p:nvPr/>
        </p:nvSpPr>
        <p:spPr bwMode="auto">
          <a:xfrm>
            <a:off x="5410200" y="6216650"/>
            <a:ext cx="3456395" cy="338554"/>
          </a:xfrm>
          <a:prstGeom prst="rect">
            <a:avLst/>
          </a:prstGeom>
          <a:noFill/>
          <a:ln w="12700">
            <a:noFill/>
            <a:miter lim="800000"/>
            <a:headEnd/>
            <a:tailEnd/>
          </a:ln>
          <a:effectLst/>
        </p:spPr>
        <p:txBody>
          <a:bodyPr wrap="none">
            <a:prstTxWarp prst="textNoShape">
              <a:avLst/>
            </a:prstTxWarp>
            <a:spAutoFit/>
          </a:bodyPr>
          <a:lstStyle/>
          <a:p>
            <a:pPr>
              <a:lnSpc>
                <a:spcPct val="100000"/>
              </a:lnSpc>
              <a:buClrTx/>
              <a:buSzTx/>
              <a:buFontTx/>
              <a:buNone/>
            </a:pPr>
            <a:r>
              <a:rPr lang="en-US" sz="1600" i="1" dirty="0">
                <a:solidFill>
                  <a:schemeClr val="tx1"/>
                </a:solidFill>
                <a:latin typeface="Calibri" panose="020F0502020204030204" pitchFamily="34" charset="0"/>
              </a:rPr>
              <a:t>Image courtesy of Seagate Technology</a:t>
            </a:r>
          </a:p>
        </p:txBody>
      </p:sp>
    </p:spTree>
    <p:extLst>
      <p:ext uri="{BB962C8B-B14F-4D97-AF65-F5344CB8AC3E}">
        <p14:creationId xmlns:p14="http://schemas.microsoft.com/office/powerpoint/2010/main" val="214310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29" name="Rectangle 45"/>
          <p:cNvSpPr>
            <a:spLocks noGrp="1" noChangeArrowheads="1"/>
          </p:cNvSpPr>
          <p:nvPr>
            <p:ph type="title"/>
          </p:nvPr>
        </p:nvSpPr>
        <p:spPr/>
        <p:txBody>
          <a:bodyPr/>
          <a:lstStyle/>
          <a:p>
            <a:r>
              <a:rPr lang="en-US"/>
              <a:t>Disk Geometry</a:t>
            </a:r>
          </a:p>
        </p:txBody>
      </p:sp>
      <p:sp>
        <p:nvSpPr>
          <p:cNvPr id="93230" name="Rectangle 46"/>
          <p:cNvSpPr>
            <a:spLocks noGrp="1" noChangeArrowheads="1"/>
          </p:cNvSpPr>
          <p:nvPr>
            <p:ph type="body" idx="1"/>
          </p:nvPr>
        </p:nvSpPr>
        <p:spPr>
          <a:xfrm>
            <a:off x="396875" y="1371600"/>
            <a:ext cx="7896225" cy="4972050"/>
          </a:xfrm>
        </p:spPr>
        <p:txBody>
          <a:bodyPr/>
          <a:lstStyle/>
          <a:p>
            <a:r>
              <a:rPr lang="en-US" dirty="0"/>
              <a:t>Disks consist of </a:t>
            </a:r>
            <a:r>
              <a:rPr lang="en-US" dirty="0">
                <a:solidFill>
                  <a:srgbClr val="C00000"/>
                </a:solidFill>
              </a:rPr>
              <a:t>platters</a:t>
            </a:r>
            <a:r>
              <a:rPr lang="en-US" dirty="0"/>
              <a:t>, each with two </a:t>
            </a:r>
            <a:r>
              <a:rPr lang="en-US" dirty="0">
                <a:solidFill>
                  <a:srgbClr val="C00000"/>
                </a:solidFill>
              </a:rPr>
              <a:t>surfaces</a:t>
            </a:r>
            <a:r>
              <a:rPr lang="en-US" dirty="0"/>
              <a:t>.</a:t>
            </a:r>
          </a:p>
          <a:p>
            <a:r>
              <a:rPr lang="en-US" dirty="0"/>
              <a:t>Each surface consists of concentric rings called </a:t>
            </a:r>
            <a:r>
              <a:rPr lang="en-US" dirty="0">
                <a:solidFill>
                  <a:srgbClr val="C00000"/>
                </a:solidFill>
              </a:rPr>
              <a:t>tracks</a:t>
            </a:r>
            <a:r>
              <a:rPr lang="en-US" dirty="0"/>
              <a:t>.</a:t>
            </a:r>
          </a:p>
          <a:p>
            <a:r>
              <a:rPr lang="en-US" dirty="0"/>
              <a:t>Each track consists of </a:t>
            </a:r>
            <a:r>
              <a:rPr lang="en-US" dirty="0">
                <a:solidFill>
                  <a:srgbClr val="C00000"/>
                </a:solidFill>
              </a:rPr>
              <a:t>sectors </a:t>
            </a:r>
            <a:r>
              <a:rPr lang="en-US" dirty="0"/>
              <a:t>separated by </a:t>
            </a:r>
            <a:r>
              <a:rPr lang="en-US" dirty="0">
                <a:solidFill>
                  <a:srgbClr val="C00000"/>
                </a:solidFill>
              </a:rPr>
              <a:t>gaps</a:t>
            </a:r>
            <a:r>
              <a:rPr lang="en-US" dirty="0"/>
              <a:t>.</a:t>
            </a:r>
          </a:p>
        </p:txBody>
      </p:sp>
      <p:sp>
        <p:nvSpPr>
          <p:cNvPr id="93188" name="Oval 4"/>
          <p:cNvSpPr>
            <a:spLocks noChangeArrowheads="1"/>
          </p:cNvSpPr>
          <p:nvPr/>
        </p:nvSpPr>
        <p:spPr bwMode="auto">
          <a:xfrm>
            <a:off x="2036763" y="3941762"/>
            <a:ext cx="1851025" cy="18129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89" name="Oval 5"/>
          <p:cNvSpPr>
            <a:spLocks noChangeArrowheads="1"/>
          </p:cNvSpPr>
          <p:nvPr/>
        </p:nvSpPr>
        <p:spPr bwMode="auto">
          <a:xfrm>
            <a:off x="1066800" y="2992437"/>
            <a:ext cx="3790950" cy="3713163"/>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0" name="Oval 6"/>
          <p:cNvSpPr>
            <a:spLocks noChangeArrowheads="1"/>
          </p:cNvSpPr>
          <p:nvPr/>
        </p:nvSpPr>
        <p:spPr bwMode="auto">
          <a:xfrm>
            <a:off x="1257300" y="31781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1" name="Oval 7"/>
          <p:cNvSpPr>
            <a:spLocks noChangeArrowheads="1"/>
          </p:cNvSpPr>
          <p:nvPr/>
        </p:nvSpPr>
        <p:spPr bwMode="auto">
          <a:xfrm>
            <a:off x="1447800" y="3363912"/>
            <a:ext cx="3030538"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2" name="Oval 8"/>
          <p:cNvSpPr>
            <a:spLocks noChangeArrowheads="1"/>
          </p:cNvSpPr>
          <p:nvPr/>
        </p:nvSpPr>
        <p:spPr bwMode="auto">
          <a:xfrm>
            <a:off x="1638300" y="3551237"/>
            <a:ext cx="2649538" cy="25955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3" name="Oval 9"/>
          <p:cNvSpPr>
            <a:spLocks noChangeArrowheads="1"/>
          </p:cNvSpPr>
          <p:nvPr/>
        </p:nvSpPr>
        <p:spPr bwMode="auto">
          <a:xfrm>
            <a:off x="1827213" y="3736975"/>
            <a:ext cx="2270125" cy="2222500"/>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3194" name="Oval 10"/>
          <p:cNvSpPr>
            <a:spLocks noChangeArrowheads="1"/>
          </p:cNvSpPr>
          <p:nvPr/>
        </p:nvSpPr>
        <p:spPr bwMode="auto">
          <a:xfrm>
            <a:off x="2208213" y="4110037"/>
            <a:ext cx="1508125" cy="1477963"/>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3195" name="Oval 11"/>
          <p:cNvSpPr>
            <a:spLocks noChangeArrowheads="1"/>
          </p:cNvSpPr>
          <p:nvPr/>
        </p:nvSpPr>
        <p:spPr bwMode="auto">
          <a:xfrm>
            <a:off x="2408238" y="4275137"/>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
        <p:nvSpPr>
          <p:cNvPr id="93196" name="Text Box 12"/>
          <p:cNvSpPr txBox="1">
            <a:spLocks noChangeArrowheads="1"/>
          </p:cNvSpPr>
          <p:nvPr/>
        </p:nvSpPr>
        <p:spPr bwMode="auto">
          <a:xfrm>
            <a:off x="2535238" y="3319462"/>
            <a:ext cx="819327" cy="338554"/>
          </a:xfrm>
          <a:prstGeom prst="rect">
            <a:avLst/>
          </a:prstGeom>
          <a:solidFill>
            <a:schemeClr val="bg1"/>
          </a:solid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Surface</a:t>
            </a:r>
          </a:p>
        </p:txBody>
      </p:sp>
      <p:sp>
        <p:nvSpPr>
          <p:cNvPr id="93197" name="Line 13"/>
          <p:cNvSpPr>
            <a:spLocks noChangeShapeType="1"/>
          </p:cNvSpPr>
          <p:nvPr/>
        </p:nvSpPr>
        <p:spPr bwMode="auto">
          <a:xfrm>
            <a:off x="1163638" y="3400425"/>
            <a:ext cx="990600" cy="67627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8" name="Line 14"/>
          <p:cNvSpPr>
            <a:spLocks noChangeShapeType="1"/>
          </p:cNvSpPr>
          <p:nvPr/>
        </p:nvSpPr>
        <p:spPr bwMode="auto">
          <a:xfrm>
            <a:off x="1436688" y="3400425"/>
            <a:ext cx="673100" cy="4445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199" name="Text Box 15"/>
          <p:cNvSpPr txBox="1">
            <a:spLocks noChangeArrowheads="1"/>
          </p:cNvSpPr>
          <p:nvPr/>
        </p:nvSpPr>
        <p:spPr bwMode="auto">
          <a:xfrm>
            <a:off x="793750" y="3110498"/>
            <a:ext cx="717965"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Tracks</a:t>
            </a:r>
          </a:p>
        </p:txBody>
      </p:sp>
      <p:sp>
        <p:nvSpPr>
          <p:cNvPr id="93200" name="Oval 16"/>
          <p:cNvSpPr>
            <a:spLocks noChangeArrowheads="1"/>
          </p:cNvSpPr>
          <p:nvPr/>
        </p:nvSpPr>
        <p:spPr bwMode="auto">
          <a:xfrm>
            <a:off x="5675313" y="3970337"/>
            <a:ext cx="1851025" cy="1812925"/>
          </a:xfrm>
          <a:prstGeom prst="ellipse">
            <a:avLst/>
          </a:prstGeom>
          <a:noFill/>
          <a:ln w="57150">
            <a:solidFill>
              <a:schemeClr val="tx1"/>
            </a:solidFill>
            <a:round/>
            <a:headEnd/>
            <a:tailEnd/>
          </a:ln>
          <a:effectLst/>
        </p:spPr>
        <p:txBody>
          <a:bodyPr wrap="none" anchor="ctr">
            <a:prstTxWarp prst="textNoShape">
              <a:avLst/>
            </a:prstTxWarp>
          </a:bodyPr>
          <a:lstStyle/>
          <a:p>
            <a:endParaRPr lang="en-US"/>
          </a:p>
        </p:txBody>
      </p:sp>
      <p:sp>
        <p:nvSpPr>
          <p:cNvPr id="93201" name="Text Box 17"/>
          <p:cNvSpPr txBox="1">
            <a:spLocks noChangeArrowheads="1"/>
          </p:cNvSpPr>
          <p:nvPr/>
        </p:nvSpPr>
        <p:spPr bwMode="auto">
          <a:xfrm>
            <a:off x="6224588" y="3548062"/>
            <a:ext cx="797635"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latin typeface="Calibri" panose="020F0502020204030204" pitchFamily="34" charset="0"/>
              </a:rPr>
              <a:t>Track </a:t>
            </a:r>
            <a:r>
              <a:rPr lang="en-US" sz="1600" i="1" dirty="0" err="1">
                <a:latin typeface="Calibri" panose="020F0502020204030204" pitchFamily="34" charset="0"/>
              </a:rPr>
              <a:t>k</a:t>
            </a:r>
            <a:endParaRPr lang="en-US" sz="1600" i="1" dirty="0">
              <a:latin typeface="Calibri" panose="020F0502020204030204" pitchFamily="34" charset="0"/>
            </a:endParaRPr>
          </a:p>
        </p:txBody>
      </p:sp>
      <p:grpSp>
        <p:nvGrpSpPr>
          <p:cNvPr id="2" name="Group 18"/>
          <p:cNvGrpSpPr>
            <a:grpSpLocks/>
          </p:cNvGrpSpPr>
          <p:nvPr/>
        </p:nvGrpSpPr>
        <p:grpSpPr bwMode="auto">
          <a:xfrm>
            <a:off x="6611938" y="3914775"/>
            <a:ext cx="1066800" cy="990600"/>
            <a:chOff x="4320" y="690"/>
            <a:chExt cx="672" cy="624"/>
          </a:xfrm>
        </p:grpSpPr>
        <p:sp>
          <p:nvSpPr>
            <p:cNvPr id="93203" name="Line 1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4" name="Line 2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5" name="Line 2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6" name="Line 2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3" name="Group 23"/>
          <p:cNvGrpSpPr>
            <a:grpSpLocks/>
          </p:cNvGrpSpPr>
          <p:nvPr/>
        </p:nvGrpSpPr>
        <p:grpSpPr bwMode="auto">
          <a:xfrm flipV="1">
            <a:off x="6611938" y="4848225"/>
            <a:ext cx="1066800" cy="990600"/>
            <a:chOff x="4320" y="690"/>
            <a:chExt cx="672" cy="624"/>
          </a:xfrm>
        </p:grpSpPr>
        <p:sp>
          <p:nvSpPr>
            <p:cNvPr id="93208" name="Line 2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09" name="Line 2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0" name="Line 2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1" name="Line 2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4" name="Group 28"/>
          <p:cNvGrpSpPr>
            <a:grpSpLocks/>
          </p:cNvGrpSpPr>
          <p:nvPr/>
        </p:nvGrpSpPr>
        <p:grpSpPr bwMode="auto">
          <a:xfrm flipH="1" flipV="1">
            <a:off x="5545138" y="4848225"/>
            <a:ext cx="1066800" cy="990600"/>
            <a:chOff x="4320" y="690"/>
            <a:chExt cx="672" cy="624"/>
          </a:xfrm>
        </p:grpSpPr>
        <p:sp>
          <p:nvSpPr>
            <p:cNvPr id="93213" name="Line 29"/>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4" name="Line 30"/>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5" name="Line 31"/>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6" name="Line 32"/>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grpSp>
        <p:nvGrpSpPr>
          <p:cNvPr id="5" name="Group 33"/>
          <p:cNvGrpSpPr>
            <a:grpSpLocks/>
          </p:cNvGrpSpPr>
          <p:nvPr/>
        </p:nvGrpSpPr>
        <p:grpSpPr bwMode="auto">
          <a:xfrm flipH="1">
            <a:off x="5545138" y="3914775"/>
            <a:ext cx="1066800" cy="990600"/>
            <a:chOff x="4320" y="690"/>
            <a:chExt cx="672" cy="624"/>
          </a:xfrm>
        </p:grpSpPr>
        <p:sp>
          <p:nvSpPr>
            <p:cNvPr id="93218" name="Line 34"/>
            <p:cNvSpPr>
              <a:spLocks noChangeShapeType="1"/>
            </p:cNvSpPr>
            <p:nvPr/>
          </p:nvSpPr>
          <p:spPr bwMode="auto">
            <a:xfrm flipV="1">
              <a:off x="4320" y="690"/>
              <a:ext cx="0" cy="624"/>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19" name="Line 35"/>
            <p:cNvSpPr>
              <a:spLocks noChangeShapeType="1"/>
            </p:cNvSpPr>
            <p:nvPr/>
          </p:nvSpPr>
          <p:spPr bwMode="auto">
            <a:xfrm flipV="1">
              <a:off x="4320" y="720"/>
              <a:ext cx="336" cy="57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0" name="Line 36"/>
            <p:cNvSpPr>
              <a:spLocks noChangeShapeType="1"/>
            </p:cNvSpPr>
            <p:nvPr/>
          </p:nvSpPr>
          <p:spPr bwMode="auto">
            <a:xfrm flipV="1">
              <a:off x="4320" y="1296"/>
              <a:ext cx="672" cy="0"/>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sp>
          <p:nvSpPr>
            <p:cNvPr id="93221" name="Line 37"/>
            <p:cNvSpPr>
              <a:spLocks noChangeShapeType="1"/>
            </p:cNvSpPr>
            <p:nvPr/>
          </p:nvSpPr>
          <p:spPr bwMode="auto">
            <a:xfrm flipV="1">
              <a:off x="4320" y="960"/>
              <a:ext cx="576" cy="336"/>
            </a:xfrm>
            <a:prstGeom prst="line">
              <a:avLst/>
            </a:prstGeom>
            <a:noFill/>
            <a:ln w="76200">
              <a:solidFill>
                <a:schemeClr val="bg1"/>
              </a:solidFill>
              <a:round/>
              <a:headEnd/>
              <a:tailEnd/>
            </a:ln>
            <a:effectLst/>
          </p:spPr>
          <p:txBody>
            <a:bodyPr anchor="ctr">
              <a:prstTxWarp prst="textNoShape">
                <a:avLst/>
              </a:prstTxWarp>
              <a:spAutoFit/>
            </a:bodyPr>
            <a:lstStyle/>
            <a:p>
              <a:endParaRPr lang="en-US"/>
            </a:p>
          </p:txBody>
        </p:sp>
      </p:grpSp>
      <p:sp>
        <p:nvSpPr>
          <p:cNvPr id="93222" name="Text Box 38"/>
          <p:cNvSpPr txBox="1">
            <a:spLocks noChangeArrowheads="1"/>
          </p:cNvSpPr>
          <p:nvPr/>
        </p:nvSpPr>
        <p:spPr bwMode="auto">
          <a:xfrm>
            <a:off x="6149975" y="6247398"/>
            <a:ext cx="801822"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Sectors</a:t>
            </a:r>
          </a:p>
        </p:txBody>
      </p:sp>
      <p:sp>
        <p:nvSpPr>
          <p:cNvPr id="93223" name="Line 39"/>
          <p:cNvSpPr>
            <a:spLocks noChangeShapeType="1"/>
          </p:cNvSpPr>
          <p:nvPr/>
        </p:nvSpPr>
        <p:spPr bwMode="auto">
          <a:xfrm flipV="1">
            <a:off x="63833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4" name="Line 40"/>
          <p:cNvSpPr>
            <a:spLocks noChangeShapeType="1"/>
          </p:cNvSpPr>
          <p:nvPr/>
        </p:nvSpPr>
        <p:spPr bwMode="auto">
          <a:xfrm flipV="1">
            <a:off x="6840538" y="5791200"/>
            <a:ext cx="0" cy="45720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3225" name="AutoShape 41"/>
          <p:cNvSpPr>
            <a:spLocks noChangeArrowheads="1"/>
          </p:cNvSpPr>
          <p:nvPr/>
        </p:nvSpPr>
        <p:spPr bwMode="auto">
          <a:xfrm>
            <a:off x="4097338" y="4724400"/>
            <a:ext cx="1524000" cy="304800"/>
          </a:xfrm>
          <a:prstGeom prst="rightArrow">
            <a:avLst>
              <a:gd name="adj1" fmla="val 50000"/>
              <a:gd name="adj2" fmla="val 125000"/>
            </a:avLst>
          </a:prstGeom>
          <a:solidFill>
            <a:srgbClr val="FFFFFF"/>
          </a:solidFill>
          <a:ln w="12700">
            <a:solidFill>
              <a:schemeClr val="tx1"/>
            </a:solidFill>
            <a:miter lim="800000"/>
            <a:headEnd/>
            <a:tailEnd/>
          </a:ln>
          <a:effectLst/>
        </p:spPr>
        <p:txBody>
          <a:bodyPr anchor="ctr">
            <a:prstTxWarp prst="textNoShape">
              <a:avLst/>
            </a:prstTxWarp>
            <a:spAutoFit/>
          </a:bodyPr>
          <a:lstStyle/>
          <a:p>
            <a:endParaRPr lang="en-US"/>
          </a:p>
        </p:txBody>
      </p:sp>
      <p:sp>
        <p:nvSpPr>
          <p:cNvPr id="93226" name="Text Box 42"/>
          <p:cNvSpPr txBox="1">
            <a:spLocks noChangeArrowheads="1"/>
          </p:cNvSpPr>
          <p:nvPr/>
        </p:nvSpPr>
        <p:spPr bwMode="auto">
          <a:xfrm>
            <a:off x="7286625" y="3551823"/>
            <a:ext cx="605554"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Gaps</a:t>
            </a:r>
          </a:p>
        </p:txBody>
      </p:sp>
      <p:sp>
        <p:nvSpPr>
          <p:cNvPr id="93227" name="Line 43"/>
          <p:cNvSpPr>
            <a:spLocks noChangeShapeType="1"/>
          </p:cNvSpPr>
          <p:nvPr/>
        </p:nvSpPr>
        <p:spPr bwMode="auto">
          <a:xfrm flipH="1">
            <a:off x="7097713" y="3857625"/>
            <a:ext cx="247650" cy="219075"/>
          </a:xfrm>
          <a:prstGeom prst="line">
            <a:avLst/>
          </a:prstGeom>
          <a:noFill/>
          <a:ln w="1270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93228" name="Line 44"/>
          <p:cNvSpPr>
            <a:spLocks noChangeShapeType="1"/>
          </p:cNvSpPr>
          <p:nvPr/>
        </p:nvSpPr>
        <p:spPr bwMode="auto">
          <a:xfrm flipV="1">
            <a:off x="7421563" y="3905250"/>
            <a:ext cx="190500" cy="514350"/>
          </a:xfrm>
          <a:prstGeom prst="line">
            <a:avLst/>
          </a:prstGeom>
          <a:noFill/>
          <a:ln w="12700">
            <a:solidFill>
              <a:schemeClr val="tx1"/>
            </a:solidFill>
            <a:round/>
            <a:headEnd type="triangle" w="med" len="med"/>
            <a:tailEn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92951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title"/>
          </p:nvPr>
        </p:nvSpPr>
        <p:spPr>
          <a:xfrm>
            <a:off x="357018" y="457200"/>
            <a:ext cx="7592093" cy="762000"/>
          </a:xfrm>
        </p:spPr>
        <p:txBody>
          <a:bodyPr/>
          <a:lstStyle/>
          <a:p>
            <a:r>
              <a:rPr lang="en-US" dirty="0"/>
              <a:t>Disk Capacity</a:t>
            </a:r>
          </a:p>
        </p:txBody>
      </p:sp>
      <p:sp>
        <p:nvSpPr>
          <p:cNvPr id="123909" name="Rectangle 5"/>
          <p:cNvSpPr>
            <a:spLocks noGrp="1" noChangeArrowheads="1"/>
          </p:cNvSpPr>
          <p:nvPr>
            <p:ph type="body" idx="1"/>
          </p:nvPr>
        </p:nvSpPr>
        <p:spPr>
          <a:xfrm>
            <a:off x="396875" y="1362075"/>
            <a:ext cx="8079718" cy="4972050"/>
          </a:xfrm>
        </p:spPr>
        <p:txBody>
          <a:bodyPr/>
          <a:lstStyle/>
          <a:p>
            <a:r>
              <a:rPr lang="en-US" dirty="0">
                <a:solidFill>
                  <a:srgbClr val="C00000"/>
                </a:solidFill>
              </a:rPr>
              <a:t>Capacity</a:t>
            </a:r>
            <a:r>
              <a:rPr lang="en-US" dirty="0"/>
              <a:t>: maximum number of bits that can be stored.</a:t>
            </a:r>
          </a:p>
          <a:p>
            <a:pPr lvl="1"/>
            <a:r>
              <a:rPr lang="en-US" dirty="0"/>
              <a:t>Vendors express capacity in units of gigabytes (GB) or terabytes (TB),  where 1 GB = 10</a:t>
            </a:r>
            <a:r>
              <a:rPr lang="en-US" baseline="30000" dirty="0"/>
              <a:t>9</a:t>
            </a:r>
            <a:r>
              <a:rPr lang="en-US" dirty="0"/>
              <a:t> Bytes and 1 TB = 10</a:t>
            </a:r>
            <a:r>
              <a:rPr lang="en-US" baseline="30000" dirty="0"/>
              <a:t>12</a:t>
            </a:r>
            <a:r>
              <a:rPr lang="en-US" dirty="0"/>
              <a:t> Bytes </a:t>
            </a:r>
          </a:p>
          <a:p>
            <a:r>
              <a:rPr lang="en-US" dirty="0"/>
              <a:t>Capacity is determined by these technology factors:</a:t>
            </a:r>
          </a:p>
          <a:p>
            <a:pPr lvl="1"/>
            <a:r>
              <a:rPr lang="en-US" dirty="0">
                <a:solidFill>
                  <a:srgbClr val="C00000"/>
                </a:solidFill>
              </a:rPr>
              <a:t>Recording density </a:t>
            </a:r>
            <a:r>
              <a:rPr lang="en-US" dirty="0"/>
              <a:t>(bits/in): number of bits that can be squeezed into a 1 inch segment of a track.</a:t>
            </a:r>
          </a:p>
          <a:p>
            <a:pPr lvl="1"/>
            <a:r>
              <a:rPr lang="en-US" dirty="0">
                <a:solidFill>
                  <a:srgbClr val="C00000"/>
                </a:solidFill>
              </a:rPr>
              <a:t>Track density </a:t>
            </a:r>
            <a:r>
              <a:rPr lang="en-US" dirty="0"/>
              <a:t>(tracks/in): number of tracks that can be squeezed into a 1 inch radial segment.</a:t>
            </a:r>
          </a:p>
          <a:p>
            <a:pPr lvl="1"/>
            <a:r>
              <a:rPr lang="en-US" dirty="0">
                <a:solidFill>
                  <a:srgbClr val="C00000"/>
                </a:solidFill>
              </a:rPr>
              <a:t>Areal density </a:t>
            </a:r>
            <a:r>
              <a:rPr lang="en-US" dirty="0"/>
              <a:t>(bits/in</a:t>
            </a:r>
            <a:r>
              <a:rPr lang="en-US" baseline="30000" dirty="0"/>
              <a:t>2</a:t>
            </a:r>
            <a:r>
              <a:rPr lang="en-US" dirty="0"/>
              <a:t>): product of </a:t>
            </a:r>
            <a:br>
              <a:rPr lang="en-US" dirty="0"/>
            </a:br>
            <a:r>
              <a:rPr lang="en-US" dirty="0"/>
              <a:t>recording and track density.</a:t>
            </a:r>
          </a:p>
        </p:txBody>
      </p:sp>
      <p:grpSp>
        <p:nvGrpSpPr>
          <p:cNvPr id="3" name="Group 2">
            <a:extLst>
              <a:ext uri="{FF2B5EF4-FFF2-40B4-BE49-F238E27FC236}">
                <a16:creationId xmlns:a16="http://schemas.microsoft.com/office/drawing/2014/main" id="{5B984E93-7FFD-4D1F-85AA-75C0AE45E9B3}"/>
              </a:ext>
            </a:extLst>
          </p:cNvPr>
          <p:cNvGrpSpPr/>
          <p:nvPr/>
        </p:nvGrpSpPr>
        <p:grpSpPr>
          <a:xfrm>
            <a:off x="5727541" y="4169979"/>
            <a:ext cx="2990773" cy="2506717"/>
            <a:chOff x="5885794" y="3970283"/>
            <a:chExt cx="2990773" cy="2506717"/>
          </a:xfrm>
        </p:grpSpPr>
        <p:sp>
          <p:nvSpPr>
            <p:cNvPr id="5" name="Oval 4">
              <a:extLst>
                <a:ext uri="{FF2B5EF4-FFF2-40B4-BE49-F238E27FC236}">
                  <a16:creationId xmlns:a16="http://schemas.microsoft.com/office/drawing/2014/main" id="{80B7F17A-6158-45E6-82E1-D14BC84645D8}"/>
                </a:ext>
              </a:extLst>
            </p:cNvPr>
            <p:cNvSpPr>
              <a:spLocks noChangeArrowheads="1"/>
            </p:cNvSpPr>
            <p:nvPr/>
          </p:nvSpPr>
          <p:spPr bwMode="auto">
            <a:xfrm>
              <a:off x="6972149" y="4611162"/>
              <a:ext cx="1249607" cy="122388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6" name="Oval 5">
              <a:extLst>
                <a:ext uri="{FF2B5EF4-FFF2-40B4-BE49-F238E27FC236}">
                  <a16:creationId xmlns:a16="http://schemas.microsoft.com/office/drawing/2014/main" id="{74525072-67A8-4859-A277-4E710BFF8825}"/>
                </a:ext>
              </a:extLst>
            </p:cNvPr>
            <p:cNvSpPr>
              <a:spLocks noChangeArrowheads="1"/>
            </p:cNvSpPr>
            <p:nvPr/>
          </p:nvSpPr>
          <p:spPr bwMode="auto">
            <a:xfrm>
              <a:off x="6317337" y="3970283"/>
              <a:ext cx="2559230" cy="2506717"/>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7" name="Oval 6">
              <a:extLst>
                <a:ext uri="{FF2B5EF4-FFF2-40B4-BE49-F238E27FC236}">
                  <a16:creationId xmlns:a16="http://schemas.microsoft.com/office/drawing/2014/main" id="{A2D467BD-61E5-4F88-983E-9FD78AA207D6}"/>
                </a:ext>
              </a:extLst>
            </p:cNvPr>
            <p:cNvSpPr>
              <a:spLocks noChangeArrowheads="1"/>
            </p:cNvSpPr>
            <p:nvPr/>
          </p:nvSpPr>
          <p:spPr bwMode="auto">
            <a:xfrm>
              <a:off x="6445942" y="4095673"/>
              <a:ext cx="2302021" cy="2254866"/>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8" name="Oval 7">
              <a:extLst>
                <a:ext uri="{FF2B5EF4-FFF2-40B4-BE49-F238E27FC236}">
                  <a16:creationId xmlns:a16="http://schemas.microsoft.com/office/drawing/2014/main" id="{5C40D866-371E-4028-816A-6E2CBAC78058}"/>
                </a:ext>
              </a:extLst>
            </p:cNvPr>
            <p:cNvSpPr>
              <a:spLocks noChangeArrowheads="1"/>
            </p:cNvSpPr>
            <p:nvPr/>
          </p:nvSpPr>
          <p:spPr bwMode="auto">
            <a:xfrm>
              <a:off x="6574546" y="4221062"/>
              <a:ext cx="2045884" cy="200408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 name="Oval 8">
              <a:extLst>
                <a:ext uri="{FF2B5EF4-FFF2-40B4-BE49-F238E27FC236}">
                  <a16:creationId xmlns:a16="http://schemas.microsoft.com/office/drawing/2014/main" id="{994C44C6-48A3-4E1B-8C43-27703361C1AB}"/>
                </a:ext>
              </a:extLst>
            </p:cNvPr>
            <p:cNvSpPr>
              <a:spLocks noChangeArrowheads="1"/>
            </p:cNvSpPr>
            <p:nvPr/>
          </p:nvSpPr>
          <p:spPr bwMode="auto">
            <a:xfrm>
              <a:off x="6703151" y="4347523"/>
              <a:ext cx="1788675" cy="175223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0" name="Oval 9">
              <a:extLst>
                <a:ext uri="{FF2B5EF4-FFF2-40B4-BE49-F238E27FC236}">
                  <a16:creationId xmlns:a16="http://schemas.microsoft.com/office/drawing/2014/main" id="{BB1F0D7A-C9EB-47E5-B8F8-77C42C14301E}"/>
                </a:ext>
              </a:extLst>
            </p:cNvPr>
            <p:cNvSpPr>
              <a:spLocks noChangeArrowheads="1"/>
            </p:cNvSpPr>
            <p:nvPr/>
          </p:nvSpPr>
          <p:spPr bwMode="auto">
            <a:xfrm>
              <a:off x="6830684" y="4472913"/>
              <a:ext cx="1532537" cy="150038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11" name="Oval 10">
              <a:extLst>
                <a:ext uri="{FF2B5EF4-FFF2-40B4-BE49-F238E27FC236}">
                  <a16:creationId xmlns:a16="http://schemas.microsoft.com/office/drawing/2014/main" id="{1D053909-B224-4FAA-9F4E-55F52260252D}"/>
                </a:ext>
              </a:extLst>
            </p:cNvPr>
            <p:cNvSpPr>
              <a:spLocks noChangeArrowheads="1"/>
            </p:cNvSpPr>
            <p:nvPr/>
          </p:nvSpPr>
          <p:spPr bwMode="auto">
            <a:xfrm>
              <a:off x="7087893" y="4724763"/>
              <a:ext cx="1018119" cy="997757"/>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2" name="Oval 11">
              <a:extLst>
                <a:ext uri="{FF2B5EF4-FFF2-40B4-BE49-F238E27FC236}">
                  <a16:creationId xmlns:a16="http://schemas.microsoft.com/office/drawing/2014/main" id="{BD8DCA1A-2F88-44C0-83C8-7182FA9E3BA5}"/>
                </a:ext>
              </a:extLst>
            </p:cNvPr>
            <p:cNvSpPr>
              <a:spLocks noChangeArrowheads="1"/>
            </p:cNvSpPr>
            <p:nvPr/>
          </p:nvSpPr>
          <p:spPr bwMode="auto">
            <a:xfrm>
              <a:off x="7222928" y="4836220"/>
              <a:ext cx="761981" cy="745906"/>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latin typeface="Calibri" panose="020F0502020204030204" pitchFamily="34" charset="0"/>
              </a:endParaRPr>
            </a:p>
          </p:txBody>
        </p:sp>
        <p:sp>
          <p:nvSpPr>
            <p:cNvPr id="14" name="Line 13">
              <a:extLst>
                <a:ext uri="{FF2B5EF4-FFF2-40B4-BE49-F238E27FC236}">
                  <a16:creationId xmlns:a16="http://schemas.microsoft.com/office/drawing/2014/main" id="{45E0458B-B699-4A6D-AAEC-C604AB238C72}"/>
                </a:ext>
              </a:extLst>
            </p:cNvPr>
            <p:cNvSpPr>
              <a:spLocks noChangeShapeType="1"/>
            </p:cNvSpPr>
            <p:nvPr/>
          </p:nvSpPr>
          <p:spPr bwMode="auto">
            <a:xfrm>
              <a:off x="6382711" y="4245711"/>
              <a:ext cx="668743" cy="456546"/>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5" name="Line 14">
              <a:extLst>
                <a:ext uri="{FF2B5EF4-FFF2-40B4-BE49-F238E27FC236}">
                  <a16:creationId xmlns:a16="http://schemas.microsoft.com/office/drawing/2014/main" id="{9A7C7E71-64AC-4C33-BBAA-982D6420761C}"/>
                </a:ext>
              </a:extLst>
            </p:cNvPr>
            <p:cNvSpPr>
              <a:spLocks noChangeShapeType="1"/>
            </p:cNvSpPr>
            <p:nvPr/>
          </p:nvSpPr>
          <p:spPr bwMode="auto">
            <a:xfrm>
              <a:off x="6567045" y="4245711"/>
              <a:ext cx="454403" cy="300077"/>
            </a:xfrm>
            <a:prstGeom prst="line">
              <a:avLst/>
            </a:prstGeom>
            <a:noFill/>
            <a:ln w="12700">
              <a:solidFill>
                <a:schemeClr val="tx1"/>
              </a:solidFill>
              <a:round/>
              <a:headEnd/>
              <a:tailEnd type="triangle" w="med" len="med"/>
            </a:ln>
            <a:effectLst/>
          </p:spPr>
          <p:txBody>
            <a:bodyPr wrap="square" anchor="ctr">
              <a:prstTxWarp prst="textNoShape">
                <a:avLst/>
              </a:prstTxWarp>
              <a:spAutoFit/>
            </a:bodyPr>
            <a:lstStyle/>
            <a:p>
              <a:endParaRPr lang="en-US"/>
            </a:p>
          </p:txBody>
        </p:sp>
        <p:sp>
          <p:nvSpPr>
            <p:cNvPr id="16" name="Text Box 15">
              <a:extLst>
                <a:ext uri="{FF2B5EF4-FFF2-40B4-BE49-F238E27FC236}">
                  <a16:creationId xmlns:a16="http://schemas.microsoft.com/office/drawing/2014/main" id="{86854CFE-7795-49D8-9318-546FFA192FD9}"/>
                </a:ext>
              </a:extLst>
            </p:cNvPr>
            <p:cNvSpPr txBox="1">
              <a:spLocks noChangeArrowheads="1"/>
            </p:cNvSpPr>
            <p:nvPr/>
          </p:nvSpPr>
          <p:spPr bwMode="auto">
            <a:xfrm>
              <a:off x="5885794" y="3994985"/>
              <a:ext cx="73190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Tracks</a:t>
              </a:r>
            </a:p>
          </p:txBody>
        </p:sp>
      </p:grpSp>
    </p:spTree>
    <p:extLst>
      <p:ext uri="{BB962C8B-B14F-4D97-AF65-F5344CB8AC3E}">
        <p14:creationId xmlns:p14="http://schemas.microsoft.com/office/powerpoint/2010/main" val="85111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59" name="Rectangle 27"/>
          <p:cNvSpPr>
            <a:spLocks noGrp="1" noChangeArrowheads="1"/>
          </p:cNvSpPr>
          <p:nvPr>
            <p:ph type="title"/>
          </p:nvPr>
        </p:nvSpPr>
        <p:spPr/>
        <p:txBody>
          <a:bodyPr/>
          <a:lstStyle/>
          <a:p>
            <a:r>
              <a:rPr lang="en-US"/>
              <a:t>Disk Operation (Single-Platter View)</a:t>
            </a:r>
          </a:p>
        </p:txBody>
      </p:sp>
      <p:sp>
        <p:nvSpPr>
          <p:cNvPr id="95236" name="Oval 4"/>
          <p:cNvSpPr>
            <a:spLocks noChangeArrowheads="1"/>
          </p:cNvSpPr>
          <p:nvPr/>
        </p:nvSpPr>
        <p:spPr bwMode="auto">
          <a:xfrm>
            <a:off x="2962275" y="2722563"/>
            <a:ext cx="1851025" cy="1812925"/>
          </a:xfrm>
          <a:prstGeom prst="ellipse">
            <a:avLst/>
          </a:prstGeom>
          <a:solidFill>
            <a:schemeClr val="bg1"/>
          </a:solidFill>
          <a:ln w="12700">
            <a:solidFill>
              <a:schemeClr val="tx1"/>
            </a:solidFill>
            <a:round/>
            <a:headEnd/>
            <a:tailEnd/>
          </a:ln>
          <a:effectLst/>
        </p:spPr>
        <p:txBody>
          <a:bodyPr wrap="none" anchor="ctr">
            <a:prstTxWarp prst="textNoShape">
              <a:avLst/>
            </a:prstTxWarp>
          </a:bodyPr>
          <a:lstStyle/>
          <a:p>
            <a:endParaRPr lang="en-US"/>
          </a:p>
        </p:txBody>
      </p:sp>
      <p:sp>
        <p:nvSpPr>
          <p:cNvPr id="95238" name="Oval 6"/>
          <p:cNvSpPr>
            <a:spLocks noChangeArrowheads="1"/>
          </p:cNvSpPr>
          <p:nvPr/>
        </p:nvSpPr>
        <p:spPr bwMode="auto">
          <a:xfrm>
            <a:off x="1992313" y="1773238"/>
            <a:ext cx="3790950" cy="3713162"/>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95239" name="Oval 7"/>
          <p:cNvSpPr>
            <a:spLocks noChangeArrowheads="1"/>
          </p:cNvSpPr>
          <p:nvPr/>
        </p:nvSpPr>
        <p:spPr bwMode="auto">
          <a:xfrm>
            <a:off x="2182813" y="1958975"/>
            <a:ext cx="3409950" cy="33401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0" name="Oval 8"/>
          <p:cNvSpPr>
            <a:spLocks noChangeArrowheads="1"/>
          </p:cNvSpPr>
          <p:nvPr/>
        </p:nvSpPr>
        <p:spPr bwMode="auto">
          <a:xfrm>
            <a:off x="2373313" y="2144713"/>
            <a:ext cx="3030537" cy="2968625"/>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1" name="Oval 9"/>
          <p:cNvSpPr>
            <a:spLocks noChangeArrowheads="1"/>
          </p:cNvSpPr>
          <p:nvPr/>
        </p:nvSpPr>
        <p:spPr bwMode="auto">
          <a:xfrm>
            <a:off x="2563813" y="2332038"/>
            <a:ext cx="2649537" cy="25955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2" name="Oval 10"/>
          <p:cNvSpPr>
            <a:spLocks noChangeArrowheads="1"/>
          </p:cNvSpPr>
          <p:nvPr/>
        </p:nvSpPr>
        <p:spPr bwMode="auto">
          <a:xfrm>
            <a:off x="2752725" y="2517775"/>
            <a:ext cx="2270125" cy="22225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3" name="Oval 11"/>
          <p:cNvSpPr>
            <a:spLocks noChangeArrowheads="1"/>
          </p:cNvSpPr>
          <p:nvPr/>
        </p:nvSpPr>
        <p:spPr bwMode="auto">
          <a:xfrm>
            <a:off x="3133725" y="2890838"/>
            <a:ext cx="1508125" cy="1477962"/>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95245" name="Arc 13"/>
          <p:cNvSpPr>
            <a:spLocks/>
          </p:cNvSpPr>
          <p:nvPr/>
        </p:nvSpPr>
        <p:spPr bwMode="auto">
          <a:xfrm rot="-1879939">
            <a:off x="1814513" y="211455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00FFFF"/>
            </a:solidFill>
            <a:prstDash val="dash"/>
            <a:round/>
            <a:headEnd/>
            <a:tailEnd type="triangle" w="med" len="med"/>
          </a:ln>
          <a:effectLst/>
        </p:spPr>
        <p:txBody>
          <a:bodyPr wrap="none" anchor="ctr">
            <a:prstTxWarp prst="textNoShape">
              <a:avLst/>
            </a:prstTxWarp>
          </a:bodyPr>
          <a:lstStyle/>
          <a:p>
            <a:endParaRPr lang="en-US"/>
          </a:p>
        </p:txBody>
      </p:sp>
      <p:sp>
        <p:nvSpPr>
          <p:cNvPr id="95246" name="Rectangle 14"/>
          <p:cNvSpPr>
            <a:spLocks noChangeArrowheads="1"/>
          </p:cNvSpPr>
          <p:nvPr/>
        </p:nvSpPr>
        <p:spPr bwMode="auto">
          <a:xfrm>
            <a:off x="457200" y="1647825"/>
            <a:ext cx="1735138" cy="828432"/>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disk surface </a:t>
            </a:r>
          </a:p>
          <a:p>
            <a:pPr algn="l">
              <a:lnSpc>
                <a:spcPct val="100000"/>
              </a:lnSpc>
            </a:pPr>
            <a:r>
              <a:rPr lang="en-US" sz="1600" dirty="0">
                <a:latin typeface="Calibri" panose="020F0502020204030204" pitchFamily="34" charset="0"/>
              </a:rPr>
              <a:t>spins at a fixed</a:t>
            </a:r>
          </a:p>
          <a:p>
            <a:pPr algn="l">
              <a:lnSpc>
                <a:spcPct val="100000"/>
              </a:lnSpc>
            </a:pPr>
            <a:r>
              <a:rPr lang="en-US" sz="1600" dirty="0">
                <a:latin typeface="Calibri" panose="020F0502020204030204" pitchFamily="34" charset="0"/>
              </a:rPr>
              <a:t>rotational rate</a:t>
            </a:r>
          </a:p>
        </p:txBody>
      </p:sp>
      <p:sp>
        <p:nvSpPr>
          <p:cNvPr id="95264" name="Oval 32"/>
          <p:cNvSpPr>
            <a:spLocks noChangeArrowheads="1"/>
          </p:cNvSpPr>
          <p:nvPr/>
        </p:nvSpPr>
        <p:spPr bwMode="auto">
          <a:xfrm rot="216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endParaRPr lang="en-US" sz="1600" dirty="0"/>
          </a:p>
        </p:txBody>
      </p:sp>
      <p:grpSp>
        <p:nvGrpSpPr>
          <p:cNvPr id="2" name="Group 98"/>
          <p:cNvGrpSpPr>
            <a:grpSpLocks/>
          </p:cNvGrpSpPr>
          <p:nvPr/>
        </p:nvGrpSpPr>
        <p:grpSpPr bwMode="auto">
          <a:xfrm>
            <a:off x="4292600" y="1787525"/>
            <a:ext cx="4241800" cy="3629025"/>
            <a:chOff x="2704" y="1126"/>
            <a:chExt cx="2672" cy="2286"/>
          </a:xfrm>
        </p:grpSpPr>
        <p:grpSp>
          <p:nvGrpSpPr>
            <p:cNvPr id="3" name="Group 67"/>
            <p:cNvGrpSpPr>
              <a:grpSpLocks/>
            </p:cNvGrpSpPr>
            <p:nvPr/>
          </p:nvGrpSpPr>
          <p:grpSpPr bwMode="auto">
            <a:xfrm>
              <a:off x="2704" y="2607"/>
              <a:ext cx="2672" cy="805"/>
              <a:chOff x="2704" y="2607"/>
              <a:chExt cx="2672" cy="805"/>
            </a:xfrm>
          </p:grpSpPr>
          <p:sp>
            <p:nvSpPr>
              <p:cNvPr id="95237" name="Rectangle 5"/>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prstTxWarp prst="textNoShape">
                  <a:avLst/>
                </a:prstTxWarp>
                <a:spAutoFit/>
              </a:bodyPr>
              <a:lstStyle/>
              <a:p>
                <a:pPr algn="l">
                  <a:lnSpc>
                    <a:spcPct val="100000"/>
                  </a:lnSpc>
                </a:pPr>
                <a:r>
                  <a:rPr lang="en-US" sz="1600">
                    <a:latin typeface="Calibri" panose="020F0502020204030204" pitchFamily="34" charset="0"/>
                  </a:rPr>
                  <a:t>By moving radially, the arm can position the read/write head over any track.</a:t>
                </a:r>
              </a:p>
            </p:txBody>
          </p:sp>
          <p:sp>
            <p:nvSpPr>
              <p:cNvPr id="95248" name="Arc 16"/>
              <p:cNvSpPr>
                <a:spLocks noChangeAspect="1"/>
              </p:cNvSpPr>
              <p:nvPr/>
            </p:nvSpPr>
            <p:spPr bwMode="auto">
              <a:xfrm rot="2822162" flipV="1">
                <a:off x="2493" y="2818"/>
                <a:ext cx="713" cy="291"/>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1"/>
                    </a:cubicBezTo>
                    <a:cubicBezTo>
                      <a:pt x="26423" y="-1"/>
                      <a:pt x="33516" y="4065"/>
                      <a:pt x="37392" y="10681"/>
                    </a:cubicBezTo>
                  </a:path>
                  <a:path w="37393" h="21600" stroke="0" extrusionOk="0">
                    <a:moveTo>
                      <a:pt x="-1" y="10886"/>
                    </a:moveTo>
                    <a:cubicBezTo>
                      <a:pt x="3845" y="4154"/>
                      <a:pt x="11003" y="-1"/>
                      <a:pt x="18756" y="-1"/>
                    </a:cubicBezTo>
                    <a:cubicBezTo>
                      <a:pt x="26423" y="-1"/>
                      <a:pt x="33516" y="4065"/>
                      <a:pt x="37392" y="10681"/>
                    </a:cubicBezTo>
                    <a:lnTo>
                      <a:pt x="18756" y="21600"/>
                    </a:lnTo>
                    <a:close/>
                  </a:path>
                </a:pathLst>
              </a:custGeom>
              <a:noFill/>
              <a:ln w="28575">
                <a:solidFill>
                  <a:srgbClr val="00FFFF"/>
                </a:solidFill>
                <a:prstDash val="dash"/>
                <a:round/>
                <a:headEnd type="triangle" w="med" len="med"/>
                <a:tailEnd type="triangle" w="med" len="med"/>
              </a:ln>
              <a:effectLst/>
            </p:spPr>
            <p:txBody>
              <a:bodyPr anchor="ctr">
                <a:prstTxWarp prst="textNoShape">
                  <a:avLst/>
                </a:prstTxWarp>
                <a:spAutoFit/>
              </a:bodyPr>
              <a:lstStyle/>
              <a:p>
                <a:endParaRPr lang="en-US">
                  <a:latin typeface="Calibri" panose="020F0502020204030204" pitchFamily="34" charset="0"/>
                </a:endParaRPr>
              </a:p>
            </p:txBody>
          </p:sp>
        </p:grpSp>
        <p:sp>
          <p:nvSpPr>
            <p:cNvPr id="95247" name="Rectangle 15"/>
            <p:cNvSpPr>
              <a:spLocks noChangeArrowheads="1"/>
            </p:cNvSpPr>
            <p:nvPr/>
          </p:nvSpPr>
          <p:spPr bwMode="auto">
            <a:xfrm>
              <a:off x="3604" y="1126"/>
              <a:ext cx="1433" cy="832"/>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600" dirty="0">
                  <a:latin typeface="Calibri" panose="020F0502020204030204" pitchFamily="34" charset="0"/>
                </a:rPr>
                <a:t>The read/write </a:t>
              </a:r>
              <a:r>
                <a:rPr lang="en-US" sz="1600" i="1" dirty="0">
                  <a:latin typeface="Calibri" panose="020F0502020204030204" pitchFamily="34" charset="0"/>
                </a:rPr>
                <a:t>head</a:t>
              </a:r>
            </a:p>
            <a:p>
              <a:pPr algn="l">
                <a:lnSpc>
                  <a:spcPct val="100000"/>
                </a:lnSpc>
              </a:pPr>
              <a:r>
                <a:rPr lang="en-US" sz="1600" dirty="0">
                  <a:latin typeface="Calibri" panose="020F0502020204030204" pitchFamily="34" charset="0"/>
                </a:rPr>
                <a:t>is attached to the end</a:t>
              </a:r>
            </a:p>
            <a:p>
              <a:pPr algn="l">
                <a:lnSpc>
                  <a:spcPct val="100000"/>
                </a:lnSpc>
              </a:pPr>
              <a:r>
                <a:rPr lang="en-US" sz="1600" dirty="0">
                  <a:latin typeface="Calibri" panose="020F0502020204030204" pitchFamily="34" charset="0"/>
                </a:rPr>
                <a:t>of the </a:t>
              </a:r>
              <a:r>
                <a:rPr lang="en-US" sz="1600" i="1" dirty="0">
                  <a:latin typeface="Calibri" panose="020F0502020204030204" pitchFamily="34" charset="0"/>
                </a:rPr>
                <a:t>arm</a:t>
              </a:r>
              <a:r>
                <a:rPr lang="en-US" sz="1600" dirty="0">
                  <a:latin typeface="Calibri" panose="020F0502020204030204" pitchFamily="34" charset="0"/>
                </a:rPr>
                <a:t> and flies over</a:t>
              </a:r>
            </a:p>
            <a:p>
              <a:pPr algn="l">
                <a:lnSpc>
                  <a:spcPct val="100000"/>
                </a:lnSpc>
              </a:pPr>
              <a:r>
                <a:rPr lang="en-US" sz="1600" dirty="0">
                  <a:latin typeface="Calibri" panose="020F0502020204030204" pitchFamily="34" charset="0"/>
                </a:rPr>
                <a:t>the disk surface on</a:t>
              </a:r>
            </a:p>
            <a:p>
              <a:pPr algn="l">
                <a:lnSpc>
                  <a:spcPct val="100000"/>
                </a:lnSpc>
              </a:pPr>
              <a:r>
                <a:rPr lang="en-US" sz="1600" dirty="0">
                  <a:latin typeface="Calibri" panose="020F0502020204030204" pitchFamily="34" charset="0"/>
                </a:rPr>
                <a:t>a thin cushion of air.</a:t>
              </a:r>
            </a:p>
          </p:txBody>
        </p:sp>
      </p:grpSp>
      <p:grpSp>
        <p:nvGrpSpPr>
          <p:cNvPr id="4" name="Group 46"/>
          <p:cNvGrpSpPr>
            <a:grpSpLocks/>
          </p:cNvGrpSpPr>
          <p:nvPr/>
        </p:nvGrpSpPr>
        <p:grpSpPr bwMode="auto">
          <a:xfrm>
            <a:off x="4287838" y="3209925"/>
            <a:ext cx="2205037" cy="850900"/>
            <a:chOff x="2701" y="2022"/>
            <a:chExt cx="1389" cy="536"/>
          </a:xfrm>
        </p:grpSpPr>
        <p:grpSp>
          <p:nvGrpSpPr>
            <p:cNvPr id="5" name="Group 23"/>
            <p:cNvGrpSpPr>
              <a:grpSpLocks/>
            </p:cNvGrpSpPr>
            <p:nvPr/>
          </p:nvGrpSpPr>
          <p:grpSpPr bwMode="auto">
            <a:xfrm rot="-2659851">
              <a:off x="2701" y="2430"/>
              <a:ext cx="1389" cy="128"/>
              <a:chOff x="2264" y="2992"/>
              <a:chExt cx="1389" cy="128"/>
            </a:xfrm>
          </p:grpSpPr>
          <p:sp>
            <p:nvSpPr>
              <p:cNvPr id="95256" name="Oval 2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57" name="Rectangle 2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58" name="Oval 2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6" name="Group 47"/>
          <p:cNvGrpSpPr>
            <a:grpSpLocks/>
          </p:cNvGrpSpPr>
          <p:nvPr/>
        </p:nvGrpSpPr>
        <p:grpSpPr bwMode="auto">
          <a:xfrm rot="-809166">
            <a:off x="4383088" y="3343275"/>
            <a:ext cx="2205037" cy="850900"/>
            <a:chOff x="2701" y="2022"/>
            <a:chExt cx="1389" cy="536"/>
          </a:xfrm>
        </p:grpSpPr>
        <p:grpSp>
          <p:nvGrpSpPr>
            <p:cNvPr id="7" name="Group 48"/>
            <p:cNvGrpSpPr>
              <a:grpSpLocks/>
            </p:cNvGrpSpPr>
            <p:nvPr/>
          </p:nvGrpSpPr>
          <p:grpSpPr bwMode="auto">
            <a:xfrm rot="-2659851">
              <a:off x="2701" y="2430"/>
              <a:ext cx="1389" cy="128"/>
              <a:chOff x="2264" y="2992"/>
              <a:chExt cx="1389" cy="128"/>
            </a:xfrm>
          </p:grpSpPr>
          <p:sp>
            <p:nvSpPr>
              <p:cNvPr id="95281" name="Oval 49"/>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82" name="Rectangle 50"/>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83" name="Oval 51"/>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8" name="Group 62"/>
          <p:cNvGrpSpPr>
            <a:grpSpLocks/>
          </p:cNvGrpSpPr>
          <p:nvPr/>
        </p:nvGrpSpPr>
        <p:grpSpPr bwMode="auto">
          <a:xfrm rot="905387">
            <a:off x="4211638" y="2960688"/>
            <a:ext cx="2205037" cy="850900"/>
            <a:chOff x="2701" y="2022"/>
            <a:chExt cx="1389" cy="536"/>
          </a:xfrm>
        </p:grpSpPr>
        <p:grpSp>
          <p:nvGrpSpPr>
            <p:cNvPr id="9" name="Group 63"/>
            <p:cNvGrpSpPr>
              <a:grpSpLocks/>
            </p:cNvGrpSpPr>
            <p:nvPr/>
          </p:nvGrpSpPr>
          <p:grpSpPr bwMode="auto">
            <a:xfrm rot="-2659851">
              <a:off x="2701" y="2430"/>
              <a:ext cx="1389" cy="128"/>
              <a:chOff x="2264" y="2992"/>
              <a:chExt cx="1389" cy="128"/>
            </a:xfrm>
          </p:grpSpPr>
          <p:sp>
            <p:nvSpPr>
              <p:cNvPr id="95296" name="Oval 64"/>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297" name="Rectangle 65"/>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298" name="Oval 66"/>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95261" name="Oval 29"/>
          <p:cNvSpPr>
            <a:spLocks noChangeArrowheads="1"/>
          </p:cNvSpPr>
          <p:nvPr/>
        </p:nvSpPr>
        <p:spPr bwMode="auto">
          <a:xfrm rot="5400000">
            <a:off x="3302793" y="3098800"/>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2" name="Oval 30"/>
          <p:cNvSpPr>
            <a:spLocks noChangeArrowheads="1"/>
          </p:cNvSpPr>
          <p:nvPr/>
        </p:nvSpPr>
        <p:spPr bwMode="auto">
          <a:xfrm rot="10800000">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63" name="Oval 31"/>
          <p:cNvSpPr>
            <a:spLocks noChangeArrowheads="1"/>
          </p:cNvSpPr>
          <p:nvPr/>
        </p:nvSpPr>
        <p:spPr bwMode="auto">
          <a:xfrm rot="16200000">
            <a:off x="3302793" y="3098801"/>
            <a:ext cx="1128712"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sp>
        <p:nvSpPr>
          <p:cNvPr id="95244" name="Oval 1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t>spindle</a:t>
            </a:r>
          </a:p>
        </p:txBody>
      </p:sp>
      <p:grpSp>
        <p:nvGrpSpPr>
          <p:cNvPr id="10" name="Group 68"/>
          <p:cNvGrpSpPr>
            <a:grpSpLocks/>
          </p:cNvGrpSpPr>
          <p:nvPr/>
        </p:nvGrpSpPr>
        <p:grpSpPr bwMode="auto">
          <a:xfrm rot="905387">
            <a:off x="4202113" y="2960688"/>
            <a:ext cx="2205037" cy="850900"/>
            <a:chOff x="2701" y="2022"/>
            <a:chExt cx="1389" cy="536"/>
          </a:xfrm>
        </p:grpSpPr>
        <p:grpSp>
          <p:nvGrpSpPr>
            <p:cNvPr id="11" name="Group 69"/>
            <p:cNvGrpSpPr>
              <a:grpSpLocks/>
            </p:cNvGrpSpPr>
            <p:nvPr/>
          </p:nvGrpSpPr>
          <p:grpSpPr bwMode="auto">
            <a:xfrm rot="-2659851">
              <a:off x="2701" y="2430"/>
              <a:ext cx="1389" cy="128"/>
              <a:chOff x="2264" y="2992"/>
              <a:chExt cx="1389" cy="128"/>
            </a:xfrm>
          </p:grpSpPr>
          <p:sp>
            <p:nvSpPr>
              <p:cNvPr id="95302" name="Oval 7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3" name="Rectangle 7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4" name="Oval 7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2" name="Group 73"/>
          <p:cNvGrpSpPr>
            <a:grpSpLocks/>
          </p:cNvGrpSpPr>
          <p:nvPr/>
        </p:nvGrpSpPr>
        <p:grpSpPr bwMode="auto">
          <a:xfrm rot="905387">
            <a:off x="4202113" y="2960688"/>
            <a:ext cx="2205037" cy="850900"/>
            <a:chOff x="2701" y="2022"/>
            <a:chExt cx="1389" cy="536"/>
          </a:xfrm>
        </p:grpSpPr>
        <p:grpSp>
          <p:nvGrpSpPr>
            <p:cNvPr id="13" name="Group 74"/>
            <p:cNvGrpSpPr>
              <a:grpSpLocks/>
            </p:cNvGrpSpPr>
            <p:nvPr/>
          </p:nvGrpSpPr>
          <p:grpSpPr bwMode="auto">
            <a:xfrm rot="-2659851">
              <a:off x="2701" y="2430"/>
              <a:ext cx="1389" cy="128"/>
              <a:chOff x="2264" y="2992"/>
              <a:chExt cx="1389" cy="128"/>
            </a:xfrm>
          </p:grpSpPr>
          <p:sp>
            <p:nvSpPr>
              <p:cNvPr id="95307" name="Oval 7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08" name="Rectangle 7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09" name="Oval 7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4" name="Group 83"/>
          <p:cNvGrpSpPr>
            <a:grpSpLocks/>
          </p:cNvGrpSpPr>
          <p:nvPr/>
        </p:nvGrpSpPr>
        <p:grpSpPr bwMode="auto">
          <a:xfrm rot="-809166">
            <a:off x="4384675" y="3341688"/>
            <a:ext cx="2205038" cy="850900"/>
            <a:chOff x="2701" y="2022"/>
            <a:chExt cx="1389" cy="536"/>
          </a:xfrm>
        </p:grpSpPr>
        <p:grpSp>
          <p:nvGrpSpPr>
            <p:cNvPr id="15" name="Group 84"/>
            <p:cNvGrpSpPr>
              <a:grpSpLocks/>
            </p:cNvGrpSpPr>
            <p:nvPr/>
          </p:nvGrpSpPr>
          <p:grpSpPr bwMode="auto">
            <a:xfrm rot="-2659851">
              <a:off x="2701" y="2430"/>
              <a:ext cx="1389" cy="128"/>
              <a:chOff x="2264" y="2992"/>
              <a:chExt cx="1389" cy="128"/>
            </a:xfrm>
          </p:grpSpPr>
          <p:sp>
            <p:nvSpPr>
              <p:cNvPr id="95317" name="Oval 8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18" name="Rectangle 8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19" name="Oval 8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6" name="Group 88"/>
          <p:cNvGrpSpPr>
            <a:grpSpLocks/>
          </p:cNvGrpSpPr>
          <p:nvPr/>
        </p:nvGrpSpPr>
        <p:grpSpPr bwMode="auto">
          <a:xfrm rot="-809166">
            <a:off x="4383088" y="3341688"/>
            <a:ext cx="2205037" cy="850900"/>
            <a:chOff x="2701" y="2022"/>
            <a:chExt cx="1389" cy="536"/>
          </a:xfrm>
        </p:grpSpPr>
        <p:grpSp>
          <p:nvGrpSpPr>
            <p:cNvPr id="17" name="Group 89"/>
            <p:cNvGrpSpPr>
              <a:grpSpLocks/>
            </p:cNvGrpSpPr>
            <p:nvPr/>
          </p:nvGrpSpPr>
          <p:grpSpPr bwMode="auto">
            <a:xfrm rot="-2659851">
              <a:off x="2701" y="2430"/>
              <a:ext cx="1389" cy="128"/>
              <a:chOff x="2264" y="2992"/>
              <a:chExt cx="1389" cy="128"/>
            </a:xfrm>
          </p:grpSpPr>
          <p:sp>
            <p:nvSpPr>
              <p:cNvPr id="95322" name="Oval 90"/>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3" name="Rectangle 91"/>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4" name="Oval 92"/>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grpSp>
        <p:nvGrpSpPr>
          <p:cNvPr id="18" name="Group 93"/>
          <p:cNvGrpSpPr>
            <a:grpSpLocks/>
          </p:cNvGrpSpPr>
          <p:nvPr/>
        </p:nvGrpSpPr>
        <p:grpSpPr bwMode="auto">
          <a:xfrm rot="-809166">
            <a:off x="4383088" y="3341688"/>
            <a:ext cx="2205037" cy="850900"/>
            <a:chOff x="2701" y="2022"/>
            <a:chExt cx="1389" cy="536"/>
          </a:xfrm>
        </p:grpSpPr>
        <p:grpSp>
          <p:nvGrpSpPr>
            <p:cNvPr id="19" name="Group 94"/>
            <p:cNvGrpSpPr>
              <a:grpSpLocks/>
            </p:cNvGrpSpPr>
            <p:nvPr/>
          </p:nvGrpSpPr>
          <p:grpSpPr bwMode="auto">
            <a:xfrm rot="-2659851">
              <a:off x="2701" y="2430"/>
              <a:ext cx="1389" cy="128"/>
              <a:chOff x="2264" y="2992"/>
              <a:chExt cx="1389" cy="128"/>
            </a:xfrm>
          </p:grpSpPr>
          <p:sp>
            <p:nvSpPr>
              <p:cNvPr id="95327" name="Oval 95"/>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5328" name="Rectangle 96"/>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prstTxWarp prst="textNoShape">
                  <a:avLst/>
                </a:prstTxWarp>
              </a:bodyPr>
              <a:lstStyle/>
              <a:p>
                <a:endParaRPr lang="en-US"/>
              </a:p>
            </p:txBody>
          </p:sp>
        </p:grpSp>
        <p:sp>
          <p:nvSpPr>
            <p:cNvPr id="95329" name="Oval 97"/>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prstTxWarp prst="textNoShape">
                <a:avLst/>
              </a:prstTxWarp>
              <a:spAutoFit/>
            </a:bodyPr>
            <a:lstStyle/>
            <a:p>
              <a:endParaRPr lang="en-US"/>
            </a:p>
          </p:txBody>
        </p:sp>
      </p:grpSp>
      <p:sp>
        <p:nvSpPr>
          <p:cNvPr id="63" name="Oval 32"/>
          <p:cNvSpPr>
            <a:spLocks noChangeArrowheads="1"/>
          </p:cNvSpPr>
          <p:nvPr/>
        </p:nvSpPr>
        <p:spPr bwMode="auto">
          <a:xfrm>
            <a:off x="3302793" y="3098800"/>
            <a:ext cx="1128713" cy="1104900"/>
          </a:xfrm>
          <a:prstGeom prst="ellipse">
            <a:avLst/>
          </a:prstGeom>
          <a:solidFill>
            <a:srgbClr val="00FFFF"/>
          </a:solidFill>
          <a:ln w="38100">
            <a:solidFill>
              <a:schemeClr val="tx1"/>
            </a:solidFill>
            <a:round/>
            <a:headEnd/>
            <a:tailEnd/>
          </a:ln>
          <a:effectLst/>
        </p:spPr>
        <p:txBody>
          <a:bodyPr wrap="none" anchor="ctr">
            <a:prstTxWarp prst="textNoShape">
              <a:avLst/>
            </a:prstTxWarp>
          </a:bodyPr>
          <a:lstStyle/>
          <a:p>
            <a:pPr>
              <a:lnSpc>
                <a:spcPct val="100000"/>
              </a:lnSpc>
            </a:pPr>
            <a:r>
              <a:rPr lang="en-US" sz="1600" dirty="0">
                <a:latin typeface="Calibri" panose="020F0502020204030204" pitchFamily="34" charset="0"/>
              </a:rPr>
              <a:t>spindle</a:t>
            </a:r>
          </a:p>
        </p:txBody>
      </p:sp>
    </p:spTree>
    <p:extLst>
      <p:ext uri="{BB962C8B-B14F-4D97-AF65-F5344CB8AC3E}">
        <p14:creationId xmlns:p14="http://schemas.microsoft.com/office/powerpoint/2010/main" val="161818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6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499"/>
                                          </p:stCondLst>
                                        </p:cTn>
                                        <p:tgtEl>
                                          <p:spTgt spid="95261"/>
                                        </p:tgtEl>
                                        <p:attrNameLst>
                                          <p:attrName>style.visibility</p:attrName>
                                        </p:attrNameLst>
                                      </p:cBhvr>
                                      <p:to>
                                        <p:strVal val="visible"/>
                                      </p:to>
                                    </p:set>
                                  </p:childTnLst>
                                  <p:subTnLst>
                                    <p:set>
                                      <p:cBhvr override="childStyle">
                                        <p:cTn dur="1" fill="hold" display="0" masterRel="nextClick" afterEffect="1"/>
                                        <p:tgtEl>
                                          <p:spTgt spid="95261"/>
                                        </p:tgtEl>
                                        <p:attrNameLst>
                                          <p:attrName>style.visibility</p:attrName>
                                        </p:attrNameLst>
                                      </p:cBhvr>
                                      <p:to>
                                        <p:strVal val="hidden"/>
                                      </p:to>
                                    </p:set>
                                  </p:sub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499"/>
                                          </p:stCondLst>
                                        </p:cTn>
                                        <p:tgtEl>
                                          <p:spTgt spid="95262"/>
                                        </p:tgtEl>
                                        <p:attrNameLst>
                                          <p:attrName>style.visibility</p:attrName>
                                        </p:attrNameLst>
                                      </p:cBhvr>
                                      <p:to>
                                        <p:strVal val="visible"/>
                                      </p:to>
                                    </p:set>
                                  </p:childTnLst>
                                  <p:subTnLst>
                                    <p:set>
                                      <p:cBhvr override="childStyle">
                                        <p:cTn dur="1" fill="hold" display="0" masterRel="nextClick" afterEffect="1"/>
                                        <p:tgtEl>
                                          <p:spTgt spid="95262"/>
                                        </p:tgtEl>
                                        <p:attrNameLst>
                                          <p:attrName>style.visibility</p:attrName>
                                        </p:attrNameLst>
                                      </p:cBhvr>
                                      <p:to>
                                        <p:strVal val="hidden"/>
                                      </p:to>
                                    </p:set>
                                  </p:subTnLst>
                                </p:cTn>
                              </p:par>
                            </p:childTnLst>
                          </p:cTn>
                        </p:par>
                        <p:par>
                          <p:cTn id="16" fill="hold">
                            <p:stCondLst>
                              <p:cond delay="2500"/>
                            </p:stCondLst>
                            <p:childTnLst>
                              <p:par>
                                <p:cTn id="17" presetID="1" presetClass="entr" presetSubtype="0" fill="hold" grpId="0" nodeType="afterEffect">
                                  <p:stCondLst>
                                    <p:cond delay="500"/>
                                  </p:stCondLst>
                                  <p:childTnLst>
                                    <p:set>
                                      <p:cBhvr>
                                        <p:cTn id="18" dur="1" fill="hold">
                                          <p:stCondLst>
                                            <p:cond delay="499"/>
                                          </p:stCondLst>
                                        </p:cTn>
                                        <p:tgtEl>
                                          <p:spTgt spid="95263"/>
                                        </p:tgtEl>
                                        <p:attrNameLst>
                                          <p:attrName>style.visibility</p:attrName>
                                        </p:attrNameLst>
                                      </p:cBhvr>
                                      <p:to>
                                        <p:strVal val="visible"/>
                                      </p:to>
                                    </p:set>
                                  </p:childTnLst>
                                  <p:subTnLst>
                                    <p:set>
                                      <p:cBhvr override="childStyle">
                                        <p:cTn dur="1" fill="hold" display="0" masterRel="nextClick" afterEffect="1"/>
                                        <p:tgtEl>
                                          <p:spTgt spid="95263"/>
                                        </p:tgtEl>
                                        <p:attrNameLst>
                                          <p:attrName>style.visibility</p:attrName>
                                        </p:attrNameLst>
                                      </p:cBhvr>
                                      <p:to>
                                        <p:strVal val="hidden"/>
                                      </p:to>
                                    </p:set>
                                  </p:subTnLst>
                                </p:cTn>
                              </p:par>
                            </p:childTnLst>
                          </p:cTn>
                        </p:par>
                        <p:par>
                          <p:cTn id="19" fill="hold">
                            <p:stCondLst>
                              <p:cond delay="3500"/>
                            </p:stCondLst>
                            <p:childTnLst>
                              <p:par>
                                <p:cTn id="20" presetID="1" presetClass="entr" presetSubtype="0" fill="hold" grpId="0" nodeType="afterEffect">
                                  <p:stCondLst>
                                    <p:cond delay="500"/>
                                  </p:stCondLst>
                                  <p:childTnLst>
                                    <p:set>
                                      <p:cBhvr>
                                        <p:cTn id="21" dur="1" fill="hold">
                                          <p:stCondLst>
                                            <p:cond delay="499"/>
                                          </p:stCondLst>
                                        </p:cTn>
                                        <p:tgtEl>
                                          <p:spTgt spid="952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2"/>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par>
                          <p:cTn id="28" fill="hold">
                            <p:stCondLst>
                              <p:cond delay="500"/>
                            </p:stCondLst>
                            <p:childTnLst>
                              <p:par>
                                <p:cTn id="29" presetID="1" presetClass="entr" presetSubtype="0" fill="hold" nodeType="afterEffect">
                                  <p:stCondLst>
                                    <p:cond delay="1000"/>
                                  </p:stCondLst>
                                  <p:childTnLst>
                                    <p:set>
                                      <p:cBhvr>
                                        <p:cTn id="30"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par>
                          <p:cTn id="31" fill="hold">
                            <p:stCondLst>
                              <p:cond delay="2000"/>
                            </p:stCondLst>
                            <p:childTnLst>
                              <p:par>
                                <p:cTn id="32" presetID="1" presetClass="entr" presetSubtype="0" fill="hold" nodeType="afterEffect">
                                  <p:stCondLst>
                                    <p:cond delay="1000"/>
                                  </p:stCondLst>
                                  <p:childTnLst>
                                    <p:set>
                                      <p:cBhvr>
                                        <p:cTn id="33" dur="1" fill="hold">
                                          <p:stCondLst>
                                            <p:cond delay="49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34" fill="hold">
                            <p:stCondLst>
                              <p:cond delay="3500"/>
                            </p:stCondLst>
                            <p:childTnLst>
                              <p:par>
                                <p:cTn id="35" presetID="1" presetClass="entr" presetSubtype="0" fill="hold" nodeType="afterEffect">
                                  <p:stCondLst>
                                    <p:cond delay="1000"/>
                                  </p:stCondLst>
                                  <p:childTnLst>
                                    <p:set>
                                      <p:cBhvr>
                                        <p:cTn id="36"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par>
                          <p:cTn id="37" fill="hold">
                            <p:stCondLst>
                              <p:cond delay="5000"/>
                            </p:stCondLst>
                            <p:childTnLst>
                              <p:par>
                                <p:cTn id="38" presetID="1" presetClass="entr" presetSubtype="0" fill="hold" nodeType="afterEffect">
                                  <p:stCondLst>
                                    <p:cond delay="500"/>
                                  </p:stCondLst>
                                  <p:childTnLst>
                                    <p:set>
                                      <p:cBhvr>
                                        <p:cTn id="39" dur="1" fill="hold">
                                          <p:stCondLst>
                                            <p:cond delay="499"/>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40" fill="hold">
                            <p:stCondLst>
                              <p:cond delay="6000"/>
                            </p:stCondLst>
                            <p:childTnLst>
                              <p:par>
                                <p:cTn id="41" presetID="1" presetClass="entr" presetSubtype="0" fill="hold" nodeType="afterEffect">
                                  <p:stCondLst>
                                    <p:cond delay="500"/>
                                  </p:stCondLst>
                                  <p:childTnLst>
                                    <p:set>
                                      <p:cBhvr>
                                        <p:cTn id="42" dur="1" fill="hold">
                                          <p:stCondLst>
                                            <p:cond delay="499"/>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par>
                          <p:cTn id="43" fill="hold">
                            <p:stCondLst>
                              <p:cond delay="7000"/>
                            </p:stCondLst>
                            <p:childTnLst>
                              <p:par>
                                <p:cTn id="44" presetID="1" presetClass="entr" presetSubtype="0" fill="hold" nodeType="afterEffect">
                                  <p:stCondLst>
                                    <p:cond delay="500"/>
                                  </p:stCondLst>
                                  <p:childTnLst>
                                    <p:set>
                                      <p:cBhvr>
                                        <p:cTn id="45" dur="1" fill="hold">
                                          <p:stCondLst>
                                            <p:cond delay="499"/>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par>
                          <p:cTn id="46" fill="hold">
                            <p:stCondLst>
                              <p:cond delay="8000"/>
                            </p:stCondLst>
                            <p:childTnLst>
                              <p:par>
                                <p:cTn id="47" presetID="1" presetClass="entr" presetSubtype="0" fill="hold" nodeType="afterEffect">
                                  <p:stCondLst>
                                    <p:cond delay="500"/>
                                  </p:stCondLst>
                                  <p:childTnLst>
                                    <p:set>
                                      <p:cBhvr>
                                        <p:cTn id="48" dur="1" fill="hold">
                                          <p:stCondLst>
                                            <p:cond delay="499"/>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64" grpId="0" animBg="1"/>
      <p:bldP spid="95261" grpId="0" animBg="1" autoUpdateAnimBg="0"/>
      <p:bldP spid="95262" grpId="0" animBg="1" autoUpdateAnimBg="0"/>
      <p:bldP spid="95263" grpId="0" animBg="1" autoUpdateAnimBg="0"/>
      <p:bldP spid="95244" grpId="0" animBg="1" autoUpdateAnimBg="0"/>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86" name="Rectangle 30"/>
          <p:cNvSpPr>
            <a:spLocks noGrp="1" noChangeArrowheads="1"/>
          </p:cNvSpPr>
          <p:nvPr>
            <p:ph type="title"/>
          </p:nvPr>
        </p:nvSpPr>
        <p:spPr/>
        <p:txBody>
          <a:bodyPr/>
          <a:lstStyle/>
          <a:p>
            <a:r>
              <a:rPr lang="en-US"/>
              <a:t>Disk Operation (Multi-Platter View)</a:t>
            </a:r>
          </a:p>
        </p:txBody>
      </p:sp>
      <p:sp>
        <p:nvSpPr>
          <p:cNvPr id="96260" name="Line 4"/>
          <p:cNvSpPr>
            <a:spLocks noChangeShapeType="1"/>
          </p:cNvSpPr>
          <p:nvPr/>
        </p:nvSpPr>
        <p:spPr bwMode="auto">
          <a:xfrm flipH="1">
            <a:off x="5218113" y="27209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1" name="Oval 5"/>
          <p:cNvSpPr>
            <a:spLocks noChangeArrowheads="1"/>
          </p:cNvSpPr>
          <p:nvPr/>
        </p:nvSpPr>
        <p:spPr bwMode="auto">
          <a:xfrm>
            <a:off x="5078413" y="26828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2" name="Line 6"/>
          <p:cNvSpPr>
            <a:spLocks noChangeShapeType="1"/>
          </p:cNvSpPr>
          <p:nvPr/>
        </p:nvSpPr>
        <p:spPr bwMode="auto">
          <a:xfrm flipH="1">
            <a:off x="5221288" y="3279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3" name="Oval 7"/>
          <p:cNvSpPr>
            <a:spLocks noChangeArrowheads="1"/>
          </p:cNvSpPr>
          <p:nvPr/>
        </p:nvSpPr>
        <p:spPr bwMode="auto">
          <a:xfrm>
            <a:off x="5081588" y="3241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4" name="Line 8"/>
          <p:cNvSpPr>
            <a:spLocks noChangeShapeType="1"/>
          </p:cNvSpPr>
          <p:nvPr/>
        </p:nvSpPr>
        <p:spPr bwMode="auto">
          <a:xfrm flipH="1">
            <a:off x="5218113" y="38893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65" name="Oval 9"/>
          <p:cNvSpPr>
            <a:spLocks noChangeArrowheads="1"/>
          </p:cNvSpPr>
          <p:nvPr/>
        </p:nvSpPr>
        <p:spPr bwMode="auto">
          <a:xfrm>
            <a:off x="5078413" y="38512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6" name="AutoShape 10"/>
          <p:cNvSpPr>
            <a:spLocks noChangeArrowheads="1"/>
          </p:cNvSpPr>
          <p:nvPr/>
        </p:nvSpPr>
        <p:spPr bwMode="auto">
          <a:xfrm>
            <a:off x="4103688" y="3736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67" name="Oval 11"/>
          <p:cNvSpPr>
            <a:spLocks noChangeArrowheads="1"/>
          </p:cNvSpPr>
          <p:nvPr/>
        </p:nvSpPr>
        <p:spPr bwMode="auto">
          <a:xfrm>
            <a:off x="3074988" y="35464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68" name="Line 12"/>
          <p:cNvSpPr>
            <a:spLocks noChangeShapeType="1"/>
          </p:cNvSpPr>
          <p:nvPr/>
        </p:nvSpPr>
        <p:spPr bwMode="auto">
          <a:xfrm>
            <a:off x="5675313" y="2479675"/>
            <a:ext cx="3175" cy="140970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69" name="Line 13"/>
          <p:cNvSpPr>
            <a:spLocks noChangeShapeType="1"/>
          </p:cNvSpPr>
          <p:nvPr/>
        </p:nvSpPr>
        <p:spPr bwMode="auto">
          <a:xfrm flipH="1">
            <a:off x="5218113" y="36607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0" name="Oval 14"/>
          <p:cNvSpPr>
            <a:spLocks noChangeArrowheads="1"/>
          </p:cNvSpPr>
          <p:nvPr/>
        </p:nvSpPr>
        <p:spPr bwMode="auto">
          <a:xfrm>
            <a:off x="5078413" y="36226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1" name="Line 15"/>
          <p:cNvSpPr>
            <a:spLocks noChangeShapeType="1"/>
          </p:cNvSpPr>
          <p:nvPr/>
        </p:nvSpPr>
        <p:spPr bwMode="auto">
          <a:xfrm>
            <a:off x="5678488" y="3165475"/>
            <a:ext cx="639762"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96272" name="AutoShape 16"/>
          <p:cNvSpPr>
            <a:spLocks noChangeArrowheads="1"/>
          </p:cNvSpPr>
          <p:nvPr/>
        </p:nvSpPr>
        <p:spPr bwMode="auto">
          <a:xfrm>
            <a:off x="4103688" y="31654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3" name="Oval 17"/>
          <p:cNvSpPr>
            <a:spLocks noChangeArrowheads="1"/>
          </p:cNvSpPr>
          <p:nvPr/>
        </p:nvSpPr>
        <p:spPr bwMode="auto">
          <a:xfrm>
            <a:off x="3100388" y="29368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4" name="AutoShape 18"/>
          <p:cNvSpPr>
            <a:spLocks noChangeArrowheads="1"/>
          </p:cNvSpPr>
          <p:nvPr/>
        </p:nvSpPr>
        <p:spPr bwMode="auto">
          <a:xfrm>
            <a:off x="4103688" y="25939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5" name="Oval 19"/>
          <p:cNvSpPr>
            <a:spLocks noChangeArrowheads="1"/>
          </p:cNvSpPr>
          <p:nvPr/>
        </p:nvSpPr>
        <p:spPr bwMode="auto">
          <a:xfrm>
            <a:off x="3062288" y="2390775"/>
            <a:ext cx="2387600" cy="431800"/>
          </a:xfrm>
          <a:prstGeom prst="ellipse">
            <a:avLst/>
          </a:prstGeom>
          <a:solidFill>
            <a:schemeClr val="bg1"/>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6" name="AutoShape 20"/>
          <p:cNvSpPr>
            <a:spLocks noChangeArrowheads="1"/>
          </p:cNvSpPr>
          <p:nvPr/>
        </p:nvSpPr>
        <p:spPr bwMode="auto">
          <a:xfrm>
            <a:off x="4103688" y="1997075"/>
            <a:ext cx="381000" cy="635000"/>
          </a:xfrm>
          <a:prstGeom prst="can">
            <a:avLst>
              <a:gd name="adj" fmla="val 14244"/>
            </a:avLst>
          </a:prstGeom>
          <a:solidFill>
            <a:srgbClr val="00FFFF"/>
          </a:solidFill>
          <a:ln w="12700">
            <a:solidFill>
              <a:schemeClr val="tx1"/>
            </a:solidFill>
            <a:round/>
            <a:headEnd/>
            <a:tailEnd/>
          </a:ln>
          <a:effectLst/>
        </p:spPr>
        <p:txBody>
          <a:bodyPr anchor="ctr">
            <a:prstTxWarp prst="textNoShape">
              <a:avLst/>
            </a:prstTxWarp>
            <a:spAutoFit/>
          </a:bodyPr>
          <a:lstStyle/>
          <a:p>
            <a:endParaRPr lang="en-US"/>
          </a:p>
        </p:txBody>
      </p:sp>
      <p:sp>
        <p:nvSpPr>
          <p:cNvPr id="96277" name="Line 21"/>
          <p:cNvSpPr>
            <a:spLocks noChangeShapeType="1"/>
          </p:cNvSpPr>
          <p:nvPr/>
        </p:nvSpPr>
        <p:spPr bwMode="auto">
          <a:xfrm flipH="1">
            <a:off x="5218113" y="24796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78" name="Oval 22"/>
          <p:cNvSpPr>
            <a:spLocks noChangeArrowheads="1"/>
          </p:cNvSpPr>
          <p:nvPr/>
        </p:nvSpPr>
        <p:spPr bwMode="auto">
          <a:xfrm>
            <a:off x="5065713" y="24415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79" name="Line 23"/>
          <p:cNvSpPr>
            <a:spLocks noChangeShapeType="1"/>
          </p:cNvSpPr>
          <p:nvPr/>
        </p:nvSpPr>
        <p:spPr bwMode="auto">
          <a:xfrm flipH="1">
            <a:off x="5218113" y="3038475"/>
            <a:ext cx="457200" cy="0"/>
          </a:xfrm>
          <a:prstGeom prst="line">
            <a:avLst/>
          </a:prstGeom>
          <a:noFill/>
          <a:ln w="38100">
            <a:solidFill>
              <a:schemeClr val="tx1"/>
            </a:solidFill>
            <a:round/>
            <a:headEnd/>
            <a:tailEnd/>
          </a:ln>
          <a:effectLst/>
        </p:spPr>
        <p:txBody>
          <a:bodyPr wrap="none" anchor="ctr">
            <a:prstTxWarp prst="textNoShape">
              <a:avLst/>
            </a:prstTxWarp>
            <a:spAutoFit/>
          </a:bodyPr>
          <a:lstStyle/>
          <a:p>
            <a:endParaRPr lang="en-US"/>
          </a:p>
        </p:txBody>
      </p:sp>
      <p:sp>
        <p:nvSpPr>
          <p:cNvPr id="96280" name="Oval 24"/>
          <p:cNvSpPr>
            <a:spLocks noChangeArrowheads="1"/>
          </p:cNvSpPr>
          <p:nvPr/>
        </p:nvSpPr>
        <p:spPr bwMode="auto">
          <a:xfrm>
            <a:off x="5078413" y="3000375"/>
            <a:ext cx="304800" cy="76200"/>
          </a:xfrm>
          <a:prstGeom prst="ellipse">
            <a:avLst/>
          </a:prstGeom>
          <a:solidFill>
            <a:srgbClr val="00FFFF"/>
          </a:solidFill>
          <a:ln w="12700">
            <a:solidFill>
              <a:schemeClr val="tx1"/>
            </a:solidFill>
            <a:round/>
            <a:headEnd/>
            <a:tailEnd/>
          </a:ln>
          <a:effectLst/>
        </p:spPr>
        <p:txBody>
          <a:bodyPr wrap="none" anchor="ctr">
            <a:prstTxWarp prst="textNoShape">
              <a:avLst/>
            </a:prstTxWarp>
            <a:spAutoFit/>
          </a:bodyPr>
          <a:lstStyle/>
          <a:p>
            <a:endParaRPr lang="en-US"/>
          </a:p>
        </p:txBody>
      </p:sp>
      <p:sp>
        <p:nvSpPr>
          <p:cNvPr id="96281" name="Text Box 25"/>
          <p:cNvSpPr txBox="1">
            <a:spLocks noChangeArrowheads="1"/>
          </p:cNvSpPr>
          <p:nvPr/>
        </p:nvSpPr>
        <p:spPr bwMode="auto">
          <a:xfrm>
            <a:off x="5772150" y="2827923"/>
            <a:ext cx="55496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Arm</a:t>
            </a:r>
          </a:p>
        </p:txBody>
      </p:sp>
      <p:sp>
        <p:nvSpPr>
          <p:cNvPr id="96282" name="Text Box 26"/>
          <p:cNvSpPr txBox="1">
            <a:spLocks noChangeArrowheads="1"/>
          </p:cNvSpPr>
          <p:nvPr/>
        </p:nvSpPr>
        <p:spPr bwMode="auto">
          <a:xfrm>
            <a:off x="5306027" y="1178603"/>
            <a:ext cx="2200276" cy="1077218"/>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dirty="0">
                <a:latin typeface="Calibri" panose="020F0502020204030204" pitchFamily="34" charset="0"/>
              </a:rPr>
              <a:t>Read/write heads </a:t>
            </a:r>
          </a:p>
          <a:p>
            <a:pPr>
              <a:lnSpc>
                <a:spcPct val="100000"/>
              </a:lnSpc>
            </a:pPr>
            <a:r>
              <a:rPr lang="en-US" sz="1600" dirty="0">
                <a:latin typeface="Calibri" panose="020F0502020204030204" pitchFamily="34" charset="0"/>
              </a:rPr>
              <a:t>move in unison</a:t>
            </a:r>
          </a:p>
          <a:p>
            <a:pPr>
              <a:lnSpc>
                <a:spcPct val="100000"/>
              </a:lnSpc>
            </a:pPr>
            <a:r>
              <a:rPr lang="en-US" sz="1600" dirty="0">
                <a:latin typeface="Calibri" panose="020F0502020204030204" pitchFamily="34" charset="0"/>
              </a:rPr>
              <a:t>from cylinder to cylinder</a:t>
            </a:r>
          </a:p>
        </p:txBody>
      </p:sp>
      <p:sp>
        <p:nvSpPr>
          <p:cNvPr id="96283" name="Line 27"/>
          <p:cNvSpPr>
            <a:spLocks noChangeShapeType="1"/>
          </p:cNvSpPr>
          <p:nvPr/>
        </p:nvSpPr>
        <p:spPr bwMode="auto">
          <a:xfrm flipH="1">
            <a:off x="5360988" y="2165350"/>
            <a:ext cx="317500" cy="225425"/>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
        <p:nvSpPr>
          <p:cNvPr id="96284" name="Text Box 28"/>
          <p:cNvSpPr txBox="1">
            <a:spLocks noChangeArrowheads="1"/>
          </p:cNvSpPr>
          <p:nvPr/>
        </p:nvSpPr>
        <p:spPr bwMode="auto">
          <a:xfrm>
            <a:off x="4451214" y="4034423"/>
            <a:ext cx="816249"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Spindle</a:t>
            </a:r>
          </a:p>
        </p:txBody>
      </p:sp>
      <p:sp>
        <p:nvSpPr>
          <p:cNvPr id="96285" name="Line 29"/>
          <p:cNvSpPr>
            <a:spLocks noChangeShapeType="1"/>
          </p:cNvSpPr>
          <p:nvPr/>
        </p:nvSpPr>
        <p:spPr bwMode="auto">
          <a:xfrm flipH="1">
            <a:off x="5284788" y="2165350"/>
            <a:ext cx="390525" cy="844550"/>
          </a:xfrm>
          <a:prstGeom prst="line">
            <a:avLst/>
          </a:prstGeom>
          <a:noFill/>
          <a:ln w="12700">
            <a:solidFill>
              <a:schemeClr val="tx1"/>
            </a:solidFill>
            <a:round/>
            <a:headEnd/>
            <a:tailEnd type="triangle" w="med" len="med"/>
          </a:ln>
          <a:effectLst/>
        </p:spPr>
        <p:txBody>
          <a:bodyPr anchor="ctr">
            <a:prstTxWarp prst="textNoShape">
              <a:avLst/>
            </a:prstTxWarp>
            <a:spAutoFit/>
          </a:bodyPr>
          <a:lstStyle/>
          <a:p>
            <a:endParaRPr lang="en-US"/>
          </a:p>
        </p:txBody>
      </p:sp>
    </p:spTree>
    <p:extLst>
      <p:ext uri="{BB962C8B-B14F-4D97-AF65-F5344CB8AC3E}">
        <p14:creationId xmlns:p14="http://schemas.microsoft.com/office/powerpoint/2010/main" val="248264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57018" y="435678"/>
            <a:ext cx="8092663" cy="762000"/>
          </a:xfrm>
        </p:spPr>
        <p:txBody>
          <a:bodyPr/>
          <a:lstStyle/>
          <a:p>
            <a:r>
              <a:rPr lang="en-US" dirty="0"/>
              <a:t>Disk Access – Service Time Components</a:t>
            </a:r>
          </a:p>
        </p:txBody>
      </p:sp>
      <p:sp>
        <p:nvSpPr>
          <p:cNvPr id="75779" name="Text Box 3"/>
          <p:cNvSpPr txBox="1">
            <a:spLocks noChangeArrowheads="1"/>
          </p:cNvSpPr>
          <p:nvPr/>
        </p:nvSpPr>
        <p:spPr bwMode="auto">
          <a:xfrm>
            <a:off x="5334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0000FF"/>
                </a:solidFill>
                <a:latin typeface="Calibri" panose="020F0502020204030204" pitchFamily="34" charset="0"/>
              </a:rPr>
              <a:t>BLUE</a:t>
            </a:r>
            <a:r>
              <a:rPr lang="en-US" sz="2000">
                <a:solidFill>
                  <a:schemeClr val="accent2"/>
                </a:solidFill>
                <a:latin typeface="Calibri" panose="020F0502020204030204" pitchFamily="34" charset="0"/>
              </a:rPr>
              <a:t> </a:t>
            </a:r>
            <a:r>
              <a:rPr lang="en-US" sz="2000">
                <a:solidFill>
                  <a:schemeClr val="tx1"/>
                </a:solidFill>
                <a:latin typeface="Calibri" panose="020F0502020204030204" pitchFamily="34" charset="0"/>
              </a:rPr>
              <a:t>read</a:t>
            </a:r>
          </a:p>
        </p:txBody>
      </p:sp>
      <p:sp>
        <p:nvSpPr>
          <p:cNvPr id="75780" name="Text Box 4"/>
          <p:cNvSpPr txBox="1">
            <a:spLocks noChangeArrowheads="1"/>
          </p:cNvSpPr>
          <p:nvPr/>
        </p:nvSpPr>
        <p:spPr bwMode="auto">
          <a:xfrm>
            <a:off x="2743200" y="3946525"/>
            <a:ext cx="18288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Seek for </a:t>
            </a:r>
            <a:r>
              <a:rPr lang="en-US" sz="2000">
                <a:solidFill>
                  <a:srgbClr val="FF0000"/>
                </a:solidFill>
                <a:latin typeface="Calibri" panose="020F0502020204030204" pitchFamily="34" charset="0"/>
              </a:rPr>
              <a:t>RED</a:t>
            </a:r>
            <a:endParaRPr lang="en-US" sz="2000">
              <a:solidFill>
                <a:schemeClr val="tx1"/>
              </a:solidFill>
              <a:latin typeface="Calibri" panose="020F0502020204030204" pitchFamily="34" charset="0"/>
            </a:endParaRPr>
          </a:p>
        </p:txBody>
      </p:sp>
      <p:sp>
        <p:nvSpPr>
          <p:cNvPr id="75781" name="Text Box 5"/>
          <p:cNvSpPr txBox="1">
            <a:spLocks noChangeArrowheads="1"/>
          </p:cNvSpPr>
          <p:nvPr/>
        </p:nvSpPr>
        <p:spPr bwMode="auto">
          <a:xfrm>
            <a:off x="4495800" y="3946525"/>
            <a:ext cx="24384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Rotational latency</a:t>
            </a:r>
          </a:p>
        </p:txBody>
      </p:sp>
      <p:sp>
        <p:nvSpPr>
          <p:cNvPr id="75782" name="Text Box 6"/>
          <p:cNvSpPr txBox="1">
            <a:spLocks noChangeArrowheads="1"/>
          </p:cNvSpPr>
          <p:nvPr/>
        </p:nvSpPr>
        <p:spPr bwMode="auto">
          <a:xfrm>
            <a:off x="6705600" y="3946525"/>
            <a:ext cx="2133600" cy="396875"/>
          </a:xfrm>
          <a:prstGeom prst="rect">
            <a:avLst/>
          </a:prstGeom>
          <a:noFill/>
          <a:ln w="9525">
            <a:noFill/>
            <a:miter lim="800000"/>
            <a:headEnd/>
            <a:tailEnd/>
          </a:ln>
        </p:spPr>
        <p:txBody>
          <a:bodyPr>
            <a:prstTxWarp prst="textNoShape">
              <a:avLst/>
            </a:prstTxWarp>
            <a:spAutoFit/>
          </a:bodyPr>
          <a:lstStyle/>
          <a:p>
            <a:pPr algn="ctr">
              <a:lnSpc>
                <a:spcPct val="100000"/>
              </a:lnSpc>
              <a:spcBef>
                <a:spcPct val="50000"/>
              </a:spcBef>
              <a:buClrTx/>
              <a:buSzTx/>
              <a:buFontTx/>
              <a:buNone/>
            </a:pPr>
            <a:r>
              <a:rPr lang="en-US" sz="2000">
                <a:solidFill>
                  <a:schemeClr val="tx1"/>
                </a:solidFill>
                <a:latin typeface="Calibri" panose="020F0502020204030204" pitchFamily="34" charset="0"/>
              </a:rPr>
              <a:t>After </a:t>
            </a:r>
            <a:r>
              <a:rPr lang="en-US" sz="2000">
                <a:solidFill>
                  <a:srgbClr val="FF0000"/>
                </a:solidFill>
                <a:latin typeface="Calibri" panose="020F0502020204030204" pitchFamily="34" charset="0"/>
              </a:rPr>
              <a:t>RED</a:t>
            </a:r>
            <a:r>
              <a:rPr lang="en-US" sz="2000">
                <a:solidFill>
                  <a:schemeClr val="tx1"/>
                </a:solidFill>
                <a:latin typeface="Calibri" panose="020F0502020204030204" pitchFamily="34" charset="0"/>
              </a:rPr>
              <a:t> read</a:t>
            </a:r>
          </a:p>
        </p:txBody>
      </p:sp>
      <p:grpSp>
        <p:nvGrpSpPr>
          <p:cNvPr id="2" name="Group 7"/>
          <p:cNvGrpSpPr>
            <a:grpSpLocks noChangeAspect="1"/>
          </p:cNvGrpSpPr>
          <p:nvPr/>
        </p:nvGrpSpPr>
        <p:grpSpPr bwMode="auto">
          <a:xfrm>
            <a:off x="735013" y="1962150"/>
            <a:ext cx="1727200" cy="1855788"/>
            <a:chOff x="444" y="1113"/>
            <a:chExt cx="1163" cy="1251"/>
          </a:xfrm>
        </p:grpSpPr>
        <p:grpSp>
          <p:nvGrpSpPr>
            <p:cNvPr id="3" name="Group 8"/>
            <p:cNvGrpSpPr>
              <a:grpSpLocks noChangeAspect="1"/>
            </p:cNvGrpSpPr>
            <p:nvPr/>
          </p:nvGrpSpPr>
          <p:grpSpPr bwMode="auto">
            <a:xfrm>
              <a:off x="444" y="1200"/>
              <a:ext cx="1163" cy="1164"/>
              <a:chOff x="444" y="1200"/>
              <a:chExt cx="1163" cy="1164"/>
            </a:xfrm>
          </p:grpSpPr>
          <p:grpSp>
            <p:nvGrpSpPr>
              <p:cNvPr id="4" name="Group 9"/>
              <p:cNvGrpSpPr>
                <a:grpSpLocks noChangeAspect="1"/>
              </p:cNvGrpSpPr>
              <p:nvPr/>
            </p:nvGrpSpPr>
            <p:grpSpPr bwMode="auto">
              <a:xfrm>
                <a:off x="444" y="1200"/>
                <a:ext cx="1163" cy="1161"/>
                <a:chOff x="525" y="1152"/>
                <a:chExt cx="1449" cy="1446"/>
              </a:xfrm>
            </p:grpSpPr>
            <p:sp>
              <p:nvSpPr>
                <p:cNvPr id="133130" name="Oval 10"/>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48" name="Oval 11"/>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49" name="Oval 12"/>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0" name="Oval 13"/>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51" name="Line 14"/>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2" name="Line 15"/>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3" name="Line 16"/>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4" name="Line 17"/>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5" name="Line 18"/>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6" name="Line 19"/>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57" name="Oval 20"/>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45" name="Freeform 21"/>
              <p:cNvSpPr>
                <a:spLocks noChangeAspect="1"/>
              </p:cNvSpPr>
              <p:nvPr/>
            </p:nvSpPr>
            <p:spPr bwMode="auto">
              <a:xfrm>
                <a:off x="864" y="1434"/>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46" name="Freeform 22"/>
              <p:cNvSpPr>
                <a:spLocks noChangeAspect="1"/>
              </p:cNvSpPr>
              <p:nvPr/>
            </p:nvSpPr>
            <p:spPr bwMode="auto">
              <a:xfrm rot="-1800000">
                <a:off x="1005" y="2187"/>
                <a:ext cx="287"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grpSp>
        <p:sp>
          <p:nvSpPr>
            <p:cNvPr id="75843" name="AutoShape 23"/>
            <p:cNvSpPr>
              <a:spLocks noChangeAspect="1" noChangeArrowheads="1"/>
            </p:cNvSpPr>
            <p:nvPr/>
          </p:nvSpPr>
          <p:spPr bwMode="auto">
            <a:xfrm>
              <a:off x="933" y="1113"/>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5" name="Group 24"/>
          <p:cNvGrpSpPr>
            <a:grpSpLocks noChangeAspect="1"/>
          </p:cNvGrpSpPr>
          <p:nvPr/>
        </p:nvGrpSpPr>
        <p:grpSpPr bwMode="auto">
          <a:xfrm>
            <a:off x="2784475" y="1600200"/>
            <a:ext cx="1727200" cy="2217738"/>
            <a:chOff x="1716" y="864"/>
            <a:chExt cx="1163" cy="1494"/>
          </a:xfrm>
        </p:grpSpPr>
        <p:grpSp>
          <p:nvGrpSpPr>
            <p:cNvPr id="6" name="Group 25"/>
            <p:cNvGrpSpPr>
              <a:grpSpLocks noChangeAspect="1"/>
            </p:cNvGrpSpPr>
            <p:nvPr/>
          </p:nvGrpSpPr>
          <p:grpSpPr bwMode="auto">
            <a:xfrm>
              <a:off x="1716" y="1197"/>
              <a:ext cx="1163" cy="1161"/>
              <a:chOff x="1716" y="1197"/>
              <a:chExt cx="1163" cy="1161"/>
            </a:xfrm>
          </p:grpSpPr>
          <p:grpSp>
            <p:nvGrpSpPr>
              <p:cNvPr id="7" name="Group 26"/>
              <p:cNvGrpSpPr>
                <a:grpSpLocks noChangeAspect="1"/>
              </p:cNvGrpSpPr>
              <p:nvPr/>
            </p:nvGrpSpPr>
            <p:grpSpPr bwMode="auto">
              <a:xfrm>
                <a:off x="1716" y="1197"/>
                <a:ext cx="1163" cy="1161"/>
                <a:chOff x="525" y="1152"/>
                <a:chExt cx="1449" cy="1446"/>
              </a:xfrm>
            </p:grpSpPr>
            <p:sp>
              <p:nvSpPr>
                <p:cNvPr id="133147" name="Oval 27"/>
                <p:cNvSpPr>
                  <a:spLocks noChangeAspect="1" noChangeArrowheads="1"/>
                </p:cNvSpPr>
                <p:nvPr/>
              </p:nvSpPr>
              <p:spPr bwMode="auto">
                <a:xfrm>
                  <a:off x="528" y="1151"/>
                  <a:ext cx="1440" cy="1440"/>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32" name="Oval 28"/>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3" name="Oval 29"/>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4" name="Oval 30"/>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35" name="Line 31"/>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6" name="Line 32"/>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7" name="Line 33"/>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8" name="Line 34"/>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39" name="Line 35"/>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0" name="Line 36"/>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41" name="Oval 37"/>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29" name="Freeform 38"/>
              <p:cNvSpPr>
                <a:spLocks noChangeAspect="1"/>
              </p:cNvSpPr>
              <p:nvPr/>
            </p:nvSpPr>
            <p:spPr bwMode="auto">
              <a:xfrm rot="-3600000">
                <a:off x="2512" y="2050"/>
                <a:ext cx="296" cy="177"/>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30" name="Freeform 39"/>
              <p:cNvSpPr>
                <a:spLocks noChangeAspect="1"/>
              </p:cNvSpPr>
              <p:nvPr/>
            </p:nvSpPr>
            <p:spPr bwMode="auto">
              <a:xfrm rot="-1800000">
                <a:off x="2016" y="1506"/>
                <a:ext cx="164" cy="155"/>
              </a:xfrm>
              <a:custGeom>
                <a:avLst/>
                <a:gdLst>
                  <a:gd name="T0" fmla="*/ 62 w 164"/>
                  <a:gd name="T1" fmla="*/ 155 h 155"/>
                  <a:gd name="T2" fmla="*/ 0 w 164"/>
                  <a:gd name="T3" fmla="*/ 48 h 155"/>
                  <a:gd name="T4" fmla="*/ 21 w 164"/>
                  <a:gd name="T5" fmla="*/ 38 h 155"/>
                  <a:gd name="T6" fmla="*/ 45 w 164"/>
                  <a:gd name="T7" fmla="*/ 26 h 155"/>
                  <a:gd name="T8" fmla="*/ 62 w 164"/>
                  <a:gd name="T9" fmla="*/ 21 h 155"/>
                  <a:gd name="T10" fmla="*/ 80 w 164"/>
                  <a:gd name="T11" fmla="*/ 14 h 155"/>
                  <a:gd name="T12" fmla="*/ 102 w 164"/>
                  <a:gd name="T13" fmla="*/ 9 h 155"/>
                  <a:gd name="T14" fmla="*/ 122 w 164"/>
                  <a:gd name="T15" fmla="*/ 5 h 155"/>
                  <a:gd name="T16" fmla="*/ 152 w 164"/>
                  <a:gd name="T17" fmla="*/ 2 h 155"/>
                  <a:gd name="T18" fmla="*/ 164 w 164"/>
                  <a:gd name="T19" fmla="*/ 0 h 155"/>
                  <a:gd name="T20" fmla="*/ 164 w 164"/>
                  <a:gd name="T21" fmla="*/ 129 h 155"/>
                  <a:gd name="T22" fmla="*/ 149 w 164"/>
                  <a:gd name="T23" fmla="*/ 131 h 155"/>
                  <a:gd name="T24" fmla="*/ 137 w 164"/>
                  <a:gd name="T25" fmla="*/ 131 h 155"/>
                  <a:gd name="T26" fmla="*/ 126 w 164"/>
                  <a:gd name="T27" fmla="*/ 132 h 155"/>
                  <a:gd name="T28" fmla="*/ 107 w 164"/>
                  <a:gd name="T29" fmla="*/ 138 h 155"/>
                  <a:gd name="T30" fmla="*/ 89 w 164"/>
                  <a:gd name="T31" fmla="*/ 143 h 155"/>
                  <a:gd name="T32" fmla="*/ 71 w 164"/>
                  <a:gd name="T33" fmla="*/ 150 h 155"/>
                  <a:gd name="T34" fmla="*/ 62 w 164"/>
                  <a:gd name="T35" fmla="*/ 155 h 1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55"/>
                  <a:gd name="T56" fmla="*/ 164 w 164"/>
                  <a:gd name="T57" fmla="*/ 155 h 1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55">
                    <a:moveTo>
                      <a:pt x="62" y="155"/>
                    </a:moveTo>
                    <a:lnTo>
                      <a:pt x="0" y="48"/>
                    </a:lnTo>
                    <a:lnTo>
                      <a:pt x="21" y="38"/>
                    </a:lnTo>
                    <a:lnTo>
                      <a:pt x="45" y="26"/>
                    </a:lnTo>
                    <a:lnTo>
                      <a:pt x="62" y="21"/>
                    </a:lnTo>
                    <a:lnTo>
                      <a:pt x="80" y="14"/>
                    </a:lnTo>
                    <a:lnTo>
                      <a:pt x="102" y="9"/>
                    </a:lnTo>
                    <a:lnTo>
                      <a:pt x="122" y="5"/>
                    </a:lnTo>
                    <a:lnTo>
                      <a:pt x="152" y="2"/>
                    </a:lnTo>
                    <a:lnTo>
                      <a:pt x="164" y="0"/>
                    </a:lnTo>
                    <a:lnTo>
                      <a:pt x="164" y="129"/>
                    </a:lnTo>
                    <a:lnTo>
                      <a:pt x="149" y="131"/>
                    </a:lnTo>
                    <a:lnTo>
                      <a:pt x="137" y="131"/>
                    </a:lnTo>
                    <a:lnTo>
                      <a:pt x="126" y="132"/>
                    </a:lnTo>
                    <a:lnTo>
                      <a:pt x="107" y="138"/>
                    </a:lnTo>
                    <a:lnTo>
                      <a:pt x="89" y="143"/>
                    </a:lnTo>
                    <a:lnTo>
                      <a:pt x="71" y="150"/>
                    </a:lnTo>
                    <a:lnTo>
                      <a:pt x="62" y="15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827" name="AutoShape 40"/>
            <p:cNvSpPr>
              <a:spLocks noChangeAspect="1" noChangeArrowheads="1"/>
            </p:cNvSpPr>
            <p:nvPr/>
          </p:nvSpPr>
          <p:spPr bwMode="auto">
            <a:xfrm>
              <a:off x="220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8" name="Group 41"/>
          <p:cNvGrpSpPr>
            <a:grpSpLocks noChangeAspect="1"/>
          </p:cNvGrpSpPr>
          <p:nvPr/>
        </p:nvGrpSpPr>
        <p:grpSpPr bwMode="auto">
          <a:xfrm>
            <a:off x="4833938" y="1625600"/>
            <a:ext cx="1727200" cy="2192338"/>
            <a:chOff x="3003" y="864"/>
            <a:chExt cx="1163" cy="1476"/>
          </a:xfrm>
        </p:grpSpPr>
        <p:grpSp>
          <p:nvGrpSpPr>
            <p:cNvPr id="9" name="Group 42"/>
            <p:cNvGrpSpPr>
              <a:grpSpLocks noChangeAspect="1"/>
            </p:cNvGrpSpPr>
            <p:nvPr/>
          </p:nvGrpSpPr>
          <p:grpSpPr bwMode="auto">
            <a:xfrm>
              <a:off x="3003" y="1176"/>
              <a:ext cx="1163" cy="1164"/>
              <a:chOff x="3003" y="1176"/>
              <a:chExt cx="1163" cy="1164"/>
            </a:xfrm>
          </p:grpSpPr>
          <p:grpSp>
            <p:nvGrpSpPr>
              <p:cNvPr id="10" name="Group 43"/>
              <p:cNvGrpSpPr>
                <a:grpSpLocks noChangeAspect="1"/>
              </p:cNvGrpSpPr>
              <p:nvPr/>
            </p:nvGrpSpPr>
            <p:grpSpPr bwMode="auto">
              <a:xfrm>
                <a:off x="3003" y="1179"/>
                <a:ext cx="1163" cy="1161"/>
                <a:chOff x="525" y="1152"/>
                <a:chExt cx="1449" cy="1446"/>
              </a:xfrm>
            </p:grpSpPr>
            <p:sp>
              <p:nvSpPr>
                <p:cNvPr id="133164" name="Oval 44"/>
                <p:cNvSpPr>
                  <a:spLocks noChangeAspect="1" noChangeArrowheads="1"/>
                </p:cNvSpPr>
                <p:nvPr/>
              </p:nvSpPr>
              <p:spPr bwMode="auto">
                <a:xfrm>
                  <a:off x="528" y="1152"/>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816" name="Oval 45"/>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7" name="Oval 46"/>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8" name="Oval 47"/>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19" name="Line 48"/>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0" name="Line 49"/>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1" name="Line 50"/>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2" name="Line 51"/>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3" name="Line 52"/>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4" name="Line 53"/>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25" name="Oval 54"/>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812" name="Freeform 55"/>
              <p:cNvSpPr>
                <a:spLocks noChangeAspect="1"/>
              </p:cNvSpPr>
              <p:nvPr/>
            </p:nvSpPr>
            <p:spPr bwMode="auto">
              <a:xfrm rot="10800000">
                <a:off x="3582" y="1182"/>
                <a:ext cx="293" cy="189"/>
              </a:xfrm>
              <a:custGeom>
                <a:avLst/>
                <a:gdLst>
                  <a:gd name="T0" fmla="*/ 0 w 287"/>
                  <a:gd name="T1" fmla="*/ 102 h 177"/>
                  <a:gd name="T2" fmla="*/ 59 w 287"/>
                  <a:gd name="T3" fmla="*/ 0 h 177"/>
                  <a:gd name="T4" fmla="*/ 89 w 287"/>
                  <a:gd name="T5" fmla="*/ 17 h 177"/>
                  <a:gd name="T6" fmla="*/ 117 w 287"/>
                  <a:gd name="T7" fmla="*/ 30 h 177"/>
                  <a:gd name="T8" fmla="*/ 147 w 287"/>
                  <a:gd name="T9" fmla="*/ 42 h 177"/>
                  <a:gd name="T10" fmla="*/ 168 w 287"/>
                  <a:gd name="T11" fmla="*/ 48 h 177"/>
                  <a:gd name="T12" fmla="*/ 195 w 287"/>
                  <a:gd name="T13" fmla="*/ 56 h 177"/>
                  <a:gd name="T14" fmla="*/ 222 w 287"/>
                  <a:gd name="T15" fmla="*/ 60 h 177"/>
                  <a:gd name="T16" fmla="*/ 246 w 287"/>
                  <a:gd name="T17" fmla="*/ 65 h 177"/>
                  <a:gd name="T18" fmla="*/ 264 w 287"/>
                  <a:gd name="T19" fmla="*/ 66 h 177"/>
                  <a:gd name="T20" fmla="*/ 287 w 287"/>
                  <a:gd name="T21" fmla="*/ 66 h 177"/>
                  <a:gd name="T22" fmla="*/ 287 w 287"/>
                  <a:gd name="T23" fmla="*/ 177 h 177"/>
                  <a:gd name="T24" fmla="*/ 252 w 287"/>
                  <a:gd name="T25" fmla="*/ 177 h 177"/>
                  <a:gd name="T26" fmla="*/ 228 w 287"/>
                  <a:gd name="T27" fmla="*/ 176 h 177"/>
                  <a:gd name="T28" fmla="*/ 200 w 287"/>
                  <a:gd name="T29" fmla="*/ 173 h 177"/>
                  <a:gd name="T30" fmla="*/ 170 w 287"/>
                  <a:gd name="T31" fmla="*/ 167 h 177"/>
                  <a:gd name="T32" fmla="*/ 144 w 287"/>
                  <a:gd name="T33" fmla="*/ 161 h 177"/>
                  <a:gd name="T34" fmla="*/ 110 w 287"/>
                  <a:gd name="T35" fmla="*/ 152 h 177"/>
                  <a:gd name="T36" fmla="*/ 69 w 287"/>
                  <a:gd name="T37" fmla="*/ 138 h 177"/>
                  <a:gd name="T38" fmla="*/ 42 w 287"/>
                  <a:gd name="T39" fmla="*/ 126 h 177"/>
                  <a:gd name="T40" fmla="*/ 23 w 287"/>
                  <a:gd name="T41" fmla="*/ 116 h 177"/>
                  <a:gd name="T42" fmla="*/ 0 w 287"/>
                  <a:gd name="T43" fmla="*/ 102 h 1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7"/>
                  <a:gd name="T67" fmla="*/ 0 h 177"/>
                  <a:gd name="T68" fmla="*/ 287 w 287"/>
                  <a:gd name="T69" fmla="*/ 177 h 17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7" h="177">
                    <a:moveTo>
                      <a:pt x="0" y="102"/>
                    </a:moveTo>
                    <a:lnTo>
                      <a:pt x="59" y="0"/>
                    </a:lnTo>
                    <a:lnTo>
                      <a:pt x="89" y="17"/>
                    </a:lnTo>
                    <a:lnTo>
                      <a:pt x="117" y="30"/>
                    </a:lnTo>
                    <a:lnTo>
                      <a:pt x="147" y="42"/>
                    </a:lnTo>
                    <a:lnTo>
                      <a:pt x="168" y="48"/>
                    </a:lnTo>
                    <a:lnTo>
                      <a:pt x="195" y="56"/>
                    </a:lnTo>
                    <a:lnTo>
                      <a:pt x="222" y="60"/>
                    </a:lnTo>
                    <a:lnTo>
                      <a:pt x="246" y="65"/>
                    </a:lnTo>
                    <a:lnTo>
                      <a:pt x="264" y="66"/>
                    </a:lnTo>
                    <a:lnTo>
                      <a:pt x="287" y="66"/>
                    </a:lnTo>
                    <a:lnTo>
                      <a:pt x="287" y="177"/>
                    </a:lnTo>
                    <a:lnTo>
                      <a:pt x="252" y="177"/>
                    </a:lnTo>
                    <a:lnTo>
                      <a:pt x="228" y="176"/>
                    </a:lnTo>
                    <a:lnTo>
                      <a:pt x="200" y="173"/>
                    </a:lnTo>
                    <a:lnTo>
                      <a:pt x="170" y="167"/>
                    </a:lnTo>
                    <a:lnTo>
                      <a:pt x="144" y="161"/>
                    </a:lnTo>
                    <a:lnTo>
                      <a:pt x="110" y="152"/>
                    </a:lnTo>
                    <a:lnTo>
                      <a:pt x="69" y="138"/>
                    </a:lnTo>
                    <a:lnTo>
                      <a:pt x="42" y="126"/>
                    </a:lnTo>
                    <a:lnTo>
                      <a:pt x="23" y="116"/>
                    </a:lnTo>
                    <a:lnTo>
                      <a:pt x="0" y="102"/>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813" name="Freeform 56"/>
              <p:cNvSpPr>
                <a:spLocks noChangeAspect="1"/>
              </p:cNvSpPr>
              <p:nvPr/>
            </p:nvSpPr>
            <p:spPr bwMode="auto">
              <a:xfrm>
                <a:off x="3414" y="1970"/>
                <a:ext cx="170" cy="139"/>
              </a:xfrm>
              <a:custGeom>
                <a:avLst/>
                <a:gdLst>
                  <a:gd name="T0" fmla="*/ 0 w 170"/>
                  <a:gd name="T1" fmla="*/ 85 h 139"/>
                  <a:gd name="T2" fmla="*/ 50 w 170"/>
                  <a:gd name="T3" fmla="*/ 0 h 139"/>
                  <a:gd name="T4" fmla="*/ 75 w 170"/>
                  <a:gd name="T5" fmla="*/ 15 h 139"/>
                  <a:gd name="T6" fmla="*/ 102 w 170"/>
                  <a:gd name="T7" fmla="*/ 24 h 139"/>
                  <a:gd name="T8" fmla="*/ 128 w 170"/>
                  <a:gd name="T9" fmla="*/ 31 h 139"/>
                  <a:gd name="T10" fmla="*/ 170 w 170"/>
                  <a:gd name="T11" fmla="*/ 36 h 139"/>
                  <a:gd name="T12" fmla="*/ 170 w 170"/>
                  <a:gd name="T13" fmla="*/ 139 h 139"/>
                  <a:gd name="T14" fmla="*/ 141 w 170"/>
                  <a:gd name="T15" fmla="*/ 136 h 139"/>
                  <a:gd name="T16" fmla="*/ 105 w 170"/>
                  <a:gd name="T17" fmla="*/ 130 h 139"/>
                  <a:gd name="T18" fmla="*/ 74 w 170"/>
                  <a:gd name="T19" fmla="*/ 121 h 139"/>
                  <a:gd name="T20" fmla="*/ 38 w 170"/>
                  <a:gd name="T21" fmla="*/ 108 h 139"/>
                  <a:gd name="T22" fmla="*/ 23 w 170"/>
                  <a:gd name="T23" fmla="*/ 102 h 139"/>
                  <a:gd name="T24" fmla="*/ 0 w 170"/>
                  <a:gd name="T25" fmla="*/ 85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
                  <a:gd name="T40" fmla="*/ 0 h 139"/>
                  <a:gd name="T41" fmla="*/ 170 w 170"/>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 h="139">
                    <a:moveTo>
                      <a:pt x="0" y="85"/>
                    </a:moveTo>
                    <a:lnTo>
                      <a:pt x="50" y="0"/>
                    </a:lnTo>
                    <a:lnTo>
                      <a:pt x="75" y="15"/>
                    </a:lnTo>
                    <a:lnTo>
                      <a:pt x="102" y="24"/>
                    </a:lnTo>
                    <a:lnTo>
                      <a:pt x="128" y="31"/>
                    </a:lnTo>
                    <a:lnTo>
                      <a:pt x="170" y="36"/>
                    </a:lnTo>
                    <a:lnTo>
                      <a:pt x="170" y="139"/>
                    </a:lnTo>
                    <a:lnTo>
                      <a:pt x="141" y="136"/>
                    </a:lnTo>
                    <a:lnTo>
                      <a:pt x="105" y="130"/>
                    </a:lnTo>
                    <a:lnTo>
                      <a:pt x="74" y="121"/>
                    </a:lnTo>
                    <a:lnTo>
                      <a:pt x="38" y="108"/>
                    </a:lnTo>
                    <a:lnTo>
                      <a:pt x="23" y="102"/>
                    </a:lnTo>
                    <a:lnTo>
                      <a:pt x="0" y="8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sp>
            <p:nvSpPr>
              <p:cNvPr id="75814" name="Freeform 57"/>
              <p:cNvSpPr>
                <a:spLocks noChangeAspect="1"/>
              </p:cNvSpPr>
              <p:nvPr/>
            </p:nvSpPr>
            <p:spPr bwMode="auto">
              <a:xfrm>
                <a:off x="3003" y="1176"/>
                <a:ext cx="579" cy="873"/>
              </a:xfrm>
              <a:custGeom>
                <a:avLst/>
                <a:gdLst>
                  <a:gd name="T0" fmla="*/ 80 w 579"/>
                  <a:gd name="T1" fmla="*/ 873 h 873"/>
                  <a:gd name="T2" fmla="*/ 188 w 579"/>
                  <a:gd name="T3" fmla="*/ 810 h 873"/>
                  <a:gd name="T4" fmla="*/ 182 w 579"/>
                  <a:gd name="T5" fmla="*/ 800 h 873"/>
                  <a:gd name="T6" fmla="*/ 167 w 579"/>
                  <a:gd name="T7" fmla="*/ 770 h 873"/>
                  <a:gd name="T8" fmla="*/ 156 w 579"/>
                  <a:gd name="T9" fmla="*/ 741 h 873"/>
                  <a:gd name="T10" fmla="*/ 147 w 579"/>
                  <a:gd name="T11" fmla="*/ 711 h 873"/>
                  <a:gd name="T12" fmla="*/ 140 w 579"/>
                  <a:gd name="T13" fmla="*/ 687 h 873"/>
                  <a:gd name="T14" fmla="*/ 135 w 579"/>
                  <a:gd name="T15" fmla="*/ 654 h 873"/>
                  <a:gd name="T16" fmla="*/ 131 w 579"/>
                  <a:gd name="T17" fmla="*/ 614 h 873"/>
                  <a:gd name="T18" fmla="*/ 129 w 579"/>
                  <a:gd name="T19" fmla="*/ 564 h 873"/>
                  <a:gd name="T20" fmla="*/ 134 w 579"/>
                  <a:gd name="T21" fmla="*/ 525 h 873"/>
                  <a:gd name="T22" fmla="*/ 140 w 579"/>
                  <a:gd name="T23" fmla="*/ 489 h 873"/>
                  <a:gd name="T24" fmla="*/ 155 w 579"/>
                  <a:gd name="T25" fmla="*/ 434 h 873"/>
                  <a:gd name="T26" fmla="*/ 179 w 579"/>
                  <a:gd name="T27" fmla="*/ 377 h 873"/>
                  <a:gd name="T28" fmla="*/ 201 w 579"/>
                  <a:gd name="T29" fmla="*/ 338 h 873"/>
                  <a:gd name="T30" fmla="*/ 233 w 579"/>
                  <a:gd name="T31" fmla="*/ 294 h 873"/>
                  <a:gd name="T32" fmla="*/ 264 w 579"/>
                  <a:gd name="T33" fmla="*/ 258 h 873"/>
                  <a:gd name="T34" fmla="*/ 305 w 579"/>
                  <a:gd name="T35" fmla="*/ 222 h 873"/>
                  <a:gd name="T36" fmla="*/ 338 w 579"/>
                  <a:gd name="T37" fmla="*/ 198 h 873"/>
                  <a:gd name="T38" fmla="*/ 381 w 579"/>
                  <a:gd name="T39" fmla="*/ 173 h 873"/>
                  <a:gd name="T40" fmla="*/ 434 w 579"/>
                  <a:gd name="T41" fmla="*/ 149 h 873"/>
                  <a:gd name="T42" fmla="*/ 485 w 579"/>
                  <a:gd name="T43" fmla="*/ 135 h 873"/>
                  <a:gd name="T44" fmla="*/ 545 w 579"/>
                  <a:gd name="T45" fmla="*/ 125 h 873"/>
                  <a:gd name="T46" fmla="*/ 579 w 579"/>
                  <a:gd name="T47" fmla="*/ 123 h 873"/>
                  <a:gd name="T48" fmla="*/ 579 w 579"/>
                  <a:gd name="T49" fmla="*/ 0 h 873"/>
                  <a:gd name="T50" fmla="*/ 536 w 579"/>
                  <a:gd name="T51" fmla="*/ 0 h 873"/>
                  <a:gd name="T52" fmla="*/ 507 w 579"/>
                  <a:gd name="T53" fmla="*/ 6 h 873"/>
                  <a:gd name="T54" fmla="*/ 480 w 579"/>
                  <a:gd name="T55" fmla="*/ 11 h 873"/>
                  <a:gd name="T56" fmla="*/ 443 w 579"/>
                  <a:gd name="T57" fmla="*/ 17 h 873"/>
                  <a:gd name="T58" fmla="*/ 386 w 579"/>
                  <a:gd name="T59" fmla="*/ 33 h 873"/>
                  <a:gd name="T60" fmla="*/ 354 w 579"/>
                  <a:gd name="T61" fmla="*/ 48 h 873"/>
                  <a:gd name="T62" fmla="*/ 320 w 579"/>
                  <a:gd name="T63" fmla="*/ 62 h 873"/>
                  <a:gd name="T64" fmla="*/ 282 w 579"/>
                  <a:gd name="T65" fmla="*/ 86 h 873"/>
                  <a:gd name="T66" fmla="*/ 249 w 579"/>
                  <a:gd name="T67" fmla="*/ 105 h 873"/>
                  <a:gd name="T68" fmla="*/ 219 w 579"/>
                  <a:gd name="T69" fmla="*/ 128 h 873"/>
                  <a:gd name="T70" fmla="*/ 189 w 579"/>
                  <a:gd name="T71" fmla="*/ 153 h 873"/>
                  <a:gd name="T72" fmla="*/ 167 w 579"/>
                  <a:gd name="T73" fmla="*/ 174 h 873"/>
                  <a:gd name="T74" fmla="*/ 146 w 579"/>
                  <a:gd name="T75" fmla="*/ 197 h 873"/>
                  <a:gd name="T76" fmla="*/ 126 w 579"/>
                  <a:gd name="T77" fmla="*/ 222 h 873"/>
                  <a:gd name="T78" fmla="*/ 104 w 579"/>
                  <a:gd name="T79" fmla="*/ 251 h 873"/>
                  <a:gd name="T80" fmla="*/ 83 w 579"/>
                  <a:gd name="T81" fmla="*/ 282 h 873"/>
                  <a:gd name="T82" fmla="*/ 63 w 579"/>
                  <a:gd name="T83" fmla="*/ 318 h 873"/>
                  <a:gd name="T84" fmla="*/ 45 w 579"/>
                  <a:gd name="T85" fmla="*/ 357 h 873"/>
                  <a:gd name="T86" fmla="*/ 35 w 579"/>
                  <a:gd name="T87" fmla="*/ 387 h 873"/>
                  <a:gd name="T88" fmla="*/ 21 w 579"/>
                  <a:gd name="T89" fmla="*/ 429 h 873"/>
                  <a:gd name="T90" fmla="*/ 9 w 579"/>
                  <a:gd name="T91" fmla="*/ 482 h 873"/>
                  <a:gd name="T92" fmla="*/ 5 w 579"/>
                  <a:gd name="T93" fmla="*/ 518 h 873"/>
                  <a:gd name="T94" fmla="*/ 0 w 579"/>
                  <a:gd name="T95" fmla="*/ 567 h 873"/>
                  <a:gd name="T96" fmla="*/ 0 w 579"/>
                  <a:gd name="T97" fmla="*/ 611 h 873"/>
                  <a:gd name="T98" fmla="*/ 6 w 579"/>
                  <a:gd name="T99" fmla="*/ 665 h 873"/>
                  <a:gd name="T100" fmla="*/ 17 w 579"/>
                  <a:gd name="T101" fmla="*/ 717 h 873"/>
                  <a:gd name="T102" fmla="*/ 24 w 579"/>
                  <a:gd name="T103" fmla="*/ 746 h 873"/>
                  <a:gd name="T104" fmla="*/ 42 w 579"/>
                  <a:gd name="T105" fmla="*/ 795 h 873"/>
                  <a:gd name="T106" fmla="*/ 57 w 579"/>
                  <a:gd name="T107" fmla="*/ 831 h 873"/>
                  <a:gd name="T108" fmla="*/ 72 w 579"/>
                  <a:gd name="T109" fmla="*/ 858 h 873"/>
                  <a:gd name="T110" fmla="*/ 80 w 579"/>
                  <a:gd name="T111" fmla="*/ 873 h 87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9"/>
                  <a:gd name="T169" fmla="*/ 0 h 873"/>
                  <a:gd name="T170" fmla="*/ 579 w 579"/>
                  <a:gd name="T171" fmla="*/ 873 h 87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9" h="873">
                    <a:moveTo>
                      <a:pt x="80" y="873"/>
                    </a:moveTo>
                    <a:lnTo>
                      <a:pt x="188" y="810"/>
                    </a:lnTo>
                    <a:lnTo>
                      <a:pt x="182" y="800"/>
                    </a:lnTo>
                    <a:lnTo>
                      <a:pt x="167" y="770"/>
                    </a:lnTo>
                    <a:lnTo>
                      <a:pt x="156" y="741"/>
                    </a:lnTo>
                    <a:lnTo>
                      <a:pt x="147" y="711"/>
                    </a:lnTo>
                    <a:lnTo>
                      <a:pt x="140" y="687"/>
                    </a:lnTo>
                    <a:lnTo>
                      <a:pt x="135" y="654"/>
                    </a:lnTo>
                    <a:lnTo>
                      <a:pt x="131" y="614"/>
                    </a:lnTo>
                    <a:lnTo>
                      <a:pt x="129" y="564"/>
                    </a:lnTo>
                    <a:lnTo>
                      <a:pt x="134" y="525"/>
                    </a:lnTo>
                    <a:lnTo>
                      <a:pt x="140" y="489"/>
                    </a:lnTo>
                    <a:lnTo>
                      <a:pt x="155" y="434"/>
                    </a:lnTo>
                    <a:lnTo>
                      <a:pt x="179" y="377"/>
                    </a:lnTo>
                    <a:lnTo>
                      <a:pt x="201" y="338"/>
                    </a:lnTo>
                    <a:lnTo>
                      <a:pt x="233" y="294"/>
                    </a:lnTo>
                    <a:lnTo>
                      <a:pt x="264" y="258"/>
                    </a:lnTo>
                    <a:lnTo>
                      <a:pt x="305" y="222"/>
                    </a:lnTo>
                    <a:lnTo>
                      <a:pt x="338" y="198"/>
                    </a:lnTo>
                    <a:lnTo>
                      <a:pt x="381" y="173"/>
                    </a:lnTo>
                    <a:lnTo>
                      <a:pt x="434" y="149"/>
                    </a:lnTo>
                    <a:lnTo>
                      <a:pt x="485" y="135"/>
                    </a:lnTo>
                    <a:lnTo>
                      <a:pt x="545" y="125"/>
                    </a:lnTo>
                    <a:lnTo>
                      <a:pt x="579" y="123"/>
                    </a:lnTo>
                    <a:lnTo>
                      <a:pt x="579" y="0"/>
                    </a:lnTo>
                    <a:lnTo>
                      <a:pt x="536" y="0"/>
                    </a:lnTo>
                    <a:lnTo>
                      <a:pt x="507" y="6"/>
                    </a:lnTo>
                    <a:lnTo>
                      <a:pt x="480" y="11"/>
                    </a:lnTo>
                    <a:lnTo>
                      <a:pt x="443" y="17"/>
                    </a:lnTo>
                    <a:lnTo>
                      <a:pt x="386" y="33"/>
                    </a:lnTo>
                    <a:lnTo>
                      <a:pt x="354" y="48"/>
                    </a:lnTo>
                    <a:lnTo>
                      <a:pt x="320" y="62"/>
                    </a:lnTo>
                    <a:lnTo>
                      <a:pt x="282" y="86"/>
                    </a:lnTo>
                    <a:lnTo>
                      <a:pt x="249" y="105"/>
                    </a:lnTo>
                    <a:lnTo>
                      <a:pt x="219" y="128"/>
                    </a:lnTo>
                    <a:lnTo>
                      <a:pt x="189" y="153"/>
                    </a:lnTo>
                    <a:lnTo>
                      <a:pt x="167" y="174"/>
                    </a:lnTo>
                    <a:lnTo>
                      <a:pt x="146" y="197"/>
                    </a:lnTo>
                    <a:lnTo>
                      <a:pt x="126" y="222"/>
                    </a:lnTo>
                    <a:lnTo>
                      <a:pt x="104" y="251"/>
                    </a:lnTo>
                    <a:lnTo>
                      <a:pt x="83" y="282"/>
                    </a:lnTo>
                    <a:lnTo>
                      <a:pt x="63" y="318"/>
                    </a:lnTo>
                    <a:lnTo>
                      <a:pt x="45" y="357"/>
                    </a:lnTo>
                    <a:lnTo>
                      <a:pt x="35" y="387"/>
                    </a:lnTo>
                    <a:lnTo>
                      <a:pt x="21" y="429"/>
                    </a:lnTo>
                    <a:lnTo>
                      <a:pt x="9" y="482"/>
                    </a:lnTo>
                    <a:lnTo>
                      <a:pt x="5" y="518"/>
                    </a:lnTo>
                    <a:lnTo>
                      <a:pt x="0" y="567"/>
                    </a:lnTo>
                    <a:lnTo>
                      <a:pt x="0" y="611"/>
                    </a:lnTo>
                    <a:lnTo>
                      <a:pt x="6" y="665"/>
                    </a:lnTo>
                    <a:lnTo>
                      <a:pt x="17" y="717"/>
                    </a:lnTo>
                    <a:lnTo>
                      <a:pt x="24" y="746"/>
                    </a:lnTo>
                    <a:lnTo>
                      <a:pt x="42" y="795"/>
                    </a:lnTo>
                    <a:lnTo>
                      <a:pt x="57" y="831"/>
                    </a:lnTo>
                    <a:lnTo>
                      <a:pt x="72" y="858"/>
                    </a:lnTo>
                    <a:lnTo>
                      <a:pt x="80" y="873"/>
                    </a:lnTo>
                    <a:close/>
                  </a:path>
                </a:pathLst>
              </a:custGeom>
              <a:solidFill>
                <a:schemeClr val="bg2"/>
              </a:solidFill>
              <a:ln w="9525">
                <a:solidFill>
                  <a:schemeClr val="tx1"/>
                </a:solidFill>
                <a:miter lim="800000"/>
                <a:headEnd/>
                <a:tailEnd/>
              </a:ln>
            </p:spPr>
            <p:txBody>
              <a:bodyPr wrap="none">
                <a:prstTxWarp prst="textNoShape">
                  <a:avLst/>
                </a:prstTxWarp>
              </a:bodyPr>
              <a:lstStyle/>
              <a:p>
                <a:endParaRPr lang="en-US"/>
              </a:p>
            </p:txBody>
          </p:sp>
        </p:grpSp>
        <p:sp>
          <p:nvSpPr>
            <p:cNvPr id="75810" name="AutoShape 58"/>
            <p:cNvSpPr>
              <a:spLocks noChangeAspect="1" noChangeArrowheads="1"/>
            </p:cNvSpPr>
            <p:nvPr/>
          </p:nvSpPr>
          <p:spPr bwMode="auto">
            <a:xfrm>
              <a:off x="3492" y="864"/>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59"/>
          <p:cNvGrpSpPr>
            <a:grpSpLocks noChangeAspect="1"/>
          </p:cNvGrpSpPr>
          <p:nvPr/>
        </p:nvGrpSpPr>
        <p:grpSpPr bwMode="auto">
          <a:xfrm>
            <a:off x="6883400" y="1649413"/>
            <a:ext cx="1727200" cy="2168525"/>
            <a:chOff x="4299" y="858"/>
            <a:chExt cx="1163" cy="1461"/>
          </a:xfrm>
        </p:grpSpPr>
        <p:grpSp>
          <p:nvGrpSpPr>
            <p:cNvPr id="12" name="Group 60"/>
            <p:cNvGrpSpPr>
              <a:grpSpLocks noChangeAspect="1"/>
            </p:cNvGrpSpPr>
            <p:nvPr/>
          </p:nvGrpSpPr>
          <p:grpSpPr bwMode="auto">
            <a:xfrm>
              <a:off x="4299" y="1157"/>
              <a:ext cx="1163" cy="1162"/>
              <a:chOff x="4299" y="1157"/>
              <a:chExt cx="1163" cy="1162"/>
            </a:xfrm>
          </p:grpSpPr>
          <p:grpSp>
            <p:nvGrpSpPr>
              <p:cNvPr id="13" name="Group 61"/>
              <p:cNvGrpSpPr>
                <a:grpSpLocks noChangeAspect="1"/>
              </p:cNvGrpSpPr>
              <p:nvPr/>
            </p:nvGrpSpPr>
            <p:grpSpPr bwMode="auto">
              <a:xfrm>
                <a:off x="4299" y="1158"/>
                <a:ext cx="1163" cy="1161"/>
                <a:chOff x="525" y="1152"/>
                <a:chExt cx="1449" cy="1446"/>
              </a:xfrm>
            </p:grpSpPr>
            <p:sp>
              <p:nvSpPr>
                <p:cNvPr id="133182" name="Oval 62"/>
                <p:cNvSpPr>
                  <a:spLocks noChangeAspect="1" noChangeArrowheads="1"/>
                </p:cNvSpPr>
                <p:nvPr/>
              </p:nvSpPr>
              <p:spPr bwMode="auto">
                <a:xfrm>
                  <a:off x="528" y="1153"/>
                  <a:ext cx="1440" cy="1439"/>
                </a:xfrm>
                <a:prstGeom prst="ellipse">
                  <a:avLst/>
                </a:prstGeom>
                <a:solidFill>
                  <a:schemeClr val="bg1"/>
                </a:solidFill>
                <a:ln w="9525">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pPr>
                    <a:defRPr/>
                  </a:pPr>
                  <a:endParaRPr lang="en-US"/>
                </a:p>
              </p:txBody>
            </p:sp>
            <p:sp>
              <p:nvSpPr>
                <p:cNvPr id="75799" name="Oval 63"/>
                <p:cNvSpPr>
                  <a:spLocks noChangeAspect="1" noChangeArrowheads="1"/>
                </p:cNvSpPr>
                <p:nvPr/>
              </p:nvSpPr>
              <p:spPr bwMode="auto">
                <a:xfrm>
                  <a:off x="687" y="1302"/>
                  <a:ext cx="1152" cy="1152"/>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0" name="Oval 64"/>
                <p:cNvSpPr>
                  <a:spLocks noChangeAspect="1" noChangeArrowheads="1"/>
                </p:cNvSpPr>
                <p:nvPr/>
              </p:nvSpPr>
              <p:spPr bwMode="auto">
                <a:xfrm>
                  <a:off x="831" y="1446"/>
                  <a:ext cx="864" cy="864"/>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1" name="Oval 65"/>
                <p:cNvSpPr>
                  <a:spLocks noChangeAspect="1" noChangeArrowheads="1"/>
                </p:cNvSpPr>
                <p:nvPr/>
              </p:nvSpPr>
              <p:spPr bwMode="auto">
                <a:xfrm>
                  <a:off x="963" y="1605"/>
                  <a:ext cx="576" cy="576"/>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75802" name="Line 66"/>
                <p:cNvSpPr>
                  <a:spLocks noChangeAspect="1" noChangeShapeType="1"/>
                </p:cNvSpPr>
                <p:nvPr/>
              </p:nvSpPr>
              <p:spPr bwMode="auto">
                <a:xfrm>
                  <a:off x="1248" y="1152"/>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3" name="Line 67"/>
                <p:cNvSpPr>
                  <a:spLocks noChangeAspect="1" noChangeShapeType="1"/>
                </p:cNvSpPr>
                <p:nvPr/>
              </p:nvSpPr>
              <p:spPr bwMode="auto">
                <a:xfrm rot="1800000">
                  <a:off x="1251" y="1155"/>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4" name="Line 68"/>
                <p:cNvSpPr>
                  <a:spLocks noChangeAspect="1" noChangeShapeType="1"/>
                </p:cNvSpPr>
                <p:nvPr/>
              </p:nvSpPr>
              <p:spPr bwMode="auto">
                <a:xfrm rot="3600000">
                  <a:off x="1245"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5" name="Line 69"/>
                <p:cNvSpPr>
                  <a:spLocks noChangeAspect="1" noChangeShapeType="1"/>
                </p:cNvSpPr>
                <p:nvPr/>
              </p:nvSpPr>
              <p:spPr bwMode="auto">
                <a:xfrm rot="5400000">
                  <a:off x="1245" y="1140"/>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6" name="Line 70"/>
                <p:cNvSpPr>
                  <a:spLocks noChangeAspect="1" noChangeShapeType="1"/>
                </p:cNvSpPr>
                <p:nvPr/>
              </p:nvSpPr>
              <p:spPr bwMode="auto">
                <a:xfrm rot="7200000">
                  <a:off x="1254" y="1131"/>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7" name="Line 71"/>
                <p:cNvSpPr>
                  <a:spLocks noChangeAspect="1" noChangeShapeType="1"/>
                </p:cNvSpPr>
                <p:nvPr/>
              </p:nvSpPr>
              <p:spPr bwMode="auto">
                <a:xfrm rot="9000000">
                  <a:off x="1263" y="1158"/>
                  <a:ext cx="0" cy="1440"/>
                </a:xfrm>
                <a:prstGeom prst="line">
                  <a:avLst/>
                </a:prstGeom>
                <a:noFill/>
                <a:ln w="9525">
                  <a:solidFill>
                    <a:schemeClr val="tx1"/>
                  </a:solidFill>
                  <a:round/>
                  <a:headEnd/>
                  <a:tailEnd/>
                </a:ln>
              </p:spPr>
              <p:txBody>
                <a:bodyPr>
                  <a:prstTxWarp prst="textNoShape">
                    <a:avLst/>
                  </a:prstTxWarp>
                </a:bodyPr>
                <a:lstStyle/>
                <a:p>
                  <a:endParaRPr lang="en-US"/>
                </a:p>
              </p:txBody>
            </p:sp>
            <p:sp>
              <p:nvSpPr>
                <p:cNvPr id="75808" name="Oval 72"/>
                <p:cNvSpPr>
                  <a:spLocks noChangeAspect="1" noChangeArrowheads="1"/>
                </p:cNvSpPr>
                <p:nvPr/>
              </p:nvSpPr>
              <p:spPr bwMode="auto">
                <a:xfrm>
                  <a:off x="1107" y="1749"/>
                  <a:ext cx="288" cy="288"/>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grpSp>
          <p:sp>
            <p:nvSpPr>
              <p:cNvPr id="75796" name="Freeform 73"/>
              <p:cNvSpPr>
                <a:spLocks noChangeAspect="1"/>
              </p:cNvSpPr>
              <p:nvPr/>
            </p:nvSpPr>
            <p:spPr bwMode="auto">
              <a:xfrm>
                <a:off x="4596" y="1157"/>
                <a:ext cx="284" cy="183"/>
              </a:xfrm>
              <a:custGeom>
                <a:avLst/>
                <a:gdLst>
                  <a:gd name="T0" fmla="*/ 284 w 284"/>
                  <a:gd name="T1" fmla="*/ 120 h 183"/>
                  <a:gd name="T2" fmla="*/ 284 w 284"/>
                  <a:gd name="T3" fmla="*/ 0 h 183"/>
                  <a:gd name="T4" fmla="*/ 251 w 284"/>
                  <a:gd name="T5" fmla="*/ 1 h 183"/>
                  <a:gd name="T6" fmla="*/ 219 w 284"/>
                  <a:gd name="T7" fmla="*/ 3 h 183"/>
                  <a:gd name="T8" fmla="*/ 183 w 284"/>
                  <a:gd name="T9" fmla="*/ 9 h 183"/>
                  <a:gd name="T10" fmla="*/ 137 w 284"/>
                  <a:gd name="T11" fmla="*/ 19 h 183"/>
                  <a:gd name="T12" fmla="*/ 92 w 284"/>
                  <a:gd name="T13" fmla="*/ 31 h 183"/>
                  <a:gd name="T14" fmla="*/ 65 w 284"/>
                  <a:gd name="T15" fmla="*/ 42 h 183"/>
                  <a:gd name="T16" fmla="*/ 36 w 284"/>
                  <a:gd name="T17" fmla="*/ 54 h 183"/>
                  <a:gd name="T18" fmla="*/ 0 w 284"/>
                  <a:gd name="T19" fmla="*/ 75 h 183"/>
                  <a:gd name="T20" fmla="*/ 63 w 284"/>
                  <a:gd name="T21" fmla="*/ 183 h 183"/>
                  <a:gd name="T22" fmla="*/ 98 w 284"/>
                  <a:gd name="T23" fmla="*/ 165 h 183"/>
                  <a:gd name="T24" fmla="*/ 132 w 284"/>
                  <a:gd name="T25" fmla="*/ 150 h 183"/>
                  <a:gd name="T26" fmla="*/ 171 w 284"/>
                  <a:gd name="T27" fmla="*/ 138 h 183"/>
                  <a:gd name="T28" fmla="*/ 198 w 284"/>
                  <a:gd name="T29" fmla="*/ 130 h 183"/>
                  <a:gd name="T30" fmla="*/ 242 w 284"/>
                  <a:gd name="T31" fmla="*/ 123 h 183"/>
                  <a:gd name="T32" fmla="*/ 284 w 284"/>
                  <a:gd name="T33" fmla="*/ 120 h 1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183"/>
                  <a:gd name="T53" fmla="*/ 284 w 284"/>
                  <a:gd name="T54" fmla="*/ 183 h 1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183">
                    <a:moveTo>
                      <a:pt x="284" y="120"/>
                    </a:moveTo>
                    <a:lnTo>
                      <a:pt x="284" y="0"/>
                    </a:lnTo>
                    <a:lnTo>
                      <a:pt x="251" y="1"/>
                    </a:lnTo>
                    <a:lnTo>
                      <a:pt x="219" y="3"/>
                    </a:lnTo>
                    <a:lnTo>
                      <a:pt x="183" y="9"/>
                    </a:lnTo>
                    <a:lnTo>
                      <a:pt x="137" y="19"/>
                    </a:lnTo>
                    <a:lnTo>
                      <a:pt x="92" y="31"/>
                    </a:lnTo>
                    <a:lnTo>
                      <a:pt x="65" y="42"/>
                    </a:lnTo>
                    <a:lnTo>
                      <a:pt x="36" y="54"/>
                    </a:lnTo>
                    <a:lnTo>
                      <a:pt x="0" y="75"/>
                    </a:lnTo>
                    <a:lnTo>
                      <a:pt x="63" y="183"/>
                    </a:lnTo>
                    <a:lnTo>
                      <a:pt x="98" y="165"/>
                    </a:lnTo>
                    <a:lnTo>
                      <a:pt x="132" y="150"/>
                    </a:lnTo>
                    <a:lnTo>
                      <a:pt x="171" y="138"/>
                    </a:lnTo>
                    <a:lnTo>
                      <a:pt x="198" y="130"/>
                    </a:lnTo>
                    <a:lnTo>
                      <a:pt x="242" y="123"/>
                    </a:lnTo>
                    <a:lnTo>
                      <a:pt x="284" y="120"/>
                    </a:lnTo>
                    <a:close/>
                  </a:path>
                </a:pathLst>
              </a:custGeom>
              <a:solidFill>
                <a:srgbClr val="FF0000"/>
              </a:solidFill>
              <a:ln w="9525">
                <a:solidFill>
                  <a:schemeClr val="tx1"/>
                </a:solidFill>
                <a:round/>
                <a:headEnd/>
                <a:tailEnd/>
              </a:ln>
            </p:spPr>
            <p:txBody>
              <a:bodyPr>
                <a:prstTxWarp prst="textNoShape">
                  <a:avLst/>
                </a:prstTxWarp>
              </a:bodyPr>
              <a:lstStyle/>
              <a:p>
                <a:endParaRPr lang="en-US"/>
              </a:p>
            </p:txBody>
          </p:sp>
          <p:sp>
            <p:nvSpPr>
              <p:cNvPr id="75797" name="Freeform 74"/>
              <p:cNvSpPr>
                <a:spLocks noChangeAspect="1"/>
              </p:cNvSpPr>
              <p:nvPr/>
            </p:nvSpPr>
            <p:spPr bwMode="auto">
              <a:xfrm>
                <a:off x="5007" y="1839"/>
                <a:ext cx="192" cy="201"/>
              </a:xfrm>
              <a:custGeom>
                <a:avLst/>
                <a:gdLst>
                  <a:gd name="T0" fmla="*/ 0 w 192"/>
                  <a:gd name="T1" fmla="*/ 105 h 201"/>
                  <a:gd name="T2" fmla="*/ 57 w 192"/>
                  <a:gd name="T3" fmla="*/ 201 h 201"/>
                  <a:gd name="T4" fmla="*/ 93 w 192"/>
                  <a:gd name="T5" fmla="*/ 183 h 201"/>
                  <a:gd name="T6" fmla="*/ 123 w 192"/>
                  <a:gd name="T7" fmla="*/ 153 h 201"/>
                  <a:gd name="T8" fmla="*/ 156 w 192"/>
                  <a:gd name="T9" fmla="*/ 117 h 201"/>
                  <a:gd name="T10" fmla="*/ 183 w 192"/>
                  <a:gd name="T11" fmla="*/ 75 h 201"/>
                  <a:gd name="T12" fmla="*/ 192 w 192"/>
                  <a:gd name="T13" fmla="*/ 57 h 201"/>
                  <a:gd name="T14" fmla="*/ 87 w 192"/>
                  <a:gd name="T15" fmla="*/ 0 h 201"/>
                  <a:gd name="T16" fmla="*/ 75 w 192"/>
                  <a:gd name="T17" fmla="*/ 24 h 201"/>
                  <a:gd name="T18" fmla="*/ 54 w 192"/>
                  <a:gd name="T19" fmla="*/ 51 h 201"/>
                  <a:gd name="T20" fmla="*/ 27 w 192"/>
                  <a:gd name="T21" fmla="*/ 81 h 201"/>
                  <a:gd name="T22" fmla="*/ 0 w 192"/>
                  <a:gd name="T23" fmla="*/ 105 h 2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2"/>
                  <a:gd name="T37" fmla="*/ 0 h 201"/>
                  <a:gd name="T38" fmla="*/ 192 w 192"/>
                  <a:gd name="T39" fmla="*/ 201 h 2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2" h="201">
                    <a:moveTo>
                      <a:pt x="0" y="105"/>
                    </a:moveTo>
                    <a:lnTo>
                      <a:pt x="57" y="201"/>
                    </a:lnTo>
                    <a:lnTo>
                      <a:pt x="93" y="183"/>
                    </a:lnTo>
                    <a:lnTo>
                      <a:pt x="123" y="153"/>
                    </a:lnTo>
                    <a:lnTo>
                      <a:pt x="156" y="117"/>
                    </a:lnTo>
                    <a:lnTo>
                      <a:pt x="183" y="75"/>
                    </a:lnTo>
                    <a:lnTo>
                      <a:pt x="192" y="57"/>
                    </a:lnTo>
                    <a:lnTo>
                      <a:pt x="87" y="0"/>
                    </a:lnTo>
                    <a:lnTo>
                      <a:pt x="75" y="24"/>
                    </a:lnTo>
                    <a:lnTo>
                      <a:pt x="54" y="51"/>
                    </a:lnTo>
                    <a:lnTo>
                      <a:pt x="27" y="81"/>
                    </a:lnTo>
                    <a:lnTo>
                      <a:pt x="0" y="105"/>
                    </a:lnTo>
                    <a:close/>
                  </a:path>
                </a:pathLst>
              </a:custGeom>
              <a:solidFill>
                <a:srgbClr val="0000FF"/>
              </a:solidFill>
              <a:ln w="9525">
                <a:solidFill>
                  <a:schemeClr val="tx1"/>
                </a:solidFill>
                <a:round/>
                <a:headEnd/>
                <a:tailEnd/>
              </a:ln>
            </p:spPr>
            <p:txBody>
              <a:bodyPr>
                <a:prstTxWarp prst="textNoShape">
                  <a:avLst/>
                </a:prstTxWarp>
              </a:bodyPr>
              <a:lstStyle/>
              <a:p>
                <a:endParaRPr lang="en-US"/>
              </a:p>
            </p:txBody>
          </p:sp>
        </p:grpSp>
        <p:sp>
          <p:nvSpPr>
            <p:cNvPr id="75794" name="AutoShape 75"/>
            <p:cNvSpPr>
              <a:spLocks noChangeAspect="1" noChangeArrowheads="1"/>
            </p:cNvSpPr>
            <p:nvPr/>
          </p:nvSpPr>
          <p:spPr bwMode="auto">
            <a:xfrm>
              <a:off x="4782" y="858"/>
              <a:ext cx="195" cy="375"/>
            </a:xfrm>
            <a:prstGeom prst="downArrow">
              <a:avLst>
                <a:gd name="adj1" fmla="val 50000"/>
                <a:gd name="adj2" fmla="val 48077"/>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sp>
        <p:nvSpPr>
          <p:cNvPr id="75787" name="AutoShape 76"/>
          <p:cNvSpPr>
            <a:spLocks noChangeArrowheads="1"/>
          </p:cNvSpPr>
          <p:nvPr/>
        </p:nvSpPr>
        <p:spPr bwMode="auto">
          <a:xfrm>
            <a:off x="381000" y="2065338"/>
            <a:ext cx="304800" cy="1752600"/>
          </a:xfrm>
          <a:prstGeom prst="curvedRightArrow">
            <a:avLst>
              <a:gd name="adj1" fmla="val 115000"/>
              <a:gd name="adj2" fmla="val 230000"/>
              <a:gd name="adj3" fmla="val 33333"/>
            </a:avLst>
          </a:prstGeom>
          <a:solidFill>
            <a:srgbClr val="F7F5CD"/>
          </a:solidFill>
          <a:ln w="9525">
            <a:solidFill>
              <a:schemeClr val="tx1"/>
            </a:solidFill>
            <a:miter lim="800000"/>
            <a:headEnd/>
            <a:tailEnd/>
          </a:ln>
        </p:spPr>
        <p:txBody>
          <a:bodyPr wrap="none" anchor="ctr">
            <a:prstTxWarp prst="textNoShape">
              <a:avLst/>
            </a:prstTxWarp>
          </a:bodyPr>
          <a:lstStyle/>
          <a:p>
            <a:endParaRPr lang="en-US"/>
          </a:p>
        </p:txBody>
      </p:sp>
      <p:sp>
        <p:nvSpPr>
          <p:cNvPr id="84" name="TextBox 83"/>
          <p:cNvSpPr txBox="1"/>
          <p:nvPr/>
        </p:nvSpPr>
        <p:spPr>
          <a:xfrm>
            <a:off x="6586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sp>
        <p:nvSpPr>
          <p:cNvPr id="85" name="TextBox 84"/>
          <p:cNvSpPr txBox="1"/>
          <p:nvPr/>
        </p:nvSpPr>
        <p:spPr>
          <a:xfrm>
            <a:off x="3250854" y="5341203"/>
            <a:ext cx="787746" cy="461665"/>
          </a:xfrm>
          <a:prstGeom prst="rect">
            <a:avLst/>
          </a:prstGeom>
          <a:noFill/>
        </p:spPr>
        <p:txBody>
          <a:bodyPr wrap="none" rtlCol="0" anchor="t">
            <a:spAutoFit/>
          </a:bodyPr>
          <a:lstStyle/>
          <a:p>
            <a:r>
              <a:rPr lang="en-US" dirty="0">
                <a:latin typeface="Calibri" panose="020F0502020204030204" pitchFamily="34" charset="0"/>
              </a:rPr>
              <a:t>Seek</a:t>
            </a:r>
          </a:p>
        </p:txBody>
      </p:sp>
      <p:sp>
        <p:nvSpPr>
          <p:cNvPr id="86" name="TextBox 85"/>
          <p:cNvSpPr txBox="1"/>
          <p:nvPr/>
        </p:nvSpPr>
        <p:spPr>
          <a:xfrm>
            <a:off x="4876800" y="5341203"/>
            <a:ext cx="1656570" cy="830997"/>
          </a:xfrm>
          <a:prstGeom prst="rect">
            <a:avLst/>
          </a:prstGeom>
          <a:noFill/>
        </p:spPr>
        <p:txBody>
          <a:bodyPr wrap="square" rtlCol="0" anchor="t">
            <a:spAutoFit/>
          </a:bodyPr>
          <a:lstStyle/>
          <a:p>
            <a:pPr algn="ctr"/>
            <a:r>
              <a:rPr lang="en-US" dirty="0">
                <a:latin typeface="Calibri" pitchFamily="34" charset="0"/>
              </a:rPr>
              <a:t>Rotational </a:t>
            </a:r>
          </a:p>
          <a:p>
            <a:pPr algn="ctr"/>
            <a:r>
              <a:rPr lang="en-US" dirty="0">
                <a:latin typeface="Calibri" pitchFamily="34" charset="0"/>
              </a:rPr>
              <a:t>latency</a:t>
            </a:r>
          </a:p>
        </p:txBody>
      </p:sp>
      <p:sp>
        <p:nvSpPr>
          <p:cNvPr id="87" name="TextBox 86"/>
          <p:cNvSpPr txBox="1"/>
          <p:nvPr/>
        </p:nvSpPr>
        <p:spPr>
          <a:xfrm>
            <a:off x="6830853" y="5341203"/>
            <a:ext cx="1855947" cy="461665"/>
          </a:xfrm>
          <a:prstGeom prst="rect">
            <a:avLst/>
          </a:prstGeom>
          <a:noFill/>
        </p:spPr>
        <p:txBody>
          <a:bodyPr wrap="none" rtlCol="0" anchor="t">
            <a:spAutoFit/>
          </a:bodyPr>
          <a:lstStyle/>
          <a:p>
            <a:r>
              <a:rPr lang="en-US" dirty="0">
                <a:latin typeface="Calibri" panose="020F0502020204030204" pitchFamily="34" charset="0"/>
              </a:rPr>
              <a:t>Data transfer</a:t>
            </a:r>
          </a:p>
        </p:txBody>
      </p:sp>
      <p:cxnSp>
        <p:nvCxnSpPr>
          <p:cNvPr id="89" name="Straight Arrow Connector 88"/>
          <p:cNvCxnSpPr>
            <a:stCxn id="84" idx="0"/>
          </p:cNvCxnSpPr>
          <p:nvPr/>
        </p:nvCxnSpPr>
        <p:spPr bwMode="auto">
          <a:xfrm rot="5400000" flipH="1" flipV="1">
            <a:off x="1218408" y="4957286"/>
            <a:ext cx="767834" cy="0"/>
          </a:xfrm>
          <a:prstGeom prst="straightConnector1">
            <a:avLst/>
          </a:prstGeom>
          <a:noFill/>
          <a:ln w="25400" cap="flat" cmpd="sng" algn="ctr">
            <a:solidFill>
              <a:schemeClr val="tx1"/>
            </a:solidFill>
            <a:prstDash val="solid"/>
            <a:round/>
            <a:headEnd type="none" w="med" len="med"/>
            <a:tailEnd type="arrow"/>
          </a:ln>
          <a:effectLst/>
        </p:spPr>
      </p:cxnSp>
      <p:cxnSp>
        <p:nvCxnSpPr>
          <p:cNvPr id="90" name="Straight Arrow Connector 89"/>
          <p:cNvCxnSpPr/>
          <p:nvPr/>
        </p:nvCxnSpPr>
        <p:spPr bwMode="auto">
          <a:xfrm rot="5400000" flipH="1" flipV="1">
            <a:off x="3275151"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1" name="Straight Arrow Connector 90"/>
          <p:cNvCxnSpPr/>
          <p:nvPr/>
        </p:nvCxnSpPr>
        <p:spPr bwMode="auto">
          <a:xfrm rot="5400000" flipH="1" flipV="1">
            <a:off x="5325659" y="5018901"/>
            <a:ext cx="773668" cy="0"/>
          </a:xfrm>
          <a:prstGeom prst="straightConnector1">
            <a:avLst/>
          </a:prstGeom>
          <a:noFill/>
          <a:ln w="25400" cap="flat" cmpd="sng" algn="ctr">
            <a:solidFill>
              <a:schemeClr val="tx1"/>
            </a:solidFill>
            <a:prstDash val="solid"/>
            <a:round/>
            <a:headEnd type="none" w="med" len="med"/>
            <a:tailEnd type="arrow"/>
          </a:ln>
          <a:effectLst/>
        </p:spPr>
      </p:cxnSp>
      <p:cxnSp>
        <p:nvCxnSpPr>
          <p:cNvPr id="92" name="Straight Arrow Connector 91"/>
          <p:cNvCxnSpPr/>
          <p:nvPr/>
        </p:nvCxnSpPr>
        <p:spPr bwMode="auto">
          <a:xfrm rot="5400000" flipH="1" flipV="1">
            <a:off x="7375121" y="5030569"/>
            <a:ext cx="773668" cy="0"/>
          </a:xfrm>
          <a:prstGeom prst="straightConnector1">
            <a:avLst/>
          </a:prstGeom>
          <a:noFill/>
          <a:ln w="254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83605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t>The memory abstraction </a:t>
            </a:r>
            <a:r>
              <a:rPr lang="en-US" b="0" dirty="0"/>
              <a:t>	   		   </a:t>
            </a:r>
            <a:r>
              <a:rPr lang="en-US" sz="2400" b="1" dirty="0"/>
              <a:t>CSAPP 6.1.1</a:t>
            </a:r>
            <a:endParaRPr lang="en-US" dirty="0"/>
          </a:p>
          <a:p>
            <a:pPr>
              <a:lnSpc>
                <a:spcPct val="80000"/>
              </a:lnSpc>
            </a:pPr>
            <a:r>
              <a:rPr lang="en-US" dirty="0">
                <a:solidFill>
                  <a:schemeClr val="bg1">
                    <a:lumMod val="50000"/>
                  </a:schemeClr>
                </a:solidFill>
              </a:rPr>
              <a:t>RAM : main memory building block</a:t>
            </a:r>
            <a:r>
              <a:rPr lang="en-US" b="0" dirty="0">
                <a:solidFill>
                  <a:schemeClr val="bg1">
                    <a:lumMod val="50000"/>
                  </a:schemeClr>
                </a:solidFill>
              </a:rPr>
              <a:t>	   </a:t>
            </a:r>
            <a:r>
              <a:rPr lang="en-US" sz="2400" b="1" dirty="0">
                <a:solidFill>
                  <a:schemeClr val="bg1">
                    <a:lumMod val="50000"/>
                  </a:schemeClr>
                </a:solidFill>
              </a:rPr>
              <a:t>CSAPP 6.1.1</a:t>
            </a:r>
          </a:p>
          <a:p>
            <a:pPr>
              <a:lnSpc>
                <a:spcPct val="80000"/>
              </a:lnSpc>
            </a:pPr>
            <a:r>
              <a:rPr lang="en-US" dirty="0">
                <a:solidFill>
                  <a:schemeClr val="bg1">
                    <a:lumMod val="50000"/>
                  </a:schemeClr>
                </a:solidFill>
              </a:rPr>
              <a:t>Storage technologies and trends</a:t>
            </a:r>
            <a:r>
              <a:rPr lang="en-US" b="0" dirty="0">
                <a:solidFill>
                  <a:schemeClr val="bg1">
                    <a:lumMod val="50000"/>
                  </a:schemeClr>
                </a:solidFill>
              </a:rPr>
              <a:t>		   </a:t>
            </a:r>
            <a:r>
              <a:rPr lang="en-US" sz="2400" b="1" dirty="0">
                <a:solidFill>
                  <a:schemeClr val="bg1">
                    <a:lumMod val="50000"/>
                  </a:schemeClr>
                </a:solidFill>
              </a:rPr>
              <a:t>CSAPP 6.1.2-6.1.4</a:t>
            </a:r>
          </a:p>
          <a:p>
            <a:pPr>
              <a:lnSpc>
                <a:spcPct val="80000"/>
              </a:lnSpc>
            </a:pPr>
            <a:r>
              <a:rPr lang="en-US" dirty="0">
                <a:solidFill>
                  <a:schemeClr val="bg1">
                    <a:lumMod val="50000"/>
                  </a:schemeClr>
                </a:solidFill>
              </a:rPr>
              <a:t>The memory hierarchy</a:t>
            </a:r>
            <a:r>
              <a:rPr lang="en-US" b="0" dirty="0">
                <a:solidFill>
                  <a:schemeClr val="bg1">
                    <a:lumMod val="50000"/>
                  </a:schemeClr>
                </a:solidFill>
              </a:rPr>
              <a:t>			   </a:t>
            </a:r>
            <a:r>
              <a:rPr lang="en-US" sz="2400" b="1" dirty="0">
                <a:solidFill>
                  <a:schemeClr val="bg1">
                    <a:lumMod val="50000"/>
                  </a:schemeClr>
                </a:solidFill>
              </a:rPr>
              <a:t>CSAPP 6.3</a:t>
            </a:r>
            <a:endParaRPr lang="en-US" dirty="0">
              <a:solidFill>
                <a:schemeClr val="bg1">
                  <a:lumMod val="50000"/>
                </a:schemeClr>
              </a:solidFill>
            </a:endParaRPr>
          </a:p>
          <a:p>
            <a:pPr>
              <a:lnSpc>
                <a:spcPct val="80000"/>
              </a:lnSpc>
            </a:pPr>
            <a:r>
              <a:rPr lang="en-US" dirty="0">
                <a:solidFill>
                  <a:schemeClr val="bg1">
                    <a:lumMod val="50000"/>
                  </a:schemeClr>
                </a:solidFill>
              </a:rPr>
              <a:t>Working sets				   </a:t>
            </a:r>
            <a:r>
              <a:rPr lang="en-US" sz="2400" b="1" dirty="0">
                <a:solidFill>
                  <a:schemeClr val="bg1">
                    <a:lumMod val="50000"/>
                  </a:schemeClr>
                </a:solidFill>
              </a:rPr>
              <a:t>CSAPP 6.2</a:t>
            </a:r>
            <a:endParaRPr lang="en-US" dirty="0">
              <a:solidFill>
                <a:schemeClr val="bg1">
                  <a:lumMod val="50000"/>
                </a:schemeClr>
              </a:solidFill>
            </a:endParaRPr>
          </a:p>
          <a:p>
            <a:pPr>
              <a:lnSpc>
                <a:spcPct val="80000"/>
              </a:lnSpc>
            </a:pPr>
            <a:r>
              <a:rPr lang="en-US" dirty="0">
                <a:solidFill>
                  <a:schemeClr val="bg1">
                    <a:lumMod val="50000"/>
                  </a:schemeClr>
                </a:solidFill>
              </a:rPr>
              <a:t>Locality of reference</a:t>
            </a:r>
            <a:r>
              <a:rPr lang="en-US" b="0" dirty="0">
                <a:solidFill>
                  <a:schemeClr val="bg1">
                    <a:lumMod val="50000"/>
                  </a:schemeClr>
                </a:solidFill>
              </a:rPr>
              <a:t>			   </a:t>
            </a:r>
            <a:r>
              <a:rPr lang="en-US" sz="2400" b="1" dirty="0">
                <a:solidFill>
                  <a:schemeClr val="bg1">
                    <a:lumMod val="50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77995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1028"/>
          <p:cNvSpPr>
            <a:spLocks noGrp="1" noChangeArrowheads="1"/>
          </p:cNvSpPr>
          <p:nvPr>
            <p:ph type="title"/>
          </p:nvPr>
        </p:nvSpPr>
        <p:spPr/>
        <p:txBody>
          <a:bodyPr/>
          <a:lstStyle/>
          <a:p>
            <a:r>
              <a:rPr lang="en-US" dirty="0"/>
              <a:t>Disk Access Time</a:t>
            </a:r>
          </a:p>
        </p:txBody>
      </p:sp>
      <p:sp>
        <p:nvSpPr>
          <p:cNvPr id="125957" name="Rectangle 1029"/>
          <p:cNvSpPr>
            <a:spLocks noGrp="1" noChangeArrowheads="1"/>
          </p:cNvSpPr>
          <p:nvPr>
            <p:ph type="body" idx="1"/>
          </p:nvPr>
        </p:nvSpPr>
        <p:spPr>
          <a:xfrm>
            <a:off x="396875" y="1362075"/>
            <a:ext cx="8366125" cy="4972050"/>
          </a:xfrm>
        </p:spPr>
        <p:txBody>
          <a:bodyPr/>
          <a:lstStyle/>
          <a:p>
            <a:r>
              <a:rPr lang="en-US" dirty="0"/>
              <a:t>Average time to access some target sector approximated by:</a:t>
            </a:r>
          </a:p>
          <a:p>
            <a:pPr lvl="1"/>
            <a:r>
              <a:rPr lang="en-US" dirty="0" err="1"/>
              <a:t>T</a:t>
            </a:r>
            <a:r>
              <a:rPr lang="en-US" baseline="-25000" dirty="0" err="1"/>
              <a:t>access</a:t>
            </a:r>
            <a:r>
              <a:rPr lang="en-US" dirty="0"/>
              <a:t>  =  </a:t>
            </a:r>
            <a:r>
              <a:rPr lang="en-US" dirty="0" err="1"/>
              <a:t>T</a:t>
            </a:r>
            <a:r>
              <a:rPr lang="en-US" baseline="-25000" dirty="0" err="1"/>
              <a:t>avg</a:t>
            </a:r>
            <a:r>
              <a:rPr lang="en-US" baseline="-25000" dirty="0"/>
              <a:t> seek</a:t>
            </a:r>
            <a:r>
              <a:rPr lang="en-US" dirty="0"/>
              <a:t> +  </a:t>
            </a:r>
            <a:r>
              <a:rPr lang="en-US" dirty="0" err="1"/>
              <a:t>T</a:t>
            </a:r>
            <a:r>
              <a:rPr lang="en-US" baseline="-25000" dirty="0" err="1"/>
              <a:t>avg</a:t>
            </a:r>
            <a:r>
              <a:rPr lang="en-US" baseline="-25000" dirty="0"/>
              <a:t> rotation</a:t>
            </a:r>
            <a:r>
              <a:rPr lang="en-US" dirty="0"/>
              <a:t> + </a:t>
            </a:r>
            <a:r>
              <a:rPr lang="en-US" dirty="0" err="1"/>
              <a:t>T</a:t>
            </a:r>
            <a:r>
              <a:rPr lang="en-US" baseline="-25000" dirty="0" err="1"/>
              <a:t>avg</a:t>
            </a:r>
            <a:r>
              <a:rPr lang="en-US" baseline="-25000" dirty="0"/>
              <a:t> transfer</a:t>
            </a:r>
            <a:r>
              <a:rPr lang="en-US" dirty="0"/>
              <a:t> </a:t>
            </a:r>
          </a:p>
          <a:p>
            <a:r>
              <a:rPr lang="en-US" dirty="0">
                <a:solidFill>
                  <a:srgbClr val="C00000"/>
                </a:solidFill>
              </a:rPr>
              <a:t>Seek time </a:t>
            </a:r>
            <a:r>
              <a:rPr lang="en-US" dirty="0"/>
              <a:t>(</a:t>
            </a:r>
            <a:r>
              <a:rPr lang="en-US" dirty="0" err="1"/>
              <a:t>T</a:t>
            </a:r>
            <a:r>
              <a:rPr lang="en-US" baseline="-25000" dirty="0" err="1"/>
              <a:t>avg</a:t>
            </a:r>
            <a:r>
              <a:rPr lang="en-US" baseline="-25000" dirty="0"/>
              <a:t> seek</a:t>
            </a:r>
            <a:r>
              <a:rPr lang="en-US" dirty="0"/>
              <a:t>)</a:t>
            </a:r>
          </a:p>
          <a:p>
            <a:pPr lvl="1"/>
            <a:r>
              <a:rPr lang="en-US" dirty="0"/>
              <a:t>Time to position heads over cylinder containing target sector.</a:t>
            </a:r>
          </a:p>
          <a:p>
            <a:pPr lvl="1"/>
            <a:r>
              <a:rPr lang="en-US" dirty="0"/>
              <a:t>Typical  </a:t>
            </a:r>
            <a:r>
              <a:rPr lang="en-US" dirty="0" err="1"/>
              <a:t>T</a:t>
            </a:r>
            <a:r>
              <a:rPr lang="en-US" baseline="-25000" dirty="0" err="1"/>
              <a:t>avg</a:t>
            </a:r>
            <a:r>
              <a:rPr lang="en-US" baseline="-25000" dirty="0"/>
              <a:t> seek</a:t>
            </a:r>
            <a:r>
              <a:rPr lang="en-US" dirty="0"/>
              <a:t> is 3—9 ms</a:t>
            </a:r>
          </a:p>
          <a:p>
            <a:r>
              <a:rPr lang="en-US" dirty="0">
                <a:solidFill>
                  <a:srgbClr val="C00000"/>
                </a:solidFill>
              </a:rPr>
              <a:t>Rotational latency </a:t>
            </a:r>
            <a:r>
              <a:rPr lang="en-US" dirty="0"/>
              <a:t>(</a:t>
            </a:r>
            <a:r>
              <a:rPr lang="en-US" dirty="0" err="1"/>
              <a:t>T</a:t>
            </a:r>
            <a:r>
              <a:rPr lang="en-US" baseline="-25000" dirty="0" err="1"/>
              <a:t>avg</a:t>
            </a:r>
            <a:r>
              <a:rPr lang="en-US" baseline="-25000" dirty="0"/>
              <a:t> rotation</a:t>
            </a:r>
            <a:r>
              <a:rPr lang="en-US" dirty="0"/>
              <a:t>)</a:t>
            </a:r>
          </a:p>
          <a:p>
            <a:pPr lvl="1"/>
            <a:r>
              <a:rPr lang="en-US" dirty="0"/>
              <a:t>Time waiting for first bit of target sector to pass under </a:t>
            </a:r>
            <a:r>
              <a:rPr lang="en-US" dirty="0" err="1"/>
              <a:t>r/w</a:t>
            </a:r>
            <a:r>
              <a:rPr lang="en-US" dirty="0"/>
              <a:t> head.</a:t>
            </a:r>
          </a:p>
          <a:p>
            <a:pPr lvl="1"/>
            <a:r>
              <a:rPr lang="en-US" dirty="0" err="1"/>
              <a:t>T</a:t>
            </a:r>
            <a:r>
              <a:rPr lang="en-US" baseline="-25000" dirty="0" err="1"/>
              <a:t>avg</a:t>
            </a:r>
            <a:r>
              <a:rPr lang="en-US" baseline="-25000" dirty="0"/>
              <a:t> rotation</a:t>
            </a:r>
            <a:r>
              <a:rPr lang="en-US" dirty="0"/>
              <a:t> = 1/2 </a:t>
            </a:r>
            <a:r>
              <a:rPr lang="en-US" dirty="0" err="1"/>
              <a:t>x</a:t>
            </a:r>
            <a:r>
              <a:rPr lang="en-US" dirty="0"/>
              <a:t> 1/RPMs </a:t>
            </a:r>
            <a:r>
              <a:rPr lang="en-US" dirty="0" err="1"/>
              <a:t>x</a:t>
            </a:r>
            <a:r>
              <a:rPr lang="en-US" dirty="0"/>
              <a:t> 60 sec/1 min</a:t>
            </a:r>
          </a:p>
          <a:p>
            <a:pPr lvl="1"/>
            <a:r>
              <a:rPr lang="en-US" dirty="0"/>
              <a:t>Typical rotational rate = 7,200 RPMs</a:t>
            </a:r>
          </a:p>
          <a:p>
            <a:r>
              <a:rPr lang="en-US" dirty="0">
                <a:solidFill>
                  <a:srgbClr val="C00000"/>
                </a:solidFill>
              </a:rPr>
              <a:t>Transfer time </a:t>
            </a:r>
            <a:r>
              <a:rPr lang="en-US" dirty="0"/>
              <a:t>(</a:t>
            </a:r>
            <a:r>
              <a:rPr lang="en-US" dirty="0" err="1"/>
              <a:t>T</a:t>
            </a:r>
            <a:r>
              <a:rPr lang="en-US" baseline="-25000" dirty="0" err="1"/>
              <a:t>avg</a:t>
            </a:r>
            <a:r>
              <a:rPr lang="en-US" baseline="-25000" dirty="0"/>
              <a:t> transfer</a:t>
            </a:r>
            <a:r>
              <a:rPr lang="en-US" dirty="0"/>
              <a:t>)	</a:t>
            </a:r>
          </a:p>
          <a:p>
            <a:pPr lvl="1"/>
            <a:r>
              <a:rPr lang="en-US" dirty="0"/>
              <a:t>Time to read the bits in the target sector.</a:t>
            </a:r>
          </a:p>
          <a:p>
            <a:pPr lvl="1"/>
            <a:r>
              <a:rPr lang="en-US" dirty="0" err="1"/>
              <a:t>T</a:t>
            </a:r>
            <a:r>
              <a:rPr lang="en-US" baseline="-25000" dirty="0" err="1"/>
              <a:t>avg</a:t>
            </a:r>
            <a:r>
              <a:rPr lang="en-US" baseline="-25000" dirty="0"/>
              <a:t> transfer</a:t>
            </a:r>
            <a:r>
              <a:rPr lang="en-US" dirty="0"/>
              <a:t> = </a:t>
            </a:r>
            <a:r>
              <a:rPr lang="en-US" dirty="0">
                <a:solidFill>
                  <a:srgbClr val="00B050"/>
                </a:solidFill>
              </a:rPr>
              <a:t>1/RPM </a:t>
            </a:r>
            <a:r>
              <a:rPr lang="en-US" dirty="0"/>
              <a:t>x </a:t>
            </a:r>
            <a:r>
              <a:rPr lang="en-US" dirty="0">
                <a:solidFill>
                  <a:schemeClr val="accent2"/>
                </a:solidFill>
              </a:rPr>
              <a:t>1/(avg # sectors/track) </a:t>
            </a:r>
            <a:r>
              <a:rPr lang="en-US" dirty="0"/>
              <a:t>x 60 secs/1 min</a:t>
            </a:r>
          </a:p>
        </p:txBody>
      </p:sp>
      <p:cxnSp>
        <p:nvCxnSpPr>
          <p:cNvPr id="3" name="Straight Arrow Connector 2">
            <a:extLst>
              <a:ext uri="{FF2B5EF4-FFF2-40B4-BE49-F238E27FC236}">
                <a16:creationId xmlns:a16="http://schemas.microsoft.com/office/drawing/2014/main" id="{0731DC9A-F7F5-4E8C-9C32-75EDF818848F}"/>
              </a:ext>
            </a:extLst>
          </p:cNvPr>
          <p:cNvCxnSpPr>
            <a:cxnSpLocks/>
          </p:cNvCxnSpPr>
          <p:nvPr/>
        </p:nvCxnSpPr>
        <p:spPr bwMode="auto">
          <a:xfrm flipV="1">
            <a:off x="2573079" y="6071192"/>
            <a:ext cx="101009" cy="191385"/>
          </a:xfrm>
          <a:prstGeom prst="straightConnector1">
            <a:avLst/>
          </a:prstGeom>
          <a:noFill/>
          <a:ln w="25400" cap="flat" cmpd="sng" algn="ctr">
            <a:solidFill>
              <a:srgbClr val="00B050"/>
            </a:solidFill>
            <a:prstDash val="solid"/>
            <a:round/>
            <a:headEnd type="none" w="med" len="med"/>
            <a:tailEnd type="triangle"/>
          </a:ln>
          <a:effectLst/>
        </p:spPr>
      </p:cxnSp>
      <p:sp>
        <p:nvSpPr>
          <p:cNvPr id="5" name="TextBox 4">
            <a:extLst>
              <a:ext uri="{FF2B5EF4-FFF2-40B4-BE49-F238E27FC236}">
                <a16:creationId xmlns:a16="http://schemas.microsoft.com/office/drawing/2014/main" id="{2C6566A9-9D08-4D7C-B06D-4EE7C943ABE6}"/>
              </a:ext>
            </a:extLst>
          </p:cNvPr>
          <p:cNvSpPr txBox="1"/>
          <p:nvPr/>
        </p:nvSpPr>
        <p:spPr>
          <a:xfrm>
            <a:off x="196702" y="6195865"/>
            <a:ext cx="3336170" cy="369332"/>
          </a:xfrm>
          <a:prstGeom prst="rect">
            <a:avLst/>
          </a:prstGeom>
          <a:noFill/>
        </p:spPr>
        <p:txBody>
          <a:bodyPr wrap="none" rtlCol="0">
            <a:spAutoFit/>
          </a:bodyPr>
          <a:lstStyle/>
          <a:p>
            <a:r>
              <a:rPr lang="en-US" sz="1800" b="0" dirty="0">
                <a:solidFill>
                  <a:srgbClr val="00B050"/>
                </a:solidFill>
                <a:latin typeface="Calibri" pitchFamily="34" charset="0"/>
              </a:rPr>
              <a:t>time for one rotation (in minutes)</a:t>
            </a:r>
          </a:p>
        </p:txBody>
      </p:sp>
      <p:cxnSp>
        <p:nvCxnSpPr>
          <p:cNvPr id="8" name="Straight Arrow Connector 7">
            <a:extLst>
              <a:ext uri="{FF2B5EF4-FFF2-40B4-BE49-F238E27FC236}">
                <a16:creationId xmlns:a16="http://schemas.microsoft.com/office/drawing/2014/main" id="{252E2EC3-B071-4B46-891F-B79DA65BC9B0}"/>
              </a:ext>
            </a:extLst>
          </p:cNvPr>
          <p:cNvCxnSpPr>
            <a:cxnSpLocks/>
          </p:cNvCxnSpPr>
          <p:nvPr/>
        </p:nvCxnSpPr>
        <p:spPr bwMode="auto">
          <a:xfrm flipV="1">
            <a:off x="4057472" y="6071192"/>
            <a:ext cx="0" cy="191384"/>
          </a:xfrm>
          <a:prstGeom prst="straightConnector1">
            <a:avLst/>
          </a:prstGeom>
          <a:noFill/>
          <a:ln w="25400" cap="flat" cmpd="sng" algn="ctr">
            <a:solidFill>
              <a:schemeClr val="accent2"/>
            </a:solidFill>
            <a:prstDash val="solid"/>
            <a:round/>
            <a:headEnd type="none" w="med" len="med"/>
            <a:tailEnd type="triangle"/>
          </a:ln>
          <a:effectLst/>
        </p:spPr>
      </p:cxnSp>
      <p:sp>
        <p:nvSpPr>
          <p:cNvPr id="9" name="TextBox 8">
            <a:extLst>
              <a:ext uri="{FF2B5EF4-FFF2-40B4-BE49-F238E27FC236}">
                <a16:creationId xmlns:a16="http://schemas.microsoft.com/office/drawing/2014/main" id="{6A3C42B4-33D0-4C79-BEA5-6B44F7443304}"/>
              </a:ext>
            </a:extLst>
          </p:cNvPr>
          <p:cNvSpPr txBox="1"/>
          <p:nvPr/>
        </p:nvSpPr>
        <p:spPr>
          <a:xfrm>
            <a:off x="3586716" y="6195865"/>
            <a:ext cx="3181255" cy="369332"/>
          </a:xfrm>
          <a:prstGeom prst="rect">
            <a:avLst/>
          </a:prstGeom>
          <a:noFill/>
        </p:spPr>
        <p:txBody>
          <a:bodyPr wrap="none" rtlCol="0">
            <a:spAutoFit/>
          </a:bodyPr>
          <a:lstStyle/>
          <a:p>
            <a:r>
              <a:rPr lang="en-US" sz="1800" b="0" dirty="0">
                <a:solidFill>
                  <a:schemeClr val="accent2"/>
                </a:solidFill>
                <a:latin typeface="Calibri" pitchFamily="34" charset="0"/>
              </a:rPr>
              <a:t>fraction of a rotation to be read</a:t>
            </a:r>
          </a:p>
        </p:txBody>
      </p:sp>
    </p:spTree>
    <p:extLst>
      <p:ext uri="{BB962C8B-B14F-4D97-AF65-F5344CB8AC3E}">
        <p14:creationId xmlns:p14="http://schemas.microsoft.com/office/powerpoint/2010/main" val="56585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5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95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95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957">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595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595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5957">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1028"/>
          <p:cNvSpPr>
            <a:spLocks noGrp="1" noChangeArrowheads="1"/>
          </p:cNvSpPr>
          <p:nvPr>
            <p:ph type="title"/>
          </p:nvPr>
        </p:nvSpPr>
        <p:spPr/>
        <p:txBody>
          <a:bodyPr/>
          <a:lstStyle/>
          <a:p>
            <a:r>
              <a:rPr lang="en-US" dirty="0"/>
              <a:t>Disk Access Time Example</a:t>
            </a:r>
          </a:p>
        </p:txBody>
      </p:sp>
      <p:sp>
        <p:nvSpPr>
          <p:cNvPr id="126981" name="Rectangle 1029"/>
          <p:cNvSpPr>
            <a:spLocks noGrp="1" noChangeArrowheads="1"/>
          </p:cNvSpPr>
          <p:nvPr>
            <p:ph type="body" idx="1"/>
          </p:nvPr>
        </p:nvSpPr>
        <p:spPr>
          <a:xfrm>
            <a:off x="396875" y="1288502"/>
            <a:ext cx="8747125" cy="4972050"/>
          </a:xfrm>
        </p:spPr>
        <p:txBody>
          <a:bodyPr/>
          <a:lstStyle/>
          <a:p>
            <a:r>
              <a:rPr lang="en-US" dirty="0"/>
              <a:t>Given:</a:t>
            </a:r>
          </a:p>
          <a:p>
            <a:pPr lvl="1"/>
            <a:r>
              <a:rPr lang="en-US" dirty="0"/>
              <a:t>Rotational rate = 7,200 RPM</a:t>
            </a:r>
          </a:p>
          <a:p>
            <a:pPr lvl="1"/>
            <a:r>
              <a:rPr lang="en-US" dirty="0"/>
              <a:t>Average seek time = </a:t>
            </a:r>
            <a:r>
              <a:rPr lang="en-US" dirty="0">
                <a:solidFill>
                  <a:srgbClr val="C00000"/>
                </a:solidFill>
              </a:rPr>
              <a:t>9 </a:t>
            </a:r>
            <a:r>
              <a:rPr lang="en-US" dirty="0" err="1">
                <a:solidFill>
                  <a:srgbClr val="C00000"/>
                </a:solidFill>
              </a:rPr>
              <a:t>ms</a:t>
            </a:r>
            <a:endParaRPr lang="en-US" dirty="0"/>
          </a:p>
          <a:p>
            <a:pPr lvl="1"/>
            <a:r>
              <a:rPr lang="en-US" dirty="0"/>
              <a:t>Avg # sectors/track = 400</a:t>
            </a:r>
          </a:p>
          <a:p>
            <a:r>
              <a:rPr lang="en-US" dirty="0"/>
              <a:t>Derived:</a:t>
            </a:r>
          </a:p>
          <a:p>
            <a:pPr lvl="1"/>
            <a:r>
              <a:rPr lang="en-US" dirty="0" err="1"/>
              <a:t>T</a:t>
            </a:r>
            <a:r>
              <a:rPr lang="en-US" baseline="-25000" dirty="0" err="1"/>
              <a:t>avg</a:t>
            </a:r>
            <a:r>
              <a:rPr lang="en-US" baseline="-25000" dirty="0"/>
              <a:t> rotation</a:t>
            </a:r>
            <a:r>
              <a:rPr lang="en-US" dirty="0"/>
              <a:t> = 1/2 x (60 secs/7200 RPM) x 1000 ms/sec = </a:t>
            </a:r>
            <a:r>
              <a:rPr lang="en-US" dirty="0">
                <a:solidFill>
                  <a:srgbClr val="C00000"/>
                </a:solidFill>
              </a:rPr>
              <a:t>4 </a:t>
            </a:r>
            <a:r>
              <a:rPr lang="en-US" dirty="0" err="1">
                <a:solidFill>
                  <a:srgbClr val="C00000"/>
                </a:solidFill>
              </a:rPr>
              <a:t>ms</a:t>
            </a:r>
            <a:endParaRPr lang="en-US" dirty="0"/>
          </a:p>
          <a:p>
            <a:pPr lvl="1"/>
            <a:r>
              <a:rPr lang="en-US" dirty="0" err="1"/>
              <a:t>T</a:t>
            </a:r>
            <a:r>
              <a:rPr lang="en-US" baseline="-25000" dirty="0" err="1"/>
              <a:t>avg</a:t>
            </a:r>
            <a:r>
              <a:rPr lang="en-US" baseline="-25000" dirty="0"/>
              <a:t> transfer</a:t>
            </a:r>
            <a:r>
              <a:rPr lang="en-US" dirty="0"/>
              <a:t> = 60/7200 x 1/400 x 1000 ms/sec = </a:t>
            </a:r>
            <a:r>
              <a:rPr lang="en-US" dirty="0">
                <a:solidFill>
                  <a:srgbClr val="C00000"/>
                </a:solidFill>
              </a:rPr>
              <a:t>0.02 ms</a:t>
            </a:r>
          </a:p>
          <a:p>
            <a:pPr lvl="1"/>
            <a:r>
              <a:rPr lang="en-US" dirty="0" err="1"/>
              <a:t>T</a:t>
            </a:r>
            <a:r>
              <a:rPr lang="en-US" baseline="-25000" dirty="0" err="1"/>
              <a:t>access</a:t>
            </a:r>
            <a:r>
              <a:rPr lang="en-US" dirty="0"/>
              <a:t>  = </a:t>
            </a:r>
            <a:r>
              <a:rPr lang="en-US" dirty="0">
                <a:solidFill>
                  <a:srgbClr val="C00000"/>
                </a:solidFill>
              </a:rPr>
              <a:t>9 ms + 4 ms + 0.02 ms</a:t>
            </a:r>
          </a:p>
          <a:p>
            <a:r>
              <a:rPr lang="en-US" dirty="0"/>
              <a:t>Important points:</a:t>
            </a:r>
          </a:p>
          <a:p>
            <a:pPr lvl="1"/>
            <a:r>
              <a:rPr lang="en-US" dirty="0"/>
              <a:t>Access time dominated by seek time and rotational latency.</a:t>
            </a:r>
          </a:p>
          <a:p>
            <a:pPr lvl="1"/>
            <a:r>
              <a:rPr lang="en-US" dirty="0"/>
              <a:t>First bit in a sector is the most expensive, the rest are free.</a:t>
            </a:r>
          </a:p>
          <a:p>
            <a:pPr lvl="1"/>
            <a:r>
              <a:rPr lang="en-US" b="1" i="1" dirty="0">
                <a:solidFill>
                  <a:schemeClr val="bg2">
                    <a:lumMod val="50000"/>
                  </a:schemeClr>
                </a:solidFill>
              </a:rPr>
              <a:t>SRAM access time is about  4 ns/</a:t>
            </a:r>
            <a:r>
              <a:rPr lang="en-US" b="1" i="1" dirty="0" err="1">
                <a:solidFill>
                  <a:schemeClr val="bg2">
                    <a:lumMod val="50000"/>
                  </a:schemeClr>
                </a:solidFill>
              </a:rPr>
              <a:t>doubleword</a:t>
            </a:r>
            <a:r>
              <a:rPr lang="en-US" b="1" i="1" dirty="0">
                <a:solidFill>
                  <a:schemeClr val="bg2">
                    <a:lumMod val="50000"/>
                  </a:schemeClr>
                </a:solidFill>
              </a:rPr>
              <a:t>, DRAM about  60 ns</a:t>
            </a:r>
          </a:p>
          <a:p>
            <a:pPr lvl="2"/>
            <a:r>
              <a:rPr lang="en-US" b="1" i="1" dirty="0">
                <a:solidFill>
                  <a:schemeClr val="bg2">
                    <a:lumMod val="50000"/>
                  </a:schemeClr>
                </a:solidFill>
              </a:rPr>
              <a:t>Disk is about 40,000 times slower than SRAM, </a:t>
            </a:r>
          </a:p>
          <a:p>
            <a:pPr lvl="2"/>
            <a:r>
              <a:rPr lang="en-US" b="1" i="1" dirty="0">
                <a:solidFill>
                  <a:schemeClr val="bg2">
                    <a:lumMod val="50000"/>
                  </a:schemeClr>
                </a:solidFill>
              </a:rPr>
              <a:t>2,500 times slower than DRAM.</a:t>
            </a:r>
          </a:p>
          <a:p>
            <a:pPr lvl="1"/>
            <a:endParaRPr lang="en-US" dirty="0"/>
          </a:p>
        </p:txBody>
      </p:sp>
    </p:spTree>
    <p:extLst>
      <p:ext uri="{BB962C8B-B14F-4D97-AF65-F5344CB8AC3E}">
        <p14:creationId xmlns:p14="http://schemas.microsoft.com/office/powerpoint/2010/main" val="365427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98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6981">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1">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98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31" name="Rectangle 51"/>
          <p:cNvSpPr>
            <a:spLocks noGrp="1" noChangeArrowheads="1"/>
          </p:cNvSpPr>
          <p:nvPr>
            <p:ph type="title"/>
          </p:nvPr>
        </p:nvSpPr>
        <p:spPr>
          <a:xfrm>
            <a:off x="357018" y="334078"/>
            <a:ext cx="7592093" cy="762000"/>
          </a:xfrm>
        </p:spPr>
        <p:txBody>
          <a:bodyPr/>
          <a:lstStyle/>
          <a:p>
            <a:r>
              <a:rPr lang="en-US" dirty="0"/>
              <a:t>I/O Bus</a:t>
            </a:r>
          </a:p>
        </p:txBody>
      </p:sp>
      <p:sp>
        <p:nvSpPr>
          <p:cNvPr id="97284" name="Rectangle 4"/>
          <p:cNvSpPr>
            <a:spLocks noChangeArrowheads="1"/>
          </p:cNvSpPr>
          <p:nvPr/>
        </p:nvSpPr>
        <p:spPr bwMode="auto">
          <a:xfrm>
            <a:off x="6880225" y="2876550"/>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7285" name="AutoShape 5"/>
          <p:cNvSpPr>
            <a:spLocks noChangeArrowheads="1"/>
          </p:cNvSpPr>
          <p:nvPr/>
        </p:nvSpPr>
        <p:spPr bwMode="auto">
          <a:xfrm>
            <a:off x="5356225" y="302895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6" name="Rectangle 6"/>
          <p:cNvSpPr>
            <a:spLocks noChangeArrowheads="1"/>
          </p:cNvSpPr>
          <p:nvPr/>
        </p:nvSpPr>
        <p:spPr bwMode="auto">
          <a:xfrm>
            <a:off x="4441825" y="3060700"/>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97287" name="AutoShape 7"/>
          <p:cNvSpPr>
            <a:spLocks noChangeArrowheads="1"/>
          </p:cNvSpPr>
          <p:nvPr/>
        </p:nvSpPr>
        <p:spPr bwMode="auto">
          <a:xfrm>
            <a:off x="2984500" y="3028950"/>
            <a:ext cx="1452563"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88" name="Rectangle 8"/>
          <p:cNvSpPr>
            <a:spLocks noChangeArrowheads="1"/>
          </p:cNvSpPr>
          <p:nvPr/>
        </p:nvSpPr>
        <p:spPr bwMode="auto">
          <a:xfrm>
            <a:off x="1084263" y="306070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7289" name="Rectangle 9"/>
          <p:cNvSpPr>
            <a:spLocks noChangeArrowheads="1"/>
          </p:cNvSpPr>
          <p:nvPr/>
        </p:nvSpPr>
        <p:spPr bwMode="auto">
          <a:xfrm>
            <a:off x="2000250" y="17335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0" name="Rectangle 10"/>
          <p:cNvSpPr>
            <a:spLocks noChangeArrowheads="1"/>
          </p:cNvSpPr>
          <p:nvPr/>
        </p:nvSpPr>
        <p:spPr bwMode="auto">
          <a:xfrm>
            <a:off x="2000250" y="18859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1" name="Rectangle 11"/>
          <p:cNvSpPr>
            <a:spLocks noChangeArrowheads="1"/>
          </p:cNvSpPr>
          <p:nvPr/>
        </p:nvSpPr>
        <p:spPr bwMode="auto">
          <a:xfrm>
            <a:off x="2000250" y="20383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2" name="Rectangle 12"/>
          <p:cNvSpPr>
            <a:spLocks noChangeArrowheads="1"/>
          </p:cNvSpPr>
          <p:nvPr/>
        </p:nvSpPr>
        <p:spPr bwMode="auto">
          <a:xfrm>
            <a:off x="2000250" y="21907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3" name="Rectangle 13"/>
          <p:cNvSpPr>
            <a:spLocks noChangeArrowheads="1"/>
          </p:cNvSpPr>
          <p:nvPr/>
        </p:nvSpPr>
        <p:spPr bwMode="auto">
          <a:xfrm>
            <a:off x="2000250" y="2343150"/>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4" name="AutoShape 14"/>
          <p:cNvSpPr>
            <a:spLocks noChangeArrowheads="1"/>
          </p:cNvSpPr>
          <p:nvPr/>
        </p:nvSpPr>
        <p:spPr bwMode="auto">
          <a:xfrm>
            <a:off x="2773363" y="1733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5" name="AutoShape 15"/>
          <p:cNvSpPr>
            <a:spLocks noChangeArrowheads="1"/>
          </p:cNvSpPr>
          <p:nvPr/>
        </p:nvSpPr>
        <p:spPr bwMode="auto">
          <a:xfrm flipH="1">
            <a:off x="2684463" y="211455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6" name="Rectangle 16"/>
          <p:cNvSpPr>
            <a:spLocks noChangeArrowheads="1"/>
          </p:cNvSpPr>
          <p:nvPr/>
        </p:nvSpPr>
        <p:spPr bwMode="auto">
          <a:xfrm>
            <a:off x="3217863" y="158115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97297" name="Text Box 17"/>
          <p:cNvSpPr txBox="1">
            <a:spLocks noChangeArrowheads="1"/>
          </p:cNvSpPr>
          <p:nvPr/>
        </p:nvSpPr>
        <p:spPr bwMode="auto">
          <a:xfrm>
            <a:off x="1698994" y="141187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7298" name="AutoShape 18"/>
          <p:cNvSpPr>
            <a:spLocks noChangeArrowheads="1"/>
          </p:cNvSpPr>
          <p:nvPr/>
        </p:nvSpPr>
        <p:spPr bwMode="auto">
          <a:xfrm>
            <a:off x="2074863" y="257175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299" name="Rectangle 19"/>
          <p:cNvSpPr>
            <a:spLocks noChangeArrowheads="1"/>
          </p:cNvSpPr>
          <p:nvPr/>
        </p:nvSpPr>
        <p:spPr bwMode="auto">
          <a:xfrm>
            <a:off x="931863" y="135255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0" name="Text Box 20"/>
          <p:cNvSpPr txBox="1">
            <a:spLocks noChangeArrowheads="1"/>
          </p:cNvSpPr>
          <p:nvPr/>
        </p:nvSpPr>
        <p:spPr bwMode="auto">
          <a:xfrm>
            <a:off x="819150" y="104674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7301" name="Text Box 21"/>
          <p:cNvSpPr txBox="1">
            <a:spLocks noChangeArrowheads="1"/>
          </p:cNvSpPr>
          <p:nvPr/>
        </p:nvSpPr>
        <p:spPr bwMode="auto">
          <a:xfrm>
            <a:off x="3865563" y="2342148"/>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97302" name="Line 22"/>
          <p:cNvSpPr>
            <a:spLocks noChangeShapeType="1"/>
          </p:cNvSpPr>
          <p:nvPr/>
        </p:nvSpPr>
        <p:spPr bwMode="auto">
          <a:xfrm flipH="1">
            <a:off x="3751263" y="2647950"/>
            <a:ext cx="68580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3" name="Text Box 23"/>
          <p:cNvSpPr txBox="1">
            <a:spLocks noChangeArrowheads="1"/>
          </p:cNvSpPr>
          <p:nvPr/>
        </p:nvSpPr>
        <p:spPr bwMode="auto">
          <a:xfrm>
            <a:off x="5386388" y="2342148"/>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97304" name="Line 24"/>
          <p:cNvSpPr>
            <a:spLocks noChangeShapeType="1"/>
          </p:cNvSpPr>
          <p:nvPr/>
        </p:nvSpPr>
        <p:spPr bwMode="auto">
          <a:xfrm>
            <a:off x="6037263" y="2647950"/>
            <a:ext cx="0" cy="457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05" name="AutoShape 25"/>
          <p:cNvSpPr>
            <a:spLocks noChangeArrowheads="1"/>
          </p:cNvSpPr>
          <p:nvPr/>
        </p:nvSpPr>
        <p:spPr bwMode="auto">
          <a:xfrm>
            <a:off x="4665663" y="37147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6" name="AutoShape 26"/>
          <p:cNvSpPr>
            <a:spLocks noChangeArrowheads="1"/>
          </p:cNvSpPr>
          <p:nvPr/>
        </p:nvSpPr>
        <p:spPr bwMode="auto">
          <a:xfrm flipV="1">
            <a:off x="577056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7" name="Rectangle 27"/>
          <p:cNvSpPr>
            <a:spLocks noChangeArrowheads="1"/>
          </p:cNvSpPr>
          <p:nvPr/>
        </p:nvSpPr>
        <p:spPr bwMode="auto">
          <a:xfrm>
            <a:off x="535146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7308" name="AutoShape 28"/>
          <p:cNvSpPr>
            <a:spLocks noChangeArrowheads="1"/>
          </p:cNvSpPr>
          <p:nvPr/>
        </p:nvSpPr>
        <p:spPr bwMode="auto">
          <a:xfrm flipV="1">
            <a:off x="34401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09" name="Rectangle 29"/>
          <p:cNvSpPr>
            <a:spLocks noChangeArrowheads="1"/>
          </p:cNvSpPr>
          <p:nvPr/>
        </p:nvSpPr>
        <p:spPr bwMode="auto">
          <a:xfrm>
            <a:off x="3021013" y="517525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7310" name="AutoShape 30"/>
          <p:cNvSpPr>
            <a:spLocks noChangeArrowheads="1"/>
          </p:cNvSpPr>
          <p:nvPr/>
        </p:nvSpPr>
        <p:spPr bwMode="auto">
          <a:xfrm flipV="1">
            <a:off x="1763713" y="445135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1" name="Rectangle 31"/>
          <p:cNvSpPr>
            <a:spLocks noChangeArrowheads="1"/>
          </p:cNvSpPr>
          <p:nvPr/>
        </p:nvSpPr>
        <p:spPr bwMode="auto">
          <a:xfrm>
            <a:off x="1420813" y="516255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7312" name="Line 32"/>
          <p:cNvSpPr>
            <a:spLocks noChangeShapeType="1"/>
          </p:cNvSpPr>
          <p:nvPr/>
        </p:nvSpPr>
        <p:spPr bwMode="auto">
          <a:xfrm>
            <a:off x="1649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3" name="Line 33"/>
          <p:cNvSpPr>
            <a:spLocks noChangeShapeType="1"/>
          </p:cNvSpPr>
          <p:nvPr/>
        </p:nvSpPr>
        <p:spPr bwMode="auto">
          <a:xfrm>
            <a:off x="2411413" y="569595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14" name="Text Box 34"/>
          <p:cNvSpPr txBox="1">
            <a:spLocks noChangeArrowheads="1"/>
          </p:cNvSpPr>
          <p:nvPr/>
        </p:nvSpPr>
        <p:spPr bwMode="auto">
          <a:xfrm>
            <a:off x="1188339" y="592354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7315" name="Text Box 35"/>
          <p:cNvSpPr txBox="1">
            <a:spLocks noChangeArrowheads="1"/>
          </p:cNvSpPr>
          <p:nvPr/>
        </p:nvSpPr>
        <p:spPr bwMode="auto">
          <a:xfrm>
            <a:off x="1874781" y="592354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7316" name="Line 36"/>
          <p:cNvSpPr>
            <a:spLocks noChangeShapeType="1"/>
          </p:cNvSpPr>
          <p:nvPr/>
        </p:nvSpPr>
        <p:spPr bwMode="auto">
          <a:xfrm>
            <a:off x="3706813" y="569595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7" name="Text Box 37"/>
          <p:cNvSpPr txBox="1">
            <a:spLocks noChangeArrowheads="1"/>
          </p:cNvSpPr>
          <p:nvPr/>
        </p:nvSpPr>
        <p:spPr bwMode="auto">
          <a:xfrm>
            <a:off x="3166636" y="592354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7318" name="Line 38"/>
          <p:cNvSpPr>
            <a:spLocks noChangeShapeType="1"/>
          </p:cNvSpPr>
          <p:nvPr/>
        </p:nvSpPr>
        <p:spPr bwMode="auto">
          <a:xfrm>
            <a:off x="6011863" y="569595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7319" name="AutoShape 39"/>
          <p:cNvSpPr>
            <a:spLocks noChangeArrowheads="1"/>
          </p:cNvSpPr>
          <p:nvPr/>
        </p:nvSpPr>
        <p:spPr bwMode="auto">
          <a:xfrm>
            <a:off x="5707063" y="607695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7320" name="AutoShape 40"/>
          <p:cNvSpPr>
            <a:spLocks noChangeArrowheads="1"/>
          </p:cNvSpPr>
          <p:nvPr/>
        </p:nvSpPr>
        <p:spPr bwMode="auto">
          <a:xfrm>
            <a:off x="855663" y="4235450"/>
            <a:ext cx="7277100" cy="393700"/>
          </a:xfrm>
          <a:prstGeom prst="leftRightArrow">
            <a:avLst>
              <a:gd name="adj1" fmla="val 48611"/>
              <a:gd name="adj2" fmla="val 95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1" name="Rectangle 41"/>
          <p:cNvSpPr>
            <a:spLocks noChangeArrowheads="1"/>
          </p:cNvSpPr>
          <p:nvPr/>
        </p:nvSpPr>
        <p:spPr bwMode="auto">
          <a:xfrm>
            <a:off x="1931988" y="4405313"/>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2" name="Rectangle 42"/>
          <p:cNvSpPr>
            <a:spLocks noChangeArrowheads="1"/>
          </p:cNvSpPr>
          <p:nvPr/>
        </p:nvSpPr>
        <p:spPr bwMode="auto">
          <a:xfrm>
            <a:off x="3608388" y="4395788"/>
            <a:ext cx="166687"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3" name="Rectangle 43"/>
          <p:cNvSpPr>
            <a:spLocks noChangeArrowheads="1"/>
          </p:cNvSpPr>
          <p:nvPr/>
        </p:nvSpPr>
        <p:spPr bwMode="auto">
          <a:xfrm>
            <a:off x="5942013" y="43862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4" name="Text Box 44"/>
          <p:cNvSpPr txBox="1">
            <a:spLocks noChangeArrowheads="1"/>
          </p:cNvSpPr>
          <p:nvPr/>
        </p:nvSpPr>
        <p:spPr bwMode="auto">
          <a:xfrm>
            <a:off x="4529138" y="453924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7325" name="Rectangle 45"/>
          <p:cNvSpPr>
            <a:spLocks noChangeArrowheads="1"/>
          </p:cNvSpPr>
          <p:nvPr/>
        </p:nvSpPr>
        <p:spPr bwMode="auto">
          <a:xfrm>
            <a:off x="4832350" y="4324350"/>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6" name="Rectangle 46"/>
          <p:cNvSpPr>
            <a:spLocks noChangeArrowheads="1"/>
          </p:cNvSpPr>
          <p:nvPr/>
        </p:nvSpPr>
        <p:spPr bwMode="auto">
          <a:xfrm>
            <a:off x="67230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7" name="Rectangle 47"/>
          <p:cNvSpPr>
            <a:spLocks noChangeArrowheads="1"/>
          </p:cNvSpPr>
          <p:nvPr/>
        </p:nvSpPr>
        <p:spPr bwMode="auto">
          <a:xfrm>
            <a:off x="70278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8" name="Rectangle 48"/>
          <p:cNvSpPr>
            <a:spLocks noChangeArrowheads="1"/>
          </p:cNvSpPr>
          <p:nvPr/>
        </p:nvSpPr>
        <p:spPr bwMode="auto">
          <a:xfrm>
            <a:off x="7332663" y="4248150"/>
            <a:ext cx="127000" cy="40640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7329" name="Text Box 49"/>
          <p:cNvSpPr txBox="1">
            <a:spLocks noChangeArrowheads="1"/>
          </p:cNvSpPr>
          <p:nvPr/>
        </p:nvSpPr>
        <p:spPr bwMode="auto">
          <a:xfrm>
            <a:off x="6708775" y="4625529"/>
            <a:ext cx="1975862" cy="1077218"/>
          </a:xfrm>
          <a:prstGeom prst="rect">
            <a:avLst/>
          </a:prstGeom>
          <a:noFill/>
          <a:ln w="12700">
            <a:noFill/>
            <a:miter lim="800000"/>
            <a:headEnd/>
            <a:tailEnd/>
          </a:ln>
          <a:effectLst/>
        </p:spPr>
        <p:txBody>
          <a:bodyPr wrap="none" anchor="ctr">
            <a:prstTxWarp prst="textNoShape">
              <a:avLst/>
            </a:prstTxWarp>
            <a:spAutoFit/>
          </a:bodyPr>
          <a:lstStyle/>
          <a:p>
            <a:pPr algn="l">
              <a:lnSpc>
                <a:spcPct val="100000"/>
              </a:lnSpc>
            </a:pPr>
            <a:r>
              <a:rPr lang="en-US" sz="1600">
                <a:latin typeface="Calibri" panose="020F0502020204030204" pitchFamily="34" charset="0"/>
              </a:rPr>
              <a:t>Expansion slots for</a:t>
            </a:r>
          </a:p>
          <a:p>
            <a:pPr algn="l">
              <a:lnSpc>
                <a:spcPct val="100000"/>
              </a:lnSpc>
            </a:pPr>
            <a:r>
              <a:rPr lang="en-US" sz="1600">
                <a:latin typeface="Calibri" panose="020F0502020204030204" pitchFamily="34" charset="0"/>
              </a:rPr>
              <a:t>other devices such</a:t>
            </a:r>
          </a:p>
          <a:p>
            <a:pPr algn="l">
              <a:lnSpc>
                <a:spcPct val="100000"/>
              </a:lnSpc>
            </a:pPr>
            <a:r>
              <a:rPr lang="en-US" sz="1600">
                <a:latin typeface="Calibri" panose="020F0502020204030204" pitchFamily="34" charset="0"/>
              </a:rPr>
              <a:t>as network adapters.</a:t>
            </a:r>
          </a:p>
          <a:p>
            <a:pPr algn="l">
              <a:lnSpc>
                <a:spcPct val="100000"/>
              </a:lnSpc>
            </a:pPr>
            <a:endParaRPr lang="en-US" sz="1600">
              <a:latin typeface="Calibri" panose="020F0502020204030204" pitchFamily="34" charset="0"/>
            </a:endParaRPr>
          </a:p>
        </p:txBody>
      </p:sp>
    </p:spTree>
    <p:extLst>
      <p:ext uri="{BB962C8B-B14F-4D97-AF65-F5344CB8AC3E}">
        <p14:creationId xmlns:p14="http://schemas.microsoft.com/office/powerpoint/2010/main" val="1718632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51" name="Rectangle 47"/>
          <p:cNvSpPr>
            <a:spLocks noGrp="1" noChangeArrowheads="1"/>
          </p:cNvSpPr>
          <p:nvPr>
            <p:ph type="title"/>
          </p:nvPr>
        </p:nvSpPr>
        <p:spPr/>
        <p:txBody>
          <a:bodyPr/>
          <a:lstStyle/>
          <a:p>
            <a:r>
              <a:rPr lang="en-US"/>
              <a:t>Reading a Disk Sector (1)</a:t>
            </a:r>
          </a:p>
        </p:txBody>
      </p:sp>
      <p:sp>
        <p:nvSpPr>
          <p:cNvPr id="98308" name="Rectangle 4"/>
          <p:cNvSpPr>
            <a:spLocks noChangeArrowheads="1"/>
          </p:cNvSpPr>
          <p:nvPr/>
        </p:nvSpPr>
        <p:spPr bwMode="auto">
          <a:xfrm>
            <a:off x="6291263" y="2988677"/>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8309" name="AutoShape 5"/>
          <p:cNvSpPr>
            <a:spLocks noChangeArrowheads="1"/>
          </p:cNvSpPr>
          <p:nvPr/>
        </p:nvSpPr>
        <p:spPr bwMode="auto">
          <a:xfrm>
            <a:off x="4767263"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0" name="Rectangle 6"/>
          <p:cNvSpPr>
            <a:spLocks noChangeArrowheads="1"/>
          </p:cNvSpPr>
          <p:nvPr/>
        </p:nvSpPr>
        <p:spPr bwMode="auto">
          <a:xfrm>
            <a:off x="3852863"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8311" name="AutoShape 7"/>
          <p:cNvSpPr>
            <a:spLocks noChangeArrowheads="1"/>
          </p:cNvSpPr>
          <p:nvPr/>
        </p:nvSpPr>
        <p:spPr bwMode="auto">
          <a:xfrm>
            <a:off x="2395538"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2" name="Rectangle 8"/>
          <p:cNvSpPr>
            <a:spLocks noChangeArrowheads="1"/>
          </p:cNvSpPr>
          <p:nvPr/>
        </p:nvSpPr>
        <p:spPr bwMode="auto">
          <a:xfrm>
            <a:off x="1411288"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3" name="Rectangle 9"/>
          <p:cNvSpPr>
            <a:spLocks noChangeArrowheads="1"/>
          </p:cNvSpPr>
          <p:nvPr/>
        </p:nvSpPr>
        <p:spPr bwMode="auto">
          <a:xfrm>
            <a:off x="1411288"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4" name="Rectangle 10"/>
          <p:cNvSpPr>
            <a:spLocks noChangeArrowheads="1"/>
          </p:cNvSpPr>
          <p:nvPr/>
        </p:nvSpPr>
        <p:spPr bwMode="auto">
          <a:xfrm>
            <a:off x="1411288"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5" name="Rectangle 11"/>
          <p:cNvSpPr>
            <a:spLocks noChangeArrowheads="1"/>
          </p:cNvSpPr>
          <p:nvPr/>
        </p:nvSpPr>
        <p:spPr bwMode="auto">
          <a:xfrm>
            <a:off x="1411288"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6" name="Rectangle 12"/>
          <p:cNvSpPr>
            <a:spLocks noChangeArrowheads="1"/>
          </p:cNvSpPr>
          <p:nvPr/>
        </p:nvSpPr>
        <p:spPr bwMode="auto">
          <a:xfrm>
            <a:off x="1411288"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7" name="AutoShape 13"/>
          <p:cNvSpPr>
            <a:spLocks noChangeArrowheads="1"/>
          </p:cNvSpPr>
          <p:nvPr/>
        </p:nvSpPr>
        <p:spPr bwMode="auto">
          <a:xfrm>
            <a:off x="2184400"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8" name="AutoShape 14"/>
          <p:cNvSpPr>
            <a:spLocks noChangeArrowheads="1"/>
          </p:cNvSpPr>
          <p:nvPr/>
        </p:nvSpPr>
        <p:spPr bwMode="auto">
          <a:xfrm flipH="1">
            <a:off x="2095500"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19" name="Rectangle 15"/>
          <p:cNvSpPr>
            <a:spLocks noChangeArrowheads="1"/>
          </p:cNvSpPr>
          <p:nvPr/>
        </p:nvSpPr>
        <p:spPr bwMode="auto">
          <a:xfrm>
            <a:off x="2628900" y="1693277"/>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8320" name="Text Box 16"/>
          <p:cNvSpPr txBox="1">
            <a:spLocks noChangeArrowheads="1"/>
          </p:cNvSpPr>
          <p:nvPr/>
        </p:nvSpPr>
        <p:spPr bwMode="auto">
          <a:xfrm>
            <a:off x="1110032" y="1524000"/>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8321" name="AutoShape 17"/>
          <p:cNvSpPr>
            <a:spLocks noChangeArrowheads="1"/>
          </p:cNvSpPr>
          <p:nvPr/>
        </p:nvSpPr>
        <p:spPr bwMode="auto">
          <a:xfrm>
            <a:off x="1485900"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2" name="Rectangle 18"/>
          <p:cNvSpPr>
            <a:spLocks noChangeArrowheads="1"/>
          </p:cNvSpPr>
          <p:nvPr/>
        </p:nvSpPr>
        <p:spPr bwMode="auto">
          <a:xfrm>
            <a:off x="342900"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3" name="Text Box 19"/>
          <p:cNvSpPr txBox="1">
            <a:spLocks noChangeArrowheads="1"/>
          </p:cNvSpPr>
          <p:nvPr/>
        </p:nvSpPr>
        <p:spPr bwMode="auto">
          <a:xfrm>
            <a:off x="22860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98324" name="AutoShape 20"/>
          <p:cNvSpPr>
            <a:spLocks noChangeArrowheads="1"/>
          </p:cNvSpPr>
          <p:nvPr/>
        </p:nvSpPr>
        <p:spPr bwMode="auto">
          <a:xfrm>
            <a:off x="4076700"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5" name="AutoShape 21"/>
          <p:cNvSpPr>
            <a:spLocks noChangeArrowheads="1"/>
          </p:cNvSpPr>
          <p:nvPr/>
        </p:nvSpPr>
        <p:spPr bwMode="auto">
          <a:xfrm flipV="1">
            <a:off x="518160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6" name="Rectangle 22"/>
          <p:cNvSpPr>
            <a:spLocks noChangeArrowheads="1"/>
          </p:cNvSpPr>
          <p:nvPr/>
        </p:nvSpPr>
        <p:spPr bwMode="auto">
          <a:xfrm>
            <a:off x="476250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8327" name="AutoShape 23"/>
          <p:cNvSpPr>
            <a:spLocks noChangeArrowheads="1"/>
          </p:cNvSpPr>
          <p:nvPr/>
        </p:nvSpPr>
        <p:spPr bwMode="auto">
          <a:xfrm flipV="1">
            <a:off x="28511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28" name="Rectangle 24"/>
          <p:cNvSpPr>
            <a:spLocks noChangeArrowheads="1"/>
          </p:cNvSpPr>
          <p:nvPr/>
        </p:nvSpPr>
        <p:spPr bwMode="auto">
          <a:xfrm>
            <a:off x="2432050" y="5287377"/>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8329" name="AutoShape 25"/>
          <p:cNvSpPr>
            <a:spLocks noChangeArrowheads="1"/>
          </p:cNvSpPr>
          <p:nvPr/>
        </p:nvSpPr>
        <p:spPr bwMode="auto">
          <a:xfrm flipV="1">
            <a:off x="1174750"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0" name="Rectangle 26"/>
          <p:cNvSpPr>
            <a:spLocks noChangeArrowheads="1"/>
          </p:cNvSpPr>
          <p:nvPr/>
        </p:nvSpPr>
        <p:spPr bwMode="auto">
          <a:xfrm>
            <a:off x="831850" y="5198477"/>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8331" name="Line 27"/>
          <p:cNvSpPr>
            <a:spLocks noChangeShapeType="1"/>
          </p:cNvSpPr>
          <p:nvPr/>
        </p:nvSpPr>
        <p:spPr bwMode="auto">
          <a:xfrm>
            <a:off x="1060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2" name="Line 28"/>
          <p:cNvSpPr>
            <a:spLocks noChangeShapeType="1"/>
          </p:cNvSpPr>
          <p:nvPr/>
        </p:nvSpPr>
        <p:spPr bwMode="auto">
          <a:xfrm>
            <a:off x="1822450"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33" name="Text Box 29"/>
          <p:cNvSpPr txBox="1">
            <a:spLocks noChangeArrowheads="1"/>
          </p:cNvSpPr>
          <p:nvPr/>
        </p:nvSpPr>
        <p:spPr bwMode="auto">
          <a:xfrm>
            <a:off x="666106" y="6035675"/>
            <a:ext cx="75693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mouse</a:t>
            </a:r>
          </a:p>
        </p:txBody>
      </p:sp>
      <p:sp>
        <p:nvSpPr>
          <p:cNvPr id="98334" name="Text Box 30"/>
          <p:cNvSpPr txBox="1">
            <a:spLocks noChangeArrowheads="1"/>
          </p:cNvSpPr>
          <p:nvPr/>
        </p:nvSpPr>
        <p:spPr bwMode="auto">
          <a:xfrm>
            <a:off x="1356609" y="6019800"/>
            <a:ext cx="979307"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8335" name="Line 31"/>
          <p:cNvSpPr>
            <a:spLocks noChangeShapeType="1"/>
          </p:cNvSpPr>
          <p:nvPr/>
        </p:nvSpPr>
        <p:spPr bwMode="auto">
          <a:xfrm>
            <a:off x="3117850"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6" name="Text Box 32"/>
          <p:cNvSpPr txBox="1">
            <a:spLocks noChangeArrowheads="1"/>
          </p:cNvSpPr>
          <p:nvPr/>
        </p:nvSpPr>
        <p:spPr bwMode="auto">
          <a:xfrm>
            <a:off x="2577674" y="6035675"/>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8337" name="Line 33"/>
          <p:cNvSpPr>
            <a:spLocks noChangeShapeType="1"/>
          </p:cNvSpPr>
          <p:nvPr/>
        </p:nvSpPr>
        <p:spPr bwMode="auto">
          <a:xfrm>
            <a:off x="5422900"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38" name="AutoShape 34"/>
          <p:cNvSpPr>
            <a:spLocks noChangeArrowheads="1"/>
          </p:cNvSpPr>
          <p:nvPr/>
        </p:nvSpPr>
        <p:spPr bwMode="auto">
          <a:xfrm>
            <a:off x="5124450" y="6189077"/>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8339" name="AutoShape 35"/>
          <p:cNvSpPr>
            <a:spLocks noChangeArrowheads="1"/>
          </p:cNvSpPr>
          <p:nvPr/>
        </p:nvSpPr>
        <p:spPr bwMode="auto">
          <a:xfrm>
            <a:off x="266700"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0" name="Rectangle 36"/>
          <p:cNvSpPr>
            <a:spLocks noChangeArrowheads="1"/>
          </p:cNvSpPr>
          <p:nvPr/>
        </p:nvSpPr>
        <p:spPr bwMode="auto">
          <a:xfrm>
            <a:off x="1337009" y="4458451"/>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1" name="Rectangle 37"/>
          <p:cNvSpPr>
            <a:spLocks noChangeArrowheads="1"/>
          </p:cNvSpPr>
          <p:nvPr/>
        </p:nvSpPr>
        <p:spPr bwMode="auto">
          <a:xfrm>
            <a:off x="3013409" y="4460958"/>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2" name="Rectangle 38"/>
          <p:cNvSpPr>
            <a:spLocks noChangeArrowheads="1"/>
          </p:cNvSpPr>
          <p:nvPr/>
        </p:nvSpPr>
        <p:spPr bwMode="auto">
          <a:xfrm>
            <a:off x="5353050" y="4481513"/>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3" name="Text Box 39"/>
          <p:cNvSpPr txBox="1">
            <a:spLocks noChangeArrowheads="1"/>
          </p:cNvSpPr>
          <p:nvPr/>
        </p:nvSpPr>
        <p:spPr bwMode="auto">
          <a:xfrm>
            <a:off x="5553075"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8344" name="Rectangle 40"/>
          <p:cNvSpPr>
            <a:spLocks noChangeArrowheads="1"/>
          </p:cNvSpPr>
          <p:nvPr/>
        </p:nvSpPr>
        <p:spPr bwMode="auto">
          <a:xfrm>
            <a:off x="4243388"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5" name="Line 41"/>
          <p:cNvSpPr>
            <a:spLocks noChangeShapeType="1"/>
          </p:cNvSpPr>
          <p:nvPr/>
        </p:nvSpPr>
        <p:spPr bwMode="auto">
          <a:xfrm>
            <a:off x="2355850" y="3365500"/>
            <a:ext cx="2012950"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6" name="Line 42"/>
          <p:cNvSpPr>
            <a:spLocks noChangeShapeType="1"/>
          </p:cNvSpPr>
          <p:nvPr/>
        </p:nvSpPr>
        <p:spPr bwMode="auto">
          <a:xfrm>
            <a:off x="4332288"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7" name="Line 43"/>
          <p:cNvSpPr>
            <a:spLocks noChangeShapeType="1"/>
          </p:cNvSpPr>
          <p:nvPr/>
        </p:nvSpPr>
        <p:spPr bwMode="auto">
          <a:xfrm flipV="1">
            <a:off x="4294188"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8348" name="Line 44"/>
          <p:cNvSpPr>
            <a:spLocks noChangeShapeType="1"/>
          </p:cNvSpPr>
          <p:nvPr/>
        </p:nvSpPr>
        <p:spPr bwMode="auto">
          <a:xfrm>
            <a:off x="5429250" y="4487863"/>
            <a:ext cx="0" cy="782637"/>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8349" name="Rectangle 45"/>
          <p:cNvSpPr>
            <a:spLocks noChangeArrowheads="1"/>
          </p:cNvSpPr>
          <p:nvPr/>
        </p:nvSpPr>
        <p:spPr bwMode="auto">
          <a:xfrm>
            <a:off x="495300" y="3172827"/>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8350" name="Text Box 46"/>
          <p:cNvSpPr txBox="1">
            <a:spLocks noChangeArrowheads="1"/>
          </p:cNvSpPr>
          <p:nvPr/>
        </p:nvSpPr>
        <p:spPr bwMode="auto">
          <a:xfrm>
            <a:off x="3938150" y="1263314"/>
            <a:ext cx="5321464"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CPU initiates a disk read by writing a command, logical block number, and destination memory address to a </a:t>
            </a:r>
            <a:r>
              <a:rPr lang="en-US" b="0" dirty="0">
                <a:solidFill>
                  <a:srgbClr val="C00000"/>
                </a:solidFill>
                <a:latin typeface="Calibri" panose="020F0502020204030204" pitchFamily="34" charset="0"/>
              </a:rPr>
              <a:t>port</a:t>
            </a:r>
            <a:r>
              <a:rPr lang="en-US" b="0" dirty="0">
                <a:solidFill>
                  <a:srgbClr val="FF0000"/>
                </a:solidFill>
                <a:latin typeface="Calibri" panose="020F0502020204030204" pitchFamily="34" charset="0"/>
              </a:rPr>
              <a:t> </a:t>
            </a:r>
            <a:r>
              <a:rPr lang="en-US" b="0" dirty="0">
                <a:latin typeface="Calibri" panose="020F0502020204030204" pitchFamily="34" charset="0"/>
              </a:rPr>
              <a:t>(address) associated with disk controller.</a:t>
            </a:r>
          </a:p>
        </p:txBody>
      </p:sp>
    </p:spTree>
    <p:extLst>
      <p:ext uri="{BB962C8B-B14F-4D97-AF65-F5344CB8AC3E}">
        <p14:creationId xmlns:p14="http://schemas.microsoft.com/office/powerpoint/2010/main" val="367997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45"/>
                                        </p:tgtEl>
                                        <p:attrNameLst>
                                          <p:attrName>style.visibility</p:attrName>
                                        </p:attrNameLst>
                                      </p:cBhvr>
                                      <p:to>
                                        <p:strVal val="visible"/>
                                      </p:to>
                                    </p:set>
                                    <p:animEffect transition="in" filter="wipe(left)">
                                      <p:cBhvr>
                                        <p:cTn id="7" dur="500"/>
                                        <p:tgtEl>
                                          <p:spTgt spid="983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8346"/>
                                        </p:tgtEl>
                                        <p:attrNameLst>
                                          <p:attrName>style.visibility</p:attrName>
                                        </p:attrNameLst>
                                      </p:cBhvr>
                                      <p:to>
                                        <p:strVal val="visible"/>
                                      </p:to>
                                    </p:set>
                                    <p:animEffect transition="in" filter="wipe(up)">
                                      <p:cBhvr>
                                        <p:cTn id="11" dur="500"/>
                                        <p:tgtEl>
                                          <p:spTgt spid="983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8347"/>
                                        </p:tgtEl>
                                        <p:attrNameLst>
                                          <p:attrName>style.visibility</p:attrName>
                                        </p:attrNameLst>
                                      </p:cBhvr>
                                      <p:to>
                                        <p:strVal val="visible"/>
                                      </p:to>
                                    </p:set>
                                    <p:animEffect transition="in" filter="wipe(left)">
                                      <p:cBhvr>
                                        <p:cTn id="15" dur="500"/>
                                        <p:tgtEl>
                                          <p:spTgt spid="9834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8348"/>
                                        </p:tgtEl>
                                        <p:attrNameLst>
                                          <p:attrName>style.visibility</p:attrName>
                                        </p:attrNameLst>
                                      </p:cBhvr>
                                      <p:to>
                                        <p:strVal val="visible"/>
                                      </p:to>
                                    </p:set>
                                    <p:animEffect transition="in" filter="wipe(up)">
                                      <p:cBhvr>
                                        <p:cTn id="19" dur="500"/>
                                        <p:tgtEl>
                                          <p:spTgt spid="98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45" grpId="0" animBg="1"/>
      <p:bldP spid="98346" grpId="0" animBg="1"/>
      <p:bldP spid="98347" grpId="0" animBg="1"/>
      <p:bldP spid="9834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75" name="Rectangle 47"/>
          <p:cNvSpPr>
            <a:spLocks noGrp="1" noChangeArrowheads="1"/>
          </p:cNvSpPr>
          <p:nvPr>
            <p:ph type="title"/>
          </p:nvPr>
        </p:nvSpPr>
        <p:spPr/>
        <p:txBody>
          <a:bodyPr/>
          <a:lstStyle/>
          <a:p>
            <a:r>
              <a:rPr lang="en-US"/>
              <a:t>Reading a Disk Sector (2)</a:t>
            </a:r>
          </a:p>
        </p:txBody>
      </p:sp>
      <p:sp>
        <p:nvSpPr>
          <p:cNvPr id="99332"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99333"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4"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99335"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6"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7"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8"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39"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0"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1"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2"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3"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99344"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99345"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6"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7"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99348" name="AutoShape 20"/>
          <p:cNvSpPr>
            <a:spLocks noChangeArrowheads="1"/>
          </p:cNvSpPr>
          <p:nvPr/>
        </p:nvSpPr>
        <p:spPr bwMode="auto">
          <a:xfrm>
            <a:off x="4079875" y="3810000"/>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49"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0"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99351"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2"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99353"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4"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99355"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6"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57"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99358"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99359"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0"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99361" name="AutoShape 33"/>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99362" name="AutoShape 34"/>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3" name="Rectangle 35"/>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4" name="Rectangle 36"/>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5" name="Rectangle 37"/>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6" name="Text Box 38"/>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99367" name="Rectangle 39"/>
          <p:cNvSpPr>
            <a:spLocks noChangeArrowheads="1"/>
          </p:cNvSpPr>
          <p:nvPr/>
        </p:nvSpPr>
        <p:spPr bwMode="auto">
          <a:xfrm>
            <a:off x="4246563" y="4419600"/>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68" name="Line 40"/>
          <p:cNvSpPr>
            <a:spLocks noChangeShapeType="1"/>
          </p:cNvSpPr>
          <p:nvPr/>
        </p:nvSpPr>
        <p:spPr bwMode="auto">
          <a:xfrm>
            <a:off x="4297363" y="3365500"/>
            <a:ext cx="1965325"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99369" name="Line 41"/>
          <p:cNvSpPr>
            <a:spLocks noChangeShapeType="1"/>
          </p:cNvSpPr>
          <p:nvPr/>
        </p:nvSpPr>
        <p:spPr bwMode="auto">
          <a:xfrm>
            <a:off x="4335463" y="3365500"/>
            <a:ext cx="0" cy="11350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0" name="Line 42"/>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1" name="Line 43"/>
          <p:cNvSpPr>
            <a:spLocks noChangeShapeType="1"/>
          </p:cNvSpPr>
          <p:nvPr/>
        </p:nvSpPr>
        <p:spPr bwMode="auto">
          <a:xfrm flipH="1">
            <a:off x="5432425" y="4500563"/>
            <a:ext cx="0" cy="1671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99372" name="Rectangle 44"/>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99374" name="Text Box 46"/>
          <p:cNvSpPr txBox="1">
            <a:spLocks noChangeArrowheads="1"/>
          </p:cNvSpPr>
          <p:nvPr/>
        </p:nvSpPr>
        <p:spPr bwMode="auto">
          <a:xfrm>
            <a:off x="4153064" y="1454973"/>
            <a:ext cx="4603751" cy="1200329"/>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Disk controller reads the sector and performs a direct memory access (</a:t>
            </a:r>
            <a:r>
              <a:rPr lang="en-US" b="0" dirty="0">
                <a:solidFill>
                  <a:srgbClr val="C00000"/>
                </a:solidFill>
                <a:latin typeface="Calibri" panose="020F0502020204030204" pitchFamily="34" charset="0"/>
              </a:rPr>
              <a:t>DMA</a:t>
            </a:r>
            <a:r>
              <a:rPr lang="en-US" b="0" dirty="0">
                <a:latin typeface="Calibri" panose="020F0502020204030204" pitchFamily="34" charset="0"/>
              </a:rPr>
              <a:t>) transfer into main memory.</a:t>
            </a:r>
          </a:p>
        </p:txBody>
      </p:sp>
    </p:spTree>
    <p:extLst>
      <p:ext uri="{BB962C8B-B14F-4D97-AF65-F5344CB8AC3E}">
        <p14:creationId xmlns:p14="http://schemas.microsoft.com/office/powerpoint/2010/main" val="393234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71"/>
                                        </p:tgtEl>
                                        <p:attrNameLst>
                                          <p:attrName>style.visibility</p:attrName>
                                        </p:attrNameLst>
                                      </p:cBhvr>
                                      <p:to>
                                        <p:strVal val="visible"/>
                                      </p:to>
                                    </p:set>
                                    <p:animEffect transition="in" filter="wipe(down)">
                                      <p:cBhvr>
                                        <p:cTn id="7" dur="500"/>
                                        <p:tgtEl>
                                          <p:spTgt spid="99371"/>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99370"/>
                                        </p:tgtEl>
                                        <p:attrNameLst>
                                          <p:attrName>style.visibility</p:attrName>
                                        </p:attrNameLst>
                                      </p:cBhvr>
                                      <p:to>
                                        <p:strVal val="visible"/>
                                      </p:to>
                                    </p:set>
                                    <p:animEffect transition="in" filter="wipe(right)">
                                      <p:cBhvr>
                                        <p:cTn id="11" dur="500"/>
                                        <p:tgtEl>
                                          <p:spTgt spid="9937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9369"/>
                                        </p:tgtEl>
                                        <p:attrNameLst>
                                          <p:attrName>style.visibility</p:attrName>
                                        </p:attrNameLst>
                                      </p:cBhvr>
                                      <p:to>
                                        <p:strVal val="visible"/>
                                      </p:to>
                                    </p:set>
                                    <p:animEffect transition="in" filter="wipe(down)">
                                      <p:cBhvr>
                                        <p:cTn id="15" dur="500"/>
                                        <p:tgtEl>
                                          <p:spTgt spid="9936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9368"/>
                                        </p:tgtEl>
                                        <p:attrNameLst>
                                          <p:attrName>style.visibility</p:attrName>
                                        </p:attrNameLst>
                                      </p:cBhvr>
                                      <p:to>
                                        <p:strVal val="visible"/>
                                      </p:to>
                                    </p:set>
                                    <p:animEffect transition="in" filter="wipe(left)">
                                      <p:cBhvr>
                                        <p:cTn id="19" dur="500"/>
                                        <p:tgtEl>
                                          <p:spTgt spid="99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68" grpId="0" animBg="1"/>
      <p:bldP spid="99369" grpId="0" animBg="1"/>
      <p:bldP spid="99370" grpId="0" animBg="1"/>
      <p:bldP spid="9937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00" name="Rectangle 48"/>
          <p:cNvSpPr>
            <a:spLocks noGrp="1" noChangeArrowheads="1"/>
          </p:cNvSpPr>
          <p:nvPr>
            <p:ph type="title"/>
          </p:nvPr>
        </p:nvSpPr>
        <p:spPr/>
        <p:txBody>
          <a:bodyPr/>
          <a:lstStyle/>
          <a:p>
            <a:r>
              <a:rPr lang="en-US"/>
              <a:t>Reading a Disk Sector (3)</a:t>
            </a:r>
          </a:p>
        </p:txBody>
      </p:sp>
      <p:sp>
        <p:nvSpPr>
          <p:cNvPr id="100356" name="Rectangle 4"/>
          <p:cNvSpPr>
            <a:spLocks noChangeArrowheads="1"/>
          </p:cNvSpPr>
          <p:nvPr/>
        </p:nvSpPr>
        <p:spPr bwMode="auto">
          <a:xfrm>
            <a:off x="6294438" y="2971800"/>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100357" name="AutoShape 5"/>
          <p:cNvSpPr>
            <a:spLocks noChangeArrowheads="1"/>
          </p:cNvSpPr>
          <p:nvPr/>
        </p:nvSpPr>
        <p:spPr bwMode="auto">
          <a:xfrm>
            <a:off x="4770438" y="3124200"/>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58" name="Rectangle 6"/>
          <p:cNvSpPr>
            <a:spLocks noChangeArrowheads="1"/>
          </p:cNvSpPr>
          <p:nvPr/>
        </p:nvSpPr>
        <p:spPr bwMode="auto">
          <a:xfrm>
            <a:off x="3856038" y="3155950"/>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100359" name="AutoShape 7"/>
          <p:cNvSpPr>
            <a:spLocks noChangeArrowheads="1"/>
          </p:cNvSpPr>
          <p:nvPr/>
        </p:nvSpPr>
        <p:spPr bwMode="auto">
          <a:xfrm>
            <a:off x="2398713" y="3124200"/>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0" name="Rectangle 8"/>
          <p:cNvSpPr>
            <a:spLocks noChangeArrowheads="1"/>
          </p:cNvSpPr>
          <p:nvPr/>
        </p:nvSpPr>
        <p:spPr bwMode="auto">
          <a:xfrm>
            <a:off x="1414463" y="18288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1" name="Rectangle 9"/>
          <p:cNvSpPr>
            <a:spLocks noChangeArrowheads="1"/>
          </p:cNvSpPr>
          <p:nvPr/>
        </p:nvSpPr>
        <p:spPr bwMode="auto">
          <a:xfrm>
            <a:off x="1414463" y="19812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2" name="Rectangle 10"/>
          <p:cNvSpPr>
            <a:spLocks noChangeArrowheads="1"/>
          </p:cNvSpPr>
          <p:nvPr/>
        </p:nvSpPr>
        <p:spPr bwMode="auto">
          <a:xfrm>
            <a:off x="1414463" y="21336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3" name="Rectangle 11"/>
          <p:cNvSpPr>
            <a:spLocks noChangeArrowheads="1"/>
          </p:cNvSpPr>
          <p:nvPr/>
        </p:nvSpPr>
        <p:spPr bwMode="auto">
          <a:xfrm>
            <a:off x="1414463" y="22860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4" name="Rectangle 12"/>
          <p:cNvSpPr>
            <a:spLocks noChangeArrowheads="1"/>
          </p:cNvSpPr>
          <p:nvPr/>
        </p:nvSpPr>
        <p:spPr bwMode="auto">
          <a:xfrm>
            <a:off x="1414463" y="2438400"/>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5" name="AutoShape 13"/>
          <p:cNvSpPr>
            <a:spLocks noChangeArrowheads="1"/>
          </p:cNvSpPr>
          <p:nvPr/>
        </p:nvSpPr>
        <p:spPr bwMode="auto">
          <a:xfrm>
            <a:off x="2187575" y="1828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6" name="AutoShape 14"/>
          <p:cNvSpPr>
            <a:spLocks noChangeArrowheads="1"/>
          </p:cNvSpPr>
          <p:nvPr/>
        </p:nvSpPr>
        <p:spPr bwMode="auto">
          <a:xfrm flipH="1">
            <a:off x="2098675" y="2209800"/>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67" name="Rectangle 15"/>
          <p:cNvSpPr>
            <a:spLocks noChangeArrowheads="1"/>
          </p:cNvSpPr>
          <p:nvPr/>
        </p:nvSpPr>
        <p:spPr bwMode="auto">
          <a:xfrm>
            <a:off x="2632075" y="1676400"/>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100368" name="Text Box 16"/>
          <p:cNvSpPr txBox="1">
            <a:spLocks noChangeArrowheads="1"/>
          </p:cNvSpPr>
          <p:nvPr/>
        </p:nvSpPr>
        <p:spPr bwMode="auto">
          <a:xfrm>
            <a:off x="1113207" y="1507123"/>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100369" name="AutoShape 17"/>
          <p:cNvSpPr>
            <a:spLocks noChangeArrowheads="1"/>
          </p:cNvSpPr>
          <p:nvPr/>
        </p:nvSpPr>
        <p:spPr bwMode="auto">
          <a:xfrm>
            <a:off x="1489075" y="2667000"/>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0" name="Rectangle 18"/>
          <p:cNvSpPr>
            <a:spLocks noChangeArrowheads="1"/>
          </p:cNvSpPr>
          <p:nvPr/>
        </p:nvSpPr>
        <p:spPr bwMode="auto">
          <a:xfrm>
            <a:off x="346075" y="1447800"/>
            <a:ext cx="2971800" cy="243840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1" name="Text Box 19"/>
          <p:cNvSpPr txBox="1">
            <a:spLocks noChangeArrowheads="1"/>
          </p:cNvSpPr>
          <p:nvPr/>
        </p:nvSpPr>
        <p:spPr bwMode="auto">
          <a:xfrm>
            <a:off x="247650" y="11419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CPU chip</a:t>
            </a:r>
          </a:p>
        </p:txBody>
      </p:sp>
      <p:sp>
        <p:nvSpPr>
          <p:cNvPr id="100372" name="AutoShape 20"/>
          <p:cNvSpPr>
            <a:spLocks noChangeArrowheads="1"/>
          </p:cNvSpPr>
          <p:nvPr/>
        </p:nvSpPr>
        <p:spPr bwMode="auto">
          <a:xfrm>
            <a:off x="4079875" y="38100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3" name="AutoShape 21"/>
          <p:cNvSpPr>
            <a:spLocks noChangeArrowheads="1"/>
          </p:cNvSpPr>
          <p:nvPr/>
        </p:nvSpPr>
        <p:spPr bwMode="auto">
          <a:xfrm flipV="1">
            <a:off x="518477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4" name="Rectangle 22"/>
          <p:cNvSpPr>
            <a:spLocks noChangeArrowheads="1"/>
          </p:cNvSpPr>
          <p:nvPr/>
        </p:nvSpPr>
        <p:spPr bwMode="auto">
          <a:xfrm>
            <a:off x="476567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 </a:t>
            </a:r>
          </a:p>
          <a:p>
            <a:pPr algn="ctr">
              <a:lnSpc>
                <a:spcPct val="100000"/>
              </a:lnSpc>
            </a:pPr>
            <a:r>
              <a:rPr lang="en-US" sz="1600" dirty="0">
                <a:latin typeface="Calibri" panose="020F0502020204030204" pitchFamily="34" charset="0"/>
              </a:rPr>
              <a:t>controller</a:t>
            </a:r>
          </a:p>
        </p:txBody>
      </p:sp>
      <p:sp>
        <p:nvSpPr>
          <p:cNvPr id="100375" name="AutoShape 23"/>
          <p:cNvSpPr>
            <a:spLocks noChangeArrowheads="1"/>
          </p:cNvSpPr>
          <p:nvPr/>
        </p:nvSpPr>
        <p:spPr bwMode="auto">
          <a:xfrm flipV="1">
            <a:off x="28543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6" name="Rectangle 24"/>
          <p:cNvSpPr>
            <a:spLocks noChangeArrowheads="1"/>
          </p:cNvSpPr>
          <p:nvPr/>
        </p:nvSpPr>
        <p:spPr bwMode="auto">
          <a:xfrm>
            <a:off x="2435225" y="5270500"/>
            <a:ext cx="12954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Graphics</a:t>
            </a:r>
          </a:p>
          <a:p>
            <a:pPr algn="ctr">
              <a:lnSpc>
                <a:spcPct val="100000"/>
              </a:lnSpc>
            </a:pPr>
            <a:r>
              <a:rPr lang="en-US" sz="1600" dirty="0">
                <a:latin typeface="Calibri" panose="020F0502020204030204" pitchFamily="34" charset="0"/>
              </a:rPr>
              <a:t>adapter</a:t>
            </a:r>
          </a:p>
        </p:txBody>
      </p:sp>
      <p:sp>
        <p:nvSpPr>
          <p:cNvPr id="100377" name="AutoShape 25"/>
          <p:cNvSpPr>
            <a:spLocks noChangeArrowheads="1"/>
          </p:cNvSpPr>
          <p:nvPr/>
        </p:nvSpPr>
        <p:spPr bwMode="auto">
          <a:xfrm flipV="1">
            <a:off x="1177925" y="4546600"/>
            <a:ext cx="495300" cy="685800"/>
          </a:xfrm>
          <a:prstGeom prst="upArrow">
            <a:avLst>
              <a:gd name="adj1" fmla="val 36667"/>
              <a:gd name="adj2" fmla="val 44872"/>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78" name="Rectangle 26"/>
          <p:cNvSpPr>
            <a:spLocks noChangeArrowheads="1"/>
          </p:cNvSpPr>
          <p:nvPr/>
        </p:nvSpPr>
        <p:spPr bwMode="auto">
          <a:xfrm>
            <a:off x="835025" y="5257800"/>
            <a:ext cx="1143000" cy="5207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USB</a:t>
            </a:r>
          </a:p>
          <a:p>
            <a:pPr algn="ctr">
              <a:lnSpc>
                <a:spcPct val="100000"/>
              </a:lnSpc>
            </a:pPr>
            <a:r>
              <a:rPr lang="en-US" sz="1600">
                <a:latin typeface="Calibri" panose="020F0502020204030204" pitchFamily="34" charset="0"/>
              </a:rPr>
              <a:t>controller</a:t>
            </a:r>
          </a:p>
        </p:txBody>
      </p:sp>
      <p:sp>
        <p:nvSpPr>
          <p:cNvPr id="100379" name="Line 27"/>
          <p:cNvSpPr>
            <a:spLocks noChangeShapeType="1"/>
          </p:cNvSpPr>
          <p:nvPr/>
        </p:nvSpPr>
        <p:spPr bwMode="auto">
          <a:xfrm>
            <a:off x="1063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0" name="Line 28"/>
          <p:cNvSpPr>
            <a:spLocks noChangeShapeType="1"/>
          </p:cNvSpPr>
          <p:nvPr/>
        </p:nvSpPr>
        <p:spPr bwMode="auto">
          <a:xfrm>
            <a:off x="1825625" y="5791200"/>
            <a:ext cx="0" cy="304800"/>
          </a:xfrm>
          <a:prstGeom prst="line">
            <a:avLst/>
          </a:prstGeom>
          <a:noFill/>
          <a:ln w="12700">
            <a:solidFill>
              <a:schemeClr val="tx1"/>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1" name="Text Box 29"/>
          <p:cNvSpPr txBox="1">
            <a:spLocks noChangeArrowheads="1"/>
          </p:cNvSpPr>
          <p:nvPr/>
        </p:nvSpPr>
        <p:spPr bwMode="auto">
          <a:xfrm>
            <a:off x="602551" y="6018798"/>
            <a:ext cx="76976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Mouse</a:t>
            </a:r>
          </a:p>
        </p:txBody>
      </p:sp>
      <p:sp>
        <p:nvSpPr>
          <p:cNvPr id="100382" name="Text Box 30"/>
          <p:cNvSpPr txBox="1">
            <a:spLocks noChangeArrowheads="1"/>
          </p:cNvSpPr>
          <p:nvPr/>
        </p:nvSpPr>
        <p:spPr bwMode="auto">
          <a:xfrm>
            <a:off x="1288994" y="6018798"/>
            <a:ext cx="995658"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Keyboard</a:t>
            </a:r>
          </a:p>
        </p:txBody>
      </p:sp>
      <p:sp>
        <p:nvSpPr>
          <p:cNvPr id="100383" name="Line 31"/>
          <p:cNvSpPr>
            <a:spLocks noChangeShapeType="1"/>
          </p:cNvSpPr>
          <p:nvPr/>
        </p:nvSpPr>
        <p:spPr bwMode="auto">
          <a:xfrm>
            <a:off x="3121025" y="5791200"/>
            <a:ext cx="0" cy="3048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4" name="Text Box 32"/>
          <p:cNvSpPr txBox="1">
            <a:spLocks noChangeArrowheads="1"/>
          </p:cNvSpPr>
          <p:nvPr/>
        </p:nvSpPr>
        <p:spPr bwMode="auto">
          <a:xfrm>
            <a:off x="2580849" y="6018798"/>
            <a:ext cx="8880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Monitor</a:t>
            </a:r>
          </a:p>
        </p:txBody>
      </p:sp>
      <p:sp>
        <p:nvSpPr>
          <p:cNvPr id="100385" name="Line 33"/>
          <p:cNvSpPr>
            <a:spLocks noChangeShapeType="1"/>
          </p:cNvSpPr>
          <p:nvPr/>
        </p:nvSpPr>
        <p:spPr bwMode="auto">
          <a:xfrm>
            <a:off x="5426075" y="5791200"/>
            <a:ext cx="0" cy="38100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86" name="AutoShape 34"/>
          <p:cNvSpPr>
            <a:spLocks noChangeArrowheads="1"/>
          </p:cNvSpPr>
          <p:nvPr/>
        </p:nvSpPr>
        <p:spPr bwMode="auto">
          <a:xfrm>
            <a:off x="5121275" y="6172200"/>
            <a:ext cx="609600" cy="609600"/>
          </a:xfrm>
          <a:prstGeom prst="can">
            <a:avLst>
              <a:gd name="adj" fmla="val 25000"/>
            </a:avLst>
          </a:prstGeom>
          <a:noFill/>
          <a:ln w="12700">
            <a:solidFill>
              <a:schemeClr val="tx1"/>
            </a:solidFill>
            <a:round/>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Disk</a:t>
            </a:r>
          </a:p>
        </p:txBody>
      </p:sp>
      <p:sp>
        <p:nvSpPr>
          <p:cNvPr id="100387" name="AutoShape 35"/>
          <p:cNvSpPr>
            <a:spLocks noChangeArrowheads="1"/>
          </p:cNvSpPr>
          <p:nvPr/>
        </p:nvSpPr>
        <p:spPr bwMode="auto">
          <a:xfrm>
            <a:off x="269875" y="4330700"/>
            <a:ext cx="6972300" cy="393700"/>
          </a:xfrm>
          <a:prstGeom prst="leftRightArrow">
            <a:avLst>
              <a:gd name="adj1" fmla="val 48611"/>
              <a:gd name="adj2" fmla="val 91500"/>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8" name="Rectangle 36"/>
          <p:cNvSpPr>
            <a:spLocks noChangeArrowheads="1"/>
          </p:cNvSpPr>
          <p:nvPr/>
        </p:nvSpPr>
        <p:spPr bwMode="auto">
          <a:xfrm>
            <a:off x="1346200" y="4464467"/>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89" name="Rectangle 37"/>
          <p:cNvSpPr>
            <a:spLocks noChangeArrowheads="1"/>
          </p:cNvSpPr>
          <p:nvPr/>
        </p:nvSpPr>
        <p:spPr bwMode="auto">
          <a:xfrm>
            <a:off x="3022600" y="4454942"/>
            <a:ext cx="166688"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0" name="Rectangle 38"/>
          <p:cNvSpPr>
            <a:spLocks noChangeArrowheads="1"/>
          </p:cNvSpPr>
          <p:nvPr/>
        </p:nvSpPr>
        <p:spPr bwMode="auto">
          <a:xfrm>
            <a:off x="5356225" y="4445417"/>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1" name="Text Box 39"/>
          <p:cNvSpPr txBox="1">
            <a:spLocks noChangeArrowheads="1"/>
          </p:cNvSpPr>
          <p:nvPr/>
        </p:nvSpPr>
        <p:spPr bwMode="auto">
          <a:xfrm>
            <a:off x="5556250" y="4126498"/>
            <a:ext cx="816249"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I/O bus</a:t>
            </a:r>
          </a:p>
        </p:txBody>
      </p:sp>
      <p:sp>
        <p:nvSpPr>
          <p:cNvPr id="100392" name="Rectangle 40"/>
          <p:cNvSpPr>
            <a:spLocks noChangeArrowheads="1"/>
          </p:cNvSpPr>
          <p:nvPr/>
        </p:nvSpPr>
        <p:spPr bwMode="auto">
          <a:xfrm>
            <a:off x="4246563" y="4383504"/>
            <a:ext cx="161925" cy="152400"/>
          </a:xfrm>
          <a:prstGeom prst="rect">
            <a:avLst/>
          </a:prstGeom>
          <a:solidFill>
            <a:schemeClr val="bg1"/>
          </a:solidFill>
          <a:ln w="12700">
            <a:no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3" name="Line 41"/>
          <p:cNvSpPr>
            <a:spLocks noChangeShapeType="1"/>
          </p:cNvSpPr>
          <p:nvPr/>
        </p:nvSpPr>
        <p:spPr bwMode="auto">
          <a:xfrm flipH="1">
            <a:off x="3343275" y="2679700"/>
            <a:ext cx="1017588"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100394" name="Line 42"/>
          <p:cNvSpPr>
            <a:spLocks noChangeShapeType="1"/>
          </p:cNvSpPr>
          <p:nvPr/>
        </p:nvSpPr>
        <p:spPr bwMode="auto">
          <a:xfrm>
            <a:off x="4335463" y="2667000"/>
            <a:ext cx="0" cy="1833563"/>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5" name="Line 43"/>
          <p:cNvSpPr>
            <a:spLocks noChangeShapeType="1"/>
          </p:cNvSpPr>
          <p:nvPr/>
        </p:nvSpPr>
        <p:spPr bwMode="auto">
          <a:xfrm flipV="1">
            <a:off x="4297363" y="4529138"/>
            <a:ext cx="1128712" cy="0"/>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6" name="Line 44"/>
          <p:cNvSpPr>
            <a:spLocks noChangeShapeType="1"/>
          </p:cNvSpPr>
          <p:nvPr/>
        </p:nvSpPr>
        <p:spPr bwMode="auto">
          <a:xfrm flipH="1">
            <a:off x="5426075" y="4500563"/>
            <a:ext cx="6350" cy="782637"/>
          </a:xfrm>
          <a:prstGeom prst="line">
            <a:avLst/>
          </a:prstGeom>
          <a:noFill/>
          <a:ln w="76200">
            <a:solidFill>
              <a:srgbClr val="00FFFF"/>
            </a:solidFill>
            <a:round/>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100397" name="Rectangle 45"/>
          <p:cNvSpPr>
            <a:spLocks noChangeArrowheads="1"/>
          </p:cNvSpPr>
          <p:nvPr/>
        </p:nvSpPr>
        <p:spPr bwMode="auto">
          <a:xfrm>
            <a:off x="498475" y="3155950"/>
            <a:ext cx="1873250" cy="5778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100399" name="Text Box 47"/>
          <p:cNvSpPr txBox="1">
            <a:spLocks noChangeArrowheads="1"/>
          </p:cNvSpPr>
          <p:nvPr/>
        </p:nvSpPr>
        <p:spPr bwMode="auto">
          <a:xfrm>
            <a:off x="4333459" y="1219200"/>
            <a:ext cx="4732337" cy="1569660"/>
          </a:xfrm>
          <a:prstGeom prst="rect">
            <a:avLst/>
          </a:prstGeom>
          <a:noFill/>
          <a:ln w="25400">
            <a:noFill/>
            <a:miter lim="800000"/>
            <a:headEnd/>
            <a:tailEnd/>
          </a:ln>
          <a:effectLst/>
        </p:spPr>
        <p:txBody>
          <a:bodyPr wrap="square">
            <a:prstTxWarp prst="textNoShape">
              <a:avLst/>
            </a:prstTxWarp>
            <a:spAutoFit/>
          </a:bodyPr>
          <a:lstStyle/>
          <a:p>
            <a:pPr algn="l">
              <a:lnSpc>
                <a:spcPct val="100000"/>
              </a:lnSpc>
            </a:pPr>
            <a:r>
              <a:rPr lang="en-US" b="0" dirty="0">
                <a:latin typeface="Calibri" panose="020F0502020204030204" pitchFamily="34" charset="0"/>
              </a:rPr>
              <a:t>When the DMA transfer completes, the disk controller notifies the CPU with an </a:t>
            </a:r>
            <a:r>
              <a:rPr lang="en-US" b="0" i="1" dirty="0">
                <a:solidFill>
                  <a:srgbClr val="C00000"/>
                </a:solidFill>
                <a:latin typeface="Calibri" panose="020F0502020204030204" pitchFamily="34" charset="0"/>
              </a:rPr>
              <a:t>interrupt</a:t>
            </a:r>
            <a:r>
              <a:rPr lang="en-US" b="0" dirty="0">
                <a:latin typeface="Calibri" panose="020F0502020204030204" pitchFamily="34" charset="0"/>
              </a:rPr>
              <a:t> (i.e., asserts a special “interrupt” pin on the CPU).</a:t>
            </a:r>
          </a:p>
        </p:txBody>
      </p:sp>
    </p:spTree>
    <p:extLst>
      <p:ext uri="{BB962C8B-B14F-4D97-AF65-F5344CB8AC3E}">
        <p14:creationId xmlns:p14="http://schemas.microsoft.com/office/powerpoint/2010/main" val="69316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0396"/>
                                        </p:tgtEl>
                                        <p:attrNameLst>
                                          <p:attrName>style.visibility</p:attrName>
                                        </p:attrNameLst>
                                      </p:cBhvr>
                                      <p:to>
                                        <p:strVal val="visible"/>
                                      </p:to>
                                    </p:set>
                                    <p:animEffect transition="in" filter="wipe(down)">
                                      <p:cBhvr>
                                        <p:cTn id="7" dur="500"/>
                                        <p:tgtEl>
                                          <p:spTgt spid="10039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00395"/>
                                        </p:tgtEl>
                                        <p:attrNameLst>
                                          <p:attrName>style.visibility</p:attrName>
                                        </p:attrNameLst>
                                      </p:cBhvr>
                                      <p:to>
                                        <p:strVal val="visible"/>
                                      </p:to>
                                    </p:set>
                                    <p:animEffect transition="in" filter="wipe(right)">
                                      <p:cBhvr>
                                        <p:cTn id="11" dur="500"/>
                                        <p:tgtEl>
                                          <p:spTgt spid="10039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0394"/>
                                        </p:tgtEl>
                                        <p:attrNameLst>
                                          <p:attrName>style.visibility</p:attrName>
                                        </p:attrNameLst>
                                      </p:cBhvr>
                                      <p:to>
                                        <p:strVal val="visible"/>
                                      </p:to>
                                    </p:set>
                                    <p:animEffect transition="in" filter="wipe(down)">
                                      <p:cBhvr>
                                        <p:cTn id="15" dur="500"/>
                                        <p:tgtEl>
                                          <p:spTgt spid="10039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00393"/>
                                        </p:tgtEl>
                                        <p:attrNameLst>
                                          <p:attrName>style.visibility</p:attrName>
                                        </p:attrNameLst>
                                      </p:cBhvr>
                                      <p:to>
                                        <p:strVal val="visible"/>
                                      </p:to>
                                    </p:set>
                                    <p:animEffect transition="in" filter="wipe(right)">
                                      <p:cBhvr>
                                        <p:cTn id="19" dur="500"/>
                                        <p:tgtEl>
                                          <p:spTgt spid="100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93" grpId="0" animBg="1"/>
      <p:bldP spid="100394" grpId="0" animBg="1"/>
      <p:bldP spid="100395" grpId="0" animBg="1"/>
      <p:bldP spid="10039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1028"/>
          <p:cNvSpPr>
            <a:spLocks noGrp="1" noChangeArrowheads="1"/>
          </p:cNvSpPr>
          <p:nvPr>
            <p:ph type="title"/>
          </p:nvPr>
        </p:nvSpPr>
        <p:spPr/>
        <p:txBody>
          <a:bodyPr/>
          <a:lstStyle/>
          <a:p>
            <a:r>
              <a:rPr lang="en-US" dirty="0"/>
              <a:t>Nonvolatile Memories</a:t>
            </a:r>
          </a:p>
        </p:txBody>
      </p:sp>
      <p:sp>
        <p:nvSpPr>
          <p:cNvPr id="122885" name="Rectangle 1029"/>
          <p:cNvSpPr>
            <a:spLocks noGrp="1" noChangeArrowheads="1"/>
          </p:cNvSpPr>
          <p:nvPr>
            <p:ph type="body" idx="1"/>
          </p:nvPr>
        </p:nvSpPr>
        <p:spPr>
          <a:xfrm>
            <a:off x="396875" y="1309523"/>
            <a:ext cx="7896225" cy="5448629"/>
          </a:xfrm>
        </p:spPr>
        <p:txBody>
          <a:bodyPr>
            <a:normAutofit lnSpcReduction="10000"/>
          </a:bodyPr>
          <a:lstStyle/>
          <a:p>
            <a:r>
              <a:rPr lang="en-US" dirty="0"/>
              <a:t>DRAM and SRAM are volatile memories</a:t>
            </a:r>
          </a:p>
          <a:p>
            <a:pPr lvl="1"/>
            <a:r>
              <a:rPr lang="en-US" dirty="0"/>
              <a:t>Lose information if powered off.</a:t>
            </a:r>
          </a:p>
          <a:p>
            <a:r>
              <a:rPr lang="en-US" dirty="0"/>
              <a:t>Nonvolatile memories retain value even if powered off</a:t>
            </a:r>
          </a:p>
          <a:p>
            <a:pPr lvl="1"/>
            <a:r>
              <a:rPr lang="en-US" dirty="0"/>
              <a:t>Read-only memory (</a:t>
            </a:r>
            <a:r>
              <a:rPr lang="en-US" dirty="0">
                <a:solidFill>
                  <a:srgbClr val="C00000"/>
                </a:solidFill>
              </a:rPr>
              <a:t>ROM</a:t>
            </a:r>
            <a:r>
              <a:rPr lang="en-US" dirty="0"/>
              <a:t>): programmed during production</a:t>
            </a:r>
          </a:p>
          <a:p>
            <a:pPr lvl="1"/>
            <a:r>
              <a:rPr lang="en-US" dirty="0"/>
              <a:t>Electrically </a:t>
            </a:r>
            <a:r>
              <a:rPr lang="en-US" dirty="0" err="1"/>
              <a:t>eraseable</a:t>
            </a:r>
            <a:r>
              <a:rPr lang="en-US" dirty="0"/>
              <a:t> PROM (</a:t>
            </a:r>
            <a:r>
              <a:rPr lang="en-US" dirty="0">
                <a:solidFill>
                  <a:srgbClr val="C00000"/>
                </a:solidFill>
              </a:rPr>
              <a:t>EEPROM</a:t>
            </a:r>
            <a:r>
              <a:rPr lang="en-US" dirty="0"/>
              <a:t>): electronic erase capability</a:t>
            </a:r>
          </a:p>
          <a:p>
            <a:pPr lvl="1"/>
            <a:r>
              <a:rPr lang="en-US" dirty="0"/>
              <a:t>Flash memory: EEPROMs, with partial (block-level) erase capability</a:t>
            </a:r>
          </a:p>
          <a:p>
            <a:pPr lvl="2"/>
            <a:r>
              <a:rPr lang="en-US" dirty="0"/>
              <a:t>Wears out after about 100,000 </a:t>
            </a:r>
            <a:r>
              <a:rPr lang="en-US" dirty="0" err="1"/>
              <a:t>erasings</a:t>
            </a:r>
            <a:endParaRPr lang="en-US" dirty="0"/>
          </a:p>
          <a:p>
            <a:pPr lvl="1"/>
            <a:r>
              <a:rPr lang="en-US" dirty="0"/>
              <a:t>3D </a:t>
            </a:r>
            <a:r>
              <a:rPr lang="en-US" dirty="0" err="1"/>
              <a:t>XPoint</a:t>
            </a:r>
            <a:r>
              <a:rPr lang="en-US" dirty="0"/>
              <a:t> (Intel </a:t>
            </a:r>
            <a:r>
              <a:rPr lang="en-US" dirty="0" err="1"/>
              <a:t>Optane</a:t>
            </a:r>
            <a:r>
              <a:rPr lang="en-US" dirty="0"/>
              <a:t>) &amp; emerging NVMs</a:t>
            </a:r>
          </a:p>
          <a:p>
            <a:pPr lvl="2"/>
            <a:r>
              <a:rPr lang="en-US" dirty="0"/>
              <a:t>New materials</a:t>
            </a:r>
          </a:p>
          <a:p>
            <a:pPr lvl="1"/>
            <a:endParaRPr lang="en-US" dirty="0"/>
          </a:p>
          <a:p>
            <a:r>
              <a:rPr lang="en-US" dirty="0"/>
              <a:t>Uses for Nonvolatile Memories</a:t>
            </a:r>
          </a:p>
          <a:p>
            <a:pPr lvl="1"/>
            <a:r>
              <a:rPr lang="en-US" dirty="0"/>
              <a:t>Firmware programs stored in a ROM (BIOS, controllers for disks, network cards, graphics accelerators, security subsystems,…)</a:t>
            </a:r>
          </a:p>
          <a:p>
            <a:pPr lvl="1"/>
            <a:r>
              <a:rPr lang="en-US" dirty="0"/>
              <a:t>Solid state disks (replacing rotating disks)</a:t>
            </a:r>
          </a:p>
          <a:p>
            <a:pPr lvl="1"/>
            <a:r>
              <a:rPr lang="en-US" dirty="0"/>
              <a:t>Disk caches</a:t>
            </a:r>
          </a:p>
          <a:p>
            <a:endParaRPr lang="en-US" dirty="0"/>
          </a:p>
        </p:txBody>
      </p:sp>
      <p:pic>
        <p:nvPicPr>
          <p:cNvPr id="3" name="Picture 2">
            <a:extLst>
              <a:ext uri="{FF2B5EF4-FFF2-40B4-BE49-F238E27FC236}">
                <a16:creationId xmlns:a16="http://schemas.microsoft.com/office/drawing/2014/main" id="{2778E46E-F23A-44D5-85D1-72691CD16957}"/>
              </a:ext>
            </a:extLst>
          </p:cNvPr>
          <p:cNvPicPr>
            <a:picLocks noChangeAspect="1"/>
          </p:cNvPicPr>
          <p:nvPr/>
        </p:nvPicPr>
        <p:blipFill rotWithShape="1">
          <a:blip r:embed="rId3">
            <a:extLst>
              <a:ext uri="{28A0092B-C50C-407E-A947-70E740481C1C}">
                <a14:useLocalDpi xmlns:a14="http://schemas.microsoft.com/office/drawing/2010/main" val="0"/>
              </a:ext>
            </a:extLst>
          </a:blip>
          <a:srcRect l="16123" t="16144" r="15462" b="19617"/>
          <a:stretch/>
        </p:blipFill>
        <p:spPr>
          <a:xfrm>
            <a:off x="6280339" y="3475907"/>
            <a:ext cx="2469269" cy="1326237"/>
          </a:xfrm>
          <a:prstGeom prst="rect">
            <a:avLst/>
          </a:prstGeom>
        </p:spPr>
      </p:pic>
    </p:spTree>
    <p:extLst>
      <p:ext uri="{BB962C8B-B14F-4D97-AF65-F5344CB8AC3E}">
        <p14:creationId xmlns:p14="http://schemas.microsoft.com/office/powerpoint/2010/main" val="32048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88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288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88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288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288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885">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8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990600" y="3352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2" name="Title 1"/>
          <p:cNvSpPr>
            <a:spLocks noGrp="1"/>
          </p:cNvSpPr>
          <p:nvPr>
            <p:ph type="title"/>
          </p:nvPr>
        </p:nvSpPr>
        <p:spPr>
          <a:xfrm>
            <a:off x="332707" y="309719"/>
            <a:ext cx="7592093" cy="762000"/>
          </a:xfrm>
        </p:spPr>
        <p:txBody>
          <a:bodyPr/>
          <a:lstStyle/>
          <a:p>
            <a:r>
              <a:rPr lang="en-US" dirty="0"/>
              <a:t>Solid State Disks (</a:t>
            </a:r>
            <a:r>
              <a:rPr lang="en-US" dirty="0" err="1"/>
              <a:t>SSDs</a:t>
            </a:r>
            <a:r>
              <a:rPr lang="en-US" dirty="0"/>
              <a:t>)</a:t>
            </a:r>
          </a:p>
        </p:txBody>
      </p:sp>
      <p:sp>
        <p:nvSpPr>
          <p:cNvPr id="3" name="Content Placeholder 2"/>
          <p:cNvSpPr>
            <a:spLocks noGrp="1"/>
          </p:cNvSpPr>
          <p:nvPr>
            <p:ph idx="1"/>
          </p:nvPr>
        </p:nvSpPr>
        <p:spPr>
          <a:xfrm>
            <a:off x="396875" y="4724400"/>
            <a:ext cx="7896225" cy="1904999"/>
          </a:xfrm>
        </p:spPr>
        <p:txBody>
          <a:bodyPr/>
          <a:lstStyle/>
          <a:p>
            <a:r>
              <a:rPr lang="en-US" dirty="0"/>
              <a:t>Pages: 512B to 4KB, Blocks: 32 to 128 pages</a:t>
            </a:r>
          </a:p>
          <a:p>
            <a:r>
              <a:rPr lang="en-US" dirty="0"/>
              <a:t>Data read/written in units of pages. </a:t>
            </a:r>
          </a:p>
          <a:p>
            <a:r>
              <a:rPr lang="en-US" dirty="0"/>
              <a:t>Page can be written only after its block has been erased.</a:t>
            </a:r>
          </a:p>
          <a:p>
            <a:r>
              <a:rPr lang="en-US" dirty="0"/>
              <a:t>A block wears out after about 100,000 repeated writes.</a:t>
            </a:r>
          </a:p>
        </p:txBody>
      </p:sp>
      <p:sp>
        <p:nvSpPr>
          <p:cNvPr id="62" name="AutoShape 238"/>
          <p:cNvSpPr>
            <a:spLocks noChangeArrowheads="1"/>
          </p:cNvSpPr>
          <p:nvPr/>
        </p:nvSpPr>
        <p:spPr bwMode="auto">
          <a:xfrm flipV="1">
            <a:off x="4305300" y="16065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3" name="Rectangle 239"/>
          <p:cNvSpPr>
            <a:spLocks noChangeArrowheads="1"/>
          </p:cNvSpPr>
          <p:nvPr/>
        </p:nvSpPr>
        <p:spPr bwMode="auto">
          <a:xfrm>
            <a:off x="3505200" y="2406650"/>
            <a:ext cx="2057400" cy="5207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translation layer</a:t>
            </a:r>
          </a:p>
        </p:txBody>
      </p:sp>
      <p:sp>
        <p:nvSpPr>
          <p:cNvPr id="64" name="Line 258"/>
          <p:cNvSpPr>
            <a:spLocks noChangeShapeType="1"/>
          </p:cNvSpPr>
          <p:nvPr/>
        </p:nvSpPr>
        <p:spPr bwMode="auto">
          <a:xfrm>
            <a:off x="4572000" y="292735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5" name="Rectangle 235"/>
          <p:cNvSpPr>
            <a:spLocks noChangeArrowheads="1"/>
          </p:cNvSpPr>
          <p:nvPr/>
        </p:nvSpPr>
        <p:spPr bwMode="auto">
          <a:xfrm>
            <a:off x="3429000" y="1390650"/>
            <a:ext cx="22098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CFFCC"/>
              </a:solidFill>
              <a:effectLst/>
              <a:uLnTx/>
              <a:uFillTx/>
              <a:latin typeface="Calibri" panose="020F0502020204030204" pitchFamily="34" charset="0"/>
            </a:endParaRPr>
          </a:p>
        </p:txBody>
      </p:sp>
      <p:sp>
        <p:nvSpPr>
          <p:cNvPr id="66" name="Rectangle 264"/>
          <p:cNvSpPr>
            <a:spLocks noChangeArrowheads="1"/>
          </p:cNvSpPr>
          <p:nvPr/>
        </p:nvSpPr>
        <p:spPr bwMode="auto">
          <a:xfrm>
            <a:off x="4476750" y="1541463"/>
            <a:ext cx="161925" cy="152400"/>
          </a:xfrm>
          <a:prstGeom prst="rect">
            <a:avLst/>
          </a:prstGeom>
          <a:solidFill>
            <a:srgbClr val="F7F5CD"/>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7" name="Text Box 265"/>
          <p:cNvSpPr txBox="1">
            <a:spLocks noChangeArrowheads="1"/>
          </p:cNvSpPr>
          <p:nvPr/>
        </p:nvSpPr>
        <p:spPr bwMode="auto">
          <a:xfrm>
            <a:off x="3429000" y="1050409"/>
            <a:ext cx="870751" cy="369332"/>
          </a:xfrm>
          <a:prstGeom prst="rect">
            <a:avLst/>
          </a:prstGeom>
          <a:noFill/>
          <a:ln w="12700">
            <a:noFill/>
            <a:miter lim="800000"/>
            <a:headEnd/>
            <a:tailEnd/>
          </a:ln>
          <a:effectLst/>
        </p:spPr>
        <p:txBody>
          <a:bodyPr wrap="none" anchor="ct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rPr>
              <a:t>I/O bus</a:t>
            </a:r>
          </a:p>
        </p:txBody>
      </p:sp>
      <p:sp>
        <p:nvSpPr>
          <p:cNvPr id="68" name="Rectangle 271"/>
          <p:cNvSpPr>
            <a:spLocks noChangeArrowheads="1"/>
          </p:cNvSpPr>
          <p:nvPr/>
        </p:nvSpPr>
        <p:spPr bwMode="auto">
          <a:xfrm>
            <a:off x="5562600" y="1174750"/>
            <a:ext cx="457200" cy="5334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69" name="Rectangle 272"/>
          <p:cNvSpPr>
            <a:spLocks noChangeArrowheads="1"/>
          </p:cNvSpPr>
          <p:nvPr/>
        </p:nvSpPr>
        <p:spPr bwMode="auto">
          <a:xfrm>
            <a:off x="3048000" y="1219200"/>
            <a:ext cx="457200" cy="457200"/>
          </a:xfrm>
          <a:prstGeom prst="rect">
            <a:avLst/>
          </a:prstGeom>
          <a:solidFill>
            <a:srgbClr val="FFFFFF"/>
          </a:solidFill>
          <a:ln w="12700">
            <a:no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4" name="Rectangle 280"/>
          <p:cNvSpPr>
            <a:spLocks noChangeArrowheads="1"/>
          </p:cNvSpPr>
          <p:nvPr/>
        </p:nvSpPr>
        <p:spPr bwMode="auto">
          <a:xfrm>
            <a:off x="1154113"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85" name="Rectangle 274"/>
          <p:cNvSpPr>
            <a:spLocks noChangeArrowheads="1"/>
          </p:cNvSpPr>
          <p:nvPr/>
        </p:nvSpPr>
        <p:spPr bwMode="auto">
          <a:xfrm>
            <a:off x="12303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ysClr val="windowText" lastClr="000000"/>
                </a:solidFill>
                <a:effectLst/>
                <a:uLnTx/>
                <a:uFillTx/>
                <a:latin typeface="Calibri" panose="020F0502020204030204" pitchFamily="34" charset="0"/>
              </a:rPr>
              <a:t>Page 0</a:t>
            </a:r>
          </a:p>
        </p:txBody>
      </p:sp>
      <p:sp>
        <p:nvSpPr>
          <p:cNvPr id="86" name="Rectangle 277"/>
          <p:cNvSpPr>
            <a:spLocks noChangeArrowheads="1"/>
          </p:cNvSpPr>
          <p:nvPr/>
        </p:nvSpPr>
        <p:spPr bwMode="auto">
          <a:xfrm>
            <a:off x="20685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7" name="Rectangle 278"/>
          <p:cNvSpPr>
            <a:spLocks noChangeArrowheads="1"/>
          </p:cNvSpPr>
          <p:nvPr/>
        </p:nvSpPr>
        <p:spPr bwMode="auto">
          <a:xfrm>
            <a:off x="3363913"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8" name="Text Box 279"/>
          <p:cNvSpPr txBox="1">
            <a:spLocks noChangeArrowheads="1"/>
          </p:cNvSpPr>
          <p:nvPr/>
        </p:nvSpPr>
        <p:spPr bwMode="auto">
          <a:xfrm>
            <a:off x="2906713"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9" name="Text Box 281"/>
          <p:cNvSpPr txBox="1">
            <a:spLocks noChangeArrowheads="1"/>
          </p:cNvSpPr>
          <p:nvPr/>
        </p:nvSpPr>
        <p:spPr bwMode="auto">
          <a:xfrm>
            <a:off x="1066800" y="3321050"/>
            <a:ext cx="856325"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0</a:t>
            </a:r>
          </a:p>
        </p:txBody>
      </p:sp>
      <p:sp>
        <p:nvSpPr>
          <p:cNvPr id="71" name="Text Box 282"/>
          <p:cNvSpPr txBox="1">
            <a:spLocks noChangeArrowheads="1"/>
          </p:cNvSpPr>
          <p:nvPr/>
        </p:nvSpPr>
        <p:spPr bwMode="auto">
          <a:xfrm>
            <a:off x="4311650" y="365760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sysClr val="windowText" lastClr="000000"/>
                </a:solidFill>
                <a:effectLst/>
                <a:uLnTx/>
                <a:uFillTx/>
                <a:latin typeface="Calibri" panose="020F0502020204030204" pitchFamily="34" charset="0"/>
              </a:rPr>
              <a:t>…</a:t>
            </a:r>
          </a:p>
        </p:txBody>
      </p:sp>
      <p:sp>
        <p:nvSpPr>
          <p:cNvPr id="78" name="Rectangle 287"/>
          <p:cNvSpPr>
            <a:spLocks noChangeArrowheads="1"/>
          </p:cNvSpPr>
          <p:nvPr/>
        </p:nvSpPr>
        <p:spPr bwMode="auto">
          <a:xfrm>
            <a:off x="4876800" y="3689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9" name="Rectangle 283"/>
          <p:cNvSpPr>
            <a:spLocks noChangeArrowheads="1"/>
          </p:cNvSpPr>
          <p:nvPr/>
        </p:nvSpPr>
        <p:spPr bwMode="auto">
          <a:xfrm>
            <a:off x="49530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0</a:t>
            </a:r>
          </a:p>
        </p:txBody>
      </p:sp>
      <p:sp>
        <p:nvSpPr>
          <p:cNvPr id="80" name="Rectangle 284"/>
          <p:cNvSpPr>
            <a:spLocks noChangeArrowheads="1"/>
          </p:cNvSpPr>
          <p:nvPr/>
        </p:nvSpPr>
        <p:spPr bwMode="auto">
          <a:xfrm>
            <a:off x="57912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a:ln>
                  <a:noFill/>
                </a:ln>
                <a:solidFill>
                  <a:sysClr val="windowText" lastClr="000000"/>
                </a:solidFill>
                <a:effectLst/>
                <a:uLnTx/>
                <a:uFillTx/>
                <a:latin typeface="Calibri" panose="020F0502020204030204" pitchFamily="34" charset="0"/>
              </a:rPr>
              <a:t>Page 1</a:t>
            </a:r>
          </a:p>
        </p:txBody>
      </p:sp>
      <p:sp>
        <p:nvSpPr>
          <p:cNvPr id="81" name="Rectangle 285"/>
          <p:cNvSpPr>
            <a:spLocks noChangeArrowheads="1"/>
          </p:cNvSpPr>
          <p:nvPr/>
        </p:nvSpPr>
        <p:spPr bwMode="auto">
          <a:xfrm>
            <a:off x="7086600" y="3765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rPr>
              <a:t>Page P-1</a:t>
            </a:r>
          </a:p>
        </p:txBody>
      </p:sp>
      <p:sp>
        <p:nvSpPr>
          <p:cNvPr id="82" name="Text Box 286"/>
          <p:cNvSpPr txBox="1">
            <a:spLocks noChangeArrowheads="1"/>
          </p:cNvSpPr>
          <p:nvPr/>
        </p:nvSpPr>
        <p:spPr bwMode="auto">
          <a:xfrm>
            <a:off x="6629400" y="3613150"/>
            <a:ext cx="397866" cy="461665"/>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Calibri" panose="020F0502020204030204" pitchFamily="34" charset="0"/>
              </a:rPr>
              <a:t>…</a:t>
            </a:r>
          </a:p>
        </p:txBody>
      </p:sp>
      <p:sp>
        <p:nvSpPr>
          <p:cNvPr id="83" name="Text Box 288"/>
          <p:cNvSpPr txBox="1">
            <a:spLocks noChangeArrowheads="1"/>
          </p:cNvSpPr>
          <p:nvPr/>
        </p:nvSpPr>
        <p:spPr bwMode="auto">
          <a:xfrm>
            <a:off x="4800600" y="3321050"/>
            <a:ext cx="1104790"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Block  B-1</a:t>
            </a:r>
          </a:p>
        </p:txBody>
      </p:sp>
      <p:sp>
        <p:nvSpPr>
          <p:cNvPr id="74" name="Text Box 291"/>
          <p:cNvSpPr txBox="1">
            <a:spLocks noChangeArrowheads="1"/>
          </p:cNvSpPr>
          <p:nvPr/>
        </p:nvSpPr>
        <p:spPr bwMode="auto">
          <a:xfrm>
            <a:off x="912813" y="3016250"/>
            <a:ext cx="1508746"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Flash memory</a:t>
            </a:r>
          </a:p>
        </p:txBody>
      </p:sp>
      <p:sp>
        <p:nvSpPr>
          <p:cNvPr id="75" name="Rectangle 292"/>
          <p:cNvSpPr>
            <a:spLocks noChangeArrowheads="1"/>
          </p:cNvSpPr>
          <p:nvPr/>
        </p:nvSpPr>
        <p:spPr bwMode="auto">
          <a:xfrm>
            <a:off x="838200" y="2317750"/>
            <a:ext cx="7467600" cy="217805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
        <p:nvSpPr>
          <p:cNvPr id="76" name="Text Box 293"/>
          <p:cNvSpPr txBox="1">
            <a:spLocks noChangeArrowheads="1"/>
          </p:cNvSpPr>
          <p:nvPr/>
        </p:nvSpPr>
        <p:spPr bwMode="auto">
          <a:xfrm>
            <a:off x="746125" y="1981200"/>
            <a:ext cx="2169184" cy="369332"/>
          </a:xfrm>
          <a:prstGeom prst="rect">
            <a:avLst/>
          </a:prstGeom>
          <a:noFill/>
          <a:ln w="12700">
            <a:noFill/>
            <a:miter lim="800000"/>
            <a:headEnd/>
            <a:tailEnd/>
          </a:ln>
          <a:effectLst/>
        </p:spPr>
        <p:txBody>
          <a:bodyPr wrap="none">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Solid State Disk (SSD)</a:t>
            </a:r>
          </a:p>
        </p:txBody>
      </p:sp>
      <p:sp>
        <p:nvSpPr>
          <p:cNvPr id="77" name="Text Box 297"/>
          <p:cNvSpPr txBox="1">
            <a:spLocks noChangeArrowheads="1"/>
          </p:cNvSpPr>
          <p:nvPr/>
        </p:nvSpPr>
        <p:spPr bwMode="auto">
          <a:xfrm>
            <a:off x="4724400" y="1655763"/>
            <a:ext cx="2133600" cy="523220"/>
          </a:xfrm>
          <a:prstGeom prst="rect">
            <a:avLst/>
          </a:prstGeom>
          <a:noFill/>
          <a:ln w="12700">
            <a:noFill/>
            <a:miter lim="800000"/>
            <a:headEnd/>
            <a:tailEnd/>
          </a:ln>
          <a:effectLst/>
        </p:spPr>
        <p:txBody>
          <a:bodyPr>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Requests to read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ysClr val="windowText" lastClr="000000"/>
                </a:solidFill>
                <a:effectLst/>
                <a:uLnTx/>
                <a:uFillTx/>
                <a:latin typeface="Calibri" panose="020F0502020204030204" pitchFamily="34" charset="0"/>
              </a:rPr>
              <a:t>write logical disk blocks</a:t>
            </a:r>
          </a:p>
        </p:txBody>
      </p:sp>
      <p:sp>
        <p:nvSpPr>
          <p:cNvPr id="30" name="Rectangle 239">
            <a:extLst>
              <a:ext uri="{FF2B5EF4-FFF2-40B4-BE49-F238E27FC236}">
                <a16:creationId xmlns:a16="http://schemas.microsoft.com/office/drawing/2014/main" id="{F6541949-37FF-FE44-A135-DBFCAD07273E}"/>
              </a:ext>
            </a:extLst>
          </p:cNvPr>
          <p:cNvSpPr>
            <a:spLocks noChangeArrowheads="1"/>
          </p:cNvSpPr>
          <p:nvPr/>
        </p:nvSpPr>
        <p:spPr bwMode="auto">
          <a:xfrm>
            <a:off x="5943600" y="2399646"/>
            <a:ext cx="2057400" cy="5207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rPr>
              <a:t>DRAM</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ysClr val="windowText" lastClr="000000"/>
                </a:solidFill>
                <a:latin typeface="Calibri" panose="020F0502020204030204" pitchFamily="34" charset="0"/>
              </a:rPr>
              <a:t>Buffer</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ndParaRPr>
          </a:p>
        </p:txBody>
      </p:sp>
      <p:sp>
        <p:nvSpPr>
          <p:cNvPr id="31" name="Line 258">
            <a:extLst>
              <a:ext uri="{FF2B5EF4-FFF2-40B4-BE49-F238E27FC236}">
                <a16:creationId xmlns:a16="http://schemas.microsoft.com/office/drawing/2014/main" id="{F0E5EFFC-1632-9845-8500-E290D13519A3}"/>
              </a:ext>
            </a:extLst>
          </p:cNvPr>
          <p:cNvSpPr>
            <a:spLocks noChangeShapeType="1"/>
          </p:cNvSpPr>
          <p:nvPr/>
        </p:nvSpPr>
        <p:spPr bwMode="auto">
          <a:xfrm rot="5400000">
            <a:off x="5753100" y="2470890"/>
            <a:ext cx="0" cy="3810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ndParaRPr>
          </a:p>
        </p:txBody>
      </p:sp>
    </p:spTree>
    <p:extLst>
      <p:ext uri="{BB962C8B-B14F-4D97-AF65-F5344CB8AC3E}">
        <p14:creationId xmlns:p14="http://schemas.microsoft.com/office/powerpoint/2010/main" val="1963692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Performance Characteristics	</a:t>
            </a:r>
          </a:p>
        </p:txBody>
      </p:sp>
      <p:sp>
        <p:nvSpPr>
          <p:cNvPr id="3" name="Content Placeholder 2"/>
          <p:cNvSpPr>
            <a:spLocks noGrp="1"/>
          </p:cNvSpPr>
          <p:nvPr>
            <p:ph idx="1"/>
          </p:nvPr>
        </p:nvSpPr>
        <p:spPr>
          <a:xfrm>
            <a:off x="396875" y="1038688"/>
            <a:ext cx="7896225" cy="4752514"/>
          </a:xfrm>
        </p:spPr>
        <p:txBody>
          <a:bodyPr/>
          <a:lstStyle/>
          <a:p>
            <a:r>
              <a:rPr lang="en-US" dirty="0"/>
              <a:t>Benchmark of Samsung 940 EVO Plus</a:t>
            </a:r>
          </a:p>
          <a:p>
            <a:endParaRPr lang="en-US" dirty="0"/>
          </a:p>
          <a:p>
            <a:pPr lvl="1"/>
            <a:endParaRPr lang="en-US" dirty="0"/>
          </a:p>
          <a:p>
            <a:pPr marL="0" indent="0">
              <a:buNone/>
            </a:pPr>
            <a:endParaRPr lang="en-US" dirty="0"/>
          </a:p>
          <a:p>
            <a:pPr marL="400050" lvl="1" indent="0">
              <a:buNone/>
            </a:pPr>
            <a:endParaRPr lang="en-US" dirty="0"/>
          </a:p>
          <a:p>
            <a:r>
              <a:rPr lang="en-US" dirty="0"/>
              <a:t>Sequential access faster than random access</a:t>
            </a:r>
          </a:p>
          <a:p>
            <a:pPr lvl="1"/>
            <a:r>
              <a:rPr lang="en-US" dirty="0"/>
              <a:t>Common theme in the memory hierarchy</a:t>
            </a:r>
          </a:p>
          <a:p>
            <a:r>
              <a:rPr lang="en-US" dirty="0"/>
              <a:t>Random writes are somewhat slower</a:t>
            </a:r>
          </a:p>
          <a:p>
            <a:pPr lvl="1"/>
            <a:r>
              <a:rPr lang="en-US" dirty="0"/>
              <a:t>Erasing a block takes a long time (~1 </a:t>
            </a:r>
            <a:r>
              <a:rPr lang="en-US" dirty="0" err="1"/>
              <a:t>ms</a:t>
            </a:r>
            <a:r>
              <a:rPr lang="en-US" dirty="0"/>
              <a:t>).</a:t>
            </a:r>
          </a:p>
          <a:p>
            <a:pPr lvl="1"/>
            <a:r>
              <a:rPr lang="en-US" dirty="0"/>
              <a:t>Modifying a block page requires all other pages to be copied to new block.</a:t>
            </a:r>
          </a:p>
          <a:p>
            <a:pPr lvl="1"/>
            <a:r>
              <a:rPr lang="en-US" dirty="0"/>
              <a:t>Flash translation layer allows accumulating series of small writes before doing block write.</a:t>
            </a:r>
          </a:p>
        </p:txBody>
      </p:sp>
      <p:sp>
        <p:nvSpPr>
          <p:cNvPr id="4" name="TextBox 3"/>
          <p:cNvSpPr txBox="1"/>
          <p:nvPr/>
        </p:nvSpPr>
        <p:spPr>
          <a:xfrm>
            <a:off x="177339" y="2174689"/>
            <a:ext cx="8859220" cy="707886"/>
          </a:xfrm>
          <a:prstGeom prst="rect">
            <a:avLst/>
          </a:prstGeom>
          <a:solidFill>
            <a:srgbClr val="E2E2E2"/>
          </a:solidFill>
          <a:ln w="19050" cmpd="sng">
            <a:solidFill>
              <a:schemeClr val="tx1"/>
            </a:solidFill>
          </a:ln>
        </p:spPr>
        <p:txBody>
          <a:bodyPr wrap="square" rtlCol="0">
            <a:spAutoFit/>
          </a:bodyPr>
          <a:lstStyle/>
          <a:p>
            <a:r>
              <a:rPr lang="en-US" sz="2000" dirty="0">
                <a:latin typeface="Calibri" pitchFamily="34" charset="0"/>
              </a:rPr>
              <a:t>Sequential read throughput   2,126 MB/s	 Sequential write </a:t>
            </a:r>
            <a:r>
              <a:rPr lang="en-US" sz="2000" dirty="0" err="1">
                <a:latin typeface="Calibri" pitchFamily="34" charset="0"/>
              </a:rPr>
              <a:t>tput</a:t>
            </a:r>
            <a:r>
              <a:rPr lang="en-US" sz="2000" dirty="0">
                <a:latin typeface="Calibri" pitchFamily="34" charset="0"/>
              </a:rPr>
              <a:t>	1,880 MB/s</a:t>
            </a:r>
          </a:p>
          <a:p>
            <a:r>
              <a:rPr lang="en-US" sz="2000" dirty="0">
                <a:latin typeface="Calibri" pitchFamily="34" charset="0"/>
              </a:rPr>
              <a:t>Random read throughput	         140 MB/s	 Random write </a:t>
            </a:r>
            <a:r>
              <a:rPr lang="en-US" sz="2000" dirty="0" err="1">
                <a:latin typeface="Calibri" pitchFamily="34" charset="0"/>
              </a:rPr>
              <a:t>tput</a:t>
            </a:r>
            <a:r>
              <a:rPr lang="en-US" sz="2000" dirty="0">
                <a:latin typeface="Calibri" pitchFamily="34" charset="0"/>
              </a:rPr>
              <a:t>	      59 MB/s</a:t>
            </a:r>
          </a:p>
        </p:txBody>
      </p:sp>
      <p:sp>
        <p:nvSpPr>
          <p:cNvPr id="6" name="Rectangle 5">
            <a:extLst>
              <a:ext uri="{FF2B5EF4-FFF2-40B4-BE49-F238E27FC236}">
                <a16:creationId xmlns:a16="http://schemas.microsoft.com/office/drawing/2014/main" id="{84475DB9-3FD5-C04E-AAC9-47DCE92E4DE3}"/>
              </a:ext>
            </a:extLst>
          </p:cNvPr>
          <p:cNvSpPr/>
          <p:nvPr/>
        </p:nvSpPr>
        <p:spPr>
          <a:xfrm>
            <a:off x="883328" y="1508300"/>
            <a:ext cx="8962008" cy="584775"/>
          </a:xfrm>
          <a:prstGeom prst="rect">
            <a:avLst/>
          </a:prstGeom>
        </p:spPr>
        <p:txBody>
          <a:bodyPr wrap="square">
            <a:spAutoFit/>
          </a:bodyPr>
          <a:lstStyle/>
          <a:p>
            <a:r>
              <a:rPr lang="en-US" sz="1600" dirty="0">
                <a:hlinkClick r:id="rId2"/>
              </a:rPr>
              <a:t>https://ssd.userbenchmark.com/SpeedTest/711305/Samsung-SSD-970-EVO-Plus-250GB</a:t>
            </a:r>
            <a:endParaRPr lang="en-US" sz="1600" dirty="0"/>
          </a:p>
          <a:p>
            <a:endParaRPr lang="en-US" sz="1600" dirty="0"/>
          </a:p>
        </p:txBody>
      </p:sp>
    </p:spTree>
    <p:extLst>
      <p:ext uri="{BB962C8B-B14F-4D97-AF65-F5344CB8AC3E}">
        <p14:creationId xmlns:p14="http://schemas.microsoft.com/office/powerpoint/2010/main" val="425179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SSD Tradeoffs	vs Rotating Disks</a:t>
            </a:r>
            <a:endParaRPr lang="en-US" dirty="0"/>
          </a:p>
        </p:txBody>
      </p:sp>
      <p:sp>
        <p:nvSpPr>
          <p:cNvPr id="3" name="Content Placeholder 2"/>
          <p:cNvSpPr>
            <a:spLocks noGrp="1"/>
          </p:cNvSpPr>
          <p:nvPr>
            <p:ph idx="1"/>
          </p:nvPr>
        </p:nvSpPr>
        <p:spPr/>
        <p:txBody>
          <a:bodyPr/>
          <a:lstStyle/>
          <a:p>
            <a:r>
              <a:rPr lang="en-US" dirty="0"/>
              <a:t>Advantages </a:t>
            </a:r>
          </a:p>
          <a:p>
            <a:pPr lvl="1"/>
            <a:r>
              <a:rPr lang="en-US" dirty="0"/>
              <a:t>No moving parts </a:t>
            </a:r>
            <a:r>
              <a:rPr lang="en-US" dirty="0" err="1">
                <a:sym typeface="Wingdings"/>
              </a:rPr>
              <a:t></a:t>
            </a:r>
            <a:r>
              <a:rPr lang="en-US" dirty="0">
                <a:sym typeface="Wingdings"/>
              </a:rPr>
              <a:t> faster, less power, more rugged</a:t>
            </a:r>
            <a:endParaRPr lang="en-US" dirty="0"/>
          </a:p>
          <a:p>
            <a:pPr lvl="1"/>
            <a:endParaRPr lang="en-US" dirty="0"/>
          </a:p>
          <a:p>
            <a:r>
              <a:rPr lang="en-US" dirty="0"/>
              <a:t>Disadvantages</a:t>
            </a:r>
          </a:p>
          <a:p>
            <a:pPr lvl="1"/>
            <a:r>
              <a:rPr lang="en-US" dirty="0"/>
              <a:t>Have the potential to wear out </a:t>
            </a:r>
          </a:p>
          <a:p>
            <a:pPr lvl="2"/>
            <a:r>
              <a:rPr lang="en-US" dirty="0"/>
              <a:t>Mitigated by “wear leveling logic” in flash translation layer</a:t>
            </a:r>
          </a:p>
          <a:p>
            <a:pPr lvl="2"/>
            <a:r>
              <a:rPr lang="en-US" dirty="0"/>
              <a:t>E.g. Samsung 940 EVO Plus guarantees 600 writes/byte of writes before they wear out</a:t>
            </a:r>
          </a:p>
          <a:p>
            <a:pPr lvl="2"/>
            <a:r>
              <a:rPr lang="en-US" dirty="0"/>
              <a:t>Controller migrates data to minimize wear level</a:t>
            </a:r>
          </a:p>
          <a:p>
            <a:pPr lvl="1"/>
            <a:r>
              <a:rPr lang="en-US" dirty="0"/>
              <a:t>In 2022, about 2 times more expensive per byte</a:t>
            </a:r>
          </a:p>
          <a:p>
            <a:pPr lvl="2"/>
            <a:r>
              <a:rPr lang="en-US" dirty="0"/>
              <a:t>1TB SSD is 8¢/GB. 1TB HDD is 4¢/GB. 12TB HDD </a:t>
            </a:r>
            <a:r>
              <a:rPr lang="en-US"/>
              <a:t>is 3¢/GB</a:t>
            </a:r>
            <a:endParaRPr lang="en-US" dirty="0"/>
          </a:p>
          <a:p>
            <a:r>
              <a:rPr lang="en-US" dirty="0"/>
              <a:t>Applications</a:t>
            </a:r>
          </a:p>
          <a:p>
            <a:pPr lvl="1"/>
            <a:r>
              <a:rPr lang="en-US" dirty="0"/>
              <a:t>Smartphones, laptops</a:t>
            </a:r>
          </a:p>
          <a:p>
            <a:pPr lvl="1"/>
            <a:r>
              <a:rPr lang="en-US" dirty="0"/>
              <a:t>Increasingly common in desktops and servers</a:t>
            </a:r>
          </a:p>
        </p:txBody>
      </p:sp>
    </p:spTree>
    <p:extLst>
      <p:ext uri="{BB962C8B-B14F-4D97-AF65-F5344CB8AC3E}">
        <p14:creationId xmlns:p14="http://schemas.microsoft.com/office/powerpoint/2010/main" val="197350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29997-E463-6372-CC51-CDDC49D2DA12}"/>
              </a:ext>
            </a:extLst>
          </p:cNvPr>
          <p:cNvSpPr>
            <a:spLocks noGrp="1"/>
          </p:cNvSpPr>
          <p:nvPr>
            <p:ph type="title"/>
          </p:nvPr>
        </p:nvSpPr>
        <p:spPr/>
        <p:txBody>
          <a:bodyPr/>
          <a:lstStyle/>
          <a:p>
            <a:r>
              <a:rPr lang="en-US" dirty="0"/>
              <a:t>Today’s Goal</a:t>
            </a:r>
          </a:p>
        </p:txBody>
      </p:sp>
      <p:sp>
        <p:nvSpPr>
          <p:cNvPr id="3" name="Content Placeholder 2">
            <a:extLst>
              <a:ext uri="{FF2B5EF4-FFF2-40B4-BE49-F238E27FC236}">
                <a16:creationId xmlns:a16="http://schemas.microsoft.com/office/drawing/2014/main" id="{4149C623-ADED-B391-FC06-CDE2D40B1A5A}"/>
              </a:ext>
            </a:extLst>
          </p:cNvPr>
          <p:cNvSpPr>
            <a:spLocks noGrp="1"/>
          </p:cNvSpPr>
          <p:nvPr>
            <p:ph idx="1"/>
          </p:nvPr>
        </p:nvSpPr>
        <p:spPr>
          <a:xfrm>
            <a:off x="396875" y="1362075"/>
            <a:ext cx="7896225" cy="1573358"/>
          </a:xfrm>
        </p:spPr>
        <p:txBody>
          <a:bodyPr/>
          <a:lstStyle/>
          <a:p>
            <a:r>
              <a:rPr lang="en-US" dirty="0"/>
              <a:t>Make the system perform almost as if all of the memory is the fastest type of memory, while the average cost per byte is as if all of the memory is the cheapest kind of memory. </a:t>
            </a:r>
          </a:p>
        </p:txBody>
      </p:sp>
      <p:pic>
        <p:nvPicPr>
          <p:cNvPr id="4" name="Picture 3">
            <a:extLst>
              <a:ext uri="{FF2B5EF4-FFF2-40B4-BE49-F238E27FC236}">
                <a16:creationId xmlns:a16="http://schemas.microsoft.com/office/drawing/2014/main" id="{2684ECDF-AC03-E30B-B356-B5191ECBF418}"/>
              </a:ext>
            </a:extLst>
          </p:cNvPr>
          <p:cNvPicPr>
            <a:picLocks noChangeAspect="1"/>
          </p:cNvPicPr>
          <p:nvPr/>
        </p:nvPicPr>
        <p:blipFill>
          <a:blip r:embed="rId2"/>
          <a:stretch>
            <a:fillRect/>
          </a:stretch>
        </p:blipFill>
        <p:spPr>
          <a:xfrm>
            <a:off x="2665136" y="2575090"/>
            <a:ext cx="5283975" cy="3962981"/>
          </a:xfrm>
          <a:prstGeom prst="rect">
            <a:avLst/>
          </a:prstGeom>
        </p:spPr>
      </p:pic>
    </p:spTree>
    <p:extLst>
      <p:ext uri="{BB962C8B-B14F-4D97-AF65-F5344CB8AC3E}">
        <p14:creationId xmlns:p14="http://schemas.microsoft.com/office/powerpoint/2010/main" val="2231840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t>The memory hierarchy			   </a:t>
            </a:r>
            <a:r>
              <a:rPr lang="en-US" sz="2400" dirty="0"/>
              <a:t>CSAPP 6.3</a:t>
            </a:r>
            <a:endParaRPr lang="en-US" dirty="0"/>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a:p>
            <a:pPr marL="0" indent="0">
              <a:lnSpc>
                <a:spcPct val="80000"/>
              </a:lnSpc>
              <a:buNone/>
            </a:pPr>
            <a:endParaRPr lang="en-US" dirty="0">
              <a:solidFill>
                <a:schemeClr val="bg1">
                  <a:lumMod val="65000"/>
                </a:schemeClr>
              </a:solidFill>
            </a:endParaRPr>
          </a:p>
        </p:txBody>
      </p:sp>
    </p:spTree>
    <p:extLst>
      <p:ext uri="{BB962C8B-B14F-4D97-AF65-F5344CB8AC3E}">
        <p14:creationId xmlns:p14="http://schemas.microsoft.com/office/powerpoint/2010/main" val="409160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Grp="1" noChangeArrowheads="1"/>
          </p:cNvSpPr>
          <p:nvPr>
            <p:ph type="title"/>
          </p:nvPr>
        </p:nvSpPr>
        <p:spPr/>
        <p:txBody>
          <a:bodyPr/>
          <a:lstStyle/>
          <a:p>
            <a:r>
              <a:rPr lang="en-US"/>
              <a:t>Memory Hierarchies</a:t>
            </a:r>
          </a:p>
        </p:txBody>
      </p:sp>
      <p:sp>
        <p:nvSpPr>
          <p:cNvPr id="135173" name="Rectangle 5"/>
          <p:cNvSpPr>
            <a:spLocks noGrp="1" noChangeArrowheads="1"/>
          </p:cNvSpPr>
          <p:nvPr>
            <p:ph type="body" idx="1"/>
          </p:nvPr>
        </p:nvSpPr>
        <p:spPr/>
        <p:txBody>
          <a:bodyPr/>
          <a:lstStyle/>
          <a:p>
            <a:r>
              <a:rPr lang="en-US" dirty="0"/>
              <a:t>Some fundamental and enduring properties of hardware and software:</a:t>
            </a:r>
          </a:p>
          <a:p>
            <a:pPr lvl="1"/>
            <a:r>
              <a:rPr lang="en-US" dirty="0"/>
              <a:t>Fast storage technologies cost more per byte, have less capacity, and require more power (heat!). </a:t>
            </a:r>
          </a:p>
          <a:p>
            <a:pPr lvl="1"/>
            <a:r>
              <a:rPr lang="en-US" dirty="0"/>
              <a:t>The gap between CPU and main memory speed is widening.</a:t>
            </a:r>
          </a:p>
          <a:p>
            <a:pPr lvl="1"/>
            <a:r>
              <a:rPr lang="en-US" dirty="0"/>
              <a:t>Well-written programs tend to exhibit good locality.</a:t>
            </a:r>
          </a:p>
          <a:p>
            <a:pPr lvl="1"/>
            <a:endParaRPr lang="en-US" dirty="0"/>
          </a:p>
          <a:p>
            <a:r>
              <a:rPr lang="en-US" dirty="0"/>
              <a:t>These fundamental properties complement each other beautifully.</a:t>
            </a:r>
          </a:p>
          <a:p>
            <a:endParaRPr lang="en-US" dirty="0"/>
          </a:p>
          <a:p>
            <a:r>
              <a:rPr lang="en-US" dirty="0"/>
              <a:t>They suggest an approach for organizing memory and storage systems known as a </a:t>
            </a:r>
            <a:r>
              <a:rPr lang="en-US" dirty="0">
                <a:solidFill>
                  <a:srgbClr val="C00000"/>
                </a:solidFill>
              </a:rPr>
              <a:t>memory hierarchy</a:t>
            </a:r>
            <a:r>
              <a:rPr lang="en-US" dirty="0"/>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1913" y="247650"/>
            <a:ext cx="8716962" cy="782638"/>
          </a:xfrm>
        </p:spPr>
        <p:txBody>
          <a:bodyPr>
            <a:normAutofit fontScale="90000"/>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cs typeface="Arial"/>
              </a:rPr>
              <a:t>Example Memory </a:t>
            </a:r>
            <a:br>
              <a:rPr lang="en-GB" dirty="0">
                <a:cs typeface="Arial"/>
              </a:rPr>
            </a:br>
            <a:r>
              <a:rPr lang="en-GB" dirty="0">
                <a:cs typeface="Arial"/>
              </a:rPr>
              <a:t>     Hierarchy</a:t>
            </a:r>
          </a:p>
        </p:txBody>
      </p:sp>
      <p:sp>
        <p:nvSpPr>
          <p:cNvPr id="151" name="AutoShape 195"/>
          <p:cNvSpPr>
            <a:spLocks noChangeAspect="1" noChangeArrowheads="1"/>
          </p:cNvSpPr>
          <p:nvPr/>
        </p:nvSpPr>
        <p:spPr bwMode="auto">
          <a:xfrm>
            <a:off x="552450" y="342900"/>
            <a:ext cx="6902450" cy="6456363"/>
          </a:xfrm>
          <a:prstGeom prst="triangle">
            <a:avLst>
              <a:gd name="adj" fmla="val 50000"/>
            </a:avLst>
          </a:prstGeom>
          <a:gradFill flip="none" rotWithShape="1">
            <a:gsLst>
              <a:gs pos="0">
                <a:schemeClr val="accent6">
                  <a:lumMod val="20000"/>
                  <a:lumOff val="80000"/>
                  <a:alpha val="7000"/>
                </a:schemeClr>
              </a:gs>
              <a:gs pos="100000">
                <a:schemeClr val="accent6">
                  <a:lumMod val="20000"/>
                  <a:lumOff val="80000"/>
                </a:schemeClr>
              </a:gs>
            </a:gsLst>
            <a:lin ang="16140000" scaled="0"/>
            <a:tileRect/>
          </a:gradFill>
          <a:ln w="12700">
            <a:solidFill>
              <a:srgbClr val="00000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2" name="Text Box 196"/>
          <p:cNvSpPr txBox="1">
            <a:spLocks noChangeAspect="1" noChangeArrowheads="1"/>
          </p:cNvSpPr>
          <p:nvPr/>
        </p:nvSpPr>
        <p:spPr bwMode="auto">
          <a:xfrm>
            <a:off x="3744216" y="834509"/>
            <a:ext cx="623889"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alibri" panose="020F0502020204030204" pitchFamily="34" charset="0"/>
                <a:cs typeface="Arial"/>
              </a:rPr>
              <a:t>Regs</a:t>
            </a:r>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endParaRPr>
          </a:p>
        </p:txBody>
      </p:sp>
      <p:sp>
        <p:nvSpPr>
          <p:cNvPr id="153" name="Text Box 198"/>
          <p:cNvSpPr txBox="1">
            <a:spLocks noChangeAspect="1" noChangeArrowheads="1"/>
          </p:cNvSpPr>
          <p:nvPr/>
        </p:nvSpPr>
        <p:spPr bwMode="auto">
          <a:xfrm>
            <a:off x="3531818" y="1283385"/>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L1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rPr>
              <a:t>(SRAM)</a:t>
            </a:r>
          </a:p>
        </p:txBody>
      </p:sp>
      <p:sp>
        <p:nvSpPr>
          <p:cNvPr id="154" name="Text Box 199"/>
          <p:cNvSpPr txBox="1">
            <a:spLocks noChangeAspect="1" noChangeArrowheads="1"/>
          </p:cNvSpPr>
          <p:nvPr/>
        </p:nvSpPr>
        <p:spPr bwMode="auto">
          <a:xfrm>
            <a:off x="3300985" y="3821797"/>
            <a:ext cx="151035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Main memory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(DRAM)</a:t>
            </a:r>
          </a:p>
        </p:txBody>
      </p:sp>
      <p:sp>
        <p:nvSpPr>
          <p:cNvPr id="155" name="Text Box 200"/>
          <p:cNvSpPr txBox="1">
            <a:spLocks noChangeAspect="1" noChangeArrowheads="1"/>
          </p:cNvSpPr>
          <p:nvPr/>
        </p:nvSpPr>
        <p:spPr bwMode="auto">
          <a:xfrm>
            <a:off x="2836916" y="4847322"/>
            <a:ext cx="2438488"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(local disks)</a:t>
            </a:r>
          </a:p>
        </p:txBody>
      </p:sp>
      <p:sp>
        <p:nvSpPr>
          <p:cNvPr id="156" name="Line 203"/>
          <p:cNvSpPr>
            <a:spLocks noChangeAspect="1" noChangeShapeType="1"/>
          </p:cNvSpPr>
          <p:nvPr/>
        </p:nvSpPr>
        <p:spPr bwMode="auto">
          <a:xfrm>
            <a:off x="3513138" y="1265238"/>
            <a:ext cx="98107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7" name="Line 204"/>
          <p:cNvSpPr>
            <a:spLocks noChangeAspect="1" noChangeShapeType="1"/>
          </p:cNvSpPr>
          <p:nvPr/>
        </p:nvSpPr>
        <p:spPr bwMode="auto">
          <a:xfrm>
            <a:off x="3162300" y="1903413"/>
            <a:ext cx="167163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8" name="Line 205"/>
          <p:cNvSpPr>
            <a:spLocks noChangeAspect="1" noChangeShapeType="1"/>
          </p:cNvSpPr>
          <p:nvPr/>
        </p:nvSpPr>
        <p:spPr bwMode="auto">
          <a:xfrm>
            <a:off x="2779713" y="2655888"/>
            <a:ext cx="244792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59" name="Line 222"/>
          <p:cNvSpPr>
            <a:spLocks noChangeAspect="1" noChangeShapeType="1"/>
          </p:cNvSpPr>
          <p:nvPr/>
        </p:nvSpPr>
        <p:spPr bwMode="auto">
          <a:xfrm>
            <a:off x="76200" y="3473450"/>
            <a:ext cx="0" cy="2344738"/>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0" name="Text Box 223"/>
          <p:cNvSpPr txBox="1">
            <a:spLocks noChangeAspect="1" noChangeArrowheads="1"/>
          </p:cNvSpPr>
          <p:nvPr/>
        </p:nvSpPr>
        <p:spPr bwMode="auto">
          <a:xfrm>
            <a:off x="123825" y="3625166"/>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Larger,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slower,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cheaper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61" name="Line 224"/>
          <p:cNvSpPr>
            <a:spLocks noChangeAspect="1" noChangeShapeType="1"/>
          </p:cNvSpPr>
          <p:nvPr/>
        </p:nvSpPr>
        <p:spPr bwMode="auto">
          <a:xfrm>
            <a:off x="2255838" y="3586163"/>
            <a:ext cx="347503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2" name="Text Box 225"/>
          <p:cNvSpPr txBox="1">
            <a:spLocks noChangeAspect="1" noChangeArrowheads="1"/>
          </p:cNvSpPr>
          <p:nvPr/>
        </p:nvSpPr>
        <p:spPr bwMode="auto">
          <a:xfrm>
            <a:off x="2707875" y="5947460"/>
            <a:ext cx="2696571"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Remote secondary storage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(e.g., Web servers)</a:t>
            </a:r>
          </a:p>
        </p:txBody>
      </p:sp>
      <p:sp>
        <p:nvSpPr>
          <p:cNvPr id="165" name="Text Box 227"/>
          <p:cNvSpPr txBox="1">
            <a:spLocks noChangeAspect="1" noChangeArrowheads="1"/>
          </p:cNvSpPr>
          <p:nvPr/>
        </p:nvSpPr>
        <p:spPr bwMode="auto">
          <a:xfrm>
            <a:off x="7073306" y="5375050"/>
            <a:ext cx="206275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Local disks hold files retrieved from disks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on remote</a:t>
            </a:r>
            <a:r>
              <a:rPr kumimoji="0" lang="en-US" sz="1400" i="0" u="none" strike="noStrike" kern="0" cap="none" spc="0" normalizeH="0" noProof="0" dirty="0">
                <a:ln>
                  <a:noFill/>
                </a:ln>
                <a:solidFill>
                  <a:srgbClr val="C00000"/>
                </a:solidFill>
                <a:effectLst/>
                <a:uLnTx/>
                <a:uFillTx/>
                <a:latin typeface="Calibri" panose="020F0502020204030204" pitchFamily="34" charset="0"/>
                <a:cs typeface="Arial"/>
              </a:rPr>
              <a:t> servers.</a:t>
            </a:r>
            <a:endPar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endParaRPr>
          </a:p>
        </p:txBody>
      </p:sp>
      <p:sp>
        <p:nvSpPr>
          <p:cNvPr id="166" name="Line 235"/>
          <p:cNvSpPr>
            <a:spLocks noChangeAspect="1" noChangeShapeType="1"/>
          </p:cNvSpPr>
          <p:nvPr/>
        </p:nvSpPr>
        <p:spPr bwMode="auto">
          <a:xfrm>
            <a:off x="1708150" y="4632325"/>
            <a:ext cx="45767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67" name="Text Box 236"/>
          <p:cNvSpPr txBox="1">
            <a:spLocks noChangeAspect="1" noChangeArrowheads="1"/>
          </p:cNvSpPr>
          <p:nvPr/>
        </p:nvSpPr>
        <p:spPr bwMode="auto">
          <a:xfrm>
            <a:off x="3531818" y="194854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L2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69" name="Text Box 243"/>
          <p:cNvSpPr txBox="1">
            <a:spLocks noChangeAspect="1" noChangeArrowheads="1"/>
          </p:cNvSpPr>
          <p:nvPr/>
        </p:nvSpPr>
        <p:spPr bwMode="auto">
          <a:xfrm>
            <a:off x="4962526" y="1641804"/>
            <a:ext cx="283845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L1 cache holds cache lines retrieved from the L2 cache.</a:t>
            </a:r>
          </a:p>
        </p:txBody>
      </p:sp>
      <p:sp>
        <p:nvSpPr>
          <p:cNvPr id="171" name="Text Box 233"/>
          <p:cNvSpPr txBox="1">
            <a:spLocks noChangeAspect="1" noChangeArrowheads="1"/>
          </p:cNvSpPr>
          <p:nvPr/>
        </p:nvSpPr>
        <p:spPr bwMode="auto">
          <a:xfrm>
            <a:off x="4573588" y="973465"/>
            <a:ext cx="2919412"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CPU registers hold words retrieved from </a:t>
            </a:r>
            <a:r>
              <a:rPr kumimoji="0" lang="en-US" sz="1400" i="0" u="none" strike="noStrike" kern="0" cap="none" spc="0" normalizeH="0" baseline="0" noProof="0" dirty="0" err="1">
                <a:ln>
                  <a:noFill/>
                </a:ln>
                <a:solidFill>
                  <a:srgbClr val="C00000"/>
                </a:solidFill>
                <a:effectLst/>
                <a:uLnTx/>
                <a:uFillTx/>
                <a:latin typeface="Calibri" panose="020F0502020204030204" pitchFamily="34" charset="0"/>
                <a:cs typeface="Arial"/>
              </a:rPr>
              <a:t>th</a:t>
            </a:r>
            <a:r>
              <a:rPr lang="en-US" sz="1400" kern="0" dirty="0">
                <a:solidFill>
                  <a:srgbClr val="C00000"/>
                </a:solidFill>
                <a:latin typeface="Calibri" panose="020F0502020204030204" pitchFamily="34" charset="0"/>
                <a:cs typeface="Arial"/>
              </a:rPr>
              <a:t>e L1 cache</a:t>
            </a: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a:t>
            </a:r>
          </a:p>
        </p:txBody>
      </p:sp>
      <p:sp>
        <p:nvSpPr>
          <p:cNvPr id="174" name="Text Box 231"/>
          <p:cNvSpPr txBox="1">
            <a:spLocks noChangeAspect="1" noChangeArrowheads="1"/>
          </p:cNvSpPr>
          <p:nvPr/>
        </p:nvSpPr>
        <p:spPr bwMode="auto">
          <a:xfrm>
            <a:off x="5365751" y="2403800"/>
            <a:ext cx="262890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L2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L3 cache.</a:t>
            </a:r>
          </a:p>
        </p:txBody>
      </p:sp>
      <p:sp>
        <p:nvSpPr>
          <p:cNvPr id="176" name="Text Box 247"/>
          <p:cNvSpPr txBox="1">
            <a:spLocks noChangeAspect="1" noChangeArrowheads="1"/>
          </p:cNvSpPr>
          <p:nvPr/>
        </p:nvSpPr>
        <p:spPr bwMode="auto">
          <a:xfrm>
            <a:off x="3235325" y="644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L0:</a:t>
            </a:r>
          </a:p>
        </p:txBody>
      </p:sp>
      <p:sp>
        <p:nvSpPr>
          <p:cNvPr id="177" name="Text Box 248"/>
          <p:cNvSpPr txBox="1">
            <a:spLocks noChangeAspect="1" noChangeArrowheads="1"/>
          </p:cNvSpPr>
          <p:nvPr/>
        </p:nvSpPr>
        <p:spPr bwMode="auto">
          <a:xfrm>
            <a:off x="2867025" y="13536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accent6">
                    <a:lumMod val="75000"/>
                  </a:schemeClr>
                </a:solidFill>
                <a:effectLst/>
                <a:uLnTx/>
                <a:uFillTx/>
                <a:latin typeface="Calibri" panose="020F0502020204030204" pitchFamily="34" charset="0"/>
                <a:cs typeface="Arial"/>
              </a:rPr>
              <a:t>L1:</a:t>
            </a:r>
          </a:p>
        </p:txBody>
      </p:sp>
      <p:sp>
        <p:nvSpPr>
          <p:cNvPr id="178" name="Text Box 249"/>
          <p:cNvSpPr txBox="1">
            <a:spLocks noChangeAspect="1" noChangeArrowheads="1"/>
          </p:cNvSpPr>
          <p:nvPr/>
        </p:nvSpPr>
        <p:spPr bwMode="auto">
          <a:xfrm>
            <a:off x="2486025" y="204100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L2:</a:t>
            </a:r>
          </a:p>
        </p:txBody>
      </p:sp>
      <p:sp>
        <p:nvSpPr>
          <p:cNvPr id="179" name="Text Box 250"/>
          <p:cNvSpPr txBox="1">
            <a:spLocks noChangeAspect="1" noChangeArrowheads="1"/>
          </p:cNvSpPr>
          <p:nvPr/>
        </p:nvSpPr>
        <p:spPr bwMode="auto">
          <a:xfrm>
            <a:off x="2079625" y="2796659"/>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L3:</a:t>
            </a:r>
          </a:p>
        </p:txBody>
      </p:sp>
      <p:sp>
        <p:nvSpPr>
          <p:cNvPr id="180" name="Text Box 251"/>
          <p:cNvSpPr txBox="1">
            <a:spLocks noChangeAspect="1" noChangeArrowheads="1"/>
          </p:cNvSpPr>
          <p:nvPr/>
        </p:nvSpPr>
        <p:spPr bwMode="auto">
          <a:xfrm>
            <a:off x="1554163" y="37951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L4:</a:t>
            </a:r>
          </a:p>
        </p:txBody>
      </p:sp>
      <p:sp>
        <p:nvSpPr>
          <p:cNvPr id="181" name="Text Box 252"/>
          <p:cNvSpPr txBox="1">
            <a:spLocks noChangeAspect="1" noChangeArrowheads="1"/>
          </p:cNvSpPr>
          <p:nvPr/>
        </p:nvSpPr>
        <p:spPr bwMode="auto">
          <a:xfrm>
            <a:off x="933450" y="4912797"/>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L5:</a:t>
            </a:r>
          </a:p>
        </p:txBody>
      </p:sp>
      <p:sp>
        <p:nvSpPr>
          <p:cNvPr id="182" name="Text Box 289"/>
          <p:cNvSpPr txBox="1">
            <a:spLocks noChangeAspect="1" noChangeArrowheads="1"/>
          </p:cNvSpPr>
          <p:nvPr/>
        </p:nvSpPr>
        <p:spPr bwMode="auto">
          <a:xfrm>
            <a:off x="130175" y="1137553"/>
            <a:ext cx="1010213" cy="181588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Smaller,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faster,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and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costlier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(per byte)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storage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devices</a:t>
            </a:r>
          </a:p>
        </p:txBody>
      </p:sp>
      <p:sp>
        <p:nvSpPr>
          <p:cNvPr id="183" name="Line 291"/>
          <p:cNvSpPr>
            <a:spLocks noChangeShapeType="1"/>
          </p:cNvSpPr>
          <p:nvPr/>
        </p:nvSpPr>
        <p:spPr bwMode="auto">
          <a:xfrm flipH="1" flipV="1">
            <a:off x="90488" y="954088"/>
            <a:ext cx="0" cy="2154237"/>
          </a:xfrm>
          <a:prstGeom prst="line">
            <a:avLst/>
          </a:prstGeom>
          <a:noFill/>
          <a:ln w="38100">
            <a:solidFill>
              <a:schemeClr val="accent6">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4" name="Line 292"/>
          <p:cNvSpPr>
            <a:spLocks noChangeAspect="1" noChangeShapeType="1"/>
          </p:cNvSpPr>
          <p:nvPr/>
        </p:nvSpPr>
        <p:spPr bwMode="auto">
          <a:xfrm>
            <a:off x="1117600" y="5743575"/>
            <a:ext cx="576580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cs typeface="Arial"/>
            </a:endParaRPr>
          </a:p>
        </p:txBody>
      </p:sp>
      <p:sp>
        <p:nvSpPr>
          <p:cNvPr id="185" name="Text Box 293"/>
          <p:cNvSpPr txBox="1">
            <a:spLocks noChangeAspect="1" noChangeArrowheads="1"/>
          </p:cNvSpPr>
          <p:nvPr/>
        </p:nvSpPr>
        <p:spPr bwMode="auto">
          <a:xfrm>
            <a:off x="3531818" y="2780397"/>
            <a:ext cx="1048684"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L3 cache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cs typeface="Arial"/>
              </a:rPr>
              <a:t>(SRAM)</a:t>
            </a:r>
          </a:p>
        </p:txBody>
      </p:sp>
      <p:sp>
        <p:nvSpPr>
          <p:cNvPr id="187" name="Text Box 295"/>
          <p:cNvSpPr txBox="1">
            <a:spLocks noChangeAspect="1" noChangeArrowheads="1"/>
          </p:cNvSpPr>
          <p:nvPr/>
        </p:nvSpPr>
        <p:spPr bwMode="auto">
          <a:xfrm>
            <a:off x="5810250" y="3305501"/>
            <a:ext cx="287654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L3 cache holds cache lines</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 retrieved from main memory.</a:t>
            </a:r>
          </a:p>
        </p:txBody>
      </p:sp>
      <p:sp>
        <p:nvSpPr>
          <p:cNvPr id="189" name="Text Box 297"/>
          <p:cNvSpPr txBox="1">
            <a:spLocks noChangeAspect="1" noChangeArrowheads="1"/>
          </p:cNvSpPr>
          <p:nvPr/>
        </p:nvSpPr>
        <p:spPr bwMode="auto">
          <a:xfrm>
            <a:off x="387350" y="5963722"/>
            <a:ext cx="463588"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a:ln>
                  <a:noFill/>
                </a:ln>
                <a:solidFill>
                  <a:schemeClr val="accent6">
                    <a:lumMod val="75000"/>
                  </a:schemeClr>
                </a:solidFill>
                <a:effectLst/>
                <a:uLnTx/>
                <a:uFillTx/>
                <a:latin typeface="Calibri" panose="020F0502020204030204" pitchFamily="34" charset="0"/>
                <a:cs typeface="Arial"/>
              </a:rPr>
              <a:t>L6:</a:t>
            </a:r>
          </a:p>
        </p:txBody>
      </p:sp>
      <p:sp>
        <p:nvSpPr>
          <p:cNvPr id="234" name="Text Box 229"/>
          <p:cNvSpPr txBox="1">
            <a:spLocks noChangeAspect="1" noChangeArrowheads="1"/>
          </p:cNvSpPr>
          <p:nvPr/>
        </p:nvSpPr>
        <p:spPr bwMode="auto">
          <a:xfrm>
            <a:off x="6399689" y="4346121"/>
            <a:ext cx="2549869"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C00000"/>
                </a:solidFill>
                <a:effectLst/>
                <a:uLnTx/>
                <a:uFillTx/>
                <a:latin typeface="Calibri" panose="020F0502020204030204" pitchFamily="34" charset="0"/>
                <a:cs typeface="Arial"/>
              </a:rPr>
              <a:t>Main memory holds disk blocks retrieved from local disks.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t>The CPU-Memory Gap</a:t>
            </a:r>
          </a:p>
        </p:txBody>
      </p:sp>
      <p:sp>
        <p:nvSpPr>
          <p:cNvPr id="199684" name="Rectangle 4"/>
          <p:cNvSpPr>
            <a:spLocks noChangeArrowheads="1"/>
          </p:cNvSpPr>
          <p:nvPr/>
        </p:nvSpPr>
        <p:spPr bwMode="auto">
          <a:xfrm>
            <a:off x="404813" y="1143000"/>
            <a:ext cx="8167687" cy="446276"/>
          </a:xfrm>
          <a:prstGeom prst="rect">
            <a:avLst/>
          </a:prstGeom>
          <a:noFill/>
          <a:ln w="19050">
            <a:noFill/>
            <a:miter lim="800000"/>
            <a:headEnd/>
            <a:tailEnd type="none" w="sm" len="sm"/>
          </a:ln>
          <a:effectLst/>
        </p:spPr>
        <p:txBody>
          <a:bodyPr lIns="45720" rIns="45720">
            <a:prstTxWarp prst="textNoShape">
              <a:avLst/>
            </a:prstTxWarp>
            <a:spAutoFit/>
          </a:bodyPr>
          <a:lstStyle/>
          <a:p>
            <a:pPr algn="l" eaLnBrk="1" hangingPunct="1">
              <a:lnSpc>
                <a:spcPct val="95000"/>
              </a:lnSpc>
              <a:spcBef>
                <a:spcPct val="50000"/>
              </a:spcBef>
              <a:buClr>
                <a:schemeClr val="hlink"/>
              </a:buClr>
              <a:buFont typeface="Wingdings" charset="2"/>
              <a:buNone/>
            </a:pPr>
            <a:r>
              <a:rPr lang="en-US" sz="2400" dirty="0">
                <a:solidFill>
                  <a:srgbClr val="C00000"/>
                </a:solidFill>
                <a:effectLst>
                  <a:outerShdw blurRad="38100" dist="38100" dir="2700000" algn="tl">
                    <a:srgbClr val="DDDDDD"/>
                  </a:outerShdw>
                </a:effectLst>
                <a:latin typeface="Calibri" panose="020F0502020204030204" pitchFamily="34" charset="0"/>
              </a:rPr>
              <a:t>The gap </a:t>
            </a:r>
            <a:r>
              <a:rPr lang="en-US" sz="2400" i="1" dirty="0">
                <a:ln>
                  <a:solidFill>
                    <a:srgbClr val="DF9F98"/>
                  </a:solidFill>
                </a:ln>
                <a:solidFill>
                  <a:srgbClr val="C00000"/>
                </a:solidFill>
                <a:effectLst>
                  <a:outerShdw blurRad="38100" dist="38100" dir="2700000" algn="tl">
                    <a:srgbClr val="DDDDDD"/>
                  </a:outerShdw>
                </a:effectLst>
                <a:latin typeface="Calibri" panose="020F0502020204030204" pitchFamily="34" charset="0"/>
              </a:rPr>
              <a:t>widens</a:t>
            </a:r>
            <a:r>
              <a:rPr lang="en-US" sz="2400" dirty="0">
                <a:solidFill>
                  <a:srgbClr val="C00000"/>
                </a:solidFill>
                <a:effectLst>
                  <a:outerShdw blurRad="38100" dist="38100" dir="2700000" algn="tl">
                    <a:srgbClr val="DDDDDD"/>
                  </a:outerShdw>
                </a:effectLst>
                <a:latin typeface="Calibri" panose="020F0502020204030204" pitchFamily="34" charset="0"/>
              </a:rPr>
              <a:t> between DRAM, disk, and CPU speeds. </a:t>
            </a:r>
          </a:p>
        </p:txBody>
      </p:sp>
      <p:graphicFrame>
        <p:nvGraphicFramePr>
          <p:cNvPr id="14" name="Chart 13"/>
          <p:cNvGraphicFramePr>
            <a:graphicFrameLocks/>
          </p:cNvGraphicFramePr>
          <p:nvPr/>
        </p:nvGraphicFramePr>
        <p:xfrm>
          <a:off x="343569" y="1773942"/>
          <a:ext cx="8421687" cy="472873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43119" y="4159478"/>
            <a:ext cx="801759"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DRAM</a:t>
            </a:r>
          </a:p>
        </p:txBody>
      </p:sp>
      <p:sp>
        <p:nvSpPr>
          <p:cNvPr id="10" name="TextBox 9"/>
          <p:cNvSpPr txBox="1"/>
          <p:nvPr/>
        </p:nvSpPr>
        <p:spPr>
          <a:xfrm>
            <a:off x="6016278" y="5189356"/>
            <a:ext cx="58039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CPU</a:t>
            </a:r>
          </a:p>
        </p:txBody>
      </p:sp>
      <p:sp>
        <p:nvSpPr>
          <p:cNvPr id="11" name="TextBox 10"/>
          <p:cNvSpPr txBox="1"/>
          <p:nvPr/>
        </p:nvSpPr>
        <p:spPr>
          <a:xfrm>
            <a:off x="5709193" y="2890510"/>
            <a:ext cx="548385"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SSD</a:t>
            </a:r>
          </a:p>
        </p:txBody>
      </p:sp>
      <p:sp>
        <p:nvSpPr>
          <p:cNvPr id="8" name="TextBox 7"/>
          <p:cNvSpPr txBox="1"/>
          <p:nvPr/>
        </p:nvSpPr>
        <p:spPr>
          <a:xfrm>
            <a:off x="5419036" y="2297668"/>
            <a:ext cx="589750" cy="369332"/>
          </a:xfrm>
          <a:prstGeom prst="rect">
            <a:avLst/>
          </a:prstGeom>
          <a:noFill/>
        </p:spPr>
        <p:txBody>
          <a:bodyPr wrap="none" rtlCol="0">
            <a:spAutoFit/>
          </a:bodyPr>
          <a:lstStyle/>
          <a:p>
            <a:r>
              <a:rPr lang="en-US" sz="1800" dirty="0">
                <a:solidFill>
                  <a:srgbClr val="C00000"/>
                </a:solidFill>
                <a:latin typeface="Calibri" panose="020F0502020204030204" pitchFamily="34" charset="0"/>
              </a:rPr>
              <a:t>Disk</a:t>
            </a:r>
          </a:p>
        </p:txBody>
      </p:sp>
      <p:sp>
        <p:nvSpPr>
          <p:cNvPr id="2" name="TextBox 1">
            <a:extLst>
              <a:ext uri="{FF2B5EF4-FFF2-40B4-BE49-F238E27FC236}">
                <a16:creationId xmlns:a16="http://schemas.microsoft.com/office/drawing/2014/main" id="{5E8D20C9-5EA3-468A-803F-62E4B0646AA0}"/>
              </a:ext>
            </a:extLst>
          </p:cNvPr>
          <p:cNvSpPr txBox="1"/>
          <p:nvPr/>
        </p:nvSpPr>
        <p:spPr>
          <a:xfrm>
            <a:off x="6795032" y="5354981"/>
            <a:ext cx="2348971" cy="1077218"/>
          </a:xfrm>
          <a:prstGeom prst="rect">
            <a:avLst/>
          </a:prstGeom>
          <a:noFill/>
        </p:spPr>
        <p:txBody>
          <a:bodyPr wrap="square" rtlCol="0">
            <a:spAutoFit/>
          </a:bodyPr>
          <a:lstStyle/>
          <a:p>
            <a:r>
              <a:rPr lang="en-US" sz="1600" b="0" dirty="0">
                <a:latin typeface="Calibri" pitchFamily="34" charset="0"/>
              </a:rPr>
              <a:t>Effective CPU cycle time: accounts for parallelism within CPU (e.g., multiple cores per CPU)</a:t>
            </a:r>
          </a:p>
        </p:txBody>
      </p:sp>
    </p:spTree>
    <p:extLst>
      <p:ext uri="{BB962C8B-B14F-4D97-AF65-F5344CB8AC3E}">
        <p14:creationId xmlns:p14="http://schemas.microsoft.com/office/powerpoint/2010/main" val="20991147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t>Working sets				   </a:t>
            </a:r>
            <a:r>
              <a:rPr lang="en-US" sz="2400" b="1" dirty="0"/>
              <a:t>CSAPP 6.2</a:t>
            </a:r>
            <a:endParaRPr lang="en-US" dirty="0"/>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698037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96875" y="1367270"/>
            <a:ext cx="8144452" cy="4972050"/>
          </a:xfrm>
        </p:spPr>
        <p:txBody>
          <a:bodyPr/>
          <a:lstStyle/>
          <a:p>
            <a:r>
              <a:rPr lang="en-US" b="0" dirty="0"/>
              <a:t>Think about working on the bomb lab. Maybe you have the write-up open in one window, the debugger open in another window, and an assembly reference in yet another window. </a:t>
            </a:r>
            <a:endParaRPr lang="en-US" sz="1200" b="0" dirty="0"/>
          </a:p>
          <a:p>
            <a:endParaRPr lang="en-US" sz="1200" b="0" dirty="0"/>
          </a:p>
          <a:p>
            <a:r>
              <a:rPr lang="en-US" b="0" dirty="0"/>
              <a:t>Think about eating a meal. You need room on the table for your fork, your knife, your plate, your napkin, and your glass</a:t>
            </a:r>
            <a:r>
              <a:rPr lang="en-US" sz="1200" b="0" dirty="0"/>
              <a:t>. </a:t>
            </a:r>
          </a:p>
          <a:p>
            <a:endParaRPr lang="en-US" sz="1200" b="0" dirty="0"/>
          </a:p>
          <a:p>
            <a:r>
              <a:rPr lang="en-US" b="0" dirty="0"/>
              <a:t>The set of resources actively needed for a task are called the </a:t>
            </a:r>
            <a:r>
              <a:rPr lang="en-US" dirty="0">
                <a:solidFill>
                  <a:srgbClr val="C00000"/>
                </a:solidFill>
              </a:rPr>
              <a:t>working set</a:t>
            </a:r>
            <a:r>
              <a:rPr lang="en-US" dirty="0"/>
              <a:t> </a:t>
            </a:r>
            <a:r>
              <a:rPr lang="en-US" b="0" dirty="0"/>
              <a:t>for the task.</a:t>
            </a:r>
            <a:endParaRPr lang="en-US" sz="1200" b="0" dirty="0"/>
          </a:p>
          <a:p>
            <a:endParaRPr lang="en-US" sz="1200" b="0" dirty="0"/>
          </a:p>
          <a:p>
            <a:endParaRPr lang="en-US" sz="241200" b="0" dirty="0"/>
          </a:p>
          <a:p>
            <a:r>
              <a:rPr lang="en-US" b="0" dirty="0"/>
              <a:t>Think about working on a plane. </a:t>
            </a:r>
          </a:p>
        </p:txBody>
      </p:sp>
    </p:spTree>
    <p:extLst>
      <p:ext uri="{BB962C8B-B14F-4D97-AF65-F5344CB8AC3E}">
        <p14:creationId xmlns:p14="http://schemas.microsoft.com/office/powerpoint/2010/main" val="247151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Sets	</a:t>
            </a:r>
          </a:p>
        </p:txBody>
      </p:sp>
      <p:sp>
        <p:nvSpPr>
          <p:cNvPr id="3" name="Content Placeholder 2"/>
          <p:cNvSpPr>
            <a:spLocks noGrp="1"/>
          </p:cNvSpPr>
          <p:nvPr>
            <p:ph idx="1"/>
          </p:nvPr>
        </p:nvSpPr>
        <p:spPr>
          <a:xfrm>
            <a:off x="341430" y="1197678"/>
            <a:ext cx="8445551" cy="4972050"/>
          </a:xfrm>
        </p:spPr>
        <p:txBody>
          <a:bodyPr/>
          <a:lstStyle/>
          <a:p>
            <a:r>
              <a:rPr lang="en-US" b="0" dirty="0"/>
              <a:t>If we can keep the working set for the active task in the fastest memory, the task will perform at the speed of the fastest memory.</a:t>
            </a:r>
            <a:endParaRPr lang="en-US" sz="1200" b="0" dirty="0"/>
          </a:p>
          <a:p>
            <a:endParaRPr lang="en-US" sz="1200" b="0" dirty="0"/>
          </a:p>
          <a:p>
            <a:r>
              <a:rPr lang="en-US" b="0" dirty="0"/>
              <a:t>This is true even if the working sets for inactive tasks that we are in slower memory.</a:t>
            </a:r>
            <a:endParaRPr lang="en-US" sz="1200" b="0" dirty="0"/>
          </a:p>
          <a:p>
            <a:pPr marL="0" indent="0">
              <a:buNone/>
            </a:pPr>
            <a:endParaRPr lang="en-US" sz="1200" b="0" dirty="0"/>
          </a:p>
          <a:p>
            <a:r>
              <a:rPr lang="en-US" b="0" dirty="0"/>
              <a:t>If we don’t have the enough fast memory to hold the whole working set of the active task, we end up repeatedly paying the price to swap what we’ll need soon for we’ll need right now. </a:t>
            </a:r>
            <a:endParaRPr lang="en-US" sz="1200" b="0" dirty="0"/>
          </a:p>
          <a:p>
            <a:endParaRPr lang="en-US" sz="1200" b="0" dirty="0"/>
          </a:p>
          <a:p>
            <a:r>
              <a:rPr lang="en-US" b="0" dirty="0"/>
              <a:t>The cost of the initial, likely incremental, movement of the working set from slower memory to faster memory may be expensive, but it is often amortized to something negligible over the lifetime of the task.  </a:t>
            </a:r>
          </a:p>
          <a:p>
            <a:endParaRPr lang="en-US" sz="241200" b="0" dirty="0"/>
          </a:p>
          <a:p>
            <a:endParaRPr lang="en-US" sz="241200" b="0" dirty="0"/>
          </a:p>
          <a:p>
            <a:endParaRPr lang="en-US" sz="241200" b="0" dirty="0"/>
          </a:p>
          <a:p>
            <a:r>
              <a:rPr lang="en-US" b="0" dirty="0"/>
              <a:t>Think about working on a plane. </a:t>
            </a:r>
          </a:p>
        </p:txBody>
      </p:sp>
    </p:spTree>
    <p:extLst>
      <p:ext uri="{BB962C8B-B14F-4D97-AF65-F5344CB8AC3E}">
        <p14:creationId xmlns:p14="http://schemas.microsoft.com/office/powerpoint/2010/main" val="1245625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the Working Set</a:t>
            </a:r>
          </a:p>
        </p:txBody>
      </p:sp>
      <p:sp>
        <p:nvSpPr>
          <p:cNvPr id="3" name="Content Placeholder 2"/>
          <p:cNvSpPr>
            <a:spLocks noGrp="1"/>
          </p:cNvSpPr>
          <p:nvPr>
            <p:ph idx="1"/>
          </p:nvPr>
        </p:nvSpPr>
        <p:spPr>
          <a:xfrm>
            <a:off x="396875" y="1159452"/>
            <a:ext cx="7896225" cy="4972050"/>
          </a:xfrm>
        </p:spPr>
        <p:txBody>
          <a:bodyPr/>
          <a:lstStyle/>
          <a:p>
            <a:r>
              <a:rPr lang="en-US" dirty="0"/>
              <a:t>If the system can determine the working set, and it has enough fast memory, it can arrange to bring it into the fast memory or keep it there once it gets there. </a:t>
            </a:r>
          </a:p>
          <a:p>
            <a:pPr lvl="1"/>
            <a:r>
              <a:rPr lang="en-US" dirty="0"/>
              <a:t>Sort of like setting the table</a:t>
            </a:r>
          </a:p>
          <a:p>
            <a:pPr lvl="1"/>
            <a:r>
              <a:rPr lang="en-US" dirty="0"/>
              <a:t>Or leaving everything set up on the workbench at night to be ready for morning. </a:t>
            </a:r>
            <a:endParaRPr lang="en-US" sz="1200" dirty="0"/>
          </a:p>
          <a:p>
            <a:pPr lvl="1"/>
            <a:endParaRPr lang="en-US" sz="1200" dirty="0"/>
          </a:p>
          <a:p>
            <a:r>
              <a:rPr lang="en-US" dirty="0"/>
              <a:t>But, the processors doesn’t understand the task. It can’t see (much of) the future. It just does what it is told. It can’t know the working set.</a:t>
            </a:r>
          </a:p>
          <a:p>
            <a:pPr lvl="1"/>
            <a:r>
              <a:rPr lang="en-US" dirty="0"/>
              <a:t>And the task, and therefore the associated working set, can change at any time. </a:t>
            </a:r>
            <a:endParaRPr lang="en-US" sz="1200" dirty="0"/>
          </a:p>
          <a:p>
            <a:pPr marL="457200" lvl="1" indent="0">
              <a:buNone/>
            </a:pPr>
            <a:endParaRPr lang="en-US" sz="1200" dirty="0"/>
          </a:p>
          <a:p>
            <a:r>
              <a:rPr lang="en-US" dirty="0"/>
              <a:t>But it can use heuristics to estimate or approximate it. </a:t>
            </a:r>
          </a:p>
          <a:p>
            <a:pPr lvl="1"/>
            <a:r>
              <a:rPr lang="en-US" dirty="0"/>
              <a:t>Let’s talk about </a:t>
            </a:r>
            <a:r>
              <a:rPr lang="en-US" b="1" dirty="0">
                <a:solidFill>
                  <a:srgbClr val="C00000"/>
                </a:solidFill>
              </a:rPr>
              <a:t>Locality: Spatial locality </a:t>
            </a:r>
            <a:r>
              <a:rPr lang="en-US" dirty="0"/>
              <a:t>and</a:t>
            </a:r>
            <a:r>
              <a:rPr lang="en-US" b="1" dirty="0">
                <a:solidFill>
                  <a:srgbClr val="C00000"/>
                </a:solidFill>
              </a:rPr>
              <a:t> Temporal locality. </a:t>
            </a:r>
          </a:p>
        </p:txBody>
      </p:sp>
    </p:spTree>
    <p:extLst>
      <p:ext uri="{BB962C8B-B14F-4D97-AF65-F5344CB8AC3E}">
        <p14:creationId xmlns:p14="http://schemas.microsoft.com/office/powerpoint/2010/main" val="208077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t>Locality of reference</a:t>
            </a:r>
            <a:r>
              <a:rPr lang="en-US" b="0" dirty="0"/>
              <a:t>			   </a:t>
            </a:r>
            <a:r>
              <a:rPr lang="en-US" sz="2400" b="1" dirty="0"/>
              <a:t>CSAPP 6.2</a:t>
            </a:r>
          </a:p>
          <a:p>
            <a:pPr>
              <a:lnSpc>
                <a:spcPct val="80000"/>
              </a:lnSpc>
            </a:pPr>
            <a:r>
              <a:rPr lang="en-US" dirty="0">
                <a:solidFill>
                  <a:schemeClr val="bg1">
                    <a:lumMod val="65000"/>
                  </a:schemeClr>
                </a:solidFill>
              </a:rPr>
              <a:t>Caches	  				   CSAPP 6.4-6.5</a:t>
            </a:r>
          </a:p>
        </p:txBody>
      </p:sp>
    </p:spTree>
    <p:extLst>
      <p:ext uri="{BB962C8B-B14F-4D97-AF65-F5344CB8AC3E}">
        <p14:creationId xmlns:p14="http://schemas.microsoft.com/office/powerpoint/2010/main" val="20423254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76" y="387105"/>
            <a:ext cx="9005191" cy="762000"/>
          </a:xfrm>
        </p:spPr>
        <p:txBody>
          <a:bodyPr/>
          <a:lstStyle/>
          <a:p>
            <a:r>
              <a:rPr lang="en-US" sz="3200" dirty="0"/>
              <a:t> Locality: </a:t>
            </a:r>
            <a:br>
              <a:rPr lang="en-US" sz="3200" dirty="0"/>
            </a:br>
            <a:r>
              <a:rPr lang="en-US" sz="3200" dirty="0"/>
              <a:t>A Heuristic for Approximating the Working Set</a:t>
            </a:r>
          </a:p>
        </p:txBody>
      </p:sp>
      <p:sp>
        <p:nvSpPr>
          <p:cNvPr id="3" name="Content Placeholder 2"/>
          <p:cNvSpPr>
            <a:spLocks noGrp="1"/>
          </p:cNvSpPr>
          <p:nvPr>
            <p:ph idx="1"/>
          </p:nvPr>
        </p:nvSpPr>
        <p:spPr>
          <a:xfrm>
            <a:off x="396875" y="1700546"/>
            <a:ext cx="7896225" cy="4972050"/>
          </a:xfrm>
        </p:spPr>
        <p:txBody>
          <a:bodyPr/>
          <a:lstStyle/>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dirty="0">
                <a:solidFill>
                  <a:srgbClr val="C00000"/>
                </a:solidFill>
              </a:rPr>
              <a:t>Principle of Locality: </a:t>
            </a:r>
            <a:r>
              <a:rPr lang="en-GB" dirty="0"/>
              <a:t>Programs tend to use data and instructions with addresses near or equal to those they have used recently</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Temporal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Recently referenced items are likely </a:t>
            </a:r>
            <a:br>
              <a:rPr lang="en-GB" dirty="0"/>
            </a:br>
            <a:r>
              <a:rPr lang="en-GB" dirty="0"/>
              <a:t>to be referenced again in the near future</a:t>
            </a: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dirty="0">
              <a:solidFill>
                <a:srgbClr val="C00000"/>
              </a:solidFill>
            </a:endParaRPr>
          </a:p>
          <a:p>
            <a:pPr>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solidFill>
                  <a:srgbClr val="C00000"/>
                </a:solidFill>
              </a:rPr>
              <a:t>Spatial locality:  </a:t>
            </a:r>
          </a:p>
          <a:p>
            <a:pPr lvl="1">
              <a:tabLst>
                <a:tab pos="384175" algn="l"/>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dirty="0"/>
              <a:t>Items with nearby addresses tend </a:t>
            </a:r>
            <a:br>
              <a:rPr lang="en-GB" dirty="0"/>
            </a:br>
            <a:r>
              <a:rPr lang="en-GB" dirty="0"/>
              <a:t>to be referenced close together in time</a:t>
            </a:r>
          </a:p>
        </p:txBody>
      </p:sp>
      <p:sp>
        <p:nvSpPr>
          <p:cNvPr id="4" name="Rectangle 3"/>
          <p:cNvSpPr/>
          <p:nvPr/>
        </p:nvSpPr>
        <p:spPr bwMode="auto">
          <a:xfrm>
            <a:off x="6096000" y="346267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5" name="Rectangle 4"/>
          <p:cNvSpPr/>
          <p:nvPr/>
        </p:nvSpPr>
        <p:spPr bwMode="auto">
          <a:xfrm>
            <a:off x="6489700" y="346267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6" name="Freeform 5"/>
          <p:cNvSpPr/>
          <p:nvPr/>
        </p:nvSpPr>
        <p:spPr bwMode="auto">
          <a:xfrm>
            <a:off x="6319056" y="2952882"/>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
        <p:nvSpPr>
          <p:cNvPr id="7" name="Rectangle 6"/>
          <p:cNvSpPr/>
          <p:nvPr/>
        </p:nvSpPr>
        <p:spPr bwMode="auto">
          <a:xfrm>
            <a:off x="6102261" y="495541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8" name="Rectangle 7"/>
          <p:cNvSpPr/>
          <p:nvPr/>
        </p:nvSpPr>
        <p:spPr bwMode="auto">
          <a:xfrm>
            <a:off x="6495961"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0" name="Rectangle 9"/>
          <p:cNvSpPr/>
          <p:nvPr/>
        </p:nvSpPr>
        <p:spPr bwMode="auto">
          <a:xfrm>
            <a:off x="6870700" y="495541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1" name="Freeform 10"/>
          <p:cNvSpPr/>
          <p:nvPr/>
        </p:nvSpPr>
        <p:spPr bwMode="auto">
          <a:xfrm>
            <a:off x="6416720" y="452504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spTree>
    <p:extLst>
      <p:ext uri="{BB962C8B-B14F-4D97-AF65-F5344CB8AC3E}">
        <p14:creationId xmlns:p14="http://schemas.microsoft.com/office/powerpoint/2010/main" val="55300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569912"/>
            <a:ext cx="7035800" cy="573088"/>
          </a:xfrm>
        </p:spPr>
        <p:txBody>
          <a:bodyPr/>
          <a:lstStyle/>
          <a:p>
            <a:r>
              <a:rPr lang="en-US" dirty="0"/>
              <a:t>Writing &amp; Reading Memory</a:t>
            </a:r>
          </a:p>
        </p:txBody>
      </p:sp>
      <p:sp>
        <p:nvSpPr>
          <p:cNvPr id="158723" name="Rectangle 3"/>
          <p:cNvSpPr>
            <a:spLocks noGrp="1" noChangeArrowheads="1"/>
          </p:cNvSpPr>
          <p:nvPr>
            <p:ph type="body" idx="1"/>
          </p:nvPr>
        </p:nvSpPr>
        <p:spPr/>
        <p:txBody>
          <a:bodyPr/>
          <a:lstStyle/>
          <a:p>
            <a:pPr marL="223838" indent="-223838" defTabSz="895350">
              <a:tabLst>
                <a:tab pos="2349500" algn="l"/>
                <a:tab pos="4114800" algn="l"/>
              </a:tabLst>
            </a:pPr>
            <a:r>
              <a:rPr lang="en-US" dirty="0"/>
              <a:t>Write</a:t>
            </a:r>
          </a:p>
          <a:p>
            <a:pPr marL="623888" lvl="1" indent="-223838" defTabSz="895350">
              <a:tabLst>
                <a:tab pos="2349500" algn="l"/>
                <a:tab pos="4114800" algn="l"/>
              </a:tabLst>
            </a:pPr>
            <a:r>
              <a:rPr lang="en-US" dirty="0"/>
              <a:t>Transfer data from CPU to memory	</a:t>
            </a:r>
            <a:br>
              <a:rPr lang="en-US" dirty="0"/>
            </a:br>
            <a:r>
              <a:rPr lang="en-US" b="1" dirty="0" err="1">
                <a:latin typeface="Courier New" pitchFamily="49" charset="0"/>
              </a:rPr>
              <a:t>movq</a:t>
            </a:r>
            <a:r>
              <a:rPr lang="en-US" b="1" dirty="0">
                <a:latin typeface="Courier New" pitchFamily="49" charset="0"/>
              </a:rPr>
              <a:t> %</a:t>
            </a:r>
            <a:r>
              <a:rPr lang="en-US" b="1" dirty="0" err="1">
                <a:latin typeface="Courier New" pitchFamily="49" charset="0"/>
              </a:rPr>
              <a:t>rax</a:t>
            </a:r>
            <a:r>
              <a:rPr lang="en-US" b="1" dirty="0">
                <a:latin typeface="Courier New" pitchFamily="49" charset="0"/>
              </a:rPr>
              <a:t>, 8(%</a:t>
            </a:r>
            <a:r>
              <a:rPr lang="en-US" b="1" dirty="0" err="1">
                <a:latin typeface="Courier New" pitchFamily="49" charset="0"/>
              </a:rPr>
              <a:t>rsp</a:t>
            </a:r>
            <a:r>
              <a:rPr lang="en-US" b="1" dirty="0">
                <a:latin typeface="Courier New" pitchFamily="49" charset="0"/>
              </a:rPr>
              <a:t>)</a:t>
            </a:r>
          </a:p>
          <a:p>
            <a:pPr marL="560388" lvl="1" indent="-222250" defTabSz="895350">
              <a:tabLst>
                <a:tab pos="2349500" algn="l"/>
                <a:tab pos="4114800" algn="l"/>
              </a:tabLst>
            </a:pPr>
            <a:r>
              <a:rPr lang="en-US" dirty="0"/>
              <a:t>“Store” operation</a:t>
            </a:r>
          </a:p>
          <a:p>
            <a:pPr marL="560388" lvl="1" indent="-222250" defTabSz="895350">
              <a:tabLst>
                <a:tab pos="2349500" algn="l"/>
                <a:tab pos="4114800" algn="l"/>
              </a:tabLst>
            </a:pPr>
            <a:endParaRPr lang="en-US" sz="2400" dirty="0"/>
          </a:p>
          <a:p>
            <a:pPr marL="223838" indent="-223838" defTabSz="895350">
              <a:tabLst>
                <a:tab pos="2349500" algn="l"/>
                <a:tab pos="4114800" algn="l"/>
              </a:tabLst>
            </a:pPr>
            <a:r>
              <a:rPr lang="en-US" dirty="0"/>
              <a:t>Read</a:t>
            </a:r>
          </a:p>
          <a:p>
            <a:pPr marL="623888" lvl="1" indent="-223838" defTabSz="895350">
              <a:tabLst>
                <a:tab pos="2349500" algn="l"/>
                <a:tab pos="4114800" algn="l"/>
              </a:tabLst>
            </a:pPr>
            <a:r>
              <a:rPr lang="en-US" dirty="0"/>
              <a:t>Transfer data from memory to CPU</a:t>
            </a:r>
            <a:br>
              <a:rPr lang="en-US" dirty="0"/>
            </a:br>
            <a:r>
              <a:rPr lang="en-US" b="1" dirty="0" err="1">
                <a:latin typeface="Courier New" pitchFamily="49" charset="0"/>
              </a:rPr>
              <a:t>movq</a:t>
            </a:r>
            <a:r>
              <a:rPr lang="en-US" b="1" dirty="0">
                <a:latin typeface="Courier New" pitchFamily="49" charset="0"/>
              </a:rPr>
              <a:t> 8(%</a:t>
            </a:r>
            <a:r>
              <a:rPr lang="en-US" b="1" dirty="0" err="1">
                <a:latin typeface="Courier New" pitchFamily="49" charset="0"/>
              </a:rPr>
              <a:t>rsp</a:t>
            </a:r>
            <a:r>
              <a:rPr lang="en-US" b="1">
                <a:latin typeface="Courier New" pitchFamily="49" charset="0"/>
              </a:rPr>
              <a:t>), %</a:t>
            </a:r>
            <a:r>
              <a:rPr lang="en-US" b="1" dirty="0" err="1">
                <a:latin typeface="Courier New" pitchFamily="49" charset="0"/>
              </a:rPr>
              <a:t>rax</a:t>
            </a:r>
            <a:endParaRPr lang="en-US" b="1" dirty="0">
              <a:latin typeface="Courier New" pitchFamily="49" charset="0"/>
            </a:endParaRPr>
          </a:p>
          <a:p>
            <a:pPr marL="623888" lvl="1" indent="-223838" defTabSz="895350">
              <a:tabLst>
                <a:tab pos="2349500" algn="l"/>
                <a:tab pos="4114800" algn="l"/>
              </a:tabLst>
            </a:pPr>
            <a:r>
              <a:rPr lang="en-US" dirty="0"/>
              <a:t>“Load” operation</a:t>
            </a:r>
          </a:p>
        </p:txBody>
      </p:sp>
      <p:sp>
        <p:nvSpPr>
          <p:cNvPr id="4" name="TextBox 3"/>
          <p:cNvSpPr txBox="1"/>
          <p:nvPr/>
        </p:nvSpPr>
        <p:spPr>
          <a:xfrm>
            <a:off x="7080461" y="6488668"/>
            <a:ext cx="1684757" cy="369332"/>
          </a:xfrm>
          <a:prstGeom prst="rect">
            <a:avLst/>
          </a:prstGeom>
          <a:noFill/>
        </p:spPr>
        <p:txBody>
          <a:bodyPr wrap="none" rtlCol="0">
            <a:spAutoFit/>
          </a:bodyPr>
          <a:lstStyle/>
          <a:p>
            <a:r>
              <a:rPr lang="en-US" sz="1800" b="0" dirty="0">
                <a:latin typeface="Calibri" pitchFamily="34" charset="0"/>
              </a:rPr>
              <a:t>From 4</a:t>
            </a:r>
            <a:r>
              <a:rPr lang="en-US" sz="1800" b="0" baseline="30000" dirty="0">
                <a:latin typeface="Calibri" pitchFamily="34" charset="0"/>
              </a:rPr>
              <a:t>th</a:t>
            </a:r>
            <a:r>
              <a:rPr lang="en-US" sz="1800" b="0" dirty="0">
                <a:latin typeface="Calibri" pitchFamily="34" charset="0"/>
              </a:rPr>
              <a:t> lecture</a:t>
            </a:r>
          </a:p>
        </p:txBody>
      </p:sp>
    </p:spTree>
    <p:extLst>
      <p:ext uri="{BB962C8B-B14F-4D97-AF65-F5344CB8AC3E}">
        <p14:creationId xmlns:p14="http://schemas.microsoft.com/office/powerpoint/2010/main" val="27167462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Locality Example</a:t>
            </a:r>
          </a:p>
        </p:txBody>
      </p:sp>
      <p:sp>
        <p:nvSpPr>
          <p:cNvPr id="3" name="Content Placeholder 2"/>
          <p:cNvSpPr>
            <a:spLocks noGrp="1"/>
          </p:cNvSpPr>
          <p:nvPr>
            <p:ph idx="1"/>
          </p:nvPr>
        </p:nvSpPr>
        <p:spPr>
          <a:xfrm>
            <a:off x="396876" y="3185397"/>
            <a:ext cx="5318124" cy="2768858"/>
          </a:xfrm>
        </p:spPr>
        <p:txBody>
          <a:bodyPr/>
          <a:lstStyle/>
          <a:p>
            <a:r>
              <a:rPr lang="en-US" dirty="0"/>
              <a:t>Data references</a:t>
            </a:r>
          </a:p>
          <a:p>
            <a:pPr lvl="1"/>
            <a:r>
              <a:rPr lang="en-US" dirty="0"/>
              <a:t>Reference array elements in succession (</a:t>
            </a:r>
            <a:r>
              <a:rPr lang="en-US" b="1" dirty="0"/>
              <a:t>stride-1 reference pattern</a:t>
            </a:r>
            <a:r>
              <a:rPr lang="en-US" dirty="0"/>
              <a:t>).</a:t>
            </a:r>
          </a:p>
          <a:p>
            <a:pPr lvl="1"/>
            <a:r>
              <a:rPr lang="en-US" dirty="0"/>
              <a:t>Reference variable </a:t>
            </a:r>
            <a:r>
              <a:rPr lang="en-US" b="1" dirty="0">
                <a:latin typeface="Courier New"/>
                <a:cs typeface="Courier New"/>
              </a:rPr>
              <a:t>sum</a:t>
            </a:r>
            <a:r>
              <a:rPr lang="en-US" dirty="0"/>
              <a:t> each iteration.</a:t>
            </a:r>
          </a:p>
          <a:p>
            <a:r>
              <a:rPr lang="en-US" dirty="0"/>
              <a:t>Instruction references</a:t>
            </a:r>
          </a:p>
          <a:p>
            <a:pPr lvl="1"/>
            <a:r>
              <a:rPr lang="en-US" dirty="0"/>
              <a:t>Reference instructions in sequence.</a:t>
            </a:r>
          </a:p>
          <a:p>
            <a:pPr lvl="1"/>
            <a:r>
              <a:rPr lang="en-US" dirty="0"/>
              <a:t>Cycle through loop repeatedly. </a:t>
            </a:r>
          </a:p>
          <a:p>
            <a:endParaRPr lang="en-US" dirty="0"/>
          </a:p>
        </p:txBody>
      </p:sp>
      <p:sp>
        <p:nvSpPr>
          <p:cNvPr id="6" name="Rectangle 4"/>
          <p:cNvSpPr>
            <a:spLocks noChangeArrowheads="1"/>
          </p:cNvSpPr>
          <p:nvPr/>
        </p:nvSpPr>
        <p:spPr bwMode="auto">
          <a:xfrm>
            <a:off x="1269298" y="1579282"/>
            <a:ext cx="3044825" cy="1092200"/>
          </a:xfrm>
          <a:prstGeom prst="rect">
            <a:avLst/>
          </a:prstGeom>
          <a:solidFill>
            <a:srgbClr val="F7F5CD"/>
          </a:solidFill>
          <a:ln w="12700" cmpd="sng">
            <a:solidFill>
              <a:schemeClr val="tx1"/>
            </a:solidFill>
            <a:miter lim="800000"/>
            <a:headEnd/>
            <a:tailEnd/>
          </a:ln>
          <a:effectLst/>
        </p:spPr>
        <p:txBody>
          <a:bodyPr lIns="90487" tIns="44450" rIns="90487" bIns="44450">
            <a:prstTxWarp prst="textNoShape">
              <a:avLst/>
            </a:prstTxWarp>
            <a:spAutoFit/>
          </a:bodyPr>
          <a:lstStyle/>
          <a:p>
            <a:pPr algn="l">
              <a:lnSpc>
                <a:spcPct val="100000"/>
              </a:lnSpc>
              <a:tabLst>
                <a:tab pos="457200" algn="l"/>
              </a:tabLst>
            </a:pPr>
            <a:r>
              <a:rPr lang="en-US" sz="1600" dirty="0">
                <a:latin typeface="Courier New" charset="0"/>
              </a:rPr>
              <a:t>sum = 0;</a:t>
            </a:r>
          </a:p>
          <a:p>
            <a:pPr algn="l">
              <a:lnSpc>
                <a:spcPct val="100000"/>
              </a:lnSpc>
              <a:tabLst>
                <a:tab pos="457200" algn="l"/>
              </a:tabLst>
            </a:pPr>
            <a:r>
              <a:rPr lang="en-US" sz="1600" dirty="0">
                <a:latin typeface="Courier New" charset="0"/>
              </a:rPr>
              <a:t>for (</a:t>
            </a:r>
            <a:r>
              <a:rPr lang="en-US" sz="1600" dirty="0" err="1">
                <a:latin typeface="Courier New" charset="0"/>
              </a:rPr>
              <a:t>i</a:t>
            </a:r>
            <a:r>
              <a:rPr lang="en-US" sz="1600" dirty="0">
                <a:latin typeface="Courier New" charset="0"/>
              </a:rPr>
              <a:t> = 0; </a:t>
            </a:r>
            <a:r>
              <a:rPr lang="en-US" sz="1600" dirty="0" err="1">
                <a:latin typeface="Courier New" charset="0"/>
              </a:rPr>
              <a:t>i</a:t>
            </a:r>
            <a:r>
              <a:rPr lang="en-US" sz="1600" dirty="0">
                <a:latin typeface="Courier New" charset="0"/>
              </a:rPr>
              <a:t> &lt; </a:t>
            </a:r>
            <a:r>
              <a:rPr lang="en-US" sz="1600" dirty="0" err="1">
                <a:latin typeface="Courier New" charset="0"/>
              </a:rPr>
              <a:t>n</a:t>
            </a:r>
            <a:r>
              <a:rPr lang="en-US" sz="1600" dirty="0">
                <a:latin typeface="Courier New" charset="0"/>
              </a:rPr>
              <a:t>; </a:t>
            </a:r>
            <a:r>
              <a:rPr lang="en-US" sz="1600" dirty="0" err="1">
                <a:latin typeface="Courier New" charset="0"/>
              </a:rPr>
              <a:t>i</a:t>
            </a:r>
            <a:r>
              <a:rPr lang="en-US" sz="1600" dirty="0">
                <a:latin typeface="Courier New" charset="0"/>
              </a:rPr>
              <a:t>++)</a:t>
            </a:r>
          </a:p>
          <a:p>
            <a:pPr algn="l">
              <a:lnSpc>
                <a:spcPct val="100000"/>
              </a:lnSpc>
              <a:tabLst>
                <a:tab pos="457200" algn="l"/>
              </a:tabLst>
            </a:pPr>
            <a:r>
              <a:rPr lang="en-US" sz="1600" dirty="0">
                <a:latin typeface="Courier New" charset="0"/>
              </a:rPr>
              <a:t>	sum += </a:t>
            </a:r>
            <a:r>
              <a:rPr lang="en-US" sz="1600" dirty="0" err="1">
                <a:latin typeface="Courier New" charset="0"/>
              </a:rPr>
              <a:t>a[i</a:t>
            </a:r>
            <a:r>
              <a:rPr lang="en-US" sz="1600" dirty="0">
                <a:latin typeface="Courier New" charset="0"/>
              </a:rPr>
              <a:t>];</a:t>
            </a:r>
          </a:p>
          <a:p>
            <a:pPr algn="l">
              <a:lnSpc>
                <a:spcPct val="100000"/>
              </a:lnSpc>
              <a:tabLst>
                <a:tab pos="457200" algn="l"/>
              </a:tabLst>
            </a:pPr>
            <a:r>
              <a:rPr lang="en-US" sz="1600" dirty="0">
                <a:latin typeface="Courier New" charset="0"/>
              </a:rPr>
              <a:t>return sum;</a:t>
            </a:r>
          </a:p>
        </p:txBody>
      </p:sp>
      <p:sp>
        <p:nvSpPr>
          <p:cNvPr id="13" name="TextBox 12"/>
          <p:cNvSpPr txBox="1"/>
          <p:nvPr/>
        </p:nvSpPr>
        <p:spPr>
          <a:xfrm>
            <a:off x="5490695" y="2872770"/>
            <a:ext cx="2658741" cy="830997"/>
          </a:xfrm>
          <a:prstGeom prst="rect">
            <a:avLst/>
          </a:prstGeom>
          <a:noFill/>
        </p:spPr>
        <p:txBody>
          <a:bodyPr wrap="none" rtlCol="0">
            <a:spAutoFit/>
          </a:bodyPr>
          <a:lstStyle/>
          <a:p>
            <a:pPr algn="ctr"/>
            <a:r>
              <a:rPr lang="en-US" dirty="0">
                <a:latin typeface="Calibri" pitchFamily="34" charset="0"/>
              </a:rPr>
              <a:t>Spatial or Temporal</a:t>
            </a:r>
          </a:p>
          <a:p>
            <a:pPr algn="ctr"/>
            <a:r>
              <a:rPr lang="en-US" dirty="0">
                <a:latin typeface="Calibri" pitchFamily="34" charset="0"/>
              </a:rPr>
              <a:t>Locality?</a:t>
            </a:r>
          </a:p>
        </p:txBody>
      </p:sp>
      <p:sp>
        <p:nvSpPr>
          <p:cNvPr id="14" name="TextBox 13"/>
          <p:cNvSpPr txBox="1"/>
          <p:nvPr/>
        </p:nvSpPr>
        <p:spPr>
          <a:xfrm>
            <a:off x="6181584" y="4273189"/>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15" name="TextBox 14"/>
          <p:cNvSpPr txBox="1"/>
          <p:nvPr/>
        </p:nvSpPr>
        <p:spPr>
          <a:xfrm>
            <a:off x="6303579" y="503143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sp>
        <p:nvSpPr>
          <p:cNvPr id="17" name="TextBox 16"/>
          <p:cNvSpPr txBox="1"/>
          <p:nvPr/>
        </p:nvSpPr>
        <p:spPr>
          <a:xfrm>
            <a:off x="6213069" y="5444698"/>
            <a:ext cx="1353960" cy="461665"/>
          </a:xfrm>
          <a:prstGeom prst="rect">
            <a:avLst/>
          </a:prstGeom>
          <a:noFill/>
        </p:spPr>
        <p:txBody>
          <a:bodyPr wrap="none" rtlCol="0">
            <a:spAutoFit/>
          </a:bodyPr>
          <a:lstStyle/>
          <a:p>
            <a:r>
              <a:rPr lang="en-US" dirty="0">
                <a:solidFill>
                  <a:srgbClr val="C00000"/>
                </a:solidFill>
                <a:latin typeface="Calibri" pitchFamily="34" charset="0"/>
              </a:rPr>
              <a:t>temporal</a:t>
            </a:r>
          </a:p>
        </p:txBody>
      </p:sp>
      <p:sp>
        <p:nvSpPr>
          <p:cNvPr id="9" name="TextBox 8">
            <a:extLst>
              <a:ext uri="{FF2B5EF4-FFF2-40B4-BE49-F238E27FC236}">
                <a16:creationId xmlns:a16="http://schemas.microsoft.com/office/drawing/2014/main" id="{6C5C35D5-84E1-4DE8-94A7-34FE5B73BFAA}"/>
              </a:ext>
            </a:extLst>
          </p:cNvPr>
          <p:cNvSpPr txBox="1"/>
          <p:nvPr/>
        </p:nvSpPr>
        <p:spPr>
          <a:xfrm>
            <a:off x="6303577" y="3769511"/>
            <a:ext cx="1032975" cy="461665"/>
          </a:xfrm>
          <a:prstGeom prst="rect">
            <a:avLst/>
          </a:prstGeom>
          <a:noFill/>
        </p:spPr>
        <p:txBody>
          <a:bodyPr wrap="none" rtlCol="0">
            <a:spAutoFit/>
          </a:bodyPr>
          <a:lstStyle/>
          <a:p>
            <a:r>
              <a:rPr lang="en-US" dirty="0">
                <a:solidFill>
                  <a:srgbClr val="C00000"/>
                </a:solidFill>
                <a:latin typeface="Calibri" pitchFamily="34" charset="0"/>
              </a:rPr>
              <a:t>spatial</a:t>
            </a:r>
          </a:p>
        </p:txBody>
      </p:sp>
      <p:grpSp>
        <p:nvGrpSpPr>
          <p:cNvPr id="2" name="Group 1">
            <a:extLst>
              <a:ext uri="{FF2B5EF4-FFF2-40B4-BE49-F238E27FC236}">
                <a16:creationId xmlns:a16="http://schemas.microsoft.com/office/drawing/2014/main" id="{9857F0B1-EDA7-4960-8B6E-4E9C69C3032E}"/>
              </a:ext>
            </a:extLst>
          </p:cNvPr>
          <p:cNvGrpSpPr/>
          <p:nvPr/>
        </p:nvGrpSpPr>
        <p:grpSpPr>
          <a:xfrm>
            <a:off x="7100002" y="347309"/>
            <a:ext cx="1905000" cy="814589"/>
            <a:chOff x="6881982" y="563428"/>
            <a:chExt cx="1905000" cy="814589"/>
          </a:xfrm>
        </p:grpSpPr>
        <p:sp>
          <p:nvSpPr>
            <p:cNvPr id="12" name="Rectangle 11">
              <a:extLst>
                <a:ext uri="{FF2B5EF4-FFF2-40B4-BE49-F238E27FC236}">
                  <a16:creationId xmlns:a16="http://schemas.microsoft.com/office/drawing/2014/main" id="{550F451C-BC55-49B5-BF4B-F0C715D47BF8}"/>
                </a:ext>
              </a:extLst>
            </p:cNvPr>
            <p:cNvSpPr/>
            <p:nvPr/>
          </p:nvSpPr>
          <p:spPr bwMode="auto">
            <a:xfrm>
              <a:off x="6881982" y="1073217"/>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6" name="Rectangle 15">
              <a:extLst>
                <a:ext uri="{FF2B5EF4-FFF2-40B4-BE49-F238E27FC236}">
                  <a16:creationId xmlns:a16="http://schemas.microsoft.com/office/drawing/2014/main" id="{F0D5A43C-3F7E-473E-B60C-4B7B9A589F1C}"/>
                </a:ext>
              </a:extLst>
            </p:cNvPr>
            <p:cNvSpPr/>
            <p:nvPr/>
          </p:nvSpPr>
          <p:spPr bwMode="auto">
            <a:xfrm>
              <a:off x="7275682" y="1073217"/>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18" name="Freeform 5">
              <a:extLst>
                <a:ext uri="{FF2B5EF4-FFF2-40B4-BE49-F238E27FC236}">
                  <a16:creationId xmlns:a16="http://schemas.microsoft.com/office/drawing/2014/main" id="{B0B4786D-A225-4BE5-B8DE-AE7C46AD4DE1}"/>
                </a:ext>
              </a:extLst>
            </p:cNvPr>
            <p:cNvSpPr/>
            <p:nvPr/>
          </p:nvSpPr>
          <p:spPr bwMode="auto">
            <a:xfrm>
              <a:off x="7105038" y="563428"/>
              <a:ext cx="627844" cy="433589"/>
            </a:xfrm>
            <a:custGeom>
              <a:avLst/>
              <a:gdLst>
                <a:gd name="connsiteX0" fmla="*/ 290847 w 627844"/>
                <a:gd name="connsiteY0" fmla="*/ 433589 h 433589"/>
                <a:gd name="connsiteX1" fmla="*/ 46149 w 627844"/>
                <a:gd name="connsiteY1" fmla="*/ 72980 h 433589"/>
                <a:gd name="connsiteX2" fmla="*/ 567743 w 627844"/>
                <a:gd name="connsiteY2" fmla="*/ 60101 h 433589"/>
                <a:gd name="connsiteX3" fmla="*/ 406757 w 627844"/>
                <a:gd name="connsiteY3" fmla="*/ 433589 h 433589"/>
              </a:gdLst>
              <a:ahLst/>
              <a:cxnLst>
                <a:cxn ang="0">
                  <a:pos x="connsiteX0" y="connsiteY0"/>
                </a:cxn>
                <a:cxn ang="0">
                  <a:pos x="connsiteX1" y="connsiteY1"/>
                </a:cxn>
                <a:cxn ang="0">
                  <a:pos x="connsiteX2" y="connsiteY2"/>
                </a:cxn>
                <a:cxn ang="0">
                  <a:pos x="connsiteX3" y="connsiteY3"/>
                </a:cxn>
              </a:cxnLst>
              <a:rect l="l" t="t" r="r" b="b"/>
              <a:pathLst>
                <a:path w="627844" h="433589">
                  <a:moveTo>
                    <a:pt x="290847" y="433589"/>
                  </a:moveTo>
                  <a:cubicBezTo>
                    <a:pt x="145423" y="284408"/>
                    <a:pt x="0" y="135228"/>
                    <a:pt x="46149" y="72980"/>
                  </a:cubicBezTo>
                  <a:cubicBezTo>
                    <a:pt x="92298" y="10732"/>
                    <a:pt x="507642" y="0"/>
                    <a:pt x="567743" y="60101"/>
                  </a:cubicBezTo>
                  <a:cubicBezTo>
                    <a:pt x="627844" y="120202"/>
                    <a:pt x="517300" y="276895"/>
                    <a:pt x="406757" y="433589"/>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grpSp>
        <p:nvGrpSpPr>
          <p:cNvPr id="4" name="Group 3">
            <a:extLst>
              <a:ext uri="{FF2B5EF4-FFF2-40B4-BE49-F238E27FC236}">
                <a16:creationId xmlns:a16="http://schemas.microsoft.com/office/drawing/2014/main" id="{6BD90BED-A933-4585-BA55-BC511361418B}"/>
              </a:ext>
            </a:extLst>
          </p:cNvPr>
          <p:cNvGrpSpPr/>
          <p:nvPr/>
        </p:nvGrpSpPr>
        <p:grpSpPr>
          <a:xfrm>
            <a:off x="7100002" y="1399515"/>
            <a:ext cx="1905000" cy="735169"/>
            <a:chOff x="6858564" y="1589512"/>
            <a:chExt cx="1905000" cy="735169"/>
          </a:xfrm>
        </p:grpSpPr>
        <p:sp>
          <p:nvSpPr>
            <p:cNvPr id="19" name="Rectangle 18">
              <a:extLst>
                <a:ext uri="{FF2B5EF4-FFF2-40B4-BE49-F238E27FC236}">
                  <a16:creationId xmlns:a16="http://schemas.microsoft.com/office/drawing/2014/main" id="{D1C9EC1A-061D-436B-AB22-8B6DE9E443D3}"/>
                </a:ext>
              </a:extLst>
            </p:cNvPr>
            <p:cNvSpPr/>
            <p:nvPr/>
          </p:nvSpPr>
          <p:spPr bwMode="auto">
            <a:xfrm>
              <a:off x="6858564" y="2019881"/>
              <a:ext cx="1905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0" name="Rectangle 19">
              <a:extLst>
                <a:ext uri="{FF2B5EF4-FFF2-40B4-BE49-F238E27FC236}">
                  <a16:creationId xmlns:a16="http://schemas.microsoft.com/office/drawing/2014/main" id="{44AB3219-CA8C-4CA1-AE29-A830E4562EEC}"/>
                </a:ext>
              </a:extLst>
            </p:cNvPr>
            <p:cNvSpPr/>
            <p:nvPr/>
          </p:nvSpPr>
          <p:spPr bwMode="auto">
            <a:xfrm>
              <a:off x="7252264"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1" name="Rectangle 20">
              <a:extLst>
                <a:ext uri="{FF2B5EF4-FFF2-40B4-BE49-F238E27FC236}">
                  <a16:creationId xmlns:a16="http://schemas.microsoft.com/office/drawing/2014/main" id="{56EECEE3-5904-4ECD-974C-7690E49C0F4F}"/>
                </a:ext>
              </a:extLst>
            </p:cNvPr>
            <p:cNvSpPr/>
            <p:nvPr/>
          </p:nvSpPr>
          <p:spPr bwMode="auto">
            <a:xfrm>
              <a:off x="7627003" y="2019881"/>
              <a:ext cx="381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22" name="Freeform 10">
              <a:extLst>
                <a:ext uri="{FF2B5EF4-FFF2-40B4-BE49-F238E27FC236}">
                  <a16:creationId xmlns:a16="http://schemas.microsoft.com/office/drawing/2014/main" id="{EA8B3FE7-9BC7-444D-B5A3-E5F4FD5748C3}"/>
                </a:ext>
              </a:extLst>
            </p:cNvPr>
            <p:cNvSpPr/>
            <p:nvPr/>
          </p:nvSpPr>
          <p:spPr bwMode="auto">
            <a:xfrm>
              <a:off x="7173023" y="1589512"/>
              <a:ext cx="841420" cy="359535"/>
            </a:xfrm>
            <a:custGeom>
              <a:avLst/>
              <a:gdLst>
                <a:gd name="connsiteX0" fmla="*/ 200695 w 841420"/>
                <a:gd name="connsiteY0" fmla="*/ 353095 h 359535"/>
                <a:gd name="connsiteX1" fmla="*/ 91225 w 841420"/>
                <a:gd name="connsiteY1" fmla="*/ 56881 h 359535"/>
                <a:gd name="connsiteX2" fmla="*/ 748048 w 841420"/>
                <a:gd name="connsiteY2" fmla="*/ 50442 h 359535"/>
                <a:gd name="connsiteX3" fmla="*/ 651456 w 841420"/>
                <a:gd name="connsiteY3" fmla="*/ 359535 h 359535"/>
              </a:gdLst>
              <a:ahLst/>
              <a:cxnLst>
                <a:cxn ang="0">
                  <a:pos x="connsiteX0" y="connsiteY0"/>
                </a:cxn>
                <a:cxn ang="0">
                  <a:pos x="connsiteX1" y="connsiteY1"/>
                </a:cxn>
                <a:cxn ang="0">
                  <a:pos x="connsiteX2" y="connsiteY2"/>
                </a:cxn>
                <a:cxn ang="0">
                  <a:pos x="connsiteX3" y="connsiteY3"/>
                </a:cxn>
              </a:cxnLst>
              <a:rect l="l" t="t" r="r" b="b"/>
              <a:pathLst>
                <a:path w="841420" h="359535">
                  <a:moveTo>
                    <a:pt x="200695" y="353095"/>
                  </a:moveTo>
                  <a:cubicBezTo>
                    <a:pt x="100347" y="230209"/>
                    <a:pt x="0" y="107323"/>
                    <a:pt x="91225" y="56881"/>
                  </a:cubicBezTo>
                  <a:cubicBezTo>
                    <a:pt x="182450" y="6439"/>
                    <a:pt x="654676" y="0"/>
                    <a:pt x="748048" y="50442"/>
                  </a:cubicBezTo>
                  <a:cubicBezTo>
                    <a:pt x="841420" y="100884"/>
                    <a:pt x="746438" y="230209"/>
                    <a:pt x="651456" y="359535"/>
                  </a:cubicBezTo>
                </a:path>
              </a:pathLst>
            </a:custGeom>
            <a:noFill/>
            <a:ln w="25400" cap="flat" cmpd="sng" algn="ctr">
              <a:solidFill>
                <a:schemeClr val="tx1"/>
              </a:solidFill>
              <a:prstDash val="solid"/>
              <a:round/>
              <a:headEnd type="none" w="med" len="med"/>
              <a:tailEnd type="arrow"/>
            </a:ln>
            <a:effectLst/>
          </p:spPr>
          <p:txBody>
            <a:bodyPr rtlCol="0" anchor="ctr"/>
            <a:lstStyle/>
            <a:p>
              <a:pPr algn="ctr"/>
              <a:endParaRPr lang="en-US"/>
            </a:p>
          </p:txBody>
        </p:sp>
      </p:grpSp>
      <p:sp>
        <p:nvSpPr>
          <p:cNvPr id="23" name="TextBox 22">
            <a:extLst>
              <a:ext uri="{FF2B5EF4-FFF2-40B4-BE49-F238E27FC236}">
                <a16:creationId xmlns:a16="http://schemas.microsoft.com/office/drawing/2014/main" id="{7BDFF34B-B50A-4CF7-ADFE-B44A1D3BA2A8}"/>
              </a:ext>
            </a:extLst>
          </p:cNvPr>
          <p:cNvSpPr txBox="1"/>
          <p:nvPr/>
        </p:nvSpPr>
        <p:spPr>
          <a:xfrm>
            <a:off x="5853132" y="818575"/>
            <a:ext cx="1177951" cy="400110"/>
          </a:xfrm>
          <a:prstGeom prst="rect">
            <a:avLst/>
          </a:prstGeom>
          <a:noFill/>
        </p:spPr>
        <p:txBody>
          <a:bodyPr wrap="none" rtlCol="0">
            <a:spAutoFit/>
          </a:bodyPr>
          <a:lstStyle/>
          <a:p>
            <a:pPr algn="ctr"/>
            <a:r>
              <a:rPr lang="en-US" sz="2000" b="0" dirty="0">
                <a:latin typeface="Calibri" pitchFamily="34" charset="0"/>
              </a:rPr>
              <a:t>Temporal</a:t>
            </a:r>
          </a:p>
        </p:txBody>
      </p:sp>
      <p:sp>
        <p:nvSpPr>
          <p:cNvPr id="24" name="TextBox 23">
            <a:extLst>
              <a:ext uri="{FF2B5EF4-FFF2-40B4-BE49-F238E27FC236}">
                <a16:creationId xmlns:a16="http://schemas.microsoft.com/office/drawing/2014/main" id="{D01F1BC2-0AA4-4F25-A832-CB137BE6354B}"/>
              </a:ext>
            </a:extLst>
          </p:cNvPr>
          <p:cNvSpPr txBox="1"/>
          <p:nvPr/>
        </p:nvSpPr>
        <p:spPr>
          <a:xfrm>
            <a:off x="6122629" y="1793869"/>
            <a:ext cx="908454" cy="400110"/>
          </a:xfrm>
          <a:prstGeom prst="rect">
            <a:avLst/>
          </a:prstGeom>
          <a:noFill/>
        </p:spPr>
        <p:txBody>
          <a:bodyPr wrap="none" rtlCol="0">
            <a:spAutoFit/>
          </a:bodyPr>
          <a:lstStyle/>
          <a:p>
            <a:pPr algn="ctr"/>
            <a:r>
              <a:rPr lang="en-US" sz="2000" b="0" dirty="0">
                <a:latin typeface="Calibri" pitchFamily="34" charset="0"/>
              </a:rPr>
              <a:t>Spatial</a:t>
            </a:r>
          </a:p>
        </p:txBody>
      </p:sp>
    </p:spTree>
    <p:extLst>
      <p:ext uri="{BB962C8B-B14F-4D97-AF65-F5344CB8AC3E}">
        <p14:creationId xmlns:p14="http://schemas.microsoft.com/office/powerpoint/2010/main" val="4814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1029"/>
          <p:cNvSpPr>
            <a:spLocks noGrp="1" noChangeArrowheads="1"/>
          </p:cNvSpPr>
          <p:nvPr>
            <p:ph type="title"/>
          </p:nvPr>
        </p:nvSpPr>
        <p:spPr>
          <a:xfrm>
            <a:off x="357018" y="435678"/>
            <a:ext cx="8177382" cy="762000"/>
          </a:xfrm>
        </p:spPr>
        <p:txBody>
          <a:bodyPr/>
          <a:lstStyle/>
          <a:p>
            <a:r>
              <a:rPr lang="en-US" dirty="0"/>
              <a:t>Qualitative Estimates of Locality</a:t>
            </a:r>
          </a:p>
        </p:txBody>
      </p:sp>
      <p:sp>
        <p:nvSpPr>
          <p:cNvPr id="132102" name="Rectangle 1030"/>
          <p:cNvSpPr>
            <a:spLocks noGrp="1" noChangeArrowheads="1"/>
          </p:cNvSpPr>
          <p:nvPr>
            <p:ph type="body" idx="1"/>
          </p:nvPr>
        </p:nvSpPr>
        <p:spPr>
          <a:xfrm>
            <a:off x="396875" y="1197678"/>
            <a:ext cx="8177382" cy="5136447"/>
          </a:xfrm>
        </p:spPr>
        <p:txBody>
          <a:bodyPr/>
          <a:lstStyle/>
          <a:p>
            <a:r>
              <a:rPr lang="en-US" dirty="0">
                <a:solidFill>
                  <a:srgbClr val="C00000"/>
                </a:solidFill>
              </a:rPr>
              <a:t>Claim:</a:t>
            </a:r>
            <a:r>
              <a:rPr lang="en-US" dirty="0"/>
              <a:t> Being able to look at code and get a qualitative sense of its locality is a key skill for a professional programmer.</a:t>
            </a:r>
          </a:p>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2100" name="Text Box 1028"/>
          <p:cNvSpPr txBox="1">
            <a:spLocks noChangeArrowheads="1"/>
          </p:cNvSpPr>
          <p:nvPr/>
        </p:nvSpPr>
        <p:spPr bwMode="auto">
          <a:xfrm>
            <a:off x="3481774" y="2819085"/>
            <a:ext cx="4441825" cy="2589213"/>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sum_array_rows(int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6" name="TextBox 5">
            <a:extLst>
              <a:ext uri="{FF2B5EF4-FFF2-40B4-BE49-F238E27FC236}">
                <a16:creationId xmlns:a16="http://schemas.microsoft.com/office/drawing/2014/main" id="{ED45EC20-4737-4863-9787-07ADA35D357A}"/>
              </a:ext>
            </a:extLst>
          </p:cNvPr>
          <p:cNvSpPr txBox="1"/>
          <p:nvPr/>
        </p:nvSpPr>
        <p:spPr>
          <a:xfrm>
            <a:off x="396875" y="4277969"/>
            <a:ext cx="2478434" cy="1200329"/>
          </a:xfrm>
          <a:prstGeom prst="rect">
            <a:avLst/>
          </a:prstGeom>
          <a:noFill/>
        </p:spPr>
        <p:txBody>
          <a:bodyPr wrap="none" rtlCol="0">
            <a:spAutoFit/>
          </a:bodyPr>
          <a:lstStyle/>
          <a:p>
            <a:pPr algn="ctr"/>
            <a:r>
              <a:rPr lang="en-US" dirty="0">
                <a:latin typeface="Calibri" pitchFamily="34" charset="0"/>
              </a:rPr>
              <a:t>Answer: yes</a:t>
            </a:r>
          </a:p>
          <a:p>
            <a:pPr algn="ctr"/>
            <a:r>
              <a:rPr lang="en-US" dirty="0">
                <a:latin typeface="Calibri" pitchFamily="34" charset="0"/>
              </a:rPr>
              <a:t>Stride-1 reference</a:t>
            </a:r>
          </a:p>
          <a:p>
            <a:pPr algn="ctr"/>
            <a:r>
              <a:rPr lang="en-US" dirty="0">
                <a:latin typeface="Calibri" pitchFamily="34" charset="0"/>
              </a:rPr>
              <a:t>pattern</a:t>
            </a:r>
          </a:p>
        </p:txBody>
      </p:sp>
      <p:grpSp>
        <p:nvGrpSpPr>
          <p:cNvPr id="2" name="Group 1">
            <a:extLst>
              <a:ext uri="{FF2B5EF4-FFF2-40B4-BE49-F238E27FC236}">
                <a16:creationId xmlns:a16="http://schemas.microsoft.com/office/drawing/2014/main" id="{653A2F7C-99E5-9E44-8615-3EC4D9BC2124}"/>
              </a:ext>
            </a:extLst>
          </p:cNvPr>
          <p:cNvGrpSpPr/>
          <p:nvPr/>
        </p:nvGrpSpPr>
        <p:grpSpPr>
          <a:xfrm>
            <a:off x="396875" y="3305327"/>
            <a:ext cx="7776022" cy="3250020"/>
            <a:chOff x="248299" y="3350403"/>
            <a:chExt cx="7776022" cy="3133890"/>
          </a:xfrm>
        </p:grpSpPr>
        <p:sp>
          <p:nvSpPr>
            <p:cNvPr id="5" name="TextBox 4">
              <a:extLst>
                <a:ext uri="{FF2B5EF4-FFF2-40B4-BE49-F238E27FC236}">
                  <a16:creationId xmlns:a16="http://schemas.microsoft.com/office/drawing/2014/main" id="{19D55A12-B9B0-4731-B3AB-1F55AC0A25D8}"/>
                </a:ext>
              </a:extLst>
            </p:cNvPr>
            <p:cNvSpPr txBox="1"/>
            <p:nvPr/>
          </p:nvSpPr>
          <p:spPr>
            <a:xfrm>
              <a:off x="248299" y="3350403"/>
              <a:ext cx="2638735" cy="830997"/>
            </a:xfrm>
            <a:prstGeom prst="rect">
              <a:avLst/>
            </a:prstGeom>
            <a:noFill/>
          </p:spPr>
          <p:txBody>
            <a:bodyPr wrap="none" rtlCol="0">
              <a:spAutoFit/>
            </a:bodyPr>
            <a:lstStyle/>
            <a:p>
              <a:pPr algn="ctr"/>
              <a:r>
                <a:rPr lang="en-US" dirty="0">
                  <a:latin typeface="Calibri" pitchFamily="34" charset="0"/>
                </a:rPr>
                <a:t>Hint: array layout</a:t>
              </a:r>
              <a:br>
                <a:rPr lang="en-US" dirty="0">
                  <a:latin typeface="Calibri" pitchFamily="34" charset="0"/>
                </a:rPr>
              </a:br>
              <a:r>
                <a:rPr lang="en-US" dirty="0">
                  <a:latin typeface="Calibri" pitchFamily="34" charset="0"/>
                </a:rPr>
                <a:t> is row-major order</a:t>
              </a:r>
            </a:p>
          </p:txBody>
        </p:sp>
        <p:grpSp>
          <p:nvGrpSpPr>
            <p:cNvPr id="7" name="Group 16">
              <a:extLst>
                <a:ext uri="{FF2B5EF4-FFF2-40B4-BE49-F238E27FC236}">
                  <a16:creationId xmlns:a16="http://schemas.microsoft.com/office/drawing/2014/main" id="{32821BF7-BDC6-D24D-AA62-AF18BC09A949}"/>
                </a:ext>
              </a:extLst>
            </p:cNvPr>
            <p:cNvGrpSpPr>
              <a:grpSpLocks/>
            </p:cNvGrpSpPr>
            <p:nvPr/>
          </p:nvGrpSpPr>
          <p:grpSpPr bwMode="auto">
            <a:xfrm>
              <a:off x="867097" y="5622775"/>
              <a:ext cx="7157224" cy="861518"/>
              <a:chOff x="336" y="3408"/>
              <a:chExt cx="5184" cy="624"/>
            </a:xfrm>
          </p:grpSpPr>
          <p:grpSp>
            <p:nvGrpSpPr>
              <p:cNvPr id="8" name="Group 17">
                <a:extLst>
                  <a:ext uri="{FF2B5EF4-FFF2-40B4-BE49-F238E27FC236}">
                    <a16:creationId xmlns:a16="http://schemas.microsoft.com/office/drawing/2014/main" id="{4E2A6451-116F-684C-8509-9D255126D624}"/>
                  </a:ext>
                </a:extLst>
              </p:cNvPr>
              <p:cNvGrpSpPr>
                <a:grpSpLocks/>
              </p:cNvGrpSpPr>
              <p:nvPr/>
            </p:nvGrpSpPr>
            <p:grpSpPr bwMode="auto">
              <a:xfrm>
                <a:off x="336" y="3408"/>
                <a:ext cx="1344" cy="624"/>
                <a:chOff x="1488" y="3504"/>
                <a:chExt cx="1344" cy="624"/>
              </a:xfrm>
            </p:grpSpPr>
            <p:sp>
              <p:nvSpPr>
                <p:cNvPr id="18" name="Rectangle 20">
                  <a:extLst>
                    <a:ext uri="{FF2B5EF4-FFF2-40B4-BE49-F238E27FC236}">
                      <a16:creationId xmlns:a16="http://schemas.microsoft.com/office/drawing/2014/main" id="{8981B401-DE84-B746-8B75-CF32928D4A9D}"/>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9" name="Rectangle 18">
                  <a:extLst>
                    <a:ext uri="{FF2B5EF4-FFF2-40B4-BE49-F238E27FC236}">
                      <a16:creationId xmlns:a16="http://schemas.microsoft.com/office/drawing/2014/main" id="{2A2F06CE-6010-E040-9200-0973DBE941A6}"/>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0" name="Rectangle 19">
                  <a:extLst>
                    <a:ext uri="{FF2B5EF4-FFF2-40B4-BE49-F238E27FC236}">
                      <a16:creationId xmlns:a16="http://schemas.microsoft.com/office/drawing/2014/main" id="{0383D22A-D922-A341-8EEE-C3FDE6EB9C84}"/>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9" name="Group 21">
                <a:extLst>
                  <a:ext uri="{FF2B5EF4-FFF2-40B4-BE49-F238E27FC236}">
                    <a16:creationId xmlns:a16="http://schemas.microsoft.com/office/drawing/2014/main" id="{775C70C8-9C99-C040-862C-043789495C59}"/>
                  </a:ext>
                </a:extLst>
              </p:cNvPr>
              <p:cNvGrpSpPr>
                <a:grpSpLocks/>
              </p:cNvGrpSpPr>
              <p:nvPr/>
            </p:nvGrpSpPr>
            <p:grpSpPr bwMode="auto">
              <a:xfrm>
                <a:off x="1680" y="3408"/>
                <a:ext cx="1344" cy="624"/>
                <a:chOff x="1488" y="3504"/>
                <a:chExt cx="1344" cy="624"/>
              </a:xfrm>
            </p:grpSpPr>
            <p:sp>
              <p:nvSpPr>
                <p:cNvPr id="15" name="Rectangle 24">
                  <a:extLst>
                    <a:ext uri="{FF2B5EF4-FFF2-40B4-BE49-F238E27FC236}">
                      <a16:creationId xmlns:a16="http://schemas.microsoft.com/office/drawing/2014/main" id="{9C459E01-D13E-104C-B66E-C7D79247E64C}"/>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6" name="Rectangle 22">
                  <a:extLst>
                    <a:ext uri="{FF2B5EF4-FFF2-40B4-BE49-F238E27FC236}">
                      <a16:creationId xmlns:a16="http://schemas.microsoft.com/office/drawing/2014/main" id="{4970F43B-0023-FC4B-85EB-829340DEFF43}"/>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7" name="Rectangle 23">
                  <a:extLst>
                    <a:ext uri="{FF2B5EF4-FFF2-40B4-BE49-F238E27FC236}">
                      <a16:creationId xmlns:a16="http://schemas.microsoft.com/office/drawing/2014/main" id="{BEE15EB2-D5F5-F74C-A357-271DC690C1CB}"/>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0" name="Group 25">
                <a:extLst>
                  <a:ext uri="{FF2B5EF4-FFF2-40B4-BE49-F238E27FC236}">
                    <a16:creationId xmlns:a16="http://schemas.microsoft.com/office/drawing/2014/main" id="{33BD5FC7-A6FD-D846-94DF-D65873BBBA13}"/>
                  </a:ext>
                </a:extLst>
              </p:cNvPr>
              <p:cNvGrpSpPr>
                <a:grpSpLocks/>
              </p:cNvGrpSpPr>
              <p:nvPr/>
            </p:nvGrpSpPr>
            <p:grpSpPr bwMode="auto">
              <a:xfrm>
                <a:off x="4176" y="3408"/>
                <a:ext cx="1344" cy="624"/>
                <a:chOff x="1488" y="3504"/>
                <a:chExt cx="1344" cy="624"/>
              </a:xfrm>
            </p:grpSpPr>
            <p:sp>
              <p:nvSpPr>
                <p:cNvPr id="12" name="Rectangle 28">
                  <a:extLst>
                    <a:ext uri="{FF2B5EF4-FFF2-40B4-BE49-F238E27FC236}">
                      <a16:creationId xmlns:a16="http://schemas.microsoft.com/office/drawing/2014/main" id="{7A688E6D-67D1-F54A-92A2-66B8499DE3EA}"/>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3" name="Rectangle 26">
                  <a:extLst>
                    <a:ext uri="{FF2B5EF4-FFF2-40B4-BE49-F238E27FC236}">
                      <a16:creationId xmlns:a16="http://schemas.microsoft.com/office/drawing/2014/main" id="{A45C7086-4443-0149-A8F3-528973B271EC}"/>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4" name="Rectangle 27">
                  <a:extLst>
                    <a:ext uri="{FF2B5EF4-FFF2-40B4-BE49-F238E27FC236}">
                      <a16:creationId xmlns:a16="http://schemas.microsoft.com/office/drawing/2014/main" id="{79902B49-6C53-E744-9B38-0E166B13BF89}"/>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1" name="Rectangle 29">
                <a:extLst>
                  <a:ext uri="{FF2B5EF4-FFF2-40B4-BE49-F238E27FC236}">
                    <a16:creationId xmlns:a16="http://schemas.microsoft.com/office/drawing/2014/main" id="{A633FC7F-636A-7041-8768-C790FA36EC75}"/>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grpSp>
    </p:spTree>
    <p:extLst>
      <p:ext uri="{BB962C8B-B14F-4D97-AF65-F5344CB8AC3E}">
        <p14:creationId xmlns:p14="http://schemas.microsoft.com/office/powerpoint/2010/main" val="94735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5" name="Rectangle 5"/>
          <p:cNvSpPr>
            <a:spLocks noGrp="1" noChangeArrowheads="1"/>
          </p:cNvSpPr>
          <p:nvPr>
            <p:ph type="title"/>
          </p:nvPr>
        </p:nvSpPr>
        <p:spPr/>
        <p:txBody>
          <a:bodyPr/>
          <a:lstStyle/>
          <a:p>
            <a:r>
              <a:rPr lang="en-US"/>
              <a:t>Locality Example</a:t>
            </a:r>
          </a:p>
        </p:txBody>
      </p:sp>
      <p:sp>
        <p:nvSpPr>
          <p:cNvPr id="133126" name="Rectangle 6"/>
          <p:cNvSpPr>
            <a:spLocks noGrp="1" noChangeArrowheads="1"/>
          </p:cNvSpPr>
          <p:nvPr>
            <p:ph type="body" idx="1"/>
          </p:nvPr>
        </p:nvSpPr>
        <p:spPr/>
        <p:txBody>
          <a:bodyPr/>
          <a:lstStyle/>
          <a:p>
            <a:r>
              <a:rPr lang="en-US" dirty="0">
                <a:solidFill>
                  <a:srgbClr val="C00000"/>
                </a:solidFill>
              </a:rPr>
              <a:t>Question: </a:t>
            </a:r>
            <a:r>
              <a:rPr lang="en-US" dirty="0"/>
              <a:t>Does this function have good locality with respect to array </a:t>
            </a:r>
            <a:r>
              <a:rPr lang="en-US" dirty="0">
                <a:latin typeface="Courier New"/>
                <a:cs typeface="Courier New"/>
              </a:rPr>
              <a:t>a</a:t>
            </a:r>
            <a:r>
              <a:rPr lang="en-US" dirty="0"/>
              <a:t>?</a:t>
            </a:r>
          </a:p>
        </p:txBody>
      </p:sp>
      <p:sp>
        <p:nvSpPr>
          <p:cNvPr id="133124" name="Text Box 4"/>
          <p:cNvSpPr txBox="1">
            <a:spLocks noChangeArrowheads="1"/>
          </p:cNvSpPr>
          <p:nvPr/>
        </p:nvSpPr>
        <p:spPr bwMode="auto">
          <a:xfrm>
            <a:off x="867097" y="2506326"/>
            <a:ext cx="4441825" cy="2589212"/>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a:t>
            </a:r>
            <a:r>
              <a:rPr lang="en-US" sz="1800" dirty="0" err="1">
                <a:latin typeface="Courier New" charset="0"/>
              </a:rPr>
              <a:t>sum_array_cols(int</a:t>
            </a:r>
            <a:r>
              <a:rPr lang="en-US" sz="1800" dirty="0">
                <a:latin typeface="Courier New" charset="0"/>
              </a:rPr>
              <a:t> </a:t>
            </a:r>
            <a:r>
              <a:rPr lang="en-US" sz="1800" dirty="0" err="1">
                <a:latin typeface="Courier New" charset="0"/>
              </a:rPr>
              <a:t>a[M][N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a:t>
            </a:r>
            <a:r>
              <a:rPr lang="en-US" sz="1800" dirty="0" err="1">
                <a:latin typeface="Courier New" charset="0"/>
              </a:rPr>
              <a:t>i</a:t>
            </a:r>
            <a:r>
              <a:rPr lang="en-US" sz="1800" dirty="0">
                <a:latin typeface="Courier New" charset="0"/>
              </a:rPr>
              <a:t> = 0; </a:t>
            </a:r>
            <a:r>
              <a:rPr lang="en-US" sz="1800" dirty="0" err="1">
                <a:latin typeface="Courier New" charset="0"/>
              </a:rPr>
              <a:t>i</a:t>
            </a:r>
            <a:r>
              <a:rPr lang="en-US" sz="1800" dirty="0">
                <a:latin typeface="Courier New" charset="0"/>
              </a:rPr>
              <a:t> &lt; M; </a:t>
            </a:r>
            <a:r>
              <a:rPr lang="en-US" sz="1800" dirty="0" err="1">
                <a:latin typeface="Courier New" charset="0"/>
              </a:rPr>
              <a:t>i</a:t>
            </a:r>
            <a:r>
              <a:rPr lang="en-US" sz="1800" dirty="0">
                <a:latin typeface="Courier New" charset="0"/>
              </a:rPr>
              <a:t>++)</a:t>
            </a:r>
          </a:p>
          <a:p>
            <a:pPr algn="l">
              <a:lnSpc>
                <a:spcPct val="100000"/>
              </a:lnSpc>
            </a:pPr>
            <a:r>
              <a:rPr lang="en-US" sz="1800" dirty="0">
                <a:latin typeface="Courier New" charset="0"/>
              </a:rPr>
              <a:t>            sum += </a:t>
            </a:r>
            <a:r>
              <a:rPr lang="en-US" sz="1800" dirty="0" err="1">
                <a:latin typeface="Courier New" charset="0"/>
              </a:rPr>
              <a:t>a[i][j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53810A75-937C-4D6F-9C78-6B0DF0D10DC9}"/>
              </a:ext>
            </a:extLst>
          </p:cNvPr>
          <p:cNvSpPr txBox="1"/>
          <p:nvPr/>
        </p:nvSpPr>
        <p:spPr>
          <a:xfrm>
            <a:off x="6677618" y="2572933"/>
            <a:ext cx="1633075" cy="461665"/>
          </a:xfrm>
          <a:prstGeom prst="rect">
            <a:avLst/>
          </a:prstGeom>
          <a:noFill/>
        </p:spPr>
        <p:txBody>
          <a:bodyPr wrap="none" rtlCol="0">
            <a:spAutoFit/>
          </a:bodyPr>
          <a:lstStyle/>
          <a:p>
            <a:pPr algn="ctr"/>
            <a:r>
              <a:rPr lang="en-US" dirty="0">
                <a:latin typeface="Calibri" pitchFamily="34" charset="0"/>
              </a:rPr>
              <a:t>Answer: no</a:t>
            </a:r>
          </a:p>
        </p:txBody>
      </p:sp>
      <p:sp>
        <p:nvSpPr>
          <p:cNvPr id="6" name="TextBox 5">
            <a:extLst>
              <a:ext uri="{FF2B5EF4-FFF2-40B4-BE49-F238E27FC236}">
                <a16:creationId xmlns:a16="http://schemas.microsoft.com/office/drawing/2014/main" id="{E5566AD5-FDF4-45C7-8C7F-7D736D0CB2EF}"/>
              </a:ext>
            </a:extLst>
          </p:cNvPr>
          <p:cNvSpPr txBox="1"/>
          <p:nvPr/>
        </p:nvSpPr>
        <p:spPr>
          <a:xfrm>
            <a:off x="6430694" y="3198995"/>
            <a:ext cx="2499274" cy="830997"/>
          </a:xfrm>
          <a:prstGeom prst="rect">
            <a:avLst/>
          </a:prstGeom>
          <a:noFill/>
        </p:spPr>
        <p:txBody>
          <a:bodyPr wrap="none" rtlCol="0">
            <a:spAutoFit/>
          </a:bodyPr>
          <a:lstStyle/>
          <a:p>
            <a:pPr algn="ctr"/>
            <a:r>
              <a:rPr lang="en-US" dirty="0">
                <a:latin typeface="Calibri" pitchFamily="34" charset="0"/>
              </a:rPr>
              <a:t>Stride N reference</a:t>
            </a:r>
          </a:p>
          <a:p>
            <a:pPr algn="ctr"/>
            <a:r>
              <a:rPr lang="en-US" dirty="0">
                <a:latin typeface="Calibri" pitchFamily="34" charset="0"/>
              </a:rPr>
              <a:t>pattern</a:t>
            </a:r>
          </a:p>
        </p:txBody>
      </p:sp>
      <p:grpSp>
        <p:nvGrpSpPr>
          <p:cNvPr id="9" name="Group 16">
            <a:extLst>
              <a:ext uri="{FF2B5EF4-FFF2-40B4-BE49-F238E27FC236}">
                <a16:creationId xmlns:a16="http://schemas.microsoft.com/office/drawing/2014/main" id="{67208DF7-4AAB-6E4A-89F0-8BBC6F934466}"/>
              </a:ext>
            </a:extLst>
          </p:cNvPr>
          <p:cNvGrpSpPr>
            <a:grpSpLocks/>
          </p:cNvGrpSpPr>
          <p:nvPr/>
        </p:nvGrpSpPr>
        <p:grpSpPr bwMode="auto">
          <a:xfrm>
            <a:off x="867097" y="5622775"/>
            <a:ext cx="7157224" cy="861518"/>
            <a:chOff x="336" y="3408"/>
            <a:chExt cx="5184" cy="624"/>
          </a:xfrm>
        </p:grpSpPr>
        <p:grpSp>
          <p:nvGrpSpPr>
            <p:cNvPr id="10" name="Group 17">
              <a:extLst>
                <a:ext uri="{FF2B5EF4-FFF2-40B4-BE49-F238E27FC236}">
                  <a16:creationId xmlns:a16="http://schemas.microsoft.com/office/drawing/2014/main" id="{0D82A56D-D23D-7A46-AB7F-65398995D5FA}"/>
                </a:ext>
              </a:extLst>
            </p:cNvPr>
            <p:cNvGrpSpPr>
              <a:grpSpLocks/>
            </p:cNvGrpSpPr>
            <p:nvPr/>
          </p:nvGrpSpPr>
          <p:grpSpPr bwMode="auto">
            <a:xfrm>
              <a:off x="336" y="3408"/>
              <a:ext cx="1344" cy="624"/>
              <a:chOff x="1488" y="3504"/>
              <a:chExt cx="1344" cy="624"/>
            </a:xfrm>
          </p:grpSpPr>
          <p:sp>
            <p:nvSpPr>
              <p:cNvPr id="20" name="Rectangle 20">
                <a:extLst>
                  <a:ext uri="{FF2B5EF4-FFF2-40B4-BE49-F238E27FC236}">
                    <a16:creationId xmlns:a16="http://schemas.microsoft.com/office/drawing/2014/main" id="{97D2AC12-CBE4-0C40-AA2F-2EC2D9B6032B}"/>
                  </a:ext>
                </a:extLst>
              </p:cNvPr>
              <p:cNvSpPr>
                <a:spLocks noChangeArrowheads="1"/>
              </p:cNvSpPr>
              <p:nvPr/>
            </p:nvSpPr>
            <p:spPr bwMode="auto">
              <a:xfrm>
                <a:off x="1488" y="3504"/>
                <a:ext cx="1344" cy="624"/>
              </a:xfrm>
              <a:prstGeom prst="rect">
                <a:avLst/>
              </a:prstGeom>
              <a:solidFill>
                <a:srgbClr val="F1C7C7"/>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21" name="Rectangle 20">
                <a:extLst>
                  <a:ext uri="{FF2B5EF4-FFF2-40B4-BE49-F238E27FC236}">
                    <a16:creationId xmlns:a16="http://schemas.microsoft.com/office/drawing/2014/main" id="{D18E0D86-ECFA-D84D-9EF3-04F299368CCC}"/>
                  </a:ext>
                </a:extLst>
              </p:cNvPr>
              <p:cNvSpPr>
                <a:spLocks noChangeArrowheads="1"/>
              </p:cNvSpPr>
              <p:nvPr/>
            </p:nvSpPr>
            <p:spPr bwMode="auto">
              <a:xfrm>
                <a:off x="148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[0]</a:t>
                </a:r>
              </a:p>
            </p:txBody>
          </p:sp>
          <p:sp>
            <p:nvSpPr>
              <p:cNvPr id="22" name="Rectangle 21">
                <a:extLst>
                  <a:ext uri="{FF2B5EF4-FFF2-40B4-BE49-F238E27FC236}">
                    <a16:creationId xmlns:a16="http://schemas.microsoft.com/office/drawing/2014/main" id="{D60577D0-2F95-6940-A1AC-6D6E8E2CBE3B}"/>
                  </a:ext>
                </a:extLst>
              </p:cNvPr>
              <p:cNvSpPr>
                <a:spLocks noChangeArrowheads="1"/>
              </p:cNvSpPr>
              <p:nvPr/>
            </p:nvSpPr>
            <p:spPr bwMode="auto">
              <a:xfrm>
                <a:off x="2448" y="3504"/>
                <a:ext cx="384" cy="624"/>
              </a:xfrm>
              <a:prstGeom prst="rect">
                <a:avLst/>
              </a:prstGeom>
              <a:solidFill>
                <a:srgbClr val="F1C7C7"/>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[0]</a:t>
                </a:r>
              </a:p>
              <a:p>
                <a:pPr algn="ctr" eaLnBrk="0" hangingPunct="0"/>
                <a:r>
                  <a:rPr lang="en-US" sz="1400" dirty="0">
                    <a:latin typeface="Courier New" pitchFamily="-96" charset="0"/>
                  </a:rPr>
                  <a:t>[N-1]</a:t>
                </a:r>
              </a:p>
            </p:txBody>
          </p:sp>
        </p:grpSp>
        <p:grpSp>
          <p:nvGrpSpPr>
            <p:cNvPr id="11" name="Group 21">
              <a:extLst>
                <a:ext uri="{FF2B5EF4-FFF2-40B4-BE49-F238E27FC236}">
                  <a16:creationId xmlns:a16="http://schemas.microsoft.com/office/drawing/2014/main" id="{056EB566-3897-464A-9EA1-97047E918D37}"/>
                </a:ext>
              </a:extLst>
            </p:cNvPr>
            <p:cNvGrpSpPr>
              <a:grpSpLocks/>
            </p:cNvGrpSpPr>
            <p:nvPr/>
          </p:nvGrpSpPr>
          <p:grpSpPr bwMode="auto">
            <a:xfrm>
              <a:off x="1680" y="3408"/>
              <a:ext cx="1344" cy="624"/>
              <a:chOff x="1488" y="3504"/>
              <a:chExt cx="1344" cy="624"/>
            </a:xfrm>
          </p:grpSpPr>
          <p:sp>
            <p:nvSpPr>
              <p:cNvPr id="17" name="Rectangle 24">
                <a:extLst>
                  <a:ext uri="{FF2B5EF4-FFF2-40B4-BE49-F238E27FC236}">
                    <a16:creationId xmlns:a16="http://schemas.microsoft.com/office/drawing/2014/main" id="{234E563C-77F8-6647-B736-E585CFA7554B}"/>
                  </a:ext>
                </a:extLst>
              </p:cNvPr>
              <p:cNvSpPr>
                <a:spLocks noChangeArrowheads="1"/>
              </p:cNvSpPr>
              <p:nvPr/>
            </p:nvSpPr>
            <p:spPr bwMode="auto">
              <a:xfrm>
                <a:off x="1488" y="3504"/>
                <a:ext cx="1344" cy="624"/>
              </a:xfrm>
              <a:prstGeom prst="rect">
                <a:avLst/>
              </a:prstGeom>
              <a:solidFill>
                <a:srgbClr val="F6F5BD"/>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8" name="Rectangle 22">
                <a:extLst>
                  <a:ext uri="{FF2B5EF4-FFF2-40B4-BE49-F238E27FC236}">
                    <a16:creationId xmlns:a16="http://schemas.microsoft.com/office/drawing/2014/main" id="{91044104-F4EC-AE4C-91C0-FED55B6DA00F}"/>
                  </a:ext>
                </a:extLst>
              </p:cNvPr>
              <p:cNvSpPr>
                <a:spLocks noChangeArrowheads="1"/>
              </p:cNvSpPr>
              <p:nvPr/>
            </p:nvSpPr>
            <p:spPr bwMode="auto">
              <a:xfrm>
                <a:off x="148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[0]</a:t>
                </a:r>
              </a:p>
            </p:txBody>
          </p:sp>
          <p:sp>
            <p:nvSpPr>
              <p:cNvPr id="19" name="Rectangle 23">
                <a:extLst>
                  <a:ext uri="{FF2B5EF4-FFF2-40B4-BE49-F238E27FC236}">
                    <a16:creationId xmlns:a16="http://schemas.microsoft.com/office/drawing/2014/main" id="{1E10A606-C095-304E-9C7C-A19F06656A78}"/>
                  </a:ext>
                </a:extLst>
              </p:cNvPr>
              <p:cNvSpPr>
                <a:spLocks noChangeArrowheads="1"/>
              </p:cNvSpPr>
              <p:nvPr/>
            </p:nvSpPr>
            <p:spPr bwMode="auto">
              <a:xfrm>
                <a:off x="2448" y="3504"/>
                <a:ext cx="384" cy="624"/>
              </a:xfrm>
              <a:prstGeom prst="rect">
                <a:avLst/>
              </a:prstGeom>
              <a:solidFill>
                <a:srgbClr val="F6F5BD"/>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[1]</a:t>
                </a:r>
              </a:p>
              <a:p>
                <a:pPr algn="ctr" eaLnBrk="0" hangingPunct="0"/>
                <a:r>
                  <a:rPr lang="en-US" sz="1400" dirty="0">
                    <a:latin typeface="Courier New" pitchFamily="-96" charset="0"/>
                  </a:rPr>
                  <a:t>[N-1]</a:t>
                </a:r>
              </a:p>
            </p:txBody>
          </p:sp>
        </p:grpSp>
        <p:grpSp>
          <p:nvGrpSpPr>
            <p:cNvPr id="12" name="Group 25">
              <a:extLst>
                <a:ext uri="{FF2B5EF4-FFF2-40B4-BE49-F238E27FC236}">
                  <a16:creationId xmlns:a16="http://schemas.microsoft.com/office/drawing/2014/main" id="{16E97A84-F935-8342-94DC-ADD29DB33749}"/>
                </a:ext>
              </a:extLst>
            </p:cNvPr>
            <p:cNvGrpSpPr>
              <a:grpSpLocks/>
            </p:cNvGrpSpPr>
            <p:nvPr/>
          </p:nvGrpSpPr>
          <p:grpSpPr bwMode="auto">
            <a:xfrm>
              <a:off x="4176" y="3408"/>
              <a:ext cx="1344" cy="624"/>
              <a:chOff x="1488" y="3504"/>
              <a:chExt cx="1344" cy="624"/>
            </a:xfrm>
          </p:grpSpPr>
          <p:sp>
            <p:nvSpPr>
              <p:cNvPr id="14" name="Rectangle 28">
                <a:extLst>
                  <a:ext uri="{FF2B5EF4-FFF2-40B4-BE49-F238E27FC236}">
                    <a16:creationId xmlns:a16="http://schemas.microsoft.com/office/drawing/2014/main" id="{D086D78A-BD13-1C41-B746-A3B5BAF4ECB8}"/>
                  </a:ext>
                </a:extLst>
              </p:cNvPr>
              <p:cNvSpPr>
                <a:spLocks noChangeArrowheads="1"/>
              </p:cNvSpPr>
              <p:nvPr/>
            </p:nvSpPr>
            <p:spPr bwMode="auto">
              <a:xfrm>
                <a:off x="1488" y="3504"/>
                <a:ext cx="1344" cy="624"/>
              </a:xfrm>
              <a:prstGeom prst="rect">
                <a:avLst/>
              </a:prstGeom>
              <a:solidFill>
                <a:srgbClr val="D5F1CF"/>
              </a:solidFill>
              <a:ln w="28575">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sp>
            <p:nvSpPr>
              <p:cNvPr id="15" name="Rectangle 26">
                <a:extLst>
                  <a:ext uri="{FF2B5EF4-FFF2-40B4-BE49-F238E27FC236}">
                    <a16:creationId xmlns:a16="http://schemas.microsoft.com/office/drawing/2014/main" id="{33CC59CD-5B9B-D746-86C6-10F9EF78B3CB}"/>
                  </a:ext>
                </a:extLst>
              </p:cNvPr>
              <p:cNvSpPr>
                <a:spLocks noChangeArrowheads="1"/>
              </p:cNvSpPr>
              <p:nvPr/>
            </p:nvSpPr>
            <p:spPr bwMode="auto">
              <a:xfrm>
                <a:off x="148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[0]</a:t>
                </a:r>
              </a:p>
            </p:txBody>
          </p:sp>
          <p:sp>
            <p:nvSpPr>
              <p:cNvPr id="16" name="Rectangle 27">
                <a:extLst>
                  <a:ext uri="{FF2B5EF4-FFF2-40B4-BE49-F238E27FC236}">
                    <a16:creationId xmlns:a16="http://schemas.microsoft.com/office/drawing/2014/main" id="{651A1468-83C5-7849-9D6A-B5723BC41352}"/>
                  </a:ext>
                </a:extLst>
              </p:cNvPr>
              <p:cNvSpPr>
                <a:spLocks noChangeArrowheads="1"/>
              </p:cNvSpPr>
              <p:nvPr/>
            </p:nvSpPr>
            <p:spPr bwMode="auto">
              <a:xfrm>
                <a:off x="2448" y="3504"/>
                <a:ext cx="384" cy="624"/>
              </a:xfrm>
              <a:prstGeom prst="rect">
                <a:avLst/>
              </a:prstGeom>
              <a:solidFill>
                <a:srgbClr val="D5F1CF"/>
              </a:solidFill>
              <a:ln w="12700">
                <a:solidFill>
                  <a:schemeClr val="tx1"/>
                </a:solidFill>
                <a:miter lim="800000"/>
                <a:headEnd/>
                <a:tailEnd/>
              </a:ln>
            </p:spPr>
            <p:txBody>
              <a:bodyPr wrap="none" anchor="ctr">
                <a:prstTxWarp prst="textNoShape">
                  <a:avLst/>
                </a:prstTxWarp>
              </a:bodyPr>
              <a:lstStyle/>
              <a:p>
                <a:pPr algn="ctr" eaLnBrk="0" hangingPunct="0"/>
                <a:r>
                  <a:rPr lang="en-US" sz="1400" dirty="0">
                    <a:latin typeface="Courier New" pitchFamily="-96" charset="0"/>
                  </a:rPr>
                  <a:t>a</a:t>
                </a:r>
              </a:p>
              <a:p>
                <a:pPr algn="ctr" eaLnBrk="0" hangingPunct="0"/>
                <a:r>
                  <a:rPr lang="en-US" sz="1400" dirty="0">
                    <a:latin typeface="Courier New" pitchFamily="-96" charset="0"/>
                  </a:rPr>
                  <a:t>[M-1]</a:t>
                </a:r>
              </a:p>
              <a:p>
                <a:pPr algn="ctr" eaLnBrk="0" hangingPunct="0"/>
                <a:r>
                  <a:rPr lang="en-US" sz="1400" dirty="0">
                    <a:latin typeface="Courier New" pitchFamily="-96" charset="0"/>
                  </a:rPr>
                  <a:t>[N-1]</a:t>
                </a:r>
              </a:p>
            </p:txBody>
          </p:sp>
        </p:grpSp>
        <p:sp>
          <p:nvSpPr>
            <p:cNvPr id="13" name="Rectangle 29">
              <a:extLst>
                <a:ext uri="{FF2B5EF4-FFF2-40B4-BE49-F238E27FC236}">
                  <a16:creationId xmlns:a16="http://schemas.microsoft.com/office/drawing/2014/main" id="{2E44C984-8E8E-2A42-A267-5CC0F4BDEEC2}"/>
                </a:ext>
              </a:extLst>
            </p:cNvPr>
            <p:cNvSpPr>
              <a:spLocks noChangeArrowheads="1"/>
            </p:cNvSpPr>
            <p:nvPr/>
          </p:nvSpPr>
          <p:spPr bwMode="auto">
            <a:xfrm>
              <a:off x="3024" y="3408"/>
              <a:ext cx="1152" cy="624"/>
            </a:xfrm>
            <a:prstGeom prst="rect">
              <a:avLst/>
            </a:prstGeom>
            <a:solidFill>
              <a:schemeClr val="bg1"/>
            </a:solidFill>
            <a:ln w="25400">
              <a:solidFill>
                <a:schemeClr val="tx1"/>
              </a:solidFill>
              <a:miter lim="800000"/>
              <a:headEnd/>
              <a:tailEnd/>
            </a:ln>
          </p:spPr>
          <p:txBody>
            <a:bodyPr wrap="none" anchor="ctr">
              <a:prstTxWarp prst="textNoShape">
                <a:avLst/>
              </a:prstTxWarp>
            </a:bodyPr>
            <a:lstStyle/>
            <a:p>
              <a:pPr algn="ctr" eaLnBrk="0" hangingPunct="0"/>
              <a:r>
                <a:rPr lang="en-US" sz="1400" b="0">
                  <a:latin typeface="Courier New" pitchFamily="-96" charset="0"/>
                </a:rPr>
                <a:t>•  •  •</a:t>
              </a:r>
            </a:p>
          </p:txBody>
        </p:sp>
      </p:grpSp>
      <p:sp>
        <p:nvSpPr>
          <p:cNvPr id="23" name="TextBox 22">
            <a:extLst>
              <a:ext uri="{FF2B5EF4-FFF2-40B4-BE49-F238E27FC236}">
                <a16:creationId xmlns:a16="http://schemas.microsoft.com/office/drawing/2014/main" id="{9C368AE6-F19A-4370-828B-407605A7695D}"/>
              </a:ext>
            </a:extLst>
          </p:cNvPr>
          <p:cNvSpPr txBox="1"/>
          <p:nvPr/>
        </p:nvSpPr>
        <p:spPr>
          <a:xfrm>
            <a:off x="5693083" y="4399795"/>
            <a:ext cx="3364856" cy="830997"/>
          </a:xfrm>
          <a:prstGeom prst="rect">
            <a:avLst/>
          </a:prstGeom>
          <a:noFill/>
        </p:spPr>
        <p:txBody>
          <a:bodyPr wrap="square" rtlCol="0">
            <a:spAutoFit/>
          </a:bodyPr>
          <a:lstStyle/>
          <a:p>
            <a:pPr algn="ctr"/>
            <a:r>
              <a:rPr lang="en-US" dirty="0">
                <a:latin typeface="Calibri" pitchFamily="34" charset="0"/>
              </a:rPr>
              <a:t>Note: If M is very small</a:t>
            </a:r>
          </a:p>
          <a:p>
            <a:pPr algn="ctr"/>
            <a:r>
              <a:rPr lang="en-US" dirty="0">
                <a:latin typeface="Calibri" pitchFamily="34" charset="0"/>
              </a:rPr>
              <a:t>then good locality. Why?</a:t>
            </a:r>
          </a:p>
        </p:txBody>
      </p:sp>
    </p:spTree>
    <p:extLst>
      <p:ext uri="{BB962C8B-B14F-4D97-AF65-F5344CB8AC3E}">
        <p14:creationId xmlns:p14="http://schemas.microsoft.com/office/powerpoint/2010/main" val="15795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1029"/>
          <p:cNvSpPr>
            <a:spLocks noGrp="1" noChangeArrowheads="1"/>
          </p:cNvSpPr>
          <p:nvPr>
            <p:ph type="title"/>
          </p:nvPr>
        </p:nvSpPr>
        <p:spPr/>
        <p:txBody>
          <a:bodyPr/>
          <a:lstStyle/>
          <a:p>
            <a:r>
              <a:rPr lang="en-US"/>
              <a:t>Locality Example</a:t>
            </a:r>
          </a:p>
        </p:txBody>
      </p:sp>
      <p:sp>
        <p:nvSpPr>
          <p:cNvPr id="134150" name="Rectangle 1030"/>
          <p:cNvSpPr>
            <a:spLocks noGrp="1" noChangeArrowheads="1"/>
          </p:cNvSpPr>
          <p:nvPr>
            <p:ph type="body" idx="1"/>
          </p:nvPr>
        </p:nvSpPr>
        <p:spPr/>
        <p:txBody>
          <a:bodyPr/>
          <a:lstStyle/>
          <a:p>
            <a:r>
              <a:rPr lang="en-US" dirty="0">
                <a:solidFill>
                  <a:srgbClr val="C00000"/>
                </a:solidFill>
              </a:rPr>
              <a:t>Question</a:t>
            </a:r>
            <a:r>
              <a:rPr lang="en-US" dirty="0"/>
              <a:t>: Can you permute the loops so that the function scans the 3-d array </a:t>
            </a:r>
            <a:r>
              <a:rPr lang="en-US" dirty="0">
                <a:latin typeface="Courier New"/>
                <a:cs typeface="Courier New"/>
              </a:rPr>
              <a:t>a</a:t>
            </a:r>
            <a:r>
              <a:rPr lang="en-US" b="0" dirty="0">
                <a:cs typeface="Courier New"/>
              </a:rPr>
              <a:t> </a:t>
            </a:r>
            <a:r>
              <a:rPr lang="en-US" dirty="0"/>
              <a:t>with a stride-1 reference pattern (and thus has good spatial locality)?</a:t>
            </a:r>
          </a:p>
        </p:txBody>
      </p:sp>
      <p:sp>
        <p:nvSpPr>
          <p:cNvPr id="134148" name="Text Box 1028"/>
          <p:cNvSpPr txBox="1">
            <a:spLocks noChangeArrowheads="1"/>
          </p:cNvSpPr>
          <p:nvPr/>
        </p:nvSpPr>
        <p:spPr bwMode="auto">
          <a:xfrm>
            <a:off x="651255" y="2901883"/>
            <a:ext cx="4987925" cy="2863850"/>
          </a:xfrm>
          <a:prstGeom prst="rect">
            <a:avLst/>
          </a:prstGeom>
          <a:solidFill>
            <a:srgbClr val="F6F5BD"/>
          </a:solidFill>
          <a:ln w="25400">
            <a:solidFill>
              <a:schemeClr val="tx1"/>
            </a:solidFill>
            <a:miter lim="800000"/>
            <a:headEnd/>
            <a:tailEnd/>
          </a:ln>
          <a:effectLst/>
        </p:spPr>
        <p:txBody>
          <a:bodyPr wrap="none">
            <a:prstTxWarp prst="textNoShape">
              <a:avLst/>
            </a:prstTxWarp>
            <a:spAutoFit/>
          </a:bodyPr>
          <a:lstStyle/>
          <a:p>
            <a:pPr algn="l">
              <a:lnSpc>
                <a:spcPct val="100000"/>
              </a:lnSpc>
            </a:pPr>
            <a:r>
              <a:rPr lang="en-US" sz="1800" dirty="0" err="1">
                <a:latin typeface="Courier New" charset="0"/>
              </a:rPr>
              <a:t>int</a:t>
            </a:r>
            <a:r>
              <a:rPr lang="en-US" sz="1800" dirty="0">
                <a:latin typeface="Courier New" charset="0"/>
              </a:rPr>
              <a:t> sum_array_3d(int </a:t>
            </a:r>
            <a:r>
              <a:rPr lang="en-US" sz="1800" dirty="0" err="1">
                <a:latin typeface="Courier New" charset="0"/>
              </a:rPr>
              <a:t>a[M][N][N</a:t>
            </a:r>
            <a:r>
              <a:rPr lang="en-US" sz="1800" dirty="0">
                <a:latin typeface="Courier New" charset="0"/>
              </a:rPr>
              <a:t>])</a:t>
            </a:r>
          </a:p>
          <a:p>
            <a:pPr algn="l">
              <a:lnSpc>
                <a:spcPct val="100000"/>
              </a:lnSpc>
            </a:pPr>
            <a:r>
              <a:rPr lang="en-US" sz="1800" dirty="0">
                <a:latin typeface="Courier New" charset="0"/>
              </a:rPr>
              <a:t>{</a:t>
            </a:r>
          </a:p>
          <a:p>
            <a:pPr algn="l">
              <a:lnSpc>
                <a:spcPct val="100000"/>
              </a:lnSpc>
            </a:pPr>
            <a:r>
              <a:rPr lang="en-US" sz="1800" dirty="0">
                <a:latin typeface="Courier New" charset="0"/>
              </a:rPr>
              <a:t>    </a:t>
            </a:r>
            <a:r>
              <a:rPr lang="en-US" sz="1800" dirty="0" err="1">
                <a:latin typeface="Courier New" charset="0"/>
              </a:rPr>
              <a:t>int</a:t>
            </a:r>
            <a:r>
              <a:rPr lang="en-US" sz="1800" dirty="0">
                <a:latin typeface="Courier New" charset="0"/>
              </a:rPr>
              <a:t> </a:t>
            </a:r>
            <a:r>
              <a:rPr lang="en-US" sz="1800" dirty="0" err="1">
                <a:latin typeface="Courier New" charset="0"/>
              </a:rPr>
              <a:t>i</a:t>
            </a:r>
            <a:r>
              <a:rPr lang="en-US" sz="1800" dirty="0">
                <a:latin typeface="Courier New" charset="0"/>
              </a:rPr>
              <a:t>, </a:t>
            </a:r>
            <a:r>
              <a:rPr lang="en-US" sz="1800" dirty="0" err="1">
                <a:latin typeface="Courier New" charset="0"/>
              </a:rPr>
              <a:t>j</a:t>
            </a:r>
            <a:r>
              <a:rPr lang="en-US" sz="1800" dirty="0">
                <a:latin typeface="Courier New" charset="0"/>
              </a:rPr>
              <a:t>, </a:t>
            </a:r>
            <a:r>
              <a:rPr lang="en-US" sz="1800" dirty="0" err="1">
                <a:latin typeface="Courier New" charset="0"/>
              </a:rPr>
              <a:t>k</a:t>
            </a:r>
            <a:r>
              <a:rPr lang="en-US" sz="1800" dirty="0">
                <a:latin typeface="Courier New" charset="0"/>
              </a:rPr>
              <a:t>, sum = 0;</a:t>
            </a:r>
          </a:p>
          <a:p>
            <a:pPr algn="l">
              <a:lnSpc>
                <a:spcPct val="100000"/>
              </a:lnSpc>
            </a:pPr>
            <a:endParaRPr lang="en-US" sz="1800" dirty="0">
              <a:latin typeface="Courier New" charset="0"/>
            </a:endParaRPr>
          </a:p>
          <a:p>
            <a:pPr algn="l">
              <a:lnSpc>
                <a:spcPct val="100000"/>
              </a:lnSpc>
            </a:pPr>
            <a:r>
              <a:rPr lang="en-US" sz="1800" dirty="0">
                <a:latin typeface="Courier New" charset="0"/>
              </a:rPr>
              <a:t>    for (i = 0; i &lt; N; i++)</a:t>
            </a:r>
          </a:p>
          <a:p>
            <a:pPr algn="l">
              <a:lnSpc>
                <a:spcPct val="100000"/>
              </a:lnSpc>
            </a:pPr>
            <a:r>
              <a:rPr lang="en-US" sz="1800" dirty="0">
                <a:latin typeface="Courier New" charset="0"/>
              </a:rPr>
              <a:t>        for (</a:t>
            </a:r>
            <a:r>
              <a:rPr lang="en-US" sz="1800" dirty="0" err="1">
                <a:latin typeface="Courier New" charset="0"/>
              </a:rPr>
              <a:t>j</a:t>
            </a:r>
            <a:r>
              <a:rPr lang="en-US" sz="1800" dirty="0">
                <a:latin typeface="Courier New" charset="0"/>
              </a:rPr>
              <a:t> = 0; </a:t>
            </a:r>
            <a:r>
              <a:rPr lang="en-US" sz="1800" dirty="0" err="1">
                <a:latin typeface="Courier New" charset="0"/>
              </a:rPr>
              <a:t>j</a:t>
            </a:r>
            <a:r>
              <a:rPr lang="en-US" sz="1800" dirty="0">
                <a:latin typeface="Courier New" charset="0"/>
              </a:rPr>
              <a:t> &lt; N; </a:t>
            </a:r>
            <a:r>
              <a:rPr lang="en-US" sz="1800" dirty="0" err="1">
                <a:latin typeface="Courier New" charset="0"/>
              </a:rPr>
              <a:t>j</a:t>
            </a:r>
            <a:r>
              <a:rPr lang="en-US" sz="1800" dirty="0">
                <a:latin typeface="Courier New" charset="0"/>
              </a:rPr>
              <a:t>++)</a:t>
            </a:r>
          </a:p>
          <a:p>
            <a:pPr algn="l">
              <a:lnSpc>
                <a:spcPct val="100000"/>
              </a:lnSpc>
            </a:pPr>
            <a:r>
              <a:rPr lang="en-US" sz="1800" dirty="0">
                <a:latin typeface="Courier New" charset="0"/>
              </a:rPr>
              <a:t>            for (k = 0; k &lt; M; k++)</a:t>
            </a:r>
          </a:p>
          <a:p>
            <a:pPr algn="l">
              <a:lnSpc>
                <a:spcPct val="100000"/>
              </a:lnSpc>
            </a:pPr>
            <a:r>
              <a:rPr lang="en-US" sz="1800" dirty="0">
                <a:latin typeface="Courier New" charset="0"/>
              </a:rPr>
              <a:t>                sum += </a:t>
            </a:r>
            <a:r>
              <a:rPr lang="en-US" sz="1800" dirty="0" err="1">
                <a:latin typeface="Courier New" charset="0"/>
              </a:rPr>
              <a:t>a[k][i][j</a:t>
            </a:r>
            <a:r>
              <a:rPr lang="en-US" sz="1800" dirty="0">
                <a:latin typeface="Courier New" charset="0"/>
              </a:rPr>
              <a:t>];</a:t>
            </a:r>
          </a:p>
          <a:p>
            <a:pPr algn="l">
              <a:lnSpc>
                <a:spcPct val="100000"/>
              </a:lnSpc>
            </a:pPr>
            <a:r>
              <a:rPr lang="en-US" sz="1800" dirty="0">
                <a:latin typeface="Courier New" charset="0"/>
              </a:rPr>
              <a:t>    return sum;</a:t>
            </a:r>
          </a:p>
          <a:p>
            <a:pPr algn="l">
              <a:lnSpc>
                <a:spcPct val="100000"/>
              </a:lnSpc>
            </a:pPr>
            <a:r>
              <a:rPr lang="en-US" sz="1800" dirty="0">
                <a:latin typeface="Courier New" charset="0"/>
              </a:rPr>
              <a:t>}</a:t>
            </a:r>
          </a:p>
        </p:txBody>
      </p:sp>
      <p:sp>
        <p:nvSpPr>
          <p:cNvPr id="5" name="TextBox 4">
            <a:extLst>
              <a:ext uri="{FF2B5EF4-FFF2-40B4-BE49-F238E27FC236}">
                <a16:creationId xmlns:a16="http://schemas.microsoft.com/office/drawing/2014/main" id="{924973FF-DDF1-47C3-BAC0-94B193D43655}"/>
              </a:ext>
            </a:extLst>
          </p:cNvPr>
          <p:cNvSpPr txBox="1"/>
          <p:nvPr/>
        </p:nvSpPr>
        <p:spPr>
          <a:xfrm>
            <a:off x="4834794" y="6172510"/>
            <a:ext cx="4022768" cy="461665"/>
          </a:xfrm>
          <a:prstGeom prst="rect">
            <a:avLst/>
          </a:prstGeom>
          <a:noFill/>
        </p:spPr>
        <p:txBody>
          <a:bodyPr wrap="none" rtlCol="0">
            <a:spAutoFit/>
          </a:bodyPr>
          <a:lstStyle/>
          <a:p>
            <a:pPr algn="ctr"/>
            <a:r>
              <a:rPr lang="en-US" dirty="0">
                <a:latin typeface="Calibri" pitchFamily="34" charset="0"/>
              </a:rPr>
              <a:t>Answer: make j the inner loop</a:t>
            </a:r>
          </a:p>
        </p:txBody>
      </p:sp>
      <p:sp>
        <p:nvSpPr>
          <p:cNvPr id="7" name="TextBox 6">
            <a:extLst>
              <a:ext uri="{FF2B5EF4-FFF2-40B4-BE49-F238E27FC236}">
                <a16:creationId xmlns:a16="http://schemas.microsoft.com/office/drawing/2014/main" id="{83EA1F47-2194-44A6-A494-DE8A4DA1051E}"/>
              </a:ext>
            </a:extLst>
          </p:cNvPr>
          <p:cNvSpPr txBox="1"/>
          <p:nvPr/>
        </p:nvSpPr>
        <p:spPr>
          <a:xfrm>
            <a:off x="6359427" y="291579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loopijk</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0m2.765s</a:t>
            </a:r>
          </a:p>
          <a:p>
            <a:r>
              <a:rPr lang="en-US" sz="1200" dirty="0">
                <a:latin typeface="Courier New" panose="02070309020205020404" pitchFamily="49" charset="0"/>
                <a:cs typeface="Courier New" panose="02070309020205020404" pitchFamily="49" charset="0"/>
              </a:rPr>
              <a:t>user    0m2.328s</a:t>
            </a:r>
          </a:p>
          <a:p>
            <a:r>
              <a:rPr lang="en-US" sz="1200" dirty="0">
                <a:latin typeface="Courier New" panose="02070309020205020404" pitchFamily="49" charset="0"/>
                <a:cs typeface="Courier New" panose="02070309020205020404" pitchFamily="49" charset="0"/>
              </a:rPr>
              <a:t>sys     0m0.422s</a:t>
            </a:r>
          </a:p>
        </p:txBody>
      </p:sp>
      <p:sp>
        <p:nvSpPr>
          <p:cNvPr id="3" name="TextBox 2">
            <a:extLst>
              <a:ext uri="{FF2B5EF4-FFF2-40B4-BE49-F238E27FC236}">
                <a16:creationId xmlns:a16="http://schemas.microsoft.com/office/drawing/2014/main" id="{365EF166-F3BF-4F1A-88EA-AA4A8DF6325F}"/>
              </a:ext>
            </a:extLst>
          </p:cNvPr>
          <p:cNvSpPr txBox="1"/>
          <p:nvPr/>
        </p:nvSpPr>
        <p:spPr>
          <a:xfrm>
            <a:off x="6359427" y="4279914"/>
            <a:ext cx="2316152" cy="1015663"/>
          </a:xfrm>
          <a:prstGeom prst="rect">
            <a:avLst/>
          </a:prstGeom>
          <a:noFill/>
        </p:spPr>
        <p:txBody>
          <a:bodyPr wrap="square">
            <a:spAutoFit/>
          </a:bodyPr>
          <a:lstStyle/>
          <a:p>
            <a:r>
              <a:rPr lang="en-US" sz="1200" dirty="0">
                <a:latin typeface="Courier New" panose="02070309020205020404" pitchFamily="49" charset="0"/>
                <a:cs typeface="Courier New" panose="02070309020205020404" pitchFamily="49" charset="0"/>
              </a:rPr>
              <a:t>$ time ./</a:t>
            </a:r>
            <a:r>
              <a:rPr lang="en-US" sz="1200" dirty="0" err="1">
                <a:latin typeface="Courier New" panose="02070309020205020404" pitchFamily="49" charset="0"/>
                <a:cs typeface="Courier New" panose="02070309020205020404" pitchFamily="49" charset="0"/>
              </a:rPr>
              <a:t>loopkij</a:t>
            </a:r>
            <a:endParaRPr lang="en-US" sz="1200" dirty="0">
              <a:latin typeface="Courier New" panose="02070309020205020404" pitchFamily="49" charset="0"/>
              <a:cs typeface="Courier New" panose="02070309020205020404" pitchFamily="49" charset="0"/>
            </a:endParaRP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real    0m1.651s</a:t>
            </a:r>
          </a:p>
          <a:p>
            <a:r>
              <a:rPr lang="en-US" sz="1200" dirty="0">
                <a:latin typeface="Courier New" panose="02070309020205020404" pitchFamily="49" charset="0"/>
                <a:cs typeface="Courier New" panose="02070309020205020404" pitchFamily="49" charset="0"/>
              </a:rPr>
              <a:t>user    0m1.234s</a:t>
            </a:r>
          </a:p>
          <a:p>
            <a:r>
              <a:rPr lang="en-US" sz="1200" dirty="0">
                <a:latin typeface="Courier New" panose="02070309020205020404" pitchFamily="49" charset="0"/>
                <a:cs typeface="Courier New" panose="02070309020205020404" pitchFamily="49" charset="0"/>
              </a:rPr>
              <a:t>sys     0m0.422s</a:t>
            </a:r>
          </a:p>
        </p:txBody>
      </p:sp>
    </p:spTree>
    <p:extLst>
      <p:ext uri="{BB962C8B-B14F-4D97-AF65-F5344CB8AC3E}">
        <p14:creationId xmlns:p14="http://schemas.microsoft.com/office/powerpoint/2010/main" val="118940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E1365-BCB9-256D-5FB9-272AE836A695}"/>
              </a:ext>
            </a:extLst>
          </p:cNvPr>
          <p:cNvSpPr>
            <a:spLocks noGrp="1"/>
          </p:cNvSpPr>
          <p:nvPr>
            <p:ph type="title"/>
          </p:nvPr>
        </p:nvSpPr>
        <p:spPr>
          <a:xfrm>
            <a:off x="357018" y="435678"/>
            <a:ext cx="7936082" cy="762000"/>
          </a:xfrm>
        </p:spPr>
        <p:txBody>
          <a:bodyPr/>
          <a:lstStyle/>
          <a:p>
            <a:r>
              <a:rPr lang="en-US" dirty="0"/>
              <a:t>What Makes Locality A Good Heuristic?</a:t>
            </a:r>
          </a:p>
        </p:txBody>
      </p:sp>
      <p:sp>
        <p:nvSpPr>
          <p:cNvPr id="3" name="Content Placeholder 2">
            <a:extLst>
              <a:ext uri="{FF2B5EF4-FFF2-40B4-BE49-F238E27FC236}">
                <a16:creationId xmlns:a16="http://schemas.microsoft.com/office/drawing/2014/main" id="{94587903-C925-E950-5073-89EAD2FDEF28}"/>
              </a:ext>
            </a:extLst>
          </p:cNvPr>
          <p:cNvSpPr>
            <a:spLocks noGrp="1"/>
          </p:cNvSpPr>
          <p:nvPr>
            <p:ph idx="1"/>
          </p:nvPr>
        </p:nvSpPr>
        <p:spPr/>
        <p:txBody>
          <a:bodyPr/>
          <a:lstStyle/>
          <a:p>
            <a:r>
              <a:rPr lang="en-US" b="0" dirty="0"/>
              <a:t>Remember that we care about spatial and temporal locality because they allow us to estimate the working set.</a:t>
            </a:r>
            <a:endParaRPr lang="en-US" sz="1200" b="0" dirty="0"/>
          </a:p>
          <a:p>
            <a:endParaRPr lang="en-US" sz="1200" b="0" dirty="0"/>
          </a:p>
          <a:p>
            <a:r>
              <a:rPr lang="en-US" b="0" dirty="0"/>
              <a:t>But, what makes them a particularly good way of doing that?</a:t>
            </a:r>
            <a:endParaRPr lang="en-US" sz="1200" b="0" dirty="0"/>
          </a:p>
          <a:p>
            <a:endParaRPr lang="en-US" sz="1200" b="0" dirty="0"/>
          </a:p>
          <a:p>
            <a:r>
              <a:rPr lang="en-US" b="0" dirty="0"/>
              <a:t>They are simple enough to implement efficiently in hardware without slowing things down too much</a:t>
            </a:r>
          </a:p>
          <a:p>
            <a:pPr lvl="1"/>
            <a:r>
              <a:rPr lang="en-US" dirty="0"/>
              <a:t>Temporal locality can be managed by keeping the most recently used objects and letting go of the least recently used objects. </a:t>
            </a:r>
          </a:p>
          <a:p>
            <a:pPr lvl="1"/>
            <a:r>
              <a:rPr lang="en-US" dirty="0"/>
              <a:t>Spatial locality is natural to model by maintaining blocks of nearby objects vs individual objects</a:t>
            </a:r>
          </a:p>
          <a:p>
            <a:pPr lvl="1"/>
            <a:r>
              <a:rPr lang="en-US" dirty="0"/>
              <a:t>They can be learned quickly enough to be of value in the future</a:t>
            </a:r>
          </a:p>
          <a:p>
            <a:pPr lvl="1"/>
            <a:r>
              <a:rPr lang="en-US" dirty="0"/>
              <a:t>They don’t require prior knowledge or understanding of the task. </a:t>
            </a:r>
          </a:p>
        </p:txBody>
      </p:sp>
    </p:spTree>
    <p:extLst>
      <p:ext uri="{BB962C8B-B14F-4D97-AF65-F5344CB8AC3E}">
        <p14:creationId xmlns:p14="http://schemas.microsoft.com/office/powerpoint/2010/main" val="25923742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F5D9F-BE3E-78FD-F69B-F8B54115918E}"/>
              </a:ext>
            </a:extLst>
          </p:cNvPr>
          <p:cNvSpPr>
            <a:spLocks noGrp="1"/>
          </p:cNvSpPr>
          <p:nvPr>
            <p:ph type="title"/>
          </p:nvPr>
        </p:nvSpPr>
        <p:spPr>
          <a:xfrm>
            <a:off x="357018" y="253837"/>
            <a:ext cx="7592093" cy="762000"/>
          </a:xfrm>
        </p:spPr>
        <p:txBody>
          <a:bodyPr/>
          <a:lstStyle/>
          <a:p>
            <a:r>
              <a:rPr lang="en-US" dirty="0"/>
              <a:t>Is Locality Always a Good </a:t>
            </a:r>
            <a:r>
              <a:rPr lang="en-US" dirty="0" err="1"/>
              <a:t>Heursitic</a:t>
            </a:r>
            <a:r>
              <a:rPr lang="en-US" dirty="0"/>
              <a:t>?</a:t>
            </a:r>
          </a:p>
        </p:txBody>
      </p:sp>
      <p:sp>
        <p:nvSpPr>
          <p:cNvPr id="3" name="Content Placeholder 2">
            <a:extLst>
              <a:ext uri="{FF2B5EF4-FFF2-40B4-BE49-F238E27FC236}">
                <a16:creationId xmlns:a16="http://schemas.microsoft.com/office/drawing/2014/main" id="{CC45B20C-20E8-B5A6-3853-464F9ECAEDE0}"/>
              </a:ext>
            </a:extLst>
          </p:cNvPr>
          <p:cNvSpPr>
            <a:spLocks noGrp="1"/>
          </p:cNvSpPr>
          <p:nvPr>
            <p:ph idx="1"/>
          </p:nvPr>
        </p:nvSpPr>
        <p:spPr>
          <a:xfrm>
            <a:off x="357018" y="891146"/>
            <a:ext cx="8179114" cy="4972050"/>
          </a:xfrm>
        </p:spPr>
        <p:txBody>
          <a:bodyPr/>
          <a:lstStyle/>
          <a:p>
            <a:r>
              <a:rPr lang="en-US" dirty="0"/>
              <a:t>Spatial and temporal locality are heuristics. They are not necessarily applicable to all workloads. </a:t>
            </a:r>
            <a:endParaRPr lang="en-US" sz="1200" dirty="0"/>
          </a:p>
          <a:p>
            <a:endParaRPr lang="en-US" sz="1200" dirty="0"/>
          </a:p>
          <a:p>
            <a:r>
              <a:rPr lang="en-US" dirty="0"/>
              <a:t>As one example, consider </a:t>
            </a:r>
            <a:r>
              <a:rPr lang="en-US" i="1" dirty="0"/>
              <a:t>streaming</a:t>
            </a:r>
            <a:r>
              <a:rPr lang="en-US" dirty="0"/>
              <a:t> data to preprocess it enroute to an AI algorithm or other application. </a:t>
            </a:r>
          </a:p>
          <a:p>
            <a:pPr lvl="1"/>
            <a:r>
              <a:rPr lang="en-US" dirty="0"/>
              <a:t>Spatial locality still applies:  If we access one piece of data, we’re likely to access the next piece of data next. </a:t>
            </a:r>
          </a:p>
          <a:p>
            <a:pPr lvl="1"/>
            <a:r>
              <a:rPr lang="en-US" dirty="0"/>
              <a:t>But, temporal locality no longer applies: Once we’ve seen it and processed it, we won’t look back</a:t>
            </a:r>
          </a:p>
          <a:p>
            <a:pPr lvl="1"/>
            <a:r>
              <a:rPr lang="en-US" dirty="0"/>
              <a:t>The working set is a dynamically moving window. </a:t>
            </a:r>
            <a:endParaRPr lang="en-US" sz="1200" dirty="0"/>
          </a:p>
          <a:p>
            <a:pPr marL="457200" lvl="1" indent="0">
              <a:buNone/>
            </a:pPr>
            <a:endParaRPr lang="en-US" sz="1200" dirty="0"/>
          </a:p>
          <a:p>
            <a:r>
              <a:rPr lang="en-US" dirty="0"/>
              <a:t>In this situation, we might want to a heuristic that suggests, “After N sequential accesses, beginning prefetching ahead of the current accesses to overlap I/O and processing.”</a:t>
            </a:r>
          </a:p>
          <a:p>
            <a:pPr lvl="1"/>
            <a:r>
              <a:rPr lang="en-US" dirty="0"/>
              <a:t>Future attraction: We see this in the OS paging system, for example. </a:t>
            </a:r>
          </a:p>
          <a:p>
            <a:pPr lvl="1"/>
            <a:endParaRPr lang="en-US" dirty="0"/>
          </a:p>
        </p:txBody>
      </p:sp>
    </p:spTree>
    <p:extLst>
      <p:ext uri="{BB962C8B-B14F-4D97-AF65-F5344CB8AC3E}">
        <p14:creationId xmlns:p14="http://schemas.microsoft.com/office/powerpoint/2010/main" val="39961607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35342" cy="4972050"/>
          </a:xfrm>
        </p:spPr>
        <p:txBody>
          <a:bodyPr/>
          <a:lstStyle/>
          <a:p>
            <a:pPr>
              <a:lnSpc>
                <a:spcPct val="80000"/>
              </a:lnSpc>
            </a:pPr>
            <a:r>
              <a:rPr lang="en-US" dirty="0">
                <a:solidFill>
                  <a:schemeClr val="bg1">
                    <a:lumMod val="65000"/>
                  </a:schemeClr>
                </a:solidFill>
              </a:rPr>
              <a:t>The memory abstraction </a:t>
            </a:r>
            <a:r>
              <a:rPr lang="en-US" b="0" dirty="0">
                <a:solidFill>
                  <a:schemeClr val="bg1">
                    <a:lumMod val="65000"/>
                  </a:schemeClr>
                </a:solidFill>
              </a:rPr>
              <a:t>	   		   </a:t>
            </a:r>
            <a:r>
              <a:rPr lang="en-US" sz="2400" b="1" dirty="0">
                <a:solidFill>
                  <a:schemeClr val="bg1">
                    <a:lumMod val="65000"/>
                  </a:schemeClr>
                </a:solidFill>
              </a:rPr>
              <a:t>CSAPP 6.1.1</a:t>
            </a:r>
            <a:endParaRPr lang="en-US" dirty="0">
              <a:solidFill>
                <a:schemeClr val="bg1">
                  <a:lumMod val="65000"/>
                </a:schemeClr>
              </a:solidFill>
            </a:endParaRPr>
          </a:p>
          <a:p>
            <a:pPr>
              <a:lnSpc>
                <a:spcPct val="80000"/>
              </a:lnSpc>
            </a:pPr>
            <a:r>
              <a:rPr lang="en-US" dirty="0">
                <a:solidFill>
                  <a:schemeClr val="bg1">
                    <a:lumMod val="65000"/>
                  </a:schemeClr>
                </a:solidFill>
              </a:rPr>
              <a:t>RAM : main memory building block</a:t>
            </a:r>
            <a:r>
              <a:rPr lang="en-US" b="0" dirty="0">
                <a:solidFill>
                  <a:schemeClr val="bg1">
                    <a:lumMod val="65000"/>
                  </a:schemeClr>
                </a:solidFill>
              </a:rPr>
              <a:t>	   </a:t>
            </a:r>
            <a:r>
              <a:rPr lang="en-US" sz="2400" b="1" dirty="0">
                <a:solidFill>
                  <a:schemeClr val="bg1">
                    <a:lumMod val="65000"/>
                  </a:schemeClr>
                </a:solidFill>
              </a:rPr>
              <a:t>CSAPP 6.1.1</a:t>
            </a:r>
          </a:p>
          <a:p>
            <a:pPr>
              <a:lnSpc>
                <a:spcPct val="80000"/>
              </a:lnSpc>
            </a:pPr>
            <a:r>
              <a:rPr lang="en-US" dirty="0">
                <a:solidFill>
                  <a:schemeClr val="bg1">
                    <a:lumMod val="65000"/>
                  </a:schemeClr>
                </a:solidFill>
              </a:rPr>
              <a:t>Storage technologies and trends</a:t>
            </a:r>
            <a:r>
              <a:rPr lang="en-US" b="0" dirty="0">
                <a:solidFill>
                  <a:schemeClr val="bg1">
                    <a:lumMod val="65000"/>
                  </a:schemeClr>
                </a:solidFill>
              </a:rPr>
              <a:t>		   </a:t>
            </a:r>
            <a:r>
              <a:rPr lang="en-US" sz="2400" b="1" dirty="0">
                <a:solidFill>
                  <a:schemeClr val="bg1">
                    <a:lumMod val="65000"/>
                  </a:schemeClr>
                </a:solidFill>
              </a:rPr>
              <a:t>CSAPP 6.1.2-6.1.4</a:t>
            </a:r>
          </a:p>
          <a:p>
            <a:pPr>
              <a:lnSpc>
                <a:spcPct val="80000"/>
              </a:lnSpc>
            </a:pPr>
            <a:r>
              <a:rPr lang="en-US" dirty="0">
                <a:solidFill>
                  <a:schemeClr val="bg1">
                    <a:lumMod val="65000"/>
                  </a:schemeClr>
                </a:solidFill>
              </a:rPr>
              <a:t>The memory hierarchy			   </a:t>
            </a:r>
            <a:r>
              <a:rPr lang="en-US" sz="2400" dirty="0">
                <a:solidFill>
                  <a:schemeClr val="bg1">
                    <a:lumMod val="65000"/>
                  </a:schemeClr>
                </a:solidFill>
              </a:rPr>
              <a:t>CSAPP 6.3</a:t>
            </a:r>
            <a:endParaRPr lang="en-US" dirty="0">
              <a:solidFill>
                <a:schemeClr val="bg1">
                  <a:lumMod val="65000"/>
                </a:schemeClr>
              </a:solidFill>
            </a:endParaRPr>
          </a:p>
          <a:p>
            <a:pPr>
              <a:lnSpc>
                <a:spcPct val="80000"/>
              </a:lnSpc>
            </a:pPr>
            <a:r>
              <a:rPr lang="en-US" dirty="0">
                <a:solidFill>
                  <a:schemeClr val="bg1">
                    <a:lumMod val="65000"/>
                  </a:schemeClr>
                </a:solidFill>
              </a:rPr>
              <a:t>Working sets				   </a:t>
            </a:r>
            <a:r>
              <a:rPr lang="en-US" sz="2400" b="1" dirty="0">
                <a:solidFill>
                  <a:schemeClr val="bg1">
                    <a:lumMod val="65000"/>
                  </a:schemeClr>
                </a:solidFill>
              </a:rPr>
              <a:t>CSAPP 6.2</a:t>
            </a:r>
            <a:endParaRPr lang="en-US" dirty="0">
              <a:solidFill>
                <a:schemeClr val="bg1">
                  <a:lumMod val="65000"/>
                </a:schemeClr>
              </a:solidFill>
            </a:endParaRPr>
          </a:p>
          <a:p>
            <a:pPr>
              <a:lnSpc>
                <a:spcPct val="80000"/>
              </a:lnSpc>
            </a:pPr>
            <a:r>
              <a:rPr lang="en-US" dirty="0">
                <a:solidFill>
                  <a:schemeClr val="bg1">
                    <a:lumMod val="65000"/>
                  </a:schemeClr>
                </a:solidFill>
              </a:rPr>
              <a:t>Locality of reference</a:t>
            </a:r>
            <a:r>
              <a:rPr lang="en-US" b="0" dirty="0">
                <a:solidFill>
                  <a:schemeClr val="bg1">
                    <a:lumMod val="65000"/>
                  </a:schemeClr>
                </a:solidFill>
              </a:rPr>
              <a:t>			   </a:t>
            </a:r>
            <a:r>
              <a:rPr lang="en-US" sz="2400" b="1" dirty="0">
                <a:solidFill>
                  <a:schemeClr val="bg1">
                    <a:lumMod val="65000"/>
                  </a:schemeClr>
                </a:solidFill>
              </a:rPr>
              <a:t>CSAPP 6.2</a:t>
            </a:r>
          </a:p>
          <a:p>
            <a:pPr>
              <a:lnSpc>
                <a:spcPct val="80000"/>
              </a:lnSpc>
            </a:pPr>
            <a:r>
              <a:rPr lang="en-US" dirty="0"/>
              <a:t>Caches					   CSAPP 6.4-6.5</a:t>
            </a:r>
          </a:p>
        </p:txBody>
      </p:sp>
    </p:spTree>
    <p:extLst>
      <p:ext uri="{BB962C8B-B14F-4D97-AF65-F5344CB8AC3E}">
        <p14:creationId xmlns:p14="http://schemas.microsoft.com/office/powerpoint/2010/main" val="25775221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8" name="Rectangle 6"/>
          <p:cNvSpPr>
            <a:spLocks noGrp="1" noChangeArrowheads="1"/>
          </p:cNvSpPr>
          <p:nvPr>
            <p:ph type="title"/>
          </p:nvPr>
        </p:nvSpPr>
        <p:spPr/>
        <p:txBody>
          <a:bodyPr/>
          <a:lstStyle/>
          <a:p>
            <a:r>
              <a:rPr lang="en-US" dirty="0"/>
              <a:t>Caches</a:t>
            </a:r>
          </a:p>
        </p:txBody>
      </p:sp>
      <p:sp>
        <p:nvSpPr>
          <p:cNvPr id="136199" name="Rectangle 7"/>
          <p:cNvSpPr>
            <a:spLocks noGrp="1" noChangeArrowheads="1"/>
          </p:cNvSpPr>
          <p:nvPr>
            <p:ph type="body" idx="1"/>
          </p:nvPr>
        </p:nvSpPr>
        <p:spPr>
          <a:xfrm>
            <a:off x="396875" y="1301915"/>
            <a:ext cx="8442325" cy="4972050"/>
          </a:xfrm>
        </p:spPr>
        <p:txBody>
          <a:bodyPr/>
          <a:lstStyle/>
          <a:p>
            <a:r>
              <a:rPr lang="en-US" i="1" dirty="0">
                <a:solidFill>
                  <a:srgbClr val="C00000"/>
                </a:solidFill>
              </a:rPr>
              <a:t>Cache:</a:t>
            </a:r>
            <a:r>
              <a:rPr lang="en-US" i="1" dirty="0"/>
              <a:t> </a:t>
            </a:r>
            <a:r>
              <a:rPr lang="en-US" dirty="0"/>
              <a:t>A smaller, faster storage device that acts as a staging area for a subset of the data in a larger, slower device.</a:t>
            </a:r>
          </a:p>
          <a:p>
            <a:r>
              <a:rPr lang="en-US" dirty="0"/>
              <a:t>Fundamental idea of a memory hierarchy:</a:t>
            </a:r>
          </a:p>
          <a:p>
            <a:pPr lvl="1"/>
            <a:r>
              <a:rPr lang="en-US" dirty="0"/>
              <a:t>For each </a:t>
            </a:r>
            <a:r>
              <a:rPr lang="en-US" dirty="0" err="1"/>
              <a:t>k</a:t>
            </a:r>
            <a:r>
              <a:rPr lang="en-US" dirty="0"/>
              <a:t>, the faster, smaller device at level </a:t>
            </a:r>
            <a:r>
              <a:rPr lang="en-US" dirty="0" err="1"/>
              <a:t>k</a:t>
            </a:r>
            <a:r>
              <a:rPr lang="en-US" dirty="0"/>
              <a:t> serves as a cache for the larger, slower device at level k+1.</a:t>
            </a:r>
          </a:p>
          <a:p>
            <a:r>
              <a:rPr lang="en-US" dirty="0"/>
              <a:t>Why do memory hierarchies work?</a:t>
            </a:r>
          </a:p>
          <a:p>
            <a:pPr lvl="1"/>
            <a:r>
              <a:rPr lang="en-US" dirty="0"/>
              <a:t>Because of locality, programs tend to access the data at level </a:t>
            </a:r>
            <a:r>
              <a:rPr lang="en-US" dirty="0" err="1"/>
              <a:t>k</a:t>
            </a:r>
            <a:r>
              <a:rPr lang="en-US" dirty="0"/>
              <a:t> more often than they access the data at level k+1. </a:t>
            </a:r>
          </a:p>
          <a:p>
            <a:pPr lvl="1"/>
            <a:r>
              <a:rPr lang="en-US" dirty="0"/>
              <a:t>Thus, the storage at level k+1 can be slower, and thus larger and cheaper per bit.</a:t>
            </a:r>
          </a:p>
          <a:p>
            <a:r>
              <a:rPr lang="en-US" i="1" dirty="0">
                <a:solidFill>
                  <a:srgbClr val="C00000"/>
                </a:solidFill>
              </a:rPr>
              <a:t>Big Idea (Ideal):  </a:t>
            </a:r>
            <a:r>
              <a:rPr lang="en-US" dirty="0"/>
              <a:t>The memory hierarchy creates a large pool</a:t>
            </a:r>
            <a:br>
              <a:rPr lang="en-US" dirty="0"/>
            </a:br>
            <a:r>
              <a:rPr lang="en-US" dirty="0"/>
              <a:t>of storage that costs as much as the cheap storage near the bottom, but that serves data to programs at the rate of the fast storage near the top.</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a:t>
            </a:r>
          </a:p>
        </p:txBody>
      </p:sp>
      <p:sp>
        <p:nvSpPr>
          <p:cNvPr id="3" name="Rectangle 2"/>
          <p:cNvSpPr/>
          <p:nvPr/>
        </p:nvSpPr>
        <p:spPr bwMode="auto">
          <a:xfrm>
            <a:off x="1905000" y="4267200"/>
            <a:ext cx="3581400" cy="2057400"/>
          </a:xfrm>
          <a:prstGeom prst="rect">
            <a:avLst/>
          </a:prstGeom>
          <a:solidFill>
            <a:srgbClr val="DEDFF5"/>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32" name="Text Box 19"/>
          <p:cNvSpPr txBox="1">
            <a:spLocks noChangeArrowheads="1"/>
          </p:cNvSpPr>
          <p:nvPr/>
        </p:nvSpPr>
        <p:spPr bwMode="auto">
          <a:xfrm>
            <a:off x="5635242" y="4147318"/>
            <a:ext cx="3199956" cy="577082"/>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Larger, slower, cheaper memory</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itchFamily="34" charset="0"/>
              </a:rPr>
              <a:t>v</a:t>
            </a:r>
            <a:r>
              <a:rPr lang="en-GB" sz="1600" b="1" dirty="0">
                <a:latin typeface="Calibri" pitchFamily="34" charset="0"/>
              </a:rPr>
              <a:t>iewed as partitioned into “blocks”</a:t>
            </a:r>
          </a:p>
        </p:txBody>
      </p:sp>
      <p:sp>
        <p:nvSpPr>
          <p:cNvPr id="33" name="Text Box 22"/>
          <p:cNvSpPr txBox="1">
            <a:spLocks noChangeArrowheads="1"/>
          </p:cNvSpPr>
          <p:nvPr/>
        </p:nvSpPr>
        <p:spPr bwMode="auto">
          <a:xfrm>
            <a:off x="3942800" y="3232918"/>
            <a:ext cx="2839000" cy="577082"/>
          </a:xfrm>
          <a:prstGeom prst="rect">
            <a:avLst/>
          </a:prstGeom>
          <a:noFill/>
          <a:ln w="9525">
            <a:noFill/>
            <a:round/>
            <a:headEnd/>
            <a:tailEnd/>
          </a:ln>
        </p:spPr>
        <p:txBody>
          <a:bodyPr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Data is copied in block-sized transfer units</a:t>
            </a:r>
          </a:p>
        </p:txBody>
      </p:sp>
      <p:sp>
        <p:nvSpPr>
          <p:cNvPr id="34" name="Text Box 29"/>
          <p:cNvSpPr txBox="1">
            <a:spLocks noChangeArrowheads="1"/>
          </p:cNvSpPr>
          <p:nvPr/>
        </p:nvSpPr>
        <p:spPr bwMode="auto">
          <a:xfrm>
            <a:off x="5635242" y="2189315"/>
            <a:ext cx="2911618" cy="818367"/>
          </a:xfrm>
          <a:prstGeom prst="rect">
            <a:avLst/>
          </a:prstGeom>
          <a:noFill/>
          <a:ln w="9525">
            <a:noFill/>
            <a:round/>
            <a:headEnd/>
            <a:tailEnd/>
          </a:ln>
        </p:spPr>
        <p:txBody>
          <a:bodyPr wrap="squar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Smaller, faster, more expensive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memory caches a subset of</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alibri" pitchFamily="34" charset="0"/>
              </a:rPr>
              <a:t>the blocks</a:t>
            </a:r>
          </a:p>
        </p:txBody>
      </p:sp>
      <p:sp>
        <p:nvSpPr>
          <p:cNvPr id="37" name="Rectangle 36"/>
          <p:cNvSpPr/>
          <p:nvPr/>
        </p:nvSpPr>
        <p:spPr bwMode="auto">
          <a:xfrm>
            <a:off x="2057400" y="4800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39" name="Rectangle 38"/>
          <p:cNvSpPr/>
          <p:nvPr/>
        </p:nvSpPr>
        <p:spPr bwMode="auto">
          <a:xfrm>
            <a:off x="2057400" y="2424791"/>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40" name="Rectangle 39"/>
          <p:cNvSpPr/>
          <p:nvPr/>
        </p:nvSpPr>
        <p:spPr bwMode="auto">
          <a:xfrm>
            <a:off x="3733800" y="51816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1" name="Rectangle 40"/>
          <p:cNvSpPr/>
          <p:nvPr/>
        </p:nvSpPr>
        <p:spPr bwMode="auto">
          <a:xfrm>
            <a:off x="2590800" y="3429000"/>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42" name="Rectangle 41"/>
          <p:cNvSpPr/>
          <p:nvPr/>
        </p:nvSpPr>
        <p:spPr bwMode="auto">
          <a:xfrm>
            <a:off x="3733800" y="2424791"/>
            <a:ext cx="762000" cy="304800"/>
          </a:xfrm>
          <a:prstGeom prst="rect">
            <a:avLst/>
          </a:prstGeom>
          <a:solidFill>
            <a:srgbClr val="A9E39D"/>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P spid="38" grpId="0" animBg="1"/>
      <p:bldP spid="38" grpId="1" animBg="1"/>
      <p:bldP spid="39" grpId="0" animBg="1"/>
      <p:bldP spid="40" grpId="0" animBg="1"/>
      <p:bldP spid="41" grpId="0" animBg="1"/>
      <p:bldP spid="41" grpId="1" animBg="1"/>
      <p:bldP spid="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Hit</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7" cy="338554"/>
          </a:xfrm>
          <a:prstGeom prst="rect">
            <a:avLst/>
          </a:prstGeom>
        </p:spPr>
        <p:txBody>
          <a:bodyPr wrap="none">
            <a:spAutoFit/>
          </a:bodyPr>
          <a:lstStyle/>
          <a:p>
            <a:pPr algn="ctr"/>
            <a:r>
              <a:rPr lang="en-US" sz="1600" dirty="0">
                <a:latin typeface="Calibri" pitchFamily="34" charset="0"/>
              </a:rPr>
              <a:t>Request: 14</a:t>
            </a:r>
          </a:p>
        </p:txBody>
      </p:sp>
      <p:sp>
        <p:nvSpPr>
          <p:cNvPr id="47" name="Rectangle 46"/>
          <p:cNvSpPr/>
          <p:nvPr/>
        </p:nvSpPr>
        <p:spPr bwMode="auto">
          <a:xfrm>
            <a:off x="37338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48" name="Text Box 29"/>
          <p:cNvSpPr txBox="1">
            <a:spLocks noChangeArrowheads="1"/>
          </p:cNvSpPr>
          <p:nvPr/>
        </p:nvSpPr>
        <p:spPr bwMode="auto">
          <a:xfrm>
            <a:off x="5936094" y="2209800"/>
            <a:ext cx="2154670"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solidFill>
                  <a:srgbClr val="C00000"/>
                </a:solidFill>
                <a:latin typeface="Calibri" pitchFamily="34" charset="0"/>
              </a:rPr>
              <a:t>Hit!</a:t>
            </a:r>
            <a:endParaRPr lang="en-GB" sz="2000" b="1" i="1" dirty="0">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6" name="Rectangle 26"/>
          <p:cNvSpPr>
            <a:spLocks noGrp="1" noChangeArrowheads="1"/>
          </p:cNvSpPr>
          <p:nvPr>
            <p:ph type="title"/>
          </p:nvPr>
        </p:nvSpPr>
        <p:spPr>
          <a:xfrm>
            <a:off x="357018" y="435678"/>
            <a:ext cx="8786982" cy="762000"/>
          </a:xfrm>
        </p:spPr>
        <p:txBody>
          <a:bodyPr>
            <a:normAutofit fontScale="90000"/>
          </a:bodyPr>
          <a:lstStyle/>
          <a:p>
            <a:pPr marL="0" indent="0"/>
            <a:r>
              <a:rPr lang="en-US" dirty="0"/>
              <a:t>Traditional Bus Structure Connecting </a:t>
            </a:r>
            <a:br>
              <a:rPr lang="en-US" dirty="0"/>
            </a:br>
            <a:r>
              <a:rPr lang="en-US" dirty="0"/>
              <a:t>CPU and Memory</a:t>
            </a:r>
          </a:p>
        </p:txBody>
      </p:sp>
      <p:sp>
        <p:nvSpPr>
          <p:cNvPr id="66587" name="Rectangle 27"/>
          <p:cNvSpPr>
            <a:spLocks noGrp="1" noChangeArrowheads="1"/>
          </p:cNvSpPr>
          <p:nvPr>
            <p:ph type="body" idx="1"/>
          </p:nvPr>
        </p:nvSpPr>
        <p:spPr>
          <a:xfrm>
            <a:off x="396875" y="1504950"/>
            <a:ext cx="7896225" cy="4972050"/>
          </a:xfrm>
        </p:spPr>
        <p:txBody>
          <a:bodyPr/>
          <a:lstStyle/>
          <a:p>
            <a:r>
              <a:rPr lang="en-US" dirty="0"/>
              <a:t>A </a:t>
            </a:r>
            <a:r>
              <a:rPr lang="en-US" dirty="0">
                <a:solidFill>
                  <a:srgbClr val="C00000"/>
                </a:solidFill>
              </a:rPr>
              <a:t>bus </a:t>
            </a:r>
            <a:r>
              <a:rPr lang="en-US" dirty="0"/>
              <a:t>is a collection of parallel wires that carry address, data, and control signals.</a:t>
            </a:r>
          </a:p>
          <a:p>
            <a:r>
              <a:rPr lang="en-US" dirty="0"/>
              <a:t>Buses are typically shared by multiple devices.</a:t>
            </a:r>
          </a:p>
        </p:txBody>
      </p:sp>
      <p:sp>
        <p:nvSpPr>
          <p:cNvPr id="66565" name="Rectangle 5"/>
          <p:cNvSpPr>
            <a:spLocks noChangeAspect="1" noChangeArrowheads="1"/>
          </p:cNvSpPr>
          <p:nvPr/>
        </p:nvSpPr>
        <p:spPr bwMode="auto">
          <a:xfrm>
            <a:off x="7637463" y="5337175"/>
            <a:ext cx="1049337" cy="10541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Main</a:t>
            </a:r>
          </a:p>
          <a:p>
            <a:pPr algn="ctr">
              <a:lnSpc>
                <a:spcPct val="100000"/>
              </a:lnSpc>
            </a:pPr>
            <a:r>
              <a:rPr lang="en-US" sz="1600" dirty="0">
                <a:latin typeface="Calibri" panose="020F0502020204030204" pitchFamily="34" charset="0"/>
              </a:rPr>
              <a:t>memory</a:t>
            </a:r>
          </a:p>
        </p:txBody>
      </p:sp>
      <p:sp>
        <p:nvSpPr>
          <p:cNvPr id="66566" name="AutoShape 6"/>
          <p:cNvSpPr>
            <a:spLocks noChangeAspect="1" noChangeArrowheads="1"/>
          </p:cNvSpPr>
          <p:nvPr/>
        </p:nvSpPr>
        <p:spPr bwMode="auto">
          <a:xfrm>
            <a:off x="5880100" y="5511800"/>
            <a:ext cx="1720850" cy="615950"/>
          </a:xfrm>
          <a:prstGeom prst="leftRightArrow">
            <a:avLst>
              <a:gd name="adj1" fmla="val 50000"/>
              <a:gd name="adj2" fmla="val 55876"/>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7" name="Rectangle 7"/>
          <p:cNvSpPr>
            <a:spLocks noChangeAspect="1" noChangeArrowheads="1"/>
          </p:cNvSpPr>
          <p:nvPr/>
        </p:nvSpPr>
        <p:spPr bwMode="auto">
          <a:xfrm>
            <a:off x="4824413" y="5548313"/>
            <a:ext cx="1049337"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I/O </a:t>
            </a:r>
          </a:p>
          <a:p>
            <a:pPr algn="ctr">
              <a:lnSpc>
                <a:spcPct val="100000"/>
              </a:lnSpc>
            </a:pPr>
            <a:r>
              <a:rPr lang="en-US" sz="1600">
                <a:latin typeface="Calibri" panose="020F0502020204030204" pitchFamily="34" charset="0"/>
              </a:rPr>
              <a:t>bridge</a:t>
            </a:r>
          </a:p>
        </p:txBody>
      </p:sp>
      <p:sp>
        <p:nvSpPr>
          <p:cNvPr id="66568" name="AutoShape 8"/>
          <p:cNvSpPr>
            <a:spLocks noChangeAspect="1" noChangeArrowheads="1"/>
          </p:cNvSpPr>
          <p:nvPr/>
        </p:nvSpPr>
        <p:spPr bwMode="auto">
          <a:xfrm>
            <a:off x="3143250" y="5511800"/>
            <a:ext cx="1676400" cy="615950"/>
          </a:xfrm>
          <a:prstGeom prst="leftRightArrow">
            <a:avLst>
              <a:gd name="adj1" fmla="val 50000"/>
              <a:gd name="adj2" fmla="val 54433"/>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69" name="Rectangle 9"/>
          <p:cNvSpPr>
            <a:spLocks noChangeAspect="1" noChangeArrowheads="1"/>
          </p:cNvSpPr>
          <p:nvPr/>
        </p:nvSpPr>
        <p:spPr bwMode="auto">
          <a:xfrm>
            <a:off x="950913" y="5548313"/>
            <a:ext cx="2162175" cy="66675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6570" name="Rectangle 10"/>
          <p:cNvSpPr>
            <a:spLocks noChangeAspect="1" noChangeArrowheads="1"/>
          </p:cNvSpPr>
          <p:nvPr/>
        </p:nvSpPr>
        <p:spPr bwMode="auto">
          <a:xfrm>
            <a:off x="2008188" y="401796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1" name="Rectangle 11"/>
          <p:cNvSpPr>
            <a:spLocks noChangeAspect="1" noChangeArrowheads="1"/>
          </p:cNvSpPr>
          <p:nvPr/>
        </p:nvSpPr>
        <p:spPr bwMode="auto">
          <a:xfrm>
            <a:off x="2008188" y="419417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2" name="Rectangle 12"/>
          <p:cNvSpPr>
            <a:spLocks noChangeAspect="1" noChangeArrowheads="1"/>
          </p:cNvSpPr>
          <p:nvPr/>
        </p:nvSpPr>
        <p:spPr bwMode="auto">
          <a:xfrm>
            <a:off x="2008188" y="4370388"/>
            <a:ext cx="788987" cy="1746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3" name="Rectangle 13"/>
          <p:cNvSpPr>
            <a:spLocks noChangeAspect="1" noChangeArrowheads="1"/>
          </p:cNvSpPr>
          <p:nvPr/>
        </p:nvSpPr>
        <p:spPr bwMode="auto">
          <a:xfrm>
            <a:off x="2008188" y="4545013"/>
            <a:ext cx="788987" cy="176212"/>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4" name="Rectangle 14"/>
          <p:cNvSpPr>
            <a:spLocks noChangeAspect="1" noChangeArrowheads="1"/>
          </p:cNvSpPr>
          <p:nvPr/>
        </p:nvSpPr>
        <p:spPr bwMode="auto">
          <a:xfrm>
            <a:off x="2008188" y="4721225"/>
            <a:ext cx="788987" cy="176213"/>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5" name="AutoShape 15"/>
          <p:cNvSpPr>
            <a:spLocks noChangeAspect="1" noChangeArrowheads="1"/>
          </p:cNvSpPr>
          <p:nvPr/>
        </p:nvSpPr>
        <p:spPr bwMode="auto">
          <a:xfrm>
            <a:off x="2900363" y="4017963"/>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6" name="AutoShape 16"/>
          <p:cNvSpPr>
            <a:spLocks noChangeAspect="1" noChangeArrowheads="1"/>
          </p:cNvSpPr>
          <p:nvPr/>
        </p:nvSpPr>
        <p:spPr bwMode="auto">
          <a:xfrm flipH="1">
            <a:off x="2797175" y="4457700"/>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77" name="Rectangle 17"/>
          <p:cNvSpPr>
            <a:spLocks noChangeAspect="1" noChangeArrowheads="1"/>
          </p:cNvSpPr>
          <p:nvPr/>
        </p:nvSpPr>
        <p:spPr bwMode="auto">
          <a:xfrm>
            <a:off x="3413125" y="3843338"/>
            <a:ext cx="614363" cy="1230312"/>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6578" name="Text Box 18"/>
          <p:cNvSpPr txBox="1">
            <a:spLocks noChangeAspect="1" noChangeArrowheads="1"/>
          </p:cNvSpPr>
          <p:nvPr/>
        </p:nvSpPr>
        <p:spPr bwMode="auto">
          <a:xfrm>
            <a:off x="1841500" y="3671680"/>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6579" name="AutoShape 19"/>
          <p:cNvSpPr>
            <a:spLocks noChangeAspect="1" noChangeArrowheads="1"/>
          </p:cNvSpPr>
          <p:nvPr/>
        </p:nvSpPr>
        <p:spPr bwMode="auto">
          <a:xfrm>
            <a:off x="2093913" y="4984750"/>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0" name="Rectangle 20"/>
          <p:cNvSpPr>
            <a:spLocks noChangeAspect="1" noChangeArrowheads="1"/>
          </p:cNvSpPr>
          <p:nvPr/>
        </p:nvSpPr>
        <p:spPr bwMode="auto">
          <a:xfrm>
            <a:off x="776288" y="3578225"/>
            <a:ext cx="3427412" cy="2813050"/>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6581" name="Text Box 21"/>
          <p:cNvSpPr txBox="1">
            <a:spLocks noChangeAspect="1" noChangeArrowheads="1"/>
          </p:cNvSpPr>
          <p:nvPr/>
        </p:nvSpPr>
        <p:spPr bwMode="auto">
          <a:xfrm>
            <a:off x="744538" y="3250198"/>
            <a:ext cx="94128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CPU chip</a:t>
            </a:r>
          </a:p>
        </p:txBody>
      </p:sp>
      <p:sp>
        <p:nvSpPr>
          <p:cNvPr id="66582" name="Text Box 22"/>
          <p:cNvSpPr txBox="1">
            <a:spLocks noChangeAspect="1" noChangeArrowheads="1"/>
          </p:cNvSpPr>
          <p:nvPr/>
        </p:nvSpPr>
        <p:spPr bwMode="auto">
          <a:xfrm>
            <a:off x="4348163" y="4746417"/>
            <a:ext cx="11423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System bus</a:t>
            </a:r>
          </a:p>
        </p:txBody>
      </p:sp>
      <p:sp>
        <p:nvSpPr>
          <p:cNvPr id="66583" name="Line 23"/>
          <p:cNvSpPr>
            <a:spLocks noChangeAspect="1" noChangeShapeType="1"/>
          </p:cNvSpPr>
          <p:nvPr/>
        </p:nvSpPr>
        <p:spPr bwMode="auto">
          <a:xfrm flipH="1">
            <a:off x="4027488" y="5073650"/>
            <a:ext cx="792162"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6584" name="Text Box 24"/>
          <p:cNvSpPr txBox="1">
            <a:spLocks noChangeAspect="1" noChangeArrowheads="1"/>
          </p:cNvSpPr>
          <p:nvPr/>
        </p:nvSpPr>
        <p:spPr bwMode="auto">
          <a:xfrm>
            <a:off x="6019800" y="4746417"/>
            <a:ext cx="1265988"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Memory bus</a:t>
            </a:r>
          </a:p>
        </p:txBody>
      </p:sp>
      <p:sp>
        <p:nvSpPr>
          <p:cNvPr id="66585" name="Line 25"/>
          <p:cNvSpPr>
            <a:spLocks noChangeAspect="1" noChangeShapeType="1"/>
          </p:cNvSpPr>
          <p:nvPr/>
        </p:nvSpPr>
        <p:spPr bwMode="auto">
          <a:xfrm>
            <a:off x="6664325" y="5073650"/>
            <a:ext cx="0" cy="52705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Tree>
    <p:extLst>
      <p:ext uri="{BB962C8B-B14F-4D97-AF65-F5344CB8AC3E}">
        <p14:creationId xmlns:p14="http://schemas.microsoft.com/office/powerpoint/2010/main" val="2682792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Up-Down Arrow 42"/>
          <p:cNvSpPr/>
          <p:nvPr/>
        </p:nvSpPr>
        <p:spPr bwMode="auto">
          <a:xfrm>
            <a:off x="3352800" y="1295400"/>
            <a:ext cx="685800" cy="990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35" name="Up-Down Arrow 34"/>
          <p:cNvSpPr/>
          <p:nvPr/>
        </p:nvSpPr>
        <p:spPr bwMode="auto">
          <a:xfrm>
            <a:off x="3352800" y="2895600"/>
            <a:ext cx="685800" cy="1371600"/>
          </a:xfrm>
          <a:prstGeom prst="upDownArrow">
            <a:avLst/>
          </a:prstGeom>
          <a:solidFill>
            <a:schemeClr val="bg1">
              <a:lumMod val="75000"/>
            </a:scheme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algn="ctr"/>
            <a:endParaRPr lang="en-US" dirty="0">
              <a:latin typeface="Calibri" pitchFamily="34" charset="0"/>
            </a:endParaRPr>
          </a:p>
        </p:txBody>
      </p:sp>
      <p:sp>
        <p:nvSpPr>
          <p:cNvPr id="2" name="Title 1"/>
          <p:cNvSpPr>
            <a:spLocks noGrp="1"/>
          </p:cNvSpPr>
          <p:nvPr>
            <p:ph type="title"/>
          </p:nvPr>
        </p:nvSpPr>
        <p:spPr/>
        <p:txBody>
          <a:bodyPr/>
          <a:lstStyle/>
          <a:p>
            <a:r>
              <a:rPr lang="en-US" dirty="0"/>
              <a:t>General Cache Concepts: Miss</a:t>
            </a:r>
          </a:p>
        </p:txBody>
      </p:sp>
      <p:sp>
        <p:nvSpPr>
          <p:cNvPr id="3" name="Rectangle 2"/>
          <p:cNvSpPr/>
          <p:nvPr/>
        </p:nvSpPr>
        <p:spPr bwMode="auto">
          <a:xfrm>
            <a:off x="1905000" y="4267200"/>
            <a:ext cx="3581400" cy="20574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1800" dirty="0">
              <a:latin typeface="Calibri" pitchFamily="34" charset="0"/>
            </a:endParaRPr>
          </a:p>
        </p:txBody>
      </p:sp>
      <p:sp>
        <p:nvSpPr>
          <p:cNvPr id="4" name="Rectangle 3"/>
          <p:cNvSpPr/>
          <p:nvPr/>
        </p:nvSpPr>
        <p:spPr bwMode="auto">
          <a:xfrm>
            <a:off x="1905000" y="2272391"/>
            <a:ext cx="3581400" cy="609600"/>
          </a:xfrm>
          <a:prstGeom prst="rect">
            <a:avLst/>
          </a:prstGeom>
          <a:solidFill>
            <a:schemeClr val="accent2">
              <a:lumMod val="20000"/>
              <a:lumOff val="80000"/>
            </a:schemeClr>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5" name="Rectangle 4"/>
          <p:cNvSpPr/>
          <p:nvPr/>
        </p:nvSpPr>
        <p:spPr bwMode="auto">
          <a:xfrm>
            <a:off x="20574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0</a:t>
            </a:r>
          </a:p>
        </p:txBody>
      </p:sp>
      <p:sp>
        <p:nvSpPr>
          <p:cNvPr id="6" name="Rectangle 5"/>
          <p:cNvSpPr/>
          <p:nvPr/>
        </p:nvSpPr>
        <p:spPr bwMode="auto">
          <a:xfrm>
            <a:off x="28956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a:t>
            </a:r>
          </a:p>
        </p:txBody>
      </p:sp>
      <p:sp>
        <p:nvSpPr>
          <p:cNvPr id="7" name="Rectangle 6"/>
          <p:cNvSpPr/>
          <p:nvPr/>
        </p:nvSpPr>
        <p:spPr bwMode="auto">
          <a:xfrm>
            <a:off x="37338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2</a:t>
            </a:r>
          </a:p>
        </p:txBody>
      </p:sp>
      <p:sp>
        <p:nvSpPr>
          <p:cNvPr id="8" name="Rectangle 7"/>
          <p:cNvSpPr/>
          <p:nvPr/>
        </p:nvSpPr>
        <p:spPr bwMode="auto">
          <a:xfrm>
            <a:off x="4572000" y="4419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9" name="Rectangle 8"/>
          <p:cNvSpPr/>
          <p:nvPr/>
        </p:nvSpPr>
        <p:spPr bwMode="auto">
          <a:xfrm>
            <a:off x="20574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4</a:t>
            </a:r>
          </a:p>
        </p:txBody>
      </p:sp>
      <p:sp>
        <p:nvSpPr>
          <p:cNvPr id="10" name="Rectangle 9"/>
          <p:cNvSpPr/>
          <p:nvPr/>
        </p:nvSpPr>
        <p:spPr bwMode="auto">
          <a:xfrm>
            <a:off x="28956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5</a:t>
            </a:r>
          </a:p>
        </p:txBody>
      </p:sp>
      <p:sp>
        <p:nvSpPr>
          <p:cNvPr id="11" name="Rectangle 10"/>
          <p:cNvSpPr/>
          <p:nvPr/>
        </p:nvSpPr>
        <p:spPr bwMode="auto">
          <a:xfrm>
            <a:off x="37338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6</a:t>
            </a:r>
          </a:p>
        </p:txBody>
      </p:sp>
      <p:sp>
        <p:nvSpPr>
          <p:cNvPr id="12" name="Rectangle 11"/>
          <p:cNvSpPr/>
          <p:nvPr/>
        </p:nvSpPr>
        <p:spPr bwMode="auto">
          <a:xfrm>
            <a:off x="4572000" y="4800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7</a:t>
            </a:r>
          </a:p>
        </p:txBody>
      </p:sp>
      <p:sp>
        <p:nvSpPr>
          <p:cNvPr id="13" name="Rectangle 12"/>
          <p:cNvSpPr/>
          <p:nvPr/>
        </p:nvSpPr>
        <p:spPr bwMode="auto">
          <a:xfrm>
            <a:off x="20574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14" name="Rectangle 13"/>
          <p:cNvSpPr/>
          <p:nvPr/>
        </p:nvSpPr>
        <p:spPr bwMode="auto">
          <a:xfrm>
            <a:off x="28956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15" name="Rectangle 14"/>
          <p:cNvSpPr/>
          <p:nvPr/>
        </p:nvSpPr>
        <p:spPr bwMode="auto">
          <a:xfrm>
            <a:off x="37338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10</a:t>
            </a:r>
          </a:p>
        </p:txBody>
      </p:sp>
      <p:sp>
        <p:nvSpPr>
          <p:cNvPr id="16" name="Rectangle 15"/>
          <p:cNvSpPr/>
          <p:nvPr/>
        </p:nvSpPr>
        <p:spPr bwMode="auto">
          <a:xfrm>
            <a:off x="4572000" y="5181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11</a:t>
            </a:r>
          </a:p>
        </p:txBody>
      </p:sp>
      <p:sp>
        <p:nvSpPr>
          <p:cNvPr id="17" name="Rectangle 16"/>
          <p:cNvSpPr/>
          <p:nvPr/>
        </p:nvSpPr>
        <p:spPr bwMode="auto">
          <a:xfrm>
            <a:off x="20574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18" name="Rectangle 17"/>
          <p:cNvSpPr/>
          <p:nvPr/>
        </p:nvSpPr>
        <p:spPr bwMode="auto">
          <a:xfrm>
            <a:off x="28956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13</a:t>
            </a:r>
          </a:p>
        </p:txBody>
      </p:sp>
      <p:sp>
        <p:nvSpPr>
          <p:cNvPr id="19" name="Rectangle 18"/>
          <p:cNvSpPr/>
          <p:nvPr/>
        </p:nvSpPr>
        <p:spPr bwMode="auto">
          <a:xfrm>
            <a:off x="37338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0" name="Rectangle 19"/>
          <p:cNvSpPr/>
          <p:nvPr/>
        </p:nvSpPr>
        <p:spPr bwMode="auto">
          <a:xfrm>
            <a:off x="4572000" y="5562600"/>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15</a:t>
            </a:r>
          </a:p>
        </p:txBody>
      </p:sp>
      <p:cxnSp>
        <p:nvCxnSpPr>
          <p:cNvPr id="22" name="Straight Connector 21"/>
          <p:cNvCxnSpPr/>
          <p:nvPr/>
        </p:nvCxnSpPr>
        <p:spPr bwMode="auto">
          <a:xfrm>
            <a:off x="2286000" y="6096000"/>
            <a:ext cx="3048000" cy="1477"/>
          </a:xfrm>
          <a:prstGeom prst="line">
            <a:avLst/>
          </a:prstGeom>
          <a:noFill/>
          <a:ln w="88900" cap="rnd" cmpd="sng" algn="ctr">
            <a:solidFill>
              <a:schemeClr val="tx1"/>
            </a:solidFill>
            <a:prstDash val="sysDot"/>
            <a:round/>
            <a:headEnd type="none" w="med" len="med"/>
            <a:tailEnd type="none" w="med" len="med"/>
          </a:ln>
          <a:effectLst/>
        </p:spPr>
      </p:cxnSp>
      <p:sp>
        <p:nvSpPr>
          <p:cNvPr id="26" name="Rectangle 25"/>
          <p:cNvSpPr/>
          <p:nvPr/>
        </p:nvSpPr>
        <p:spPr bwMode="auto">
          <a:xfrm>
            <a:off x="20574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8</a:t>
            </a:r>
          </a:p>
        </p:txBody>
      </p:sp>
      <p:sp>
        <p:nvSpPr>
          <p:cNvPr id="27" name="Rectangle 26"/>
          <p:cNvSpPr/>
          <p:nvPr/>
        </p:nvSpPr>
        <p:spPr bwMode="auto">
          <a:xfrm>
            <a:off x="28956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9</a:t>
            </a:r>
          </a:p>
        </p:txBody>
      </p:sp>
      <p:sp>
        <p:nvSpPr>
          <p:cNvPr id="28" name="Rectangle 27"/>
          <p:cNvSpPr/>
          <p:nvPr/>
        </p:nvSpPr>
        <p:spPr bwMode="auto">
          <a:xfrm>
            <a:off x="37338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14</a:t>
            </a:r>
          </a:p>
        </p:txBody>
      </p:sp>
      <p:sp>
        <p:nvSpPr>
          <p:cNvPr id="29" name="Rectangle 28"/>
          <p:cNvSpPr/>
          <p:nvPr/>
        </p:nvSpPr>
        <p:spPr bwMode="auto">
          <a:xfrm>
            <a:off x="4572000" y="2424791"/>
            <a:ext cx="762000" cy="304800"/>
          </a:xfrm>
          <a:prstGeom prst="rect">
            <a:avLst/>
          </a:prstGeom>
          <a:solidFill>
            <a:schemeClr val="bg1"/>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3</a:t>
            </a:r>
          </a:p>
        </p:txBody>
      </p:sp>
      <p:sp>
        <p:nvSpPr>
          <p:cNvPr id="30" name="TextBox 29"/>
          <p:cNvSpPr txBox="1"/>
          <p:nvPr/>
        </p:nvSpPr>
        <p:spPr>
          <a:xfrm>
            <a:off x="788764" y="2348591"/>
            <a:ext cx="949299" cy="461665"/>
          </a:xfrm>
          <a:prstGeom prst="rect">
            <a:avLst/>
          </a:prstGeom>
          <a:noFill/>
        </p:spPr>
        <p:txBody>
          <a:bodyPr wrap="none" rtlCol="0">
            <a:spAutoFit/>
          </a:bodyPr>
          <a:lstStyle/>
          <a:p>
            <a:r>
              <a:rPr lang="en-US" dirty="0">
                <a:latin typeface="Calibri" pitchFamily="34" charset="0"/>
              </a:rPr>
              <a:t>Cache</a:t>
            </a:r>
          </a:p>
        </p:txBody>
      </p:sp>
      <p:sp>
        <p:nvSpPr>
          <p:cNvPr id="31" name="TextBox 30"/>
          <p:cNvSpPr txBox="1"/>
          <p:nvPr/>
        </p:nvSpPr>
        <p:spPr>
          <a:xfrm>
            <a:off x="457200" y="4343400"/>
            <a:ext cx="1280863" cy="461665"/>
          </a:xfrm>
          <a:prstGeom prst="rect">
            <a:avLst/>
          </a:prstGeom>
          <a:noFill/>
        </p:spPr>
        <p:txBody>
          <a:bodyPr wrap="none" rtlCol="0">
            <a:spAutoFit/>
          </a:bodyPr>
          <a:lstStyle/>
          <a:p>
            <a:r>
              <a:rPr lang="en-US" dirty="0">
                <a:latin typeface="Calibri" pitchFamily="34" charset="0"/>
              </a:rPr>
              <a:t>Memory</a:t>
            </a:r>
          </a:p>
        </p:txBody>
      </p:sp>
      <p:sp>
        <p:nvSpPr>
          <p:cNvPr id="44" name="Text Box 29"/>
          <p:cNvSpPr txBox="1">
            <a:spLocks noChangeArrowheads="1"/>
          </p:cNvSpPr>
          <p:nvPr/>
        </p:nvSpPr>
        <p:spPr bwMode="auto">
          <a:xfrm>
            <a:off x="5919759" y="1580883"/>
            <a:ext cx="2826906" cy="396135"/>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Data in block b is needed</a:t>
            </a:r>
          </a:p>
        </p:txBody>
      </p:sp>
      <p:sp>
        <p:nvSpPr>
          <p:cNvPr id="46" name="Rectangle 45"/>
          <p:cNvSpPr/>
          <p:nvPr/>
        </p:nvSpPr>
        <p:spPr>
          <a:xfrm>
            <a:off x="3997173" y="1619517"/>
            <a:ext cx="1184428" cy="338554"/>
          </a:xfrm>
          <a:prstGeom prst="rect">
            <a:avLst/>
          </a:prstGeom>
        </p:spPr>
        <p:txBody>
          <a:bodyPr wrap="none">
            <a:spAutoFit/>
          </a:bodyPr>
          <a:lstStyle/>
          <a:p>
            <a:pPr algn="ctr"/>
            <a:r>
              <a:rPr lang="en-US" sz="1600" dirty="0">
                <a:latin typeface="Calibri" pitchFamily="34" charset="0"/>
              </a:rPr>
              <a:t>Request: 12</a:t>
            </a:r>
          </a:p>
        </p:txBody>
      </p:sp>
      <p:sp>
        <p:nvSpPr>
          <p:cNvPr id="48" name="Text Box 29"/>
          <p:cNvSpPr txBox="1">
            <a:spLocks noChangeArrowheads="1"/>
          </p:cNvSpPr>
          <p:nvPr/>
        </p:nvSpPr>
        <p:spPr bwMode="auto">
          <a:xfrm>
            <a:off x="5936094" y="2209800"/>
            <a:ext cx="2569847"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not in cache:</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C00000"/>
                </a:solidFill>
                <a:latin typeface="Calibri" pitchFamily="34" charset="0"/>
              </a:rPr>
              <a:t>Miss!</a:t>
            </a:r>
          </a:p>
        </p:txBody>
      </p:sp>
      <p:sp>
        <p:nvSpPr>
          <p:cNvPr id="34" name="Text Box 29"/>
          <p:cNvSpPr txBox="1">
            <a:spLocks noChangeArrowheads="1"/>
          </p:cNvSpPr>
          <p:nvPr/>
        </p:nvSpPr>
        <p:spPr bwMode="auto">
          <a:xfrm>
            <a:off x="5943600" y="3200400"/>
            <a:ext cx="2585173" cy="697756"/>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fetched from</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i="1" dirty="0">
                <a:latin typeface="Calibri" pitchFamily="34" charset="0"/>
              </a:rPr>
              <a:t>memory</a:t>
            </a:r>
            <a:endParaRPr lang="en-GB" sz="2000" b="1" i="1" dirty="0">
              <a:latin typeface="Calibri" pitchFamily="34" charset="0"/>
            </a:endParaRPr>
          </a:p>
        </p:txBody>
      </p:sp>
      <p:sp>
        <p:nvSpPr>
          <p:cNvPr id="36" name="Rectangle 35"/>
          <p:cNvSpPr/>
          <p:nvPr/>
        </p:nvSpPr>
        <p:spPr>
          <a:xfrm>
            <a:off x="3997172" y="3395246"/>
            <a:ext cx="1184428" cy="338554"/>
          </a:xfrm>
          <a:prstGeom prst="rect">
            <a:avLst/>
          </a:prstGeom>
        </p:spPr>
        <p:txBody>
          <a:bodyPr wrap="none">
            <a:spAutoFit/>
          </a:bodyPr>
          <a:lstStyle/>
          <a:p>
            <a:pPr algn="ctr"/>
            <a:r>
              <a:rPr lang="en-US" sz="1600" dirty="0">
                <a:latin typeface="Calibri" pitchFamily="34" charset="0"/>
              </a:rPr>
              <a:t>Request: 12</a:t>
            </a:r>
          </a:p>
        </p:txBody>
      </p:sp>
      <p:sp>
        <p:nvSpPr>
          <p:cNvPr id="37" name="Rectangle 36"/>
          <p:cNvSpPr/>
          <p:nvPr/>
        </p:nvSpPr>
        <p:spPr bwMode="auto">
          <a:xfrm>
            <a:off x="2057400" y="55626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8" name="Rectangle 37"/>
          <p:cNvSpPr/>
          <p:nvPr/>
        </p:nvSpPr>
        <p:spPr bwMode="auto">
          <a:xfrm>
            <a:off x="2590800" y="3429000"/>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39" name="Rectangle 38"/>
          <p:cNvSpPr/>
          <p:nvPr/>
        </p:nvSpPr>
        <p:spPr bwMode="auto">
          <a:xfrm>
            <a:off x="2895600" y="2425522"/>
            <a:ext cx="762000" cy="304800"/>
          </a:xfrm>
          <a:prstGeom prst="rect">
            <a:avLst/>
          </a:prstGeom>
          <a:solidFill>
            <a:srgbClr val="FF9999"/>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dirty="0">
                <a:latin typeface="Calibri" pitchFamily="34" charset="0"/>
              </a:rPr>
              <a:t>12</a:t>
            </a:r>
          </a:p>
        </p:txBody>
      </p:sp>
      <p:sp>
        <p:nvSpPr>
          <p:cNvPr id="42" name="Text Box 29"/>
          <p:cNvSpPr txBox="1">
            <a:spLocks noChangeArrowheads="1"/>
          </p:cNvSpPr>
          <p:nvPr/>
        </p:nvSpPr>
        <p:spPr bwMode="auto">
          <a:xfrm>
            <a:off x="5943600" y="4191000"/>
            <a:ext cx="2810939" cy="1753558"/>
          </a:xfrm>
          <a:prstGeom prst="rect">
            <a:avLst/>
          </a:prstGeom>
          <a:noFill/>
          <a:ln w="9525">
            <a:noFill/>
            <a:round/>
            <a:headEnd/>
            <a:tailEnd/>
          </a:ln>
        </p:spPr>
        <p:txBody>
          <a:bodyPr wrap="none" lIns="90000" tIns="46800" rIns="90000" bIns="46800" anchor="ctr">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latin typeface="Calibri" pitchFamily="34" charset="0"/>
              </a:rPr>
              <a:t>Block b is stored in cache</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Placement policy:</a:t>
            </a:r>
            <a:br>
              <a:rPr lang="en-GB" sz="1800" b="0" dirty="0">
                <a:latin typeface="Calibri" pitchFamily="34" charset="0"/>
              </a:rPr>
            </a:br>
            <a:r>
              <a:rPr lang="en-GB" sz="1800" b="0" dirty="0">
                <a:latin typeface="Calibri" pitchFamily="34" charset="0"/>
              </a:rPr>
              <a:t>determines where b goes</a:t>
            </a:r>
          </a:p>
          <a:p>
            <a:pPr marL="115888" indent="-115888">
              <a:lnSpc>
                <a:spcPct val="98000"/>
              </a:lnSpc>
              <a:buFont typeface="Arial"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a:solidFill>
                  <a:srgbClr val="C00000"/>
                </a:solidFill>
                <a:latin typeface="Calibri" pitchFamily="34" charset="0"/>
              </a:rPr>
              <a:t>Replacement policy:</a:t>
            </a:r>
            <a:br>
              <a:rPr lang="en-GB" sz="1800" b="0" dirty="0">
                <a:solidFill>
                  <a:srgbClr val="C00000"/>
                </a:solidFill>
                <a:latin typeface="Calibri" pitchFamily="34" charset="0"/>
              </a:rPr>
            </a:br>
            <a:r>
              <a:rPr lang="en-GB" sz="1800" b="0" dirty="0">
                <a:latin typeface="Calibri" pitchFamily="34" charset="0"/>
              </a:rPr>
              <a:t>determines which block</a:t>
            </a:r>
            <a:br>
              <a:rPr lang="en-GB" sz="1800" b="0" dirty="0">
                <a:latin typeface="Calibri" pitchFamily="34" charset="0"/>
              </a:rPr>
            </a:br>
            <a:r>
              <a:rPr lang="en-GB" sz="1800" b="0" dirty="0">
                <a:latin typeface="Calibri" pitchFamily="34" charset="0"/>
              </a:rPr>
              <a:t>gets evicted (victim)</a:t>
            </a:r>
          </a:p>
        </p:txBody>
      </p:sp>
      <p:sp>
        <p:nvSpPr>
          <p:cNvPr id="21" name="TextBox 20">
            <a:extLst>
              <a:ext uri="{FF2B5EF4-FFF2-40B4-BE49-F238E27FC236}">
                <a16:creationId xmlns:a16="http://schemas.microsoft.com/office/drawing/2014/main" id="{297DF904-6842-4021-8DDB-585EDEE3FDC4}"/>
              </a:ext>
            </a:extLst>
          </p:cNvPr>
          <p:cNvSpPr txBox="1"/>
          <p:nvPr/>
        </p:nvSpPr>
        <p:spPr>
          <a:xfrm>
            <a:off x="6003979" y="6123709"/>
            <a:ext cx="2524794" cy="646331"/>
          </a:xfrm>
          <a:prstGeom prst="rect">
            <a:avLst/>
          </a:prstGeom>
          <a:noFill/>
        </p:spPr>
        <p:txBody>
          <a:bodyPr wrap="none" rtlCol="0">
            <a:spAutoFit/>
          </a:bodyPr>
          <a:lstStyle/>
          <a:p>
            <a:pPr algn="ctr"/>
            <a:r>
              <a:rPr lang="en-US" sz="1800" dirty="0">
                <a:solidFill>
                  <a:srgbClr val="FF0000"/>
                </a:solidFill>
                <a:latin typeface="Calibri" pitchFamily="34" charset="0"/>
              </a:rPr>
              <a:t>Impact of spatial locality</a:t>
            </a:r>
            <a:br>
              <a:rPr lang="en-US" sz="1800" dirty="0">
                <a:solidFill>
                  <a:srgbClr val="FF0000"/>
                </a:solidFill>
                <a:latin typeface="Calibri" pitchFamily="34" charset="0"/>
              </a:rPr>
            </a:br>
            <a:r>
              <a:rPr lang="en-US" sz="1800" dirty="0">
                <a:solidFill>
                  <a:srgbClr val="FF0000"/>
                </a:solidFill>
                <a:latin typeface="Calibri" pitchFamily="34" charset="0"/>
              </a:rPr>
              <a:t>on number of misses?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2">
                                            <p:txEl>
                                              <p:pRg st="1" end="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8" grpId="0"/>
      <p:bldP spid="34" grpId="0"/>
      <p:bldP spid="36" grpId="0"/>
      <p:bldP spid="37" grpId="0" animBg="1"/>
      <p:bldP spid="38" grpId="0" animBg="1"/>
      <p:bldP spid="38" grpId="1" animBg="1"/>
      <p:bldP spid="39" grpId="0" animBg="1"/>
      <p:bldP spid="42" grpId="0" build="allAtOnce"/>
      <p:bldP spid="2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title"/>
          </p:nvPr>
        </p:nvSpPr>
        <p:spPr/>
        <p:txBody>
          <a:bodyPr/>
          <a:lstStyle/>
          <a:p>
            <a:r>
              <a:rPr lang="en-US" dirty="0"/>
              <a:t> General Caching Concepts: </a:t>
            </a:r>
            <a:br>
              <a:rPr lang="en-US" dirty="0"/>
            </a:br>
            <a:r>
              <a:rPr lang="en-US" dirty="0"/>
              <a:t>3 Types of Cache Misses</a:t>
            </a:r>
          </a:p>
        </p:txBody>
      </p:sp>
      <p:sp>
        <p:nvSpPr>
          <p:cNvPr id="138245" name="Rectangle 5"/>
          <p:cNvSpPr>
            <a:spLocks noGrp="1" noChangeArrowheads="1"/>
          </p:cNvSpPr>
          <p:nvPr>
            <p:ph type="body" idx="1"/>
          </p:nvPr>
        </p:nvSpPr>
        <p:spPr>
          <a:xfrm>
            <a:off x="396875" y="1733550"/>
            <a:ext cx="8518525" cy="4972050"/>
          </a:xfrm>
        </p:spPr>
        <p:txBody>
          <a:bodyPr/>
          <a:lstStyle/>
          <a:p>
            <a:r>
              <a:rPr lang="en-US" dirty="0">
                <a:solidFill>
                  <a:srgbClr val="C00000"/>
                </a:solidFill>
              </a:rPr>
              <a:t>Compulsory miss</a:t>
            </a:r>
          </a:p>
          <a:p>
            <a:pPr lvl="1"/>
            <a:r>
              <a:rPr lang="en-US"/>
              <a:t>Compulsory </a:t>
            </a:r>
            <a:r>
              <a:rPr lang="en-US" dirty="0"/>
              <a:t>misses occur because the cache starts empty and this is the first reference to the block.</a:t>
            </a:r>
          </a:p>
          <a:p>
            <a:r>
              <a:rPr lang="en-US" dirty="0">
                <a:solidFill>
                  <a:srgbClr val="C00000"/>
                </a:solidFill>
              </a:rPr>
              <a:t>Capacity miss</a:t>
            </a:r>
          </a:p>
          <a:p>
            <a:pPr lvl="1"/>
            <a:r>
              <a:rPr lang="en-US" dirty="0"/>
              <a:t>Occurs when the set of active cache blocks (</a:t>
            </a:r>
            <a:r>
              <a:rPr lang="en-US" dirty="0">
                <a:solidFill>
                  <a:srgbClr val="C00000"/>
                </a:solidFill>
              </a:rPr>
              <a:t>working set</a:t>
            </a:r>
            <a:r>
              <a:rPr lang="en-US" dirty="0"/>
              <a:t>) is larger than the cache.</a:t>
            </a:r>
          </a:p>
          <a:p>
            <a:r>
              <a:rPr lang="en-US" dirty="0">
                <a:solidFill>
                  <a:srgbClr val="C00000"/>
                </a:solidFill>
              </a:rPr>
              <a:t>Conflict miss</a:t>
            </a:r>
          </a:p>
          <a:p>
            <a:pPr lvl="1"/>
            <a:r>
              <a:rPr lang="en-US" dirty="0"/>
              <a:t>Most caches limit blocks at level k+1 to a small subset (sometimes a singleton) of the block positions at level k.</a:t>
            </a:r>
          </a:p>
          <a:p>
            <a:pPr lvl="2"/>
            <a:r>
              <a:rPr lang="en-US" dirty="0"/>
              <a:t>E.g. Block </a:t>
            </a:r>
            <a:r>
              <a:rPr lang="en-US" dirty="0" err="1"/>
              <a:t>i</a:t>
            </a:r>
            <a:r>
              <a:rPr lang="en-US" dirty="0"/>
              <a:t> at level k+1 must be placed in block (</a:t>
            </a:r>
            <a:r>
              <a:rPr lang="en-US" dirty="0" err="1"/>
              <a:t>i</a:t>
            </a:r>
            <a:r>
              <a:rPr lang="en-US" dirty="0"/>
              <a:t> mod 4) at level </a:t>
            </a:r>
            <a:r>
              <a:rPr lang="en-US" dirty="0" err="1"/>
              <a:t>k</a:t>
            </a:r>
            <a:r>
              <a:rPr lang="en-US" dirty="0"/>
              <a:t>.</a:t>
            </a:r>
          </a:p>
          <a:p>
            <a:pPr lvl="1"/>
            <a:r>
              <a:rPr lang="en-US" dirty="0"/>
              <a:t>Conflict misses occur when the level </a:t>
            </a:r>
            <a:r>
              <a:rPr lang="en-US" dirty="0" err="1"/>
              <a:t>k</a:t>
            </a:r>
            <a:r>
              <a:rPr lang="en-US" dirty="0"/>
              <a:t> cache is large enough, but multiple data objects all map to the same level </a:t>
            </a:r>
            <a:r>
              <a:rPr lang="en-US" dirty="0" err="1"/>
              <a:t>k</a:t>
            </a:r>
            <a:r>
              <a:rPr lang="en-US" dirty="0"/>
              <a:t> block.</a:t>
            </a:r>
          </a:p>
          <a:p>
            <a:pPr lvl="2"/>
            <a:r>
              <a:rPr lang="en-US" dirty="0"/>
              <a:t>E.g. Referencing blocks 0, 8, 0, 8, 0, 8, ... would miss every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2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824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82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824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24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824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357018" y="435678"/>
            <a:ext cx="8659982" cy="762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Examples of Caching in the </a:t>
            </a:r>
            <a:r>
              <a:rPr lang="en-GB" dirty="0" err="1"/>
              <a:t>Mem</a:t>
            </a:r>
            <a:r>
              <a:rPr lang="en-GB" dirty="0"/>
              <a:t>. Hierarchy</a:t>
            </a:r>
          </a:p>
        </p:txBody>
      </p:sp>
      <p:sp>
        <p:nvSpPr>
          <p:cNvPr id="37893" name="Rectangle 3"/>
          <p:cNvSpPr>
            <a:spLocks noChangeArrowheads="1"/>
          </p:cNvSpPr>
          <p:nvPr/>
        </p:nvSpPr>
        <p:spPr bwMode="auto">
          <a:xfrm>
            <a:off x="7658100" y="24288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6">
                    <a:lumMod val="75000"/>
                  </a:schemeClr>
                </a:solidFill>
                <a:latin typeface="Calibri" pitchFamily="34" charset="0"/>
              </a:rPr>
              <a:t>Hardware MMU</a:t>
            </a:r>
          </a:p>
        </p:txBody>
      </p:sp>
      <p:sp>
        <p:nvSpPr>
          <p:cNvPr id="37894" name="Rectangle 4"/>
          <p:cNvSpPr>
            <a:spLocks noChangeArrowheads="1"/>
          </p:cNvSpPr>
          <p:nvPr/>
        </p:nvSpPr>
        <p:spPr bwMode="auto">
          <a:xfrm>
            <a:off x="5905500" y="24288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895" name="Rectangle 5"/>
          <p:cNvSpPr>
            <a:spLocks noChangeArrowheads="1"/>
          </p:cNvSpPr>
          <p:nvPr/>
        </p:nvSpPr>
        <p:spPr bwMode="auto">
          <a:xfrm>
            <a:off x="3848100" y="24288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TLB</a:t>
            </a:r>
          </a:p>
        </p:txBody>
      </p:sp>
      <p:sp>
        <p:nvSpPr>
          <p:cNvPr id="37896" name="Rectangle 6"/>
          <p:cNvSpPr>
            <a:spLocks noChangeArrowheads="1"/>
          </p:cNvSpPr>
          <p:nvPr/>
        </p:nvSpPr>
        <p:spPr bwMode="auto">
          <a:xfrm>
            <a:off x="1943100" y="24288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Address translations</a:t>
            </a:r>
          </a:p>
        </p:txBody>
      </p:sp>
      <p:sp>
        <p:nvSpPr>
          <p:cNvPr id="37897" name="Rectangle 7"/>
          <p:cNvSpPr>
            <a:spLocks noChangeArrowheads="1"/>
          </p:cNvSpPr>
          <p:nvPr/>
        </p:nvSpPr>
        <p:spPr bwMode="auto">
          <a:xfrm>
            <a:off x="114300" y="24288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TLB</a:t>
            </a:r>
          </a:p>
        </p:txBody>
      </p:sp>
      <p:sp>
        <p:nvSpPr>
          <p:cNvPr id="37898" name="Rectangle 8"/>
          <p:cNvSpPr>
            <a:spLocks noChangeArrowheads="1"/>
          </p:cNvSpPr>
          <p:nvPr/>
        </p:nvSpPr>
        <p:spPr bwMode="auto">
          <a:xfrm>
            <a:off x="7658100" y="5338763"/>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browser</a:t>
            </a:r>
          </a:p>
        </p:txBody>
      </p:sp>
      <p:sp>
        <p:nvSpPr>
          <p:cNvPr id="37899" name="Rectangle 9"/>
          <p:cNvSpPr>
            <a:spLocks noChangeArrowheads="1"/>
          </p:cNvSpPr>
          <p:nvPr/>
        </p:nvSpPr>
        <p:spPr bwMode="auto">
          <a:xfrm>
            <a:off x="5905500" y="5338763"/>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00" name="Rectangle 10"/>
          <p:cNvSpPr>
            <a:spLocks noChangeArrowheads="1"/>
          </p:cNvSpPr>
          <p:nvPr/>
        </p:nvSpPr>
        <p:spPr bwMode="auto">
          <a:xfrm>
            <a:off x="3848100" y="5338763"/>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01" name="Rectangle 11"/>
          <p:cNvSpPr>
            <a:spLocks noChangeArrowheads="1"/>
          </p:cNvSpPr>
          <p:nvPr/>
        </p:nvSpPr>
        <p:spPr bwMode="auto">
          <a:xfrm>
            <a:off x="1943100" y="5338763"/>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02" name="Rectangle 12"/>
          <p:cNvSpPr>
            <a:spLocks noChangeArrowheads="1"/>
          </p:cNvSpPr>
          <p:nvPr/>
        </p:nvSpPr>
        <p:spPr bwMode="auto">
          <a:xfrm>
            <a:off x="114300" y="5338763"/>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Browser cache</a:t>
            </a:r>
          </a:p>
        </p:txBody>
      </p:sp>
      <p:sp>
        <p:nvSpPr>
          <p:cNvPr id="37903" name="Rectangle 13"/>
          <p:cNvSpPr>
            <a:spLocks noChangeArrowheads="1"/>
          </p:cNvSpPr>
          <p:nvPr/>
        </p:nvSpPr>
        <p:spPr bwMode="auto">
          <a:xfrm>
            <a:off x="114300" y="5924550"/>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cache</a:t>
            </a:r>
          </a:p>
        </p:txBody>
      </p:sp>
      <p:sp>
        <p:nvSpPr>
          <p:cNvPr id="37904" name="Rectangle 14"/>
          <p:cNvSpPr>
            <a:spLocks noChangeArrowheads="1"/>
          </p:cNvSpPr>
          <p:nvPr/>
        </p:nvSpPr>
        <p:spPr bwMode="auto">
          <a:xfrm>
            <a:off x="114300" y="4752975"/>
            <a:ext cx="1828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Network buffer cache</a:t>
            </a:r>
          </a:p>
        </p:txBody>
      </p:sp>
      <p:sp>
        <p:nvSpPr>
          <p:cNvPr id="37905" name="Rectangle 15"/>
          <p:cNvSpPr>
            <a:spLocks noChangeArrowheads="1"/>
          </p:cNvSpPr>
          <p:nvPr/>
        </p:nvSpPr>
        <p:spPr bwMode="auto">
          <a:xfrm>
            <a:off x="114300" y="402907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Buffer cache</a:t>
            </a:r>
          </a:p>
        </p:txBody>
      </p:sp>
      <p:sp>
        <p:nvSpPr>
          <p:cNvPr id="37906" name="Rectangle 16"/>
          <p:cNvSpPr>
            <a:spLocks noChangeArrowheads="1"/>
          </p:cNvSpPr>
          <p:nvPr/>
        </p:nvSpPr>
        <p:spPr bwMode="auto">
          <a:xfrm>
            <a:off x="114300" y="3690938"/>
            <a:ext cx="1828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Virtual Memory</a:t>
            </a:r>
          </a:p>
        </p:txBody>
      </p:sp>
      <p:sp>
        <p:nvSpPr>
          <p:cNvPr id="37907" name="Rectangle 17"/>
          <p:cNvSpPr>
            <a:spLocks noChangeArrowheads="1"/>
          </p:cNvSpPr>
          <p:nvPr/>
        </p:nvSpPr>
        <p:spPr bwMode="auto">
          <a:xfrm>
            <a:off x="114300" y="3352800"/>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L2 cache</a:t>
            </a:r>
          </a:p>
        </p:txBody>
      </p:sp>
      <p:sp>
        <p:nvSpPr>
          <p:cNvPr id="37908" name="Rectangle 18"/>
          <p:cNvSpPr>
            <a:spLocks noChangeArrowheads="1"/>
          </p:cNvSpPr>
          <p:nvPr/>
        </p:nvSpPr>
        <p:spPr bwMode="auto">
          <a:xfrm>
            <a:off x="114300" y="3014663"/>
            <a:ext cx="1828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L1 cache</a:t>
            </a:r>
          </a:p>
        </p:txBody>
      </p:sp>
      <p:sp>
        <p:nvSpPr>
          <p:cNvPr id="37909" name="Rectangle 19"/>
          <p:cNvSpPr>
            <a:spLocks noChangeArrowheads="1"/>
          </p:cNvSpPr>
          <p:nvPr/>
        </p:nvSpPr>
        <p:spPr bwMode="auto">
          <a:xfrm>
            <a:off x="114300" y="2078038"/>
            <a:ext cx="1828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Registers</a:t>
            </a:r>
          </a:p>
        </p:txBody>
      </p:sp>
      <p:sp>
        <p:nvSpPr>
          <p:cNvPr id="37910" name="Rectangle 20"/>
          <p:cNvSpPr>
            <a:spLocks noChangeArrowheads="1"/>
          </p:cNvSpPr>
          <p:nvPr/>
        </p:nvSpPr>
        <p:spPr bwMode="auto">
          <a:xfrm>
            <a:off x="114300" y="1438275"/>
            <a:ext cx="1828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Cache Type</a:t>
            </a:r>
          </a:p>
        </p:txBody>
      </p:sp>
      <p:sp>
        <p:nvSpPr>
          <p:cNvPr id="37911" name="Rectangle 21"/>
          <p:cNvSpPr>
            <a:spLocks noChangeArrowheads="1"/>
          </p:cNvSpPr>
          <p:nvPr/>
        </p:nvSpPr>
        <p:spPr bwMode="auto">
          <a:xfrm>
            <a:off x="1943100" y="5924550"/>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pages</a:t>
            </a:r>
          </a:p>
        </p:txBody>
      </p:sp>
      <p:sp>
        <p:nvSpPr>
          <p:cNvPr id="37912" name="Rectangle 22"/>
          <p:cNvSpPr>
            <a:spLocks noChangeArrowheads="1"/>
          </p:cNvSpPr>
          <p:nvPr/>
        </p:nvSpPr>
        <p:spPr bwMode="auto">
          <a:xfrm>
            <a:off x="1943100" y="4752975"/>
            <a:ext cx="19050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3" name="Rectangle 23"/>
          <p:cNvSpPr>
            <a:spLocks noChangeArrowheads="1"/>
          </p:cNvSpPr>
          <p:nvPr/>
        </p:nvSpPr>
        <p:spPr bwMode="auto">
          <a:xfrm>
            <a:off x="1943100" y="402907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Parts of files</a:t>
            </a:r>
          </a:p>
        </p:txBody>
      </p:sp>
      <p:sp>
        <p:nvSpPr>
          <p:cNvPr id="37914" name="Rectangle 24"/>
          <p:cNvSpPr>
            <a:spLocks noChangeArrowheads="1"/>
          </p:cNvSpPr>
          <p:nvPr/>
        </p:nvSpPr>
        <p:spPr bwMode="auto">
          <a:xfrm>
            <a:off x="1943100" y="3690938"/>
            <a:ext cx="19050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4-KB pages</a:t>
            </a:r>
          </a:p>
        </p:txBody>
      </p:sp>
      <p:sp>
        <p:nvSpPr>
          <p:cNvPr id="37915" name="Rectangle 25"/>
          <p:cNvSpPr>
            <a:spLocks noChangeArrowheads="1"/>
          </p:cNvSpPr>
          <p:nvPr/>
        </p:nvSpPr>
        <p:spPr bwMode="auto">
          <a:xfrm>
            <a:off x="1943100" y="3352800"/>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6" name="Rectangle 26"/>
          <p:cNvSpPr>
            <a:spLocks noChangeArrowheads="1"/>
          </p:cNvSpPr>
          <p:nvPr/>
        </p:nvSpPr>
        <p:spPr bwMode="auto">
          <a:xfrm>
            <a:off x="1943100" y="3014663"/>
            <a:ext cx="19050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64-byte blocks</a:t>
            </a:r>
          </a:p>
        </p:txBody>
      </p:sp>
      <p:sp>
        <p:nvSpPr>
          <p:cNvPr id="37917" name="Rectangle 27"/>
          <p:cNvSpPr>
            <a:spLocks noChangeArrowheads="1"/>
          </p:cNvSpPr>
          <p:nvPr/>
        </p:nvSpPr>
        <p:spPr bwMode="auto">
          <a:xfrm>
            <a:off x="1943100" y="2078038"/>
            <a:ext cx="19050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4-8 byte words</a:t>
            </a:r>
          </a:p>
        </p:txBody>
      </p:sp>
      <p:sp>
        <p:nvSpPr>
          <p:cNvPr id="37918" name="Rectangle 28"/>
          <p:cNvSpPr>
            <a:spLocks noChangeArrowheads="1"/>
          </p:cNvSpPr>
          <p:nvPr/>
        </p:nvSpPr>
        <p:spPr bwMode="auto">
          <a:xfrm>
            <a:off x="1943100" y="1438275"/>
            <a:ext cx="19050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What is Cached?</a:t>
            </a:r>
          </a:p>
        </p:txBody>
      </p:sp>
      <p:sp>
        <p:nvSpPr>
          <p:cNvPr id="37919" name="Rectangle 29"/>
          <p:cNvSpPr>
            <a:spLocks noChangeArrowheads="1"/>
          </p:cNvSpPr>
          <p:nvPr/>
        </p:nvSpPr>
        <p:spPr bwMode="auto">
          <a:xfrm>
            <a:off x="7658100" y="5924550"/>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Web proxy server</a:t>
            </a:r>
          </a:p>
        </p:txBody>
      </p:sp>
      <p:sp>
        <p:nvSpPr>
          <p:cNvPr id="37920" name="Rectangle 30"/>
          <p:cNvSpPr>
            <a:spLocks noChangeArrowheads="1"/>
          </p:cNvSpPr>
          <p:nvPr/>
        </p:nvSpPr>
        <p:spPr bwMode="auto">
          <a:xfrm>
            <a:off x="5905500" y="5924550"/>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1,000,000,000</a:t>
            </a:r>
          </a:p>
        </p:txBody>
      </p:sp>
      <p:sp>
        <p:nvSpPr>
          <p:cNvPr id="37921" name="Rectangle 31"/>
          <p:cNvSpPr>
            <a:spLocks noChangeArrowheads="1"/>
          </p:cNvSpPr>
          <p:nvPr/>
        </p:nvSpPr>
        <p:spPr bwMode="auto">
          <a:xfrm>
            <a:off x="3848100" y="5924550"/>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Remote server disks</a:t>
            </a:r>
          </a:p>
        </p:txBody>
      </p:sp>
      <p:sp>
        <p:nvSpPr>
          <p:cNvPr id="37922" name="Rectangle 32"/>
          <p:cNvSpPr>
            <a:spLocks noChangeArrowheads="1"/>
          </p:cNvSpPr>
          <p:nvPr/>
        </p:nvSpPr>
        <p:spPr bwMode="auto">
          <a:xfrm>
            <a:off x="7658100" y="402907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OS</a:t>
            </a:r>
          </a:p>
        </p:txBody>
      </p:sp>
      <p:sp>
        <p:nvSpPr>
          <p:cNvPr id="37923" name="Rectangle 33"/>
          <p:cNvSpPr>
            <a:spLocks noChangeArrowheads="1"/>
          </p:cNvSpPr>
          <p:nvPr/>
        </p:nvSpPr>
        <p:spPr bwMode="auto">
          <a:xfrm>
            <a:off x="5905500" y="402907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24" name="Rectangle 34"/>
          <p:cNvSpPr>
            <a:spLocks noChangeArrowheads="1"/>
          </p:cNvSpPr>
          <p:nvPr/>
        </p:nvSpPr>
        <p:spPr bwMode="auto">
          <a:xfrm>
            <a:off x="3848100" y="402907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25" name="Rectangle 35"/>
          <p:cNvSpPr>
            <a:spLocks noChangeArrowheads="1"/>
          </p:cNvSpPr>
          <p:nvPr/>
        </p:nvSpPr>
        <p:spPr bwMode="auto">
          <a:xfrm>
            <a:off x="7658100" y="3014663"/>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6" name="Rectangle 36"/>
          <p:cNvSpPr>
            <a:spLocks noChangeArrowheads="1"/>
          </p:cNvSpPr>
          <p:nvPr/>
        </p:nvSpPr>
        <p:spPr bwMode="auto">
          <a:xfrm>
            <a:off x="5905500" y="3014663"/>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4</a:t>
            </a:r>
          </a:p>
        </p:txBody>
      </p:sp>
      <p:sp>
        <p:nvSpPr>
          <p:cNvPr id="37927" name="Rectangle 37"/>
          <p:cNvSpPr>
            <a:spLocks noChangeArrowheads="1"/>
          </p:cNvSpPr>
          <p:nvPr/>
        </p:nvSpPr>
        <p:spPr bwMode="auto">
          <a:xfrm>
            <a:off x="3848100" y="3014663"/>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L1</a:t>
            </a:r>
          </a:p>
        </p:txBody>
      </p:sp>
      <p:sp>
        <p:nvSpPr>
          <p:cNvPr id="37928" name="Rectangle 38"/>
          <p:cNvSpPr>
            <a:spLocks noChangeArrowheads="1"/>
          </p:cNvSpPr>
          <p:nvPr/>
        </p:nvSpPr>
        <p:spPr bwMode="auto">
          <a:xfrm>
            <a:off x="7658100" y="3352800"/>
            <a:ext cx="14478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a:t>
            </a:r>
          </a:p>
        </p:txBody>
      </p:sp>
      <p:sp>
        <p:nvSpPr>
          <p:cNvPr id="37929" name="Rectangle 39"/>
          <p:cNvSpPr>
            <a:spLocks noChangeArrowheads="1"/>
          </p:cNvSpPr>
          <p:nvPr/>
        </p:nvSpPr>
        <p:spPr bwMode="auto">
          <a:xfrm>
            <a:off x="5905500" y="3352800"/>
            <a:ext cx="1752600" cy="3381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a:t>
            </a:r>
          </a:p>
        </p:txBody>
      </p:sp>
      <p:sp>
        <p:nvSpPr>
          <p:cNvPr id="37930" name="Rectangle 40"/>
          <p:cNvSpPr>
            <a:spLocks noChangeArrowheads="1"/>
          </p:cNvSpPr>
          <p:nvPr/>
        </p:nvSpPr>
        <p:spPr bwMode="auto">
          <a:xfrm>
            <a:off x="3848100" y="3352800"/>
            <a:ext cx="2057400" cy="3381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On-Chip L2</a:t>
            </a:r>
          </a:p>
        </p:txBody>
      </p:sp>
      <p:sp>
        <p:nvSpPr>
          <p:cNvPr id="37931" name="Rectangle 41"/>
          <p:cNvSpPr>
            <a:spLocks noChangeArrowheads="1"/>
          </p:cNvSpPr>
          <p:nvPr/>
        </p:nvSpPr>
        <p:spPr bwMode="auto">
          <a:xfrm>
            <a:off x="7658100" y="4752975"/>
            <a:ext cx="14478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NFS client</a:t>
            </a:r>
          </a:p>
        </p:txBody>
      </p:sp>
      <p:sp>
        <p:nvSpPr>
          <p:cNvPr id="37932" name="Rectangle 42"/>
          <p:cNvSpPr>
            <a:spLocks noChangeArrowheads="1"/>
          </p:cNvSpPr>
          <p:nvPr/>
        </p:nvSpPr>
        <p:spPr bwMode="auto">
          <a:xfrm>
            <a:off x="5905500" y="4752975"/>
            <a:ext cx="1752600" cy="58578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10,000,000</a:t>
            </a:r>
          </a:p>
        </p:txBody>
      </p:sp>
      <p:sp>
        <p:nvSpPr>
          <p:cNvPr id="37933" name="Rectangle 43"/>
          <p:cNvSpPr>
            <a:spLocks noChangeArrowheads="1"/>
          </p:cNvSpPr>
          <p:nvPr/>
        </p:nvSpPr>
        <p:spPr bwMode="auto">
          <a:xfrm>
            <a:off x="3848100" y="4752975"/>
            <a:ext cx="2057400" cy="58578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Local disk</a:t>
            </a:r>
          </a:p>
        </p:txBody>
      </p:sp>
      <p:sp>
        <p:nvSpPr>
          <p:cNvPr id="37934" name="Rectangle 44"/>
          <p:cNvSpPr>
            <a:spLocks noChangeArrowheads="1"/>
          </p:cNvSpPr>
          <p:nvPr/>
        </p:nvSpPr>
        <p:spPr bwMode="auto">
          <a:xfrm>
            <a:off x="7658100" y="3690938"/>
            <a:ext cx="14478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Hardware + OS</a:t>
            </a:r>
          </a:p>
        </p:txBody>
      </p:sp>
      <p:sp>
        <p:nvSpPr>
          <p:cNvPr id="37935" name="Rectangle 45"/>
          <p:cNvSpPr>
            <a:spLocks noChangeArrowheads="1"/>
          </p:cNvSpPr>
          <p:nvPr/>
        </p:nvSpPr>
        <p:spPr bwMode="auto">
          <a:xfrm>
            <a:off x="5905500" y="3690938"/>
            <a:ext cx="1752600" cy="338137"/>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a:t>
            </a:r>
          </a:p>
        </p:txBody>
      </p:sp>
      <p:sp>
        <p:nvSpPr>
          <p:cNvPr id="37936" name="Rectangle 46"/>
          <p:cNvSpPr>
            <a:spLocks noChangeArrowheads="1"/>
          </p:cNvSpPr>
          <p:nvPr/>
        </p:nvSpPr>
        <p:spPr bwMode="auto">
          <a:xfrm>
            <a:off x="3848100" y="3690938"/>
            <a:ext cx="2057400" cy="338137"/>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Main memory</a:t>
            </a:r>
          </a:p>
        </p:txBody>
      </p:sp>
      <p:sp>
        <p:nvSpPr>
          <p:cNvPr id="37937" name="Rectangle 47"/>
          <p:cNvSpPr>
            <a:spLocks noChangeArrowheads="1"/>
          </p:cNvSpPr>
          <p:nvPr/>
        </p:nvSpPr>
        <p:spPr bwMode="auto">
          <a:xfrm>
            <a:off x="7658100" y="2078038"/>
            <a:ext cx="14478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Compiler</a:t>
            </a:r>
          </a:p>
        </p:txBody>
      </p:sp>
      <p:sp>
        <p:nvSpPr>
          <p:cNvPr id="37938" name="Rectangle 48"/>
          <p:cNvSpPr>
            <a:spLocks noChangeArrowheads="1"/>
          </p:cNvSpPr>
          <p:nvPr/>
        </p:nvSpPr>
        <p:spPr bwMode="auto">
          <a:xfrm>
            <a:off x="5905500" y="2078038"/>
            <a:ext cx="1752600" cy="350838"/>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0</a:t>
            </a:r>
          </a:p>
        </p:txBody>
      </p:sp>
      <p:sp>
        <p:nvSpPr>
          <p:cNvPr id="37939" name="Rectangle 49"/>
          <p:cNvSpPr>
            <a:spLocks noChangeArrowheads="1"/>
          </p:cNvSpPr>
          <p:nvPr/>
        </p:nvSpPr>
        <p:spPr bwMode="auto">
          <a:xfrm>
            <a:off x="3848100" y="2078038"/>
            <a:ext cx="2057400" cy="350838"/>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 CPU core</a:t>
            </a:r>
          </a:p>
        </p:txBody>
      </p:sp>
      <p:sp>
        <p:nvSpPr>
          <p:cNvPr id="37940" name="Rectangle 50"/>
          <p:cNvSpPr>
            <a:spLocks noChangeArrowheads="1"/>
          </p:cNvSpPr>
          <p:nvPr/>
        </p:nvSpPr>
        <p:spPr bwMode="auto">
          <a:xfrm>
            <a:off x="7658100" y="1438275"/>
            <a:ext cx="14478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Managed By</a:t>
            </a:r>
          </a:p>
        </p:txBody>
      </p:sp>
      <p:sp>
        <p:nvSpPr>
          <p:cNvPr id="37941" name="Rectangle 51"/>
          <p:cNvSpPr>
            <a:spLocks noChangeArrowheads="1"/>
          </p:cNvSpPr>
          <p:nvPr/>
        </p:nvSpPr>
        <p:spPr bwMode="auto">
          <a:xfrm>
            <a:off x="5905500" y="1438275"/>
            <a:ext cx="1752600" cy="639763"/>
          </a:xfrm>
          <a:prstGeom prst="rect">
            <a:avLst/>
          </a:prstGeom>
          <a:solidFill>
            <a:schemeClr val="bg1">
              <a:lumMod val="85000"/>
            </a:schemeClr>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Latency (cycles)</a:t>
            </a:r>
          </a:p>
        </p:txBody>
      </p:sp>
      <p:sp>
        <p:nvSpPr>
          <p:cNvPr id="37942" name="Rectangle 52"/>
          <p:cNvSpPr>
            <a:spLocks noChangeArrowheads="1"/>
          </p:cNvSpPr>
          <p:nvPr/>
        </p:nvSpPr>
        <p:spPr bwMode="auto">
          <a:xfrm>
            <a:off x="3848100" y="1438275"/>
            <a:ext cx="2057400" cy="639763"/>
          </a:xfrm>
          <a:prstGeom prst="rect">
            <a:avLst/>
          </a:prstGeom>
          <a:solidFill>
            <a:srgbClr val="E0E0E0"/>
          </a:solidFill>
          <a:ln w="9525">
            <a:solidFill>
              <a:srgbClr val="000066"/>
            </a:solidFill>
            <a:miter lim="800000"/>
            <a:headEnd/>
            <a:tailEnd/>
          </a:ln>
        </p:spPr>
        <p:txBody>
          <a:bodyPr lIns="90000" tIns="46800" rIns="90000" bIns="46800" anchor="ctr" anchorCtr="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dirty="0">
                <a:latin typeface="Calibri" pitchFamily="34" charset="0"/>
              </a:rPr>
              <a:t>Where is it Cached?</a:t>
            </a:r>
          </a:p>
        </p:txBody>
      </p:sp>
      <p:sp>
        <p:nvSpPr>
          <p:cNvPr id="37948" name="Line 58"/>
          <p:cNvSpPr>
            <a:spLocks noChangeShapeType="1"/>
          </p:cNvSpPr>
          <p:nvPr/>
        </p:nvSpPr>
        <p:spPr bwMode="auto">
          <a:xfrm>
            <a:off x="114300" y="1438275"/>
            <a:ext cx="1588" cy="639763"/>
          </a:xfrm>
          <a:prstGeom prst="line">
            <a:avLst/>
          </a:prstGeom>
          <a:noFill/>
          <a:ln w="9525">
            <a:solidFill>
              <a:srgbClr val="000066"/>
            </a:solidFill>
            <a:miter lim="800000"/>
            <a:headEnd/>
            <a:tailEnd/>
          </a:ln>
        </p:spPr>
        <p:txBody>
          <a:bodyPr anchor="ctr" anchorCtr="0"/>
          <a:lstStyle/>
          <a:p>
            <a:endParaRPr lang="en-US"/>
          </a:p>
        </p:txBody>
      </p:sp>
      <p:sp>
        <p:nvSpPr>
          <p:cNvPr id="55" name="Rectangle 15"/>
          <p:cNvSpPr>
            <a:spLocks noChangeArrowheads="1"/>
          </p:cNvSpPr>
          <p:nvPr/>
        </p:nvSpPr>
        <p:spPr bwMode="auto">
          <a:xfrm>
            <a:off x="114300" y="4391025"/>
            <a:ext cx="1828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cache	</a:t>
            </a:r>
          </a:p>
        </p:txBody>
      </p:sp>
      <p:sp>
        <p:nvSpPr>
          <p:cNvPr id="57" name="Rectangle 23"/>
          <p:cNvSpPr>
            <a:spLocks noChangeArrowheads="1"/>
          </p:cNvSpPr>
          <p:nvPr/>
        </p:nvSpPr>
        <p:spPr bwMode="auto">
          <a:xfrm>
            <a:off x="1943100" y="4391025"/>
            <a:ext cx="19050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sectors</a:t>
            </a:r>
          </a:p>
        </p:txBody>
      </p:sp>
      <p:sp>
        <p:nvSpPr>
          <p:cNvPr id="58" name="Rectangle 34"/>
          <p:cNvSpPr>
            <a:spLocks noChangeArrowheads="1"/>
          </p:cNvSpPr>
          <p:nvPr/>
        </p:nvSpPr>
        <p:spPr bwMode="auto">
          <a:xfrm>
            <a:off x="3848100" y="4391025"/>
            <a:ext cx="20574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controller</a:t>
            </a:r>
          </a:p>
        </p:txBody>
      </p:sp>
      <p:sp>
        <p:nvSpPr>
          <p:cNvPr id="59" name="Rectangle 33"/>
          <p:cNvSpPr>
            <a:spLocks noChangeArrowheads="1"/>
          </p:cNvSpPr>
          <p:nvPr/>
        </p:nvSpPr>
        <p:spPr bwMode="auto">
          <a:xfrm>
            <a:off x="5905500" y="4391025"/>
            <a:ext cx="1752600" cy="361950"/>
          </a:xfrm>
          <a:prstGeom prst="rect">
            <a:avLst/>
          </a:prstGeom>
          <a:noFill/>
          <a:ln w="9525">
            <a:solidFill>
              <a:srgbClr val="000066"/>
            </a:solidFill>
            <a:miter lim="800000"/>
            <a:headEnd/>
            <a:tailEnd/>
          </a:ln>
        </p:spPr>
        <p:txBody>
          <a:bodyPr lIns="90000" tIns="46800" rIns="90000" bIns="46800"/>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100,000</a:t>
            </a:r>
          </a:p>
        </p:txBody>
      </p:sp>
      <p:sp>
        <p:nvSpPr>
          <p:cNvPr id="60" name="Rectangle 32"/>
          <p:cNvSpPr>
            <a:spLocks noChangeArrowheads="1"/>
          </p:cNvSpPr>
          <p:nvPr/>
        </p:nvSpPr>
        <p:spPr bwMode="auto">
          <a:xfrm>
            <a:off x="7658100" y="4391025"/>
            <a:ext cx="1447800" cy="361950"/>
          </a:xfrm>
          <a:prstGeom prst="rect">
            <a:avLst/>
          </a:prstGeom>
          <a:noFill/>
          <a:ln w="9525">
            <a:solidFill>
              <a:srgbClr val="000066"/>
            </a:solidFill>
            <a:miter lim="800000"/>
            <a:headEnd/>
            <a:tailEnd/>
          </a:ln>
        </p:spPr>
        <p:txBody>
          <a:bodyPr lIns="90000" tIns="46800" rIns="90000" bIns="46800"/>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000066"/>
                </a:solidFill>
                <a:latin typeface="Calibri" pitchFamily="34" charset="0"/>
              </a:rPr>
              <a:t>Disk firmware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Summary</a:t>
            </a:r>
          </a:p>
        </p:txBody>
      </p:sp>
      <p:sp>
        <p:nvSpPr>
          <p:cNvPr id="146435" name="Rectangle 3"/>
          <p:cNvSpPr>
            <a:spLocks noGrp="1" noChangeArrowheads="1"/>
          </p:cNvSpPr>
          <p:nvPr>
            <p:ph type="body" idx="1"/>
          </p:nvPr>
        </p:nvSpPr>
        <p:spPr>
          <a:xfrm>
            <a:off x="396875" y="1107497"/>
            <a:ext cx="7896225" cy="4972050"/>
          </a:xfrm>
        </p:spPr>
        <p:txBody>
          <a:bodyPr/>
          <a:lstStyle/>
          <a:p>
            <a:r>
              <a:rPr lang="en-US" dirty="0"/>
              <a:t>The speed gap between CPU, memory and mass storage continues to widen and the average cost of a storage approximate our cheapest memory </a:t>
            </a:r>
            <a:endParaRPr lang="en-US" sz="1200" dirty="0"/>
          </a:p>
          <a:p>
            <a:endParaRPr lang="en-US" sz="1200" dirty="0"/>
          </a:p>
          <a:p>
            <a:r>
              <a:rPr lang="en-US" dirty="0"/>
              <a:t>Careful movement of data can allow us to have the average access approximate our fastest memory  </a:t>
            </a:r>
          </a:p>
          <a:p>
            <a:pPr lvl="1"/>
            <a:r>
              <a:rPr lang="en-US" dirty="0"/>
              <a:t>An understanding of the behavior of our work, including its working set, locality, </a:t>
            </a:r>
            <a:r>
              <a:rPr lang="en-US" dirty="0" err="1"/>
              <a:t>etc</a:t>
            </a:r>
            <a:r>
              <a:rPr lang="en-US" dirty="0"/>
              <a:t>, can enable us to facilitate this movement</a:t>
            </a:r>
            <a:r>
              <a:rPr lang="en-US" sz="1200" dirty="0"/>
              <a:t>. </a:t>
            </a:r>
          </a:p>
          <a:p>
            <a:pPr marL="0" indent="0">
              <a:buNone/>
            </a:pPr>
            <a:endParaRPr lang="en-US" sz="1200" dirty="0"/>
          </a:p>
          <a:p>
            <a:r>
              <a:rPr lang="en-US" dirty="0"/>
              <a:t>Memory hierarchies based on </a:t>
            </a:r>
            <a:r>
              <a:rPr lang="en-US" i="1" dirty="0"/>
              <a:t>caching</a:t>
            </a:r>
            <a:r>
              <a:rPr lang="en-US" dirty="0"/>
              <a:t> close the gap by exploiting locality.</a:t>
            </a:r>
            <a:endParaRPr lang="en-US" sz="1200" dirty="0"/>
          </a:p>
          <a:p>
            <a:endParaRPr lang="en-US" sz="1200" dirty="0"/>
          </a:p>
          <a:p>
            <a:r>
              <a:rPr lang="en-US" dirty="0"/>
              <a:t>Flash memory progress outpacing all other memory and storage technologies (DRAM, SRAM, magnetic disk)</a:t>
            </a:r>
          </a:p>
          <a:p>
            <a:pPr lvl="1"/>
            <a:r>
              <a:rPr lang="en-US" dirty="0"/>
              <a:t>Able to stack cells in three dimensions</a:t>
            </a:r>
          </a:p>
          <a:p>
            <a:endParaRPr lang="en-US" dirty="0"/>
          </a:p>
          <a:p>
            <a:endParaRPr lang="en-US" dirty="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slides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735164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a:off x="76200" y="30321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95587" name="Rectangle 3"/>
          <p:cNvSpPr>
            <a:spLocks noChangeArrowheads="1"/>
          </p:cNvSpPr>
          <p:nvPr/>
        </p:nvSpPr>
        <p:spPr bwMode="auto">
          <a:xfrm>
            <a:off x="76200" y="3032125"/>
            <a:ext cx="8893175" cy="1751762"/>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endParaRPr lang="en-US" sz="2000" dirty="0">
              <a:solidFill>
                <a:srgbClr val="000000"/>
              </a:solidFill>
            </a:endParaRPr>
          </a:p>
          <a:p>
            <a:pPr algn="l" defTabSz="857250">
              <a:lnSpc>
                <a:spcPct val="100000"/>
              </a:lnSpc>
            </a:pPr>
            <a:endParaRPr lang="en-US" sz="1600" dirty="0">
              <a:solidFill>
                <a:srgbClr val="22228B"/>
              </a:solidFill>
            </a:endParaRPr>
          </a:p>
          <a:p>
            <a:pPr defTabSz="857250"/>
            <a:r>
              <a:rPr lang="en-US" sz="1800" dirty="0">
                <a:solidFill>
                  <a:srgbClr val="22228B"/>
                </a:solidFill>
              </a:rPr>
              <a:t>$/MB		880	100	30	1	0.1	0.06	0.02	</a:t>
            </a:r>
            <a:r>
              <a:rPr lang="en-US" sz="1800" i="1" dirty="0">
                <a:solidFill>
                  <a:srgbClr val="22228B"/>
                </a:solidFill>
              </a:rPr>
              <a:t>44,000</a:t>
            </a:r>
          </a:p>
          <a:p>
            <a:pPr defTabSz="857250"/>
            <a:r>
              <a:rPr lang="en-US" sz="1800" dirty="0">
                <a:solidFill>
                  <a:srgbClr val="22228B"/>
                </a:solidFill>
              </a:rPr>
              <a:t>access (ns)	200	100	70	60	50	40	20	</a:t>
            </a:r>
            <a:r>
              <a:rPr lang="en-US" sz="1800" i="1" dirty="0">
                <a:solidFill>
                  <a:srgbClr val="22228B"/>
                </a:solidFill>
              </a:rPr>
              <a:t>10</a:t>
            </a:r>
            <a:endParaRPr lang="en-US" sz="1800" dirty="0">
              <a:solidFill>
                <a:srgbClr val="22228B"/>
              </a:solidFill>
            </a:endParaRPr>
          </a:p>
          <a:p>
            <a:pPr defTabSz="857250"/>
            <a:r>
              <a:rPr lang="en-US" sz="1800" dirty="0">
                <a:solidFill>
                  <a:srgbClr val="22228B"/>
                </a:solidFill>
              </a:rPr>
              <a:t>typical size (MB) 	0.256	4	16	64	2,000	8,000	16.000	</a:t>
            </a:r>
            <a:r>
              <a:rPr lang="en-US" sz="1800" i="1" dirty="0">
                <a:solidFill>
                  <a:srgbClr val="22228B"/>
                </a:solidFill>
              </a:rPr>
              <a:t>62,500</a:t>
            </a:r>
            <a:endParaRPr lang="en-US" sz="1800" dirty="0">
              <a:solidFill>
                <a:srgbClr val="22228B"/>
              </a:solidFill>
            </a:endParaRPr>
          </a:p>
          <a:p>
            <a:pPr algn="l" defTabSz="857250">
              <a:lnSpc>
                <a:spcPct val="100000"/>
              </a:lnSpc>
            </a:pPr>
            <a:endParaRPr lang="en-US" sz="1800" dirty="0">
              <a:solidFill>
                <a:srgbClr val="22228B"/>
              </a:solidFill>
            </a:endParaRPr>
          </a:p>
        </p:txBody>
      </p:sp>
      <p:sp>
        <p:nvSpPr>
          <p:cNvPr id="18" name="Rectangle 17"/>
          <p:cNvSpPr/>
          <p:nvPr/>
        </p:nvSpPr>
        <p:spPr bwMode="auto">
          <a:xfrm>
            <a:off x="76200" y="5229225"/>
            <a:ext cx="8893175" cy="422275"/>
          </a:xfrm>
          <a:prstGeom prst="rect">
            <a:avLst/>
          </a:prstGeom>
          <a:solidFill>
            <a:srgbClr val="E2E2E2"/>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22228B"/>
              </a:solidFill>
              <a:latin typeface="Calibri" pitchFamily="34" charset="0"/>
            </a:endParaRPr>
          </a:p>
        </p:txBody>
      </p:sp>
      <p:sp>
        <p:nvSpPr>
          <p:cNvPr id="16" name="Rectangle 15"/>
          <p:cNvSpPr/>
          <p:nvPr/>
        </p:nvSpPr>
        <p:spPr bwMode="auto">
          <a:xfrm>
            <a:off x="98425" y="1482725"/>
            <a:ext cx="8893175" cy="422275"/>
          </a:xfrm>
          <a:prstGeom prst="rect">
            <a:avLst/>
          </a:prstGeom>
          <a:solidFill>
            <a:srgbClr val="E6E6E6"/>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000000"/>
              </a:solidFill>
              <a:latin typeface="Calibri" pitchFamily="34" charset="0"/>
            </a:endParaRPr>
          </a:p>
        </p:txBody>
      </p:sp>
      <p:sp>
        <p:nvSpPr>
          <p:cNvPr id="195586" name="Rectangle 2"/>
          <p:cNvSpPr>
            <a:spLocks noGrp="1" noChangeArrowheads="1"/>
          </p:cNvSpPr>
          <p:nvPr>
            <p:ph type="title"/>
          </p:nvPr>
        </p:nvSpPr>
        <p:spPr/>
        <p:txBody>
          <a:bodyPr/>
          <a:lstStyle/>
          <a:p>
            <a:r>
              <a:rPr lang="en-US" dirty="0"/>
              <a:t>Storage Trends</a:t>
            </a:r>
          </a:p>
        </p:txBody>
      </p:sp>
      <p:sp>
        <p:nvSpPr>
          <p:cNvPr id="195589" name="Rectangle 5"/>
          <p:cNvSpPr>
            <a:spLocks noChangeArrowheads="1"/>
          </p:cNvSpPr>
          <p:nvPr/>
        </p:nvSpPr>
        <p:spPr bwMode="auto">
          <a:xfrm>
            <a:off x="0" y="2727325"/>
            <a:ext cx="750242"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DRAM</a:t>
            </a:r>
          </a:p>
        </p:txBody>
      </p:sp>
      <p:sp>
        <p:nvSpPr>
          <p:cNvPr id="195592" name="Rectangle 8"/>
          <p:cNvSpPr>
            <a:spLocks noChangeArrowheads="1"/>
          </p:cNvSpPr>
          <p:nvPr/>
        </p:nvSpPr>
        <p:spPr bwMode="auto">
          <a:xfrm>
            <a:off x="22225" y="1143000"/>
            <a:ext cx="739873"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SRAM</a:t>
            </a:r>
          </a:p>
        </p:txBody>
      </p:sp>
      <p:sp>
        <p:nvSpPr>
          <p:cNvPr id="195593" name="Rectangle 9"/>
          <p:cNvSpPr>
            <a:spLocks noChangeArrowheads="1"/>
          </p:cNvSpPr>
          <p:nvPr/>
        </p:nvSpPr>
        <p:spPr bwMode="auto">
          <a:xfrm>
            <a:off x="76200" y="5229225"/>
            <a:ext cx="8893175" cy="1474763"/>
          </a:xfrm>
          <a:prstGeom prst="rect">
            <a:avLst/>
          </a:prstGeom>
          <a:noFill/>
          <a:ln w="28575" cap="flat" cmpd="sng" algn="ctr">
            <a:solidFill>
              <a:schemeClr val="tx1"/>
            </a:solidFill>
            <a:prstDash val="solid"/>
            <a:miter lim="800000"/>
            <a:headEnd type="none" w="med" len="med"/>
            <a:tailEnd type="none" w="med" len="me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$/GB		100,000	8,000	300	10	5	0.3	0.03	</a:t>
            </a:r>
            <a:r>
              <a:rPr lang="en-US" sz="1800" i="1" dirty="0">
                <a:solidFill>
                  <a:srgbClr val="22228B"/>
                </a:solidFill>
              </a:rPr>
              <a:t>3,333,333</a:t>
            </a:r>
            <a:endParaRPr lang="en-US" sz="1800" dirty="0">
              <a:solidFill>
                <a:srgbClr val="22228B"/>
              </a:solidFill>
            </a:endParaRPr>
          </a:p>
          <a:p>
            <a:pPr defTabSz="857250"/>
            <a:r>
              <a:rPr lang="en-US" sz="1800" dirty="0">
                <a:solidFill>
                  <a:srgbClr val="22228B"/>
                </a:solidFill>
              </a:rPr>
              <a:t>access (ms)	75	28	10	8	</a:t>
            </a:r>
            <a:r>
              <a:rPr lang="en-US" sz="1800" i="1" dirty="0">
                <a:solidFill>
                  <a:srgbClr val="22228B"/>
                </a:solidFill>
              </a:rPr>
              <a:t>5	3	3	25</a:t>
            </a:r>
            <a:endParaRPr lang="en-US" sz="1800" dirty="0">
              <a:solidFill>
                <a:srgbClr val="22228B"/>
              </a:solidFill>
            </a:endParaRPr>
          </a:p>
          <a:p>
            <a:pPr defTabSz="857250"/>
            <a:r>
              <a:rPr lang="en-US" sz="1800" dirty="0">
                <a:solidFill>
                  <a:srgbClr val="22228B"/>
                </a:solidFill>
              </a:rPr>
              <a:t>typical size (GB) 	0.01	0.16	1	20	160	1,500	3,000	</a:t>
            </a:r>
            <a:r>
              <a:rPr lang="en-US" sz="1800" i="1" dirty="0">
                <a:solidFill>
                  <a:srgbClr val="22228B"/>
                </a:solidFill>
              </a:rPr>
              <a:t>300,000</a:t>
            </a:r>
          </a:p>
        </p:txBody>
      </p:sp>
      <p:sp>
        <p:nvSpPr>
          <p:cNvPr id="195595" name="Rectangle 11"/>
          <p:cNvSpPr>
            <a:spLocks noChangeArrowheads="1"/>
          </p:cNvSpPr>
          <p:nvPr/>
        </p:nvSpPr>
        <p:spPr bwMode="auto">
          <a:xfrm>
            <a:off x="22225" y="4903788"/>
            <a:ext cx="593110" cy="366767"/>
          </a:xfrm>
          <a:prstGeom prst="rect">
            <a:avLst/>
          </a:prstGeom>
          <a:noFill/>
          <a:ln w="12700">
            <a:noFill/>
            <a:miter lim="800000"/>
            <a:headEnd/>
            <a:tailEnd/>
          </a:ln>
          <a:effectLst/>
        </p:spPr>
        <p:txBody>
          <a:bodyPr wrap="none" lIns="90487" tIns="44450" rIns="90487" bIns="44450">
            <a:prstTxWarp prst="textNoShape">
              <a:avLst/>
            </a:prstTxWarp>
            <a:spAutoFit/>
          </a:bodyPr>
          <a:lstStyle/>
          <a:p>
            <a:pPr algn="l">
              <a:lnSpc>
                <a:spcPct val="100000"/>
              </a:lnSpc>
            </a:pPr>
            <a:r>
              <a:rPr lang="en-US" sz="1800" dirty="0">
                <a:solidFill>
                  <a:srgbClr val="FF0000"/>
                </a:solidFill>
              </a:rPr>
              <a:t>Disk</a:t>
            </a:r>
          </a:p>
        </p:txBody>
      </p:sp>
      <p:sp>
        <p:nvSpPr>
          <p:cNvPr id="195590" name="Rectangle 6"/>
          <p:cNvSpPr>
            <a:spLocks noChangeArrowheads="1"/>
          </p:cNvSpPr>
          <p:nvPr/>
        </p:nvSpPr>
        <p:spPr bwMode="auto">
          <a:xfrm>
            <a:off x="98425" y="1482725"/>
            <a:ext cx="8893175" cy="1197764"/>
          </a:xfrm>
          <a:prstGeom prst="rect">
            <a:avLst/>
          </a:prstGeom>
          <a:noFill/>
          <a:ln w="28575" cmpd="sng">
            <a:solidFill>
              <a:schemeClr val="tx1"/>
            </a:solidFill>
            <a:miter lim="800000"/>
            <a:headEnd/>
            <a:tailEnd/>
          </a:ln>
          <a:effectLst/>
        </p:spPr>
        <p:txBody>
          <a:bodyPr wrap="square" lIns="90487" tIns="44450" rIns="90487" bIns="44450">
            <a:prstTxWarp prst="textNoShape">
              <a:avLst/>
            </a:prstTxWarp>
            <a:spAutoFit/>
          </a:bodyPr>
          <a:lstStyle/>
          <a:p>
            <a:pPr algn="l" defTabSz="857250">
              <a:lnSpc>
                <a:spcPct val="100000"/>
              </a:lnSpc>
            </a:pPr>
            <a:r>
              <a:rPr lang="en-US" sz="2000" dirty="0">
                <a:solidFill>
                  <a:srgbClr val="000000"/>
                </a:solidFill>
              </a:rPr>
              <a:t>Metric		1985	1990	1995	2000	2005	2010	2015	</a:t>
            </a:r>
            <a:r>
              <a:rPr lang="en-US" sz="2000" i="1" dirty="0">
                <a:solidFill>
                  <a:srgbClr val="000000"/>
                </a:solidFill>
              </a:rPr>
              <a:t>2015:1985</a:t>
            </a:r>
          </a:p>
          <a:p>
            <a:pPr algn="l" defTabSz="857250">
              <a:lnSpc>
                <a:spcPct val="100000"/>
              </a:lnSpc>
            </a:pPr>
            <a:endParaRPr lang="en-US" sz="1600" dirty="0">
              <a:solidFill>
                <a:srgbClr val="22228B"/>
              </a:solidFill>
            </a:endParaRPr>
          </a:p>
          <a:p>
            <a:pPr defTabSz="857250"/>
            <a:r>
              <a:rPr lang="en-US" sz="1800" dirty="0">
                <a:solidFill>
                  <a:srgbClr val="22228B"/>
                </a:solidFill>
              </a:rPr>
              <a:t>$/MB		2,900	320	256	100	75	60	</a:t>
            </a:r>
            <a:r>
              <a:rPr lang="en-US" sz="1800" i="1" dirty="0">
                <a:solidFill>
                  <a:srgbClr val="22228B"/>
                </a:solidFill>
              </a:rPr>
              <a:t>320	116</a:t>
            </a:r>
            <a:endParaRPr lang="en-US" sz="1800" dirty="0">
              <a:solidFill>
                <a:srgbClr val="22228B"/>
              </a:solidFill>
            </a:endParaRPr>
          </a:p>
          <a:p>
            <a:pPr defTabSz="857250"/>
            <a:r>
              <a:rPr lang="en-US" sz="1800" dirty="0">
                <a:solidFill>
                  <a:srgbClr val="22228B"/>
                </a:solidFill>
              </a:rPr>
              <a:t>access (ns)	150	35	15	3	2	1.5	</a:t>
            </a:r>
            <a:r>
              <a:rPr lang="en-US" sz="1800" i="1" dirty="0">
                <a:solidFill>
                  <a:srgbClr val="22228B"/>
                </a:solidFill>
              </a:rPr>
              <a:t>200	115</a:t>
            </a:r>
          </a:p>
        </p:txBody>
      </p:sp>
    </p:spTree>
    <p:extLst>
      <p:ext uri="{BB962C8B-B14F-4D97-AF65-F5344CB8AC3E}">
        <p14:creationId xmlns:p14="http://schemas.microsoft.com/office/powerpoint/2010/main" val="25974993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76200" y="1814513"/>
            <a:ext cx="8826500" cy="395287"/>
          </a:xfrm>
          <a:prstGeom prst="rect">
            <a:avLst/>
          </a:prstGeom>
          <a:solidFill>
            <a:srgbClr val="E0E0E0"/>
          </a:solid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7634" name="Rectangle 2"/>
          <p:cNvSpPr>
            <a:spLocks noGrp="1" noChangeArrowheads="1"/>
          </p:cNvSpPr>
          <p:nvPr>
            <p:ph type="title"/>
          </p:nvPr>
        </p:nvSpPr>
        <p:spPr/>
        <p:txBody>
          <a:bodyPr/>
          <a:lstStyle/>
          <a:p>
            <a:r>
              <a:rPr lang="en-US" dirty="0"/>
              <a:t>CPU Clock Rates</a:t>
            </a:r>
          </a:p>
        </p:txBody>
      </p:sp>
      <p:sp>
        <p:nvSpPr>
          <p:cNvPr id="197635" name="Rectangle 3"/>
          <p:cNvSpPr>
            <a:spLocks noChangeArrowheads="1"/>
          </p:cNvSpPr>
          <p:nvPr/>
        </p:nvSpPr>
        <p:spPr bwMode="auto">
          <a:xfrm>
            <a:off x="76200" y="1814513"/>
            <a:ext cx="8826500" cy="4213975"/>
          </a:xfrm>
          <a:prstGeom prst="rect">
            <a:avLst/>
          </a:prstGeom>
          <a:noFill/>
          <a:ln w="28575" cap="flat" cmpd="sng" algn="ctr">
            <a:solidFill>
              <a:srgbClr val="000000"/>
            </a:solidFill>
            <a:prstDash val="solid"/>
            <a:miter lim="800000"/>
            <a:headEnd type="none" w="med" len="med"/>
            <a:tailEnd type="none" w="med" len="med"/>
          </a:ln>
          <a:effectLst/>
        </p:spPr>
        <p:txBody>
          <a:bodyPr wrap="square" lIns="90487" tIns="44450" rIns="90487" bIns="44450">
            <a:prstTxWarp prst="textNoShape">
              <a:avLst/>
            </a:prstTxWarp>
            <a:spAutoFit/>
          </a:bodyPr>
          <a:lstStyle/>
          <a:p>
            <a:r>
              <a:rPr lang="en-US" sz="1600" dirty="0"/>
              <a:t>	</a:t>
            </a:r>
            <a:r>
              <a:rPr lang="en-US" sz="2000" dirty="0"/>
              <a:t>1985	1990	1995	</a:t>
            </a:r>
            <a:r>
              <a:rPr lang="en-US" sz="1800" dirty="0"/>
              <a:t>2003	2005	2010	2015	</a:t>
            </a:r>
            <a:r>
              <a:rPr lang="en-US" sz="1800" i="1" dirty="0"/>
              <a:t>2015:1985</a:t>
            </a:r>
          </a:p>
          <a:p>
            <a:endParaRPr lang="en-US" sz="1400" dirty="0"/>
          </a:p>
          <a:p>
            <a:r>
              <a:rPr lang="en-US" sz="1800" dirty="0"/>
              <a:t>CPU	 80286	80386	Pentium	P-4	Core 2	Core i7(n)	Core i7(h)	</a:t>
            </a:r>
          </a:p>
          <a:p>
            <a:pPr algn="l">
              <a:lnSpc>
                <a:spcPct val="100000"/>
              </a:lnSpc>
            </a:pPr>
            <a:endParaRPr lang="en-US" sz="1800" dirty="0"/>
          </a:p>
          <a:p>
            <a:pPr algn="l">
              <a:lnSpc>
                <a:spcPct val="100000"/>
              </a:lnSpc>
            </a:pPr>
            <a:r>
              <a:rPr lang="en-US" sz="1800" dirty="0"/>
              <a:t>Clock </a:t>
            </a:r>
          </a:p>
          <a:p>
            <a:r>
              <a:rPr lang="en-US" sz="1800" dirty="0"/>
              <a:t>rate (MHz) 6	20	150	3,300	2,000	2,500	3,000	500</a:t>
            </a:r>
          </a:p>
          <a:p>
            <a:endParaRPr lang="en-US" sz="1800" dirty="0"/>
          </a:p>
          <a:p>
            <a:pPr algn="l">
              <a:lnSpc>
                <a:spcPct val="100000"/>
              </a:lnSpc>
            </a:pPr>
            <a:r>
              <a:rPr lang="en-US" sz="1800" dirty="0"/>
              <a:t>Cycle </a:t>
            </a:r>
          </a:p>
          <a:p>
            <a:r>
              <a:rPr lang="en-US" sz="1800" dirty="0"/>
              <a:t>time (ns)	166	50	6	0.30	0.50	0.4	0.33	500</a:t>
            </a:r>
          </a:p>
          <a:p>
            <a:pPr algn="l">
              <a:lnSpc>
                <a:spcPct val="100000"/>
              </a:lnSpc>
            </a:pPr>
            <a:endParaRPr lang="en-US" sz="1800" dirty="0"/>
          </a:p>
          <a:p>
            <a:r>
              <a:rPr lang="en-US" sz="1800" dirty="0"/>
              <a:t>Cores	 1  	1	1	1	2	4	4	4</a:t>
            </a:r>
          </a:p>
          <a:p>
            <a:pPr algn="l">
              <a:lnSpc>
                <a:spcPct val="100000"/>
              </a:lnSpc>
            </a:pPr>
            <a:endParaRPr lang="en-US" sz="1800" dirty="0"/>
          </a:p>
          <a:p>
            <a:pPr algn="l">
              <a:lnSpc>
                <a:spcPct val="100000"/>
              </a:lnSpc>
            </a:pPr>
            <a:r>
              <a:rPr lang="en-US" sz="1800" dirty="0"/>
              <a:t>Effective</a:t>
            </a:r>
          </a:p>
          <a:p>
            <a:r>
              <a:rPr lang="en-US" sz="1800" dirty="0"/>
              <a:t>cycle 	166	50	6	0.30	0.25	0.10	0.08	2,075</a:t>
            </a:r>
          </a:p>
          <a:p>
            <a:pPr algn="l">
              <a:lnSpc>
                <a:spcPct val="100000"/>
              </a:lnSpc>
            </a:pPr>
            <a:r>
              <a:rPr lang="en-US" sz="1800" dirty="0"/>
              <a:t>time (ns)</a:t>
            </a:r>
          </a:p>
        </p:txBody>
      </p:sp>
      <p:sp>
        <p:nvSpPr>
          <p:cNvPr id="7" name="TextBox 6"/>
          <p:cNvSpPr txBox="1"/>
          <p:nvPr/>
        </p:nvSpPr>
        <p:spPr>
          <a:xfrm>
            <a:off x="4470400" y="621268"/>
            <a:ext cx="3712186" cy="646331"/>
          </a:xfrm>
          <a:prstGeom prst="rect">
            <a:avLst/>
          </a:prstGeom>
          <a:noFill/>
        </p:spPr>
        <p:txBody>
          <a:bodyPr wrap="none" rtlCol="0">
            <a:spAutoFit/>
          </a:bodyPr>
          <a:lstStyle/>
          <a:p>
            <a:r>
              <a:rPr lang="en-US" sz="1800" dirty="0">
                <a:latin typeface="Calibri" pitchFamily="34" charset="0"/>
              </a:rPr>
              <a:t>Inflection point in computer history</a:t>
            </a:r>
          </a:p>
          <a:p>
            <a:r>
              <a:rPr lang="en-US" sz="1800" dirty="0">
                <a:latin typeface="Calibri" pitchFamily="34" charset="0"/>
              </a:rPr>
              <a:t>when designers hit the “Power Wall”</a:t>
            </a:r>
          </a:p>
        </p:txBody>
      </p:sp>
      <p:cxnSp>
        <p:nvCxnSpPr>
          <p:cNvPr id="9" name="Straight Arrow Connector 8"/>
          <p:cNvCxnSpPr/>
          <p:nvPr/>
        </p:nvCxnSpPr>
        <p:spPr bwMode="auto">
          <a:xfrm rot="10800000" flipV="1">
            <a:off x="4470402" y="1267598"/>
            <a:ext cx="457198" cy="332606"/>
          </a:xfrm>
          <a:prstGeom prst="straightConnector1">
            <a:avLst/>
          </a:prstGeom>
          <a:noFill/>
          <a:ln w="25400" cap="flat" cmpd="sng" algn="ctr">
            <a:solidFill>
              <a:schemeClr val="tx1"/>
            </a:solidFill>
            <a:prstDash val="solid"/>
            <a:round/>
            <a:headEnd type="none" w="med" len="med"/>
            <a:tailEnd type="arrow"/>
          </a:ln>
          <a:effectLst/>
        </p:spPr>
      </p:cxnSp>
      <p:sp>
        <p:nvSpPr>
          <p:cNvPr id="14" name="Rectangle 13"/>
          <p:cNvSpPr/>
          <p:nvPr/>
        </p:nvSpPr>
        <p:spPr bwMode="auto">
          <a:xfrm>
            <a:off x="3683000" y="1600205"/>
            <a:ext cx="685800" cy="4724396"/>
          </a:xfrm>
          <a:prstGeom prst="rect">
            <a:avLst/>
          </a:prstGeom>
          <a:noFill/>
          <a:ln w="12700" cap="flat" cmpd="sng" algn="ctr">
            <a:solidFill>
              <a:schemeClr val="tx1"/>
            </a:solidFill>
            <a:prstDash val="dash"/>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p:cNvSpPr txBox="1"/>
          <p:nvPr/>
        </p:nvSpPr>
        <p:spPr>
          <a:xfrm>
            <a:off x="5295900" y="6197601"/>
            <a:ext cx="2356610" cy="646331"/>
          </a:xfrm>
          <a:prstGeom prst="rect">
            <a:avLst/>
          </a:prstGeom>
          <a:noFill/>
        </p:spPr>
        <p:txBody>
          <a:bodyPr wrap="none" rtlCol="0">
            <a:spAutoFit/>
          </a:bodyPr>
          <a:lstStyle/>
          <a:p>
            <a:r>
              <a:rPr lang="en-US" sz="1800" dirty="0">
                <a:latin typeface="Calibri" pitchFamily="34" charset="0"/>
              </a:rPr>
              <a:t>(n) Nehalem processor</a:t>
            </a:r>
          </a:p>
          <a:p>
            <a:r>
              <a:rPr lang="en-US" sz="1800" dirty="0">
                <a:latin typeface="Calibri" pitchFamily="34" charset="0"/>
              </a:rPr>
              <a:t>(h) </a:t>
            </a:r>
            <a:r>
              <a:rPr lang="en-US" sz="1800" dirty="0" err="1">
                <a:latin typeface="Calibri" pitchFamily="34" charset="0"/>
              </a:rPr>
              <a:t>Haswell</a:t>
            </a:r>
            <a:r>
              <a:rPr lang="en-US" sz="1800" dirty="0">
                <a:latin typeface="Calibri" pitchFamily="34" charset="0"/>
              </a:rPr>
              <a:t> processor</a:t>
            </a:r>
          </a:p>
        </p:txBody>
      </p:sp>
    </p:spTree>
    <p:extLst>
      <p:ext uri="{BB962C8B-B14F-4D97-AF65-F5344CB8AC3E}">
        <p14:creationId xmlns:p14="http://schemas.microsoft.com/office/powerpoint/2010/main" val="2056490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16" name="Rectangle 32"/>
          <p:cNvSpPr>
            <a:spLocks noGrp="1" noChangeArrowheads="1"/>
          </p:cNvSpPr>
          <p:nvPr>
            <p:ph type="title"/>
          </p:nvPr>
        </p:nvSpPr>
        <p:spPr/>
        <p:txBody>
          <a:bodyPr/>
          <a:lstStyle/>
          <a:p>
            <a:r>
              <a:rPr lang="en-US"/>
              <a:t>Memory Read Transaction (1)</a:t>
            </a:r>
          </a:p>
        </p:txBody>
      </p:sp>
      <p:sp>
        <p:nvSpPr>
          <p:cNvPr id="67617" name="Rectangle 33"/>
          <p:cNvSpPr>
            <a:spLocks noGrp="1" noChangeArrowheads="1"/>
          </p:cNvSpPr>
          <p:nvPr>
            <p:ph type="body" idx="1"/>
          </p:nvPr>
        </p:nvSpPr>
        <p:spPr/>
        <p:txBody>
          <a:bodyPr/>
          <a:lstStyle/>
          <a:p>
            <a:r>
              <a:rPr lang="en-US" dirty="0"/>
              <a:t>CPU places address A on the memory bus.</a:t>
            </a:r>
          </a:p>
        </p:txBody>
      </p:sp>
      <p:sp>
        <p:nvSpPr>
          <p:cNvPr id="67588" name="Rectangle 4"/>
          <p:cNvSpPr>
            <a:spLocks noChangeArrowheads="1"/>
          </p:cNvSpPr>
          <p:nvPr/>
        </p:nvSpPr>
        <p:spPr bwMode="auto">
          <a:xfrm>
            <a:off x="6767513" y="4073558"/>
            <a:ext cx="909637"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89" name="AutoShape 5"/>
          <p:cNvSpPr>
            <a:spLocks noChangeArrowheads="1"/>
          </p:cNvSpPr>
          <p:nvPr/>
        </p:nvSpPr>
        <p:spPr bwMode="auto">
          <a:xfrm>
            <a:off x="5243513" y="4225958"/>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7590" name="Rectangle 6"/>
          <p:cNvSpPr>
            <a:spLocks noChangeArrowheads="1"/>
          </p:cNvSpPr>
          <p:nvPr/>
        </p:nvSpPr>
        <p:spPr bwMode="auto">
          <a:xfrm>
            <a:off x="4329113" y="4257708"/>
            <a:ext cx="909637"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 </a:t>
            </a:r>
          </a:p>
          <a:p>
            <a:pPr>
              <a:lnSpc>
                <a:spcPct val="100000"/>
              </a:lnSpc>
            </a:pPr>
            <a:endParaRPr lang="en-US" sz="1600">
              <a:latin typeface="Calibri" panose="020F0502020204030204" pitchFamily="34" charset="0"/>
            </a:endParaRPr>
          </a:p>
        </p:txBody>
      </p:sp>
      <p:sp>
        <p:nvSpPr>
          <p:cNvPr id="67591" name="AutoShape 7"/>
          <p:cNvSpPr>
            <a:spLocks noChangeArrowheads="1"/>
          </p:cNvSpPr>
          <p:nvPr/>
        </p:nvSpPr>
        <p:spPr bwMode="auto">
          <a:xfrm>
            <a:off x="2871788" y="4225958"/>
            <a:ext cx="1452562"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2" name="Rectangle 8"/>
          <p:cNvSpPr>
            <a:spLocks noChangeArrowheads="1"/>
          </p:cNvSpPr>
          <p:nvPr/>
        </p:nvSpPr>
        <p:spPr bwMode="auto">
          <a:xfrm>
            <a:off x="1887538" y="29305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3" name="Rectangle 9"/>
          <p:cNvSpPr>
            <a:spLocks noChangeArrowheads="1"/>
          </p:cNvSpPr>
          <p:nvPr/>
        </p:nvSpPr>
        <p:spPr bwMode="auto">
          <a:xfrm>
            <a:off x="1887538" y="30829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4" name="Rectangle 10"/>
          <p:cNvSpPr>
            <a:spLocks noChangeArrowheads="1"/>
          </p:cNvSpPr>
          <p:nvPr/>
        </p:nvSpPr>
        <p:spPr bwMode="auto">
          <a:xfrm>
            <a:off x="1887538" y="32353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5" name="Rectangle 11"/>
          <p:cNvSpPr>
            <a:spLocks noChangeArrowheads="1"/>
          </p:cNvSpPr>
          <p:nvPr/>
        </p:nvSpPr>
        <p:spPr bwMode="auto">
          <a:xfrm>
            <a:off x="1887538" y="33877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6" name="Rectangle 12"/>
          <p:cNvSpPr>
            <a:spLocks noChangeArrowheads="1"/>
          </p:cNvSpPr>
          <p:nvPr/>
        </p:nvSpPr>
        <p:spPr bwMode="auto">
          <a:xfrm>
            <a:off x="1887538" y="3540158"/>
            <a:ext cx="684212"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7" name="AutoShape 13"/>
          <p:cNvSpPr>
            <a:spLocks noChangeArrowheads="1"/>
          </p:cNvSpPr>
          <p:nvPr/>
        </p:nvSpPr>
        <p:spPr bwMode="auto">
          <a:xfrm>
            <a:off x="2660650" y="2930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8" name="AutoShape 14"/>
          <p:cNvSpPr>
            <a:spLocks noChangeArrowheads="1"/>
          </p:cNvSpPr>
          <p:nvPr/>
        </p:nvSpPr>
        <p:spPr bwMode="auto">
          <a:xfrm flipH="1">
            <a:off x="2571750" y="3311558"/>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599" name="Rectangle 15"/>
          <p:cNvSpPr>
            <a:spLocks noChangeArrowheads="1"/>
          </p:cNvSpPr>
          <p:nvPr/>
        </p:nvSpPr>
        <p:spPr bwMode="auto">
          <a:xfrm>
            <a:off x="3105150" y="2778158"/>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ALU</a:t>
            </a:r>
          </a:p>
        </p:txBody>
      </p:sp>
      <p:sp>
        <p:nvSpPr>
          <p:cNvPr id="67600" name="Text Box 16"/>
          <p:cNvSpPr txBox="1">
            <a:spLocks noChangeArrowheads="1"/>
          </p:cNvSpPr>
          <p:nvPr/>
        </p:nvSpPr>
        <p:spPr bwMode="auto">
          <a:xfrm>
            <a:off x="1657719" y="2608881"/>
            <a:ext cx="118513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Register file</a:t>
            </a:r>
          </a:p>
        </p:txBody>
      </p:sp>
      <p:sp>
        <p:nvSpPr>
          <p:cNvPr id="67601" name="AutoShape 17"/>
          <p:cNvSpPr>
            <a:spLocks noChangeArrowheads="1"/>
          </p:cNvSpPr>
          <p:nvPr/>
        </p:nvSpPr>
        <p:spPr bwMode="auto">
          <a:xfrm>
            <a:off x="1962150" y="3768758"/>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7603" name="Rectangle 19"/>
          <p:cNvSpPr>
            <a:spLocks noChangeArrowheads="1"/>
          </p:cNvSpPr>
          <p:nvPr/>
        </p:nvSpPr>
        <p:spPr bwMode="auto">
          <a:xfrm>
            <a:off x="971550" y="4257708"/>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7866B6E-E184-4966-B7BE-68064F0F7E42}"/>
              </a:ext>
            </a:extLst>
          </p:cNvPr>
          <p:cNvGrpSpPr/>
          <p:nvPr/>
        </p:nvGrpSpPr>
        <p:grpSpPr>
          <a:xfrm>
            <a:off x="2800350" y="4072556"/>
            <a:ext cx="3962400" cy="382002"/>
            <a:chOff x="2800350" y="3808998"/>
            <a:chExt cx="3962400" cy="382002"/>
          </a:xfrm>
        </p:grpSpPr>
        <p:sp>
          <p:nvSpPr>
            <p:cNvPr id="67602" name="Line 18"/>
            <p:cNvSpPr>
              <a:spLocks noChangeShapeType="1"/>
            </p:cNvSpPr>
            <p:nvPr/>
          </p:nvSpPr>
          <p:spPr bwMode="auto">
            <a:xfrm>
              <a:off x="2800350" y="4191000"/>
              <a:ext cx="3962400" cy="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7604" name="Text Box 20"/>
            <p:cNvSpPr txBox="1">
              <a:spLocks noChangeArrowheads="1"/>
            </p:cNvSpPr>
            <p:nvPr/>
          </p:nvSpPr>
          <p:spPr bwMode="auto">
            <a:xfrm>
              <a:off x="5771288" y="3808998"/>
              <a:ext cx="309700"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dirty="0">
                  <a:latin typeface="Calibri" panose="020F0502020204030204" pitchFamily="34" charset="0"/>
                </a:rPr>
                <a:t>A</a:t>
              </a:r>
            </a:p>
          </p:txBody>
        </p:sp>
      </p:grpSp>
      <p:sp>
        <p:nvSpPr>
          <p:cNvPr id="67605" name="Text Box 21"/>
          <p:cNvSpPr txBox="1">
            <a:spLocks noChangeArrowheads="1"/>
          </p:cNvSpPr>
          <p:nvPr/>
        </p:nvSpPr>
        <p:spPr bwMode="auto">
          <a:xfrm>
            <a:off x="7673975" y="3951321"/>
            <a:ext cx="296863"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7606" name="Text Box 22"/>
          <p:cNvSpPr txBox="1">
            <a:spLocks noChangeArrowheads="1"/>
          </p:cNvSpPr>
          <p:nvPr/>
        </p:nvSpPr>
        <p:spPr bwMode="auto">
          <a:xfrm>
            <a:off x="7658100" y="4453556"/>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7607" name="Rectangle 23"/>
          <p:cNvSpPr>
            <a:spLocks noChangeArrowheads="1"/>
          </p:cNvSpPr>
          <p:nvPr/>
        </p:nvSpPr>
        <p:spPr bwMode="auto">
          <a:xfrm>
            <a:off x="6762750" y="4546633"/>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p>
        </p:txBody>
      </p:sp>
      <p:sp>
        <p:nvSpPr>
          <p:cNvPr id="67608" name="Text Box 24"/>
          <p:cNvSpPr txBox="1">
            <a:spLocks noChangeArrowheads="1"/>
          </p:cNvSpPr>
          <p:nvPr/>
        </p:nvSpPr>
        <p:spPr bwMode="auto">
          <a:xfrm>
            <a:off x="6492338" y="3736006"/>
            <a:ext cx="13910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7609" name="Text Box 25"/>
          <p:cNvSpPr txBox="1">
            <a:spLocks noChangeArrowheads="1"/>
          </p:cNvSpPr>
          <p:nvPr/>
        </p:nvSpPr>
        <p:spPr bwMode="auto">
          <a:xfrm>
            <a:off x="4259045" y="3964606"/>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7610" name="Text Box 26"/>
          <p:cNvSpPr txBox="1">
            <a:spLocks noChangeArrowheads="1"/>
          </p:cNvSpPr>
          <p:nvPr/>
        </p:nvSpPr>
        <p:spPr bwMode="auto">
          <a:xfrm>
            <a:off x="1201474" y="3262931"/>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7612" name="Text Box 28"/>
          <p:cNvSpPr txBox="1">
            <a:spLocks noChangeArrowheads="1"/>
          </p:cNvSpPr>
          <p:nvPr/>
        </p:nvSpPr>
        <p:spPr bwMode="auto">
          <a:xfrm>
            <a:off x="4629150" y="2701958"/>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
        <p:nvSpPr>
          <p:cNvPr id="3" name="Rectangle 20">
            <a:extLst>
              <a:ext uri="{FF2B5EF4-FFF2-40B4-BE49-F238E27FC236}">
                <a16:creationId xmlns:a16="http://schemas.microsoft.com/office/drawing/2014/main" id="{9F15FC6C-121D-4F74-8E5D-EFE76D9C407E}"/>
              </a:ext>
            </a:extLst>
          </p:cNvPr>
          <p:cNvSpPr>
            <a:spLocks noChangeAspect="1" noChangeArrowheads="1"/>
          </p:cNvSpPr>
          <p:nvPr/>
        </p:nvSpPr>
        <p:spPr bwMode="auto">
          <a:xfrm>
            <a:off x="858044" y="2608881"/>
            <a:ext cx="2907132" cy="2420315"/>
          </a:xfrm>
          <a:prstGeom prst="rect">
            <a:avLst/>
          </a:prstGeom>
          <a:noFill/>
          <a:ln w="12700" cap="rnd">
            <a:solidFill>
              <a:schemeClr val="tx1"/>
            </a:solidFill>
            <a:prstDash val="sysDot"/>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4" name="Text Box 21">
            <a:extLst>
              <a:ext uri="{FF2B5EF4-FFF2-40B4-BE49-F238E27FC236}">
                <a16:creationId xmlns:a16="http://schemas.microsoft.com/office/drawing/2014/main" id="{11BD244B-CE45-470D-8C94-10BB9E9846F5}"/>
              </a:ext>
            </a:extLst>
          </p:cNvPr>
          <p:cNvSpPr txBox="1">
            <a:spLocks noChangeAspect="1" noChangeArrowheads="1"/>
          </p:cNvSpPr>
          <p:nvPr/>
        </p:nvSpPr>
        <p:spPr bwMode="auto">
          <a:xfrm>
            <a:off x="826295" y="2280854"/>
            <a:ext cx="970232" cy="338554"/>
          </a:xfrm>
          <a:prstGeom prst="rect">
            <a:avLst/>
          </a:prstGeom>
          <a:noFill/>
          <a:ln w="12700">
            <a:noFill/>
            <a:miter lim="800000"/>
            <a:headEnd/>
            <a:tailEnd/>
          </a:ln>
          <a:effectLst/>
        </p:spPr>
        <p:txBody>
          <a:bodyPr wrap="square" anchor="ctr">
            <a:prstTxWarp prst="textNoShape">
              <a:avLst/>
            </a:prstTxWarp>
            <a:spAutoFit/>
          </a:bodyPr>
          <a:lstStyle/>
          <a:p>
            <a:pPr>
              <a:lnSpc>
                <a:spcPct val="100000"/>
              </a:lnSpc>
            </a:pPr>
            <a:r>
              <a:rPr lang="en-US" sz="1600">
                <a:latin typeface="Calibri" panose="020F0502020204030204" pitchFamily="34" charset="0"/>
              </a:rPr>
              <a:t>CPU chip</a:t>
            </a:r>
          </a:p>
        </p:txBody>
      </p:sp>
    </p:spTree>
    <p:extLst>
      <p:ext uri="{BB962C8B-B14F-4D97-AF65-F5344CB8AC3E}">
        <p14:creationId xmlns:p14="http://schemas.microsoft.com/office/powerpoint/2010/main" val="209312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6" name="Rectangle 28"/>
          <p:cNvSpPr>
            <a:spLocks noGrp="1" noChangeArrowheads="1"/>
          </p:cNvSpPr>
          <p:nvPr>
            <p:ph type="title"/>
          </p:nvPr>
        </p:nvSpPr>
        <p:spPr/>
        <p:txBody>
          <a:bodyPr/>
          <a:lstStyle/>
          <a:p>
            <a:r>
              <a:rPr lang="en-US"/>
              <a:t>Memory Read Transaction (2)</a:t>
            </a:r>
          </a:p>
        </p:txBody>
      </p:sp>
      <p:sp>
        <p:nvSpPr>
          <p:cNvPr id="68637" name="Rectangle 29"/>
          <p:cNvSpPr>
            <a:spLocks noGrp="1" noChangeArrowheads="1"/>
          </p:cNvSpPr>
          <p:nvPr>
            <p:ph type="body" idx="1"/>
          </p:nvPr>
        </p:nvSpPr>
        <p:spPr/>
        <p:txBody>
          <a:bodyPr/>
          <a:lstStyle/>
          <a:p>
            <a:r>
              <a:rPr lang="en-US" dirty="0"/>
              <a:t>Main memory reads A from the memory bus, retrieves word </a:t>
            </a:r>
            <a:r>
              <a:rPr lang="en-US" dirty="0" err="1"/>
              <a:t>x</a:t>
            </a:r>
            <a:r>
              <a:rPr lang="en-US" dirty="0"/>
              <a:t>, and places it on the bus.</a:t>
            </a:r>
          </a:p>
        </p:txBody>
      </p:sp>
      <p:sp>
        <p:nvSpPr>
          <p:cNvPr id="68612" name="AutoShape 4"/>
          <p:cNvSpPr>
            <a:spLocks noChangeArrowheads="1"/>
          </p:cNvSpPr>
          <p:nvPr/>
        </p:nvSpPr>
        <p:spPr bwMode="auto">
          <a:xfrm>
            <a:off x="5248275" y="4152869"/>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3" name="Rectangle 5"/>
          <p:cNvSpPr>
            <a:spLocks noChangeArrowheads="1"/>
          </p:cNvSpPr>
          <p:nvPr/>
        </p:nvSpPr>
        <p:spPr bwMode="auto">
          <a:xfrm>
            <a:off x="4333875" y="4184619"/>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14" name="AutoShape 6"/>
          <p:cNvSpPr>
            <a:spLocks noChangeArrowheads="1"/>
          </p:cNvSpPr>
          <p:nvPr/>
        </p:nvSpPr>
        <p:spPr bwMode="auto">
          <a:xfrm>
            <a:off x="2876550" y="4152869"/>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5" name="Rectangle 7"/>
          <p:cNvSpPr>
            <a:spLocks noChangeArrowheads="1"/>
          </p:cNvSpPr>
          <p:nvPr/>
        </p:nvSpPr>
        <p:spPr bwMode="auto">
          <a:xfrm>
            <a:off x="1892300" y="28574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6" name="Rectangle 8"/>
          <p:cNvSpPr>
            <a:spLocks noChangeArrowheads="1"/>
          </p:cNvSpPr>
          <p:nvPr/>
        </p:nvSpPr>
        <p:spPr bwMode="auto">
          <a:xfrm>
            <a:off x="1892300" y="30098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7" name="Rectangle 9"/>
          <p:cNvSpPr>
            <a:spLocks noChangeArrowheads="1"/>
          </p:cNvSpPr>
          <p:nvPr/>
        </p:nvSpPr>
        <p:spPr bwMode="auto">
          <a:xfrm>
            <a:off x="1892300" y="31622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8" name="Rectangle 10"/>
          <p:cNvSpPr>
            <a:spLocks noChangeArrowheads="1"/>
          </p:cNvSpPr>
          <p:nvPr/>
        </p:nvSpPr>
        <p:spPr bwMode="auto">
          <a:xfrm>
            <a:off x="1892300" y="33146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19" name="Rectangle 11"/>
          <p:cNvSpPr>
            <a:spLocks noChangeArrowheads="1"/>
          </p:cNvSpPr>
          <p:nvPr/>
        </p:nvSpPr>
        <p:spPr bwMode="auto">
          <a:xfrm>
            <a:off x="1892300" y="3467069"/>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0" name="AutoShape 12"/>
          <p:cNvSpPr>
            <a:spLocks noChangeArrowheads="1"/>
          </p:cNvSpPr>
          <p:nvPr/>
        </p:nvSpPr>
        <p:spPr bwMode="auto">
          <a:xfrm>
            <a:off x="2665413" y="2857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1" name="AutoShape 13"/>
          <p:cNvSpPr>
            <a:spLocks noChangeArrowheads="1"/>
          </p:cNvSpPr>
          <p:nvPr/>
        </p:nvSpPr>
        <p:spPr bwMode="auto">
          <a:xfrm flipH="1">
            <a:off x="2576513" y="3238469"/>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2" name="Rectangle 14"/>
          <p:cNvSpPr>
            <a:spLocks noChangeArrowheads="1"/>
          </p:cNvSpPr>
          <p:nvPr/>
        </p:nvSpPr>
        <p:spPr bwMode="auto">
          <a:xfrm>
            <a:off x="3109913" y="2705069"/>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a:latin typeface="Calibri" panose="020F0502020204030204" pitchFamily="34" charset="0"/>
              </a:rPr>
              <a:t>ALU</a:t>
            </a:r>
          </a:p>
        </p:txBody>
      </p:sp>
      <p:sp>
        <p:nvSpPr>
          <p:cNvPr id="68623" name="Text Box 15"/>
          <p:cNvSpPr txBox="1">
            <a:spLocks noChangeArrowheads="1"/>
          </p:cNvSpPr>
          <p:nvPr/>
        </p:nvSpPr>
        <p:spPr bwMode="auto">
          <a:xfrm>
            <a:off x="1689100" y="2535792"/>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8624" name="AutoShape 16"/>
          <p:cNvSpPr>
            <a:spLocks noChangeArrowheads="1"/>
          </p:cNvSpPr>
          <p:nvPr/>
        </p:nvSpPr>
        <p:spPr bwMode="auto">
          <a:xfrm>
            <a:off x="1966913" y="3695669"/>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6" name="Rectangle 18"/>
          <p:cNvSpPr>
            <a:spLocks noChangeArrowheads="1"/>
          </p:cNvSpPr>
          <p:nvPr/>
        </p:nvSpPr>
        <p:spPr bwMode="auto">
          <a:xfrm>
            <a:off x="976313" y="4184619"/>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grpSp>
        <p:nvGrpSpPr>
          <p:cNvPr id="2" name="Group 1">
            <a:extLst>
              <a:ext uri="{FF2B5EF4-FFF2-40B4-BE49-F238E27FC236}">
                <a16:creationId xmlns:a16="http://schemas.microsoft.com/office/drawing/2014/main" id="{7FC4412D-B816-4761-AE8C-44356ED40D42}"/>
              </a:ext>
            </a:extLst>
          </p:cNvPr>
          <p:cNvGrpSpPr/>
          <p:nvPr/>
        </p:nvGrpSpPr>
        <p:grpSpPr>
          <a:xfrm>
            <a:off x="2805113" y="3923267"/>
            <a:ext cx="3962400" cy="458202"/>
            <a:chOff x="2805113" y="3729623"/>
            <a:chExt cx="3962400" cy="458202"/>
          </a:xfrm>
        </p:grpSpPr>
        <p:sp>
          <p:nvSpPr>
            <p:cNvPr id="68625" name="Line 17"/>
            <p:cNvSpPr>
              <a:spLocks noChangeShapeType="1"/>
            </p:cNvSpPr>
            <p:nvPr/>
          </p:nvSpPr>
          <p:spPr bwMode="auto">
            <a:xfrm>
              <a:off x="2805113" y="4187825"/>
              <a:ext cx="3962400" cy="0"/>
            </a:xfrm>
            <a:prstGeom prst="line">
              <a:avLst/>
            </a:prstGeom>
            <a:noFill/>
            <a:ln w="76200">
              <a:solidFill>
                <a:srgbClr val="00FFFF"/>
              </a:solidFill>
              <a:round/>
              <a:headEnd type="triangle" w="med" len="med"/>
              <a:tailEnd/>
            </a:ln>
            <a:effectLst/>
          </p:spPr>
          <p:txBody>
            <a:bodyPr wrap="none" anchor="ctr">
              <a:prstTxWarp prst="textNoShape">
                <a:avLst/>
              </a:prstTxWarp>
            </a:bodyPr>
            <a:lstStyle/>
            <a:p>
              <a:endParaRPr lang="en-US">
                <a:latin typeface="Calibri" panose="020F0502020204030204" pitchFamily="34" charset="0"/>
              </a:endParaRPr>
            </a:p>
          </p:txBody>
        </p:sp>
        <p:sp>
          <p:nvSpPr>
            <p:cNvPr id="68627" name="Text Box 19"/>
            <p:cNvSpPr txBox="1">
              <a:spLocks noChangeArrowheads="1"/>
            </p:cNvSpPr>
            <p:nvPr/>
          </p:nvSpPr>
          <p:spPr bwMode="auto">
            <a:xfrm>
              <a:off x="5792072" y="3729623"/>
              <a:ext cx="279244"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i="1">
                  <a:latin typeface="Calibri" panose="020F0502020204030204" pitchFamily="34" charset="0"/>
                </a:rPr>
                <a:t>x</a:t>
              </a:r>
            </a:p>
          </p:txBody>
        </p:sp>
      </p:grpSp>
      <p:sp>
        <p:nvSpPr>
          <p:cNvPr id="68628" name="Rectangle 20"/>
          <p:cNvSpPr>
            <a:spLocks noChangeArrowheads="1"/>
          </p:cNvSpPr>
          <p:nvPr/>
        </p:nvSpPr>
        <p:spPr bwMode="auto">
          <a:xfrm>
            <a:off x="6772275" y="4000469"/>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8629" name="Text Box 21"/>
          <p:cNvSpPr txBox="1">
            <a:spLocks noChangeArrowheads="1"/>
          </p:cNvSpPr>
          <p:nvPr/>
        </p:nvSpPr>
        <p:spPr bwMode="auto">
          <a:xfrm>
            <a:off x="7678738" y="38782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8630" name="Text Box 22"/>
          <p:cNvSpPr txBox="1">
            <a:spLocks noChangeArrowheads="1"/>
          </p:cNvSpPr>
          <p:nvPr/>
        </p:nvSpPr>
        <p:spPr bwMode="auto">
          <a:xfrm>
            <a:off x="7662863" y="43804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8631" name="Rectangle 23"/>
          <p:cNvSpPr>
            <a:spLocks noChangeArrowheads="1"/>
          </p:cNvSpPr>
          <p:nvPr/>
        </p:nvSpPr>
        <p:spPr bwMode="auto">
          <a:xfrm>
            <a:off x="6767513" y="4473544"/>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
        <p:nvSpPr>
          <p:cNvPr id="68632" name="Text Box 24"/>
          <p:cNvSpPr txBox="1">
            <a:spLocks noChangeArrowheads="1"/>
          </p:cNvSpPr>
          <p:nvPr/>
        </p:nvSpPr>
        <p:spPr bwMode="auto">
          <a:xfrm>
            <a:off x="6553200" y="3373532"/>
            <a:ext cx="1319711" cy="584775"/>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8633" name="Text Box 25"/>
          <p:cNvSpPr txBox="1">
            <a:spLocks noChangeArrowheads="1"/>
          </p:cNvSpPr>
          <p:nvPr/>
        </p:nvSpPr>
        <p:spPr bwMode="auto">
          <a:xfrm>
            <a:off x="1206236" y="32057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8634" name="Text Box 26"/>
          <p:cNvSpPr txBox="1">
            <a:spLocks noChangeArrowheads="1"/>
          </p:cNvSpPr>
          <p:nvPr/>
        </p:nvSpPr>
        <p:spPr bwMode="auto">
          <a:xfrm>
            <a:off x="4263807" y="39073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a:latin typeface="Calibri" panose="020F0502020204030204" pitchFamily="34" charset="0"/>
              </a:rPr>
              <a:t>I/O bridge</a:t>
            </a:r>
          </a:p>
        </p:txBody>
      </p:sp>
      <p:sp>
        <p:nvSpPr>
          <p:cNvPr id="68635" name="Text Box 27"/>
          <p:cNvSpPr txBox="1">
            <a:spLocks noChangeArrowheads="1"/>
          </p:cNvSpPr>
          <p:nvPr/>
        </p:nvSpPr>
        <p:spPr bwMode="auto">
          <a:xfrm>
            <a:off x="4648200" y="2660619"/>
            <a:ext cx="3057247" cy="584775"/>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a:p>
            <a:pPr algn="l">
              <a:lnSpc>
                <a:spcPct val="100000"/>
              </a:lnSpc>
            </a:pPr>
            <a:endParaRPr lang="en-US" sz="1600" dirty="0">
              <a:latin typeface="Calibri" panose="020F0502020204030204" pitchFamily="34" charset="0"/>
            </a:endParaRPr>
          </a:p>
        </p:txBody>
      </p:sp>
    </p:spTree>
    <p:extLst>
      <p:ext uri="{BB962C8B-B14F-4D97-AF65-F5344CB8AC3E}">
        <p14:creationId xmlns:p14="http://schemas.microsoft.com/office/powerpoint/2010/main" val="254963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59" name="Rectangle 27"/>
          <p:cNvSpPr>
            <a:spLocks noGrp="1" noChangeArrowheads="1"/>
          </p:cNvSpPr>
          <p:nvPr>
            <p:ph type="title"/>
          </p:nvPr>
        </p:nvSpPr>
        <p:spPr/>
        <p:txBody>
          <a:bodyPr/>
          <a:lstStyle/>
          <a:p>
            <a:r>
              <a:rPr lang="en-US"/>
              <a:t>Memory Read Transaction (3)</a:t>
            </a:r>
          </a:p>
        </p:txBody>
      </p:sp>
      <p:sp>
        <p:nvSpPr>
          <p:cNvPr id="69660" name="Rectangle 28"/>
          <p:cNvSpPr>
            <a:spLocks noGrp="1" noChangeArrowheads="1"/>
          </p:cNvSpPr>
          <p:nvPr>
            <p:ph type="body" idx="1"/>
          </p:nvPr>
        </p:nvSpPr>
        <p:spPr/>
        <p:txBody>
          <a:bodyPr/>
          <a:lstStyle/>
          <a:p>
            <a:r>
              <a:rPr lang="en-US" dirty="0"/>
              <a:t>CPU read word x from the bus and copies it into register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r>
              <a:rPr lang="en-US" dirty="0"/>
              <a:t>.</a:t>
            </a:r>
          </a:p>
        </p:txBody>
      </p:sp>
      <p:sp>
        <p:nvSpPr>
          <p:cNvPr id="69636" name="AutoShape 4"/>
          <p:cNvSpPr>
            <a:spLocks noChangeArrowheads="1"/>
          </p:cNvSpPr>
          <p:nvPr/>
        </p:nvSpPr>
        <p:spPr bwMode="auto">
          <a:xfrm>
            <a:off x="5248275" y="4156044"/>
            <a:ext cx="1492250" cy="533400"/>
          </a:xfrm>
          <a:prstGeom prst="leftRightArrow">
            <a:avLst>
              <a:gd name="adj1" fmla="val 50000"/>
              <a:gd name="adj2" fmla="val 55952"/>
            </a:avLst>
          </a:prstGeom>
          <a:solidFill>
            <a:srgbClr val="F7F5CD"/>
          </a:solid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7" name="Rectangle 5"/>
          <p:cNvSpPr>
            <a:spLocks noChangeArrowheads="1"/>
          </p:cNvSpPr>
          <p:nvPr/>
        </p:nvSpPr>
        <p:spPr bwMode="auto">
          <a:xfrm>
            <a:off x="4333875" y="4187794"/>
            <a:ext cx="909638" cy="57785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38" name="AutoShape 6"/>
          <p:cNvSpPr>
            <a:spLocks noChangeArrowheads="1"/>
          </p:cNvSpPr>
          <p:nvPr/>
        </p:nvSpPr>
        <p:spPr bwMode="auto">
          <a:xfrm>
            <a:off x="2876550" y="4156044"/>
            <a:ext cx="1452563" cy="533400"/>
          </a:xfrm>
          <a:prstGeom prst="leftRightArrow">
            <a:avLst>
              <a:gd name="adj1" fmla="val 50000"/>
              <a:gd name="adj2" fmla="val 54464"/>
            </a:avLst>
          </a:prstGeom>
          <a:solidFill>
            <a:srgbClr val="F7F5CD"/>
          </a:solid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39" name="Rectangle 7"/>
          <p:cNvSpPr>
            <a:spLocks noChangeArrowheads="1"/>
          </p:cNvSpPr>
          <p:nvPr/>
        </p:nvSpPr>
        <p:spPr bwMode="auto">
          <a:xfrm>
            <a:off x="1892300" y="28606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0" name="Rectangle 8"/>
          <p:cNvSpPr>
            <a:spLocks noChangeArrowheads="1"/>
          </p:cNvSpPr>
          <p:nvPr/>
        </p:nvSpPr>
        <p:spPr bwMode="auto">
          <a:xfrm>
            <a:off x="1892300" y="30130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1" name="Rectangle 9"/>
          <p:cNvSpPr>
            <a:spLocks noChangeArrowheads="1"/>
          </p:cNvSpPr>
          <p:nvPr/>
        </p:nvSpPr>
        <p:spPr bwMode="auto">
          <a:xfrm>
            <a:off x="1892300" y="31654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2" name="Rectangle 10"/>
          <p:cNvSpPr>
            <a:spLocks noChangeArrowheads="1"/>
          </p:cNvSpPr>
          <p:nvPr/>
        </p:nvSpPr>
        <p:spPr bwMode="auto">
          <a:xfrm>
            <a:off x="1892300" y="33178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endParaRPr lang="en-US" sz="1000" i="1" dirty="0">
              <a:latin typeface="Calibri" panose="020F0502020204030204" pitchFamily="34" charset="0"/>
            </a:endParaRPr>
          </a:p>
        </p:txBody>
      </p:sp>
      <p:sp>
        <p:nvSpPr>
          <p:cNvPr id="69643" name="Rectangle 11"/>
          <p:cNvSpPr>
            <a:spLocks noChangeArrowheads="1"/>
          </p:cNvSpPr>
          <p:nvPr/>
        </p:nvSpPr>
        <p:spPr bwMode="auto">
          <a:xfrm>
            <a:off x="1892300" y="3470244"/>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4" name="AutoShape 12"/>
          <p:cNvSpPr>
            <a:spLocks noChangeArrowheads="1"/>
          </p:cNvSpPr>
          <p:nvPr/>
        </p:nvSpPr>
        <p:spPr bwMode="auto">
          <a:xfrm>
            <a:off x="2665413" y="2860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5" name="AutoShape 13"/>
          <p:cNvSpPr>
            <a:spLocks noChangeArrowheads="1"/>
          </p:cNvSpPr>
          <p:nvPr/>
        </p:nvSpPr>
        <p:spPr bwMode="auto">
          <a:xfrm flipH="1">
            <a:off x="2576513" y="3241644"/>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6" name="Rectangle 14"/>
          <p:cNvSpPr>
            <a:spLocks noChangeArrowheads="1"/>
          </p:cNvSpPr>
          <p:nvPr/>
        </p:nvSpPr>
        <p:spPr bwMode="auto">
          <a:xfrm>
            <a:off x="3109913" y="2708244"/>
            <a:ext cx="533400" cy="10668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r>
              <a:rPr lang="en-US" sz="1600">
                <a:latin typeface="Calibri" panose="020F0502020204030204" pitchFamily="34" charset="0"/>
              </a:rPr>
              <a:t>ALU</a:t>
            </a:r>
          </a:p>
        </p:txBody>
      </p:sp>
      <p:sp>
        <p:nvSpPr>
          <p:cNvPr id="69647" name="Text Box 15"/>
          <p:cNvSpPr txBox="1">
            <a:spLocks noChangeArrowheads="1"/>
          </p:cNvSpPr>
          <p:nvPr/>
        </p:nvSpPr>
        <p:spPr bwMode="auto">
          <a:xfrm>
            <a:off x="1689100" y="2538967"/>
            <a:ext cx="1185133"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dirty="0">
                <a:latin typeface="Calibri" panose="020F0502020204030204" pitchFamily="34" charset="0"/>
              </a:rPr>
              <a:t>Register file</a:t>
            </a:r>
          </a:p>
        </p:txBody>
      </p:sp>
      <p:sp>
        <p:nvSpPr>
          <p:cNvPr id="69648" name="AutoShape 16"/>
          <p:cNvSpPr>
            <a:spLocks noChangeArrowheads="1"/>
          </p:cNvSpPr>
          <p:nvPr/>
        </p:nvSpPr>
        <p:spPr bwMode="auto">
          <a:xfrm>
            <a:off x="1966913" y="3698844"/>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prstTxWarp prst="textNoShape">
              <a:avLst/>
            </a:prstTxWarp>
          </a:bodyPr>
          <a:lstStyle/>
          <a:p>
            <a:endParaRPr lang="en-US">
              <a:latin typeface="Calibri" panose="020F0502020204030204" pitchFamily="34" charset="0"/>
            </a:endParaRPr>
          </a:p>
        </p:txBody>
      </p:sp>
      <p:sp>
        <p:nvSpPr>
          <p:cNvPr id="69649" name="Rectangle 17"/>
          <p:cNvSpPr>
            <a:spLocks noChangeArrowheads="1"/>
          </p:cNvSpPr>
          <p:nvPr/>
        </p:nvSpPr>
        <p:spPr bwMode="auto">
          <a:xfrm>
            <a:off x="976313" y="4187794"/>
            <a:ext cx="1873250" cy="577850"/>
          </a:xfrm>
          <a:prstGeom prst="rect">
            <a:avLst/>
          </a:prstGeom>
          <a:solidFill>
            <a:schemeClr val="bg1"/>
          </a:solid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600" dirty="0">
                <a:latin typeface="Calibri" panose="020F0502020204030204" pitchFamily="34" charset="0"/>
              </a:rPr>
              <a:t>Bus interface</a:t>
            </a:r>
          </a:p>
        </p:txBody>
      </p:sp>
      <p:sp>
        <p:nvSpPr>
          <p:cNvPr id="69650" name="Line 18"/>
          <p:cNvSpPr>
            <a:spLocks noChangeShapeType="1"/>
          </p:cNvSpPr>
          <p:nvPr/>
        </p:nvSpPr>
        <p:spPr bwMode="auto">
          <a:xfrm flipV="1">
            <a:off x="2271713" y="3470244"/>
            <a:ext cx="0" cy="762000"/>
          </a:xfrm>
          <a:prstGeom prst="line">
            <a:avLst/>
          </a:prstGeom>
          <a:noFill/>
          <a:ln w="76200">
            <a:solidFill>
              <a:srgbClr val="00FFFF"/>
            </a:solidFill>
            <a:round/>
            <a:headEnd/>
            <a:tailEnd type="triangle" w="med" len="med"/>
          </a:ln>
          <a:effectLst/>
        </p:spPr>
        <p:txBody>
          <a:bodyPr wrap="none" anchor="ctr">
            <a:prstTxWarp prst="textNoShape">
              <a:avLst/>
            </a:prstTxWarp>
          </a:bodyPr>
          <a:lstStyle/>
          <a:p>
            <a:endParaRPr lang="en-US">
              <a:latin typeface="Calibri" panose="020F0502020204030204" pitchFamily="34" charset="0"/>
            </a:endParaRPr>
          </a:p>
        </p:txBody>
      </p:sp>
      <p:sp>
        <p:nvSpPr>
          <p:cNvPr id="69651" name="Rectangle 19"/>
          <p:cNvSpPr>
            <a:spLocks noChangeArrowheads="1"/>
          </p:cNvSpPr>
          <p:nvPr/>
        </p:nvSpPr>
        <p:spPr bwMode="auto">
          <a:xfrm>
            <a:off x="6772275" y="4003644"/>
            <a:ext cx="909638" cy="914400"/>
          </a:xfrm>
          <a:prstGeom prst="rect">
            <a:avLst/>
          </a:prstGeom>
          <a:noFill/>
          <a:ln w="12700">
            <a:solidFill>
              <a:schemeClr val="tx1"/>
            </a:solidFill>
            <a:miter lim="800000"/>
            <a:headEnd/>
            <a:tailEnd/>
          </a:ln>
          <a:effectLst/>
        </p:spPr>
        <p:txBody>
          <a:bodyPr wrap="none" anchor="ctr">
            <a:prstTxWarp prst="textNoShape">
              <a:avLst/>
            </a:prstTxWarp>
          </a:bodyPr>
          <a:lstStyle/>
          <a:p>
            <a:pPr>
              <a:lnSpc>
                <a:spcPct val="100000"/>
              </a:lnSpc>
            </a:pPr>
            <a:endParaRPr lang="en-US" sz="1600">
              <a:latin typeface="Calibri" panose="020F0502020204030204" pitchFamily="34" charset="0"/>
            </a:endParaRPr>
          </a:p>
        </p:txBody>
      </p:sp>
      <p:sp>
        <p:nvSpPr>
          <p:cNvPr id="69652" name="Rectangle 20"/>
          <p:cNvSpPr>
            <a:spLocks noChangeArrowheads="1"/>
          </p:cNvSpPr>
          <p:nvPr/>
        </p:nvSpPr>
        <p:spPr bwMode="auto">
          <a:xfrm>
            <a:off x="6767513" y="4476719"/>
            <a:ext cx="914400"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a:latin typeface="Calibri" panose="020F0502020204030204" pitchFamily="34" charset="0"/>
              </a:rPr>
              <a:t>x</a:t>
            </a:r>
            <a:endParaRPr lang="en-US" sz="1000" i="1" dirty="0">
              <a:latin typeface="Calibri" panose="020F0502020204030204" pitchFamily="34" charset="0"/>
            </a:endParaRPr>
          </a:p>
        </p:txBody>
      </p:sp>
      <p:sp>
        <p:nvSpPr>
          <p:cNvPr id="69653" name="Text Box 21"/>
          <p:cNvSpPr txBox="1">
            <a:spLocks noChangeArrowheads="1"/>
          </p:cNvSpPr>
          <p:nvPr/>
        </p:nvSpPr>
        <p:spPr bwMode="auto">
          <a:xfrm>
            <a:off x="6477000" y="3665090"/>
            <a:ext cx="1499097" cy="338554"/>
          </a:xfrm>
          <a:prstGeom prst="rect">
            <a:avLst/>
          </a:prstGeom>
          <a:noFill/>
          <a:ln w="12700">
            <a:noFill/>
            <a:miter lim="800000"/>
            <a:headEnd/>
            <a:tailEnd/>
          </a:ln>
          <a:effectLst/>
        </p:spPr>
        <p:txBody>
          <a:bodyPr wrap="square" anchor="ctr">
            <a:prstTxWarp prst="textNoShape">
              <a:avLst/>
            </a:prstTxWarp>
            <a:spAutoFit/>
          </a:bodyPr>
          <a:lstStyle/>
          <a:p>
            <a:pPr algn="ctr">
              <a:lnSpc>
                <a:spcPct val="100000"/>
              </a:lnSpc>
            </a:pPr>
            <a:r>
              <a:rPr lang="en-US" sz="1600" dirty="0">
                <a:latin typeface="Calibri" panose="020F0502020204030204" pitchFamily="34" charset="0"/>
              </a:rPr>
              <a:t>Main memory</a:t>
            </a:r>
          </a:p>
        </p:txBody>
      </p:sp>
      <p:sp>
        <p:nvSpPr>
          <p:cNvPr id="69654" name="Text Box 22"/>
          <p:cNvSpPr txBox="1">
            <a:spLocks noChangeArrowheads="1"/>
          </p:cNvSpPr>
          <p:nvPr/>
        </p:nvSpPr>
        <p:spPr bwMode="auto">
          <a:xfrm>
            <a:off x="7678738" y="3865532"/>
            <a:ext cx="296862" cy="336550"/>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0</a:t>
            </a:r>
          </a:p>
        </p:txBody>
      </p:sp>
      <p:sp>
        <p:nvSpPr>
          <p:cNvPr id="69655" name="Text Box 23"/>
          <p:cNvSpPr txBox="1">
            <a:spLocks noChangeArrowheads="1"/>
          </p:cNvSpPr>
          <p:nvPr/>
        </p:nvSpPr>
        <p:spPr bwMode="auto">
          <a:xfrm>
            <a:off x="7662863" y="4367767"/>
            <a:ext cx="309700" cy="338554"/>
          </a:xfrm>
          <a:prstGeom prst="rect">
            <a:avLst/>
          </a:prstGeom>
          <a:noFill/>
          <a:ln w="12700">
            <a:noFill/>
            <a:miter lim="800000"/>
            <a:headEnd/>
            <a:tailEnd/>
          </a:ln>
          <a:effectLst/>
        </p:spPr>
        <p:txBody>
          <a:bodyPr wrap="none" anchor="ctr">
            <a:prstTxWarp prst="textNoShape">
              <a:avLst/>
            </a:prstTxWarp>
            <a:spAutoFit/>
          </a:bodyPr>
          <a:lstStyle/>
          <a:p>
            <a:pPr>
              <a:lnSpc>
                <a:spcPct val="100000"/>
              </a:lnSpc>
            </a:pPr>
            <a:r>
              <a:rPr lang="en-US" sz="1600">
                <a:latin typeface="Calibri" panose="020F0502020204030204" pitchFamily="34" charset="0"/>
              </a:rPr>
              <a:t>A</a:t>
            </a:r>
          </a:p>
        </p:txBody>
      </p:sp>
      <p:sp>
        <p:nvSpPr>
          <p:cNvPr id="69656" name="Text Box 24"/>
          <p:cNvSpPr txBox="1">
            <a:spLocks noChangeArrowheads="1"/>
          </p:cNvSpPr>
          <p:nvPr/>
        </p:nvSpPr>
        <p:spPr bwMode="auto">
          <a:xfrm>
            <a:off x="1206236" y="3193017"/>
            <a:ext cx="678391"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69657" name="Text Box 25"/>
          <p:cNvSpPr txBox="1">
            <a:spLocks noChangeArrowheads="1"/>
          </p:cNvSpPr>
          <p:nvPr/>
        </p:nvSpPr>
        <p:spPr bwMode="auto">
          <a:xfrm>
            <a:off x="4263807" y="3894692"/>
            <a:ext cx="1056123" cy="338554"/>
          </a:xfrm>
          <a:prstGeom prst="rect">
            <a:avLst/>
          </a:prstGeom>
          <a:noFill/>
          <a:ln w="12700">
            <a:noFill/>
            <a:miter lim="800000"/>
            <a:headEnd/>
            <a:tailEnd/>
          </a:ln>
          <a:effectLst/>
        </p:spPr>
        <p:txBody>
          <a:bodyPr wrap="none" anchor="ctr">
            <a:prstTxWarp prst="textNoShape">
              <a:avLst/>
            </a:prstTxWarp>
            <a:spAutoFit/>
          </a:bodyPr>
          <a:lstStyle/>
          <a:p>
            <a:pPr algn="ctr">
              <a:lnSpc>
                <a:spcPct val="100000"/>
              </a:lnSpc>
            </a:pPr>
            <a:r>
              <a:rPr lang="en-US" sz="1600" dirty="0">
                <a:latin typeface="Calibri" panose="020F0502020204030204" pitchFamily="34" charset="0"/>
              </a:rPr>
              <a:t>I/O bridge</a:t>
            </a:r>
          </a:p>
        </p:txBody>
      </p:sp>
      <p:sp>
        <p:nvSpPr>
          <p:cNvPr id="69658" name="Text Box 26"/>
          <p:cNvSpPr txBox="1">
            <a:spLocks noChangeArrowheads="1"/>
          </p:cNvSpPr>
          <p:nvPr/>
        </p:nvSpPr>
        <p:spPr bwMode="auto">
          <a:xfrm>
            <a:off x="4648200" y="2632044"/>
            <a:ext cx="3057247" cy="338554"/>
          </a:xfrm>
          <a:prstGeom prst="rect">
            <a:avLst/>
          </a:prstGeom>
          <a:noFill/>
          <a:ln w="25400">
            <a:noFill/>
            <a:miter lim="800000"/>
            <a:headEnd/>
            <a:tailEnd/>
          </a:ln>
          <a:effectLst/>
        </p:spPr>
        <p:txBody>
          <a:bodyPr wrap="none">
            <a:prstTxWarp prst="textNoShape">
              <a:avLst/>
            </a:prstTxWarp>
            <a:spAutoFit/>
          </a:bodyPr>
          <a:lstStyle/>
          <a:p>
            <a:pPr algn="l">
              <a:lnSpc>
                <a:spcPct val="100000"/>
              </a:lnSpc>
            </a:pPr>
            <a:r>
              <a:rPr lang="en-US" sz="1600" dirty="0">
                <a:solidFill>
                  <a:srgbClr val="C00000"/>
                </a:solidFill>
                <a:latin typeface="Calibri" panose="020F0502020204030204" pitchFamily="34" charset="0"/>
              </a:rPr>
              <a:t>Load operation</a:t>
            </a:r>
            <a:r>
              <a:rPr lang="en-US" sz="1600" dirty="0">
                <a:latin typeface="Calibri" panose="020F0502020204030204" pitchFamily="34" charset="0"/>
              </a:rPr>
              <a:t>: </a:t>
            </a:r>
            <a:r>
              <a:rPr lang="en-US" sz="1600" dirty="0" err="1">
                <a:latin typeface="Courier New" panose="02070309020205020404" pitchFamily="49" charset="0"/>
                <a:cs typeface="Courier New" panose="02070309020205020404" pitchFamily="49" charset="0"/>
              </a:rPr>
              <a:t>movq</a:t>
            </a:r>
            <a:r>
              <a:rPr lang="en-US" sz="1600" dirty="0">
                <a:latin typeface="Courier New" panose="02070309020205020404" pitchFamily="49" charset="0"/>
                <a:cs typeface="Courier New" panose="02070309020205020404" pitchFamily="49" charset="0"/>
              </a:rPr>
              <a:t> A, %</a:t>
            </a:r>
            <a:r>
              <a:rPr lang="en-US" sz="1600" dirty="0" err="1">
                <a:latin typeface="Courier New" panose="02070309020205020404" pitchFamily="49" charset="0"/>
                <a:cs typeface="Courier New" panose="02070309020205020404" pitchFamily="49" charset="0"/>
              </a:rPr>
              <a:t>rax</a:t>
            </a:r>
            <a:endParaRPr lang="en-US" sz="1600" dirty="0">
              <a:latin typeface="Courier New" panose="02070309020205020404" pitchFamily="49" charset="0"/>
              <a:cs typeface="Courier New" panose="02070309020205020404" pitchFamily="49" charset="0"/>
            </a:endParaRPr>
          </a:p>
        </p:txBody>
      </p:sp>
      <p:sp>
        <p:nvSpPr>
          <p:cNvPr id="27" name="Rectangle 10">
            <a:extLst>
              <a:ext uri="{FF2B5EF4-FFF2-40B4-BE49-F238E27FC236}">
                <a16:creationId xmlns:a16="http://schemas.microsoft.com/office/drawing/2014/main" id="{6550136C-E1DD-4962-BF25-5A3F528CF24C}"/>
              </a:ext>
            </a:extLst>
          </p:cNvPr>
          <p:cNvSpPr>
            <a:spLocks noChangeArrowheads="1"/>
          </p:cNvSpPr>
          <p:nvPr/>
        </p:nvSpPr>
        <p:spPr bwMode="auto">
          <a:xfrm>
            <a:off x="1892300" y="3311846"/>
            <a:ext cx="684213" cy="152400"/>
          </a:xfrm>
          <a:prstGeom prst="rect">
            <a:avLst/>
          </a:prstGeom>
          <a:noFill/>
          <a:ln w="12700">
            <a:solidFill>
              <a:schemeClr val="tx1"/>
            </a:solidFill>
            <a:miter lim="800000"/>
            <a:headEnd/>
            <a:tailEnd/>
          </a:ln>
          <a:effectLst/>
        </p:spPr>
        <p:txBody>
          <a:bodyPr wrap="none" anchor="ctr">
            <a:prstTxWarp prst="textNoShape">
              <a:avLst/>
            </a:prstTxWarp>
          </a:bodyPr>
          <a:lstStyle/>
          <a:p>
            <a:pPr algn="ctr">
              <a:lnSpc>
                <a:spcPct val="100000"/>
              </a:lnSpc>
            </a:pPr>
            <a:r>
              <a:rPr lang="en-US" sz="1400" i="1" dirty="0" err="1">
                <a:latin typeface="Calibri" panose="020F0502020204030204" pitchFamily="34" charset="0"/>
              </a:rPr>
              <a:t>x</a:t>
            </a:r>
            <a:endParaRPr lang="en-US" sz="1000" i="1" dirty="0">
              <a:latin typeface="Calibri" panose="020F0502020204030204" pitchFamily="34" charset="0"/>
            </a:endParaRPr>
          </a:p>
        </p:txBody>
      </p:sp>
    </p:spTree>
    <p:extLst>
      <p:ext uri="{BB962C8B-B14F-4D97-AF65-F5344CB8AC3E}">
        <p14:creationId xmlns:p14="http://schemas.microsoft.com/office/powerpoint/2010/main" val="309963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9650"/>
                                        </p:tgtEl>
                                        <p:attrNameLst>
                                          <p:attrName>style.visibility</p:attrName>
                                        </p:attrNameLst>
                                      </p:cBhvr>
                                      <p:to>
                                        <p:strVal val="visible"/>
                                      </p:to>
                                    </p:set>
                                    <p:animEffect transition="in" filter="wipe(down)">
                                      <p:cBhvr>
                                        <p:cTn id="7" dur="500"/>
                                        <p:tgtEl>
                                          <p:spTgt spid="6965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0"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lumMod val="20000"/>
            <a:lumOff val="80000"/>
          </a:schemeClr>
        </a:solidFill>
        <a:ln w="28575" cap="flat" cmpd="sng" algn="ctr">
          <a:solidFill>
            <a:schemeClr val="tx1"/>
          </a:solid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template2007</Template>
  <TotalTime>16932</TotalTime>
  <Words>5421</Words>
  <Application>Microsoft Office PowerPoint</Application>
  <PresentationFormat>On-screen Show (4:3)</PresentationFormat>
  <Paragraphs>1103</Paragraphs>
  <Slides>66</Slides>
  <Notes>52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Arial</vt:lpstr>
      <vt:lpstr>Arial Narrow</vt:lpstr>
      <vt:lpstr>Calibri</vt:lpstr>
      <vt:lpstr>Courier New</vt:lpstr>
      <vt:lpstr>Gill Sans MT</vt:lpstr>
      <vt:lpstr>Gill Sans MT Condensed</vt:lpstr>
      <vt:lpstr>Times New Roman</vt:lpstr>
      <vt:lpstr>Wingdings</vt:lpstr>
      <vt:lpstr>Wingdings 2</vt:lpstr>
      <vt:lpstr>template2007</vt:lpstr>
      <vt:lpstr>PowerPoint Presentation</vt:lpstr>
      <vt:lpstr>The Memory Hierarchy  18-213/18-613: Introduction to Computer Systems 9th Lecture, September 23, 2025</vt:lpstr>
      <vt:lpstr>Today</vt:lpstr>
      <vt:lpstr>Today’s Goal</vt:lpstr>
      <vt:lpstr>Writing &amp; Reading Memory</vt:lpstr>
      <vt:lpstr>Traditional Bus Structure Connecting  CPU and Memory</vt:lpstr>
      <vt:lpstr>Memory Read Transaction (1)</vt:lpstr>
      <vt:lpstr>Memory Read Transaction (2)</vt:lpstr>
      <vt:lpstr>Memory Read Transaction (3)</vt:lpstr>
      <vt:lpstr>Memory Write Transaction (1)</vt:lpstr>
      <vt:lpstr>Memory Write Transaction (2)</vt:lpstr>
      <vt:lpstr>Memory Write Transaction (3)</vt:lpstr>
      <vt:lpstr>Today</vt:lpstr>
      <vt:lpstr>Random-Access Memory (RAM)</vt:lpstr>
      <vt:lpstr>RAM Technologies</vt:lpstr>
      <vt:lpstr>SRAM vs DRAM Summary</vt:lpstr>
      <vt:lpstr>Enhanced DRAMs</vt:lpstr>
      <vt:lpstr>Conventional DRAM Organization</vt:lpstr>
      <vt:lpstr>Reading DRAM Supercell (2,1)</vt:lpstr>
      <vt:lpstr>Reading DRAM Supercell (2,1)</vt:lpstr>
      <vt:lpstr>Memory Modules</vt:lpstr>
      <vt:lpstr>Today</vt:lpstr>
      <vt:lpstr>Storage Technologies</vt:lpstr>
      <vt:lpstr>What’s Inside A Disk Drive?</vt:lpstr>
      <vt:lpstr>Disk Geometry</vt:lpstr>
      <vt:lpstr>Disk Capacity</vt:lpstr>
      <vt:lpstr>Disk Operation (Single-Platter View)</vt:lpstr>
      <vt:lpstr>Disk Operation (Multi-Platter View)</vt:lpstr>
      <vt:lpstr>Disk Access – Service Time Components</vt:lpstr>
      <vt:lpstr>Disk Access Time</vt:lpstr>
      <vt:lpstr>Disk Access Time Example</vt:lpstr>
      <vt:lpstr>I/O Bus</vt:lpstr>
      <vt:lpstr>Reading a Disk Sector (1)</vt:lpstr>
      <vt:lpstr>Reading a Disk Sector (2)</vt:lpstr>
      <vt:lpstr>Reading a Disk Sector (3)</vt:lpstr>
      <vt:lpstr>Nonvolatile Memories</vt:lpstr>
      <vt:lpstr>Solid State Disks (SSDs)</vt:lpstr>
      <vt:lpstr>SSD Performance Characteristics </vt:lpstr>
      <vt:lpstr>SSD Tradeoffs vs Rotating Disks</vt:lpstr>
      <vt:lpstr>Today</vt:lpstr>
      <vt:lpstr>Memory Hierarchies</vt:lpstr>
      <vt:lpstr>Example Memory       Hierarchy</vt:lpstr>
      <vt:lpstr>The CPU-Memory Gap</vt:lpstr>
      <vt:lpstr>Today</vt:lpstr>
      <vt:lpstr>Working Sets </vt:lpstr>
      <vt:lpstr>Working Sets </vt:lpstr>
      <vt:lpstr>Determining the Working Set</vt:lpstr>
      <vt:lpstr>Today</vt:lpstr>
      <vt:lpstr> Locality:  A Heuristic for Approximating the Working Set</vt:lpstr>
      <vt:lpstr>Locality Example</vt:lpstr>
      <vt:lpstr>Qualitative Estimates of Locality</vt:lpstr>
      <vt:lpstr>Locality Example</vt:lpstr>
      <vt:lpstr>Locality Example</vt:lpstr>
      <vt:lpstr>What Makes Locality A Good Heuristic?</vt:lpstr>
      <vt:lpstr>Is Locality Always a Good Heursitic?</vt:lpstr>
      <vt:lpstr>Today</vt:lpstr>
      <vt:lpstr>Caches</vt:lpstr>
      <vt:lpstr>General Cache Concepts</vt:lpstr>
      <vt:lpstr>General Cache Concepts: Hit</vt:lpstr>
      <vt:lpstr>General Cache Concepts: Miss</vt:lpstr>
      <vt:lpstr> General Caching Concepts:  3 Types of Cache Misses</vt:lpstr>
      <vt:lpstr>Examples of Caching in the Mem. Hierarchy</vt:lpstr>
      <vt:lpstr>Summary</vt:lpstr>
      <vt:lpstr>Supplemental slides</vt:lpstr>
      <vt:lpstr>Storage Trends</vt:lpstr>
      <vt:lpstr>CPU Clock Rates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15-213/18-213</dc:title>
  <dc:creator>Markus Pueschel</dc:creator>
  <dc:description>Redesign of slides created by Randal E. Bryant and David R. O'Hallaron</dc:description>
  <cp:lastModifiedBy>Gregory Kesden</cp:lastModifiedBy>
  <cp:revision>603</cp:revision>
  <cp:lastPrinted>2019-10-18T02:31:07Z</cp:lastPrinted>
  <dcterms:created xsi:type="dcterms:W3CDTF">2011-09-29T14:59:56Z</dcterms:created>
  <dcterms:modified xsi:type="dcterms:W3CDTF">2025-09-23T01:52:18Z</dcterms:modified>
</cp:coreProperties>
</file>