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70"/>
  </p:notesMasterIdLst>
  <p:handoutMasterIdLst>
    <p:handoutMasterId r:id="rId71"/>
  </p:handoutMasterIdLst>
  <p:sldIdLst>
    <p:sldId id="332" r:id="rId3"/>
    <p:sldId id="256" r:id="rId4"/>
    <p:sldId id="754" r:id="rId5"/>
    <p:sldId id="766" r:id="rId6"/>
    <p:sldId id="733" r:id="rId7"/>
    <p:sldId id="732" r:id="rId8"/>
    <p:sldId id="735" r:id="rId9"/>
    <p:sldId id="737" r:id="rId10"/>
    <p:sldId id="738" r:id="rId11"/>
    <p:sldId id="739" r:id="rId12"/>
    <p:sldId id="755" r:id="rId13"/>
    <p:sldId id="671" r:id="rId14"/>
    <p:sldId id="764" r:id="rId15"/>
    <p:sldId id="673" r:id="rId16"/>
    <p:sldId id="674" r:id="rId17"/>
    <p:sldId id="675" r:id="rId18"/>
    <p:sldId id="710" r:id="rId19"/>
    <p:sldId id="676" r:id="rId20"/>
    <p:sldId id="677" r:id="rId21"/>
    <p:sldId id="756" r:id="rId22"/>
    <p:sldId id="741" r:id="rId23"/>
    <p:sldId id="742" r:id="rId24"/>
    <p:sldId id="746" r:id="rId25"/>
    <p:sldId id="747" r:id="rId26"/>
    <p:sldId id="743" r:id="rId27"/>
    <p:sldId id="744" r:id="rId28"/>
    <p:sldId id="745" r:id="rId29"/>
    <p:sldId id="748" r:id="rId30"/>
    <p:sldId id="749" r:id="rId31"/>
    <p:sldId id="750" r:id="rId32"/>
    <p:sldId id="751" r:id="rId33"/>
    <p:sldId id="760" r:id="rId34"/>
    <p:sldId id="753" r:id="rId35"/>
    <p:sldId id="591" r:id="rId36"/>
    <p:sldId id="593" r:id="rId37"/>
    <p:sldId id="757" r:id="rId38"/>
    <p:sldId id="685" r:id="rId39"/>
    <p:sldId id="645" r:id="rId40"/>
    <p:sldId id="599" r:id="rId41"/>
    <p:sldId id="602" r:id="rId42"/>
    <p:sldId id="600" r:id="rId43"/>
    <p:sldId id="601" r:id="rId44"/>
    <p:sldId id="648" r:id="rId45"/>
    <p:sldId id="686" r:id="rId46"/>
    <p:sldId id="606" r:id="rId47"/>
    <p:sldId id="721" r:id="rId48"/>
    <p:sldId id="722" r:id="rId49"/>
    <p:sldId id="723" r:id="rId50"/>
    <p:sldId id="649" r:id="rId51"/>
    <p:sldId id="711" r:id="rId52"/>
    <p:sldId id="611" r:id="rId53"/>
    <p:sldId id="615" r:id="rId54"/>
    <p:sldId id="612" r:id="rId55"/>
    <p:sldId id="613" r:id="rId56"/>
    <p:sldId id="617" r:id="rId57"/>
    <p:sldId id="620" r:id="rId58"/>
    <p:sldId id="626" r:id="rId59"/>
    <p:sldId id="628" r:id="rId60"/>
    <p:sldId id="715" r:id="rId61"/>
    <p:sldId id="716" r:id="rId62"/>
    <p:sldId id="717" r:id="rId63"/>
    <p:sldId id="689" r:id="rId64"/>
    <p:sldId id="704" r:id="rId65"/>
    <p:sldId id="664" r:id="rId66"/>
    <p:sldId id="765" r:id="rId67"/>
    <p:sldId id="665" r:id="rId68"/>
    <p:sldId id="763" r:id="rId6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/>
    <p:restoredTop sz="94763"/>
  </p:normalViewPr>
  <p:slideViewPr>
    <p:cSldViewPr>
      <p:cViewPr varScale="1">
        <p:scale>
          <a:sx n="80" d="100"/>
          <a:sy n="80" d="100"/>
        </p:scale>
        <p:origin x="813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70D0A-0802-C5D5-74D3-E95561257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8FC7A-AB48-A6D8-961B-0DCEBBEA2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02F13-1DAA-D514-011A-F60C4A2A2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EA195-BC10-AC5C-53F8-921EA7063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5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orge_Boole" TargetMode="External"/><Relationship Id="rId3" Type="http://schemas.openxmlformats.org/officeDocument/2006/relationships/hyperlink" Target="https://en.wikipedia.org/wiki/List_of_prizes_known_as_the_Nobel_of_a_field_or_the_highest_honors_of_a_field" TargetMode="External"/><Relationship Id="rId7" Type="http://schemas.openxmlformats.org/officeDocument/2006/relationships/hyperlink" Target="https://en.wikipedia.org/wiki/Mary_Everest_Boole" TargetMode="External"/><Relationship Id="rId2" Type="http://schemas.openxmlformats.org/officeDocument/2006/relationships/hyperlink" Target="https://en.wikipedia.org/wiki/Turing_Award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s://en.wikipedia.org/wiki/Yann_LeCun" TargetMode="External"/><Relationship Id="rId4" Type="http://schemas.openxmlformats.org/officeDocument/2006/relationships/hyperlink" Target="https://en.wikipedia.org/wiki/Yoshua_Bengi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autolabprojec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gkesden@andrew.cmu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nathan_Swif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Boiled_egg" TargetMode="External"/><Relationship Id="rId4" Type="http://schemas.openxmlformats.org/officeDocument/2006/relationships/hyperlink" Target="https://en.wikipedia.org/wiki/Gulliver%27s_Travels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8D19-304A-7EBE-04BF-C6974ACF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fact: Modern Deep learning to Boole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461AE-522E-E28C-60F7-DCE6F2B6F0F5}"/>
              </a:ext>
            </a:extLst>
          </p:cNvPr>
          <p:cNvSpPr txBox="1"/>
          <p:nvPr/>
        </p:nvSpPr>
        <p:spPr>
          <a:xfrm>
            <a:off x="97666" y="1600200"/>
            <a:ext cx="9080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Hinton received the 2018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2" tooltip="Turing Award"/>
              </a:rPr>
              <a:t>Turing Award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often referred to as the "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3" tooltip="List of prizes known as the Nobel of a field or the highest honors of a field"/>
              </a:rPr>
              <a:t>Nobel Prize of Computing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", together with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4" tooltip="Yoshua Bengio"/>
              </a:rPr>
              <a:t>Yoshua Bengio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  <a:hlinkClick r:id="rId5" tooltip="Yann LeCun"/>
              </a:rPr>
              <a:t>Yann LeCun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for their work on deep learning</a:t>
            </a:r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C26401-3130-6AEE-4E07-4ED0280A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9330"/>
            <a:ext cx="208834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DF661-8581-8086-919D-580FF460B8FF}"/>
              </a:ext>
            </a:extLst>
          </p:cNvPr>
          <p:cNvSpPr txBox="1"/>
          <p:nvPr/>
        </p:nvSpPr>
        <p:spPr>
          <a:xfrm>
            <a:off x="2237704" y="61674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Geoffrey_Hinton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5016D-2BEB-DD14-344D-E084EA405DF4}"/>
              </a:ext>
            </a:extLst>
          </p:cNvPr>
          <p:cNvSpPr txBox="1"/>
          <p:nvPr/>
        </p:nvSpPr>
        <p:spPr>
          <a:xfrm>
            <a:off x="4572000" y="3209330"/>
            <a:ext cx="36296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Hinton is the of 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the great-great-grandson of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mathematician and educator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7" tooltip="Mary Everest Boole"/>
              </a:rPr>
              <a:t>Mary Everest Boole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her husband, the logician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8" tooltip="George Boole"/>
              </a:rPr>
              <a:t>George Boole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97926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August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28th,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</a:t>
            </a:r>
            <a:r>
              <a:rPr lang="en-US" dirty="0">
                <a:solidFill>
                  <a:srgbClr val="C00000"/>
                </a:solidFill>
              </a:rPr>
              <a:t>111</a:t>
            </a:r>
            <a:r>
              <a:rPr lang="en-US" dirty="0"/>
              <a:t>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562600"/>
          </a:xfrm>
        </p:spPr>
        <p:txBody>
          <a:bodyPr/>
          <a:lstStyle/>
          <a:p>
            <a:r>
              <a:rPr lang="en-US" sz="1900" dirty="0" err="1"/>
              <a:t>Autolab</a:t>
            </a:r>
            <a:r>
              <a:rPr lang="en-US" sz="1900" dirty="0"/>
              <a:t> is up and running</a:t>
            </a:r>
          </a:p>
          <a:p>
            <a:pPr lvl="1"/>
            <a:r>
              <a:rPr lang="en-US" sz="1900" dirty="0"/>
              <a:t>Use </a:t>
            </a:r>
            <a:r>
              <a:rPr lang="en-US" sz="1900" i="1" dirty="0">
                <a:hlinkClick r:id="rId3"/>
              </a:rPr>
              <a:t>https://beta.autolabproject.com</a:t>
            </a:r>
            <a:endParaRPr lang="en-US" sz="1900" i="1" dirty="0"/>
          </a:p>
          <a:p>
            <a:pPr lvl="1"/>
            <a:r>
              <a:rPr lang="en-US" sz="1900" dirty="0"/>
              <a:t>Because we are beta testing, a special version of the CLI is needed:</a:t>
            </a:r>
          </a:p>
          <a:p>
            <a:pPr lvl="2"/>
            <a:r>
              <a:rPr lang="en-US" sz="1900" i="1" dirty="0"/>
              <a:t>/</a:t>
            </a:r>
            <a:r>
              <a:rPr lang="en-US" sz="1900" i="1" dirty="0" err="1"/>
              <a:t>afs</a:t>
            </a:r>
            <a:r>
              <a:rPr lang="en-US" sz="1900" i="1" dirty="0"/>
              <a:t>/cs/academic/class/18213-f25/bin/autolabv3</a:t>
            </a:r>
          </a:p>
          <a:p>
            <a:pPr lvl="1"/>
            <a:r>
              <a:rPr lang="en-US" sz="1900" dirty="0"/>
              <a:t>C Lab is already released in </a:t>
            </a:r>
            <a:r>
              <a:rPr lang="en-US" sz="1900" dirty="0" err="1"/>
              <a:t>Autolab</a:t>
            </a:r>
            <a:endParaRPr lang="en-US" sz="1900" dirty="0"/>
          </a:p>
          <a:p>
            <a:pPr lvl="1"/>
            <a:r>
              <a:rPr lang="en-US" sz="1900" dirty="0"/>
              <a:t>Nominally </a:t>
            </a:r>
            <a:r>
              <a:rPr lang="en-US" sz="1900" dirty="0" err="1"/>
              <a:t>datalab</a:t>
            </a:r>
            <a:r>
              <a:rPr lang="en-US" sz="1900" dirty="0"/>
              <a:t> is released at 11:59pm, but it’ll actually be auto-released after the 18613 lecture at 2pm. </a:t>
            </a:r>
          </a:p>
          <a:p>
            <a:pPr marL="279400" lvl="1" indent="0">
              <a:buNone/>
            </a:pPr>
            <a:endParaRPr lang="en-US" sz="1900" dirty="0"/>
          </a:p>
          <a:p>
            <a:r>
              <a:rPr lang="en-US" sz="1900" dirty="0"/>
              <a:t>If you’ve </a:t>
            </a:r>
            <a:r>
              <a:rPr lang="en-US" sz="1900" dirty="0" err="1"/>
              <a:t>resectioned</a:t>
            </a:r>
            <a:r>
              <a:rPr lang="en-US" sz="1900" dirty="0"/>
              <a:t> with the Registrar, we don’t get told, so we won’t automatically move you to a new group.</a:t>
            </a:r>
          </a:p>
          <a:p>
            <a:pPr lvl="1"/>
            <a:r>
              <a:rPr lang="en-US" sz="1900" dirty="0"/>
              <a:t>Please email </a:t>
            </a:r>
            <a:r>
              <a:rPr lang="en-US" sz="1900" dirty="0">
                <a:hlinkClick r:id="rId4"/>
              </a:rPr>
              <a:t>gkesden@andrew.cmu.edu</a:t>
            </a:r>
            <a:r>
              <a:rPr lang="en-US" sz="1900" dirty="0"/>
              <a:t> so we can hook you up. </a:t>
            </a:r>
          </a:p>
          <a:p>
            <a:pPr lvl="1"/>
            <a:r>
              <a:rPr lang="en-US" sz="1900" dirty="0"/>
              <a:t>For a “belt and suspenders approach”, please also let your current group TA know. </a:t>
            </a:r>
          </a:p>
          <a:p>
            <a:pPr lvl="1"/>
            <a:endParaRPr lang="en-US" sz="1900" dirty="0"/>
          </a:p>
          <a:p>
            <a:r>
              <a:rPr lang="en-US" sz="1900" dirty="0"/>
              <a:t>HW #1 is out</a:t>
            </a:r>
          </a:p>
          <a:p>
            <a:pPr lvl="1"/>
            <a:r>
              <a:rPr lang="en-US" sz="1900" dirty="0"/>
              <a:t>Due September 4</a:t>
            </a:r>
            <a:r>
              <a:rPr lang="en-US" sz="1900" baseline="30000" dirty="0"/>
              <a:t>th</a:t>
            </a:r>
            <a:r>
              <a:rPr lang="en-US" sz="1900" dirty="0"/>
              <a:t>. 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 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dirty="0"/>
              <a:t>2 bytes long)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nonnegative, 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6AC6-3CFA-E24C-ADA5-22C87683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737D5D-7058-C5A7-6F59-5B3CE70E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21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75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4027-6D61-2F7B-263A-53C7DD37F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9B56-8744-C312-28AC-D3639EDA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D2B7-F422-EE88-86CB-D87C58C14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7214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620" y="1600200"/>
            <a:ext cx="289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0576" y="1600200"/>
            <a:ext cx="306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X’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43601" y="900118"/>
            <a:ext cx="2168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73805" y="914400"/>
            <a:ext cx="2714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545A-F920-0673-B3BA-5E1E439A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Fact: Endianness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9F72F-369C-64F2-573E-2F9302130020}"/>
              </a:ext>
            </a:extLst>
          </p:cNvPr>
          <p:cNvSpPr txBox="1"/>
          <p:nvPr/>
        </p:nvSpPr>
        <p:spPr>
          <a:xfrm>
            <a:off x="2311400" y="5657850"/>
            <a:ext cx="4584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en.wikipedia.org</a:t>
            </a:r>
            <a:r>
              <a:rPr lang="en-US" sz="2000" dirty="0"/>
              <a:t>/wiki/Endianness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9570D2-B067-5944-687F-BDCDB19C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1980409"/>
            <a:ext cx="4114800" cy="34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2214D-F20E-9520-B098-51C430A59FD7}"/>
              </a:ext>
            </a:extLst>
          </p:cNvPr>
          <p:cNvSpPr txBox="1"/>
          <p:nvPr/>
        </p:nvSpPr>
        <p:spPr>
          <a:xfrm>
            <a:off x="4523705" y="2224752"/>
            <a:ext cx="4584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adjective </a:t>
            </a:r>
            <a:r>
              <a:rPr lang="en-US" sz="20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endian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has its origin in the writings of 18th century Anglo-Irish writer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3" tooltip="Jonathan Swift"/>
              </a:rPr>
              <a:t>Jonathan Swift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In the 1726 novel </a:t>
            </a:r>
            <a:r>
              <a:rPr lang="en-US" sz="2000" b="0" i="1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4" tooltip="Gulliver's Travels"/>
              </a:rPr>
              <a:t>Gulliver's Travels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he portrays the conflict between sects of Lilliputians divided into those breaking the shell of a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  <a:hlinkClick r:id="rId5" tooltip="Boiled egg"/>
              </a:rPr>
              <a:t>boiled egg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from the big end or from the little end.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31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			</a:t>
            </a:r>
            <a:r>
              <a:rPr lang="en-US" dirty="0">
                <a:solidFill>
                  <a:srgbClr val="7F7F7F"/>
                </a:solidFill>
              </a:rPr>
              <a:t>CSAPP 2.1</a:t>
            </a:r>
            <a:endParaRPr lang="en-US" dirty="0"/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						</a:t>
            </a:r>
            <a:r>
              <a:rPr lang="en-US" dirty="0">
                <a:solidFill>
                  <a:srgbClr val="7F7F7F"/>
                </a:solidFill>
              </a:rPr>
              <a:t>CSAPP 2.2</a:t>
            </a:r>
            <a:endParaRPr lang="en-US" dirty="0">
              <a:solidFill>
                <a:srgbClr val="A6A6A6"/>
              </a:solidFill>
            </a:endParaRP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/>
              <a:t>Addition, negation, multiplication, shifting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2.3</a:t>
            </a:r>
            <a:endParaRPr lang="en-US" dirty="0"/>
          </a:p>
          <a:p>
            <a:r>
              <a:rPr lang="en-US" dirty="0"/>
              <a:t>Byte Ordering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/>
                <a:sym typeface="Calibri Bold" charset="0"/>
              </a:rPr>
              <a:t>				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 Bold"/>
                <a:sym typeface="Calibri Bold" charset="0"/>
              </a:rPr>
              <a:t>CSAPP 2.1.3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B87-D76B-0A34-0FB4-4845E0E84941}"/>
              </a:ext>
            </a:extLst>
          </p:cNvPr>
          <p:cNvSpPr txBox="1"/>
          <p:nvPr/>
        </p:nvSpPr>
        <p:spPr>
          <a:xfrm>
            <a:off x="3406649" y="5466817"/>
            <a:ext cx="233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27054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15551</TotalTime>
  <Pages>0</Pages>
  <Words>5382</Words>
  <Characters>0</Characters>
  <Application>Microsoft Office PowerPoint</Application>
  <PresentationFormat>On-screen Show (4:3)</PresentationFormat>
  <Lines>0</Lines>
  <Paragraphs>1433</Paragraphs>
  <Slides>67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67</vt:i4>
      </vt:variant>
    </vt:vector>
  </HeadingPairs>
  <TitlesOfParts>
    <vt:vector size="90" baseType="lpstr">
      <vt:lpstr>Arial</vt:lpstr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Announcements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Fun fact: Modern Deep learning to Boole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Quiz Time!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Fun Fact: Endianness</vt:lpstr>
      <vt:lpstr>Reading Byte-Reversed Listings</vt:lpstr>
      <vt:lpstr>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248</cp:revision>
  <cp:lastPrinted>2011-08-30T03:47:10Z</cp:lastPrinted>
  <dcterms:created xsi:type="dcterms:W3CDTF">2012-08-28T17:04:18Z</dcterms:created>
  <dcterms:modified xsi:type="dcterms:W3CDTF">2025-08-28T07:11:30Z</dcterms:modified>
</cp:coreProperties>
</file>