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55"/>
  </p:notesMasterIdLst>
  <p:handoutMasterIdLst>
    <p:handoutMasterId r:id="rId56"/>
  </p:handoutMasterIdLst>
  <p:sldIdLst>
    <p:sldId id="332" r:id="rId3"/>
    <p:sldId id="256" r:id="rId4"/>
    <p:sldId id="352" r:id="rId5"/>
    <p:sldId id="339" r:id="rId6"/>
    <p:sldId id="340" r:id="rId7"/>
    <p:sldId id="357" r:id="rId8"/>
    <p:sldId id="342" r:id="rId9"/>
    <p:sldId id="343" r:id="rId10"/>
    <p:sldId id="344" r:id="rId11"/>
    <p:sldId id="364" r:id="rId12"/>
    <p:sldId id="359" r:id="rId13"/>
    <p:sldId id="292" r:id="rId14"/>
    <p:sldId id="293" r:id="rId15"/>
    <p:sldId id="295" r:id="rId16"/>
    <p:sldId id="294" r:id="rId17"/>
    <p:sldId id="296" r:id="rId18"/>
    <p:sldId id="360" r:id="rId19"/>
    <p:sldId id="278" r:id="rId20"/>
    <p:sldId id="311" r:id="rId21"/>
    <p:sldId id="258" r:id="rId22"/>
    <p:sldId id="317" r:id="rId23"/>
    <p:sldId id="366" r:id="rId24"/>
    <p:sldId id="358" r:id="rId25"/>
    <p:sldId id="282" r:id="rId26"/>
    <p:sldId id="298" r:id="rId27"/>
    <p:sldId id="354" r:id="rId28"/>
    <p:sldId id="281" r:id="rId29"/>
    <p:sldId id="351" r:id="rId30"/>
    <p:sldId id="345" r:id="rId31"/>
    <p:sldId id="326" r:id="rId32"/>
    <p:sldId id="287" r:id="rId33"/>
    <p:sldId id="355" r:id="rId34"/>
    <p:sldId id="291" r:id="rId35"/>
    <p:sldId id="288" r:id="rId36"/>
    <p:sldId id="363" r:id="rId37"/>
    <p:sldId id="346" r:id="rId38"/>
    <p:sldId id="365" r:id="rId39"/>
    <p:sldId id="367" r:id="rId40"/>
    <p:sldId id="347" r:id="rId41"/>
    <p:sldId id="349" r:id="rId42"/>
    <p:sldId id="350" r:id="rId43"/>
    <p:sldId id="334" r:id="rId44"/>
    <p:sldId id="324" r:id="rId45"/>
    <p:sldId id="259" r:id="rId46"/>
    <p:sldId id="263" r:id="rId47"/>
    <p:sldId id="264" r:id="rId48"/>
    <p:sldId id="267" r:id="rId49"/>
    <p:sldId id="273" r:id="rId50"/>
    <p:sldId id="310" r:id="rId51"/>
    <p:sldId id="276" r:id="rId52"/>
    <p:sldId id="362" r:id="rId53"/>
    <p:sldId id="300" r:id="rId54"/>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D9"/>
    <a:srgbClr val="EDEBCF"/>
    <a:srgbClr val="D3F2D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09"/>
    <p:restoredTop sz="76514"/>
  </p:normalViewPr>
  <p:slideViewPr>
    <p:cSldViewPr>
      <p:cViewPr varScale="1">
        <p:scale>
          <a:sx n="62" d="100"/>
          <a:sy n="62" d="100"/>
        </p:scale>
        <p:origin x="1323" y="261"/>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12776"/>
    </p:cViewPr>
  </p:sorterViewPr>
  <p:notesViewPr>
    <p:cSldViewPr snapToGrid="0" snapToObjects="1">
      <p:cViewPr varScale="1">
        <p:scale>
          <a:sx n="78" d="100"/>
          <a:sy n="78" d="100"/>
        </p:scale>
        <p:origin x="-231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droh:Google%20Drive:ics3:mountains:corei7mountain4x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45"/>
      <c:rAngAx val="0"/>
    </c:view3D>
    <c:floor>
      <c:thickness val="0"/>
      <c:spPr>
        <a:solidFill>
          <a:schemeClr val="bg1">
            <a:lumMod val="85000"/>
          </a:schemeClr>
        </a:solidFill>
      </c:spPr>
    </c:floor>
    <c:sideWall>
      <c:thickness val="0"/>
    </c:sideWall>
    <c:backWall>
      <c:thickness val="0"/>
    </c:backWall>
    <c:plotArea>
      <c:layout>
        <c:manualLayout>
          <c:layoutTarget val="inner"/>
          <c:xMode val="edge"/>
          <c:yMode val="edge"/>
          <c:x val="0.128498920968212"/>
          <c:y val="2.8386075383512899E-2"/>
          <c:w val="0.69976389617964396"/>
          <c:h val="0.921287118521949"/>
        </c:manualLayout>
      </c:layout>
      <c:surface3DChart>
        <c:wireframe val="0"/>
        <c:ser>
          <c:idx val="0"/>
          <c:order val="0"/>
          <c:tx>
            <c:strRef>
              <c:f>data!$A$2</c:f>
              <c:strCache>
                <c:ptCount val="1"/>
                <c:pt idx="0">
                  <c:v>128m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data!$B$2:$M$2</c:f>
              <c:numCache>
                <c:formatCode>General</c:formatCode>
                <c:ptCount val="12"/>
                <c:pt idx="0">
                  <c:v>8350</c:v>
                </c:pt>
                <c:pt idx="1">
                  <c:v>4750</c:v>
                </c:pt>
                <c:pt idx="2">
                  <c:v>3096</c:v>
                </c:pt>
                <c:pt idx="3">
                  <c:v>2286</c:v>
                </c:pt>
                <c:pt idx="4">
                  <c:v>1817</c:v>
                </c:pt>
                <c:pt idx="5">
                  <c:v>1512</c:v>
                </c:pt>
                <c:pt idx="6">
                  <c:v>1293</c:v>
                </c:pt>
                <c:pt idx="7">
                  <c:v>1131</c:v>
                </c:pt>
                <c:pt idx="8">
                  <c:v>1055</c:v>
                </c:pt>
                <c:pt idx="9">
                  <c:v>995</c:v>
                </c:pt>
                <c:pt idx="10">
                  <c:v>945</c:v>
                </c:pt>
                <c:pt idx="11">
                  <c:v>900</c:v>
                </c:pt>
              </c:numCache>
            </c:numRef>
          </c:val>
          <c:extLst>
            <c:ext xmlns:c16="http://schemas.microsoft.com/office/drawing/2014/chart" uri="{C3380CC4-5D6E-409C-BE32-E72D297353CC}">
              <c16:uniqueId val="{00000000-E059-49EB-9150-4900C034A4CF}"/>
            </c:ext>
          </c:extLst>
        </c:ser>
        <c:ser>
          <c:idx val="1"/>
          <c:order val="1"/>
          <c:tx>
            <c:strRef>
              <c:f>data!$A$3</c:f>
              <c:strCache>
                <c:ptCount val="1"/>
                <c:pt idx="0">
                  <c:v>64m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data!$B$3:$M$3</c:f>
              <c:numCache>
                <c:formatCode>General</c:formatCode>
                <c:ptCount val="12"/>
                <c:pt idx="0">
                  <c:v>8352</c:v>
                </c:pt>
                <c:pt idx="1">
                  <c:v>4750</c:v>
                </c:pt>
                <c:pt idx="2">
                  <c:v>3092</c:v>
                </c:pt>
                <c:pt idx="3">
                  <c:v>2287</c:v>
                </c:pt>
                <c:pt idx="4">
                  <c:v>1816</c:v>
                </c:pt>
                <c:pt idx="5">
                  <c:v>1510</c:v>
                </c:pt>
                <c:pt idx="6">
                  <c:v>1291</c:v>
                </c:pt>
                <c:pt idx="7">
                  <c:v>1129</c:v>
                </c:pt>
                <c:pt idx="8">
                  <c:v>1051</c:v>
                </c:pt>
                <c:pt idx="9">
                  <c:v>989</c:v>
                </c:pt>
                <c:pt idx="10">
                  <c:v>938</c:v>
                </c:pt>
                <c:pt idx="11">
                  <c:v>894</c:v>
                </c:pt>
              </c:numCache>
            </c:numRef>
          </c:val>
          <c:extLst>
            <c:ext xmlns:c16="http://schemas.microsoft.com/office/drawing/2014/chart" uri="{C3380CC4-5D6E-409C-BE32-E72D297353CC}">
              <c16:uniqueId val="{00000001-E059-49EB-9150-4900C034A4CF}"/>
            </c:ext>
          </c:extLst>
        </c:ser>
        <c:ser>
          <c:idx val="2"/>
          <c:order val="2"/>
          <c:tx>
            <c:strRef>
              <c:f>data!$A$4</c:f>
              <c:strCache>
                <c:ptCount val="1"/>
                <c:pt idx="0">
                  <c:v>32m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data!$B$4:$M$4</c:f>
              <c:numCache>
                <c:formatCode>General</c:formatCode>
                <c:ptCount val="12"/>
                <c:pt idx="0">
                  <c:v>8406</c:v>
                </c:pt>
                <c:pt idx="1">
                  <c:v>4787</c:v>
                </c:pt>
                <c:pt idx="2">
                  <c:v>3098</c:v>
                </c:pt>
                <c:pt idx="3">
                  <c:v>2289</c:v>
                </c:pt>
                <c:pt idx="4">
                  <c:v>1823</c:v>
                </c:pt>
                <c:pt idx="5">
                  <c:v>1512</c:v>
                </c:pt>
                <c:pt idx="6">
                  <c:v>1295</c:v>
                </c:pt>
                <c:pt idx="7">
                  <c:v>1133</c:v>
                </c:pt>
                <c:pt idx="8">
                  <c:v>1052</c:v>
                </c:pt>
                <c:pt idx="9">
                  <c:v>989</c:v>
                </c:pt>
                <c:pt idx="10">
                  <c:v>938</c:v>
                </c:pt>
                <c:pt idx="11">
                  <c:v>892</c:v>
                </c:pt>
              </c:numCache>
            </c:numRef>
          </c:val>
          <c:extLst>
            <c:ext xmlns:c16="http://schemas.microsoft.com/office/drawing/2014/chart" uri="{C3380CC4-5D6E-409C-BE32-E72D297353CC}">
              <c16:uniqueId val="{00000002-E059-49EB-9150-4900C034A4CF}"/>
            </c:ext>
          </c:extLst>
        </c:ser>
        <c:ser>
          <c:idx val="3"/>
          <c:order val="3"/>
          <c:tx>
            <c:strRef>
              <c:f>data!$A$5</c:f>
              <c:strCache>
                <c:ptCount val="1"/>
                <c:pt idx="0">
                  <c:v>16m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data!$B$5:$M$5</c:f>
              <c:numCache>
                <c:formatCode>General</c:formatCode>
                <c:ptCount val="12"/>
                <c:pt idx="0">
                  <c:v>8556</c:v>
                </c:pt>
                <c:pt idx="1">
                  <c:v>4990</c:v>
                </c:pt>
                <c:pt idx="2">
                  <c:v>3204</c:v>
                </c:pt>
                <c:pt idx="3">
                  <c:v>2376</c:v>
                </c:pt>
                <c:pt idx="4">
                  <c:v>1891</c:v>
                </c:pt>
                <c:pt idx="5">
                  <c:v>1579</c:v>
                </c:pt>
                <c:pt idx="6">
                  <c:v>1356</c:v>
                </c:pt>
                <c:pt idx="7">
                  <c:v>1198</c:v>
                </c:pt>
                <c:pt idx="8">
                  <c:v>1127</c:v>
                </c:pt>
                <c:pt idx="9">
                  <c:v>1070</c:v>
                </c:pt>
                <c:pt idx="10">
                  <c:v>1028</c:v>
                </c:pt>
                <c:pt idx="11">
                  <c:v>994</c:v>
                </c:pt>
              </c:numCache>
            </c:numRef>
          </c:val>
          <c:extLst>
            <c:ext xmlns:c16="http://schemas.microsoft.com/office/drawing/2014/chart" uri="{C3380CC4-5D6E-409C-BE32-E72D297353CC}">
              <c16:uniqueId val="{00000003-E059-49EB-9150-4900C034A4CF}"/>
            </c:ext>
          </c:extLst>
        </c:ser>
        <c:ser>
          <c:idx val="4"/>
          <c:order val="4"/>
          <c:tx>
            <c:strRef>
              <c:f>data!$A$6</c:f>
              <c:strCache>
                <c:ptCount val="1"/>
                <c:pt idx="0">
                  <c:v>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data!$B$6:$M$6</c:f>
              <c:numCache>
                <c:formatCode>General</c:formatCode>
                <c:ptCount val="12"/>
                <c:pt idx="0">
                  <c:v>8998</c:v>
                </c:pt>
                <c:pt idx="1">
                  <c:v>5447</c:v>
                </c:pt>
                <c:pt idx="2">
                  <c:v>3570</c:v>
                </c:pt>
                <c:pt idx="3">
                  <c:v>2643</c:v>
                </c:pt>
                <c:pt idx="4">
                  <c:v>2104</c:v>
                </c:pt>
                <c:pt idx="5">
                  <c:v>1743</c:v>
                </c:pt>
                <c:pt idx="6">
                  <c:v>1477</c:v>
                </c:pt>
                <c:pt idx="7">
                  <c:v>1300</c:v>
                </c:pt>
                <c:pt idx="8">
                  <c:v>1217</c:v>
                </c:pt>
                <c:pt idx="9">
                  <c:v>1158</c:v>
                </c:pt>
                <c:pt idx="10">
                  <c:v>1128</c:v>
                </c:pt>
                <c:pt idx="11">
                  <c:v>1096</c:v>
                </c:pt>
              </c:numCache>
            </c:numRef>
          </c:val>
          <c:extLst>
            <c:ext xmlns:c16="http://schemas.microsoft.com/office/drawing/2014/chart" uri="{C3380CC4-5D6E-409C-BE32-E72D297353CC}">
              <c16:uniqueId val="{00000004-E059-49EB-9150-4900C034A4CF}"/>
            </c:ext>
          </c:extLst>
        </c:ser>
        <c:ser>
          <c:idx val="5"/>
          <c:order val="5"/>
          <c:tx>
            <c:strRef>
              <c:f>data!$A$7</c:f>
              <c:strCache>
                <c:ptCount val="1"/>
                <c:pt idx="0">
                  <c:v>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data!$B$7:$M$7</c:f>
              <c:numCache>
                <c:formatCode>General</c:formatCode>
                <c:ptCount val="12"/>
                <c:pt idx="0">
                  <c:v>11494</c:v>
                </c:pt>
                <c:pt idx="1">
                  <c:v>7921</c:v>
                </c:pt>
                <c:pt idx="2">
                  <c:v>5664</c:v>
                </c:pt>
                <c:pt idx="3">
                  <c:v>4319</c:v>
                </c:pt>
                <c:pt idx="4">
                  <c:v>3524</c:v>
                </c:pt>
                <c:pt idx="5">
                  <c:v>2991</c:v>
                </c:pt>
                <c:pt idx="6">
                  <c:v>2592</c:v>
                </c:pt>
                <c:pt idx="7">
                  <c:v>2298</c:v>
                </c:pt>
                <c:pt idx="8">
                  <c:v>2208</c:v>
                </c:pt>
                <c:pt idx="9">
                  <c:v>2148</c:v>
                </c:pt>
                <c:pt idx="10">
                  <c:v>2117</c:v>
                </c:pt>
                <c:pt idx="11">
                  <c:v>2077</c:v>
                </c:pt>
              </c:numCache>
            </c:numRef>
          </c:val>
          <c:extLst>
            <c:ext xmlns:c16="http://schemas.microsoft.com/office/drawing/2014/chart" uri="{C3380CC4-5D6E-409C-BE32-E72D297353CC}">
              <c16:uniqueId val="{00000005-E059-49EB-9150-4900C034A4CF}"/>
            </c:ext>
          </c:extLst>
        </c:ser>
        <c:ser>
          <c:idx val="6"/>
          <c:order val="6"/>
          <c:tx>
            <c:strRef>
              <c:f>data!$A$8</c:f>
              <c:strCache>
                <c:ptCount val="1"/>
                <c:pt idx="0">
                  <c:v>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data!$B$8:$M$8</c:f>
              <c:numCache>
                <c:formatCode>General</c:formatCode>
                <c:ptCount val="12"/>
                <c:pt idx="0">
                  <c:v>12297</c:v>
                </c:pt>
                <c:pt idx="1">
                  <c:v>8417</c:v>
                </c:pt>
                <c:pt idx="2">
                  <c:v>5940</c:v>
                </c:pt>
                <c:pt idx="3">
                  <c:v>4573</c:v>
                </c:pt>
                <c:pt idx="4">
                  <c:v>3734</c:v>
                </c:pt>
                <c:pt idx="5">
                  <c:v>3174</c:v>
                </c:pt>
                <c:pt idx="6">
                  <c:v>2763</c:v>
                </c:pt>
                <c:pt idx="7">
                  <c:v>2446</c:v>
                </c:pt>
                <c:pt idx="8">
                  <c:v>2349</c:v>
                </c:pt>
                <c:pt idx="9">
                  <c:v>2272</c:v>
                </c:pt>
                <c:pt idx="10">
                  <c:v>2213</c:v>
                </c:pt>
                <c:pt idx="11">
                  <c:v>2160</c:v>
                </c:pt>
              </c:numCache>
            </c:numRef>
          </c:val>
          <c:extLst>
            <c:ext xmlns:c16="http://schemas.microsoft.com/office/drawing/2014/chart" uri="{C3380CC4-5D6E-409C-BE32-E72D297353CC}">
              <c16:uniqueId val="{00000006-E059-49EB-9150-4900C034A4CF}"/>
            </c:ext>
          </c:extLst>
        </c:ser>
        <c:ser>
          <c:idx val="7"/>
          <c:order val="7"/>
          <c:tx>
            <c:strRef>
              <c:f>data!$A$9</c:f>
              <c:strCache>
                <c:ptCount val="1"/>
                <c:pt idx="0">
                  <c:v>1024k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data!$B$9:$M$9</c:f>
              <c:numCache>
                <c:formatCode>General</c:formatCode>
                <c:ptCount val="12"/>
                <c:pt idx="0">
                  <c:v>12422</c:v>
                </c:pt>
                <c:pt idx="1">
                  <c:v>8398</c:v>
                </c:pt>
                <c:pt idx="2">
                  <c:v>5971</c:v>
                </c:pt>
                <c:pt idx="3">
                  <c:v>4569</c:v>
                </c:pt>
                <c:pt idx="4">
                  <c:v>3740</c:v>
                </c:pt>
                <c:pt idx="5">
                  <c:v>3172</c:v>
                </c:pt>
                <c:pt idx="6">
                  <c:v>2756</c:v>
                </c:pt>
                <c:pt idx="7">
                  <c:v>2446</c:v>
                </c:pt>
                <c:pt idx="8">
                  <c:v>2351</c:v>
                </c:pt>
                <c:pt idx="9">
                  <c:v>2271</c:v>
                </c:pt>
                <c:pt idx="10">
                  <c:v>2209</c:v>
                </c:pt>
                <c:pt idx="11">
                  <c:v>2162</c:v>
                </c:pt>
              </c:numCache>
            </c:numRef>
          </c:val>
          <c:extLst>
            <c:ext xmlns:c16="http://schemas.microsoft.com/office/drawing/2014/chart" uri="{C3380CC4-5D6E-409C-BE32-E72D297353CC}">
              <c16:uniqueId val="{00000007-E059-49EB-9150-4900C034A4CF}"/>
            </c:ext>
          </c:extLst>
        </c:ser>
        <c:ser>
          <c:idx val="8"/>
          <c:order val="8"/>
          <c:tx>
            <c:strRef>
              <c:f>data!$A$10</c:f>
              <c:strCache>
                <c:ptCount val="1"/>
                <c:pt idx="0">
                  <c:v>512k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data!$B$10:$M$10</c:f>
              <c:numCache>
                <c:formatCode>General</c:formatCode>
                <c:ptCount val="12"/>
                <c:pt idx="0">
                  <c:v>12432</c:v>
                </c:pt>
                <c:pt idx="1">
                  <c:v>8472</c:v>
                </c:pt>
                <c:pt idx="2">
                  <c:v>5950</c:v>
                </c:pt>
                <c:pt idx="3">
                  <c:v>4573</c:v>
                </c:pt>
                <c:pt idx="4">
                  <c:v>3726</c:v>
                </c:pt>
                <c:pt idx="5">
                  <c:v>3165</c:v>
                </c:pt>
                <c:pt idx="6">
                  <c:v>2758</c:v>
                </c:pt>
                <c:pt idx="7">
                  <c:v>2447</c:v>
                </c:pt>
                <c:pt idx="8">
                  <c:v>2341</c:v>
                </c:pt>
                <c:pt idx="9">
                  <c:v>2267</c:v>
                </c:pt>
                <c:pt idx="10">
                  <c:v>2210</c:v>
                </c:pt>
                <c:pt idx="11">
                  <c:v>2162</c:v>
                </c:pt>
              </c:numCache>
            </c:numRef>
          </c:val>
          <c:extLst>
            <c:ext xmlns:c16="http://schemas.microsoft.com/office/drawing/2014/chart" uri="{C3380CC4-5D6E-409C-BE32-E72D297353CC}">
              <c16:uniqueId val="{00000008-E059-49EB-9150-4900C034A4CF}"/>
            </c:ext>
          </c:extLst>
        </c:ser>
        <c:ser>
          <c:idx val="9"/>
          <c:order val="9"/>
          <c:tx>
            <c:strRef>
              <c:f>data!$A$11</c:f>
              <c:strCache>
                <c:ptCount val="1"/>
                <c:pt idx="0">
                  <c:v>256k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data!$B$11:$M$11</c:f>
              <c:numCache>
                <c:formatCode>General</c:formatCode>
                <c:ptCount val="12"/>
                <c:pt idx="0">
                  <c:v>12564</c:v>
                </c:pt>
                <c:pt idx="1">
                  <c:v>10037</c:v>
                </c:pt>
                <c:pt idx="2">
                  <c:v>8679</c:v>
                </c:pt>
                <c:pt idx="3">
                  <c:v>7175</c:v>
                </c:pt>
                <c:pt idx="4">
                  <c:v>5915</c:v>
                </c:pt>
                <c:pt idx="5">
                  <c:v>5022</c:v>
                </c:pt>
                <c:pt idx="6">
                  <c:v>4345</c:v>
                </c:pt>
                <c:pt idx="7">
                  <c:v>3856</c:v>
                </c:pt>
                <c:pt idx="8">
                  <c:v>3895</c:v>
                </c:pt>
                <c:pt idx="9">
                  <c:v>3981</c:v>
                </c:pt>
                <c:pt idx="10">
                  <c:v>4001</c:v>
                </c:pt>
                <c:pt idx="11">
                  <c:v>4404</c:v>
                </c:pt>
              </c:numCache>
            </c:numRef>
          </c:val>
          <c:extLst>
            <c:ext xmlns:c16="http://schemas.microsoft.com/office/drawing/2014/chart" uri="{C3380CC4-5D6E-409C-BE32-E72D297353CC}">
              <c16:uniqueId val="{00000009-E059-49EB-9150-4900C034A4CF}"/>
            </c:ext>
          </c:extLst>
        </c:ser>
        <c:ser>
          <c:idx val="10"/>
          <c:order val="10"/>
          <c:tx>
            <c:strRef>
              <c:f>data!$A$12</c:f>
              <c:strCache>
                <c:ptCount val="1"/>
                <c:pt idx="0">
                  <c:v>128k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data!$B$12:$M$12</c:f>
              <c:numCache>
                <c:formatCode>General</c:formatCode>
                <c:ptCount val="12"/>
                <c:pt idx="0">
                  <c:v>12711</c:v>
                </c:pt>
                <c:pt idx="1">
                  <c:v>10750</c:v>
                </c:pt>
                <c:pt idx="2">
                  <c:v>10271</c:v>
                </c:pt>
                <c:pt idx="3">
                  <c:v>8649</c:v>
                </c:pt>
                <c:pt idx="4">
                  <c:v>7525</c:v>
                </c:pt>
                <c:pt idx="5">
                  <c:v>6374</c:v>
                </c:pt>
                <c:pt idx="6">
                  <c:v>5482</c:v>
                </c:pt>
                <c:pt idx="7">
                  <c:v>4854</c:v>
                </c:pt>
                <c:pt idx="8">
                  <c:v>4901</c:v>
                </c:pt>
                <c:pt idx="9">
                  <c:v>4933</c:v>
                </c:pt>
                <c:pt idx="10">
                  <c:v>4917</c:v>
                </c:pt>
                <c:pt idx="11">
                  <c:v>4924</c:v>
                </c:pt>
              </c:numCache>
            </c:numRef>
          </c:val>
          <c:extLst>
            <c:ext xmlns:c16="http://schemas.microsoft.com/office/drawing/2014/chart" uri="{C3380CC4-5D6E-409C-BE32-E72D297353CC}">
              <c16:uniqueId val="{0000000A-E059-49EB-9150-4900C034A4CF}"/>
            </c:ext>
          </c:extLst>
        </c:ser>
        <c:ser>
          <c:idx val="11"/>
          <c:order val="11"/>
          <c:tx>
            <c:strRef>
              <c:f>data!$A$13</c:f>
              <c:strCache>
                <c:ptCount val="1"/>
                <c:pt idx="0">
                  <c:v>64k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data!$B$13:$M$13</c:f>
              <c:numCache>
                <c:formatCode>General</c:formatCode>
                <c:ptCount val="12"/>
                <c:pt idx="0">
                  <c:v>12687</c:v>
                </c:pt>
                <c:pt idx="1">
                  <c:v>10689</c:v>
                </c:pt>
                <c:pt idx="2">
                  <c:v>10208</c:v>
                </c:pt>
                <c:pt idx="3">
                  <c:v>8768</c:v>
                </c:pt>
                <c:pt idx="4">
                  <c:v>7570</c:v>
                </c:pt>
                <c:pt idx="5">
                  <c:v>6352</c:v>
                </c:pt>
                <c:pt idx="6">
                  <c:v>5460</c:v>
                </c:pt>
                <c:pt idx="7">
                  <c:v>4830</c:v>
                </c:pt>
                <c:pt idx="8">
                  <c:v>4885</c:v>
                </c:pt>
                <c:pt idx="9">
                  <c:v>4885</c:v>
                </c:pt>
                <c:pt idx="10">
                  <c:v>4823</c:v>
                </c:pt>
                <c:pt idx="11">
                  <c:v>4868</c:v>
                </c:pt>
              </c:numCache>
            </c:numRef>
          </c:val>
          <c:extLst>
            <c:ext xmlns:c16="http://schemas.microsoft.com/office/drawing/2014/chart" uri="{C3380CC4-5D6E-409C-BE32-E72D297353CC}">
              <c16:uniqueId val="{0000000B-E059-49EB-9150-4900C034A4CF}"/>
            </c:ext>
          </c:extLst>
        </c:ser>
        <c:ser>
          <c:idx val="12"/>
          <c:order val="12"/>
          <c:tx>
            <c:strRef>
              <c:f>data!$A$14</c:f>
              <c:strCache>
                <c:ptCount val="1"/>
                <c:pt idx="0">
                  <c:v>32k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data!$B$14:$M$14</c:f>
              <c:numCache>
                <c:formatCode>General</c:formatCode>
                <c:ptCount val="12"/>
                <c:pt idx="0">
                  <c:v>14101</c:v>
                </c:pt>
                <c:pt idx="1">
                  <c:v>13686</c:v>
                </c:pt>
                <c:pt idx="2">
                  <c:v>13524</c:v>
                </c:pt>
                <c:pt idx="3">
                  <c:v>13092</c:v>
                </c:pt>
                <c:pt idx="4">
                  <c:v>13144</c:v>
                </c:pt>
                <c:pt idx="5">
                  <c:v>12771</c:v>
                </c:pt>
                <c:pt idx="6">
                  <c:v>12783</c:v>
                </c:pt>
                <c:pt idx="7">
                  <c:v>12466</c:v>
                </c:pt>
                <c:pt idx="8">
                  <c:v>12230</c:v>
                </c:pt>
                <c:pt idx="9">
                  <c:v>12716</c:v>
                </c:pt>
                <c:pt idx="10">
                  <c:v>12238</c:v>
                </c:pt>
                <c:pt idx="11">
                  <c:v>12409</c:v>
                </c:pt>
              </c:numCache>
            </c:numRef>
          </c:val>
          <c:extLst>
            <c:ext xmlns:c16="http://schemas.microsoft.com/office/drawing/2014/chart" uri="{C3380CC4-5D6E-409C-BE32-E72D297353CC}">
              <c16:uniqueId val="{0000000C-E059-49EB-9150-4900C034A4CF}"/>
            </c:ext>
          </c:extLst>
        </c:ser>
        <c:ser>
          <c:idx val="13"/>
          <c:order val="13"/>
          <c:tx>
            <c:strRef>
              <c:f>data!$A$15</c:f>
              <c:strCache>
                <c:ptCount val="1"/>
                <c:pt idx="0">
                  <c:v>16k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data!$B$15:$M$15</c:f>
              <c:numCache>
                <c:formatCode>General</c:formatCode>
                <c:ptCount val="12"/>
                <c:pt idx="0">
                  <c:v>13958</c:v>
                </c:pt>
                <c:pt idx="1">
                  <c:v>13986</c:v>
                </c:pt>
                <c:pt idx="2">
                  <c:v>13366</c:v>
                </c:pt>
                <c:pt idx="3">
                  <c:v>13033</c:v>
                </c:pt>
                <c:pt idx="4">
                  <c:v>12835</c:v>
                </c:pt>
                <c:pt idx="5">
                  <c:v>12409</c:v>
                </c:pt>
                <c:pt idx="6">
                  <c:v>11784</c:v>
                </c:pt>
                <c:pt idx="7">
                  <c:v>10833</c:v>
                </c:pt>
                <c:pt idx="8">
                  <c:v>10414</c:v>
                </c:pt>
                <c:pt idx="9">
                  <c:v>11543</c:v>
                </c:pt>
                <c:pt idx="10">
                  <c:v>10857</c:v>
                </c:pt>
                <c:pt idx="11">
                  <c:v>10129</c:v>
                </c:pt>
              </c:numCache>
            </c:numRef>
          </c:val>
          <c:extLst>
            <c:ext xmlns:c16="http://schemas.microsoft.com/office/drawing/2014/chart" uri="{C3380CC4-5D6E-409C-BE32-E72D297353CC}">
              <c16:uniqueId val="{0000000D-E059-49EB-9150-4900C034A4CF}"/>
            </c:ext>
          </c:extLst>
        </c:ser>
        <c:bandFmts/>
        <c:axId val="2100000120"/>
        <c:axId val="2100272088"/>
        <c:axId val="2099737448"/>
      </c:surface3DChart>
      <c:catAx>
        <c:axId val="2100000120"/>
        <c:scaling>
          <c:orientation val="minMax"/>
        </c:scaling>
        <c:delete val="0"/>
        <c:axPos val="b"/>
        <c:title>
          <c:tx>
            <c:rich>
              <a:bodyPr/>
              <a:lstStyle/>
              <a:p>
                <a:pPr>
                  <a:defRPr sz="1200">
                    <a:latin typeface="Arial"/>
                  </a:defRPr>
                </a:pPr>
                <a:r>
                  <a:rPr lang="en-US" sz="1200">
                    <a:latin typeface="Arial"/>
                  </a:rPr>
                  <a:t>Stride (x8 bytes)</a:t>
                </a:r>
              </a:p>
            </c:rich>
          </c:tx>
          <c:layout>
            <c:manualLayout>
              <c:xMode val="edge"/>
              <c:yMode val="edge"/>
              <c:x val="0.13657770709015099"/>
              <c:y val="0.84909405264439197"/>
            </c:manualLayout>
          </c:layout>
          <c:overlay val="0"/>
        </c:title>
        <c:numFmt formatCode="General" sourceLinked="0"/>
        <c:majorTickMark val="out"/>
        <c:minorTickMark val="none"/>
        <c:tickLblPos val="nextTo"/>
        <c:txPr>
          <a:bodyPr rot="0" vert="horz" anchor="b" anchorCtr="1"/>
          <a:lstStyle/>
          <a:p>
            <a:pPr>
              <a:defRPr sz="1200">
                <a:latin typeface="Arial"/>
              </a:defRPr>
            </a:pPr>
            <a:endParaRPr lang="en-US"/>
          </a:p>
        </c:txPr>
        <c:crossAx val="2100272088"/>
        <c:crosses val="autoZero"/>
        <c:auto val="1"/>
        <c:lblAlgn val="ctr"/>
        <c:lblOffset val="100"/>
        <c:noMultiLvlLbl val="0"/>
      </c:catAx>
      <c:valAx>
        <c:axId val="2100272088"/>
        <c:scaling>
          <c:orientation val="minMax"/>
          <c:max val="17000"/>
          <c:min val="0"/>
        </c:scaling>
        <c:delete val="0"/>
        <c:axPos val="l"/>
        <c:majorGridlines/>
        <c:title>
          <c:tx>
            <c:rich>
              <a:bodyPr rot="-5400000" vert="horz"/>
              <a:lstStyle/>
              <a:p>
                <a:pPr>
                  <a:defRPr sz="1200">
                    <a:latin typeface="Arial"/>
                  </a:defRPr>
                </a:pPr>
                <a:r>
                  <a:rPr lang="en-US" sz="1200">
                    <a:latin typeface="Arial"/>
                  </a:rPr>
                  <a:t>Read throughput (MB/s)</a:t>
                </a:r>
              </a:p>
              <a:p>
                <a:pPr>
                  <a:defRPr sz="1200">
                    <a:latin typeface="Arial"/>
                  </a:defRPr>
                </a:pPr>
                <a:endParaRPr lang="en-US" sz="1200">
                  <a:latin typeface="Arial"/>
                </a:endParaRPr>
              </a:p>
            </c:rich>
          </c:tx>
          <c:layout>
            <c:manualLayout>
              <c:xMode val="edge"/>
              <c:yMode val="edge"/>
              <c:x val="2.9427050902444098E-2"/>
              <c:y val="0.26170156211100198"/>
            </c:manualLayout>
          </c:layout>
          <c:overlay val="0"/>
        </c:title>
        <c:numFmt formatCode="General" sourceLinked="1"/>
        <c:majorTickMark val="out"/>
        <c:minorTickMark val="none"/>
        <c:tickLblPos val="nextTo"/>
        <c:txPr>
          <a:bodyPr/>
          <a:lstStyle/>
          <a:p>
            <a:pPr>
              <a:defRPr sz="1200">
                <a:latin typeface="Arial"/>
              </a:defRPr>
            </a:pPr>
            <a:endParaRPr lang="en-US"/>
          </a:p>
        </c:txPr>
        <c:crossAx val="2100000120"/>
        <c:crosses val="autoZero"/>
        <c:crossBetween val="midCat"/>
        <c:majorUnit val="2000"/>
        <c:minorUnit val="500"/>
      </c:valAx>
      <c:serAx>
        <c:axId val="2099737448"/>
        <c:scaling>
          <c:orientation val="minMax"/>
        </c:scaling>
        <c:delete val="0"/>
        <c:axPos val="b"/>
        <c:title>
          <c:tx>
            <c:rich>
              <a:bodyPr rot="0" vert="horz"/>
              <a:lstStyle/>
              <a:p>
                <a:pPr>
                  <a:defRPr sz="1200">
                    <a:latin typeface="Arial"/>
                  </a:defRPr>
                </a:pPr>
                <a:r>
                  <a:rPr lang="en-US" sz="1200">
                    <a:latin typeface="Arial"/>
                  </a:rPr>
                  <a:t>Size (bytes)</a:t>
                </a:r>
              </a:p>
            </c:rich>
          </c:tx>
          <c:layout>
            <c:manualLayout>
              <c:xMode val="edge"/>
              <c:yMode val="edge"/>
              <c:x val="0.64497276173811602"/>
              <c:y val="0.855644760091263"/>
            </c:manualLayout>
          </c:layout>
          <c:overlay val="0"/>
        </c:title>
        <c:majorTickMark val="out"/>
        <c:minorTickMark val="none"/>
        <c:tickLblPos val="nextTo"/>
        <c:txPr>
          <a:bodyPr rot="0" vert="horz" lIns="2">
            <a:spAutoFit/>
          </a:bodyPr>
          <a:lstStyle/>
          <a:p>
            <a:pPr>
              <a:defRPr sz="1200">
                <a:latin typeface="Arial"/>
              </a:defRPr>
            </a:pPr>
            <a:endParaRPr lang="en-US"/>
          </a:p>
        </c:txPr>
        <c:crossAx val="2100272088"/>
        <c:crosses val="autoZero"/>
        <c:tickLblSkip val="2"/>
        <c:tickMarkSkip val="1"/>
      </c:serAx>
    </c:plotArea>
    <c:plotVisOnly val="1"/>
    <c:dispBlanksAs val="zero"/>
    <c:showDLblsOverMax val="0"/>
  </c:chart>
  <c:spPr>
    <a:ln w="9525">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CFFC39-3AF6-8048-8D2D-0B9CBEDA9E0F}" type="datetimeFigureOut">
              <a:rPr lang="en-US" smtClean="0"/>
              <a:pPr/>
              <a:t>8/26/2025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81F6DB-D364-0A40-9E0D-3DD3F1C3C9F7}" type="slidenum">
              <a:rPr lang="en-US" smtClean="0"/>
              <a:pPr/>
              <a:t>‹#›</a:t>
            </a:fld>
            <a:endParaRPr lang="en-US"/>
          </a:p>
        </p:txBody>
      </p:sp>
    </p:spTree>
    <p:extLst>
      <p:ext uri="{BB962C8B-B14F-4D97-AF65-F5344CB8AC3E}">
        <p14:creationId xmlns:p14="http://schemas.microsoft.com/office/powerpoint/2010/main" val="126518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1536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518296"/>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mn-ea"/>
        <a:cs typeface="+mn-cs"/>
      </a:defRPr>
    </a:lvl1pPr>
    <a:lvl2pPr marL="457200" algn="l" rtl="0" fontAlgn="base">
      <a:spcBef>
        <a:spcPct val="0"/>
      </a:spcBef>
      <a:spcAft>
        <a:spcPct val="0"/>
      </a:spcAft>
      <a:defRPr sz="1200" kern="1200">
        <a:solidFill>
          <a:schemeClr val="tx1"/>
        </a:solidFill>
        <a:latin typeface="Gill Sans" charset="0"/>
        <a:ea typeface="ＭＳ Ｐゴシック" charset="-128"/>
        <a:cs typeface="+mn-cs"/>
      </a:defRPr>
    </a:lvl2pPr>
    <a:lvl3pPr marL="914400" algn="l" rtl="0" fontAlgn="base">
      <a:spcBef>
        <a:spcPct val="0"/>
      </a:spcBef>
      <a:spcAft>
        <a:spcPct val="0"/>
      </a:spcAft>
      <a:defRPr sz="1200" kern="1200">
        <a:solidFill>
          <a:schemeClr val="tx1"/>
        </a:solidFill>
        <a:latin typeface="Gill Sans" charset="0"/>
        <a:ea typeface="ＭＳ Ｐゴシック" charset="-128"/>
        <a:cs typeface="+mn-cs"/>
      </a:defRPr>
    </a:lvl3pPr>
    <a:lvl4pPr marL="1371600" algn="l" rtl="0" fontAlgn="base">
      <a:spcBef>
        <a:spcPct val="0"/>
      </a:spcBef>
      <a:spcAft>
        <a:spcPct val="0"/>
      </a:spcAft>
      <a:defRPr sz="1200" kern="1200">
        <a:solidFill>
          <a:schemeClr val="tx1"/>
        </a:solidFill>
        <a:latin typeface="Gill Sans" charset="0"/>
        <a:ea typeface="ＭＳ Ｐゴシック" charset="-128"/>
        <a:cs typeface="+mn-cs"/>
      </a:defRPr>
    </a:lvl4pPr>
    <a:lvl5pPr marL="1828800" algn="l" rtl="0" fontAlgn="base">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8612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8538"/>
            <a:ext cx="19431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98538"/>
            <a:ext cx="56769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0575"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998538"/>
            <a:ext cx="7772400" cy="2887662"/>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1026" name="Rectangle 2"/>
          <p:cNvSpPr>
            <a:spLocks noGrp="1" noChangeArrowheads="1"/>
          </p:cNvSpPr>
          <p:nvPr>
            <p:ph type="body" idx="1"/>
          </p:nvPr>
        </p:nvSpPr>
        <p:spPr bwMode="auto">
          <a:xfrm>
            <a:off x="685800" y="3886200"/>
            <a:ext cx="7677150" cy="29718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4" name="Rectangle 3"/>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7"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a:solidFill>
                  <a:srgbClr val="CC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algn="l" rtl="0" fontAlgn="base">
        <a:spcBef>
          <a:spcPts val="500"/>
        </a:spcBef>
        <a:spcAft>
          <a:spcPct val="0"/>
        </a:spcAft>
        <a:defRPr sz="2000">
          <a:solidFill>
            <a:schemeClr val="tx1"/>
          </a:solidFill>
          <a:latin typeface="+mn-lt"/>
          <a:ea typeface="+mn-ea"/>
          <a:cs typeface="+mn-cs"/>
          <a:sym typeface="Calibri" charset="0"/>
        </a:defRPr>
      </a:lvl1pPr>
      <a:lvl2pPr marL="419100" algn="ctr" rtl="0" fontAlgn="base">
        <a:spcBef>
          <a:spcPts val="500"/>
        </a:spcBef>
        <a:spcAft>
          <a:spcPct val="0"/>
        </a:spcAft>
        <a:defRPr sz="2000">
          <a:solidFill>
            <a:schemeClr val="tx1"/>
          </a:solidFill>
          <a:latin typeface="+mn-lt"/>
          <a:ea typeface="+mn-ea"/>
          <a:cs typeface="+mn-cs"/>
          <a:sym typeface="Calibri" charset="0"/>
        </a:defRPr>
      </a:lvl2pPr>
      <a:lvl3pPr marL="876300" algn="ctr" rtl="0" fontAlgn="base">
        <a:spcBef>
          <a:spcPts val="500"/>
        </a:spcBef>
        <a:spcAft>
          <a:spcPct val="0"/>
        </a:spcAft>
        <a:defRPr sz="2000">
          <a:solidFill>
            <a:schemeClr val="tx1"/>
          </a:solidFill>
          <a:latin typeface="+mn-lt"/>
          <a:ea typeface="+mn-ea"/>
          <a:cs typeface="+mn-cs"/>
          <a:sym typeface="Calibri" charset="0"/>
        </a:defRPr>
      </a:lvl3pPr>
      <a:lvl4pPr marL="1333500" algn="ctr" rtl="0" fontAlgn="base">
        <a:spcBef>
          <a:spcPts val="500"/>
        </a:spcBef>
        <a:spcAft>
          <a:spcPct val="0"/>
        </a:spcAft>
        <a:defRPr sz="2000">
          <a:solidFill>
            <a:schemeClr val="tx1"/>
          </a:solidFill>
          <a:latin typeface="+mn-lt"/>
          <a:ea typeface="+mn-ea"/>
          <a:cs typeface="+mn-cs"/>
          <a:sym typeface="Calibri" charset="0"/>
        </a:defRPr>
      </a:lvl4pPr>
      <a:lvl5pPr marL="1790700" algn="ctr" rtl="0" fontAlgn="base">
        <a:spcBef>
          <a:spcPts val="500"/>
        </a:spcBef>
        <a:spcAft>
          <a:spcPct val="0"/>
        </a:spcAft>
        <a:defRPr sz="2000">
          <a:solidFill>
            <a:schemeClr val="tx1"/>
          </a:solidFill>
          <a:latin typeface="+mn-lt"/>
          <a:ea typeface="+mn-ea"/>
          <a:cs typeface="+mn-cs"/>
          <a:sym typeface="Calibri" charset="0"/>
        </a:defRPr>
      </a:lvl5pPr>
      <a:lvl6pPr marL="2247900" algn="ctr" rtl="0" fontAlgn="base">
        <a:spcBef>
          <a:spcPts val="500"/>
        </a:spcBef>
        <a:spcAft>
          <a:spcPct val="0"/>
        </a:spcAft>
        <a:defRPr sz="2000">
          <a:solidFill>
            <a:schemeClr val="tx1"/>
          </a:solidFill>
          <a:latin typeface="+mn-lt"/>
          <a:ea typeface="+mn-ea"/>
          <a:cs typeface="+mn-cs"/>
          <a:sym typeface="Calibri" charset="0"/>
        </a:defRPr>
      </a:lvl6pPr>
      <a:lvl7pPr marL="2705100" algn="ctr" rtl="0" fontAlgn="base">
        <a:spcBef>
          <a:spcPts val="500"/>
        </a:spcBef>
        <a:spcAft>
          <a:spcPct val="0"/>
        </a:spcAft>
        <a:defRPr sz="2000">
          <a:solidFill>
            <a:schemeClr val="tx1"/>
          </a:solidFill>
          <a:latin typeface="+mn-lt"/>
          <a:ea typeface="+mn-ea"/>
          <a:cs typeface="+mn-cs"/>
          <a:sym typeface="Calibri" charset="0"/>
        </a:defRPr>
      </a:lvl7pPr>
      <a:lvl8pPr marL="3162300" algn="ctr" rtl="0" fontAlgn="base">
        <a:spcBef>
          <a:spcPts val="500"/>
        </a:spcBef>
        <a:spcAft>
          <a:spcPct val="0"/>
        </a:spcAft>
        <a:defRPr sz="2000">
          <a:solidFill>
            <a:schemeClr val="tx1"/>
          </a:solidFill>
          <a:latin typeface="+mn-lt"/>
          <a:ea typeface="+mn-ea"/>
          <a:cs typeface="+mn-cs"/>
          <a:sym typeface="Calibri" charset="0"/>
        </a:defRPr>
      </a:lvl8pPr>
      <a:lvl9pPr marL="3619500" algn="ctr" rtl="0" fontAlgn="base">
        <a:spcBef>
          <a:spcPts val="500"/>
        </a:spcBef>
        <a:spcAft>
          <a:spcPct val="0"/>
        </a:spcAft>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2050"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Bold"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5" name="Rectangle 4"/>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6" name="TextBox 5"/>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7"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8"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a:solidFill>
                  <a:srgbClr val="CC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s://www.canvas.cmu.ed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office-hours-01.andrew.cmu.edu:4443/" TargetMode="External"/><Relationship Id="rId2" Type="http://schemas.openxmlformats.org/officeDocument/2006/relationships/hyperlink" Target="https://piazza.com/cmu/fall2024/18x13"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EFB87060-9CA1-44CC-939E-8B0D1195A2F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ADFE2BDB-EFF5-4A0C-917F-CE029070F9C4}"/>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40425174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497C-24CE-48C8-8F75-88A28CE7F852}"/>
              </a:ext>
            </a:extLst>
          </p:cNvPr>
          <p:cNvSpPr>
            <a:spLocks noGrp="1"/>
          </p:cNvSpPr>
          <p:nvPr>
            <p:ph type="title"/>
          </p:nvPr>
        </p:nvSpPr>
        <p:spPr/>
        <p:txBody>
          <a:bodyPr/>
          <a:lstStyle/>
          <a:p>
            <a:r>
              <a:rPr lang="en-US" dirty="0"/>
              <a:t>Who Am I? Vyas Sekar</a:t>
            </a:r>
          </a:p>
        </p:txBody>
      </p:sp>
      <p:sp>
        <p:nvSpPr>
          <p:cNvPr id="7" name="TextBox 6">
            <a:extLst>
              <a:ext uri="{FF2B5EF4-FFF2-40B4-BE49-F238E27FC236}">
                <a16:creationId xmlns:a16="http://schemas.microsoft.com/office/drawing/2014/main" id="{C11C5FBD-2AC6-E03F-F3C1-E4F41B289CDE}"/>
              </a:ext>
            </a:extLst>
          </p:cNvPr>
          <p:cNvSpPr txBox="1"/>
          <p:nvPr/>
        </p:nvSpPr>
        <p:spPr>
          <a:xfrm>
            <a:off x="4800600" y="1346200"/>
            <a:ext cx="4584878" cy="3293209"/>
          </a:xfrm>
          <a:prstGeom prst="rect">
            <a:avLst/>
          </a:prstGeom>
          <a:noFill/>
        </p:spPr>
        <p:txBody>
          <a:bodyPr wrap="square">
            <a:spAutoFit/>
          </a:bodyPr>
          <a:lstStyle/>
          <a:p>
            <a:r>
              <a:rPr lang="en-US" sz="2400" dirty="0" err="1">
                <a:latin typeface="Calibri" panose="020F0502020204030204" pitchFamily="34" charset="0"/>
                <a:cs typeface="Calibri" panose="020F0502020204030204" pitchFamily="34" charset="0"/>
              </a:rPr>
              <a:t>B.Tech</a:t>
            </a:r>
            <a:r>
              <a:rPr lang="en-US" sz="2400" dirty="0">
                <a:latin typeface="Calibri" panose="020F0502020204030204" pitchFamily="34" charset="0"/>
                <a:cs typeface="Calibri" panose="020F0502020204030204" pitchFamily="34" charset="0"/>
              </a:rPr>
              <a:t>, IIT Madras CSE,2003</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PhD, CMU CSD, 2010</a:t>
            </a:r>
            <a:br>
              <a:rPr lang="en-US" sz="28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Chennai</a:t>
            </a:r>
            <a:r>
              <a:rPr lang="en-US" sz="2400" dirty="0">
                <a:latin typeface="Calibri" panose="020F0502020204030204" pitchFamily="34" charset="0"/>
                <a:cs typeface="Calibri" panose="020F0502020204030204" pitchFamily="34" charset="0"/>
                <a:sym typeface="Wingdings" pitchFamily="2" charset="2"/>
              </a:rPr>
              <a:t> </a:t>
            </a:r>
          </a:p>
          <a:p>
            <a:r>
              <a:rPr lang="en-US" sz="2400" dirty="0">
                <a:latin typeface="Calibri" panose="020F0502020204030204" pitchFamily="34" charset="0"/>
                <a:cs typeface="Calibri" panose="020F0502020204030204" pitchFamily="34" charset="0"/>
              </a:rPr>
              <a:t>Pittsburgh </a:t>
            </a:r>
            <a:r>
              <a:rPr lang="en-US" sz="2400" dirty="0">
                <a:latin typeface="Calibri" panose="020F0502020204030204" pitchFamily="34" charset="0"/>
                <a:cs typeface="Calibri" panose="020F0502020204030204" pitchFamily="34" charset="0"/>
                <a:sym typeface="Wingdings"/>
              </a:rPr>
              <a:t> Berkeley </a:t>
            </a:r>
            <a:br>
              <a:rPr lang="en-US" sz="2400" dirty="0">
                <a:latin typeface="Calibri" panose="020F0502020204030204" pitchFamily="34" charset="0"/>
                <a:cs typeface="Calibri" panose="020F0502020204030204" pitchFamily="34" charset="0"/>
                <a:sym typeface="Wingdings"/>
              </a:rPr>
            </a:br>
            <a:r>
              <a:rPr lang="en-US" sz="2400" dirty="0">
                <a:latin typeface="Calibri" panose="020F0502020204030204" pitchFamily="34" charset="0"/>
                <a:cs typeface="Calibri" panose="020F0502020204030204" pitchFamily="34" charset="0"/>
                <a:sym typeface="Wingdings"/>
              </a:rPr>
              <a:t> Long Island  Pittsburgh</a:t>
            </a:r>
          </a:p>
          <a:p>
            <a:r>
              <a:rPr lang="en-US" sz="2400" dirty="0">
                <a:latin typeface="Calibri" panose="020F0502020204030204" pitchFamily="34" charset="0"/>
                <a:cs typeface="Calibri" panose="020F0502020204030204" pitchFamily="34" charset="0"/>
                <a:sym typeface="Wingdings" pitchFamily="2" charset="2"/>
              </a:rPr>
              <a:t></a:t>
            </a:r>
            <a:r>
              <a:rPr lang="en-US" sz="2400" dirty="0">
                <a:latin typeface="Calibri" panose="020F0502020204030204" pitchFamily="34" charset="0"/>
                <a:cs typeface="Calibri" panose="020F0502020204030204" pitchFamily="34" charset="0"/>
                <a:sym typeface="Wingdings"/>
              </a:rPr>
              <a:t> SF Bay Area </a:t>
            </a:r>
            <a:r>
              <a:rPr lang="en-US" sz="2400" dirty="0">
                <a:latin typeface="Calibri" panose="020F0502020204030204" pitchFamily="34" charset="0"/>
                <a:cs typeface="Calibri" panose="020F0502020204030204" pitchFamily="34" charset="0"/>
                <a:sym typeface="Wingdings" pitchFamily="2" charset="2"/>
              </a:rPr>
              <a:t></a:t>
            </a:r>
            <a:r>
              <a:rPr lang="en-US" sz="2400" dirty="0">
                <a:latin typeface="Calibri" panose="020F0502020204030204" pitchFamily="34" charset="0"/>
                <a:cs typeface="Calibri" panose="020F0502020204030204" pitchFamily="34" charset="0"/>
                <a:sym typeface="Wingdings"/>
              </a:rPr>
              <a:t> Pittsburgh</a:t>
            </a:r>
            <a:br>
              <a:rPr lang="en-US" sz="2400" dirty="0">
                <a:latin typeface="Calibri" panose="020F0502020204030204" pitchFamily="34" charset="0"/>
                <a:cs typeface="Calibri" panose="020F0502020204030204" pitchFamily="34" charset="0"/>
              </a:rPr>
            </a:br>
            <a:br>
              <a:rPr lang="en-US" sz="2800" dirty="0">
                <a:latin typeface="Calibri" panose="020F0502020204030204" pitchFamily="34"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EFCD993-6CCB-D866-F4C3-239A9537FE5F}"/>
              </a:ext>
            </a:extLst>
          </p:cNvPr>
          <p:cNvSpPr txBox="1"/>
          <p:nvPr/>
        </p:nvSpPr>
        <p:spPr>
          <a:xfrm>
            <a:off x="0" y="4090819"/>
            <a:ext cx="6477000" cy="830997"/>
          </a:xfrm>
          <a:prstGeom prst="rect">
            <a:avLst/>
          </a:prstGeom>
          <a:noFill/>
        </p:spPr>
        <p:txBody>
          <a:bodyPr wrap="square">
            <a:spAutoFit/>
          </a:bodyPr>
          <a:lstStyle/>
          <a:p>
            <a:pPr algn="l"/>
            <a:r>
              <a:rPr lang="en-US" sz="2400" dirty="0">
                <a:latin typeface="Calibri" panose="020F0502020204030204" pitchFamily="34" charset="0"/>
                <a:cs typeface="Calibri" panose="020F0502020204030204" pitchFamily="34" charset="0"/>
              </a:rPr>
              <a:t>Research: Networking, Security,  Systems</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Web: http://</a:t>
            </a:r>
            <a:r>
              <a:rPr lang="en-US" sz="2400" dirty="0" err="1">
                <a:latin typeface="Calibri" panose="020F0502020204030204" pitchFamily="34" charset="0"/>
                <a:cs typeface="Calibri" panose="020F0502020204030204" pitchFamily="34" charset="0"/>
              </a:rPr>
              <a:t>users.ece.cmu.edu</a:t>
            </a:r>
            <a:r>
              <a:rPr lang="en-US" sz="2400" dirty="0">
                <a:latin typeface="Calibri" panose="020F0502020204030204" pitchFamily="34" charset="0"/>
                <a:cs typeface="Calibri" panose="020F0502020204030204" pitchFamily="34" charset="0"/>
              </a:rPr>
              <a:t>/~</a:t>
            </a:r>
            <a:r>
              <a:rPr lang="en-US" sz="2400" dirty="0" err="1">
                <a:latin typeface="Calibri" panose="020F0502020204030204" pitchFamily="34" charset="0"/>
                <a:cs typeface="Calibri" panose="020F0502020204030204" pitchFamily="34" charset="0"/>
              </a:rPr>
              <a:t>vsekar</a:t>
            </a:r>
            <a:r>
              <a:rPr lang="en-US" sz="2400" dirty="0">
                <a:latin typeface="Calibri" panose="020F0502020204030204" pitchFamily="34" charset="0"/>
                <a:cs typeface="Calibri" panose="020F0502020204030204" pitchFamily="34" charset="0"/>
              </a:rPr>
              <a:t>/</a:t>
            </a:r>
          </a:p>
        </p:txBody>
      </p:sp>
      <p:sp>
        <p:nvSpPr>
          <p:cNvPr id="10" name="TextBox 9">
            <a:extLst>
              <a:ext uri="{FF2B5EF4-FFF2-40B4-BE49-F238E27FC236}">
                <a16:creationId xmlns:a16="http://schemas.microsoft.com/office/drawing/2014/main" id="{A0754393-C3A3-54C3-685F-59468D42AABB}"/>
              </a:ext>
            </a:extLst>
          </p:cNvPr>
          <p:cNvSpPr txBox="1"/>
          <p:nvPr/>
        </p:nvSpPr>
        <p:spPr>
          <a:xfrm>
            <a:off x="0" y="5280967"/>
            <a:ext cx="9144000" cy="461665"/>
          </a:xfrm>
          <a:prstGeom prst="rect">
            <a:avLst/>
          </a:prstGeom>
          <a:noFill/>
        </p:spPr>
        <p:txBody>
          <a:bodyPr wrap="square">
            <a:spAutoFit/>
          </a:bodyPr>
          <a:lstStyle/>
          <a:p>
            <a:pPr algn="l"/>
            <a:r>
              <a:rPr lang="en-US" sz="2400" dirty="0">
                <a:latin typeface="Calibri" panose="020F0502020204030204" pitchFamily="34" charset="0"/>
                <a:cs typeface="Calibri" panose="020F0502020204030204" pitchFamily="34" charset="0"/>
              </a:rPr>
              <a:t>Non-work: Run, squash, frisbee, cryptic crosswords, trivia, word puzzles</a:t>
            </a:r>
          </a:p>
        </p:txBody>
      </p:sp>
      <p:pic>
        <p:nvPicPr>
          <p:cNvPr id="12" name="Picture 11" descr="A person in a suit&#10;&#10;Description automatically generated">
            <a:extLst>
              <a:ext uri="{FF2B5EF4-FFF2-40B4-BE49-F238E27FC236}">
                <a16:creationId xmlns:a16="http://schemas.microsoft.com/office/drawing/2014/main" id="{D3EE7A42-1D96-FC64-FB66-710C00C84FCF}"/>
              </a:ext>
            </a:extLst>
          </p:cNvPr>
          <p:cNvPicPr>
            <a:picLocks noChangeAspect="1"/>
          </p:cNvPicPr>
          <p:nvPr/>
        </p:nvPicPr>
        <p:blipFill>
          <a:blip r:embed="rId2"/>
          <a:stretch>
            <a:fillRect/>
          </a:stretch>
        </p:blipFill>
        <p:spPr>
          <a:xfrm>
            <a:off x="34344" y="1705351"/>
            <a:ext cx="5029200" cy="2017966"/>
          </a:xfrm>
          <a:prstGeom prst="rect">
            <a:avLst/>
          </a:prstGeom>
        </p:spPr>
      </p:pic>
    </p:spTree>
    <p:extLst>
      <p:ext uri="{BB962C8B-B14F-4D97-AF65-F5344CB8AC3E}">
        <p14:creationId xmlns:p14="http://schemas.microsoft.com/office/powerpoint/2010/main" val="41015644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EB14-D2B1-4F21-AB01-B6B85FF01A9F}"/>
              </a:ext>
            </a:extLst>
          </p:cNvPr>
          <p:cNvSpPr>
            <a:spLocks noGrp="1"/>
          </p:cNvSpPr>
          <p:nvPr>
            <p:ph type="ctrTitle"/>
          </p:nvPr>
        </p:nvSpPr>
        <p:spPr/>
        <p:txBody>
          <a:bodyPr/>
          <a:lstStyle/>
          <a:p>
            <a:pPr algn="ctr"/>
            <a:r>
              <a:rPr lang="en-US" dirty="0"/>
              <a:t>About The Course</a:t>
            </a:r>
            <a:br>
              <a:rPr lang="en-US" dirty="0"/>
            </a:br>
            <a:r>
              <a:rPr lang="en-US" dirty="0"/>
              <a:t>Topical Coverage In Detail</a:t>
            </a:r>
          </a:p>
        </p:txBody>
      </p:sp>
      <p:sp>
        <p:nvSpPr>
          <p:cNvPr id="3" name="Subtitle 2">
            <a:extLst>
              <a:ext uri="{FF2B5EF4-FFF2-40B4-BE49-F238E27FC236}">
                <a16:creationId xmlns:a16="http://schemas.microsoft.com/office/drawing/2014/main" id="{F107600E-687D-4C91-8431-F194A73A83B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914090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ln/>
        </p:spPr>
        <p:txBody>
          <a:bodyPr/>
          <a:lstStyle/>
          <a:p>
            <a:pPr marL="119063" indent="-119063"/>
            <a:r>
              <a:rPr lang="en-US"/>
              <a:t>Programs and Data</a:t>
            </a:r>
          </a:p>
        </p:txBody>
      </p:sp>
      <p:sp>
        <p:nvSpPr>
          <p:cNvPr id="43012" name="Rectangle 4"/>
          <p:cNvSpPr>
            <a:spLocks noGrp="1" noChangeArrowheads="1"/>
          </p:cNvSpPr>
          <p:nvPr>
            <p:ph type="body" idx="1"/>
          </p:nvPr>
        </p:nvSpPr>
        <p:spPr>
          <a:ln/>
        </p:spPr>
        <p:txBody>
          <a:bodyPr/>
          <a:lstStyle/>
          <a:p>
            <a:r>
              <a:rPr lang="en-US" dirty="0"/>
              <a:t>Topics</a:t>
            </a:r>
          </a:p>
          <a:p>
            <a:pPr marL="552450" lvl="1"/>
            <a:r>
              <a:rPr lang="en-US" dirty="0"/>
              <a:t>Bit operations, arithmetic, assembly language programs</a:t>
            </a:r>
          </a:p>
          <a:p>
            <a:pPr marL="552450" lvl="1"/>
            <a:r>
              <a:rPr lang="en-US" dirty="0"/>
              <a:t>Representation of C control and data structures</a:t>
            </a:r>
          </a:p>
          <a:p>
            <a:pPr marL="552450" lvl="1"/>
            <a:r>
              <a:rPr lang="en-US" dirty="0"/>
              <a:t>Includes aspects of architecture and compilers </a:t>
            </a:r>
          </a:p>
          <a:p>
            <a:endParaRPr lang="en-US" dirty="0"/>
          </a:p>
          <a:p>
            <a:r>
              <a:rPr lang="en-US" dirty="0"/>
              <a:t>Assignments</a:t>
            </a:r>
          </a:p>
          <a:p>
            <a:pPr marL="552450" lvl="1"/>
            <a:r>
              <a:rPr lang="en-US" dirty="0"/>
              <a:t>L0 (C programming Lab): Test/refresh your C programming abilities</a:t>
            </a:r>
          </a:p>
          <a:p>
            <a:pPr marL="552450" lvl="1"/>
            <a:r>
              <a:rPr lang="en-US" dirty="0"/>
              <a:t>L1 (</a:t>
            </a:r>
            <a:r>
              <a:rPr lang="en-US" dirty="0" err="1"/>
              <a:t>datalab</a:t>
            </a:r>
            <a:r>
              <a:rPr lang="en-US" dirty="0"/>
              <a:t>): Manipulating bits</a:t>
            </a:r>
          </a:p>
          <a:p>
            <a:pPr marL="552450" lvl="1"/>
            <a:r>
              <a:rPr lang="en-US" dirty="0"/>
              <a:t>L2 (</a:t>
            </a:r>
            <a:r>
              <a:rPr lang="en-US" dirty="0" err="1"/>
              <a:t>bomblab</a:t>
            </a:r>
            <a:r>
              <a:rPr lang="en-US" dirty="0"/>
              <a:t>): Defusing a binary bomb</a:t>
            </a:r>
          </a:p>
          <a:p>
            <a:pPr marL="552450" lvl="1"/>
            <a:r>
              <a:rPr lang="en-US" dirty="0"/>
              <a:t>L3 (</a:t>
            </a:r>
            <a:r>
              <a:rPr lang="en-US" dirty="0" err="1"/>
              <a:t>attacklab</a:t>
            </a:r>
            <a:r>
              <a:rPr lang="en-US" dirty="0"/>
              <a:t>): The basics of code injection attacks</a:t>
            </a:r>
          </a:p>
        </p:txBody>
      </p:sp>
    </p:spTree>
    <p:extLst>
      <p:ext uri="{BB962C8B-B14F-4D97-AF65-F5344CB8AC3E}">
        <p14:creationId xmlns:p14="http://schemas.microsoft.com/office/powerpoint/2010/main" val="5263088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a:ln/>
        </p:spPr>
        <p:txBody>
          <a:bodyPr/>
          <a:lstStyle/>
          <a:p>
            <a:pPr marL="119063" indent="-119063"/>
            <a:r>
              <a:rPr lang="en-US"/>
              <a:t>The Memory Hierarchy</a:t>
            </a:r>
          </a:p>
        </p:txBody>
      </p:sp>
      <p:sp>
        <p:nvSpPr>
          <p:cNvPr id="44036" name="Rectangle 4"/>
          <p:cNvSpPr>
            <a:spLocks noGrp="1" noChangeArrowheads="1"/>
          </p:cNvSpPr>
          <p:nvPr>
            <p:ph type="body" idx="1"/>
          </p:nvPr>
        </p:nvSpPr>
        <p:spPr>
          <a:ln/>
        </p:spPr>
        <p:txBody>
          <a:bodyPr/>
          <a:lstStyle/>
          <a:p>
            <a:r>
              <a:rPr lang="en-US" dirty="0"/>
              <a:t>Topics</a:t>
            </a:r>
          </a:p>
          <a:p>
            <a:pPr marL="552450" lvl="1"/>
            <a:r>
              <a:rPr lang="en-US" dirty="0"/>
              <a:t>Memory technology, memory hierarchy, caches, disks, locality</a:t>
            </a:r>
          </a:p>
          <a:p>
            <a:pPr marL="552450" lvl="1"/>
            <a:r>
              <a:rPr lang="en-US" dirty="0"/>
              <a:t>Includes aspects of architecture and OS</a:t>
            </a:r>
          </a:p>
          <a:p>
            <a:pPr marL="552450" lvl="1"/>
            <a:endParaRPr lang="en-US" dirty="0"/>
          </a:p>
          <a:p>
            <a:pPr marL="292100"/>
            <a:r>
              <a:rPr lang="en-US" dirty="0"/>
              <a:t>Assignments</a:t>
            </a:r>
          </a:p>
          <a:p>
            <a:pPr marL="552450" lvl="1"/>
            <a:r>
              <a:rPr lang="en-US" dirty="0"/>
              <a:t>L4 (</a:t>
            </a:r>
            <a:r>
              <a:rPr lang="en-US" dirty="0" err="1"/>
              <a:t>cachelab</a:t>
            </a:r>
            <a:r>
              <a:rPr lang="en-US" dirty="0"/>
              <a:t>): Building a cache simulator and optimizing for locality.</a:t>
            </a:r>
          </a:p>
          <a:p>
            <a:pPr marL="838200" lvl="2"/>
            <a:r>
              <a:rPr lang="en-US" dirty="0"/>
              <a:t>Learn how to exploit locality in your programs. </a:t>
            </a:r>
          </a:p>
        </p:txBody>
      </p:sp>
    </p:spTree>
    <p:extLst>
      <p:ext uri="{BB962C8B-B14F-4D97-AF65-F5344CB8AC3E}">
        <p14:creationId xmlns:p14="http://schemas.microsoft.com/office/powerpoint/2010/main" val="15440406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ln/>
        </p:spPr>
        <p:txBody>
          <a:bodyPr/>
          <a:lstStyle/>
          <a:p>
            <a:pPr marL="119063" indent="-119063"/>
            <a:r>
              <a:rPr lang="en-US"/>
              <a:t> Virtual Memory</a:t>
            </a:r>
          </a:p>
        </p:txBody>
      </p:sp>
      <p:sp>
        <p:nvSpPr>
          <p:cNvPr id="47108" name="Rectangle 4"/>
          <p:cNvSpPr>
            <a:spLocks noGrp="1" noChangeArrowheads="1"/>
          </p:cNvSpPr>
          <p:nvPr>
            <p:ph type="body" idx="1"/>
          </p:nvPr>
        </p:nvSpPr>
        <p:spPr>
          <a:ln/>
        </p:spPr>
        <p:txBody>
          <a:bodyPr/>
          <a:lstStyle/>
          <a:p>
            <a:r>
              <a:rPr lang="en-US" dirty="0"/>
              <a:t>Topics</a:t>
            </a:r>
          </a:p>
          <a:p>
            <a:pPr marL="552450" lvl="1"/>
            <a:r>
              <a:rPr lang="en-US" dirty="0"/>
              <a:t>Virtual memory, address translation, dynamic storage allocation</a:t>
            </a:r>
          </a:p>
          <a:p>
            <a:pPr marL="552450" lvl="1"/>
            <a:r>
              <a:rPr lang="en-US" dirty="0"/>
              <a:t>Includes aspects of architecture and OS</a:t>
            </a:r>
          </a:p>
          <a:p>
            <a:endParaRPr lang="en-US" dirty="0"/>
          </a:p>
          <a:p>
            <a:r>
              <a:rPr lang="en-US" dirty="0"/>
              <a:t>Assignments</a:t>
            </a:r>
          </a:p>
          <a:p>
            <a:pPr marL="552450" lvl="1"/>
            <a:r>
              <a:rPr lang="en-US" dirty="0"/>
              <a:t>L5 (</a:t>
            </a:r>
            <a:r>
              <a:rPr lang="en-US" dirty="0" err="1"/>
              <a:t>malloclab</a:t>
            </a:r>
            <a:r>
              <a:rPr lang="en-US" dirty="0"/>
              <a:t>): Writing your own malloc package</a:t>
            </a:r>
          </a:p>
          <a:p>
            <a:pPr marL="838200" lvl="2"/>
            <a:r>
              <a:rPr lang="en-US" dirty="0"/>
              <a:t>Get a real feel for systems-level programming</a:t>
            </a:r>
          </a:p>
        </p:txBody>
      </p:sp>
    </p:spTree>
    <p:extLst>
      <p:ext uri="{BB962C8B-B14F-4D97-AF65-F5344CB8AC3E}">
        <p14:creationId xmlns:p14="http://schemas.microsoft.com/office/powerpoint/2010/main" val="1753212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ln/>
        </p:spPr>
        <p:txBody>
          <a:bodyPr/>
          <a:lstStyle/>
          <a:p>
            <a:pPr marL="119063" indent="-119063"/>
            <a:r>
              <a:rPr lang="en-US"/>
              <a:t>Exceptional  Control Flow</a:t>
            </a:r>
          </a:p>
        </p:txBody>
      </p:sp>
      <p:sp>
        <p:nvSpPr>
          <p:cNvPr id="46084" name="Rectangle 4"/>
          <p:cNvSpPr>
            <a:spLocks noGrp="1" noChangeArrowheads="1"/>
          </p:cNvSpPr>
          <p:nvPr>
            <p:ph type="body" idx="1"/>
          </p:nvPr>
        </p:nvSpPr>
        <p:spPr>
          <a:xfrm>
            <a:off x="381000" y="1397000"/>
            <a:ext cx="7823200" cy="5435600"/>
          </a:xfrm>
          <a:ln/>
        </p:spPr>
        <p:txBody>
          <a:bodyPr/>
          <a:lstStyle/>
          <a:p>
            <a:r>
              <a:rPr lang="en-US" dirty="0"/>
              <a:t>Topics</a:t>
            </a:r>
          </a:p>
          <a:p>
            <a:pPr marL="552450" lvl="1"/>
            <a:r>
              <a:rPr lang="en-US" dirty="0"/>
              <a:t>Hardware exceptions, processes, process control, Unix signals, nonlocal jumps</a:t>
            </a:r>
          </a:p>
          <a:p>
            <a:pPr marL="552450" lvl="1"/>
            <a:r>
              <a:rPr lang="en-US" dirty="0"/>
              <a:t>Includes aspects of compilers, OS, and architecture</a:t>
            </a:r>
          </a:p>
          <a:p>
            <a:pPr marL="552450" lvl="1"/>
            <a:endParaRPr lang="en-US" dirty="0"/>
          </a:p>
          <a:p>
            <a:r>
              <a:rPr lang="en-US" dirty="0"/>
              <a:t>Assignments</a:t>
            </a:r>
          </a:p>
          <a:p>
            <a:pPr marL="552450" lvl="1"/>
            <a:r>
              <a:rPr lang="en-US" dirty="0"/>
              <a:t>L6 (</a:t>
            </a:r>
            <a:r>
              <a:rPr lang="en-US" dirty="0" err="1"/>
              <a:t>tshlab</a:t>
            </a:r>
            <a:r>
              <a:rPr lang="en-US" dirty="0"/>
              <a:t>): Writing your own Unix shell.</a:t>
            </a:r>
          </a:p>
          <a:p>
            <a:pPr marL="838200" lvl="2"/>
            <a:r>
              <a:rPr lang="en-US" dirty="0"/>
              <a:t>A first introduction to concurrency</a:t>
            </a:r>
          </a:p>
        </p:txBody>
      </p:sp>
    </p:spTree>
    <p:extLst>
      <p:ext uri="{BB962C8B-B14F-4D97-AF65-F5344CB8AC3E}">
        <p14:creationId xmlns:p14="http://schemas.microsoft.com/office/powerpoint/2010/main" val="296313612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ln/>
        </p:spPr>
        <p:txBody>
          <a:bodyPr/>
          <a:lstStyle/>
          <a:p>
            <a:pPr marL="119063" indent="-119063"/>
            <a:r>
              <a:rPr lang="en-US"/>
              <a:t> Networking, and Concurrency</a:t>
            </a:r>
          </a:p>
        </p:txBody>
      </p:sp>
      <p:sp>
        <p:nvSpPr>
          <p:cNvPr id="48132" name="Rectangle 4"/>
          <p:cNvSpPr>
            <a:spLocks noGrp="1" noChangeArrowheads="1"/>
          </p:cNvSpPr>
          <p:nvPr>
            <p:ph type="body" idx="1"/>
          </p:nvPr>
        </p:nvSpPr>
        <p:spPr>
          <a:ln/>
        </p:spPr>
        <p:txBody>
          <a:bodyPr/>
          <a:lstStyle/>
          <a:p>
            <a:r>
              <a:rPr lang="en-US" dirty="0"/>
              <a:t>Topics</a:t>
            </a:r>
          </a:p>
          <a:p>
            <a:pPr marL="552450" lvl="1"/>
            <a:r>
              <a:rPr lang="en-US" dirty="0"/>
              <a:t>High level and low-level I/O, network programming</a:t>
            </a:r>
          </a:p>
          <a:p>
            <a:pPr marL="552450" lvl="1"/>
            <a:r>
              <a:rPr lang="en-US" dirty="0"/>
              <a:t>Internet services, Web servers</a:t>
            </a:r>
          </a:p>
          <a:p>
            <a:pPr marL="552450" lvl="1"/>
            <a:r>
              <a:rPr lang="en-US" dirty="0"/>
              <a:t>concurrency, concurrent server design, threads</a:t>
            </a:r>
          </a:p>
          <a:p>
            <a:pPr marL="552450" lvl="1"/>
            <a:r>
              <a:rPr lang="en-US" dirty="0"/>
              <a:t>I/O multiplexing with select</a:t>
            </a:r>
          </a:p>
          <a:p>
            <a:pPr marL="552450" lvl="1"/>
            <a:r>
              <a:rPr lang="en-US" dirty="0"/>
              <a:t>Includes aspects of networking, OS, and architecture</a:t>
            </a:r>
          </a:p>
          <a:p>
            <a:endParaRPr lang="en-US" dirty="0"/>
          </a:p>
          <a:p>
            <a:r>
              <a:rPr lang="en-US" dirty="0"/>
              <a:t>Assignments</a:t>
            </a:r>
          </a:p>
          <a:p>
            <a:pPr marL="552450" lvl="1"/>
            <a:r>
              <a:rPr lang="en-US" dirty="0"/>
              <a:t>L7 (</a:t>
            </a:r>
            <a:r>
              <a:rPr lang="en-US" dirty="0" err="1"/>
              <a:t>proxylab</a:t>
            </a:r>
            <a:r>
              <a:rPr lang="en-US" dirty="0"/>
              <a:t>): Writing your own Web proxy</a:t>
            </a:r>
          </a:p>
          <a:p>
            <a:pPr marL="838200" lvl="2"/>
            <a:r>
              <a:rPr lang="en-US" dirty="0"/>
              <a:t>Learn network programming and more about concurrency and synchronization. </a:t>
            </a:r>
          </a:p>
        </p:txBody>
      </p:sp>
    </p:spTree>
    <p:extLst>
      <p:ext uri="{BB962C8B-B14F-4D97-AF65-F5344CB8AC3E}">
        <p14:creationId xmlns:p14="http://schemas.microsoft.com/office/powerpoint/2010/main" val="17711969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E95B4-F9A4-4EDD-99A0-ABB6C4293851}"/>
              </a:ext>
            </a:extLst>
          </p:cNvPr>
          <p:cNvSpPr>
            <a:spLocks noGrp="1"/>
          </p:cNvSpPr>
          <p:nvPr>
            <p:ph type="ctrTitle"/>
          </p:nvPr>
        </p:nvSpPr>
        <p:spPr>
          <a:xfrm>
            <a:off x="76200" y="2130425"/>
            <a:ext cx="8991600" cy="1470025"/>
          </a:xfrm>
        </p:spPr>
        <p:txBody>
          <a:bodyPr/>
          <a:lstStyle/>
          <a:p>
            <a:pPr algn="ctr"/>
            <a:r>
              <a:rPr lang="en-US" dirty="0"/>
              <a:t>What Makes This Course Different?</a:t>
            </a:r>
            <a:br>
              <a:rPr lang="en-US" dirty="0"/>
            </a:br>
            <a:r>
              <a:rPr lang="en-US" dirty="0"/>
              <a:t>Course Perspective and Overarching Theme</a:t>
            </a:r>
          </a:p>
        </p:txBody>
      </p:sp>
      <p:sp>
        <p:nvSpPr>
          <p:cNvPr id="3" name="Subtitle 2">
            <a:extLst>
              <a:ext uri="{FF2B5EF4-FFF2-40B4-BE49-F238E27FC236}">
                <a16:creationId xmlns:a16="http://schemas.microsoft.com/office/drawing/2014/main" id="{320B23A6-9100-4849-A721-ABC5C844D4B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622373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r>
              <a:rPr lang="en-US" dirty="0"/>
              <a:t>Course Perspective</a:t>
            </a:r>
          </a:p>
        </p:txBody>
      </p:sp>
      <p:sp>
        <p:nvSpPr>
          <p:cNvPr id="28676" name="Rectangle 4"/>
          <p:cNvSpPr>
            <a:spLocks noGrp="1" noChangeArrowheads="1"/>
          </p:cNvSpPr>
          <p:nvPr>
            <p:ph type="body" idx="1"/>
          </p:nvPr>
        </p:nvSpPr>
        <p:spPr/>
        <p:txBody>
          <a:bodyPr/>
          <a:lstStyle/>
          <a:p>
            <a:r>
              <a:rPr lang="en-US" b="1" dirty="0"/>
              <a:t>Most (Many?) Systems Courses are Builder-Centric</a:t>
            </a:r>
          </a:p>
          <a:p>
            <a:pPr lvl="1"/>
            <a:r>
              <a:rPr lang="en-US" dirty="0"/>
              <a:t>Computer Architecture</a:t>
            </a:r>
          </a:p>
          <a:p>
            <a:pPr lvl="2"/>
            <a:r>
              <a:rPr lang="en-US" dirty="0"/>
              <a:t>Design pipelined processor in Verilog</a:t>
            </a:r>
          </a:p>
          <a:p>
            <a:pPr lvl="1"/>
            <a:r>
              <a:rPr lang="en-US" dirty="0"/>
              <a:t>Operating Systems</a:t>
            </a:r>
          </a:p>
          <a:p>
            <a:pPr lvl="2"/>
            <a:r>
              <a:rPr lang="en-US" dirty="0"/>
              <a:t>Implement sample portions of operating system</a:t>
            </a:r>
          </a:p>
          <a:p>
            <a:pPr lvl="1"/>
            <a:r>
              <a:rPr lang="en-US" dirty="0"/>
              <a:t>Compilers</a:t>
            </a:r>
          </a:p>
          <a:p>
            <a:pPr lvl="2"/>
            <a:r>
              <a:rPr lang="en-US" dirty="0"/>
              <a:t>Write compiler for simple language</a:t>
            </a:r>
          </a:p>
          <a:p>
            <a:pPr lvl="1"/>
            <a:r>
              <a:rPr lang="en-US" dirty="0"/>
              <a:t>Networking</a:t>
            </a:r>
          </a:p>
          <a:p>
            <a:pPr lvl="2"/>
            <a:r>
              <a:rPr lang="en-US" dirty="0"/>
              <a:t>Implement and simulate network protocols</a:t>
            </a:r>
          </a:p>
        </p:txBody>
      </p:sp>
    </p:spTree>
    <p:extLst>
      <p:ext uri="{BB962C8B-B14F-4D97-AF65-F5344CB8AC3E}">
        <p14:creationId xmlns:p14="http://schemas.microsoft.com/office/powerpoint/2010/main" val="3339168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r>
              <a:rPr lang="en-US" dirty="0"/>
              <a:t>Course Perspective (Cont.)</a:t>
            </a:r>
          </a:p>
        </p:txBody>
      </p:sp>
      <p:sp>
        <p:nvSpPr>
          <p:cNvPr id="29700" name="Rectangle 4"/>
          <p:cNvSpPr>
            <a:spLocks noGrp="1" noChangeArrowheads="1"/>
          </p:cNvSpPr>
          <p:nvPr>
            <p:ph type="body" idx="1"/>
          </p:nvPr>
        </p:nvSpPr>
        <p:spPr/>
        <p:txBody>
          <a:bodyPr/>
          <a:lstStyle/>
          <a:p>
            <a:r>
              <a:rPr lang="en-US" b="1" dirty="0"/>
              <a:t>Our Course is Programmer-Centric</a:t>
            </a:r>
          </a:p>
          <a:p>
            <a:pPr lvl="1"/>
            <a:r>
              <a:rPr lang="en-US" dirty="0"/>
              <a:t>By knowing more about the underlying system, you can be more effective as a programmer</a:t>
            </a:r>
          </a:p>
          <a:p>
            <a:pPr lvl="1"/>
            <a:r>
              <a:rPr lang="en-US" dirty="0"/>
              <a:t>Enable you to</a:t>
            </a:r>
          </a:p>
          <a:p>
            <a:pPr lvl="2"/>
            <a:r>
              <a:rPr lang="en-US" dirty="0"/>
              <a:t>Write programs that are more reliable and efficient</a:t>
            </a:r>
          </a:p>
          <a:p>
            <a:pPr lvl="2"/>
            <a:r>
              <a:rPr lang="en-US" dirty="0"/>
              <a:t>Incorporate features that require hooks into OS</a:t>
            </a:r>
          </a:p>
          <a:p>
            <a:pPr lvl="3"/>
            <a:r>
              <a:rPr lang="en-US" dirty="0"/>
              <a:t>E.g., concurrency, signal handlers</a:t>
            </a:r>
          </a:p>
          <a:p>
            <a:pPr lvl="1"/>
            <a:r>
              <a:rPr lang="en-US" dirty="0"/>
              <a:t>Cover material in this course that you won’t see elsewhere</a:t>
            </a:r>
          </a:p>
          <a:p>
            <a:pPr lvl="1"/>
            <a:r>
              <a:rPr lang="en-US" dirty="0"/>
              <a:t>Not just a course for dedicated hackers</a:t>
            </a:r>
          </a:p>
          <a:p>
            <a:pPr lvl="2"/>
            <a:r>
              <a:rPr lang="en-US" b="1" dirty="0"/>
              <a:t>We bring out the hidden hacker in everyone!</a:t>
            </a:r>
          </a:p>
          <a:p>
            <a:pPr lvl="1"/>
            <a:endParaRPr lang="en-US" dirty="0"/>
          </a:p>
        </p:txBody>
      </p:sp>
    </p:spTree>
    <p:extLst>
      <p:ext uri="{BB962C8B-B14F-4D97-AF65-F5344CB8AC3E}">
        <p14:creationId xmlns:p14="http://schemas.microsoft.com/office/powerpoint/2010/main" val="201835422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685800" y="1447800"/>
            <a:ext cx="7772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l">
              <a:defRPr/>
            </a:pPr>
            <a: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t>Course Overview</a:t>
            </a: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18-213/18-613: </a:t>
            </a:r>
            <a:r>
              <a:rPr lang="en-US" sz="2000" kern="0" dirty="0">
                <a:solidFill>
                  <a:schemeClr val="tx1"/>
                </a:solidFill>
                <a:latin typeface="Calibri" pitchFamily="34" charset="0"/>
              </a:rPr>
              <a:t>Computer Systems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1" u="none" strike="noStrike" kern="0" cap="none" spc="0" normalizeH="0" baseline="0" noProof="0" dirty="0">
                <a:ln>
                  <a:noFill/>
                </a:ln>
                <a:solidFill>
                  <a:schemeClr val="tx1"/>
                </a:solidFill>
                <a:effectLst/>
                <a:uLnTx/>
                <a:uFillTx/>
                <a:latin typeface="Calibri" pitchFamily="34" charset="0"/>
                <a:ea typeface="+mj-ea"/>
                <a:cs typeface="+mj-cs"/>
              </a:rPr>
              <a:t>An 15-213/18-213/15-513/14-513/18-613 Ecosystem Course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	</a:t>
            </a:r>
            <a:br>
              <a:rPr kumimoji="0" lang="en-US" sz="3600" b="0"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1</a:t>
            </a:r>
            <a:r>
              <a:rPr kumimoji="0" lang="en-US" sz="2000" b="0" i="0" u="none" strike="noStrike" kern="0" cap="none" spc="0" normalizeH="0" baseline="30000" noProof="0" dirty="0">
                <a:ln>
                  <a:noFill/>
                </a:ln>
                <a:solidFill>
                  <a:schemeClr val="tx1"/>
                </a:solidFill>
                <a:effectLst/>
                <a:uLnTx/>
                <a:uFillTx/>
                <a:latin typeface="Calibri" pitchFamily="34" charset="0"/>
                <a:ea typeface="+mj-ea"/>
                <a:cs typeface="+mj-cs"/>
              </a:rPr>
              <a:t>st</a:t>
            </a: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 Lecture, </a:t>
            </a:r>
            <a:r>
              <a:rPr lang="en-US" sz="2000" kern="0" dirty="0">
                <a:solidFill>
                  <a:schemeClr val="tx1"/>
                </a:solidFill>
                <a:latin typeface="Calibri" pitchFamily="34" charset="0"/>
                <a:ea typeface="+mj-ea"/>
                <a:cs typeface="+mj-cs"/>
              </a:rPr>
              <a:t>August 26</a:t>
            </a:r>
            <a:r>
              <a:rPr lang="en-US" sz="2000" kern="0" baseline="30000" dirty="0">
                <a:solidFill>
                  <a:schemeClr val="tx1"/>
                </a:solidFill>
                <a:latin typeface="Calibri" pitchFamily="34" charset="0"/>
                <a:ea typeface="+mj-ea"/>
                <a:cs typeface="+mj-cs"/>
              </a:rPr>
              <a:t>th</a:t>
            </a:r>
            <a:r>
              <a:rPr lang="en-US" sz="2000" kern="0" dirty="0">
                <a:solidFill>
                  <a:schemeClr val="tx1"/>
                </a:solidFill>
                <a:latin typeface="Calibri" pitchFamily="34" charset="0"/>
                <a:ea typeface="+mj-ea"/>
                <a:cs typeface="+mj-cs"/>
              </a:rPr>
              <a:t>, 2025</a:t>
            </a:r>
            <a:endParaRPr kumimoji="0" lang="en-US" sz="2000" b="0" i="0" u="none" strike="noStrike" kern="0" cap="none" spc="0" normalizeH="0" baseline="0" noProof="0" dirty="0">
              <a:ln>
                <a:noFill/>
              </a:ln>
              <a:solidFill>
                <a:schemeClr val="tx1"/>
              </a:solidFill>
              <a:effectLst/>
              <a:uLnTx/>
              <a:uFillTx/>
              <a:latin typeface="Calibri" pitchFamily="34" charset="0"/>
              <a:ea typeface="+mj-ea"/>
              <a:cs typeface="+mj-cs"/>
            </a:endParaRPr>
          </a:p>
        </p:txBody>
      </p:sp>
      <p:sp>
        <p:nvSpPr>
          <p:cNvPr id="10" name="Subtitle 2"/>
          <p:cNvSpPr txBox="1">
            <a:spLocks/>
          </p:cNvSpPr>
          <p:nvPr/>
        </p:nvSpPr>
        <p:spPr bwMode="auto">
          <a:xfrm>
            <a:off x="685800" y="3321050"/>
            <a:ext cx="7678738"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kumimoji="0" lang="en-US" sz="2000" b="1" i="0" u="none" strike="noStrike" kern="0" cap="none" spc="0" normalizeH="0" baseline="0" noProof="0" dirty="0">
                <a:ln>
                  <a:noFill/>
                </a:ln>
                <a:solidFill>
                  <a:schemeClr val="tx1"/>
                </a:solidFill>
                <a:effectLst/>
                <a:uLnTx/>
                <a:uFillTx/>
                <a:latin typeface="Calibri" pitchFamily="34" charset="0"/>
                <a:ea typeface="+mn-ea"/>
                <a:cs typeface="+mn-cs"/>
              </a:rPr>
              <a:t>Instructors:</a:t>
            </a:r>
            <a:r>
              <a:rPr kumimoji="0" lang="en-US" sz="2000" b="0" i="0" u="none" strike="noStrike" kern="0" cap="none" spc="0" normalizeH="0" baseline="0" noProof="0" dirty="0">
                <a:ln>
                  <a:noFill/>
                </a:ln>
                <a:solidFill>
                  <a:schemeClr val="tx1"/>
                </a:solidFill>
                <a:effectLst/>
                <a:uLnTx/>
                <a:uFillTx/>
                <a:latin typeface="Calibri" pitchFamily="34" charset="0"/>
                <a:ea typeface="+mn-ea"/>
                <a:cs typeface="+mn-cs"/>
              </a:rPr>
              <a:t> </a:t>
            </a:r>
          </a:p>
          <a:p>
            <a:pPr lvl="0" algn="l">
              <a:spcBef>
                <a:spcPct val="20000"/>
              </a:spcBef>
              <a:buClr>
                <a:srgbClr val="990000"/>
              </a:buClr>
              <a:buSzPct val="60000"/>
              <a:defRPr/>
            </a:pPr>
            <a:r>
              <a:rPr lang="en-US" sz="2000" kern="0" dirty="0">
                <a:solidFill>
                  <a:schemeClr val="tx1"/>
                </a:solidFill>
                <a:latin typeface="Calibri" pitchFamily="34" charset="0"/>
              </a:rPr>
              <a:t>Gregory Kesden</a:t>
            </a:r>
          </a:p>
          <a:p>
            <a:pPr lvl="0" algn="l">
              <a:spcBef>
                <a:spcPct val="20000"/>
              </a:spcBef>
              <a:buClr>
                <a:srgbClr val="990000"/>
              </a:buClr>
              <a:buSzPct val="60000"/>
              <a:defRPr/>
            </a:pPr>
            <a:r>
              <a:rPr lang="en-US" sz="2000" kern="0" dirty="0">
                <a:solidFill>
                  <a:schemeClr val="tx1"/>
                </a:solidFill>
                <a:latin typeface="Calibri" pitchFamily="34" charset="0"/>
              </a:rPr>
              <a:t>Vyas </a:t>
            </a:r>
            <a:r>
              <a:rPr lang="en-US" sz="2000" kern="0" dirty="0" err="1">
                <a:solidFill>
                  <a:schemeClr val="tx1"/>
                </a:solidFill>
                <a:latin typeface="Calibri" pitchFamily="34" charset="0"/>
              </a:rPr>
              <a:t>Sekar</a:t>
            </a:r>
            <a:endParaRPr lang="en-US" sz="2000" kern="0" dirty="0">
              <a:solidFill>
                <a:schemeClr val="tx1"/>
              </a:solidFill>
              <a:latin typeface="Calibri" pitchFamily="34" charset="0"/>
            </a:endParaRPr>
          </a:p>
          <a:p>
            <a:pPr lvl="0" algn="l">
              <a:spcBef>
                <a:spcPct val="20000"/>
              </a:spcBef>
              <a:buClr>
                <a:srgbClr val="990000"/>
              </a:buClr>
              <a:buSzPct val="60000"/>
              <a:defRPr/>
            </a:pPr>
            <a:endParaRPr kumimoji="0" lang="en-US" sz="20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2" name="Picture 1">
            <a:extLst>
              <a:ext uri="{FF2B5EF4-FFF2-40B4-BE49-F238E27FC236}">
                <a16:creationId xmlns:a16="http://schemas.microsoft.com/office/drawing/2014/main" id="{C00ED4A3-5ADE-3447-A24A-388933D8593A}"/>
              </a:ext>
            </a:extLst>
          </p:cNvPr>
          <p:cNvPicPr>
            <a:picLocks noChangeAspect="1"/>
          </p:cNvPicPr>
          <p:nvPr/>
        </p:nvPicPr>
        <p:blipFill>
          <a:blip r:embed="rId2"/>
          <a:stretch>
            <a:fillRect/>
          </a:stretch>
        </p:blipFill>
        <p:spPr>
          <a:xfrm>
            <a:off x="5486401" y="2925043"/>
            <a:ext cx="2514600" cy="25070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b="1" dirty="0">
                <a:solidFill>
                  <a:schemeClr val="tx1">
                    <a:lumMod val="65000"/>
                    <a:lumOff val="35000"/>
                  </a:schemeClr>
                </a:solidFill>
              </a:rPr>
              <a:t>Course Theme: </a:t>
            </a:r>
            <a:br>
              <a:rPr lang="en-US" b="1" dirty="0">
                <a:solidFill>
                  <a:schemeClr val="tx1">
                    <a:lumMod val="65000"/>
                    <a:lumOff val="35000"/>
                  </a:schemeClr>
                </a:solidFill>
              </a:rPr>
            </a:br>
            <a:r>
              <a:rPr lang="en-US" b="1" dirty="0">
                <a:solidFill>
                  <a:schemeClr val="tx1">
                    <a:lumMod val="65000"/>
                    <a:lumOff val="35000"/>
                  </a:schemeClr>
                </a:solidFill>
              </a:rPr>
              <a:t>(Systems) Knowledge is Power!</a:t>
            </a:r>
            <a:endParaRPr lang="en-US" b="1" dirty="0"/>
          </a:p>
        </p:txBody>
      </p:sp>
      <p:sp>
        <p:nvSpPr>
          <p:cNvPr id="6148" name="Rectangle 4"/>
          <p:cNvSpPr>
            <a:spLocks noGrp="1" noChangeArrowheads="1"/>
          </p:cNvSpPr>
          <p:nvPr>
            <p:ph type="body" idx="1"/>
          </p:nvPr>
        </p:nvSpPr>
        <p:spPr/>
        <p:txBody>
          <a:bodyPr/>
          <a:lstStyle/>
          <a:p>
            <a:r>
              <a:rPr lang="en-US" b="1" dirty="0"/>
              <a:t>Systems Knowledge</a:t>
            </a:r>
          </a:p>
          <a:p>
            <a:pPr lvl="1"/>
            <a:r>
              <a:rPr lang="en-US" dirty="0"/>
              <a:t>How hardware (processors, memories, disk drives, network infrastructure) plus software (operating systems, compilers, libraries, network protocols) combine to support the execution of application programs</a:t>
            </a:r>
          </a:p>
          <a:p>
            <a:pPr lvl="1"/>
            <a:r>
              <a:rPr lang="en-US" dirty="0"/>
              <a:t>How you as a programmer can best use these resources</a:t>
            </a:r>
          </a:p>
          <a:p>
            <a:r>
              <a:rPr lang="en-US" b="1" dirty="0"/>
              <a:t>Useful outcomes </a:t>
            </a:r>
          </a:p>
          <a:p>
            <a:pPr lvl="1"/>
            <a:r>
              <a:rPr lang="en-US" dirty="0"/>
              <a:t>Become more effective programmers</a:t>
            </a:r>
          </a:p>
          <a:p>
            <a:pPr lvl="2"/>
            <a:r>
              <a:rPr lang="en-US" dirty="0"/>
              <a:t>Able to find and eliminate bugs efficiently</a:t>
            </a:r>
          </a:p>
          <a:p>
            <a:pPr lvl="2"/>
            <a:r>
              <a:rPr lang="en-US" dirty="0"/>
              <a:t>Able to understand and tune for program performance</a:t>
            </a:r>
          </a:p>
          <a:p>
            <a:pPr lvl="1"/>
            <a:r>
              <a:rPr lang="en-US" dirty="0"/>
              <a:t>Prepare for later “systems” classes in CS, ECE, INI, ...</a:t>
            </a:r>
          </a:p>
          <a:p>
            <a:pPr lvl="2"/>
            <a:r>
              <a:rPr lang="en-US" dirty="0"/>
              <a:t>Compilers, Operating Systems, Networks, Computer Architecture, Embedded Systems, Storage Systems, Computer Security, etc.</a:t>
            </a:r>
          </a:p>
        </p:txBody>
      </p:sp>
    </p:spTree>
    <p:extLst>
      <p:ext uri="{BB962C8B-B14F-4D97-AF65-F5344CB8AC3E}">
        <p14:creationId xmlns:p14="http://schemas.microsoft.com/office/powerpoint/2010/main" val="14047336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b="1" dirty="0">
                <a:solidFill>
                  <a:schemeClr val="tx1">
                    <a:lumMod val="65000"/>
                    <a:lumOff val="35000"/>
                  </a:schemeClr>
                </a:solidFill>
              </a:rPr>
              <a:t>It’s Important to Understand How Things Work</a:t>
            </a:r>
            <a:endParaRPr lang="en-US" b="1" dirty="0"/>
          </a:p>
        </p:txBody>
      </p:sp>
      <p:sp>
        <p:nvSpPr>
          <p:cNvPr id="6148" name="Rectangle 4"/>
          <p:cNvSpPr>
            <a:spLocks noGrp="1" noChangeArrowheads="1"/>
          </p:cNvSpPr>
          <p:nvPr>
            <p:ph type="body" idx="1"/>
          </p:nvPr>
        </p:nvSpPr>
        <p:spPr/>
        <p:txBody>
          <a:bodyPr/>
          <a:lstStyle/>
          <a:p>
            <a:r>
              <a:rPr lang="en-US" b="1" dirty="0"/>
              <a:t>Why do I need to know this stuff?</a:t>
            </a:r>
          </a:p>
          <a:p>
            <a:pPr lvl="1"/>
            <a:r>
              <a:rPr lang="en-US" dirty="0"/>
              <a:t>Abstraction is good, but don’t forget reality</a:t>
            </a:r>
          </a:p>
          <a:p>
            <a:r>
              <a:rPr lang="en-US" b="1" dirty="0"/>
              <a:t>Most CS courses emphasize abstraction</a:t>
            </a:r>
          </a:p>
          <a:p>
            <a:pPr lvl="1"/>
            <a:r>
              <a:rPr lang="en-US" b="1" dirty="0"/>
              <a:t>(CE courses less so)</a:t>
            </a:r>
          </a:p>
          <a:p>
            <a:pPr lvl="1"/>
            <a:r>
              <a:rPr lang="en-US" dirty="0"/>
              <a:t>Abstract data types</a:t>
            </a:r>
          </a:p>
          <a:p>
            <a:pPr lvl="1"/>
            <a:r>
              <a:rPr lang="en-US" dirty="0"/>
              <a:t>Asymptotic analysis</a:t>
            </a:r>
          </a:p>
          <a:p>
            <a:r>
              <a:rPr lang="en-US" b="1" dirty="0"/>
              <a:t>These abstractions have limits</a:t>
            </a:r>
          </a:p>
          <a:p>
            <a:pPr lvl="1"/>
            <a:r>
              <a:rPr lang="en-US" dirty="0"/>
              <a:t>Especially in the presence of bugs</a:t>
            </a:r>
          </a:p>
          <a:p>
            <a:pPr lvl="1"/>
            <a:r>
              <a:rPr lang="en-US" dirty="0"/>
              <a:t>Need to understand details of underlying implementations</a:t>
            </a:r>
          </a:p>
          <a:p>
            <a:pPr lvl="1"/>
            <a:r>
              <a:rPr lang="en-US" dirty="0"/>
              <a:t>Sometimes the abstract interfaces don’t provide the level of control or performance you need</a:t>
            </a:r>
          </a:p>
        </p:txBody>
      </p:sp>
    </p:spTree>
    <p:extLst>
      <p:ext uri="{BB962C8B-B14F-4D97-AF65-F5344CB8AC3E}">
        <p14:creationId xmlns:p14="http://schemas.microsoft.com/office/powerpoint/2010/main" val="149335288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B2FAE-0674-B2A5-371B-193B48E65746}"/>
              </a:ext>
            </a:extLst>
          </p:cNvPr>
          <p:cNvSpPr>
            <a:spLocks noGrp="1"/>
          </p:cNvSpPr>
          <p:nvPr>
            <p:ph type="title"/>
          </p:nvPr>
        </p:nvSpPr>
        <p:spPr/>
        <p:txBody>
          <a:bodyPr/>
          <a:lstStyle/>
          <a:p>
            <a:r>
              <a:rPr lang="en-US" dirty="0"/>
              <a:t>Aside: </a:t>
            </a:r>
            <a:r>
              <a:rPr lang="en-US" dirty="0" err="1"/>
              <a:t>Ousterhout’s</a:t>
            </a:r>
            <a:r>
              <a:rPr lang="en-US" dirty="0"/>
              <a:t> “Law”</a:t>
            </a:r>
          </a:p>
        </p:txBody>
      </p:sp>
      <p:pic>
        <p:nvPicPr>
          <p:cNvPr id="4" name="Picture 2" descr="main-qimg-becd53fa321a6a527ea6fc1072635e17">
            <a:extLst>
              <a:ext uri="{FF2B5EF4-FFF2-40B4-BE49-F238E27FC236}">
                <a16:creationId xmlns:a16="http://schemas.microsoft.com/office/drawing/2014/main" id="{C2172422-A525-5C0D-1557-AA4786796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627" y="1924879"/>
            <a:ext cx="5844237" cy="45974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76EC3DE-36A1-01F2-E2BD-8C5203F0337D}"/>
              </a:ext>
            </a:extLst>
          </p:cNvPr>
          <p:cNvSpPr txBox="1"/>
          <p:nvPr/>
        </p:nvSpPr>
        <p:spPr>
          <a:xfrm>
            <a:off x="381001" y="1197381"/>
            <a:ext cx="5715000" cy="769441"/>
          </a:xfrm>
          <a:prstGeom prst="rect">
            <a:avLst/>
          </a:prstGeom>
          <a:noFill/>
        </p:spPr>
        <p:txBody>
          <a:bodyPr wrap="square">
            <a:spAutoFit/>
          </a:bodyPr>
          <a:lstStyle/>
          <a:p>
            <a:r>
              <a:rPr lang="en-US" sz="2200" i="1" dirty="0">
                <a:solidFill>
                  <a:srgbClr val="222222"/>
                </a:solidFill>
                <a:effectLst/>
                <a:latin typeface="Helvetica" pitchFamily="2" charset="0"/>
              </a:rPr>
              <a:t>“how fast you learn is a lot more important </a:t>
            </a:r>
          </a:p>
          <a:p>
            <a:r>
              <a:rPr lang="en-US" sz="2200" i="1" dirty="0">
                <a:solidFill>
                  <a:srgbClr val="222222"/>
                </a:solidFill>
                <a:effectLst/>
                <a:latin typeface="Helvetica" pitchFamily="2" charset="0"/>
              </a:rPr>
              <a:t>than how much you </a:t>
            </a:r>
            <a:r>
              <a:rPr lang="en-US" sz="2200" i="1" dirty="0">
                <a:solidFill>
                  <a:srgbClr val="222222"/>
                </a:solidFill>
                <a:latin typeface="Helvetica" pitchFamily="2" charset="0"/>
              </a:rPr>
              <a:t> </a:t>
            </a:r>
            <a:r>
              <a:rPr lang="en-US" sz="2200" i="1" dirty="0">
                <a:solidFill>
                  <a:srgbClr val="222222"/>
                </a:solidFill>
                <a:effectLst/>
                <a:latin typeface="Helvetica" pitchFamily="2" charset="0"/>
              </a:rPr>
              <a:t>know to begin with”</a:t>
            </a:r>
            <a:endParaRPr lang="en-US" sz="2200" i="1" dirty="0"/>
          </a:p>
        </p:txBody>
      </p:sp>
      <p:sp>
        <p:nvSpPr>
          <p:cNvPr id="6" name="TextBox 5">
            <a:extLst>
              <a:ext uri="{FF2B5EF4-FFF2-40B4-BE49-F238E27FC236}">
                <a16:creationId xmlns:a16="http://schemas.microsoft.com/office/drawing/2014/main" id="{87A3E37A-0AA7-5B1D-FF4C-0171E0CE4036}"/>
              </a:ext>
            </a:extLst>
          </p:cNvPr>
          <p:cNvSpPr txBox="1"/>
          <p:nvPr/>
        </p:nvSpPr>
        <p:spPr>
          <a:xfrm>
            <a:off x="2313669" y="6124115"/>
            <a:ext cx="6830331" cy="430887"/>
          </a:xfrm>
          <a:prstGeom prst="rect">
            <a:avLst/>
          </a:prstGeom>
          <a:noFill/>
        </p:spPr>
        <p:txBody>
          <a:bodyPr wrap="none" rtlCol="0">
            <a:spAutoFit/>
          </a:bodyPr>
          <a:lstStyle/>
          <a:p>
            <a:r>
              <a:rPr lang="en-US" sz="2200" dirty="0"/>
              <a:t>Source: https://</a:t>
            </a:r>
            <a:r>
              <a:rPr lang="en-US" sz="2200" dirty="0" err="1"/>
              <a:t>briankeng.com</a:t>
            </a:r>
            <a:r>
              <a:rPr lang="en-US" sz="2200" dirty="0"/>
              <a:t>/2015/07/a-little-bit-of-slope/</a:t>
            </a:r>
          </a:p>
        </p:txBody>
      </p:sp>
    </p:spTree>
    <p:extLst>
      <p:ext uri="{BB962C8B-B14F-4D97-AF65-F5344CB8AC3E}">
        <p14:creationId xmlns:p14="http://schemas.microsoft.com/office/powerpoint/2010/main" val="13356648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BD579-CBCA-4A98-B72B-599ABE01BA65}"/>
              </a:ext>
            </a:extLst>
          </p:cNvPr>
          <p:cNvSpPr>
            <a:spLocks noGrp="1"/>
          </p:cNvSpPr>
          <p:nvPr>
            <p:ph type="ctrTitle"/>
          </p:nvPr>
        </p:nvSpPr>
        <p:spPr/>
        <p:txBody>
          <a:bodyPr/>
          <a:lstStyle/>
          <a:p>
            <a:pPr algn="ctr"/>
            <a:r>
              <a:rPr lang="en-US" dirty="0"/>
              <a:t>About The Course</a:t>
            </a:r>
            <a:br>
              <a:rPr lang="en-US" dirty="0"/>
            </a:br>
            <a:r>
              <a:rPr lang="en-US" dirty="0"/>
              <a:t>How We Get There</a:t>
            </a:r>
          </a:p>
        </p:txBody>
      </p:sp>
      <p:sp>
        <p:nvSpPr>
          <p:cNvPr id="3" name="Subtitle 2">
            <a:extLst>
              <a:ext uri="{FF2B5EF4-FFF2-40B4-BE49-F238E27FC236}">
                <a16:creationId xmlns:a16="http://schemas.microsoft.com/office/drawing/2014/main" id="{73DDB374-6BC9-41F7-8FA9-E6F085698CB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784612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ln/>
        </p:spPr>
        <p:txBody>
          <a:bodyPr/>
          <a:lstStyle/>
          <a:p>
            <a:pPr marL="119063" indent="-119063"/>
            <a:r>
              <a:rPr lang="en-US"/>
              <a:t>Course Components</a:t>
            </a:r>
          </a:p>
        </p:txBody>
      </p:sp>
      <p:sp>
        <p:nvSpPr>
          <p:cNvPr id="32772" name="Rectangle 4"/>
          <p:cNvSpPr>
            <a:spLocks noGrp="1" noChangeArrowheads="1"/>
          </p:cNvSpPr>
          <p:nvPr>
            <p:ph type="body" idx="1"/>
          </p:nvPr>
        </p:nvSpPr>
        <p:spPr>
          <a:xfrm>
            <a:off x="381000" y="1143000"/>
            <a:ext cx="8382000" cy="5435600"/>
          </a:xfrm>
          <a:ln/>
        </p:spPr>
        <p:txBody>
          <a:bodyPr/>
          <a:lstStyle/>
          <a:p>
            <a:r>
              <a:rPr lang="en-US" dirty="0"/>
              <a:t>Lectures </a:t>
            </a:r>
          </a:p>
          <a:p>
            <a:pPr lvl="1"/>
            <a:r>
              <a:rPr lang="en-US" dirty="0"/>
              <a:t>Higher level concepts</a:t>
            </a:r>
          </a:p>
          <a:p>
            <a:r>
              <a:rPr lang="en-US" dirty="0"/>
              <a:t>Labs (8)</a:t>
            </a:r>
          </a:p>
          <a:p>
            <a:pPr marL="552450" lvl="1"/>
            <a:r>
              <a:rPr lang="en-US" dirty="0"/>
              <a:t>The heart of the course</a:t>
            </a:r>
          </a:p>
          <a:p>
            <a:pPr marL="552450" lvl="1"/>
            <a:r>
              <a:rPr lang="en-US" dirty="0"/>
              <a:t>1-2+ weeks each</a:t>
            </a:r>
          </a:p>
          <a:p>
            <a:pPr marL="552450" lvl="1"/>
            <a:r>
              <a:rPr lang="en-US" dirty="0"/>
              <a:t>Provide in-depth understanding of an aspect of systems</a:t>
            </a:r>
          </a:p>
          <a:p>
            <a:pPr marL="552450" lvl="1"/>
            <a:r>
              <a:rPr lang="en-US" dirty="0"/>
              <a:t>Programming and measurement</a:t>
            </a:r>
          </a:p>
          <a:p>
            <a:r>
              <a:rPr lang="en-US" dirty="0"/>
              <a:t>Exams (midterm + final)</a:t>
            </a:r>
          </a:p>
          <a:p>
            <a:pPr marL="552450" lvl="1"/>
            <a:r>
              <a:rPr lang="en-US" dirty="0"/>
              <a:t>15% each, in-class, 90 minutes each (final is not cumulative)</a:t>
            </a:r>
          </a:p>
        </p:txBody>
      </p:sp>
    </p:spTree>
    <p:extLst>
      <p:ext uri="{BB962C8B-B14F-4D97-AF65-F5344CB8AC3E}">
        <p14:creationId xmlns:p14="http://schemas.microsoft.com/office/powerpoint/2010/main" val="244758845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ln/>
        </p:spPr>
        <p:txBody>
          <a:bodyPr/>
          <a:lstStyle/>
          <a:p>
            <a:pPr marL="119063" indent="-119063"/>
            <a:r>
              <a:rPr lang="en-US"/>
              <a:t>Lab Rationale </a:t>
            </a:r>
          </a:p>
        </p:txBody>
      </p:sp>
      <p:sp>
        <p:nvSpPr>
          <p:cNvPr id="49156" name="Rectangle 4"/>
          <p:cNvSpPr>
            <a:spLocks noGrp="1" noChangeArrowheads="1"/>
          </p:cNvSpPr>
          <p:nvPr>
            <p:ph type="body" idx="1"/>
          </p:nvPr>
        </p:nvSpPr>
        <p:spPr>
          <a:ln/>
        </p:spPr>
        <p:txBody>
          <a:bodyPr/>
          <a:lstStyle/>
          <a:p>
            <a:r>
              <a:rPr lang="en-US" dirty="0"/>
              <a:t>Each lab has a well-defined goal such as solving a puzzle or winning a contest</a:t>
            </a:r>
          </a:p>
          <a:p>
            <a:endParaRPr lang="en-US" dirty="0"/>
          </a:p>
          <a:p>
            <a:r>
              <a:rPr lang="en-US" dirty="0"/>
              <a:t>Doing the lab should result in new skills and concepts</a:t>
            </a:r>
          </a:p>
          <a:p>
            <a:endParaRPr lang="en-US" dirty="0"/>
          </a:p>
          <a:p>
            <a:r>
              <a:rPr lang="en-US" dirty="0"/>
              <a:t>We try to use competition in a fun and healthy way</a:t>
            </a:r>
          </a:p>
          <a:p>
            <a:pPr marL="552450" lvl="1"/>
            <a:r>
              <a:rPr lang="en-US" dirty="0"/>
              <a:t>Set a reasonable threshold for full credit</a:t>
            </a:r>
          </a:p>
          <a:p>
            <a:pPr marL="552450" lvl="1"/>
            <a:r>
              <a:rPr lang="en-US" dirty="0"/>
              <a:t>Post intermediate results (anonymized) on Autolab scoreboard for glory!</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3B01E-7AEB-433B-A326-E5626DD0E2C9}"/>
              </a:ext>
            </a:extLst>
          </p:cNvPr>
          <p:cNvSpPr>
            <a:spLocks noGrp="1"/>
          </p:cNvSpPr>
          <p:nvPr>
            <p:ph type="ctrTitle"/>
          </p:nvPr>
        </p:nvSpPr>
        <p:spPr/>
        <p:txBody>
          <a:bodyPr/>
          <a:lstStyle/>
          <a:p>
            <a:pPr algn="ctr"/>
            <a:r>
              <a:rPr lang="en-US" dirty="0"/>
              <a:t>Course Resources</a:t>
            </a:r>
          </a:p>
        </p:txBody>
      </p:sp>
      <p:sp>
        <p:nvSpPr>
          <p:cNvPr id="3" name="Subtitle 2">
            <a:extLst>
              <a:ext uri="{FF2B5EF4-FFF2-40B4-BE49-F238E27FC236}">
                <a16:creationId xmlns:a16="http://schemas.microsoft.com/office/drawing/2014/main" id="{388A52BD-6D86-4C2D-80EE-31E6034C2C3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9400095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US" dirty="0"/>
              <a:t>Textbooks</a:t>
            </a:r>
          </a:p>
        </p:txBody>
      </p:sp>
      <p:sp>
        <p:nvSpPr>
          <p:cNvPr id="31748" name="Rectangle 4"/>
          <p:cNvSpPr>
            <a:spLocks noGrp="1" noChangeArrowheads="1"/>
          </p:cNvSpPr>
          <p:nvPr>
            <p:ph type="body" idx="1"/>
          </p:nvPr>
        </p:nvSpPr>
        <p:spPr/>
        <p:txBody>
          <a:bodyPr/>
          <a:lstStyle/>
          <a:p>
            <a:r>
              <a:rPr lang="en-US" dirty="0"/>
              <a:t>Randal E. Bryant and David R. </a:t>
            </a:r>
            <a:r>
              <a:rPr lang="en-US" dirty="0" err="1"/>
              <a:t>O’Hallaron</a:t>
            </a:r>
            <a:r>
              <a:rPr lang="en-US" dirty="0"/>
              <a:t>, </a:t>
            </a:r>
          </a:p>
          <a:p>
            <a:pPr lvl="1"/>
            <a:r>
              <a:rPr lang="en-US" i="1" dirty="0"/>
              <a:t>Computer Systems: A Programmer’s Perspective</a:t>
            </a:r>
            <a:r>
              <a:rPr lang="en-US" dirty="0"/>
              <a:t>, </a:t>
            </a:r>
            <a:r>
              <a:rPr lang="en-US" b="1" dirty="0">
                <a:solidFill>
                  <a:srgbClr val="FF0000"/>
                </a:solidFill>
              </a:rPr>
              <a:t>Third Edition </a:t>
            </a:r>
            <a:r>
              <a:rPr lang="en-US" dirty="0"/>
              <a:t>(CS:APP3e), Pearson, 2016</a:t>
            </a:r>
          </a:p>
          <a:p>
            <a:pPr lvl="1"/>
            <a:r>
              <a:rPr lang="en-US" dirty="0"/>
              <a:t>http://</a:t>
            </a:r>
            <a:r>
              <a:rPr lang="en-US" dirty="0" err="1"/>
              <a:t>csapp.cs.cmu.edu</a:t>
            </a:r>
            <a:endParaRPr lang="en-US" dirty="0"/>
          </a:p>
          <a:p>
            <a:pPr lvl="1"/>
            <a:r>
              <a:rPr lang="en-US" dirty="0"/>
              <a:t>This book really matters for the course!</a:t>
            </a:r>
          </a:p>
          <a:p>
            <a:pPr lvl="2"/>
            <a:r>
              <a:rPr lang="en-US" dirty="0"/>
              <a:t>How to solve labs</a:t>
            </a:r>
          </a:p>
          <a:p>
            <a:pPr lvl="2"/>
            <a:r>
              <a:rPr lang="en-US" dirty="0"/>
              <a:t>Practice problems typical of exam problems</a:t>
            </a:r>
          </a:p>
          <a:p>
            <a:pPr lvl="1"/>
            <a:r>
              <a:rPr lang="en-US" dirty="0"/>
              <a:t>Electronic editions available (</a:t>
            </a:r>
            <a:r>
              <a:rPr lang="en-US" i="1" dirty="0"/>
              <a:t>Don’t get paperback version</a:t>
            </a:r>
            <a:r>
              <a:rPr lang="en-US" dirty="0"/>
              <a:t>!)</a:t>
            </a:r>
          </a:p>
          <a:p>
            <a:pPr lvl="1"/>
            <a:r>
              <a:rPr lang="en-US" dirty="0"/>
              <a:t>On reserve in Sorrells Library</a:t>
            </a:r>
          </a:p>
          <a:p>
            <a:r>
              <a:rPr lang="en-US" dirty="0"/>
              <a:t>Brian Kernighan and Dennis Ritchie, </a:t>
            </a:r>
          </a:p>
          <a:p>
            <a:pPr lvl="1"/>
            <a:r>
              <a:rPr lang="en-US" i="1" dirty="0"/>
              <a:t>The C Programming Language</a:t>
            </a:r>
            <a:r>
              <a:rPr lang="en-US" dirty="0"/>
              <a:t>, Second Edition, Prentice Hall, 1988</a:t>
            </a:r>
          </a:p>
          <a:p>
            <a:pPr lvl="1"/>
            <a:r>
              <a:rPr lang="en-US" dirty="0"/>
              <a:t>Still the best book about C, from the originators</a:t>
            </a:r>
          </a:p>
          <a:p>
            <a:pPr lvl="1"/>
            <a:r>
              <a:rPr lang="en-US" dirty="0"/>
              <a:t>Even though it does not cover more recent extensions of C</a:t>
            </a:r>
          </a:p>
          <a:p>
            <a:pPr lvl="1"/>
            <a:r>
              <a:rPr lang="en-US" dirty="0"/>
              <a:t>On reserve in Sorrells Library</a:t>
            </a:r>
          </a:p>
        </p:txBody>
      </p:sp>
    </p:spTree>
    <p:extLst>
      <p:ext uri="{BB962C8B-B14F-4D97-AF65-F5344CB8AC3E}">
        <p14:creationId xmlns:p14="http://schemas.microsoft.com/office/powerpoint/2010/main" val="9719975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55F9-E634-484E-802D-5D6256C1A1D2}"/>
              </a:ext>
            </a:extLst>
          </p:cNvPr>
          <p:cNvSpPr>
            <a:spLocks noGrp="1"/>
          </p:cNvSpPr>
          <p:nvPr>
            <p:ph type="title"/>
          </p:nvPr>
        </p:nvSpPr>
        <p:spPr/>
        <p:txBody>
          <a:bodyPr/>
          <a:lstStyle/>
          <a:p>
            <a:r>
              <a:rPr lang="en-US" dirty="0"/>
              <a:t>Online Resources</a:t>
            </a:r>
          </a:p>
        </p:txBody>
      </p:sp>
      <p:sp>
        <p:nvSpPr>
          <p:cNvPr id="3" name="Content Placeholder 2">
            <a:extLst>
              <a:ext uri="{FF2B5EF4-FFF2-40B4-BE49-F238E27FC236}">
                <a16:creationId xmlns:a16="http://schemas.microsoft.com/office/drawing/2014/main" id="{E9AABE26-B459-4552-9373-5D9DDE76B125}"/>
              </a:ext>
            </a:extLst>
          </p:cNvPr>
          <p:cNvSpPr>
            <a:spLocks noGrp="1"/>
          </p:cNvSpPr>
          <p:nvPr>
            <p:ph idx="1"/>
          </p:nvPr>
        </p:nvSpPr>
        <p:spPr/>
        <p:txBody>
          <a:bodyPr/>
          <a:lstStyle/>
          <a:p>
            <a:r>
              <a:rPr lang="en-US" dirty="0"/>
              <a:t>Web site: https://www.cs.cmu.edu/~18213</a:t>
            </a:r>
          </a:p>
          <a:p>
            <a:pPr lvl="1"/>
            <a:r>
              <a:rPr lang="en-US" dirty="0"/>
              <a:t>Contains the schedule, deadlines, course policies, and many other resources. </a:t>
            </a:r>
          </a:p>
          <a:p>
            <a:pPr marL="279400" lvl="1" indent="0">
              <a:buNone/>
            </a:pPr>
            <a:endParaRPr lang="en-US" dirty="0"/>
          </a:p>
          <a:p>
            <a:r>
              <a:rPr lang="en-US" dirty="0" err="1"/>
              <a:t>Autolab</a:t>
            </a:r>
            <a:r>
              <a:rPr lang="en-US" dirty="0"/>
              <a:t>: https://beta.autolabproject.com/</a:t>
            </a:r>
          </a:p>
          <a:p>
            <a:pPr lvl="1"/>
            <a:r>
              <a:rPr lang="en-US" dirty="0"/>
              <a:t>Used to distribute labs, let you test your solutions, compete against each other, and for final grading</a:t>
            </a:r>
          </a:p>
          <a:p>
            <a:pPr marL="279400" lvl="1" indent="0">
              <a:buNone/>
            </a:pPr>
            <a:endParaRPr lang="en-US" dirty="0"/>
          </a:p>
          <a:p>
            <a:endParaRPr lang="en-US" dirty="0"/>
          </a:p>
        </p:txBody>
      </p:sp>
    </p:spTree>
    <p:extLst>
      <p:ext uri="{BB962C8B-B14F-4D97-AF65-F5344CB8AC3E}">
        <p14:creationId xmlns:p14="http://schemas.microsoft.com/office/powerpoint/2010/main" val="270113023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E0456-0E6E-42CD-8B10-359AE5D8EA9F}"/>
              </a:ext>
            </a:extLst>
          </p:cNvPr>
          <p:cNvSpPr>
            <a:spLocks noGrp="1"/>
          </p:cNvSpPr>
          <p:nvPr>
            <p:ph type="title"/>
          </p:nvPr>
        </p:nvSpPr>
        <p:spPr/>
        <p:txBody>
          <a:bodyPr/>
          <a:lstStyle/>
          <a:p>
            <a:r>
              <a:rPr lang="en-US" dirty="0"/>
              <a:t>Online Resources</a:t>
            </a:r>
          </a:p>
        </p:txBody>
      </p:sp>
      <p:sp>
        <p:nvSpPr>
          <p:cNvPr id="3" name="Content Placeholder 2">
            <a:extLst>
              <a:ext uri="{FF2B5EF4-FFF2-40B4-BE49-F238E27FC236}">
                <a16:creationId xmlns:a16="http://schemas.microsoft.com/office/drawing/2014/main" id="{8493DE30-6AF1-4B3B-B46F-8C5E59046B32}"/>
              </a:ext>
            </a:extLst>
          </p:cNvPr>
          <p:cNvSpPr>
            <a:spLocks noGrp="1"/>
          </p:cNvSpPr>
          <p:nvPr>
            <p:ph idx="1"/>
          </p:nvPr>
        </p:nvSpPr>
        <p:spPr/>
        <p:txBody>
          <a:bodyPr/>
          <a:lstStyle/>
          <a:p>
            <a:r>
              <a:rPr lang="en-US" dirty="0"/>
              <a:t>Piazza: https://piazza.com/cmu/fall2025/18x13</a:t>
            </a:r>
          </a:p>
          <a:p>
            <a:pPr lvl="1"/>
            <a:r>
              <a:rPr lang="en-US" dirty="0"/>
              <a:t>Q&amp;A among your peers and privately with course staff</a:t>
            </a:r>
          </a:p>
          <a:p>
            <a:pPr lvl="1"/>
            <a:r>
              <a:rPr lang="en-US" dirty="0"/>
              <a:t>Can be anonymous with peers. </a:t>
            </a:r>
          </a:p>
          <a:p>
            <a:pPr marL="279400" lvl="1" indent="0">
              <a:buNone/>
            </a:pPr>
            <a:endParaRPr lang="en-US" dirty="0"/>
          </a:p>
          <a:p>
            <a:r>
              <a:rPr lang="en-US" dirty="0"/>
              <a:t>Canvas: </a:t>
            </a:r>
            <a:r>
              <a:rPr lang="en-US" dirty="0">
                <a:hlinkClick r:id="rId2"/>
              </a:rPr>
              <a:t>https://www.canvas.cmu.edu</a:t>
            </a:r>
            <a:endParaRPr lang="en-US" dirty="0"/>
          </a:p>
          <a:p>
            <a:pPr lvl="1"/>
            <a:r>
              <a:rPr lang="en-US" dirty="0"/>
              <a:t>Video links are automatically uploaded here after processing</a:t>
            </a:r>
          </a:p>
          <a:p>
            <a:pPr lvl="2"/>
            <a:r>
              <a:rPr lang="en-US" dirty="0"/>
              <a:t>Look for “Panopto”</a:t>
            </a:r>
          </a:p>
          <a:p>
            <a:pPr lvl="1"/>
            <a:r>
              <a:rPr lang="en-US" dirty="0"/>
              <a:t>Access is automatically managed by the University, updating each night to sync with the official course roster. </a:t>
            </a:r>
          </a:p>
          <a:p>
            <a:pPr marL="279400" lvl="1" indent="0">
              <a:buNone/>
            </a:pPr>
            <a:endParaRPr lang="en-US" dirty="0"/>
          </a:p>
          <a:p>
            <a:pPr lvl="1"/>
            <a:endParaRPr lang="en-US" dirty="0"/>
          </a:p>
        </p:txBody>
      </p:sp>
    </p:spTree>
    <p:extLst>
      <p:ext uri="{BB962C8B-B14F-4D97-AF65-F5344CB8AC3E}">
        <p14:creationId xmlns:p14="http://schemas.microsoft.com/office/powerpoint/2010/main" val="40083899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8FC3-7354-46F2-90DB-F07F8CABE25C}"/>
              </a:ext>
            </a:extLst>
          </p:cNvPr>
          <p:cNvSpPr>
            <a:spLocks noGrp="1"/>
          </p:cNvSpPr>
          <p:nvPr>
            <p:ph type="title"/>
          </p:nvPr>
        </p:nvSpPr>
        <p:spPr/>
        <p:txBody>
          <a:bodyPr/>
          <a:lstStyle/>
          <a:p>
            <a:pPr algn="ctr"/>
            <a:r>
              <a:rPr lang="en-US" dirty="0"/>
              <a:t>18-213/18-613</a:t>
            </a:r>
            <a:br>
              <a:rPr lang="en-US" dirty="0"/>
            </a:br>
            <a:r>
              <a:rPr lang="en-US" dirty="0"/>
              <a:t>In A Nutshell</a:t>
            </a:r>
          </a:p>
        </p:txBody>
      </p:sp>
    </p:spTree>
    <p:extLst>
      <p:ext uri="{BB962C8B-B14F-4D97-AF65-F5344CB8AC3E}">
        <p14:creationId xmlns:p14="http://schemas.microsoft.com/office/powerpoint/2010/main" val="33723569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4818" name="Rectangle 2"/>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4819" name="Rectangle 3"/>
          <p:cNvSpPr>
            <a:spLocks noGrp="1" noChangeArrowheads="1"/>
          </p:cNvSpPr>
          <p:nvPr>
            <p:ph type="title"/>
          </p:nvPr>
        </p:nvSpPr>
        <p:spPr>
          <a:ln/>
        </p:spPr>
        <p:txBody>
          <a:bodyPr/>
          <a:lstStyle/>
          <a:p>
            <a:pPr marL="119063" indent="-119063"/>
            <a:r>
              <a:rPr lang="en-US" dirty="0"/>
              <a:t>Getting Help	</a:t>
            </a:r>
          </a:p>
        </p:txBody>
      </p:sp>
      <p:sp>
        <p:nvSpPr>
          <p:cNvPr id="34820" name="Rectangle 4"/>
          <p:cNvSpPr>
            <a:spLocks noGrp="1" noChangeArrowheads="1"/>
          </p:cNvSpPr>
          <p:nvPr>
            <p:ph type="body" idx="1"/>
          </p:nvPr>
        </p:nvSpPr>
        <p:spPr>
          <a:xfrm>
            <a:off x="387350" y="1066800"/>
            <a:ext cx="8382000" cy="5435600"/>
          </a:xfrm>
          <a:ln/>
        </p:spPr>
        <p:txBody>
          <a:bodyPr/>
          <a:lstStyle/>
          <a:p>
            <a:r>
              <a:rPr lang="en-US" sz="2000" dirty="0"/>
              <a:t>Email, Call, or Zoom the Instructor</a:t>
            </a:r>
            <a:endParaRPr lang="en-US" sz="2000" b="1" dirty="0">
              <a:solidFill>
                <a:schemeClr val="accent1">
                  <a:lumMod val="60000"/>
                  <a:lumOff val="40000"/>
                </a:schemeClr>
              </a:solidFill>
            </a:endParaRPr>
          </a:p>
          <a:p>
            <a:pPr marL="552450" lvl="1"/>
            <a:r>
              <a:rPr lang="en-US" dirty="0"/>
              <a:t>See web site for instructors’ availability and coordinates. </a:t>
            </a:r>
          </a:p>
          <a:p>
            <a:pPr marL="552450" lvl="1"/>
            <a:r>
              <a:rPr lang="en-US" dirty="0"/>
              <a:t>Greg’s cell phone is 412-818-7813</a:t>
            </a:r>
          </a:p>
          <a:p>
            <a:pPr marL="552450" lvl="1"/>
            <a:endParaRPr lang="en-US" dirty="0"/>
          </a:p>
          <a:p>
            <a:pPr marL="292100"/>
            <a:r>
              <a:rPr lang="en-US" sz="2000" dirty="0"/>
              <a:t>Piazza</a:t>
            </a:r>
          </a:p>
          <a:p>
            <a:pPr marL="552450" lvl="1"/>
            <a:r>
              <a:rPr lang="en-US" dirty="0">
                <a:hlinkClick r:id="rId2"/>
              </a:rPr>
              <a:t>https://piazza.com/cmu/fall2024/18x13</a:t>
            </a:r>
            <a:endParaRPr lang="en-US" dirty="0"/>
          </a:p>
          <a:p>
            <a:pPr marL="317500" lvl="1" indent="0">
              <a:buNone/>
            </a:pPr>
            <a:endParaRPr lang="en-US" dirty="0"/>
          </a:p>
          <a:p>
            <a:pPr marL="292100"/>
            <a:r>
              <a:rPr lang="en-US" sz="2000" dirty="0"/>
              <a:t>TA Office Hours</a:t>
            </a:r>
          </a:p>
          <a:p>
            <a:pPr marL="552450" lvl="1"/>
            <a:r>
              <a:rPr lang="en-US" dirty="0">
                <a:hlinkClick r:id="rId3"/>
              </a:rPr>
              <a:t>https://office-hours-01.andrew.cmu.edu:4443/</a:t>
            </a:r>
            <a:endParaRPr lang="en-US" dirty="0"/>
          </a:p>
          <a:p>
            <a:pPr marL="552450" lvl="1"/>
            <a:r>
              <a:rPr lang="en-US" dirty="0"/>
              <a:t>Starts Wednesday</a:t>
            </a:r>
          </a:p>
          <a:p>
            <a:pPr marL="552450" lvl="1"/>
            <a:endParaRPr lang="en-US" dirty="0"/>
          </a:p>
          <a:p>
            <a:pPr marL="292100"/>
            <a:r>
              <a:rPr lang="en-US" sz="2000" dirty="0"/>
              <a:t>Small Group Sessions</a:t>
            </a:r>
          </a:p>
          <a:p>
            <a:pPr marL="552450" lvl="1"/>
            <a:r>
              <a:rPr lang="en-US" dirty="0"/>
              <a:t>Started yesterday :-)</a:t>
            </a:r>
          </a:p>
          <a:p>
            <a:pPr marL="292100"/>
            <a:r>
              <a:rPr lang="en-US" sz="2000" dirty="0"/>
              <a:t>Appointments</a:t>
            </a:r>
          </a:p>
          <a:p>
            <a:pPr marL="552450" lvl="1"/>
            <a:r>
              <a:rPr lang="en-US" dirty="0"/>
              <a:t>By request</a:t>
            </a:r>
          </a:p>
        </p:txBody>
      </p:sp>
    </p:spTree>
    <p:extLst>
      <p:ext uri="{BB962C8B-B14F-4D97-AF65-F5344CB8AC3E}">
        <p14:creationId xmlns:p14="http://schemas.microsoft.com/office/powerpoint/2010/main" val="427499440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ln/>
        </p:spPr>
        <p:txBody>
          <a:bodyPr/>
          <a:lstStyle/>
          <a:p>
            <a:pPr marL="119063" indent="-119063"/>
            <a:r>
              <a:rPr lang="en-US" dirty="0"/>
              <a:t>Facilities</a:t>
            </a:r>
          </a:p>
        </p:txBody>
      </p:sp>
      <p:sp>
        <p:nvSpPr>
          <p:cNvPr id="37892" name="Rectangle 4"/>
          <p:cNvSpPr>
            <a:spLocks noGrp="1" noChangeArrowheads="1"/>
          </p:cNvSpPr>
          <p:nvPr>
            <p:ph type="body" idx="1"/>
          </p:nvPr>
        </p:nvSpPr>
        <p:spPr>
          <a:xfrm>
            <a:off x="381000" y="1397000"/>
            <a:ext cx="7924800" cy="5435600"/>
          </a:xfrm>
          <a:ln/>
        </p:spPr>
        <p:txBody>
          <a:bodyPr/>
          <a:lstStyle/>
          <a:p>
            <a:r>
              <a:rPr lang="en-US" dirty="0"/>
              <a:t>Labs will use the Intel Computer Systems Cluster</a:t>
            </a:r>
          </a:p>
          <a:p>
            <a:pPr lvl="1"/>
            <a:r>
              <a:rPr lang="en-US" dirty="0"/>
              <a:t>The “shark machines”</a:t>
            </a:r>
          </a:p>
          <a:p>
            <a:pPr lvl="1"/>
            <a:r>
              <a:rPr lang="en-US" dirty="0" err="1">
                <a:latin typeface="Courier New"/>
                <a:cs typeface="Courier New"/>
              </a:rPr>
              <a:t>linux</a:t>
            </a:r>
            <a:r>
              <a:rPr lang="en-US" dirty="0">
                <a:latin typeface="Courier New"/>
                <a:cs typeface="Courier New"/>
              </a:rPr>
              <a:t>&gt; </a:t>
            </a:r>
            <a:r>
              <a:rPr lang="en-US" dirty="0" err="1">
                <a:latin typeface="Courier New"/>
                <a:cs typeface="Courier New"/>
              </a:rPr>
              <a:t>ssh</a:t>
            </a:r>
            <a:r>
              <a:rPr lang="en-US" dirty="0">
                <a:latin typeface="Courier New"/>
                <a:cs typeface="Courier New"/>
              </a:rPr>
              <a:t> </a:t>
            </a:r>
            <a:r>
              <a:rPr lang="en-US" dirty="0" err="1">
                <a:latin typeface="Courier New"/>
                <a:cs typeface="Courier New"/>
              </a:rPr>
              <a:t>shark.ics.cs.cmu.edu</a:t>
            </a:r>
            <a:endParaRPr lang="en-US" dirty="0">
              <a:latin typeface="Courier New"/>
              <a:cs typeface="Courier New"/>
            </a:endParaRPr>
          </a:p>
          <a:p>
            <a:pPr lvl="1">
              <a:buNone/>
            </a:pPr>
            <a:endParaRPr lang="en-US" dirty="0">
              <a:latin typeface="Courier New"/>
              <a:cs typeface="Courier New"/>
            </a:endParaRPr>
          </a:p>
          <a:p>
            <a:pPr marL="552450" lvl="1"/>
            <a:r>
              <a:rPr lang="en-US" dirty="0"/>
              <a:t>21 servers donated by Intel for 213/513/613</a:t>
            </a:r>
          </a:p>
          <a:p>
            <a:pPr marL="838200" lvl="2"/>
            <a:r>
              <a:rPr lang="en-US" dirty="0"/>
              <a:t>10 student machines (for student logins)</a:t>
            </a:r>
          </a:p>
          <a:p>
            <a:pPr marL="838200" lvl="2"/>
            <a:r>
              <a:rPr lang="en-US" dirty="0"/>
              <a:t>1 head node (for instructor logins)</a:t>
            </a:r>
          </a:p>
          <a:p>
            <a:pPr marL="838200" lvl="2"/>
            <a:r>
              <a:rPr lang="en-US" dirty="0"/>
              <a:t>10 grading machines (for </a:t>
            </a:r>
            <a:r>
              <a:rPr lang="en-US" dirty="0" err="1"/>
              <a:t>autograding</a:t>
            </a:r>
            <a:r>
              <a:rPr lang="en-US" dirty="0"/>
              <a:t>)</a:t>
            </a:r>
          </a:p>
          <a:p>
            <a:pPr marL="552450" lvl="1"/>
            <a:r>
              <a:rPr lang="en-US" dirty="0"/>
              <a:t>Each server: Intel Core i7: 8 Nehalem cores, 32 GB DRAM, RHEL 6.1</a:t>
            </a:r>
          </a:p>
          <a:p>
            <a:pPr marL="552450" lvl="1"/>
            <a:r>
              <a:rPr lang="en-US" dirty="0"/>
              <a:t>Rack-mounted in Gates machine room</a:t>
            </a:r>
          </a:p>
          <a:p>
            <a:pPr marL="552450" lvl="1"/>
            <a:r>
              <a:rPr lang="en-US" dirty="0"/>
              <a:t>Login using your Andrew ID and password</a:t>
            </a:r>
          </a:p>
        </p:txBody>
      </p:sp>
    </p:spTree>
    <p:extLst>
      <p:ext uri="{BB962C8B-B14F-4D97-AF65-F5344CB8AC3E}">
        <p14:creationId xmlns:p14="http://schemas.microsoft.com/office/powerpoint/2010/main" val="195555751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9C74-C12F-4F13-AA8E-C0B226566162}"/>
              </a:ext>
            </a:extLst>
          </p:cNvPr>
          <p:cNvSpPr>
            <a:spLocks noGrp="1"/>
          </p:cNvSpPr>
          <p:nvPr>
            <p:ph type="ctrTitle"/>
          </p:nvPr>
        </p:nvSpPr>
        <p:spPr/>
        <p:txBody>
          <a:bodyPr/>
          <a:lstStyle/>
          <a:p>
            <a:pPr algn="ctr"/>
            <a:r>
              <a:rPr lang="en-US" dirty="0"/>
              <a:t>Course Policies</a:t>
            </a:r>
          </a:p>
        </p:txBody>
      </p:sp>
      <p:sp>
        <p:nvSpPr>
          <p:cNvPr id="3" name="Subtitle 2">
            <a:extLst>
              <a:ext uri="{FF2B5EF4-FFF2-40B4-BE49-F238E27FC236}">
                <a16:creationId xmlns:a16="http://schemas.microsoft.com/office/drawing/2014/main" id="{65D01E20-D196-47AC-A3DE-8266207D19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607639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xfrm>
            <a:off x="228600" y="-71120"/>
            <a:ext cx="8382000" cy="1092200"/>
          </a:xfrm>
          <a:ln/>
        </p:spPr>
        <p:txBody>
          <a:bodyPr/>
          <a:lstStyle/>
          <a:p>
            <a:pPr marL="119063" indent="-119063"/>
            <a:r>
              <a:rPr lang="en-US" dirty="0"/>
              <a:t>Policies: Grading</a:t>
            </a:r>
          </a:p>
        </p:txBody>
      </p:sp>
      <p:sp>
        <p:nvSpPr>
          <p:cNvPr id="41988" name="Rectangle 4"/>
          <p:cNvSpPr>
            <a:spLocks noGrp="1" noChangeArrowheads="1"/>
          </p:cNvSpPr>
          <p:nvPr>
            <p:ph type="body" idx="1"/>
          </p:nvPr>
        </p:nvSpPr>
        <p:spPr>
          <a:xfrm>
            <a:off x="330558" y="896620"/>
            <a:ext cx="8382000" cy="5435600"/>
          </a:xfrm>
          <a:ln/>
        </p:spPr>
        <p:txBody>
          <a:bodyPr/>
          <a:lstStyle/>
          <a:p>
            <a:r>
              <a:rPr lang="en-US" sz="1800" dirty="0"/>
              <a:t>Labs (50%): </a:t>
            </a:r>
          </a:p>
          <a:p>
            <a:pPr lvl="1"/>
            <a:r>
              <a:rPr lang="en-US" sz="1800" dirty="0"/>
              <a:t>weighted according to effort (Detailed on Web site)</a:t>
            </a:r>
          </a:p>
          <a:p>
            <a:r>
              <a:rPr lang="en-US" sz="1800" dirty="0"/>
              <a:t>Midterm Exam (15%): </a:t>
            </a:r>
          </a:p>
          <a:p>
            <a:pPr lvl="1"/>
            <a:r>
              <a:rPr lang="en-US" sz="1800" dirty="0"/>
              <a:t>During class</a:t>
            </a:r>
          </a:p>
          <a:p>
            <a:pPr lvl="1"/>
            <a:r>
              <a:rPr lang="en-US" sz="1800" dirty="0"/>
              <a:t>No note sheet, we’ll provide a reference sheet.</a:t>
            </a:r>
          </a:p>
          <a:p>
            <a:r>
              <a:rPr lang="en-US" sz="1800" dirty="0"/>
              <a:t>Final Exam (15%): </a:t>
            </a:r>
          </a:p>
          <a:p>
            <a:pPr lvl="1"/>
            <a:r>
              <a:rPr lang="en-US" sz="1800" dirty="0"/>
              <a:t>NOT comprehensive, 90 minute, during finals week.</a:t>
            </a:r>
          </a:p>
          <a:p>
            <a:pPr lvl="1"/>
            <a:r>
              <a:rPr lang="en-US" sz="1800" dirty="0"/>
              <a:t>No note sheet, we’ll provide a reference sheet.</a:t>
            </a:r>
          </a:p>
          <a:p>
            <a:r>
              <a:rPr lang="en-US" sz="1800" dirty="0"/>
              <a:t>Homework (15%)</a:t>
            </a:r>
          </a:p>
          <a:p>
            <a:pPr lvl="1"/>
            <a:r>
              <a:rPr lang="en-US" sz="1800" dirty="0"/>
              <a:t>Weekly Problem sets (about 12-14 assignments), mostly,  or inspired by, former exam questions</a:t>
            </a:r>
          </a:p>
          <a:p>
            <a:pPr lvl="1"/>
            <a:r>
              <a:rPr lang="en-US" sz="1800" dirty="0"/>
              <a:t>Drop lowest two (2) </a:t>
            </a:r>
            <a:r>
              <a:rPr lang="en-US" sz="1800" dirty="0" err="1"/>
              <a:t>homeworks</a:t>
            </a:r>
            <a:endParaRPr lang="en-US" sz="1800" dirty="0"/>
          </a:p>
          <a:p>
            <a:r>
              <a:rPr lang="en-US" sz="1800" dirty="0"/>
              <a:t>Small Group/Participation (5%, or 10% penalty)</a:t>
            </a:r>
          </a:p>
          <a:p>
            <a:pPr lvl="1"/>
            <a:r>
              <a:rPr lang="en-US" sz="1800" dirty="0"/>
              <a:t>Small groups are mandatory. </a:t>
            </a:r>
          </a:p>
          <a:p>
            <a:pPr lvl="1"/>
            <a:r>
              <a:rPr lang="en-US" sz="1800" dirty="0"/>
              <a:t>Counts 5% of your final grade, unless you attend less than 60%, in which case you lose 10% of your final score.</a:t>
            </a:r>
          </a:p>
          <a:p>
            <a:pPr lvl="1"/>
            <a:r>
              <a:rPr lang="en-US" sz="1800" dirty="0"/>
              <a:t>In person</a:t>
            </a:r>
          </a:p>
        </p:txBody>
      </p:sp>
      <p:sp>
        <p:nvSpPr>
          <p:cNvPr id="3" name="TextBox 2">
            <a:extLst>
              <a:ext uri="{FF2B5EF4-FFF2-40B4-BE49-F238E27FC236}">
                <a16:creationId xmlns:a16="http://schemas.microsoft.com/office/drawing/2014/main" id="{5B32E153-D0BF-6CAC-FC18-C7FDBCB21B70}"/>
              </a:ext>
            </a:extLst>
          </p:cNvPr>
          <p:cNvSpPr txBox="1"/>
          <p:nvPr/>
        </p:nvSpPr>
        <p:spPr>
          <a:xfrm>
            <a:off x="4267200" y="685800"/>
            <a:ext cx="4587240" cy="1015663"/>
          </a:xfrm>
          <a:prstGeom prst="rect">
            <a:avLst/>
          </a:prstGeom>
          <a:noFill/>
        </p:spPr>
        <p:txBody>
          <a:bodyPr wrap="square">
            <a:spAutoFit/>
          </a:bodyPr>
          <a:lstStyle/>
          <a:p>
            <a:pPr algn="r"/>
            <a:r>
              <a:rPr lang="en-US" sz="2000" dirty="0"/>
              <a:t>Final grades based on a straight scale (90/80/70/60)</a:t>
            </a:r>
          </a:p>
          <a:p>
            <a:pPr lvl="1" algn="r"/>
            <a:endParaRPr lang="en-US" sz="2000" dirty="0"/>
          </a:p>
        </p:txBody>
      </p:sp>
    </p:spTree>
    <p:extLst>
      <p:ext uri="{BB962C8B-B14F-4D97-AF65-F5344CB8AC3E}">
        <p14:creationId xmlns:p14="http://schemas.microsoft.com/office/powerpoint/2010/main" val="296650233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ln/>
        </p:spPr>
        <p:txBody>
          <a:bodyPr/>
          <a:lstStyle/>
          <a:p>
            <a:pPr marL="119063" indent="-119063"/>
            <a:r>
              <a:rPr lang="en-US" dirty="0"/>
              <a:t>Timeliness</a:t>
            </a:r>
          </a:p>
        </p:txBody>
      </p:sp>
      <p:sp>
        <p:nvSpPr>
          <p:cNvPr id="38916" name="Rectangle 4"/>
          <p:cNvSpPr>
            <a:spLocks noGrp="1" noChangeArrowheads="1"/>
          </p:cNvSpPr>
          <p:nvPr>
            <p:ph type="body" idx="1"/>
          </p:nvPr>
        </p:nvSpPr>
        <p:spPr>
          <a:xfrm>
            <a:off x="381000" y="1143000"/>
            <a:ext cx="8382000" cy="5435600"/>
          </a:xfrm>
          <a:ln/>
        </p:spPr>
        <p:txBody>
          <a:bodyPr/>
          <a:lstStyle/>
          <a:p>
            <a:r>
              <a:rPr lang="en-US" dirty="0"/>
              <a:t>Grace days</a:t>
            </a:r>
          </a:p>
          <a:p>
            <a:pPr marL="552450" lvl="1"/>
            <a:r>
              <a:rPr lang="en-US" b="1" dirty="0">
                <a:solidFill>
                  <a:srgbClr val="FF0000"/>
                </a:solidFill>
                <a:latin typeface="Calibri Bold" charset="0"/>
                <a:ea typeface="Calibri Bold" charset="0"/>
                <a:cs typeface="Calibri Bold" charset="0"/>
                <a:sym typeface="Calibri Bold" charset="0"/>
              </a:rPr>
              <a:t>5 grace days </a:t>
            </a:r>
            <a:r>
              <a:rPr lang="en-US" dirty="0">
                <a:latin typeface="Calibri Bold" charset="0"/>
                <a:ea typeface="Calibri Bold" charset="0"/>
                <a:cs typeface="Calibri Bold" charset="0"/>
                <a:sym typeface="Calibri Bold" charset="0"/>
              </a:rPr>
              <a:t>for the semester</a:t>
            </a:r>
          </a:p>
          <a:p>
            <a:pPr marL="552450" lvl="1"/>
            <a:r>
              <a:rPr lang="en-US" dirty="0">
                <a:latin typeface="Calibri Bold" charset="0"/>
                <a:ea typeface="Calibri Bold" charset="0"/>
                <a:cs typeface="Calibri Bold" charset="0"/>
                <a:sym typeface="Calibri Bold" charset="0"/>
              </a:rPr>
              <a:t>Limit of</a:t>
            </a:r>
            <a:r>
              <a:rPr lang="en-US" b="1" dirty="0">
                <a:solidFill>
                  <a:srgbClr val="FF0000"/>
                </a:solidFill>
                <a:latin typeface="Calibri Bold" charset="0"/>
                <a:ea typeface="Calibri Bold" charset="0"/>
                <a:cs typeface="Calibri Bold" charset="0"/>
                <a:sym typeface="Calibri Bold" charset="0"/>
              </a:rPr>
              <a:t> 0, 1, or 2 grace days </a:t>
            </a:r>
            <a:r>
              <a:rPr lang="en-US" dirty="0">
                <a:latin typeface="Calibri Bold" charset="0"/>
                <a:ea typeface="Calibri Bold" charset="0"/>
                <a:cs typeface="Calibri Bold" charset="0"/>
                <a:sym typeface="Calibri Bold" charset="0"/>
              </a:rPr>
              <a:t>per lab used </a:t>
            </a:r>
            <a:r>
              <a:rPr lang="en-US" b="1" dirty="0">
                <a:solidFill>
                  <a:srgbClr val="FF0000"/>
                </a:solidFill>
                <a:latin typeface="Calibri Bold" charset="0"/>
                <a:ea typeface="Calibri Bold" charset="0"/>
                <a:cs typeface="Calibri Bold" charset="0"/>
                <a:sym typeface="Calibri Bold" charset="0"/>
              </a:rPr>
              <a:t>automatically</a:t>
            </a:r>
            <a:endParaRPr lang="en-US" b="1" dirty="0">
              <a:latin typeface="Calibri Bold" charset="0"/>
              <a:ea typeface="ヒラギノ角ゴ ProN W6" charset="-128"/>
              <a:cs typeface="ヒラギノ角ゴ ProN W6" charset="-128"/>
              <a:sym typeface="Calibri Bold" charset="0"/>
            </a:endParaRPr>
          </a:p>
          <a:p>
            <a:pPr marL="552450" lvl="1"/>
            <a:r>
              <a:rPr lang="en-US" dirty="0"/>
              <a:t>Covers scheduling crunch, out-of-town trips, illnesses, minor setbacks</a:t>
            </a:r>
          </a:p>
          <a:p>
            <a:r>
              <a:rPr lang="en-US" dirty="0"/>
              <a:t>Lateness penalties</a:t>
            </a:r>
          </a:p>
          <a:p>
            <a:pPr marL="552450" lvl="1"/>
            <a:r>
              <a:rPr lang="en-US" dirty="0"/>
              <a:t>Once grace </a:t>
            </a:r>
            <a:r>
              <a:rPr lang="en-US" dirty="0" err="1"/>
              <a:t>day(s</a:t>
            </a:r>
            <a:r>
              <a:rPr lang="en-US" dirty="0"/>
              <a:t>) used up, get penalized </a:t>
            </a:r>
            <a:r>
              <a:rPr lang="en-US" b="1" dirty="0">
                <a:solidFill>
                  <a:srgbClr val="FF0000"/>
                </a:solidFill>
              </a:rPr>
              <a:t>15% per day</a:t>
            </a:r>
          </a:p>
          <a:p>
            <a:pPr marL="552450" lvl="1"/>
            <a:r>
              <a:rPr lang="en-US" dirty="0"/>
              <a:t>No </a:t>
            </a:r>
            <a:r>
              <a:rPr lang="en-US" dirty="0" err="1"/>
              <a:t>handins</a:t>
            </a:r>
            <a:r>
              <a:rPr lang="en-US" dirty="0"/>
              <a:t> later than </a:t>
            </a:r>
            <a:r>
              <a:rPr lang="en-US" b="1" dirty="0">
                <a:solidFill>
                  <a:srgbClr val="FF0000"/>
                </a:solidFill>
              </a:rPr>
              <a:t>3 days after due date</a:t>
            </a:r>
          </a:p>
          <a:p>
            <a:r>
              <a:rPr lang="en-US" dirty="0"/>
              <a:t>Catastrophic events</a:t>
            </a:r>
          </a:p>
          <a:p>
            <a:pPr marL="552450" lvl="1"/>
            <a:r>
              <a:rPr lang="en-US" dirty="0"/>
              <a:t>Major illness, death in family, …</a:t>
            </a:r>
          </a:p>
          <a:p>
            <a:pPr marL="552450" lvl="1"/>
            <a:r>
              <a:rPr lang="en-US" dirty="0"/>
              <a:t>Formulate a plan (with your academic advisor) to get back on track</a:t>
            </a:r>
          </a:p>
          <a:p>
            <a:r>
              <a:rPr lang="en-US" dirty="0"/>
              <a:t>Advice</a:t>
            </a:r>
          </a:p>
          <a:p>
            <a:pPr marL="552450" lvl="1"/>
            <a:r>
              <a:rPr lang="en-US" dirty="0"/>
              <a:t>Once you start running late, it’s really hard to catch up</a:t>
            </a:r>
          </a:p>
          <a:p>
            <a:pPr marL="552450" lvl="1"/>
            <a:r>
              <a:rPr lang="en-US" dirty="0"/>
              <a:t>Try to save your grace days until the last few labs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xfrm>
            <a:off x="381000" y="-76200"/>
            <a:ext cx="8382000" cy="1092200"/>
          </a:xfrm>
          <a:ln/>
        </p:spPr>
        <p:txBody>
          <a:bodyPr/>
          <a:lstStyle/>
          <a:p>
            <a:pPr marL="119063" indent="-119063"/>
            <a:r>
              <a:rPr lang="en-US" dirty="0"/>
              <a:t>A Personal Touch</a:t>
            </a:r>
          </a:p>
        </p:txBody>
      </p:sp>
      <p:sp>
        <p:nvSpPr>
          <p:cNvPr id="38916" name="Rectangle 4"/>
          <p:cNvSpPr>
            <a:spLocks noGrp="1" noChangeArrowheads="1"/>
          </p:cNvSpPr>
          <p:nvPr>
            <p:ph type="body" idx="1"/>
          </p:nvPr>
        </p:nvSpPr>
        <p:spPr>
          <a:xfrm>
            <a:off x="304800" y="711200"/>
            <a:ext cx="8382000" cy="5435600"/>
          </a:xfrm>
          <a:ln/>
        </p:spPr>
        <p:txBody>
          <a:bodyPr/>
          <a:lstStyle/>
          <a:p>
            <a:r>
              <a:rPr lang="en-US" dirty="0"/>
              <a:t>You are organized into groups of 5 students and a TA facilitator</a:t>
            </a:r>
          </a:p>
          <a:p>
            <a:pPr lvl="1"/>
            <a:r>
              <a:rPr lang="en-US" dirty="0"/>
              <a:t>Each TA facilitator only has 2 groups.</a:t>
            </a:r>
          </a:p>
          <a:p>
            <a:pPr lvl="1"/>
            <a:r>
              <a:rPr lang="en-US" dirty="0"/>
              <a:t>The goal is to give you personal attention and to help you enjoy getting to know and working with some of your wonderful colleagues.</a:t>
            </a:r>
            <a:endParaRPr lang="en-US" sz="1000" dirty="0"/>
          </a:p>
          <a:p>
            <a:endParaRPr lang="en-US" sz="1000" dirty="0"/>
          </a:p>
          <a:p>
            <a:r>
              <a:rPr lang="en-US" dirty="0"/>
              <a:t>If you need anything, your TA should be your first stop</a:t>
            </a:r>
          </a:p>
          <a:p>
            <a:pPr lvl="1"/>
            <a:r>
              <a:rPr lang="en-US" dirty="0"/>
              <a:t>They focus on only 10 students. Their goal is to know you well.</a:t>
            </a:r>
          </a:p>
          <a:p>
            <a:pPr lvl="1"/>
            <a:r>
              <a:rPr lang="en-US" dirty="0"/>
              <a:t>They have time allocated each week for 1:1 meetings with students in their group – if you need help, don’t let it go to waste, just ask</a:t>
            </a:r>
            <a:endParaRPr lang="en-US" sz="1000" dirty="0"/>
          </a:p>
          <a:p>
            <a:pPr lvl="1"/>
            <a:endParaRPr lang="en-US" sz="1000" dirty="0"/>
          </a:p>
          <a:p>
            <a:r>
              <a:rPr lang="en-US" dirty="0"/>
              <a:t>They are very empowered. </a:t>
            </a:r>
          </a:p>
          <a:p>
            <a:pPr lvl="1"/>
            <a:r>
              <a:rPr lang="en-US" dirty="0"/>
              <a:t>If you need anything, e.g. schedule adjustments, just ask. They’ll work with you in a personal way to adjust deadlines to your needs. </a:t>
            </a:r>
          </a:p>
          <a:p>
            <a:pPr lvl="1"/>
            <a:r>
              <a:rPr lang="en-US" dirty="0"/>
              <a:t>But they aren’t allowed to “kick the can”. They need to make adjustments that lead to getting caught up. They are asked to consider the whole schedule and ensure a good path to success. </a:t>
            </a:r>
          </a:p>
          <a:p>
            <a:pPr lvl="1"/>
            <a:endParaRPr lang="en-US" dirty="0"/>
          </a:p>
        </p:txBody>
      </p:sp>
    </p:spTree>
    <p:extLst>
      <p:ext uri="{BB962C8B-B14F-4D97-AF65-F5344CB8AC3E}">
        <p14:creationId xmlns:p14="http://schemas.microsoft.com/office/powerpoint/2010/main" val="123225848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2EF2-C2F4-4999-B83B-6631C00EE2FF}"/>
              </a:ext>
            </a:extLst>
          </p:cNvPr>
          <p:cNvSpPr>
            <a:spLocks noGrp="1"/>
          </p:cNvSpPr>
          <p:nvPr>
            <p:ph type="title"/>
          </p:nvPr>
        </p:nvSpPr>
        <p:spPr/>
        <p:txBody>
          <a:bodyPr/>
          <a:lstStyle/>
          <a:p>
            <a:r>
              <a:rPr lang="en-US" dirty="0"/>
              <a:t>Academic Integrity, and Violations Thereof</a:t>
            </a:r>
          </a:p>
        </p:txBody>
      </p:sp>
      <p:sp>
        <p:nvSpPr>
          <p:cNvPr id="3" name="Content Placeholder 2">
            <a:extLst>
              <a:ext uri="{FF2B5EF4-FFF2-40B4-BE49-F238E27FC236}">
                <a16:creationId xmlns:a16="http://schemas.microsoft.com/office/drawing/2014/main" id="{1866A56E-BE9B-4D9B-AC14-B686CA97039B}"/>
              </a:ext>
            </a:extLst>
          </p:cNvPr>
          <p:cNvSpPr>
            <a:spLocks noGrp="1"/>
          </p:cNvSpPr>
          <p:nvPr>
            <p:ph idx="1"/>
          </p:nvPr>
        </p:nvSpPr>
        <p:spPr/>
        <p:txBody>
          <a:bodyPr/>
          <a:lstStyle/>
          <a:p>
            <a:r>
              <a:rPr lang="en-US" dirty="0"/>
              <a:t>Doing one’s own work and giving credit where credit is due for the ideas and work of others are very important in the academic culture at CMU and across the United States, among many other places</a:t>
            </a:r>
          </a:p>
          <a:p>
            <a:endParaRPr lang="en-US" dirty="0"/>
          </a:p>
          <a:p>
            <a:r>
              <a:rPr lang="en-US" dirty="0"/>
              <a:t>Even what may seem to some to be small failures to do one’s own work or credit others are taken </a:t>
            </a:r>
            <a:r>
              <a:rPr lang="en-US" i="1" dirty="0"/>
              <a:t>very</a:t>
            </a:r>
            <a:r>
              <a:rPr lang="en-US" dirty="0"/>
              <a:t> seriously here</a:t>
            </a:r>
          </a:p>
          <a:p>
            <a:pPr lvl="1"/>
            <a:r>
              <a:rPr lang="en-US" dirty="0"/>
              <a:t>Course penalties ranging from -100% on the assignment to an R in the class</a:t>
            </a:r>
          </a:p>
          <a:p>
            <a:pPr lvl="1"/>
            <a:r>
              <a:rPr lang="en-US" dirty="0"/>
              <a:t>Program penalties ranging from probation to dismissal</a:t>
            </a:r>
          </a:p>
          <a:p>
            <a:pPr lvl="1"/>
            <a:r>
              <a:rPr lang="en-US" dirty="0"/>
              <a:t>Other consequences, such as loss of eligibility for scholarships, fellowships, awards, </a:t>
            </a:r>
            <a:r>
              <a:rPr lang="en-US" dirty="0" err="1"/>
              <a:t>etc</a:t>
            </a:r>
            <a:r>
              <a:rPr lang="en-US" dirty="0"/>
              <a:t> </a:t>
            </a:r>
          </a:p>
        </p:txBody>
      </p:sp>
    </p:spTree>
    <p:extLst>
      <p:ext uri="{BB962C8B-B14F-4D97-AF65-F5344CB8AC3E}">
        <p14:creationId xmlns:p14="http://schemas.microsoft.com/office/powerpoint/2010/main" val="134825246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70C5-701C-BBFC-E9F4-000D9B95B9BD}"/>
              </a:ext>
            </a:extLst>
          </p:cNvPr>
          <p:cNvSpPr>
            <a:spLocks noGrp="1"/>
          </p:cNvSpPr>
          <p:nvPr>
            <p:ph type="title"/>
          </p:nvPr>
        </p:nvSpPr>
        <p:spPr>
          <a:xfrm>
            <a:off x="373116" y="76200"/>
            <a:ext cx="8382000" cy="1092200"/>
          </a:xfrm>
        </p:spPr>
        <p:txBody>
          <a:bodyPr/>
          <a:lstStyle/>
          <a:p>
            <a:r>
              <a:rPr lang="en-US" dirty="0"/>
              <a:t>AIVs vis-à-vis AI Tools</a:t>
            </a:r>
          </a:p>
        </p:txBody>
      </p:sp>
      <p:sp>
        <p:nvSpPr>
          <p:cNvPr id="3" name="Content Placeholder 2">
            <a:extLst>
              <a:ext uri="{FF2B5EF4-FFF2-40B4-BE49-F238E27FC236}">
                <a16:creationId xmlns:a16="http://schemas.microsoft.com/office/drawing/2014/main" id="{D5A10E71-4B96-A7E6-4315-22C6CBCB51D8}"/>
              </a:ext>
            </a:extLst>
          </p:cNvPr>
          <p:cNvSpPr>
            <a:spLocks noGrp="1"/>
          </p:cNvSpPr>
          <p:nvPr>
            <p:ph idx="1"/>
          </p:nvPr>
        </p:nvSpPr>
        <p:spPr>
          <a:xfrm>
            <a:off x="300858" y="1066800"/>
            <a:ext cx="8542283" cy="5435600"/>
          </a:xfrm>
        </p:spPr>
        <p:txBody>
          <a:bodyPr/>
          <a:lstStyle/>
          <a:p>
            <a:r>
              <a:rPr lang="en-US" sz="1700" b="1" dirty="0">
                <a:latin typeface="Calibri" panose="020F0502020204030204" pitchFamily="34" charset="0"/>
                <a:ea typeface="Calibri" panose="020F0502020204030204" pitchFamily="34" charset="0"/>
                <a:cs typeface="Calibri" panose="020F0502020204030204" pitchFamily="34" charset="0"/>
              </a:rPr>
              <a:t>AI tools</a:t>
            </a:r>
            <a:r>
              <a:rPr lang="en-US" sz="1700" dirty="0">
                <a:latin typeface="Calibri" panose="020F0502020204030204" pitchFamily="34" charset="0"/>
                <a:ea typeface="Calibri" panose="020F0502020204030204" pitchFamily="34" charset="0"/>
                <a:cs typeface="Calibri" panose="020F0502020204030204" pitchFamily="34" charset="0"/>
              </a:rPr>
              <a:t>, such as, but not limited to, ChatGPT and Co-Pilot </a:t>
            </a:r>
            <a:r>
              <a:rPr lang="en-US" sz="1700" b="1" dirty="0">
                <a:latin typeface="Calibri" panose="020F0502020204030204" pitchFamily="34" charset="0"/>
                <a:ea typeface="Calibri" panose="020F0502020204030204" pitchFamily="34" charset="0"/>
                <a:cs typeface="Calibri" panose="020F0502020204030204" pitchFamily="34" charset="0"/>
              </a:rPr>
              <a:t>may be used to get help with understanding</a:t>
            </a:r>
            <a:r>
              <a:rPr lang="en-US" sz="1700" dirty="0">
                <a:latin typeface="Calibri" panose="020F0502020204030204" pitchFamily="34" charset="0"/>
                <a:ea typeface="Calibri" panose="020F0502020204030204" pitchFamily="34" charset="0"/>
                <a:cs typeface="Calibri" panose="020F0502020204030204" pitchFamily="34" charset="0"/>
              </a:rPr>
              <a:t> APIs, libraries, frameworks, provided code, error/warning/info messages, and similar, as well as tools taught in the course, such as GDB, and </a:t>
            </a:r>
            <a:r>
              <a:rPr lang="en-US" sz="1700" dirty="0" err="1">
                <a:latin typeface="Calibri" panose="020F0502020204030204" pitchFamily="34" charset="0"/>
                <a:ea typeface="Calibri" panose="020F0502020204030204" pitchFamily="34" charset="0"/>
                <a:cs typeface="Calibri" panose="020F0502020204030204" pitchFamily="34" charset="0"/>
              </a:rPr>
              <a:t>valgrind</a:t>
            </a:r>
            <a:r>
              <a:rPr lang="en-US" sz="1700" dirty="0">
                <a:latin typeface="Calibri" panose="020F0502020204030204" pitchFamily="34" charset="0"/>
                <a:ea typeface="Calibri" panose="020F0502020204030204" pitchFamily="34" charset="0"/>
                <a:cs typeface="Calibri" panose="020F0502020204030204" pitchFamily="34" charset="0"/>
              </a:rPr>
              <a:t>, and lecture material.  </a:t>
            </a:r>
          </a:p>
          <a:p>
            <a:r>
              <a:rPr lang="en-US" sz="1700" b="1" dirty="0">
                <a:latin typeface="Calibri" panose="020F0502020204030204" pitchFamily="34" charset="0"/>
                <a:ea typeface="Calibri" panose="020F0502020204030204" pitchFamily="34" charset="0"/>
                <a:cs typeface="Calibri" panose="020F0502020204030204" pitchFamily="34" charset="0"/>
              </a:rPr>
              <a:t>AI tools</a:t>
            </a:r>
            <a:r>
              <a:rPr lang="en-US" sz="1700" dirty="0">
                <a:latin typeface="Calibri" panose="020F0502020204030204" pitchFamily="34" charset="0"/>
                <a:ea typeface="Calibri" panose="020F0502020204030204" pitchFamily="34" charset="0"/>
                <a:cs typeface="Calibri" panose="020F0502020204030204" pitchFamily="34" charset="0"/>
              </a:rPr>
              <a:t>, such as, but not limited to, ChatGPT and Co-Pilot, </a:t>
            </a:r>
            <a:r>
              <a:rPr lang="en-US" sz="1700" b="1" dirty="0">
                <a:latin typeface="Calibri" panose="020F0502020204030204" pitchFamily="34" charset="0"/>
                <a:ea typeface="Calibri" panose="020F0502020204030204" pitchFamily="34" charset="0"/>
                <a:cs typeface="Calibri" panose="020F0502020204030204" pitchFamily="34" charset="0"/>
              </a:rPr>
              <a:t>may not be used to get partial or complete solutions to any portion of any assignment, or to get explanations or instructions for completing any assignment</a:t>
            </a:r>
            <a:r>
              <a:rPr lang="en-US" sz="1700" dirty="0">
                <a:latin typeface="Calibri" panose="020F0502020204030204" pitchFamily="34" charset="0"/>
                <a:ea typeface="Calibri" panose="020F0502020204030204" pitchFamily="34" charset="0"/>
                <a:cs typeface="Calibri" panose="020F0502020204030204" pitchFamily="34" charset="0"/>
              </a:rPr>
              <a:t>, e.g. you cannot ask ChatGPT what special cases should be considered for malloc lab’s coalesce, or what steps are required to allocate a </a:t>
            </a:r>
            <a:r>
              <a:rPr lang="en-US" sz="1700" dirty="0" err="1">
                <a:latin typeface="Calibri" panose="020F0502020204030204" pitchFamily="34" charset="0"/>
                <a:ea typeface="Calibri" panose="020F0502020204030204" pitchFamily="34" charset="0"/>
                <a:cs typeface="Calibri" panose="020F0502020204030204" pitchFamily="34" charset="0"/>
              </a:rPr>
              <a:t>miniblock</a:t>
            </a:r>
            <a:r>
              <a:rPr lang="en-US" sz="1700" dirty="0">
                <a:latin typeface="Calibri" panose="020F0502020204030204" pitchFamily="34" charset="0"/>
                <a:ea typeface="Calibri" panose="020F0502020204030204" pitchFamily="34" charset="0"/>
                <a:cs typeface="Calibri" panose="020F0502020204030204" pitchFamily="34" charset="0"/>
              </a:rPr>
              <a:t>, or which accesses are cache hits vs misses for cache configuration and trace given in a homework assignment.</a:t>
            </a:r>
          </a:p>
          <a:p>
            <a:r>
              <a:rPr lang="en-US" sz="1700" b="1" dirty="0">
                <a:latin typeface="Calibri" panose="020F0502020204030204" pitchFamily="34" charset="0"/>
                <a:ea typeface="Calibri" panose="020F0502020204030204" pitchFamily="34" charset="0"/>
                <a:cs typeface="Calibri" panose="020F0502020204030204" pitchFamily="34" charset="0"/>
              </a:rPr>
              <a:t>You may not upload the code you write</a:t>
            </a:r>
            <a:r>
              <a:rPr lang="en-US" sz="1700" dirty="0">
                <a:latin typeface="Calibri" panose="020F0502020204030204" pitchFamily="34" charset="0"/>
                <a:ea typeface="Calibri" panose="020F0502020204030204" pitchFamily="34" charset="0"/>
                <a:cs typeface="Calibri" panose="020F0502020204030204" pitchFamily="34" charset="0"/>
              </a:rPr>
              <a:t> for a lab assignment (or even parts of it) to any AI tool (cloud-based or locally hosted or in your IDE) </a:t>
            </a:r>
            <a:r>
              <a:rPr lang="en-US" sz="1700" b="1" dirty="0">
                <a:latin typeface="Calibri" panose="020F0502020204030204" pitchFamily="34" charset="0"/>
                <a:ea typeface="Calibri" panose="020F0502020204030204" pitchFamily="34" charset="0"/>
                <a:cs typeface="Calibri" panose="020F0502020204030204" pitchFamily="34" charset="0"/>
              </a:rPr>
              <a:t>nor give the AI tool access to the code (or even parts of it)</a:t>
            </a:r>
            <a:r>
              <a:rPr lang="en-US" sz="1700" dirty="0">
                <a:latin typeface="Calibri" panose="020F0502020204030204" pitchFamily="34" charset="0"/>
                <a:ea typeface="Calibri" panose="020F0502020204030204" pitchFamily="34" charset="0"/>
                <a:cs typeface="Calibri" panose="020F0502020204030204" pitchFamily="34" charset="0"/>
              </a:rPr>
              <a:t>. Much like asking a friend for help and providing access to your code, the help you get is most likely going to be an AIV, so it is not permitted. </a:t>
            </a:r>
            <a:r>
              <a:rPr lang="en-US" sz="1700" b="1" dirty="0">
                <a:latin typeface="Calibri" panose="020F0502020204030204" pitchFamily="34" charset="0"/>
                <a:ea typeface="Calibri" panose="020F0502020204030204" pitchFamily="34" charset="0"/>
                <a:cs typeface="Calibri" panose="020F0502020204030204" pitchFamily="34" charset="0"/>
              </a:rPr>
              <a:t>Examples of AI Tools include ChatGPT, </a:t>
            </a:r>
            <a:r>
              <a:rPr lang="en-US" sz="1700" b="1" dirty="0" err="1">
                <a:latin typeface="Calibri" panose="020F0502020204030204" pitchFamily="34" charset="0"/>
                <a:ea typeface="Calibri" panose="020F0502020204030204" pitchFamily="34" charset="0"/>
                <a:cs typeface="Calibri" panose="020F0502020204030204" pitchFamily="34" charset="0"/>
              </a:rPr>
              <a:t>github</a:t>
            </a:r>
            <a:r>
              <a:rPr lang="en-US" sz="1700" b="1" dirty="0">
                <a:latin typeface="Calibri" panose="020F0502020204030204" pitchFamily="34" charset="0"/>
                <a:ea typeface="Calibri" panose="020F0502020204030204" pitchFamily="34" charset="0"/>
                <a:cs typeface="Calibri" panose="020F0502020204030204" pitchFamily="34" charset="0"/>
              </a:rPr>
              <a:t> copilot, Gemini, Claude</a:t>
            </a:r>
            <a:r>
              <a:rPr lang="en-US" sz="1700" dirty="0">
                <a:latin typeface="Calibri" panose="020F0502020204030204" pitchFamily="34" charset="0"/>
                <a:ea typeface="Calibri" panose="020F0502020204030204" pitchFamily="34" charset="0"/>
                <a:cs typeface="Calibri" panose="020F0502020204030204" pitchFamily="34" charset="0"/>
              </a:rPr>
              <a:t>, and many others.</a:t>
            </a:r>
          </a:p>
        </p:txBody>
      </p:sp>
    </p:spTree>
    <p:extLst>
      <p:ext uri="{BB962C8B-B14F-4D97-AF65-F5344CB8AC3E}">
        <p14:creationId xmlns:p14="http://schemas.microsoft.com/office/powerpoint/2010/main" val="321802052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A93B2-92B5-D65E-00E0-5C7D402E5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56C9B-914A-8308-CD48-A056F664F978}"/>
              </a:ext>
            </a:extLst>
          </p:cNvPr>
          <p:cNvSpPr>
            <a:spLocks noGrp="1"/>
          </p:cNvSpPr>
          <p:nvPr>
            <p:ph type="title"/>
          </p:nvPr>
        </p:nvSpPr>
        <p:spPr>
          <a:xfrm>
            <a:off x="373116" y="76200"/>
            <a:ext cx="8382000" cy="1092200"/>
          </a:xfrm>
        </p:spPr>
        <p:txBody>
          <a:bodyPr/>
          <a:lstStyle/>
          <a:p>
            <a:r>
              <a:rPr lang="en-US" dirty="0"/>
              <a:t>AIVs vis-à-vis AI Tools</a:t>
            </a:r>
          </a:p>
        </p:txBody>
      </p:sp>
      <p:sp>
        <p:nvSpPr>
          <p:cNvPr id="3" name="Content Placeholder 2">
            <a:extLst>
              <a:ext uri="{FF2B5EF4-FFF2-40B4-BE49-F238E27FC236}">
                <a16:creationId xmlns:a16="http://schemas.microsoft.com/office/drawing/2014/main" id="{F27E6BFB-F568-4340-5200-17CCAAAB5425}"/>
              </a:ext>
            </a:extLst>
          </p:cNvPr>
          <p:cNvSpPr>
            <a:spLocks noGrp="1"/>
          </p:cNvSpPr>
          <p:nvPr>
            <p:ph idx="1"/>
          </p:nvPr>
        </p:nvSpPr>
        <p:spPr>
          <a:xfrm>
            <a:off x="300858" y="1066800"/>
            <a:ext cx="8542283" cy="5435600"/>
          </a:xfrm>
        </p:spPr>
        <p:txBody>
          <a:bodyPr/>
          <a:lstStyle/>
          <a:p>
            <a:r>
              <a:rPr lang="en-US" sz="1700" dirty="0">
                <a:latin typeface="Calibri" panose="020F0502020204030204" pitchFamily="34" charset="0"/>
                <a:ea typeface="Calibri" panose="020F0502020204030204" pitchFamily="34" charset="0"/>
                <a:cs typeface="Calibri" panose="020F0502020204030204" pitchFamily="34" charset="0"/>
              </a:rPr>
              <a:t>In general, you may use AI tools for help understanding course material of any kind, but you may not ask it to generate anything toward any assignment, e.g. code, steps, special cases, answers, etc.</a:t>
            </a:r>
          </a:p>
          <a:p>
            <a:r>
              <a:rPr lang="en-US" sz="1700" dirty="0">
                <a:latin typeface="Calibri" panose="020F0502020204030204" pitchFamily="34" charset="0"/>
                <a:ea typeface="Calibri" panose="020F0502020204030204" pitchFamily="34" charset="0"/>
                <a:cs typeface="Calibri" panose="020F0502020204030204" pitchFamily="34" charset="0"/>
              </a:rPr>
              <a:t>Please keep in mind: Responses you receive from an AI tool may well be attributable to publicly accessible materials and not properly cited by the AI tool, they may be given to other students in response to their queries, and they may be incorrect, inapplicable, or incomplete. En caveat emptor. You, not your tools, are wholly responsible for your submissions. </a:t>
            </a:r>
          </a:p>
          <a:p>
            <a:r>
              <a:rPr lang="en-US" sz="1700" dirty="0">
                <a:latin typeface="Calibri" panose="020F0502020204030204" pitchFamily="34" charset="0"/>
                <a:ea typeface="Calibri" panose="020F0502020204030204" pitchFamily="34" charset="0"/>
                <a:cs typeface="Calibri" panose="020F0502020204030204" pitchFamily="34" charset="0"/>
              </a:rPr>
              <a:t>Please treat responses from AI Tools as if they came from a person or a published work and cite them to the AI Tool in any case where you would cite the contribution should it have been made by a person or have come from a published work.</a:t>
            </a:r>
          </a:p>
        </p:txBody>
      </p:sp>
    </p:spTree>
    <p:extLst>
      <p:ext uri="{BB962C8B-B14F-4D97-AF65-F5344CB8AC3E}">
        <p14:creationId xmlns:p14="http://schemas.microsoft.com/office/powerpoint/2010/main" val="55927960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2E1F-59DD-490D-988E-791EF02B1A0D}"/>
              </a:ext>
            </a:extLst>
          </p:cNvPr>
          <p:cNvSpPr>
            <a:spLocks noGrp="1"/>
          </p:cNvSpPr>
          <p:nvPr>
            <p:ph type="title"/>
          </p:nvPr>
        </p:nvSpPr>
        <p:spPr/>
        <p:txBody>
          <a:bodyPr/>
          <a:lstStyle/>
          <a:p>
            <a:r>
              <a:rPr lang="en-US" dirty="0"/>
              <a:t>Consider “Speeding” on the Highway</a:t>
            </a:r>
          </a:p>
        </p:txBody>
      </p:sp>
      <p:sp>
        <p:nvSpPr>
          <p:cNvPr id="3" name="Content Placeholder 2">
            <a:extLst>
              <a:ext uri="{FF2B5EF4-FFF2-40B4-BE49-F238E27FC236}">
                <a16:creationId xmlns:a16="http://schemas.microsoft.com/office/drawing/2014/main" id="{A0619C89-E96E-4B78-9975-BFBE1BE84C09}"/>
              </a:ext>
            </a:extLst>
          </p:cNvPr>
          <p:cNvSpPr>
            <a:spLocks noGrp="1"/>
          </p:cNvSpPr>
          <p:nvPr>
            <p:ph idx="1"/>
          </p:nvPr>
        </p:nvSpPr>
        <p:spPr>
          <a:xfrm>
            <a:off x="381000" y="1066800"/>
            <a:ext cx="8382000" cy="5435600"/>
          </a:xfrm>
        </p:spPr>
        <p:txBody>
          <a:bodyPr/>
          <a:lstStyle/>
          <a:p>
            <a:r>
              <a:rPr lang="en-US" dirty="0"/>
              <a:t>The posted sign says, “65 MPH”</a:t>
            </a:r>
          </a:p>
          <a:p>
            <a:pPr lvl="1"/>
            <a:r>
              <a:rPr lang="en-US" dirty="0"/>
              <a:t>In some places this means, “Go 60 MPH to be safe, because if you cross 65 MPH, you’ll likely be pulled over, fined, and your insurance will cost a lot more. And, be careless too often and you’ll lose your license.”</a:t>
            </a:r>
          </a:p>
          <a:p>
            <a:pPr lvl="2"/>
            <a:r>
              <a:rPr lang="en-US" dirty="0"/>
              <a:t>The speed limit is set to protect lives. It makes no sense to risk killing a person, widowing someone, orphaning someone, or disabling someone for life just to get somewhere a few minutes faster. </a:t>
            </a:r>
          </a:p>
          <a:p>
            <a:pPr lvl="2"/>
            <a:endParaRPr lang="en-US" dirty="0"/>
          </a:p>
          <a:p>
            <a:pPr lvl="1"/>
            <a:r>
              <a:rPr lang="en-US" dirty="0"/>
              <a:t>In some places this means, “Don’t go less than 65 MPH or over 79 MPH”</a:t>
            </a:r>
          </a:p>
          <a:p>
            <a:pPr lvl="2"/>
            <a:r>
              <a:rPr lang="en-US" dirty="0"/>
              <a:t>Cars are pretty safe, speed limits are set very conservatively, I’m an especially good driver, and if I go slower, I’ll slow down everyone behind me and they’ll be annoyed, people will honk at me, and my friends won’t let me drive.”</a:t>
            </a:r>
          </a:p>
          <a:p>
            <a:r>
              <a:rPr lang="en-US" dirty="0"/>
              <a:t>Conditions – and culture – define one’s view. </a:t>
            </a:r>
          </a:p>
          <a:p>
            <a:pPr lvl="1"/>
            <a:r>
              <a:rPr lang="en-US" dirty="0"/>
              <a:t>It varies </a:t>
            </a:r>
            <a:r>
              <a:rPr lang="en-US" i="1" dirty="0"/>
              <a:t>drastically</a:t>
            </a:r>
            <a:r>
              <a:rPr lang="en-US" dirty="0"/>
              <a:t> from place to place. </a:t>
            </a:r>
          </a:p>
        </p:txBody>
      </p:sp>
    </p:spTree>
    <p:extLst>
      <p:ext uri="{BB962C8B-B14F-4D97-AF65-F5344CB8AC3E}">
        <p14:creationId xmlns:p14="http://schemas.microsoft.com/office/powerpoint/2010/main" val="16029112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B2C31-3A58-44B2-BC3E-F6549D8AC1B7}"/>
              </a:ext>
            </a:extLst>
          </p:cNvPr>
          <p:cNvSpPr>
            <a:spLocks noGrp="1"/>
          </p:cNvSpPr>
          <p:nvPr>
            <p:ph type="title"/>
          </p:nvPr>
        </p:nvSpPr>
        <p:spPr/>
        <p:txBody>
          <a:bodyPr/>
          <a:lstStyle/>
          <a:p>
            <a:r>
              <a:rPr lang="en-US" dirty="0"/>
              <a:t>Why Are We Here? </a:t>
            </a:r>
          </a:p>
        </p:txBody>
      </p:sp>
      <p:sp>
        <p:nvSpPr>
          <p:cNvPr id="3" name="Content Placeholder 2">
            <a:extLst>
              <a:ext uri="{FF2B5EF4-FFF2-40B4-BE49-F238E27FC236}">
                <a16:creationId xmlns:a16="http://schemas.microsoft.com/office/drawing/2014/main" id="{0C716357-A245-4D85-AB24-47FC26E26CD3}"/>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“This course provides a </a:t>
            </a:r>
            <a:r>
              <a:rPr lang="en-US" b="1" dirty="0">
                <a:latin typeface="Calibri" panose="020F0502020204030204" pitchFamily="34" charset="0"/>
                <a:cs typeface="Calibri" panose="020F0502020204030204" pitchFamily="34" charset="0"/>
              </a:rPr>
              <a:t>programmers view</a:t>
            </a:r>
            <a:r>
              <a:rPr lang="en-US" dirty="0">
                <a:latin typeface="Calibri" panose="020F0502020204030204" pitchFamily="34" charset="0"/>
                <a:cs typeface="Calibri" panose="020F0502020204030204" pitchFamily="34" charset="0"/>
              </a:rPr>
              <a:t> of how computer systems execute programs, store information, and communicate.”</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“It enables students to become </a:t>
            </a:r>
            <a:r>
              <a:rPr lang="en-US" b="1" dirty="0">
                <a:latin typeface="Calibri" panose="020F0502020204030204" pitchFamily="34" charset="0"/>
                <a:cs typeface="Calibri" panose="020F0502020204030204" pitchFamily="34" charset="0"/>
              </a:rPr>
              <a:t>more effective programmers</a:t>
            </a:r>
            <a:r>
              <a:rPr lang="en-US" dirty="0">
                <a:latin typeface="Calibri" panose="020F0502020204030204" pitchFamily="34" charset="0"/>
                <a:cs typeface="Calibri" panose="020F0502020204030204" pitchFamily="34" charset="0"/>
              </a:rPr>
              <a:t>, especially in dealing with issues of performance, portability and robustness.”</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“It also serves as a foundation</a:t>
            </a:r>
            <a:r>
              <a:rPr lang="en-US" dirty="0">
                <a:latin typeface="Calibri" panose="020F0502020204030204" pitchFamily="34" charset="0"/>
                <a:cs typeface="Calibri" panose="020F0502020204030204" pitchFamily="34" charset="0"/>
              </a:rPr>
              <a:t> for courses on compilers, networks, operating systems, and computer architecture, where a deeper understanding of systems-level issues is required.”</a:t>
            </a:r>
          </a:p>
          <a:p>
            <a:pPr marL="0" indent="0">
              <a:buNone/>
            </a:pPr>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From the official course description, emphasis added. </a:t>
            </a:r>
          </a:p>
        </p:txBody>
      </p:sp>
    </p:spTree>
    <p:extLst>
      <p:ext uri="{BB962C8B-B14F-4D97-AF65-F5344CB8AC3E}">
        <p14:creationId xmlns:p14="http://schemas.microsoft.com/office/powerpoint/2010/main" val="103295624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04E3E-29EF-4EDF-ACF7-15D91EA32037}"/>
              </a:ext>
            </a:extLst>
          </p:cNvPr>
          <p:cNvSpPr>
            <a:spLocks noGrp="1"/>
          </p:cNvSpPr>
          <p:nvPr>
            <p:ph type="title"/>
          </p:nvPr>
        </p:nvSpPr>
        <p:spPr/>
        <p:txBody>
          <a:bodyPr/>
          <a:lstStyle/>
          <a:p>
            <a:r>
              <a:rPr lang="en-US" dirty="0"/>
              <a:t>Our Culture</a:t>
            </a:r>
          </a:p>
        </p:txBody>
      </p:sp>
      <p:sp>
        <p:nvSpPr>
          <p:cNvPr id="3" name="Content Placeholder 2">
            <a:extLst>
              <a:ext uri="{FF2B5EF4-FFF2-40B4-BE49-F238E27FC236}">
                <a16:creationId xmlns:a16="http://schemas.microsoft.com/office/drawing/2014/main" id="{9C43BA18-E51C-4D9D-91C8-6B1C375318EB}"/>
              </a:ext>
            </a:extLst>
          </p:cNvPr>
          <p:cNvSpPr>
            <a:spLocks noGrp="1"/>
          </p:cNvSpPr>
          <p:nvPr>
            <p:ph idx="1"/>
          </p:nvPr>
        </p:nvSpPr>
        <p:spPr>
          <a:xfrm>
            <a:off x="419100" y="1140050"/>
            <a:ext cx="8382000" cy="5435600"/>
          </a:xfrm>
        </p:spPr>
        <p:txBody>
          <a:bodyPr/>
          <a:lstStyle/>
          <a:p>
            <a:r>
              <a:rPr lang="en-US" dirty="0"/>
              <a:t>Credit must be given for other people’s intellectual contributions (.)</a:t>
            </a:r>
          </a:p>
          <a:p>
            <a:pPr lvl="1"/>
            <a:r>
              <a:rPr lang="en-US" dirty="0"/>
              <a:t>Ideas</a:t>
            </a:r>
          </a:p>
          <a:p>
            <a:pPr lvl="1"/>
            <a:r>
              <a:rPr lang="en-US" dirty="0"/>
              <a:t>Work product</a:t>
            </a:r>
          </a:p>
          <a:p>
            <a:pPr lvl="1"/>
            <a:endParaRPr lang="en-US" dirty="0"/>
          </a:p>
          <a:p>
            <a:r>
              <a:rPr lang="en-US" dirty="0"/>
              <a:t>Using other people’s intellectual property when it isn’t allowed is like trespassing – but worse. </a:t>
            </a:r>
          </a:p>
          <a:p>
            <a:pPr lvl="1"/>
            <a:r>
              <a:rPr lang="en-US" dirty="0"/>
              <a:t>It isn’t allowed (.)</a:t>
            </a:r>
          </a:p>
          <a:p>
            <a:pPr marL="279400" lvl="1" indent="0">
              <a:buNone/>
            </a:pPr>
            <a:endParaRPr lang="en-US" dirty="0"/>
          </a:p>
          <a:p>
            <a:r>
              <a:rPr lang="en-US" dirty="0"/>
              <a:t>Using other people’s intellectual property without proper citation isn’t allowed. </a:t>
            </a:r>
          </a:p>
          <a:p>
            <a:pPr lvl="1"/>
            <a:r>
              <a:rPr lang="en-US" dirty="0"/>
              <a:t>It is like stealing a rental car. </a:t>
            </a:r>
          </a:p>
          <a:p>
            <a:pPr lvl="1"/>
            <a:endParaRPr lang="en-US" dirty="0"/>
          </a:p>
        </p:txBody>
      </p:sp>
    </p:spTree>
    <p:extLst>
      <p:ext uri="{BB962C8B-B14F-4D97-AF65-F5344CB8AC3E}">
        <p14:creationId xmlns:p14="http://schemas.microsoft.com/office/powerpoint/2010/main" val="132468514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474C8-F935-4529-95CC-1C193EC3DF3E}"/>
              </a:ext>
            </a:extLst>
          </p:cNvPr>
          <p:cNvSpPr>
            <a:spLocks noGrp="1"/>
          </p:cNvSpPr>
          <p:nvPr>
            <p:ph type="title"/>
          </p:nvPr>
        </p:nvSpPr>
        <p:spPr>
          <a:xfrm>
            <a:off x="381000" y="76200"/>
            <a:ext cx="8382000" cy="1092200"/>
          </a:xfrm>
        </p:spPr>
        <p:txBody>
          <a:bodyPr/>
          <a:lstStyle/>
          <a:p>
            <a:r>
              <a:rPr lang="en-US" dirty="0"/>
              <a:t>Know the Policies</a:t>
            </a:r>
          </a:p>
        </p:txBody>
      </p:sp>
      <p:sp>
        <p:nvSpPr>
          <p:cNvPr id="3" name="Content Placeholder 2">
            <a:extLst>
              <a:ext uri="{FF2B5EF4-FFF2-40B4-BE49-F238E27FC236}">
                <a16:creationId xmlns:a16="http://schemas.microsoft.com/office/drawing/2014/main" id="{560FE423-5488-4212-81BA-E62B37CF6FDB}"/>
              </a:ext>
            </a:extLst>
          </p:cNvPr>
          <p:cNvSpPr>
            <a:spLocks noGrp="1"/>
          </p:cNvSpPr>
          <p:nvPr>
            <p:ph idx="1"/>
          </p:nvPr>
        </p:nvSpPr>
        <p:spPr>
          <a:xfrm>
            <a:off x="228600" y="914400"/>
            <a:ext cx="8382000" cy="5435600"/>
          </a:xfrm>
        </p:spPr>
        <p:txBody>
          <a:bodyPr/>
          <a:lstStyle/>
          <a:p>
            <a:r>
              <a:rPr lang="en-US" dirty="0"/>
              <a:t>Look at the syllabus, course web site, University Web site, and any departmental or program information:</a:t>
            </a:r>
          </a:p>
          <a:p>
            <a:pPr lvl="1"/>
            <a:r>
              <a:rPr lang="en-US" dirty="0"/>
              <a:t>Read the policies</a:t>
            </a:r>
          </a:p>
          <a:p>
            <a:pPr lvl="1"/>
            <a:r>
              <a:rPr lang="en-US" dirty="0"/>
              <a:t>Ask questions</a:t>
            </a:r>
          </a:p>
          <a:p>
            <a:pPr lvl="1"/>
            <a:r>
              <a:rPr lang="en-US" dirty="0"/>
              <a:t>Follow the policies</a:t>
            </a:r>
          </a:p>
          <a:p>
            <a:pPr marL="279400" lvl="1" indent="0">
              <a:buNone/>
            </a:pPr>
            <a:endParaRPr lang="en-US" dirty="0"/>
          </a:p>
          <a:p>
            <a:r>
              <a:rPr lang="en-US" dirty="0"/>
              <a:t>Work that isn’t yours can’t influence your project work</a:t>
            </a:r>
          </a:p>
          <a:p>
            <a:pPr lvl="1"/>
            <a:r>
              <a:rPr lang="en-US" dirty="0"/>
              <a:t>Things you google, or find on git, or your seniors tell you, or your friends tell you.</a:t>
            </a:r>
          </a:p>
          <a:p>
            <a:pPr lvl="1"/>
            <a:endParaRPr lang="en-US" dirty="0"/>
          </a:p>
          <a:p>
            <a:r>
              <a:rPr lang="en-US" dirty="0"/>
              <a:t>You can’t give unauthorized assistance</a:t>
            </a:r>
          </a:p>
          <a:p>
            <a:pPr lvl="1"/>
            <a:r>
              <a:rPr lang="en-US" dirty="0"/>
              <a:t>Even after you leave the class.</a:t>
            </a:r>
          </a:p>
          <a:p>
            <a:pPr marL="279400" lvl="1" indent="0">
              <a:buNone/>
            </a:pPr>
            <a:endParaRPr lang="en-US" dirty="0"/>
          </a:p>
          <a:p>
            <a:r>
              <a:rPr lang="en-US" dirty="0"/>
              <a:t>The policy is retroactive</a:t>
            </a:r>
          </a:p>
          <a:p>
            <a:pPr lvl="1"/>
            <a:r>
              <a:rPr lang="en-US" dirty="0"/>
              <a:t>You can be punished in accordance with the policy – even after graduation. </a:t>
            </a:r>
          </a:p>
        </p:txBody>
      </p:sp>
    </p:spTree>
    <p:extLst>
      <p:ext uri="{BB962C8B-B14F-4D97-AF65-F5344CB8AC3E}">
        <p14:creationId xmlns:p14="http://schemas.microsoft.com/office/powerpoint/2010/main" val="168191347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9B7E-DEE3-934E-9894-00B1DEC74E17}"/>
              </a:ext>
            </a:extLst>
          </p:cNvPr>
          <p:cNvSpPr>
            <a:spLocks noGrp="1"/>
          </p:cNvSpPr>
          <p:nvPr>
            <p:ph type="title"/>
          </p:nvPr>
        </p:nvSpPr>
        <p:spPr/>
        <p:txBody>
          <a:bodyPr/>
          <a:lstStyle/>
          <a:p>
            <a:r>
              <a:rPr lang="en-US" dirty="0"/>
              <a:t>How to Avoid AIVs</a:t>
            </a:r>
          </a:p>
        </p:txBody>
      </p:sp>
      <p:sp>
        <p:nvSpPr>
          <p:cNvPr id="3" name="Content Placeholder 2">
            <a:extLst>
              <a:ext uri="{FF2B5EF4-FFF2-40B4-BE49-F238E27FC236}">
                <a16:creationId xmlns:a16="http://schemas.microsoft.com/office/drawing/2014/main" id="{593299D7-4E45-4748-BB02-BD7BA354AA68}"/>
              </a:ext>
            </a:extLst>
          </p:cNvPr>
          <p:cNvSpPr>
            <a:spLocks noGrp="1"/>
          </p:cNvSpPr>
          <p:nvPr>
            <p:ph idx="1"/>
          </p:nvPr>
        </p:nvSpPr>
        <p:spPr/>
        <p:txBody>
          <a:bodyPr/>
          <a:lstStyle/>
          <a:p>
            <a:r>
              <a:rPr lang="en-US" dirty="0"/>
              <a:t>Start early</a:t>
            </a:r>
          </a:p>
          <a:p>
            <a:r>
              <a:rPr lang="en-US" dirty="0"/>
              <a:t>Don’t rely on marathon programming sessions</a:t>
            </a:r>
          </a:p>
          <a:p>
            <a:pPr lvl="1"/>
            <a:r>
              <a:rPr lang="en-US" dirty="0"/>
              <a:t>Your brain works better in small bursts of activity</a:t>
            </a:r>
          </a:p>
          <a:p>
            <a:pPr lvl="1"/>
            <a:r>
              <a:rPr lang="en-US" dirty="0"/>
              <a:t>Ideas / solutions will come to mind while you’re doing other things</a:t>
            </a:r>
          </a:p>
          <a:p>
            <a:r>
              <a:rPr lang="en-US" dirty="0"/>
              <a:t>Plan for stumbling blocks</a:t>
            </a:r>
          </a:p>
          <a:p>
            <a:pPr lvl="1"/>
            <a:r>
              <a:rPr lang="en-US" dirty="0"/>
              <a:t>Assignment is harder than you expected</a:t>
            </a:r>
          </a:p>
          <a:p>
            <a:pPr lvl="1"/>
            <a:r>
              <a:rPr lang="en-US" dirty="0"/>
              <a:t>Code doesn’t work</a:t>
            </a:r>
          </a:p>
          <a:p>
            <a:pPr lvl="1"/>
            <a:r>
              <a:rPr lang="en-US" dirty="0"/>
              <a:t>Bugs hard to track down</a:t>
            </a:r>
          </a:p>
          <a:p>
            <a:pPr lvl="1"/>
            <a:r>
              <a:rPr lang="en-US" dirty="0"/>
              <a:t>Life gets in the way</a:t>
            </a:r>
          </a:p>
          <a:p>
            <a:pPr lvl="2"/>
            <a:r>
              <a:rPr lang="en-US" dirty="0"/>
              <a:t>Minor health issues</a:t>
            </a:r>
          </a:p>
          <a:p>
            <a:pPr lvl="2"/>
            <a:r>
              <a:rPr lang="en-US" dirty="0"/>
              <a:t>Unanticipated events</a:t>
            </a:r>
          </a:p>
          <a:p>
            <a:pPr lvl="1"/>
            <a:endParaRPr lang="en-US" dirty="0"/>
          </a:p>
          <a:p>
            <a:pPr lvl="1"/>
            <a:endParaRPr lang="en-US" dirty="0"/>
          </a:p>
        </p:txBody>
      </p:sp>
    </p:spTree>
    <p:extLst>
      <p:ext uri="{BB962C8B-B14F-4D97-AF65-F5344CB8AC3E}">
        <p14:creationId xmlns:p14="http://schemas.microsoft.com/office/powerpoint/2010/main" val="88303564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a:t>Diving In:</a:t>
            </a:r>
            <a:br>
              <a:rPr lang="en-US" sz="7200" dirty="0"/>
            </a:br>
            <a:r>
              <a:rPr lang="en-US" sz="7200" dirty="0"/>
              <a:t>	Great Realities</a:t>
            </a:r>
          </a:p>
        </p:txBody>
      </p:sp>
    </p:spTree>
    <p:extLst>
      <p:ext uri="{BB962C8B-B14F-4D97-AF65-F5344CB8AC3E}">
        <p14:creationId xmlns:p14="http://schemas.microsoft.com/office/powerpoint/2010/main" val="106849420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381000" y="254000"/>
            <a:ext cx="8382000" cy="1143000"/>
          </a:xfrm>
          <a:ln/>
        </p:spPr>
        <p:txBody>
          <a:bodyPr/>
          <a:lstStyle/>
          <a:p>
            <a:r>
              <a:rPr lang="en-US" b="1" dirty="0">
                <a:solidFill>
                  <a:schemeClr val="tx1">
                    <a:lumMod val="65000"/>
                    <a:lumOff val="35000"/>
                  </a:schemeClr>
                </a:solidFill>
              </a:rPr>
              <a:t>Great Reality #1: </a:t>
            </a:r>
            <a:br>
              <a:rPr lang="en-US" b="1" dirty="0"/>
            </a:br>
            <a:r>
              <a:rPr lang="en-US" b="1" dirty="0" err="1"/>
              <a:t>Ints</a:t>
            </a:r>
            <a:r>
              <a:rPr lang="en-US" b="1" dirty="0"/>
              <a:t> are not Integers, Floats are not </a:t>
            </a:r>
            <a:r>
              <a:rPr lang="en-US" b="1" dirty="0" err="1"/>
              <a:t>Reals</a:t>
            </a:r>
            <a:endParaRPr lang="en-US" b="1" dirty="0"/>
          </a:p>
        </p:txBody>
      </p:sp>
      <p:sp>
        <p:nvSpPr>
          <p:cNvPr id="7172" name="Rectangle 4"/>
          <p:cNvSpPr>
            <a:spLocks noGrp="1" noChangeArrowheads="1"/>
          </p:cNvSpPr>
          <p:nvPr>
            <p:ph type="body" idx="1"/>
          </p:nvPr>
        </p:nvSpPr>
        <p:spPr>
          <a:ln/>
        </p:spPr>
        <p:txBody>
          <a:bodyPr/>
          <a:lstStyle/>
          <a:p>
            <a:r>
              <a:rPr lang="en-US" b="1" dirty="0"/>
              <a:t>Example 1: Is x</a:t>
            </a:r>
            <a:r>
              <a:rPr lang="en-US" b="1" baseline="32000" dirty="0"/>
              <a:t>2</a:t>
            </a:r>
            <a:r>
              <a:rPr lang="en-US" b="1" dirty="0"/>
              <a:t> ≥ 0?</a:t>
            </a:r>
          </a:p>
          <a:p>
            <a:pPr marL="552450" lvl="1">
              <a:spcBef>
                <a:spcPts val="1600"/>
              </a:spcBef>
            </a:pPr>
            <a:r>
              <a:rPr lang="en-US" dirty="0"/>
              <a:t>Float’s: Yes!</a:t>
            </a:r>
          </a:p>
          <a:p>
            <a:pPr marL="552450" lvl="1">
              <a:spcBef>
                <a:spcPts val="9600"/>
              </a:spcBef>
            </a:pPr>
            <a:r>
              <a:rPr lang="en-US" dirty="0" err="1"/>
              <a:t>Int’s</a:t>
            </a:r>
            <a:r>
              <a:rPr lang="en-US" dirty="0"/>
              <a:t>:</a:t>
            </a:r>
          </a:p>
          <a:p>
            <a:pPr marL="838200" lvl="2"/>
            <a:r>
              <a:rPr lang="en-US" dirty="0">
                <a:ea typeface="Zapf Dingbats" charset="2"/>
                <a:cs typeface="Zapf Dingbats" charset="2"/>
              </a:rPr>
              <a:t> 40000 * 40000 </a:t>
            </a:r>
            <a:r>
              <a:rPr lang="en-US" dirty="0"/>
              <a:t>--&gt; </a:t>
            </a:r>
            <a:r>
              <a:rPr lang="en-US" dirty="0">
                <a:ea typeface="Zapf Dingbats" charset="2"/>
                <a:cs typeface="Zapf Dingbats" charset="2"/>
              </a:rPr>
              <a:t>1600000000</a:t>
            </a:r>
            <a:endParaRPr lang="en-US" dirty="0"/>
          </a:p>
          <a:p>
            <a:pPr marL="838200" lvl="2"/>
            <a:r>
              <a:rPr lang="en-US" dirty="0">
                <a:ea typeface="Zapf Dingbats" charset="2"/>
                <a:cs typeface="Zapf Dingbats" charset="2"/>
              </a:rPr>
              <a:t> 50000 * </a:t>
            </a:r>
            <a:r>
              <a:rPr lang="en-US">
                <a:ea typeface="Zapf Dingbats" charset="2"/>
                <a:cs typeface="Zapf Dingbats" charset="2"/>
              </a:rPr>
              <a:t>50000 </a:t>
            </a:r>
            <a:r>
              <a:rPr lang="en-US"/>
              <a:t>--&gt; </a:t>
            </a:r>
            <a:r>
              <a:rPr lang="en-US">
                <a:ea typeface="Zapf Dingbats" charset="2"/>
                <a:cs typeface="Zapf Dingbats" charset="2"/>
              </a:rPr>
              <a:t>?</a:t>
            </a:r>
            <a:endParaRPr lang="en-US" dirty="0"/>
          </a:p>
          <a:p>
            <a:r>
              <a:rPr lang="en-US" b="1" dirty="0"/>
              <a:t>Example 2: Is (</a:t>
            </a:r>
            <a:r>
              <a:rPr lang="en-US" b="1" dirty="0" err="1"/>
              <a:t>x</a:t>
            </a:r>
            <a:r>
              <a:rPr lang="en-US" b="1" dirty="0"/>
              <a:t> + </a:t>
            </a:r>
            <a:r>
              <a:rPr lang="en-US" b="1" dirty="0" err="1"/>
              <a:t>y</a:t>
            </a:r>
            <a:r>
              <a:rPr lang="en-US" b="1" dirty="0"/>
              <a:t>) + </a:t>
            </a:r>
            <a:r>
              <a:rPr lang="en-US" b="1" dirty="0" err="1"/>
              <a:t>z</a:t>
            </a:r>
            <a:r>
              <a:rPr lang="en-US" b="1" dirty="0"/>
              <a:t>  =  </a:t>
            </a:r>
            <a:r>
              <a:rPr lang="en-US" b="1" dirty="0" err="1"/>
              <a:t>x</a:t>
            </a:r>
            <a:r>
              <a:rPr lang="en-US" b="1" dirty="0"/>
              <a:t> + (</a:t>
            </a:r>
            <a:r>
              <a:rPr lang="en-US" b="1" dirty="0" err="1"/>
              <a:t>y</a:t>
            </a:r>
            <a:r>
              <a:rPr lang="en-US" b="1" dirty="0"/>
              <a:t> + </a:t>
            </a:r>
            <a:r>
              <a:rPr lang="en-US" b="1" dirty="0" err="1"/>
              <a:t>z</a:t>
            </a:r>
            <a:r>
              <a:rPr lang="en-US" b="1" dirty="0"/>
              <a:t>)?</a:t>
            </a:r>
          </a:p>
          <a:p>
            <a:pPr marL="552450" lvl="1"/>
            <a:r>
              <a:rPr lang="en-US" dirty="0"/>
              <a:t>Unsigned &amp; Signed </a:t>
            </a:r>
            <a:r>
              <a:rPr lang="en-US" dirty="0" err="1"/>
              <a:t>Int’s</a:t>
            </a:r>
            <a:r>
              <a:rPr lang="en-US" dirty="0"/>
              <a:t>: Yes!</a:t>
            </a:r>
          </a:p>
          <a:p>
            <a:pPr marL="552450" lvl="1"/>
            <a:r>
              <a:rPr lang="en-US" dirty="0"/>
              <a:t>Float’s:	</a:t>
            </a:r>
          </a:p>
          <a:p>
            <a:pPr marL="838200" lvl="2"/>
            <a:r>
              <a:rPr lang="en-US" dirty="0"/>
              <a:t> (1e20 + -1e20) + 3.14 --&gt; 3.14</a:t>
            </a:r>
          </a:p>
          <a:p>
            <a:pPr marL="838200" lvl="2"/>
            <a:r>
              <a:rPr lang="en-US" dirty="0"/>
              <a:t> 1e20 + (-1e20 + 3.14) --&gt; ??</a:t>
            </a:r>
          </a:p>
        </p:txBody>
      </p:sp>
      <p:pic>
        <p:nvPicPr>
          <p:cNvPr id="7173" name="Picture 5"/>
          <p:cNvPicPr>
            <a:picLocks noChangeAspect="1" noChangeArrowheads="1"/>
          </p:cNvPicPr>
          <p:nvPr/>
        </p:nvPicPr>
        <p:blipFill>
          <a:blip r:embed="rId2"/>
          <a:srcRect/>
          <a:stretch>
            <a:fillRect/>
          </a:stretch>
        </p:blipFill>
        <p:spPr bwMode="auto">
          <a:xfrm>
            <a:off x="3098800" y="1900238"/>
            <a:ext cx="5524500" cy="1820862"/>
          </a:xfrm>
          <a:prstGeom prst="rect">
            <a:avLst/>
          </a:prstGeom>
          <a:noFill/>
          <a:ln w="12700" cap="flat">
            <a:noFill/>
            <a:miter lim="800000"/>
            <a:headEnd/>
            <a:tailEnd/>
          </a:ln>
        </p:spPr>
      </p:pic>
      <p:sp>
        <p:nvSpPr>
          <p:cNvPr id="7174" name="Rectangle 6"/>
          <p:cNvSpPr>
            <a:spLocks/>
          </p:cNvSpPr>
          <p:nvPr/>
        </p:nvSpPr>
        <p:spPr bwMode="auto">
          <a:xfrm>
            <a:off x="7342188" y="6578600"/>
            <a:ext cx="1727200" cy="254000"/>
          </a:xfrm>
          <a:prstGeom prst="rect">
            <a:avLst/>
          </a:prstGeom>
          <a:noFill/>
          <a:ln w="12700" cap="flat">
            <a:noFill/>
            <a:miter lim="800000"/>
            <a:headEnd type="none" w="med" len="med"/>
            <a:tailEnd type="none" w="med" len="med"/>
          </a:ln>
        </p:spPr>
        <p:txBody>
          <a:bodyPr lIns="0" tIns="0" rIns="0" bIns="0">
            <a:prstTxWarp prst="textNoShape">
              <a:avLst/>
            </a:prstTxWarp>
          </a:bodyPr>
          <a:lstStyle/>
          <a:p>
            <a:r>
              <a:rPr lang="en-US" sz="1200" dirty="0">
                <a:solidFill>
                  <a:schemeClr val="tx1"/>
                </a:solidFill>
                <a:latin typeface="Calibri" charset="0"/>
                <a:ea typeface="Calibri" charset="0"/>
                <a:cs typeface="Calibri" charset="0"/>
                <a:sym typeface="Calibri" charset="0"/>
              </a:rPr>
              <a:t>Source: xkcd.com/571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dissolve">
                                      <p:cBhvr>
                                        <p:cTn id="4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lstStyle/>
          <a:p>
            <a:r>
              <a:rPr lang="en-US" b="1" dirty="0"/>
              <a:t>Computer Arithmetic</a:t>
            </a:r>
          </a:p>
        </p:txBody>
      </p:sp>
      <p:sp>
        <p:nvSpPr>
          <p:cNvPr id="11268" name="Rectangle 4"/>
          <p:cNvSpPr>
            <a:spLocks noGrp="1" noChangeArrowheads="1"/>
          </p:cNvSpPr>
          <p:nvPr>
            <p:ph type="body" idx="1"/>
          </p:nvPr>
        </p:nvSpPr>
        <p:spPr/>
        <p:txBody>
          <a:bodyPr/>
          <a:lstStyle/>
          <a:p>
            <a:r>
              <a:rPr lang="en-US" b="1" dirty="0"/>
              <a:t>Does not generate random values</a:t>
            </a:r>
          </a:p>
          <a:p>
            <a:pPr lvl="1"/>
            <a:r>
              <a:rPr lang="en-US" dirty="0"/>
              <a:t>Arithmetic operations have important mathematical properties</a:t>
            </a:r>
          </a:p>
          <a:p>
            <a:r>
              <a:rPr lang="en-US" b="1" dirty="0"/>
              <a:t>Cannot assume all “usual” mathematical properties</a:t>
            </a:r>
          </a:p>
          <a:p>
            <a:pPr lvl="1"/>
            <a:r>
              <a:rPr lang="en-US" dirty="0"/>
              <a:t>Due to finiteness of representations</a:t>
            </a:r>
          </a:p>
          <a:p>
            <a:pPr lvl="1"/>
            <a:r>
              <a:rPr lang="en-US" dirty="0"/>
              <a:t>Integer operations satisfy “ring” properties</a:t>
            </a:r>
          </a:p>
          <a:p>
            <a:pPr lvl="2"/>
            <a:r>
              <a:rPr lang="en-US" dirty="0" err="1"/>
              <a:t>Commutativity</a:t>
            </a:r>
            <a:r>
              <a:rPr lang="en-US" dirty="0"/>
              <a:t>, </a:t>
            </a:r>
            <a:r>
              <a:rPr lang="en-US" dirty="0" err="1"/>
              <a:t>associativity</a:t>
            </a:r>
            <a:r>
              <a:rPr lang="en-US" dirty="0"/>
              <a:t>, </a:t>
            </a:r>
            <a:r>
              <a:rPr lang="en-US" dirty="0" err="1"/>
              <a:t>distributivity</a:t>
            </a:r>
            <a:endParaRPr lang="en-US" dirty="0"/>
          </a:p>
          <a:p>
            <a:pPr lvl="1"/>
            <a:r>
              <a:rPr lang="en-US" dirty="0"/>
              <a:t>Floating point operations satisfy “ordering” properties</a:t>
            </a:r>
          </a:p>
          <a:p>
            <a:pPr lvl="2"/>
            <a:r>
              <a:rPr lang="en-US" dirty="0" err="1"/>
              <a:t>Monotonicity</a:t>
            </a:r>
            <a:r>
              <a:rPr lang="en-US" dirty="0"/>
              <a:t>, values of signs</a:t>
            </a:r>
          </a:p>
          <a:p>
            <a:r>
              <a:rPr lang="en-US" b="1" dirty="0"/>
              <a:t>Observation</a:t>
            </a:r>
          </a:p>
          <a:p>
            <a:pPr lvl="1"/>
            <a:r>
              <a:rPr lang="en-US" dirty="0"/>
              <a:t>Need to understand which abstractions apply in which contexts</a:t>
            </a:r>
          </a:p>
          <a:p>
            <a:pPr lvl="1"/>
            <a:r>
              <a:rPr lang="en-US" dirty="0"/>
              <a:t>Important issues for compiler writers and serious application programmers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p:txBody>
          <a:bodyPr/>
          <a:lstStyle/>
          <a:p>
            <a:r>
              <a:rPr lang="en-US" b="1" dirty="0">
                <a:solidFill>
                  <a:schemeClr val="tx1">
                    <a:lumMod val="65000"/>
                    <a:lumOff val="35000"/>
                  </a:schemeClr>
                </a:solidFill>
              </a:rPr>
              <a:t>Great Reality #2: </a:t>
            </a:r>
            <a:br>
              <a:rPr lang="en-US" b="1" dirty="0"/>
            </a:br>
            <a:r>
              <a:rPr lang="en-US" b="1" dirty="0"/>
              <a:t>You’ve Got to Know Assembly</a:t>
            </a:r>
          </a:p>
        </p:txBody>
      </p:sp>
      <p:sp>
        <p:nvSpPr>
          <p:cNvPr id="12292" name="Rectangle 4"/>
          <p:cNvSpPr>
            <a:spLocks noGrp="1" noChangeArrowheads="1"/>
          </p:cNvSpPr>
          <p:nvPr>
            <p:ph type="body" idx="1"/>
          </p:nvPr>
        </p:nvSpPr>
        <p:spPr/>
        <p:txBody>
          <a:bodyPr/>
          <a:lstStyle/>
          <a:p>
            <a:r>
              <a:rPr lang="en-US" b="1" dirty="0"/>
              <a:t>Chances are, you’ll never write programs in assembly</a:t>
            </a:r>
          </a:p>
          <a:p>
            <a:pPr lvl="1"/>
            <a:r>
              <a:rPr lang="en-US" dirty="0"/>
              <a:t>Compilers are much better &amp; more patient than you are</a:t>
            </a:r>
          </a:p>
          <a:p>
            <a:r>
              <a:rPr lang="en-US" b="1" dirty="0"/>
              <a:t>But: Understanding assembly is key to machine-level execution model</a:t>
            </a:r>
          </a:p>
          <a:p>
            <a:pPr lvl="1"/>
            <a:r>
              <a:rPr lang="en-US" dirty="0"/>
              <a:t>Behavior of programs in presence of bugs</a:t>
            </a:r>
          </a:p>
          <a:p>
            <a:pPr lvl="2"/>
            <a:r>
              <a:rPr lang="en-US" dirty="0"/>
              <a:t>High-level language models break down</a:t>
            </a:r>
          </a:p>
          <a:p>
            <a:pPr lvl="1"/>
            <a:r>
              <a:rPr lang="en-US" dirty="0"/>
              <a:t>Tuning program performance</a:t>
            </a:r>
          </a:p>
          <a:p>
            <a:pPr lvl="2"/>
            <a:r>
              <a:rPr lang="en-US" dirty="0"/>
              <a:t>Understand optimizations done / not done by the compiler</a:t>
            </a:r>
          </a:p>
          <a:p>
            <a:pPr lvl="2"/>
            <a:r>
              <a:rPr lang="en-US" dirty="0"/>
              <a:t>Understanding sources of program inefficiency</a:t>
            </a:r>
          </a:p>
          <a:p>
            <a:pPr lvl="1"/>
            <a:r>
              <a:rPr lang="en-US" dirty="0"/>
              <a:t>Implementing system software</a:t>
            </a:r>
          </a:p>
          <a:p>
            <a:pPr lvl="2"/>
            <a:r>
              <a:rPr lang="en-US" dirty="0"/>
              <a:t>Compiler has machine code as target</a:t>
            </a:r>
          </a:p>
          <a:p>
            <a:pPr lvl="2"/>
            <a:r>
              <a:rPr lang="en-US" dirty="0"/>
              <a:t>Operating systems must manage process state</a:t>
            </a:r>
          </a:p>
          <a:p>
            <a:pPr lvl="1"/>
            <a:r>
              <a:rPr lang="en-US" dirty="0"/>
              <a:t>Creating / fighting malware</a:t>
            </a:r>
          </a:p>
          <a:p>
            <a:pPr lvl="2"/>
            <a:r>
              <a:rPr lang="en-US" dirty="0"/>
              <a:t>x86 assembly is the language of choice!</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381000" y="685800"/>
            <a:ext cx="8382000" cy="1092200"/>
          </a:xfrm>
          <a:ln/>
        </p:spPr>
        <p:txBody>
          <a:bodyPr/>
          <a:lstStyle/>
          <a:p>
            <a:r>
              <a:rPr lang="en-US" b="1" dirty="0">
                <a:solidFill>
                  <a:schemeClr val="tx1">
                    <a:lumMod val="65000"/>
                    <a:lumOff val="35000"/>
                  </a:schemeClr>
                </a:solidFill>
              </a:rPr>
              <a:t>Great Reality #3: </a:t>
            </a:r>
            <a:r>
              <a:rPr lang="en-US" b="1" dirty="0"/>
              <a:t>Memory Matters</a:t>
            </a:r>
            <a:br>
              <a:rPr lang="en-US" b="1" dirty="0"/>
            </a:br>
            <a:r>
              <a:rPr lang="en-US" sz="2800" b="1" dirty="0"/>
              <a:t>Random Access Memory Is an Unphysical Abstraction</a:t>
            </a:r>
            <a:br>
              <a:rPr lang="en-US" sz="2800" b="1" dirty="0"/>
            </a:br>
            <a:endParaRPr lang="en-US" sz="2900" b="1" dirty="0"/>
          </a:p>
        </p:txBody>
      </p:sp>
      <p:sp>
        <p:nvSpPr>
          <p:cNvPr id="17412" name="Rectangle 4"/>
          <p:cNvSpPr>
            <a:spLocks noGrp="1" noChangeArrowheads="1"/>
          </p:cNvSpPr>
          <p:nvPr>
            <p:ph type="body" idx="1"/>
          </p:nvPr>
        </p:nvSpPr>
        <p:spPr>
          <a:xfrm>
            <a:off x="381000" y="1498600"/>
            <a:ext cx="8382000" cy="5435600"/>
          </a:xfrm>
          <a:ln/>
        </p:spPr>
        <p:txBody>
          <a:bodyPr/>
          <a:lstStyle/>
          <a:p>
            <a:pPr marL="0" indent="0">
              <a:buNone/>
            </a:pPr>
            <a:endParaRPr lang="en-US" b="1" dirty="0"/>
          </a:p>
          <a:p>
            <a:r>
              <a:rPr lang="en-US" b="1" dirty="0"/>
              <a:t>Memory is not unbounded</a:t>
            </a:r>
          </a:p>
          <a:p>
            <a:pPr marL="552450" lvl="1"/>
            <a:r>
              <a:rPr lang="en-US" dirty="0"/>
              <a:t>It must be allocated and managed</a:t>
            </a:r>
          </a:p>
          <a:p>
            <a:pPr marL="552450" lvl="1"/>
            <a:r>
              <a:rPr lang="en-US" dirty="0"/>
              <a:t>Many applications are memory dominated</a:t>
            </a:r>
          </a:p>
          <a:p>
            <a:r>
              <a:rPr lang="en-US" b="1" dirty="0"/>
              <a:t>Memory referencing bugs especially pernicious</a:t>
            </a:r>
          </a:p>
          <a:p>
            <a:pPr marL="552450" lvl="1"/>
            <a:r>
              <a:rPr lang="en-US" dirty="0"/>
              <a:t>Effects are distant in both time and space</a:t>
            </a:r>
          </a:p>
          <a:p>
            <a:r>
              <a:rPr lang="en-US" b="1" dirty="0"/>
              <a:t>Memory performance is not uniform</a:t>
            </a:r>
          </a:p>
          <a:p>
            <a:pPr marL="552450" lvl="1"/>
            <a:r>
              <a:rPr lang="en-US" dirty="0"/>
              <a:t>Cache and virtual memory effects can greatly affect program performance</a:t>
            </a:r>
          </a:p>
          <a:p>
            <a:pPr marL="552450" lvl="1"/>
            <a:r>
              <a:rPr lang="en-US" dirty="0"/>
              <a:t>Adapting program to characteristics of memory system can lead to major speed improvements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381000" y="457200"/>
            <a:ext cx="8382000" cy="1066800"/>
          </a:xfrm>
          <a:ln/>
        </p:spPr>
        <p:txBody>
          <a:bodyPr>
            <a:normAutofit fontScale="90000"/>
          </a:bodyPr>
          <a:lstStyle/>
          <a:p>
            <a:r>
              <a:rPr lang="en-US" sz="4000" b="1" dirty="0">
                <a:solidFill>
                  <a:schemeClr val="tx1">
                    <a:lumMod val="65000"/>
                    <a:lumOff val="35000"/>
                  </a:schemeClr>
                </a:solidFill>
              </a:rPr>
              <a:t>Great Reality #4: </a:t>
            </a:r>
            <a:r>
              <a:rPr lang="en-US" sz="4000" b="1" dirty="0"/>
              <a:t>There’s more to performance than asymptotic complexity</a:t>
            </a:r>
            <a:br>
              <a:rPr lang="en-US" dirty="0"/>
            </a:br>
            <a:endParaRPr lang="en-US" dirty="0"/>
          </a:p>
        </p:txBody>
      </p:sp>
      <p:sp>
        <p:nvSpPr>
          <p:cNvPr id="23556" name="Rectangle 4"/>
          <p:cNvSpPr>
            <a:spLocks noGrp="1" noChangeArrowheads="1"/>
          </p:cNvSpPr>
          <p:nvPr>
            <p:ph type="body" idx="1"/>
          </p:nvPr>
        </p:nvSpPr>
        <p:spPr>
          <a:xfrm>
            <a:off x="381000" y="1651000"/>
            <a:ext cx="8382000" cy="5181600"/>
          </a:xfrm>
          <a:ln/>
        </p:spPr>
        <p:txBody>
          <a:bodyPr/>
          <a:lstStyle/>
          <a:p>
            <a:r>
              <a:rPr lang="en-US" b="1" dirty="0"/>
              <a:t>Constant factors matter too!</a:t>
            </a:r>
          </a:p>
          <a:p>
            <a:r>
              <a:rPr lang="en-US" b="1" dirty="0"/>
              <a:t>And even exact op count does not predict performance</a:t>
            </a:r>
          </a:p>
          <a:p>
            <a:pPr marL="552450" lvl="1"/>
            <a:r>
              <a:rPr lang="en-US" dirty="0"/>
              <a:t>Easily see 10:1 performance range depending on how code written</a:t>
            </a:r>
          </a:p>
          <a:p>
            <a:pPr marL="552450" lvl="1"/>
            <a:r>
              <a:rPr lang="en-US" dirty="0"/>
              <a:t>Must optimize at multiple levels: algorithm, data representations, procedures, and loops</a:t>
            </a:r>
          </a:p>
          <a:p>
            <a:r>
              <a:rPr lang="en-US" b="1" dirty="0"/>
              <a:t>Must understand system to optimize performance</a:t>
            </a:r>
          </a:p>
          <a:p>
            <a:pPr marL="552450" lvl="1"/>
            <a:r>
              <a:rPr lang="en-US" dirty="0"/>
              <a:t>How programs compiled and executed</a:t>
            </a:r>
          </a:p>
          <a:p>
            <a:pPr marL="552450" lvl="1"/>
            <a:r>
              <a:rPr lang="en-US" dirty="0"/>
              <a:t>How to measure program performance and identify bottlenecks</a:t>
            </a:r>
          </a:p>
          <a:p>
            <a:pPr marL="552450" lvl="1"/>
            <a:r>
              <a:rPr lang="en-US" dirty="0"/>
              <a:t>How to improve performance without destroying code modularity and generality</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The Performance Differs</a:t>
            </a:r>
          </a:p>
        </p:txBody>
      </p:sp>
      <p:graphicFrame>
        <p:nvGraphicFramePr>
          <p:cNvPr id="4" name="Chart 3"/>
          <p:cNvGraphicFramePr>
            <a:graphicFrameLocks noGrp="1" noChangeAspect="1"/>
          </p:cNvGraphicFramePr>
          <p:nvPr>
            <p:extLst>
              <p:ext uri="{D42A27DB-BD31-4B8C-83A1-F6EECF244321}">
                <p14:modId xmlns:p14="http://schemas.microsoft.com/office/powerpoint/2010/main" val="2130756887"/>
              </p:ext>
            </p:extLst>
          </p:nvPr>
        </p:nvGraphicFramePr>
        <p:xfrm>
          <a:off x="457200" y="1061112"/>
          <a:ext cx="8572500" cy="582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bwMode="auto">
          <a:xfrm>
            <a:off x="1828800" y="1295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copyij</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sp>
        <p:nvSpPr>
          <p:cNvPr id="6" name="Rectangle 5"/>
          <p:cNvSpPr/>
          <p:nvPr/>
        </p:nvSpPr>
        <p:spPr bwMode="auto">
          <a:xfrm>
            <a:off x="4724400" y="4724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copyji</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cxnSp>
        <p:nvCxnSpPr>
          <p:cNvPr id="8" name="Straight Arrow Connector 7"/>
          <p:cNvCxnSpPr>
            <a:stCxn id="5" idx="2"/>
          </p:cNvCxnSpPr>
          <p:nvPr/>
        </p:nvCxnSpPr>
        <p:spPr bwMode="auto">
          <a:xfrm flipH="1">
            <a:off x="1981200" y="1828800"/>
            <a:ext cx="457200" cy="1828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9" name="Straight Arrow Connector 8"/>
          <p:cNvCxnSpPr>
            <a:stCxn id="6" idx="2"/>
          </p:cNvCxnSpPr>
          <p:nvPr/>
        </p:nvCxnSpPr>
        <p:spPr bwMode="auto">
          <a:xfrm flipH="1">
            <a:off x="4495800" y="5257800"/>
            <a:ext cx="838200" cy="685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7352010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C9FA8-C6C3-44DE-8BF9-A3BAAC8F6FBD}"/>
              </a:ext>
            </a:extLst>
          </p:cNvPr>
          <p:cNvSpPr>
            <a:spLocks noGrp="1"/>
          </p:cNvSpPr>
          <p:nvPr>
            <p:ph type="title"/>
          </p:nvPr>
        </p:nvSpPr>
        <p:spPr/>
        <p:txBody>
          <a:bodyPr/>
          <a:lstStyle/>
          <a:p>
            <a:r>
              <a:rPr lang="en-US" dirty="0"/>
              <a:t>Why Are We Here?</a:t>
            </a:r>
          </a:p>
        </p:txBody>
      </p:sp>
      <p:sp>
        <p:nvSpPr>
          <p:cNvPr id="3" name="Content Placeholder 2">
            <a:extLst>
              <a:ext uri="{FF2B5EF4-FFF2-40B4-BE49-F238E27FC236}">
                <a16:creationId xmlns:a16="http://schemas.microsoft.com/office/drawing/2014/main" id="{AB558477-38AC-43A8-B611-2D907C3A1259}"/>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Topics covered include: </a:t>
            </a:r>
          </a:p>
          <a:p>
            <a:pPr lvl="1"/>
            <a:r>
              <a:rPr lang="en-US" dirty="0">
                <a:latin typeface="Calibri" panose="020F0502020204030204" pitchFamily="34" charset="0"/>
                <a:cs typeface="Calibri" panose="020F0502020204030204" pitchFamily="34" charset="0"/>
              </a:rPr>
              <a:t>machine-level code and its generation by optimizing compilers,</a:t>
            </a:r>
          </a:p>
          <a:p>
            <a:pPr lvl="1"/>
            <a:r>
              <a:rPr lang="en-US" dirty="0">
                <a:latin typeface="Calibri" panose="020F0502020204030204" pitchFamily="34" charset="0"/>
                <a:cs typeface="Calibri" panose="020F0502020204030204" pitchFamily="34" charset="0"/>
              </a:rPr>
              <a:t>performance evaluation and optimization, </a:t>
            </a:r>
          </a:p>
          <a:p>
            <a:pPr lvl="1"/>
            <a:r>
              <a:rPr lang="en-US" dirty="0">
                <a:latin typeface="Calibri" panose="020F0502020204030204" pitchFamily="34" charset="0"/>
                <a:cs typeface="Calibri" panose="020F0502020204030204" pitchFamily="34" charset="0"/>
              </a:rPr>
              <a:t>computer arithmetic, </a:t>
            </a:r>
          </a:p>
          <a:p>
            <a:pPr lvl="1"/>
            <a:r>
              <a:rPr lang="en-US" dirty="0">
                <a:latin typeface="Calibri" panose="020F0502020204030204" pitchFamily="34" charset="0"/>
                <a:cs typeface="Calibri" panose="020F0502020204030204" pitchFamily="34" charset="0"/>
              </a:rPr>
              <a:t>memory organization and management, </a:t>
            </a:r>
          </a:p>
          <a:p>
            <a:pPr lvl="1"/>
            <a:r>
              <a:rPr lang="en-US" dirty="0">
                <a:latin typeface="Calibri" panose="020F0502020204030204" pitchFamily="34" charset="0"/>
                <a:cs typeface="Calibri" panose="020F0502020204030204" pitchFamily="34" charset="0"/>
              </a:rPr>
              <a:t>networking technology and protocols, and </a:t>
            </a:r>
          </a:p>
          <a:p>
            <a:pPr lvl="1"/>
            <a:r>
              <a:rPr lang="en-US" dirty="0">
                <a:latin typeface="Calibri" panose="020F0502020204030204" pitchFamily="34" charset="0"/>
                <a:cs typeface="Calibri" panose="020F0502020204030204" pitchFamily="34" charset="0"/>
              </a:rPr>
              <a:t>supporting concurrent computation.</a:t>
            </a:r>
          </a:p>
          <a:p>
            <a:pPr marL="279400" lvl="1" indent="0">
              <a:buNone/>
            </a:pP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Also from the official course description</a:t>
            </a:r>
          </a:p>
          <a:p>
            <a:endParaRPr lang="en-US" dirty="0"/>
          </a:p>
        </p:txBody>
      </p:sp>
    </p:spTree>
    <p:extLst>
      <p:ext uri="{BB962C8B-B14F-4D97-AF65-F5344CB8AC3E}">
        <p14:creationId xmlns:p14="http://schemas.microsoft.com/office/powerpoint/2010/main" val="423548415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381000" y="254000"/>
            <a:ext cx="8534400" cy="1168400"/>
          </a:xfrm>
          <a:ln/>
        </p:spPr>
        <p:txBody>
          <a:bodyPr/>
          <a:lstStyle/>
          <a:p>
            <a:pPr marL="3175" indent="-3175"/>
            <a:r>
              <a:rPr lang="en-US" b="1" dirty="0">
                <a:solidFill>
                  <a:schemeClr val="tx1">
                    <a:lumMod val="65000"/>
                    <a:lumOff val="35000"/>
                  </a:schemeClr>
                </a:solidFill>
              </a:rPr>
              <a:t>Great Reality #5:</a:t>
            </a:r>
            <a:br>
              <a:rPr lang="en-US" b="1" dirty="0"/>
            </a:br>
            <a:r>
              <a:rPr lang="en-US" b="1" dirty="0"/>
              <a:t>Computers do more than execute programs</a:t>
            </a:r>
          </a:p>
        </p:txBody>
      </p:sp>
      <p:sp>
        <p:nvSpPr>
          <p:cNvPr id="26628" name="Rectangle 4"/>
          <p:cNvSpPr>
            <a:spLocks noGrp="1" noChangeArrowheads="1"/>
          </p:cNvSpPr>
          <p:nvPr>
            <p:ph type="body" idx="1"/>
          </p:nvPr>
        </p:nvSpPr>
        <p:spPr>
          <a:xfrm>
            <a:off x="381000" y="1600200"/>
            <a:ext cx="8382000" cy="5232400"/>
          </a:xfrm>
          <a:ln/>
        </p:spPr>
        <p:txBody>
          <a:bodyPr/>
          <a:lstStyle/>
          <a:p>
            <a:r>
              <a:rPr lang="en-US" b="1" dirty="0"/>
              <a:t>They need to get data in and out</a:t>
            </a:r>
          </a:p>
          <a:p>
            <a:pPr marL="552450" lvl="1"/>
            <a:r>
              <a:rPr lang="en-US" dirty="0"/>
              <a:t>I/O system critical to program reliability and performance</a:t>
            </a:r>
          </a:p>
          <a:p>
            <a:endParaRPr lang="en-US" dirty="0"/>
          </a:p>
          <a:p>
            <a:r>
              <a:rPr lang="en-US" b="1" dirty="0"/>
              <a:t>They communicate with each other over networks</a:t>
            </a:r>
          </a:p>
          <a:p>
            <a:pPr marL="552450" lvl="1"/>
            <a:r>
              <a:rPr lang="en-US" dirty="0"/>
              <a:t>Many system-level issues arise in presence of network</a:t>
            </a:r>
          </a:p>
          <a:p>
            <a:pPr marL="838200" lvl="2"/>
            <a:r>
              <a:rPr lang="en-US" dirty="0"/>
              <a:t>Concurrent operations by autonomous processes</a:t>
            </a:r>
          </a:p>
          <a:p>
            <a:pPr marL="838200" lvl="2"/>
            <a:r>
              <a:rPr lang="en-US" dirty="0"/>
              <a:t>Coping with unreliable media</a:t>
            </a:r>
          </a:p>
          <a:p>
            <a:pPr marL="838200" lvl="2"/>
            <a:r>
              <a:rPr lang="en-US" dirty="0"/>
              <a:t>Cross platform compatibility</a:t>
            </a:r>
          </a:p>
          <a:p>
            <a:pPr marL="838200" lvl="2"/>
            <a:r>
              <a:rPr lang="en-US" dirty="0"/>
              <a:t>Complex performance issues</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F0459-589A-4C99-A212-B5EC002DD9DC}"/>
              </a:ext>
            </a:extLst>
          </p:cNvPr>
          <p:cNvSpPr>
            <a:spLocks noGrp="1"/>
          </p:cNvSpPr>
          <p:nvPr>
            <p:ph type="ctrTitle"/>
          </p:nvPr>
        </p:nvSpPr>
        <p:spPr>
          <a:xfrm>
            <a:off x="838200" y="609600"/>
            <a:ext cx="7772400" cy="1470025"/>
          </a:xfrm>
        </p:spPr>
        <p:txBody>
          <a:bodyPr/>
          <a:lstStyle/>
          <a:p>
            <a:pPr algn="ctr"/>
            <a:r>
              <a:rPr lang="en-US" dirty="0"/>
              <a:t>Coming Up</a:t>
            </a:r>
          </a:p>
        </p:txBody>
      </p:sp>
      <p:sp>
        <p:nvSpPr>
          <p:cNvPr id="3" name="Subtitle 2">
            <a:extLst>
              <a:ext uri="{FF2B5EF4-FFF2-40B4-BE49-F238E27FC236}">
                <a16:creationId xmlns:a16="http://schemas.microsoft.com/office/drawing/2014/main" id="{2600E9DC-CD68-4273-B42A-D32048F643BC}"/>
              </a:ext>
            </a:extLst>
          </p:cNvPr>
          <p:cNvSpPr>
            <a:spLocks noGrp="1"/>
          </p:cNvSpPr>
          <p:nvPr>
            <p:ph type="subTitle" idx="1"/>
          </p:nvPr>
        </p:nvSpPr>
        <p:spPr>
          <a:xfrm>
            <a:off x="381000" y="2365375"/>
            <a:ext cx="8382000" cy="2743200"/>
          </a:xfrm>
        </p:spPr>
        <p:txBody>
          <a:bodyPr/>
          <a:lstStyle/>
          <a:p>
            <a:pPr marL="342900" indent="-342900" algn="l">
              <a:buFont typeface="Arial" panose="020B0604020202020204" pitchFamily="34" charset="0"/>
              <a:buChar char="•"/>
            </a:pPr>
            <a:r>
              <a:rPr lang="en-US" dirty="0"/>
              <a:t>Lab 0 is out: Enjoy!</a:t>
            </a:r>
          </a:p>
          <a:p>
            <a:pPr marL="342900" indent="-342900" algn="l">
              <a:buFont typeface="Arial" panose="020B0604020202020204" pitchFamily="34" charset="0"/>
              <a:buChar char="•"/>
            </a:pPr>
            <a:r>
              <a:rPr lang="en-US" dirty="0"/>
              <a:t>Lab 1 comes out Thursday</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Next class: From Signals to Bits to Integer Arithmetic</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Always: How can we be of service? Please reach out!</a:t>
            </a:r>
          </a:p>
        </p:txBody>
      </p:sp>
    </p:spTree>
    <p:extLst>
      <p:ext uri="{BB962C8B-B14F-4D97-AF65-F5344CB8AC3E}">
        <p14:creationId xmlns:p14="http://schemas.microsoft.com/office/powerpoint/2010/main" val="228552482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a:xfrm>
            <a:off x="2971800" y="2720975"/>
            <a:ext cx="2870200" cy="784225"/>
          </a:xfrm>
          <a:ln/>
        </p:spPr>
        <p:txBody>
          <a:bodyPr/>
          <a:lstStyle/>
          <a:p>
            <a:pPr marL="80963" indent="-809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dirty="0">
                <a:solidFill>
                  <a:srgbClr val="606060"/>
                </a:solidFill>
                <a:latin typeface="Calibri Italic" charset="0"/>
                <a:ea typeface="Calibri Italic" charset="0"/>
                <a:cs typeface="Calibri Italic" charset="0"/>
                <a:sym typeface="Calibri Italic" charset="0"/>
              </a:rPr>
              <a:t>Welcome and Enjoy! </a:t>
            </a:r>
            <a:endParaRPr lang="en-US" sz="4800" dirty="0">
              <a:solidFill>
                <a:srgbClr val="606060"/>
              </a:solidFill>
              <a:latin typeface="Calibri Italic" charset="0"/>
              <a:ea typeface="ヒラギノ角ゴ ProN W3" charset="-128"/>
              <a:cs typeface="ヒラギノ角ゴ ProN W3" charset="-128"/>
              <a:sym typeface="Calibri Italic"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42CA-CBE3-41A0-AAB9-59716A6E13DB}"/>
              </a:ext>
            </a:extLst>
          </p:cNvPr>
          <p:cNvSpPr>
            <a:spLocks noGrp="1"/>
          </p:cNvSpPr>
          <p:nvPr>
            <p:ph type="ctrTitle"/>
          </p:nvPr>
        </p:nvSpPr>
        <p:spPr/>
        <p:txBody>
          <a:bodyPr/>
          <a:lstStyle/>
          <a:p>
            <a:pPr algn="ctr"/>
            <a:r>
              <a:rPr lang="en-US" dirty="0"/>
              <a:t>Who Are You? </a:t>
            </a:r>
            <a:br>
              <a:rPr lang="en-US" dirty="0"/>
            </a:br>
            <a:r>
              <a:rPr lang="en-US" dirty="0"/>
              <a:t>(And, Who Is Everyone Else?)</a:t>
            </a:r>
          </a:p>
        </p:txBody>
      </p:sp>
      <p:sp>
        <p:nvSpPr>
          <p:cNvPr id="3" name="Subtitle 2">
            <a:extLst>
              <a:ext uri="{FF2B5EF4-FFF2-40B4-BE49-F238E27FC236}">
                <a16:creationId xmlns:a16="http://schemas.microsoft.com/office/drawing/2014/main" id="{D08F5378-0277-4219-B8E9-8B64C8A0633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4130472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7F50-82CC-4BB3-8FEE-195168C4332B}"/>
              </a:ext>
            </a:extLst>
          </p:cNvPr>
          <p:cNvSpPr>
            <a:spLocks noGrp="1"/>
          </p:cNvSpPr>
          <p:nvPr>
            <p:ph type="title"/>
          </p:nvPr>
        </p:nvSpPr>
        <p:spPr/>
        <p:txBody>
          <a:bodyPr/>
          <a:lstStyle/>
          <a:p>
            <a:r>
              <a:rPr lang="en-US" dirty="0"/>
              <a:t>Who Are You?</a:t>
            </a:r>
          </a:p>
        </p:txBody>
      </p:sp>
      <p:sp>
        <p:nvSpPr>
          <p:cNvPr id="3" name="Content Placeholder 2">
            <a:extLst>
              <a:ext uri="{FF2B5EF4-FFF2-40B4-BE49-F238E27FC236}">
                <a16:creationId xmlns:a16="http://schemas.microsoft.com/office/drawing/2014/main" id="{719D932D-2401-43D6-BEE3-0470E9E340DA}"/>
              </a:ext>
            </a:extLst>
          </p:cNvPr>
          <p:cNvSpPr>
            <a:spLocks noGrp="1"/>
          </p:cNvSpPr>
          <p:nvPr>
            <p:ph idx="1"/>
          </p:nvPr>
        </p:nvSpPr>
        <p:spPr/>
        <p:txBody>
          <a:bodyPr/>
          <a:lstStyle/>
          <a:p>
            <a:r>
              <a:rPr lang="en-US" dirty="0"/>
              <a:t>18-213</a:t>
            </a:r>
          </a:p>
          <a:p>
            <a:pPr lvl="1"/>
            <a:r>
              <a:rPr lang="en-US" dirty="0"/>
              <a:t>ECE Undergrads</a:t>
            </a:r>
          </a:p>
          <a:p>
            <a:pPr marL="279400" lvl="1" indent="0">
              <a:buNone/>
            </a:pPr>
            <a:endParaRPr lang="en-US" dirty="0"/>
          </a:p>
          <a:p>
            <a:r>
              <a:rPr lang="en-US" dirty="0"/>
              <a:t>18-613</a:t>
            </a:r>
          </a:p>
          <a:p>
            <a:pPr lvl="1"/>
            <a:r>
              <a:rPr lang="en-US" dirty="0"/>
              <a:t>MS in Electrical and Computer Engineering (Pittsburgh and Silicon Valley)</a:t>
            </a:r>
          </a:p>
          <a:p>
            <a:pPr lvl="1"/>
            <a:r>
              <a:rPr lang="en-US" dirty="0"/>
              <a:t>MS in Software Engineering (Silicon Valley)</a:t>
            </a:r>
          </a:p>
          <a:p>
            <a:pPr lvl="1"/>
            <a:r>
              <a:rPr lang="en-US" dirty="0"/>
              <a:t>MS in Artificial Intelligence Engineering</a:t>
            </a:r>
          </a:p>
          <a:p>
            <a:pPr lvl="1"/>
            <a:endParaRPr lang="en-US" dirty="0"/>
          </a:p>
          <a:p>
            <a:r>
              <a:rPr lang="en-US" dirty="0"/>
              <a:t>Interlopers </a:t>
            </a:r>
            <a:r>
              <a:rPr lang="en-US" dirty="0">
                <a:sym typeface="Wingdings" panose="05000000000000000000" pitchFamily="2" charset="2"/>
              </a:rPr>
              <a:t></a:t>
            </a:r>
          </a:p>
          <a:p>
            <a:pPr lvl="1"/>
            <a:r>
              <a:rPr lang="en-US" dirty="0">
                <a:sym typeface="Wingdings" panose="05000000000000000000" pitchFamily="2" charset="2"/>
              </a:rPr>
              <a:t>Others who happened to want the flexibility of a remote class this summer, since the other related offerings are Pittsburgh-centric. </a:t>
            </a:r>
          </a:p>
          <a:p>
            <a:pPr lvl="2"/>
            <a:r>
              <a:rPr lang="en-US" dirty="0">
                <a:sym typeface="Wingdings" panose="05000000000000000000" pitchFamily="2" charset="2"/>
              </a:rPr>
              <a:t>You are most welcome and invited!</a:t>
            </a:r>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5345311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85C9-6FDB-4B39-92B9-05BD6936CED9}"/>
              </a:ext>
            </a:extLst>
          </p:cNvPr>
          <p:cNvSpPr>
            <a:spLocks noGrp="1"/>
          </p:cNvSpPr>
          <p:nvPr>
            <p:ph type="title"/>
          </p:nvPr>
        </p:nvSpPr>
        <p:spPr/>
        <p:txBody>
          <a:bodyPr/>
          <a:lstStyle/>
          <a:p>
            <a:r>
              <a:rPr lang="en-US" dirty="0"/>
              <a:t>Where Is Everyone Else? Sibling Offering</a:t>
            </a:r>
          </a:p>
        </p:txBody>
      </p:sp>
      <p:sp>
        <p:nvSpPr>
          <p:cNvPr id="3" name="Content Placeholder 2">
            <a:extLst>
              <a:ext uri="{FF2B5EF4-FFF2-40B4-BE49-F238E27FC236}">
                <a16:creationId xmlns:a16="http://schemas.microsoft.com/office/drawing/2014/main" id="{63F5705D-CFB0-45B8-A714-53988034789E}"/>
              </a:ext>
            </a:extLst>
          </p:cNvPr>
          <p:cNvSpPr>
            <a:spLocks noGrp="1"/>
          </p:cNvSpPr>
          <p:nvPr>
            <p:ph idx="1"/>
          </p:nvPr>
        </p:nvSpPr>
        <p:spPr/>
        <p:txBody>
          <a:bodyPr/>
          <a:lstStyle/>
          <a:p>
            <a:r>
              <a:rPr lang="en-US" dirty="0"/>
              <a:t>15-213</a:t>
            </a:r>
          </a:p>
          <a:p>
            <a:pPr lvl="1"/>
            <a:r>
              <a:rPr lang="en-US" dirty="0"/>
              <a:t>Undergrads in CS (Majors, 2</a:t>
            </a:r>
            <a:r>
              <a:rPr lang="en-US" baseline="30000" dirty="0"/>
              <a:t>nd</a:t>
            </a:r>
            <a:r>
              <a:rPr lang="en-US" dirty="0"/>
              <a:t> majors, minors)</a:t>
            </a:r>
          </a:p>
          <a:p>
            <a:r>
              <a:rPr lang="en-US" dirty="0"/>
              <a:t>14-513/15-513</a:t>
            </a:r>
          </a:p>
          <a:p>
            <a:pPr lvl="1"/>
            <a:r>
              <a:rPr lang="en-US" dirty="0"/>
              <a:t>Other Masters Students (Outside of the College of Engineering)</a:t>
            </a:r>
          </a:p>
        </p:txBody>
      </p:sp>
    </p:spTree>
    <p:extLst>
      <p:ext uri="{BB962C8B-B14F-4D97-AF65-F5344CB8AC3E}">
        <p14:creationId xmlns:p14="http://schemas.microsoft.com/office/powerpoint/2010/main" val="81011413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B497C-24CE-48C8-8F75-88A28CE7F852}"/>
              </a:ext>
            </a:extLst>
          </p:cNvPr>
          <p:cNvSpPr>
            <a:spLocks noGrp="1"/>
          </p:cNvSpPr>
          <p:nvPr>
            <p:ph type="title"/>
          </p:nvPr>
        </p:nvSpPr>
        <p:spPr/>
        <p:txBody>
          <a:bodyPr/>
          <a:lstStyle/>
          <a:p>
            <a:r>
              <a:rPr lang="en-US" dirty="0"/>
              <a:t>Who Am I? Gregory Kesden</a:t>
            </a:r>
          </a:p>
        </p:txBody>
      </p:sp>
      <p:pic>
        <p:nvPicPr>
          <p:cNvPr id="5" name="Picture 4">
            <a:extLst>
              <a:ext uri="{FF2B5EF4-FFF2-40B4-BE49-F238E27FC236}">
                <a16:creationId xmlns:a16="http://schemas.microsoft.com/office/drawing/2014/main" id="{F7264B77-F7CB-4091-5893-6BCB99954CFA}"/>
              </a:ext>
            </a:extLst>
          </p:cNvPr>
          <p:cNvPicPr>
            <a:picLocks noChangeAspect="1"/>
          </p:cNvPicPr>
          <p:nvPr/>
        </p:nvPicPr>
        <p:blipFill>
          <a:blip r:embed="rId2"/>
          <a:stretch>
            <a:fillRect/>
          </a:stretch>
        </p:blipFill>
        <p:spPr>
          <a:xfrm>
            <a:off x="457200" y="1064232"/>
            <a:ext cx="7848600" cy="5539768"/>
          </a:xfrm>
          <a:prstGeom prst="rect">
            <a:avLst/>
          </a:prstGeom>
        </p:spPr>
      </p:pic>
    </p:spTree>
    <p:extLst>
      <p:ext uri="{BB962C8B-B14F-4D97-AF65-F5344CB8AC3E}">
        <p14:creationId xmlns:p14="http://schemas.microsoft.com/office/powerpoint/2010/main" val="3723472718"/>
      </p:ext>
    </p:extLst>
  </p:cSld>
  <p:clrMapOvr>
    <a:masterClrMapping/>
  </p:clrMapOvr>
  <p:transition/>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Slide">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nd Content">
  <a:themeElements>
    <a:clrScheme name="">
      <a:dk1>
        <a:srgbClr val="000000"/>
      </a:dk1>
      <a:lt1>
        <a:srgbClr val="FFFFFF"/>
      </a:lt1>
      <a:dk2>
        <a:srgbClr val="000000"/>
      </a:dk2>
      <a:lt2>
        <a:srgbClr val="C0C0C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txDef>
      <a:spPr>
        <a:noFill/>
      </a:spPr>
      <a:bodyPr wrap="none" rtlCol="0">
        <a:spAutoFit/>
      </a:bodyPr>
      <a:lstStyle>
        <a:defPPr algn="l">
          <a:defRPr dirty="0" smtClean="0"/>
        </a:defPPr>
      </a:lstStyle>
    </a:tx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12592</TotalTime>
  <Pages>0</Pages>
  <Words>3379</Words>
  <Characters>0</Characters>
  <Application>Microsoft Office PowerPoint</Application>
  <PresentationFormat>On-screen Show (4:3)</PresentationFormat>
  <Lines>0</Lines>
  <Paragraphs>409</Paragraphs>
  <Slides>52</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52</vt:i4>
      </vt:variant>
    </vt:vector>
  </HeadingPairs>
  <TitlesOfParts>
    <vt:vector size="67" baseType="lpstr">
      <vt:lpstr>Arial</vt:lpstr>
      <vt:lpstr>Calibri</vt:lpstr>
      <vt:lpstr>Calibri Bold</vt:lpstr>
      <vt:lpstr>Calibri Italic</vt:lpstr>
      <vt:lpstr>Courier New</vt:lpstr>
      <vt:lpstr>Gill Sans</vt:lpstr>
      <vt:lpstr>Gill Sans MT</vt:lpstr>
      <vt:lpstr>Gill Sans MT Condensed</vt:lpstr>
      <vt:lpstr>Helvetica</vt:lpstr>
      <vt:lpstr>Times New Roman</vt:lpstr>
      <vt:lpstr>Wingdings</vt:lpstr>
      <vt:lpstr>Wingdings 2</vt:lpstr>
      <vt:lpstr>Zapf Dingbats</vt:lpstr>
      <vt:lpstr>Title Slide</vt:lpstr>
      <vt:lpstr>Title and Content</vt:lpstr>
      <vt:lpstr>PowerPoint Presentation</vt:lpstr>
      <vt:lpstr>PowerPoint Presentation</vt:lpstr>
      <vt:lpstr>18-213/18-613 In A Nutshell</vt:lpstr>
      <vt:lpstr>Why Are We Here? </vt:lpstr>
      <vt:lpstr>Why Are We Here?</vt:lpstr>
      <vt:lpstr>Who Are You?  (And, Who Is Everyone Else?)</vt:lpstr>
      <vt:lpstr>Who Are You?</vt:lpstr>
      <vt:lpstr>Where Is Everyone Else? Sibling Offering</vt:lpstr>
      <vt:lpstr>Who Am I? Gregory Kesden</vt:lpstr>
      <vt:lpstr>Who Am I? Vyas Sekar</vt:lpstr>
      <vt:lpstr>About The Course Topical Coverage In Detail</vt:lpstr>
      <vt:lpstr>Programs and Data</vt:lpstr>
      <vt:lpstr>The Memory Hierarchy</vt:lpstr>
      <vt:lpstr> Virtual Memory</vt:lpstr>
      <vt:lpstr>Exceptional  Control Flow</vt:lpstr>
      <vt:lpstr> Networking, and Concurrency</vt:lpstr>
      <vt:lpstr>What Makes This Course Different? Course Perspective and Overarching Theme</vt:lpstr>
      <vt:lpstr>Course Perspective</vt:lpstr>
      <vt:lpstr>Course Perspective (Cont.)</vt:lpstr>
      <vt:lpstr>Course Theme:  (Systems) Knowledge is Power!</vt:lpstr>
      <vt:lpstr>It’s Important to Understand How Things Work</vt:lpstr>
      <vt:lpstr>Aside: Ousterhout’s “Law”</vt:lpstr>
      <vt:lpstr>About The Course How We Get There</vt:lpstr>
      <vt:lpstr>Course Components</vt:lpstr>
      <vt:lpstr>Lab Rationale </vt:lpstr>
      <vt:lpstr>Course Resources</vt:lpstr>
      <vt:lpstr>Textbooks</vt:lpstr>
      <vt:lpstr>Online Resources</vt:lpstr>
      <vt:lpstr>Online Resources</vt:lpstr>
      <vt:lpstr>Getting Help </vt:lpstr>
      <vt:lpstr>Facilities</vt:lpstr>
      <vt:lpstr>Course Policies</vt:lpstr>
      <vt:lpstr>Policies: Grading</vt:lpstr>
      <vt:lpstr>Timeliness</vt:lpstr>
      <vt:lpstr>A Personal Touch</vt:lpstr>
      <vt:lpstr>Academic Integrity, and Violations Thereof</vt:lpstr>
      <vt:lpstr>AIVs vis-à-vis AI Tools</vt:lpstr>
      <vt:lpstr>AIVs vis-à-vis AI Tools</vt:lpstr>
      <vt:lpstr>Consider “Speeding” on the Highway</vt:lpstr>
      <vt:lpstr>Our Culture</vt:lpstr>
      <vt:lpstr>Know the Policies</vt:lpstr>
      <vt:lpstr>How to Avoid AIVs</vt:lpstr>
      <vt:lpstr>Diving In:  Great Realities</vt:lpstr>
      <vt:lpstr>Great Reality #1:  Ints are not Integers, Floats are not Reals</vt:lpstr>
      <vt:lpstr>Computer Arithmetic</vt:lpstr>
      <vt:lpstr>Great Reality #2:  You’ve Got to Know Assembly</vt:lpstr>
      <vt:lpstr>Great Reality #3: Memory Matters Random Access Memory Is an Unphysical Abstraction </vt:lpstr>
      <vt:lpstr>Great Reality #4: There’s more to performance than asymptotic complexity </vt:lpstr>
      <vt:lpstr>Why The Performance Differs</vt:lpstr>
      <vt:lpstr>Great Reality #5: Computers do more than execute programs</vt:lpstr>
      <vt:lpstr>Coming Up</vt:lpstr>
      <vt:lpstr>Welcome and Enjoy!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Gregory Kesden</cp:lastModifiedBy>
  <cp:revision>208</cp:revision>
  <cp:lastPrinted>2011-08-30T03:47:10Z</cp:lastPrinted>
  <dcterms:created xsi:type="dcterms:W3CDTF">2012-08-28T17:04:18Z</dcterms:created>
  <dcterms:modified xsi:type="dcterms:W3CDTF">2025-08-26T12:29:48Z</dcterms:modified>
</cp:coreProperties>
</file>