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91" r:id="rId24"/>
    <p:sldId id="278" r:id="rId25"/>
    <p:sldId id="279" r:id="rId26"/>
    <p:sldId id="280" r:id="rId27"/>
    <p:sldId id="281" r:id="rId28"/>
    <p:sldId id="282" r:id="rId29"/>
    <p:sldId id="283" r:id="rId30"/>
    <p:sldId id="293" r:id="rId31"/>
    <p:sldId id="292" r:id="rId32"/>
    <p:sldId id="285" r:id="rId33"/>
    <p:sldId id="286" r:id="rId34"/>
    <p:sldId id="287" r:id="rId35"/>
    <p:sldId id="288" r:id="rId36"/>
    <p:sldId id="289" r:id="rId3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7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6"/>
    <p:restoredTop sz="94701"/>
  </p:normalViewPr>
  <p:slideViewPr>
    <p:cSldViewPr snapToGrid="0">
      <p:cViewPr varScale="1">
        <p:scale>
          <a:sx n="95" d="100"/>
          <a:sy n="95" d="100"/>
        </p:scale>
        <p:origin x="56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spcAft>
                <a:spcPts val="0"/>
              </a:spcAft>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360"/>
              </a:spcBef>
              <a:spcAft>
                <a:spcPts val="0"/>
              </a:spcAft>
              <a:buNone/>
              <a:defRPr sz="1200" b="0" i="0" u="none" strike="noStrike" cap="none">
                <a:solidFill>
                  <a:schemeClr val="dk1"/>
                </a:solidFill>
                <a:latin typeface="Calibri"/>
                <a:ea typeface="Calibri"/>
                <a:cs typeface="Calibri"/>
                <a:sym typeface="Calibri"/>
              </a:defRPr>
            </a:lvl1pPr>
            <a:lvl2pPr marL="457200" marR="0" lvl="1" indent="0" algn="l" rtl="0">
              <a:spcBef>
                <a:spcPts val="360"/>
              </a:spcBef>
              <a:spcAft>
                <a:spcPts val="0"/>
              </a:spcAft>
              <a:buNone/>
              <a:defRPr sz="1200" b="0" i="0" u="none" strike="noStrike" cap="none">
                <a:solidFill>
                  <a:schemeClr val="dk1"/>
                </a:solidFill>
                <a:latin typeface="Calibri"/>
                <a:ea typeface="Calibri"/>
                <a:cs typeface="Calibri"/>
                <a:sym typeface="Calibri"/>
              </a:defRPr>
            </a:lvl2pPr>
            <a:lvl3pPr marL="914400" marR="0" lvl="2" indent="0" algn="l" rtl="0">
              <a:spcBef>
                <a:spcPts val="360"/>
              </a:spcBef>
              <a:spcAft>
                <a:spcPts val="0"/>
              </a:spcAft>
              <a:buNone/>
              <a:defRPr sz="1200" b="0" i="0" u="none" strike="noStrike" cap="none">
                <a:solidFill>
                  <a:schemeClr val="dk1"/>
                </a:solidFill>
                <a:latin typeface="Calibri"/>
                <a:ea typeface="Calibri"/>
                <a:cs typeface="Calibri"/>
                <a:sym typeface="Calibri"/>
              </a:defRPr>
            </a:lvl3pPr>
            <a:lvl4pPr marL="1371600" marR="0" lvl="3" indent="0" algn="l" rtl="0">
              <a:spcBef>
                <a:spcPts val="360"/>
              </a:spcBef>
              <a:spcAft>
                <a:spcPts val="0"/>
              </a:spcAft>
              <a:buNone/>
              <a:defRPr sz="1200" b="0" i="0" u="none" strike="noStrike" cap="none">
                <a:solidFill>
                  <a:schemeClr val="dk1"/>
                </a:solidFill>
                <a:latin typeface="Calibri"/>
                <a:ea typeface="Calibri"/>
                <a:cs typeface="Calibri"/>
                <a:sym typeface="Calibri"/>
              </a:defRPr>
            </a:lvl4pPr>
            <a:lvl5pPr marL="1828800" marR="0" lvl="4" indent="0" algn="l" rtl="0">
              <a:spcBef>
                <a:spcPts val="360"/>
              </a:spcBef>
              <a:spcAft>
                <a:spcPts val="0"/>
              </a:spcAft>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37250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a:solidFill>
                  <a:schemeClr val="dk1"/>
                </a:solidFill>
                <a:latin typeface="Calibri"/>
                <a:ea typeface="Calibri"/>
                <a:cs typeface="Calibri"/>
                <a:sym typeface="Calibri"/>
              </a:rPr>
              <a:t>Hello everybody. The title of my talk is Defocusing on global illumination for active scene recovery. </a:t>
            </a:r>
          </a:p>
          <a:p>
            <a:pPr marL="0" marR="0" lvl="0" indent="0" algn="l" rtl="0">
              <a:spcBef>
                <a:spcPts val="36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a:solidFill>
                  <a:schemeClr val="dk1"/>
                </a:solidFill>
                <a:latin typeface="Calibri"/>
                <a:ea typeface="Calibri"/>
                <a:cs typeface="Calibri"/>
                <a:sym typeface="Calibri"/>
              </a:rPr>
              <a:t>In this work, we have studied the inter-relationship between defocused illumination and global illumination. </a:t>
            </a:r>
          </a:p>
          <a:p>
            <a:pPr marL="0" marR="0" lvl="0" indent="0" algn="l" rtl="0">
              <a:spcBef>
                <a:spcPts val="36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a:solidFill>
                  <a:schemeClr val="dk1"/>
                </a:solidFill>
                <a:latin typeface="Calibri"/>
                <a:ea typeface="Calibri"/>
                <a:cs typeface="Calibri"/>
                <a:sym typeface="Calibri"/>
              </a:rPr>
              <a:t>This is joint work with Yuandong Tian and Srinivasa Narasimhan at the Carnegie Mellon University, and Li Jhang at the University of Wisconsin Madison.</a:t>
            </a:r>
          </a:p>
          <a:p>
            <a:pPr marL="0" marR="0" lvl="0" indent="0" algn="l" rtl="0">
              <a:spcBef>
                <a:spcPts val="36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a:solidFill>
                  <a:schemeClr val="dk1"/>
                </a:solidFill>
                <a:latin typeface="Calibri"/>
                <a:ea typeface="Calibri"/>
                <a:cs typeface="Calibri"/>
                <a:sym typeface="Calibri"/>
              </a:rPr>
              <a:t>Let’s begin by understanding what is defocused illumination and global illumination.</a:t>
            </a:r>
          </a:p>
          <a:p>
            <a:pPr marL="0" marR="0" lvl="0" indent="0" algn="l" rtl="0">
              <a:spcBef>
                <a:spcPts val="36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a:solidFill>
                  <a:schemeClr val="dk1"/>
                </a:solidFill>
                <a:latin typeface="Calibri"/>
                <a:ea typeface="Calibri"/>
                <a:cs typeface="Calibri"/>
                <a:sym typeface="Calibri"/>
              </a:rPr>
              <a:t>&lt;&lt;Correct Broken Fonts – use Palatino Linotype – or remove animations&gt;&gt;</a:t>
            </a:r>
          </a:p>
          <a:p>
            <a:pPr marL="0" marR="0" lvl="0" indent="0" algn="l" rtl="0">
              <a:spcBef>
                <a:spcPts val="36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87" name="Shape 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3375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Shape 4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53" name="Shape 45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Here is a toy scene consisting of a wax candle. We covered the top and bottom parts of the candle with diffuse paper – so that only the middle portion is translucent.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99"/>
              </a:buClr>
              <a:buSzPct val="25000"/>
              <a:buFont typeface="Times New Roman"/>
              <a:buNone/>
            </a:pPr>
            <a:r>
              <a:rPr lang="en-US" sz="1200" b="0" i="0" u="none" strike="noStrike" cap="none">
                <a:solidFill>
                  <a:srgbClr val="000000"/>
                </a:solidFill>
                <a:latin typeface="Times New Roman"/>
                <a:ea typeface="Times New Roman"/>
                <a:cs typeface="Times New Roman"/>
                <a:sym typeface="Times New Roman"/>
              </a:rPr>
              <a:t>Now, let’s project a stripes pattern on this candle with a projector. This is illustrated with this ray-diagram here. Since the projector is focused on the background wall –the candle receives defocused illumination. Additionally, **ONLY** the middle portion of the candle receives global illumination in the form of sub-surface scattering.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99"/>
              </a:buClr>
              <a:buSzPct val="25000"/>
              <a:buFont typeface="Times New Roman"/>
              <a:buNone/>
            </a:pPr>
            <a:r>
              <a:rPr lang="en-US" sz="1200" b="0" i="0" u="none" strike="noStrike" cap="none">
                <a:solidFill>
                  <a:srgbClr val="000000"/>
                </a:solidFill>
                <a:latin typeface="Times New Roman"/>
                <a:ea typeface="Times New Roman"/>
                <a:cs typeface="Times New Roman"/>
                <a:sym typeface="Times New Roman"/>
              </a:rPr>
              <a:t>By shifting the illumination pattern one pixel at a time – we record the temporal brightness profiles at the scene points A and B.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99"/>
              </a:buClr>
              <a:buSzPct val="25000"/>
              <a:buFont typeface="Times New Roman"/>
              <a:buNone/>
            </a:pPr>
            <a:r>
              <a:rPr lang="en-US" sz="1200" b="0" i="0" u="none" strike="noStrike" cap="none">
                <a:solidFill>
                  <a:srgbClr val="000000"/>
                </a:solidFill>
                <a:latin typeface="Times New Roman"/>
                <a:ea typeface="Times New Roman"/>
                <a:cs typeface="Times New Roman"/>
                <a:sym typeface="Times New Roman"/>
              </a:rPr>
              <a:t>Clearly, Profile at A is more blurred than Profile at B due to the effect of global illumination. We can state this fact as a convolution with a global illumination blur kernel. The profile at B is a convolution of the input pattern with the defocus blur kernel. </a:t>
            </a:r>
          </a:p>
          <a:p>
            <a:pPr marL="0" marR="0" lvl="0" indent="0" algn="l" rtl="0">
              <a:spcBef>
                <a:spcPts val="0"/>
              </a:spcBef>
              <a:spcAft>
                <a:spcPts val="0"/>
              </a:spcAft>
              <a:buSzPct val="25000"/>
              <a:buNone/>
            </a:pPr>
            <a:endParaRPr sz="1200" b="0" i="0" u="none" strike="noStrike" cap="none">
              <a:solidFill>
                <a:srgbClr val="000000"/>
              </a:solidFill>
              <a:latin typeface="Calibri"/>
              <a:ea typeface="Calibri"/>
              <a:cs typeface="Calibri"/>
              <a:sym typeface="Calibri"/>
            </a:endParaRPr>
          </a:p>
        </p:txBody>
      </p:sp>
      <p:sp>
        <p:nvSpPr>
          <p:cNvPr id="454" name="Shape 454"/>
          <p:cNvSpPr txBox="1"/>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51709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Shape 4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80" name="Shape 4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Here is a toy scene consisting of a wax candle. We covered the top and bottom parts of the candle with diffuse paper – so that only the middle portion is translucent.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99"/>
              </a:buClr>
              <a:buSzPct val="25000"/>
              <a:buFont typeface="Times New Roman"/>
              <a:buNone/>
            </a:pPr>
            <a:r>
              <a:rPr lang="en-US" sz="1200" b="0" i="0" u="none" strike="noStrike" cap="none">
                <a:solidFill>
                  <a:srgbClr val="000000"/>
                </a:solidFill>
                <a:latin typeface="Times New Roman"/>
                <a:ea typeface="Times New Roman"/>
                <a:cs typeface="Times New Roman"/>
                <a:sym typeface="Times New Roman"/>
              </a:rPr>
              <a:t>Now, let’s project a stripes pattern on this candle with a projector. This is illustrated with this ray-diagram here. Since the projector is focused on the background wall –the candle receives defocused illumination. Additionally, **ONLY** the middle portion of the candle receives global illumination in the form of sub-surface scattering.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99"/>
              </a:buClr>
              <a:buSzPct val="25000"/>
              <a:buFont typeface="Times New Roman"/>
              <a:buNone/>
            </a:pPr>
            <a:r>
              <a:rPr lang="en-US" sz="1200" b="0" i="0" u="none" strike="noStrike" cap="none">
                <a:solidFill>
                  <a:srgbClr val="000000"/>
                </a:solidFill>
                <a:latin typeface="Times New Roman"/>
                <a:ea typeface="Times New Roman"/>
                <a:cs typeface="Times New Roman"/>
                <a:sym typeface="Times New Roman"/>
              </a:rPr>
              <a:t>By shifting the illumination pattern one pixel at a time – we record the temporal brightness profiles at the scene points A and B.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99"/>
              </a:buClr>
              <a:buSzPct val="25000"/>
              <a:buFont typeface="Times New Roman"/>
              <a:buNone/>
            </a:pPr>
            <a:r>
              <a:rPr lang="en-US" sz="1200" b="0" i="0" u="none" strike="noStrike" cap="none">
                <a:solidFill>
                  <a:srgbClr val="000000"/>
                </a:solidFill>
                <a:latin typeface="Times New Roman"/>
                <a:ea typeface="Times New Roman"/>
                <a:cs typeface="Times New Roman"/>
                <a:sym typeface="Times New Roman"/>
              </a:rPr>
              <a:t>Clearly, Profile at A is more blurred than Profile at B due to the effect of global illumination. We can state this fact as a convolution with a global illumination blur kernel. The profile at B is a convolution of the input pattern with the defocus blur kernel. </a:t>
            </a:r>
          </a:p>
          <a:p>
            <a:pPr marL="0" marR="0" lvl="0" indent="0" algn="l" rtl="0">
              <a:spcBef>
                <a:spcPts val="0"/>
              </a:spcBef>
              <a:spcAft>
                <a:spcPts val="0"/>
              </a:spcAft>
              <a:buSzPct val="25000"/>
              <a:buNone/>
            </a:pPr>
            <a:endParaRPr sz="1200" b="0" i="0" u="none" strike="noStrike" cap="none">
              <a:solidFill>
                <a:srgbClr val="000000"/>
              </a:solidFill>
              <a:latin typeface="Calibri"/>
              <a:ea typeface="Calibri"/>
              <a:cs typeface="Calibri"/>
              <a:sym typeface="Calibri"/>
            </a:endParaRPr>
          </a:p>
        </p:txBody>
      </p:sp>
      <p:sp>
        <p:nvSpPr>
          <p:cNvPr id="481" name="Shape 481"/>
          <p:cNvSpPr txBox="1"/>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11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104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Shape 5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10" name="Shape 51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Here is a toy scene consisting of a wax candle. We covered the top and bottom parts of the candle with diffuse paper – so that only the middle portion is translucent.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99"/>
              </a:buClr>
              <a:buSzPct val="25000"/>
              <a:buFont typeface="Times New Roman"/>
              <a:buNone/>
            </a:pPr>
            <a:r>
              <a:rPr lang="en-US" sz="1200" b="0" i="0" u="none" strike="noStrike" cap="none">
                <a:solidFill>
                  <a:srgbClr val="000000"/>
                </a:solidFill>
                <a:latin typeface="Times New Roman"/>
                <a:ea typeface="Times New Roman"/>
                <a:cs typeface="Times New Roman"/>
                <a:sym typeface="Times New Roman"/>
              </a:rPr>
              <a:t>Now, let’s project a stripes pattern on this candle with a projector. This is illustrated with this ray-diagram here. Since the projector is focused on the background wall –the candle receives defocused illumination. Additionally, **ONLY** the middle portion of the candle receives global illumination in the form of sub-surface scattering.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99"/>
              </a:buClr>
              <a:buSzPct val="25000"/>
              <a:buFont typeface="Times New Roman"/>
              <a:buNone/>
            </a:pPr>
            <a:r>
              <a:rPr lang="en-US" sz="1200" b="0" i="0" u="none" strike="noStrike" cap="none">
                <a:solidFill>
                  <a:srgbClr val="000000"/>
                </a:solidFill>
                <a:latin typeface="Times New Roman"/>
                <a:ea typeface="Times New Roman"/>
                <a:cs typeface="Times New Roman"/>
                <a:sym typeface="Times New Roman"/>
              </a:rPr>
              <a:t>By shifting the illumination pattern one pixel at a time – we record the temporal brightness profiles at the scene points A and B.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99"/>
              </a:buClr>
              <a:buSzPct val="25000"/>
              <a:buFont typeface="Times New Roman"/>
              <a:buNone/>
            </a:pPr>
            <a:r>
              <a:rPr lang="en-US" sz="1200" b="0" i="0" u="none" strike="noStrike" cap="none">
                <a:solidFill>
                  <a:srgbClr val="000000"/>
                </a:solidFill>
                <a:latin typeface="Times New Roman"/>
                <a:ea typeface="Times New Roman"/>
                <a:cs typeface="Times New Roman"/>
                <a:sym typeface="Times New Roman"/>
              </a:rPr>
              <a:t>Clearly, Profile at A is more blurred than Profile at B due to the effect of global illumination. We can state this fact as a convolution with a global illumination blur kernel. The profile at B is a convolution of the input pattern with the defocus blur kernel. </a:t>
            </a:r>
          </a:p>
          <a:p>
            <a:pPr marL="0" marR="0" lvl="0" indent="0" algn="l" rtl="0">
              <a:spcBef>
                <a:spcPts val="0"/>
              </a:spcBef>
              <a:spcAft>
                <a:spcPts val="0"/>
              </a:spcAft>
              <a:buSzPct val="25000"/>
              <a:buNone/>
            </a:pPr>
            <a:endParaRPr sz="1200" b="0" i="0" u="none" strike="noStrike" cap="none">
              <a:solidFill>
                <a:srgbClr val="000000"/>
              </a:solidFill>
              <a:latin typeface="Calibri"/>
              <a:ea typeface="Calibri"/>
              <a:cs typeface="Calibri"/>
              <a:sym typeface="Calibri"/>
            </a:endParaRPr>
          </a:p>
        </p:txBody>
      </p:sp>
      <p:sp>
        <p:nvSpPr>
          <p:cNvPr id="511" name="Shape 511"/>
          <p:cNvSpPr txBox="1"/>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1968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Shape 5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25" name="Shape 52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Here is a toy scene consisting of a wax candle. We covered the top and bottom parts of the candle with diffuse paper – so that only the middle portion is translucent.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99"/>
              </a:buClr>
              <a:buSzPct val="25000"/>
              <a:buFont typeface="Times New Roman"/>
              <a:buNone/>
            </a:pPr>
            <a:r>
              <a:rPr lang="en-US" sz="1200" b="0" i="0" u="none" strike="noStrike" cap="none">
                <a:solidFill>
                  <a:srgbClr val="000000"/>
                </a:solidFill>
                <a:latin typeface="Times New Roman"/>
                <a:ea typeface="Times New Roman"/>
                <a:cs typeface="Times New Roman"/>
                <a:sym typeface="Times New Roman"/>
              </a:rPr>
              <a:t>Now, let’s project a stripes pattern on this candle with a projector. This is illustrated with this ray-diagram here. Since the projector is focused on the background wall –the candle receives defocused illumination. Additionally, **ONLY** the middle portion of the candle receives global illumination in the form of sub-surface scattering.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99"/>
              </a:buClr>
              <a:buSzPct val="25000"/>
              <a:buFont typeface="Times New Roman"/>
              <a:buNone/>
            </a:pPr>
            <a:r>
              <a:rPr lang="en-US" sz="1200" b="0" i="0" u="none" strike="noStrike" cap="none">
                <a:solidFill>
                  <a:srgbClr val="000000"/>
                </a:solidFill>
                <a:latin typeface="Times New Roman"/>
                <a:ea typeface="Times New Roman"/>
                <a:cs typeface="Times New Roman"/>
                <a:sym typeface="Times New Roman"/>
              </a:rPr>
              <a:t>By shifting the illumination pattern one pixel at a time – we record the temporal brightness profiles at the scene points A and B.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99"/>
              </a:buClr>
              <a:buSzPct val="25000"/>
              <a:buFont typeface="Times New Roman"/>
              <a:buNone/>
            </a:pPr>
            <a:r>
              <a:rPr lang="en-US" sz="1200" b="0" i="0" u="none" strike="noStrike" cap="none">
                <a:solidFill>
                  <a:srgbClr val="000000"/>
                </a:solidFill>
                <a:latin typeface="Times New Roman"/>
                <a:ea typeface="Times New Roman"/>
                <a:cs typeface="Times New Roman"/>
                <a:sym typeface="Times New Roman"/>
              </a:rPr>
              <a:t>Clearly, Profile at A is more blurred than Profile at B due to the effect of global illumination. We can state this fact as a convolution with a global illumination blur kernel. The profile at B is a convolution of the input pattern with the defocus blur kernel. </a:t>
            </a:r>
          </a:p>
          <a:p>
            <a:pPr marL="0" marR="0" lvl="0" indent="0" algn="l" rtl="0">
              <a:spcBef>
                <a:spcPts val="0"/>
              </a:spcBef>
              <a:spcAft>
                <a:spcPts val="0"/>
              </a:spcAft>
              <a:buSzPct val="25000"/>
              <a:buNone/>
            </a:pPr>
            <a:endParaRPr sz="1200" b="0" i="0" u="none" strike="noStrike" cap="none">
              <a:solidFill>
                <a:srgbClr val="000000"/>
              </a:solidFill>
              <a:latin typeface="Calibri"/>
              <a:ea typeface="Calibri"/>
              <a:cs typeface="Calibri"/>
              <a:sym typeface="Calibri"/>
            </a:endParaRPr>
          </a:p>
        </p:txBody>
      </p:sp>
      <p:sp>
        <p:nvSpPr>
          <p:cNvPr id="526" name="Shape 526"/>
          <p:cNvSpPr txBox="1"/>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13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90666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Shape 5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42" name="Shape 54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Here is a toy scene consisting of a wax candle. We covered the top and bottom parts of the candle with diffuse paper – so that only the middle portion is translucent.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99"/>
              </a:buClr>
              <a:buSzPct val="25000"/>
              <a:buFont typeface="Times New Roman"/>
              <a:buNone/>
            </a:pPr>
            <a:r>
              <a:rPr lang="en-US" sz="1200" b="0" i="0" u="none" strike="noStrike" cap="none">
                <a:solidFill>
                  <a:srgbClr val="000000"/>
                </a:solidFill>
                <a:latin typeface="Times New Roman"/>
                <a:ea typeface="Times New Roman"/>
                <a:cs typeface="Times New Roman"/>
                <a:sym typeface="Times New Roman"/>
              </a:rPr>
              <a:t>Now, let’s project a stripes pattern on this candle with a projector. This is illustrated with this ray-diagram here. Since the projector is focused on the background wall –the candle receives defocused illumination. Additionally, **ONLY** the middle portion of the candle receives global illumination in the form of sub-surface scattering.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99"/>
              </a:buClr>
              <a:buSzPct val="25000"/>
              <a:buFont typeface="Times New Roman"/>
              <a:buNone/>
            </a:pPr>
            <a:r>
              <a:rPr lang="en-US" sz="1200" b="0" i="0" u="none" strike="noStrike" cap="none">
                <a:solidFill>
                  <a:srgbClr val="000000"/>
                </a:solidFill>
                <a:latin typeface="Times New Roman"/>
                <a:ea typeface="Times New Roman"/>
                <a:cs typeface="Times New Roman"/>
                <a:sym typeface="Times New Roman"/>
              </a:rPr>
              <a:t>By shifting the illumination pattern one pixel at a time – we record the temporal brightness profiles at the scene points A and B.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99"/>
              </a:buClr>
              <a:buSzPct val="25000"/>
              <a:buFont typeface="Times New Roman"/>
              <a:buNone/>
            </a:pPr>
            <a:r>
              <a:rPr lang="en-US" sz="1200" b="0" i="0" u="none" strike="noStrike" cap="none">
                <a:solidFill>
                  <a:srgbClr val="000000"/>
                </a:solidFill>
                <a:latin typeface="Times New Roman"/>
                <a:ea typeface="Times New Roman"/>
                <a:cs typeface="Times New Roman"/>
                <a:sym typeface="Times New Roman"/>
              </a:rPr>
              <a:t>Clearly, Profile at A is more blurred than Profile at B due to the effect of global illumination. We can state this fact as a convolution with a global illumination blur kernel. The profile at B is a convolution of the input pattern with the defocus blur kernel. </a:t>
            </a:r>
          </a:p>
          <a:p>
            <a:pPr marL="0" marR="0" lvl="0" indent="0" algn="l" rtl="0">
              <a:spcBef>
                <a:spcPts val="0"/>
              </a:spcBef>
              <a:spcAft>
                <a:spcPts val="0"/>
              </a:spcAft>
              <a:buSzPct val="25000"/>
              <a:buNone/>
            </a:pPr>
            <a:endParaRPr sz="1200" b="0" i="0" u="none" strike="noStrike" cap="none">
              <a:solidFill>
                <a:srgbClr val="000000"/>
              </a:solidFill>
              <a:latin typeface="Calibri"/>
              <a:ea typeface="Calibri"/>
              <a:cs typeface="Calibri"/>
              <a:sym typeface="Calibri"/>
            </a:endParaRPr>
          </a:p>
        </p:txBody>
      </p:sp>
      <p:sp>
        <p:nvSpPr>
          <p:cNvPr id="543" name="Shape 543"/>
          <p:cNvSpPr txBox="1"/>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14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3854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Shape 5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56" name="Shape 55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Here is a toy scene consisting of a wax candle. We covered the top and bottom parts of the candle with diffuse paper – so that only the middle portion is translucent.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99"/>
              </a:buClr>
              <a:buSzPct val="25000"/>
              <a:buFont typeface="Times New Roman"/>
              <a:buNone/>
            </a:pPr>
            <a:r>
              <a:rPr lang="en-US" sz="1200" b="0" i="0" u="none" strike="noStrike" cap="none">
                <a:solidFill>
                  <a:srgbClr val="000000"/>
                </a:solidFill>
                <a:latin typeface="Times New Roman"/>
                <a:ea typeface="Times New Roman"/>
                <a:cs typeface="Times New Roman"/>
                <a:sym typeface="Times New Roman"/>
              </a:rPr>
              <a:t>Now, let’s project a stripes pattern on this candle with a projector. This is illustrated with this ray-diagram here. Since the projector is focused on the background wall –the candle receives defocused illumination. Additionally, **ONLY** the middle portion of the candle receives global illumination in the form of sub-surface scattering.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99"/>
              </a:buClr>
              <a:buSzPct val="25000"/>
              <a:buFont typeface="Times New Roman"/>
              <a:buNone/>
            </a:pPr>
            <a:r>
              <a:rPr lang="en-US" sz="1200" b="0" i="0" u="none" strike="noStrike" cap="none">
                <a:solidFill>
                  <a:srgbClr val="000000"/>
                </a:solidFill>
                <a:latin typeface="Times New Roman"/>
                <a:ea typeface="Times New Roman"/>
                <a:cs typeface="Times New Roman"/>
                <a:sym typeface="Times New Roman"/>
              </a:rPr>
              <a:t>By shifting the illumination pattern one pixel at a time – we record the temporal brightness profiles at the scene points A and B.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99"/>
              </a:buClr>
              <a:buSzPct val="25000"/>
              <a:buFont typeface="Times New Roman"/>
              <a:buNone/>
            </a:pPr>
            <a:r>
              <a:rPr lang="en-US" sz="1200" b="0" i="0" u="none" strike="noStrike" cap="none">
                <a:solidFill>
                  <a:srgbClr val="000000"/>
                </a:solidFill>
                <a:latin typeface="Times New Roman"/>
                <a:ea typeface="Times New Roman"/>
                <a:cs typeface="Times New Roman"/>
                <a:sym typeface="Times New Roman"/>
              </a:rPr>
              <a:t>Clearly, Profile at A is more blurred than Profile at B due to the effect of global illumination. We can state this fact as a convolution with a global illumination blur kernel. The profile at B is a convolution of the input pattern with the defocus blur kernel. </a:t>
            </a:r>
          </a:p>
          <a:p>
            <a:pPr marL="0" marR="0" lvl="0" indent="0" algn="l" rtl="0">
              <a:spcBef>
                <a:spcPts val="0"/>
              </a:spcBef>
              <a:spcAft>
                <a:spcPts val="0"/>
              </a:spcAft>
              <a:buSzPct val="25000"/>
              <a:buNone/>
            </a:pPr>
            <a:endParaRPr sz="1200" b="0" i="0" u="none" strike="noStrike" cap="none">
              <a:solidFill>
                <a:srgbClr val="000000"/>
              </a:solidFill>
              <a:latin typeface="Calibri"/>
              <a:ea typeface="Calibri"/>
              <a:cs typeface="Calibri"/>
              <a:sym typeface="Calibri"/>
            </a:endParaRPr>
          </a:p>
        </p:txBody>
      </p:sp>
      <p:sp>
        <p:nvSpPr>
          <p:cNvPr id="557" name="Shape 557"/>
          <p:cNvSpPr txBox="1"/>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15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3894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Shape 5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74" name="Shape 57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Here is a toy scene consisting of a wax candle. We covered the top and bottom parts of the candle with diffuse paper – so that only the middle portion is translucent.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99"/>
              </a:buClr>
              <a:buSzPct val="25000"/>
              <a:buFont typeface="Times New Roman"/>
              <a:buNone/>
            </a:pPr>
            <a:r>
              <a:rPr lang="en-US" sz="1200" b="0" i="0" u="none" strike="noStrike" cap="none">
                <a:solidFill>
                  <a:srgbClr val="000000"/>
                </a:solidFill>
                <a:latin typeface="Times New Roman"/>
                <a:ea typeface="Times New Roman"/>
                <a:cs typeface="Times New Roman"/>
                <a:sym typeface="Times New Roman"/>
              </a:rPr>
              <a:t>Now, let’s project a stripes pattern on this candle with a projector. This is illustrated with this ray-diagram here. Since the projector is focused on the background wall –the candle receives defocused illumination. Additionally, **ONLY** the middle portion of the candle receives global illumination in the form of sub-surface scattering.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99"/>
              </a:buClr>
              <a:buSzPct val="25000"/>
              <a:buFont typeface="Times New Roman"/>
              <a:buNone/>
            </a:pPr>
            <a:r>
              <a:rPr lang="en-US" sz="1200" b="0" i="0" u="none" strike="noStrike" cap="none">
                <a:solidFill>
                  <a:srgbClr val="000000"/>
                </a:solidFill>
                <a:latin typeface="Times New Roman"/>
                <a:ea typeface="Times New Roman"/>
                <a:cs typeface="Times New Roman"/>
                <a:sym typeface="Times New Roman"/>
              </a:rPr>
              <a:t>By shifting the illumination pattern one pixel at a time – we record the temporal brightness profiles at the scene points A and B.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99"/>
              </a:buClr>
              <a:buSzPct val="25000"/>
              <a:buFont typeface="Times New Roman"/>
              <a:buNone/>
            </a:pPr>
            <a:r>
              <a:rPr lang="en-US" sz="1200" b="0" i="0" u="none" strike="noStrike" cap="none">
                <a:solidFill>
                  <a:srgbClr val="000000"/>
                </a:solidFill>
                <a:latin typeface="Times New Roman"/>
                <a:ea typeface="Times New Roman"/>
                <a:cs typeface="Times New Roman"/>
                <a:sym typeface="Times New Roman"/>
              </a:rPr>
              <a:t>Clearly, Profile at A is more blurred than Profile at B due to the effect of global illumination. We can state this fact as a convolution with a global illumination blur kernel. The profile at B is a convolution of the input pattern with the defocus blur kernel. </a:t>
            </a:r>
          </a:p>
          <a:p>
            <a:pPr marL="0" marR="0" lvl="0" indent="0" algn="l" rtl="0">
              <a:spcBef>
                <a:spcPts val="0"/>
              </a:spcBef>
              <a:spcAft>
                <a:spcPts val="0"/>
              </a:spcAft>
              <a:buSzPct val="25000"/>
              <a:buNone/>
            </a:pPr>
            <a:endParaRPr sz="1200" b="0" i="0" u="none" strike="noStrike" cap="none">
              <a:solidFill>
                <a:srgbClr val="000000"/>
              </a:solidFill>
              <a:latin typeface="Calibri"/>
              <a:ea typeface="Calibri"/>
              <a:cs typeface="Calibri"/>
              <a:sym typeface="Calibri"/>
            </a:endParaRPr>
          </a:p>
        </p:txBody>
      </p:sp>
      <p:sp>
        <p:nvSpPr>
          <p:cNvPr id="575" name="Shape 575"/>
          <p:cNvSpPr txBox="1"/>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16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9075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Shape 5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93" name="Shape 59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Here is a toy scene consisting of a wax candle. We covered the top and bottom parts of the candle with diffuse paper – so that only the middle portion is translucent.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99"/>
              </a:buClr>
              <a:buSzPct val="25000"/>
              <a:buFont typeface="Times New Roman"/>
              <a:buNone/>
            </a:pPr>
            <a:r>
              <a:rPr lang="en-US" sz="1200" b="0" i="0" u="none" strike="noStrike" cap="none">
                <a:solidFill>
                  <a:srgbClr val="000000"/>
                </a:solidFill>
                <a:latin typeface="Times New Roman"/>
                <a:ea typeface="Times New Roman"/>
                <a:cs typeface="Times New Roman"/>
                <a:sym typeface="Times New Roman"/>
              </a:rPr>
              <a:t>Now, let’s project a stripes pattern on this candle with a projector. This is illustrated with this ray-diagram here. Since the projector is focused on the background wall –the candle receives defocused illumination. Additionally, **ONLY** the middle portion of the candle receives global illumination in the form of sub-surface scattering.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99"/>
              </a:buClr>
              <a:buSzPct val="25000"/>
              <a:buFont typeface="Times New Roman"/>
              <a:buNone/>
            </a:pPr>
            <a:r>
              <a:rPr lang="en-US" sz="1200" b="0" i="0" u="none" strike="noStrike" cap="none">
                <a:solidFill>
                  <a:srgbClr val="000000"/>
                </a:solidFill>
                <a:latin typeface="Times New Roman"/>
                <a:ea typeface="Times New Roman"/>
                <a:cs typeface="Times New Roman"/>
                <a:sym typeface="Times New Roman"/>
              </a:rPr>
              <a:t>By shifting the illumination pattern one pixel at a time – we record the temporal brightness profiles at the scene points A and B.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99"/>
              </a:buClr>
              <a:buSzPct val="25000"/>
              <a:buFont typeface="Times New Roman"/>
              <a:buNone/>
            </a:pPr>
            <a:r>
              <a:rPr lang="en-US" sz="1200" b="0" i="0" u="none" strike="noStrike" cap="none">
                <a:solidFill>
                  <a:srgbClr val="000000"/>
                </a:solidFill>
                <a:latin typeface="Times New Roman"/>
                <a:ea typeface="Times New Roman"/>
                <a:cs typeface="Times New Roman"/>
                <a:sym typeface="Times New Roman"/>
              </a:rPr>
              <a:t>Clearly, Profile at A is more blurred than Profile at B due to the effect of global illumination. We can state this fact as a convolution with a global illumination blur kernel. The profile at B is a convolution of the input pattern with the defocus blur kernel. </a:t>
            </a:r>
          </a:p>
          <a:p>
            <a:pPr marL="0" marR="0" lvl="0" indent="0" algn="l" rtl="0">
              <a:spcBef>
                <a:spcPts val="0"/>
              </a:spcBef>
              <a:spcAft>
                <a:spcPts val="0"/>
              </a:spcAft>
              <a:buSzPct val="25000"/>
              <a:buNone/>
            </a:pPr>
            <a:endParaRPr sz="1200" b="0" i="0" u="none" strike="noStrike" cap="none">
              <a:solidFill>
                <a:srgbClr val="000000"/>
              </a:solidFill>
              <a:latin typeface="Calibri"/>
              <a:ea typeface="Calibri"/>
              <a:cs typeface="Calibri"/>
              <a:sym typeface="Calibri"/>
            </a:endParaRPr>
          </a:p>
        </p:txBody>
      </p:sp>
      <p:sp>
        <p:nvSpPr>
          <p:cNvPr id="594" name="Shape 594"/>
          <p:cNvSpPr txBox="1"/>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17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7745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Shape 6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27" name="Shape 62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Here is a toy scene consisting of a wax candle. We covered the top and bottom parts of the candle with diffuse paper – so that only the middle portion is translucent.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99"/>
              </a:buClr>
              <a:buSzPct val="25000"/>
              <a:buFont typeface="Times New Roman"/>
              <a:buNone/>
            </a:pPr>
            <a:r>
              <a:rPr lang="en-US" sz="1200" b="0" i="0" u="none" strike="noStrike" cap="none">
                <a:solidFill>
                  <a:srgbClr val="000000"/>
                </a:solidFill>
                <a:latin typeface="Times New Roman"/>
                <a:ea typeface="Times New Roman"/>
                <a:cs typeface="Times New Roman"/>
                <a:sym typeface="Times New Roman"/>
              </a:rPr>
              <a:t>Now, let’s project a stripes pattern on this candle with a projector. This is illustrated with this ray-diagram here. Since the projector is focused on the background wall –the candle receives defocused illumination. Additionally, **ONLY** the middle portion of the candle receives global illumination in the form of sub-surface scattering.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99"/>
              </a:buClr>
              <a:buSzPct val="25000"/>
              <a:buFont typeface="Times New Roman"/>
              <a:buNone/>
            </a:pPr>
            <a:r>
              <a:rPr lang="en-US" sz="1200" b="0" i="0" u="none" strike="noStrike" cap="none">
                <a:solidFill>
                  <a:srgbClr val="000000"/>
                </a:solidFill>
                <a:latin typeface="Times New Roman"/>
                <a:ea typeface="Times New Roman"/>
                <a:cs typeface="Times New Roman"/>
                <a:sym typeface="Times New Roman"/>
              </a:rPr>
              <a:t>By shifting the illumination pattern one pixel at a time – we record the temporal brightness profiles at the scene points A and B.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99"/>
              </a:buClr>
              <a:buSzPct val="25000"/>
              <a:buFont typeface="Times New Roman"/>
              <a:buNone/>
            </a:pPr>
            <a:r>
              <a:rPr lang="en-US" sz="1200" b="0" i="0" u="none" strike="noStrike" cap="none">
                <a:solidFill>
                  <a:srgbClr val="000000"/>
                </a:solidFill>
                <a:latin typeface="Times New Roman"/>
                <a:ea typeface="Times New Roman"/>
                <a:cs typeface="Times New Roman"/>
                <a:sym typeface="Times New Roman"/>
              </a:rPr>
              <a:t>Clearly, Profile at A is more blurred than Profile at B due to the effect of global illumination. We can state this fact as a convolution with a global illumination blur kernel. The profile at B is a convolution of the input pattern with the defocus blur kernel. </a:t>
            </a:r>
          </a:p>
          <a:p>
            <a:pPr marL="0" marR="0" lvl="0" indent="0" algn="l" rtl="0">
              <a:spcBef>
                <a:spcPts val="0"/>
              </a:spcBef>
              <a:spcAft>
                <a:spcPts val="0"/>
              </a:spcAft>
              <a:buSzPct val="25000"/>
              <a:buNone/>
            </a:pPr>
            <a:endParaRPr sz="1200" b="0" i="0" u="none" strike="noStrike" cap="none">
              <a:solidFill>
                <a:srgbClr val="000000"/>
              </a:solidFill>
              <a:latin typeface="Calibri"/>
              <a:ea typeface="Calibri"/>
              <a:cs typeface="Calibri"/>
              <a:sym typeface="Calibri"/>
            </a:endParaRPr>
          </a:p>
        </p:txBody>
      </p:sp>
      <p:sp>
        <p:nvSpPr>
          <p:cNvPr id="628" name="Shape 628"/>
          <p:cNvSpPr txBox="1"/>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18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622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Shape 6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62" name="Shape 6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Now , this is nice - By expressing both these effects as blur kernels, we now no longer have to worry about explicitly modeling them – especially global illumination, which can be extremely hard. We can straightaway borrow tools from signal processing literature and analyze them.</a:t>
            </a: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For example, we might want to analyze these two effects separately. What we observe though is a combined blur – the convolution of both these kernels – so, we need to separate them. Fortunately, we can modulate the defocus by changing the projector focus setting. What about the global illumination blur? How does that depend on focus setting?</a:t>
            </a: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663" name="Shape 663"/>
          <p:cNvSpPr txBox="1"/>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19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4458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00" name="Shape 10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rgbClr val="FFCC66"/>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a:solidFill>
                  <a:srgbClr val="000000"/>
                </a:solidFill>
                <a:latin typeface="Calibri"/>
                <a:ea typeface="Calibri"/>
                <a:cs typeface="Calibri"/>
                <a:sym typeface="Calibri"/>
              </a:rPr>
              <a:t>Here is a scene and a light source. In the simplest case, light travels in a straight line from the source to the viewer. This is direct illumination.</a:t>
            </a:r>
          </a:p>
          <a:p>
            <a:pPr marL="0" marR="0" lvl="0" indent="0" algn="l" rtl="0">
              <a:spcBef>
                <a:spcPts val="0"/>
              </a:spcBef>
              <a:spcAft>
                <a:spcPts val="0"/>
              </a:spcAft>
              <a:buSzPct val="25000"/>
              <a:buNone/>
            </a:pPr>
            <a:endParaRPr sz="1200" b="0" i="0" u="none" strike="noStrike" cap="none">
              <a:solidFill>
                <a:srgbClr val="000000"/>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a:solidFill>
                  <a:srgbClr val="000000"/>
                </a:solidFill>
                <a:latin typeface="Calibri"/>
                <a:ea typeface="Calibri"/>
                <a:cs typeface="Calibri"/>
                <a:sym typeface="Calibri"/>
              </a:rPr>
              <a:t>However, light can get reflected from other parts of the scene – this is called inter-reflections. If the surface is translucent, light will permeate *BENEATH* the surface – this is called sub-surface scattering. Finally, in the presence of media such as dust, smoke and water, light will get scattered – this is called volumetric scattering. </a:t>
            </a:r>
          </a:p>
          <a:p>
            <a:pPr marL="0" marR="0" lvl="0" indent="0" algn="l" rtl="0">
              <a:spcBef>
                <a:spcPts val="0"/>
              </a:spcBef>
              <a:spcAft>
                <a:spcPts val="0"/>
              </a:spcAft>
              <a:buSzPct val="25000"/>
              <a:buNone/>
            </a:pPr>
            <a:endParaRPr sz="1200" b="0" i="0" u="none" strike="noStrike" cap="none">
              <a:solidFill>
                <a:srgbClr val="000000"/>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a:solidFill>
                  <a:srgbClr val="000000"/>
                </a:solidFill>
                <a:latin typeface="Calibri"/>
                <a:ea typeface="Calibri"/>
                <a:cs typeface="Calibri"/>
                <a:sym typeface="Calibri"/>
              </a:rPr>
              <a:t>All these complex and interesting effects are collectively called global illumination or global light transport. </a:t>
            </a:r>
          </a:p>
          <a:p>
            <a:pPr marL="0" marR="0" lvl="0" indent="0" algn="l" rtl="0">
              <a:spcBef>
                <a:spcPts val="0"/>
              </a:spcBef>
              <a:spcAft>
                <a:spcPts val="0"/>
              </a:spcAft>
              <a:buSzPct val="25000"/>
              <a:buNone/>
            </a:pPr>
            <a:endParaRPr sz="1200" b="0" i="0" u="none" strike="noStrike" cap="none">
              <a:solidFill>
                <a:srgbClr val="FFCC66"/>
              </a:solidFill>
              <a:latin typeface="Calibri"/>
              <a:ea typeface="Calibri"/>
              <a:cs typeface="Calibri"/>
              <a:sym typeface="Calibri"/>
            </a:endParaRPr>
          </a:p>
        </p:txBody>
      </p:sp>
      <p:sp>
        <p:nvSpPr>
          <p:cNvPr id="101" name="Shape 10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4400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Shape 7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737" name="Shape 73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Now , this is nice - By expressing both these effects as blur kernels, we now no longer have to worry about explicitly modeling them – especially global illumination, which can be extremely hard. We can straightaway borrow tools from signal processing literature and analyze them.</a:t>
            </a: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For example, we might want to analyze these two effects separately. What we observe though is a combined blur – the convolution of both these kernels – so, we need to separate them. Fortunately, we can modulate the defocus by changing the projector focus setting. What about the global illumination blur? How does that depend on focus setting?</a:t>
            </a: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738" name="Shape 738"/>
          <p:cNvSpPr txBox="1"/>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20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236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Shape 8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813" name="Shape 81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FFFF99"/>
              </a:solidFill>
              <a:latin typeface="Times New Roman"/>
              <a:ea typeface="Times New Roman"/>
              <a:cs typeface="Times New Roman"/>
              <a:sym typeface="Times New Roman"/>
            </a:endParaRPr>
          </a:p>
          <a:p>
            <a:pPr marL="0" marR="0" lvl="0" indent="0" algn="l" rtl="0">
              <a:spcBef>
                <a:spcPts val="600"/>
              </a:spcBef>
              <a:spcAft>
                <a:spcPts val="0"/>
              </a:spcAft>
              <a:buSzPct val="25000"/>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spcBef>
                <a:spcPts val="600"/>
              </a:spcBef>
              <a:spcAft>
                <a:spcPts val="0"/>
              </a:spcAft>
              <a:buSzPct val="25000"/>
              <a:buNone/>
            </a:pPr>
            <a:r>
              <a:rPr lang="en-US" sz="1200" b="0" i="0" u="none" strike="noStrike" cap="none">
                <a:solidFill>
                  <a:srgbClr val="000000"/>
                </a:solidFill>
                <a:latin typeface="Times New Roman"/>
                <a:ea typeface="Times New Roman"/>
                <a:cs typeface="Times New Roman"/>
                <a:sym typeface="Times New Roman"/>
              </a:rPr>
              <a:t>Let’s see how can we get the correct depths. </a:t>
            </a:r>
            <a:r>
              <a:rPr lang="en-US" sz="1200" b="0" i="0" u="none" strike="noStrike" cap="none">
                <a:solidFill>
                  <a:srgbClr val="000000"/>
                </a:solidFill>
                <a:latin typeface="Calibri"/>
                <a:ea typeface="Calibri"/>
                <a:cs typeface="Calibri"/>
                <a:sym typeface="Calibri"/>
              </a:rPr>
              <a:t>Basically, we have two unknowns: global illumination and defocus. So, intuitively, with two focal plane positions, we should be able to separate the two. </a:t>
            </a:r>
          </a:p>
          <a:p>
            <a:pPr marL="0" marR="0" lvl="0" indent="0" algn="l" rtl="0">
              <a:spcBef>
                <a:spcPts val="600"/>
              </a:spcBef>
              <a:spcAft>
                <a:spcPts val="0"/>
              </a:spcAft>
              <a:buSzPct val="25000"/>
              <a:buNone/>
            </a:pPr>
            <a:endParaRPr sz="1200" b="0" i="0" u="none" strike="noStrike" cap="none">
              <a:solidFill>
                <a:srgbClr val="000000"/>
              </a:solidFill>
              <a:latin typeface="Times New Roman"/>
              <a:ea typeface="Times New Roman"/>
              <a:cs typeface="Times New Roman"/>
              <a:sym typeface="Times New Roman"/>
            </a:endParaRPr>
          </a:p>
        </p:txBody>
      </p:sp>
      <p:sp>
        <p:nvSpPr>
          <p:cNvPr id="814" name="Shape 81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21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4096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Shape 8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820" name="Shape 82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Here are two example sequences – in the first, the projector is focus behind the scene and in the second, it is focused in front of the scene. </a:t>
            </a: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Consider the radiance profiles at scene point A for the two focus settings. The profiles are a convolution of the input pattern, the defocus blur kernel and the global illumination blur kernel. We now use the fact that the global illumination kernel is the same across different focus settings. </a:t>
            </a: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821" name="Shape 82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22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0611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Shape 8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820" name="Shape 82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Here are two example sequences – in the first, the projector is focus behind the scene and in the second, it is focused in front of the scene. </a:t>
            </a: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Consider the radiance profiles at scene point A for the two focus settings. The profiles are a convolution of the input pattern, the defocus blur kernel and the global illumination blur kernel. We now use the fact that the global illumination kernel is the same across different focus settings. </a:t>
            </a: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821" name="Shape 82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23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7256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Shape 8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892" name="Shape 8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So, we take the discrete fourier transform of the two profiles and take their ratio to cancel the g-term. The ratio omega is a depth measure which is invariant to global illumination!</a:t>
            </a: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To get real depths --- we do a one time calibration step. </a:t>
            </a:r>
          </a:p>
          <a:p>
            <a:pPr marL="0" marR="0" lvl="0" indent="0" algn="l" rtl="0">
              <a:spcBef>
                <a:spcPts val="0"/>
              </a:spcBef>
              <a:spcAft>
                <a:spcPts val="0"/>
              </a:spcAft>
              <a:buSzPct val="25000"/>
              <a:buNone/>
            </a:pPr>
            <a:r>
              <a:rPr lang="en-US"/>
              <a:t>Since the defocus blur kernel is dependent on the depth.</a:t>
            </a:r>
          </a:p>
        </p:txBody>
      </p:sp>
      <p:sp>
        <p:nvSpPr>
          <p:cNvPr id="893" name="Shape 89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24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0605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Shape 9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915" name="Shape 91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Here is a comparison. Top right is the previous technique – the bottom row is our results – with two and multiple focal planes. Looking at this comparison, it becomes clear that one has to account for global illumination for accurate depth recovery – and we have shown that this can be done by modeling both defocus and global illumination as blur kernels and then separating them.</a:t>
            </a: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Let’s look at some more results.</a:t>
            </a:r>
          </a:p>
        </p:txBody>
      </p:sp>
      <p:sp>
        <p:nvSpPr>
          <p:cNvPr id="916" name="Shape 91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25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05230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Shape 9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33" name="Shape 93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a:solidFill>
                  <a:schemeClr val="dk1"/>
                </a:solidFill>
                <a:latin typeface="Calibri"/>
                <a:ea typeface="Calibri"/>
                <a:cs typeface="Calibri"/>
                <a:sym typeface="Calibri"/>
              </a:rPr>
              <a:t>Look at the base of the objects – because of inter-reflections, the previous technique produces incorrect results. In the correct depth map, there should be a smooooooth transition in depths – which is the case with our results. &lt;Pause&gt;</a:t>
            </a:r>
          </a:p>
        </p:txBody>
      </p:sp>
      <p:sp>
        <p:nvSpPr>
          <p:cNvPr id="934" name="Shape 93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26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8638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Shape 9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954" name="Shape 95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To get the correct separation in the presence of defocus – let’s think about the source of error – defocus. Defocus is a depth dependent effect. So, in principle, if we have a depth map of the scene – we can remove the defocus effects. The depth map can be computed from any of the techniques discussed earlier. </a:t>
            </a:r>
          </a:p>
          <a:p>
            <a:pPr marL="0" marR="0" lvl="0" indent="0" algn="l" rtl="0">
              <a:spcBef>
                <a:spcPts val="36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4022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Shape 9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960" name="Shape 96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Recently Nayar et al proposed a technique for separating the direct and global components of light transport using high-frequency illumination. For example, we can use a checker-board pattern with half the pixels on and the other half off.</a:t>
            </a: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Consider the scene point S. If it is getting directly lit, it is receiving the direct component and HALF the global component – since only half the pixels are on. We call this emax. If it is not getting directly lit, it receives only half the global component. This is emin. </a:t>
            </a: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By shifting the pattern – we can compute the pixel wise emax and emin. From these, we can solve for the direct and global components. </a:t>
            </a: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This technique, however, does not account for defocus. Let’s see how does defocus affects separation.</a:t>
            </a:r>
          </a:p>
        </p:txBody>
      </p:sp>
      <p:sp>
        <p:nvSpPr>
          <p:cNvPr id="961" name="Shape 96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28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72692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Shape 10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027" name="Shape 102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Consider this scene point. The pattern is blurred here due to defocus. The separation equations have to be modified in this manner to account for defocus. This point receives only a fraction of the direct component. This fraction depends on the focal plane position – when the point is in focus, it is 1. Since global illumination is a low frequency effect, we assume that S still receives half the global component. Similarly, for the emin image, the scene point receives a fraction of the direct component. This fraction is zero when it is in focus. </a:t>
            </a: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1028" name="Shape 102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29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6524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55" name="Shape 15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rgbClr val="FFCC66"/>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a:solidFill>
                  <a:srgbClr val="000000"/>
                </a:solidFill>
                <a:latin typeface="Calibri"/>
                <a:ea typeface="Calibri"/>
                <a:cs typeface="Calibri"/>
                <a:sym typeface="Calibri"/>
              </a:rPr>
              <a:t>Here is a scene and a light source. In the simplest case, light travels in a straight line from the source to the viewer. This is direct illumination.</a:t>
            </a:r>
          </a:p>
          <a:p>
            <a:pPr marL="0" marR="0" lvl="0" indent="0" algn="l" rtl="0">
              <a:spcBef>
                <a:spcPts val="0"/>
              </a:spcBef>
              <a:spcAft>
                <a:spcPts val="0"/>
              </a:spcAft>
              <a:buSzPct val="25000"/>
              <a:buNone/>
            </a:pPr>
            <a:endParaRPr sz="1200" b="0" i="0" u="none" strike="noStrike" cap="none">
              <a:solidFill>
                <a:srgbClr val="000000"/>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a:solidFill>
                  <a:srgbClr val="000000"/>
                </a:solidFill>
                <a:latin typeface="Calibri"/>
                <a:ea typeface="Calibri"/>
                <a:cs typeface="Calibri"/>
                <a:sym typeface="Calibri"/>
              </a:rPr>
              <a:t>However, light can get reflected from other parts of the scene – this is called inter-reflections. If the surface is translucent, light will permeate *BENEATH* the surface – this is called sub-surface scattering. Finally, in the presence of media such as dust, smoke and water, light will get scattered – this is called volumetric scattering. </a:t>
            </a:r>
          </a:p>
          <a:p>
            <a:pPr marL="0" marR="0" lvl="0" indent="0" algn="l" rtl="0">
              <a:spcBef>
                <a:spcPts val="0"/>
              </a:spcBef>
              <a:spcAft>
                <a:spcPts val="0"/>
              </a:spcAft>
              <a:buSzPct val="25000"/>
              <a:buNone/>
            </a:pPr>
            <a:endParaRPr sz="1200" b="0" i="0" u="none" strike="noStrike" cap="none">
              <a:solidFill>
                <a:srgbClr val="000000"/>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a:solidFill>
                  <a:srgbClr val="000000"/>
                </a:solidFill>
                <a:latin typeface="Calibri"/>
                <a:ea typeface="Calibri"/>
                <a:cs typeface="Calibri"/>
                <a:sym typeface="Calibri"/>
              </a:rPr>
              <a:t>All these complex and interesting effects are collectively called global illumination or global light transport. </a:t>
            </a:r>
          </a:p>
          <a:p>
            <a:pPr marL="0" marR="0" lvl="0" indent="0" algn="l" rtl="0">
              <a:spcBef>
                <a:spcPts val="0"/>
              </a:spcBef>
              <a:spcAft>
                <a:spcPts val="0"/>
              </a:spcAft>
              <a:buSzPct val="25000"/>
              <a:buNone/>
            </a:pPr>
            <a:endParaRPr sz="1200" b="0" i="0" u="none" strike="noStrike" cap="none">
              <a:solidFill>
                <a:srgbClr val="FFCC66"/>
              </a:solidFill>
              <a:latin typeface="Calibri"/>
              <a:ea typeface="Calibri"/>
              <a:cs typeface="Calibri"/>
              <a:sym typeface="Calibri"/>
            </a:endParaRPr>
          </a:p>
        </p:txBody>
      </p:sp>
      <p:sp>
        <p:nvSpPr>
          <p:cNvPr id="156" name="Shape 15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4830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TextEdit="1"/>
          </p:cNvSpPr>
          <p:nvPr>
            <p:ph type="sldImg"/>
          </p:nvPr>
        </p:nvSpPr>
        <p:spPr bwMode="auto">
          <a:noFill/>
          <a:ln>
            <a:solidFill>
              <a:srgbClr val="000000"/>
            </a:solidFill>
            <a:miter lim="800000"/>
            <a:headEnd/>
            <a:tailEnd/>
          </a:ln>
        </p:spPr>
      </p:sp>
      <p:sp>
        <p:nvSpPr>
          <p:cNvPr id="79874" name="Rectangle 3"/>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If we do not account for defocus, we will get different separations for different focal plane positions – which is not right, because direct and global components are inherent to the scene – they should not be changing with the focus setting of the projector.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smtClean="0"/>
          </a:p>
        </p:txBody>
      </p:sp>
    </p:spTree>
    <p:extLst>
      <p:ext uri="{BB962C8B-B14F-4D97-AF65-F5344CB8AC3E}">
        <p14:creationId xmlns:p14="http://schemas.microsoft.com/office/powerpoint/2010/main" val="280469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Shape 11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105" name="Shape 110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a:solidFill>
                  <a:schemeClr val="dk1"/>
                </a:solidFill>
                <a:latin typeface="Calibri"/>
                <a:ea typeface="Calibri"/>
                <a:cs typeface="Calibri"/>
                <a:sym typeface="Calibri"/>
              </a:rPr>
              <a:t>Let’s see how we do this. </a:t>
            </a:r>
          </a:p>
          <a:p>
            <a:pPr marL="0" marR="0" lvl="0" indent="0" algn="l" rtl="0">
              <a:spcBef>
                <a:spcPts val="36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a:solidFill>
                  <a:schemeClr val="dk1"/>
                </a:solidFill>
                <a:latin typeface="Calibri"/>
                <a:ea typeface="Calibri"/>
                <a:cs typeface="Calibri"/>
                <a:sym typeface="Calibri"/>
              </a:rPr>
              <a:t>Once again, let’s consider the scene point S – and compute emax and emin: the maximum and the minimum intensity. </a:t>
            </a:r>
          </a:p>
          <a:p>
            <a:pPr marL="0" marR="0" lvl="0" indent="0" algn="l" rtl="0">
              <a:spcBef>
                <a:spcPts val="36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a:solidFill>
                  <a:schemeClr val="dk1"/>
                </a:solidFill>
                <a:latin typeface="Calibri"/>
                <a:ea typeface="Calibri"/>
                <a:cs typeface="Calibri"/>
                <a:sym typeface="Calibri"/>
              </a:rPr>
              <a:t>Now here are two equations and 4 unknowns: eglobal, edirect, alpha-max and alpha-min. But, alpha-max and alpha-min depend ONLY on the defocus, and can be computed given the depth map of the scene. </a:t>
            </a:r>
          </a:p>
          <a:p>
            <a:pPr marL="0" marR="0" lvl="0" indent="0" algn="l" rtl="0">
              <a:spcBef>
                <a:spcPts val="36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a:solidFill>
                  <a:schemeClr val="dk1"/>
                </a:solidFill>
                <a:latin typeface="Calibri"/>
                <a:ea typeface="Calibri"/>
                <a:cs typeface="Calibri"/>
                <a:sym typeface="Calibri"/>
              </a:rPr>
              <a:t>So, we can take the difference of these two equations to eliminate the global component, and compute the direct component. Alpha-max and Alpha-min are computed from the depth map. </a:t>
            </a:r>
          </a:p>
          <a:p>
            <a:pPr marL="0" marR="0" lvl="0" indent="0" algn="l" rtl="0">
              <a:spcBef>
                <a:spcPts val="36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a:solidFill>
                  <a:schemeClr val="dk1"/>
                </a:solidFill>
                <a:latin typeface="Calibri"/>
                <a:ea typeface="Calibri"/>
                <a:cs typeface="Calibri"/>
                <a:sym typeface="Calibri"/>
              </a:rPr>
              <a:t>The global component is then computed simply by subtracting the direct image from the total image. </a:t>
            </a:r>
          </a:p>
          <a:p>
            <a:pPr marL="0" marR="0" lvl="0" indent="0" algn="l" rtl="0">
              <a:spcBef>
                <a:spcPts val="36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a:solidFill>
                  <a:schemeClr val="dk1"/>
                </a:solidFill>
                <a:latin typeface="Calibri"/>
                <a:ea typeface="Calibri"/>
                <a:cs typeface="Calibri"/>
                <a:sym typeface="Calibri"/>
              </a:rPr>
              <a:t>Here are the resulting direct and global components. </a:t>
            </a:r>
          </a:p>
        </p:txBody>
      </p:sp>
    </p:spTree>
    <p:extLst>
      <p:ext uri="{BB962C8B-B14F-4D97-AF65-F5344CB8AC3E}">
        <p14:creationId xmlns:p14="http://schemas.microsoft.com/office/powerpoint/2010/main" val="7553135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Shape 11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105" name="Shape 110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a:solidFill>
                  <a:schemeClr val="dk1"/>
                </a:solidFill>
                <a:latin typeface="Calibri"/>
                <a:ea typeface="Calibri"/>
                <a:cs typeface="Calibri"/>
                <a:sym typeface="Calibri"/>
              </a:rPr>
              <a:t>Let’s see how we do this. </a:t>
            </a:r>
          </a:p>
          <a:p>
            <a:pPr marL="0" marR="0" lvl="0" indent="0" algn="l" rtl="0">
              <a:spcBef>
                <a:spcPts val="36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a:solidFill>
                  <a:schemeClr val="dk1"/>
                </a:solidFill>
                <a:latin typeface="Calibri"/>
                <a:ea typeface="Calibri"/>
                <a:cs typeface="Calibri"/>
                <a:sym typeface="Calibri"/>
              </a:rPr>
              <a:t>Once again, let’s consider the scene point S – and compute emax and emin: the maximum and the minimum intensity. </a:t>
            </a:r>
          </a:p>
          <a:p>
            <a:pPr marL="0" marR="0" lvl="0" indent="0" algn="l" rtl="0">
              <a:spcBef>
                <a:spcPts val="36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a:solidFill>
                  <a:schemeClr val="dk1"/>
                </a:solidFill>
                <a:latin typeface="Calibri"/>
                <a:ea typeface="Calibri"/>
                <a:cs typeface="Calibri"/>
                <a:sym typeface="Calibri"/>
              </a:rPr>
              <a:t>Now here are two equations and 4 unknowns: eglobal, edirect, alpha-max and alpha-min. But, alpha-max and alpha-min depend ONLY on the defocus, and can be computed given the depth map of the scene. </a:t>
            </a:r>
          </a:p>
          <a:p>
            <a:pPr marL="0" marR="0" lvl="0" indent="0" algn="l" rtl="0">
              <a:spcBef>
                <a:spcPts val="36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a:solidFill>
                  <a:schemeClr val="dk1"/>
                </a:solidFill>
                <a:latin typeface="Calibri"/>
                <a:ea typeface="Calibri"/>
                <a:cs typeface="Calibri"/>
                <a:sym typeface="Calibri"/>
              </a:rPr>
              <a:t>So, we can take the difference of these two equations to eliminate the global component, and compute the direct component. Alpha-max and Alpha-min are computed from the depth map. </a:t>
            </a:r>
          </a:p>
          <a:p>
            <a:pPr marL="0" marR="0" lvl="0" indent="0" algn="l" rtl="0">
              <a:spcBef>
                <a:spcPts val="36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a:solidFill>
                  <a:schemeClr val="dk1"/>
                </a:solidFill>
                <a:latin typeface="Calibri"/>
                <a:ea typeface="Calibri"/>
                <a:cs typeface="Calibri"/>
                <a:sym typeface="Calibri"/>
              </a:rPr>
              <a:t>The global component is then computed simply by subtracting the direct image from the total image. </a:t>
            </a:r>
          </a:p>
          <a:p>
            <a:pPr marL="0" marR="0" lvl="0" indent="0" algn="l" rtl="0">
              <a:spcBef>
                <a:spcPts val="36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a:solidFill>
                  <a:schemeClr val="dk1"/>
                </a:solidFill>
                <a:latin typeface="Calibri"/>
                <a:ea typeface="Calibri"/>
                <a:cs typeface="Calibri"/>
                <a:sym typeface="Calibri"/>
              </a:rPr>
              <a:t>Here are the resulting direct and global components. </a:t>
            </a:r>
          </a:p>
        </p:txBody>
      </p:sp>
    </p:spTree>
    <p:extLst>
      <p:ext uri="{BB962C8B-B14F-4D97-AF65-F5344CB8AC3E}">
        <p14:creationId xmlns:p14="http://schemas.microsoft.com/office/powerpoint/2010/main" val="20336804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Shape 11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129" name="Shape 112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a:solidFill>
                  <a:schemeClr val="dk1"/>
                </a:solidFill>
                <a:latin typeface="Calibri"/>
                <a:ea typeface="Calibri"/>
                <a:cs typeface="Calibri"/>
                <a:sym typeface="Calibri"/>
              </a:rPr>
              <a:t>Notice the high global component due to sub-surface scattering on the candle, in the concavity and on the marble statue. The background wall and the clay pot have low amounts of global component. </a:t>
            </a:r>
          </a:p>
          <a:p>
            <a:pPr marL="0" marR="0" lvl="0" indent="0" algn="l" rtl="0">
              <a:spcBef>
                <a:spcPts val="36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It’s interesting to note the duality between the two applications: Earlier we were removing global illumination to get the correct depths – now we are removing defocus to get the correct global illumination. </a:t>
            </a:r>
          </a:p>
          <a:p>
            <a:pPr marL="0" marR="0" lvl="0" indent="0" algn="l" rtl="0">
              <a:spcBef>
                <a:spcPts val="36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a:solidFill>
                  <a:schemeClr val="dk1"/>
                </a:solidFill>
                <a:latin typeface="Calibri"/>
                <a:ea typeface="Calibri"/>
                <a:cs typeface="Calibri"/>
                <a:sym typeface="Calibri"/>
              </a:rPr>
              <a:t>Let’s look at some more results.</a:t>
            </a:r>
          </a:p>
        </p:txBody>
      </p:sp>
    </p:spTree>
    <p:extLst>
      <p:ext uri="{BB962C8B-B14F-4D97-AF65-F5344CB8AC3E}">
        <p14:creationId xmlns:p14="http://schemas.microsoft.com/office/powerpoint/2010/main" val="7183033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Shape 11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139" name="Shape 113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a:solidFill>
                  <a:schemeClr val="dk1"/>
                </a:solidFill>
                <a:latin typeface="Calibri"/>
                <a:ea typeface="Calibri"/>
                <a:cs typeface="Calibri"/>
                <a:sym typeface="Calibri"/>
              </a:rPr>
              <a:t>This is the separation using our multiple focal plane algorithms. The color of the pepper is mostly due to sub-surface scattering, and the translucency in the flower. </a:t>
            </a:r>
          </a:p>
        </p:txBody>
      </p:sp>
    </p:spTree>
    <p:extLst>
      <p:ext uri="{BB962C8B-B14F-4D97-AF65-F5344CB8AC3E}">
        <p14:creationId xmlns:p14="http://schemas.microsoft.com/office/powerpoint/2010/main" val="15195295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Shape 1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9" name="Shape 1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a:solidFill>
                  <a:schemeClr val="dk1"/>
                </a:solidFill>
                <a:latin typeface="Calibri"/>
                <a:ea typeface="Calibri"/>
                <a:cs typeface="Calibri"/>
                <a:sym typeface="Calibri"/>
              </a:rPr>
              <a:t>Now, so far, we have associated projectors with illumination defocus – when it is really a more general effect. We have observed that we can simulate defocus using an area light source and a mask –the mask acts as the focal plane and the area source acts as the aperture. We can change the focus setting by either moving the mask or changing the size of the source. One big criticism we get is that all these techniques are good for table-top objects. With this analysis, we can use sun for recovering scene properties even for outdoor scenes. </a:t>
            </a:r>
          </a:p>
        </p:txBody>
      </p:sp>
      <p:sp>
        <p:nvSpPr>
          <p:cNvPr id="1150" name="Shape 1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35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77343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Shape 1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87" name="Shape 118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For example, recently projector defocus analysis was used to compute scene depths – however, this technique does not account for global illumination. On the other hand, the recent technique to separate the direct and global methods does not account for defocus. </a:t>
            </a:r>
          </a:p>
          <a:p>
            <a:pPr marL="0" marR="0" lvl="0" indent="0" algn="l" rtl="0">
              <a:lnSpc>
                <a:spcPct val="100000"/>
              </a:lnSpc>
              <a:spcBef>
                <a:spcPts val="36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Because of this interplay, because these two effects co-exist –we should really study them together. It might be hard – because physically, these are two different effects. But let’s see how different they really are?</a:t>
            </a:r>
          </a:p>
          <a:p>
            <a:pPr marL="0" marR="0" lvl="0" indent="0" algn="l" rtl="0">
              <a:spcBef>
                <a:spcPts val="36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1188" name="Shape 118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36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31401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22" name="Shape 22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rgbClr val="FFCC66"/>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a:solidFill>
                  <a:srgbClr val="000000"/>
                </a:solidFill>
                <a:latin typeface="Calibri"/>
                <a:ea typeface="Calibri"/>
                <a:cs typeface="Calibri"/>
                <a:sym typeface="Calibri"/>
              </a:rPr>
              <a:t>Here is a scene and a light source. In the simplest case, light travels in a straight line from the source to the viewer. This is direct illumination.</a:t>
            </a:r>
          </a:p>
          <a:p>
            <a:pPr marL="0" marR="0" lvl="0" indent="0" algn="l" rtl="0">
              <a:spcBef>
                <a:spcPts val="0"/>
              </a:spcBef>
              <a:spcAft>
                <a:spcPts val="0"/>
              </a:spcAft>
              <a:buSzPct val="25000"/>
              <a:buNone/>
            </a:pPr>
            <a:endParaRPr sz="1200" b="0" i="0" u="none" strike="noStrike" cap="none">
              <a:solidFill>
                <a:srgbClr val="000000"/>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a:solidFill>
                  <a:srgbClr val="000000"/>
                </a:solidFill>
                <a:latin typeface="Calibri"/>
                <a:ea typeface="Calibri"/>
                <a:cs typeface="Calibri"/>
                <a:sym typeface="Calibri"/>
              </a:rPr>
              <a:t>However, light can get reflected from other parts of the scene – this is called inter-reflections. If the surface is translucent, light will permeate *BENEATH* the surface – this is called sub-surface scattering. Finally, in the presence of media such as dust, smoke and water, light will get scattered – this is called volumetric scattering. </a:t>
            </a:r>
          </a:p>
          <a:p>
            <a:pPr marL="0" marR="0" lvl="0" indent="0" algn="l" rtl="0">
              <a:spcBef>
                <a:spcPts val="0"/>
              </a:spcBef>
              <a:spcAft>
                <a:spcPts val="0"/>
              </a:spcAft>
              <a:buSzPct val="25000"/>
              <a:buNone/>
            </a:pPr>
            <a:endParaRPr sz="1200" b="0" i="0" u="none" strike="noStrike" cap="none">
              <a:solidFill>
                <a:srgbClr val="000000"/>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a:solidFill>
                  <a:srgbClr val="000000"/>
                </a:solidFill>
                <a:latin typeface="Calibri"/>
                <a:ea typeface="Calibri"/>
                <a:cs typeface="Calibri"/>
                <a:sym typeface="Calibri"/>
              </a:rPr>
              <a:t>All these complex and interesting effects are collectively called global illumination or global light transport. </a:t>
            </a:r>
          </a:p>
          <a:p>
            <a:pPr marL="0" marR="0" lvl="0" indent="0" algn="l" rtl="0">
              <a:spcBef>
                <a:spcPts val="0"/>
              </a:spcBef>
              <a:spcAft>
                <a:spcPts val="0"/>
              </a:spcAft>
              <a:buSzPct val="25000"/>
              <a:buNone/>
            </a:pPr>
            <a:endParaRPr sz="1200" b="0" i="0" u="none" strike="noStrike" cap="none">
              <a:solidFill>
                <a:srgbClr val="FFCC66"/>
              </a:solidFill>
              <a:latin typeface="Calibri"/>
              <a:ea typeface="Calibri"/>
              <a:cs typeface="Calibri"/>
              <a:sym typeface="Calibri"/>
            </a:endParaRPr>
          </a:p>
        </p:txBody>
      </p:sp>
      <p:sp>
        <p:nvSpPr>
          <p:cNvPr id="223" name="Shape 22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4234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08" name="Shape 30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rgbClr val="FFCC66"/>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a:solidFill>
                  <a:srgbClr val="000000"/>
                </a:solidFill>
                <a:latin typeface="Calibri"/>
                <a:ea typeface="Calibri"/>
                <a:cs typeface="Calibri"/>
                <a:sym typeface="Calibri"/>
              </a:rPr>
              <a:t>Now, let’s take the same scene and illuminate it with a limited depth of field device, such as a projector. For example this projector here. Projectors are designed to project a focused image on a single flat screen. However, if the projector focal plane is not on the scene, the image will be blurred or defocused. This is called defocused illumination.</a:t>
            </a:r>
          </a:p>
          <a:p>
            <a:pPr marL="0" marR="0" lvl="0" indent="0" algn="l" rtl="0">
              <a:spcBef>
                <a:spcPts val="0"/>
              </a:spcBef>
              <a:spcAft>
                <a:spcPts val="0"/>
              </a:spcAft>
              <a:buSzPct val="25000"/>
              <a:buNone/>
            </a:pPr>
            <a:endParaRPr sz="1200" b="0" i="0" u="none" strike="noStrike" cap="none">
              <a:solidFill>
                <a:srgbClr val="000000"/>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a:solidFill>
                  <a:srgbClr val="000000"/>
                </a:solidFill>
                <a:latin typeface="Calibri"/>
                <a:ea typeface="Calibri"/>
                <a:cs typeface="Calibri"/>
                <a:sym typeface="Calibri"/>
              </a:rPr>
              <a:t>Now these are two completely different physical effects – global illumination is an intrinsic property of the scene, and depends on material properties and scene geometry. On the other hand, defocused illumination is a property of the illumination device. So, one is a property of the scene, the other a property of illumination. Then why is it that we are interested in studying them together?</a:t>
            </a:r>
          </a:p>
        </p:txBody>
      </p:sp>
      <p:sp>
        <p:nvSpPr>
          <p:cNvPr id="309" name="Shape 30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697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Shape 3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0" name="Shape 37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rgbClr val="000000"/>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a:solidFill>
                  <a:srgbClr val="000000"/>
                </a:solidFill>
                <a:latin typeface="Calibri"/>
                <a:ea typeface="Calibri"/>
                <a:cs typeface="Calibri"/>
                <a:sym typeface="Calibri"/>
              </a:rPr>
              <a:t>The first key observation that we make is that *BOTH* these effects manifest themselves as low pass filters on the incident illumination. </a:t>
            </a:r>
          </a:p>
          <a:p>
            <a:pPr marL="0" marR="0" lvl="0" indent="0" algn="l" rtl="0">
              <a:spcBef>
                <a:spcPts val="0"/>
              </a:spcBef>
              <a:spcAft>
                <a:spcPts val="0"/>
              </a:spcAft>
              <a:buSzPct val="25000"/>
              <a:buNone/>
            </a:pPr>
            <a:endParaRPr sz="1200" b="0" i="0" u="none" strike="noStrike" cap="none">
              <a:solidFill>
                <a:srgbClr val="000000"/>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a:solidFill>
                  <a:srgbClr val="000000"/>
                </a:solidFill>
                <a:latin typeface="Calibri"/>
                <a:ea typeface="Calibri"/>
                <a:cs typeface="Calibri"/>
                <a:sym typeface="Calibri"/>
              </a:rPr>
              <a:t>We saw that defocus results in blurring of the projected image. </a:t>
            </a:r>
          </a:p>
          <a:p>
            <a:pPr marL="0" marR="0" lvl="0" indent="0" algn="l" rtl="0">
              <a:spcBef>
                <a:spcPts val="0"/>
              </a:spcBef>
              <a:spcAft>
                <a:spcPts val="0"/>
              </a:spcAft>
              <a:buSzPct val="25000"/>
              <a:buNone/>
            </a:pPr>
            <a:endParaRPr sz="1200" b="0" i="0" u="none" strike="noStrike" cap="none">
              <a:solidFill>
                <a:srgbClr val="000000"/>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a:solidFill>
                  <a:srgbClr val="000000"/>
                </a:solidFill>
                <a:latin typeface="Calibri"/>
                <a:ea typeface="Calibri"/>
                <a:cs typeface="Calibri"/>
                <a:sym typeface="Calibri"/>
              </a:rPr>
              <a:t>Interestingly, global illumination has a similar effect as well. For example, we notice a glow around street lights in foggy conditions, which is like a blur. </a:t>
            </a:r>
          </a:p>
          <a:p>
            <a:pPr marL="0" marR="0" lvl="0" indent="0" algn="l" rtl="0">
              <a:spcBef>
                <a:spcPts val="0"/>
              </a:spcBef>
              <a:spcAft>
                <a:spcPts val="0"/>
              </a:spcAft>
              <a:buSzPct val="25000"/>
              <a:buNone/>
            </a:pPr>
            <a:endParaRPr sz="1200" b="0" i="0" u="none" strike="noStrike" cap="none">
              <a:solidFill>
                <a:srgbClr val="000000"/>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a:solidFill>
                  <a:srgbClr val="000000"/>
                </a:solidFill>
                <a:latin typeface="Calibri"/>
                <a:ea typeface="Calibri"/>
                <a:cs typeface="Calibri"/>
                <a:sym typeface="Calibri"/>
              </a:rPr>
              <a:t>So – both these effects **essentially ** result ** in ** blurring ** of ** the incident illumination!</a:t>
            </a:r>
          </a:p>
          <a:p>
            <a:pPr marL="0" marR="0" lvl="0" indent="0" algn="l" rtl="0">
              <a:spcBef>
                <a:spcPts val="0"/>
              </a:spcBef>
              <a:spcAft>
                <a:spcPts val="0"/>
              </a:spcAft>
              <a:buSzPct val="25000"/>
              <a:buNone/>
            </a:pPr>
            <a:endParaRPr sz="1200" b="0" i="0" u="none" strike="noStrike" cap="none">
              <a:solidFill>
                <a:srgbClr val="000000"/>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a:solidFill>
                  <a:srgbClr val="000000"/>
                </a:solidFill>
                <a:latin typeface="Calibri"/>
                <a:ea typeface="Calibri"/>
                <a:cs typeface="Calibri"/>
                <a:sym typeface="Calibri"/>
              </a:rPr>
              <a:t>Now, this is something interesting – let’s investigate this a bit further. Let’s consider a scenario where both these effects occur together.</a:t>
            </a:r>
          </a:p>
        </p:txBody>
      </p:sp>
      <p:sp>
        <p:nvSpPr>
          <p:cNvPr id="371" name="Shape 37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7772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Shape 3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99" name="Shape 39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Here is a toy scene consisting of a wax candle. We covered the top and bottom parts of the candle with diffuse paper – so that only the middle portion is translucent.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99"/>
              </a:buClr>
              <a:buSzPct val="25000"/>
              <a:buFont typeface="Times New Roman"/>
              <a:buNone/>
            </a:pPr>
            <a:r>
              <a:rPr lang="en-US" sz="1200" b="0" i="0" u="none" strike="noStrike" cap="none">
                <a:solidFill>
                  <a:srgbClr val="000000"/>
                </a:solidFill>
                <a:latin typeface="Times New Roman"/>
                <a:ea typeface="Times New Roman"/>
                <a:cs typeface="Times New Roman"/>
                <a:sym typeface="Times New Roman"/>
              </a:rPr>
              <a:t>Now, let’s project a stripes pattern on this candle with a projector. This is illustrated with this ray-diagram here. Since the projector is focused on the background wall –the candle receives defocused illumination. Additionally, **ONLY** the middle portion of the candle receives global illumination in the form of sub-surface scattering.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99"/>
              </a:buClr>
              <a:buSzPct val="25000"/>
              <a:buFont typeface="Times New Roman"/>
              <a:buNone/>
            </a:pPr>
            <a:r>
              <a:rPr lang="en-US" sz="1200" b="0" i="0" u="none" strike="noStrike" cap="none">
                <a:solidFill>
                  <a:srgbClr val="000000"/>
                </a:solidFill>
                <a:latin typeface="Times New Roman"/>
                <a:ea typeface="Times New Roman"/>
                <a:cs typeface="Times New Roman"/>
                <a:sym typeface="Times New Roman"/>
              </a:rPr>
              <a:t>By shifting the illumination pattern one pixel at a time – we record the temporal brightness profiles at the scene points A and B.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99"/>
              </a:buClr>
              <a:buSzPct val="25000"/>
              <a:buFont typeface="Times New Roman"/>
              <a:buNone/>
            </a:pPr>
            <a:r>
              <a:rPr lang="en-US" sz="1200" b="0" i="0" u="none" strike="noStrike" cap="none">
                <a:solidFill>
                  <a:srgbClr val="000000"/>
                </a:solidFill>
                <a:latin typeface="Times New Roman"/>
                <a:ea typeface="Times New Roman"/>
                <a:cs typeface="Times New Roman"/>
                <a:sym typeface="Times New Roman"/>
              </a:rPr>
              <a:t>Clearly, Profile at A is more blurred than Profile at B due to the effect of global illumination. We can state this fact as a convolution with a global illumination blur kernel. The profile at B is a convolution of the input pattern with the defocus blur kernel. </a:t>
            </a:r>
          </a:p>
          <a:p>
            <a:pPr marL="0" marR="0" lvl="0" indent="0" algn="l" rtl="0">
              <a:spcBef>
                <a:spcPts val="0"/>
              </a:spcBef>
              <a:spcAft>
                <a:spcPts val="0"/>
              </a:spcAft>
              <a:buSzPct val="25000"/>
              <a:buNone/>
            </a:pPr>
            <a:endParaRPr sz="1200" b="0" i="0" u="none" strike="noStrike" cap="none">
              <a:solidFill>
                <a:srgbClr val="000000"/>
              </a:solidFill>
              <a:latin typeface="Calibri"/>
              <a:ea typeface="Calibri"/>
              <a:cs typeface="Calibri"/>
              <a:sym typeface="Calibri"/>
            </a:endParaRPr>
          </a:p>
        </p:txBody>
      </p:sp>
      <p:sp>
        <p:nvSpPr>
          <p:cNvPr id="400" name="Shape 400"/>
          <p:cNvSpPr txBox="1"/>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3987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Shape 4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08" name="Shape 40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Here is a toy scene consisting of a wax candle. We covered the top and bottom parts of the candle with diffuse paper – so that only the middle portion is translucent.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99"/>
              </a:buClr>
              <a:buSzPct val="25000"/>
              <a:buFont typeface="Times New Roman"/>
              <a:buNone/>
            </a:pPr>
            <a:r>
              <a:rPr lang="en-US" sz="1200" b="0" i="0" u="none" strike="noStrike" cap="none">
                <a:solidFill>
                  <a:srgbClr val="000000"/>
                </a:solidFill>
                <a:latin typeface="Times New Roman"/>
                <a:ea typeface="Times New Roman"/>
                <a:cs typeface="Times New Roman"/>
                <a:sym typeface="Times New Roman"/>
              </a:rPr>
              <a:t>Now, let’s project a stripes pattern on this candle with a projector. This is illustrated with this ray-diagram here. Since the projector is focused on the background wall –the candle receives defocused illumination. Additionally, **ONLY** the middle portion of the candle receives global illumination in the form of sub-surface scattering.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99"/>
              </a:buClr>
              <a:buSzPct val="25000"/>
              <a:buFont typeface="Times New Roman"/>
              <a:buNone/>
            </a:pPr>
            <a:r>
              <a:rPr lang="en-US" sz="1200" b="0" i="0" u="none" strike="noStrike" cap="none">
                <a:solidFill>
                  <a:srgbClr val="000000"/>
                </a:solidFill>
                <a:latin typeface="Times New Roman"/>
                <a:ea typeface="Times New Roman"/>
                <a:cs typeface="Times New Roman"/>
                <a:sym typeface="Times New Roman"/>
              </a:rPr>
              <a:t>By shifting the illumination pattern one pixel at a time – we record the temporal brightness profiles at the scene points A and B.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99"/>
              </a:buClr>
              <a:buSzPct val="25000"/>
              <a:buFont typeface="Times New Roman"/>
              <a:buNone/>
            </a:pPr>
            <a:r>
              <a:rPr lang="en-US" sz="1200" b="0" i="0" u="none" strike="noStrike" cap="none">
                <a:solidFill>
                  <a:srgbClr val="000000"/>
                </a:solidFill>
                <a:latin typeface="Times New Roman"/>
                <a:ea typeface="Times New Roman"/>
                <a:cs typeface="Times New Roman"/>
                <a:sym typeface="Times New Roman"/>
              </a:rPr>
              <a:t>Clearly, Profile at A is more blurred than Profile at B due to the effect of global illumination. We can state this fact as a convolution with a global illumination blur kernel. The profile at B is a convolution of the input pattern with the defocus blur kernel. </a:t>
            </a:r>
          </a:p>
          <a:p>
            <a:pPr marL="0" marR="0" lvl="0" indent="0" algn="l" rtl="0">
              <a:spcBef>
                <a:spcPts val="0"/>
              </a:spcBef>
              <a:spcAft>
                <a:spcPts val="0"/>
              </a:spcAft>
              <a:buSzPct val="25000"/>
              <a:buNone/>
            </a:pPr>
            <a:endParaRPr sz="1200" b="0" i="0" u="none" strike="noStrike" cap="none">
              <a:solidFill>
                <a:srgbClr val="000000"/>
              </a:solidFill>
              <a:latin typeface="Calibri"/>
              <a:ea typeface="Calibri"/>
              <a:cs typeface="Calibri"/>
              <a:sym typeface="Calibri"/>
            </a:endParaRPr>
          </a:p>
        </p:txBody>
      </p:sp>
      <p:sp>
        <p:nvSpPr>
          <p:cNvPr id="409" name="Shape 409"/>
          <p:cNvSpPr txBox="1"/>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4471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29" name="Shape 42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Here is a toy scene consisting of a wax candle. We covered the top and bottom parts of the candle with diffuse paper – so that only the middle portion is translucent.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99"/>
              </a:buClr>
              <a:buSzPct val="25000"/>
              <a:buFont typeface="Times New Roman"/>
              <a:buNone/>
            </a:pPr>
            <a:r>
              <a:rPr lang="en-US" sz="1200" b="0" i="0" u="none" strike="noStrike" cap="none">
                <a:solidFill>
                  <a:srgbClr val="000000"/>
                </a:solidFill>
                <a:latin typeface="Times New Roman"/>
                <a:ea typeface="Times New Roman"/>
                <a:cs typeface="Times New Roman"/>
                <a:sym typeface="Times New Roman"/>
              </a:rPr>
              <a:t>Now, let’s project a stripes pattern on this candle with a projector. This is illustrated with this ray-diagram here. Since the projector is focused on the background wall –the candle receives defocused illumination. Additionally, **ONLY** the middle portion of the candle receives global illumination in the form of sub-surface scattering.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99"/>
              </a:buClr>
              <a:buSzPct val="25000"/>
              <a:buFont typeface="Times New Roman"/>
              <a:buNone/>
            </a:pPr>
            <a:r>
              <a:rPr lang="en-US" sz="1200" b="0" i="0" u="none" strike="noStrike" cap="none">
                <a:solidFill>
                  <a:srgbClr val="000000"/>
                </a:solidFill>
                <a:latin typeface="Times New Roman"/>
                <a:ea typeface="Times New Roman"/>
                <a:cs typeface="Times New Roman"/>
                <a:sym typeface="Times New Roman"/>
              </a:rPr>
              <a:t>By shifting the illumination pattern one pixel at a time – we record the temporal brightness profiles at the scene points A and B.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99"/>
              </a:buClr>
              <a:buSzPct val="25000"/>
              <a:buFont typeface="Times New Roman"/>
              <a:buNone/>
            </a:pPr>
            <a:r>
              <a:rPr lang="en-US" sz="1200" b="0" i="0" u="none" strike="noStrike" cap="none">
                <a:solidFill>
                  <a:srgbClr val="000000"/>
                </a:solidFill>
                <a:latin typeface="Times New Roman"/>
                <a:ea typeface="Times New Roman"/>
                <a:cs typeface="Times New Roman"/>
                <a:sym typeface="Times New Roman"/>
              </a:rPr>
              <a:t>Clearly, Profile at A is more blurred than Profile at B due to the effect of global illumination. We can state this fact as a convolution with a global illumination blur kernel. The profile at B is a convolution of the input pattern with the defocus blur kernel. </a:t>
            </a:r>
          </a:p>
          <a:p>
            <a:pPr marL="0" marR="0" lvl="0" indent="0" algn="l" rtl="0">
              <a:spcBef>
                <a:spcPts val="0"/>
              </a:spcBef>
              <a:spcAft>
                <a:spcPts val="0"/>
              </a:spcAft>
              <a:buSzPct val="25000"/>
              <a:buNone/>
            </a:pPr>
            <a:endParaRPr sz="1200" b="0" i="0" u="none" strike="noStrike" cap="none">
              <a:solidFill>
                <a:srgbClr val="000000"/>
              </a:solidFill>
              <a:latin typeface="Calibri"/>
              <a:ea typeface="Calibri"/>
              <a:cs typeface="Calibri"/>
              <a:sym typeface="Calibri"/>
            </a:endParaRPr>
          </a:p>
        </p:txBody>
      </p:sp>
      <p:sp>
        <p:nvSpPr>
          <p:cNvPr id="430" name="Shape 430"/>
          <p:cNvSpPr txBox="1"/>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41831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5"/>
        <p:cNvGrpSpPr/>
        <p:nvPr/>
      </p:nvGrpSpPr>
      <p:grpSpPr>
        <a:xfrm>
          <a:off x="0" y="0"/>
          <a:ext cx="0" cy="0"/>
          <a:chOff x="0" y="0"/>
          <a:chExt cx="0" cy="0"/>
        </a:xfrm>
      </p:grpSpPr>
      <p:sp>
        <p:nvSpPr>
          <p:cNvPr id="16" name="Shape 1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7" name="Shape 1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8" name="Shape 1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80" name="Shape 80"/>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2" name="Shape 8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3" name="Shape 8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9" name="Shape 2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0" name="Shape 3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4" name="Shape 3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1" name="Shape 5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2" name="Shape 5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3" name="Shape 6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4" name="Shape 6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67" name="Shape 67"/>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spcAft>
                <a:spcPts val="0"/>
              </a:spcAft>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spcAft>
                <a:spcPts val="0"/>
              </a:spcAft>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spcAft>
                <a:spcPts val="0"/>
              </a:spcAft>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0" name="Shape 7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1" name="Shape 7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74" name="Shape 74"/>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6" name="Shape 7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C1C1C"/>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3.jpg"/><Relationship Id="rId6" Type="http://schemas.openxmlformats.org/officeDocument/2006/relationships/image" Target="../media/image4.jp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g"/><Relationship Id="rId5" Type="http://schemas.openxmlformats.org/officeDocument/2006/relationships/image" Target="../media/image30.jpg"/><Relationship Id="rId6"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36.png"/><Relationship Id="rId7"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9" Type="http://schemas.openxmlformats.org/officeDocument/2006/relationships/image" Target="../media/image47.tiff"/><Relationship Id="rId20" Type="http://schemas.openxmlformats.org/officeDocument/2006/relationships/image" Target="../media/image57.tiff"/><Relationship Id="rId21" Type="http://schemas.openxmlformats.org/officeDocument/2006/relationships/image" Target="../media/image58.tiff"/><Relationship Id="rId22" Type="http://schemas.openxmlformats.org/officeDocument/2006/relationships/image" Target="../media/image59.tiff"/><Relationship Id="rId23" Type="http://schemas.openxmlformats.org/officeDocument/2006/relationships/image" Target="../media/image60.tiff"/><Relationship Id="rId24" Type="http://schemas.openxmlformats.org/officeDocument/2006/relationships/image" Target="../media/image61.tiff"/><Relationship Id="rId10" Type="http://schemas.openxmlformats.org/officeDocument/2006/relationships/image" Target="NULL"/><Relationship Id="rId11" Type="http://schemas.openxmlformats.org/officeDocument/2006/relationships/image" Target="../media/image48.tiff"/><Relationship Id="rId12" Type="http://schemas.openxmlformats.org/officeDocument/2006/relationships/image" Target="../media/image49.tiff"/><Relationship Id="rId13" Type="http://schemas.openxmlformats.org/officeDocument/2006/relationships/image" Target="../media/image50.tiff"/><Relationship Id="rId14" Type="http://schemas.openxmlformats.org/officeDocument/2006/relationships/image" Target="../media/image51.tiff"/><Relationship Id="rId15" Type="http://schemas.openxmlformats.org/officeDocument/2006/relationships/image" Target="../media/image52.tiff"/><Relationship Id="rId16" Type="http://schemas.openxmlformats.org/officeDocument/2006/relationships/image" Target="../media/image53.tiff"/><Relationship Id="rId17" Type="http://schemas.openxmlformats.org/officeDocument/2006/relationships/image" Target="../media/image54.tiff"/><Relationship Id="rId18" Type="http://schemas.openxmlformats.org/officeDocument/2006/relationships/image" Target="../media/image55.tiff"/><Relationship Id="rId19" Type="http://schemas.openxmlformats.org/officeDocument/2006/relationships/image" Target="../media/image56.tiff"/><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1.tiff"/><Relationship Id="rId4" Type="http://schemas.openxmlformats.org/officeDocument/2006/relationships/image" Target="../media/image42.tiff"/><Relationship Id="rId5" Type="http://schemas.openxmlformats.org/officeDocument/2006/relationships/image" Target="../media/image43.tiff"/><Relationship Id="rId6" Type="http://schemas.openxmlformats.org/officeDocument/2006/relationships/image" Target="../media/image44.tiff"/><Relationship Id="rId7" Type="http://schemas.openxmlformats.org/officeDocument/2006/relationships/image" Target="../media/image45.tiff"/><Relationship Id="rId8" Type="http://schemas.openxmlformats.org/officeDocument/2006/relationships/image" Target="../media/image46.tiff"/></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36.png"/><Relationship Id="rId8"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66.jp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7.png"/><Relationship Id="rId8" Type="http://schemas.openxmlformats.org/officeDocument/2006/relationships/image" Target="../media/image68.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g"/><Relationship Id="rId5" Type="http://schemas.openxmlformats.org/officeDocument/2006/relationships/image" Target="../media/image7.png"/><Relationship Id="rId6" Type="http://schemas.openxmlformats.org/officeDocument/2006/relationships/image" Target="../media/image8.jpg"/><Relationship Id="rId7" Type="http://schemas.openxmlformats.org/officeDocument/2006/relationships/image" Target="../media/image9.jpg"/><Relationship Id="rId8" Type="http://schemas.openxmlformats.org/officeDocument/2006/relationships/image" Target="../media/image10.jp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8.jpg"/><Relationship Id="rId7" Type="http://schemas.openxmlformats.org/officeDocument/2006/relationships/image" Target="../media/image9.jp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p:nvPr/>
        </p:nvSpPr>
        <p:spPr>
          <a:xfrm>
            <a:off x="457200" y="400050"/>
            <a:ext cx="8229600" cy="120015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600" b="1" i="0" u="none" strike="noStrike" cap="none">
                <a:solidFill>
                  <a:srgbClr val="FFFF99"/>
                </a:solidFill>
                <a:latin typeface="Times New Roman"/>
                <a:ea typeface="Times New Roman"/>
                <a:cs typeface="Times New Roman"/>
                <a:sym typeface="Times New Roman"/>
              </a:rPr>
              <a:t>(De) Focusing on Global Illumination   for Active Scene Recovery</a:t>
            </a:r>
          </a:p>
        </p:txBody>
      </p:sp>
      <p:sp>
        <p:nvSpPr>
          <p:cNvPr id="90" name="Shape 90"/>
          <p:cNvSpPr txBox="1"/>
          <p:nvPr/>
        </p:nvSpPr>
        <p:spPr>
          <a:xfrm>
            <a:off x="609600" y="2371725"/>
            <a:ext cx="3813174" cy="52387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800" b="0" i="0" u="none" strike="noStrike" cap="none">
                <a:solidFill>
                  <a:srgbClr val="FDE9D8"/>
                </a:solidFill>
                <a:latin typeface="Times New Roman"/>
                <a:ea typeface="Times New Roman"/>
                <a:cs typeface="Times New Roman"/>
                <a:sym typeface="Times New Roman"/>
              </a:rPr>
              <a:t>Mohit Gupta</a:t>
            </a:r>
            <a:r>
              <a:rPr lang="en-US" sz="2800" b="0" i="0" u="none" strike="noStrike" cap="none" baseline="30000">
                <a:solidFill>
                  <a:srgbClr val="FDE9D8"/>
                </a:solidFill>
                <a:latin typeface="Times New Roman"/>
                <a:ea typeface="Times New Roman"/>
                <a:cs typeface="Times New Roman"/>
                <a:sym typeface="Times New Roman"/>
              </a:rPr>
              <a:t>1</a:t>
            </a:r>
          </a:p>
        </p:txBody>
      </p:sp>
      <p:sp>
        <p:nvSpPr>
          <p:cNvPr id="91" name="Shape 91"/>
          <p:cNvSpPr txBox="1"/>
          <p:nvPr/>
        </p:nvSpPr>
        <p:spPr>
          <a:xfrm>
            <a:off x="609600" y="2914650"/>
            <a:ext cx="3813174" cy="52387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800" b="0" i="0" u="none" strike="noStrike" cap="none">
                <a:solidFill>
                  <a:srgbClr val="FDE9D8"/>
                </a:solidFill>
                <a:latin typeface="Times New Roman"/>
                <a:ea typeface="Times New Roman"/>
                <a:cs typeface="Times New Roman"/>
                <a:sym typeface="Times New Roman"/>
              </a:rPr>
              <a:t>Yuandong Tian</a:t>
            </a:r>
            <a:r>
              <a:rPr lang="en-US" sz="2800" b="0" i="0" u="none" strike="noStrike" cap="none" baseline="30000">
                <a:solidFill>
                  <a:srgbClr val="FDE9D8"/>
                </a:solidFill>
                <a:latin typeface="Times New Roman"/>
                <a:ea typeface="Times New Roman"/>
                <a:cs typeface="Times New Roman"/>
                <a:sym typeface="Times New Roman"/>
              </a:rPr>
              <a:t>1</a:t>
            </a:r>
          </a:p>
        </p:txBody>
      </p:sp>
      <p:sp>
        <p:nvSpPr>
          <p:cNvPr id="92" name="Shape 92"/>
          <p:cNvSpPr txBox="1"/>
          <p:nvPr/>
        </p:nvSpPr>
        <p:spPr>
          <a:xfrm>
            <a:off x="4721225" y="2371725"/>
            <a:ext cx="3813174" cy="52387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800" b="0" i="0" u="none" strike="noStrike" cap="none">
                <a:solidFill>
                  <a:srgbClr val="FDE9D8"/>
                </a:solidFill>
                <a:latin typeface="Times New Roman"/>
                <a:ea typeface="Times New Roman"/>
                <a:cs typeface="Times New Roman"/>
                <a:sym typeface="Times New Roman"/>
              </a:rPr>
              <a:t>Srinivasa Narasimhan</a:t>
            </a:r>
            <a:r>
              <a:rPr lang="en-US" sz="2800" b="0" i="0" u="none" strike="noStrike" cap="none" baseline="30000">
                <a:solidFill>
                  <a:srgbClr val="FDE9D8"/>
                </a:solidFill>
                <a:latin typeface="Times New Roman"/>
                <a:ea typeface="Times New Roman"/>
                <a:cs typeface="Times New Roman"/>
                <a:sym typeface="Times New Roman"/>
              </a:rPr>
              <a:t>1</a:t>
            </a:r>
          </a:p>
        </p:txBody>
      </p:sp>
      <p:sp>
        <p:nvSpPr>
          <p:cNvPr id="93" name="Shape 93"/>
          <p:cNvSpPr txBox="1"/>
          <p:nvPr/>
        </p:nvSpPr>
        <p:spPr>
          <a:xfrm>
            <a:off x="4721225" y="2914650"/>
            <a:ext cx="3813174" cy="52387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800" b="0" i="0" u="none" strike="noStrike" cap="none">
                <a:solidFill>
                  <a:srgbClr val="FDE9D8"/>
                </a:solidFill>
                <a:latin typeface="Times New Roman"/>
                <a:ea typeface="Times New Roman"/>
                <a:cs typeface="Times New Roman"/>
                <a:sym typeface="Times New Roman"/>
              </a:rPr>
              <a:t>Li Zhang</a:t>
            </a:r>
            <a:r>
              <a:rPr lang="en-US" sz="2800" b="0" i="0" u="none" strike="noStrike" cap="none" baseline="30000">
                <a:solidFill>
                  <a:srgbClr val="FDE9D8"/>
                </a:solidFill>
                <a:latin typeface="Times New Roman"/>
                <a:ea typeface="Times New Roman"/>
                <a:cs typeface="Times New Roman"/>
                <a:sym typeface="Times New Roman"/>
              </a:rPr>
              <a:t>2</a:t>
            </a:r>
          </a:p>
        </p:txBody>
      </p:sp>
      <p:sp>
        <p:nvSpPr>
          <p:cNvPr id="94" name="Shape 94"/>
          <p:cNvSpPr txBox="1"/>
          <p:nvPr/>
        </p:nvSpPr>
        <p:spPr>
          <a:xfrm>
            <a:off x="609600" y="3962400"/>
            <a:ext cx="3813174" cy="954106"/>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800" b="0" i="0" u="none" strike="noStrike" cap="none" baseline="30000">
                <a:solidFill>
                  <a:srgbClr val="FDE9D8"/>
                </a:solidFill>
                <a:latin typeface="Times New Roman"/>
                <a:ea typeface="Times New Roman"/>
                <a:cs typeface="Times New Roman"/>
                <a:sym typeface="Times New Roman"/>
              </a:rPr>
              <a:t>1</a:t>
            </a:r>
            <a:r>
              <a:rPr lang="en-US" sz="2800" b="0" i="0" u="none" strike="noStrike" cap="none">
                <a:solidFill>
                  <a:srgbClr val="FDE9D8"/>
                </a:solidFill>
                <a:latin typeface="Times New Roman"/>
                <a:ea typeface="Times New Roman"/>
                <a:cs typeface="Times New Roman"/>
                <a:sym typeface="Times New Roman"/>
              </a:rPr>
              <a:t>Carnegie Mellon University</a:t>
            </a:r>
          </a:p>
        </p:txBody>
      </p:sp>
      <p:sp>
        <p:nvSpPr>
          <p:cNvPr id="95" name="Shape 95"/>
          <p:cNvSpPr txBox="1"/>
          <p:nvPr/>
        </p:nvSpPr>
        <p:spPr>
          <a:xfrm>
            <a:off x="5029200" y="3962400"/>
            <a:ext cx="3352799" cy="954106"/>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800" b="0" i="0" u="none" strike="noStrike" cap="none" baseline="30000">
                <a:solidFill>
                  <a:srgbClr val="FDE9D8"/>
                </a:solidFill>
                <a:latin typeface="Times New Roman"/>
                <a:ea typeface="Times New Roman"/>
                <a:cs typeface="Times New Roman"/>
                <a:sym typeface="Times New Roman"/>
              </a:rPr>
              <a:t>2</a:t>
            </a:r>
            <a:r>
              <a:rPr lang="en-US" sz="2800" b="0" i="0" u="none" strike="noStrike" cap="none">
                <a:solidFill>
                  <a:srgbClr val="FDE9D8"/>
                </a:solidFill>
                <a:latin typeface="Times New Roman"/>
                <a:ea typeface="Times New Roman"/>
                <a:cs typeface="Times New Roman"/>
                <a:sym typeface="Times New Roman"/>
              </a:rPr>
              <a:t>University of Wisconsin-Madison</a:t>
            </a:r>
          </a:p>
        </p:txBody>
      </p:sp>
      <p:sp>
        <p:nvSpPr>
          <p:cNvPr id="96" name="Shape 96"/>
          <p:cNvSpPr txBox="1"/>
          <p:nvPr/>
        </p:nvSpPr>
        <p:spPr>
          <a:xfrm>
            <a:off x="457200" y="5715000"/>
            <a:ext cx="8229600" cy="646331"/>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600">
                <a:solidFill>
                  <a:srgbClr val="E36C09"/>
                </a:solidFill>
                <a:latin typeface="Times New Roman"/>
                <a:ea typeface="Times New Roman"/>
                <a:cs typeface="Times New Roman"/>
                <a:sym typeface="Times New Roman"/>
              </a:rPr>
              <a:t>Presented by Rick and Chia-Yin</a:t>
            </a:r>
          </a:p>
        </p:txBody>
      </p:sp>
      <p:sp>
        <p:nvSpPr>
          <p:cNvPr id="97" name="Shape 9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88888"/>
                </a:solidFill>
                <a:latin typeface="Calibri"/>
                <a:ea typeface="Calibri"/>
                <a:cs typeface="Calibri"/>
                <a:sym typeface="Calibri"/>
              </a:rPr>
              <a:t>1</a:t>
            </a:fld>
            <a:endParaRPr lang="en-US" sz="1200" b="0" i="0" u="none" strike="noStrike" cap="none">
              <a:solidFill>
                <a:srgbClr val="888888"/>
              </a:solidFill>
              <a:latin typeface="Calibri"/>
              <a:ea typeface="Calibri"/>
              <a:cs typeface="Calibri"/>
              <a:sym typeface="Calibri"/>
            </a:endParaRPr>
          </a:p>
        </p:txBody>
      </p:sp>
    </p:spTree>
  </p:cSld>
  <p:clrMapOvr>
    <a:masterClrMapping/>
  </p:clrMapOvr>
  <p:transition>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Shape 456"/>
          <p:cNvPicPr preferRelativeResize="0"/>
          <p:nvPr/>
        </p:nvPicPr>
        <p:blipFill rotWithShape="1">
          <a:blip r:embed="rId3">
            <a:alphaModFix/>
          </a:blip>
          <a:srcRect/>
          <a:stretch/>
        </p:blipFill>
        <p:spPr>
          <a:xfrm>
            <a:off x="685800" y="1066800"/>
            <a:ext cx="1501200" cy="2497499"/>
          </a:xfrm>
          <a:prstGeom prst="rect">
            <a:avLst/>
          </a:prstGeom>
          <a:noFill/>
          <a:ln w="9525" cap="flat" cmpd="sng">
            <a:solidFill>
              <a:srgbClr val="3F3F3F"/>
            </a:solidFill>
            <a:prstDash val="solid"/>
            <a:round/>
            <a:headEnd type="none" w="med" len="med"/>
            <a:tailEnd type="none" w="med" len="med"/>
          </a:ln>
        </p:spPr>
      </p:pic>
      <p:sp>
        <p:nvSpPr>
          <p:cNvPr id="457" name="Shape 457"/>
          <p:cNvSpPr txBox="1"/>
          <p:nvPr/>
        </p:nvSpPr>
        <p:spPr>
          <a:xfrm>
            <a:off x="0" y="115888"/>
            <a:ext cx="9144000" cy="5841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200">
                <a:solidFill>
                  <a:srgbClr val="FFFF99"/>
                </a:solidFill>
                <a:latin typeface="Times New Roman"/>
                <a:ea typeface="Times New Roman"/>
                <a:cs typeface="Times New Roman"/>
                <a:sym typeface="Times New Roman"/>
              </a:rPr>
              <a:t>Defocused Illumination + Global Illumination</a:t>
            </a:r>
          </a:p>
        </p:txBody>
      </p:sp>
      <p:sp>
        <p:nvSpPr>
          <p:cNvPr id="458" name="Shape 458"/>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10</a:t>
            </a:fld>
            <a:endParaRPr lang="en-US" sz="1200">
              <a:solidFill>
                <a:srgbClr val="888888"/>
              </a:solidFill>
              <a:latin typeface="Calibri"/>
              <a:ea typeface="Calibri"/>
              <a:cs typeface="Calibri"/>
              <a:sym typeface="Calibri"/>
            </a:endParaRPr>
          </a:p>
        </p:txBody>
      </p:sp>
      <p:pic>
        <p:nvPicPr>
          <p:cNvPr id="459" name="Shape 459"/>
          <p:cNvPicPr preferRelativeResize="0"/>
          <p:nvPr/>
        </p:nvPicPr>
        <p:blipFill rotWithShape="1">
          <a:blip r:embed="rId4">
            <a:alphaModFix/>
          </a:blip>
          <a:srcRect/>
          <a:stretch/>
        </p:blipFill>
        <p:spPr>
          <a:xfrm>
            <a:off x="3214500" y="2713700"/>
            <a:ext cx="4016999" cy="365099"/>
          </a:xfrm>
          <a:prstGeom prst="rect">
            <a:avLst/>
          </a:prstGeom>
          <a:noFill/>
          <a:ln>
            <a:noFill/>
          </a:ln>
        </p:spPr>
      </p:pic>
      <p:sp>
        <p:nvSpPr>
          <p:cNvPr id="460" name="Shape 460"/>
          <p:cNvSpPr txBox="1"/>
          <p:nvPr/>
        </p:nvSpPr>
        <p:spPr>
          <a:xfrm>
            <a:off x="2805650" y="1011762"/>
            <a:ext cx="2647499" cy="4001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a:solidFill>
                  <a:srgbClr val="EFEFEF"/>
                </a:solidFill>
                <a:latin typeface="Times New Roman"/>
                <a:ea typeface="Times New Roman"/>
                <a:cs typeface="Times New Roman"/>
                <a:sym typeface="Times New Roman"/>
              </a:rPr>
              <a:t>Direct component:</a:t>
            </a:r>
          </a:p>
        </p:txBody>
      </p:sp>
      <p:sp>
        <p:nvSpPr>
          <p:cNvPr id="461" name="Shape 461"/>
          <p:cNvSpPr/>
          <p:nvPr/>
        </p:nvSpPr>
        <p:spPr>
          <a:xfrm>
            <a:off x="1311450" y="2455550"/>
            <a:ext cx="156600" cy="156299"/>
          </a:xfrm>
          <a:prstGeom prst="ellipse">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462" name="Shape 462"/>
          <p:cNvSpPr txBox="1"/>
          <p:nvPr/>
        </p:nvSpPr>
        <p:spPr>
          <a:xfrm>
            <a:off x="1405000" y="2478300"/>
            <a:ext cx="283200" cy="4001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a:solidFill>
                  <a:srgbClr val="E36C09"/>
                </a:solidFill>
                <a:latin typeface="Times New Roman"/>
                <a:ea typeface="Times New Roman"/>
                <a:cs typeface="Times New Roman"/>
                <a:sym typeface="Times New Roman"/>
              </a:rPr>
              <a:t>i</a:t>
            </a:r>
          </a:p>
        </p:txBody>
      </p:sp>
      <p:grpSp>
        <p:nvGrpSpPr>
          <p:cNvPr id="463" name="Shape 463"/>
          <p:cNvGrpSpPr/>
          <p:nvPr/>
        </p:nvGrpSpPr>
        <p:grpSpPr>
          <a:xfrm>
            <a:off x="2500850" y="3161800"/>
            <a:ext cx="1632000" cy="1184724"/>
            <a:chOff x="2500850" y="2056425"/>
            <a:chExt cx="1632000" cy="1184724"/>
          </a:xfrm>
        </p:grpSpPr>
        <p:cxnSp>
          <p:nvCxnSpPr>
            <p:cNvPr id="464" name="Shape 464"/>
            <p:cNvCxnSpPr/>
            <p:nvPr/>
          </p:nvCxnSpPr>
          <p:spPr>
            <a:xfrm rot="10800000" flipH="1">
              <a:off x="3324650" y="2056425"/>
              <a:ext cx="1800" cy="316499"/>
            </a:xfrm>
            <a:prstGeom prst="straightConnector1">
              <a:avLst/>
            </a:prstGeom>
            <a:noFill/>
            <a:ln w="15875" cap="flat" cmpd="sng">
              <a:solidFill>
                <a:srgbClr val="E36C09"/>
              </a:solidFill>
              <a:prstDash val="solid"/>
              <a:round/>
              <a:headEnd type="none" w="med" len="med"/>
              <a:tailEnd type="triangle" w="lg" len="lg"/>
            </a:ln>
          </p:spPr>
        </p:cxnSp>
        <p:sp>
          <p:nvSpPr>
            <p:cNvPr id="465" name="Shape 465"/>
            <p:cNvSpPr txBox="1"/>
            <p:nvPr/>
          </p:nvSpPr>
          <p:spPr>
            <a:xfrm>
              <a:off x="2500850" y="2379250"/>
              <a:ext cx="1632000" cy="8618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radiance </a:t>
              </a:r>
            </a:p>
            <a:p>
              <a:pPr marL="0" marR="0" lvl="0" indent="0" algn="ctr" rtl="0">
                <a:spcBef>
                  <a:spcPts val="0"/>
                </a:spcBef>
                <a:spcAft>
                  <a:spcPts val="0"/>
                </a:spcAft>
                <a:buNone/>
              </a:pPr>
              <a:endParaRPr sz="2400">
                <a:solidFill>
                  <a:srgbClr val="E36C09"/>
                </a:solidFill>
                <a:latin typeface="Times New Roman"/>
                <a:ea typeface="Times New Roman"/>
                <a:cs typeface="Times New Roman"/>
                <a:sym typeface="Times New Roman"/>
              </a:endParaRPr>
            </a:p>
          </p:txBody>
        </p:sp>
      </p:grpSp>
      <p:grpSp>
        <p:nvGrpSpPr>
          <p:cNvPr id="466" name="Shape 466"/>
          <p:cNvGrpSpPr/>
          <p:nvPr/>
        </p:nvGrpSpPr>
        <p:grpSpPr>
          <a:xfrm>
            <a:off x="2500700" y="1999876"/>
            <a:ext cx="1632000" cy="630824"/>
            <a:chOff x="1093150" y="2661"/>
            <a:chExt cx="1632000" cy="861899"/>
          </a:xfrm>
        </p:grpSpPr>
        <p:cxnSp>
          <p:nvCxnSpPr>
            <p:cNvPr id="467" name="Shape 467"/>
            <p:cNvCxnSpPr/>
            <p:nvPr/>
          </p:nvCxnSpPr>
          <p:spPr>
            <a:xfrm>
              <a:off x="2139700" y="558302"/>
              <a:ext cx="118500" cy="253199"/>
            </a:xfrm>
            <a:prstGeom prst="straightConnector1">
              <a:avLst/>
            </a:prstGeom>
            <a:noFill/>
            <a:ln w="15875" cap="flat" cmpd="sng">
              <a:solidFill>
                <a:srgbClr val="E36C09"/>
              </a:solidFill>
              <a:prstDash val="solid"/>
              <a:round/>
              <a:headEnd type="none" w="med" len="med"/>
              <a:tailEnd type="triangle" w="lg" len="lg"/>
            </a:ln>
          </p:spPr>
        </p:cxnSp>
        <p:sp>
          <p:nvSpPr>
            <p:cNvPr id="468" name="Shape 468"/>
            <p:cNvSpPr txBox="1"/>
            <p:nvPr/>
          </p:nvSpPr>
          <p:spPr>
            <a:xfrm>
              <a:off x="1093150" y="2661"/>
              <a:ext cx="1632000" cy="8618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time</a:t>
              </a:r>
            </a:p>
          </p:txBody>
        </p:sp>
      </p:grpSp>
      <p:grpSp>
        <p:nvGrpSpPr>
          <p:cNvPr id="469" name="Shape 469"/>
          <p:cNvGrpSpPr/>
          <p:nvPr/>
        </p:nvGrpSpPr>
        <p:grpSpPr>
          <a:xfrm>
            <a:off x="3592550" y="1609013"/>
            <a:ext cx="1632000" cy="1021687"/>
            <a:chOff x="1830425" y="1283232"/>
            <a:chExt cx="1632000" cy="1395938"/>
          </a:xfrm>
        </p:grpSpPr>
        <p:cxnSp>
          <p:nvCxnSpPr>
            <p:cNvPr id="470" name="Shape 470"/>
            <p:cNvCxnSpPr/>
            <p:nvPr/>
          </p:nvCxnSpPr>
          <p:spPr>
            <a:xfrm flipH="1">
              <a:off x="2329474" y="2338071"/>
              <a:ext cx="75600" cy="341100"/>
            </a:xfrm>
            <a:prstGeom prst="straightConnector1">
              <a:avLst/>
            </a:prstGeom>
            <a:noFill/>
            <a:ln w="15875" cap="flat" cmpd="sng">
              <a:solidFill>
                <a:srgbClr val="E36C09"/>
              </a:solidFill>
              <a:prstDash val="solid"/>
              <a:round/>
              <a:headEnd type="none" w="med" len="med"/>
              <a:tailEnd type="triangle" w="lg" len="lg"/>
            </a:ln>
          </p:spPr>
        </p:cxnSp>
        <p:sp>
          <p:nvSpPr>
            <p:cNvPr id="471" name="Shape 471"/>
            <p:cNvSpPr txBox="1"/>
            <p:nvPr/>
          </p:nvSpPr>
          <p:spPr>
            <a:xfrm>
              <a:off x="1830425" y="1283232"/>
              <a:ext cx="1632000" cy="8618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focal plane</a:t>
              </a:r>
            </a:p>
            <a:p>
              <a:pPr marL="0" marR="0" lvl="0" indent="0" algn="ctr"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location</a:t>
              </a:r>
            </a:p>
          </p:txBody>
        </p:sp>
      </p:grpSp>
      <p:grpSp>
        <p:nvGrpSpPr>
          <p:cNvPr id="472" name="Shape 472"/>
          <p:cNvGrpSpPr/>
          <p:nvPr/>
        </p:nvGrpSpPr>
        <p:grpSpPr>
          <a:xfrm>
            <a:off x="4050975" y="3161800"/>
            <a:ext cx="1632000" cy="1184724"/>
            <a:chOff x="2500850" y="2056425"/>
            <a:chExt cx="1632000" cy="1184724"/>
          </a:xfrm>
        </p:grpSpPr>
        <p:cxnSp>
          <p:nvCxnSpPr>
            <p:cNvPr id="473" name="Shape 473"/>
            <p:cNvCxnSpPr/>
            <p:nvPr/>
          </p:nvCxnSpPr>
          <p:spPr>
            <a:xfrm rot="10800000" flipH="1">
              <a:off x="3324650" y="2056425"/>
              <a:ext cx="1800" cy="316499"/>
            </a:xfrm>
            <a:prstGeom prst="straightConnector1">
              <a:avLst/>
            </a:prstGeom>
            <a:noFill/>
            <a:ln w="15875" cap="flat" cmpd="sng">
              <a:solidFill>
                <a:srgbClr val="E36C09"/>
              </a:solidFill>
              <a:prstDash val="solid"/>
              <a:round/>
              <a:headEnd type="none" w="med" len="med"/>
              <a:tailEnd type="triangle" w="lg" len="lg"/>
            </a:ln>
          </p:spPr>
        </p:cxnSp>
        <p:sp>
          <p:nvSpPr>
            <p:cNvPr id="474" name="Shape 474"/>
            <p:cNvSpPr txBox="1"/>
            <p:nvPr/>
          </p:nvSpPr>
          <p:spPr>
            <a:xfrm>
              <a:off x="2500850" y="2379250"/>
              <a:ext cx="1632000" cy="8618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BRDF,</a:t>
              </a:r>
            </a:p>
            <a:p>
              <a:pPr marL="0" marR="0" lvl="0" indent="0" algn="ctr"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orientation,</a:t>
              </a:r>
            </a:p>
            <a:p>
              <a:pPr marL="0" marR="0" lvl="0" indent="0" algn="ctr"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intensity fall-off</a:t>
              </a:r>
            </a:p>
          </p:txBody>
        </p:sp>
      </p:grpSp>
      <p:grpSp>
        <p:nvGrpSpPr>
          <p:cNvPr id="475" name="Shape 475"/>
          <p:cNvGrpSpPr/>
          <p:nvPr/>
        </p:nvGrpSpPr>
        <p:grpSpPr>
          <a:xfrm>
            <a:off x="5116583" y="1609000"/>
            <a:ext cx="1825555" cy="1089895"/>
            <a:chOff x="2102908" y="1283232"/>
            <a:chExt cx="1632000" cy="1489131"/>
          </a:xfrm>
        </p:grpSpPr>
        <p:cxnSp>
          <p:nvCxnSpPr>
            <p:cNvPr id="476" name="Shape 476"/>
            <p:cNvCxnSpPr/>
            <p:nvPr/>
          </p:nvCxnSpPr>
          <p:spPr>
            <a:xfrm flipH="1">
              <a:off x="2385158" y="2448964"/>
              <a:ext cx="124499" cy="323399"/>
            </a:xfrm>
            <a:prstGeom prst="straightConnector1">
              <a:avLst/>
            </a:prstGeom>
            <a:noFill/>
            <a:ln w="15875" cap="flat" cmpd="sng">
              <a:solidFill>
                <a:srgbClr val="E36C09"/>
              </a:solidFill>
              <a:prstDash val="solid"/>
              <a:round/>
              <a:headEnd type="none" w="med" len="med"/>
              <a:tailEnd type="triangle" w="lg" len="lg"/>
            </a:ln>
          </p:spPr>
        </p:cxnSp>
        <p:sp>
          <p:nvSpPr>
            <p:cNvPr id="477" name="Shape 477"/>
            <p:cNvSpPr txBox="1"/>
            <p:nvPr/>
          </p:nvSpPr>
          <p:spPr>
            <a:xfrm>
              <a:off x="2102908" y="1283232"/>
              <a:ext cx="1632000" cy="8618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illumination pattern</a:t>
              </a:r>
            </a:p>
          </p:txBody>
        </p:sp>
      </p:grpSp>
    </p:spTree>
  </p:cSld>
  <p:clrMapOvr>
    <a:masterClrMapping/>
  </p:clrMapOvr>
  <p:transition>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Shape 483"/>
          <p:cNvPicPr preferRelativeResize="0"/>
          <p:nvPr/>
        </p:nvPicPr>
        <p:blipFill rotWithShape="1">
          <a:blip r:embed="rId3">
            <a:alphaModFix/>
          </a:blip>
          <a:srcRect/>
          <a:stretch/>
        </p:blipFill>
        <p:spPr>
          <a:xfrm>
            <a:off x="685800" y="1066800"/>
            <a:ext cx="1501200" cy="2497499"/>
          </a:xfrm>
          <a:prstGeom prst="rect">
            <a:avLst/>
          </a:prstGeom>
          <a:noFill/>
          <a:ln w="9525" cap="flat" cmpd="sng">
            <a:solidFill>
              <a:srgbClr val="3F3F3F"/>
            </a:solidFill>
            <a:prstDash val="solid"/>
            <a:round/>
            <a:headEnd type="none" w="med" len="med"/>
            <a:tailEnd type="none" w="med" len="med"/>
          </a:ln>
        </p:spPr>
      </p:pic>
      <p:sp>
        <p:nvSpPr>
          <p:cNvPr id="484" name="Shape 484"/>
          <p:cNvSpPr txBox="1"/>
          <p:nvPr/>
        </p:nvSpPr>
        <p:spPr>
          <a:xfrm>
            <a:off x="0" y="115888"/>
            <a:ext cx="9144000" cy="5841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200">
                <a:solidFill>
                  <a:srgbClr val="FFFF99"/>
                </a:solidFill>
                <a:latin typeface="Times New Roman"/>
                <a:ea typeface="Times New Roman"/>
                <a:cs typeface="Times New Roman"/>
                <a:sym typeface="Times New Roman"/>
              </a:rPr>
              <a:t>Defocused Illumination + Global Illumination</a:t>
            </a:r>
          </a:p>
        </p:txBody>
      </p:sp>
      <p:sp>
        <p:nvSpPr>
          <p:cNvPr id="485" name="Shape 485"/>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11</a:t>
            </a:fld>
            <a:endParaRPr lang="en-US" sz="1200">
              <a:solidFill>
                <a:srgbClr val="888888"/>
              </a:solidFill>
              <a:latin typeface="Calibri"/>
              <a:ea typeface="Calibri"/>
              <a:cs typeface="Calibri"/>
              <a:sym typeface="Calibri"/>
            </a:endParaRPr>
          </a:p>
        </p:txBody>
      </p:sp>
      <p:pic>
        <p:nvPicPr>
          <p:cNvPr id="486" name="Shape 486"/>
          <p:cNvPicPr preferRelativeResize="0"/>
          <p:nvPr/>
        </p:nvPicPr>
        <p:blipFill rotWithShape="1">
          <a:blip r:embed="rId4">
            <a:alphaModFix/>
          </a:blip>
          <a:srcRect/>
          <a:stretch/>
        </p:blipFill>
        <p:spPr>
          <a:xfrm>
            <a:off x="3214500" y="2713700"/>
            <a:ext cx="4016999" cy="365099"/>
          </a:xfrm>
          <a:prstGeom prst="rect">
            <a:avLst/>
          </a:prstGeom>
          <a:noFill/>
          <a:ln>
            <a:noFill/>
          </a:ln>
        </p:spPr>
      </p:pic>
      <p:sp>
        <p:nvSpPr>
          <p:cNvPr id="487" name="Shape 487"/>
          <p:cNvSpPr txBox="1"/>
          <p:nvPr/>
        </p:nvSpPr>
        <p:spPr>
          <a:xfrm>
            <a:off x="2805650" y="1011762"/>
            <a:ext cx="2647499" cy="4001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a:solidFill>
                  <a:srgbClr val="EFEFEF"/>
                </a:solidFill>
                <a:latin typeface="Times New Roman"/>
                <a:ea typeface="Times New Roman"/>
                <a:cs typeface="Times New Roman"/>
                <a:sym typeface="Times New Roman"/>
              </a:rPr>
              <a:t>Direct component:</a:t>
            </a:r>
          </a:p>
        </p:txBody>
      </p:sp>
      <p:sp>
        <p:nvSpPr>
          <p:cNvPr id="488" name="Shape 488"/>
          <p:cNvSpPr/>
          <p:nvPr/>
        </p:nvSpPr>
        <p:spPr>
          <a:xfrm>
            <a:off x="1311450" y="2455550"/>
            <a:ext cx="156600" cy="156299"/>
          </a:xfrm>
          <a:prstGeom prst="ellipse">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489" name="Shape 489"/>
          <p:cNvSpPr txBox="1"/>
          <p:nvPr/>
        </p:nvSpPr>
        <p:spPr>
          <a:xfrm>
            <a:off x="1405000" y="2478300"/>
            <a:ext cx="283200" cy="4001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a:solidFill>
                  <a:srgbClr val="E36C09"/>
                </a:solidFill>
                <a:latin typeface="Times New Roman"/>
                <a:ea typeface="Times New Roman"/>
                <a:cs typeface="Times New Roman"/>
                <a:sym typeface="Times New Roman"/>
              </a:rPr>
              <a:t>i</a:t>
            </a:r>
          </a:p>
        </p:txBody>
      </p:sp>
      <p:grpSp>
        <p:nvGrpSpPr>
          <p:cNvPr id="490" name="Shape 490"/>
          <p:cNvGrpSpPr/>
          <p:nvPr/>
        </p:nvGrpSpPr>
        <p:grpSpPr>
          <a:xfrm>
            <a:off x="2500850" y="3161800"/>
            <a:ext cx="1632000" cy="1184724"/>
            <a:chOff x="2500850" y="2056425"/>
            <a:chExt cx="1632000" cy="1184724"/>
          </a:xfrm>
        </p:grpSpPr>
        <p:cxnSp>
          <p:nvCxnSpPr>
            <p:cNvPr id="491" name="Shape 491"/>
            <p:cNvCxnSpPr/>
            <p:nvPr/>
          </p:nvCxnSpPr>
          <p:spPr>
            <a:xfrm rot="10800000" flipH="1">
              <a:off x="3324650" y="2056425"/>
              <a:ext cx="1800" cy="316499"/>
            </a:xfrm>
            <a:prstGeom prst="straightConnector1">
              <a:avLst/>
            </a:prstGeom>
            <a:noFill/>
            <a:ln w="15875" cap="flat" cmpd="sng">
              <a:solidFill>
                <a:srgbClr val="E36C09"/>
              </a:solidFill>
              <a:prstDash val="solid"/>
              <a:round/>
              <a:headEnd type="none" w="med" len="med"/>
              <a:tailEnd type="triangle" w="lg" len="lg"/>
            </a:ln>
          </p:spPr>
        </p:cxnSp>
        <p:sp>
          <p:nvSpPr>
            <p:cNvPr id="492" name="Shape 492"/>
            <p:cNvSpPr txBox="1"/>
            <p:nvPr/>
          </p:nvSpPr>
          <p:spPr>
            <a:xfrm>
              <a:off x="2500850" y="2379250"/>
              <a:ext cx="1632000" cy="8618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radiance </a:t>
              </a:r>
            </a:p>
            <a:p>
              <a:pPr marL="0" marR="0" lvl="0" indent="0" algn="ctr" rtl="0">
                <a:spcBef>
                  <a:spcPts val="0"/>
                </a:spcBef>
                <a:spcAft>
                  <a:spcPts val="0"/>
                </a:spcAft>
                <a:buNone/>
              </a:pPr>
              <a:endParaRPr sz="2400">
                <a:solidFill>
                  <a:srgbClr val="E36C09"/>
                </a:solidFill>
                <a:latin typeface="Times New Roman"/>
                <a:ea typeface="Times New Roman"/>
                <a:cs typeface="Times New Roman"/>
                <a:sym typeface="Times New Roman"/>
              </a:endParaRPr>
            </a:p>
          </p:txBody>
        </p:sp>
      </p:grpSp>
      <p:grpSp>
        <p:nvGrpSpPr>
          <p:cNvPr id="493" name="Shape 493"/>
          <p:cNvGrpSpPr/>
          <p:nvPr/>
        </p:nvGrpSpPr>
        <p:grpSpPr>
          <a:xfrm>
            <a:off x="2500700" y="1999876"/>
            <a:ext cx="1632000" cy="630824"/>
            <a:chOff x="1093150" y="2661"/>
            <a:chExt cx="1632000" cy="861899"/>
          </a:xfrm>
        </p:grpSpPr>
        <p:cxnSp>
          <p:nvCxnSpPr>
            <p:cNvPr id="494" name="Shape 494"/>
            <p:cNvCxnSpPr/>
            <p:nvPr/>
          </p:nvCxnSpPr>
          <p:spPr>
            <a:xfrm>
              <a:off x="2139700" y="558302"/>
              <a:ext cx="118500" cy="253199"/>
            </a:xfrm>
            <a:prstGeom prst="straightConnector1">
              <a:avLst/>
            </a:prstGeom>
            <a:noFill/>
            <a:ln w="15875" cap="flat" cmpd="sng">
              <a:solidFill>
                <a:srgbClr val="E36C09"/>
              </a:solidFill>
              <a:prstDash val="solid"/>
              <a:round/>
              <a:headEnd type="none" w="med" len="med"/>
              <a:tailEnd type="triangle" w="lg" len="lg"/>
            </a:ln>
          </p:spPr>
        </p:cxnSp>
        <p:sp>
          <p:nvSpPr>
            <p:cNvPr id="495" name="Shape 495"/>
            <p:cNvSpPr txBox="1"/>
            <p:nvPr/>
          </p:nvSpPr>
          <p:spPr>
            <a:xfrm>
              <a:off x="1093150" y="2661"/>
              <a:ext cx="1632000" cy="8618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time</a:t>
              </a:r>
            </a:p>
          </p:txBody>
        </p:sp>
      </p:grpSp>
      <p:grpSp>
        <p:nvGrpSpPr>
          <p:cNvPr id="496" name="Shape 496"/>
          <p:cNvGrpSpPr/>
          <p:nvPr/>
        </p:nvGrpSpPr>
        <p:grpSpPr>
          <a:xfrm>
            <a:off x="3592550" y="1609013"/>
            <a:ext cx="1632000" cy="1021687"/>
            <a:chOff x="1830425" y="1283232"/>
            <a:chExt cx="1632000" cy="1395938"/>
          </a:xfrm>
        </p:grpSpPr>
        <p:cxnSp>
          <p:nvCxnSpPr>
            <p:cNvPr id="497" name="Shape 497"/>
            <p:cNvCxnSpPr/>
            <p:nvPr/>
          </p:nvCxnSpPr>
          <p:spPr>
            <a:xfrm flipH="1">
              <a:off x="2329474" y="2338071"/>
              <a:ext cx="75600" cy="341100"/>
            </a:xfrm>
            <a:prstGeom prst="straightConnector1">
              <a:avLst/>
            </a:prstGeom>
            <a:noFill/>
            <a:ln w="15875" cap="flat" cmpd="sng">
              <a:solidFill>
                <a:srgbClr val="E36C09"/>
              </a:solidFill>
              <a:prstDash val="solid"/>
              <a:round/>
              <a:headEnd type="none" w="med" len="med"/>
              <a:tailEnd type="triangle" w="lg" len="lg"/>
            </a:ln>
          </p:spPr>
        </p:cxnSp>
        <p:sp>
          <p:nvSpPr>
            <p:cNvPr id="498" name="Shape 498"/>
            <p:cNvSpPr txBox="1"/>
            <p:nvPr/>
          </p:nvSpPr>
          <p:spPr>
            <a:xfrm>
              <a:off x="1830425" y="1283232"/>
              <a:ext cx="1632000" cy="8618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focal plane</a:t>
              </a:r>
            </a:p>
            <a:p>
              <a:pPr marL="0" marR="0" lvl="0" indent="0" algn="ctr"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location</a:t>
              </a:r>
            </a:p>
          </p:txBody>
        </p:sp>
      </p:grpSp>
      <p:grpSp>
        <p:nvGrpSpPr>
          <p:cNvPr id="499" name="Shape 499"/>
          <p:cNvGrpSpPr/>
          <p:nvPr/>
        </p:nvGrpSpPr>
        <p:grpSpPr>
          <a:xfrm>
            <a:off x="4050975" y="3161800"/>
            <a:ext cx="1632000" cy="1184724"/>
            <a:chOff x="2500850" y="2056425"/>
            <a:chExt cx="1632000" cy="1184724"/>
          </a:xfrm>
        </p:grpSpPr>
        <p:cxnSp>
          <p:nvCxnSpPr>
            <p:cNvPr id="500" name="Shape 500"/>
            <p:cNvCxnSpPr/>
            <p:nvPr/>
          </p:nvCxnSpPr>
          <p:spPr>
            <a:xfrm rot="10800000" flipH="1">
              <a:off x="3324650" y="2056425"/>
              <a:ext cx="1800" cy="316499"/>
            </a:xfrm>
            <a:prstGeom prst="straightConnector1">
              <a:avLst/>
            </a:prstGeom>
            <a:noFill/>
            <a:ln w="15875" cap="flat" cmpd="sng">
              <a:solidFill>
                <a:srgbClr val="E36C09"/>
              </a:solidFill>
              <a:prstDash val="solid"/>
              <a:round/>
              <a:headEnd type="none" w="med" len="med"/>
              <a:tailEnd type="triangle" w="lg" len="lg"/>
            </a:ln>
          </p:spPr>
        </p:cxnSp>
        <p:sp>
          <p:nvSpPr>
            <p:cNvPr id="501" name="Shape 501"/>
            <p:cNvSpPr txBox="1"/>
            <p:nvPr/>
          </p:nvSpPr>
          <p:spPr>
            <a:xfrm>
              <a:off x="2500850" y="2379250"/>
              <a:ext cx="1632000" cy="8618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BRDF,</a:t>
              </a:r>
            </a:p>
            <a:p>
              <a:pPr marL="0" marR="0" lvl="0" indent="0" algn="ctr"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orientation,</a:t>
              </a:r>
            </a:p>
            <a:p>
              <a:pPr marL="0" marR="0" lvl="0" indent="0" algn="ctr"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intensity fall-off</a:t>
              </a:r>
            </a:p>
          </p:txBody>
        </p:sp>
      </p:grpSp>
      <p:grpSp>
        <p:nvGrpSpPr>
          <p:cNvPr id="502" name="Shape 502"/>
          <p:cNvGrpSpPr/>
          <p:nvPr/>
        </p:nvGrpSpPr>
        <p:grpSpPr>
          <a:xfrm>
            <a:off x="5116583" y="1609000"/>
            <a:ext cx="1825555" cy="1089895"/>
            <a:chOff x="2102908" y="1283232"/>
            <a:chExt cx="1632000" cy="1489131"/>
          </a:xfrm>
        </p:grpSpPr>
        <p:cxnSp>
          <p:nvCxnSpPr>
            <p:cNvPr id="503" name="Shape 503"/>
            <p:cNvCxnSpPr/>
            <p:nvPr/>
          </p:nvCxnSpPr>
          <p:spPr>
            <a:xfrm flipH="1">
              <a:off x="2385158" y="2448964"/>
              <a:ext cx="124499" cy="323399"/>
            </a:xfrm>
            <a:prstGeom prst="straightConnector1">
              <a:avLst/>
            </a:prstGeom>
            <a:noFill/>
            <a:ln w="15875" cap="flat" cmpd="sng">
              <a:solidFill>
                <a:srgbClr val="E36C09"/>
              </a:solidFill>
              <a:prstDash val="solid"/>
              <a:round/>
              <a:headEnd type="none" w="med" len="med"/>
              <a:tailEnd type="triangle" w="lg" len="lg"/>
            </a:ln>
          </p:spPr>
        </p:cxnSp>
        <p:sp>
          <p:nvSpPr>
            <p:cNvPr id="504" name="Shape 504"/>
            <p:cNvSpPr txBox="1"/>
            <p:nvPr/>
          </p:nvSpPr>
          <p:spPr>
            <a:xfrm>
              <a:off x="2102908" y="1283232"/>
              <a:ext cx="1632000" cy="8618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illumination pattern</a:t>
              </a:r>
            </a:p>
          </p:txBody>
        </p:sp>
      </p:grpSp>
      <p:grpSp>
        <p:nvGrpSpPr>
          <p:cNvPr id="505" name="Shape 505"/>
          <p:cNvGrpSpPr/>
          <p:nvPr/>
        </p:nvGrpSpPr>
        <p:grpSpPr>
          <a:xfrm>
            <a:off x="5830950" y="3161800"/>
            <a:ext cx="1632000" cy="1184724"/>
            <a:chOff x="2500850" y="2056425"/>
            <a:chExt cx="1632000" cy="1184724"/>
          </a:xfrm>
        </p:grpSpPr>
        <p:cxnSp>
          <p:nvCxnSpPr>
            <p:cNvPr id="506" name="Shape 506"/>
            <p:cNvCxnSpPr/>
            <p:nvPr/>
          </p:nvCxnSpPr>
          <p:spPr>
            <a:xfrm rot="10800000" flipH="1">
              <a:off x="3324650" y="2056425"/>
              <a:ext cx="1800" cy="316499"/>
            </a:xfrm>
            <a:prstGeom prst="straightConnector1">
              <a:avLst/>
            </a:prstGeom>
            <a:noFill/>
            <a:ln w="15875" cap="flat" cmpd="sng">
              <a:solidFill>
                <a:srgbClr val="E36C09"/>
              </a:solidFill>
              <a:prstDash val="solid"/>
              <a:round/>
              <a:headEnd type="none" w="med" len="med"/>
              <a:tailEnd type="triangle" w="lg" len="lg"/>
            </a:ln>
          </p:spPr>
        </p:cxnSp>
        <p:sp>
          <p:nvSpPr>
            <p:cNvPr id="507" name="Shape 507"/>
            <p:cNvSpPr txBox="1"/>
            <p:nvPr/>
          </p:nvSpPr>
          <p:spPr>
            <a:xfrm>
              <a:off x="2500850" y="2379250"/>
              <a:ext cx="1632000" cy="8618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defocus blur kernel</a:t>
              </a:r>
            </a:p>
          </p:txBody>
        </p:sp>
      </p:grpSp>
    </p:spTree>
  </p:cSld>
  <p:clrMapOvr>
    <a:masterClrMapping/>
  </p:clrMapOvr>
  <p:transition>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513" name="Shape 513"/>
          <p:cNvPicPr preferRelativeResize="0"/>
          <p:nvPr/>
        </p:nvPicPr>
        <p:blipFill rotWithShape="1">
          <a:blip r:embed="rId3">
            <a:alphaModFix/>
          </a:blip>
          <a:srcRect/>
          <a:stretch/>
        </p:blipFill>
        <p:spPr>
          <a:xfrm>
            <a:off x="685800" y="1066800"/>
            <a:ext cx="1501200" cy="2497499"/>
          </a:xfrm>
          <a:prstGeom prst="rect">
            <a:avLst/>
          </a:prstGeom>
          <a:noFill/>
          <a:ln w="9525" cap="flat" cmpd="sng">
            <a:solidFill>
              <a:srgbClr val="3F3F3F"/>
            </a:solidFill>
            <a:prstDash val="solid"/>
            <a:round/>
            <a:headEnd type="none" w="med" len="med"/>
            <a:tailEnd type="none" w="med" len="med"/>
          </a:ln>
        </p:spPr>
      </p:pic>
      <p:sp>
        <p:nvSpPr>
          <p:cNvPr id="514" name="Shape 514"/>
          <p:cNvSpPr txBox="1"/>
          <p:nvPr/>
        </p:nvSpPr>
        <p:spPr>
          <a:xfrm>
            <a:off x="0" y="115888"/>
            <a:ext cx="9144000" cy="5841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200">
                <a:solidFill>
                  <a:srgbClr val="FFFF99"/>
                </a:solidFill>
                <a:latin typeface="Times New Roman"/>
                <a:ea typeface="Times New Roman"/>
                <a:cs typeface="Times New Roman"/>
                <a:sym typeface="Times New Roman"/>
              </a:rPr>
              <a:t>Defocused Illumination + Global Illumination</a:t>
            </a:r>
          </a:p>
        </p:txBody>
      </p:sp>
      <p:sp>
        <p:nvSpPr>
          <p:cNvPr id="515" name="Shape 515"/>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12</a:t>
            </a:fld>
            <a:endParaRPr lang="en-US" sz="1200">
              <a:solidFill>
                <a:srgbClr val="888888"/>
              </a:solidFill>
              <a:latin typeface="Calibri"/>
              <a:ea typeface="Calibri"/>
              <a:cs typeface="Calibri"/>
              <a:sym typeface="Calibri"/>
            </a:endParaRPr>
          </a:p>
        </p:txBody>
      </p:sp>
      <p:sp>
        <p:nvSpPr>
          <p:cNvPr id="516" name="Shape 516"/>
          <p:cNvSpPr txBox="1"/>
          <p:nvPr/>
        </p:nvSpPr>
        <p:spPr>
          <a:xfrm>
            <a:off x="2805650" y="1011775"/>
            <a:ext cx="5123400" cy="4001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a:solidFill>
                  <a:srgbClr val="EFEFEF"/>
                </a:solidFill>
                <a:latin typeface="Times New Roman"/>
                <a:ea typeface="Times New Roman"/>
                <a:cs typeface="Times New Roman"/>
                <a:sym typeface="Times New Roman"/>
              </a:rPr>
              <a:t>Direct and Global component:</a:t>
            </a:r>
          </a:p>
        </p:txBody>
      </p:sp>
      <p:sp>
        <p:nvSpPr>
          <p:cNvPr id="517" name="Shape 517"/>
          <p:cNvSpPr/>
          <p:nvPr/>
        </p:nvSpPr>
        <p:spPr>
          <a:xfrm>
            <a:off x="1311450" y="2455550"/>
            <a:ext cx="156600" cy="156299"/>
          </a:xfrm>
          <a:prstGeom prst="ellipse">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518" name="Shape 518"/>
          <p:cNvSpPr txBox="1"/>
          <p:nvPr/>
        </p:nvSpPr>
        <p:spPr>
          <a:xfrm>
            <a:off x="1405000" y="2478300"/>
            <a:ext cx="283200" cy="4001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a:solidFill>
                  <a:srgbClr val="E36C09"/>
                </a:solidFill>
                <a:latin typeface="Times New Roman"/>
                <a:ea typeface="Times New Roman"/>
                <a:cs typeface="Times New Roman"/>
                <a:sym typeface="Times New Roman"/>
              </a:rPr>
              <a:t>i</a:t>
            </a:r>
          </a:p>
        </p:txBody>
      </p:sp>
      <p:pic>
        <p:nvPicPr>
          <p:cNvPr id="519" name="Shape 519"/>
          <p:cNvPicPr preferRelativeResize="0"/>
          <p:nvPr/>
        </p:nvPicPr>
        <p:blipFill rotWithShape="1">
          <a:blip r:embed="rId4">
            <a:alphaModFix/>
          </a:blip>
          <a:srcRect/>
          <a:stretch/>
        </p:blipFill>
        <p:spPr>
          <a:xfrm>
            <a:off x="2418625" y="1723750"/>
            <a:ext cx="6543899" cy="692400"/>
          </a:xfrm>
          <a:prstGeom prst="rect">
            <a:avLst/>
          </a:prstGeom>
          <a:noFill/>
          <a:ln>
            <a:noFill/>
          </a:ln>
        </p:spPr>
      </p:pic>
      <p:grpSp>
        <p:nvGrpSpPr>
          <p:cNvPr id="520" name="Shape 520"/>
          <p:cNvGrpSpPr/>
          <p:nvPr/>
        </p:nvGrpSpPr>
        <p:grpSpPr>
          <a:xfrm>
            <a:off x="5602350" y="2247400"/>
            <a:ext cx="2556899" cy="1178399"/>
            <a:chOff x="2043650" y="2056425"/>
            <a:chExt cx="2556899" cy="1178399"/>
          </a:xfrm>
        </p:grpSpPr>
        <p:cxnSp>
          <p:nvCxnSpPr>
            <p:cNvPr id="521" name="Shape 521"/>
            <p:cNvCxnSpPr/>
            <p:nvPr/>
          </p:nvCxnSpPr>
          <p:spPr>
            <a:xfrm rot="10800000" flipH="1">
              <a:off x="3324650" y="2056425"/>
              <a:ext cx="1800" cy="316499"/>
            </a:xfrm>
            <a:prstGeom prst="straightConnector1">
              <a:avLst/>
            </a:prstGeom>
            <a:noFill/>
            <a:ln w="15875" cap="flat" cmpd="sng">
              <a:solidFill>
                <a:srgbClr val="E36C09"/>
              </a:solidFill>
              <a:prstDash val="solid"/>
              <a:round/>
              <a:headEnd type="none" w="med" len="med"/>
              <a:tailEnd type="triangle" w="lg" len="lg"/>
            </a:ln>
          </p:spPr>
        </p:cxnSp>
        <p:sp>
          <p:nvSpPr>
            <p:cNvPr id="522" name="Shape 522"/>
            <p:cNvSpPr txBox="1"/>
            <p:nvPr/>
          </p:nvSpPr>
          <p:spPr>
            <a:xfrm>
              <a:off x="2043650" y="2372925"/>
              <a:ext cx="2556899" cy="8618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fraction of</a:t>
              </a:r>
            </a:p>
            <a:p>
              <a:pPr marL="0" marR="0" lvl="0" indent="0" algn="ctr"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 direct component from j to i</a:t>
              </a:r>
            </a:p>
          </p:txBody>
        </p:sp>
      </p:grpSp>
    </p:spTree>
  </p:cSld>
  <p:clrMapOvr>
    <a:masterClrMapping/>
  </p:clrMapOvr>
  <p:transition>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Shape 528"/>
          <p:cNvPicPr preferRelativeResize="0"/>
          <p:nvPr/>
        </p:nvPicPr>
        <p:blipFill rotWithShape="1">
          <a:blip r:embed="rId3">
            <a:alphaModFix/>
          </a:blip>
          <a:srcRect/>
          <a:stretch/>
        </p:blipFill>
        <p:spPr>
          <a:xfrm>
            <a:off x="685800" y="1066800"/>
            <a:ext cx="1501200" cy="2497499"/>
          </a:xfrm>
          <a:prstGeom prst="rect">
            <a:avLst/>
          </a:prstGeom>
          <a:noFill/>
          <a:ln w="9525" cap="flat" cmpd="sng">
            <a:solidFill>
              <a:srgbClr val="3F3F3F"/>
            </a:solidFill>
            <a:prstDash val="solid"/>
            <a:round/>
            <a:headEnd type="none" w="med" len="med"/>
            <a:tailEnd type="none" w="med" len="med"/>
          </a:ln>
        </p:spPr>
      </p:pic>
      <p:sp>
        <p:nvSpPr>
          <p:cNvPr id="529" name="Shape 529"/>
          <p:cNvSpPr txBox="1"/>
          <p:nvPr/>
        </p:nvSpPr>
        <p:spPr>
          <a:xfrm>
            <a:off x="0" y="115888"/>
            <a:ext cx="9144000" cy="5841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200">
                <a:solidFill>
                  <a:srgbClr val="FFFF99"/>
                </a:solidFill>
                <a:latin typeface="Times New Roman"/>
                <a:ea typeface="Times New Roman"/>
                <a:cs typeface="Times New Roman"/>
                <a:sym typeface="Times New Roman"/>
              </a:rPr>
              <a:t>Defocused Illumination + Global Illumination</a:t>
            </a:r>
          </a:p>
        </p:txBody>
      </p:sp>
      <p:sp>
        <p:nvSpPr>
          <p:cNvPr id="530" name="Shape 530"/>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13</a:t>
            </a:fld>
            <a:endParaRPr lang="en-US" sz="1200">
              <a:solidFill>
                <a:srgbClr val="888888"/>
              </a:solidFill>
              <a:latin typeface="Calibri"/>
              <a:ea typeface="Calibri"/>
              <a:cs typeface="Calibri"/>
              <a:sym typeface="Calibri"/>
            </a:endParaRPr>
          </a:p>
        </p:txBody>
      </p:sp>
      <p:sp>
        <p:nvSpPr>
          <p:cNvPr id="531" name="Shape 531"/>
          <p:cNvSpPr txBox="1"/>
          <p:nvPr/>
        </p:nvSpPr>
        <p:spPr>
          <a:xfrm>
            <a:off x="2805650" y="1011775"/>
            <a:ext cx="5123400" cy="4001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a:solidFill>
                  <a:srgbClr val="EFEFEF"/>
                </a:solidFill>
                <a:latin typeface="Times New Roman"/>
                <a:ea typeface="Times New Roman"/>
                <a:cs typeface="Times New Roman"/>
                <a:sym typeface="Times New Roman"/>
              </a:rPr>
              <a:t>Direct and Global component:</a:t>
            </a:r>
          </a:p>
        </p:txBody>
      </p:sp>
      <p:sp>
        <p:nvSpPr>
          <p:cNvPr id="532" name="Shape 532"/>
          <p:cNvSpPr/>
          <p:nvPr/>
        </p:nvSpPr>
        <p:spPr>
          <a:xfrm>
            <a:off x="1311450" y="2455550"/>
            <a:ext cx="156600" cy="156299"/>
          </a:xfrm>
          <a:prstGeom prst="ellipse">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533" name="Shape 533"/>
          <p:cNvSpPr txBox="1"/>
          <p:nvPr/>
        </p:nvSpPr>
        <p:spPr>
          <a:xfrm>
            <a:off x="1405000" y="2478300"/>
            <a:ext cx="283200" cy="4001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a:solidFill>
                  <a:srgbClr val="E36C09"/>
                </a:solidFill>
                <a:latin typeface="Times New Roman"/>
                <a:ea typeface="Times New Roman"/>
                <a:cs typeface="Times New Roman"/>
                <a:sym typeface="Times New Roman"/>
              </a:rPr>
              <a:t>i</a:t>
            </a:r>
          </a:p>
        </p:txBody>
      </p:sp>
      <p:pic>
        <p:nvPicPr>
          <p:cNvPr id="534" name="Shape 534"/>
          <p:cNvPicPr preferRelativeResize="0"/>
          <p:nvPr/>
        </p:nvPicPr>
        <p:blipFill rotWithShape="1">
          <a:blip r:embed="rId4">
            <a:alphaModFix/>
          </a:blip>
          <a:srcRect/>
          <a:stretch/>
        </p:blipFill>
        <p:spPr>
          <a:xfrm>
            <a:off x="2418625" y="1723750"/>
            <a:ext cx="6543899" cy="692400"/>
          </a:xfrm>
          <a:prstGeom prst="rect">
            <a:avLst/>
          </a:prstGeom>
          <a:noFill/>
          <a:ln>
            <a:noFill/>
          </a:ln>
        </p:spPr>
      </p:pic>
      <p:pic>
        <p:nvPicPr>
          <p:cNvPr id="535" name="Shape 535"/>
          <p:cNvPicPr preferRelativeResize="0"/>
          <p:nvPr/>
        </p:nvPicPr>
        <p:blipFill rotWithShape="1">
          <a:blip r:embed="rId5">
            <a:alphaModFix/>
          </a:blip>
          <a:srcRect/>
          <a:stretch/>
        </p:blipFill>
        <p:spPr>
          <a:xfrm>
            <a:off x="2479971" y="2667000"/>
            <a:ext cx="1245900" cy="191700"/>
          </a:xfrm>
          <a:prstGeom prst="rect">
            <a:avLst/>
          </a:prstGeom>
          <a:noFill/>
          <a:ln>
            <a:noFill/>
          </a:ln>
        </p:spPr>
      </p:pic>
      <p:pic>
        <p:nvPicPr>
          <p:cNvPr id="536" name="Shape 536"/>
          <p:cNvPicPr preferRelativeResize="0"/>
          <p:nvPr/>
        </p:nvPicPr>
        <p:blipFill rotWithShape="1">
          <a:blip r:embed="rId6">
            <a:alphaModFix/>
          </a:blip>
          <a:srcRect/>
          <a:stretch/>
        </p:blipFill>
        <p:spPr>
          <a:xfrm>
            <a:off x="2514600" y="3137429"/>
            <a:ext cx="4295099" cy="714300"/>
          </a:xfrm>
          <a:prstGeom prst="rect">
            <a:avLst/>
          </a:prstGeom>
          <a:noFill/>
          <a:ln>
            <a:noFill/>
          </a:ln>
        </p:spPr>
      </p:pic>
      <p:pic>
        <p:nvPicPr>
          <p:cNvPr id="537" name="Shape 537"/>
          <p:cNvPicPr preferRelativeResize="0"/>
          <p:nvPr/>
        </p:nvPicPr>
        <p:blipFill rotWithShape="1">
          <a:blip r:embed="rId7">
            <a:alphaModFix/>
          </a:blip>
          <a:srcRect/>
          <a:stretch/>
        </p:blipFill>
        <p:spPr>
          <a:xfrm>
            <a:off x="2479975" y="4932450"/>
            <a:ext cx="4521299" cy="714300"/>
          </a:xfrm>
          <a:prstGeom prst="rect">
            <a:avLst/>
          </a:prstGeom>
          <a:noFill/>
          <a:ln>
            <a:noFill/>
          </a:ln>
        </p:spPr>
      </p:pic>
      <p:cxnSp>
        <p:nvCxnSpPr>
          <p:cNvPr id="538" name="Shape 538"/>
          <p:cNvCxnSpPr/>
          <p:nvPr/>
        </p:nvCxnSpPr>
        <p:spPr>
          <a:xfrm>
            <a:off x="4662150" y="3851729"/>
            <a:ext cx="0" cy="836099"/>
          </a:xfrm>
          <a:prstGeom prst="straightConnector1">
            <a:avLst/>
          </a:prstGeom>
          <a:noFill/>
          <a:ln w="19050" cap="flat" cmpd="sng">
            <a:solidFill>
              <a:srgbClr val="FF9900"/>
            </a:solidFill>
            <a:prstDash val="solid"/>
            <a:round/>
            <a:headEnd type="none" w="lg" len="lg"/>
            <a:tailEnd type="triangle" w="lg" len="lg"/>
          </a:ln>
        </p:spPr>
      </p:cxnSp>
      <p:sp>
        <p:nvSpPr>
          <p:cNvPr id="539" name="Shape 539"/>
          <p:cNvSpPr txBox="1"/>
          <p:nvPr/>
        </p:nvSpPr>
        <p:spPr>
          <a:xfrm>
            <a:off x="4874575" y="3838825"/>
            <a:ext cx="1632000" cy="8618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Fourier transform</a:t>
            </a:r>
          </a:p>
        </p:txBody>
      </p:sp>
    </p:spTree>
  </p:cSld>
  <p:clrMapOvr>
    <a:masterClrMapping/>
  </p:clrMapOvr>
  <p:transition>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545" name="Shape 545"/>
          <p:cNvPicPr preferRelativeResize="0"/>
          <p:nvPr/>
        </p:nvPicPr>
        <p:blipFill rotWithShape="1">
          <a:blip r:embed="rId3">
            <a:alphaModFix/>
          </a:blip>
          <a:srcRect/>
          <a:stretch/>
        </p:blipFill>
        <p:spPr>
          <a:xfrm>
            <a:off x="685800" y="1066800"/>
            <a:ext cx="1501200" cy="2497499"/>
          </a:xfrm>
          <a:prstGeom prst="rect">
            <a:avLst/>
          </a:prstGeom>
          <a:noFill/>
          <a:ln w="9525" cap="flat" cmpd="sng">
            <a:solidFill>
              <a:srgbClr val="3F3F3F"/>
            </a:solidFill>
            <a:prstDash val="solid"/>
            <a:round/>
            <a:headEnd type="none" w="med" len="med"/>
            <a:tailEnd type="none" w="med" len="med"/>
          </a:ln>
        </p:spPr>
      </p:pic>
      <p:sp>
        <p:nvSpPr>
          <p:cNvPr id="546" name="Shape 546"/>
          <p:cNvSpPr txBox="1"/>
          <p:nvPr/>
        </p:nvSpPr>
        <p:spPr>
          <a:xfrm>
            <a:off x="0" y="115888"/>
            <a:ext cx="9144000" cy="5841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200">
                <a:solidFill>
                  <a:srgbClr val="FFFF99"/>
                </a:solidFill>
                <a:latin typeface="Times New Roman"/>
                <a:ea typeface="Times New Roman"/>
                <a:cs typeface="Times New Roman"/>
                <a:sym typeface="Times New Roman"/>
              </a:rPr>
              <a:t>Defocused Illumination + Global Illumination</a:t>
            </a:r>
          </a:p>
        </p:txBody>
      </p:sp>
      <p:sp>
        <p:nvSpPr>
          <p:cNvPr id="547" name="Shape 547"/>
          <p:cNvSpPr/>
          <p:nvPr/>
        </p:nvSpPr>
        <p:spPr>
          <a:xfrm>
            <a:off x="1311450" y="2455550"/>
            <a:ext cx="156600" cy="156299"/>
          </a:xfrm>
          <a:prstGeom prst="ellipse">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548" name="Shape 548"/>
          <p:cNvSpPr txBox="1"/>
          <p:nvPr/>
        </p:nvSpPr>
        <p:spPr>
          <a:xfrm>
            <a:off x="1405000" y="2478300"/>
            <a:ext cx="283200" cy="4001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a:solidFill>
                  <a:srgbClr val="E36C09"/>
                </a:solidFill>
                <a:latin typeface="Times New Roman"/>
                <a:ea typeface="Times New Roman"/>
                <a:cs typeface="Times New Roman"/>
                <a:sym typeface="Times New Roman"/>
              </a:rPr>
              <a:t>i</a:t>
            </a:r>
          </a:p>
        </p:txBody>
      </p:sp>
      <p:pic>
        <p:nvPicPr>
          <p:cNvPr id="549" name="Shape 549"/>
          <p:cNvPicPr preferRelativeResize="0"/>
          <p:nvPr/>
        </p:nvPicPr>
        <p:blipFill rotWithShape="1">
          <a:blip r:embed="rId4">
            <a:alphaModFix/>
          </a:blip>
          <a:srcRect/>
          <a:stretch/>
        </p:blipFill>
        <p:spPr>
          <a:xfrm>
            <a:off x="2362200" y="995525"/>
            <a:ext cx="4419899" cy="698100"/>
          </a:xfrm>
          <a:prstGeom prst="rect">
            <a:avLst/>
          </a:prstGeom>
          <a:noFill/>
          <a:ln>
            <a:noFill/>
          </a:ln>
        </p:spPr>
      </p:pic>
      <p:pic>
        <p:nvPicPr>
          <p:cNvPr id="550" name="Shape 550"/>
          <p:cNvPicPr preferRelativeResize="0"/>
          <p:nvPr/>
        </p:nvPicPr>
        <p:blipFill rotWithShape="1">
          <a:blip r:embed="rId5">
            <a:alphaModFix/>
          </a:blip>
          <a:srcRect/>
          <a:stretch/>
        </p:blipFill>
        <p:spPr>
          <a:xfrm>
            <a:off x="2362210" y="2598750"/>
            <a:ext cx="3454199" cy="321599"/>
          </a:xfrm>
          <a:prstGeom prst="rect">
            <a:avLst/>
          </a:prstGeom>
          <a:noFill/>
          <a:ln>
            <a:noFill/>
          </a:ln>
        </p:spPr>
      </p:pic>
      <p:pic>
        <p:nvPicPr>
          <p:cNvPr id="551" name="Shape 551"/>
          <p:cNvPicPr preferRelativeResize="0"/>
          <p:nvPr/>
        </p:nvPicPr>
        <p:blipFill rotWithShape="1">
          <a:blip r:embed="rId6">
            <a:alphaModFix/>
          </a:blip>
          <a:srcRect/>
          <a:stretch/>
        </p:blipFill>
        <p:spPr>
          <a:xfrm>
            <a:off x="2362188" y="3292075"/>
            <a:ext cx="6652200" cy="798600"/>
          </a:xfrm>
          <a:prstGeom prst="rect">
            <a:avLst/>
          </a:prstGeom>
          <a:noFill/>
          <a:ln>
            <a:noFill/>
          </a:ln>
        </p:spPr>
      </p:pic>
      <p:cxnSp>
        <p:nvCxnSpPr>
          <p:cNvPr id="552" name="Shape 552"/>
          <p:cNvCxnSpPr/>
          <p:nvPr/>
        </p:nvCxnSpPr>
        <p:spPr>
          <a:xfrm rot="10800000">
            <a:off x="945874" y="3784350"/>
            <a:ext cx="973800" cy="0"/>
          </a:xfrm>
          <a:prstGeom prst="straightConnector1">
            <a:avLst/>
          </a:prstGeom>
          <a:noFill/>
          <a:ln w="19050" cap="flat" cmpd="sng">
            <a:solidFill>
              <a:srgbClr val="F1C232"/>
            </a:solidFill>
            <a:prstDash val="solid"/>
            <a:round/>
            <a:headEnd type="none" w="lg" len="lg"/>
            <a:tailEnd type="triangle" w="lg" len="lg"/>
          </a:ln>
        </p:spPr>
      </p:cxnSp>
      <p:sp>
        <p:nvSpPr>
          <p:cNvPr id="553" name="Shape 553"/>
          <p:cNvSpPr txBox="1"/>
          <p:nvPr/>
        </p:nvSpPr>
        <p:spPr>
          <a:xfrm>
            <a:off x="2286000" y="1917437"/>
            <a:ext cx="4106400" cy="4575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a:solidFill>
                  <a:srgbClr val="FF9900"/>
                </a:solidFill>
                <a:latin typeface="Times New Roman"/>
                <a:ea typeface="Times New Roman"/>
                <a:cs typeface="Times New Roman"/>
                <a:sym typeface="Times New Roman"/>
              </a:rPr>
              <a:t>Since periodic pattern shifting </a:t>
            </a:r>
          </a:p>
          <a:p>
            <a:pPr marL="0" marR="0" lvl="0" indent="0" algn="ctr" rtl="0">
              <a:spcBef>
                <a:spcPts val="0"/>
              </a:spcBef>
              <a:spcAft>
                <a:spcPts val="0"/>
              </a:spcAft>
              <a:buNone/>
            </a:pPr>
            <a:endParaRPr sz="2400">
              <a:solidFill>
                <a:srgbClr val="FF9900"/>
              </a:solidFill>
              <a:latin typeface="Times New Roman"/>
              <a:ea typeface="Times New Roman"/>
              <a:cs typeface="Times New Roman"/>
              <a:sym typeface="Times New Roman"/>
            </a:endParaRPr>
          </a:p>
        </p:txBody>
      </p:sp>
    </p:spTree>
  </p:cSld>
  <p:clrMapOvr>
    <a:masterClrMapping/>
  </p:clrMapOvr>
  <p:transition>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559" name="Shape 559"/>
          <p:cNvPicPr preferRelativeResize="0"/>
          <p:nvPr/>
        </p:nvPicPr>
        <p:blipFill rotWithShape="1">
          <a:blip r:embed="rId3">
            <a:alphaModFix/>
          </a:blip>
          <a:srcRect/>
          <a:stretch/>
        </p:blipFill>
        <p:spPr>
          <a:xfrm>
            <a:off x="685800" y="1066800"/>
            <a:ext cx="1501200" cy="2497499"/>
          </a:xfrm>
          <a:prstGeom prst="rect">
            <a:avLst/>
          </a:prstGeom>
          <a:noFill/>
          <a:ln w="9525" cap="flat" cmpd="sng">
            <a:solidFill>
              <a:srgbClr val="3F3F3F"/>
            </a:solidFill>
            <a:prstDash val="solid"/>
            <a:round/>
            <a:headEnd type="none" w="med" len="med"/>
            <a:tailEnd type="none" w="med" len="med"/>
          </a:ln>
        </p:spPr>
      </p:pic>
      <p:sp>
        <p:nvSpPr>
          <p:cNvPr id="560" name="Shape 560"/>
          <p:cNvSpPr txBox="1"/>
          <p:nvPr/>
        </p:nvSpPr>
        <p:spPr>
          <a:xfrm>
            <a:off x="0" y="115888"/>
            <a:ext cx="9144000" cy="5841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200">
                <a:solidFill>
                  <a:srgbClr val="FFFF99"/>
                </a:solidFill>
                <a:latin typeface="Times New Roman"/>
                <a:ea typeface="Times New Roman"/>
                <a:cs typeface="Times New Roman"/>
                <a:sym typeface="Times New Roman"/>
              </a:rPr>
              <a:t>Defocused Illumination + Global Illumination</a:t>
            </a:r>
          </a:p>
        </p:txBody>
      </p:sp>
      <p:sp>
        <p:nvSpPr>
          <p:cNvPr id="561" name="Shape 561"/>
          <p:cNvSpPr/>
          <p:nvPr/>
        </p:nvSpPr>
        <p:spPr>
          <a:xfrm>
            <a:off x="1311450" y="2455550"/>
            <a:ext cx="156600" cy="156299"/>
          </a:xfrm>
          <a:prstGeom prst="ellipse">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562" name="Shape 562"/>
          <p:cNvSpPr txBox="1"/>
          <p:nvPr/>
        </p:nvSpPr>
        <p:spPr>
          <a:xfrm>
            <a:off x="1405000" y="2478300"/>
            <a:ext cx="283200" cy="4001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a:solidFill>
                  <a:srgbClr val="E36C09"/>
                </a:solidFill>
                <a:latin typeface="Times New Roman"/>
                <a:ea typeface="Times New Roman"/>
                <a:cs typeface="Times New Roman"/>
                <a:sym typeface="Times New Roman"/>
              </a:rPr>
              <a:t>i</a:t>
            </a:r>
          </a:p>
        </p:txBody>
      </p:sp>
      <p:pic>
        <p:nvPicPr>
          <p:cNvPr id="563" name="Shape 563"/>
          <p:cNvPicPr preferRelativeResize="0"/>
          <p:nvPr/>
        </p:nvPicPr>
        <p:blipFill rotWithShape="1">
          <a:blip r:embed="rId4">
            <a:alphaModFix/>
          </a:blip>
          <a:srcRect/>
          <a:stretch/>
        </p:blipFill>
        <p:spPr>
          <a:xfrm>
            <a:off x="2362200" y="995525"/>
            <a:ext cx="4419899" cy="698100"/>
          </a:xfrm>
          <a:prstGeom prst="rect">
            <a:avLst/>
          </a:prstGeom>
          <a:noFill/>
          <a:ln>
            <a:noFill/>
          </a:ln>
        </p:spPr>
      </p:pic>
      <p:pic>
        <p:nvPicPr>
          <p:cNvPr id="564" name="Shape 564"/>
          <p:cNvPicPr preferRelativeResize="0"/>
          <p:nvPr/>
        </p:nvPicPr>
        <p:blipFill rotWithShape="1">
          <a:blip r:embed="rId5">
            <a:alphaModFix/>
          </a:blip>
          <a:srcRect/>
          <a:stretch/>
        </p:blipFill>
        <p:spPr>
          <a:xfrm>
            <a:off x="2362210" y="2598750"/>
            <a:ext cx="3454199" cy="321599"/>
          </a:xfrm>
          <a:prstGeom prst="rect">
            <a:avLst/>
          </a:prstGeom>
          <a:noFill/>
          <a:ln>
            <a:noFill/>
          </a:ln>
        </p:spPr>
      </p:pic>
      <p:pic>
        <p:nvPicPr>
          <p:cNvPr id="565" name="Shape 565"/>
          <p:cNvPicPr preferRelativeResize="0"/>
          <p:nvPr/>
        </p:nvPicPr>
        <p:blipFill rotWithShape="1">
          <a:blip r:embed="rId6">
            <a:alphaModFix/>
          </a:blip>
          <a:srcRect/>
          <a:stretch/>
        </p:blipFill>
        <p:spPr>
          <a:xfrm>
            <a:off x="2362188" y="3292075"/>
            <a:ext cx="6652200" cy="798600"/>
          </a:xfrm>
          <a:prstGeom prst="rect">
            <a:avLst/>
          </a:prstGeom>
          <a:noFill/>
          <a:ln>
            <a:noFill/>
          </a:ln>
        </p:spPr>
      </p:pic>
      <p:cxnSp>
        <p:nvCxnSpPr>
          <p:cNvPr id="566" name="Shape 566"/>
          <p:cNvCxnSpPr/>
          <p:nvPr/>
        </p:nvCxnSpPr>
        <p:spPr>
          <a:xfrm rot="10800000">
            <a:off x="945874" y="3784350"/>
            <a:ext cx="973800" cy="0"/>
          </a:xfrm>
          <a:prstGeom prst="straightConnector1">
            <a:avLst/>
          </a:prstGeom>
          <a:noFill/>
          <a:ln w="19050" cap="flat" cmpd="sng">
            <a:solidFill>
              <a:srgbClr val="F1C232"/>
            </a:solidFill>
            <a:prstDash val="solid"/>
            <a:round/>
            <a:headEnd type="none" w="lg" len="lg"/>
            <a:tailEnd type="triangle" w="lg" len="lg"/>
          </a:ln>
        </p:spPr>
      </p:cxnSp>
      <p:sp>
        <p:nvSpPr>
          <p:cNvPr id="567" name="Shape 567"/>
          <p:cNvSpPr txBox="1"/>
          <p:nvPr/>
        </p:nvSpPr>
        <p:spPr>
          <a:xfrm>
            <a:off x="2286000" y="1917437"/>
            <a:ext cx="4106400" cy="4575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a:solidFill>
                  <a:srgbClr val="FF9900"/>
                </a:solidFill>
                <a:latin typeface="Times New Roman"/>
                <a:ea typeface="Times New Roman"/>
                <a:cs typeface="Times New Roman"/>
                <a:sym typeface="Times New Roman"/>
              </a:rPr>
              <a:t>Since periodic pattern shifting </a:t>
            </a:r>
          </a:p>
          <a:p>
            <a:pPr marL="0" marR="0" lvl="0" indent="0" algn="ctr" rtl="0">
              <a:spcBef>
                <a:spcPts val="0"/>
              </a:spcBef>
              <a:spcAft>
                <a:spcPts val="0"/>
              </a:spcAft>
              <a:buNone/>
            </a:pPr>
            <a:endParaRPr sz="2400">
              <a:solidFill>
                <a:srgbClr val="FF9900"/>
              </a:solidFill>
              <a:latin typeface="Times New Roman"/>
              <a:ea typeface="Times New Roman"/>
              <a:cs typeface="Times New Roman"/>
              <a:sym typeface="Times New Roman"/>
            </a:endParaRPr>
          </a:p>
        </p:txBody>
      </p:sp>
      <p:cxnSp>
        <p:nvCxnSpPr>
          <p:cNvPr id="568" name="Shape 568"/>
          <p:cNvCxnSpPr/>
          <p:nvPr/>
        </p:nvCxnSpPr>
        <p:spPr>
          <a:xfrm>
            <a:off x="4465350" y="3950650"/>
            <a:ext cx="834600" cy="0"/>
          </a:xfrm>
          <a:prstGeom prst="straightConnector1">
            <a:avLst/>
          </a:prstGeom>
          <a:noFill/>
          <a:ln w="28575" cap="flat" cmpd="sng">
            <a:solidFill>
              <a:srgbClr val="FF9900"/>
            </a:solidFill>
            <a:prstDash val="solid"/>
            <a:round/>
            <a:headEnd type="none" w="lg" len="lg"/>
            <a:tailEnd type="none" w="lg" len="lg"/>
          </a:ln>
        </p:spPr>
      </p:cxnSp>
      <p:sp>
        <p:nvSpPr>
          <p:cNvPr id="569" name="Shape 569"/>
          <p:cNvSpPr txBox="1"/>
          <p:nvPr/>
        </p:nvSpPr>
        <p:spPr>
          <a:xfrm>
            <a:off x="3832950" y="4031900"/>
            <a:ext cx="2099400" cy="4575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a:solidFill>
                  <a:srgbClr val="FF9900"/>
                </a:solidFill>
                <a:latin typeface="Times New Roman"/>
                <a:ea typeface="Times New Roman"/>
                <a:cs typeface="Times New Roman"/>
                <a:sym typeface="Times New Roman"/>
              </a:rPr>
              <a:t>defocus </a:t>
            </a:r>
          </a:p>
          <a:p>
            <a:pPr marL="0" marR="0" lvl="0" indent="0" algn="ctr" rtl="0">
              <a:spcBef>
                <a:spcPts val="0"/>
              </a:spcBef>
              <a:spcAft>
                <a:spcPts val="0"/>
              </a:spcAft>
              <a:buSzPct val="25000"/>
              <a:buNone/>
            </a:pPr>
            <a:r>
              <a:rPr lang="en-US" sz="2400">
                <a:solidFill>
                  <a:srgbClr val="FF9900"/>
                </a:solidFill>
                <a:latin typeface="Times New Roman"/>
                <a:ea typeface="Times New Roman"/>
                <a:cs typeface="Times New Roman"/>
                <a:sym typeface="Times New Roman"/>
              </a:rPr>
              <a:t>blur kernel</a:t>
            </a:r>
          </a:p>
          <a:p>
            <a:pPr marL="0" marR="0" lvl="0" indent="0" algn="ctr" rtl="0">
              <a:spcBef>
                <a:spcPts val="0"/>
              </a:spcBef>
              <a:spcAft>
                <a:spcPts val="0"/>
              </a:spcAft>
              <a:buNone/>
            </a:pPr>
            <a:endParaRPr sz="2400">
              <a:solidFill>
                <a:srgbClr val="FF9900"/>
              </a:solidFill>
              <a:latin typeface="Times New Roman"/>
              <a:ea typeface="Times New Roman"/>
              <a:cs typeface="Times New Roman"/>
              <a:sym typeface="Times New Roman"/>
            </a:endParaRPr>
          </a:p>
        </p:txBody>
      </p:sp>
      <p:cxnSp>
        <p:nvCxnSpPr>
          <p:cNvPr id="570" name="Shape 570"/>
          <p:cNvCxnSpPr/>
          <p:nvPr/>
        </p:nvCxnSpPr>
        <p:spPr>
          <a:xfrm>
            <a:off x="5744525" y="4184300"/>
            <a:ext cx="3213900" cy="0"/>
          </a:xfrm>
          <a:prstGeom prst="straightConnector1">
            <a:avLst/>
          </a:prstGeom>
          <a:noFill/>
          <a:ln w="28575" cap="flat" cmpd="sng">
            <a:solidFill>
              <a:srgbClr val="CC0000"/>
            </a:solidFill>
            <a:prstDash val="solid"/>
            <a:round/>
            <a:headEnd type="none" w="lg" len="lg"/>
            <a:tailEnd type="none" w="lg" len="lg"/>
          </a:ln>
        </p:spPr>
      </p:cxnSp>
      <p:sp>
        <p:nvSpPr>
          <p:cNvPr id="571" name="Shape 571"/>
          <p:cNvSpPr txBox="1"/>
          <p:nvPr/>
        </p:nvSpPr>
        <p:spPr>
          <a:xfrm>
            <a:off x="6301775" y="4277925"/>
            <a:ext cx="2099400" cy="4575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a:solidFill>
                  <a:srgbClr val="CC0000"/>
                </a:solidFill>
                <a:latin typeface="Times New Roman"/>
                <a:ea typeface="Times New Roman"/>
                <a:cs typeface="Times New Roman"/>
                <a:sym typeface="Times New Roman"/>
              </a:rPr>
              <a:t>global illumination blur kernel</a:t>
            </a:r>
          </a:p>
        </p:txBody>
      </p:sp>
    </p:spTree>
  </p:cSld>
  <p:clrMapOvr>
    <a:masterClrMapping/>
  </p:clrMapOvr>
  <p:transition>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Shape 577"/>
          <p:cNvPicPr preferRelativeResize="0"/>
          <p:nvPr/>
        </p:nvPicPr>
        <p:blipFill rotWithShape="1">
          <a:blip r:embed="rId3">
            <a:alphaModFix/>
          </a:blip>
          <a:srcRect/>
          <a:stretch/>
        </p:blipFill>
        <p:spPr>
          <a:xfrm>
            <a:off x="685800" y="1066800"/>
            <a:ext cx="1501200" cy="2497499"/>
          </a:xfrm>
          <a:prstGeom prst="rect">
            <a:avLst/>
          </a:prstGeom>
          <a:noFill/>
          <a:ln w="9525" cap="flat" cmpd="sng">
            <a:solidFill>
              <a:srgbClr val="3F3F3F"/>
            </a:solidFill>
            <a:prstDash val="solid"/>
            <a:round/>
            <a:headEnd type="none" w="med" len="med"/>
            <a:tailEnd type="none" w="med" len="med"/>
          </a:ln>
        </p:spPr>
      </p:pic>
      <p:sp>
        <p:nvSpPr>
          <p:cNvPr id="578" name="Shape 578"/>
          <p:cNvSpPr txBox="1"/>
          <p:nvPr/>
        </p:nvSpPr>
        <p:spPr>
          <a:xfrm>
            <a:off x="0" y="115888"/>
            <a:ext cx="9144000" cy="5841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200">
                <a:solidFill>
                  <a:srgbClr val="FFFF99"/>
                </a:solidFill>
                <a:latin typeface="Times New Roman"/>
                <a:ea typeface="Times New Roman"/>
                <a:cs typeface="Times New Roman"/>
                <a:sym typeface="Times New Roman"/>
              </a:rPr>
              <a:t>Defocused Illumination + Global Illumination</a:t>
            </a:r>
          </a:p>
        </p:txBody>
      </p:sp>
      <p:sp>
        <p:nvSpPr>
          <p:cNvPr id="579" name="Shape 579"/>
          <p:cNvSpPr/>
          <p:nvPr/>
        </p:nvSpPr>
        <p:spPr>
          <a:xfrm>
            <a:off x="1311450" y="2455550"/>
            <a:ext cx="156600" cy="156299"/>
          </a:xfrm>
          <a:prstGeom prst="ellipse">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580" name="Shape 580"/>
          <p:cNvSpPr txBox="1"/>
          <p:nvPr/>
        </p:nvSpPr>
        <p:spPr>
          <a:xfrm>
            <a:off x="1405000" y="2478300"/>
            <a:ext cx="283200" cy="4001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a:solidFill>
                  <a:srgbClr val="E36C09"/>
                </a:solidFill>
                <a:latin typeface="Times New Roman"/>
                <a:ea typeface="Times New Roman"/>
                <a:cs typeface="Times New Roman"/>
                <a:sym typeface="Times New Roman"/>
              </a:rPr>
              <a:t>i</a:t>
            </a:r>
          </a:p>
        </p:txBody>
      </p:sp>
      <p:pic>
        <p:nvPicPr>
          <p:cNvPr id="581" name="Shape 581"/>
          <p:cNvPicPr preferRelativeResize="0"/>
          <p:nvPr/>
        </p:nvPicPr>
        <p:blipFill rotWithShape="1">
          <a:blip r:embed="rId4">
            <a:alphaModFix/>
          </a:blip>
          <a:srcRect/>
          <a:stretch/>
        </p:blipFill>
        <p:spPr>
          <a:xfrm>
            <a:off x="2362200" y="995525"/>
            <a:ext cx="4419899" cy="698100"/>
          </a:xfrm>
          <a:prstGeom prst="rect">
            <a:avLst/>
          </a:prstGeom>
          <a:noFill/>
          <a:ln>
            <a:noFill/>
          </a:ln>
        </p:spPr>
      </p:pic>
      <p:pic>
        <p:nvPicPr>
          <p:cNvPr id="582" name="Shape 582"/>
          <p:cNvPicPr preferRelativeResize="0"/>
          <p:nvPr/>
        </p:nvPicPr>
        <p:blipFill rotWithShape="1">
          <a:blip r:embed="rId5">
            <a:alphaModFix/>
          </a:blip>
          <a:srcRect/>
          <a:stretch/>
        </p:blipFill>
        <p:spPr>
          <a:xfrm>
            <a:off x="2362210" y="2598750"/>
            <a:ext cx="3454199" cy="321599"/>
          </a:xfrm>
          <a:prstGeom prst="rect">
            <a:avLst/>
          </a:prstGeom>
          <a:noFill/>
          <a:ln>
            <a:noFill/>
          </a:ln>
        </p:spPr>
      </p:pic>
      <p:pic>
        <p:nvPicPr>
          <p:cNvPr id="583" name="Shape 583"/>
          <p:cNvPicPr preferRelativeResize="0"/>
          <p:nvPr/>
        </p:nvPicPr>
        <p:blipFill rotWithShape="1">
          <a:blip r:embed="rId6">
            <a:alphaModFix/>
          </a:blip>
          <a:srcRect/>
          <a:stretch/>
        </p:blipFill>
        <p:spPr>
          <a:xfrm>
            <a:off x="2362188" y="3292075"/>
            <a:ext cx="6652200" cy="798600"/>
          </a:xfrm>
          <a:prstGeom prst="rect">
            <a:avLst/>
          </a:prstGeom>
          <a:noFill/>
          <a:ln>
            <a:noFill/>
          </a:ln>
        </p:spPr>
      </p:pic>
      <p:cxnSp>
        <p:nvCxnSpPr>
          <p:cNvPr id="584" name="Shape 584"/>
          <p:cNvCxnSpPr/>
          <p:nvPr/>
        </p:nvCxnSpPr>
        <p:spPr>
          <a:xfrm rot="10800000">
            <a:off x="945874" y="3784350"/>
            <a:ext cx="973800" cy="0"/>
          </a:xfrm>
          <a:prstGeom prst="straightConnector1">
            <a:avLst/>
          </a:prstGeom>
          <a:noFill/>
          <a:ln w="19050" cap="flat" cmpd="sng">
            <a:solidFill>
              <a:srgbClr val="F1C232"/>
            </a:solidFill>
            <a:prstDash val="solid"/>
            <a:round/>
            <a:headEnd type="none" w="lg" len="lg"/>
            <a:tailEnd type="triangle" w="lg" len="lg"/>
          </a:ln>
        </p:spPr>
      </p:cxnSp>
      <p:sp>
        <p:nvSpPr>
          <p:cNvPr id="585" name="Shape 585"/>
          <p:cNvSpPr txBox="1"/>
          <p:nvPr/>
        </p:nvSpPr>
        <p:spPr>
          <a:xfrm>
            <a:off x="2286000" y="1917437"/>
            <a:ext cx="4106400" cy="4575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a:solidFill>
                  <a:srgbClr val="FF9900"/>
                </a:solidFill>
                <a:latin typeface="Times New Roman"/>
                <a:ea typeface="Times New Roman"/>
                <a:cs typeface="Times New Roman"/>
                <a:sym typeface="Times New Roman"/>
              </a:rPr>
              <a:t>Since periodic pattern shifting </a:t>
            </a:r>
          </a:p>
          <a:p>
            <a:pPr marL="0" marR="0" lvl="0" indent="0" algn="ctr" rtl="0">
              <a:spcBef>
                <a:spcPts val="0"/>
              </a:spcBef>
              <a:spcAft>
                <a:spcPts val="0"/>
              </a:spcAft>
              <a:buNone/>
            </a:pPr>
            <a:endParaRPr sz="2400">
              <a:solidFill>
                <a:srgbClr val="FF9900"/>
              </a:solidFill>
              <a:latin typeface="Times New Roman"/>
              <a:ea typeface="Times New Roman"/>
              <a:cs typeface="Times New Roman"/>
              <a:sym typeface="Times New Roman"/>
            </a:endParaRPr>
          </a:p>
        </p:txBody>
      </p:sp>
      <p:cxnSp>
        <p:nvCxnSpPr>
          <p:cNvPr id="586" name="Shape 586"/>
          <p:cNvCxnSpPr/>
          <p:nvPr/>
        </p:nvCxnSpPr>
        <p:spPr>
          <a:xfrm>
            <a:off x="4465350" y="3950650"/>
            <a:ext cx="834600" cy="0"/>
          </a:xfrm>
          <a:prstGeom prst="straightConnector1">
            <a:avLst/>
          </a:prstGeom>
          <a:noFill/>
          <a:ln w="28575" cap="flat" cmpd="sng">
            <a:solidFill>
              <a:srgbClr val="FF9900"/>
            </a:solidFill>
            <a:prstDash val="solid"/>
            <a:round/>
            <a:headEnd type="none" w="lg" len="lg"/>
            <a:tailEnd type="none" w="lg" len="lg"/>
          </a:ln>
        </p:spPr>
      </p:cxnSp>
      <p:sp>
        <p:nvSpPr>
          <p:cNvPr id="587" name="Shape 587"/>
          <p:cNvSpPr txBox="1"/>
          <p:nvPr/>
        </p:nvSpPr>
        <p:spPr>
          <a:xfrm>
            <a:off x="3832950" y="4031900"/>
            <a:ext cx="2099400" cy="4575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a:solidFill>
                  <a:srgbClr val="FF9900"/>
                </a:solidFill>
                <a:latin typeface="Times New Roman"/>
                <a:ea typeface="Times New Roman"/>
                <a:cs typeface="Times New Roman"/>
                <a:sym typeface="Times New Roman"/>
              </a:rPr>
              <a:t>defocus </a:t>
            </a:r>
          </a:p>
          <a:p>
            <a:pPr marL="0" marR="0" lvl="0" indent="0" algn="ctr" rtl="0">
              <a:spcBef>
                <a:spcPts val="0"/>
              </a:spcBef>
              <a:spcAft>
                <a:spcPts val="0"/>
              </a:spcAft>
              <a:buSzPct val="25000"/>
              <a:buNone/>
            </a:pPr>
            <a:r>
              <a:rPr lang="en-US" sz="2400">
                <a:solidFill>
                  <a:srgbClr val="FF9900"/>
                </a:solidFill>
                <a:latin typeface="Times New Roman"/>
                <a:ea typeface="Times New Roman"/>
                <a:cs typeface="Times New Roman"/>
                <a:sym typeface="Times New Roman"/>
              </a:rPr>
              <a:t>blur kernel</a:t>
            </a:r>
          </a:p>
          <a:p>
            <a:pPr marL="0" marR="0" lvl="0" indent="0" algn="ctr" rtl="0">
              <a:spcBef>
                <a:spcPts val="0"/>
              </a:spcBef>
              <a:spcAft>
                <a:spcPts val="0"/>
              </a:spcAft>
              <a:buNone/>
            </a:pPr>
            <a:endParaRPr sz="2400">
              <a:solidFill>
                <a:srgbClr val="FF9900"/>
              </a:solidFill>
              <a:latin typeface="Times New Roman"/>
              <a:ea typeface="Times New Roman"/>
              <a:cs typeface="Times New Roman"/>
              <a:sym typeface="Times New Roman"/>
            </a:endParaRPr>
          </a:p>
        </p:txBody>
      </p:sp>
      <p:cxnSp>
        <p:nvCxnSpPr>
          <p:cNvPr id="588" name="Shape 588"/>
          <p:cNvCxnSpPr/>
          <p:nvPr/>
        </p:nvCxnSpPr>
        <p:spPr>
          <a:xfrm>
            <a:off x="5744525" y="4184300"/>
            <a:ext cx="3213900" cy="0"/>
          </a:xfrm>
          <a:prstGeom prst="straightConnector1">
            <a:avLst/>
          </a:prstGeom>
          <a:noFill/>
          <a:ln w="28575" cap="flat" cmpd="sng">
            <a:solidFill>
              <a:srgbClr val="CC0000"/>
            </a:solidFill>
            <a:prstDash val="solid"/>
            <a:round/>
            <a:headEnd type="none" w="lg" len="lg"/>
            <a:tailEnd type="none" w="lg" len="lg"/>
          </a:ln>
        </p:spPr>
      </p:cxnSp>
      <p:sp>
        <p:nvSpPr>
          <p:cNvPr id="589" name="Shape 589"/>
          <p:cNvSpPr txBox="1"/>
          <p:nvPr/>
        </p:nvSpPr>
        <p:spPr>
          <a:xfrm>
            <a:off x="6301775" y="4277925"/>
            <a:ext cx="2099400" cy="4575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a:solidFill>
                  <a:srgbClr val="CC0000"/>
                </a:solidFill>
                <a:latin typeface="Times New Roman"/>
                <a:ea typeface="Times New Roman"/>
                <a:cs typeface="Times New Roman"/>
                <a:sym typeface="Times New Roman"/>
              </a:rPr>
              <a:t>global illumination blur kernel</a:t>
            </a:r>
          </a:p>
        </p:txBody>
      </p:sp>
      <p:sp>
        <p:nvSpPr>
          <p:cNvPr id="590" name="Shape 590"/>
          <p:cNvSpPr txBox="1"/>
          <p:nvPr/>
        </p:nvSpPr>
        <p:spPr>
          <a:xfrm>
            <a:off x="5891825" y="5600950"/>
            <a:ext cx="2919300" cy="4575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a:solidFill>
                  <a:srgbClr val="FF9900"/>
                </a:solidFill>
                <a:latin typeface="Times New Roman"/>
                <a:ea typeface="Times New Roman"/>
                <a:cs typeface="Times New Roman"/>
                <a:sym typeface="Times New Roman"/>
              </a:rPr>
              <a:t>( Nearly independent to focal location f ! )</a:t>
            </a:r>
          </a:p>
          <a:p>
            <a:pPr marL="0" marR="0" lvl="0" indent="0" algn="ctr" rtl="0">
              <a:spcBef>
                <a:spcPts val="0"/>
              </a:spcBef>
              <a:spcAft>
                <a:spcPts val="0"/>
              </a:spcAft>
              <a:buNone/>
            </a:pPr>
            <a:endParaRPr sz="2400">
              <a:solidFill>
                <a:srgbClr val="FF9900"/>
              </a:solidFill>
              <a:latin typeface="Times New Roman"/>
              <a:ea typeface="Times New Roman"/>
              <a:cs typeface="Times New Roman"/>
              <a:sym typeface="Times New Roman"/>
            </a:endParaRPr>
          </a:p>
        </p:txBody>
      </p:sp>
    </p:spTree>
  </p:cSld>
  <p:clrMapOvr>
    <a:masterClrMapping/>
  </p:clrMapOvr>
  <p:transition>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Shape 596"/>
          <p:cNvSpPr txBox="1"/>
          <p:nvPr/>
        </p:nvSpPr>
        <p:spPr>
          <a:xfrm>
            <a:off x="0" y="115888"/>
            <a:ext cx="9144000" cy="5841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200">
                <a:solidFill>
                  <a:srgbClr val="FFFF99"/>
                </a:solidFill>
                <a:latin typeface="Times New Roman"/>
                <a:ea typeface="Times New Roman"/>
                <a:cs typeface="Times New Roman"/>
                <a:sym typeface="Times New Roman"/>
              </a:rPr>
              <a:t>Global Illumination is Nearly Indep. to f</a:t>
            </a:r>
          </a:p>
        </p:txBody>
      </p:sp>
      <p:pic>
        <p:nvPicPr>
          <p:cNvPr id="597" name="Shape 597"/>
          <p:cNvPicPr preferRelativeResize="0"/>
          <p:nvPr/>
        </p:nvPicPr>
        <p:blipFill rotWithShape="1">
          <a:blip r:embed="rId3">
            <a:alphaModFix/>
          </a:blip>
          <a:srcRect l="52894"/>
          <a:stretch/>
        </p:blipFill>
        <p:spPr>
          <a:xfrm>
            <a:off x="3172450" y="1066800"/>
            <a:ext cx="3721199" cy="948300"/>
          </a:xfrm>
          <a:prstGeom prst="rect">
            <a:avLst/>
          </a:prstGeom>
          <a:noFill/>
          <a:ln>
            <a:noFill/>
          </a:ln>
        </p:spPr>
      </p:pic>
      <p:pic>
        <p:nvPicPr>
          <p:cNvPr id="598" name="Shape 598"/>
          <p:cNvPicPr preferRelativeResize="0"/>
          <p:nvPr/>
        </p:nvPicPr>
        <p:blipFill rotWithShape="1">
          <a:blip r:embed="rId4">
            <a:alphaModFix/>
          </a:blip>
          <a:srcRect/>
          <a:stretch/>
        </p:blipFill>
        <p:spPr>
          <a:xfrm>
            <a:off x="685800" y="1066800"/>
            <a:ext cx="1501200" cy="2497499"/>
          </a:xfrm>
          <a:prstGeom prst="rect">
            <a:avLst/>
          </a:prstGeom>
          <a:noFill/>
          <a:ln w="9525" cap="flat" cmpd="sng">
            <a:solidFill>
              <a:srgbClr val="3F3F3F"/>
            </a:solidFill>
            <a:prstDash val="solid"/>
            <a:round/>
            <a:headEnd type="none" w="med" len="med"/>
            <a:tailEnd type="none" w="med" len="med"/>
          </a:ln>
        </p:spPr>
      </p:pic>
      <p:grpSp>
        <p:nvGrpSpPr>
          <p:cNvPr id="599" name="Shape 599"/>
          <p:cNvGrpSpPr/>
          <p:nvPr/>
        </p:nvGrpSpPr>
        <p:grpSpPr>
          <a:xfrm>
            <a:off x="1311450" y="2455550"/>
            <a:ext cx="376750" cy="422949"/>
            <a:chOff x="1311450" y="2455550"/>
            <a:chExt cx="376750" cy="422949"/>
          </a:xfrm>
        </p:grpSpPr>
        <p:sp>
          <p:nvSpPr>
            <p:cNvPr id="600" name="Shape 600"/>
            <p:cNvSpPr txBox="1"/>
            <p:nvPr/>
          </p:nvSpPr>
          <p:spPr>
            <a:xfrm>
              <a:off x="1405000" y="2478300"/>
              <a:ext cx="283200" cy="4001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a:solidFill>
                    <a:srgbClr val="E36C09"/>
                  </a:solidFill>
                  <a:latin typeface="Times New Roman"/>
                  <a:ea typeface="Times New Roman"/>
                  <a:cs typeface="Times New Roman"/>
                  <a:sym typeface="Times New Roman"/>
                </a:rPr>
                <a:t>i</a:t>
              </a:r>
            </a:p>
          </p:txBody>
        </p:sp>
        <p:sp>
          <p:nvSpPr>
            <p:cNvPr id="601" name="Shape 601"/>
            <p:cNvSpPr/>
            <p:nvPr/>
          </p:nvSpPr>
          <p:spPr>
            <a:xfrm>
              <a:off x="1311450" y="2455550"/>
              <a:ext cx="156600" cy="156299"/>
            </a:xfrm>
            <a:prstGeom prst="ellipse">
              <a:avLst/>
            </a:prstGeom>
            <a:solidFill>
              <a:srgbClr val="FF9900"/>
            </a:solidFill>
            <a:ln>
              <a:noFill/>
            </a:ln>
          </p:spPr>
          <p:txBody>
            <a:bodyPr lIns="91425" tIns="91425" rIns="91425" bIns="91425" anchor="ctr" anchorCtr="0">
              <a:noAutofit/>
            </a:bodyPr>
            <a:lstStyle/>
            <a:p>
              <a:pPr lvl="0">
                <a:spcBef>
                  <a:spcPts val="0"/>
                </a:spcBef>
                <a:buNone/>
              </a:pPr>
              <a:endParaRPr/>
            </a:p>
          </p:txBody>
        </p:sp>
      </p:grpSp>
      <p:sp>
        <p:nvSpPr>
          <p:cNvPr id="602" name="Shape 602"/>
          <p:cNvSpPr/>
          <p:nvPr/>
        </p:nvSpPr>
        <p:spPr>
          <a:xfrm>
            <a:off x="1311450" y="1845950"/>
            <a:ext cx="156600" cy="156299"/>
          </a:xfrm>
          <a:prstGeom prst="ellipse">
            <a:avLst/>
          </a:prstGeom>
          <a:solidFill>
            <a:srgbClr val="CC0000"/>
          </a:solidFill>
          <a:ln>
            <a:noFill/>
          </a:ln>
        </p:spPr>
        <p:txBody>
          <a:bodyPr lIns="91425" tIns="91425" rIns="91425" bIns="91425" anchor="ctr" anchorCtr="0">
            <a:noAutofit/>
          </a:bodyPr>
          <a:lstStyle/>
          <a:p>
            <a:pPr lvl="0">
              <a:spcBef>
                <a:spcPts val="0"/>
              </a:spcBef>
              <a:buNone/>
            </a:pPr>
            <a:endParaRPr>
              <a:solidFill>
                <a:srgbClr val="CC0000"/>
              </a:solidFill>
            </a:endParaRPr>
          </a:p>
        </p:txBody>
      </p:sp>
      <p:sp>
        <p:nvSpPr>
          <p:cNvPr id="603" name="Shape 603"/>
          <p:cNvSpPr txBox="1"/>
          <p:nvPr/>
        </p:nvSpPr>
        <p:spPr>
          <a:xfrm>
            <a:off x="1405000" y="1792500"/>
            <a:ext cx="283200" cy="4001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a:solidFill>
                  <a:srgbClr val="CC0000"/>
                </a:solidFill>
                <a:latin typeface="Times New Roman"/>
                <a:ea typeface="Times New Roman"/>
                <a:cs typeface="Times New Roman"/>
                <a:sym typeface="Times New Roman"/>
              </a:rPr>
              <a:t>j</a:t>
            </a:r>
          </a:p>
        </p:txBody>
      </p:sp>
      <p:sp>
        <p:nvSpPr>
          <p:cNvPr id="604" name="Shape 604"/>
          <p:cNvSpPr txBox="1"/>
          <p:nvPr/>
        </p:nvSpPr>
        <p:spPr>
          <a:xfrm>
            <a:off x="7421600" y="4120450"/>
            <a:ext cx="283200" cy="4001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a:solidFill>
                  <a:srgbClr val="E36C09"/>
                </a:solidFill>
                <a:latin typeface="Times New Roman"/>
                <a:ea typeface="Times New Roman"/>
                <a:cs typeface="Times New Roman"/>
                <a:sym typeface="Times New Roman"/>
              </a:rPr>
              <a:t>i</a:t>
            </a:r>
          </a:p>
        </p:txBody>
      </p:sp>
      <p:sp>
        <p:nvSpPr>
          <p:cNvPr id="605" name="Shape 605"/>
          <p:cNvSpPr/>
          <p:nvPr/>
        </p:nvSpPr>
        <p:spPr>
          <a:xfrm>
            <a:off x="7328050" y="4097700"/>
            <a:ext cx="156600" cy="156299"/>
          </a:xfrm>
          <a:prstGeom prst="ellipse">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606" name="Shape 606"/>
          <p:cNvSpPr/>
          <p:nvPr/>
        </p:nvSpPr>
        <p:spPr>
          <a:xfrm>
            <a:off x="6710950" y="3480450"/>
            <a:ext cx="1390800" cy="1390800"/>
          </a:xfrm>
          <a:prstGeom prst="ellipse">
            <a:avLst/>
          </a:prstGeom>
          <a:noFill/>
          <a:ln w="28575" cap="flat" cmpd="sng">
            <a:solidFill>
              <a:srgbClr val="1155CC"/>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07" name="Shape 607"/>
          <p:cNvSpPr/>
          <p:nvPr/>
        </p:nvSpPr>
        <p:spPr>
          <a:xfrm>
            <a:off x="7217975" y="3618800"/>
            <a:ext cx="156600" cy="156299"/>
          </a:xfrm>
          <a:prstGeom prst="ellipse">
            <a:avLst/>
          </a:prstGeom>
          <a:solidFill>
            <a:srgbClr val="CC0000"/>
          </a:solidFill>
          <a:ln>
            <a:noFill/>
          </a:ln>
        </p:spPr>
        <p:txBody>
          <a:bodyPr lIns="91425" tIns="91425" rIns="91425" bIns="91425" anchor="ctr" anchorCtr="0">
            <a:noAutofit/>
          </a:bodyPr>
          <a:lstStyle/>
          <a:p>
            <a:pPr lvl="0" rtl="0">
              <a:spcBef>
                <a:spcPts val="0"/>
              </a:spcBef>
              <a:buNone/>
            </a:pPr>
            <a:endParaRPr>
              <a:solidFill>
                <a:srgbClr val="CC0000"/>
              </a:solidFill>
            </a:endParaRPr>
          </a:p>
        </p:txBody>
      </p:sp>
      <p:sp>
        <p:nvSpPr>
          <p:cNvPr id="608" name="Shape 608"/>
          <p:cNvSpPr txBox="1"/>
          <p:nvPr/>
        </p:nvSpPr>
        <p:spPr>
          <a:xfrm>
            <a:off x="7311525" y="3565350"/>
            <a:ext cx="283200" cy="4001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a:solidFill>
                  <a:srgbClr val="CC0000"/>
                </a:solidFill>
                <a:latin typeface="Times New Roman"/>
                <a:ea typeface="Times New Roman"/>
                <a:cs typeface="Times New Roman"/>
                <a:sym typeface="Times New Roman"/>
              </a:rPr>
              <a:t>j</a:t>
            </a:r>
          </a:p>
        </p:txBody>
      </p:sp>
      <p:pic>
        <p:nvPicPr>
          <p:cNvPr id="609" name="Shape 609"/>
          <p:cNvPicPr preferRelativeResize="0"/>
          <p:nvPr/>
        </p:nvPicPr>
        <p:blipFill rotWithShape="1">
          <a:blip r:embed="rId3">
            <a:alphaModFix/>
          </a:blip>
          <a:srcRect l="83839"/>
          <a:stretch/>
        </p:blipFill>
        <p:spPr>
          <a:xfrm>
            <a:off x="6768100" y="5080900"/>
            <a:ext cx="1276500" cy="948300"/>
          </a:xfrm>
          <a:prstGeom prst="rect">
            <a:avLst/>
          </a:prstGeom>
          <a:noFill/>
          <a:ln>
            <a:noFill/>
          </a:ln>
        </p:spPr>
      </p:pic>
      <p:sp>
        <p:nvSpPr>
          <p:cNvPr id="610" name="Shape 610"/>
          <p:cNvSpPr txBox="1"/>
          <p:nvPr/>
        </p:nvSpPr>
        <p:spPr>
          <a:xfrm>
            <a:off x="8134200" y="5197850"/>
            <a:ext cx="783299" cy="584100"/>
          </a:xfrm>
          <a:prstGeom prst="rect">
            <a:avLst/>
          </a:prstGeom>
          <a:noFill/>
          <a:ln>
            <a:noFill/>
          </a:ln>
        </p:spPr>
        <p:txBody>
          <a:bodyPr lIns="91425" tIns="91425" rIns="91425" bIns="91425" anchor="ctr" anchorCtr="0">
            <a:noAutofit/>
          </a:bodyPr>
          <a:lstStyle/>
          <a:p>
            <a:pPr lvl="0" algn="ctr" rtl="0">
              <a:spcBef>
                <a:spcPts val="0"/>
              </a:spcBef>
              <a:buNone/>
            </a:pPr>
            <a:r>
              <a:rPr lang="en-US" sz="3200">
                <a:solidFill>
                  <a:srgbClr val="FFFF99"/>
                </a:solidFill>
                <a:latin typeface="Times New Roman"/>
                <a:ea typeface="Times New Roman"/>
                <a:cs typeface="Times New Roman"/>
                <a:sym typeface="Times New Roman"/>
              </a:rPr>
              <a:t>~ 1</a:t>
            </a:r>
          </a:p>
        </p:txBody>
      </p:sp>
      <p:cxnSp>
        <p:nvCxnSpPr>
          <p:cNvPr id="611" name="Shape 611"/>
          <p:cNvCxnSpPr/>
          <p:nvPr/>
        </p:nvCxnSpPr>
        <p:spPr>
          <a:xfrm rot="10800000">
            <a:off x="3509350" y="4175850"/>
            <a:ext cx="2972999" cy="0"/>
          </a:xfrm>
          <a:prstGeom prst="straightConnector1">
            <a:avLst/>
          </a:prstGeom>
          <a:noFill/>
          <a:ln w="38100" cap="flat" cmpd="sng">
            <a:solidFill>
              <a:srgbClr val="1155CC"/>
            </a:solidFill>
            <a:prstDash val="solid"/>
            <a:round/>
            <a:headEnd type="none" w="lg" len="lg"/>
            <a:tailEnd type="triangle" w="lg" len="lg"/>
          </a:ln>
        </p:spPr>
      </p:cxnSp>
      <p:pic>
        <p:nvPicPr>
          <p:cNvPr id="612" name="Shape 612"/>
          <p:cNvPicPr preferRelativeResize="0"/>
          <p:nvPr/>
        </p:nvPicPr>
        <p:blipFill rotWithShape="1">
          <a:blip r:embed="rId3">
            <a:alphaModFix/>
          </a:blip>
          <a:srcRect l="52894" t="13192" r="38927" b="25220"/>
          <a:stretch/>
        </p:blipFill>
        <p:spPr>
          <a:xfrm>
            <a:off x="4265237" y="3404900"/>
            <a:ext cx="645899" cy="584100"/>
          </a:xfrm>
          <a:prstGeom prst="rect">
            <a:avLst/>
          </a:prstGeom>
          <a:noFill/>
          <a:ln>
            <a:noFill/>
          </a:ln>
        </p:spPr>
      </p:pic>
      <p:cxnSp>
        <p:nvCxnSpPr>
          <p:cNvPr id="613" name="Shape 613"/>
          <p:cNvCxnSpPr/>
          <p:nvPr/>
        </p:nvCxnSpPr>
        <p:spPr>
          <a:xfrm>
            <a:off x="5033050" y="3513050"/>
            <a:ext cx="0" cy="367799"/>
          </a:xfrm>
          <a:prstGeom prst="straightConnector1">
            <a:avLst/>
          </a:prstGeom>
          <a:noFill/>
          <a:ln w="28575" cap="flat" cmpd="sng">
            <a:solidFill>
              <a:srgbClr val="FFFF99"/>
            </a:solidFill>
            <a:prstDash val="solid"/>
            <a:round/>
            <a:headEnd type="none" w="lg" len="lg"/>
            <a:tailEnd type="triangle" w="lg" len="lg"/>
          </a:ln>
        </p:spPr>
      </p:cxnSp>
      <p:sp>
        <p:nvSpPr>
          <p:cNvPr id="614" name="Shape 614"/>
          <p:cNvSpPr txBox="1"/>
          <p:nvPr/>
        </p:nvSpPr>
        <p:spPr>
          <a:xfrm>
            <a:off x="4834950" y="3328700"/>
            <a:ext cx="1670099" cy="584100"/>
          </a:xfrm>
          <a:prstGeom prst="rect">
            <a:avLst/>
          </a:prstGeom>
          <a:noFill/>
          <a:ln>
            <a:noFill/>
          </a:ln>
        </p:spPr>
        <p:txBody>
          <a:bodyPr lIns="91425" tIns="91425" rIns="91425" bIns="91425" anchor="ctr" anchorCtr="0">
            <a:noAutofit/>
          </a:bodyPr>
          <a:lstStyle/>
          <a:p>
            <a:pPr lvl="0" algn="ctr" rtl="0">
              <a:spcBef>
                <a:spcPts val="0"/>
              </a:spcBef>
              <a:buNone/>
            </a:pPr>
            <a:r>
              <a:rPr lang="en-US" sz="2400">
                <a:solidFill>
                  <a:srgbClr val="FFFF99"/>
                </a:solidFill>
                <a:latin typeface="Times New Roman"/>
                <a:ea typeface="Times New Roman"/>
                <a:cs typeface="Times New Roman"/>
                <a:sym typeface="Times New Roman"/>
              </a:rPr>
              <a:t>rapidly</a:t>
            </a:r>
          </a:p>
        </p:txBody>
      </p:sp>
      <p:sp>
        <p:nvSpPr>
          <p:cNvPr id="615" name="Shape 615"/>
          <p:cNvSpPr/>
          <p:nvPr/>
        </p:nvSpPr>
        <p:spPr>
          <a:xfrm>
            <a:off x="1964350" y="3480450"/>
            <a:ext cx="1390800" cy="1390800"/>
          </a:xfrm>
          <a:prstGeom prst="ellipse">
            <a:avLst/>
          </a:prstGeom>
          <a:noFill/>
          <a:ln w="28575" cap="flat" cmpd="sng">
            <a:solidFill>
              <a:srgbClr val="1155CC"/>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grpSp>
        <p:nvGrpSpPr>
          <p:cNvPr id="616" name="Shape 616"/>
          <p:cNvGrpSpPr/>
          <p:nvPr/>
        </p:nvGrpSpPr>
        <p:grpSpPr>
          <a:xfrm>
            <a:off x="2187000" y="3775100"/>
            <a:ext cx="739449" cy="400199"/>
            <a:chOff x="2187000" y="3775100"/>
            <a:chExt cx="739449" cy="400199"/>
          </a:xfrm>
        </p:grpSpPr>
        <p:sp>
          <p:nvSpPr>
            <p:cNvPr id="617" name="Shape 617"/>
            <p:cNvSpPr/>
            <p:nvPr/>
          </p:nvSpPr>
          <p:spPr>
            <a:xfrm>
              <a:off x="2187000" y="3828550"/>
              <a:ext cx="156600" cy="156299"/>
            </a:xfrm>
            <a:prstGeom prst="ellipse">
              <a:avLst/>
            </a:prstGeom>
            <a:solidFill>
              <a:srgbClr val="CC0000"/>
            </a:solidFill>
            <a:ln>
              <a:noFill/>
            </a:ln>
          </p:spPr>
          <p:txBody>
            <a:bodyPr lIns="91425" tIns="91425" rIns="91425" bIns="91425" anchor="ctr" anchorCtr="0">
              <a:noAutofit/>
            </a:bodyPr>
            <a:lstStyle/>
            <a:p>
              <a:pPr lvl="0" rtl="0">
                <a:spcBef>
                  <a:spcPts val="0"/>
                </a:spcBef>
                <a:buNone/>
              </a:pPr>
              <a:endParaRPr>
                <a:solidFill>
                  <a:srgbClr val="CC0000"/>
                </a:solidFill>
              </a:endParaRPr>
            </a:p>
          </p:txBody>
        </p:sp>
        <p:sp>
          <p:nvSpPr>
            <p:cNvPr id="618" name="Shape 618"/>
            <p:cNvSpPr txBox="1"/>
            <p:nvPr/>
          </p:nvSpPr>
          <p:spPr>
            <a:xfrm>
              <a:off x="2280550" y="3775100"/>
              <a:ext cx="645899" cy="4001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a:solidFill>
                    <a:srgbClr val="CC0000"/>
                  </a:solidFill>
                  <a:latin typeface="Times New Roman"/>
                  <a:ea typeface="Times New Roman"/>
                  <a:cs typeface="Times New Roman"/>
                  <a:sym typeface="Times New Roman"/>
                </a:rPr>
                <a:t>j</a:t>
              </a:r>
              <a:r>
                <a:rPr lang="en-US" sz="2600" b="1" baseline="-25000">
                  <a:solidFill>
                    <a:srgbClr val="CC0000"/>
                  </a:solidFill>
                  <a:latin typeface="Times New Roman"/>
                  <a:ea typeface="Times New Roman"/>
                  <a:cs typeface="Times New Roman"/>
                  <a:sym typeface="Times New Roman"/>
                </a:rPr>
                <a:t>1</a:t>
              </a:r>
            </a:p>
          </p:txBody>
        </p:sp>
      </p:grpSp>
      <p:grpSp>
        <p:nvGrpSpPr>
          <p:cNvPr id="619" name="Shape 619"/>
          <p:cNvGrpSpPr/>
          <p:nvPr/>
        </p:nvGrpSpPr>
        <p:grpSpPr>
          <a:xfrm>
            <a:off x="2796600" y="4308500"/>
            <a:ext cx="739449" cy="400199"/>
            <a:chOff x="2187000" y="3775100"/>
            <a:chExt cx="739449" cy="400199"/>
          </a:xfrm>
        </p:grpSpPr>
        <p:sp>
          <p:nvSpPr>
            <p:cNvPr id="620" name="Shape 620"/>
            <p:cNvSpPr/>
            <p:nvPr/>
          </p:nvSpPr>
          <p:spPr>
            <a:xfrm>
              <a:off x="2187000" y="3828550"/>
              <a:ext cx="156600" cy="156299"/>
            </a:xfrm>
            <a:prstGeom prst="ellipse">
              <a:avLst/>
            </a:prstGeom>
            <a:solidFill>
              <a:srgbClr val="CC0000"/>
            </a:solidFill>
            <a:ln>
              <a:noFill/>
            </a:ln>
          </p:spPr>
          <p:txBody>
            <a:bodyPr lIns="91425" tIns="91425" rIns="91425" bIns="91425" anchor="ctr" anchorCtr="0">
              <a:noAutofit/>
            </a:bodyPr>
            <a:lstStyle/>
            <a:p>
              <a:pPr lvl="0" rtl="0">
                <a:spcBef>
                  <a:spcPts val="0"/>
                </a:spcBef>
                <a:buNone/>
              </a:pPr>
              <a:endParaRPr>
                <a:solidFill>
                  <a:srgbClr val="CC0000"/>
                </a:solidFill>
              </a:endParaRPr>
            </a:p>
          </p:txBody>
        </p:sp>
        <p:sp>
          <p:nvSpPr>
            <p:cNvPr id="621" name="Shape 621"/>
            <p:cNvSpPr txBox="1"/>
            <p:nvPr/>
          </p:nvSpPr>
          <p:spPr>
            <a:xfrm>
              <a:off x="2280550" y="3775100"/>
              <a:ext cx="645899" cy="4001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a:solidFill>
                    <a:srgbClr val="CC0000"/>
                  </a:solidFill>
                  <a:latin typeface="Times New Roman"/>
                  <a:ea typeface="Times New Roman"/>
                  <a:cs typeface="Times New Roman"/>
                  <a:sym typeface="Times New Roman"/>
                </a:rPr>
                <a:t>j</a:t>
              </a:r>
              <a:r>
                <a:rPr lang="en-US" sz="2600" b="1" baseline="-25000">
                  <a:solidFill>
                    <a:srgbClr val="CC0000"/>
                  </a:solidFill>
                  <a:latin typeface="Times New Roman"/>
                  <a:ea typeface="Times New Roman"/>
                  <a:cs typeface="Times New Roman"/>
                  <a:sym typeface="Times New Roman"/>
                </a:rPr>
                <a:t>2</a:t>
              </a:r>
            </a:p>
          </p:txBody>
        </p:sp>
      </p:grpSp>
      <p:grpSp>
        <p:nvGrpSpPr>
          <p:cNvPr id="622" name="Shape 622"/>
          <p:cNvGrpSpPr/>
          <p:nvPr/>
        </p:nvGrpSpPr>
        <p:grpSpPr>
          <a:xfrm>
            <a:off x="816026" y="5015750"/>
            <a:ext cx="4018799" cy="948300"/>
            <a:chOff x="816026" y="5015750"/>
            <a:chExt cx="4018799" cy="948300"/>
          </a:xfrm>
        </p:grpSpPr>
        <p:pic>
          <p:nvPicPr>
            <p:cNvPr id="623" name="Shape 623"/>
            <p:cNvPicPr preferRelativeResize="0"/>
            <p:nvPr/>
          </p:nvPicPr>
          <p:blipFill rotWithShape="1">
            <a:blip r:embed="rId3">
              <a:alphaModFix/>
            </a:blip>
            <a:srcRect l="60496" r="15624"/>
            <a:stretch/>
          </p:blipFill>
          <p:spPr>
            <a:xfrm>
              <a:off x="1780500" y="5015750"/>
              <a:ext cx="1886399" cy="948300"/>
            </a:xfrm>
            <a:prstGeom prst="rect">
              <a:avLst/>
            </a:prstGeom>
            <a:noFill/>
            <a:ln>
              <a:noFill/>
            </a:ln>
          </p:spPr>
        </p:pic>
        <p:sp>
          <p:nvSpPr>
            <p:cNvPr id="624" name="Shape 624"/>
            <p:cNvSpPr txBox="1"/>
            <p:nvPr/>
          </p:nvSpPr>
          <p:spPr>
            <a:xfrm>
              <a:off x="816026" y="5109150"/>
              <a:ext cx="4018799" cy="584100"/>
            </a:xfrm>
            <a:prstGeom prst="rect">
              <a:avLst/>
            </a:prstGeom>
            <a:noFill/>
            <a:ln>
              <a:noFill/>
            </a:ln>
          </p:spPr>
          <p:txBody>
            <a:bodyPr lIns="91425" tIns="91425" rIns="91425" bIns="91425" anchor="ctr" anchorCtr="0">
              <a:noAutofit/>
            </a:bodyPr>
            <a:lstStyle/>
            <a:p>
              <a:pPr lvl="0" algn="ctr" rtl="0">
                <a:spcBef>
                  <a:spcPts val="0"/>
                </a:spcBef>
                <a:buNone/>
              </a:pPr>
              <a:r>
                <a:rPr lang="en-US" sz="2400">
                  <a:solidFill>
                    <a:srgbClr val="FFFF99"/>
                  </a:solidFill>
                </a:rPr>
                <a:t>∑                       ~ 0</a:t>
              </a:r>
            </a:p>
          </p:txBody>
        </p:sp>
      </p:grpSp>
    </p:spTree>
  </p:cSld>
  <p:clrMapOvr>
    <a:masterClrMapping/>
  </p:clrMapOvr>
  <p:transition>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Shape 630"/>
          <p:cNvSpPr txBox="1"/>
          <p:nvPr/>
        </p:nvSpPr>
        <p:spPr>
          <a:xfrm>
            <a:off x="0" y="115888"/>
            <a:ext cx="9144000" cy="5841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200">
                <a:solidFill>
                  <a:srgbClr val="FFFF99"/>
                </a:solidFill>
                <a:latin typeface="Times New Roman"/>
                <a:ea typeface="Times New Roman"/>
                <a:cs typeface="Times New Roman"/>
                <a:sym typeface="Times New Roman"/>
              </a:rPr>
              <a:t>Global Illumination is Nearly Indep. to f</a:t>
            </a:r>
          </a:p>
        </p:txBody>
      </p:sp>
      <p:pic>
        <p:nvPicPr>
          <p:cNvPr id="631" name="Shape 631"/>
          <p:cNvPicPr preferRelativeResize="0"/>
          <p:nvPr/>
        </p:nvPicPr>
        <p:blipFill rotWithShape="1">
          <a:blip r:embed="rId3">
            <a:alphaModFix/>
          </a:blip>
          <a:srcRect l="46126"/>
          <a:stretch/>
        </p:blipFill>
        <p:spPr>
          <a:xfrm>
            <a:off x="2713900" y="1066800"/>
            <a:ext cx="4255799" cy="948300"/>
          </a:xfrm>
          <a:prstGeom prst="rect">
            <a:avLst/>
          </a:prstGeom>
          <a:noFill/>
          <a:ln>
            <a:noFill/>
          </a:ln>
        </p:spPr>
      </p:pic>
      <p:pic>
        <p:nvPicPr>
          <p:cNvPr id="632" name="Shape 632"/>
          <p:cNvPicPr preferRelativeResize="0"/>
          <p:nvPr/>
        </p:nvPicPr>
        <p:blipFill rotWithShape="1">
          <a:blip r:embed="rId4">
            <a:alphaModFix/>
          </a:blip>
          <a:srcRect/>
          <a:stretch/>
        </p:blipFill>
        <p:spPr>
          <a:xfrm>
            <a:off x="685800" y="1066800"/>
            <a:ext cx="1501200" cy="2497499"/>
          </a:xfrm>
          <a:prstGeom prst="rect">
            <a:avLst/>
          </a:prstGeom>
          <a:noFill/>
          <a:ln w="9525" cap="flat" cmpd="sng">
            <a:solidFill>
              <a:srgbClr val="3F3F3F"/>
            </a:solidFill>
            <a:prstDash val="solid"/>
            <a:round/>
            <a:headEnd type="none" w="med" len="med"/>
            <a:tailEnd type="none" w="med" len="med"/>
          </a:ln>
        </p:spPr>
      </p:pic>
      <p:grpSp>
        <p:nvGrpSpPr>
          <p:cNvPr id="633" name="Shape 633"/>
          <p:cNvGrpSpPr/>
          <p:nvPr/>
        </p:nvGrpSpPr>
        <p:grpSpPr>
          <a:xfrm>
            <a:off x="1311450" y="2455550"/>
            <a:ext cx="376750" cy="422949"/>
            <a:chOff x="1311450" y="2455550"/>
            <a:chExt cx="376750" cy="422949"/>
          </a:xfrm>
        </p:grpSpPr>
        <p:sp>
          <p:nvSpPr>
            <p:cNvPr id="634" name="Shape 634"/>
            <p:cNvSpPr txBox="1"/>
            <p:nvPr/>
          </p:nvSpPr>
          <p:spPr>
            <a:xfrm>
              <a:off x="1405000" y="2478300"/>
              <a:ext cx="283200" cy="4001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a:solidFill>
                    <a:srgbClr val="E36C09"/>
                  </a:solidFill>
                  <a:latin typeface="Times New Roman"/>
                  <a:ea typeface="Times New Roman"/>
                  <a:cs typeface="Times New Roman"/>
                  <a:sym typeface="Times New Roman"/>
                </a:rPr>
                <a:t>i</a:t>
              </a:r>
            </a:p>
          </p:txBody>
        </p:sp>
        <p:sp>
          <p:nvSpPr>
            <p:cNvPr id="635" name="Shape 635"/>
            <p:cNvSpPr/>
            <p:nvPr/>
          </p:nvSpPr>
          <p:spPr>
            <a:xfrm>
              <a:off x="1311450" y="2455550"/>
              <a:ext cx="156600" cy="156299"/>
            </a:xfrm>
            <a:prstGeom prst="ellipse">
              <a:avLst/>
            </a:prstGeom>
            <a:solidFill>
              <a:srgbClr val="FF9900"/>
            </a:solidFill>
            <a:ln>
              <a:noFill/>
            </a:ln>
          </p:spPr>
          <p:txBody>
            <a:bodyPr lIns="91425" tIns="91425" rIns="91425" bIns="91425" anchor="ctr" anchorCtr="0">
              <a:noAutofit/>
            </a:bodyPr>
            <a:lstStyle/>
            <a:p>
              <a:pPr lvl="0">
                <a:spcBef>
                  <a:spcPts val="0"/>
                </a:spcBef>
                <a:buNone/>
              </a:pPr>
              <a:endParaRPr/>
            </a:p>
          </p:txBody>
        </p:sp>
      </p:grpSp>
      <p:sp>
        <p:nvSpPr>
          <p:cNvPr id="636" name="Shape 636"/>
          <p:cNvSpPr/>
          <p:nvPr/>
        </p:nvSpPr>
        <p:spPr>
          <a:xfrm>
            <a:off x="1311450" y="1845950"/>
            <a:ext cx="156600" cy="156299"/>
          </a:xfrm>
          <a:prstGeom prst="ellipse">
            <a:avLst/>
          </a:prstGeom>
          <a:solidFill>
            <a:srgbClr val="CC0000"/>
          </a:solidFill>
          <a:ln>
            <a:noFill/>
          </a:ln>
        </p:spPr>
        <p:txBody>
          <a:bodyPr lIns="91425" tIns="91425" rIns="91425" bIns="91425" anchor="ctr" anchorCtr="0">
            <a:noAutofit/>
          </a:bodyPr>
          <a:lstStyle/>
          <a:p>
            <a:pPr lvl="0" rtl="0">
              <a:spcBef>
                <a:spcPts val="0"/>
              </a:spcBef>
              <a:buNone/>
            </a:pPr>
            <a:endParaRPr>
              <a:solidFill>
                <a:srgbClr val="CC0000"/>
              </a:solidFill>
            </a:endParaRPr>
          </a:p>
        </p:txBody>
      </p:sp>
      <p:sp>
        <p:nvSpPr>
          <p:cNvPr id="637" name="Shape 637"/>
          <p:cNvSpPr txBox="1"/>
          <p:nvPr/>
        </p:nvSpPr>
        <p:spPr>
          <a:xfrm>
            <a:off x="1405000" y="1792500"/>
            <a:ext cx="283200" cy="4001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a:solidFill>
                  <a:srgbClr val="CC0000"/>
                </a:solidFill>
                <a:latin typeface="Times New Roman"/>
                <a:ea typeface="Times New Roman"/>
                <a:cs typeface="Times New Roman"/>
                <a:sym typeface="Times New Roman"/>
              </a:rPr>
              <a:t>j</a:t>
            </a:r>
          </a:p>
        </p:txBody>
      </p:sp>
      <p:sp>
        <p:nvSpPr>
          <p:cNvPr id="638" name="Shape 638"/>
          <p:cNvSpPr txBox="1"/>
          <p:nvPr/>
        </p:nvSpPr>
        <p:spPr>
          <a:xfrm>
            <a:off x="7421600" y="4120450"/>
            <a:ext cx="283200" cy="4001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a:solidFill>
                  <a:srgbClr val="E36C09"/>
                </a:solidFill>
                <a:latin typeface="Times New Roman"/>
                <a:ea typeface="Times New Roman"/>
                <a:cs typeface="Times New Roman"/>
                <a:sym typeface="Times New Roman"/>
              </a:rPr>
              <a:t>i</a:t>
            </a:r>
          </a:p>
        </p:txBody>
      </p:sp>
      <p:sp>
        <p:nvSpPr>
          <p:cNvPr id="639" name="Shape 639"/>
          <p:cNvSpPr/>
          <p:nvPr/>
        </p:nvSpPr>
        <p:spPr>
          <a:xfrm>
            <a:off x="7328050" y="4097700"/>
            <a:ext cx="156600" cy="156299"/>
          </a:xfrm>
          <a:prstGeom prst="ellipse">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640" name="Shape 640"/>
          <p:cNvSpPr/>
          <p:nvPr/>
        </p:nvSpPr>
        <p:spPr>
          <a:xfrm>
            <a:off x="6710950" y="3480450"/>
            <a:ext cx="1390800" cy="1390800"/>
          </a:xfrm>
          <a:prstGeom prst="ellipse">
            <a:avLst/>
          </a:prstGeom>
          <a:noFill/>
          <a:ln w="28575" cap="flat" cmpd="sng">
            <a:solidFill>
              <a:srgbClr val="1155CC"/>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41" name="Shape 641"/>
          <p:cNvSpPr/>
          <p:nvPr/>
        </p:nvSpPr>
        <p:spPr>
          <a:xfrm>
            <a:off x="7217975" y="3618800"/>
            <a:ext cx="156600" cy="156299"/>
          </a:xfrm>
          <a:prstGeom prst="ellipse">
            <a:avLst/>
          </a:prstGeom>
          <a:solidFill>
            <a:srgbClr val="CC0000"/>
          </a:solidFill>
          <a:ln>
            <a:noFill/>
          </a:ln>
        </p:spPr>
        <p:txBody>
          <a:bodyPr lIns="91425" tIns="91425" rIns="91425" bIns="91425" anchor="ctr" anchorCtr="0">
            <a:noAutofit/>
          </a:bodyPr>
          <a:lstStyle/>
          <a:p>
            <a:pPr lvl="0" rtl="0">
              <a:spcBef>
                <a:spcPts val="0"/>
              </a:spcBef>
              <a:buNone/>
            </a:pPr>
            <a:endParaRPr>
              <a:solidFill>
                <a:srgbClr val="CC0000"/>
              </a:solidFill>
            </a:endParaRPr>
          </a:p>
        </p:txBody>
      </p:sp>
      <p:sp>
        <p:nvSpPr>
          <p:cNvPr id="642" name="Shape 642"/>
          <p:cNvSpPr txBox="1"/>
          <p:nvPr/>
        </p:nvSpPr>
        <p:spPr>
          <a:xfrm>
            <a:off x="7311525" y="3565350"/>
            <a:ext cx="283200" cy="4001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a:solidFill>
                  <a:srgbClr val="CC0000"/>
                </a:solidFill>
                <a:latin typeface="Times New Roman"/>
                <a:ea typeface="Times New Roman"/>
                <a:cs typeface="Times New Roman"/>
                <a:sym typeface="Times New Roman"/>
              </a:rPr>
              <a:t>j</a:t>
            </a:r>
          </a:p>
        </p:txBody>
      </p:sp>
      <p:pic>
        <p:nvPicPr>
          <p:cNvPr id="643" name="Shape 643"/>
          <p:cNvPicPr preferRelativeResize="0"/>
          <p:nvPr/>
        </p:nvPicPr>
        <p:blipFill rotWithShape="1">
          <a:blip r:embed="rId3">
            <a:alphaModFix/>
          </a:blip>
          <a:srcRect l="83839"/>
          <a:stretch/>
        </p:blipFill>
        <p:spPr>
          <a:xfrm>
            <a:off x="6768100" y="5080900"/>
            <a:ext cx="1276500" cy="948300"/>
          </a:xfrm>
          <a:prstGeom prst="rect">
            <a:avLst/>
          </a:prstGeom>
          <a:noFill/>
          <a:ln>
            <a:noFill/>
          </a:ln>
        </p:spPr>
      </p:pic>
      <p:sp>
        <p:nvSpPr>
          <p:cNvPr id="644" name="Shape 644"/>
          <p:cNvSpPr txBox="1"/>
          <p:nvPr/>
        </p:nvSpPr>
        <p:spPr>
          <a:xfrm>
            <a:off x="8134200" y="5197850"/>
            <a:ext cx="783299" cy="584100"/>
          </a:xfrm>
          <a:prstGeom prst="rect">
            <a:avLst/>
          </a:prstGeom>
          <a:noFill/>
          <a:ln>
            <a:noFill/>
          </a:ln>
        </p:spPr>
        <p:txBody>
          <a:bodyPr lIns="91425" tIns="91425" rIns="91425" bIns="91425" anchor="ctr" anchorCtr="0">
            <a:noAutofit/>
          </a:bodyPr>
          <a:lstStyle/>
          <a:p>
            <a:pPr lvl="0" algn="ctr" rtl="0">
              <a:spcBef>
                <a:spcPts val="0"/>
              </a:spcBef>
              <a:buNone/>
            </a:pPr>
            <a:r>
              <a:rPr lang="en-US" sz="3200">
                <a:solidFill>
                  <a:srgbClr val="FFFF99"/>
                </a:solidFill>
                <a:latin typeface="Times New Roman"/>
                <a:ea typeface="Times New Roman"/>
                <a:cs typeface="Times New Roman"/>
                <a:sym typeface="Times New Roman"/>
              </a:rPr>
              <a:t>~ 1</a:t>
            </a:r>
          </a:p>
        </p:txBody>
      </p:sp>
      <p:cxnSp>
        <p:nvCxnSpPr>
          <p:cNvPr id="645" name="Shape 645"/>
          <p:cNvCxnSpPr/>
          <p:nvPr/>
        </p:nvCxnSpPr>
        <p:spPr>
          <a:xfrm rot="10800000">
            <a:off x="3509350" y="4175850"/>
            <a:ext cx="2972999" cy="0"/>
          </a:xfrm>
          <a:prstGeom prst="straightConnector1">
            <a:avLst/>
          </a:prstGeom>
          <a:noFill/>
          <a:ln w="38100" cap="flat" cmpd="sng">
            <a:solidFill>
              <a:srgbClr val="1155CC"/>
            </a:solidFill>
            <a:prstDash val="solid"/>
            <a:round/>
            <a:headEnd type="none" w="lg" len="lg"/>
            <a:tailEnd type="triangle" w="lg" len="lg"/>
          </a:ln>
        </p:spPr>
      </p:cxnSp>
      <p:pic>
        <p:nvPicPr>
          <p:cNvPr id="646" name="Shape 646"/>
          <p:cNvPicPr preferRelativeResize="0"/>
          <p:nvPr/>
        </p:nvPicPr>
        <p:blipFill rotWithShape="1">
          <a:blip r:embed="rId3">
            <a:alphaModFix/>
          </a:blip>
          <a:srcRect l="52894" t="13192" r="38927" b="25220"/>
          <a:stretch/>
        </p:blipFill>
        <p:spPr>
          <a:xfrm>
            <a:off x="4265237" y="3404900"/>
            <a:ext cx="645899" cy="584100"/>
          </a:xfrm>
          <a:prstGeom prst="rect">
            <a:avLst/>
          </a:prstGeom>
          <a:noFill/>
          <a:ln>
            <a:noFill/>
          </a:ln>
        </p:spPr>
      </p:pic>
      <p:cxnSp>
        <p:nvCxnSpPr>
          <p:cNvPr id="647" name="Shape 647"/>
          <p:cNvCxnSpPr/>
          <p:nvPr/>
        </p:nvCxnSpPr>
        <p:spPr>
          <a:xfrm>
            <a:off x="5033050" y="3513050"/>
            <a:ext cx="0" cy="367799"/>
          </a:xfrm>
          <a:prstGeom prst="straightConnector1">
            <a:avLst/>
          </a:prstGeom>
          <a:noFill/>
          <a:ln w="28575" cap="flat" cmpd="sng">
            <a:solidFill>
              <a:srgbClr val="FFFF99"/>
            </a:solidFill>
            <a:prstDash val="solid"/>
            <a:round/>
            <a:headEnd type="none" w="lg" len="lg"/>
            <a:tailEnd type="triangle" w="lg" len="lg"/>
          </a:ln>
        </p:spPr>
      </p:cxnSp>
      <p:sp>
        <p:nvSpPr>
          <p:cNvPr id="648" name="Shape 648"/>
          <p:cNvSpPr txBox="1"/>
          <p:nvPr/>
        </p:nvSpPr>
        <p:spPr>
          <a:xfrm>
            <a:off x="4834950" y="3328700"/>
            <a:ext cx="1670099" cy="584100"/>
          </a:xfrm>
          <a:prstGeom prst="rect">
            <a:avLst/>
          </a:prstGeom>
          <a:noFill/>
          <a:ln>
            <a:noFill/>
          </a:ln>
        </p:spPr>
        <p:txBody>
          <a:bodyPr lIns="91425" tIns="91425" rIns="91425" bIns="91425" anchor="ctr" anchorCtr="0">
            <a:noAutofit/>
          </a:bodyPr>
          <a:lstStyle/>
          <a:p>
            <a:pPr lvl="0" algn="ctr" rtl="0">
              <a:spcBef>
                <a:spcPts val="0"/>
              </a:spcBef>
              <a:buNone/>
            </a:pPr>
            <a:r>
              <a:rPr lang="en-US" sz="2400">
                <a:solidFill>
                  <a:srgbClr val="FFFF99"/>
                </a:solidFill>
                <a:latin typeface="Times New Roman"/>
                <a:ea typeface="Times New Roman"/>
                <a:cs typeface="Times New Roman"/>
                <a:sym typeface="Times New Roman"/>
              </a:rPr>
              <a:t>rapidly</a:t>
            </a:r>
          </a:p>
        </p:txBody>
      </p:sp>
      <p:sp>
        <p:nvSpPr>
          <p:cNvPr id="649" name="Shape 649"/>
          <p:cNvSpPr/>
          <p:nvPr/>
        </p:nvSpPr>
        <p:spPr>
          <a:xfrm>
            <a:off x="1964350" y="3480450"/>
            <a:ext cx="1390800" cy="1390800"/>
          </a:xfrm>
          <a:prstGeom prst="ellipse">
            <a:avLst/>
          </a:prstGeom>
          <a:noFill/>
          <a:ln w="28575" cap="flat" cmpd="sng">
            <a:solidFill>
              <a:srgbClr val="1155CC"/>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grpSp>
        <p:nvGrpSpPr>
          <p:cNvPr id="650" name="Shape 650"/>
          <p:cNvGrpSpPr/>
          <p:nvPr/>
        </p:nvGrpSpPr>
        <p:grpSpPr>
          <a:xfrm>
            <a:off x="2187000" y="3775100"/>
            <a:ext cx="739449" cy="400199"/>
            <a:chOff x="2187000" y="3775100"/>
            <a:chExt cx="739449" cy="400199"/>
          </a:xfrm>
        </p:grpSpPr>
        <p:sp>
          <p:nvSpPr>
            <p:cNvPr id="651" name="Shape 651"/>
            <p:cNvSpPr/>
            <p:nvPr/>
          </p:nvSpPr>
          <p:spPr>
            <a:xfrm>
              <a:off x="2187000" y="3828550"/>
              <a:ext cx="156600" cy="156299"/>
            </a:xfrm>
            <a:prstGeom prst="ellipse">
              <a:avLst/>
            </a:prstGeom>
            <a:solidFill>
              <a:srgbClr val="CC0000"/>
            </a:solidFill>
            <a:ln>
              <a:noFill/>
            </a:ln>
          </p:spPr>
          <p:txBody>
            <a:bodyPr lIns="91425" tIns="91425" rIns="91425" bIns="91425" anchor="ctr" anchorCtr="0">
              <a:noAutofit/>
            </a:bodyPr>
            <a:lstStyle/>
            <a:p>
              <a:pPr lvl="0" rtl="0">
                <a:spcBef>
                  <a:spcPts val="0"/>
                </a:spcBef>
                <a:buNone/>
              </a:pPr>
              <a:endParaRPr>
                <a:solidFill>
                  <a:srgbClr val="CC0000"/>
                </a:solidFill>
              </a:endParaRPr>
            </a:p>
          </p:txBody>
        </p:sp>
        <p:sp>
          <p:nvSpPr>
            <p:cNvPr id="652" name="Shape 652"/>
            <p:cNvSpPr txBox="1"/>
            <p:nvPr/>
          </p:nvSpPr>
          <p:spPr>
            <a:xfrm>
              <a:off x="2280550" y="3775100"/>
              <a:ext cx="645899" cy="4001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a:solidFill>
                    <a:srgbClr val="CC0000"/>
                  </a:solidFill>
                  <a:latin typeface="Times New Roman"/>
                  <a:ea typeface="Times New Roman"/>
                  <a:cs typeface="Times New Roman"/>
                  <a:sym typeface="Times New Roman"/>
                </a:rPr>
                <a:t>j</a:t>
              </a:r>
              <a:r>
                <a:rPr lang="en-US" sz="2600" b="1" baseline="-25000">
                  <a:solidFill>
                    <a:srgbClr val="CC0000"/>
                  </a:solidFill>
                  <a:latin typeface="Times New Roman"/>
                  <a:ea typeface="Times New Roman"/>
                  <a:cs typeface="Times New Roman"/>
                  <a:sym typeface="Times New Roman"/>
                </a:rPr>
                <a:t>1</a:t>
              </a:r>
            </a:p>
          </p:txBody>
        </p:sp>
      </p:grpSp>
      <p:grpSp>
        <p:nvGrpSpPr>
          <p:cNvPr id="653" name="Shape 653"/>
          <p:cNvGrpSpPr/>
          <p:nvPr/>
        </p:nvGrpSpPr>
        <p:grpSpPr>
          <a:xfrm>
            <a:off x="2796600" y="4308500"/>
            <a:ext cx="739449" cy="400199"/>
            <a:chOff x="2187000" y="3775100"/>
            <a:chExt cx="739449" cy="400199"/>
          </a:xfrm>
        </p:grpSpPr>
        <p:sp>
          <p:nvSpPr>
            <p:cNvPr id="654" name="Shape 654"/>
            <p:cNvSpPr/>
            <p:nvPr/>
          </p:nvSpPr>
          <p:spPr>
            <a:xfrm>
              <a:off x="2187000" y="3828550"/>
              <a:ext cx="156600" cy="156299"/>
            </a:xfrm>
            <a:prstGeom prst="ellipse">
              <a:avLst/>
            </a:prstGeom>
            <a:solidFill>
              <a:srgbClr val="CC0000"/>
            </a:solidFill>
            <a:ln>
              <a:noFill/>
            </a:ln>
          </p:spPr>
          <p:txBody>
            <a:bodyPr lIns="91425" tIns="91425" rIns="91425" bIns="91425" anchor="ctr" anchorCtr="0">
              <a:noAutofit/>
            </a:bodyPr>
            <a:lstStyle/>
            <a:p>
              <a:pPr lvl="0" rtl="0">
                <a:spcBef>
                  <a:spcPts val="0"/>
                </a:spcBef>
                <a:buNone/>
              </a:pPr>
              <a:endParaRPr>
                <a:solidFill>
                  <a:srgbClr val="CC0000"/>
                </a:solidFill>
              </a:endParaRPr>
            </a:p>
          </p:txBody>
        </p:sp>
        <p:sp>
          <p:nvSpPr>
            <p:cNvPr id="655" name="Shape 655"/>
            <p:cNvSpPr txBox="1"/>
            <p:nvPr/>
          </p:nvSpPr>
          <p:spPr>
            <a:xfrm>
              <a:off x="2280550" y="3775100"/>
              <a:ext cx="645899" cy="4001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a:solidFill>
                    <a:srgbClr val="CC0000"/>
                  </a:solidFill>
                  <a:latin typeface="Times New Roman"/>
                  <a:ea typeface="Times New Roman"/>
                  <a:cs typeface="Times New Roman"/>
                  <a:sym typeface="Times New Roman"/>
                </a:rPr>
                <a:t>j</a:t>
              </a:r>
              <a:r>
                <a:rPr lang="en-US" sz="2600" b="1" baseline="-25000">
                  <a:solidFill>
                    <a:srgbClr val="CC0000"/>
                  </a:solidFill>
                  <a:latin typeface="Times New Roman"/>
                  <a:ea typeface="Times New Roman"/>
                  <a:cs typeface="Times New Roman"/>
                  <a:sym typeface="Times New Roman"/>
                </a:rPr>
                <a:t>2</a:t>
              </a:r>
            </a:p>
          </p:txBody>
        </p:sp>
      </p:grpSp>
      <p:grpSp>
        <p:nvGrpSpPr>
          <p:cNvPr id="656" name="Shape 656"/>
          <p:cNvGrpSpPr/>
          <p:nvPr/>
        </p:nvGrpSpPr>
        <p:grpSpPr>
          <a:xfrm>
            <a:off x="816026" y="5015750"/>
            <a:ext cx="4018799" cy="948300"/>
            <a:chOff x="816026" y="5015750"/>
            <a:chExt cx="4018799" cy="948300"/>
          </a:xfrm>
        </p:grpSpPr>
        <p:pic>
          <p:nvPicPr>
            <p:cNvPr id="657" name="Shape 657"/>
            <p:cNvPicPr preferRelativeResize="0"/>
            <p:nvPr/>
          </p:nvPicPr>
          <p:blipFill rotWithShape="1">
            <a:blip r:embed="rId3">
              <a:alphaModFix/>
            </a:blip>
            <a:srcRect l="60496" r="15624"/>
            <a:stretch/>
          </p:blipFill>
          <p:spPr>
            <a:xfrm>
              <a:off x="1780500" y="5015750"/>
              <a:ext cx="1886399" cy="948300"/>
            </a:xfrm>
            <a:prstGeom prst="rect">
              <a:avLst/>
            </a:prstGeom>
            <a:noFill/>
            <a:ln>
              <a:noFill/>
            </a:ln>
          </p:spPr>
        </p:pic>
        <p:sp>
          <p:nvSpPr>
            <p:cNvPr id="658" name="Shape 658"/>
            <p:cNvSpPr txBox="1"/>
            <p:nvPr/>
          </p:nvSpPr>
          <p:spPr>
            <a:xfrm>
              <a:off x="816026" y="5109150"/>
              <a:ext cx="4018799" cy="584100"/>
            </a:xfrm>
            <a:prstGeom prst="rect">
              <a:avLst/>
            </a:prstGeom>
            <a:noFill/>
            <a:ln>
              <a:noFill/>
            </a:ln>
          </p:spPr>
          <p:txBody>
            <a:bodyPr lIns="91425" tIns="91425" rIns="91425" bIns="91425" anchor="ctr" anchorCtr="0">
              <a:noAutofit/>
            </a:bodyPr>
            <a:lstStyle/>
            <a:p>
              <a:pPr lvl="0" algn="ctr" rtl="0">
                <a:spcBef>
                  <a:spcPts val="0"/>
                </a:spcBef>
                <a:buNone/>
              </a:pPr>
              <a:r>
                <a:rPr lang="en-US" sz="2400">
                  <a:solidFill>
                    <a:srgbClr val="FFFF99"/>
                  </a:solidFill>
                </a:rPr>
                <a:t>∑                       ~ 0</a:t>
              </a:r>
            </a:p>
          </p:txBody>
        </p:sp>
      </p:grpSp>
      <p:sp>
        <p:nvSpPr>
          <p:cNvPr id="659" name="Shape 659"/>
          <p:cNvSpPr txBox="1"/>
          <p:nvPr/>
        </p:nvSpPr>
        <p:spPr>
          <a:xfrm>
            <a:off x="2713900" y="2214950"/>
            <a:ext cx="5635800" cy="367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700">
                <a:solidFill>
                  <a:srgbClr val="FF9900"/>
                </a:solidFill>
                <a:latin typeface="Times New Roman"/>
                <a:ea typeface="Times New Roman"/>
                <a:cs typeface="Times New Roman"/>
                <a:sym typeface="Times New Roman"/>
              </a:rPr>
              <a:t>Nearly independent to focal location f ! </a:t>
            </a:r>
          </a:p>
        </p:txBody>
      </p:sp>
    </p:spTree>
  </p:cSld>
  <p:clrMapOvr>
    <a:masterClrMapping/>
  </p:clrMapOvr>
  <p:transition>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grpSp>
        <p:nvGrpSpPr>
          <p:cNvPr id="665" name="Shape 665"/>
          <p:cNvGrpSpPr/>
          <p:nvPr/>
        </p:nvGrpSpPr>
        <p:grpSpPr>
          <a:xfrm>
            <a:off x="2756180" y="5200973"/>
            <a:ext cx="4038600" cy="756284"/>
            <a:chOff x="2756180" y="5429573"/>
            <a:chExt cx="4038600" cy="756284"/>
          </a:xfrm>
        </p:grpSpPr>
        <p:sp>
          <p:nvSpPr>
            <p:cNvPr id="666" name="Shape 666"/>
            <p:cNvSpPr txBox="1"/>
            <p:nvPr/>
          </p:nvSpPr>
          <p:spPr>
            <a:xfrm>
              <a:off x="2756180" y="5429573"/>
              <a:ext cx="341312" cy="58477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200" b="1">
                  <a:solidFill>
                    <a:srgbClr val="E36C09"/>
                  </a:solidFill>
                  <a:latin typeface="Times New Roman"/>
                  <a:ea typeface="Times New Roman"/>
                  <a:cs typeface="Times New Roman"/>
                  <a:sym typeface="Times New Roman"/>
                </a:rPr>
                <a:t>=</a:t>
              </a:r>
            </a:p>
          </p:txBody>
        </p:sp>
        <p:sp>
          <p:nvSpPr>
            <p:cNvPr id="667" name="Shape 667"/>
            <p:cNvSpPr txBox="1"/>
            <p:nvPr/>
          </p:nvSpPr>
          <p:spPr>
            <a:xfrm>
              <a:off x="6507442" y="5477971"/>
              <a:ext cx="287338" cy="707886"/>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4000" b="1">
                  <a:solidFill>
                    <a:srgbClr val="E36C09"/>
                  </a:solidFill>
                  <a:latin typeface="Times New Roman"/>
                  <a:ea typeface="Times New Roman"/>
                  <a:cs typeface="Times New Roman"/>
                  <a:sym typeface="Times New Roman"/>
                </a:rPr>
                <a:t>*</a:t>
              </a:r>
            </a:p>
          </p:txBody>
        </p:sp>
      </p:grpSp>
      <p:grpSp>
        <p:nvGrpSpPr>
          <p:cNvPr id="668" name="Shape 668"/>
          <p:cNvGrpSpPr/>
          <p:nvPr/>
        </p:nvGrpSpPr>
        <p:grpSpPr>
          <a:xfrm>
            <a:off x="3517614" y="5345089"/>
            <a:ext cx="639327" cy="370050"/>
            <a:chOff x="1247239" y="4723617"/>
            <a:chExt cx="823039" cy="457985"/>
          </a:xfrm>
        </p:grpSpPr>
        <p:cxnSp>
          <p:nvCxnSpPr>
            <p:cNvPr id="669" name="Shape 669"/>
            <p:cNvCxnSpPr/>
            <p:nvPr/>
          </p:nvCxnSpPr>
          <p:spPr>
            <a:xfrm rot="5400000">
              <a:off x="1024544" y="4948439"/>
              <a:ext cx="453896" cy="4253"/>
            </a:xfrm>
            <a:prstGeom prst="straightConnector1">
              <a:avLst/>
            </a:prstGeom>
            <a:noFill/>
            <a:ln w="25400" cap="flat" cmpd="sng">
              <a:solidFill>
                <a:srgbClr val="FFFF99"/>
              </a:solidFill>
              <a:prstDash val="solid"/>
              <a:round/>
              <a:headEnd type="none" w="med" len="med"/>
              <a:tailEnd type="none" w="med" len="med"/>
            </a:ln>
          </p:spPr>
        </p:cxnSp>
        <p:cxnSp>
          <p:nvCxnSpPr>
            <p:cNvPr id="670" name="Shape 670"/>
            <p:cNvCxnSpPr/>
            <p:nvPr/>
          </p:nvCxnSpPr>
          <p:spPr>
            <a:xfrm rot="5400000">
              <a:off x="1427556" y="4949502"/>
              <a:ext cx="453896" cy="2126"/>
            </a:xfrm>
            <a:prstGeom prst="straightConnector1">
              <a:avLst/>
            </a:prstGeom>
            <a:noFill/>
            <a:ln w="25400" cap="flat" cmpd="sng">
              <a:solidFill>
                <a:srgbClr val="FFFF99"/>
              </a:solidFill>
              <a:prstDash val="solid"/>
              <a:round/>
              <a:headEnd type="none" w="med" len="med"/>
              <a:tailEnd type="none" w="med" len="med"/>
            </a:ln>
          </p:spPr>
        </p:cxnSp>
        <p:cxnSp>
          <p:nvCxnSpPr>
            <p:cNvPr id="671" name="Shape 671"/>
            <p:cNvCxnSpPr/>
            <p:nvPr/>
          </p:nvCxnSpPr>
          <p:spPr>
            <a:xfrm rot="10800000">
              <a:off x="1247239" y="4727707"/>
              <a:ext cx="425343" cy="2044"/>
            </a:xfrm>
            <a:prstGeom prst="straightConnector1">
              <a:avLst/>
            </a:prstGeom>
            <a:noFill/>
            <a:ln w="25400" cap="flat" cmpd="sng">
              <a:solidFill>
                <a:srgbClr val="FFFF99"/>
              </a:solidFill>
              <a:prstDash val="solid"/>
              <a:round/>
              <a:headEnd type="none" w="med" len="med"/>
              <a:tailEnd type="none" w="med" len="med"/>
            </a:ln>
          </p:spPr>
        </p:cxnSp>
        <p:cxnSp>
          <p:nvCxnSpPr>
            <p:cNvPr id="672" name="Shape 672"/>
            <p:cNvCxnSpPr/>
            <p:nvPr/>
          </p:nvCxnSpPr>
          <p:spPr>
            <a:xfrm rot="10800000">
              <a:off x="1644934" y="5177514"/>
              <a:ext cx="425343" cy="4089"/>
            </a:xfrm>
            <a:prstGeom prst="straightConnector1">
              <a:avLst/>
            </a:prstGeom>
            <a:noFill/>
            <a:ln w="25400" cap="flat" cmpd="sng">
              <a:solidFill>
                <a:srgbClr val="FFFF99"/>
              </a:solidFill>
              <a:prstDash val="solid"/>
              <a:round/>
              <a:headEnd type="none" w="med" len="med"/>
              <a:tailEnd type="none" w="med" len="med"/>
            </a:ln>
          </p:spPr>
        </p:cxnSp>
        <p:cxnSp>
          <p:nvCxnSpPr>
            <p:cNvPr id="673" name="Shape 673"/>
            <p:cNvCxnSpPr/>
            <p:nvPr/>
          </p:nvCxnSpPr>
          <p:spPr>
            <a:xfrm rot="5400000">
              <a:off x="1829508" y="4949503"/>
              <a:ext cx="453896" cy="2126"/>
            </a:xfrm>
            <a:prstGeom prst="straightConnector1">
              <a:avLst/>
            </a:prstGeom>
            <a:noFill/>
            <a:ln w="25400" cap="flat" cmpd="sng">
              <a:solidFill>
                <a:srgbClr val="FFFF99"/>
              </a:solidFill>
              <a:prstDash val="solid"/>
              <a:round/>
              <a:headEnd type="none" w="med" len="med"/>
              <a:tailEnd type="none" w="med" len="med"/>
            </a:ln>
          </p:spPr>
        </p:cxnSp>
      </p:grpSp>
      <p:grpSp>
        <p:nvGrpSpPr>
          <p:cNvPr id="674" name="Shape 674"/>
          <p:cNvGrpSpPr/>
          <p:nvPr/>
        </p:nvGrpSpPr>
        <p:grpSpPr>
          <a:xfrm>
            <a:off x="5346979" y="5303003"/>
            <a:ext cx="793253" cy="531142"/>
            <a:chOff x="6711950" y="5488657"/>
            <a:chExt cx="398463" cy="355600"/>
          </a:xfrm>
        </p:grpSpPr>
        <p:sp>
          <p:nvSpPr>
            <p:cNvPr id="675" name="Shape 675"/>
            <p:cNvSpPr/>
            <p:nvPr/>
          </p:nvSpPr>
          <p:spPr>
            <a:xfrm>
              <a:off x="6711950" y="5488657"/>
              <a:ext cx="252412" cy="355600"/>
            </a:xfrm>
            <a:custGeom>
              <a:avLst/>
              <a:gdLst/>
              <a:ahLst/>
              <a:cxnLst/>
              <a:rect l="0" t="0" r="0" b="0"/>
              <a:pathLst>
                <a:path w="120000" h="120000" extrusionOk="0">
                  <a:moveTo>
                    <a:pt x="0" y="120000"/>
                  </a:moveTo>
                  <a:lnTo>
                    <a:pt x="1085" y="120000"/>
                  </a:lnTo>
                  <a:lnTo>
                    <a:pt x="2171" y="120000"/>
                  </a:lnTo>
                  <a:lnTo>
                    <a:pt x="2714" y="120000"/>
                  </a:lnTo>
                  <a:lnTo>
                    <a:pt x="3800" y="120000"/>
                  </a:lnTo>
                  <a:lnTo>
                    <a:pt x="4886" y="120000"/>
                  </a:lnTo>
                  <a:lnTo>
                    <a:pt x="5972" y="120000"/>
                  </a:lnTo>
                  <a:lnTo>
                    <a:pt x="6515" y="120000"/>
                  </a:lnTo>
                  <a:lnTo>
                    <a:pt x="7601" y="120000"/>
                  </a:lnTo>
                  <a:lnTo>
                    <a:pt x="8687" y="120000"/>
                  </a:lnTo>
                  <a:lnTo>
                    <a:pt x="9773" y="120000"/>
                  </a:lnTo>
                  <a:lnTo>
                    <a:pt x="10316" y="120000"/>
                  </a:lnTo>
                  <a:lnTo>
                    <a:pt x="11402" y="119510"/>
                  </a:lnTo>
                  <a:lnTo>
                    <a:pt x="12488" y="119510"/>
                  </a:lnTo>
                  <a:lnTo>
                    <a:pt x="13574" y="119510"/>
                  </a:lnTo>
                  <a:lnTo>
                    <a:pt x="14117" y="119510"/>
                  </a:lnTo>
                  <a:lnTo>
                    <a:pt x="15203" y="119510"/>
                  </a:lnTo>
                  <a:lnTo>
                    <a:pt x="16289" y="119510"/>
                  </a:lnTo>
                  <a:lnTo>
                    <a:pt x="16832" y="119510"/>
                  </a:lnTo>
                  <a:lnTo>
                    <a:pt x="17918" y="119510"/>
                  </a:lnTo>
                  <a:lnTo>
                    <a:pt x="19004" y="119510"/>
                  </a:lnTo>
                  <a:lnTo>
                    <a:pt x="20090" y="119510"/>
                  </a:lnTo>
                  <a:lnTo>
                    <a:pt x="20633" y="119510"/>
                  </a:lnTo>
                  <a:lnTo>
                    <a:pt x="21719" y="119510"/>
                  </a:lnTo>
                  <a:lnTo>
                    <a:pt x="22805" y="119510"/>
                  </a:lnTo>
                  <a:lnTo>
                    <a:pt x="23891" y="119510"/>
                  </a:lnTo>
                  <a:lnTo>
                    <a:pt x="24434" y="119510"/>
                  </a:lnTo>
                  <a:lnTo>
                    <a:pt x="25520" y="119510"/>
                  </a:lnTo>
                  <a:lnTo>
                    <a:pt x="26606" y="119510"/>
                  </a:lnTo>
                  <a:lnTo>
                    <a:pt x="27692" y="119510"/>
                  </a:lnTo>
                  <a:lnTo>
                    <a:pt x="28235" y="119510"/>
                  </a:lnTo>
                  <a:lnTo>
                    <a:pt x="29321" y="119510"/>
                  </a:lnTo>
                  <a:lnTo>
                    <a:pt x="30407" y="119020"/>
                  </a:lnTo>
                  <a:lnTo>
                    <a:pt x="31493" y="119020"/>
                  </a:lnTo>
                  <a:lnTo>
                    <a:pt x="32036" y="118530"/>
                  </a:lnTo>
                  <a:lnTo>
                    <a:pt x="33122" y="118040"/>
                  </a:lnTo>
                  <a:lnTo>
                    <a:pt x="34208" y="117061"/>
                  </a:lnTo>
                  <a:lnTo>
                    <a:pt x="34751" y="116081"/>
                  </a:lnTo>
                  <a:lnTo>
                    <a:pt x="35837" y="114612"/>
                  </a:lnTo>
                  <a:lnTo>
                    <a:pt x="36923" y="112653"/>
                  </a:lnTo>
                  <a:lnTo>
                    <a:pt x="38009" y="110693"/>
                  </a:lnTo>
                  <a:lnTo>
                    <a:pt x="38552" y="107755"/>
                  </a:lnTo>
                  <a:lnTo>
                    <a:pt x="39638" y="104326"/>
                  </a:lnTo>
                  <a:lnTo>
                    <a:pt x="40723" y="100897"/>
                  </a:lnTo>
                  <a:lnTo>
                    <a:pt x="41809" y="96000"/>
                  </a:lnTo>
                  <a:lnTo>
                    <a:pt x="42352" y="91102"/>
                  </a:lnTo>
                  <a:lnTo>
                    <a:pt x="43438" y="85714"/>
                  </a:lnTo>
                  <a:lnTo>
                    <a:pt x="44524" y="79836"/>
                  </a:lnTo>
                  <a:lnTo>
                    <a:pt x="45610" y="73469"/>
                  </a:lnTo>
                  <a:lnTo>
                    <a:pt x="46153" y="66612"/>
                  </a:lnTo>
                  <a:lnTo>
                    <a:pt x="47239" y="59755"/>
                  </a:lnTo>
                  <a:lnTo>
                    <a:pt x="48325" y="53387"/>
                  </a:lnTo>
                  <a:lnTo>
                    <a:pt x="49411" y="46530"/>
                  </a:lnTo>
                  <a:lnTo>
                    <a:pt x="49954" y="40163"/>
                  </a:lnTo>
                  <a:lnTo>
                    <a:pt x="51040" y="34285"/>
                  </a:lnTo>
                  <a:lnTo>
                    <a:pt x="52126" y="28897"/>
                  </a:lnTo>
                  <a:lnTo>
                    <a:pt x="52669" y="23510"/>
                  </a:lnTo>
                  <a:lnTo>
                    <a:pt x="53755" y="19102"/>
                  </a:lnTo>
                  <a:lnTo>
                    <a:pt x="54841" y="15183"/>
                  </a:lnTo>
                  <a:lnTo>
                    <a:pt x="55927" y="12244"/>
                  </a:lnTo>
                  <a:lnTo>
                    <a:pt x="56470" y="9306"/>
                  </a:lnTo>
                  <a:lnTo>
                    <a:pt x="57556" y="6857"/>
                  </a:lnTo>
                  <a:lnTo>
                    <a:pt x="58642" y="5387"/>
                  </a:lnTo>
                  <a:lnTo>
                    <a:pt x="59728" y="3918"/>
                  </a:lnTo>
                  <a:lnTo>
                    <a:pt x="60271" y="2938"/>
                  </a:lnTo>
                  <a:lnTo>
                    <a:pt x="61357" y="1959"/>
                  </a:lnTo>
                  <a:lnTo>
                    <a:pt x="62443" y="1469"/>
                  </a:lnTo>
                  <a:lnTo>
                    <a:pt x="63529" y="979"/>
                  </a:lnTo>
                  <a:lnTo>
                    <a:pt x="64072" y="489"/>
                  </a:lnTo>
                  <a:lnTo>
                    <a:pt x="65158" y="489"/>
                  </a:lnTo>
                  <a:lnTo>
                    <a:pt x="66244" y="489"/>
                  </a:lnTo>
                  <a:lnTo>
                    <a:pt x="66787" y="0"/>
                  </a:lnTo>
                  <a:lnTo>
                    <a:pt x="67873" y="0"/>
                  </a:lnTo>
                  <a:lnTo>
                    <a:pt x="68959" y="0"/>
                  </a:lnTo>
                  <a:lnTo>
                    <a:pt x="70045" y="0"/>
                  </a:lnTo>
                  <a:lnTo>
                    <a:pt x="70588" y="0"/>
                  </a:lnTo>
                  <a:lnTo>
                    <a:pt x="71674" y="0"/>
                  </a:lnTo>
                  <a:lnTo>
                    <a:pt x="72760" y="0"/>
                  </a:lnTo>
                  <a:lnTo>
                    <a:pt x="73846" y="0"/>
                  </a:lnTo>
                  <a:lnTo>
                    <a:pt x="74389" y="0"/>
                  </a:lnTo>
                  <a:lnTo>
                    <a:pt x="75475" y="0"/>
                  </a:lnTo>
                  <a:lnTo>
                    <a:pt x="76561" y="0"/>
                  </a:lnTo>
                  <a:lnTo>
                    <a:pt x="77647" y="0"/>
                  </a:lnTo>
                  <a:lnTo>
                    <a:pt x="78190" y="0"/>
                  </a:lnTo>
                  <a:lnTo>
                    <a:pt x="79276" y="0"/>
                  </a:lnTo>
                  <a:lnTo>
                    <a:pt x="80361" y="0"/>
                  </a:lnTo>
                  <a:lnTo>
                    <a:pt x="81447" y="0"/>
                  </a:lnTo>
                  <a:lnTo>
                    <a:pt x="81990" y="0"/>
                  </a:lnTo>
                  <a:lnTo>
                    <a:pt x="83076" y="0"/>
                  </a:lnTo>
                  <a:lnTo>
                    <a:pt x="84162" y="0"/>
                  </a:lnTo>
                  <a:lnTo>
                    <a:pt x="84705" y="0"/>
                  </a:lnTo>
                  <a:lnTo>
                    <a:pt x="85791" y="0"/>
                  </a:lnTo>
                  <a:lnTo>
                    <a:pt x="86877" y="0"/>
                  </a:lnTo>
                  <a:lnTo>
                    <a:pt x="87963" y="0"/>
                  </a:lnTo>
                  <a:lnTo>
                    <a:pt x="88506" y="0"/>
                  </a:lnTo>
                  <a:lnTo>
                    <a:pt x="89592" y="0"/>
                  </a:lnTo>
                  <a:lnTo>
                    <a:pt x="90678" y="0"/>
                  </a:lnTo>
                  <a:lnTo>
                    <a:pt x="91764" y="0"/>
                  </a:lnTo>
                  <a:lnTo>
                    <a:pt x="92307" y="0"/>
                  </a:lnTo>
                  <a:lnTo>
                    <a:pt x="93393" y="0"/>
                  </a:lnTo>
                  <a:lnTo>
                    <a:pt x="94479" y="0"/>
                  </a:lnTo>
                  <a:lnTo>
                    <a:pt x="95565" y="0"/>
                  </a:lnTo>
                  <a:lnTo>
                    <a:pt x="96108" y="0"/>
                  </a:lnTo>
                  <a:lnTo>
                    <a:pt x="97194" y="0"/>
                  </a:lnTo>
                  <a:lnTo>
                    <a:pt x="98280" y="0"/>
                  </a:lnTo>
                  <a:lnTo>
                    <a:pt x="99366" y="0"/>
                  </a:lnTo>
                  <a:lnTo>
                    <a:pt x="99909" y="0"/>
                  </a:lnTo>
                  <a:lnTo>
                    <a:pt x="100995" y="0"/>
                  </a:lnTo>
                  <a:lnTo>
                    <a:pt x="102081" y="0"/>
                  </a:lnTo>
                  <a:lnTo>
                    <a:pt x="102624" y="0"/>
                  </a:lnTo>
                  <a:lnTo>
                    <a:pt x="103710" y="0"/>
                  </a:lnTo>
                  <a:lnTo>
                    <a:pt x="104796" y="0"/>
                  </a:lnTo>
                  <a:lnTo>
                    <a:pt x="105882" y="0"/>
                  </a:lnTo>
                  <a:lnTo>
                    <a:pt x="106425" y="0"/>
                  </a:lnTo>
                  <a:lnTo>
                    <a:pt x="107511" y="0"/>
                  </a:lnTo>
                  <a:lnTo>
                    <a:pt x="108597" y="0"/>
                  </a:lnTo>
                  <a:lnTo>
                    <a:pt x="109683" y="0"/>
                  </a:lnTo>
                  <a:lnTo>
                    <a:pt x="110226" y="0"/>
                  </a:lnTo>
                  <a:lnTo>
                    <a:pt x="111312" y="0"/>
                  </a:lnTo>
                  <a:lnTo>
                    <a:pt x="112398" y="0"/>
                  </a:lnTo>
                  <a:lnTo>
                    <a:pt x="113484" y="0"/>
                  </a:lnTo>
                  <a:lnTo>
                    <a:pt x="114027" y="0"/>
                  </a:lnTo>
                  <a:lnTo>
                    <a:pt x="115113" y="0"/>
                  </a:lnTo>
                  <a:lnTo>
                    <a:pt x="116199" y="0"/>
                  </a:lnTo>
                  <a:lnTo>
                    <a:pt x="117285" y="0"/>
                  </a:lnTo>
                  <a:lnTo>
                    <a:pt x="117828" y="0"/>
                  </a:lnTo>
                  <a:lnTo>
                    <a:pt x="118914" y="0"/>
                  </a:lnTo>
                  <a:lnTo>
                    <a:pt x="120000" y="0"/>
                  </a:lnTo>
                </a:path>
              </a:pathLst>
            </a:custGeom>
            <a:noFill/>
            <a:ln w="25400" cap="flat" cmpd="sng">
              <a:solidFill>
                <a:srgbClr val="FFFF99"/>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600">
                <a:solidFill>
                  <a:srgbClr val="E36C09"/>
                </a:solidFill>
                <a:latin typeface="Times New Roman"/>
                <a:ea typeface="Times New Roman"/>
                <a:cs typeface="Times New Roman"/>
                <a:sym typeface="Times New Roman"/>
              </a:endParaRPr>
            </a:p>
          </p:txBody>
        </p:sp>
        <p:sp>
          <p:nvSpPr>
            <p:cNvPr id="676" name="Shape 676"/>
            <p:cNvSpPr/>
            <p:nvPr/>
          </p:nvSpPr>
          <p:spPr>
            <a:xfrm>
              <a:off x="6964363" y="5488657"/>
              <a:ext cx="146050" cy="355600"/>
            </a:xfrm>
            <a:custGeom>
              <a:avLst/>
              <a:gdLst/>
              <a:ahLst/>
              <a:cxnLst/>
              <a:rect l="0" t="0" r="0" b="0"/>
              <a:pathLst>
                <a:path w="120000" h="120000" extrusionOk="0">
                  <a:moveTo>
                    <a:pt x="0" y="0"/>
                  </a:moveTo>
                  <a:lnTo>
                    <a:pt x="952" y="0"/>
                  </a:lnTo>
                  <a:lnTo>
                    <a:pt x="2857" y="0"/>
                  </a:lnTo>
                  <a:lnTo>
                    <a:pt x="4761" y="489"/>
                  </a:lnTo>
                  <a:lnTo>
                    <a:pt x="6666" y="489"/>
                  </a:lnTo>
                  <a:lnTo>
                    <a:pt x="7619" y="489"/>
                  </a:lnTo>
                  <a:lnTo>
                    <a:pt x="9523" y="979"/>
                  </a:lnTo>
                  <a:lnTo>
                    <a:pt x="11428" y="1469"/>
                  </a:lnTo>
                  <a:lnTo>
                    <a:pt x="13333" y="1959"/>
                  </a:lnTo>
                  <a:lnTo>
                    <a:pt x="14285" y="2938"/>
                  </a:lnTo>
                  <a:lnTo>
                    <a:pt x="16190" y="3918"/>
                  </a:lnTo>
                  <a:lnTo>
                    <a:pt x="18095" y="5387"/>
                  </a:lnTo>
                  <a:lnTo>
                    <a:pt x="20000" y="6857"/>
                  </a:lnTo>
                  <a:lnTo>
                    <a:pt x="20952" y="9306"/>
                  </a:lnTo>
                  <a:lnTo>
                    <a:pt x="22857" y="12244"/>
                  </a:lnTo>
                  <a:lnTo>
                    <a:pt x="24761" y="15183"/>
                  </a:lnTo>
                  <a:lnTo>
                    <a:pt x="25714" y="19102"/>
                  </a:lnTo>
                  <a:lnTo>
                    <a:pt x="27619" y="23510"/>
                  </a:lnTo>
                  <a:lnTo>
                    <a:pt x="29523" y="28897"/>
                  </a:lnTo>
                  <a:lnTo>
                    <a:pt x="31428" y="34285"/>
                  </a:lnTo>
                  <a:lnTo>
                    <a:pt x="32380" y="40163"/>
                  </a:lnTo>
                  <a:lnTo>
                    <a:pt x="34285" y="46530"/>
                  </a:lnTo>
                  <a:lnTo>
                    <a:pt x="36190" y="53387"/>
                  </a:lnTo>
                  <a:lnTo>
                    <a:pt x="38095" y="59755"/>
                  </a:lnTo>
                  <a:lnTo>
                    <a:pt x="39047" y="66612"/>
                  </a:lnTo>
                  <a:lnTo>
                    <a:pt x="40952" y="73469"/>
                  </a:lnTo>
                  <a:lnTo>
                    <a:pt x="42857" y="79836"/>
                  </a:lnTo>
                  <a:lnTo>
                    <a:pt x="44761" y="85714"/>
                  </a:lnTo>
                  <a:lnTo>
                    <a:pt x="45714" y="91102"/>
                  </a:lnTo>
                  <a:lnTo>
                    <a:pt x="47619" y="96000"/>
                  </a:lnTo>
                  <a:lnTo>
                    <a:pt x="49523" y="100897"/>
                  </a:lnTo>
                  <a:lnTo>
                    <a:pt x="51428" y="104326"/>
                  </a:lnTo>
                  <a:lnTo>
                    <a:pt x="52380" y="107755"/>
                  </a:lnTo>
                  <a:lnTo>
                    <a:pt x="54285" y="110693"/>
                  </a:lnTo>
                  <a:lnTo>
                    <a:pt x="56190" y="112653"/>
                  </a:lnTo>
                  <a:lnTo>
                    <a:pt x="57142" y="114612"/>
                  </a:lnTo>
                  <a:lnTo>
                    <a:pt x="59047" y="116081"/>
                  </a:lnTo>
                  <a:lnTo>
                    <a:pt x="60952" y="117061"/>
                  </a:lnTo>
                  <a:lnTo>
                    <a:pt x="62857" y="118040"/>
                  </a:lnTo>
                  <a:lnTo>
                    <a:pt x="63809" y="118530"/>
                  </a:lnTo>
                  <a:lnTo>
                    <a:pt x="65714" y="119020"/>
                  </a:lnTo>
                  <a:lnTo>
                    <a:pt x="67619" y="119020"/>
                  </a:lnTo>
                  <a:lnTo>
                    <a:pt x="69523" y="119510"/>
                  </a:lnTo>
                  <a:lnTo>
                    <a:pt x="70476" y="119510"/>
                  </a:lnTo>
                  <a:lnTo>
                    <a:pt x="72380" y="119510"/>
                  </a:lnTo>
                  <a:lnTo>
                    <a:pt x="74285" y="119510"/>
                  </a:lnTo>
                  <a:lnTo>
                    <a:pt x="76190" y="119510"/>
                  </a:lnTo>
                  <a:lnTo>
                    <a:pt x="77142" y="119510"/>
                  </a:lnTo>
                  <a:lnTo>
                    <a:pt x="79047" y="119510"/>
                  </a:lnTo>
                  <a:lnTo>
                    <a:pt x="80952" y="119510"/>
                  </a:lnTo>
                  <a:lnTo>
                    <a:pt x="82857" y="119510"/>
                  </a:lnTo>
                  <a:lnTo>
                    <a:pt x="83809" y="119510"/>
                  </a:lnTo>
                  <a:lnTo>
                    <a:pt x="85714" y="119510"/>
                  </a:lnTo>
                  <a:lnTo>
                    <a:pt x="87619" y="119510"/>
                  </a:lnTo>
                  <a:lnTo>
                    <a:pt x="88571" y="119510"/>
                  </a:lnTo>
                  <a:lnTo>
                    <a:pt x="90476" y="119510"/>
                  </a:lnTo>
                  <a:lnTo>
                    <a:pt x="92380" y="119510"/>
                  </a:lnTo>
                  <a:lnTo>
                    <a:pt x="94285" y="119510"/>
                  </a:lnTo>
                  <a:lnTo>
                    <a:pt x="95238" y="119510"/>
                  </a:lnTo>
                  <a:lnTo>
                    <a:pt x="97142" y="119510"/>
                  </a:lnTo>
                  <a:lnTo>
                    <a:pt x="99047" y="119510"/>
                  </a:lnTo>
                  <a:lnTo>
                    <a:pt x="100952" y="119510"/>
                  </a:lnTo>
                  <a:lnTo>
                    <a:pt x="101904" y="120000"/>
                  </a:lnTo>
                  <a:lnTo>
                    <a:pt x="103809" y="120000"/>
                  </a:lnTo>
                  <a:lnTo>
                    <a:pt x="105714" y="120000"/>
                  </a:lnTo>
                  <a:lnTo>
                    <a:pt x="107619" y="120000"/>
                  </a:lnTo>
                  <a:lnTo>
                    <a:pt x="108571" y="120000"/>
                  </a:lnTo>
                  <a:lnTo>
                    <a:pt x="110476" y="120000"/>
                  </a:lnTo>
                  <a:lnTo>
                    <a:pt x="112380" y="120000"/>
                  </a:lnTo>
                  <a:lnTo>
                    <a:pt x="113333" y="120000"/>
                  </a:lnTo>
                  <a:lnTo>
                    <a:pt x="115238" y="120000"/>
                  </a:lnTo>
                  <a:lnTo>
                    <a:pt x="117142" y="120000"/>
                  </a:lnTo>
                  <a:lnTo>
                    <a:pt x="119047" y="120000"/>
                  </a:lnTo>
                  <a:lnTo>
                    <a:pt x="120000" y="120000"/>
                  </a:lnTo>
                </a:path>
              </a:pathLst>
            </a:custGeom>
            <a:noFill/>
            <a:ln w="25400" cap="flat" cmpd="sng">
              <a:solidFill>
                <a:srgbClr val="FFFF99"/>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600">
                <a:solidFill>
                  <a:srgbClr val="E36C09"/>
                </a:solidFill>
                <a:latin typeface="Times New Roman"/>
                <a:ea typeface="Times New Roman"/>
                <a:cs typeface="Times New Roman"/>
                <a:sym typeface="Times New Roman"/>
              </a:endParaRPr>
            </a:p>
          </p:txBody>
        </p:sp>
      </p:grpSp>
      <p:sp>
        <p:nvSpPr>
          <p:cNvPr id="677" name="Shape 677"/>
          <p:cNvSpPr txBox="1"/>
          <p:nvPr/>
        </p:nvSpPr>
        <p:spPr>
          <a:xfrm>
            <a:off x="4674160" y="5249371"/>
            <a:ext cx="287338" cy="707886"/>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4000" b="1">
                <a:solidFill>
                  <a:srgbClr val="E36C09"/>
                </a:solidFill>
                <a:latin typeface="Times New Roman"/>
                <a:ea typeface="Times New Roman"/>
                <a:cs typeface="Times New Roman"/>
                <a:sym typeface="Times New Roman"/>
              </a:rPr>
              <a:t>*</a:t>
            </a:r>
          </a:p>
        </p:txBody>
      </p:sp>
      <p:sp>
        <p:nvSpPr>
          <p:cNvPr id="678" name="Shape 678"/>
          <p:cNvSpPr txBox="1"/>
          <p:nvPr/>
        </p:nvSpPr>
        <p:spPr>
          <a:xfrm>
            <a:off x="5131360" y="4187951"/>
            <a:ext cx="1421839" cy="707886"/>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Defocus Blur Kernel</a:t>
            </a:r>
          </a:p>
        </p:txBody>
      </p:sp>
      <p:cxnSp>
        <p:nvCxnSpPr>
          <p:cNvPr id="679" name="Shape 679"/>
          <p:cNvCxnSpPr/>
          <p:nvPr/>
        </p:nvCxnSpPr>
        <p:spPr>
          <a:xfrm rot="5400000">
            <a:off x="2919503" y="5462496"/>
            <a:ext cx="866593" cy="0"/>
          </a:xfrm>
          <a:prstGeom prst="straightConnector1">
            <a:avLst/>
          </a:prstGeom>
          <a:noFill/>
          <a:ln w="22225" cap="flat" cmpd="sng">
            <a:solidFill>
              <a:srgbClr val="FFFF99"/>
            </a:solidFill>
            <a:prstDash val="solid"/>
            <a:round/>
            <a:headEnd type="triangle" w="lg" len="lg"/>
            <a:tailEnd type="none" w="med" len="med"/>
          </a:ln>
        </p:spPr>
      </p:cxnSp>
      <p:cxnSp>
        <p:nvCxnSpPr>
          <p:cNvPr id="680" name="Shape 680"/>
          <p:cNvCxnSpPr/>
          <p:nvPr/>
        </p:nvCxnSpPr>
        <p:spPr>
          <a:xfrm>
            <a:off x="3352801" y="5893700"/>
            <a:ext cx="990093" cy="27211"/>
          </a:xfrm>
          <a:prstGeom prst="straightConnector1">
            <a:avLst/>
          </a:prstGeom>
          <a:noFill/>
          <a:ln w="22225" cap="flat" cmpd="sng">
            <a:solidFill>
              <a:srgbClr val="FFFF99"/>
            </a:solidFill>
            <a:prstDash val="solid"/>
            <a:round/>
            <a:headEnd type="none" w="med" len="med"/>
            <a:tailEnd type="triangle" w="lg" len="lg"/>
          </a:ln>
        </p:spPr>
      </p:cxnSp>
      <p:sp>
        <p:nvSpPr>
          <p:cNvPr id="681" name="Shape 681"/>
          <p:cNvSpPr txBox="1"/>
          <p:nvPr/>
        </p:nvSpPr>
        <p:spPr>
          <a:xfrm>
            <a:off x="3276600" y="4187951"/>
            <a:ext cx="1066799" cy="707886"/>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Input Pattern</a:t>
            </a:r>
          </a:p>
        </p:txBody>
      </p:sp>
      <p:sp>
        <p:nvSpPr>
          <p:cNvPr id="682" name="Shape 682"/>
          <p:cNvSpPr txBox="1"/>
          <p:nvPr/>
        </p:nvSpPr>
        <p:spPr>
          <a:xfrm>
            <a:off x="0" y="115888"/>
            <a:ext cx="9144000" cy="5842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200">
                <a:solidFill>
                  <a:srgbClr val="FFFF99"/>
                </a:solidFill>
                <a:latin typeface="Times New Roman"/>
                <a:ea typeface="Times New Roman"/>
                <a:cs typeface="Times New Roman"/>
                <a:sym typeface="Times New Roman"/>
              </a:rPr>
              <a:t>Defocused Illumination + Global Illumination</a:t>
            </a:r>
          </a:p>
        </p:txBody>
      </p:sp>
      <p:sp>
        <p:nvSpPr>
          <p:cNvPr id="683" name="Shape 683"/>
          <p:cNvSpPr/>
          <p:nvPr/>
        </p:nvSpPr>
        <p:spPr>
          <a:xfrm>
            <a:off x="5105400" y="4191000"/>
            <a:ext cx="3733800" cy="1828800"/>
          </a:xfrm>
          <a:prstGeom prst="rect">
            <a:avLst/>
          </a:prstGeom>
          <a:noFill/>
          <a:ln w="15875" cap="flat" cmpd="sng">
            <a:solidFill>
              <a:srgbClr val="C00000"/>
            </a:solidFill>
            <a:prstDash val="dot"/>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684" name="Shape 684"/>
          <p:cNvSpPr txBox="1"/>
          <p:nvPr/>
        </p:nvSpPr>
        <p:spPr>
          <a:xfrm>
            <a:off x="5105400" y="3623846"/>
            <a:ext cx="3733800" cy="4001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Combined  Blur  Kernel</a:t>
            </a:r>
          </a:p>
        </p:txBody>
      </p:sp>
      <p:grpSp>
        <p:nvGrpSpPr>
          <p:cNvPr id="685" name="Shape 685"/>
          <p:cNvGrpSpPr/>
          <p:nvPr/>
        </p:nvGrpSpPr>
        <p:grpSpPr>
          <a:xfrm>
            <a:off x="811942" y="4952200"/>
            <a:ext cx="1715731" cy="1063207"/>
            <a:chOff x="811942" y="5028400"/>
            <a:chExt cx="1715731" cy="1063207"/>
          </a:xfrm>
        </p:grpSpPr>
        <p:sp>
          <p:nvSpPr>
            <p:cNvPr id="686" name="Shape 686"/>
            <p:cNvSpPr/>
            <p:nvPr/>
          </p:nvSpPr>
          <p:spPr>
            <a:xfrm>
              <a:off x="908230" y="5292144"/>
              <a:ext cx="443762" cy="393524"/>
            </a:xfrm>
            <a:custGeom>
              <a:avLst/>
              <a:gdLst/>
              <a:ahLst/>
              <a:cxnLst/>
              <a:rect l="0" t="0" r="0" b="0"/>
              <a:pathLst>
                <a:path w="120000" h="120000" extrusionOk="0">
                  <a:moveTo>
                    <a:pt x="0" y="66741"/>
                  </a:moveTo>
                  <a:lnTo>
                    <a:pt x="674" y="64044"/>
                  </a:lnTo>
                  <a:lnTo>
                    <a:pt x="1685" y="61348"/>
                  </a:lnTo>
                  <a:lnTo>
                    <a:pt x="2696" y="58651"/>
                  </a:lnTo>
                  <a:lnTo>
                    <a:pt x="3707" y="55955"/>
                  </a:lnTo>
                  <a:lnTo>
                    <a:pt x="4719" y="53595"/>
                  </a:lnTo>
                  <a:lnTo>
                    <a:pt x="5393" y="50898"/>
                  </a:lnTo>
                  <a:lnTo>
                    <a:pt x="6404" y="48202"/>
                  </a:lnTo>
                  <a:lnTo>
                    <a:pt x="7415" y="45842"/>
                  </a:lnTo>
                  <a:lnTo>
                    <a:pt x="8426" y="43483"/>
                  </a:lnTo>
                  <a:lnTo>
                    <a:pt x="9438" y="40786"/>
                  </a:lnTo>
                  <a:lnTo>
                    <a:pt x="10112" y="38426"/>
                  </a:lnTo>
                  <a:lnTo>
                    <a:pt x="11123" y="36404"/>
                  </a:lnTo>
                  <a:lnTo>
                    <a:pt x="12134" y="34044"/>
                  </a:lnTo>
                  <a:lnTo>
                    <a:pt x="13146" y="31685"/>
                  </a:lnTo>
                  <a:lnTo>
                    <a:pt x="14157" y="29662"/>
                  </a:lnTo>
                  <a:lnTo>
                    <a:pt x="14831" y="27640"/>
                  </a:lnTo>
                  <a:lnTo>
                    <a:pt x="15842" y="25955"/>
                  </a:lnTo>
                  <a:lnTo>
                    <a:pt x="16853" y="23932"/>
                  </a:lnTo>
                  <a:lnTo>
                    <a:pt x="17865" y="22247"/>
                  </a:lnTo>
                  <a:lnTo>
                    <a:pt x="18876" y="20561"/>
                  </a:lnTo>
                  <a:lnTo>
                    <a:pt x="19887" y="18876"/>
                  </a:lnTo>
                  <a:lnTo>
                    <a:pt x="20561" y="17191"/>
                  </a:lnTo>
                  <a:lnTo>
                    <a:pt x="21573" y="15842"/>
                  </a:lnTo>
                  <a:lnTo>
                    <a:pt x="22584" y="14494"/>
                  </a:lnTo>
                  <a:lnTo>
                    <a:pt x="23595" y="13146"/>
                  </a:lnTo>
                  <a:lnTo>
                    <a:pt x="24606" y="11797"/>
                  </a:lnTo>
                  <a:lnTo>
                    <a:pt x="25280" y="10786"/>
                  </a:lnTo>
                  <a:lnTo>
                    <a:pt x="26292" y="9775"/>
                  </a:lnTo>
                  <a:lnTo>
                    <a:pt x="27303" y="8764"/>
                  </a:lnTo>
                  <a:lnTo>
                    <a:pt x="28314" y="7752"/>
                  </a:lnTo>
                  <a:lnTo>
                    <a:pt x="29325" y="7078"/>
                  </a:lnTo>
                  <a:lnTo>
                    <a:pt x="30000" y="6067"/>
                  </a:lnTo>
                  <a:lnTo>
                    <a:pt x="31011" y="5393"/>
                  </a:lnTo>
                  <a:lnTo>
                    <a:pt x="32022" y="4719"/>
                  </a:lnTo>
                  <a:lnTo>
                    <a:pt x="33033" y="4044"/>
                  </a:lnTo>
                  <a:lnTo>
                    <a:pt x="34044" y="3370"/>
                  </a:lnTo>
                  <a:lnTo>
                    <a:pt x="34719" y="3033"/>
                  </a:lnTo>
                  <a:lnTo>
                    <a:pt x="35730" y="2696"/>
                  </a:lnTo>
                  <a:lnTo>
                    <a:pt x="36741" y="2022"/>
                  </a:lnTo>
                  <a:lnTo>
                    <a:pt x="37752" y="1685"/>
                  </a:lnTo>
                  <a:lnTo>
                    <a:pt x="38764" y="1348"/>
                  </a:lnTo>
                  <a:lnTo>
                    <a:pt x="39775" y="1011"/>
                  </a:lnTo>
                  <a:lnTo>
                    <a:pt x="40449" y="1011"/>
                  </a:lnTo>
                  <a:lnTo>
                    <a:pt x="41460" y="674"/>
                  </a:lnTo>
                  <a:lnTo>
                    <a:pt x="42471" y="337"/>
                  </a:lnTo>
                  <a:lnTo>
                    <a:pt x="43483" y="337"/>
                  </a:lnTo>
                  <a:lnTo>
                    <a:pt x="44494" y="337"/>
                  </a:lnTo>
                  <a:lnTo>
                    <a:pt x="45168" y="0"/>
                  </a:lnTo>
                  <a:lnTo>
                    <a:pt x="46179" y="0"/>
                  </a:lnTo>
                  <a:lnTo>
                    <a:pt x="47191" y="0"/>
                  </a:lnTo>
                  <a:lnTo>
                    <a:pt x="48202" y="0"/>
                  </a:lnTo>
                  <a:lnTo>
                    <a:pt x="49213" y="0"/>
                  </a:lnTo>
                  <a:lnTo>
                    <a:pt x="49887" y="0"/>
                  </a:lnTo>
                  <a:lnTo>
                    <a:pt x="50898" y="337"/>
                  </a:lnTo>
                  <a:lnTo>
                    <a:pt x="51910" y="337"/>
                  </a:lnTo>
                  <a:lnTo>
                    <a:pt x="52921" y="337"/>
                  </a:lnTo>
                  <a:lnTo>
                    <a:pt x="53932" y="674"/>
                  </a:lnTo>
                  <a:lnTo>
                    <a:pt x="54606" y="1011"/>
                  </a:lnTo>
                  <a:lnTo>
                    <a:pt x="55617" y="1011"/>
                  </a:lnTo>
                  <a:lnTo>
                    <a:pt x="56629" y="1348"/>
                  </a:lnTo>
                  <a:lnTo>
                    <a:pt x="57640" y="1685"/>
                  </a:lnTo>
                  <a:lnTo>
                    <a:pt x="58651" y="2022"/>
                  </a:lnTo>
                  <a:lnTo>
                    <a:pt x="59662" y="2696"/>
                  </a:lnTo>
                  <a:lnTo>
                    <a:pt x="60337" y="3033"/>
                  </a:lnTo>
                  <a:lnTo>
                    <a:pt x="61348" y="3370"/>
                  </a:lnTo>
                  <a:lnTo>
                    <a:pt x="62359" y="4044"/>
                  </a:lnTo>
                  <a:lnTo>
                    <a:pt x="63370" y="4719"/>
                  </a:lnTo>
                  <a:lnTo>
                    <a:pt x="64382" y="5393"/>
                  </a:lnTo>
                  <a:lnTo>
                    <a:pt x="65056" y="6067"/>
                  </a:lnTo>
                  <a:lnTo>
                    <a:pt x="66067" y="7078"/>
                  </a:lnTo>
                  <a:lnTo>
                    <a:pt x="67078" y="7752"/>
                  </a:lnTo>
                  <a:lnTo>
                    <a:pt x="68089" y="8764"/>
                  </a:lnTo>
                  <a:lnTo>
                    <a:pt x="69101" y="9775"/>
                  </a:lnTo>
                  <a:lnTo>
                    <a:pt x="69775" y="10786"/>
                  </a:lnTo>
                  <a:lnTo>
                    <a:pt x="70786" y="11797"/>
                  </a:lnTo>
                  <a:lnTo>
                    <a:pt x="71797" y="13146"/>
                  </a:lnTo>
                  <a:lnTo>
                    <a:pt x="72808" y="14494"/>
                  </a:lnTo>
                  <a:lnTo>
                    <a:pt x="73820" y="15842"/>
                  </a:lnTo>
                  <a:lnTo>
                    <a:pt x="74494" y="17191"/>
                  </a:lnTo>
                  <a:lnTo>
                    <a:pt x="75505" y="18876"/>
                  </a:lnTo>
                  <a:lnTo>
                    <a:pt x="76516" y="20561"/>
                  </a:lnTo>
                  <a:lnTo>
                    <a:pt x="77528" y="22247"/>
                  </a:lnTo>
                  <a:lnTo>
                    <a:pt x="78539" y="23932"/>
                  </a:lnTo>
                  <a:lnTo>
                    <a:pt x="79550" y="25955"/>
                  </a:lnTo>
                  <a:lnTo>
                    <a:pt x="80224" y="27640"/>
                  </a:lnTo>
                  <a:lnTo>
                    <a:pt x="81235" y="29662"/>
                  </a:lnTo>
                  <a:lnTo>
                    <a:pt x="82247" y="31685"/>
                  </a:lnTo>
                  <a:lnTo>
                    <a:pt x="83258" y="34044"/>
                  </a:lnTo>
                  <a:lnTo>
                    <a:pt x="84269" y="36404"/>
                  </a:lnTo>
                  <a:lnTo>
                    <a:pt x="84943" y="38426"/>
                  </a:lnTo>
                  <a:lnTo>
                    <a:pt x="85955" y="40786"/>
                  </a:lnTo>
                  <a:lnTo>
                    <a:pt x="86966" y="43483"/>
                  </a:lnTo>
                  <a:lnTo>
                    <a:pt x="87977" y="45842"/>
                  </a:lnTo>
                  <a:lnTo>
                    <a:pt x="88988" y="48202"/>
                  </a:lnTo>
                  <a:lnTo>
                    <a:pt x="89662" y="50898"/>
                  </a:lnTo>
                  <a:lnTo>
                    <a:pt x="90674" y="53595"/>
                  </a:lnTo>
                  <a:lnTo>
                    <a:pt x="91685" y="55955"/>
                  </a:lnTo>
                  <a:lnTo>
                    <a:pt x="92696" y="58651"/>
                  </a:lnTo>
                  <a:lnTo>
                    <a:pt x="93707" y="61348"/>
                  </a:lnTo>
                  <a:lnTo>
                    <a:pt x="94719" y="64044"/>
                  </a:lnTo>
                  <a:lnTo>
                    <a:pt x="95393" y="66741"/>
                  </a:lnTo>
                  <a:lnTo>
                    <a:pt x="96404" y="69438"/>
                  </a:lnTo>
                  <a:lnTo>
                    <a:pt x="97415" y="72134"/>
                  </a:lnTo>
                  <a:lnTo>
                    <a:pt x="98426" y="74831"/>
                  </a:lnTo>
                  <a:lnTo>
                    <a:pt x="99438" y="77191"/>
                  </a:lnTo>
                  <a:lnTo>
                    <a:pt x="100112" y="79887"/>
                  </a:lnTo>
                  <a:lnTo>
                    <a:pt x="101123" y="82584"/>
                  </a:lnTo>
                  <a:lnTo>
                    <a:pt x="102134" y="84943"/>
                  </a:lnTo>
                  <a:lnTo>
                    <a:pt x="103146" y="87303"/>
                  </a:lnTo>
                  <a:lnTo>
                    <a:pt x="104157" y="90000"/>
                  </a:lnTo>
                  <a:lnTo>
                    <a:pt x="104831" y="92359"/>
                  </a:lnTo>
                  <a:lnTo>
                    <a:pt x="105842" y="94382"/>
                  </a:lnTo>
                  <a:lnTo>
                    <a:pt x="106853" y="96741"/>
                  </a:lnTo>
                  <a:lnTo>
                    <a:pt x="107865" y="99101"/>
                  </a:lnTo>
                  <a:lnTo>
                    <a:pt x="108876" y="101123"/>
                  </a:lnTo>
                  <a:lnTo>
                    <a:pt x="109550" y="103146"/>
                  </a:lnTo>
                  <a:lnTo>
                    <a:pt x="110561" y="104831"/>
                  </a:lnTo>
                  <a:lnTo>
                    <a:pt x="111573" y="106853"/>
                  </a:lnTo>
                  <a:lnTo>
                    <a:pt x="112584" y="108539"/>
                  </a:lnTo>
                  <a:lnTo>
                    <a:pt x="113595" y="110224"/>
                  </a:lnTo>
                  <a:lnTo>
                    <a:pt x="114606" y="111910"/>
                  </a:lnTo>
                  <a:lnTo>
                    <a:pt x="115280" y="113595"/>
                  </a:lnTo>
                  <a:lnTo>
                    <a:pt x="116292" y="114943"/>
                  </a:lnTo>
                  <a:lnTo>
                    <a:pt x="117303" y="116292"/>
                  </a:lnTo>
                  <a:lnTo>
                    <a:pt x="118314" y="117640"/>
                  </a:lnTo>
                  <a:lnTo>
                    <a:pt x="119325" y="118988"/>
                  </a:lnTo>
                  <a:lnTo>
                    <a:pt x="120000" y="120000"/>
                  </a:lnTo>
                </a:path>
              </a:pathLst>
            </a:custGeom>
            <a:noFill/>
            <a:ln w="25400" cap="flat" cmpd="sng">
              <a:solidFill>
                <a:srgbClr val="FFFF99"/>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2000">
                <a:solidFill>
                  <a:srgbClr val="E36C09"/>
                </a:solidFill>
                <a:latin typeface="Times New Roman"/>
                <a:ea typeface="Times New Roman"/>
                <a:cs typeface="Times New Roman"/>
                <a:sym typeface="Times New Roman"/>
              </a:endParaRPr>
            </a:p>
          </p:txBody>
        </p:sp>
        <p:sp>
          <p:nvSpPr>
            <p:cNvPr id="687" name="Shape 687"/>
            <p:cNvSpPr/>
            <p:nvPr/>
          </p:nvSpPr>
          <p:spPr>
            <a:xfrm>
              <a:off x="1351994" y="5509839"/>
              <a:ext cx="259558" cy="211416"/>
            </a:xfrm>
            <a:custGeom>
              <a:avLst/>
              <a:gdLst/>
              <a:ahLst/>
              <a:cxnLst/>
              <a:rect l="0" t="0" r="0" b="0"/>
              <a:pathLst>
                <a:path w="120000" h="120000" extrusionOk="0">
                  <a:moveTo>
                    <a:pt x="0" y="99789"/>
                  </a:moveTo>
                  <a:lnTo>
                    <a:pt x="1739" y="101684"/>
                  </a:lnTo>
                  <a:lnTo>
                    <a:pt x="3478" y="103578"/>
                  </a:lnTo>
                  <a:lnTo>
                    <a:pt x="5217" y="105473"/>
                  </a:lnTo>
                  <a:lnTo>
                    <a:pt x="6956" y="106736"/>
                  </a:lnTo>
                  <a:lnTo>
                    <a:pt x="8115" y="108631"/>
                  </a:lnTo>
                  <a:lnTo>
                    <a:pt x="9855" y="109894"/>
                  </a:lnTo>
                  <a:lnTo>
                    <a:pt x="11594" y="111157"/>
                  </a:lnTo>
                  <a:lnTo>
                    <a:pt x="13333" y="112421"/>
                  </a:lnTo>
                  <a:lnTo>
                    <a:pt x="15072" y="113684"/>
                  </a:lnTo>
                  <a:lnTo>
                    <a:pt x="16231" y="114315"/>
                  </a:lnTo>
                  <a:lnTo>
                    <a:pt x="17971" y="114947"/>
                  </a:lnTo>
                  <a:lnTo>
                    <a:pt x="19710" y="116210"/>
                  </a:lnTo>
                  <a:lnTo>
                    <a:pt x="21449" y="116842"/>
                  </a:lnTo>
                  <a:lnTo>
                    <a:pt x="23188" y="117473"/>
                  </a:lnTo>
                  <a:lnTo>
                    <a:pt x="24927" y="118105"/>
                  </a:lnTo>
                  <a:lnTo>
                    <a:pt x="26086" y="118105"/>
                  </a:lnTo>
                  <a:lnTo>
                    <a:pt x="27826" y="118736"/>
                  </a:lnTo>
                  <a:lnTo>
                    <a:pt x="29565" y="119368"/>
                  </a:lnTo>
                  <a:lnTo>
                    <a:pt x="31304" y="119368"/>
                  </a:lnTo>
                  <a:lnTo>
                    <a:pt x="33043" y="119368"/>
                  </a:lnTo>
                  <a:lnTo>
                    <a:pt x="34202" y="119999"/>
                  </a:lnTo>
                  <a:lnTo>
                    <a:pt x="35942" y="119999"/>
                  </a:lnTo>
                  <a:lnTo>
                    <a:pt x="37681" y="119999"/>
                  </a:lnTo>
                  <a:lnTo>
                    <a:pt x="39420" y="119999"/>
                  </a:lnTo>
                  <a:lnTo>
                    <a:pt x="41159" y="119999"/>
                  </a:lnTo>
                  <a:lnTo>
                    <a:pt x="42318" y="119999"/>
                  </a:lnTo>
                  <a:lnTo>
                    <a:pt x="44057" y="119368"/>
                  </a:lnTo>
                  <a:lnTo>
                    <a:pt x="45797" y="119368"/>
                  </a:lnTo>
                  <a:lnTo>
                    <a:pt x="47536" y="119368"/>
                  </a:lnTo>
                  <a:lnTo>
                    <a:pt x="49275" y="118736"/>
                  </a:lnTo>
                  <a:lnTo>
                    <a:pt x="50434" y="118105"/>
                  </a:lnTo>
                  <a:lnTo>
                    <a:pt x="52173" y="118105"/>
                  </a:lnTo>
                  <a:lnTo>
                    <a:pt x="53913" y="117473"/>
                  </a:lnTo>
                  <a:lnTo>
                    <a:pt x="55652" y="116842"/>
                  </a:lnTo>
                  <a:lnTo>
                    <a:pt x="57391" y="116210"/>
                  </a:lnTo>
                  <a:lnTo>
                    <a:pt x="59130" y="114947"/>
                  </a:lnTo>
                  <a:lnTo>
                    <a:pt x="60289" y="114315"/>
                  </a:lnTo>
                  <a:lnTo>
                    <a:pt x="62028" y="113684"/>
                  </a:lnTo>
                  <a:lnTo>
                    <a:pt x="63768" y="112421"/>
                  </a:lnTo>
                  <a:lnTo>
                    <a:pt x="65507" y="111157"/>
                  </a:lnTo>
                  <a:lnTo>
                    <a:pt x="67246" y="109894"/>
                  </a:lnTo>
                  <a:lnTo>
                    <a:pt x="68405" y="108631"/>
                  </a:lnTo>
                  <a:lnTo>
                    <a:pt x="70144" y="106736"/>
                  </a:lnTo>
                  <a:lnTo>
                    <a:pt x="71884" y="105473"/>
                  </a:lnTo>
                  <a:lnTo>
                    <a:pt x="73623" y="103578"/>
                  </a:lnTo>
                  <a:lnTo>
                    <a:pt x="75362" y="101684"/>
                  </a:lnTo>
                  <a:lnTo>
                    <a:pt x="76521" y="99789"/>
                  </a:lnTo>
                  <a:lnTo>
                    <a:pt x="78260" y="97894"/>
                  </a:lnTo>
                  <a:lnTo>
                    <a:pt x="80000" y="95368"/>
                  </a:lnTo>
                  <a:lnTo>
                    <a:pt x="81739" y="92842"/>
                  </a:lnTo>
                  <a:lnTo>
                    <a:pt x="83478" y="90315"/>
                  </a:lnTo>
                  <a:lnTo>
                    <a:pt x="84637" y="87789"/>
                  </a:lnTo>
                  <a:lnTo>
                    <a:pt x="86376" y="84631"/>
                  </a:lnTo>
                  <a:lnTo>
                    <a:pt x="88115" y="81473"/>
                  </a:lnTo>
                  <a:lnTo>
                    <a:pt x="89855" y="78315"/>
                  </a:lnTo>
                  <a:lnTo>
                    <a:pt x="91594" y="75157"/>
                  </a:lnTo>
                  <a:lnTo>
                    <a:pt x="93333" y="72000"/>
                  </a:lnTo>
                  <a:lnTo>
                    <a:pt x="94492" y="68210"/>
                  </a:lnTo>
                  <a:lnTo>
                    <a:pt x="96231" y="64421"/>
                  </a:lnTo>
                  <a:lnTo>
                    <a:pt x="97971" y="60631"/>
                  </a:lnTo>
                  <a:lnTo>
                    <a:pt x="99710" y="56210"/>
                  </a:lnTo>
                  <a:lnTo>
                    <a:pt x="101449" y="52421"/>
                  </a:lnTo>
                  <a:lnTo>
                    <a:pt x="102608" y="48000"/>
                  </a:lnTo>
                  <a:lnTo>
                    <a:pt x="104347" y="43578"/>
                  </a:lnTo>
                  <a:lnTo>
                    <a:pt x="106086" y="39157"/>
                  </a:lnTo>
                  <a:lnTo>
                    <a:pt x="107826" y="34736"/>
                  </a:lnTo>
                  <a:lnTo>
                    <a:pt x="109565" y="30315"/>
                  </a:lnTo>
                  <a:lnTo>
                    <a:pt x="110724" y="25263"/>
                  </a:lnTo>
                  <a:lnTo>
                    <a:pt x="112463" y="20842"/>
                  </a:lnTo>
                  <a:lnTo>
                    <a:pt x="114202" y="15789"/>
                  </a:lnTo>
                  <a:lnTo>
                    <a:pt x="115942" y="11368"/>
                  </a:lnTo>
                  <a:lnTo>
                    <a:pt x="117681" y="6315"/>
                  </a:lnTo>
                  <a:lnTo>
                    <a:pt x="119420" y="1263"/>
                  </a:lnTo>
                  <a:lnTo>
                    <a:pt x="120000" y="0"/>
                  </a:lnTo>
                </a:path>
              </a:pathLst>
            </a:custGeom>
            <a:noFill/>
            <a:ln w="25400" cap="flat" cmpd="sng">
              <a:solidFill>
                <a:srgbClr val="FFFF99"/>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2000">
                <a:solidFill>
                  <a:srgbClr val="E36C09"/>
                </a:solidFill>
                <a:latin typeface="Times New Roman"/>
                <a:ea typeface="Times New Roman"/>
                <a:cs typeface="Times New Roman"/>
                <a:sym typeface="Times New Roman"/>
              </a:endParaRPr>
            </a:p>
          </p:txBody>
        </p:sp>
        <p:grpSp>
          <p:nvGrpSpPr>
            <p:cNvPr id="688" name="Shape 688"/>
            <p:cNvGrpSpPr/>
            <p:nvPr/>
          </p:nvGrpSpPr>
          <p:grpSpPr>
            <a:xfrm>
              <a:off x="811942" y="5028400"/>
              <a:ext cx="990094" cy="891710"/>
              <a:chOff x="2362011" y="3504428"/>
              <a:chExt cx="1005117" cy="863150"/>
            </a:xfrm>
          </p:grpSpPr>
          <p:cxnSp>
            <p:nvCxnSpPr>
              <p:cNvPr id="689" name="Shape 689"/>
              <p:cNvCxnSpPr/>
              <p:nvPr/>
            </p:nvCxnSpPr>
            <p:spPr>
              <a:xfrm rot="5400000">
                <a:off x="1942593" y="3923847"/>
                <a:ext cx="838836" cy="0"/>
              </a:xfrm>
              <a:prstGeom prst="straightConnector1">
                <a:avLst/>
              </a:prstGeom>
              <a:noFill/>
              <a:ln w="22225" cap="flat" cmpd="sng">
                <a:solidFill>
                  <a:srgbClr val="FFFF99"/>
                </a:solidFill>
                <a:prstDash val="solid"/>
                <a:round/>
                <a:headEnd type="triangle" w="lg" len="lg"/>
                <a:tailEnd type="none" w="med" len="med"/>
              </a:ln>
            </p:spPr>
          </p:cxnSp>
          <p:cxnSp>
            <p:nvCxnSpPr>
              <p:cNvPr id="690" name="Shape 690"/>
              <p:cNvCxnSpPr/>
              <p:nvPr/>
            </p:nvCxnSpPr>
            <p:spPr>
              <a:xfrm>
                <a:off x="2362013" y="4341239"/>
                <a:ext cx="1005115" cy="26339"/>
              </a:xfrm>
              <a:prstGeom prst="straightConnector1">
                <a:avLst/>
              </a:prstGeom>
              <a:noFill/>
              <a:ln w="22225" cap="flat" cmpd="sng">
                <a:solidFill>
                  <a:srgbClr val="FFFF99"/>
                </a:solidFill>
                <a:prstDash val="solid"/>
                <a:round/>
                <a:headEnd type="none" w="med" len="med"/>
                <a:tailEnd type="triangle" w="lg" len="lg"/>
              </a:ln>
            </p:spPr>
          </p:cxnSp>
        </p:grpSp>
        <p:sp>
          <p:nvSpPr>
            <p:cNvPr id="691" name="Shape 691"/>
            <p:cNvSpPr txBox="1"/>
            <p:nvPr/>
          </p:nvSpPr>
          <p:spPr>
            <a:xfrm>
              <a:off x="1647014" y="5691498"/>
              <a:ext cx="880659" cy="40010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Time</a:t>
              </a:r>
            </a:p>
          </p:txBody>
        </p:sp>
      </p:grpSp>
      <p:sp>
        <p:nvSpPr>
          <p:cNvPr id="692" name="Shape 692"/>
          <p:cNvSpPr txBox="1"/>
          <p:nvPr/>
        </p:nvSpPr>
        <p:spPr>
          <a:xfrm>
            <a:off x="4191000" y="5715000"/>
            <a:ext cx="880659" cy="40010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Time</a:t>
            </a:r>
          </a:p>
        </p:txBody>
      </p:sp>
      <p:sp>
        <p:nvSpPr>
          <p:cNvPr id="693" name="Shape 693"/>
          <p:cNvSpPr txBox="1"/>
          <p:nvPr/>
        </p:nvSpPr>
        <p:spPr>
          <a:xfrm>
            <a:off x="427814" y="4191000"/>
            <a:ext cx="2162985" cy="707886"/>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Temporal Radiance Profile at A</a:t>
            </a:r>
          </a:p>
        </p:txBody>
      </p:sp>
      <p:sp>
        <p:nvSpPr>
          <p:cNvPr id="694" name="Shape 694"/>
          <p:cNvSpPr txBox="1"/>
          <p:nvPr/>
        </p:nvSpPr>
        <p:spPr>
          <a:xfrm>
            <a:off x="6553200" y="4191000"/>
            <a:ext cx="2286000" cy="707886"/>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Global Illumination Blur Kernel</a:t>
            </a:r>
          </a:p>
        </p:txBody>
      </p:sp>
      <p:pic>
        <p:nvPicPr>
          <p:cNvPr id="695" name="Shape 695"/>
          <p:cNvPicPr preferRelativeResize="0"/>
          <p:nvPr/>
        </p:nvPicPr>
        <p:blipFill rotWithShape="1">
          <a:blip r:embed="rId3">
            <a:alphaModFix/>
          </a:blip>
          <a:srcRect/>
          <a:stretch/>
        </p:blipFill>
        <p:spPr>
          <a:xfrm>
            <a:off x="1143000" y="1066800"/>
            <a:ext cx="1501225" cy="2497408"/>
          </a:xfrm>
          <a:prstGeom prst="rect">
            <a:avLst/>
          </a:prstGeom>
          <a:noFill/>
          <a:ln w="9525" cap="flat" cmpd="sng">
            <a:solidFill>
              <a:srgbClr val="3F3F3F"/>
            </a:solidFill>
            <a:prstDash val="solid"/>
            <a:round/>
            <a:headEnd type="none" w="med" len="med"/>
            <a:tailEnd type="none" w="med" len="med"/>
          </a:ln>
        </p:spPr>
      </p:pic>
      <p:grpSp>
        <p:nvGrpSpPr>
          <p:cNvPr id="696" name="Shape 696"/>
          <p:cNvGrpSpPr/>
          <p:nvPr/>
        </p:nvGrpSpPr>
        <p:grpSpPr>
          <a:xfrm>
            <a:off x="1676400" y="2382710"/>
            <a:ext cx="432974" cy="1126006"/>
            <a:chOff x="1676400" y="2458910"/>
            <a:chExt cx="432974" cy="1126006"/>
          </a:xfrm>
        </p:grpSpPr>
        <p:sp>
          <p:nvSpPr>
            <p:cNvPr id="697" name="Shape 697"/>
            <p:cNvSpPr/>
            <p:nvPr/>
          </p:nvSpPr>
          <p:spPr>
            <a:xfrm>
              <a:off x="1676400" y="3429000"/>
              <a:ext cx="100341" cy="102820"/>
            </a:xfrm>
            <a:prstGeom prst="ellipse">
              <a:avLst/>
            </a:prstGeom>
            <a:solidFill>
              <a:srgbClr val="E36C09"/>
            </a:solidFill>
            <a:ln>
              <a:noFill/>
            </a:ln>
          </p:spPr>
          <p:txBody>
            <a:bodyPr lIns="91425" tIns="45700" rIns="91425" bIns="45700" anchor="ctr" anchorCtr="0">
              <a:noAutofit/>
            </a:bodyPr>
            <a:lstStyle/>
            <a:p>
              <a:pPr marL="0" marR="0" lvl="0" indent="0" algn="ctr" rtl="0">
                <a:spcBef>
                  <a:spcPts val="0"/>
                </a:spcBef>
                <a:spcAft>
                  <a:spcPts val="0"/>
                </a:spcAft>
                <a:buNone/>
              </a:pPr>
              <a:endParaRPr sz="2400">
                <a:solidFill>
                  <a:srgbClr val="E36C09"/>
                </a:solidFill>
                <a:latin typeface="Times New Roman"/>
                <a:ea typeface="Times New Roman"/>
                <a:cs typeface="Times New Roman"/>
                <a:sym typeface="Times New Roman"/>
              </a:endParaRPr>
            </a:p>
          </p:txBody>
        </p:sp>
        <p:sp>
          <p:nvSpPr>
            <p:cNvPr id="698" name="Shape 698"/>
            <p:cNvSpPr txBox="1"/>
            <p:nvPr/>
          </p:nvSpPr>
          <p:spPr>
            <a:xfrm>
              <a:off x="1752600" y="3224428"/>
              <a:ext cx="356773" cy="36048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b="1">
                  <a:solidFill>
                    <a:srgbClr val="E36C09"/>
                  </a:solidFill>
                  <a:latin typeface="Times New Roman"/>
                  <a:ea typeface="Times New Roman"/>
                  <a:cs typeface="Times New Roman"/>
                  <a:sym typeface="Times New Roman"/>
                </a:rPr>
                <a:t>B</a:t>
              </a:r>
            </a:p>
          </p:txBody>
        </p:sp>
        <p:sp>
          <p:nvSpPr>
            <p:cNvPr id="699" name="Shape 699"/>
            <p:cNvSpPr/>
            <p:nvPr/>
          </p:nvSpPr>
          <p:spPr>
            <a:xfrm>
              <a:off x="1676400" y="2648390"/>
              <a:ext cx="100341" cy="104059"/>
            </a:xfrm>
            <a:prstGeom prst="ellipse">
              <a:avLst/>
            </a:prstGeom>
            <a:solidFill>
              <a:srgbClr val="E36C09"/>
            </a:solidFill>
            <a:ln>
              <a:noFill/>
            </a:ln>
          </p:spPr>
          <p:txBody>
            <a:bodyPr lIns="91425" tIns="45700" rIns="91425" bIns="45700" anchor="ctr" anchorCtr="0">
              <a:noAutofit/>
            </a:bodyPr>
            <a:lstStyle/>
            <a:p>
              <a:pPr marL="0" marR="0" lvl="0" indent="0" algn="ctr" rtl="0">
                <a:spcBef>
                  <a:spcPts val="0"/>
                </a:spcBef>
                <a:spcAft>
                  <a:spcPts val="0"/>
                </a:spcAft>
                <a:buNone/>
              </a:pPr>
              <a:endParaRPr sz="2400">
                <a:solidFill>
                  <a:srgbClr val="E36C09"/>
                </a:solidFill>
                <a:latin typeface="Times New Roman"/>
                <a:ea typeface="Times New Roman"/>
                <a:cs typeface="Times New Roman"/>
                <a:sym typeface="Times New Roman"/>
              </a:endParaRPr>
            </a:p>
          </p:txBody>
        </p:sp>
        <p:sp>
          <p:nvSpPr>
            <p:cNvPr id="700" name="Shape 700"/>
            <p:cNvSpPr txBox="1"/>
            <p:nvPr/>
          </p:nvSpPr>
          <p:spPr>
            <a:xfrm>
              <a:off x="1752600" y="2458910"/>
              <a:ext cx="356774" cy="36048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b="1">
                  <a:solidFill>
                    <a:srgbClr val="E36C09"/>
                  </a:solidFill>
                  <a:latin typeface="Times New Roman"/>
                  <a:ea typeface="Times New Roman"/>
                  <a:cs typeface="Times New Roman"/>
                  <a:sym typeface="Times New Roman"/>
                </a:rPr>
                <a:t>A</a:t>
              </a:r>
            </a:p>
          </p:txBody>
        </p:sp>
      </p:grpSp>
      <p:grpSp>
        <p:nvGrpSpPr>
          <p:cNvPr id="701" name="Shape 701"/>
          <p:cNvGrpSpPr/>
          <p:nvPr/>
        </p:nvGrpSpPr>
        <p:grpSpPr>
          <a:xfrm>
            <a:off x="4038600" y="1523999"/>
            <a:ext cx="3962400" cy="1622809"/>
            <a:chOff x="4038600" y="1600199"/>
            <a:chExt cx="3962400" cy="1622809"/>
          </a:xfrm>
        </p:grpSpPr>
        <p:sp>
          <p:nvSpPr>
            <p:cNvPr id="702" name="Shape 702"/>
            <p:cNvSpPr/>
            <p:nvPr/>
          </p:nvSpPr>
          <p:spPr>
            <a:xfrm rot="-5400000">
              <a:off x="6705600" y="1752599"/>
              <a:ext cx="1447800" cy="1143000"/>
            </a:xfrm>
            <a:prstGeom prst="parallelogram">
              <a:avLst>
                <a:gd name="adj" fmla="val 25000"/>
              </a:avLst>
            </a:prstGeom>
            <a:solidFill>
              <a:srgbClr val="3F3F3F"/>
            </a:solidFill>
            <a:ln w="9525" cap="flat" cmpd="sng">
              <a:solidFill>
                <a:srgbClr val="59595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grpSp>
          <p:nvGrpSpPr>
            <p:cNvPr id="703" name="Shape 703"/>
            <p:cNvGrpSpPr/>
            <p:nvPr/>
          </p:nvGrpSpPr>
          <p:grpSpPr>
            <a:xfrm>
              <a:off x="6629400" y="1828800"/>
              <a:ext cx="533399" cy="1142999"/>
              <a:chOff x="7010400" y="2895600"/>
              <a:chExt cx="685799" cy="990600"/>
            </a:xfrm>
          </p:grpSpPr>
          <p:sp>
            <p:nvSpPr>
              <p:cNvPr id="704" name="Shape 704"/>
              <p:cNvSpPr/>
              <p:nvPr/>
            </p:nvSpPr>
            <p:spPr>
              <a:xfrm>
                <a:off x="7010400" y="3505200"/>
                <a:ext cx="685799" cy="381000"/>
              </a:xfrm>
              <a:prstGeom prst="can">
                <a:avLst>
                  <a:gd name="adj" fmla="val 12013"/>
                </a:avLst>
              </a:prstGeom>
              <a:solidFill>
                <a:srgbClr val="003E16"/>
              </a:solidFill>
              <a:ln w="9525" cap="flat" cmpd="sng">
                <a:solidFill>
                  <a:srgbClr val="3F3F3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705" name="Shape 705"/>
              <p:cNvSpPr/>
              <p:nvPr/>
            </p:nvSpPr>
            <p:spPr>
              <a:xfrm>
                <a:off x="7010400" y="3200400"/>
                <a:ext cx="685799" cy="381000"/>
              </a:xfrm>
              <a:prstGeom prst="can">
                <a:avLst>
                  <a:gd name="adj" fmla="val 12013"/>
                </a:avLst>
              </a:prstGeom>
              <a:solidFill>
                <a:srgbClr val="F2F2F2"/>
              </a:solidFill>
              <a:ln w="9525" cap="flat" cmpd="sng">
                <a:solidFill>
                  <a:srgbClr val="3F3F3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rgbClr val="D8D8D8"/>
                  </a:solidFill>
                  <a:latin typeface="Times New Roman"/>
                  <a:ea typeface="Times New Roman"/>
                  <a:cs typeface="Times New Roman"/>
                  <a:sym typeface="Times New Roman"/>
                </a:endParaRPr>
              </a:p>
            </p:txBody>
          </p:sp>
          <p:sp>
            <p:nvSpPr>
              <p:cNvPr id="706" name="Shape 706"/>
              <p:cNvSpPr/>
              <p:nvPr/>
            </p:nvSpPr>
            <p:spPr>
              <a:xfrm>
                <a:off x="7010400" y="2895600"/>
                <a:ext cx="685799" cy="381000"/>
              </a:xfrm>
              <a:prstGeom prst="can">
                <a:avLst>
                  <a:gd name="adj" fmla="val 12013"/>
                </a:avLst>
              </a:prstGeom>
              <a:solidFill>
                <a:srgbClr val="BE4807"/>
              </a:solidFill>
              <a:ln w="9525" cap="flat" cmpd="sng">
                <a:solidFill>
                  <a:srgbClr val="3F3F3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grpSp>
        <p:sp>
          <p:nvSpPr>
            <p:cNvPr id="707" name="Shape 707"/>
            <p:cNvSpPr/>
            <p:nvPr/>
          </p:nvSpPr>
          <p:spPr>
            <a:xfrm>
              <a:off x="4142951" y="2083375"/>
              <a:ext cx="1052724" cy="681173"/>
            </a:xfrm>
            <a:prstGeom prst="rect">
              <a:avLst/>
            </a:prstGeom>
            <a:noFill/>
            <a:ln w="12700" cap="flat" cmpd="sng">
              <a:solidFill>
                <a:srgbClr val="FFFF9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Arial"/>
                <a:ea typeface="Arial"/>
                <a:cs typeface="Arial"/>
                <a:sym typeface="Arial"/>
              </a:endParaRPr>
            </a:p>
          </p:txBody>
        </p:sp>
        <p:sp>
          <p:nvSpPr>
            <p:cNvPr id="708" name="Shape 708"/>
            <p:cNvSpPr/>
            <p:nvPr/>
          </p:nvSpPr>
          <p:spPr>
            <a:xfrm>
              <a:off x="4325112" y="2311975"/>
              <a:ext cx="246887" cy="246887"/>
            </a:xfrm>
            <a:prstGeom prst="ellipse">
              <a:avLst/>
            </a:prstGeom>
            <a:solidFill>
              <a:srgbClr val="FFFF99"/>
            </a:solidFill>
            <a:ln>
              <a:noFill/>
            </a:ln>
          </p:spPr>
          <p:txBody>
            <a:bodyPr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Times New Roman"/>
                <a:ea typeface="Times New Roman"/>
                <a:cs typeface="Times New Roman"/>
                <a:sym typeface="Times New Roman"/>
              </a:endParaRPr>
            </a:p>
          </p:txBody>
        </p:sp>
        <p:grpSp>
          <p:nvGrpSpPr>
            <p:cNvPr id="709" name="Shape 709"/>
            <p:cNvGrpSpPr/>
            <p:nvPr/>
          </p:nvGrpSpPr>
          <p:grpSpPr>
            <a:xfrm>
              <a:off x="4733265" y="2082705"/>
              <a:ext cx="67333" cy="685471"/>
              <a:chOff x="5934455" y="3429000"/>
              <a:chExt cx="164592" cy="1676399"/>
            </a:xfrm>
          </p:grpSpPr>
          <p:cxnSp>
            <p:nvCxnSpPr>
              <p:cNvPr id="710" name="Shape 710"/>
              <p:cNvCxnSpPr/>
              <p:nvPr/>
            </p:nvCxnSpPr>
            <p:spPr>
              <a:xfrm>
                <a:off x="5934455" y="3429000"/>
                <a:ext cx="164592" cy="2091"/>
              </a:xfrm>
              <a:prstGeom prst="straightConnector1">
                <a:avLst/>
              </a:prstGeom>
              <a:noFill/>
              <a:ln w="15875" cap="flat" cmpd="sng">
                <a:solidFill>
                  <a:srgbClr val="FFFF99"/>
                </a:solidFill>
                <a:prstDash val="solid"/>
                <a:round/>
                <a:headEnd type="none" w="med" len="med"/>
                <a:tailEnd type="none" w="med" len="med"/>
              </a:ln>
            </p:spPr>
          </p:cxnSp>
          <p:cxnSp>
            <p:nvCxnSpPr>
              <p:cNvPr id="711" name="Shape 711"/>
              <p:cNvCxnSpPr/>
              <p:nvPr/>
            </p:nvCxnSpPr>
            <p:spPr>
              <a:xfrm rot="5400000">
                <a:off x="5106193" y="4266405"/>
                <a:ext cx="1676399" cy="1587"/>
              </a:xfrm>
              <a:prstGeom prst="straightConnector1">
                <a:avLst/>
              </a:prstGeom>
              <a:noFill/>
              <a:ln w="15875" cap="flat" cmpd="sng">
                <a:solidFill>
                  <a:srgbClr val="FFFF99"/>
                </a:solidFill>
                <a:prstDash val="solid"/>
                <a:round/>
                <a:headEnd type="none" w="med" len="med"/>
                <a:tailEnd type="none" w="med" len="med"/>
              </a:ln>
            </p:spPr>
          </p:cxnSp>
          <p:cxnSp>
            <p:nvCxnSpPr>
              <p:cNvPr id="712" name="Shape 712"/>
              <p:cNvCxnSpPr/>
              <p:nvPr/>
            </p:nvCxnSpPr>
            <p:spPr>
              <a:xfrm rot="5400000">
                <a:off x="5248656" y="4266405"/>
                <a:ext cx="1676399" cy="1587"/>
              </a:xfrm>
              <a:prstGeom prst="straightConnector1">
                <a:avLst/>
              </a:prstGeom>
              <a:noFill/>
              <a:ln w="15875" cap="flat" cmpd="sng">
                <a:solidFill>
                  <a:srgbClr val="FFFF99"/>
                </a:solidFill>
                <a:prstDash val="solid"/>
                <a:round/>
                <a:headEnd type="none" w="med" len="med"/>
                <a:tailEnd type="none" w="med" len="med"/>
              </a:ln>
            </p:spPr>
          </p:cxnSp>
          <p:cxnSp>
            <p:nvCxnSpPr>
              <p:cNvPr id="713" name="Shape 713"/>
              <p:cNvCxnSpPr/>
              <p:nvPr/>
            </p:nvCxnSpPr>
            <p:spPr>
              <a:xfrm>
                <a:off x="5934455" y="5103308"/>
                <a:ext cx="164592" cy="2091"/>
              </a:xfrm>
              <a:prstGeom prst="straightConnector1">
                <a:avLst/>
              </a:prstGeom>
              <a:noFill/>
              <a:ln w="15875" cap="flat" cmpd="sng">
                <a:solidFill>
                  <a:srgbClr val="FFFF99"/>
                </a:solidFill>
                <a:prstDash val="solid"/>
                <a:round/>
                <a:headEnd type="none" w="med" len="med"/>
                <a:tailEnd type="none" w="med" len="med"/>
              </a:ln>
            </p:spPr>
          </p:cxnSp>
          <p:cxnSp>
            <p:nvCxnSpPr>
              <p:cNvPr id="714" name="Shape 714"/>
              <p:cNvCxnSpPr/>
              <p:nvPr/>
            </p:nvCxnSpPr>
            <p:spPr>
              <a:xfrm>
                <a:off x="5934455" y="4953000"/>
                <a:ext cx="164592" cy="2091"/>
              </a:xfrm>
              <a:prstGeom prst="straightConnector1">
                <a:avLst/>
              </a:prstGeom>
              <a:noFill/>
              <a:ln w="15875" cap="flat" cmpd="sng">
                <a:solidFill>
                  <a:srgbClr val="FFFF99"/>
                </a:solidFill>
                <a:prstDash val="solid"/>
                <a:round/>
                <a:headEnd type="none" w="med" len="med"/>
                <a:tailEnd type="none" w="med" len="med"/>
              </a:ln>
            </p:spPr>
          </p:cxnSp>
          <p:cxnSp>
            <p:nvCxnSpPr>
              <p:cNvPr id="715" name="Shape 715"/>
              <p:cNvCxnSpPr/>
              <p:nvPr/>
            </p:nvCxnSpPr>
            <p:spPr>
              <a:xfrm>
                <a:off x="5934455" y="4800600"/>
                <a:ext cx="164592" cy="2091"/>
              </a:xfrm>
              <a:prstGeom prst="straightConnector1">
                <a:avLst/>
              </a:prstGeom>
              <a:noFill/>
              <a:ln w="15875" cap="flat" cmpd="sng">
                <a:solidFill>
                  <a:srgbClr val="FFFF99"/>
                </a:solidFill>
                <a:prstDash val="solid"/>
                <a:round/>
                <a:headEnd type="none" w="med" len="med"/>
                <a:tailEnd type="none" w="med" len="med"/>
              </a:ln>
            </p:spPr>
          </p:cxnSp>
          <p:cxnSp>
            <p:nvCxnSpPr>
              <p:cNvPr id="716" name="Shape 716"/>
              <p:cNvCxnSpPr/>
              <p:nvPr/>
            </p:nvCxnSpPr>
            <p:spPr>
              <a:xfrm>
                <a:off x="5934455" y="4648200"/>
                <a:ext cx="164592" cy="2091"/>
              </a:xfrm>
              <a:prstGeom prst="straightConnector1">
                <a:avLst/>
              </a:prstGeom>
              <a:noFill/>
              <a:ln w="15875" cap="flat" cmpd="sng">
                <a:solidFill>
                  <a:srgbClr val="FFFF99"/>
                </a:solidFill>
                <a:prstDash val="solid"/>
                <a:round/>
                <a:headEnd type="none" w="med" len="med"/>
                <a:tailEnd type="none" w="med" len="med"/>
              </a:ln>
            </p:spPr>
          </p:cxnSp>
          <p:cxnSp>
            <p:nvCxnSpPr>
              <p:cNvPr id="717" name="Shape 717"/>
              <p:cNvCxnSpPr/>
              <p:nvPr/>
            </p:nvCxnSpPr>
            <p:spPr>
              <a:xfrm>
                <a:off x="5934455" y="4495800"/>
                <a:ext cx="164592" cy="2091"/>
              </a:xfrm>
              <a:prstGeom prst="straightConnector1">
                <a:avLst/>
              </a:prstGeom>
              <a:noFill/>
              <a:ln w="15875" cap="flat" cmpd="sng">
                <a:solidFill>
                  <a:srgbClr val="FFFF99"/>
                </a:solidFill>
                <a:prstDash val="solid"/>
                <a:round/>
                <a:headEnd type="none" w="med" len="med"/>
                <a:tailEnd type="none" w="med" len="med"/>
              </a:ln>
            </p:spPr>
          </p:cxnSp>
          <p:cxnSp>
            <p:nvCxnSpPr>
              <p:cNvPr id="718" name="Shape 718"/>
              <p:cNvCxnSpPr/>
              <p:nvPr/>
            </p:nvCxnSpPr>
            <p:spPr>
              <a:xfrm>
                <a:off x="5934455" y="4343400"/>
                <a:ext cx="164592" cy="2091"/>
              </a:xfrm>
              <a:prstGeom prst="straightConnector1">
                <a:avLst/>
              </a:prstGeom>
              <a:noFill/>
              <a:ln w="15875" cap="flat" cmpd="sng">
                <a:solidFill>
                  <a:srgbClr val="FFFF99"/>
                </a:solidFill>
                <a:prstDash val="solid"/>
                <a:round/>
                <a:headEnd type="none" w="med" len="med"/>
                <a:tailEnd type="none" w="med" len="med"/>
              </a:ln>
            </p:spPr>
          </p:cxnSp>
          <p:cxnSp>
            <p:nvCxnSpPr>
              <p:cNvPr id="719" name="Shape 719"/>
              <p:cNvCxnSpPr/>
              <p:nvPr/>
            </p:nvCxnSpPr>
            <p:spPr>
              <a:xfrm>
                <a:off x="5934455" y="4191000"/>
                <a:ext cx="164592" cy="2091"/>
              </a:xfrm>
              <a:prstGeom prst="straightConnector1">
                <a:avLst/>
              </a:prstGeom>
              <a:noFill/>
              <a:ln w="15875" cap="flat" cmpd="sng">
                <a:solidFill>
                  <a:srgbClr val="FFFF99"/>
                </a:solidFill>
                <a:prstDash val="solid"/>
                <a:round/>
                <a:headEnd type="none" w="med" len="med"/>
                <a:tailEnd type="none" w="med" len="med"/>
              </a:ln>
            </p:spPr>
          </p:cxnSp>
          <p:cxnSp>
            <p:nvCxnSpPr>
              <p:cNvPr id="720" name="Shape 720"/>
              <p:cNvCxnSpPr/>
              <p:nvPr/>
            </p:nvCxnSpPr>
            <p:spPr>
              <a:xfrm>
                <a:off x="5934455" y="4038600"/>
                <a:ext cx="164592" cy="2091"/>
              </a:xfrm>
              <a:prstGeom prst="straightConnector1">
                <a:avLst/>
              </a:prstGeom>
              <a:noFill/>
              <a:ln w="15875" cap="flat" cmpd="sng">
                <a:solidFill>
                  <a:srgbClr val="FFFF99"/>
                </a:solidFill>
                <a:prstDash val="solid"/>
                <a:round/>
                <a:headEnd type="none" w="med" len="med"/>
                <a:tailEnd type="none" w="med" len="med"/>
              </a:ln>
            </p:spPr>
          </p:cxnSp>
          <p:cxnSp>
            <p:nvCxnSpPr>
              <p:cNvPr id="721" name="Shape 721"/>
              <p:cNvCxnSpPr/>
              <p:nvPr/>
            </p:nvCxnSpPr>
            <p:spPr>
              <a:xfrm>
                <a:off x="5934455" y="3886200"/>
                <a:ext cx="164592" cy="2091"/>
              </a:xfrm>
              <a:prstGeom prst="straightConnector1">
                <a:avLst/>
              </a:prstGeom>
              <a:noFill/>
              <a:ln w="15875" cap="flat" cmpd="sng">
                <a:solidFill>
                  <a:srgbClr val="FFFF99"/>
                </a:solidFill>
                <a:prstDash val="solid"/>
                <a:round/>
                <a:headEnd type="none" w="med" len="med"/>
                <a:tailEnd type="none" w="med" len="med"/>
              </a:ln>
            </p:spPr>
          </p:cxnSp>
          <p:cxnSp>
            <p:nvCxnSpPr>
              <p:cNvPr id="722" name="Shape 722"/>
              <p:cNvCxnSpPr/>
              <p:nvPr/>
            </p:nvCxnSpPr>
            <p:spPr>
              <a:xfrm>
                <a:off x="5934455" y="3733800"/>
                <a:ext cx="164592" cy="2091"/>
              </a:xfrm>
              <a:prstGeom prst="straightConnector1">
                <a:avLst/>
              </a:prstGeom>
              <a:noFill/>
              <a:ln w="15875" cap="flat" cmpd="sng">
                <a:solidFill>
                  <a:srgbClr val="FFFF99"/>
                </a:solidFill>
                <a:prstDash val="solid"/>
                <a:round/>
                <a:headEnd type="none" w="med" len="med"/>
                <a:tailEnd type="none" w="med" len="med"/>
              </a:ln>
            </p:spPr>
          </p:cxnSp>
          <p:cxnSp>
            <p:nvCxnSpPr>
              <p:cNvPr id="723" name="Shape 723"/>
              <p:cNvCxnSpPr/>
              <p:nvPr/>
            </p:nvCxnSpPr>
            <p:spPr>
              <a:xfrm>
                <a:off x="5934455" y="3581400"/>
                <a:ext cx="164592" cy="2091"/>
              </a:xfrm>
              <a:prstGeom prst="straightConnector1">
                <a:avLst/>
              </a:prstGeom>
              <a:noFill/>
              <a:ln w="15875" cap="flat" cmpd="sng">
                <a:solidFill>
                  <a:srgbClr val="FFFF99"/>
                </a:solidFill>
                <a:prstDash val="solid"/>
                <a:round/>
                <a:headEnd type="none" w="med" len="med"/>
                <a:tailEnd type="none" w="med" len="med"/>
              </a:ln>
            </p:spPr>
          </p:cxnSp>
        </p:grpSp>
        <p:sp>
          <p:nvSpPr>
            <p:cNvPr id="724" name="Shape 724"/>
            <p:cNvSpPr/>
            <p:nvPr/>
          </p:nvSpPr>
          <p:spPr>
            <a:xfrm>
              <a:off x="5146907" y="2159575"/>
              <a:ext cx="76199" cy="533399"/>
            </a:xfrm>
            <a:prstGeom prst="rect">
              <a:avLst/>
            </a:prstGeom>
            <a:solidFill>
              <a:srgbClr val="1C1C1C"/>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725" name="Shape 725"/>
            <p:cNvSpPr/>
            <p:nvPr/>
          </p:nvSpPr>
          <p:spPr>
            <a:xfrm>
              <a:off x="5195676" y="2083375"/>
              <a:ext cx="117591" cy="685799"/>
            </a:xfrm>
            <a:prstGeom prst="ellipse">
              <a:avLst/>
            </a:prstGeom>
            <a:solidFill>
              <a:srgbClr val="FFFF99"/>
            </a:solidFill>
            <a:ln>
              <a:noFill/>
            </a:ln>
          </p:spPr>
          <p:txBody>
            <a:bodyPr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Times New Roman"/>
                <a:ea typeface="Times New Roman"/>
                <a:cs typeface="Times New Roman"/>
                <a:sym typeface="Times New Roman"/>
              </a:endParaRPr>
            </a:p>
          </p:txBody>
        </p:sp>
        <p:sp>
          <p:nvSpPr>
            <p:cNvPr id="726" name="Shape 726"/>
            <p:cNvSpPr txBox="1"/>
            <p:nvPr/>
          </p:nvSpPr>
          <p:spPr>
            <a:xfrm>
              <a:off x="4038600" y="2822899"/>
              <a:ext cx="1295400" cy="40010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Projector</a:t>
              </a:r>
            </a:p>
          </p:txBody>
        </p:sp>
        <p:sp>
          <p:nvSpPr>
            <p:cNvPr id="727" name="Shape 727"/>
            <p:cNvSpPr/>
            <p:nvPr/>
          </p:nvSpPr>
          <p:spPr>
            <a:xfrm>
              <a:off x="4792675" y="2165299"/>
              <a:ext cx="2823666" cy="519379"/>
            </a:xfrm>
            <a:custGeom>
              <a:avLst/>
              <a:gdLst/>
              <a:ahLst/>
              <a:cxnLst/>
              <a:rect l="0" t="0" r="0" b="0"/>
              <a:pathLst>
                <a:path w="120000" h="120000" extrusionOk="0">
                  <a:moveTo>
                    <a:pt x="120000" y="10140"/>
                  </a:moveTo>
                  <a:lnTo>
                    <a:pt x="16787" y="0"/>
                  </a:lnTo>
                  <a:lnTo>
                    <a:pt x="0" y="52394"/>
                  </a:lnTo>
                  <a:lnTo>
                    <a:pt x="17098" y="120000"/>
                  </a:lnTo>
                  <a:lnTo>
                    <a:pt x="120000" y="10140"/>
                  </a:lnTo>
                  <a:close/>
                </a:path>
              </a:pathLst>
            </a:custGeom>
            <a:solidFill>
              <a:srgbClr val="FF9933">
                <a:alpha val="81960"/>
              </a:srgbClr>
            </a:solidFill>
            <a:ln w="9525" cap="flat" cmpd="sng">
              <a:solidFill>
                <a:srgbClr val="FF993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728" name="Shape 728"/>
            <p:cNvSpPr/>
            <p:nvPr/>
          </p:nvSpPr>
          <p:spPr>
            <a:xfrm>
              <a:off x="4809505" y="2161308"/>
              <a:ext cx="1911927" cy="534390"/>
            </a:xfrm>
            <a:custGeom>
              <a:avLst/>
              <a:gdLst/>
              <a:ahLst/>
              <a:cxnLst/>
              <a:rect l="0" t="0" r="0" b="0"/>
              <a:pathLst>
                <a:path w="120000" h="120000" extrusionOk="0">
                  <a:moveTo>
                    <a:pt x="120000" y="114666"/>
                  </a:moveTo>
                  <a:lnTo>
                    <a:pt x="24596" y="120000"/>
                  </a:lnTo>
                  <a:lnTo>
                    <a:pt x="0" y="90666"/>
                  </a:lnTo>
                  <a:lnTo>
                    <a:pt x="0" y="32000"/>
                  </a:lnTo>
                  <a:lnTo>
                    <a:pt x="23850" y="0"/>
                  </a:lnTo>
                  <a:lnTo>
                    <a:pt x="120000" y="114666"/>
                  </a:lnTo>
                  <a:close/>
                </a:path>
              </a:pathLst>
            </a:custGeom>
            <a:solidFill>
              <a:srgbClr val="76923C">
                <a:alpha val="74901"/>
              </a:srgbClr>
            </a:solidFill>
            <a:ln w="9525" cap="flat" cmpd="sng">
              <a:solidFill>
                <a:srgbClr val="76923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grpSp>
      <p:grpSp>
        <p:nvGrpSpPr>
          <p:cNvPr id="729" name="Shape 729"/>
          <p:cNvGrpSpPr/>
          <p:nvPr/>
        </p:nvGrpSpPr>
        <p:grpSpPr>
          <a:xfrm>
            <a:off x="6781799" y="1047690"/>
            <a:ext cx="1600199" cy="1976452"/>
            <a:chOff x="7326542" y="4589187"/>
            <a:chExt cx="1298427" cy="899838"/>
          </a:xfrm>
        </p:grpSpPr>
        <p:sp>
          <p:nvSpPr>
            <p:cNvPr id="730" name="Shape 730"/>
            <p:cNvSpPr txBox="1"/>
            <p:nvPr/>
          </p:nvSpPr>
          <p:spPr>
            <a:xfrm>
              <a:off x="7326542" y="4589187"/>
              <a:ext cx="1298427" cy="18216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Focal Plane</a:t>
              </a:r>
            </a:p>
          </p:txBody>
        </p:sp>
        <p:cxnSp>
          <p:nvCxnSpPr>
            <p:cNvPr id="731" name="Shape 731"/>
            <p:cNvCxnSpPr/>
            <p:nvPr/>
          </p:nvCxnSpPr>
          <p:spPr>
            <a:xfrm rot="5400000">
              <a:off x="7638173" y="5129544"/>
              <a:ext cx="717674" cy="1288"/>
            </a:xfrm>
            <a:prstGeom prst="straightConnector1">
              <a:avLst/>
            </a:prstGeom>
            <a:noFill/>
            <a:ln w="25400" cap="flat" cmpd="sng">
              <a:solidFill>
                <a:srgbClr val="C00000"/>
              </a:solidFill>
              <a:prstDash val="dash"/>
              <a:round/>
              <a:headEnd type="none" w="med" len="med"/>
              <a:tailEnd type="none" w="med" len="med"/>
            </a:ln>
          </p:spPr>
        </p:cxnSp>
      </p:grpSp>
      <p:sp>
        <p:nvSpPr>
          <p:cNvPr id="732" name="Shape 73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19</a:t>
            </a:fld>
            <a:endParaRPr lang="en-US" sz="1200">
              <a:solidFill>
                <a:srgbClr val="888888"/>
              </a:solidFill>
              <a:latin typeface="Calibri"/>
              <a:ea typeface="Calibri"/>
              <a:cs typeface="Calibri"/>
              <a:sym typeface="Calibri"/>
            </a:endParaRPr>
          </a:p>
        </p:txBody>
      </p:sp>
      <p:sp>
        <p:nvSpPr>
          <p:cNvPr id="733" name="Shape 733"/>
          <p:cNvSpPr/>
          <p:nvPr/>
        </p:nvSpPr>
        <p:spPr>
          <a:xfrm>
            <a:off x="7198197" y="5224044"/>
            <a:ext cx="802801" cy="610476"/>
          </a:xfrm>
          <a:custGeom>
            <a:avLst/>
            <a:gdLst/>
            <a:ahLst/>
            <a:cxnLst/>
            <a:rect l="0" t="0" r="0" b="0"/>
            <a:pathLst>
              <a:path w="120000" h="120000" extrusionOk="0">
                <a:moveTo>
                  <a:pt x="0" y="119077"/>
                </a:moveTo>
                <a:lnTo>
                  <a:pt x="5459" y="119077"/>
                </a:lnTo>
                <a:lnTo>
                  <a:pt x="10968" y="118221"/>
                </a:lnTo>
                <a:lnTo>
                  <a:pt x="16327" y="119999"/>
                </a:lnTo>
                <a:lnTo>
                  <a:pt x="21836" y="114006"/>
                </a:lnTo>
                <a:lnTo>
                  <a:pt x="27345" y="103007"/>
                </a:lnTo>
                <a:lnTo>
                  <a:pt x="32704" y="87596"/>
                </a:lnTo>
                <a:lnTo>
                  <a:pt x="38213" y="68759"/>
                </a:lnTo>
                <a:lnTo>
                  <a:pt x="43672" y="48671"/>
                </a:lnTo>
                <a:lnTo>
                  <a:pt x="49031" y="29703"/>
                </a:lnTo>
                <a:lnTo>
                  <a:pt x="54540" y="13896"/>
                </a:lnTo>
                <a:lnTo>
                  <a:pt x="60050" y="3622"/>
                </a:lnTo>
                <a:lnTo>
                  <a:pt x="65409" y="0"/>
                </a:lnTo>
                <a:lnTo>
                  <a:pt x="70918" y="3622"/>
                </a:lnTo>
                <a:lnTo>
                  <a:pt x="76427" y="13896"/>
                </a:lnTo>
                <a:lnTo>
                  <a:pt x="81786" y="29703"/>
                </a:lnTo>
                <a:lnTo>
                  <a:pt x="87245" y="48671"/>
                </a:lnTo>
                <a:lnTo>
                  <a:pt x="92754" y="68759"/>
                </a:lnTo>
                <a:lnTo>
                  <a:pt x="98113" y="87596"/>
                </a:lnTo>
                <a:lnTo>
                  <a:pt x="103622" y="103007"/>
                </a:lnTo>
                <a:lnTo>
                  <a:pt x="109131" y="114006"/>
                </a:lnTo>
                <a:lnTo>
                  <a:pt x="114490" y="119999"/>
                </a:lnTo>
                <a:lnTo>
                  <a:pt x="120000" y="118221"/>
                </a:lnTo>
              </a:path>
            </a:pathLst>
          </a:custGeom>
          <a:noFill/>
          <a:ln w="25400" cap="flat" cmpd="sng">
            <a:solidFill>
              <a:srgbClr val="FFFF99"/>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34" name="Shape 734"/>
          <p:cNvSpPr/>
          <p:nvPr/>
        </p:nvSpPr>
        <p:spPr>
          <a:xfrm>
            <a:off x="7183434" y="5681832"/>
            <a:ext cx="190696" cy="185568"/>
          </a:xfrm>
          <a:custGeom>
            <a:avLst/>
            <a:gdLst/>
            <a:ahLst/>
            <a:cxnLst/>
            <a:rect l="0" t="0" r="0" b="0"/>
            <a:pathLst>
              <a:path w="120000" h="120000" extrusionOk="0">
                <a:moveTo>
                  <a:pt x="0" y="110925"/>
                </a:moveTo>
                <a:cubicBezTo>
                  <a:pt x="18581" y="108538"/>
                  <a:pt x="45690" y="120000"/>
                  <a:pt x="55743" y="103764"/>
                </a:cubicBezTo>
                <a:cubicBezTo>
                  <a:pt x="120000" y="0"/>
                  <a:pt x="48279" y="32329"/>
                  <a:pt x="27871" y="39319"/>
                </a:cubicBezTo>
                <a:cubicBezTo>
                  <a:pt x="19885" y="80356"/>
                  <a:pt x="31496" y="69679"/>
                  <a:pt x="6968" y="82283"/>
                </a:cubicBezTo>
                <a:lnTo>
                  <a:pt x="0" y="110925"/>
                </a:lnTo>
                <a:close/>
              </a:path>
            </a:pathLst>
          </a:custGeom>
          <a:solidFill>
            <a:srgbClr val="1C1C1C"/>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Tree>
  </p:cSld>
  <p:clrMapOvr>
    <a:masterClrMapping/>
  </p:clrMapOvr>
  <p:transition>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p:nvPr/>
        </p:nvSpPr>
        <p:spPr>
          <a:xfrm>
            <a:off x="0" y="218182"/>
            <a:ext cx="9144000" cy="6461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600">
                <a:solidFill>
                  <a:srgbClr val="FFFF99"/>
                </a:solidFill>
                <a:latin typeface="Times New Roman"/>
                <a:ea typeface="Times New Roman"/>
                <a:cs typeface="Times New Roman"/>
                <a:sym typeface="Times New Roman"/>
              </a:rPr>
              <a:t>Global Illumination is Everywhere</a:t>
            </a:r>
          </a:p>
        </p:txBody>
      </p:sp>
      <p:grpSp>
        <p:nvGrpSpPr>
          <p:cNvPr id="104" name="Shape 104"/>
          <p:cNvGrpSpPr/>
          <p:nvPr/>
        </p:nvGrpSpPr>
        <p:grpSpPr>
          <a:xfrm>
            <a:off x="1354804" y="1021175"/>
            <a:ext cx="6434399" cy="3314228"/>
            <a:chOff x="804679" y="1143000"/>
            <a:chExt cx="6434399" cy="3314228"/>
          </a:xfrm>
        </p:grpSpPr>
        <p:grpSp>
          <p:nvGrpSpPr>
            <p:cNvPr id="105" name="Shape 105"/>
            <p:cNvGrpSpPr/>
            <p:nvPr/>
          </p:nvGrpSpPr>
          <p:grpSpPr>
            <a:xfrm rot="10800000">
              <a:off x="1880205" y="1998257"/>
              <a:ext cx="2998719" cy="1113038"/>
              <a:chOff x="1325" y="1184"/>
              <a:chExt cx="2399" cy="1199"/>
            </a:xfrm>
          </p:grpSpPr>
          <p:cxnSp>
            <p:nvCxnSpPr>
              <p:cNvPr id="106" name="Shape 106"/>
              <p:cNvCxnSpPr/>
              <p:nvPr/>
            </p:nvCxnSpPr>
            <p:spPr>
              <a:xfrm flipH="1">
                <a:off x="1325" y="1184"/>
                <a:ext cx="2399" cy="1199"/>
              </a:xfrm>
              <a:prstGeom prst="straightConnector1">
                <a:avLst/>
              </a:prstGeom>
              <a:noFill/>
              <a:ln w="25400" cap="flat" cmpd="sng">
                <a:solidFill>
                  <a:srgbClr val="F3F3F3"/>
                </a:solidFill>
                <a:prstDash val="dot"/>
                <a:round/>
                <a:headEnd type="none" w="med" len="med"/>
                <a:tailEnd type="none" w="med" len="med"/>
              </a:ln>
            </p:spPr>
          </p:cxnSp>
          <p:cxnSp>
            <p:nvCxnSpPr>
              <p:cNvPr id="107" name="Shape 107"/>
              <p:cNvCxnSpPr/>
              <p:nvPr/>
            </p:nvCxnSpPr>
            <p:spPr>
              <a:xfrm rot="10800000">
                <a:off x="2460" y="1713"/>
                <a:ext cx="299" cy="0"/>
              </a:xfrm>
              <a:prstGeom prst="straightConnector1">
                <a:avLst/>
              </a:prstGeom>
              <a:noFill/>
              <a:ln w="25400" cap="flat" cmpd="sng">
                <a:solidFill>
                  <a:srgbClr val="F3F3F3"/>
                </a:solidFill>
                <a:prstDash val="dot"/>
                <a:round/>
                <a:headEnd type="none" w="med" len="med"/>
                <a:tailEnd type="triangle" w="lg" len="lg"/>
              </a:ln>
            </p:spPr>
          </p:cxnSp>
        </p:grpSp>
        <p:grpSp>
          <p:nvGrpSpPr>
            <p:cNvPr id="108" name="Shape 108"/>
            <p:cNvGrpSpPr/>
            <p:nvPr/>
          </p:nvGrpSpPr>
          <p:grpSpPr>
            <a:xfrm flipH="1">
              <a:off x="4928005" y="1809497"/>
              <a:ext cx="525967" cy="1231357"/>
              <a:chOff x="1325" y="1184"/>
              <a:chExt cx="2399" cy="1199"/>
            </a:xfrm>
          </p:grpSpPr>
          <p:cxnSp>
            <p:nvCxnSpPr>
              <p:cNvPr id="109" name="Shape 109"/>
              <p:cNvCxnSpPr/>
              <p:nvPr/>
            </p:nvCxnSpPr>
            <p:spPr>
              <a:xfrm flipH="1">
                <a:off x="1325" y="1184"/>
                <a:ext cx="2399" cy="1199"/>
              </a:xfrm>
              <a:prstGeom prst="straightConnector1">
                <a:avLst/>
              </a:prstGeom>
              <a:noFill/>
              <a:ln w="25400" cap="flat" cmpd="sng">
                <a:solidFill>
                  <a:srgbClr val="F3F3F3"/>
                </a:solidFill>
                <a:prstDash val="dot"/>
                <a:round/>
                <a:headEnd type="none" w="med" len="med"/>
                <a:tailEnd type="none" w="med" len="med"/>
              </a:ln>
            </p:spPr>
          </p:cxnSp>
          <p:cxnSp>
            <p:nvCxnSpPr>
              <p:cNvPr id="110" name="Shape 110"/>
              <p:cNvCxnSpPr/>
              <p:nvPr/>
            </p:nvCxnSpPr>
            <p:spPr>
              <a:xfrm rot="10800000">
                <a:off x="2461" y="1712"/>
                <a:ext cx="299" cy="0"/>
              </a:xfrm>
              <a:prstGeom prst="straightConnector1">
                <a:avLst/>
              </a:prstGeom>
              <a:noFill/>
              <a:ln w="25400" cap="flat" cmpd="sng">
                <a:solidFill>
                  <a:srgbClr val="F3F3F3"/>
                </a:solidFill>
                <a:prstDash val="dot"/>
                <a:round/>
                <a:headEnd type="none" w="med" len="med"/>
                <a:tailEnd type="triangle" w="lg" len="lg"/>
              </a:ln>
            </p:spPr>
          </p:cxnSp>
        </p:grpSp>
        <p:grpSp>
          <p:nvGrpSpPr>
            <p:cNvPr id="111" name="Shape 111"/>
            <p:cNvGrpSpPr/>
            <p:nvPr/>
          </p:nvGrpSpPr>
          <p:grpSpPr>
            <a:xfrm>
              <a:off x="1305733" y="2928634"/>
              <a:ext cx="481719" cy="481719"/>
              <a:chOff x="5735637" y="2925762"/>
              <a:chExt cx="368400" cy="368400"/>
            </a:xfrm>
          </p:grpSpPr>
          <p:sp>
            <p:nvSpPr>
              <p:cNvPr id="112" name="Shape 112"/>
              <p:cNvSpPr/>
              <p:nvPr/>
            </p:nvSpPr>
            <p:spPr>
              <a:xfrm>
                <a:off x="5818187" y="3005138"/>
                <a:ext cx="203099" cy="203099"/>
              </a:xfrm>
              <a:prstGeom prst="ellipse">
                <a:avLst/>
              </a:prstGeom>
              <a:solidFill>
                <a:srgbClr val="FFFF00"/>
              </a:solid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cxnSp>
            <p:nvCxnSpPr>
              <p:cNvPr id="113" name="Shape 113"/>
              <p:cNvCxnSpPr/>
              <p:nvPr/>
            </p:nvCxnSpPr>
            <p:spPr>
              <a:xfrm>
                <a:off x="5735637" y="3109913"/>
                <a:ext cx="368400" cy="1500"/>
              </a:xfrm>
              <a:prstGeom prst="straightConnector1">
                <a:avLst/>
              </a:prstGeom>
              <a:noFill/>
              <a:ln w="9525" cap="flat" cmpd="sng">
                <a:solidFill>
                  <a:srgbClr val="FFFF00"/>
                </a:solidFill>
                <a:prstDash val="solid"/>
                <a:round/>
                <a:headEnd type="none" w="med" len="med"/>
                <a:tailEnd type="none" w="med" len="med"/>
              </a:ln>
            </p:spPr>
          </p:cxnSp>
          <p:cxnSp>
            <p:nvCxnSpPr>
              <p:cNvPr id="114" name="Shape 114"/>
              <p:cNvCxnSpPr/>
              <p:nvPr/>
            </p:nvCxnSpPr>
            <p:spPr>
              <a:xfrm rot="5400000">
                <a:off x="5736425" y="3109212"/>
                <a:ext cx="368400" cy="1500"/>
              </a:xfrm>
              <a:prstGeom prst="straightConnector1">
                <a:avLst/>
              </a:prstGeom>
              <a:noFill/>
              <a:ln w="9525" cap="flat" cmpd="sng">
                <a:solidFill>
                  <a:srgbClr val="FFFF00"/>
                </a:solidFill>
                <a:prstDash val="solid"/>
                <a:round/>
                <a:headEnd type="none" w="med" len="med"/>
                <a:tailEnd type="none" w="med" len="med"/>
              </a:ln>
            </p:spPr>
          </p:cxnSp>
          <p:cxnSp>
            <p:nvCxnSpPr>
              <p:cNvPr id="115" name="Shape 115"/>
              <p:cNvCxnSpPr/>
              <p:nvPr/>
            </p:nvCxnSpPr>
            <p:spPr>
              <a:xfrm rot="10800000" flipH="1">
                <a:off x="5794375" y="2962238"/>
                <a:ext cx="266699" cy="271499"/>
              </a:xfrm>
              <a:prstGeom prst="straightConnector1">
                <a:avLst/>
              </a:prstGeom>
              <a:noFill/>
              <a:ln w="9525" cap="flat" cmpd="sng">
                <a:solidFill>
                  <a:srgbClr val="FFFF00"/>
                </a:solidFill>
                <a:prstDash val="solid"/>
                <a:round/>
                <a:headEnd type="none" w="med" len="med"/>
                <a:tailEnd type="none" w="med" len="med"/>
              </a:ln>
            </p:spPr>
          </p:cxnSp>
          <p:cxnSp>
            <p:nvCxnSpPr>
              <p:cNvPr id="116" name="Shape 116"/>
              <p:cNvCxnSpPr/>
              <p:nvPr/>
            </p:nvCxnSpPr>
            <p:spPr>
              <a:xfrm>
                <a:off x="5784850" y="2967038"/>
                <a:ext cx="271499" cy="271499"/>
              </a:xfrm>
              <a:prstGeom prst="straightConnector1">
                <a:avLst/>
              </a:prstGeom>
              <a:noFill/>
              <a:ln w="9525" cap="flat" cmpd="sng">
                <a:solidFill>
                  <a:srgbClr val="FFFF00"/>
                </a:solidFill>
                <a:prstDash val="solid"/>
                <a:round/>
                <a:headEnd type="none" w="med" len="med"/>
                <a:tailEnd type="none" w="med" len="med"/>
              </a:ln>
            </p:spPr>
          </p:cxnSp>
        </p:grpSp>
        <p:sp>
          <p:nvSpPr>
            <p:cNvPr id="117" name="Shape 117"/>
            <p:cNvSpPr txBox="1"/>
            <p:nvPr/>
          </p:nvSpPr>
          <p:spPr>
            <a:xfrm>
              <a:off x="804679" y="3534946"/>
              <a:ext cx="1659900" cy="4382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Light Source</a:t>
              </a:r>
            </a:p>
          </p:txBody>
        </p:sp>
        <p:grpSp>
          <p:nvGrpSpPr>
            <p:cNvPr id="118" name="Shape 118"/>
            <p:cNvGrpSpPr/>
            <p:nvPr/>
          </p:nvGrpSpPr>
          <p:grpSpPr>
            <a:xfrm flipH="1">
              <a:off x="1856354" y="3135146"/>
              <a:ext cx="3497801" cy="36692"/>
              <a:chOff x="1325" y="1184"/>
              <a:chExt cx="2399" cy="1199"/>
            </a:xfrm>
          </p:grpSpPr>
          <p:cxnSp>
            <p:nvCxnSpPr>
              <p:cNvPr id="119" name="Shape 119"/>
              <p:cNvCxnSpPr/>
              <p:nvPr/>
            </p:nvCxnSpPr>
            <p:spPr>
              <a:xfrm flipH="1">
                <a:off x="1325" y="1184"/>
                <a:ext cx="2399" cy="1199"/>
              </a:xfrm>
              <a:prstGeom prst="straightConnector1">
                <a:avLst/>
              </a:prstGeom>
              <a:noFill/>
              <a:ln w="25400" cap="flat" cmpd="sng">
                <a:solidFill>
                  <a:srgbClr val="FF0000"/>
                </a:solidFill>
                <a:prstDash val="dot"/>
                <a:round/>
                <a:headEnd type="none" w="med" len="med"/>
                <a:tailEnd type="none" w="med" len="med"/>
              </a:ln>
            </p:spPr>
          </p:cxnSp>
          <p:cxnSp>
            <p:nvCxnSpPr>
              <p:cNvPr id="120" name="Shape 120"/>
              <p:cNvCxnSpPr/>
              <p:nvPr/>
            </p:nvCxnSpPr>
            <p:spPr>
              <a:xfrm rot="10800000">
                <a:off x="2113" y="1711"/>
                <a:ext cx="299" cy="0"/>
              </a:xfrm>
              <a:prstGeom prst="straightConnector1">
                <a:avLst/>
              </a:prstGeom>
              <a:noFill/>
              <a:ln w="25400" cap="flat" cmpd="sng">
                <a:solidFill>
                  <a:srgbClr val="FF0000"/>
                </a:solidFill>
                <a:prstDash val="dot"/>
                <a:round/>
                <a:headEnd type="none" w="med" len="med"/>
                <a:tailEnd type="triangle" w="lg" len="lg"/>
              </a:ln>
            </p:spPr>
          </p:cxnSp>
        </p:grpSp>
        <p:grpSp>
          <p:nvGrpSpPr>
            <p:cNvPr id="121" name="Shape 121"/>
            <p:cNvGrpSpPr/>
            <p:nvPr/>
          </p:nvGrpSpPr>
          <p:grpSpPr>
            <a:xfrm rot="10800000">
              <a:off x="1856353" y="2594528"/>
              <a:ext cx="3589200" cy="540618"/>
              <a:chOff x="1325" y="1184"/>
              <a:chExt cx="2399" cy="1199"/>
            </a:xfrm>
          </p:grpSpPr>
          <p:cxnSp>
            <p:nvCxnSpPr>
              <p:cNvPr id="122" name="Shape 122"/>
              <p:cNvCxnSpPr/>
              <p:nvPr/>
            </p:nvCxnSpPr>
            <p:spPr>
              <a:xfrm flipH="1">
                <a:off x="1325" y="1184"/>
                <a:ext cx="2399" cy="1199"/>
              </a:xfrm>
              <a:prstGeom prst="straightConnector1">
                <a:avLst/>
              </a:prstGeom>
              <a:noFill/>
              <a:ln w="25400" cap="flat" cmpd="sng">
                <a:solidFill>
                  <a:srgbClr val="F3F3F3"/>
                </a:solidFill>
                <a:prstDash val="dot"/>
                <a:round/>
                <a:headEnd type="none" w="med" len="med"/>
                <a:tailEnd type="none" w="med" len="med"/>
              </a:ln>
            </p:spPr>
          </p:cxnSp>
          <p:cxnSp>
            <p:nvCxnSpPr>
              <p:cNvPr id="123" name="Shape 123"/>
              <p:cNvCxnSpPr/>
              <p:nvPr/>
            </p:nvCxnSpPr>
            <p:spPr>
              <a:xfrm rot="10800000">
                <a:off x="2302" y="1790"/>
                <a:ext cx="299" cy="0"/>
              </a:xfrm>
              <a:prstGeom prst="straightConnector1">
                <a:avLst/>
              </a:prstGeom>
              <a:noFill/>
              <a:ln w="25400" cap="flat" cmpd="sng">
                <a:solidFill>
                  <a:srgbClr val="F3F3F3"/>
                </a:solidFill>
                <a:prstDash val="dot"/>
                <a:round/>
                <a:headEnd type="none" w="med" len="med"/>
                <a:tailEnd type="triangle" w="lg" len="lg"/>
              </a:ln>
            </p:spPr>
          </p:cxnSp>
        </p:grpSp>
        <p:cxnSp>
          <p:nvCxnSpPr>
            <p:cNvPr id="124" name="Shape 124"/>
            <p:cNvCxnSpPr/>
            <p:nvPr/>
          </p:nvCxnSpPr>
          <p:spPr>
            <a:xfrm>
              <a:off x="5547210" y="2529208"/>
              <a:ext cx="412800" cy="206400"/>
            </a:xfrm>
            <a:prstGeom prst="straightConnector1">
              <a:avLst/>
            </a:prstGeom>
            <a:noFill/>
            <a:ln w="25400" cap="flat" cmpd="sng">
              <a:solidFill>
                <a:srgbClr val="F3F3F3"/>
              </a:solidFill>
              <a:prstDash val="dot"/>
              <a:round/>
              <a:headEnd type="none" w="med" len="med"/>
              <a:tailEnd type="triangle" w="lg" len="lg"/>
            </a:ln>
          </p:spPr>
        </p:cxnSp>
        <p:cxnSp>
          <p:nvCxnSpPr>
            <p:cNvPr id="125" name="Shape 125"/>
            <p:cNvCxnSpPr/>
            <p:nvPr/>
          </p:nvCxnSpPr>
          <p:spPr>
            <a:xfrm flipH="1">
              <a:off x="5891080" y="2735608"/>
              <a:ext cx="41699" cy="412800"/>
            </a:xfrm>
            <a:prstGeom prst="straightConnector1">
              <a:avLst/>
            </a:prstGeom>
            <a:noFill/>
            <a:ln w="25400" cap="flat" cmpd="sng">
              <a:solidFill>
                <a:srgbClr val="F3F3F3"/>
              </a:solidFill>
              <a:prstDash val="dot"/>
              <a:round/>
              <a:headEnd type="none" w="med" len="med"/>
              <a:tailEnd type="triangle" w="lg" len="lg"/>
            </a:ln>
          </p:spPr>
        </p:cxnSp>
        <p:cxnSp>
          <p:nvCxnSpPr>
            <p:cNvPr id="126" name="Shape 126"/>
            <p:cNvCxnSpPr/>
            <p:nvPr/>
          </p:nvCxnSpPr>
          <p:spPr>
            <a:xfrm flipH="1">
              <a:off x="5469712" y="3148412"/>
              <a:ext cx="421499" cy="50099"/>
            </a:xfrm>
            <a:prstGeom prst="straightConnector1">
              <a:avLst/>
            </a:prstGeom>
            <a:noFill/>
            <a:ln w="25400" cap="flat" cmpd="sng">
              <a:solidFill>
                <a:srgbClr val="F3F3F3"/>
              </a:solidFill>
              <a:prstDash val="dot"/>
              <a:round/>
              <a:headEnd type="none" w="med" len="med"/>
              <a:tailEnd type="triangle" w="lg" len="lg"/>
            </a:ln>
          </p:spPr>
        </p:cxnSp>
        <p:sp>
          <p:nvSpPr>
            <p:cNvPr id="127" name="Shape 127"/>
            <p:cNvSpPr txBox="1"/>
            <p:nvPr/>
          </p:nvSpPr>
          <p:spPr>
            <a:xfrm>
              <a:off x="4978035" y="4018928"/>
              <a:ext cx="965700" cy="4382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Scene</a:t>
              </a:r>
            </a:p>
          </p:txBody>
        </p:sp>
        <p:grpSp>
          <p:nvGrpSpPr>
            <p:cNvPr id="128" name="Shape 128"/>
            <p:cNvGrpSpPr/>
            <p:nvPr/>
          </p:nvGrpSpPr>
          <p:grpSpPr>
            <a:xfrm>
              <a:off x="3163588" y="1573843"/>
              <a:ext cx="596184" cy="619129"/>
              <a:chOff x="4164012" y="1081491"/>
              <a:chExt cx="660300" cy="685711"/>
            </a:xfrm>
          </p:grpSpPr>
          <p:sp>
            <p:nvSpPr>
              <p:cNvPr id="129" name="Shape 129"/>
              <p:cNvSpPr/>
              <p:nvPr/>
            </p:nvSpPr>
            <p:spPr>
              <a:xfrm>
                <a:off x="4316412" y="1081491"/>
                <a:ext cx="128699" cy="117600"/>
              </a:xfrm>
              <a:prstGeom prst="ellipse">
                <a:avLst/>
              </a:prstGeom>
              <a:gradFill>
                <a:gsLst>
                  <a:gs pos="0">
                    <a:schemeClr val="accent1"/>
                  </a:gs>
                  <a:gs pos="100000">
                    <a:srgbClr val="375A85"/>
                  </a:gs>
                </a:gsLst>
                <a:path path="circle">
                  <a:fillToRect l="50000" t="50000" r="50000" b="50000"/>
                </a:path>
                <a:tileRect/>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130" name="Shape 130"/>
              <p:cNvSpPr/>
              <p:nvPr/>
            </p:nvSpPr>
            <p:spPr>
              <a:xfrm>
                <a:off x="4392612" y="1575204"/>
                <a:ext cx="128699" cy="115800"/>
              </a:xfrm>
              <a:prstGeom prst="ellipse">
                <a:avLst/>
              </a:prstGeom>
              <a:gradFill>
                <a:gsLst>
                  <a:gs pos="0">
                    <a:schemeClr val="accent1"/>
                  </a:gs>
                  <a:gs pos="100000">
                    <a:srgbClr val="375A85"/>
                  </a:gs>
                </a:gsLst>
                <a:path path="circle">
                  <a:fillToRect l="50000" t="50000" r="50000" b="50000"/>
                </a:path>
                <a:tileRect/>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131" name="Shape 131"/>
              <p:cNvSpPr/>
              <p:nvPr/>
            </p:nvSpPr>
            <p:spPr>
              <a:xfrm>
                <a:off x="4189412" y="1233891"/>
                <a:ext cx="126900" cy="117600"/>
              </a:xfrm>
              <a:prstGeom prst="ellipse">
                <a:avLst/>
              </a:prstGeom>
              <a:gradFill>
                <a:gsLst>
                  <a:gs pos="0">
                    <a:schemeClr val="accent1"/>
                  </a:gs>
                  <a:gs pos="100000">
                    <a:srgbClr val="375A85"/>
                  </a:gs>
                </a:gsLst>
                <a:path path="circle">
                  <a:fillToRect l="50000" t="50000" r="50000" b="50000"/>
                </a:path>
                <a:tileRect/>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132" name="Shape 132"/>
              <p:cNvSpPr/>
              <p:nvPr/>
            </p:nvSpPr>
            <p:spPr>
              <a:xfrm>
                <a:off x="4545012" y="1157691"/>
                <a:ext cx="126900" cy="117600"/>
              </a:xfrm>
              <a:prstGeom prst="ellipse">
                <a:avLst/>
              </a:prstGeom>
              <a:gradFill>
                <a:gsLst>
                  <a:gs pos="0">
                    <a:schemeClr val="accent1"/>
                  </a:gs>
                  <a:gs pos="100000">
                    <a:srgbClr val="375A85"/>
                  </a:gs>
                </a:gsLst>
                <a:path path="circle">
                  <a:fillToRect l="50000" t="50000" r="50000" b="50000"/>
                </a:path>
                <a:tileRect/>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133" name="Shape 133"/>
              <p:cNvSpPr/>
              <p:nvPr/>
            </p:nvSpPr>
            <p:spPr>
              <a:xfrm>
                <a:off x="4492625" y="1345016"/>
                <a:ext cx="128699" cy="117600"/>
              </a:xfrm>
              <a:prstGeom prst="ellipse">
                <a:avLst/>
              </a:prstGeom>
              <a:gradFill>
                <a:gsLst>
                  <a:gs pos="0">
                    <a:schemeClr val="accent1"/>
                  </a:gs>
                  <a:gs pos="100000">
                    <a:srgbClr val="375A85"/>
                  </a:gs>
                </a:gsLst>
                <a:path path="circle">
                  <a:fillToRect l="50000" t="50000" r="50000" b="50000"/>
                </a:path>
                <a:tileRect/>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134" name="Shape 134"/>
              <p:cNvSpPr/>
              <p:nvPr/>
            </p:nvSpPr>
            <p:spPr>
              <a:xfrm>
                <a:off x="4545012" y="1651403"/>
                <a:ext cx="128699" cy="115800"/>
              </a:xfrm>
              <a:prstGeom prst="ellipse">
                <a:avLst/>
              </a:prstGeom>
              <a:gradFill>
                <a:gsLst>
                  <a:gs pos="0">
                    <a:schemeClr val="accent1"/>
                  </a:gs>
                  <a:gs pos="100000">
                    <a:srgbClr val="375A85"/>
                  </a:gs>
                </a:gsLst>
                <a:path path="circle">
                  <a:fillToRect l="50000" t="50000" r="50000" b="50000"/>
                </a:path>
                <a:tileRect/>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135" name="Shape 135"/>
              <p:cNvSpPr/>
              <p:nvPr/>
            </p:nvSpPr>
            <p:spPr>
              <a:xfrm>
                <a:off x="4164012" y="1422804"/>
                <a:ext cx="126900" cy="117600"/>
              </a:xfrm>
              <a:prstGeom prst="ellipse">
                <a:avLst/>
              </a:prstGeom>
              <a:gradFill>
                <a:gsLst>
                  <a:gs pos="0">
                    <a:schemeClr val="accent1"/>
                  </a:gs>
                  <a:gs pos="100000">
                    <a:srgbClr val="375A85"/>
                  </a:gs>
                </a:gsLst>
                <a:path path="circle">
                  <a:fillToRect l="50000" t="50000" r="50000" b="50000"/>
                </a:path>
                <a:tileRect/>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136" name="Shape 136"/>
              <p:cNvSpPr/>
              <p:nvPr/>
            </p:nvSpPr>
            <p:spPr>
              <a:xfrm>
                <a:off x="4697412" y="1346604"/>
                <a:ext cx="126900" cy="117600"/>
              </a:xfrm>
              <a:prstGeom prst="ellipse">
                <a:avLst/>
              </a:prstGeom>
              <a:gradFill>
                <a:gsLst>
                  <a:gs pos="0">
                    <a:schemeClr val="accent1"/>
                  </a:gs>
                  <a:gs pos="100000">
                    <a:srgbClr val="375A85"/>
                  </a:gs>
                </a:gsLst>
                <a:path path="circle">
                  <a:fillToRect l="50000" t="50000" r="50000" b="50000"/>
                </a:path>
                <a:tileRect/>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grpSp>
        <p:grpSp>
          <p:nvGrpSpPr>
            <p:cNvPr id="137" name="Shape 137"/>
            <p:cNvGrpSpPr/>
            <p:nvPr/>
          </p:nvGrpSpPr>
          <p:grpSpPr>
            <a:xfrm rot="10800000">
              <a:off x="1880205" y="1954139"/>
              <a:ext cx="1458836" cy="1157155"/>
              <a:chOff x="1325" y="1184"/>
              <a:chExt cx="2399" cy="1199"/>
            </a:xfrm>
          </p:grpSpPr>
          <p:cxnSp>
            <p:nvCxnSpPr>
              <p:cNvPr id="138" name="Shape 138"/>
              <p:cNvCxnSpPr/>
              <p:nvPr/>
            </p:nvCxnSpPr>
            <p:spPr>
              <a:xfrm flipH="1">
                <a:off x="1325" y="1184"/>
                <a:ext cx="2399" cy="1199"/>
              </a:xfrm>
              <a:prstGeom prst="straightConnector1">
                <a:avLst/>
              </a:prstGeom>
              <a:noFill/>
              <a:ln w="25400" cap="flat" cmpd="sng">
                <a:solidFill>
                  <a:srgbClr val="F3F3F3"/>
                </a:solidFill>
                <a:prstDash val="dot"/>
                <a:round/>
                <a:headEnd type="none" w="med" len="med"/>
                <a:tailEnd type="none" w="med" len="med"/>
              </a:ln>
            </p:spPr>
          </p:cxnSp>
          <p:cxnSp>
            <p:nvCxnSpPr>
              <p:cNvPr id="139" name="Shape 139"/>
              <p:cNvCxnSpPr/>
              <p:nvPr/>
            </p:nvCxnSpPr>
            <p:spPr>
              <a:xfrm rot="10800000">
                <a:off x="2460" y="1712"/>
                <a:ext cx="299" cy="0"/>
              </a:xfrm>
              <a:prstGeom prst="straightConnector1">
                <a:avLst/>
              </a:prstGeom>
              <a:noFill/>
              <a:ln w="25400" cap="flat" cmpd="sng">
                <a:solidFill>
                  <a:srgbClr val="F3F3F3"/>
                </a:solidFill>
                <a:prstDash val="dot"/>
                <a:round/>
                <a:headEnd type="none" w="med" len="med"/>
                <a:tailEnd type="triangle" w="lg" len="lg"/>
              </a:ln>
            </p:spPr>
          </p:cxnSp>
        </p:grpSp>
        <p:grpSp>
          <p:nvGrpSpPr>
            <p:cNvPr id="140" name="Shape 140"/>
            <p:cNvGrpSpPr/>
            <p:nvPr/>
          </p:nvGrpSpPr>
          <p:grpSpPr>
            <a:xfrm flipH="1">
              <a:off x="3382804" y="1809495"/>
              <a:ext cx="2081880" cy="1227719"/>
              <a:chOff x="1325" y="1184"/>
              <a:chExt cx="2399" cy="1199"/>
            </a:xfrm>
          </p:grpSpPr>
          <p:cxnSp>
            <p:nvCxnSpPr>
              <p:cNvPr id="141" name="Shape 141"/>
              <p:cNvCxnSpPr/>
              <p:nvPr/>
            </p:nvCxnSpPr>
            <p:spPr>
              <a:xfrm flipH="1">
                <a:off x="1325" y="1184"/>
                <a:ext cx="2399" cy="1199"/>
              </a:xfrm>
              <a:prstGeom prst="straightConnector1">
                <a:avLst/>
              </a:prstGeom>
              <a:noFill/>
              <a:ln w="25400" cap="flat" cmpd="sng">
                <a:solidFill>
                  <a:srgbClr val="F3F3F3"/>
                </a:solidFill>
                <a:prstDash val="dot"/>
                <a:round/>
                <a:headEnd type="none" w="med" len="med"/>
                <a:tailEnd type="none" w="med" len="med"/>
              </a:ln>
            </p:spPr>
          </p:cxnSp>
          <p:cxnSp>
            <p:nvCxnSpPr>
              <p:cNvPr id="142" name="Shape 142"/>
              <p:cNvCxnSpPr/>
              <p:nvPr/>
            </p:nvCxnSpPr>
            <p:spPr>
              <a:xfrm rot="10800000">
                <a:off x="2460" y="1712"/>
                <a:ext cx="299" cy="0"/>
              </a:xfrm>
              <a:prstGeom prst="straightConnector1">
                <a:avLst/>
              </a:prstGeom>
              <a:noFill/>
              <a:ln w="25400" cap="flat" cmpd="sng">
                <a:solidFill>
                  <a:srgbClr val="F3F3F3"/>
                </a:solidFill>
                <a:prstDash val="dot"/>
                <a:round/>
                <a:headEnd type="none" w="med" len="med"/>
                <a:tailEnd type="triangle" w="lg" len="lg"/>
              </a:ln>
            </p:spPr>
          </p:cxnSp>
        </p:grpSp>
        <p:sp>
          <p:nvSpPr>
            <p:cNvPr id="143" name="Shape 143"/>
            <p:cNvSpPr/>
            <p:nvPr/>
          </p:nvSpPr>
          <p:spPr>
            <a:xfrm rot="-5707914">
              <a:off x="4724441" y="1595029"/>
              <a:ext cx="472895" cy="438537"/>
            </a:xfrm>
            <a:custGeom>
              <a:avLst/>
              <a:gdLst/>
              <a:ahLst/>
              <a:cxnLst/>
              <a:rect l="0" t="0" r="0" b="0"/>
              <a:pathLst>
                <a:path w="120000" h="120000" extrusionOk="0">
                  <a:moveTo>
                    <a:pt x="120000" y="827"/>
                  </a:moveTo>
                  <a:cubicBezTo>
                    <a:pt x="101296" y="275"/>
                    <a:pt x="82592" y="0"/>
                    <a:pt x="70000" y="15724"/>
                  </a:cubicBezTo>
                  <a:cubicBezTo>
                    <a:pt x="57407" y="31448"/>
                    <a:pt x="56111" y="77793"/>
                    <a:pt x="44444" y="95172"/>
                  </a:cubicBezTo>
                  <a:cubicBezTo>
                    <a:pt x="32777" y="112551"/>
                    <a:pt x="7407" y="115862"/>
                    <a:pt x="0" y="120000"/>
                  </a:cubicBezTo>
                </a:path>
              </a:pathLst>
            </a:custGeom>
            <a:noFill/>
            <a:ln w="28575" cap="flat" cmpd="sng">
              <a:solidFill>
                <a:srgbClr val="FFFF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144" name="Shape 144"/>
            <p:cNvSpPr/>
            <p:nvPr/>
          </p:nvSpPr>
          <p:spPr>
            <a:xfrm rot="-2716324">
              <a:off x="4861620" y="2734114"/>
              <a:ext cx="1340265" cy="961817"/>
            </a:xfrm>
            <a:custGeom>
              <a:avLst/>
              <a:gdLst/>
              <a:ahLst/>
              <a:cxnLst/>
              <a:rect l="0" t="0" r="0" b="0"/>
              <a:pathLst>
                <a:path w="120000" h="120000" extrusionOk="0">
                  <a:moveTo>
                    <a:pt x="120000" y="827"/>
                  </a:moveTo>
                  <a:cubicBezTo>
                    <a:pt x="101296" y="275"/>
                    <a:pt x="82592" y="0"/>
                    <a:pt x="70000" y="15724"/>
                  </a:cubicBezTo>
                  <a:cubicBezTo>
                    <a:pt x="57407" y="31448"/>
                    <a:pt x="56111" y="77793"/>
                    <a:pt x="44444" y="95172"/>
                  </a:cubicBezTo>
                  <a:cubicBezTo>
                    <a:pt x="32777" y="112551"/>
                    <a:pt x="7407" y="115862"/>
                    <a:pt x="0" y="120000"/>
                  </a:cubicBezTo>
                </a:path>
              </a:pathLst>
            </a:custGeom>
            <a:noFill/>
            <a:ln w="31750" cap="flat" cmpd="sng">
              <a:solidFill>
                <a:srgbClr val="FFFF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145" name="Shape 145"/>
            <p:cNvSpPr txBox="1"/>
            <p:nvPr/>
          </p:nvSpPr>
          <p:spPr>
            <a:xfrm>
              <a:off x="4293980" y="1143000"/>
              <a:ext cx="1871399" cy="3963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F3F3F3"/>
                  </a:solidFill>
                  <a:latin typeface="Times New Roman"/>
                  <a:ea typeface="Times New Roman"/>
                  <a:cs typeface="Times New Roman"/>
                  <a:sym typeface="Times New Roman"/>
                </a:rPr>
                <a:t>Inter-reflections</a:t>
              </a:r>
            </a:p>
          </p:txBody>
        </p:sp>
        <p:sp>
          <p:nvSpPr>
            <p:cNvPr id="146" name="Shape 146"/>
            <p:cNvSpPr txBox="1"/>
            <p:nvPr/>
          </p:nvSpPr>
          <p:spPr>
            <a:xfrm>
              <a:off x="5529078" y="3185364"/>
              <a:ext cx="1709999" cy="7755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F3F3F3"/>
                  </a:solidFill>
                  <a:latin typeface="Times New Roman"/>
                  <a:ea typeface="Times New Roman"/>
                  <a:cs typeface="Times New Roman"/>
                  <a:sym typeface="Times New Roman"/>
                </a:rPr>
                <a:t>Sub-surface scattering</a:t>
              </a:r>
            </a:p>
          </p:txBody>
        </p:sp>
        <p:sp>
          <p:nvSpPr>
            <p:cNvPr id="147" name="Shape 147"/>
            <p:cNvSpPr txBox="1"/>
            <p:nvPr/>
          </p:nvSpPr>
          <p:spPr>
            <a:xfrm>
              <a:off x="1713249" y="1143000"/>
              <a:ext cx="1502699" cy="7755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F3F3F3"/>
                  </a:solidFill>
                  <a:latin typeface="Times New Roman"/>
                  <a:ea typeface="Times New Roman"/>
                  <a:cs typeface="Times New Roman"/>
                  <a:sym typeface="Times New Roman"/>
                </a:rPr>
                <a:t>Volumetric Scattering</a:t>
              </a:r>
            </a:p>
          </p:txBody>
        </p:sp>
        <p:sp>
          <p:nvSpPr>
            <p:cNvPr id="148" name="Shape 148"/>
            <p:cNvSpPr txBox="1"/>
            <p:nvPr/>
          </p:nvSpPr>
          <p:spPr>
            <a:xfrm>
              <a:off x="2274428" y="3199605"/>
              <a:ext cx="2754899" cy="4382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FF0000"/>
                  </a:solidFill>
                  <a:latin typeface="Times New Roman"/>
                  <a:ea typeface="Times New Roman"/>
                  <a:cs typeface="Times New Roman"/>
                  <a:sym typeface="Times New Roman"/>
                </a:rPr>
                <a:t>Direct Illumination</a:t>
              </a:r>
            </a:p>
          </p:txBody>
        </p:sp>
      </p:grpSp>
      <p:pic>
        <p:nvPicPr>
          <p:cNvPr id="149" name="Shape 149"/>
          <p:cNvPicPr preferRelativeResize="0"/>
          <p:nvPr/>
        </p:nvPicPr>
        <p:blipFill rotWithShape="1">
          <a:blip r:embed="rId3">
            <a:alphaModFix/>
          </a:blip>
          <a:srcRect/>
          <a:stretch/>
        </p:blipFill>
        <p:spPr>
          <a:xfrm>
            <a:off x="267750" y="4822300"/>
            <a:ext cx="2057400" cy="1542899"/>
          </a:xfrm>
          <a:prstGeom prst="rect">
            <a:avLst/>
          </a:prstGeom>
          <a:noFill/>
          <a:ln w="9525" cap="flat" cmpd="sng">
            <a:solidFill>
              <a:srgbClr val="3F3F3F"/>
            </a:solidFill>
            <a:prstDash val="solid"/>
            <a:round/>
            <a:headEnd type="none" w="med" len="med"/>
            <a:tailEnd type="none" w="med" len="med"/>
          </a:ln>
        </p:spPr>
      </p:pic>
      <p:pic>
        <p:nvPicPr>
          <p:cNvPr id="150" name="Shape 150"/>
          <p:cNvPicPr preferRelativeResize="0"/>
          <p:nvPr/>
        </p:nvPicPr>
        <p:blipFill rotWithShape="1">
          <a:blip r:embed="rId4">
            <a:alphaModFix/>
          </a:blip>
          <a:srcRect/>
          <a:stretch/>
        </p:blipFill>
        <p:spPr>
          <a:xfrm>
            <a:off x="4635150" y="4804737"/>
            <a:ext cx="2057400" cy="1544700"/>
          </a:xfrm>
          <a:prstGeom prst="rect">
            <a:avLst/>
          </a:prstGeom>
          <a:noFill/>
          <a:ln w="9525" cap="flat" cmpd="sng">
            <a:solidFill>
              <a:srgbClr val="3F3F3F"/>
            </a:solidFill>
            <a:prstDash val="solid"/>
            <a:round/>
            <a:headEnd type="none" w="med" len="med"/>
            <a:tailEnd type="none" w="med" len="med"/>
          </a:ln>
        </p:spPr>
      </p:pic>
      <p:pic>
        <p:nvPicPr>
          <p:cNvPr id="151" name="Shape 151"/>
          <p:cNvPicPr preferRelativeResize="0"/>
          <p:nvPr/>
        </p:nvPicPr>
        <p:blipFill rotWithShape="1">
          <a:blip r:embed="rId5">
            <a:alphaModFix/>
          </a:blip>
          <a:srcRect t="3330" b="16810"/>
          <a:stretch/>
        </p:blipFill>
        <p:spPr>
          <a:xfrm>
            <a:off x="6818850" y="4804750"/>
            <a:ext cx="2057400" cy="1544700"/>
          </a:xfrm>
          <a:prstGeom prst="rect">
            <a:avLst/>
          </a:prstGeom>
          <a:noFill/>
          <a:ln w="9525" cap="flat" cmpd="sng">
            <a:solidFill>
              <a:srgbClr val="3F3F3F"/>
            </a:solidFill>
            <a:prstDash val="solid"/>
            <a:round/>
            <a:headEnd type="none" w="med" len="med"/>
            <a:tailEnd type="none" w="med" len="med"/>
          </a:ln>
        </p:spPr>
      </p:pic>
      <p:pic>
        <p:nvPicPr>
          <p:cNvPr id="152" name="Shape 152"/>
          <p:cNvPicPr preferRelativeResize="0"/>
          <p:nvPr/>
        </p:nvPicPr>
        <p:blipFill rotWithShape="1">
          <a:blip r:embed="rId6">
            <a:alphaModFix/>
          </a:blip>
          <a:srcRect/>
          <a:stretch/>
        </p:blipFill>
        <p:spPr>
          <a:xfrm>
            <a:off x="2451450" y="4804750"/>
            <a:ext cx="2057400" cy="1578000"/>
          </a:xfrm>
          <a:prstGeom prst="rect">
            <a:avLst/>
          </a:prstGeom>
          <a:noFill/>
          <a:ln w="9525" cap="flat" cmpd="sng">
            <a:solidFill>
              <a:srgbClr val="3F3F3F"/>
            </a:solidFill>
            <a:prstDash val="solid"/>
            <a:miter/>
            <a:headEnd type="none" w="med" len="med"/>
            <a:tailEnd type="none" w="med" len="med"/>
          </a:ln>
        </p:spPr>
      </p:pic>
    </p:spTree>
  </p:cSld>
  <p:clrMapOvr>
    <a:masterClrMapping/>
  </p:clrMapOvr>
  <p:transition>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grpSp>
        <p:nvGrpSpPr>
          <p:cNvPr id="740" name="Shape 740"/>
          <p:cNvGrpSpPr/>
          <p:nvPr/>
        </p:nvGrpSpPr>
        <p:grpSpPr>
          <a:xfrm>
            <a:off x="2756180" y="5200973"/>
            <a:ext cx="4038662" cy="756398"/>
            <a:chOff x="2756180" y="5429573"/>
            <a:chExt cx="4038662" cy="756398"/>
          </a:xfrm>
        </p:grpSpPr>
        <p:sp>
          <p:nvSpPr>
            <p:cNvPr id="741" name="Shape 741"/>
            <p:cNvSpPr txBox="1"/>
            <p:nvPr/>
          </p:nvSpPr>
          <p:spPr>
            <a:xfrm>
              <a:off x="2756180" y="5429573"/>
              <a:ext cx="341399" cy="5847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200" b="1">
                  <a:solidFill>
                    <a:srgbClr val="E36C09"/>
                  </a:solidFill>
                  <a:latin typeface="Times New Roman"/>
                  <a:ea typeface="Times New Roman"/>
                  <a:cs typeface="Times New Roman"/>
                  <a:sym typeface="Times New Roman"/>
                </a:rPr>
                <a:t>=</a:t>
              </a:r>
            </a:p>
          </p:txBody>
        </p:sp>
        <p:sp>
          <p:nvSpPr>
            <p:cNvPr id="742" name="Shape 742"/>
            <p:cNvSpPr txBox="1"/>
            <p:nvPr/>
          </p:nvSpPr>
          <p:spPr>
            <a:xfrm>
              <a:off x="6507442" y="5477971"/>
              <a:ext cx="287399" cy="7080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4000" b="1">
                  <a:solidFill>
                    <a:srgbClr val="E36C09"/>
                  </a:solidFill>
                  <a:latin typeface="Times New Roman"/>
                  <a:ea typeface="Times New Roman"/>
                  <a:cs typeface="Times New Roman"/>
                  <a:sym typeface="Times New Roman"/>
                </a:rPr>
                <a:t>*</a:t>
              </a:r>
            </a:p>
          </p:txBody>
        </p:sp>
      </p:grpSp>
      <p:grpSp>
        <p:nvGrpSpPr>
          <p:cNvPr id="743" name="Shape 743"/>
          <p:cNvGrpSpPr/>
          <p:nvPr/>
        </p:nvGrpSpPr>
        <p:grpSpPr>
          <a:xfrm>
            <a:off x="3517586" y="5345113"/>
            <a:ext cx="639380" cy="370052"/>
            <a:chOff x="1247183" y="4723617"/>
            <a:chExt cx="823095" cy="457985"/>
          </a:xfrm>
        </p:grpSpPr>
        <p:cxnSp>
          <p:nvCxnSpPr>
            <p:cNvPr id="744" name="Shape 744"/>
            <p:cNvCxnSpPr/>
            <p:nvPr/>
          </p:nvCxnSpPr>
          <p:spPr>
            <a:xfrm rot="5400000">
              <a:off x="1024569" y="4948467"/>
              <a:ext cx="453899" cy="4199"/>
            </a:xfrm>
            <a:prstGeom prst="straightConnector1">
              <a:avLst/>
            </a:prstGeom>
            <a:noFill/>
            <a:ln w="25400" cap="flat" cmpd="sng">
              <a:solidFill>
                <a:srgbClr val="FFFF99"/>
              </a:solidFill>
              <a:prstDash val="solid"/>
              <a:round/>
              <a:headEnd type="none" w="med" len="med"/>
              <a:tailEnd type="none" w="med" len="med"/>
            </a:ln>
          </p:spPr>
        </p:cxnSp>
        <p:cxnSp>
          <p:nvCxnSpPr>
            <p:cNvPr id="745" name="Shape 745"/>
            <p:cNvCxnSpPr/>
            <p:nvPr/>
          </p:nvCxnSpPr>
          <p:spPr>
            <a:xfrm rot="5400000">
              <a:off x="1427568" y="4949517"/>
              <a:ext cx="453899" cy="2099"/>
            </a:xfrm>
            <a:prstGeom prst="straightConnector1">
              <a:avLst/>
            </a:prstGeom>
            <a:noFill/>
            <a:ln w="25400" cap="flat" cmpd="sng">
              <a:solidFill>
                <a:srgbClr val="FFFF99"/>
              </a:solidFill>
              <a:prstDash val="solid"/>
              <a:round/>
              <a:headEnd type="none" w="med" len="med"/>
              <a:tailEnd type="none" w="med" len="med"/>
            </a:ln>
          </p:spPr>
        </p:cxnSp>
        <p:cxnSp>
          <p:nvCxnSpPr>
            <p:cNvPr id="746" name="Shape 746"/>
            <p:cNvCxnSpPr/>
            <p:nvPr/>
          </p:nvCxnSpPr>
          <p:spPr>
            <a:xfrm rot="10800000">
              <a:off x="1247183" y="4727651"/>
              <a:ext cx="425400" cy="2099"/>
            </a:xfrm>
            <a:prstGeom prst="straightConnector1">
              <a:avLst/>
            </a:prstGeom>
            <a:noFill/>
            <a:ln w="25400" cap="flat" cmpd="sng">
              <a:solidFill>
                <a:srgbClr val="FFFF99"/>
              </a:solidFill>
              <a:prstDash val="solid"/>
              <a:round/>
              <a:headEnd type="none" w="med" len="med"/>
              <a:tailEnd type="none" w="med" len="med"/>
            </a:ln>
          </p:spPr>
        </p:cxnSp>
        <p:cxnSp>
          <p:nvCxnSpPr>
            <p:cNvPr id="747" name="Shape 747"/>
            <p:cNvCxnSpPr/>
            <p:nvPr/>
          </p:nvCxnSpPr>
          <p:spPr>
            <a:xfrm rot="10800000">
              <a:off x="1644878" y="5177403"/>
              <a:ext cx="425400" cy="4199"/>
            </a:xfrm>
            <a:prstGeom prst="straightConnector1">
              <a:avLst/>
            </a:prstGeom>
            <a:noFill/>
            <a:ln w="25400" cap="flat" cmpd="sng">
              <a:solidFill>
                <a:srgbClr val="FFFF99"/>
              </a:solidFill>
              <a:prstDash val="solid"/>
              <a:round/>
              <a:headEnd type="none" w="med" len="med"/>
              <a:tailEnd type="none" w="med" len="med"/>
            </a:ln>
          </p:spPr>
        </p:cxnSp>
        <p:cxnSp>
          <p:nvCxnSpPr>
            <p:cNvPr id="748" name="Shape 748"/>
            <p:cNvCxnSpPr/>
            <p:nvPr/>
          </p:nvCxnSpPr>
          <p:spPr>
            <a:xfrm rot="5400000">
              <a:off x="1829519" y="4949517"/>
              <a:ext cx="453899" cy="2099"/>
            </a:xfrm>
            <a:prstGeom prst="straightConnector1">
              <a:avLst/>
            </a:prstGeom>
            <a:noFill/>
            <a:ln w="25400" cap="flat" cmpd="sng">
              <a:solidFill>
                <a:srgbClr val="FFFF99"/>
              </a:solidFill>
              <a:prstDash val="solid"/>
              <a:round/>
              <a:headEnd type="none" w="med" len="med"/>
              <a:tailEnd type="none" w="med" len="med"/>
            </a:ln>
          </p:spPr>
        </p:cxnSp>
      </p:grpSp>
      <p:grpSp>
        <p:nvGrpSpPr>
          <p:cNvPr id="749" name="Shape 749"/>
          <p:cNvGrpSpPr/>
          <p:nvPr/>
        </p:nvGrpSpPr>
        <p:grpSpPr>
          <a:xfrm>
            <a:off x="5347100" y="5303262"/>
            <a:ext cx="793360" cy="531010"/>
            <a:chOff x="6711950" y="5488657"/>
            <a:chExt cx="398513" cy="355500"/>
          </a:xfrm>
        </p:grpSpPr>
        <p:sp>
          <p:nvSpPr>
            <p:cNvPr id="750" name="Shape 750"/>
            <p:cNvSpPr/>
            <p:nvPr/>
          </p:nvSpPr>
          <p:spPr>
            <a:xfrm>
              <a:off x="6711950" y="5488657"/>
              <a:ext cx="252300" cy="355500"/>
            </a:xfrm>
            <a:custGeom>
              <a:avLst/>
              <a:gdLst/>
              <a:ahLst/>
              <a:cxnLst/>
              <a:rect l="0" t="0" r="0" b="0"/>
              <a:pathLst>
                <a:path w="120000" h="120000" extrusionOk="0">
                  <a:moveTo>
                    <a:pt x="0" y="120000"/>
                  </a:moveTo>
                  <a:lnTo>
                    <a:pt x="1085" y="120000"/>
                  </a:lnTo>
                  <a:lnTo>
                    <a:pt x="2171" y="120000"/>
                  </a:lnTo>
                  <a:lnTo>
                    <a:pt x="2714" y="120000"/>
                  </a:lnTo>
                  <a:lnTo>
                    <a:pt x="3800" y="120000"/>
                  </a:lnTo>
                  <a:lnTo>
                    <a:pt x="4886" y="120000"/>
                  </a:lnTo>
                  <a:lnTo>
                    <a:pt x="5972" y="120000"/>
                  </a:lnTo>
                  <a:lnTo>
                    <a:pt x="6515" y="120000"/>
                  </a:lnTo>
                  <a:lnTo>
                    <a:pt x="7601" y="120000"/>
                  </a:lnTo>
                  <a:lnTo>
                    <a:pt x="8687" y="120000"/>
                  </a:lnTo>
                  <a:lnTo>
                    <a:pt x="9773" y="120000"/>
                  </a:lnTo>
                  <a:lnTo>
                    <a:pt x="10316" y="120000"/>
                  </a:lnTo>
                  <a:lnTo>
                    <a:pt x="11402" y="119510"/>
                  </a:lnTo>
                  <a:lnTo>
                    <a:pt x="12488" y="119510"/>
                  </a:lnTo>
                  <a:lnTo>
                    <a:pt x="13574" y="119510"/>
                  </a:lnTo>
                  <a:lnTo>
                    <a:pt x="14117" y="119510"/>
                  </a:lnTo>
                  <a:lnTo>
                    <a:pt x="15203" y="119510"/>
                  </a:lnTo>
                  <a:lnTo>
                    <a:pt x="16289" y="119510"/>
                  </a:lnTo>
                  <a:lnTo>
                    <a:pt x="16832" y="119510"/>
                  </a:lnTo>
                  <a:lnTo>
                    <a:pt x="17918" y="119510"/>
                  </a:lnTo>
                  <a:lnTo>
                    <a:pt x="19004" y="119510"/>
                  </a:lnTo>
                  <a:lnTo>
                    <a:pt x="20090" y="119510"/>
                  </a:lnTo>
                  <a:lnTo>
                    <a:pt x="20633" y="119510"/>
                  </a:lnTo>
                  <a:lnTo>
                    <a:pt x="21719" y="119510"/>
                  </a:lnTo>
                  <a:lnTo>
                    <a:pt x="22805" y="119510"/>
                  </a:lnTo>
                  <a:lnTo>
                    <a:pt x="23891" y="119510"/>
                  </a:lnTo>
                  <a:lnTo>
                    <a:pt x="24434" y="119510"/>
                  </a:lnTo>
                  <a:lnTo>
                    <a:pt x="25520" y="119510"/>
                  </a:lnTo>
                  <a:lnTo>
                    <a:pt x="26606" y="119510"/>
                  </a:lnTo>
                  <a:lnTo>
                    <a:pt x="27692" y="119510"/>
                  </a:lnTo>
                  <a:lnTo>
                    <a:pt x="28235" y="119510"/>
                  </a:lnTo>
                  <a:lnTo>
                    <a:pt x="29321" y="119510"/>
                  </a:lnTo>
                  <a:lnTo>
                    <a:pt x="30407" y="119020"/>
                  </a:lnTo>
                  <a:lnTo>
                    <a:pt x="31493" y="119020"/>
                  </a:lnTo>
                  <a:lnTo>
                    <a:pt x="32036" y="118530"/>
                  </a:lnTo>
                  <a:lnTo>
                    <a:pt x="33122" y="118040"/>
                  </a:lnTo>
                  <a:lnTo>
                    <a:pt x="34208" y="117061"/>
                  </a:lnTo>
                  <a:lnTo>
                    <a:pt x="34751" y="116081"/>
                  </a:lnTo>
                  <a:lnTo>
                    <a:pt x="35837" y="114612"/>
                  </a:lnTo>
                  <a:lnTo>
                    <a:pt x="36923" y="112653"/>
                  </a:lnTo>
                  <a:lnTo>
                    <a:pt x="38009" y="110693"/>
                  </a:lnTo>
                  <a:lnTo>
                    <a:pt x="38552" y="107755"/>
                  </a:lnTo>
                  <a:lnTo>
                    <a:pt x="39638" y="104326"/>
                  </a:lnTo>
                  <a:lnTo>
                    <a:pt x="40723" y="100897"/>
                  </a:lnTo>
                  <a:lnTo>
                    <a:pt x="41809" y="96000"/>
                  </a:lnTo>
                  <a:lnTo>
                    <a:pt x="42352" y="91102"/>
                  </a:lnTo>
                  <a:lnTo>
                    <a:pt x="43438" y="85714"/>
                  </a:lnTo>
                  <a:lnTo>
                    <a:pt x="44524" y="79836"/>
                  </a:lnTo>
                  <a:lnTo>
                    <a:pt x="45610" y="73469"/>
                  </a:lnTo>
                  <a:lnTo>
                    <a:pt x="46153" y="66612"/>
                  </a:lnTo>
                  <a:lnTo>
                    <a:pt x="47239" y="59755"/>
                  </a:lnTo>
                  <a:lnTo>
                    <a:pt x="48325" y="53387"/>
                  </a:lnTo>
                  <a:lnTo>
                    <a:pt x="49411" y="46530"/>
                  </a:lnTo>
                  <a:lnTo>
                    <a:pt x="49954" y="40163"/>
                  </a:lnTo>
                  <a:lnTo>
                    <a:pt x="51040" y="34285"/>
                  </a:lnTo>
                  <a:lnTo>
                    <a:pt x="52126" y="28897"/>
                  </a:lnTo>
                  <a:lnTo>
                    <a:pt x="52669" y="23510"/>
                  </a:lnTo>
                  <a:lnTo>
                    <a:pt x="53755" y="19102"/>
                  </a:lnTo>
                  <a:lnTo>
                    <a:pt x="54841" y="15183"/>
                  </a:lnTo>
                  <a:lnTo>
                    <a:pt x="55927" y="12244"/>
                  </a:lnTo>
                  <a:lnTo>
                    <a:pt x="56470" y="9306"/>
                  </a:lnTo>
                  <a:lnTo>
                    <a:pt x="57556" y="6857"/>
                  </a:lnTo>
                  <a:lnTo>
                    <a:pt x="58642" y="5387"/>
                  </a:lnTo>
                  <a:lnTo>
                    <a:pt x="59728" y="3918"/>
                  </a:lnTo>
                  <a:lnTo>
                    <a:pt x="60271" y="2938"/>
                  </a:lnTo>
                  <a:lnTo>
                    <a:pt x="61357" y="1959"/>
                  </a:lnTo>
                  <a:lnTo>
                    <a:pt x="62443" y="1469"/>
                  </a:lnTo>
                  <a:lnTo>
                    <a:pt x="63529" y="979"/>
                  </a:lnTo>
                  <a:lnTo>
                    <a:pt x="64072" y="489"/>
                  </a:lnTo>
                  <a:lnTo>
                    <a:pt x="65158" y="489"/>
                  </a:lnTo>
                  <a:lnTo>
                    <a:pt x="66244" y="489"/>
                  </a:lnTo>
                  <a:lnTo>
                    <a:pt x="66787" y="0"/>
                  </a:lnTo>
                  <a:lnTo>
                    <a:pt x="67873" y="0"/>
                  </a:lnTo>
                  <a:lnTo>
                    <a:pt x="68959" y="0"/>
                  </a:lnTo>
                  <a:lnTo>
                    <a:pt x="70045" y="0"/>
                  </a:lnTo>
                  <a:lnTo>
                    <a:pt x="70588" y="0"/>
                  </a:lnTo>
                  <a:lnTo>
                    <a:pt x="71674" y="0"/>
                  </a:lnTo>
                  <a:lnTo>
                    <a:pt x="72760" y="0"/>
                  </a:lnTo>
                  <a:lnTo>
                    <a:pt x="73846" y="0"/>
                  </a:lnTo>
                  <a:lnTo>
                    <a:pt x="74389" y="0"/>
                  </a:lnTo>
                  <a:lnTo>
                    <a:pt x="75475" y="0"/>
                  </a:lnTo>
                  <a:lnTo>
                    <a:pt x="76561" y="0"/>
                  </a:lnTo>
                  <a:lnTo>
                    <a:pt x="77647" y="0"/>
                  </a:lnTo>
                  <a:lnTo>
                    <a:pt x="78190" y="0"/>
                  </a:lnTo>
                  <a:lnTo>
                    <a:pt x="79276" y="0"/>
                  </a:lnTo>
                  <a:lnTo>
                    <a:pt x="80361" y="0"/>
                  </a:lnTo>
                  <a:lnTo>
                    <a:pt x="81447" y="0"/>
                  </a:lnTo>
                  <a:lnTo>
                    <a:pt x="81990" y="0"/>
                  </a:lnTo>
                  <a:lnTo>
                    <a:pt x="83076" y="0"/>
                  </a:lnTo>
                  <a:lnTo>
                    <a:pt x="84162" y="0"/>
                  </a:lnTo>
                  <a:lnTo>
                    <a:pt x="84705" y="0"/>
                  </a:lnTo>
                  <a:lnTo>
                    <a:pt x="85791" y="0"/>
                  </a:lnTo>
                  <a:lnTo>
                    <a:pt x="86877" y="0"/>
                  </a:lnTo>
                  <a:lnTo>
                    <a:pt x="87963" y="0"/>
                  </a:lnTo>
                  <a:lnTo>
                    <a:pt x="88506" y="0"/>
                  </a:lnTo>
                  <a:lnTo>
                    <a:pt x="89592" y="0"/>
                  </a:lnTo>
                  <a:lnTo>
                    <a:pt x="90678" y="0"/>
                  </a:lnTo>
                  <a:lnTo>
                    <a:pt x="91764" y="0"/>
                  </a:lnTo>
                  <a:lnTo>
                    <a:pt x="92307" y="0"/>
                  </a:lnTo>
                  <a:lnTo>
                    <a:pt x="93393" y="0"/>
                  </a:lnTo>
                  <a:lnTo>
                    <a:pt x="94479" y="0"/>
                  </a:lnTo>
                  <a:lnTo>
                    <a:pt x="95565" y="0"/>
                  </a:lnTo>
                  <a:lnTo>
                    <a:pt x="96108" y="0"/>
                  </a:lnTo>
                  <a:lnTo>
                    <a:pt x="97194" y="0"/>
                  </a:lnTo>
                  <a:lnTo>
                    <a:pt x="98280" y="0"/>
                  </a:lnTo>
                  <a:lnTo>
                    <a:pt x="99366" y="0"/>
                  </a:lnTo>
                  <a:lnTo>
                    <a:pt x="99909" y="0"/>
                  </a:lnTo>
                  <a:lnTo>
                    <a:pt x="100995" y="0"/>
                  </a:lnTo>
                  <a:lnTo>
                    <a:pt x="102081" y="0"/>
                  </a:lnTo>
                  <a:lnTo>
                    <a:pt x="102624" y="0"/>
                  </a:lnTo>
                  <a:lnTo>
                    <a:pt x="103710" y="0"/>
                  </a:lnTo>
                  <a:lnTo>
                    <a:pt x="104796" y="0"/>
                  </a:lnTo>
                  <a:lnTo>
                    <a:pt x="105882" y="0"/>
                  </a:lnTo>
                  <a:lnTo>
                    <a:pt x="106425" y="0"/>
                  </a:lnTo>
                  <a:lnTo>
                    <a:pt x="107511" y="0"/>
                  </a:lnTo>
                  <a:lnTo>
                    <a:pt x="108597" y="0"/>
                  </a:lnTo>
                  <a:lnTo>
                    <a:pt x="109683" y="0"/>
                  </a:lnTo>
                  <a:lnTo>
                    <a:pt x="110226" y="0"/>
                  </a:lnTo>
                  <a:lnTo>
                    <a:pt x="111312" y="0"/>
                  </a:lnTo>
                  <a:lnTo>
                    <a:pt x="112398" y="0"/>
                  </a:lnTo>
                  <a:lnTo>
                    <a:pt x="113484" y="0"/>
                  </a:lnTo>
                  <a:lnTo>
                    <a:pt x="114027" y="0"/>
                  </a:lnTo>
                  <a:lnTo>
                    <a:pt x="115113" y="0"/>
                  </a:lnTo>
                  <a:lnTo>
                    <a:pt x="116199" y="0"/>
                  </a:lnTo>
                  <a:lnTo>
                    <a:pt x="117285" y="0"/>
                  </a:lnTo>
                  <a:lnTo>
                    <a:pt x="117828" y="0"/>
                  </a:lnTo>
                  <a:lnTo>
                    <a:pt x="118914" y="0"/>
                  </a:lnTo>
                  <a:lnTo>
                    <a:pt x="120000" y="0"/>
                  </a:lnTo>
                </a:path>
              </a:pathLst>
            </a:custGeom>
            <a:noFill/>
            <a:ln w="25400" cap="flat" cmpd="sng">
              <a:solidFill>
                <a:srgbClr val="FFFF99"/>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600">
                <a:solidFill>
                  <a:srgbClr val="E36C09"/>
                </a:solidFill>
                <a:latin typeface="Times New Roman"/>
                <a:ea typeface="Times New Roman"/>
                <a:cs typeface="Times New Roman"/>
                <a:sym typeface="Times New Roman"/>
              </a:endParaRPr>
            </a:p>
          </p:txBody>
        </p:sp>
        <p:sp>
          <p:nvSpPr>
            <p:cNvPr id="751" name="Shape 751"/>
            <p:cNvSpPr/>
            <p:nvPr/>
          </p:nvSpPr>
          <p:spPr>
            <a:xfrm>
              <a:off x="6964363" y="5488657"/>
              <a:ext cx="146100" cy="355500"/>
            </a:xfrm>
            <a:custGeom>
              <a:avLst/>
              <a:gdLst/>
              <a:ahLst/>
              <a:cxnLst/>
              <a:rect l="0" t="0" r="0" b="0"/>
              <a:pathLst>
                <a:path w="120000" h="120000" extrusionOk="0">
                  <a:moveTo>
                    <a:pt x="0" y="0"/>
                  </a:moveTo>
                  <a:lnTo>
                    <a:pt x="952" y="0"/>
                  </a:lnTo>
                  <a:lnTo>
                    <a:pt x="2857" y="0"/>
                  </a:lnTo>
                  <a:lnTo>
                    <a:pt x="4761" y="489"/>
                  </a:lnTo>
                  <a:lnTo>
                    <a:pt x="6666" y="489"/>
                  </a:lnTo>
                  <a:lnTo>
                    <a:pt x="7619" y="489"/>
                  </a:lnTo>
                  <a:lnTo>
                    <a:pt x="9523" y="979"/>
                  </a:lnTo>
                  <a:lnTo>
                    <a:pt x="11428" y="1469"/>
                  </a:lnTo>
                  <a:lnTo>
                    <a:pt x="13333" y="1959"/>
                  </a:lnTo>
                  <a:lnTo>
                    <a:pt x="14285" y="2938"/>
                  </a:lnTo>
                  <a:lnTo>
                    <a:pt x="16190" y="3918"/>
                  </a:lnTo>
                  <a:lnTo>
                    <a:pt x="18095" y="5387"/>
                  </a:lnTo>
                  <a:lnTo>
                    <a:pt x="20000" y="6857"/>
                  </a:lnTo>
                  <a:lnTo>
                    <a:pt x="20952" y="9306"/>
                  </a:lnTo>
                  <a:lnTo>
                    <a:pt x="22857" y="12244"/>
                  </a:lnTo>
                  <a:lnTo>
                    <a:pt x="24761" y="15183"/>
                  </a:lnTo>
                  <a:lnTo>
                    <a:pt x="25714" y="19102"/>
                  </a:lnTo>
                  <a:lnTo>
                    <a:pt x="27619" y="23510"/>
                  </a:lnTo>
                  <a:lnTo>
                    <a:pt x="29523" y="28897"/>
                  </a:lnTo>
                  <a:lnTo>
                    <a:pt x="31428" y="34285"/>
                  </a:lnTo>
                  <a:lnTo>
                    <a:pt x="32380" y="40163"/>
                  </a:lnTo>
                  <a:lnTo>
                    <a:pt x="34285" y="46530"/>
                  </a:lnTo>
                  <a:lnTo>
                    <a:pt x="36190" y="53387"/>
                  </a:lnTo>
                  <a:lnTo>
                    <a:pt x="38095" y="59755"/>
                  </a:lnTo>
                  <a:lnTo>
                    <a:pt x="39047" y="66612"/>
                  </a:lnTo>
                  <a:lnTo>
                    <a:pt x="40952" y="73469"/>
                  </a:lnTo>
                  <a:lnTo>
                    <a:pt x="42857" y="79836"/>
                  </a:lnTo>
                  <a:lnTo>
                    <a:pt x="44761" y="85714"/>
                  </a:lnTo>
                  <a:lnTo>
                    <a:pt x="45714" y="91102"/>
                  </a:lnTo>
                  <a:lnTo>
                    <a:pt x="47619" y="96000"/>
                  </a:lnTo>
                  <a:lnTo>
                    <a:pt x="49523" y="100897"/>
                  </a:lnTo>
                  <a:lnTo>
                    <a:pt x="51428" y="104326"/>
                  </a:lnTo>
                  <a:lnTo>
                    <a:pt x="52380" y="107755"/>
                  </a:lnTo>
                  <a:lnTo>
                    <a:pt x="54285" y="110693"/>
                  </a:lnTo>
                  <a:lnTo>
                    <a:pt x="56190" y="112653"/>
                  </a:lnTo>
                  <a:lnTo>
                    <a:pt x="57142" y="114612"/>
                  </a:lnTo>
                  <a:lnTo>
                    <a:pt x="59047" y="116081"/>
                  </a:lnTo>
                  <a:lnTo>
                    <a:pt x="60952" y="117061"/>
                  </a:lnTo>
                  <a:lnTo>
                    <a:pt x="62857" y="118040"/>
                  </a:lnTo>
                  <a:lnTo>
                    <a:pt x="63809" y="118530"/>
                  </a:lnTo>
                  <a:lnTo>
                    <a:pt x="65714" y="119020"/>
                  </a:lnTo>
                  <a:lnTo>
                    <a:pt x="67619" y="119020"/>
                  </a:lnTo>
                  <a:lnTo>
                    <a:pt x="69523" y="119510"/>
                  </a:lnTo>
                  <a:lnTo>
                    <a:pt x="70476" y="119510"/>
                  </a:lnTo>
                  <a:lnTo>
                    <a:pt x="72380" y="119510"/>
                  </a:lnTo>
                  <a:lnTo>
                    <a:pt x="74285" y="119510"/>
                  </a:lnTo>
                  <a:lnTo>
                    <a:pt x="76190" y="119510"/>
                  </a:lnTo>
                  <a:lnTo>
                    <a:pt x="77142" y="119510"/>
                  </a:lnTo>
                  <a:lnTo>
                    <a:pt x="79047" y="119510"/>
                  </a:lnTo>
                  <a:lnTo>
                    <a:pt x="80952" y="119510"/>
                  </a:lnTo>
                  <a:lnTo>
                    <a:pt x="82857" y="119510"/>
                  </a:lnTo>
                  <a:lnTo>
                    <a:pt x="83809" y="119510"/>
                  </a:lnTo>
                  <a:lnTo>
                    <a:pt x="85714" y="119510"/>
                  </a:lnTo>
                  <a:lnTo>
                    <a:pt x="87619" y="119510"/>
                  </a:lnTo>
                  <a:lnTo>
                    <a:pt x="88571" y="119510"/>
                  </a:lnTo>
                  <a:lnTo>
                    <a:pt x="90476" y="119510"/>
                  </a:lnTo>
                  <a:lnTo>
                    <a:pt x="92380" y="119510"/>
                  </a:lnTo>
                  <a:lnTo>
                    <a:pt x="94285" y="119510"/>
                  </a:lnTo>
                  <a:lnTo>
                    <a:pt x="95238" y="119510"/>
                  </a:lnTo>
                  <a:lnTo>
                    <a:pt x="97142" y="119510"/>
                  </a:lnTo>
                  <a:lnTo>
                    <a:pt x="99047" y="119510"/>
                  </a:lnTo>
                  <a:lnTo>
                    <a:pt x="100952" y="119510"/>
                  </a:lnTo>
                  <a:lnTo>
                    <a:pt x="101904" y="120000"/>
                  </a:lnTo>
                  <a:lnTo>
                    <a:pt x="103809" y="120000"/>
                  </a:lnTo>
                  <a:lnTo>
                    <a:pt x="105714" y="120000"/>
                  </a:lnTo>
                  <a:lnTo>
                    <a:pt x="107619" y="120000"/>
                  </a:lnTo>
                  <a:lnTo>
                    <a:pt x="108571" y="120000"/>
                  </a:lnTo>
                  <a:lnTo>
                    <a:pt x="110476" y="120000"/>
                  </a:lnTo>
                  <a:lnTo>
                    <a:pt x="112380" y="120000"/>
                  </a:lnTo>
                  <a:lnTo>
                    <a:pt x="113333" y="120000"/>
                  </a:lnTo>
                  <a:lnTo>
                    <a:pt x="115238" y="120000"/>
                  </a:lnTo>
                  <a:lnTo>
                    <a:pt x="117142" y="120000"/>
                  </a:lnTo>
                  <a:lnTo>
                    <a:pt x="119047" y="120000"/>
                  </a:lnTo>
                  <a:lnTo>
                    <a:pt x="120000" y="120000"/>
                  </a:lnTo>
                </a:path>
              </a:pathLst>
            </a:custGeom>
            <a:noFill/>
            <a:ln w="25400" cap="flat" cmpd="sng">
              <a:solidFill>
                <a:srgbClr val="FFFF99"/>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600">
                <a:solidFill>
                  <a:srgbClr val="E36C09"/>
                </a:solidFill>
                <a:latin typeface="Times New Roman"/>
                <a:ea typeface="Times New Roman"/>
                <a:cs typeface="Times New Roman"/>
                <a:sym typeface="Times New Roman"/>
              </a:endParaRPr>
            </a:p>
          </p:txBody>
        </p:sp>
      </p:grpSp>
      <p:sp>
        <p:nvSpPr>
          <p:cNvPr id="752" name="Shape 752"/>
          <p:cNvSpPr txBox="1"/>
          <p:nvPr/>
        </p:nvSpPr>
        <p:spPr>
          <a:xfrm>
            <a:off x="4674160" y="5249371"/>
            <a:ext cx="287399" cy="7080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4000" b="1">
                <a:solidFill>
                  <a:srgbClr val="E36C09"/>
                </a:solidFill>
                <a:latin typeface="Times New Roman"/>
                <a:ea typeface="Times New Roman"/>
                <a:cs typeface="Times New Roman"/>
                <a:sym typeface="Times New Roman"/>
              </a:rPr>
              <a:t>*</a:t>
            </a:r>
          </a:p>
        </p:txBody>
      </p:sp>
      <p:sp>
        <p:nvSpPr>
          <p:cNvPr id="753" name="Shape 753"/>
          <p:cNvSpPr txBox="1"/>
          <p:nvPr/>
        </p:nvSpPr>
        <p:spPr>
          <a:xfrm>
            <a:off x="5131360" y="4187951"/>
            <a:ext cx="1421699" cy="7080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Defocus Blur Kernel</a:t>
            </a:r>
          </a:p>
        </p:txBody>
      </p:sp>
      <p:cxnSp>
        <p:nvCxnSpPr>
          <p:cNvPr id="754" name="Shape 754"/>
          <p:cNvCxnSpPr/>
          <p:nvPr/>
        </p:nvCxnSpPr>
        <p:spPr>
          <a:xfrm rot="5400000">
            <a:off x="2919450" y="5462550"/>
            <a:ext cx="866699" cy="0"/>
          </a:xfrm>
          <a:prstGeom prst="straightConnector1">
            <a:avLst/>
          </a:prstGeom>
          <a:noFill/>
          <a:ln w="22225" cap="flat" cmpd="sng">
            <a:solidFill>
              <a:srgbClr val="FFFF99"/>
            </a:solidFill>
            <a:prstDash val="solid"/>
            <a:round/>
            <a:headEnd type="triangle" w="lg" len="lg"/>
            <a:tailEnd type="none" w="med" len="med"/>
          </a:ln>
        </p:spPr>
      </p:cxnSp>
      <p:cxnSp>
        <p:nvCxnSpPr>
          <p:cNvPr id="755" name="Shape 755"/>
          <p:cNvCxnSpPr/>
          <p:nvPr/>
        </p:nvCxnSpPr>
        <p:spPr>
          <a:xfrm>
            <a:off x="3352801" y="5893700"/>
            <a:ext cx="990000" cy="27300"/>
          </a:xfrm>
          <a:prstGeom prst="straightConnector1">
            <a:avLst/>
          </a:prstGeom>
          <a:noFill/>
          <a:ln w="22225" cap="flat" cmpd="sng">
            <a:solidFill>
              <a:srgbClr val="FFFF99"/>
            </a:solidFill>
            <a:prstDash val="solid"/>
            <a:round/>
            <a:headEnd type="none" w="med" len="med"/>
            <a:tailEnd type="triangle" w="lg" len="lg"/>
          </a:ln>
        </p:spPr>
      </p:cxnSp>
      <p:sp>
        <p:nvSpPr>
          <p:cNvPr id="756" name="Shape 756"/>
          <p:cNvSpPr txBox="1"/>
          <p:nvPr/>
        </p:nvSpPr>
        <p:spPr>
          <a:xfrm>
            <a:off x="3276600" y="4187951"/>
            <a:ext cx="1066799" cy="7080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Input Pattern</a:t>
            </a:r>
          </a:p>
        </p:txBody>
      </p:sp>
      <p:sp>
        <p:nvSpPr>
          <p:cNvPr id="757" name="Shape 757"/>
          <p:cNvSpPr txBox="1"/>
          <p:nvPr/>
        </p:nvSpPr>
        <p:spPr>
          <a:xfrm>
            <a:off x="0" y="115888"/>
            <a:ext cx="9144000" cy="5841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200">
                <a:solidFill>
                  <a:srgbClr val="FFFF99"/>
                </a:solidFill>
                <a:latin typeface="Times New Roman"/>
                <a:ea typeface="Times New Roman"/>
                <a:cs typeface="Times New Roman"/>
                <a:sym typeface="Times New Roman"/>
              </a:rPr>
              <a:t>Defocused Illumination + Global Illumination</a:t>
            </a:r>
          </a:p>
        </p:txBody>
      </p:sp>
      <p:sp>
        <p:nvSpPr>
          <p:cNvPr id="758" name="Shape 758"/>
          <p:cNvSpPr/>
          <p:nvPr/>
        </p:nvSpPr>
        <p:spPr>
          <a:xfrm>
            <a:off x="5105400" y="4191000"/>
            <a:ext cx="3733800" cy="1828800"/>
          </a:xfrm>
          <a:prstGeom prst="rect">
            <a:avLst/>
          </a:prstGeom>
          <a:noFill/>
          <a:ln w="15875" cap="flat" cmpd="sng">
            <a:solidFill>
              <a:srgbClr val="C00000"/>
            </a:solidFill>
            <a:prstDash val="dot"/>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759" name="Shape 759"/>
          <p:cNvSpPr txBox="1"/>
          <p:nvPr/>
        </p:nvSpPr>
        <p:spPr>
          <a:xfrm>
            <a:off x="5105400" y="3623846"/>
            <a:ext cx="3733800" cy="4001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Combined  Blur  Kernel</a:t>
            </a:r>
          </a:p>
        </p:txBody>
      </p:sp>
      <p:grpSp>
        <p:nvGrpSpPr>
          <p:cNvPr id="760" name="Shape 760"/>
          <p:cNvGrpSpPr/>
          <p:nvPr/>
        </p:nvGrpSpPr>
        <p:grpSpPr>
          <a:xfrm>
            <a:off x="812051" y="4952242"/>
            <a:ext cx="1715762" cy="1063255"/>
            <a:chOff x="812051" y="5028442"/>
            <a:chExt cx="1715762" cy="1063255"/>
          </a:xfrm>
        </p:grpSpPr>
        <p:sp>
          <p:nvSpPr>
            <p:cNvPr id="761" name="Shape 761"/>
            <p:cNvSpPr/>
            <p:nvPr/>
          </p:nvSpPr>
          <p:spPr>
            <a:xfrm>
              <a:off x="908230" y="5292144"/>
              <a:ext cx="443700" cy="393600"/>
            </a:xfrm>
            <a:custGeom>
              <a:avLst/>
              <a:gdLst/>
              <a:ahLst/>
              <a:cxnLst/>
              <a:rect l="0" t="0" r="0" b="0"/>
              <a:pathLst>
                <a:path w="120000" h="120000" extrusionOk="0">
                  <a:moveTo>
                    <a:pt x="0" y="66741"/>
                  </a:moveTo>
                  <a:lnTo>
                    <a:pt x="674" y="64044"/>
                  </a:lnTo>
                  <a:lnTo>
                    <a:pt x="1685" y="61348"/>
                  </a:lnTo>
                  <a:lnTo>
                    <a:pt x="2696" y="58651"/>
                  </a:lnTo>
                  <a:lnTo>
                    <a:pt x="3707" y="55955"/>
                  </a:lnTo>
                  <a:lnTo>
                    <a:pt x="4719" y="53595"/>
                  </a:lnTo>
                  <a:lnTo>
                    <a:pt x="5393" y="50898"/>
                  </a:lnTo>
                  <a:lnTo>
                    <a:pt x="6404" y="48202"/>
                  </a:lnTo>
                  <a:lnTo>
                    <a:pt x="7415" y="45842"/>
                  </a:lnTo>
                  <a:lnTo>
                    <a:pt x="8426" y="43483"/>
                  </a:lnTo>
                  <a:lnTo>
                    <a:pt x="9438" y="40786"/>
                  </a:lnTo>
                  <a:lnTo>
                    <a:pt x="10112" y="38426"/>
                  </a:lnTo>
                  <a:lnTo>
                    <a:pt x="11123" y="36404"/>
                  </a:lnTo>
                  <a:lnTo>
                    <a:pt x="12134" y="34044"/>
                  </a:lnTo>
                  <a:lnTo>
                    <a:pt x="13146" y="31685"/>
                  </a:lnTo>
                  <a:lnTo>
                    <a:pt x="14157" y="29662"/>
                  </a:lnTo>
                  <a:lnTo>
                    <a:pt x="14831" y="27640"/>
                  </a:lnTo>
                  <a:lnTo>
                    <a:pt x="15842" y="25955"/>
                  </a:lnTo>
                  <a:lnTo>
                    <a:pt x="16853" y="23932"/>
                  </a:lnTo>
                  <a:lnTo>
                    <a:pt x="17865" y="22247"/>
                  </a:lnTo>
                  <a:lnTo>
                    <a:pt x="18876" y="20561"/>
                  </a:lnTo>
                  <a:lnTo>
                    <a:pt x="19887" y="18876"/>
                  </a:lnTo>
                  <a:lnTo>
                    <a:pt x="20561" y="17191"/>
                  </a:lnTo>
                  <a:lnTo>
                    <a:pt x="21573" y="15842"/>
                  </a:lnTo>
                  <a:lnTo>
                    <a:pt x="22584" y="14494"/>
                  </a:lnTo>
                  <a:lnTo>
                    <a:pt x="23595" y="13146"/>
                  </a:lnTo>
                  <a:lnTo>
                    <a:pt x="24606" y="11797"/>
                  </a:lnTo>
                  <a:lnTo>
                    <a:pt x="25280" y="10786"/>
                  </a:lnTo>
                  <a:lnTo>
                    <a:pt x="26292" y="9775"/>
                  </a:lnTo>
                  <a:lnTo>
                    <a:pt x="27303" y="8764"/>
                  </a:lnTo>
                  <a:lnTo>
                    <a:pt x="28314" y="7752"/>
                  </a:lnTo>
                  <a:lnTo>
                    <a:pt x="29325" y="7078"/>
                  </a:lnTo>
                  <a:lnTo>
                    <a:pt x="30000" y="6067"/>
                  </a:lnTo>
                  <a:lnTo>
                    <a:pt x="31011" y="5393"/>
                  </a:lnTo>
                  <a:lnTo>
                    <a:pt x="32022" y="4719"/>
                  </a:lnTo>
                  <a:lnTo>
                    <a:pt x="33033" y="4044"/>
                  </a:lnTo>
                  <a:lnTo>
                    <a:pt x="34044" y="3370"/>
                  </a:lnTo>
                  <a:lnTo>
                    <a:pt x="34719" y="3033"/>
                  </a:lnTo>
                  <a:lnTo>
                    <a:pt x="35730" y="2696"/>
                  </a:lnTo>
                  <a:lnTo>
                    <a:pt x="36741" y="2022"/>
                  </a:lnTo>
                  <a:lnTo>
                    <a:pt x="37752" y="1685"/>
                  </a:lnTo>
                  <a:lnTo>
                    <a:pt x="38764" y="1348"/>
                  </a:lnTo>
                  <a:lnTo>
                    <a:pt x="39775" y="1011"/>
                  </a:lnTo>
                  <a:lnTo>
                    <a:pt x="40449" y="1011"/>
                  </a:lnTo>
                  <a:lnTo>
                    <a:pt x="41460" y="674"/>
                  </a:lnTo>
                  <a:lnTo>
                    <a:pt x="42471" y="337"/>
                  </a:lnTo>
                  <a:lnTo>
                    <a:pt x="43483" y="337"/>
                  </a:lnTo>
                  <a:lnTo>
                    <a:pt x="44494" y="337"/>
                  </a:lnTo>
                  <a:lnTo>
                    <a:pt x="45168" y="0"/>
                  </a:lnTo>
                  <a:lnTo>
                    <a:pt x="46179" y="0"/>
                  </a:lnTo>
                  <a:lnTo>
                    <a:pt x="47191" y="0"/>
                  </a:lnTo>
                  <a:lnTo>
                    <a:pt x="48202" y="0"/>
                  </a:lnTo>
                  <a:lnTo>
                    <a:pt x="49213" y="0"/>
                  </a:lnTo>
                  <a:lnTo>
                    <a:pt x="49887" y="0"/>
                  </a:lnTo>
                  <a:lnTo>
                    <a:pt x="50898" y="337"/>
                  </a:lnTo>
                  <a:lnTo>
                    <a:pt x="51910" y="337"/>
                  </a:lnTo>
                  <a:lnTo>
                    <a:pt x="52921" y="337"/>
                  </a:lnTo>
                  <a:lnTo>
                    <a:pt x="53932" y="674"/>
                  </a:lnTo>
                  <a:lnTo>
                    <a:pt x="54606" y="1011"/>
                  </a:lnTo>
                  <a:lnTo>
                    <a:pt x="55617" y="1011"/>
                  </a:lnTo>
                  <a:lnTo>
                    <a:pt x="56629" y="1348"/>
                  </a:lnTo>
                  <a:lnTo>
                    <a:pt x="57640" y="1685"/>
                  </a:lnTo>
                  <a:lnTo>
                    <a:pt x="58651" y="2022"/>
                  </a:lnTo>
                  <a:lnTo>
                    <a:pt x="59662" y="2696"/>
                  </a:lnTo>
                  <a:lnTo>
                    <a:pt x="60337" y="3033"/>
                  </a:lnTo>
                  <a:lnTo>
                    <a:pt x="61348" y="3370"/>
                  </a:lnTo>
                  <a:lnTo>
                    <a:pt x="62359" y="4044"/>
                  </a:lnTo>
                  <a:lnTo>
                    <a:pt x="63370" y="4719"/>
                  </a:lnTo>
                  <a:lnTo>
                    <a:pt x="64382" y="5393"/>
                  </a:lnTo>
                  <a:lnTo>
                    <a:pt x="65056" y="6067"/>
                  </a:lnTo>
                  <a:lnTo>
                    <a:pt x="66067" y="7078"/>
                  </a:lnTo>
                  <a:lnTo>
                    <a:pt x="67078" y="7752"/>
                  </a:lnTo>
                  <a:lnTo>
                    <a:pt x="68089" y="8764"/>
                  </a:lnTo>
                  <a:lnTo>
                    <a:pt x="69101" y="9775"/>
                  </a:lnTo>
                  <a:lnTo>
                    <a:pt x="69775" y="10786"/>
                  </a:lnTo>
                  <a:lnTo>
                    <a:pt x="70786" y="11797"/>
                  </a:lnTo>
                  <a:lnTo>
                    <a:pt x="71797" y="13146"/>
                  </a:lnTo>
                  <a:lnTo>
                    <a:pt x="72808" y="14494"/>
                  </a:lnTo>
                  <a:lnTo>
                    <a:pt x="73820" y="15842"/>
                  </a:lnTo>
                  <a:lnTo>
                    <a:pt x="74494" y="17191"/>
                  </a:lnTo>
                  <a:lnTo>
                    <a:pt x="75505" y="18876"/>
                  </a:lnTo>
                  <a:lnTo>
                    <a:pt x="76516" y="20561"/>
                  </a:lnTo>
                  <a:lnTo>
                    <a:pt x="77528" y="22247"/>
                  </a:lnTo>
                  <a:lnTo>
                    <a:pt x="78539" y="23932"/>
                  </a:lnTo>
                  <a:lnTo>
                    <a:pt x="79550" y="25955"/>
                  </a:lnTo>
                  <a:lnTo>
                    <a:pt x="80224" y="27640"/>
                  </a:lnTo>
                  <a:lnTo>
                    <a:pt x="81235" y="29662"/>
                  </a:lnTo>
                  <a:lnTo>
                    <a:pt x="82247" y="31685"/>
                  </a:lnTo>
                  <a:lnTo>
                    <a:pt x="83258" y="34044"/>
                  </a:lnTo>
                  <a:lnTo>
                    <a:pt x="84269" y="36404"/>
                  </a:lnTo>
                  <a:lnTo>
                    <a:pt x="84943" y="38426"/>
                  </a:lnTo>
                  <a:lnTo>
                    <a:pt x="85955" y="40786"/>
                  </a:lnTo>
                  <a:lnTo>
                    <a:pt x="86966" y="43483"/>
                  </a:lnTo>
                  <a:lnTo>
                    <a:pt x="87977" y="45842"/>
                  </a:lnTo>
                  <a:lnTo>
                    <a:pt x="88988" y="48202"/>
                  </a:lnTo>
                  <a:lnTo>
                    <a:pt x="89662" y="50898"/>
                  </a:lnTo>
                  <a:lnTo>
                    <a:pt x="90674" y="53595"/>
                  </a:lnTo>
                  <a:lnTo>
                    <a:pt x="91685" y="55955"/>
                  </a:lnTo>
                  <a:lnTo>
                    <a:pt x="92696" y="58651"/>
                  </a:lnTo>
                  <a:lnTo>
                    <a:pt x="93707" y="61348"/>
                  </a:lnTo>
                  <a:lnTo>
                    <a:pt x="94719" y="64044"/>
                  </a:lnTo>
                  <a:lnTo>
                    <a:pt x="95393" y="66741"/>
                  </a:lnTo>
                  <a:lnTo>
                    <a:pt x="96404" y="69438"/>
                  </a:lnTo>
                  <a:lnTo>
                    <a:pt x="97415" y="72134"/>
                  </a:lnTo>
                  <a:lnTo>
                    <a:pt x="98426" y="74831"/>
                  </a:lnTo>
                  <a:lnTo>
                    <a:pt x="99438" y="77191"/>
                  </a:lnTo>
                  <a:lnTo>
                    <a:pt x="100112" y="79887"/>
                  </a:lnTo>
                  <a:lnTo>
                    <a:pt x="101123" y="82584"/>
                  </a:lnTo>
                  <a:lnTo>
                    <a:pt x="102134" y="84943"/>
                  </a:lnTo>
                  <a:lnTo>
                    <a:pt x="103146" y="87303"/>
                  </a:lnTo>
                  <a:lnTo>
                    <a:pt x="104157" y="90000"/>
                  </a:lnTo>
                  <a:lnTo>
                    <a:pt x="104831" y="92359"/>
                  </a:lnTo>
                  <a:lnTo>
                    <a:pt x="105842" y="94382"/>
                  </a:lnTo>
                  <a:lnTo>
                    <a:pt x="106853" y="96741"/>
                  </a:lnTo>
                  <a:lnTo>
                    <a:pt x="107865" y="99101"/>
                  </a:lnTo>
                  <a:lnTo>
                    <a:pt x="108876" y="101123"/>
                  </a:lnTo>
                  <a:lnTo>
                    <a:pt x="109550" y="103146"/>
                  </a:lnTo>
                  <a:lnTo>
                    <a:pt x="110561" y="104831"/>
                  </a:lnTo>
                  <a:lnTo>
                    <a:pt x="111573" y="106853"/>
                  </a:lnTo>
                  <a:lnTo>
                    <a:pt x="112584" y="108539"/>
                  </a:lnTo>
                  <a:lnTo>
                    <a:pt x="113595" y="110224"/>
                  </a:lnTo>
                  <a:lnTo>
                    <a:pt x="114606" y="111910"/>
                  </a:lnTo>
                  <a:lnTo>
                    <a:pt x="115280" y="113595"/>
                  </a:lnTo>
                  <a:lnTo>
                    <a:pt x="116292" y="114943"/>
                  </a:lnTo>
                  <a:lnTo>
                    <a:pt x="117303" y="116292"/>
                  </a:lnTo>
                  <a:lnTo>
                    <a:pt x="118314" y="117640"/>
                  </a:lnTo>
                  <a:lnTo>
                    <a:pt x="119325" y="118988"/>
                  </a:lnTo>
                  <a:lnTo>
                    <a:pt x="120000" y="120000"/>
                  </a:lnTo>
                </a:path>
              </a:pathLst>
            </a:custGeom>
            <a:noFill/>
            <a:ln w="25400" cap="flat" cmpd="sng">
              <a:solidFill>
                <a:srgbClr val="FFFF99"/>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2000">
                <a:solidFill>
                  <a:srgbClr val="E36C09"/>
                </a:solidFill>
                <a:latin typeface="Times New Roman"/>
                <a:ea typeface="Times New Roman"/>
                <a:cs typeface="Times New Roman"/>
                <a:sym typeface="Times New Roman"/>
              </a:endParaRPr>
            </a:p>
          </p:txBody>
        </p:sp>
        <p:sp>
          <p:nvSpPr>
            <p:cNvPr id="762" name="Shape 762"/>
            <p:cNvSpPr/>
            <p:nvPr/>
          </p:nvSpPr>
          <p:spPr>
            <a:xfrm>
              <a:off x="1351994" y="5509839"/>
              <a:ext cx="259499" cy="211500"/>
            </a:xfrm>
            <a:custGeom>
              <a:avLst/>
              <a:gdLst/>
              <a:ahLst/>
              <a:cxnLst/>
              <a:rect l="0" t="0" r="0" b="0"/>
              <a:pathLst>
                <a:path w="120000" h="120000" extrusionOk="0">
                  <a:moveTo>
                    <a:pt x="0" y="99789"/>
                  </a:moveTo>
                  <a:lnTo>
                    <a:pt x="1739" y="101684"/>
                  </a:lnTo>
                  <a:lnTo>
                    <a:pt x="3478" y="103578"/>
                  </a:lnTo>
                  <a:lnTo>
                    <a:pt x="5217" y="105473"/>
                  </a:lnTo>
                  <a:lnTo>
                    <a:pt x="6956" y="106736"/>
                  </a:lnTo>
                  <a:lnTo>
                    <a:pt x="8115" y="108631"/>
                  </a:lnTo>
                  <a:lnTo>
                    <a:pt x="9855" y="109894"/>
                  </a:lnTo>
                  <a:lnTo>
                    <a:pt x="11594" y="111157"/>
                  </a:lnTo>
                  <a:lnTo>
                    <a:pt x="13333" y="112421"/>
                  </a:lnTo>
                  <a:lnTo>
                    <a:pt x="15072" y="113684"/>
                  </a:lnTo>
                  <a:lnTo>
                    <a:pt x="16231" y="114315"/>
                  </a:lnTo>
                  <a:lnTo>
                    <a:pt x="17971" y="114947"/>
                  </a:lnTo>
                  <a:lnTo>
                    <a:pt x="19710" y="116210"/>
                  </a:lnTo>
                  <a:lnTo>
                    <a:pt x="21449" y="116842"/>
                  </a:lnTo>
                  <a:lnTo>
                    <a:pt x="23188" y="117473"/>
                  </a:lnTo>
                  <a:lnTo>
                    <a:pt x="24927" y="118105"/>
                  </a:lnTo>
                  <a:lnTo>
                    <a:pt x="26086" y="118105"/>
                  </a:lnTo>
                  <a:lnTo>
                    <a:pt x="27826" y="118736"/>
                  </a:lnTo>
                  <a:lnTo>
                    <a:pt x="29565" y="119368"/>
                  </a:lnTo>
                  <a:lnTo>
                    <a:pt x="31304" y="119368"/>
                  </a:lnTo>
                  <a:lnTo>
                    <a:pt x="33043" y="119368"/>
                  </a:lnTo>
                  <a:lnTo>
                    <a:pt x="34202" y="119999"/>
                  </a:lnTo>
                  <a:lnTo>
                    <a:pt x="35942" y="119999"/>
                  </a:lnTo>
                  <a:lnTo>
                    <a:pt x="37681" y="119999"/>
                  </a:lnTo>
                  <a:lnTo>
                    <a:pt x="39420" y="119999"/>
                  </a:lnTo>
                  <a:lnTo>
                    <a:pt x="41159" y="119999"/>
                  </a:lnTo>
                  <a:lnTo>
                    <a:pt x="42318" y="119999"/>
                  </a:lnTo>
                  <a:lnTo>
                    <a:pt x="44057" y="119368"/>
                  </a:lnTo>
                  <a:lnTo>
                    <a:pt x="45797" y="119368"/>
                  </a:lnTo>
                  <a:lnTo>
                    <a:pt x="47536" y="119368"/>
                  </a:lnTo>
                  <a:lnTo>
                    <a:pt x="49275" y="118736"/>
                  </a:lnTo>
                  <a:lnTo>
                    <a:pt x="50434" y="118105"/>
                  </a:lnTo>
                  <a:lnTo>
                    <a:pt x="52173" y="118105"/>
                  </a:lnTo>
                  <a:lnTo>
                    <a:pt x="53913" y="117473"/>
                  </a:lnTo>
                  <a:lnTo>
                    <a:pt x="55652" y="116842"/>
                  </a:lnTo>
                  <a:lnTo>
                    <a:pt x="57391" y="116210"/>
                  </a:lnTo>
                  <a:lnTo>
                    <a:pt x="59130" y="114947"/>
                  </a:lnTo>
                  <a:lnTo>
                    <a:pt x="60289" y="114315"/>
                  </a:lnTo>
                  <a:lnTo>
                    <a:pt x="62028" y="113684"/>
                  </a:lnTo>
                  <a:lnTo>
                    <a:pt x="63768" y="112421"/>
                  </a:lnTo>
                  <a:lnTo>
                    <a:pt x="65507" y="111157"/>
                  </a:lnTo>
                  <a:lnTo>
                    <a:pt x="67246" y="109894"/>
                  </a:lnTo>
                  <a:lnTo>
                    <a:pt x="68405" y="108631"/>
                  </a:lnTo>
                  <a:lnTo>
                    <a:pt x="70144" y="106736"/>
                  </a:lnTo>
                  <a:lnTo>
                    <a:pt x="71884" y="105473"/>
                  </a:lnTo>
                  <a:lnTo>
                    <a:pt x="73623" y="103578"/>
                  </a:lnTo>
                  <a:lnTo>
                    <a:pt x="75362" y="101684"/>
                  </a:lnTo>
                  <a:lnTo>
                    <a:pt x="76521" y="99789"/>
                  </a:lnTo>
                  <a:lnTo>
                    <a:pt x="78260" y="97894"/>
                  </a:lnTo>
                  <a:lnTo>
                    <a:pt x="80000" y="95368"/>
                  </a:lnTo>
                  <a:lnTo>
                    <a:pt x="81739" y="92842"/>
                  </a:lnTo>
                  <a:lnTo>
                    <a:pt x="83478" y="90315"/>
                  </a:lnTo>
                  <a:lnTo>
                    <a:pt x="84637" y="87789"/>
                  </a:lnTo>
                  <a:lnTo>
                    <a:pt x="86376" y="84631"/>
                  </a:lnTo>
                  <a:lnTo>
                    <a:pt x="88115" y="81473"/>
                  </a:lnTo>
                  <a:lnTo>
                    <a:pt x="89855" y="78315"/>
                  </a:lnTo>
                  <a:lnTo>
                    <a:pt x="91594" y="75157"/>
                  </a:lnTo>
                  <a:lnTo>
                    <a:pt x="93333" y="72000"/>
                  </a:lnTo>
                  <a:lnTo>
                    <a:pt x="94492" y="68210"/>
                  </a:lnTo>
                  <a:lnTo>
                    <a:pt x="96231" y="64421"/>
                  </a:lnTo>
                  <a:lnTo>
                    <a:pt x="97971" y="60631"/>
                  </a:lnTo>
                  <a:lnTo>
                    <a:pt x="99710" y="56210"/>
                  </a:lnTo>
                  <a:lnTo>
                    <a:pt x="101449" y="52421"/>
                  </a:lnTo>
                  <a:lnTo>
                    <a:pt x="102608" y="48000"/>
                  </a:lnTo>
                  <a:lnTo>
                    <a:pt x="104347" y="43578"/>
                  </a:lnTo>
                  <a:lnTo>
                    <a:pt x="106086" y="39157"/>
                  </a:lnTo>
                  <a:lnTo>
                    <a:pt x="107826" y="34736"/>
                  </a:lnTo>
                  <a:lnTo>
                    <a:pt x="109565" y="30315"/>
                  </a:lnTo>
                  <a:lnTo>
                    <a:pt x="110724" y="25263"/>
                  </a:lnTo>
                  <a:lnTo>
                    <a:pt x="112463" y="20842"/>
                  </a:lnTo>
                  <a:lnTo>
                    <a:pt x="114202" y="15789"/>
                  </a:lnTo>
                  <a:lnTo>
                    <a:pt x="115942" y="11368"/>
                  </a:lnTo>
                  <a:lnTo>
                    <a:pt x="117681" y="6315"/>
                  </a:lnTo>
                  <a:lnTo>
                    <a:pt x="119420" y="1263"/>
                  </a:lnTo>
                  <a:lnTo>
                    <a:pt x="120000" y="0"/>
                  </a:lnTo>
                </a:path>
              </a:pathLst>
            </a:custGeom>
            <a:noFill/>
            <a:ln w="25400" cap="flat" cmpd="sng">
              <a:solidFill>
                <a:srgbClr val="FFFF99"/>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2000">
                <a:solidFill>
                  <a:srgbClr val="E36C09"/>
                </a:solidFill>
                <a:latin typeface="Times New Roman"/>
                <a:ea typeface="Times New Roman"/>
                <a:cs typeface="Times New Roman"/>
                <a:sym typeface="Times New Roman"/>
              </a:endParaRPr>
            </a:p>
          </p:txBody>
        </p:sp>
        <p:grpSp>
          <p:nvGrpSpPr>
            <p:cNvPr id="763" name="Shape 763"/>
            <p:cNvGrpSpPr/>
            <p:nvPr/>
          </p:nvGrpSpPr>
          <p:grpSpPr>
            <a:xfrm>
              <a:off x="812051" y="5028442"/>
              <a:ext cx="990027" cy="891782"/>
              <a:chOff x="2362011" y="3504428"/>
              <a:chExt cx="1005001" cy="863210"/>
            </a:xfrm>
          </p:grpSpPr>
          <p:cxnSp>
            <p:nvCxnSpPr>
              <p:cNvPr id="764" name="Shape 764"/>
              <p:cNvCxnSpPr/>
              <p:nvPr/>
            </p:nvCxnSpPr>
            <p:spPr>
              <a:xfrm rot="5400000">
                <a:off x="1942611" y="3923828"/>
                <a:ext cx="838799" cy="0"/>
              </a:xfrm>
              <a:prstGeom prst="straightConnector1">
                <a:avLst/>
              </a:prstGeom>
              <a:noFill/>
              <a:ln w="22225" cap="flat" cmpd="sng">
                <a:solidFill>
                  <a:srgbClr val="FFFF99"/>
                </a:solidFill>
                <a:prstDash val="solid"/>
                <a:round/>
                <a:headEnd type="triangle" w="lg" len="lg"/>
                <a:tailEnd type="none" w="med" len="med"/>
              </a:ln>
            </p:spPr>
          </p:cxnSp>
          <p:cxnSp>
            <p:nvCxnSpPr>
              <p:cNvPr id="765" name="Shape 765"/>
              <p:cNvCxnSpPr/>
              <p:nvPr/>
            </p:nvCxnSpPr>
            <p:spPr>
              <a:xfrm>
                <a:off x="2362013" y="4341239"/>
                <a:ext cx="1005000" cy="26399"/>
              </a:xfrm>
              <a:prstGeom prst="straightConnector1">
                <a:avLst/>
              </a:prstGeom>
              <a:noFill/>
              <a:ln w="22225" cap="flat" cmpd="sng">
                <a:solidFill>
                  <a:srgbClr val="FFFF99"/>
                </a:solidFill>
                <a:prstDash val="solid"/>
                <a:round/>
                <a:headEnd type="none" w="med" len="med"/>
                <a:tailEnd type="triangle" w="lg" len="lg"/>
              </a:ln>
            </p:spPr>
          </p:cxnSp>
        </p:grpSp>
        <p:sp>
          <p:nvSpPr>
            <p:cNvPr id="766" name="Shape 766"/>
            <p:cNvSpPr txBox="1"/>
            <p:nvPr/>
          </p:nvSpPr>
          <p:spPr>
            <a:xfrm>
              <a:off x="1647014" y="5691498"/>
              <a:ext cx="880799" cy="4001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Time</a:t>
              </a:r>
            </a:p>
          </p:txBody>
        </p:sp>
      </p:grpSp>
      <p:sp>
        <p:nvSpPr>
          <p:cNvPr id="767" name="Shape 767"/>
          <p:cNvSpPr txBox="1"/>
          <p:nvPr/>
        </p:nvSpPr>
        <p:spPr>
          <a:xfrm>
            <a:off x="4191000" y="5715000"/>
            <a:ext cx="880799" cy="4001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Time</a:t>
            </a:r>
          </a:p>
        </p:txBody>
      </p:sp>
      <p:sp>
        <p:nvSpPr>
          <p:cNvPr id="768" name="Shape 768"/>
          <p:cNvSpPr txBox="1"/>
          <p:nvPr/>
        </p:nvSpPr>
        <p:spPr>
          <a:xfrm>
            <a:off x="427814" y="4191000"/>
            <a:ext cx="2163000" cy="7080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Temporal Radiance Profile at A</a:t>
            </a:r>
          </a:p>
        </p:txBody>
      </p:sp>
      <p:sp>
        <p:nvSpPr>
          <p:cNvPr id="769" name="Shape 769"/>
          <p:cNvSpPr txBox="1"/>
          <p:nvPr/>
        </p:nvSpPr>
        <p:spPr>
          <a:xfrm>
            <a:off x="6553200" y="4191000"/>
            <a:ext cx="2286000" cy="7080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Global Illumination Blur Kernel</a:t>
            </a:r>
          </a:p>
        </p:txBody>
      </p:sp>
      <p:pic>
        <p:nvPicPr>
          <p:cNvPr id="770" name="Shape 770"/>
          <p:cNvPicPr preferRelativeResize="0"/>
          <p:nvPr/>
        </p:nvPicPr>
        <p:blipFill rotWithShape="1">
          <a:blip r:embed="rId3">
            <a:alphaModFix/>
          </a:blip>
          <a:srcRect/>
          <a:stretch/>
        </p:blipFill>
        <p:spPr>
          <a:xfrm>
            <a:off x="1143000" y="1066800"/>
            <a:ext cx="1501200" cy="2497499"/>
          </a:xfrm>
          <a:prstGeom prst="rect">
            <a:avLst/>
          </a:prstGeom>
          <a:noFill/>
          <a:ln w="9525" cap="flat" cmpd="sng">
            <a:solidFill>
              <a:srgbClr val="3F3F3F"/>
            </a:solidFill>
            <a:prstDash val="solid"/>
            <a:round/>
            <a:headEnd type="none" w="med" len="med"/>
            <a:tailEnd type="none" w="med" len="med"/>
          </a:ln>
        </p:spPr>
      </p:pic>
      <p:grpSp>
        <p:nvGrpSpPr>
          <p:cNvPr id="771" name="Shape 771"/>
          <p:cNvGrpSpPr/>
          <p:nvPr/>
        </p:nvGrpSpPr>
        <p:grpSpPr>
          <a:xfrm>
            <a:off x="1676400" y="2382710"/>
            <a:ext cx="432900" cy="1126117"/>
            <a:chOff x="1676400" y="2458910"/>
            <a:chExt cx="432900" cy="1126117"/>
          </a:xfrm>
        </p:grpSpPr>
        <p:sp>
          <p:nvSpPr>
            <p:cNvPr id="772" name="Shape 772"/>
            <p:cNvSpPr/>
            <p:nvPr/>
          </p:nvSpPr>
          <p:spPr>
            <a:xfrm>
              <a:off x="1676400" y="3429000"/>
              <a:ext cx="100199" cy="102899"/>
            </a:xfrm>
            <a:prstGeom prst="ellipse">
              <a:avLst/>
            </a:prstGeom>
            <a:solidFill>
              <a:srgbClr val="E36C09"/>
            </a:solidFill>
            <a:ln>
              <a:noFill/>
            </a:ln>
          </p:spPr>
          <p:txBody>
            <a:bodyPr lIns="91425" tIns="45700" rIns="91425" bIns="45700" anchor="ctr" anchorCtr="0">
              <a:noAutofit/>
            </a:bodyPr>
            <a:lstStyle/>
            <a:p>
              <a:pPr marL="0" marR="0" lvl="0" indent="0" algn="ctr" rtl="0">
                <a:spcBef>
                  <a:spcPts val="0"/>
                </a:spcBef>
                <a:spcAft>
                  <a:spcPts val="0"/>
                </a:spcAft>
                <a:buNone/>
              </a:pPr>
              <a:endParaRPr sz="2400">
                <a:solidFill>
                  <a:srgbClr val="E36C09"/>
                </a:solidFill>
                <a:latin typeface="Times New Roman"/>
                <a:ea typeface="Times New Roman"/>
                <a:cs typeface="Times New Roman"/>
                <a:sym typeface="Times New Roman"/>
              </a:endParaRPr>
            </a:p>
          </p:txBody>
        </p:sp>
        <p:sp>
          <p:nvSpPr>
            <p:cNvPr id="773" name="Shape 773"/>
            <p:cNvSpPr txBox="1"/>
            <p:nvPr/>
          </p:nvSpPr>
          <p:spPr>
            <a:xfrm>
              <a:off x="1752600" y="3224428"/>
              <a:ext cx="356700" cy="3606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b="1">
                  <a:solidFill>
                    <a:srgbClr val="E36C09"/>
                  </a:solidFill>
                  <a:latin typeface="Times New Roman"/>
                  <a:ea typeface="Times New Roman"/>
                  <a:cs typeface="Times New Roman"/>
                  <a:sym typeface="Times New Roman"/>
                </a:rPr>
                <a:t>B</a:t>
              </a:r>
            </a:p>
          </p:txBody>
        </p:sp>
        <p:sp>
          <p:nvSpPr>
            <p:cNvPr id="774" name="Shape 774"/>
            <p:cNvSpPr/>
            <p:nvPr/>
          </p:nvSpPr>
          <p:spPr>
            <a:xfrm>
              <a:off x="1676400" y="2648390"/>
              <a:ext cx="100199" cy="104099"/>
            </a:xfrm>
            <a:prstGeom prst="ellipse">
              <a:avLst/>
            </a:prstGeom>
            <a:solidFill>
              <a:srgbClr val="E36C09"/>
            </a:solidFill>
            <a:ln>
              <a:noFill/>
            </a:ln>
          </p:spPr>
          <p:txBody>
            <a:bodyPr lIns="91425" tIns="45700" rIns="91425" bIns="45700" anchor="ctr" anchorCtr="0">
              <a:noAutofit/>
            </a:bodyPr>
            <a:lstStyle/>
            <a:p>
              <a:pPr marL="0" marR="0" lvl="0" indent="0" algn="ctr" rtl="0">
                <a:spcBef>
                  <a:spcPts val="0"/>
                </a:spcBef>
                <a:spcAft>
                  <a:spcPts val="0"/>
                </a:spcAft>
                <a:buNone/>
              </a:pPr>
              <a:endParaRPr sz="2400">
                <a:solidFill>
                  <a:srgbClr val="E36C09"/>
                </a:solidFill>
                <a:latin typeface="Times New Roman"/>
                <a:ea typeface="Times New Roman"/>
                <a:cs typeface="Times New Roman"/>
                <a:sym typeface="Times New Roman"/>
              </a:endParaRPr>
            </a:p>
          </p:txBody>
        </p:sp>
        <p:sp>
          <p:nvSpPr>
            <p:cNvPr id="775" name="Shape 775"/>
            <p:cNvSpPr txBox="1"/>
            <p:nvPr/>
          </p:nvSpPr>
          <p:spPr>
            <a:xfrm>
              <a:off x="1752600" y="2458910"/>
              <a:ext cx="356700" cy="3606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b="1">
                  <a:solidFill>
                    <a:srgbClr val="E36C09"/>
                  </a:solidFill>
                  <a:latin typeface="Times New Roman"/>
                  <a:ea typeface="Times New Roman"/>
                  <a:cs typeface="Times New Roman"/>
                  <a:sym typeface="Times New Roman"/>
                </a:rPr>
                <a:t>A</a:t>
              </a:r>
            </a:p>
          </p:txBody>
        </p:sp>
      </p:grpSp>
      <p:grpSp>
        <p:nvGrpSpPr>
          <p:cNvPr id="776" name="Shape 776"/>
          <p:cNvGrpSpPr/>
          <p:nvPr/>
        </p:nvGrpSpPr>
        <p:grpSpPr>
          <a:xfrm>
            <a:off x="4038600" y="1523999"/>
            <a:ext cx="3962400" cy="1622899"/>
            <a:chOff x="4038600" y="1600199"/>
            <a:chExt cx="3962400" cy="1622899"/>
          </a:xfrm>
        </p:grpSpPr>
        <p:sp>
          <p:nvSpPr>
            <p:cNvPr id="777" name="Shape 777"/>
            <p:cNvSpPr/>
            <p:nvPr/>
          </p:nvSpPr>
          <p:spPr>
            <a:xfrm rot="-5400000">
              <a:off x="6705600" y="1752599"/>
              <a:ext cx="1447800" cy="1143000"/>
            </a:xfrm>
            <a:prstGeom prst="parallelogram">
              <a:avLst>
                <a:gd name="adj" fmla="val 25000"/>
              </a:avLst>
            </a:prstGeom>
            <a:solidFill>
              <a:srgbClr val="3F3F3F"/>
            </a:solidFill>
            <a:ln w="9525" cap="flat" cmpd="sng">
              <a:solidFill>
                <a:srgbClr val="59595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grpSp>
          <p:nvGrpSpPr>
            <p:cNvPr id="778" name="Shape 778"/>
            <p:cNvGrpSpPr/>
            <p:nvPr/>
          </p:nvGrpSpPr>
          <p:grpSpPr>
            <a:xfrm>
              <a:off x="6629555" y="1828669"/>
              <a:ext cx="533415" cy="1142954"/>
              <a:chOff x="7010400" y="2895600"/>
              <a:chExt cx="685799" cy="990600"/>
            </a:xfrm>
          </p:grpSpPr>
          <p:sp>
            <p:nvSpPr>
              <p:cNvPr id="779" name="Shape 779"/>
              <p:cNvSpPr/>
              <p:nvPr/>
            </p:nvSpPr>
            <p:spPr>
              <a:xfrm>
                <a:off x="7010400" y="3505200"/>
                <a:ext cx="685799" cy="381000"/>
              </a:xfrm>
              <a:prstGeom prst="can">
                <a:avLst>
                  <a:gd name="adj" fmla="val 12013"/>
                </a:avLst>
              </a:prstGeom>
              <a:solidFill>
                <a:srgbClr val="003E16"/>
              </a:solidFill>
              <a:ln w="9525" cap="flat" cmpd="sng">
                <a:solidFill>
                  <a:srgbClr val="3F3F3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780" name="Shape 780"/>
              <p:cNvSpPr/>
              <p:nvPr/>
            </p:nvSpPr>
            <p:spPr>
              <a:xfrm>
                <a:off x="7010400" y="3200400"/>
                <a:ext cx="685799" cy="381000"/>
              </a:xfrm>
              <a:prstGeom prst="can">
                <a:avLst>
                  <a:gd name="adj" fmla="val 12013"/>
                </a:avLst>
              </a:prstGeom>
              <a:solidFill>
                <a:srgbClr val="F2F2F2"/>
              </a:solidFill>
              <a:ln w="9525" cap="flat" cmpd="sng">
                <a:solidFill>
                  <a:srgbClr val="3F3F3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rgbClr val="D8D8D8"/>
                  </a:solidFill>
                  <a:latin typeface="Times New Roman"/>
                  <a:ea typeface="Times New Roman"/>
                  <a:cs typeface="Times New Roman"/>
                  <a:sym typeface="Times New Roman"/>
                </a:endParaRPr>
              </a:p>
            </p:txBody>
          </p:sp>
          <p:sp>
            <p:nvSpPr>
              <p:cNvPr id="781" name="Shape 781"/>
              <p:cNvSpPr/>
              <p:nvPr/>
            </p:nvSpPr>
            <p:spPr>
              <a:xfrm>
                <a:off x="7010400" y="2895600"/>
                <a:ext cx="685799" cy="381000"/>
              </a:xfrm>
              <a:prstGeom prst="can">
                <a:avLst>
                  <a:gd name="adj" fmla="val 12013"/>
                </a:avLst>
              </a:prstGeom>
              <a:solidFill>
                <a:srgbClr val="BE4807"/>
              </a:solidFill>
              <a:ln w="9525" cap="flat" cmpd="sng">
                <a:solidFill>
                  <a:srgbClr val="3F3F3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grpSp>
        <p:sp>
          <p:nvSpPr>
            <p:cNvPr id="782" name="Shape 782"/>
            <p:cNvSpPr/>
            <p:nvPr/>
          </p:nvSpPr>
          <p:spPr>
            <a:xfrm>
              <a:off x="4142951" y="2083375"/>
              <a:ext cx="1052699" cy="681299"/>
            </a:xfrm>
            <a:prstGeom prst="rect">
              <a:avLst/>
            </a:prstGeom>
            <a:noFill/>
            <a:ln w="12700" cap="flat" cmpd="sng">
              <a:solidFill>
                <a:srgbClr val="FFFF9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Arial"/>
                <a:ea typeface="Arial"/>
                <a:cs typeface="Arial"/>
                <a:sym typeface="Arial"/>
              </a:endParaRPr>
            </a:p>
          </p:txBody>
        </p:sp>
        <p:sp>
          <p:nvSpPr>
            <p:cNvPr id="783" name="Shape 783"/>
            <p:cNvSpPr/>
            <p:nvPr/>
          </p:nvSpPr>
          <p:spPr>
            <a:xfrm>
              <a:off x="4325112" y="2311975"/>
              <a:ext cx="246899" cy="246899"/>
            </a:xfrm>
            <a:prstGeom prst="ellipse">
              <a:avLst/>
            </a:prstGeom>
            <a:solidFill>
              <a:srgbClr val="FFFF99"/>
            </a:solidFill>
            <a:ln>
              <a:noFill/>
            </a:ln>
          </p:spPr>
          <p:txBody>
            <a:bodyPr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Times New Roman"/>
                <a:ea typeface="Times New Roman"/>
                <a:cs typeface="Times New Roman"/>
                <a:sym typeface="Times New Roman"/>
              </a:endParaRPr>
            </a:p>
          </p:txBody>
        </p:sp>
        <p:grpSp>
          <p:nvGrpSpPr>
            <p:cNvPr id="784" name="Shape 784"/>
            <p:cNvGrpSpPr/>
            <p:nvPr/>
          </p:nvGrpSpPr>
          <p:grpSpPr>
            <a:xfrm>
              <a:off x="4733287" y="2082721"/>
              <a:ext cx="67378" cy="685483"/>
              <a:chOff x="5934455" y="3429000"/>
              <a:chExt cx="164700" cy="1676408"/>
            </a:xfrm>
          </p:grpSpPr>
          <p:cxnSp>
            <p:nvCxnSpPr>
              <p:cNvPr id="785" name="Shape 785"/>
              <p:cNvCxnSpPr/>
              <p:nvPr/>
            </p:nvCxnSpPr>
            <p:spPr>
              <a:xfrm>
                <a:off x="5934455" y="3429000"/>
                <a:ext cx="164700" cy="2099"/>
              </a:xfrm>
              <a:prstGeom prst="straightConnector1">
                <a:avLst/>
              </a:prstGeom>
              <a:noFill/>
              <a:ln w="15875" cap="flat" cmpd="sng">
                <a:solidFill>
                  <a:srgbClr val="FFFF99"/>
                </a:solidFill>
                <a:prstDash val="solid"/>
                <a:round/>
                <a:headEnd type="none" w="med" len="med"/>
                <a:tailEnd type="none" w="med" len="med"/>
              </a:ln>
            </p:spPr>
          </p:cxnSp>
          <p:cxnSp>
            <p:nvCxnSpPr>
              <p:cNvPr id="786" name="Shape 786"/>
              <p:cNvCxnSpPr/>
              <p:nvPr/>
            </p:nvCxnSpPr>
            <p:spPr>
              <a:xfrm rot="5400000">
                <a:off x="5106237" y="4266449"/>
                <a:ext cx="1676399" cy="1500"/>
              </a:xfrm>
              <a:prstGeom prst="straightConnector1">
                <a:avLst/>
              </a:prstGeom>
              <a:noFill/>
              <a:ln w="15875" cap="flat" cmpd="sng">
                <a:solidFill>
                  <a:srgbClr val="FFFF99"/>
                </a:solidFill>
                <a:prstDash val="solid"/>
                <a:round/>
                <a:headEnd type="none" w="med" len="med"/>
                <a:tailEnd type="none" w="med" len="med"/>
              </a:ln>
            </p:spPr>
          </p:cxnSp>
          <p:cxnSp>
            <p:nvCxnSpPr>
              <p:cNvPr id="787" name="Shape 787"/>
              <p:cNvCxnSpPr/>
              <p:nvPr/>
            </p:nvCxnSpPr>
            <p:spPr>
              <a:xfrm rot="5400000">
                <a:off x="5248700" y="4266449"/>
                <a:ext cx="1676399" cy="1500"/>
              </a:xfrm>
              <a:prstGeom prst="straightConnector1">
                <a:avLst/>
              </a:prstGeom>
              <a:noFill/>
              <a:ln w="15875" cap="flat" cmpd="sng">
                <a:solidFill>
                  <a:srgbClr val="FFFF99"/>
                </a:solidFill>
                <a:prstDash val="solid"/>
                <a:round/>
                <a:headEnd type="none" w="med" len="med"/>
                <a:tailEnd type="none" w="med" len="med"/>
              </a:ln>
            </p:spPr>
          </p:cxnSp>
          <p:cxnSp>
            <p:nvCxnSpPr>
              <p:cNvPr id="788" name="Shape 788"/>
              <p:cNvCxnSpPr/>
              <p:nvPr/>
            </p:nvCxnSpPr>
            <p:spPr>
              <a:xfrm>
                <a:off x="5934455" y="5103308"/>
                <a:ext cx="164700" cy="2099"/>
              </a:xfrm>
              <a:prstGeom prst="straightConnector1">
                <a:avLst/>
              </a:prstGeom>
              <a:noFill/>
              <a:ln w="15875" cap="flat" cmpd="sng">
                <a:solidFill>
                  <a:srgbClr val="FFFF99"/>
                </a:solidFill>
                <a:prstDash val="solid"/>
                <a:round/>
                <a:headEnd type="none" w="med" len="med"/>
                <a:tailEnd type="none" w="med" len="med"/>
              </a:ln>
            </p:spPr>
          </p:cxnSp>
          <p:cxnSp>
            <p:nvCxnSpPr>
              <p:cNvPr id="789" name="Shape 789"/>
              <p:cNvCxnSpPr/>
              <p:nvPr/>
            </p:nvCxnSpPr>
            <p:spPr>
              <a:xfrm>
                <a:off x="5934455" y="4953000"/>
                <a:ext cx="164700" cy="2099"/>
              </a:xfrm>
              <a:prstGeom prst="straightConnector1">
                <a:avLst/>
              </a:prstGeom>
              <a:noFill/>
              <a:ln w="15875" cap="flat" cmpd="sng">
                <a:solidFill>
                  <a:srgbClr val="FFFF99"/>
                </a:solidFill>
                <a:prstDash val="solid"/>
                <a:round/>
                <a:headEnd type="none" w="med" len="med"/>
                <a:tailEnd type="none" w="med" len="med"/>
              </a:ln>
            </p:spPr>
          </p:cxnSp>
          <p:cxnSp>
            <p:nvCxnSpPr>
              <p:cNvPr id="790" name="Shape 790"/>
              <p:cNvCxnSpPr/>
              <p:nvPr/>
            </p:nvCxnSpPr>
            <p:spPr>
              <a:xfrm>
                <a:off x="5934455" y="4800600"/>
                <a:ext cx="164700" cy="2099"/>
              </a:xfrm>
              <a:prstGeom prst="straightConnector1">
                <a:avLst/>
              </a:prstGeom>
              <a:noFill/>
              <a:ln w="15875" cap="flat" cmpd="sng">
                <a:solidFill>
                  <a:srgbClr val="FFFF99"/>
                </a:solidFill>
                <a:prstDash val="solid"/>
                <a:round/>
                <a:headEnd type="none" w="med" len="med"/>
                <a:tailEnd type="none" w="med" len="med"/>
              </a:ln>
            </p:spPr>
          </p:cxnSp>
          <p:cxnSp>
            <p:nvCxnSpPr>
              <p:cNvPr id="791" name="Shape 791"/>
              <p:cNvCxnSpPr/>
              <p:nvPr/>
            </p:nvCxnSpPr>
            <p:spPr>
              <a:xfrm>
                <a:off x="5934455" y="4648200"/>
                <a:ext cx="164700" cy="2099"/>
              </a:xfrm>
              <a:prstGeom prst="straightConnector1">
                <a:avLst/>
              </a:prstGeom>
              <a:noFill/>
              <a:ln w="15875" cap="flat" cmpd="sng">
                <a:solidFill>
                  <a:srgbClr val="FFFF99"/>
                </a:solidFill>
                <a:prstDash val="solid"/>
                <a:round/>
                <a:headEnd type="none" w="med" len="med"/>
                <a:tailEnd type="none" w="med" len="med"/>
              </a:ln>
            </p:spPr>
          </p:cxnSp>
          <p:cxnSp>
            <p:nvCxnSpPr>
              <p:cNvPr id="792" name="Shape 792"/>
              <p:cNvCxnSpPr/>
              <p:nvPr/>
            </p:nvCxnSpPr>
            <p:spPr>
              <a:xfrm>
                <a:off x="5934455" y="4495800"/>
                <a:ext cx="164700" cy="2099"/>
              </a:xfrm>
              <a:prstGeom prst="straightConnector1">
                <a:avLst/>
              </a:prstGeom>
              <a:noFill/>
              <a:ln w="15875" cap="flat" cmpd="sng">
                <a:solidFill>
                  <a:srgbClr val="FFFF99"/>
                </a:solidFill>
                <a:prstDash val="solid"/>
                <a:round/>
                <a:headEnd type="none" w="med" len="med"/>
                <a:tailEnd type="none" w="med" len="med"/>
              </a:ln>
            </p:spPr>
          </p:cxnSp>
          <p:cxnSp>
            <p:nvCxnSpPr>
              <p:cNvPr id="793" name="Shape 793"/>
              <p:cNvCxnSpPr/>
              <p:nvPr/>
            </p:nvCxnSpPr>
            <p:spPr>
              <a:xfrm>
                <a:off x="5934455" y="4343400"/>
                <a:ext cx="164700" cy="2099"/>
              </a:xfrm>
              <a:prstGeom prst="straightConnector1">
                <a:avLst/>
              </a:prstGeom>
              <a:noFill/>
              <a:ln w="15875" cap="flat" cmpd="sng">
                <a:solidFill>
                  <a:srgbClr val="FFFF99"/>
                </a:solidFill>
                <a:prstDash val="solid"/>
                <a:round/>
                <a:headEnd type="none" w="med" len="med"/>
                <a:tailEnd type="none" w="med" len="med"/>
              </a:ln>
            </p:spPr>
          </p:cxnSp>
          <p:cxnSp>
            <p:nvCxnSpPr>
              <p:cNvPr id="794" name="Shape 794"/>
              <p:cNvCxnSpPr/>
              <p:nvPr/>
            </p:nvCxnSpPr>
            <p:spPr>
              <a:xfrm>
                <a:off x="5934455" y="4191000"/>
                <a:ext cx="164700" cy="2099"/>
              </a:xfrm>
              <a:prstGeom prst="straightConnector1">
                <a:avLst/>
              </a:prstGeom>
              <a:noFill/>
              <a:ln w="15875" cap="flat" cmpd="sng">
                <a:solidFill>
                  <a:srgbClr val="FFFF99"/>
                </a:solidFill>
                <a:prstDash val="solid"/>
                <a:round/>
                <a:headEnd type="none" w="med" len="med"/>
                <a:tailEnd type="none" w="med" len="med"/>
              </a:ln>
            </p:spPr>
          </p:cxnSp>
          <p:cxnSp>
            <p:nvCxnSpPr>
              <p:cNvPr id="795" name="Shape 795"/>
              <p:cNvCxnSpPr/>
              <p:nvPr/>
            </p:nvCxnSpPr>
            <p:spPr>
              <a:xfrm>
                <a:off x="5934455" y="4038600"/>
                <a:ext cx="164700" cy="2099"/>
              </a:xfrm>
              <a:prstGeom prst="straightConnector1">
                <a:avLst/>
              </a:prstGeom>
              <a:noFill/>
              <a:ln w="15875" cap="flat" cmpd="sng">
                <a:solidFill>
                  <a:srgbClr val="FFFF99"/>
                </a:solidFill>
                <a:prstDash val="solid"/>
                <a:round/>
                <a:headEnd type="none" w="med" len="med"/>
                <a:tailEnd type="none" w="med" len="med"/>
              </a:ln>
            </p:spPr>
          </p:cxnSp>
          <p:cxnSp>
            <p:nvCxnSpPr>
              <p:cNvPr id="796" name="Shape 796"/>
              <p:cNvCxnSpPr/>
              <p:nvPr/>
            </p:nvCxnSpPr>
            <p:spPr>
              <a:xfrm>
                <a:off x="5934455" y="3886200"/>
                <a:ext cx="164700" cy="2099"/>
              </a:xfrm>
              <a:prstGeom prst="straightConnector1">
                <a:avLst/>
              </a:prstGeom>
              <a:noFill/>
              <a:ln w="15875" cap="flat" cmpd="sng">
                <a:solidFill>
                  <a:srgbClr val="FFFF99"/>
                </a:solidFill>
                <a:prstDash val="solid"/>
                <a:round/>
                <a:headEnd type="none" w="med" len="med"/>
                <a:tailEnd type="none" w="med" len="med"/>
              </a:ln>
            </p:spPr>
          </p:cxnSp>
          <p:cxnSp>
            <p:nvCxnSpPr>
              <p:cNvPr id="797" name="Shape 797"/>
              <p:cNvCxnSpPr/>
              <p:nvPr/>
            </p:nvCxnSpPr>
            <p:spPr>
              <a:xfrm>
                <a:off x="5934455" y="3733800"/>
                <a:ext cx="164700" cy="2099"/>
              </a:xfrm>
              <a:prstGeom prst="straightConnector1">
                <a:avLst/>
              </a:prstGeom>
              <a:noFill/>
              <a:ln w="15875" cap="flat" cmpd="sng">
                <a:solidFill>
                  <a:srgbClr val="FFFF99"/>
                </a:solidFill>
                <a:prstDash val="solid"/>
                <a:round/>
                <a:headEnd type="none" w="med" len="med"/>
                <a:tailEnd type="none" w="med" len="med"/>
              </a:ln>
            </p:spPr>
          </p:cxnSp>
          <p:cxnSp>
            <p:nvCxnSpPr>
              <p:cNvPr id="798" name="Shape 798"/>
              <p:cNvCxnSpPr/>
              <p:nvPr/>
            </p:nvCxnSpPr>
            <p:spPr>
              <a:xfrm>
                <a:off x="5934455" y="3581400"/>
                <a:ext cx="164700" cy="2099"/>
              </a:xfrm>
              <a:prstGeom prst="straightConnector1">
                <a:avLst/>
              </a:prstGeom>
              <a:noFill/>
              <a:ln w="15875" cap="flat" cmpd="sng">
                <a:solidFill>
                  <a:srgbClr val="FFFF99"/>
                </a:solidFill>
                <a:prstDash val="solid"/>
                <a:round/>
                <a:headEnd type="none" w="med" len="med"/>
                <a:tailEnd type="none" w="med" len="med"/>
              </a:ln>
            </p:spPr>
          </p:cxnSp>
        </p:grpSp>
        <p:sp>
          <p:nvSpPr>
            <p:cNvPr id="799" name="Shape 799"/>
            <p:cNvSpPr/>
            <p:nvPr/>
          </p:nvSpPr>
          <p:spPr>
            <a:xfrm>
              <a:off x="5146907" y="2159575"/>
              <a:ext cx="76199" cy="533399"/>
            </a:xfrm>
            <a:prstGeom prst="rect">
              <a:avLst/>
            </a:prstGeom>
            <a:solidFill>
              <a:srgbClr val="1C1C1C"/>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800" name="Shape 800"/>
            <p:cNvSpPr/>
            <p:nvPr/>
          </p:nvSpPr>
          <p:spPr>
            <a:xfrm>
              <a:off x="5195676" y="2083375"/>
              <a:ext cx="117600" cy="685799"/>
            </a:xfrm>
            <a:prstGeom prst="ellipse">
              <a:avLst/>
            </a:prstGeom>
            <a:solidFill>
              <a:srgbClr val="FFFF99"/>
            </a:solidFill>
            <a:ln>
              <a:noFill/>
            </a:ln>
          </p:spPr>
          <p:txBody>
            <a:bodyPr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Times New Roman"/>
                <a:ea typeface="Times New Roman"/>
                <a:cs typeface="Times New Roman"/>
                <a:sym typeface="Times New Roman"/>
              </a:endParaRPr>
            </a:p>
          </p:txBody>
        </p:sp>
        <p:sp>
          <p:nvSpPr>
            <p:cNvPr id="801" name="Shape 801"/>
            <p:cNvSpPr txBox="1"/>
            <p:nvPr/>
          </p:nvSpPr>
          <p:spPr>
            <a:xfrm>
              <a:off x="4038600" y="2822899"/>
              <a:ext cx="1295400" cy="4001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Projector</a:t>
              </a:r>
            </a:p>
          </p:txBody>
        </p:sp>
        <p:sp>
          <p:nvSpPr>
            <p:cNvPr id="802" name="Shape 802"/>
            <p:cNvSpPr/>
            <p:nvPr/>
          </p:nvSpPr>
          <p:spPr>
            <a:xfrm>
              <a:off x="4792675" y="2165299"/>
              <a:ext cx="2823600" cy="519299"/>
            </a:xfrm>
            <a:custGeom>
              <a:avLst/>
              <a:gdLst/>
              <a:ahLst/>
              <a:cxnLst/>
              <a:rect l="0" t="0" r="0" b="0"/>
              <a:pathLst>
                <a:path w="120000" h="120000" extrusionOk="0">
                  <a:moveTo>
                    <a:pt x="120000" y="10140"/>
                  </a:moveTo>
                  <a:lnTo>
                    <a:pt x="16787" y="0"/>
                  </a:lnTo>
                  <a:lnTo>
                    <a:pt x="0" y="52394"/>
                  </a:lnTo>
                  <a:lnTo>
                    <a:pt x="17098" y="120000"/>
                  </a:lnTo>
                  <a:lnTo>
                    <a:pt x="120000" y="10140"/>
                  </a:lnTo>
                  <a:close/>
                </a:path>
              </a:pathLst>
            </a:custGeom>
            <a:solidFill>
              <a:srgbClr val="FF9933">
                <a:alpha val="81960"/>
              </a:srgbClr>
            </a:solidFill>
            <a:ln w="9525" cap="flat" cmpd="sng">
              <a:solidFill>
                <a:srgbClr val="FF993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803" name="Shape 803"/>
            <p:cNvSpPr/>
            <p:nvPr/>
          </p:nvSpPr>
          <p:spPr>
            <a:xfrm>
              <a:off x="4809505" y="2161308"/>
              <a:ext cx="1911900" cy="534300"/>
            </a:xfrm>
            <a:custGeom>
              <a:avLst/>
              <a:gdLst/>
              <a:ahLst/>
              <a:cxnLst/>
              <a:rect l="0" t="0" r="0" b="0"/>
              <a:pathLst>
                <a:path w="120000" h="120000" extrusionOk="0">
                  <a:moveTo>
                    <a:pt x="120000" y="114666"/>
                  </a:moveTo>
                  <a:lnTo>
                    <a:pt x="24596" y="120000"/>
                  </a:lnTo>
                  <a:lnTo>
                    <a:pt x="0" y="90666"/>
                  </a:lnTo>
                  <a:lnTo>
                    <a:pt x="0" y="32000"/>
                  </a:lnTo>
                  <a:lnTo>
                    <a:pt x="23850" y="0"/>
                  </a:lnTo>
                  <a:lnTo>
                    <a:pt x="120000" y="114666"/>
                  </a:lnTo>
                  <a:close/>
                </a:path>
              </a:pathLst>
            </a:custGeom>
            <a:solidFill>
              <a:srgbClr val="76923C">
                <a:alpha val="74900"/>
              </a:srgbClr>
            </a:solidFill>
            <a:ln w="9525" cap="flat" cmpd="sng">
              <a:solidFill>
                <a:srgbClr val="76923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grpSp>
      <p:grpSp>
        <p:nvGrpSpPr>
          <p:cNvPr id="804" name="Shape 804"/>
          <p:cNvGrpSpPr/>
          <p:nvPr/>
        </p:nvGrpSpPr>
        <p:grpSpPr>
          <a:xfrm>
            <a:off x="6781702" y="1047907"/>
            <a:ext cx="1600148" cy="1976332"/>
            <a:chOff x="7326542" y="4589187"/>
            <a:chExt cx="1298399" cy="899764"/>
          </a:xfrm>
        </p:grpSpPr>
        <p:sp>
          <p:nvSpPr>
            <p:cNvPr id="805" name="Shape 805"/>
            <p:cNvSpPr txBox="1"/>
            <p:nvPr/>
          </p:nvSpPr>
          <p:spPr>
            <a:xfrm>
              <a:off x="7326542" y="4589187"/>
              <a:ext cx="1298399" cy="1820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Focal Plane</a:t>
              </a:r>
            </a:p>
          </p:txBody>
        </p:sp>
        <p:cxnSp>
          <p:nvCxnSpPr>
            <p:cNvPr id="806" name="Shape 806"/>
            <p:cNvCxnSpPr/>
            <p:nvPr/>
          </p:nvCxnSpPr>
          <p:spPr>
            <a:xfrm rot="5400000">
              <a:off x="7638254" y="5129551"/>
              <a:ext cx="717599" cy="1199"/>
            </a:xfrm>
            <a:prstGeom prst="straightConnector1">
              <a:avLst/>
            </a:prstGeom>
            <a:noFill/>
            <a:ln w="25400" cap="flat" cmpd="sng">
              <a:solidFill>
                <a:srgbClr val="C00000"/>
              </a:solidFill>
              <a:prstDash val="dash"/>
              <a:round/>
              <a:headEnd type="none" w="med" len="med"/>
              <a:tailEnd type="none" w="med" len="med"/>
            </a:ln>
          </p:spPr>
        </p:cxnSp>
      </p:grpSp>
      <p:sp>
        <p:nvSpPr>
          <p:cNvPr id="807" name="Shape 807"/>
          <p:cNvSpPr/>
          <p:nvPr/>
        </p:nvSpPr>
        <p:spPr>
          <a:xfrm>
            <a:off x="7198197" y="5224044"/>
            <a:ext cx="802799" cy="610500"/>
          </a:xfrm>
          <a:custGeom>
            <a:avLst/>
            <a:gdLst/>
            <a:ahLst/>
            <a:cxnLst/>
            <a:rect l="0" t="0" r="0" b="0"/>
            <a:pathLst>
              <a:path w="120000" h="120000" extrusionOk="0">
                <a:moveTo>
                  <a:pt x="0" y="119077"/>
                </a:moveTo>
                <a:lnTo>
                  <a:pt x="5459" y="119077"/>
                </a:lnTo>
                <a:lnTo>
                  <a:pt x="10968" y="118221"/>
                </a:lnTo>
                <a:lnTo>
                  <a:pt x="16327" y="119999"/>
                </a:lnTo>
                <a:lnTo>
                  <a:pt x="21836" y="114006"/>
                </a:lnTo>
                <a:lnTo>
                  <a:pt x="27345" y="103007"/>
                </a:lnTo>
                <a:lnTo>
                  <a:pt x="32704" y="87596"/>
                </a:lnTo>
                <a:lnTo>
                  <a:pt x="38213" y="68759"/>
                </a:lnTo>
                <a:lnTo>
                  <a:pt x="43672" y="48671"/>
                </a:lnTo>
                <a:lnTo>
                  <a:pt x="49031" y="29703"/>
                </a:lnTo>
                <a:lnTo>
                  <a:pt x="54540" y="13896"/>
                </a:lnTo>
                <a:lnTo>
                  <a:pt x="60050" y="3622"/>
                </a:lnTo>
                <a:lnTo>
                  <a:pt x="65409" y="0"/>
                </a:lnTo>
                <a:lnTo>
                  <a:pt x="70918" y="3622"/>
                </a:lnTo>
                <a:lnTo>
                  <a:pt x="76427" y="13896"/>
                </a:lnTo>
                <a:lnTo>
                  <a:pt x="81786" y="29703"/>
                </a:lnTo>
                <a:lnTo>
                  <a:pt x="87245" y="48671"/>
                </a:lnTo>
                <a:lnTo>
                  <a:pt x="92754" y="68759"/>
                </a:lnTo>
                <a:lnTo>
                  <a:pt x="98113" y="87596"/>
                </a:lnTo>
                <a:lnTo>
                  <a:pt x="103622" y="103007"/>
                </a:lnTo>
                <a:lnTo>
                  <a:pt x="109131" y="114006"/>
                </a:lnTo>
                <a:lnTo>
                  <a:pt x="114490" y="119999"/>
                </a:lnTo>
                <a:lnTo>
                  <a:pt x="120000" y="118221"/>
                </a:lnTo>
              </a:path>
            </a:pathLst>
          </a:custGeom>
          <a:noFill/>
          <a:ln w="25400" cap="flat" cmpd="sng">
            <a:solidFill>
              <a:srgbClr val="FFFF99"/>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08" name="Shape 808"/>
          <p:cNvSpPr/>
          <p:nvPr/>
        </p:nvSpPr>
        <p:spPr>
          <a:xfrm>
            <a:off x="7183434" y="5681832"/>
            <a:ext cx="190800" cy="185700"/>
          </a:xfrm>
          <a:custGeom>
            <a:avLst/>
            <a:gdLst/>
            <a:ahLst/>
            <a:cxnLst/>
            <a:rect l="0" t="0" r="0" b="0"/>
            <a:pathLst>
              <a:path w="120000" h="120000" extrusionOk="0">
                <a:moveTo>
                  <a:pt x="0" y="110925"/>
                </a:moveTo>
                <a:cubicBezTo>
                  <a:pt x="18581" y="108538"/>
                  <a:pt x="45690" y="120000"/>
                  <a:pt x="55743" y="103764"/>
                </a:cubicBezTo>
                <a:cubicBezTo>
                  <a:pt x="120000" y="0"/>
                  <a:pt x="48279" y="32329"/>
                  <a:pt x="27871" y="39319"/>
                </a:cubicBezTo>
                <a:cubicBezTo>
                  <a:pt x="19885" y="80356"/>
                  <a:pt x="31496" y="69679"/>
                  <a:pt x="6968" y="82283"/>
                </a:cubicBezTo>
                <a:lnTo>
                  <a:pt x="0" y="110925"/>
                </a:lnTo>
                <a:close/>
              </a:path>
            </a:pathLst>
          </a:custGeom>
          <a:solidFill>
            <a:srgbClr val="1C1C1C"/>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809" name="Shape 809"/>
          <p:cNvSpPr/>
          <p:nvPr/>
        </p:nvSpPr>
        <p:spPr>
          <a:xfrm>
            <a:off x="7107875" y="5065950"/>
            <a:ext cx="1066799" cy="956400"/>
          </a:xfrm>
          <a:prstGeom prst="rect">
            <a:avLst/>
          </a:prstGeom>
          <a:noFill/>
          <a:ln w="28575" cap="flat" cmpd="sng">
            <a:solidFill>
              <a:srgbClr val="FF9900"/>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10" name="Shape 810"/>
          <p:cNvSpPr txBox="1"/>
          <p:nvPr/>
        </p:nvSpPr>
        <p:spPr>
          <a:xfrm>
            <a:off x="6236550" y="6083400"/>
            <a:ext cx="2919300" cy="4575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a:solidFill>
                  <a:srgbClr val="FF9900"/>
                </a:solidFill>
                <a:latin typeface="Times New Roman"/>
                <a:ea typeface="Times New Roman"/>
                <a:cs typeface="Times New Roman"/>
                <a:sym typeface="Times New Roman"/>
              </a:rPr>
              <a:t>indep. of focus </a:t>
            </a:r>
          </a:p>
          <a:p>
            <a:pPr marL="0" marR="0" lvl="0" indent="0" algn="ctr" rtl="0">
              <a:spcBef>
                <a:spcPts val="0"/>
              </a:spcBef>
              <a:spcAft>
                <a:spcPts val="0"/>
              </a:spcAft>
              <a:buNone/>
            </a:pPr>
            <a:endParaRPr sz="2400">
              <a:solidFill>
                <a:srgbClr val="FF9900"/>
              </a:solidFill>
              <a:latin typeface="Times New Roman"/>
              <a:ea typeface="Times New Roman"/>
              <a:cs typeface="Times New Roman"/>
              <a:sym typeface="Times New Roman"/>
            </a:endParaRPr>
          </a:p>
        </p:txBody>
      </p:sp>
    </p:spTree>
  </p:cSld>
  <p:clrMapOvr>
    <a:masterClrMapping/>
  </p:clrMapOvr>
  <p:transition>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Shape 816"/>
          <p:cNvSpPr txBox="1"/>
          <p:nvPr/>
        </p:nvSpPr>
        <p:spPr>
          <a:xfrm>
            <a:off x="533400" y="2609850"/>
            <a:ext cx="8229600" cy="1323975"/>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4000">
                <a:solidFill>
                  <a:srgbClr val="FFFF99"/>
                </a:solidFill>
                <a:latin typeface="Times New Roman"/>
                <a:ea typeface="Times New Roman"/>
                <a:cs typeface="Times New Roman"/>
                <a:sym typeface="Times New Roman"/>
              </a:rPr>
              <a:t>Depth Recovery in the presence of     Global Illumination</a:t>
            </a:r>
          </a:p>
        </p:txBody>
      </p:sp>
      <p:sp>
        <p:nvSpPr>
          <p:cNvPr id="817" name="Shape 81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21</a:t>
            </a:fld>
            <a:endParaRPr lang="en-US" sz="1200">
              <a:solidFill>
                <a:srgbClr val="888888"/>
              </a:solidFill>
              <a:latin typeface="Calibri"/>
              <a:ea typeface="Calibri"/>
              <a:cs typeface="Calibri"/>
              <a:sym typeface="Calibri"/>
            </a:endParaRPr>
          </a:p>
        </p:txBody>
      </p:sp>
    </p:spTree>
  </p:cSld>
  <p:clrMapOvr>
    <a:masterClrMapping/>
  </p:clrMapOvr>
  <p:transition>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46" name="Shape 846"/>
          <p:cNvSpPr txBox="1"/>
          <p:nvPr/>
        </p:nvSpPr>
        <p:spPr>
          <a:xfrm>
            <a:off x="0" y="115888"/>
            <a:ext cx="9144000" cy="64611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600" dirty="0">
                <a:solidFill>
                  <a:srgbClr val="FFFF99"/>
                </a:solidFill>
                <a:latin typeface="Times New Roman"/>
                <a:ea typeface="Times New Roman"/>
                <a:cs typeface="Times New Roman"/>
                <a:sym typeface="Times New Roman"/>
              </a:rPr>
              <a:t>Depth using </a:t>
            </a:r>
            <a:r>
              <a:rPr lang="en-US" sz="3600" dirty="0" smtClean="0">
                <a:solidFill>
                  <a:srgbClr val="FFFF99"/>
                </a:solidFill>
                <a:latin typeface="Times New Roman"/>
                <a:ea typeface="Times New Roman"/>
                <a:cs typeface="Times New Roman"/>
                <a:sym typeface="Times New Roman"/>
              </a:rPr>
              <a:t>Multiple Focal </a:t>
            </a:r>
            <a:r>
              <a:rPr lang="en-US" sz="3600" dirty="0">
                <a:solidFill>
                  <a:srgbClr val="FFFF99"/>
                </a:solidFill>
                <a:latin typeface="Times New Roman"/>
                <a:ea typeface="Times New Roman"/>
                <a:cs typeface="Times New Roman"/>
                <a:sym typeface="Times New Roman"/>
              </a:rPr>
              <a:t>Plane Positions</a:t>
            </a:r>
          </a:p>
        </p:txBody>
      </p:sp>
      <p:sp>
        <p:nvSpPr>
          <p:cNvPr id="847" name="Shape 847"/>
          <p:cNvSpPr txBox="1"/>
          <p:nvPr/>
        </p:nvSpPr>
        <p:spPr>
          <a:xfrm>
            <a:off x="322729" y="3380097"/>
            <a:ext cx="2286000" cy="36933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dirty="0">
                <a:solidFill>
                  <a:srgbClr val="E36C09"/>
                </a:solidFill>
                <a:latin typeface="Times New Roman"/>
                <a:ea typeface="Times New Roman"/>
                <a:cs typeface="Times New Roman"/>
                <a:sym typeface="Times New Roman"/>
              </a:rPr>
              <a:t>Focal Plane Position 1</a:t>
            </a:r>
          </a:p>
        </p:txBody>
      </p:sp>
      <p:pic>
        <p:nvPicPr>
          <p:cNvPr id="848" name="Shape 848"/>
          <p:cNvPicPr preferRelativeResize="0"/>
          <p:nvPr/>
        </p:nvPicPr>
        <p:blipFill rotWithShape="1">
          <a:blip r:embed="rId3">
            <a:alphaModFix/>
          </a:blip>
          <a:srcRect/>
          <a:stretch/>
        </p:blipFill>
        <p:spPr>
          <a:xfrm>
            <a:off x="322729" y="1844430"/>
            <a:ext cx="2285999" cy="1524489"/>
          </a:xfrm>
          <a:prstGeom prst="rect">
            <a:avLst/>
          </a:prstGeom>
          <a:noFill/>
          <a:ln w="9525" cap="flat" cmpd="sng">
            <a:solidFill>
              <a:srgbClr val="4D4D4D"/>
            </a:solidFill>
            <a:prstDash val="solid"/>
            <a:miter/>
            <a:headEnd type="none" w="med" len="med"/>
            <a:tailEnd type="none" w="med" len="med"/>
          </a:ln>
        </p:spPr>
      </p:pic>
      <p:grpSp>
        <p:nvGrpSpPr>
          <p:cNvPr id="849" name="Shape 849"/>
          <p:cNvGrpSpPr/>
          <p:nvPr/>
        </p:nvGrpSpPr>
        <p:grpSpPr>
          <a:xfrm>
            <a:off x="627528" y="2221291"/>
            <a:ext cx="427502" cy="537539"/>
            <a:chOff x="1576058" y="1733490"/>
            <a:chExt cx="405141" cy="509423"/>
          </a:xfrm>
        </p:grpSpPr>
        <p:sp>
          <p:nvSpPr>
            <p:cNvPr id="850" name="Shape 850"/>
            <p:cNvSpPr/>
            <p:nvPr/>
          </p:nvSpPr>
          <p:spPr>
            <a:xfrm>
              <a:off x="1576058" y="1953341"/>
              <a:ext cx="100341" cy="104059"/>
            </a:xfrm>
            <a:prstGeom prst="ellipse">
              <a:avLst/>
            </a:prstGeom>
            <a:solidFill>
              <a:srgbClr val="1D1B10"/>
            </a:solidFill>
            <a:ln>
              <a:noFill/>
            </a:ln>
          </p:spPr>
          <p:txBody>
            <a:bodyPr lIns="91425" tIns="45700" rIns="91425" bIns="45700" anchor="ctr" anchorCtr="0">
              <a:noAutofit/>
            </a:bodyPr>
            <a:lstStyle/>
            <a:p>
              <a:pPr marL="0" marR="0" lvl="0" indent="0" algn="ctr" rtl="0">
                <a:spcBef>
                  <a:spcPts val="0"/>
                </a:spcBef>
                <a:spcAft>
                  <a:spcPts val="0"/>
                </a:spcAft>
                <a:buNone/>
              </a:pPr>
              <a:endParaRPr sz="2400" b="1">
                <a:solidFill>
                  <a:srgbClr val="1D1B10"/>
                </a:solidFill>
                <a:latin typeface="Times New Roman"/>
                <a:ea typeface="Times New Roman"/>
                <a:cs typeface="Times New Roman"/>
                <a:sym typeface="Times New Roman"/>
              </a:endParaRPr>
            </a:p>
          </p:txBody>
        </p:sp>
        <p:sp>
          <p:nvSpPr>
            <p:cNvPr id="851" name="Shape 851"/>
            <p:cNvSpPr txBox="1"/>
            <p:nvPr/>
          </p:nvSpPr>
          <p:spPr>
            <a:xfrm>
              <a:off x="1624426" y="1733490"/>
              <a:ext cx="356773" cy="509423"/>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b="1">
                  <a:solidFill>
                    <a:srgbClr val="1D1B10"/>
                  </a:solidFill>
                  <a:latin typeface="Times New Roman"/>
                  <a:ea typeface="Times New Roman"/>
                  <a:cs typeface="Times New Roman"/>
                  <a:sym typeface="Times New Roman"/>
                </a:rPr>
                <a:t>A</a:t>
              </a:r>
            </a:p>
          </p:txBody>
        </p:sp>
      </p:grpSp>
      <p:sp>
        <p:nvSpPr>
          <p:cNvPr id="852" name="Shape 852"/>
          <p:cNvSpPr txBox="1"/>
          <p:nvPr/>
        </p:nvSpPr>
        <p:spPr>
          <a:xfrm>
            <a:off x="2837327" y="3366495"/>
            <a:ext cx="2286000" cy="36933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dirty="0">
                <a:solidFill>
                  <a:srgbClr val="E36C09"/>
                </a:solidFill>
                <a:latin typeface="Times New Roman"/>
                <a:ea typeface="Times New Roman"/>
                <a:cs typeface="Times New Roman"/>
                <a:sym typeface="Times New Roman"/>
              </a:rPr>
              <a:t>Focal Plane Position 2</a:t>
            </a:r>
          </a:p>
        </p:txBody>
      </p:sp>
      <p:pic>
        <p:nvPicPr>
          <p:cNvPr id="853" name="Shape 853"/>
          <p:cNvPicPr preferRelativeResize="0"/>
          <p:nvPr/>
        </p:nvPicPr>
        <p:blipFill rotWithShape="1">
          <a:blip r:embed="rId4">
            <a:alphaModFix/>
          </a:blip>
          <a:srcRect/>
          <a:stretch/>
        </p:blipFill>
        <p:spPr>
          <a:xfrm>
            <a:off x="2846292" y="1844429"/>
            <a:ext cx="2286000" cy="1524489"/>
          </a:xfrm>
          <a:prstGeom prst="rect">
            <a:avLst/>
          </a:prstGeom>
          <a:noFill/>
          <a:ln w="9525" cap="flat" cmpd="sng">
            <a:solidFill>
              <a:srgbClr val="4D4D4D"/>
            </a:solidFill>
            <a:prstDash val="solid"/>
            <a:miter/>
            <a:headEnd type="none" w="med" len="med"/>
            <a:tailEnd type="none" w="med" len="med"/>
          </a:ln>
        </p:spPr>
      </p:pic>
      <p:grpSp>
        <p:nvGrpSpPr>
          <p:cNvPr id="854" name="Shape 854"/>
          <p:cNvGrpSpPr/>
          <p:nvPr/>
        </p:nvGrpSpPr>
        <p:grpSpPr>
          <a:xfrm>
            <a:off x="3142126" y="2177694"/>
            <a:ext cx="427502" cy="537539"/>
            <a:chOff x="1576058" y="1733490"/>
            <a:chExt cx="405141" cy="509423"/>
          </a:xfrm>
        </p:grpSpPr>
        <p:sp>
          <p:nvSpPr>
            <p:cNvPr id="855" name="Shape 855"/>
            <p:cNvSpPr/>
            <p:nvPr/>
          </p:nvSpPr>
          <p:spPr>
            <a:xfrm>
              <a:off x="1576058" y="1953341"/>
              <a:ext cx="100341" cy="104059"/>
            </a:xfrm>
            <a:prstGeom prst="ellipse">
              <a:avLst/>
            </a:prstGeom>
            <a:solidFill>
              <a:srgbClr val="1D1B10"/>
            </a:solidFill>
            <a:ln>
              <a:noFill/>
            </a:ln>
          </p:spPr>
          <p:txBody>
            <a:bodyPr lIns="91425" tIns="45700" rIns="91425" bIns="45700" anchor="ctr" anchorCtr="0">
              <a:noAutofit/>
            </a:bodyPr>
            <a:lstStyle/>
            <a:p>
              <a:pPr marL="0" marR="0" lvl="0" indent="0" algn="ctr" rtl="0">
                <a:spcBef>
                  <a:spcPts val="0"/>
                </a:spcBef>
                <a:spcAft>
                  <a:spcPts val="0"/>
                </a:spcAft>
                <a:buNone/>
              </a:pPr>
              <a:endParaRPr sz="2400" b="1">
                <a:solidFill>
                  <a:srgbClr val="1D1B10"/>
                </a:solidFill>
                <a:latin typeface="Times New Roman"/>
                <a:ea typeface="Times New Roman"/>
                <a:cs typeface="Times New Roman"/>
                <a:sym typeface="Times New Roman"/>
              </a:endParaRPr>
            </a:p>
          </p:txBody>
        </p:sp>
        <p:sp>
          <p:nvSpPr>
            <p:cNvPr id="856" name="Shape 856"/>
            <p:cNvSpPr txBox="1"/>
            <p:nvPr/>
          </p:nvSpPr>
          <p:spPr>
            <a:xfrm>
              <a:off x="1624426" y="1733490"/>
              <a:ext cx="356773" cy="509423"/>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b="1">
                  <a:solidFill>
                    <a:srgbClr val="1D1B10"/>
                  </a:solidFill>
                  <a:latin typeface="Times New Roman"/>
                  <a:ea typeface="Times New Roman"/>
                  <a:cs typeface="Times New Roman"/>
                  <a:sym typeface="Times New Roman"/>
                </a:rPr>
                <a:t>A</a:t>
              </a:r>
            </a:p>
          </p:txBody>
        </p:sp>
      </p:grpSp>
      <p:sp>
        <p:nvSpPr>
          <p:cNvPr id="857" name="Shape 85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22</a:t>
            </a:fld>
            <a:endParaRPr lang="en-US" sz="1200">
              <a:solidFill>
                <a:srgbClr val="888888"/>
              </a:solidFill>
              <a:latin typeface="Calibri"/>
              <a:ea typeface="Calibri"/>
              <a:cs typeface="Calibri"/>
              <a:sym typeface="Calibri"/>
            </a:endParaRPr>
          </a:p>
        </p:txBody>
      </p:sp>
      <p:sp>
        <p:nvSpPr>
          <p:cNvPr id="858" name="Shape 858"/>
          <p:cNvSpPr txBox="1"/>
          <p:nvPr/>
        </p:nvSpPr>
        <p:spPr>
          <a:xfrm>
            <a:off x="-591671" y="1110368"/>
            <a:ext cx="2209799" cy="52321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800">
                <a:solidFill>
                  <a:srgbClr val="E36C09"/>
                </a:solidFill>
                <a:latin typeface="Times New Roman"/>
                <a:ea typeface="Times New Roman"/>
                <a:cs typeface="Times New Roman"/>
                <a:sym typeface="Times New Roman"/>
              </a:rPr>
              <a:t>Input</a:t>
            </a:r>
          </a:p>
        </p:txBody>
      </p:sp>
      <p:sp>
        <p:nvSpPr>
          <p:cNvPr id="69" name="Shape 852"/>
          <p:cNvSpPr txBox="1"/>
          <p:nvPr/>
        </p:nvSpPr>
        <p:spPr>
          <a:xfrm>
            <a:off x="5360891" y="3380097"/>
            <a:ext cx="2286000" cy="36933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dirty="0">
                <a:solidFill>
                  <a:srgbClr val="E36C09"/>
                </a:solidFill>
                <a:latin typeface="Times New Roman"/>
                <a:ea typeface="Times New Roman"/>
                <a:cs typeface="Times New Roman"/>
                <a:sym typeface="Times New Roman"/>
              </a:rPr>
              <a:t>Focal Plane Position </a:t>
            </a:r>
            <a:r>
              <a:rPr lang="en-US" sz="1800" dirty="0" smtClean="0">
                <a:solidFill>
                  <a:srgbClr val="E36C09"/>
                </a:solidFill>
                <a:latin typeface="Times New Roman"/>
                <a:ea typeface="Times New Roman"/>
                <a:cs typeface="Times New Roman"/>
                <a:sym typeface="Times New Roman"/>
              </a:rPr>
              <a:t>3</a:t>
            </a:r>
            <a:endParaRPr lang="en-US" sz="1800" dirty="0">
              <a:solidFill>
                <a:srgbClr val="E36C09"/>
              </a:solidFill>
              <a:latin typeface="Times New Roman"/>
              <a:ea typeface="Times New Roman"/>
              <a:cs typeface="Times New Roman"/>
              <a:sym typeface="Times New Roman"/>
            </a:endParaRPr>
          </a:p>
        </p:txBody>
      </p:sp>
      <p:pic>
        <p:nvPicPr>
          <p:cNvPr id="70" name="Shape 853"/>
          <p:cNvPicPr preferRelativeResize="0"/>
          <p:nvPr/>
        </p:nvPicPr>
        <p:blipFill rotWithShape="1">
          <a:blip r:embed="rId4">
            <a:alphaModFix/>
          </a:blip>
          <a:srcRect/>
          <a:stretch/>
        </p:blipFill>
        <p:spPr>
          <a:xfrm>
            <a:off x="5360891" y="1844430"/>
            <a:ext cx="2286000" cy="1524489"/>
          </a:xfrm>
          <a:prstGeom prst="rect">
            <a:avLst/>
          </a:prstGeom>
          <a:noFill/>
          <a:ln w="9525" cap="flat" cmpd="sng">
            <a:solidFill>
              <a:srgbClr val="4D4D4D"/>
            </a:solidFill>
            <a:prstDash val="solid"/>
            <a:miter/>
            <a:headEnd type="none" w="med" len="med"/>
            <a:tailEnd type="none" w="med" len="med"/>
          </a:ln>
        </p:spPr>
      </p:pic>
      <p:grpSp>
        <p:nvGrpSpPr>
          <p:cNvPr id="71" name="Shape 854"/>
          <p:cNvGrpSpPr/>
          <p:nvPr/>
        </p:nvGrpSpPr>
        <p:grpSpPr>
          <a:xfrm>
            <a:off x="5665690" y="2221291"/>
            <a:ext cx="427502" cy="537539"/>
            <a:chOff x="1576058" y="1733490"/>
            <a:chExt cx="405141" cy="509423"/>
          </a:xfrm>
        </p:grpSpPr>
        <p:sp>
          <p:nvSpPr>
            <p:cNvPr id="72" name="Shape 855"/>
            <p:cNvSpPr/>
            <p:nvPr/>
          </p:nvSpPr>
          <p:spPr>
            <a:xfrm>
              <a:off x="1576058" y="1953341"/>
              <a:ext cx="100341" cy="104059"/>
            </a:xfrm>
            <a:prstGeom prst="ellipse">
              <a:avLst/>
            </a:prstGeom>
            <a:solidFill>
              <a:srgbClr val="1D1B10"/>
            </a:solidFill>
            <a:ln>
              <a:noFill/>
            </a:ln>
          </p:spPr>
          <p:txBody>
            <a:bodyPr lIns="91425" tIns="45700" rIns="91425" bIns="45700" anchor="ctr" anchorCtr="0">
              <a:noAutofit/>
            </a:bodyPr>
            <a:lstStyle/>
            <a:p>
              <a:pPr marL="0" marR="0" lvl="0" indent="0" algn="ctr" rtl="0">
                <a:spcBef>
                  <a:spcPts val="0"/>
                </a:spcBef>
                <a:spcAft>
                  <a:spcPts val="0"/>
                </a:spcAft>
                <a:buNone/>
              </a:pPr>
              <a:endParaRPr sz="2400" b="1">
                <a:solidFill>
                  <a:srgbClr val="1D1B10"/>
                </a:solidFill>
                <a:latin typeface="Times New Roman"/>
                <a:ea typeface="Times New Roman"/>
                <a:cs typeface="Times New Roman"/>
                <a:sym typeface="Times New Roman"/>
              </a:endParaRPr>
            </a:p>
          </p:txBody>
        </p:sp>
        <p:sp>
          <p:nvSpPr>
            <p:cNvPr id="73" name="Shape 856"/>
            <p:cNvSpPr txBox="1"/>
            <p:nvPr/>
          </p:nvSpPr>
          <p:spPr>
            <a:xfrm>
              <a:off x="1624426" y="1733490"/>
              <a:ext cx="356773" cy="509423"/>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b="1">
                  <a:solidFill>
                    <a:srgbClr val="1D1B10"/>
                  </a:solidFill>
                  <a:latin typeface="Times New Roman"/>
                  <a:ea typeface="Times New Roman"/>
                  <a:cs typeface="Times New Roman"/>
                  <a:sym typeface="Times New Roman"/>
                </a:rPr>
                <a:t>A</a:t>
              </a:r>
            </a:p>
          </p:txBody>
        </p:sp>
      </p:grpSp>
      <p:sp>
        <p:nvSpPr>
          <p:cNvPr id="2" name="TextBox 1"/>
          <p:cNvSpPr txBox="1"/>
          <p:nvPr/>
        </p:nvSpPr>
        <p:spPr>
          <a:xfrm>
            <a:off x="8027894" y="2563078"/>
            <a:ext cx="364202" cy="307777"/>
          </a:xfrm>
          <a:prstGeom prst="rect">
            <a:avLst/>
          </a:prstGeom>
          <a:noFill/>
        </p:spPr>
        <p:txBody>
          <a:bodyPr wrap="none" rtlCol="0">
            <a:spAutoFit/>
          </a:bodyPr>
          <a:lstStyle/>
          <a:p>
            <a:r>
              <a:rPr lang="en-US" dirty="0" smtClean="0">
                <a:solidFill>
                  <a:srgbClr val="FFC000"/>
                </a:solidFill>
              </a:rPr>
              <a:t>…</a:t>
            </a:r>
            <a:endParaRPr lang="en-US" dirty="0">
              <a:solidFill>
                <a:srgbClr val="FFC000"/>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729" y="3942589"/>
            <a:ext cx="3845859" cy="263060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1861" y="3942589"/>
            <a:ext cx="3296033" cy="2630607"/>
          </a:xfrm>
          <a:prstGeom prst="rect">
            <a:avLst/>
          </a:prstGeom>
        </p:spPr>
      </p:pic>
    </p:spTree>
  </p:cSld>
  <p:clrMapOvr>
    <a:masterClrMapping/>
  </p:clrMapOvr>
  <p:transition>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grpSp>
        <p:nvGrpSpPr>
          <p:cNvPr id="823" name="Shape 823"/>
          <p:cNvGrpSpPr/>
          <p:nvPr/>
        </p:nvGrpSpPr>
        <p:grpSpPr>
          <a:xfrm>
            <a:off x="3795980" y="1924290"/>
            <a:ext cx="4509819" cy="939737"/>
            <a:chOff x="3795980" y="1924290"/>
            <a:chExt cx="4509819" cy="939737"/>
          </a:xfrm>
        </p:grpSpPr>
        <p:sp>
          <p:nvSpPr>
            <p:cNvPr id="824" name="Shape 824"/>
            <p:cNvSpPr txBox="1"/>
            <p:nvPr/>
          </p:nvSpPr>
          <p:spPr>
            <a:xfrm>
              <a:off x="7317621" y="2094905"/>
              <a:ext cx="224463" cy="76912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200" b="1">
                  <a:solidFill>
                    <a:srgbClr val="FFFF99"/>
                  </a:solidFill>
                  <a:latin typeface="Times New Roman"/>
                  <a:ea typeface="Times New Roman"/>
                  <a:cs typeface="Times New Roman"/>
                  <a:sym typeface="Times New Roman"/>
                </a:rPr>
                <a:t>*</a:t>
              </a:r>
            </a:p>
          </p:txBody>
        </p:sp>
        <p:sp>
          <p:nvSpPr>
            <p:cNvPr id="825" name="Shape 825"/>
            <p:cNvSpPr txBox="1"/>
            <p:nvPr/>
          </p:nvSpPr>
          <p:spPr>
            <a:xfrm>
              <a:off x="6209173" y="2094905"/>
              <a:ext cx="224463" cy="76912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200" b="1">
                  <a:solidFill>
                    <a:srgbClr val="FFFF99"/>
                  </a:solidFill>
                  <a:latin typeface="Times New Roman"/>
                  <a:ea typeface="Times New Roman"/>
                  <a:cs typeface="Times New Roman"/>
                  <a:sym typeface="Times New Roman"/>
                </a:rPr>
                <a:t>*</a:t>
              </a:r>
            </a:p>
          </p:txBody>
        </p:sp>
        <p:sp>
          <p:nvSpPr>
            <p:cNvPr id="826" name="Shape 826"/>
            <p:cNvSpPr txBox="1"/>
            <p:nvPr/>
          </p:nvSpPr>
          <p:spPr>
            <a:xfrm>
              <a:off x="4773526" y="2057400"/>
              <a:ext cx="266628" cy="671221"/>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800" b="1">
                  <a:solidFill>
                    <a:srgbClr val="FFFF99"/>
                  </a:solidFill>
                  <a:latin typeface="Times New Roman"/>
                  <a:ea typeface="Times New Roman"/>
                  <a:cs typeface="Times New Roman"/>
                  <a:sym typeface="Times New Roman"/>
                </a:rPr>
                <a:t>=</a:t>
              </a:r>
            </a:p>
          </p:txBody>
        </p:sp>
        <p:grpSp>
          <p:nvGrpSpPr>
            <p:cNvPr id="827" name="Shape 827"/>
            <p:cNvGrpSpPr/>
            <p:nvPr/>
          </p:nvGrpSpPr>
          <p:grpSpPr>
            <a:xfrm>
              <a:off x="5488802" y="2231204"/>
              <a:ext cx="499431" cy="289077"/>
              <a:chOff x="1247239" y="4723617"/>
              <a:chExt cx="823039" cy="457985"/>
            </a:xfrm>
          </p:grpSpPr>
          <p:cxnSp>
            <p:nvCxnSpPr>
              <p:cNvPr id="828" name="Shape 828"/>
              <p:cNvCxnSpPr/>
              <p:nvPr/>
            </p:nvCxnSpPr>
            <p:spPr>
              <a:xfrm rot="5400000">
                <a:off x="1024544" y="4948439"/>
                <a:ext cx="453896" cy="4253"/>
              </a:xfrm>
              <a:prstGeom prst="straightConnector1">
                <a:avLst/>
              </a:prstGeom>
              <a:noFill/>
              <a:ln w="25400" cap="flat" cmpd="sng">
                <a:solidFill>
                  <a:srgbClr val="FFFF99"/>
                </a:solidFill>
                <a:prstDash val="solid"/>
                <a:round/>
                <a:headEnd type="none" w="med" len="med"/>
                <a:tailEnd type="none" w="med" len="med"/>
              </a:ln>
            </p:spPr>
          </p:cxnSp>
          <p:cxnSp>
            <p:nvCxnSpPr>
              <p:cNvPr id="829" name="Shape 829"/>
              <p:cNvCxnSpPr/>
              <p:nvPr/>
            </p:nvCxnSpPr>
            <p:spPr>
              <a:xfrm rot="5400000">
                <a:off x="1427556" y="4949502"/>
                <a:ext cx="453896" cy="2126"/>
              </a:xfrm>
              <a:prstGeom prst="straightConnector1">
                <a:avLst/>
              </a:prstGeom>
              <a:noFill/>
              <a:ln w="25400" cap="flat" cmpd="sng">
                <a:solidFill>
                  <a:srgbClr val="FFFF99"/>
                </a:solidFill>
                <a:prstDash val="solid"/>
                <a:round/>
                <a:headEnd type="none" w="med" len="med"/>
                <a:tailEnd type="none" w="med" len="med"/>
              </a:ln>
            </p:spPr>
          </p:cxnSp>
          <p:cxnSp>
            <p:nvCxnSpPr>
              <p:cNvPr id="830" name="Shape 830"/>
              <p:cNvCxnSpPr/>
              <p:nvPr/>
            </p:nvCxnSpPr>
            <p:spPr>
              <a:xfrm rot="10800000">
                <a:off x="1247239" y="4727707"/>
                <a:ext cx="425343" cy="2044"/>
              </a:xfrm>
              <a:prstGeom prst="straightConnector1">
                <a:avLst/>
              </a:prstGeom>
              <a:noFill/>
              <a:ln w="25400" cap="flat" cmpd="sng">
                <a:solidFill>
                  <a:srgbClr val="FFFF99"/>
                </a:solidFill>
                <a:prstDash val="solid"/>
                <a:round/>
                <a:headEnd type="none" w="med" len="med"/>
                <a:tailEnd type="none" w="med" len="med"/>
              </a:ln>
            </p:spPr>
          </p:cxnSp>
          <p:cxnSp>
            <p:nvCxnSpPr>
              <p:cNvPr id="831" name="Shape 831"/>
              <p:cNvCxnSpPr/>
              <p:nvPr/>
            </p:nvCxnSpPr>
            <p:spPr>
              <a:xfrm rot="10800000">
                <a:off x="1644934" y="5177514"/>
                <a:ext cx="425343" cy="4089"/>
              </a:xfrm>
              <a:prstGeom prst="straightConnector1">
                <a:avLst/>
              </a:prstGeom>
              <a:noFill/>
              <a:ln w="25400" cap="flat" cmpd="sng">
                <a:solidFill>
                  <a:srgbClr val="FFFF99"/>
                </a:solidFill>
                <a:prstDash val="solid"/>
                <a:round/>
                <a:headEnd type="none" w="med" len="med"/>
                <a:tailEnd type="none" w="med" len="med"/>
              </a:ln>
            </p:spPr>
          </p:cxnSp>
          <p:cxnSp>
            <p:nvCxnSpPr>
              <p:cNvPr id="832" name="Shape 832"/>
              <p:cNvCxnSpPr/>
              <p:nvPr/>
            </p:nvCxnSpPr>
            <p:spPr>
              <a:xfrm rot="5400000">
                <a:off x="1829508" y="4949503"/>
                <a:ext cx="453896" cy="2126"/>
              </a:xfrm>
              <a:prstGeom prst="straightConnector1">
                <a:avLst/>
              </a:prstGeom>
              <a:noFill/>
              <a:ln w="25400" cap="flat" cmpd="sng">
                <a:solidFill>
                  <a:srgbClr val="FFFF99"/>
                </a:solidFill>
                <a:prstDash val="solid"/>
                <a:round/>
                <a:headEnd type="none" w="med" len="med"/>
                <a:tailEnd type="none" w="med" len="med"/>
              </a:ln>
            </p:spPr>
          </p:cxnSp>
        </p:grpSp>
        <p:grpSp>
          <p:nvGrpSpPr>
            <p:cNvPr id="833" name="Shape 833"/>
            <p:cNvGrpSpPr/>
            <p:nvPr/>
          </p:nvGrpSpPr>
          <p:grpSpPr>
            <a:xfrm>
              <a:off x="6502438" y="2198328"/>
              <a:ext cx="619676" cy="414919"/>
              <a:chOff x="6711950" y="5488657"/>
              <a:chExt cx="398463" cy="355600"/>
            </a:xfrm>
          </p:grpSpPr>
          <p:sp>
            <p:nvSpPr>
              <p:cNvPr id="834" name="Shape 834"/>
              <p:cNvSpPr/>
              <p:nvPr/>
            </p:nvSpPr>
            <p:spPr>
              <a:xfrm>
                <a:off x="6711950" y="5488657"/>
                <a:ext cx="252412" cy="355600"/>
              </a:xfrm>
              <a:custGeom>
                <a:avLst/>
                <a:gdLst/>
                <a:ahLst/>
                <a:cxnLst/>
                <a:rect l="0" t="0" r="0" b="0"/>
                <a:pathLst>
                  <a:path w="120000" h="120000" extrusionOk="0">
                    <a:moveTo>
                      <a:pt x="0" y="120000"/>
                    </a:moveTo>
                    <a:lnTo>
                      <a:pt x="1085" y="120000"/>
                    </a:lnTo>
                    <a:lnTo>
                      <a:pt x="2171" y="120000"/>
                    </a:lnTo>
                    <a:lnTo>
                      <a:pt x="2714" y="120000"/>
                    </a:lnTo>
                    <a:lnTo>
                      <a:pt x="3800" y="120000"/>
                    </a:lnTo>
                    <a:lnTo>
                      <a:pt x="4886" y="120000"/>
                    </a:lnTo>
                    <a:lnTo>
                      <a:pt x="5972" y="120000"/>
                    </a:lnTo>
                    <a:lnTo>
                      <a:pt x="6515" y="120000"/>
                    </a:lnTo>
                    <a:lnTo>
                      <a:pt x="7601" y="120000"/>
                    </a:lnTo>
                    <a:lnTo>
                      <a:pt x="8687" y="120000"/>
                    </a:lnTo>
                    <a:lnTo>
                      <a:pt x="9773" y="120000"/>
                    </a:lnTo>
                    <a:lnTo>
                      <a:pt x="10316" y="120000"/>
                    </a:lnTo>
                    <a:lnTo>
                      <a:pt x="11402" y="119510"/>
                    </a:lnTo>
                    <a:lnTo>
                      <a:pt x="12488" y="119510"/>
                    </a:lnTo>
                    <a:lnTo>
                      <a:pt x="13574" y="119510"/>
                    </a:lnTo>
                    <a:lnTo>
                      <a:pt x="14117" y="119510"/>
                    </a:lnTo>
                    <a:lnTo>
                      <a:pt x="15203" y="119510"/>
                    </a:lnTo>
                    <a:lnTo>
                      <a:pt x="16289" y="119510"/>
                    </a:lnTo>
                    <a:lnTo>
                      <a:pt x="16832" y="119510"/>
                    </a:lnTo>
                    <a:lnTo>
                      <a:pt x="17918" y="119510"/>
                    </a:lnTo>
                    <a:lnTo>
                      <a:pt x="19004" y="119510"/>
                    </a:lnTo>
                    <a:lnTo>
                      <a:pt x="20090" y="119510"/>
                    </a:lnTo>
                    <a:lnTo>
                      <a:pt x="20633" y="119510"/>
                    </a:lnTo>
                    <a:lnTo>
                      <a:pt x="21719" y="119510"/>
                    </a:lnTo>
                    <a:lnTo>
                      <a:pt x="22805" y="119510"/>
                    </a:lnTo>
                    <a:lnTo>
                      <a:pt x="23891" y="119510"/>
                    </a:lnTo>
                    <a:lnTo>
                      <a:pt x="24434" y="119510"/>
                    </a:lnTo>
                    <a:lnTo>
                      <a:pt x="25520" y="119510"/>
                    </a:lnTo>
                    <a:lnTo>
                      <a:pt x="26606" y="119510"/>
                    </a:lnTo>
                    <a:lnTo>
                      <a:pt x="27692" y="119510"/>
                    </a:lnTo>
                    <a:lnTo>
                      <a:pt x="28235" y="119510"/>
                    </a:lnTo>
                    <a:lnTo>
                      <a:pt x="29321" y="119510"/>
                    </a:lnTo>
                    <a:lnTo>
                      <a:pt x="30407" y="119020"/>
                    </a:lnTo>
                    <a:lnTo>
                      <a:pt x="31493" y="119020"/>
                    </a:lnTo>
                    <a:lnTo>
                      <a:pt x="32036" y="118530"/>
                    </a:lnTo>
                    <a:lnTo>
                      <a:pt x="33122" y="118040"/>
                    </a:lnTo>
                    <a:lnTo>
                      <a:pt x="34208" y="117061"/>
                    </a:lnTo>
                    <a:lnTo>
                      <a:pt x="34751" y="116081"/>
                    </a:lnTo>
                    <a:lnTo>
                      <a:pt x="35837" y="114612"/>
                    </a:lnTo>
                    <a:lnTo>
                      <a:pt x="36923" y="112653"/>
                    </a:lnTo>
                    <a:lnTo>
                      <a:pt x="38009" y="110693"/>
                    </a:lnTo>
                    <a:lnTo>
                      <a:pt x="38552" y="107755"/>
                    </a:lnTo>
                    <a:lnTo>
                      <a:pt x="39638" y="104326"/>
                    </a:lnTo>
                    <a:lnTo>
                      <a:pt x="40723" y="100897"/>
                    </a:lnTo>
                    <a:lnTo>
                      <a:pt x="41809" y="96000"/>
                    </a:lnTo>
                    <a:lnTo>
                      <a:pt x="42352" y="91102"/>
                    </a:lnTo>
                    <a:lnTo>
                      <a:pt x="43438" y="85714"/>
                    </a:lnTo>
                    <a:lnTo>
                      <a:pt x="44524" y="79836"/>
                    </a:lnTo>
                    <a:lnTo>
                      <a:pt x="45610" y="73469"/>
                    </a:lnTo>
                    <a:lnTo>
                      <a:pt x="46153" y="66612"/>
                    </a:lnTo>
                    <a:lnTo>
                      <a:pt x="47239" y="59755"/>
                    </a:lnTo>
                    <a:lnTo>
                      <a:pt x="48325" y="53387"/>
                    </a:lnTo>
                    <a:lnTo>
                      <a:pt x="49411" y="46530"/>
                    </a:lnTo>
                    <a:lnTo>
                      <a:pt x="49954" y="40163"/>
                    </a:lnTo>
                    <a:lnTo>
                      <a:pt x="51040" y="34285"/>
                    </a:lnTo>
                    <a:lnTo>
                      <a:pt x="52126" y="28897"/>
                    </a:lnTo>
                    <a:lnTo>
                      <a:pt x="52669" y="23510"/>
                    </a:lnTo>
                    <a:lnTo>
                      <a:pt x="53755" y="19102"/>
                    </a:lnTo>
                    <a:lnTo>
                      <a:pt x="54841" y="15183"/>
                    </a:lnTo>
                    <a:lnTo>
                      <a:pt x="55927" y="12244"/>
                    </a:lnTo>
                    <a:lnTo>
                      <a:pt x="56470" y="9306"/>
                    </a:lnTo>
                    <a:lnTo>
                      <a:pt x="57556" y="6857"/>
                    </a:lnTo>
                    <a:lnTo>
                      <a:pt x="58642" y="5387"/>
                    </a:lnTo>
                    <a:lnTo>
                      <a:pt x="59728" y="3918"/>
                    </a:lnTo>
                    <a:lnTo>
                      <a:pt x="60271" y="2938"/>
                    </a:lnTo>
                    <a:lnTo>
                      <a:pt x="61357" y="1959"/>
                    </a:lnTo>
                    <a:lnTo>
                      <a:pt x="62443" y="1469"/>
                    </a:lnTo>
                    <a:lnTo>
                      <a:pt x="63529" y="979"/>
                    </a:lnTo>
                    <a:lnTo>
                      <a:pt x="64072" y="489"/>
                    </a:lnTo>
                    <a:lnTo>
                      <a:pt x="65158" y="489"/>
                    </a:lnTo>
                    <a:lnTo>
                      <a:pt x="66244" y="489"/>
                    </a:lnTo>
                    <a:lnTo>
                      <a:pt x="66787" y="0"/>
                    </a:lnTo>
                    <a:lnTo>
                      <a:pt x="67873" y="0"/>
                    </a:lnTo>
                    <a:lnTo>
                      <a:pt x="68959" y="0"/>
                    </a:lnTo>
                    <a:lnTo>
                      <a:pt x="70045" y="0"/>
                    </a:lnTo>
                    <a:lnTo>
                      <a:pt x="70588" y="0"/>
                    </a:lnTo>
                    <a:lnTo>
                      <a:pt x="71674" y="0"/>
                    </a:lnTo>
                    <a:lnTo>
                      <a:pt x="72760" y="0"/>
                    </a:lnTo>
                    <a:lnTo>
                      <a:pt x="73846" y="0"/>
                    </a:lnTo>
                    <a:lnTo>
                      <a:pt x="74389" y="0"/>
                    </a:lnTo>
                    <a:lnTo>
                      <a:pt x="75475" y="0"/>
                    </a:lnTo>
                    <a:lnTo>
                      <a:pt x="76561" y="0"/>
                    </a:lnTo>
                    <a:lnTo>
                      <a:pt x="77647" y="0"/>
                    </a:lnTo>
                    <a:lnTo>
                      <a:pt x="78190" y="0"/>
                    </a:lnTo>
                    <a:lnTo>
                      <a:pt x="79276" y="0"/>
                    </a:lnTo>
                    <a:lnTo>
                      <a:pt x="80361" y="0"/>
                    </a:lnTo>
                    <a:lnTo>
                      <a:pt x="81447" y="0"/>
                    </a:lnTo>
                    <a:lnTo>
                      <a:pt x="81990" y="0"/>
                    </a:lnTo>
                    <a:lnTo>
                      <a:pt x="83076" y="0"/>
                    </a:lnTo>
                    <a:lnTo>
                      <a:pt x="84162" y="0"/>
                    </a:lnTo>
                    <a:lnTo>
                      <a:pt x="84705" y="0"/>
                    </a:lnTo>
                    <a:lnTo>
                      <a:pt x="85791" y="0"/>
                    </a:lnTo>
                    <a:lnTo>
                      <a:pt x="86877" y="0"/>
                    </a:lnTo>
                    <a:lnTo>
                      <a:pt x="87963" y="0"/>
                    </a:lnTo>
                    <a:lnTo>
                      <a:pt x="88506" y="0"/>
                    </a:lnTo>
                    <a:lnTo>
                      <a:pt x="89592" y="0"/>
                    </a:lnTo>
                    <a:lnTo>
                      <a:pt x="90678" y="0"/>
                    </a:lnTo>
                    <a:lnTo>
                      <a:pt x="91764" y="0"/>
                    </a:lnTo>
                    <a:lnTo>
                      <a:pt x="92307" y="0"/>
                    </a:lnTo>
                    <a:lnTo>
                      <a:pt x="93393" y="0"/>
                    </a:lnTo>
                    <a:lnTo>
                      <a:pt x="94479" y="0"/>
                    </a:lnTo>
                    <a:lnTo>
                      <a:pt x="95565" y="0"/>
                    </a:lnTo>
                    <a:lnTo>
                      <a:pt x="96108" y="0"/>
                    </a:lnTo>
                    <a:lnTo>
                      <a:pt x="97194" y="0"/>
                    </a:lnTo>
                    <a:lnTo>
                      <a:pt x="98280" y="0"/>
                    </a:lnTo>
                    <a:lnTo>
                      <a:pt x="99366" y="0"/>
                    </a:lnTo>
                    <a:lnTo>
                      <a:pt x="99909" y="0"/>
                    </a:lnTo>
                    <a:lnTo>
                      <a:pt x="100995" y="0"/>
                    </a:lnTo>
                    <a:lnTo>
                      <a:pt x="102081" y="0"/>
                    </a:lnTo>
                    <a:lnTo>
                      <a:pt x="102624" y="0"/>
                    </a:lnTo>
                    <a:lnTo>
                      <a:pt x="103710" y="0"/>
                    </a:lnTo>
                    <a:lnTo>
                      <a:pt x="104796" y="0"/>
                    </a:lnTo>
                    <a:lnTo>
                      <a:pt x="105882" y="0"/>
                    </a:lnTo>
                    <a:lnTo>
                      <a:pt x="106425" y="0"/>
                    </a:lnTo>
                    <a:lnTo>
                      <a:pt x="107511" y="0"/>
                    </a:lnTo>
                    <a:lnTo>
                      <a:pt x="108597" y="0"/>
                    </a:lnTo>
                    <a:lnTo>
                      <a:pt x="109683" y="0"/>
                    </a:lnTo>
                    <a:lnTo>
                      <a:pt x="110226" y="0"/>
                    </a:lnTo>
                    <a:lnTo>
                      <a:pt x="111312" y="0"/>
                    </a:lnTo>
                    <a:lnTo>
                      <a:pt x="112398" y="0"/>
                    </a:lnTo>
                    <a:lnTo>
                      <a:pt x="113484" y="0"/>
                    </a:lnTo>
                    <a:lnTo>
                      <a:pt x="114027" y="0"/>
                    </a:lnTo>
                    <a:lnTo>
                      <a:pt x="115113" y="0"/>
                    </a:lnTo>
                    <a:lnTo>
                      <a:pt x="116199" y="0"/>
                    </a:lnTo>
                    <a:lnTo>
                      <a:pt x="117285" y="0"/>
                    </a:lnTo>
                    <a:lnTo>
                      <a:pt x="117828" y="0"/>
                    </a:lnTo>
                    <a:lnTo>
                      <a:pt x="118914" y="0"/>
                    </a:lnTo>
                    <a:lnTo>
                      <a:pt x="120000" y="0"/>
                    </a:lnTo>
                  </a:path>
                </a:pathLst>
              </a:custGeom>
              <a:noFill/>
              <a:ln w="25400" cap="flat" cmpd="sng">
                <a:solidFill>
                  <a:srgbClr val="FFFF99"/>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600">
                  <a:solidFill>
                    <a:srgbClr val="E36C09"/>
                  </a:solidFill>
                  <a:latin typeface="Times New Roman"/>
                  <a:ea typeface="Times New Roman"/>
                  <a:cs typeface="Times New Roman"/>
                  <a:sym typeface="Times New Roman"/>
                </a:endParaRPr>
              </a:p>
            </p:txBody>
          </p:sp>
          <p:sp>
            <p:nvSpPr>
              <p:cNvPr id="835" name="Shape 835"/>
              <p:cNvSpPr/>
              <p:nvPr/>
            </p:nvSpPr>
            <p:spPr>
              <a:xfrm>
                <a:off x="6964363" y="5488657"/>
                <a:ext cx="146050" cy="355600"/>
              </a:xfrm>
              <a:custGeom>
                <a:avLst/>
                <a:gdLst/>
                <a:ahLst/>
                <a:cxnLst/>
                <a:rect l="0" t="0" r="0" b="0"/>
                <a:pathLst>
                  <a:path w="120000" h="120000" extrusionOk="0">
                    <a:moveTo>
                      <a:pt x="0" y="0"/>
                    </a:moveTo>
                    <a:lnTo>
                      <a:pt x="952" y="0"/>
                    </a:lnTo>
                    <a:lnTo>
                      <a:pt x="2857" y="0"/>
                    </a:lnTo>
                    <a:lnTo>
                      <a:pt x="4761" y="489"/>
                    </a:lnTo>
                    <a:lnTo>
                      <a:pt x="6666" y="489"/>
                    </a:lnTo>
                    <a:lnTo>
                      <a:pt x="7619" y="489"/>
                    </a:lnTo>
                    <a:lnTo>
                      <a:pt x="9523" y="979"/>
                    </a:lnTo>
                    <a:lnTo>
                      <a:pt x="11428" y="1469"/>
                    </a:lnTo>
                    <a:lnTo>
                      <a:pt x="13333" y="1959"/>
                    </a:lnTo>
                    <a:lnTo>
                      <a:pt x="14285" y="2938"/>
                    </a:lnTo>
                    <a:lnTo>
                      <a:pt x="16190" y="3918"/>
                    </a:lnTo>
                    <a:lnTo>
                      <a:pt x="18095" y="5387"/>
                    </a:lnTo>
                    <a:lnTo>
                      <a:pt x="20000" y="6857"/>
                    </a:lnTo>
                    <a:lnTo>
                      <a:pt x="20952" y="9306"/>
                    </a:lnTo>
                    <a:lnTo>
                      <a:pt x="22857" y="12244"/>
                    </a:lnTo>
                    <a:lnTo>
                      <a:pt x="24761" y="15183"/>
                    </a:lnTo>
                    <a:lnTo>
                      <a:pt x="25714" y="19102"/>
                    </a:lnTo>
                    <a:lnTo>
                      <a:pt x="27619" y="23510"/>
                    </a:lnTo>
                    <a:lnTo>
                      <a:pt x="29523" y="28897"/>
                    </a:lnTo>
                    <a:lnTo>
                      <a:pt x="31428" y="34285"/>
                    </a:lnTo>
                    <a:lnTo>
                      <a:pt x="32380" y="40163"/>
                    </a:lnTo>
                    <a:lnTo>
                      <a:pt x="34285" y="46530"/>
                    </a:lnTo>
                    <a:lnTo>
                      <a:pt x="36190" y="53387"/>
                    </a:lnTo>
                    <a:lnTo>
                      <a:pt x="38095" y="59755"/>
                    </a:lnTo>
                    <a:lnTo>
                      <a:pt x="39047" y="66612"/>
                    </a:lnTo>
                    <a:lnTo>
                      <a:pt x="40952" y="73469"/>
                    </a:lnTo>
                    <a:lnTo>
                      <a:pt x="42857" y="79836"/>
                    </a:lnTo>
                    <a:lnTo>
                      <a:pt x="44761" y="85714"/>
                    </a:lnTo>
                    <a:lnTo>
                      <a:pt x="45714" y="91102"/>
                    </a:lnTo>
                    <a:lnTo>
                      <a:pt x="47619" y="96000"/>
                    </a:lnTo>
                    <a:lnTo>
                      <a:pt x="49523" y="100897"/>
                    </a:lnTo>
                    <a:lnTo>
                      <a:pt x="51428" y="104326"/>
                    </a:lnTo>
                    <a:lnTo>
                      <a:pt x="52380" y="107755"/>
                    </a:lnTo>
                    <a:lnTo>
                      <a:pt x="54285" y="110693"/>
                    </a:lnTo>
                    <a:lnTo>
                      <a:pt x="56190" y="112653"/>
                    </a:lnTo>
                    <a:lnTo>
                      <a:pt x="57142" y="114612"/>
                    </a:lnTo>
                    <a:lnTo>
                      <a:pt x="59047" y="116081"/>
                    </a:lnTo>
                    <a:lnTo>
                      <a:pt x="60952" y="117061"/>
                    </a:lnTo>
                    <a:lnTo>
                      <a:pt x="62857" y="118040"/>
                    </a:lnTo>
                    <a:lnTo>
                      <a:pt x="63809" y="118530"/>
                    </a:lnTo>
                    <a:lnTo>
                      <a:pt x="65714" y="119020"/>
                    </a:lnTo>
                    <a:lnTo>
                      <a:pt x="67619" y="119020"/>
                    </a:lnTo>
                    <a:lnTo>
                      <a:pt x="69523" y="119510"/>
                    </a:lnTo>
                    <a:lnTo>
                      <a:pt x="70476" y="119510"/>
                    </a:lnTo>
                    <a:lnTo>
                      <a:pt x="72380" y="119510"/>
                    </a:lnTo>
                    <a:lnTo>
                      <a:pt x="74285" y="119510"/>
                    </a:lnTo>
                    <a:lnTo>
                      <a:pt x="76190" y="119510"/>
                    </a:lnTo>
                    <a:lnTo>
                      <a:pt x="77142" y="119510"/>
                    </a:lnTo>
                    <a:lnTo>
                      <a:pt x="79047" y="119510"/>
                    </a:lnTo>
                    <a:lnTo>
                      <a:pt x="80952" y="119510"/>
                    </a:lnTo>
                    <a:lnTo>
                      <a:pt x="82857" y="119510"/>
                    </a:lnTo>
                    <a:lnTo>
                      <a:pt x="83809" y="119510"/>
                    </a:lnTo>
                    <a:lnTo>
                      <a:pt x="85714" y="119510"/>
                    </a:lnTo>
                    <a:lnTo>
                      <a:pt x="87619" y="119510"/>
                    </a:lnTo>
                    <a:lnTo>
                      <a:pt x="88571" y="119510"/>
                    </a:lnTo>
                    <a:lnTo>
                      <a:pt x="90476" y="119510"/>
                    </a:lnTo>
                    <a:lnTo>
                      <a:pt x="92380" y="119510"/>
                    </a:lnTo>
                    <a:lnTo>
                      <a:pt x="94285" y="119510"/>
                    </a:lnTo>
                    <a:lnTo>
                      <a:pt x="95238" y="119510"/>
                    </a:lnTo>
                    <a:lnTo>
                      <a:pt x="97142" y="119510"/>
                    </a:lnTo>
                    <a:lnTo>
                      <a:pt x="99047" y="119510"/>
                    </a:lnTo>
                    <a:lnTo>
                      <a:pt x="100952" y="119510"/>
                    </a:lnTo>
                    <a:lnTo>
                      <a:pt x="101904" y="120000"/>
                    </a:lnTo>
                    <a:lnTo>
                      <a:pt x="103809" y="120000"/>
                    </a:lnTo>
                    <a:lnTo>
                      <a:pt x="105714" y="120000"/>
                    </a:lnTo>
                    <a:lnTo>
                      <a:pt x="107619" y="120000"/>
                    </a:lnTo>
                    <a:lnTo>
                      <a:pt x="108571" y="120000"/>
                    </a:lnTo>
                    <a:lnTo>
                      <a:pt x="110476" y="120000"/>
                    </a:lnTo>
                    <a:lnTo>
                      <a:pt x="112380" y="120000"/>
                    </a:lnTo>
                    <a:lnTo>
                      <a:pt x="113333" y="120000"/>
                    </a:lnTo>
                    <a:lnTo>
                      <a:pt x="115238" y="120000"/>
                    </a:lnTo>
                    <a:lnTo>
                      <a:pt x="117142" y="120000"/>
                    </a:lnTo>
                    <a:lnTo>
                      <a:pt x="119047" y="120000"/>
                    </a:lnTo>
                    <a:lnTo>
                      <a:pt x="120000" y="120000"/>
                    </a:lnTo>
                  </a:path>
                </a:pathLst>
              </a:custGeom>
              <a:noFill/>
              <a:ln w="25400" cap="flat" cmpd="sng">
                <a:solidFill>
                  <a:srgbClr val="FFFF99"/>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600">
                  <a:solidFill>
                    <a:srgbClr val="E36C09"/>
                  </a:solidFill>
                  <a:latin typeface="Times New Roman"/>
                  <a:ea typeface="Times New Roman"/>
                  <a:cs typeface="Times New Roman"/>
                  <a:sym typeface="Times New Roman"/>
                </a:endParaRPr>
              </a:p>
            </p:txBody>
          </p:sp>
        </p:grpSp>
        <p:cxnSp>
          <p:nvCxnSpPr>
            <p:cNvPr id="836" name="Shape 836"/>
            <p:cNvCxnSpPr/>
            <p:nvPr/>
          </p:nvCxnSpPr>
          <p:spPr>
            <a:xfrm rot="5400000">
              <a:off x="5021570" y="2322922"/>
              <a:ext cx="676966" cy="0"/>
            </a:xfrm>
            <a:prstGeom prst="straightConnector1">
              <a:avLst/>
            </a:prstGeom>
            <a:noFill/>
            <a:ln w="22225" cap="flat" cmpd="sng">
              <a:solidFill>
                <a:srgbClr val="FFFF99"/>
              </a:solidFill>
              <a:prstDash val="solid"/>
              <a:round/>
              <a:headEnd type="triangle" w="lg" len="lg"/>
              <a:tailEnd type="none" w="med" len="med"/>
            </a:ln>
          </p:spPr>
        </p:cxnSp>
        <p:cxnSp>
          <p:nvCxnSpPr>
            <p:cNvPr id="837" name="Shape 837"/>
            <p:cNvCxnSpPr/>
            <p:nvPr/>
          </p:nvCxnSpPr>
          <p:spPr>
            <a:xfrm>
              <a:off x="5360053" y="2659769"/>
              <a:ext cx="773444" cy="21256"/>
            </a:xfrm>
            <a:prstGeom prst="straightConnector1">
              <a:avLst/>
            </a:prstGeom>
            <a:noFill/>
            <a:ln w="22225" cap="flat" cmpd="sng">
              <a:solidFill>
                <a:srgbClr val="FFFF99"/>
              </a:solidFill>
              <a:prstDash val="solid"/>
              <a:round/>
              <a:headEnd type="none" w="med" len="med"/>
              <a:tailEnd type="triangle" w="lg" len="lg"/>
            </a:ln>
          </p:spPr>
        </p:cxnSp>
        <p:sp>
          <p:nvSpPr>
            <p:cNvPr id="838" name="Shape 838"/>
            <p:cNvSpPr/>
            <p:nvPr/>
          </p:nvSpPr>
          <p:spPr>
            <a:xfrm>
              <a:off x="3843623" y="2130318"/>
              <a:ext cx="346658" cy="307414"/>
            </a:xfrm>
            <a:custGeom>
              <a:avLst/>
              <a:gdLst/>
              <a:ahLst/>
              <a:cxnLst/>
              <a:rect l="0" t="0" r="0" b="0"/>
              <a:pathLst>
                <a:path w="120000" h="120000" extrusionOk="0">
                  <a:moveTo>
                    <a:pt x="0" y="66741"/>
                  </a:moveTo>
                  <a:lnTo>
                    <a:pt x="674" y="64044"/>
                  </a:lnTo>
                  <a:lnTo>
                    <a:pt x="1685" y="61348"/>
                  </a:lnTo>
                  <a:lnTo>
                    <a:pt x="2696" y="58651"/>
                  </a:lnTo>
                  <a:lnTo>
                    <a:pt x="3707" y="55955"/>
                  </a:lnTo>
                  <a:lnTo>
                    <a:pt x="4719" y="53595"/>
                  </a:lnTo>
                  <a:lnTo>
                    <a:pt x="5393" y="50898"/>
                  </a:lnTo>
                  <a:lnTo>
                    <a:pt x="6404" y="48202"/>
                  </a:lnTo>
                  <a:lnTo>
                    <a:pt x="7415" y="45842"/>
                  </a:lnTo>
                  <a:lnTo>
                    <a:pt x="8426" y="43483"/>
                  </a:lnTo>
                  <a:lnTo>
                    <a:pt x="9438" y="40786"/>
                  </a:lnTo>
                  <a:lnTo>
                    <a:pt x="10112" y="38426"/>
                  </a:lnTo>
                  <a:lnTo>
                    <a:pt x="11123" y="36404"/>
                  </a:lnTo>
                  <a:lnTo>
                    <a:pt x="12134" y="34044"/>
                  </a:lnTo>
                  <a:lnTo>
                    <a:pt x="13146" y="31685"/>
                  </a:lnTo>
                  <a:lnTo>
                    <a:pt x="14157" y="29662"/>
                  </a:lnTo>
                  <a:lnTo>
                    <a:pt x="14831" y="27640"/>
                  </a:lnTo>
                  <a:lnTo>
                    <a:pt x="15842" y="25955"/>
                  </a:lnTo>
                  <a:lnTo>
                    <a:pt x="16853" y="23932"/>
                  </a:lnTo>
                  <a:lnTo>
                    <a:pt x="17865" y="22247"/>
                  </a:lnTo>
                  <a:lnTo>
                    <a:pt x="18876" y="20561"/>
                  </a:lnTo>
                  <a:lnTo>
                    <a:pt x="19887" y="18876"/>
                  </a:lnTo>
                  <a:lnTo>
                    <a:pt x="20561" y="17191"/>
                  </a:lnTo>
                  <a:lnTo>
                    <a:pt x="21573" y="15842"/>
                  </a:lnTo>
                  <a:lnTo>
                    <a:pt x="22584" y="14494"/>
                  </a:lnTo>
                  <a:lnTo>
                    <a:pt x="23595" y="13146"/>
                  </a:lnTo>
                  <a:lnTo>
                    <a:pt x="24606" y="11797"/>
                  </a:lnTo>
                  <a:lnTo>
                    <a:pt x="25280" y="10786"/>
                  </a:lnTo>
                  <a:lnTo>
                    <a:pt x="26292" y="9775"/>
                  </a:lnTo>
                  <a:lnTo>
                    <a:pt x="27303" y="8764"/>
                  </a:lnTo>
                  <a:lnTo>
                    <a:pt x="28314" y="7752"/>
                  </a:lnTo>
                  <a:lnTo>
                    <a:pt x="29325" y="7078"/>
                  </a:lnTo>
                  <a:lnTo>
                    <a:pt x="30000" y="6067"/>
                  </a:lnTo>
                  <a:lnTo>
                    <a:pt x="31011" y="5393"/>
                  </a:lnTo>
                  <a:lnTo>
                    <a:pt x="32022" y="4719"/>
                  </a:lnTo>
                  <a:lnTo>
                    <a:pt x="33033" y="4044"/>
                  </a:lnTo>
                  <a:lnTo>
                    <a:pt x="34044" y="3370"/>
                  </a:lnTo>
                  <a:lnTo>
                    <a:pt x="34719" y="3033"/>
                  </a:lnTo>
                  <a:lnTo>
                    <a:pt x="35730" y="2696"/>
                  </a:lnTo>
                  <a:lnTo>
                    <a:pt x="36741" y="2022"/>
                  </a:lnTo>
                  <a:lnTo>
                    <a:pt x="37752" y="1685"/>
                  </a:lnTo>
                  <a:lnTo>
                    <a:pt x="38764" y="1348"/>
                  </a:lnTo>
                  <a:lnTo>
                    <a:pt x="39775" y="1011"/>
                  </a:lnTo>
                  <a:lnTo>
                    <a:pt x="40449" y="1011"/>
                  </a:lnTo>
                  <a:lnTo>
                    <a:pt x="41460" y="674"/>
                  </a:lnTo>
                  <a:lnTo>
                    <a:pt x="42471" y="337"/>
                  </a:lnTo>
                  <a:lnTo>
                    <a:pt x="43483" y="337"/>
                  </a:lnTo>
                  <a:lnTo>
                    <a:pt x="44494" y="337"/>
                  </a:lnTo>
                  <a:lnTo>
                    <a:pt x="45168" y="0"/>
                  </a:lnTo>
                  <a:lnTo>
                    <a:pt x="46179" y="0"/>
                  </a:lnTo>
                  <a:lnTo>
                    <a:pt x="47191" y="0"/>
                  </a:lnTo>
                  <a:lnTo>
                    <a:pt x="48202" y="0"/>
                  </a:lnTo>
                  <a:lnTo>
                    <a:pt x="49213" y="0"/>
                  </a:lnTo>
                  <a:lnTo>
                    <a:pt x="49887" y="0"/>
                  </a:lnTo>
                  <a:lnTo>
                    <a:pt x="50898" y="337"/>
                  </a:lnTo>
                  <a:lnTo>
                    <a:pt x="51910" y="337"/>
                  </a:lnTo>
                  <a:lnTo>
                    <a:pt x="52921" y="337"/>
                  </a:lnTo>
                  <a:lnTo>
                    <a:pt x="53932" y="674"/>
                  </a:lnTo>
                  <a:lnTo>
                    <a:pt x="54606" y="1011"/>
                  </a:lnTo>
                  <a:lnTo>
                    <a:pt x="55617" y="1011"/>
                  </a:lnTo>
                  <a:lnTo>
                    <a:pt x="56629" y="1348"/>
                  </a:lnTo>
                  <a:lnTo>
                    <a:pt x="57640" y="1685"/>
                  </a:lnTo>
                  <a:lnTo>
                    <a:pt x="58651" y="2022"/>
                  </a:lnTo>
                  <a:lnTo>
                    <a:pt x="59662" y="2696"/>
                  </a:lnTo>
                  <a:lnTo>
                    <a:pt x="60337" y="3033"/>
                  </a:lnTo>
                  <a:lnTo>
                    <a:pt x="61348" y="3370"/>
                  </a:lnTo>
                  <a:lnTo>
                    <a:pt x="62359" y="4044"/>
                  </a:lnTo>
                  <a:lnTo>
                    <a:pt x="63370" y="4719"/>
                  </a:lnTo>
                  <a:lnTo>
                    <a:pt x="64382" y="5393"/>
                  </a:lnTo>
                  <a:lnTo>
                    <a:pt x="65056" y="6067"/>
                  </a:lnTo>
                  <a:lnTo>
                    <a:pt x="66067" y="7078"/>
                  </a:lnTo>
                  <a:lnTo>
                    <a:pt x="67078" y="7752"/>
                  </a:lnTo>
                  <a:lnTo>
                    <a:pt x="68089" y="8764"/>
                  </a:lnTo>
                  <a:lnTo>
                    <a:pt x="69101" y="9775"/>
                  </a:lnTo>
                  <a:lnTo>
                    <a:pt x="69775" y="10786"/>
                  </a:lnTo>
                  <a:lnTo>
                    <a:pt x="70786" y="11797"/>
                  </a:lnTo>
                  <a:lnTo>
                    <a:pt x="71797" y="13146"/>
                  </a:lnTo>
                  <a:lnTo>
                    <a:pt x="72808" y="14494"/>
                  </a:lnTo>
                  <a:lnTo>
                    <a:pt x="73820" y="15842"/>
                  </a:lnTo>
                  <a:lnTo>
                    <a:pt x="74494" y="17191"/>
                  </a:lnTo>
                  <a:lnTo>
                    <a:pt x="75505" y="18876"/>
                  </a:lnTo>
                  <a:lnTo>
                    <a:pt x="76516" y="20561"/>
                  </a:lnTo>
                  <a:lnTo>
                    <a:pt x="77528" y="22247"/>
                  </a:lnTo>
                  <a:lnTo>
                    <a:pt x="78539" y="23932"/>
                  </a:lnTo>
                  <a:lnTo>
                    <a:pt x="79550" y="25955"/>
                  </a:lnTo>
                  <a:lnTo>
                    <a:pt x="80224" y="27640"/>
                  </a:lnTo>
                  <a:lnTo>
                    <a:pt x="81235" y="29662"/>
                  </a:lnTo>
                  <a:lnTo>
                    <a:pt x="82247" y="31685"/>
                  </a:lnTo>
                  <a:lnTo>
                    <a:pt x="83258" y="34044"/>
                  </a:lnTo>
                  <a:lnTo>
                    <a:pt x="84269" y="36404"/>
                  </a:lnTo>
                  <a:lnTo>
                    <a:pt x="84943" y="38426"/>
                  </a:lnTo>
                  <a:lnTo>
                    <a:pt x="85955" y="40786"/>
                  </a:lnTo>
                  <a:lnTo>
                    <a:pt x="86966" y="43483"/>
                  </a:lnTo>
                  <a:lnTo>
                    <a:pt x="87977" y="45842"/>
                  </a:lnTo>
                  <a:lnTo>
                    <a:pt x="88988" y="48202"/>
                  </a:lnTo>
                  <a:lnTo>
                    <a:pt x="89662" y="50898"/>
                  </a:lnTo>
                  <a:lnTo>
                    <a:pt x="90674" y="53595"/>
                  </a:lnTo>
                  <a:lnTo>
                    <a:pt x="91685" y="55955"/>
                  </a:lnTo>
                  <a:lnTo>
                    <a:pt x="92696" y="58651"/>
                  </a:lnTo>
                  <a:lnTo>
                    <a:pt x="93707" y="61348"/>
                  </a:lnTo>
                  <a:lnTo>
                    <a:pt x="94719" y="64044"/>
                  </a:lnTo>
                  <a:lnTo>
                    <a:pt x="95393" y="66741"/>
                  </a:lnTo>
                  <a:lnTo>
                    <a:pt x="96404" y="69438"/>
                  </a:lnTo>
                  <a:lnTo>
                    <a:pt x="97415" y="72134"/>
                  </a:lnTo>
                  <a:lnTo>
                    <a:pt x="98426" y="74831"/>
                  </a:lnTo>
                  <a:lnTo>
                    <a:pt x="99438" y="77191"/>
                  </a:lnTo>
                  <a:lnTo>
                    <a:pt x="100112" y="79887"/>
                  </a:lnTo>
                  <a:lnTo>
                    <a:pt x="101123" y="82584"/>
                  </a:lnTo>
                  <a:lnTo>
                    <a:pt x="102134" y="84943"/>
                  </a:lnTo>
                  <a:lnTo>
                    <a:pt x="103146" y="87303"/>
                  </a:lnTo>
                  <a:lnTo>
                    <a:pt x="104157" y="90000"/>
                  </a:lnTo>
                  <a:lnTo>
                    <a:pt x="104831" y="92359"/>
                  </a:lnTo>
                  <a:lnTo>
                    <a:pt x="105842" y="94382"/>
                  </a:lnTo>
                  <a:lnTo>
                    <a:pt x="106853" y="96741"/>
                  </a:lnTo>
                  <a:lnTo>
                    <a:pt x="107865" y="99101"/>
                  </a:lnTo>
                  <a:lnTo>
                    <a:pt x="108876" y="101123"/>
                  </a:lnTo>
                  <a:lnTo>
                    <a:pt x="109550" y="103146"/>
                  </a:lnTo>
                  <a:lnTo>
                    <a:pt x="110561" y="104831"/>
                  </a:lnTo>
                  <a:lnTo>
                    <a:pt x="111573" y="106853"/>
                  </a:lnTo>
                  <a:lnTo>
                    <a:pt x="112584" y="108539"/>
                  </a:lnTo>
                  <a:lnTo>
                    <a:pt x="113595" y="110224"/>
                  </a:lnTo>
                  <a:lnTo>
                    <a:pt x="114606" y="111910"/>
                  </a:lnTo>
                  <a:lnTo>
                    <a:pt x="115280" y="113595"/>
                  </a:lnTo>
                  <a:lnTo>
                    <a:pt x="116292" y="114943"/>
                  </a:lnTo>
                  <a:lnTo>
                    <a:pt x="117303" y="116292"/>
                  </a:lnTo>
                  <a:lnTo>
                    <a:pt x="118314" y="117640"/>
                  </a:lnTo>
                  <a:lnTo>
                    <a:pt x="119325" y="118988"/>
                  </a:lnTo>
                  <a:lnTo>
                    <a:pt x="120000" y="120000"/>
                  </a:lnTo>
                </a:path>
              </a:pathLst>
            </a:custGeom>
            <a:noFill/>
            <a:ln w="25400" cap="flat" cmpd="sng">
              <a:solidFill>
                <a:srgbClr val="FFFF99"/>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600">
                <a:solidFill>
                  <a:srgbClr val="E36C09"/>
                </a:solidFill>
                <a:latin typeface="Times New Roman"/>
                <a:ea typeface="Times New Roman"/>
                <a:cs typeface="Times New Roman"/>
                <a:sym typeface="Times New Roman"/>
              </a:endParaRPr>
            </a:p>
          </p:txBody>
        </p:sp>
        <p:sp>
          <p:nvSpPr>
            <p:cNvPr id="839" name="Shape 839"/>
            <p:cNvSpPr/>
            <p:nvPr/>
          </p:nvSpPr>
          <p:spPr>
            <a:xfrm>
              <a:off x="4190282" y="2300378"/>
              <a:ext cx="202762" cy="165154"/>
            </a:xfrm>
            <a:custGeom>
              <a:avLst/>
              <a:gdLst/>
              <a:ahLst/>
              <a:cxnLst/>
              <a:rect l="0" t="0" r="0" b="0"/>
              <a:pathLst>
                <a:path w="120000" h="120000" extrusionOk="0">
                  <a:moveTo>
                    <a:pt x="0" y="99789"/>
                  </a:moveTo>
                  <a:lnTo>
                    <a:pt x="1739" y="101684"/>
                  </a:lnTo>
                  <a:lnTo>
                    <a:pt x="3478" y="103578"/>
                  </a:lnTo>
                  <a:lnTo>
                    <a:pt x="5217" y="105473"/>
                  </a:lnTo>
                  <a:lnTo>
                    <a:pt x="6956" y="106736"/>
                  </a:lnTo>
                  <a:lnTo>
                    <a:pt x="8115" y="108631"/>
                  </a:lnTo>
                  <a:lnTo>
                    <a:pt x="9855" y="109894"/>
                  </a:lnTo>
                  <a:lnTo>
                    <a:pt x="11594" y="111157"/>
                  </a:lnTo>
                  <a:lnTo>
                    <a:pt x="13333" y="112421"/>
                  </a:lnTo>
                  <a:lnTo>
                    <a:pt x="15072" y="113684"/>
                  </a:lnTo>
                  <a:lnTo>
                    <a:pt x="16231" y="114315"/>
                  </a:lnTo>
                  <a:lnTo>
                    <a:pt x="17971" y="114947"/>
                  </a:lnTo>
                  <a:lnTo>
                    <a:pt x="19710" y="116210"/>
                  </a:lnTo>
                  <a:lnTo>
                    <a:pt x="21449" y="116842"/>
                  </a:lnTo>
                  <a:lnTo>
                    <a:pt x="23188" y="117473"/>
                  </a:lnTo>
                  <a:lnTo>
                    <a:pt x="24927" y="118105"/>
                  </a:lnTo>
                  <a:lnTo>
                    <a:pt x="26086" y="118105"/>
                  </a:lnTo>
                  <a:lnTo>
                    <a:pt x="27826" y="118736"/>
                  </a:lnTo>
                  <a:lnTo>
                    <a:pt x="29565" y="119368"/>
                  </a:lnTo>
                  <a:lnTo>
                    <a:pt x="31304" y="119368"/>
                  </a:lnTo>
                  <a:lnTo>
                    <a:pt x="33043" y="119368"/>
                  </a:lnTo>
                  <a:lnTo>
                    <a:pt x="34202" y="119999"/>
                  </a:lnTo>
                  <a:lnTo>
                    <a:pt x="35942" y="119999"/>
                  </a:lnTo>
                  <a:lnTo>
                    <a:pt x="37681" y="119999"/>
                  </a:lnTo>
                  <a:lnTo>
                    <a:pt x="39420" y="119999"/>
                  </a:lnTo>
                  <a:lnTo>
                    <a:pt x="41159" y="119999"/>
                  </a:lnTo>
                  <a:lnTo>
                    <a:pt x="42318" y="119999"/>
                  </a:lnTo>
                  <a:lnTo>
                    <a:pt x="44057" y="119368"/>
                  </a:lnTo>
                  <a:lnTo>
                    <a:pt x="45797" y="119368"/>
                  </a:lnTo>
                  <a:lnTo>
                    <a:pt x="47536" y="119368"/>
                  </a:lnTo>
                  <a:lnTo>
                    <a:pt x="49275" y="118736"/>
                  </a:lnTo>
                  <a:lnTo>
                    <a:pt x="50434" y="118105"/>
                  </a:lnTo>
                  <a:lnTo>
                    <a:pt x="52173" y="118105"/>
                  </a:lnTo>
                  <a:lnTo>
                    <a:pt x="53913" y="117473"/>
                  </a:lnTo>
                  <a:lnTo>
                    <a:pt x="55652" y="116842"/>
                  </a:lnTo>
                  <a:lnTo>
                    <a:pt x="57391" y="116210"/>
                  </a:lnTo>
                  <a:lnTo>
                    <a:pt x="59130" y="114947"/>
                  </a:lnTo>
                  <a:lnTo>
                    <a:pt x="60289" y="114315"/>
                  </a:lnTo>
                  <a:lnTo>
                    <a:pt x="62028" y="113684"/>
                  </a:lnTo>
                  <a:lnTo>
                    <a:pt x="63768" y="112421"/>
                  </a:lnTo>
                  <a:lnTo>
                    <a:pt x="65507" y="111157"/>
                  </a:lnTo>
                  <a:lnTo>
                    <a:pt x="67246" y="109894"/>
                  </a:lnTo>
                  <a:lnTo>
                    <a:pt x="68405" y="108631"/>
                  </a:lnTo>
                  <a:lnTo>
                    <a:pt x="70144" y="106736"/>
                  </a:lnTo>
                  <a:lnTo>
                    <a:pt x="71884" y="105473"/>
                  </a:lnTo>
                  <a:lnTo>
                    <a:pt x="73623" y="103578"/>
                  </a:lnTo>
                  <a:lnTo>
                    <a:pt x="75362" y="101684"/>
                  </a:lnTo>
                  <a:lnTo>
                    <a:pt x="76521" y="99789"/>
                  </a:lnTo>
                  <a:lnTo>
                    <a:pt x="78260" y="97894"/>
                  </a:lnTo>
                  <a:lnTo>
                    <a:pt x="80000" y="95368"/>
                  </a:lnTo>
                  <a:lnTo>
                    <a:pt x="81739" y="92842"/>
                  </a:lnTo>
                  <a:lnTo>
                    <a:pt x="83478" y="90315"/>
                  </a:lnTo>
                  <a:lnTo>
                    <a:pt x="84637" y="87789"/>
                  </a:lnTo>
                  <a:lnTo>
                    <a:pt x="86376" y="84631"/>
                  </a:lnTo>
                  <a:lnTo>
                    <a:pt x="88115" y="81473"/>
                  </a:lnTo>
                  <a:lnTo>
                    <a:pt x="89855" y="78315"/>
                  </a:lnTo>
                  <a:lnTo>
                    <a:pt x="91594" y="75157"/>
                  </a:lnTo>
                  <a:lnTo>
                    <a:pt x="93333" y="72000"/>
                  </a:lnTo>
                  <a:lnTo>
                    <a:pt x="94492" y="68210"/>
                  </a:lnTo>
                  <a:lnTo>
                    <a:pt x="96231" y="64421"/>
                  </a:lnTo>
                  <a:lnTo>
                    <a:pt x="97971" y="60631"/>
                  </a:lnTo>
                  <a:lnTo>
                    <a:pt x="99710" y="56210"/>
                  </a:lnTo>
                  <a:lnTo>
                    <a:pt x="101449" y="52421"/>
                  </a:lnTo>
                  <a:lnTo>
                    <a:pt x="102608" y="48000"/>
                  </a:lnTo>
                  <a:lnTo>
                    <a:pt x="104347" y="43578"/>
                  </a:lnTo>
                  <a:lnTo>
                    <a:pt x="106086" y="39157"/>
                  </a:lnTo>
                  <a:lnTo>
                    <a:pt x="107826" y="34736"/>
                  </a:lnTo>
                  <a:lnTo>
                    <a:pt x="109565" y="30315"/>
                  </a:lnTo>
                  <a:lnTo>
                    <a:pt x="110724" y="25263"/>
                  </a:lnTo>
                  <a:lnTo>
                    <a:pt x="112463" y="20842"/>
                  </a:lnTo>
                  <a:lnTo>
                    <a:pt x="114202" y="15789"/>
                  </a:lnTo>
                  <a:lnTo>
                    <a:pt x="115942" y="11368"/>
                  </a:lnTo>
                  <a:lnTo>
                    <a:pt x="117681" y="6315"/>
                  </a:lnTo>
                  <a:lnTo>
                    <a:pt x="119420" y="1263"/>
                  </a:lnTo>
                  <a:lnTo>
                    <a:pt x="120000" y="0"/>
                  </a:lnTo>
                </a:path>
              </a:pathLst>
            </a:custGeom>
            <a:noFill/>
            <a:ln w="25400" cap="flat" cmpd="sng">
              <a:solidFill>
                <a:srgbClr val="FFFF99"/>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600">
                <a:solidFill>
                  <a:srgbClr val="E36C09"/>
                </a:solidFill>
                <a:latin typeface="Times New Roman"/>
                <a:ea typeface="Times New Roman"/>
                <a:cs typeface="Times New Roman"/>
                <a:sym typeface="Times New Roman"/>
              </a:endParaRPr>
            </a:p>
          </p:txBody>
        </p:sp>
        <p:grpSp>
          <p:nvGrpSpPr>
            <p:cNvPr id="840" name="Shape 840"/>
            <p:cNvGrpSpPr/>
            <p:nvPr/>
          </p:nvGrpSpPr>
          <p:grpSpPr>
            <a:xfrm>
              <a:off x="3795980" y="1924290"/>
              <a:ext cx="785180" cy="696588"/>
              <a:chOff x="2362011" y="3504432"/>
              <a:chExt cx="1005116" cy="863149"/>
            </a:xfrm>
          </p:grpSpPr>
          <p:cxnSp>
            <p:nvCxnSpPr>
              <p:cNvPr id="841" name="Shape 841"/>
              <p:cNvCxnSpPr/>
              <p:nvPr/>
            </p:nvCxnSpPr>
            <p:spPr>
              <a:xfrm rot="5400000">
                <a:off x="1942592" y="3923851"/>
                <a:ext cx="838837" cy="0"/>
              </a:xfrm>
              <a:prstGeom prst="straightConnector1">
                <a:avLst/>
              </a:prstGeom>
              <a:noFill/>
              <a:ln w="22225" cap="flat" cmpd="sng">
                <a:solidFill>
                  <a:srgbClr val="FFFF99"/>
                </a:solidFill>
                <a:prstDash val="solid"/>
                <a:round/>
                <a:headEnd type="triangle" w="lg" len="lg"/>
                <a:tailEnd type="none" w="med" len="med"/>
              </a:ln>
            </p:spPr>
          </p:cxnSp>
          <p:cxnSp>
            <p:nvCxnSpPr>
              <p:cNvPr id="842" name="Shape 842"/>
              <p:cNvCxnSpPr/>
              <p:nvPr/>
            </p:nvCxnSpPr>
            <p:spPr>
              <a:xfrm>
                <a:off x="2362013" y="4341242"/>
                <a:ext cx="1005115" cy="26339"/>
              </a:xfrm>
              <a:prstGeom prst="straightConnector1">
                <a:avLst/>
              </a:prstGeom>
              <a:noFill/>
              <a:ln w="22225" cap="flat" cmpd="sng">
                <a:solidFill>
                  <a:srgbClr val="FFFF99"/>
                </a:solidFill>
                <a:prstDash val="solid"/>
                <a:round/>
                <a:headEnd type="none" w="med" len="med"/>
                <a:tailEnd type="triangle" w="lg" len="lg"/>
              </a:ln>
            </p:spPr>
          </p:cxnSp>
        </p:grpSp>
        <p:grpSp>
          <p:nvGrpSpPr>
            <p:cNvPr id="843" name="Shape 843"/>
            <p:cNvGrpSpPr/>
            <p:nvPr/>
          </p:nvGrpSpPr>
          <p:grpSpPr>
            <a:xfrm>
              <a:off x="7620000" y="2133600"/>
              <a:ext cx="685799" cy="561899"/>
              <a:chOff x="9521474" y="2667000"/>
              <a:chExt cx="685799" cy="561899"/>
            </a:xfrm>
          </p:grpSpPr>
          <p:sp>
            <p:nvSpPr>
              <p:cNvPr id="844" name="Shape 844"/>
              <p:cNvSpPr/>
              <p:nvPr/>
            </p:nvSpPr>
            <p:spPr>
              <a:xfrm>
                <a:off x="9601200" y="2667000"/>
                <a:ext cx="606074" cy="460877"/>
              </a:xfrm>
              <a:custGeom>
                <a:avLst/>
                <a:gdLst/>
                <a:ahLst/>
                <a:cxnLst/>
                <a:rect l="0" t="0" r="0" b="0"/>
                <a:pathLst>
                  <a:path w="120000" h="120000" extrusionOk="0">
                    <a:moveTo>
                      <a:pt x="0" y="119077"/>
                    </a:moveTo>
                    <a:lnTo>
                      <a:pt x="5459" y="119077"/>
                    </a:lnTo>
                    <a:lnTo>
                      <a:pt x="10968" y="118221"/>
                    </a:lnTo>
                    <a:lnTo>
                      <a:pt x="16327" y="119999"/>
                    </a:lnTo>
                    <a:lnTo>
                      <a:pt x="21836" y="114006"/>
                    </a:lnTo>
                    <a:lnTo>
                      <a:pt x="27345" y="103007"/>
                    </a:lnTo>
                    <a:lnTo>
                      <a:pt x="32704" y="87596"/>
                    </a:lnTo>
                    <a:lnTo>
                      <a:pt x="38213" y="68759"/>
                    </a:lnTo>
                    <a:lnTo>
                      <a:pt x="43672" y="48671"/>
                    </a:lnTo>
                    <a:lnTo>
                      <a:pt x="49031" y="29703"/>
                    </a:lnTo>
                    <a:lnTo>
                      <a:pt x="54540" y="13896"/>
                    </a:lnTo>
                    <a:lnTo>
                      <a:pt x="60050" y="3622"/>
                    </a:lnTo>
                    <a:lnTo>
                      <a:pt x="65409" y="0"/>
                    </a:lnTo>
                    <a:lnTo>
                      <a:pt x="70918" y="3622"/>
                    </a:lnTo>
                    <a:lnTo>
                      <a:pt x="76427" y="13896"/>
                    </a:lnTo>
                    <a:lnTo>
                      <a:pt x="81786" y="29703"/>
                    </a:lnTo>
                    <a:lnTo>
                      <a:pt x="87245" y="48671"/>
                    </a:lnTo>
                    <a:lnTo>
                      <a:pt x="92754" y="68759"/>
                    </a:lnTo>
                    <a:lnTo>
                      <a:pt x="98113" y="87596"/>
                    </a:lnTo>
                    <a:lnTo>
                      <a:pt x="103622" y="103007"/>
                    </a:lnTo>
                    <a:lnTo>
                      <a:pt x="109131" y="114006"/>
                    </a:lnTo>
                    <a:lnTo>
                      <a:pt x="114490" y="119999"/>
                    </a:lnTo>
                    <a:lnTo>
                      <a:pt x="120000" y="118221"/>
                    </a:lnTo>
                  </a:path>
                </a:pathLst>
              </a:custGeom>
              <a:noFill/>
              <a:ln w="25400" cap="flat" cmpd="sng">
                <a:solidFill>
                  <a:srgbClr val="FFFF99"/>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45" name="Shape 845"/>
              <p:cNvSpPr/>
              <p:nvPr/>
            </p:nvSpPr>
            <p:spPr>
              <a:xfrm>
                <a:off x="9521474" y="3000299"/>
                <a:ext cx="212545" cy="228600"/>
              </a:xfrm>
              <a:custGeom>
                <a:avLst/>
                <a:gdLst/>
                <a:ahLst/>
                <a:cxnLst/>
                <a:rect l="0" t="0" r="0" b="0"/>
                <a:pathLst>
                  <a:path w="120000" h="120000" extrusionOk="0">
                    <a:moveTo>
                      <a:pt x="0" y="110925"/>
                    </a:moveTo>
                    <a:cubicBezTo>
                      <a:pt x="18581" y="108538"/>
                      <a:pt x="45690" y="120000"/>
                      <a:pt x="55743" y="103764"/>
                    </a:cubicBezTo>
                    <a:cubicBezTo>
                      <a:pt x="120000" y="0"/>
                      <a:pt x="48279" y="32329"/>
                      <a:pt x="27871" y="39319"/>
                    </a:cubicBezTo>
                    <a:cubicBezTo>
                      <a:pt x="19885" y="80356"/>
                      <a:pt x="31496" y="69679"/>
                      <a:pt x="6968" y="82283"/>
                    </a:cubicBezTo>
                    <a:lnTo>
                      <a:pt x="0" y="110925"/>
                    </a:lnTo>
                    <a:close/>
                  </a:path>
                </a:pathLst>
              </a:custGeom>
              <a:solidFill>
                <a:srgbClr val="1C1C1C"/>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grpSp>
      </p:grpSp>
      <p:sp>
        <p:nvSpPr>
          <p:cNvPr id="846" name="Shape 846"/>
          <p:cNvSpPr txBox="1"/>
          <p:nvPr/>
        </p:nvSpPr>
        <p:spPr>
          <a:xfrm>
            <a:off x="0" y="115888"/>
            <a:ext cx="9144000" cy="64611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600">
                <a:solidFill>
                  <a:srgbClr val="FFFF99"/>
                </a:solidFill>
                <a:latin typeface="Times New Roman"/>
                <a:ea typeface="Times New Roman"/>
                <a:cs typeface="Times New Roman"/>
                <a:sym typeface="Times New Roman"/>
              </a:rPr>
              <a:t>Depth using Two Focal Plane Positions</a:t>
            </a:r>
          </a:p>
        </p:txBody>
      </p:sp>
      <p:sp>
        <p:nvSpPr>
          <p:cNvPr id="847" name="Shape 847"/>
          <p:cNvSpPr txBox="1"/>
          <p:nvPr/>
        </p:nvSpPr>
        <p:spPr>
          <a:xfrm>
            <a:off x="685800" y="3212067"/>
            <a:ext cx="2286000" cy="36933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a:solidFill>
                  <a:srgbClr val="E36C09"/>
                </a:solidFill>
                <a:latin typeface="Times New Roman"/>
                <a:ea typeface="Times New Roman"/>
                <a:cs typeface="Times New Roman"/>
                <a:sym typeface="Times New Roman"/>
              </a:rPr>
              <a:t>Focal Plane Position 1</a:t>
            </a:r>
          </a:p>
        </p:txBody>
      </p:sp>
      <p:pic>
        <p:nvPicPr>
          <p:cNvPr id="848" name="Shape 848"/>
          <p:cNvPicPr preferRelativeResize="0"/>
          <p:nvPr/>
        </p:nvPicPr>
        <p:blipFill rotWithShape="1">
          <a:blip r:embed="rId3">
            <a:alphaModFix/>
          </a:blip>
          <a:srcRect/>
          <a:stretch/>
        </p:blipFill>
        <p:spPr>
          <a:xfrm>
            <a:off x="685800" y="1676400"/>
            <a:ext cx="2285999" cy="1524489"/>
          </a:xfrm>
          <a:prstGeom prst="rect">
            <a:avLst/>
          </a:prstGeom>
          <a:noFill/>
          <a:ln w="9525" cap="flat" cmpd="sng">
            <a:solidFill>
              <a:srgbClr val="4D4D4D"/>
            </a:solidFill>
            <a:prstDash val="solid"/>
            <a:miter/>
            <a:headEnd type="none" w="med" len="med"/>
            <a:tailEnd type="none" w="med" len="med"/>
          </a:ln>
        </p:spPr>
      </p:pic>
      <p:grpSp>
        <p:nvGrpSpPr>
          <p:cNvPr id="849" name="Shape 849"/>
          <p:cNvGrpSpPr/>
          <p:nvPr/>
        </p:nvGrpSpPr>
        <p:grpSpPr>
          <a:xfrm>
            <a:off x="990599" y="2053261"/>
            <a:ext cx="427502" cy="537539"/>
            <a:chOff x="1576058" y="1733490"/>
            <a:chExt cx="405141" cy="509423"/>
          </a:xfrm>
        </p:grpSpPr>
        <p:sp>
          <p:nvSpPr>
            <p:cNvPr id="850" name="Shape 850"/>
            <p:cNvSpPr/>
            <p:nvPr/>
          </p:nvSpPr>
          <p:spPr>
            <a:xfrm>
              <a:off x="1576058" y="1953341"/>
              <a:ext cx="100341" cy="104059"/>
            </a:xfrm>
            <a:prstGeom prst="ellipse">
              <a:avLst/>
            </a:prstGeom>
            <a:solidFill>
              <a:srgbClr val="1D1B10"/>
            </a:solidFill>
            <a:ln>
              <a:noFill/>
            </a:ln>
          </p:spPr>
          <p:txBody>
            <a:bodyPr lIns="91425" tIns="45700" rIns="91425" bIns="45700" anchor="ctr" anchorCtr="0">
              <a:noAutofit/>
            </a:bodyPr>
            <a:lstStyle/>
            <a:p>
              <a:pPr marL="0" marR="0" lvl="0" indent="0" algn="ctr" rtl="0">
                <a:spcBef>
                  <a:spcPts val="0"/>
                </a:spcBef>
                <a:spcAft>
                  <a:spcPts val="0"/>
                </a:spcAft>
                <a:buNone/>
              </a:pPr>
              <a:endParaRPr sz="2400" b="1">
                <a:solidFill>
                  <a:srgbClr val="1D1B10"/>
                </a:solidFill>
                <a:latin typeface="Times New Roman"/>
                <a:ea typeface="Times New Roman"/>
                <a:cs typeface="Times New Roman"/>
                <a:sym typeface="Times New Roman"/>
              </a:endParaRPr>
            </a:p>
          </p:txBody>
        </p:sp>
        <p:sp>
          <p:nvSpPr>
            <p:cNvPr id="851" name="Shape 851"/>
            <p:cNvSpPr txBox="1"/>
            <p:nvPr/>
          </p:nvSpPr>
          <p:spPr>
            <a:xfrm>
              <a:off x="1624426" y="1733490"/>
              <a:ext cx="356773" cy="509423"/>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b="1">
                  <a:solidFill>
                    <a:srgbClr val="1D1B10"/>
                  </a:solidFill>
                  <a:latin typeface="Times New Roman"/>
                  <a:ea typeface="Times New Roman"/>
                  <a:cs typeface="Times New Roman"/>
                  <a:sym typeface="Times New Roman"/>
                </a:rPr>
                <a:t>A</a:t>
              </a:r>
            </a:p>
          </p:txBody>
        </p:sp>
      </p:grpSp>
      <p:sp>
        <p:nvSpPr>
          <p:cNvPr id="852" name="Shape 852"/>
          <p:cNvSpPr txBox="1"/>
          <p:nvPr/>
        </p:nvSpPr>
        <p:spPr>
          <a:xfrm>
            <a:off x="685800" y="5498067"/>
            <a:ext cx="2286000" cy="36933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a:solidFill>
                  <a:srgbClr val="E36C09"/>
                </a:solidFill>
                <a:latin typeface="Times New Roman"/>
                <a:ea typeface="Times New Roman"/>
                <a:cs typeface="Times New Roman"/>
                <a:sym typeface="Times New Roman"/>
              </a:rPr>
              <a:t>Focal Plane Position 2</a:t>
            </a:r>
          </a:p>
        </p:txBody>
      </p:sp>
      <p:pic>
        <p:nvPicPr>
          <p:cNvPr id="853" name="Shape 853"/>
          <p:cNvPicPr preferRelativeResize="0"/>
          <p:nvPr/>
        </p:nvPicPr>
        <p:blipFill rotWithShape="1">
          <a:blip r:embed="rId4">
            <a:alphaModFix/>
          </a:blip>
          <a:srcRect/>
          <a:stretch/>
        </p:blipFill>
        <p:spPr>
          <a:xfrm>
            <a:off x="685800" y="3962400"/>
            <a:ext cx="2286000" cy="1524489"/>
          </a:xfrm>
          <a:prstGeom prst="rect">
            <a:avLst/>
          </a:prstGeom>
          <a:noFill/>
          <a:ln w="9525" cap="flat" cmpd="sng">
            <a:solidFill>
              <a:srgbClr val="4D4D4D"/>
            </a:solidFill>
            <a:prstDash val="solid"/>
            <a:miter/>
            <a:headEnd type="none" w="med" len="med"/>
            <a:tailEnd type="none" w="med" len="med"/>
          </a:ln>
        </p:spPr>
      </p:pic>
      <p:grpSp>
        <p:nvGrpSpPr>
          <p:cNvPr id="854" name="Shape 854"/>
          <p:cNvGrpSpPr/>
          <p:nvPr/>
        </p:nvGrpSpPr>
        <p:grpSpPr>
          <a:xfrm>
            <a:off x="990599" y="4339261"/>
            <a:ext cx="427502" cy="537539"/>
            <a:chOff x="1576058" y="1733490"/>
            <a:chExt cx="405141" cy="509423"/>
          </a:xfrm>
        </p:grpSpPr>
        <p:sp>
          <p:nvSpPr>
            <p:cNvPr id="855" name="Shape 855"/>
            <p:cNvSpPr/>
            <p:nvPr/>
          </p:nvSpPr>
          <p:spPr>
            <a:xfrm>
              <a:off x="1576058" y="1953341"/>
              <a:ext cx="100341" cy="104059"/>
            </a:xfrm>
            <a:prstGeom prst="ellipse">
              <a:avLst/>
            </a:prstGeom>
            <a:solidFill>
              <a:srgbClr val="1D1B10"/>
            </a:solidFill>
            <a:ln>
              <a:noFill/>
            </a:ln>
          </p:spPr>
          <p:txBody>
            <a:bodyPr lIns="91425" tIns="45700" rIns="91425" bIns="45700" anchor="ctr" anchorCtr="0">
              <a:noAutofit/>
            </a:bodyPr>
            <a:lstStyle/>
            <a:p>
              <a:pPr marL="0" marR="0" lvl="0" indent="0" algn="ctr" rtl="0">
                <a:spcBef>
                  <a:spcPts val="0"/>
                </a:spcBef>
                <a:spcAft>
                  <a:spcPts val="0"/>
                </a:spcAft>
                <a:buNone/>
              </a:pPr>
              <a:endParaRPr sz="2400" b="1">
                <a:solidFill>
                  <a:srgbClr val="1D1B10"/>
                </a:solidFill>
                <a:latin typeface="Times New Roman"/>
                <a:ea typeface="Times New Roman"/>
                <a:cs typeface="Times New Roman"/>
                <a:sym typeface="Times New Roman"/>
              </a:endParaRPr>
            </a:p>
          </p:txBody>
        </p:sp>
        <p:sp>
          <p:nvSpPr>
            <p:cNvPr id="856" name="Shape 856"/>
            <p:cNvSpPr txBox="1"/>
            <p:nvPr/>
          </p:nvSpPr>
          <p:spPr>
            <a:xfrm>
              <a:off x="1624426" y="1733490"/>
              <a:ext cx="356773" cy="509423"/>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b="1">
                  <a:solidFill>
                    <a:srgbClr val="1D1B10"/>
                  </a:solidFill>
                  <a:latin typeface="Times New Roman"/>
                  <a:ea typeface="Times New Roman"/>
                  <a:cs typeface="Times New Roman"/>
                  <a:sym typeface="Times New Roman"/>
                </a:rPr>
                <a:t>A</a:t>
              </a:r>
            </a:p>
          </p:txBody>
        </p:sp>
      </p:grpSp>
      <p:sp>
        <p:nvSpPr>
          <p:cNvPr id="857" name="Shape 85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23</a:t>
            </a:fld>
            <a:endParaRPr lang="en-US" sz="1200">
              <a:solidFill>
                <a:srgbClr val="888888"/>
              </a:solidFill>
              <a:latin typeface="Calibri"/>
              <a:ea typeface="Calibri"/>
              <a:cs typeface="Calibri"/>
              <a:sym typeface="Calibri"/>
            </a:endParaRPr>
          </a:p>
        </p:txBody>
      </p:sp>
      <p:sp>
        <p:nvSpPr>
          <p:cNvPr id="858" name="Shape 858"/>
          <p:cNvSpPr txBox="1"/>
          <p:nvPr/>
        </p:nvSpPr>
        <p:spPr>
          <a:xfrm>
            <a:off x="685800" y="1153179"/>
            <a:ext cx="2209799" cy="52321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800">
                <a:solidFill>
                  <a:srgbClr val="E36C09"/>
                </a:solidFill>
                <a:latin typeface="Times New Roman"/>
                <a:ea typeface="Times New Roman"/>
                <a:cs typeface="Times New Roman"/>
                <a:sym typeface="Times New Roman"/>
              </a:rPr>
              <a:t>Input</a:t>
            </a:r>
          </a:p>
        </p:txBody>
      </p:sp>
      <p:grpSp>
        <p:nvGrpSpPr>
          <p:cNvPr id="859" name="Shape 859"/>
          <p:cNvGrpSpPr/>
          <p:nvPr/>
        </p:nvGrpSpPr>
        <p:grpSpPr>
          <a:xfrm>
            <a:off x="3581375" y="4178460"/>
            <a:ext cx="4800599" cy="1538714"/>
            <a:chOff x="3581400" y="4176285"/>
            <a:chExt cx="4800599" cy="1538714"/>
          </a:xfrm>
        </p:grpSpPr>
        <p:sp>
          <p:nvSpPr>
            <p:cNvPr id="860" name="Shape 860"/>
            <p:cNvSpPr txBox="1"/>
            <p:nvPr/>
          </p:nvSpPr>
          <p:spPr>
            <a:xfrm>
              <a:off x="7405122" y="4339612"/>
              <a:ext cx="214876" cy="73627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200" b="1">
                  <a:solidFill>
                    <a:srgbClr val="FFFF99"/>
                  </a:solidFill>
                  <a:latin typeface="Times New Roman"/>
                  <a:ea typeface="Times New Roman"/>
                  <a:cs typeface="Times New Roman"/>
                  <a:sym typeface="Times New Roman"/>
                </a:rPr>
                <a:t>*</a:t>
              </a:r>
            </a:p>
          </p:txBody>
        </p:sp>
        <p:sp>
          <p:nvSpPr>
            <p:cNvPr id="861" name="Shape 861"/>
            <p:cNvSpPr txBox="1"/>
            <p:nvPr/>
          </p:nvSpPr>
          <p:spPr>
            <a:xfrm>
              <a:off x="6262123" y="4339612"/>
              <a:ext cx="214876" cy="73627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200" b="1">
                  <a:solidFill>
                    <a:srgbClr val="FFFF99"/>
                  </a:solidFill>
                  <a:latin typeface="Times New Roman"/>
                  <a:ea typeface="Times New Roman"/>
                  <a:cs typeface="Times New Roman"/>
                  <a:sym typeface="Times New Roman"/>
                </a:rPr>
                <a:t>*</a:t>
              </a:r>
            </a:p>
          </p:txBody>
        </p:sp>
        <p:grpSp>
          <p:nvGrpSpPr>
            <p:cNvPr id="862" name="Shape 862"/>
            <p:cNvGrpSpPr/>
            <p:nvPr/>
          </p:nvGrpSpPr>
          <p:grpSpPr>
            <a:xfrm>
              <a:off x="3955715" y="4343947"/>
              <a:ext cx="561474" cy="377652"/>
              <a:chOff x="4648200" y="2514600"/>
              <a:chExt cx="360132" cy="242229"/>
            </a:xfrm>
          </p:grpSpPr>
          <p:sp>
            <p:nvSpPr>
              <p:cNvPr id="863" name="Shape 863"/>
              <p:cNvSpPr/>
              <p:nvPr/>
            </p:nvSpPr>
            <p:spPr>
              <a:xfrm>
                <a:off x="4648200" y="2514600"/>
                <a:ext cx="228298" cy="241161"/>
              </a:xfrm>
              <a:custGeom>
                <a:avLst/>
                <a:gdLst/>
                <a:ahLst/>
                <a:cxnLst/>
                <a:rect l="0" t="0" r="0" b="0"/>
                <a:pathLst>
                  <a:path w="120000" h="120000" extrusionOk="0">
                    <a:moveTo>
                      <a:pt x="0" y="62812"/>
                    </a:moveTo>
                    <a:lnTo>
                      <a:pt x="638" y="57812"/>
                    </a:lnTo>
                    <a:lnTo>
                      <a:pt x="1595" y="53125"/>
                    </a:lnTo>
                    <a:lnTo>
                      <a:pt x="2553" y="48437"/>
                    </a:lnTo>
                    <a:lnTo>
                      <a:pt x="3510" y="43750"/>
                    </a:lnTo>
                    <a:lnTo>
                      <a:pt x="4468" y="39375"/>
                    </a:lnTo>
                    <a:lnTo>
                      <a:pt x="5425" y="35000"/>
                    </a:lnTo>
                    <a:lnTo>
                      <a:pt x="6382" y="31250"/>
                    </a:lnTo>
                    <a:lnTo>
                      <a:pt x="7340" y="27187"/>
                    </a:lnTo>
                    <a:lnTo>
                      <a:pt x="8297" y="23750"/>
                    </a:lnTo>
                    <a:lnTo>
                      <a:pt x="9255" y="20625"/>
                    </a:lnTo>
                    <a:lnTo>
                      <a:pt x="10212" y="17812"/>
                    </a:lnTo>
                    <a:lnTo>
                      <a:pt x="11170" y="15000"/>
                    </a:lnTo>
                    <a:lnTo>
                      <a:pt x="12127" y="12812"/>
                    </a:lnTo>
                    <a:lnTo>
                      <a:pt x="13085" y="10625"/>
                    </a:lnTo>
                    <a:lnTo>
                      <a:pt x="14042" y="8750"/>
                    </a:lnTo>
                    <a:lnTo>
                      <a:pt x="15000" y="7187"/>
                    </a:lnTo>
                    <a:lnTo>
                      <a:pt x="15957" y="5937"/>
                    </a:lnTo>
                    <a:lnTo>
                      <a:pt x="16914" y="4687"/>
                    </a:lnTo>
                    <a:lnTo>
                      <a:pt x="17872" y="3750"/>
                    </a:lnTo>
                    <a:lnTo>
                      <a:pt x="18829" y="3125"/>
                    </a:lnTo>
                    <a:lnTo>
                      <a:pt x="19787" y="2500"/>
                    </a:lnTo>
                    <a:lnTo>
                      <a:pt x="20744" y="1875"/>
                    </a:lnTo>
                    <a:lnTo>
                      <a:pt x="21702" y="1562"/>
                    </a:lnTo>
                    <a:lnTo>
                      <a:pt x="22659" y="1250"/>
                    </a:lnTo>
                    <a:lnTo>
                      <a:pt x="23617" y="937"/>
                    </a:lnTo>
                    <a:lnTo>
                      <a:pt x="24574" y="625"/>
                    </a:lnTo>
                    <a:lnTo>
                      <a:pt x="25531" y="625"/>
                    </a:lnTo>
                    <a:lnTo>
                      <a:pt x="26489" y="312"/>
                    </a:lnTo>
                    <a:lnTo>
                      <a:pt x="27127" y="312"/>
                    </a:lnTo>
                    <a:lnTo>
                      <a:pt x="28085" y="312"/>
                    </a:lnTo>
                    <a:lnTo>
                      <a:pt x="29042" y="0"/>
                    </a:lnTo>
                    <a:lnTo>
                      <a:pt x="30000" y="0"/>
                    </a:lnTo>
                    <a:lnTo>
                      <a:pt x="30957" y="0"/>
                    </a:lnTo>
                    <a:lnTo>
                      <a:pt x="31914" y="0"/>
                    </a:lnTo>
                    <a:lnTo>
                      <a:pt x="32872" y="0"/>
                    </a:lnTo>
                    <a:lnTo>
                      <a:pt x="33829" y="0"/>
                    </a:lnTo>
                    <a:lnTo>
                      <a:pt x="34787" y="0"/>
                    </a:lnTo>
                    <a:lnTo>
                      <a:pt x="35744" y="0"/>
                    </a:lnTo>
                    <a:lnTo>
                      <a:pt x="36702" y="0"/>
                    </a:lnTo>
                    <a:lnTo>
                      <a:pt x="37659" y="0"/>
                    </a:lnTo>
                    <a:lnTo>
                      <a:pt x="38617" y="0"/>
                    </a:lnTo>
                    <a:lnTo>
                      <a:pt x="39574" y="0"/>
                    </a:lnTo>
                    <a:lnTo>
                      <a:pt x="40531" y="0"/>
                    </a:lnTo>
                    <a:lnTo>
                      <a:pt x="41489" y="0"/>
                    </a:lnTo>
                    <a:lnTo>
                      <a:pt x="42446" y="0"/>
                    </a:lnTo>
                    <a:lnTo>
                      <a:pt x="43404" y="0"/>
                    </a:lnTo>
                    <a:lnTo>
                      <a:pt x="44361" y="0"/>
                    </a:lnTo>
                    <a:lnTo>
                      <a:pt x="45319" y="0"/>
                    </a:lnTo>
                    <a:lnTo>
                      <a:pt x="46276" y="0"/>
                    </a:lnTo>
                    <a:lnTo>
                      <a:pt x="47234" y="0"/>
                    </a:lnTo>
                    <a:lnTo>
                      <a:pt x="48191" y="0"/>
                    </a:lnTo>
                    <a:lnTo>
                      <a:pt x="49148" y="0"/>
                    </a:lnTo>
                    <a:lnTo>
                      <a:pt x="50106" y="0"/>
                    </a:lnTo>
                    <a:lnTo>
                      <a:pt x="51063" y="0"/>
                    </a:lnTo>
                    <a:lnTo>
                      <a:pt x="52021" y="0"/>
                    </a:lnTo>
                    <a:lnTo>
                      <a:pt x="52978" y="0"/>
                    </a:lnTo>
                    <a:lnTo>
                      <a:pt x="53936" y="0"/>
                    </a:lnTo>
                    <a:lnTo>
                      <a:pt x="54574" y="0"/>
                    </a:lnTo>
                    <a:lnTo>
                      <a:pt x="55531" y="0"/>
                    </a:lnTo>
                    <a:lnTo>
                      <a:pt x="56489" y="0"/>
                    </a:lnTo>
                    <a:lnTo>
                      <a:pt x="57446" y="0"/>
                    </a:lnTo>
                    <a:lnTo>
                      <a:pt x="58404" y="0"/>
                    </a:lnTo>
                    <a:lnTo>
                      <a:pt x="59361" y="0"/>
                    </a:lnTo>
                    <a:lnTo>
                      <a:pt x="60319" y="0"/>
                    </a:lnTo>
                    <a:lnTo>
                      <a:pt x="61276" y="0"/>
                    </a:lnTo>
                    <a:lnTo>
                      <a:pt x="62234" y="0"/>
                    </a:lnTo>
                    <a:lnTo>
                      <a:pt x="63191" y="0"/>
                    </a:lnTo>
                    <a:lnTo>
                      <a:pt x="64148" y="0"/>
                    </a:lnTo>
                    <a:lnTo>
                      <a:pt x="65106" y="0"/>
                    </a:lnTo>
                    <a:lnTo>
                      <a:pt x="66063" y="0"/>
                    </a:lnTo>
                    <a:lnTo>
                      <a:pt x="67021" y="312"/>
                    </a:lnTo>
                    <a:lnTo>
                      <a:pt x="67978" y="312"/>
                    </a:lnTo>
                    <a:lnTo>
                      <a:pt x="68936" y="312"/>
                    </a:lnTo>
                    <a:lnTo>
                      <a:pt x="69893" y="625"/>
                    </a:lnTo>
                    <a:lnTo>
                      <a:pt x="70851" y="625"/>
                    </a:lnTo>
                    <a:lnTo>
                      <a:pt x="71808" y="937"/>
                    </a:lnTo>
                    <a:lnTo>
                      <a:pt x="72765" y="1250"/>
                    </a:lnTo>
                    <a:lnTo>
                      <a:pt x="73723" y="1562"/>
                    </a:lnTo>
                    <a:lnTo>
                      <a:pt x="74680" y="1875"/>
                    </a:lnTo>
                    <a:lnTo>
                      <a:pt x="75638" y="2500"/>
                    </a:lnTo>
                    <a:lnTo>
                      <a:pt x="76595" y="3125"/>
                    </a:lnTo>
                    <a:lnTo>
                      <a:pt x="77553" y="3750"/>
                    </a:lnTo>
                    <a:lnTo>
                      <a:pt x="78510" y="4687"/>
                    </a:lnTo>
                    <a:lnTo>
                      <a:pt x="79468" y="5937"/>
                    </a:lnTo>
                    <a:lnTo>
                      <a:pt x="80425" y="7187"/>
                    </a:lnTo>
                    <a:lnTo>
                      <a:pt x="81063" y="8750"/>
                    </a:lnTo>
                    <a:lnTo>
                      <a:pt x="82021" y="10625"/>
                    </a:lnTo>
                    <a:lnTo>
                      <a:pt x="82978" y="12812"/>
                    </a:lnTo>
                    <a:lnTo>
                      <a:pt x="83936" y="15000"/>
                    </a:lnTo>
                    <a:lnTo>
                      <a:pt x="84893" y="17812"/>
                    </a:lnTo>
                    <a:lnTo>
                      <a:pt x="85851" y="20625"/>
                    </a:lnTo>
                    <a:lnTo>
                      <a:pt x="86808" y="23750"/>
                    </a:lnTo>
                    <a:lnTo>
                      <a:pt x="87765" y="27187"/>
                    </a:lnTo>
                    <a:lnTo>
                      <a:pt x="88723" y="31250"/>
                    </a:lnTo>
                    <a:lnTo>
                      <a:pt x="89680" y="35000"/>
                    </a:lnTo>
                    <a:lnTo>
                      <a:pt x="90638" y="39375"/>
                    </a:lnTo>
                    <a:lnTo>
                      <a:pt x="91595" y="43750"/>
                    </a:lnTo>
                    <a:lnTo>
                      <a:pt x="92553" y="48437"/>
                    </a:lnTo>
                    <a:lnTo>
                      <a:pt x="93510" y="53125"/>
                    </a:lnTo>
                    <a:lnTo>
                      <a:pt x="94468" y="57812"/>
                    </a:lnTo>
                    <a:lnTo>
                      <a:pt x="95425" y="62812"/>
                    </a:lnTo>
                    <a:lnTo>
                      <a:pt x="96382" y="67500"/>
                    </a:lnTo>
                    <a:lnTo>
                      <a:pt x="97340" y="72187"/>
                    </a:lnTo>
                    <a:lnTo>
                      <a:pt x="98297" y="76875"/>
                    </a:lnTo>
                    <a:lnTo>
                      <a:pt x="99255" y="81250"/>
                    </a:lnTo>
                    <a:lnTo>
                      <a:pt x="100212" y="85625"/>
                    </a:lnTo>
                    <a:lnTo>
                      <a:pt x="101170" y="89375"/>
                    </a:lnTo>
                    <a:lnTo>
                      <a:pt x="102127" y="93437"/>
                    </a:lnTo>
                    <a:lnTo>
                      <a:pt x="103085" y="96875"/>
                    </a:lnTo>
                    <a:lnTo>
                      <a:pt x="104042" y="100000"/>
                    </a:lnTo>
                    <a:lnTo>
                      <a:pt x="105000" y="102812"/>
                    </a:lnTo>
                    <a:lnTo>
                      <a:pt x="105957" y="105625"/>
                    </a:lnTo>
                    <a:lnTo>
                      <a:pt x="106914" y="107812"/>
                    </a:lnTo>
                    <a:lnTo>
                      <a:pt x="107872" y="110000"/>
                    </a:lnTo>
                    <a:lnTo>
                      <a:pt x="108510" y="111875"/>
                    </a:lnTo>
                    <a:lnTo>
                      <a:pt x="109468" y="113437"/>
                    </a:lnTo>
                    <a:lnTo>
                      <a:pt x="110425" y="114687"/>
                    </a:lnTo>
                    <a:lnTo>
                      <a:pt x="111382" y="115937"/>
                    </a:lnTo>
                    <a:lnTo>
                      <a:pt x="112340" y="116875"/>
                    </a:lnTo>
                    <a:lnTo>
                      <a:pt x="113297" y="117500"/>
                    </a:lnTo>
                    <a:lnTo>
                      <a:pt x="114255" y="118125"/>
                    </a:lnTo>
                    <a:lnTo>
                      <a:pt x="115212" y="118750"/>
                    </a:lnTo>
                    <a:lnTo>
                      <a:pt x="116170" y="119062"/>
                    </a:lnTo>
                    <a:lnTo>
                      <a:pt x="117127" y="119375"/>
                    </a:lnTo>
                    <a:lnTo>
                      <a:pt x="118085" y="119687"/>
                    </a:lnTo>
                    <a:lnTo>
                      <a:pt x="119042" y="120000"/>
                    </a:lnTo>
                    <a:lnTo>
                      <a:pt x="120000" y="120000"/>
                    </a:lnTo>
                  </a:path>
                </a:pathLst>
              </a:custGeom>
              <a:noFill/>
              <a:ln w="25400" cap="flat" cmpd="sng">
                <a:solidFill>
                  <a:srgbClr val="FFFF99"/>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600">
                  <a:solidFill>
                    <a:srgbClr val="E36C09"/>
                  </a:solidFill>
                  <a:latin typeface="Times New Roman"/>
                  <a:ea typeface="Times New Roman"/>
                  <a:cs typeface="Times New Roman"/>
                  <a:sym typeface="Times New Roman"/>
                </a:endParaRPr>
              </a:p>
            </p:txBody>
          </p:sp>
          <p:sp>
            <p:nvSpPr>
              <p:cNvPr id="864" name="Shape 864"/>
              <p:cNvSpPr/>
              <p:nvPr/>
            </p:nvSpPr>
            <p:spPr>
              <a:xfrm>
                <a:off x="4876498" y="2637857"/>
                <a:ext cx="131834" cy="118971"/>
              </a:xfrm>
              <a:custGeom>
                <a:avLst/>
                <a:gdLst/>
                <a:ahLst/>
                <a:cxnLst/>
                <a:rect l="0" t="0" r="0" b="0"/>
                <a:pathLst>
                  <a:path w="120000" h="120000" extrusionOk="0">
                    <a:moveTo>
                      <a:pt x="0" y="118736"/>
                    </a:moveTo>
                    <a:lnTo>
                      <a:pt x="1651" y="119368"/>
                    </a:lnTo>
                    <a:lnTo>
                      <a:pt x="3302" y="119368"/>
                    </a:lnTo>
                    <a:lnTo>
                      <a:pt x="4954" y="119368"/>
                    </a:lnTo>
                    <a:lnTo>
                      <a:pt x="6605" y="119999"/>
                    </a:lnTo>
                    <a:lnTo>
                      <a:pt x="8256" y="119999"/>
                    </a:lnTo>
                    <a:lnTo>
                      <a:pt x="9908" y="119999"/>
                    </a:lnTo>
                    <a:lnTo>
                      <a:pt x="11559" y="119999"/>
                    </a:lnTo>
                    <a:lnTo>
                      <a:pt x="13211" y="119999"/>
                    </a:lnTo>
                    <a:lnTo>
                      <a:pt x="14862" y="119999"/>
                    </a:lnTo>
                    <a:lnTo>
                      <a:pt x="16513" y="119999"/>
                    </a:lnTo>
                    <a:lnTo>
                      <a:pt x="18165" y="119999"/>
                    </a:lnTo>
                    <a:lnTo>
                      <a:pt x="19816" y="119999"/>
                    </a:lnTo>
                    <a:lnTo>
                      <a:pt x="21467" y="119999"/>
                    </a:lnTo>
                    <a:lnTo>
                      <a:pt x="23119" y="119999"/>
                    </a:lnTo>
                    <a:lnTo>
                      <a:pt x="24770" y="119999"/>
                    </a:lnTo>
                    <a:lnTo>
                      <a:pt x="25871" y="119999"/>
                    </a:lnTo>
                    <a:lnTo>
                      <a:pt x="27522" y="119999"/>
                    </a:lnTo>
                    <a:lnTo>
                      <a:pt x="29174" y="119999"/>
                    </a:lnTo>
                    <a:lnTo>
                      <a:pt x="30825" y="119999"/>
                    </a:lnTo>
                    <a:lnTo>
                      <a:pt x="32477" y="119999"/>
                    </a:lnTo>
                    <a:lnTo>
                      <a:pt x="34128" y="119999"/>
                    </a:lnTo>
                    <a:lnTo>
                      <a:pt x="35779" y="119999"/>
                    </a:lnTo>
                    <a:lnTo>
                      <a:pt x="37431" y="119999"/>
                    </a:lnTo>
                    <a:lnTo>
                      <a:pt x="39082" y="119999"/>
                    </a:lnTo>
                    <a:lnTo>
                      <a:pt x="40733" y="119999"/>
                    </a:lnTo>
                    <a:lnTo>
                      <a:pt x="42385" y="119999"/>
                    </a:lnTo>
                    <a:lnTo>
                      <a:pt x="44036" y="119999"/>
                    </a:lnTo>
                    <a:lnTo>
                      <a:pt x="45688" y="119999"/>
                    </a:lnTo>
                    <a:lnTo>
                      <a:pt x="47339" y="119999"/>
                    </a:lnTo>
                    <a:lnTo>
                      <a:pt x="48990" y="119999"/>
                    </a:lnTo>
                    <a:lnTo>
                      <a:pt x="50642" y="119999"/>
                    </a:lnTo>
                    <a:lnTo>
                      <a:pt x="52293" y="119999"/>
                    </a:lnTo>
                    <a:lnTo>
                      <a:pt x="53944" y="119999"/>
                    </a:lnTo>
                    <a:lnTo>
                      <a:pt x="55596" y="119999"/>
                    </a:lnTo>
                    <a:lnTo>
                      <a:pt x="57247" y="119999"/>
                    </a:lnTo>
                    <a:lnTo>
                      <a:pt x="58899" y="119999"/>
                    </a:lnTo>
                    <a:lnTo>
                      <a:pt x="60550" y="119999"/>
                    </a:lnTo>
                    <a:lnTo>
                      <a:pt x="62201" y="119999"/>
                    </a:lnTo>
                    <a:lnTo>
                      <a:pt x="63853" y="119999"/>
                    </a:lnTo>
                    <a:lnTo>
                      <a:pt x="65504" y="119999"/>
                    </a:lnTo>
                    <a:lnTo>
                      <a:pt x="67155" y="119999"/>
                    </a:lnTo>
                    <a:lnTo>
                      <a:pt x="68807" y="119999"/>
                    </a:lnTo>
                    <a:lnTo>
                      <a:pt x="70458" y="119999"/>
                    </a:lnTo>
                    <a:lnTo>
                      <a:pt x="72110" y="119368"/>
                    </a:lnTo>
                    <a:lnTo>
                      <a:pt x="73211" y="119368"/>
                    </a:lnTo>
                    <a:lnTo>
                      <a:pt x="74862" y="119368"/>
                    </a:lnTo>
                    <a:lnTo>
                      <a:pt x="76513" y="118736"/>
                    </a:lnTo>
                    <a:lnTo>
                      <a:pt x="78165" y="118736"/>
                    </a:lnTo>
                    <a:lnTo>
                      <a:pt x="79816" y="118105"/>
                    </a:lnTo>
                    <a:lnTo>
                      <a:pt x="81467" y="117473"/>
                    </a:lnTo>
                    <a:lnTo>
                      <a:pt x="83119" y="116842"/>
                    </a:lnTo>
                    <a:lnTo>
                      <a:pt x="84770" y="116210"/>
                    </a:lnTo>
                    <a:lnTo>
                      <a:pt x="86422" y="114947"/>
                    </a:lnTo>
                    <a:lnTo>
                      <a:pt x="88073" y="113684"/>
                    </a:lnTo>
                    <a:lnTo>
                      <a:pt x="89724" y="112421"/>
                    </a:lnTo>
                    <a:lnTo>
                      <a:pt x="91376" y="110526"/>
                    </a:lnTo>
                    <a:lnTo>
                      <a:pt x="93027" y="108000"/>
                    </a:lnTo>
                    <a:lnTo>
                      <a:pt x="94678" y="105473"/>
                    </a:lnTo>
                    <a:lnTo>
                      <a:pt x="96330" y="102315"/>
                    </a:lnTo>
                    <a:lnTo>
                      <a:pt x="97981" y="98526"/>
                    </a:lnTo>
                    <a:lnTo>
                      <a:pt x="99633" y="94105"/>
                    </a:lnTo>
                    <a:lnTo>
                      <a:pt x="101284" y="89684"/>
                    </a:lnTo>
                    <a:lnTo>
                      <a:pt x="102935" y="84000"/>
                    </a:lnTo>
                    <a:lnTo>
                      <a:pt x="104587" y="78315"/>
                    </a:lnTo>
                    <a:lnTo>
                      <a:pt x="106238" y="72000"/>
                    </a:lnTo>
                    <a:lnTo>
                      <a:pt x="107889" y="65052"/>
                    </a:lnTo>
                    <a:lnTo>
                      <a:pt x="109541" y="56842"/>
                    </a:lnTo>
                    <a:lnTo>
                      <a:pt x="111192" y="49263"/>
                    </a:lnTo>
                    <a:lnTo>
                      <a:pt x="112844" y="40421"/>
                    </a:lnTo>
                    <a:lnTo>
                      <a:pt x="114495" y="31578"/>
                    </a:lnTo>
                    <a:lnTo>
                      <a:pt x="116146" y="22105"/>
                    </a:lnTo>
                    <a:lnTo>
                      <a:pt x="117798" y="12631"/>
                    </a:lnTo>
                    <a:lnTo>
                      <a:pt x="119449" y="3157"/>
                    </a:lnTo>
                    <a:lnTo>
                      <a:pt x="120000" y="0"/>
                    </a:lnTo>
                  </a:path>
                </a:pathLst>
              </a:custGeom>
              <a:noFill/>
              <a:ln w="25400" cap="flat" cmpd="sng">
                <a:solidFill>
                  <a:srgbClr val="FFFF99"/>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600">
                  <a:solidFill>
                    <a:srgbClr val="E36C09"/>
                  </a:solidFill>
                  <a:latin typeface="Times New Roman"/>
                  <a:ea typeface="Times New Roman"/>
                  <a:cs typeface="Times New Roman"/>
                  <a:sym typeface="Times New Roman"/>
                </a:endParaRPr>
              </a:p>
            </p:txBody>
          </p:sp>
        </p:grpSp>
        <p:grpSp>
          <p:nvGrpSpPr>
            <p:cNvPr id="865" name="Shape 865"/>
            <p:cNvGrpSpPr/>
            <p:nvPr/>
          </p:nvGrpSpPr>
          <p:grpSpPr>
            <a:xfrm>
              <a:off x="6547961" y="4440863"/>
              <a:ext cx="569364" cy="374316"/>
              <a:chOff x="8059989" y="2133600"/>
              <a:chExt cx="456837" cy="300337"/>
            </a:xfrm>
          </p:grpSpPr>
          <p:sp>
            <p:nvSpPr>
              <p:cNvPr id="866" name="Shape 866"/>
              <p:cNvSpPr/>
              <p:nvPr/>
            </p:nvSpPr>
            <p:spPr>
              <a:xfrm>
                <a:off x="8161515" y="2133600"/>
                <a:ext cx="160778" cy="300337"/>
              </a:xfrm>
              <a:custGeom>
                <a:avLst/>
                <a:gdLst/>
                <a:ahLst/>
                <a:cxnLst/>
                <a:rect l="0" t="0" r="0" b="0"/>
                <a:pathLst>
                  <a:path w="120000" h="120000" extrusionOk="0">
                    <a:moveTo>
                      <a:pt x="0" y="120000"/>
                    </a:moveTo>
                    <a:lnTo>
                      <a:pt x="1085" y="120000"/>
                    </a:lnTo>
                    <a:lnTo>
                      <a:pt x="2171" y="120000"/>
                    </a:lnTo>
                    <a:lnTo>
                      <a:pt x="2714" y="120000"/>
                    </a:lnTo>
                    <a:lnTo>
                      <a:pt x="3800" y="120000"/>
                    </a:lnTo>
                    <a:lnTo>
                      <a:pt x="4886" y="120000"/>
                    </a:lnTo>
                    <a:lnTo>
                      <a:pt x="5972" y="120000"/>
                    </a:lnTo>
                    <a:lnTo>
                      <a:pt x="6515" y="120000"/>
                    </a:lnTo>
                    <a:lnTo>
                      <a:pt x="7601" y="120000"/>
                    </a:lnTo>
                    <a:lnTo>
                      <a:pt x="8687" y="120000"/>
                    </a:lnTo>
                    <a:lnTo>
                      <a:pt x="9773" y="120000"/>
                    </a:lnTo>
                    <a:lnTo>
                      <a:pt x="10316" y="120000"/>
                    </a:lnTo>
                    <a:lnTo>
                      <a:pt x="11402" y="119510"/>
                    </a:lnTo>
                    <a:lnTo>
                      <a:pt x="12488" y="119510"/>
                    </a:lnTo>
                    <a:lnTo>
                      <a:pt x="13574" y="119510"/>
                    </a:lnTo>
                    <a:lnTo>
                      <a:pt x="14117" y="119510"/>
                    </a:lnTo>
                    <a:lnTo>
                      <a:pt x="15203" y="119510"/>
                    </a:lnTo>
                    <a:lnTo>
                      <a:pt x="16289" y="119510"/>
                    </a:lnTo>
                    <a:lnTo>
                      <a:pt x="16832" y="119510"/>
                    </a:lnTo>
                    <a:lnTo>
                      <a:pt x="17918" y="119510"/>
                    </a:lnTo>
                    <a:lnTo>
                      <a:pt x="19004" y="119510"/>
                    </a:lnTo>
                    <a:lnTo>
                      <a:pt x="20090" y="119510"/>
                    </a:lnTo>
                    <a:lnTo>
                      <a:pt x="20633" y="119510"/>
                    </a:lnTo>
                    <a:lnTo>
                      <a:pt x="21719" y="119510"/>
                    </a:lnTo>
                    <a:lnTo>
                      <a:pt x="22805" y="119510"/>
                    </a:lnTo>
                    <a:lnTo>
                      <a:pt x="23891" y="119510"/>
                    </a:lnTo>
                    <a:lnTo>
                      <a:pt x="24434" y="119510"/>
                    </a:lnTo>
                    <a:lnTo>
                      <a:pt x="25520" y="119510"/>
                    </a:lnTo>
                    <a:lnTo>
                      <a:pt x="26606" y="119510"/>
                    </a:lnTo>
                    <a:lnTo>
                      <a:pt x="27692" y="119510"/>
                    </a:lnTo>
                    <a:lnTo>
                      <a:pt x="28235" y="119510"/>
                    </a:lnTo>
                    <a:lnTo>
                      <a:pt x="29321" y="119510"/>
                    </a:lnTo>
                    <a:lnTo>
                      <a:pt x="30407" y="119020"/>
                    </a:lnTo>
                    <a:lnTo>
                      <a:pt x="31493" y="119020"/>
                    </a:lnTo>
                    <a:lnTo>
                      <a:pt x="32036" y="118530"/>
                    </a:lnTo>
                    <a:lnTo>
                      <a:pt x="33122" y="118040"/>
                    </a:lnTo>
                    <a:lnTo>
                      <a:pt x="34208" y="117061"/>
                    </a:lnTo>
                    <a:lnTo>
                      <a:pt x="34751" y="116081"/>
                    </a:lnTo>
                    <a:lnTo>
                      <a:pt x="35837" y="114612"/>
                    </a:lnTo>
                    <a:lnTo>
                      <a:pt x="36923" y="112653"/>
                    </a:lnTo>
                    <a:lnTo>
                      <a:pt x="38009" y="110693"/>
                    </a:lnTo>
                    <a:lnTo>
                      <a:pt x="38552" y="107755"/>
                    </a:lnTo>
                    <a:lnTo>
                      <a:pt x="39638" y="104326"/>
                    </a:lnTo>
                    <a:lnTo>
                      <a:pt x="40723" y="100897"/>
                    </a:lnTo>
                    <a:lnTo>
                      <a:pt x="41809" y="96000"/>
                    </a:lnTo>
                    <a:lnTo>
                      <a:pt x="42352" y="91102"/>
                    </a:lnTo>
                    <a:lnTo>
                      <a:pt x="43438" y="85714"/>
                    </a:lnTo>
                    <a:lnTo>
                      <a:pt x="44524" y="79836"/>
                    </a:lnTo>
                    <a:lnTo>
                      <a:pt x="45610" y="73469"/>
                    </a:lnTo>
                    <a:lnTo>
                      <a:pt x="46153" y="66612"/>
                    </a:lnTo>
                    <a:lnTo>
                      <a:pt x="47239" y="59755"/>
                    </a:lnTo>
                    <a:lnTo>
                      <a:pt x="48325" y="53387"/>
                    </a:lnTo>
                    <a:lnTo>
                      <a:pt x="49411" y="46530"/>
                    </a:lnTo>
                    <a:lnTo>
                      <a:pt x="49954" y="40163"/>
                    </a:lnTo>
                    <a:lnTo>
                      <a:pt x="51040" y="34285"/>
                    </a:lnTo>
                    <a:lnTo>
                      <a:pt x="52126" y="28897"/>
                    </a:lnTo>
                    <a:lnTo>
                      <a:pt x="52669" y="23510"/>
                    </a:lnTo>
                    <a:lnTo>
                      <a:pt x="53755" y="19102"/>
                    </a:lnTo>
                    <a:lnTo>
                      <a:pt x="54841" y="15183"/>
                    </a:lnTo>
                    <a:lnTo>
                      <a:pt x="55927" y="12244"/>
                    </a:lnTo>
                    <a:lnTo>
                      <a:pt x="56470" y="9306"/>
                    </a:lnTo>
                    <a:lnTo>
                      <a:pt x="57556" y="6857"/>
                    </a:lnTo>
                    <a:lnTo>
                      <a:pt x="58642" y="5387"/>
                    </a:lnTo>
                    <a:lnTo>
                      <a:pt x="59728" y="3918"/>
                    </a:lnTo>
                    <a:lnTo>
                      <a:pt x="60271" y="2938"/>
                    </a:lnTo>
                    <a:lnTo>
                      <a:pt x="61357" y="1959"/>
                    </a:lnTo>
                    <a:lnTo>
                      <a:pt x="62443" y="1469"/>
                    </a:lnTo>
                    <a:lnTo>
                      <a:pt x="63529" y="979"/>
                    </a:lnTo>
                    <a:lnTo>
                      <a:pt x="64072" y="489"/>
                    </a:lnTo>
                    <a:lnTo>
                      <a:pt x="65158" y="489"/>
                    </a:lnTo>
                    <a:lnTo>
                      <a:pt x="66244" y="489"/>
                    </a:lnTo>
                    <a:lnTo>
                      <a:pt x="66787" y="0"/>
                    </a:lnTo>
                    <a:lnTo>
                      <a:pt x="67873" y="0"/>
                    </a:lnTo>
                    <a:lnTo>
                      <a:pt x="68959" y="0"/>
                    </a:lnTo>
                    <a:lnTo>
                      <a:pt x="70045" y="0"/>
                    </a:lnTo>
                    <a:lnTo>
                      <a:pt x="70588" y="0"/>
                    </a:lnTo>
                    <a:lnTo>
                      <a:pt x="71674" y="0"/>
                    </a:lnTo>
                    <a:lnTo>
                      <a:pt x="72760" y="0"/>
                    </a:lnTo>
                    <a:lnTo>
                      <a:pt x="73846" y="0"/>
                    </a:lnTo>
                    <a:lnTo>
                      <a:pt x="74389" y="0"/>
                    </a:lnTo>
                    <a:lnTo>
                      <a:pt x="75475" y="0"/>
                    </a:lnTo>
                    <a:lnTo>
                      <a:pt x="76561" y="0"/>
                    </a:lnTo>
                    <a:lnTo>
                      <a:pt x="77647" y="0"/>
                    </a:lnTo>
                    <a:lnTo>
                      <a:pt x="78190" y="0"/>
                    </a:lnTo>
                    <a:lnTo>
                      <a:pt x="79276" y="0"/>
                    </a:lnTo>
                    <a:lnTo>
                      <a:pt x="80361" y="0"/>
                    </a:lnTo>
                    <a:lnTo>
                      <a:pt x="81447" y="0"/>
                    </a:lnTo>
                    <a:lnTo>
                      <a:pt x="81990" y="0"/>
                    </a:lnTo>
                    <a:lnTo>
                      <a:pt x="83076" y="0"/>
                    </a:lnTo>
                    <a:lnTo>
                      <a:pt x="84162" y="0"/>
                    </a:lnTo>
                    <a:lnTo>
                      <a:pt x="84705" y="0"/>
                    </a:lnTo>
                    <a:lnTo>
                      <a:pt x="85791" y="0"/>
                    </a:lnTo>
                    <a:lnTo>
                      <a:pt x="86877" y="0"/>
                    </a:lnTo>
                    <a:lnTo>
                      <a:pt x="87963" y="0"/>
                    </a:lnTo>
                    <a:lnTo>
                      <a:pt x="88506" y="0"/>
                    </a:lnTo>
                    <a:lnTo>
                      <a:pt x="89592" y="0"/>
                    </a:lnTo>
                    <a:lnTo>
                      <a:pt x="90678" y="0"/>
                    </a:lnTo>
                    <a:lnTo>
                      <a:pt x="91764" y="0"/>
                    </a:lnTo>
                    <a:lnTo>
                      <a:pt x="92307" y="0"/>
                    </a:lnTo>
                    <a:lnTo>
                      <a:pt x="93393" y="0"/>
                    </a:lnTo>
                    <a:lnTo>
                      <a:pt x="94479" y="0"/>
                    </a:lnTo>
                    <a:lnTo>
                      <a:pt x="95565" y="0"/>
                    </a:lnTo>
                    <a:lnTo>
                      <a:pt x="96108" y="0"/>
                    </a:lnTo>
                    <a:lnTo>
                      <a:pt x="97194" y="0"/>
                    </a:lnTo>
                    <a:lnTo>
                      <a:pt x="98280" y="0"/>
                    </a:lnTo>
                    <a:lnTo>
                      <a:pt x="99366" y="0"/>
                    </a:lnTo>
                    <a:lnTo>
                      <a:pt x="99909" y="0"/>
                    </a:lnTo>
                    <a:lnTo>
                      <a:pt x="100995" y="0"/>
                    </a:lnTo>
                    <a:lnTo>
                      <a:pt x="102081" y="0"/>
                    </a:lnTo>
                    <a:lnTo>
                      <a:pt x="102624" y="0"/>
                    </a:lnTo>
                    <a:lnTo>
                      <a:pt x="103710" y="0"/>
                    </a:lnTo>
                    <a:lnTo>
                      <a:pt x="104796" y="0"/>
                    </a:lnTo>
                    <a:lnTo>
                      <a:pt x="105882" y="0"/>
                    </a:lnTo>
                    <a:lnTo>
                      <a:pt x="106425" y="0"/>
                    </a:lnTo>
                    <a:lnTo>
                      <a:pt x="107511" y="0"/>
                    </a:lnTo>
                    <a:lnTo>
                      <a:pt x="108597" y="0"/>
                    </a:lnTo>
                    <a:lnTo>
                      <a:pt x="109683" y="0"/>
                    </a:lnTo>
                    <a:lnTo>
                      <a:pt x="110226" y="0"/>
                    </a:lnTo>
                    <a:lnTo>
                      <a:pt x="111312" y="0"/>
                    </a:lnTo>
                    <a:lnTo>
                      <a:pt x="112398" y="0"/>
                    </a:lnTo>
                    <a:lnTo>
                      <a:pt x="113484" y="0"/>
                    </a:lnTo>
                    <a:lnTo>
                      <a:pt x="114027" y="0"/>
                    </a:lnTo>
                    <a:lnTo>
                      <a:pt x="115113" y="0"/>
                    </a:lnTo>
                    <a:lnTo>
                      <a:pt x="116199" y="0"/>
                    </a:lnTo>
                    <a:lnTo>
                      <a:pt x="117285" y="0"/>
                    </a:lnTo>
                    <a:lnTo>
                      <a:pt x="117828" y="0"/>
                    </a:lnTo>
                    <a:lnTo>
                      <a:pt x="118914" y="0"/>
                    </a:lnTo>
                    <a:lnTo>
                      <a:pt x="120000" y="0"/>
                    </a:lnTo>
                  </a:path>
                </a:pathLst>
              </a:custGeom>
              <a:noFill/>
              <a:ln w="25400" cap="flat" cmpd="sng">
                <a:solidFill>
                  <a:srgbClr val="FFFF99"/>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600">
                  <a:solidFill>
                    <a:srgbClr val="E36C09"/>
                  </a:solidFill>
                  <a:latin typeface="Times New Roman"/>
                  <a:ea typeface="Times New Roman"/>
                  <a:cs typeface="Times New Roman"/>
                  <a:sym typeface="Times New Roman"/>
                </a:endParaRPr>
              </a:p>
            </p:txBody>
          </p:sp>
          <p:sp>
            <p:nvSpPr>
              <p:cNvPr id="867" name="Shape 867"/>
              <p:cNvSpPr/>
              <p:nvPr/>
            </p:nvSpPr>
            <p:spPr>
              <a:xfrm>
                <a:off x="8322303" y="2133600"/>
                <a:ext cx="93030" cy="300337"/>
              </a:xfrm>
              <a:custGeom>
                <a:avLst/>
                <a:gdLst/>
                <a:ahLst/>
                <a:cxnLst/>
                <a:rect l="0" t="0" r="0" b="0"/>
                <a:pathLst>
                  <a:path w="120000" h="120000" extrusionOk="0">
                    <a:moveTo>
                      <a:pt x="0" y="0"/>
                    </a:moveTo>
                    <a:lnTo>
                      <a:pt x="952" y="0"/>
                    </a:lnTo>
                    <a:lnTo>
                      <a:pt x="2857" y="0"/>
                    </a:lnTo>
                    <a:lnTo>
                      <a:pt x="4761" y="489"/>
                    </a:lnTo>
                    <a:lnTo>
                      <a:pt x="6666" y="489"/>
                    </a:lnTo>
                    <a:lnTo>
                      <a:pt x="7619" y="489"/>
                    </a:lnTo>
                    <a:lnTo>
                      <a:pt x="9523" y="979"/>
                    </a:lnTo>
                    <a:lnTo>
                      <a:pt x="11428" y="1469"/>
                    </a:lnTo>
                    <a:lnTo>
                      <a:pt x="13333" y="1959"/>
                    </a:lnTo>
                    <a:lnTo>
                      <a:pt x="14285" y="2938"/>
                    </a:lnTo>
                    <a:lnTo>
                      <a:pt x="16190" y="3918"/>
                    </a:lnTo>
                    <a:lnTo>
                      <a:pt x="18095" y="5387"/>
                    </a:lnTo>
                    <a:lnTo>
                      <a:pt x="20000" y="6857"/>
                    </a:lnTo>
                    <a:lnTo>
                      <a:pt x="20952" y="9306"/>
                    </a:lnTo>
                    <a:lnTo>
                      <a:pt x="22857" y="12244"/>
                    </a:lnTo>
                    <a:lnTo>
                      <a:pt x="24761" y="15183"/>
                    </a:lnTo>
                    <a:lnTo>
                      <a:pt x="25714" y="19102"/>
                    </a:lnTo>
                    <a:lnTo>
                      <a:pt x="27619" y="23510"/>
                    </a:lnTo>
                    <a:lnTo>
                      <a:pt x="29523" y="28897"/>
                    </a:lnTo>
                    <a:lnTo>
                      <a:pt x="31428" y="34285"/>
                    </a:lnTo>
                    <a:lnTo>
                      <a:pt x="32380" y="40163"/>
                    </a:lnTo>
                    <a:lnTo>
                      <a:pt x="34285" y="46530"/>
                    </a:lnTo>
                    <a:lnTo>
                      <a:pt x="36190" y="53387"/>
                    </a:lnTo>
                    <a:lnTo>
                      <a:pt x="38095" y="59755"/>
                    </a:lnTo>
                    <a:lnTo>
                      <a:pt x="39047" y="66612"/>
                    </a:lnTo>
                    <a:lnTo>
                      <a:pt x="40952" y="73469"/>
                    </a:lnTo>
                    <a:lnTo>
                      <a:pt x="42857" y="79836"/>
                    </a:lnTo>
                    <a:lnTo>
                      <a:pt x="44761" y="85714"/>
                    </a:lnTo>
                    <a:lnTo>
                      <a:pt x="45714" y="91102"/>
                    </a:lnTo>
                    <a:lnTo>
                      <a:pt x="47619" y="96000"/>
                    </a:lnTo>
                    <a:lnTo>
                      <a:pt x="49523" y="100897"/>
                    </a:lnTo>
                    <a:lnTo>
                      <a:pt x="51428" y="104326"/>
                    </a:lnTo>
                    <a:lnTo>
                      <a:pt x="52380" y="107755"/>
                    </a:lnTo>
                    <a:lnTo>
                      <a:pt x="54285" y="110693"/>
                    </a:lnTo>
                    <a:lnTo>
                      <a:pt x="56190" y="112653"/>
                    </a:lnTo>
                    <a:lnTo>
                      <a:pt x="57142" y="114612"/>
                    </a:lnTo>
                    <a:lnTo>
                      <a:pt x="59047" y="116081"/>
                    </a:lnTo>
                    <a:lnTo>
                      <a:pt x="60952" y="117061"/>
                    </a:lnTo>
                    <a:lnTo>
                      <a:pt x="62857" y="118040"/>
                    </a:lnTo>
                    <a:lnTo>
                      <a:pt x="63809" y="118530"/>
                    </a:lnTo>
                    <a:lnTo>
                      <a:pt x="65714" y="119020"/>
                    </a:lnTo>
                    <a:lnTo>
                      <a:pt x="67619" y="119020"/>
                    </a:lnTo>
                    <a:lnTo>
                      <a:pt x="69523" y="119510"/>
                    </a:lnTo>
                    <a:lnTo>
                      <a:pt x="70476" y="119510"/>
                    </a:lnTo>
                    <a:lnTo>
                      <a:pt x="72380" y="119510"/>
                    </a:lnTo>
                    <a:lnTo>
                      <a:pt x="74285" y="119510"/>
                    </a:lnTo>
                    <a:lnTo>
                      <a:pt x="76190" y="119510"/>
                    </a:lnTo>
                    <a:lnTo>
                      <a:pt x="77142" y="119510"/>
                    </a:lnTo>
                    <a:lnTo>
                      <a:pt x="79047" y="119510"/>
                    </a:lnTo>
                    <a:lnTo>
                      <a:pt x="80952" y="119510"/>
                    </a:lnTo>
                    <a:lnTo>
                      <a:pt x="82857" y="119510"/>
                    </a:lnTo>
                    <a:lnTo>
                      <a:pt x="83809" y="119510"/>
                    </a:lnTo>
                    <a:lnTo>
                      <a:pt x="85714" y="119510"/>
                    </a:lnTo>
                    <a:lnTo>
                      <a:pt x="87619" y="119510"/>
                    </a:lnTo>
                    <a:lnTo>
                      <a:pt x="88571" y="119510"/>
                    </a:lnTo>
                    <a:lnTo>
                      <a:pt x="90476" y="119510"/>
                    </a:lnTo>
                    <a:lnTo>
                      <a:pt x="92380" y="119510"/>
                    </a:lnTo>
                    <a:lnTo>
                      <a:pt x="94285" y="119510"/>
                    </a:lnTo>
                    <a:lnTo>
                      <a:pt x="95238" y="119510"/>
                    </a:lnTo>
                    <a:lnTo>
                      <a:pt x="97142" y="119510"/>
                    </a:lnTo>
                    <a:lnTo>
                      <a:pt x="99047" y="119510"/>
                    </a:lnTo>
                    <a:lnTo>
                      <a:pt x="100952" y="119510"/>
                    </a:lnTo>
                    <a:lnTo>
                      <a:pt x="101904" y="120000"/>
                    </a:lnTo>
                    <a:lnTo>
                      <a:pt x="103809" y="120000"/>
                    </a:lnTo>
                    <a:lnTo>
                      <a:pt x="105714" y="120000"/>
                    </a:lnTo>
                    <a:lnTo>
                      <a:pt x="107619" y="120000"/>
                    </a:lnTo>
                    <a:lnTo>
                      <a:pt x="108571" y="120000"/>
                    </a:lnTo>
                    <a:lnTo>
                      <a:pt x="110476" y="120000"/>
                    </a:lnTo>
                    <a:lnTo>
                      <a:pt x="112380" y="120000"/>
                    </a:lnTo>
                    <a:lnTo>
                      <a:pt x="113333" y="120000"/>
                    </a:lnTo>
                    <a:lnTo>
                      <a:pt x="115238" y="120000"/>
                    </a:lnTo>
                    <a:lnTo>
                      <a:pt x="117142" y="120000"/>
                    </a:lnTo>
                    <a:lnTo>
                      <a:pt x="119047" y="120000"/>
                    </a:lnTo>
                    <a:lnTo>
                      <a:pt x="120000" y="120000"/>
                    </a:lnTo>
                  </a:path>
                </a:pathLst>
              </a:custGeom>
              <a:noFill/>
              <a:ln w="25400" cap="flat" cmpd="sng">
                <a:solidFill>
                  <a:srgbClr val="FFFF99"/>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600">
                  <a:solidFill>
                    <a:srgbClr val="E36C09"/>
                  </a:solidFill>
                  <a:latin typeface="Times New Roman"/>
                  <a:ea typeface="Times New Roman"/>
                  <a:cs typeface="Times New Roman"/>
                  <a:sym typeface="Times New Roman"/>
                </a:endParaRPr>
              </a:p>
            </p:txBody>
          </p:sp>
          <p:cxnSp>
            <p:nvCxnSpPr>
              <p:cNvPr id="868" name="Shape 868"/>
              <p:cNvCxnSpPr/>
              <p:nvPr/>
            </p:nvCxnSpPr>
            <p:spPr>
              <a:xfrm>
                <a:off x="8059989" y="2432811"/>
                <a:ext cx="121826" cy="897"/>
              </a:xfrm>
              <a:prstGeom prst="straightConnector1">
                <a:avLst/>
              </a:prstGeom>
              <a:noFill/>
              <a:ln w="25400" cap="flat" cmpd="sng">
                <a:solidFill>
                  <a:srgbClr val="FFFF99"/>
                </a:solidFill>
                <a:prstDash val="solid"/>
                <a:round/>
                <a:headEnd type="none" w="med" len="med"/>
                <a:tailEnd type="none" w="med" len="med"/>
              </a:ln>
            </p:spPr>
          </p:cxnSp>
          <p:cxnSp>
            <p:nvCxnSpPr>
              <p:cNvPr id="869" name="Shape 869"/>
              <p:cNvCxnSpPr/>
              <p:nvPr/>
            </p:nvCxnSpPr>
            <p:spPr>
              <a:xfrm>
                <a:off x="8395000" y="2432303"/>
                <a:ext cx="121826" cy="897"/>
              </a:xfrm>
              <a:prstGeom prst="straightConnector1">
                <a:avLst/>
              </a:prstGeom>
              <a:noFill/>
              <a:ln w="25400" cap="flat" cmpd="sng">
                <a:solidFill>
                  <a:srgbClr val="FFFF99"/>
                </a:solidFill>
                <a:prstDash val="solid"/>
                <a:round/>
                <a:headEnd type="none" w="med" len="med"/>
                <a:tailEnd type="none" w="med" len="med"/>
              </a:ln>
            </p:spPr>
          </p:cxnSp>
        </p:grpSp>
        <p:sp>
          <p:nvSpPr>
            <p:cNvPr id="870" name="Shape 870"/>
            <p:cNvSpPr txBox="1"/>
            <p:nvPr/>
          </p:nvSpPr>
          <p:spPr>
            <a:xfrm>
              <a:off x="4795551" y="4291505"/>
              <a:ext cx="255239" cy="642551"/>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800" b="1">
                  <a:solidFill>
                    <a:srgbClr val="FFFF99"/>
                  </a:solidFill>
                  <a:latin typeface="Times New Roman"/>
                  <a:ea typeface="Times New Roman"/>
                  <a:cs typeface="Times New Roman"/>
                  <a:sym typeface="Times New Roman"/>
                </a:rPr>
                <a:t>=</a:t>
              </a:r>
            </a:p>
          </p:txBody>
        </p:sp>
        <p:grpSp>
          <p:nvGrpSpPr>
            <p:cNvPr id="871" name="Shape 871"/>
            <p:cNvGrpSpPr/>
            <p:nvPr/>
          </p:nvGrpSpPr>
          <p:grpSpPr>
            <a:xfrm>
              <a:off x="5480275" y="4470090"/>
              <a:ext cx="478098" cy="276729"/>
              <a:chOff x="1247239" y="4723617"/>
              <a:chExt cx="823039" cy="457985"/>
            </a:xfrm>
          </p:grpSpPr>
          <p:cxnSp>
            <p:nvCxnSpPr>
              <p:cNvPr id="872" name="Shape 872"/>
              <p:cNvCxnSpPr/>
              <p:nvPr/>
            </p:nvCxnSpPr>
            <p:spPr>
              <a:xfrm rot="5400000">
                <a:off x="1024544" y="4948439"/>
                <a:ext cx="453896" cy="4253"/>
              </a:xfrm>
              <a:prstGeom prst="straightConnector1">
                <a:avLst/>
              </a:prstGeom>
              <a:noFill/>
              <a:ln w="25400" cap="flat" cmpd="sng">
                <a:solidFill>
                  <a:srgbClr val="FFFF99"/>
                </a:solidFill>
                <a:prstDash val="solid"/>
                <a:round/>
                <a:headEnd type="none" w="med" len="med"/>
                <a:tailEnd type="none" w="med" len="med"/>
              </a:ln>
            </p:spPr>
          </p:cxnSp>
          <p:cxnSp>
            <p:nvCxnSpPr>
              <p:cNvPr id="873" name="Shape 873"/>
              <p:cNvCxnSpPr/>
              <p:nvPr/>
            </p:nvCxnSpPr>
            <p:spPr>
              <a:xfrm rot="5400000">
                <a:off x="1427556" y="4949502"/>
                <a:ext cx="453896" cy="2126"/>
              </a:xfrm>
              <a:prstGeom prst="straightConnector1">
                <a:avLst/>
              </a:prstGeom>
              <a:noFill/>
              <a:ln w="25400" cap="flat" cmpd="sng">
                <a:solidFill>
                  <a:srgbClr val="FFFF99"/>
                </a:solidFill>
                <a:prstDash val="solid"/>
                <a:round/>
                <a:headEnd type="none" w="med" len="med"/>
                <a:tailEnd type="none" w="med" len="med"/>
              </a:ln>
            </p:spPr>
          </p:cxnSp>
          <p:cxnSp>
            <p:nvCxnSpPr>
              <p:cNvPr id="874" name="Shape 874"/>
              <p:cNvCxnSpPr/>
              <p:nvPr/>
            </p:nvCxnSpPr>
            <p:spPr>
              <a:xfrm rot="10800000">
                <a:off x="1247239" y="4727707"/>
                <a:ext cx="425343" cy="2044"/>
              </a:xfrm>
              <a:prstGeom prst="straightConnector1">
                <a:avLst/>
              </a:prstGeom>
              <a:noFill/>
              <a:ln w="25400" cap="flat" cmpd="sng">
                <a:solidFill>
                  <a:srgbClr val="FFFF99"/>
                </a:solidFill>
                <a:prstDash val="solid"/>
                <a:round/>
                <a:headEnd type="none" w="med" len="med"/>
                <a:tailEnd type="none" w="med" len="med"/>
              </a:ln>
            </p:spPr>
          </p:cxnSp>
          <p:cxnSp>
            <p:nvCxnSpPr>
              <p:cNvPr id="875" name="Shape 875"/>
              <p:cNvCxnSpPr/>
              <p:nvPr/>
            </p:nvCxnSpPr>
            <p:spPr>
              <a:xfrm rot="10800000">
                <a:off x="1644934" y="5177514"/>
                <a:ext cx="425343" cy="4089"/>
              </a:xfrm>
              <a:prstGeom prst="straightConnector1">
                <a:avLst/>
              </a:prstGeom>
              <a:noFill/>
              <a:ln w="25400" cap="flat" cmpd="sng">
                <a:solidFill>
                  <a:srgbClr val="FFFF99"/>
                </a:solidFill>
                <a:prstDash val="solid"/>
                <a:round/>
                <a:headEnd type="none" w="med" len="med"/>
                <a:tailEnd type="none" w="med" len="med"/>
              </a:ln>
            </p:spPr>
          </p:cxnSp>
          <p:cxnSp>
            <p:nvCxnSpPr>
              <p:cNvPr id="876" name="Shape 876"/>
              <p:cNvCxnSpPr/>
              <p:nvPr/>
            </p:nvCxnSpPr>
            <p:spPr>
              <a:xfrm rot="5400000">
                <a:off x="1829508" y="4949503"/>
                <a:ext cx="453896" cy="2126"/>
              </a:xfrm>
              <a:prstGeom prst="straightConnector1">
                <a:avLst/>
              </a:prstGeom>
              <a:noFill/>
              <a:ln w="25400" cap="flat" cmpd="sng">
                <a:solidFill>
                  <a:srgbClr val="FFFF99"/>
                </a:solidFill>
                <a:prstDash val="solid"/>
                <a:round/>
                <a:headEnd type="none" w="med" len="med"/>
                <a:tailEnd type="none" w="med" len="med"/>
              </a:ln>
            </p:spPr>
          </p:cxnSp>
        </p:grpSp>
        <p:cxnSp>
          <p:nvCxnSpPr>
            <p:cNvPr id="877" name="Shape 877"/>
            <p:cNvCxnSpPr/>
            <p:nvPr/>
          </p:nvCxnSpPr>
          <p:spPr>
            <a:xfrm rot="5400000">
              <a:off x="5032999" y="4557889"/>
              <a:ext cx="648050" cy="0"/>
            </a:xfrm>
            <a:prstGeom prst="straightConnector1">
              <a:avLst/>
            </a:prstGeom>
            <a:noFill/>
            <a:ln w="22225" cap="flat" cmpd="sng">
              <a:solidFill>
                <a:srgbClr val="FFFF99"/>
              </a:solidFill>
              <a:prstDash val="solid"/>
              <a:round/>
              <a:headEnd type="triangle" w="lg" len="lg"/>
              <a:tailEnd type="none" w="med" len="med"/>
            </a:ln>
          </p:spPr>
        </p:cxnSp>
        <p:cxnSp>
          <p:nvCxnSpPr>
            <p:cNvPr id="878" name="Shape 878"/>
            <p:cNvCxnSpPr/>
            <p:nvPr/>
          </p:nvCxnSpPr>
          <p:spPr>
            <a:xfrm>
              <a:off x="5357026" y="4880350"/>
              <a:ext cx="740406" cy="20349"/>
            </a:xfrm>
            <a:prstGeom prst="straightConnector1">
              <a:avLst/>
            </a:prstGeom>
            <a:noFill/>
            <a:ln w="22225" cap="flat" cmpd="sng">
              <a:solidFill>
                <a:srgbClr val="FFFF99"/>
              </a:solidFill>
              <a:prstDash val="solid"/>
              <a:round/>
              <a:headEnd type="none" w="med" len="med"/>
              <a:tailEnd type="triangle" w="lg" len="lg"/>
            </a:ln>
          </p:spPr>
        </p:cxnSp>
        <p:grpSp>
          <p:nvGrpSpPr>
            <p:cNvPr id="879" name="Shape 879"/>
            <p:cNvGrpSpPr/>
            <p:nvPr/>
          </p:nvGrpSpPr>
          <p:grpSpPr>
            <a:xfrm>
              <a:off x="3859760" y="4176285"/>
              <a:ext cx="751642" cy="666833"/>
              <a:chOff x="2362011" y="3504432"/>
              <a:chExt cx="1005116" cy="863149"/>
            </a:xfrm>
          </p:grpSpPr>
          <p:cxnSp>
            <p:nvCxnSpPr>
              <p:cNvPr id="880" name="Shape 880"/>
              <p:cNvCxnSpPr/>
              <p:nvPr/>
            </p:nvCxnSpPr>
            <p:spPr>
              <a:xfrm rot="5400000">
                <a:off x="1942592" y="3923851"/>
                <a:ext cx="838837" cy="0"/>
              </a:xfrm>
              <a:prstGeom prst="straightConnector1">
                <a:avLst/>
              </a:prstGeom>
              <a:noFill/>
              <a:ln w="22225" cap="flat" cmpd="sng">
                <a:solidFill>
                  <a:srgbClr val="FFFF99"/>
                </a:solidFill>
                <a:prstDash val="solid"/>
                <a:round/>
                <a:headEnd type="triangle" w="lg" len="lg"/>
                <a:tailEnd type="none" w="med" len="med"/>
              </a:ln>
            </p:spPr>
          </p:cxnSp>
          <p:cxnSp>
            <p:nvCxnSpPr>
              <p:cNvPr id="881" name="Shape 881"/>
              <p:cNvCxnSpPr/>
              <p:nvPr/>
            </p:nvCxnSpPr>
            <p:spPr>
              <a:xfrm>
                <a:off x="2362013" y="4341242"/>
                <a:ext cx="1005115" cy="26339"/>
              </a:xfrm>
              <a:prstGeom prst="straightConnector1">
                <a:avLst/>
              </a:prstGeom>
              <a:noFill/>
              <a:ln w="22225" cap="flat" cmpd="sng">
                <a:solidFill>
                  <a:srgbClr val="FFFF99"/>
                </a:solidFill>
                <a:prstDash val="solid"/>
                <a:round/>
                <a:headEnd type="none" w="med" len="med"/>
                <a:tailEnd type="triangle" w="lg" len="lg"/>
              </a:ln>
            </p:spPr>
          </p:cxnSp>
        </p:grpSp>
        <p:grpSp>
          <p:nvGrpSpPr>
            <p:cNvPr id="882" name="Shape 882"/>
            <p:cNvGrpSpPr/>
            <p:nvPr/>
          </p:nvGrpSpPr>
          <p:grpSpPr>
            <a:xfrm>
              <a:off x="3581400" y="4921260"/>
              <a:ext cx="3994442" cy="793740"/>
              <a:chOff x="3427171" y="1077399"/>
              <a:chExt cx="3252617" cy="646331"/>
            </a:xfrm>
          </p:grpSpPr>
          <p:sp>
            <p:nvSpPr>
              <p:cNvPr id="883" name="Shape 883"/>
              <p:cNvSpPr txBox="1"/>
              <p:nvPr/>
            </p:nvSpPr>
            <p:spPr>
              <a:xfrm>
                <a:off x="5474775" y="1077399"/>
                <a:ext cx="1205013" cy="526298"/>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a:solidFill>
                      <a:srgbClr val="E36C09"/>
                    </a:solidFill>
                    <a:latin typeface="Times New Roman"/>
                    <a:ea typeface="Times New Roman"/>
                    <a:cs typeface="Times New Roman"/>
                    <a:sym typeface="Times New Roman"/>
                  </a:rPr>
                  <a:t>Defocus Kernel </a:t>
                </a:r>
              </a:p>
            </p:txBody>
          </p:sp>
          <p:sp>
            <p:nvSpPr>
              <p:cNvPr id="884" name="Shape 884"/>
              <p:cNvSpPr txBox="1"/>
              <p:nvPr/>
            </p:nvSpPr>
            <p:spPr>
              <a:xfrm>
                <a:off x="4720637" y="1077399"/>
                <a:ext cx="840134" cy="646331"/>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a:solidFill>
                      <a:srgbClr val="E36C09"/>
                    </a:solidFill>
                    <a:latin typeface="Times New Roman"/>
                    <a:ea typeface="Times New Roman"/>
                    <a:cs typeface="Times New Roman"/>
                    <a:sym typeface="Times New Roman"/>
                  </a:rPr>
                  <a:t>Input Pattern</a:t>
                </a:r>
              </a:p>
            </p:txBody>
          </p:sp>
          <p:sp>
            <p:nvSpPr>
              <p:cNvPr id="885" name="Shape 885"/>
              <p:cNvSpPr txBox="1"/>
              <p:nvPr/>
            </p:nvSpPr>
            <p:spPr>
              <a:xfrm>
                <a:off x="3427171" y="1077399"/>
                <a:ext cx="988800" cy="6461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a:solidFill>
                      <a:srgbClr val="E36C09"/>
                    </a:solidFill>
                    <a:latin typeface="Times New Roman"/>
                    <a:ea typeface="Times New Roman"/>
                    <a:cs typeface="Times New Roman"/>
                    <a:sym typeface="Times New Roman"/>
                  </a:rPr>
                  <a:t>Intensity Profile</a:t>
                </a:r>
              </a:p>
            </p:txBody>
          </p:sp>
        </p:grpSp>
        <p:grpSp>
          <p:nvGrpSpPr>
            <p:cNvPr id="886" name="Shape 886"/>
            <p:cNvGrpSpPr/>
            <p:nvPr/>
          </p:nvGrpSpPr>
          <p:grpSpPr>
            <a:xfrm>
              <a:off x="7696202" y="4391103"/>
              <a:ext cx="685797" cy="561900"/>
              <a:chOff x="7092596" y="5224044"/>
              <a:chExt cx="908403" cy="744290"/>
            </a:xfrm>
          </p:grpSpPr>
          <p:sp>
            <p:nvSpPr>
              <p:cNvPr id="887" name="Shape 887"/>
              <p:cNvSpPr/>
              <p:nvPr/>
            </p:nvSpPr>
            <p:spPr>
              <a:xfrm>
                <a:off x="7198197" y="5224044"/>
                <a:ext cx="802801" cy="610476"/>
              </a:xfrm>
              <a:custGeom>
                <a:avLst/>
                <a:gdLst/>
                <a:ahLst/>
                <a:cxnLst/>
                <a:rect l="0" t="0" r="0" b="0"/>
                <a:pathLst>
                  <a:path w="120000" h="120000" extrusionOk="0">
                    <a:moveTo>
                      <a:pt x="0" y="119077"/>
                    </a:moveTo>
                    <a:lnTo>
                      <a:pt x="5459" y="119077"/>
                    </a:lnTo>
                    <a:lnTo>
                      <a:pt x="10968" y="118221"/>
                    </a:lnTo>
                    <a:lnTo>
                      <a:pt x="16327" y="119999"/>
                    </a:lnTo>
                    <a:lnTo>
                      <a:pt x="21836" y="114006"/>
                    </a:lnTo>
                    <a:lnTo>
                      <a:pt x="27345" y="103007"/>
                    </a:lnTo>
                    <a:lnTo>
                      <a:pt x="32704" y="87596"/>
                    </a:lnTo>
                    <a:lnTo>
                      <a:pt x="38213" y="68759"/>
                    </a:lnTo>
                    <a:lnTo>
                      <a:pt x="43672" y="48671"/>
                    </a:lnTo>
                    <a:lnTo>
                      <a:pt x="49031" y="29703"/>
                    </a:lnTo>
                    <a:lnTo>
                      <a:pt x="54540" y="13896"/>
                    </a:lnTo>
                    <a:lnTo>
                      <a:pt x="60050" y="3622"/>
                    </a:lnTo>
                    <a:lnTo>
                      <a:pt x="65409" y="0"/>
                    </a:lnTo>
                    <a:lnTo>
                      <a:pt x="70918" y="3622"/>
                    </a:lnTo>
                    <a:lnTo>
                      <a:pt x="76427" y="13896"/>
                    </a:lnTo>
                    <a:lnTo>
                      <a:pt x="81786" y="29703"/>
                    </a:lnTo>
                    <a:lnTo>
                      <a:pt x="87245" y="48671"/>
                    </a:lnTo>
                    <a:lnTo>
                      <a:pt x="92754" y="68759"/>
                    </a:lnTo>
                    <a:lnTo>
                      <a:pt x="98113" y="87596"/>
                    </a:lnTo>
                    <a:lnTo>
                      <a:pt x="103622" y="103007"/>
                    </a:lnTo>
                    <a:lnTo>
                      <a:pt x="109131" y="114006"/>
                    </a:lnTo>
                    <a:lnTo>
                      <a:pt x="114490" y="119999"/>
                    </a:lnTo>
                    <a:lnTo>
                      <a:pt x="120000" y="118221"/>
                    </a:lnTo>
                  </a:path>
                </a:pathLst>
              </a:custGeom>
              <a:noFill/>
              <a:ln w="25400" cap="flat" cmpd="sng">
                <a:solidFill>
                  <a:srgbClr val="FFFF99"/>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88" name="Shape 888"/>
              <p:cNvSpPr/>
              <p:nvPr/>
            </p:nvSpPr>
            <p:spPr>
              <a:xfrm>
                <a:off x="7092596" y="5665532"/>
                <a:ext cx="281536" cy="302803"/>
              </a:xfrm>
              <a:custGeom>
                <a:avLst/>
                <a:gdLst/>
                <a:ahLst/>
                <a:cxnLst/>
                <a:rect l="0" t="0" r="0" b="0"/>
                <a:pathLst>
                  <a:path w="120000" h="120000" extrusionOk="0">
                    <a:moveTo>
                      <a:pt x="0" y="110925"/>
                    </a:moveTo>
                    <a:cubicBezTo>
                      <a:pt x="18581" y="108538"/>
                      <a:pt x="45690" y="120000"/>
                      <a:pt x="55743" y="103764"/>
                    </a:cubicBezTo>
                    <a:cubicBezTo>
                      <a:pt x="120000" y="0"/>
                      <a:pt x="48279" y="32329"/>
                      <a:pt x="27871" y="39319"/>
                    </a:cubicBezTo>
                    <a:cubicBezTo>
                      <a:pt x="19885" y="80356"/>
                      <a:pt x="31496" y="69679"/>
                      <a:pt x="6968" y="82283"/>
                    </a:cubicBezTo>
                    <a:lnTo>
                      <a:pt x="0" y="110925"/>
                    </a:lnTo>
                    <a:close/>
                  </a:path>
                </a:pathLst>
              </a:custGeom>
              <a:solidFill>
                <a:srgbClr val="1C1C1C"/>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grpSp>
      </p:grpSp>
      <p:sp>
        <p:nvSpPr>
          <p:cNvPr id="889" name="Shape 889"/>
          <p:cNvSpPr txBox="1"/>
          <p:nvPr/>
        </p:nvSpPr>
        <p:spPr>
          <a:xfrm>
            <a:off x="7506363" y="4971692"/>
            <a:ext cx="1479899" cy="6461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a:solidFill>
                  <a:srgbClr val="E36C09"/>
                </a:solidFill>
                <a:latin typeface="Times New Roman"/>
                <a:ea typeface="Times New Roman"/>
                <a:cs typeface="Times New Roman"/>
                <a:sym typeface="Times New Roman"/>
              </a:rPr>
              <a:t>Global illumination blur Kernel </a:t>
            </a:r>
          </a:p>
        </p:txBody>
      </p:sp>
    </p:spTree>
    <p:extLst>
      <p:ext uri="{BB962C8B-B14F-4D97-AF65-F5344CB8AC3E}">
        <p14:creationId xmlns:p14="http://schemas.microsoft.com/office/powerpoint/2010/main" val="1794197602"/>
      </p:ext>
    </p:extLst>
  </p:cSld>
  <p:clrMapOvr>
    <a:masterClrMapping/>
  </p:clrMapOvr>
  <p:transition>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Shape 895"/>
          <p:cNvSpPr txBox="1"/>
          <p:nvPr/>
        </p:nvSpPr>
        <p:spPr>
          <a:xfrm>
            <a:off x="0" y="115888"/>
            <a:ext cx="9144000" cy="6461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600">
                <a:solidFill>
                  <a:srgbClr val="FFFF99"/>
                </a:solidFill>
                <a:latin typeface="Times New Roman"/>
                <a:ea typeface="Times New Roman"/>
                <a:cs typeface="Times New Roman"/>
                <a:sym typeface="Times New Roman"/>
              </a:rPr>
              <a:t>Depth using Two Focal Plane Positions</a:t>
            </a:r>
          </a:p>
        </p:txBody>
      </p:sp>
      <p:sp>
        <p:nvSpPr>
          <p:cNvPr id="896" name="Shape 896"/>
          <p:cNvSpPr txBox="1"/>
          <p:nvPr/>
        </p:nvSpPr>
        <p:spPr>
          <a:xfrm>
            <a:off x="685800" y="3212067"/>
            <a:ext cx="2286000" cy="3692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a:solidFill>
                  <a:srgbClr val="E36C09"/>
                </a:solidFill>
                <a:latin typeface="Times New Roman"/>
                <a:ea typeface="Times New Roman"/>
                <a:cs typeface="Times New Roman"/>
                <a:sym typeface="Times New Roman"/>
              </a:rPr>
              <a:t>Focal Plane Position 1</a:t>
            </a:r>
          </a:p>
        </p:txBody>
      </p:sp>
      <p:pic>
        <p:nvPicPr>
          <p:cNvPr id="897" name="Shape 897"/>
          <p:cNvPicPr preferRelativeResize="0"/>
          <p:nvPr/>
        </p:nvPicPr>
        <p:blipFill rotWithShape="1">
          <a:blip r:embed="rId3">
            <a:alphaModFix/>
          </a:blip>
          <a:srcRect/>
          <a:stretch/>
        </p:blipFill>
        <p:spPr>
          <a:xfrm>
            <a:off x="685800" y="1676400"/>
            <a:ext cx="2286000" cy="1524599"/>
          </a:xfrm>
          <a:prstGeom prst="rect">
            <a:avLst/>
          </a:prstGeom>
          <a:noFill/>
          <a:ln w="9525" cap="flat" cmpd="sng">
            <a:solidFill>
              <a:srgbClr val="4D4D4D"/>
            </a:solidFill>
            <a:prstDash val="solid"/>
            <a:miter/>
            <a:headEnd type="none" w="med" len="med"/>
            <a:tailEnd type="none" w="med" len="med"/>
          </a:ln>
        </p:spPr>
      </p:pic>
      <p:grpSp>
        <p:nvGrpSpPr>
          <p:cNvPr id="898" name="Shape 898"/>
          <p:cNvGrpSpPr/>
          <p:nvPr/>
        </p:nvGrpSpPr>
        <p:grpSpPr>
          <a:xfrm>
            <a:off x="990611" y="2053275"/>
            <a:ext cx="427428" cy="537518"/>
            <a:chOff x="1576058" y="1733490"/>
            <a:chExt cx="405068" cy="509399"/>
          </a:xfrm>
        </p:grpSpPr>
        <p:sp>
          <p:nvSpPr>
            <p:cNvPr id="899" name="Shape 899"/>
            <p:cNvSpPr/>
            <p:nvPr/>
          </p:nvSpPr>
          <p:spPr>
            <a:xfrm>
              <a:off x="1576058" y="1953341"/>
              <a:ext cx="100199" cy="104099"/>
            </a:xfrm>
            <a:prstGeom prst="ellipse">
              <a:avLst/>
            </a:prstGeom>
            <a:solidFill>
              <a:srgbClr val="1D1B10"/>
            </a:solidFill>
            <a:ln>
              <a:noFill/>
            </a:ln>
          </p:spPr>
          <p:txBody>
            <a:bodyPr lIns="91425" tIns="45700" rIns="91425" bIns="45700" anchor="ctr" anchorCtr="0">
              <a:noAutofit/>
            </a:bodyPr>
            <a:lstStyle/>
            <a:p>
              <a:pPr marL="0" marR="0" lvl="0" indent="0" algn="ctr" rtl="0">
                <a:spcBef>
                  <a:spcPts val="0"/>
                </a:spcBef>
                <a:spcAft>
                  <a:spcPts val="0"/>
                </a:spcAft>
                <a:buNone/>
              </a:pPr>
              <a:endParaRPr sz="2400" b="1">
                <a:solidFill>
                  <a:srgbClr val="1D1B10"/>
                </a:solidFill>
                <a:latin typeface="Times New Roman"/>
                <a:ea typeface="Times New Roman"/>
                <a:cs typeface="Times New Roman"/>
                <a:sym typeface="Times New Roman"/>
              </a:endParaRPr>
            </a:p>
          </p:txBody>
        </p:sp>
        <p:sp>
          <p:nvSpPr>
            <p:cNvPr id="900" name="Shape 900"/>
            <p:cNvSpPr txBox="1"/>
            <p:nvPr/>
          </p:nvSpPr>
          <p:spPr>
            <a:xfrm>
              <a:off x="1624426" y="1733490"/>
              <a:ext cx="356700" cy="5093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b="1">
                  <a:solidFill>
                    <a:srgbClr val="1D1B10"/>
                  </a:solidFill>
                  <a:latin typeface="Times New Roman"/>
                  <a:ea typeface="Times New Roman"/>
                  <a:cs typeface="Times New Roman"/>
                  <a:sym typeface="Times New Roman"/>
                </a:rPr>
                <a:t>A</a:t>
              </a:r>
            </a:p>
          </p:txBody>
        </p:sp>
      </p:grpSp>
      <p:sp>
        <p:nvSpPr>
          <p:cNvPr id="901" name="Shape 901"/>
          <p:cNvSpPr txBox="1"/>
          <p:nvPr/>
        </p:nvSpPr>
        <p:spPr>
          <a:xfrm>
            <a:off x="685800" y="5498067"/>
            <a:ext cx="2286000" cy="3692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a:solidFill>
                  <a:srgbClr val="E36C09"/>
                </a:solidFill>
                <a:latin typeface="Times New Roman"/>
                <a:ea typeface="Times New Roman"/>
                <a:cs typeface="Times New Roman"/>
                <a:sym typeface="Times New Roman"/>
              </a:rPr>
              <a:t>Focal Plane Position 2</a:t>
            </a:r>
          </a:p>
        </p:txBody>
      </p:sp>
      <p:sp>
        <p:nvSpPr>
          <p:cNvPr id="902" name="Shape 902"/>
          <p:cNvSpPr txBox="1"/>
          <p:nvPr/>
        </p:nvSpPr>
        <p:spPr>
          <a:xfrm>
            <a:off x="3915875" y="5176119"/>
            <a:ext cx="5029199" cy="523200"/>
          </a:xfrm>
          <a:prstGeom prst="rect">
            <a:avLst/>
          </a:prstGeom>
          <a:noFill/>
          <a:ln w="9525" cap="flat" cmpd="sng">
            <a:solidFill>
              <a:srgbClr val="3F3F3F"/>
            </a:solidFill>
            <a:prstDash val="solid"/>
            <a:miter/>
            <a:headEnd type="none" w="med" len="med"/>
            <a:tailEnd type="none" w="med" len="med"/>
          </a:ln>
        </p:spPr>
        <p:txBody>
          <a:bodyPr lIns="91425" tIns="45700" rIns="91425" bIns="45700" anchor="t" anchorCtr="0">
            <a:noAutofit/>
          </a:bodyPr>
          <a:lstStyle/>
          <a:p>
            <a:pPr marL="0" marR="0" lvl="0" indent="0" algn="ctr" rtl="0">
              <a:spcBef>
                <a:spcPts val="0"/>
              </a:spcBef>
              <a:spcAft>
                <a:spcPts val="0"/>
              </a:spcAft>
              <a:buSzPct val="25000"/>
              <a:buNone/>
            </a:pPr>
            <a:r>
              <a:rPr lang="en-US" sz="2800">
                <a:solidFill>
                  <a:srgbClr val="8CB3E3"/>
                </a:solidFill>
                <a:latin typeface="Times New Roman"/>
                <a:ea typeface="Times New Roman"/>
                <a:cs typeface="Times New Roman"/>
                <a:sym typeface="Times New Roman"/>
              </a:rPr>
              <a:t>Ω  </a:t>
            </a:r>
            <a:r>
              <a:rPr lang="en-US" sz="2400">
                <a:solidFill>
                  <a:srgbClr val="8CB3E3"/>
                </a:solidFill>
                <a:latin typeface="Times New Roman"/>
                <a:ea typeface="Times New Roman"/>
                <a:cs typeface="Times New Roman"/>
                <a:sym typeface="Times New Roman"/>
              </a:rPr>
              <a:t>is invariant to Global Illumination</a:t>
            </a:r>
          </a:p>
        </p:txBody>
      </p:sp>
      <p:pic>
        <p:nvPicPr>
          <p:cNvPr id="903" name="Shape 903"/>
          <p:cNvPicPr preferRelativeResize="0"/>
          <p:nvPr/>
        </p:nvPicPr>
        <p:blipFill rotWithShape="1">
          <a:blip r:embed="rId4">
            <a:alphaModFix/>
          </a:blip>
          <a:srcRect/>
          <a:stretch/>
        </p:blipFill>
        <p:spPr>
          <a:xfrm>
            <a:off x="685800" y="3962400"/>
            <a:ext cx="2286000" cy="1524599"/>
          </a:xfrm>
          <a:prstGeom prst="rect">
            <a:avLst/>
          </a:prstGeom>
          <a:noFill/>
          <a:ln w="9525" cap="flat" cmpd="sng">
            <a:solidFill>
              <a:srgbClr val="4D4D4D"/>
            </a:solidFill>
            <a:prstDash val="solid"/>
            <a:miter/>
            <a:headEnd type="none" w="med" len="med"/>
            <a:tailEnd type="none" w="med" len="med"/>
          </a:ln>
        </p:spPr>
      </p:pic>
      <p:grpSp>
        <p:nvGrpSpPr>
          <p:cNvPr id="904" name="Shape 904"/>
          <p:cNvGrpSpPr/>
          <p:nvPr/>
        </p:nvGrpSpPr>
        <p:grpSpPr>
          <a:xfrm>
            <a:off x="990611" y="4339275"/>
            <a:ext cx="427428" cy="537518"/>
            <a:chOff x="1576058" y="1733490"/>
            <a:chExt cx="405068" cy="509399"/>
          </a:xfrm>
        </p:grpSpPr>
        <p:sp>
          <p:nvSpPr>
            <p:cNvPr id="905" name="Shape 905"/>
            <p:cNvSpPr/>
            <p:nvPr/>
          </p:nvSpPr>
          <p:spPr>
            <a:xfrm>
              <a:off x="1576058" y="1953341"/>
              <a:ext cx="100199" cy="104099"/>
            </a:xfrm>
            <a:prstGeom prst="ellipse">
              <a:avLst/>
            </a:prstGeom>
            <a:solidFill>
              <a:srgbClr val="1D1B10"/>
            </a:solidFill>
            <a:ln>
              <a:noFill/>
            </a:ln>
          </p:spPr>
          <p:txBody>
            <a:bodyPr lIns="91425" tIns="45700" rIns="91425" bIns="45700" anchor="ctr" anchorCtr="0">
              <a:noAutofit/>
            </a:bodyPr>
            <a:lstStyle/>
            <a:p>
              <a:pPr marL="0" marR="0" lvl="0" indent="0" algn="ctr" rtl="0">
                <a:spcBef>
                  <a:spcPts val="0"/>
                </a:spcBef>
                <a:spcAft>
                  <a:spcPts val="0"/>
                </a:spcAft>
                <a:buNone/>
              </a:pPr>
              <a:endParaRPr sz="2400" b="1">
                <a:solidFill>
                  <a:srgbClr val="1D1B10"/>
                </a:solidFill>
                <a:latin typeface="Times New Roman"/>
                <a:ea typeface="Times New Roman"/>
                <a:cs typeface="Times New Roman"/>
                <a:sym typeface="Times New Roman"/>
              </a:endParaRPr>
            </a:p>
          </p:txBody>
        </p:sp>
        <p:sp>
          <p:nvSpPr>
            <p:cNvPr id="906" name="Shape 906"/>
            <p:cNvSpPr txBox="1"/>
            <p:nvPr/>
          </p:nvSpPr>
          <p:spPr>
            <a:xfrm>
              <a:off x="1624426" y="1733490"/>
              <a:ext cx="356700" cy="5093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b="1">
                  <a:solidFill>
                    <a:srgbClr val="1D1B10"/>
                  </a:solidFill>
                  <a:latin typeface="Times New Roman"/>
                  <a:ea typeface="Times New Roman"/>
                  <a:cs typeface="Times New Roman"/>
                  <a:sym typeface="Times New Roman"/>
                </a:rPr>
                <a:t>A</a:t>
              </a:r>
            </a:p>
          </p:txBody>
        </p:sp>
      </p:grpSp>
      <p:sp>
        <p:nvSpPr>
          <p:cNvPr id="907" name="Shape 907"/>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24</a:t>
            </a:fld>
            <a:endParaRPr lang="en-US" sz="1200">
              <a:solidFill>
                <a:srgbClr val="888888"/>
              </a:solidFill>
              <a:latin typeface="Calibri"/>
              <a:ea typeface="Calibri"/>
              <a:cs typeface="Calibri"/>
              <a:sym typeface="Calibri"/>
            </a:endParaRPr>
          </a:p>
        </p:txBody>
      </p:sp>
      <p:pic>
        <p:nvPicPr>
          <p:cNvPr id="908" name="Shape 908"/>
          <p:cNvPicPr preferRelativeResize="0"/>
          <p:nvPr/>
        </p:nvPicPr>
        <p:blipFill rotWithShape="1">
          <a:blip r:embed="rId5">
            <a:alphaModFix/>
          </a:blip>
          <a:srcRect/>
          <a:stretch/>
        </p:blipFill>
        <p:spPr>
          <a:xfrm>
            <a:off x="3915862" y="3614472"/>
            <a:ext cx="2554200" cy="1143000"/>
          </a:xfrm>
          <a:prstGeom prst="rect">
            <a:avLst/>
          </a:prstGeom>
          <a:noFill/>
          <a:ln>
            <a:noFill/>
          </a:ln>
        </p:spPr>
      </p:pic>
      <p:sp>
        <p:nvSpPr>
          <p:cNvPr id="909" name="Shape 909"/>
          <p:cNvSpPr txBox="1"/>
          <p:nvPr/>
        </p:nvSpPr>
        <p:spPr>
          <a:xfrm>
            <a:off x="3852900" y="3152785"/>
            <a:ext cx="3657600" cy="4616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Ratio of DFT Coefficients:</a:t>
            </a:r>
          </a:p>
        </p:txBody>
      </p:sp>
      <p:sp>
        <p:nvSpPr>
          <p:cNvPr id="910" name="Shape 910"/>
          <p:cNvSpPr txBox="1"/>
          <p:nvPr/>
        </p:nvSpPr>
        <p:spPr>
          <a:xfrm>
            <a:off x="685800" y="1153179"/>
            <a:ext cx="2209799" cy="5232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800">
                <a:solidFill>
                  <a:srgbClr val="E36C09"/>
                </a:solidFill>
                <a:latin typeface="Times New Roman"/>
                <a:ea typeface="Times New Roman"/>
                <a:cs typeface="Times New Roman"/>
                <a:sym typeface="Times New Roman"/>
              </a:rPr>
              <a:t>Input</a:t>
            </a:r>
          </a:p>
        </p:txBody>
      </p:sp>
      <p:pic>
        <p:nvPicPr>
          <p:cNvPr id="911" name="Shape 911"/>
          <p:cNvPicPr preferRelativeResize="0"/>
          <p:nvPr/>
        </p:nvPicPr>
        <p:blipFill rotWithShape="1">
          <a:blip r:embed="rId6">
            <a:alphaModFix/>
          </a:blip>
          <a:srcRect/>
          <a:stretch/>
        </p:blipFill>
        <p:spPr>
          <a:xfrm>
            <a:off x="3805200" y="2375025"/>
            <a:ext cx="4929300" cy="533399"/>
          </a:xfrm>
          <a:prstGeom prst="rect">
            <a:avLst/>
          </a:prstGeom>
          <a:noFill/>
          <a:ln>
            <a:noFill/>
          </a:ln>
        </p:spPr>
      </p:pic>
      <p:pic>
        <p:nvPicPr>
          <p:cNvPr id="912" name="Shape 912"/>
          <p:cNvPicPr preferRelativeResize="0"/>
          <p:nvPr/>
        </p:nvPicPr>
        <p:blipFill rotWithShape="1">
          <a:blip r:embed="rId7">
            <a:alphaModFix/>
          </a:blip>
          <a:srcRect/>
          <a:stretch/>
        </p:blipFill>
        <p:spPr>
          <a:xfrm>
            <a:off x="3852900" y="1597275"/>
            <a:ext cx="4833899" cy="533399"/>
          </a:xfrm>
          <a:prstGeom prst="rect">
            <a:avLst/>
          </a:prstGeom>
          <a:noFill/>
          <a:ln>
            <a:noFill/>
          </a:ln>
        </p:spPr>
      </p:pic>
    </p:spTree>
  </p:cSld>
  <p:clrMapOvr>
    <a:masterClrMapping/>
  </p:clrMapOvr>
  <p:transition>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pic>
        <p:nvPicPr>
          <p:cNvPr id="918" name="Shape 918"/>
          <p:cNvPicPr preferRelativeResize="0"/>
          <p:nvPr/>
        </p:nvPicPr>
        <p:blipFill rotWithShape="1">
          <a:blip r:embed="rId3">
            <a:alphaModFix/>
          </a:blip>
          <a:srcRect/>
          <a:stretch/>
        </p:blipFill>
        <p:spPr>
          <a:xfrm>
            <a:off x="5089525" y="3657600"/>
            <a:ext cx="2916238" cy="1984374"/>
          </a:xfrm>
          <a:prstGeom prst="rect">
            <a:avLst/>
          </a:prstGeom>
          <a:noFill/>
          <a:ln w="9525" cap="flat" cmpd="sng">
            <a:solidFill>
              <a:srgbClr val="974806"/>
            </a:solidFill>
            <a:prstDash val="solid"/>
            <a:round/>
            <a:headEnd type="none" w="med" len="med"/>
            <a:tailEnd type="none" w="med" len="med"/>
          </a:ln>
        </p:spPr>
      </p:pic>
      <p:pic>
        <p:nvPicPr>
          <p:cNvPr id="919" name="Shape 919"/>
          <p:cNvPicPr preferRelativeResize="0"/>
          <p:nvPr/>
        </p:nvPicPr>
        <p:blipFill rotWithShape="1">
          <a:blip r:embed="rId4">
            <a:alphaModFix/>
          </a:blip>
          <a:srcRect/>
          <a:stretch/>
        </p:blipFill>
        <p:spPr>
          <a:xfrm>
            <a:off x="1143000" y="3657600"/>
            <a:ext cx="2916238" cy="1984374"/>
          </a:xfrm>
          <a:prstGeom prst="rect">
            <a:avLst/>
          </a:prstGeom>
          <a:noFill/>
          <a:ln w="9525" cap="flat" cmpd="sng">
            <a:solidFill>
              <a:srgbClr val="974806"/>
            </a:solidFill>
            <a:prstDash val="solid"/>
            <a:round/>
            <a:headEnd type="none" w="med" len="med"/>
            <a:tailEnd type="none" w="med" len="med"/>
          </a:ln>
        </p:spPr>
      </p:pic>
      <p:pic>
        <p:nvPicPr>
          <p:cNvPr id="920" name="Shape 920"/>
          <p:cNvPicPr preferRelativeResize="0"/>
          <p:nvPr/>
        </p:nvPicPr>
        <p:blipFill rotWithShape="1">
          <a:blip r:embed="rId5">
            <a:alphaModFix/>
          </a:blip>
          <a:srcRect/>
          <a:stretch/>
        </p:blipFill>
        <p:spPr>
          <a:xfrm>
            <a:off x="5105400" y="1066800"/>
            <a:ext cx="2900363" cy="1984374"/>
          </a:xfrm>
          <a:prstGeom prst="rect">
            <a:avLst/>
          </a:prstGeom>
          <a:noFill/>
          <a:ln w="9525" cap="flat" cmpd="sng">
            <a:solidFill>
              <a:srgbClr val="974806"/>
            </a:solidFill>
            <a:prstDash val="solid"/>
            <a:round/>
            <a:headEnd type="none" w="med" len="med"/>
            <a:tailEnd type="none" w="med" len="med"/>
          </a:ln>
        </p:spPr>
      </p:pic>
      <p:sp>
        <p:nvSpPr>
          <p:cNvPr id="921" name="Shape 921"/>
          <p:cNvSpPr txBox="1"/>
          <p:nvPr/>
        </p:nvSpPr>
        <p:spPr>
          <a:xfrm>
            <a:off x="4953000" y="3048000"/>
            <a:ext cx="3276600" cy="40004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One Focal Plane [Zhang et al]</a:t>
            </a:r>
          </a:p>
        </p:txBody>
      </p:sp>
      <p:sp>
        <p:nvSpPr>
          <p:cNvPr id="922" name="Shape 922"/>
          <p:cNvSpPr txBox="1"/>
          <p:nvPr/>
        </p:nvSpPr>
        <p:spPr>
          <a:xfrm>
            <a:off x="762000" y="5638800"/>
            <a:ext cx="3733800" cy="40010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Two Focal Planes [This Paper]</a:t>
            </a:r>
          </a:p>
        </p:txBody>
      </p:sp>
      <p:sp>
        <p:nvSpPr>
          <p:cNvPr id="923" name="Shape 923"/>
          <p:cNvSpPr txBox="1"/>
          <p:nvPr/>
        </p:nvSpPr>
        <p:spPr>
          <a:xfrm>
            <a:off x="4800600" y="5638800"/>
            <a:ext cx="3733800" cy="40010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Multiple Focal Planes [This Paper]</a:t>
            </a:r>
          </a:p>
        </p:txBody>
      </p:sp>
      <p:sp>
        <p:nvSpPr>
          <p:cNvPr id="924" name="Shape 924"/>
          <p:cNvSpPr txBox="1"/>
          <p:nvPr/>
        </p:nvSpPr>
        <p:spPr>
          <a:xfrm>
            <a:off x="1447800" y="115888"/>
            <a:ext cx="6629400" cy="64611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600">
                <a:solidFill>
                  <a:srgbClr val="FFFF99"/>
                </a:solidFill>
                <a:latin typeface="Times New Roman"/>
                <a:ea typeface="Times New Roman"/>
                <a:cs typeface="Times New Roman"/>
                <a:sym typeface="Times New Roman"/>
              </a:rPr>
              <a:t>Comparison</a:t>
            </a:r>
          </a:p>
        </p:txBody>
      </p:sp>
      <p:pic>
        <p:nvPicPr>
          <p:cNvPr id="925" name="Shape 925"/>
          <p:cNvPicPr preferRelativeResize="0"/>
          <p:nvPr/>
        </p:nvPicPr>
        <p:blipFill rotWithShape="1">
          <a:blip r:embed="rId6">
            <a:alphaModFix/>
          </a:blip>
          <a:srcRect/>
          <a:stretch/>
        </p:blipFill>
        <p:spPr>
          <a:xfrm>
            <a:off x="1143000" y="1066800"/>
            <a:ext cx="2894013" cy="1981199"/>
          </a:xfrm>
          <a:prstGeom prst="rect">
            <a:avLst/>
          </a:prstGeom>
          <a:noFill/>
          <a:ln w="9525" cap="flat" cmpd="sng">
            <a:solidFill>
              <a:srgbClr val="7F7F7F"/>
            </a:solidFill>
            <a:prstDash val="solid"/>
            <a:round/>
            <a:headEnd type="none" w="med" len="med"/>
            <a:tailEnd type="none" w="med" len="med"/>
          </a:ln>
        </p:spPr>
      </p:pic>
      <p:sp>
        <p:nvSpPr>
          <p:cNvPr id="926" name="Shape 926"/>
          <p:cNvSpPr txBox="1"/>
          <p:nvPr/>
        </p:nvSpPr>
        <p:spPr>
          <a:xfrm>
            <a:off x="1143000" y="3048000"/>
            <a:ext cx="2895600" cy="40004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Scene</a:t>
            </a:r>
          </a:p>
        </p:txBody>
      </p:sp>
      <p:sp>
        <p:nvSpPr>
          <p:cNvPr id="927" name="Shape 92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25</a:t>
            </a:fld>
            <a:endParaRPr lang="en-US" sz="1200">
              <a:solidFill>
                <a:srgbClr val="888888"/>
              </a:solidFill>
              <a:latin typeface="Calibri"/>
              <a:ea typeface="Calibri"/>
              <a:cs typeface="Calibri"/>
              <a:sym typeface="Calibri"/>
            </a:endParaRPr>
          </a:p>
        </p:txBody>
      </p:sp>
      <p:sp>
        <p:nvSpPr>
          <p:cNvPr id="928" name="Shape 928"/>
          <p:cNvSpPr/>
          <p:nvPr/>
        </p:nvSpPr>
        <p:spPr>
          <a:xfrm>
            <a:off x="5257800" y="1447800"/>
            <a:ext cx="838199" cy="762000"/>
          </a:xfrm>
          <a:prstGeom prst="ellipse">
            <a:avLst/>
          </a:prstGeom>
          <a:noFill/>
          <a:ln w="2222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929" name="Shape 929"/>
          <p:cNvSpPr/>
          <p:nvPr/>
        </p:nvSpPr>
        <p:spPr>
          <a:xfrm>
            <a:off x="5257800" y="4114800"/>
            <a:ext cx="838199" cy="762000"/>
          </a:xfrm>
          <a:prstGeom prst="ellipse">
            <a:avLst/>
          </a:prstGeom>
          <a:noFill/>
          <a:ln w="2222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930" name="Shape 930"/>
          <p:cNvSpPr/>
          <p:nvPr/>
        </p:nvSpPr>
        <p:spPr>
          <a:xfrm>
            <a:off x="1295400" y="4114800"/>
            <a:ext cx="838199" cy="762000"/>
          </a:xfrm>
          <a:prstGeom prst="ellipse">
            <a:avLst/>
          </a:prstGeom>
          <a:noFill/>
          <a:ln w="2222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Tree>
  </p:cSld>
  <p:clrMapOvr>
    <a:masterClrMapping/>
  </p:clrMapOvr>
  <p:transition>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pic>
        <p:nvPicPr>
          <p:cNvPr id="936" name="Shape 936"/>
          <p:cNvPicPr preferRelativeResize="0"/>
          <p:nvPr/>
        </p:nvPicPr>
        <p:blipFill rotWithShape="1">
          <a:blip r:embed="rId3">
            <a:alphaModFix/>
          </a:blip>
          <a:srcRect/>
          <a:stretch/>
        </p:blipFill>
        <p:spPr>
          <a:xfrm>
            <a:off x="914400" y="944879"/>
            <a:ext cx="3429000" cy="2331719"/>
          </a:xfrm>
          <a:prstGeom prst="rect">
            <a:avLst/>
          </a:prstGeom>
          <a:noFill/>
          <a:ln w="9525" cap="flat" cmpd="sng">
            <a:solidFill>
              <a:srgbClr val="3F3F3F"/>
            </a:solidFill>
            <a:prstDash val="solid"/>
            <a:round/>
            <a:headEnd type="none" w="med" len="med"/>
            <a:tailEnd type="none" w="med" len="med"/>
          </a:ln>
        </p:spPr>
      </p:pic>
      <p:sp>
        <p:nvSpPr>
          <p:cNvPr id="937" name="Shape 937"/>
          <p:cNvSpPr txBox="1"/>
          <p:nvPr/>
        </p:nvSpPr>
        <p:spPr>
          <a:xfrm>
            <a:off x="0" y="115668"/>
            <a:ext cx="9144000" cy="646331"/>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600">
                <a:solidFill>
                  <a:srgbClr val="FFFF99"/>
                </a:solidFill>
                <a:latin typeface="Times New Roman"/>
                <a:ea typeface="Times New Roman"/>
                <a:cs typeface="Times New Roman"/>
                <a:sym typeface="Times New Roman"/>
              </a:rPr>
              <a:t>Depth Recovery</a:t>
            </a:r>
          </a:p>
        </p:txBody>
      </p:sp>
      <p:sp>
        <p:nvSpPr>
          <p:cNvPr id="938" name="Shape 93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26</a:t>
            </a:fld>
            <a:endParaRPr lang="en-US" sz="1200">
              <a:solidFill>
                <a:srgbClr val="888888"/>
              </a:solidFill>
              <a:latin typeface="Calibri"/>
              <a:ea typeface="Calibri"/>
              <a:cs typeface="Calibri"/>
              <a:sym typeface="Calibri"/>
            </a:endParaRPr>
          </a:p>
        </p:txBody>
      </p:sp>
      <p:sp>
        <p:nvSpPr>
          <p:cNvPr id="939" name="Shape 939"/>
          <p:cNvSpPr txBox="1"/>
          <p:nvPr/>
        </p:nvSpPr>
        <p:spPr>
          <a:xfrm>
            <a:off x="4800600" y="3257550"/>
            <a:ext cx="3429000" cy="40004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One Focal Plane [Zhang et al]</a:t>
            </a:r>
          </a:p>
        </p:txBody>
      </p:sp>
      <p:sp>
        <p:nvSpPr>
          <p:cNvPr id="940" name="Shape 940"/>
          <p:cNvSpPr txBox="1"/>
          <p:nvPr/>
        </p:nvSpPr>
        <p:spPr>
          <a:xfrm>
            <a:off x="914400" y="6019800"/>
            <a:ext cx="3429000" cy="40004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Two Focal Planes [This Paper]</a:t>
            </a:r>
          </a:p>
        </p:txBody>
      </p:sp>
      <p:sp>
        <p:nvSpPr>
          <p:cNvPr id="941" name="Shape 941"/>
          <p:cNvSpPr txBox="1"/>
          <p:nvPr/>
        </p:nvSpPr>
        <p:spPr>
          <a:xfrm>
            <a:off x="4648200" y="6019800"/>
            <a:ext cx="3733800" cy="40010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Multiple Focal Planes [This Paper]</a:t>
            </a:r>
          </a:p>
        </p:txBody>
      </p:sp>
      <p:sp>
        <p:nvSpPr>
          <p:cNvPr id="942" name="Shape 942"/>
          <p:cNvSpPr txBox="1"/>
          <p:nvPr/>
        </p:nvSpPr>
        <p:spPr>
          <a:xfrm>
            <a:off x="914400" y="3257550"/>
            <a:ext cx="3429000" cy="40004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Scene</a:t>
            </a:r>
          </a:p>
        </p:txBody>
      </p:sp>
      <p:pic>
        <p:nvPicPr>
          <p:cNvPr id="943" name="Shape 943"/>
          <p:cNvPicPr preferRelativeResize="0"/>
          <p:nvPr/>
        </p:nvPicPr>
        <p:blipFill rotWithShape="1">
          <a:blip r:embed="rId4">
            <a:alphaModFix/>
          </a:blip>
          <a:srcRect/>
          <a:stretch/>
        </p:blipFill>
        <p:spPr>
          <a:xfrm>
            <a:off x="4800600" y="944879"/>
            <a:ext cx="3429000" cy="2331719"/>
          </a:xfrm>
          <a:prstGeom prst="rect">
            <a:avLst/>
          </a:prstGeom>
          <a:noFill/>
          <a:ln w="9525" cap="flat" cmpd="sng">
            <a:solidFill>
              <a:srgbClr val="974806"/>
            </a:solidFill>
            <a:prstDash val="solid"/>
            <a:round/>
            <a:headEnd type="none" w="med" len="med"/>
            <a:tailEnd type="none" w="med" len="med"/>
          </a:ln>
        </p:spPr>
      </p:pic>
      <p:pic>
        <p:nvPicPr>
          <p:cNvPr id="944" name="Shape 944"/>
          <p:cNvPicPr preferRelativeResize="0"/>
          <p:nvPr/>
        </p:nvPicPr>
        <p:blipFill rotWithShape="1">
          <a:blip r:embed="rId5">
            <a:alphaModFix/>
          </a:blip>
          <a:srcRect/>
          <a:stretch/>
        </p:blipFill>
        <p:spPr>
          <a:xfrm>
            <a:off x="914400" y="3745230"/>
            <a:ext cx="3429000" cy="2331719"/>
          </a:xfrm>
          <a:prstGeom prst="rect">
            <a:avLst/>
          </a:prstGeom>
          <a:noFill/>
          <a:ln>
            <a:noFill/>
          </a:ln>
        </p:spPr>
      </p:pic>
      <p:pic>
        <p:nvPicPr>
          <p:cNvPr id="945" name="Shape 945"/>
          <p:cNvPicPr preferRelativeResize="0"/>
          <p:nvPr/>
        </p:nvPicPr>
        <p:blipFill rotWithShape="1">
          <a:blip r:embed="rId6">
            <a:alphaModFix/>
          </a:blip>
          <a:srcRect/>
          <a:stretch/>
        </p:blipFill>
        <p:spPr>
          <a:xfrm>
            <a:off x="4800600" y="3745230"/>
            <a:ext cx="3429000" cy="2331719"/>
          </a:xfrm>
          <a:prstGeom prst="rect">
            <a:avLst/>
          </a:prstGeom>
          <a:noFill/>
          <a:ln w="9525" cap="flat" cmpd="sng">
            <a:solidFill>
              <a:srgbClr val="632423"/>
            </a:solidFill>
            <a:prstDash val="solid"/>
            <a:round/>
            <a:headEnd type="none" w="med" len="med"/>
            <a:tailEnd type="none" w="med" len="med"/>
          </a:ln>
        </p:spPr>
      </p:pic>
      <p:sp>
        <p:nvSpPr>
          <p:cNvPr id="946" name="Shape 946"/>
          <p:cNvSpPr/>
          <p:nvPr/>
        </p:nvSpPr>
        <p:spPr>
          <a:xfrm>
            <a:off x="4876800" y="2743200"/>
            <a:ext cx="838199" cy="762000"/>
          </a:xfrm>
          <a:prstGeom prst="ellipse">
            <a:avLst/>
          </a:prstGeom>
          <a:noFill/>
          <a:ln w="2222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947" name="Shape 947"/>
          <p:cNvSpPr/>
          <p:nvPr/>
        </p:nvSpPr>
        <p:spPr>
          <a:xfrm>
            <a:off x="7239000" y="2590800"/>
            <a:ext cx="838199" cy="762000"/>
          </a:xfrm>
          <a:prstGeom prst="ellipse">
            <a:avLst/>
          </a:prstGeom>
          <a:noFill/>
          <a:ln w="2222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948" name="Shape 948"/>
          <p:cNvSpPr/>
          <p:nvPr/>
        </p:nvSpPr>
        <p:spPr>
          <a:xfrm>
            <a:off x="4876800" y="5562600"/>
            <a:ext cx="838199" cy="762000"/>
          </a:xfrm>
          <a:prstGeom prst="ellipse">
            <a:avLst/>
          </a:prstGeom>
          <a:noFill/>
          <a:ln w="2222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949" name="Shape 949"/>
          <p:cNvSpPr/>
          <p:nvPr/>
        </p:nvSpPr>
        <p:spPr>
          <a:xfrm>
            <a:off x="7239000" y="5410200"/>
            <a:ext cx="838199" cy="762000"/>
          </a:xfrm>
          <a:prstGeom prst="ellipse">
            <a:avLst/>
          </a:prstGeom>
          <a:noFill/>
          <a:ln w="2222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950" name="Shape 950"/>
          <p:cNvSpPr/>
          <p:nvPr/>
        </p:nvSpPr>
        <p:spPr>
          <a:xfrm>
            <a:off x="990600" y="5562600"/>
            <a:ext cx="838199" cy="762000"/>
          </a:xfrm>
          <a:prstGeom prst="ellipse">
            <a:avLst/>
          </a:prstGeom>
          <a:noFill/>
          <a:ln w="2222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951" name="Shape 951"/>
          <p:cNvSpPr/>
          <p:nvPr/>
        </p:nvSpPr>
        <p:spPr>
          <a:xfrm>
            <a:off x="3352800" y="5410200"/>
            <a:ext cx="838199" cy="762000"/>
          </a:xfrm>
          <a:prstGeom prst="ellipse">
            <a:avLst/>
          </a:prstGeom>
          <a:noFill/>
          <a:ln w="2222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Tree>
  </p:cSld>
  <p:clrMapOvr>
    <a:masterClrMapping/>
  </p:clrMapOvr>
  <p:transition>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Shape 956"/>
          <p:cNvSpPr txBox="1"/>
          <p:nvPr/>
        </p:nvSpPr>
        <p:spPr>
          <a:xfrm>
            <a:off x="533400" y="2609850"/>
            <a:ext cx="8229600" cy="120015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600">
                <a:solidFill>
                  <a:srgbClr val="FFFF99"/>
                </a:solidFill>
                <a:latin typeface="Times New Roman"/>
                <a:ea typeface="Times New Roman"/>
                <a:cs typeface="Times New Roman"/>
                <a:sym typeface="Times New Roman"/>
              </a:rPr>
              <a:t>Direct-Global Separation in the presence of Projector Defocus</a:t>
            </a:r>
          </a:p>
        </p:txBody>
      </p:sp>
      <p:sp>
        <p:nvSpPr>
          <p:cNvPr id="957" name="Shape 95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27</a:t>
            </a:fld>
            <a:endParaRPr lang="en-US" sz="1200">
              <a:solidFill>
                <a:srgbClr val="888888"/>
              </a:solidFill>
              <a:latin typeface="Calibri"/>
              <a:ea typeface="Calibri"/>
              <a:cs typeface="Calibri"/>
              <a:sym typeface="Calibri"/>
            </a:endParaRPr>
          </a:p>
        </p:txBody>
      </p:sp>
    </p:spTree>
  </p:cSld>
  <p:clrMapOvr>
    <a:masterClrMapping/>
  </p:clrMapOvr>
  <p:transition>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Shape 963"/>
          <p:cNvSpPr txBox="1"/>
          <p:nvPr/>
        </p:nvSpPr>
        <p:spPr>
          <a:xfrm>
            <a:off x="0" y="115888"/>
            <a:ext cx="9144000" cy="64611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600">
                <a:solidFill>
                  <a:srgbClr val="FFFF99"/>
                </a:solidFill>
                <a:latin typeface="Times New Roman"/>
                <a:ea typeface="Times New Roman"/>
                <a:cs typeface="Times New Roman"/>
                <a:sym typeface="Times New Roman"/>
              </a:rPr>
              <a:t>Separation of Direct and Global Components</a:t>
            </a:r>
          </a:p>
        </p:txBody>
      </p:sp>
      <p:grpSp>
        <p:nvGrpSpPr>
          <p:cNvPr id="964" name="Shape 964"/>
          <p:cNvGrpSpPr/>
          <p:nvPr/>
        </p:nvGrpSpPr>
        <p:grpSpPr>
          <a:xfrm>
            <a:off x="4952999" y="1704974"/>
            <a:ext cx="3733800" cy="1724025"/>
            <a:chOff x="4648199" y="3070547"/>
            <a:chExt cx="4572000" cy="2111051"/>
          </a:xfrm>
        </p:grpSpPr>
        <p:sp>
          <p:nvSpPr>
            <p:cNvPr id="965" name="Shape 965"/>
            <p:cNvSpPr/>
            <p:nvPr/>
          </p:nvSpPr>
          <p:spPr>
            <a:xfrm>
              <a:off x="5538496" y="4287416"/>
              <a:ext cx="2414296" cy="655086"/>
            </a:xfrm>
            <a:custGeom>
              <a:avLst/>
              <a:gdLst/>
              <a:ahLst/>
              <a:cxnLst/>
              <a:rect l="0" t="0" r="0" b="0"/>
              <a:pathLst>
                <a:path w="120000" h="120000" extrusionOk="0">
                  <a:moveTo>
                    <a:pt x="0" y="0"/>
                  </a:moveTo>
                  <a:lnTo>
                    <a:pt x="120000" y="88421"/>
                  </a:lnTo>
                  <a:lnTo>
                    <a:pt x="118714" y="97894"/>
                  </a:lnTo>
                  <a:lnTo>
                    <a:pt x="118714" y="101052"/>
                  </a:lnTo>
                  <a:lnTo>
                    <a:pt x="118714" y="104210"/>
                  </a:lnTo>
                  <a:lnTo>
                    <a:pt x="118714" y="107368"/>
                  </a:lnTo>
                  <a:lnTo>
                    <a:pt x="118714" y="108947"/>
                  </a:lnTo>
                  <a:lnTo>
                    <a:pt x="119142" y="113684"/>
                  </a:lnTo>
                  <a:lnTo>
                    <a:pt x="119142" y="115263"/>
                  </a:lnTo>
                  <a:lnTo>
                    <a:pt x="119142" y="118420"/>
                  </a:lnTo>
                  <a:lnTo>
                    <a:pt x="119142" y="120000"/>
                  </a:lnTo>
                  <a:lnTo>
                    <a:pt x="0" y="0"/>
                  </a:lnTo>
                  <a:close/>
                </a:path>
              </a:pathLst>
            </a:custGeom>
            <a:solidFill>
              <a:srgbClr val="FFFF99">
                <a:alpha val="10980"/>
              </a:srgbClr>
            </a:solidFill>
            <a:ln w="25400" cap="flat" cmpd="sng">
              <a:solidFill>
                <a:srgbClr val="FFCC6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966" name="Shape 966"/>
            <p:cNvSpPr/>
            <p:nvPr/>
          </p:nvSpPr>
          <p:spPr>
            <a:xfrm>
              <a:off x="5081685" y="3177463"/>
              <a:ext cx="2915816" cy="1008871"/>
            </a:xfrm>
            <a:custGeom>
              <a:avLst/>
              <a:gdLst/>
              <a:ahLst/>
              <a:cxnLst/>
              <a:rect l="0" t="0" r="0" b="0"/>
              <a:pathLst>
                <a:path w="120000" h="120000" extrusionOk="0">
                  <a:moveTo>
                    <a:pt x="0" y="120000"/>
                  </a:moveTo>
                  <a:lnTo>
                    <a:pt x="119999" y="0"/>
                  </a:lnTo>
                  <a:lnTo>
                    <a:pt x="116727" y="20526"/>
                  </a:lnTo>
                  <a:lnTo>
                    <a:pt x="0" y="120000"/>
                  </a:lnTo>
                  <a:close/>
                </a:path>
              </a:pathLst>
            </a:custGeom>
            <a:solidFill>
              <a:srgbClr val="FFCC66"/>
            </a:solidFill>
            <a:ln w="25400" cap="flat" cmpd="sng">
              <a:solidFill>
                <a:srgbClr val="FFCC6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967" name="Shape 967"/>
            <p:cNvSpPr/>
            <p:nvPr/>
          </p:nvSpPr>
          <p:spPr>
            <a:xfrm>
              <a:off x="5068078" y="3364075"/>
              <a:ext cx="2956637" cy="822259"/>
            </a:xfrm>
            <a:custGeom>
              <a:avLst/>
              <a:gdLst/>
              <a:ahLst/>
              <a:cxnLst/>
              <a:rect l="0" t="0" r="0" b="0"/>
              <a:pathLst>
                <a:path w="120000" h="120000" extrusionOk="0">
                  <a:moveTo>
                    <a:pt x="2152" y="118064"/>
                  </a:moveTo>
                  <a:lnTo>
                    <a:pt x="115695" y="0"/>
                  </a:lnTo>
                  <a:lnTo>
                    <a:pt x="119999" y="32903"/>
                  </a:lnTo>
                  <a:lnTo>
                    <a:pt x="0" y="120000"/>
                  </a:lnTo>
                </a:path>
              </a:pathLst>
            </a:custGeom>
            <a:solidFill>
              <a:srgbClr val="FFFF99">
                <a:alpha val="10980"/>
              </a:srgbClr>
            </a:solidFill>
            <a:ln w="9525" cap="flat" cmpd="sng">
              <a:solidFill>
                <a:srgbClr val="FFCC6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968" name="Shape 968"/>
            <p:cNvSpPr/>
            <p:nvPr/>
          </p:nvSpPr>
          <p:spPr>
            <a:xfrm>
              <a:off x="5081685" y="3589564"/>
              <a:ext cx="3193789" cy="596770"/>
            </a:xfrm>
            <a:custGeom>
              <a:avLst/>
              <a:gdLst/>
              <a:ahLst/>
              <a:cxnLst/>
              <a:rect l="0" t="0" r="0" b="0"/>
              <a:pathLst>
                <a:path w="120000" h="120000" extrusionOk="0">
                  <a:moveTo>
                    <a:pt x="0" y="117333"/>
                  </a:moveTo>
                  <a:lnTo>
                    <a:pt x="112531" y="0"/>
                  </a:lnTo>
                  <a:lnTo>
                    <a:pt x="120000" y="42666"/>
                  </a:lnTo>
                  <a:lnTo>
                    <a:pt x="1991" y="120000"/>
                  </a:lnTo>
                </a:path>
              </a:pathLst>
            </a:custGeom>
            <a:solidFill>
              <a:srgbClr val="FFCC66"/>
            </a:solidFill>
            <a:ln w="9525" cap="flat" cmpd="sng">
              <a:solidFill>
                <a:srgbClr val="FFCC6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969" name="Shape 969"/>
            <p:cNvSpPr/>
            <p:nvPr/>
          </p:nvSpPr>
          <p:spPr>
            <a:xfrm>
              <a:off x="5056414" y="3801446"/>
              <a:ext cx="3444551" cy="384888"/>
            </a:xfrm>
            <a:custGeom>
              <a:avLst/>
              <a:gdLst/>
              <a:ahLst/>
              <a:cxnLst/>
              <a:rect l="0" t="0" r="0" b="0"/>
              <a:pathLst>
                <a:path w="120000" h="120000" extrusionOk="0">
                  <a:moveTo>
                    <a:pt x="3230" y="120000"/>
                  </a:moveTo>
                  <a:lnTo>
                    <a:pt x="113076" y="0"/>
                  </a:lnTo>
                  <a:lnTo>
                    <a:pt x="119999" y="70344"/>
                  </a:lnTo>
                  <a:lnTo>
                    <a:pt x="0" y="120000"/>
                  </a:lnTo>
                </a:path>
              </a:pathLst>
            </a:custGeom>
            <a:solidFill>
              <a:srgbClr val="FFFF99">
                <a:alpha val="10980"/>
              </a:srgbClr>
            </a:solidFill>
            <a:ln w="9525" cap="flat" cmpd="sng">
              <a:solidFill>
                <a:srgbClr val="FFCC6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970" name="Shape 970"/>
            <p:cNvSpPr/>
            <p:nvPr/>
          </p:nvSpPr>
          <p:spPr>
            <a:xfrm>
              <a:off x="5081685" y="4026937"/>
              <a:ext cx="3419280" cy="250760"/>
            </a:xfrm>
            <a:custGeom>
              <a:avLst/>
              <a:gdLst/>
              <a:ahLst/>
              <a:cxnLst/>
              <a:rect l="0" t="0" r="0" b="0"/>
              <a:pathLst>
                <a:path w="120000" h="120000" extrusionOk="0">
                  <a:moveTo>
                    <a:pt x="0" y="75789"/>
                  </a:moveTo>
                  <a:lnTo>
                    <a:pt x="120000" y="0"/>
                  </a:lnTo>
                  <a:lnTo>
                    <a:pt x="118139" y="120000"/>
                  </a:lnTo>
                  <a:lnTo>
                    <a:pt x="0" y="75789"/>
                  </a:lnTo>
                  <a:close/>
                </a:path>
              </a:pathLst>
            </a:custGeom>
            <a:solidFill>
              <a:srgbClr val="FFCC66"/>
            </a:solidFill>
            <a:ln w="25400" cap="flat" cmpd="sng">
              <a:solidFill>
                <a:srgbClr val="FFCC6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971" name="Shape 971"/>
            <p:cNvSpPr/>
            <p:nvPr/>
          </p:nvSpPr>
          <p:spPr>
            <a:xfrm>
              <a:off x="5095292" y="4186335"/>
              <a:ext cx="3339581" cy="305189"/>
            </a:xfrm>
            <a:custGeom>
              <a:avLst/>
              <a:gdLst/>
              <a:ahLst/>
              <a:cxnLst/>
              <a:rect l="0" t="0" r="0" b="0"/>
              <a:pathLst>
                <a:path w="120000" h="120000" extrusionOk="0">
                  <a:moveTo>
                    <a:pt x="0" y="0"/>
                  </a:moveTo>
                  <a:lnTo>
                    <a:pt x="120000" y="41739"/>
                  </a:lnTo>
                  <a:lnTo>
                    <a:pt x="110476" y="120000"/>
                  </a:lnTo>
                  <a:lnTo>
                    <a:pt x="0" y="0"/>
                  </a:lnTo>
                  <a:close/>
                </a:path>
              </a:pathLst>
            </a:custGeom>
            <a:solidFill>
              <a:srgbClr val="FFFF99">
                <a:alpha val="10980"/>
              </a:srgbClr>
            </a:solidFill>
            <a:ln w="25400" cap="flat" cmpd="sng">
              <a:solidFill>
                <a:srgbClr val="FFCC6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972" name="Shape 972"/>
            <p:cNvSpPr/>
            <p:nvPr/>
          </p:nvSpPr>
          <p:spPr>
            <a:xfrm>
              <a:off x="5042807" y="4186335"/>
              <a:ext cx="3125754" cy="569556"/>
            </a:xfrm>
            <a:custGeom>
              <a:avLst/>
              <a:gdLst/>
              <a:ahLst/>
              <a:cxnLst/>
              <a:rect l="0" t="0" r="0" b="0"/>
              <a:pathLst>
                <a:path w="120000" h="120000" extrusionOk="0">
                  <a:moveTo>
                    <a:pt x="2033" y="0"/>
                  </a:moveTo>
                  <a:lnTo>
                    <a:pt x="119999" y="61395"/>
                  </a:lnTo>
                  <a:lnTo>
                    <a:pt x="111355" y="120000"/>
                  </a:lnTo>
                  <a:lnTo>
                    <a:pt x="0" y="2790"/>
                  </a:lnTo>
                </a:path>
              </a:pathLst>
            </a:custGeom>
            <a:solidFill>
              <a:srgbClr val="FFCC66"/>
            </a:solidFill>
            <a:ln w="9525" cap="flat" cmpd="sng">
              <a:solidFill>
                <a:srgbClr val="FFCC6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973" name="Shape 973"/>
            <p:cNvSpPr/>
            <p:nvPr/>
          </p:nvSpPr>
          <p:spPr>
            <a:xfrm>
              <a:off x="5068078" y="4186335"/>
              <a:ext cx="3061607" cy="981658"/>
            </a:xfrm>
            <a:custGeom>
              <a:avLst/>
              <a:gdLst/>
              <a:ahLst/>
              <a:cxnLst/>
              <a:rect l="0" t="0" r="0" b="0"/>
              <a:pathLst>
                <a:path w="120000" h="120000" extrusionOk="0">
                  <a:moveTo>
                    <a:pt x="0" y="0"/>
                  </a:moveTo>
                  <a:lnTo>
                    <a:pt x="113246" y="94054"/>
                  </a:lnTo>
                  <a:lnTo>
                    <a:pt x="120000" y="120000"/>
                  </a:lnTo>
                  <a:lnTo>
                    <a:pt x="0" y="0"/>
                  </a:lnTo>
                  <a:close/>
                </a:path>
              </a:pathLst>
            </a:custGeom>
            <a:solidFill>
              <a:srgbClr val="FFCC66"/>
            </a:solidFill>
            <a:ln w="25400" cap="flat" cmpd="sng">
              <a:solidFill>
                <a:srgbClr val="FFCC6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grpSp>
          <p:nvGrpSpPr>
            <p:cNvPr id="974" name="Shape 974"/>
            <p:cNvGrpSpPr/>
            <p:nvPr/>
          </p:nvGrpSpPr>
          <p:grpSpPr>
            <a:xfrm rot="-5400000">
              <a:off x="7155801" y="3840323"/>
              <a:ext cx="2111051" cy="571499"/>
              <a:chOff x="4383730" y="1827238"/>
              <a:chExt cx="2898545" cy="2524360"/>
            </a:xfrm>
          </p:grpSpPr>
          <p:sp>
            <p:nvSpPr>
              <p:cNvPr id="975" name="Shape 975"/>
              <p:cNvSpPr/>
              <p:nvPr/>
            </p:nvSpPr>
            <p:spPr>
              <a:xfrm>
                <a:off x="4383730" y="1827238"/>
                <a:ext cx="544478" cy="1030351"/>
              </a:xfrm>
              <a:custGeom>
                <a:avLst/>
                <a:gdLst/>
                <a:ahLst/>
                <a:cxnLst/>
                <a:rect l="0" t="0" r="0" b="0"/>
                <a:pathLst>
                  <a:path w="120000" h="120000" extrusionOk="0">
                    <a:moveTo>
                      <a:pt x="0" y="120000"/>
                    </a:moveTo>
                    <a:lnTo>
                      <a:pt x="1403" y="119259"/>
                    </a:lnTo>
                    <a:lnTo>
                      <a:pt x="1403" y="117777"/>
                    </a:lnTo>
                    <a:lnTo>
                      <a:pt x="2807" y="116111"/>
                    </a:lnTo>
                    <a:lnTo>
                      <a:pt x="2807" y="114629"/>
                    </a:lnTo>
                    <a:lnTo>
                      <a:pt x="4210" y="113148"/>
                    </a:lnTo>
                    <a:lnTo>
                      <a:pt x="4210" y="111481"/>
                    </a:lnTo>
                    <a:lnTo>
                      <a:pt x="5614" y="110000"/>
                    </a:lnTo>
                    <a:lnTo>
                      <a:pt x="5614" y="109259"/>
                    </a:lnTo>
                    <a:lnTo>
                      <a:pt x="7017" y="107592"/>
                    </a:lnTo>
                    <a:lnTo>
                      <a:pt x="7017" y="106111"/>
                    </a:lnTo>
                    <a:lnTo>
                      <a:pt x="8771" y="104629"/>
                    </a:lnTo>
                    <a:lnTo>
                      <a:pt x="8771" y="102962"/>
                    </a:lnTo>
                    <a:lnTo>
                      <a:pt x="10175" y="102222"/>
                    </a:lnTo>
                    <a:lnTo>
                      <a:pt x="10175" y="100740"/>
                    </a:lnTo>
                    <a:lnTo>
                      <a:pt x="11578" y="99074"/>
                    </a:lnTo>
                    <a:lnTo>
                      <a:pt x="11578" y="97592"/>
                    </a:lnTo>
                    <a:lnTo>
                      <a:pt x="12982" y="96111"/>
                    </a:lnTo>
                    <a:lnTo>
                      <a:pt x="12982" y="95185"/>
                    </a:lnTo>
                    <a:lnTo>
                      <a:pt x="14385" y="93703"/>
                    </a:lnTo>
                    <a:lnTo>
                      <a:pt x="14385" y="92222"/>
                    </a:lnTo>
                    <a:lnTo>
                      <a:pt x="16140" y="90555"/>
                    </a:lnTo>
                    <a:lnTo>
                      <a:pt x="16140" y="89814"/>
                    </a:lnTo>
                    <a:lnTo>
                      <a:pt x="17543" y="88333"/>
                    </a:lnTo>
                    <a:lnTo>
                      <a:pt x="17543" y="86666"/>
                    </a:lnTo>
                    <a:lnTo>
                      <a:pt x="18947" y="85185"/>
                    </a:lnTo>
                    <a:lnTo>
                      <a:pt x="18947" y="84444"/>
                    </a:lnTo>
                    <a:lnTo>
                      <a:pt x="20350" y="82962"/>
                    </a:lnTo>
                    <a:lnTo>
                      <a:pt x="20350" y="81296"/>
                    </a:lnTo>
                    <a:lnTo>
                      <a:pt x="21754" y="79814"/>
                    </a:lnTo>
                    <a:lnTo>
                      <a:pt x="21754" y="79074"/>
                    </a:lnTo>
                    <a:lnTo>
                      <a:pt x="23157" y="77407"/>
                    </a:lnTo>
                    <a:lnTo>
                      <a:pt x="23157" y="75925"/>
                    </a:lnTo>
                    <a:lnTo>
                      <a:pt x="24912" y="75185"/>
                    </a:lnTo>
                    <a:lnTo>
                      <a:pt x="24912" y="72037"/>
                    </a:lnTo>
                    <a:lnTo>
                      <a:pt x="26315" y="71296"/>
                    </a:lnTo>
                    <a:lnTo>
                      <a:pt x="26315" y="69814"/>
                    </a:lnTo>
                    <a:lnTo>
                      <a:pt x="27719" y="68888"/>
                    </a:lnTo>
                    <a:lnTo>
                      <a:pt x="27719" y="67407"/>
                    </a:lnTo>
                    <a:lnTo>
                      <a:pt x="29122" y="65925"/>
                    </a:lnTo>
                    <a:lnTo>
                      <a:pt x="29122" y="65000"/>
                    </a:lnTo>
                    <a:lnTo>
                      <a:pt x="30526" y="63518"/>
                    </a:lnTo>
                    <a:lnTo>
                      <a:pt x="30526" y="62777"/>
                    </a:lnTo>
                    <a:lnTo>
                      <a:pt x="32280" y="61296"/>
                    </a:lnTo>
                    <a:lnTo>
                      <a:pt x="32280" y="60370"/>
                    </a:lnTo>
                    <a:lnTo>
                      <a:pt x="33684" y="58888"/>
                    </a:lnTo>
                    <a:lnTo>
                      <a:pt x="33684" y="58148"/>
                    </a:lnTo>
                    <a:lnTo>
                      <a:pt x="35087" y="56481"/>
                    </a:lnTo>
                    <a:lnTo>
                      <a:pt x="35087" y="55740"/>
                    </a:lnTo>
                    <a:lnTo>
                      <a:pt x="36491" y="54259"/>
                    </a:lnTo>
                    <a:lnTo>
                      <a:pt x="36491" y="53518"/>
                    </a:lnTo>
                    <a:lnTo>
                      <a:pt x="37894" y="51851"/>
                    </a:lnTo>
                    <a:lnTo>
                      <a:pt x="37894" y="51111"/>
                    </a:lnTo>
                    <a:lnTo>
                      <a:pt x="39298" y="49629"/>
                    </a:lnTo>
                    <a:lnTo>
                      <a:pt x="39298" y="48888"/>
                    </a:lnTo>
                    <a:lnTo>
                      <a:pt x="41052" y="47222"/>
                    </a:lnTo>
                    <a:lnTo>
                      <a:pt x="41052" y="46481"/>
                    </a:lnTo>
                    <a:lnTo>
                      <a:pt x="42456" y="45740"/>
                    </a:lnTo>
                    <a:lnTo>
                      <a:pt x="42456" y="44259"/>
                    </a:lnTo>
                    <a:lnTo>
                      <a:pt x="43859" y="43333"/>
                    </a:lnTo>
                    <a:lnTo>
                      <a:pt x="43859" y="42592"/>
                    </a:lnTo>
                    <a:lnTo>
                      <a:pt x="45263" y="41111"/>
                    </a:lnTo>
                    <a:lnTo>
                      <a:pt x="45263" y="40370"/>
                    </a:lnTo>
                    <a:lnTo>
                      <a:pt x="46666" y="39444"/>
                    </a:lnTo>
                    <a:lnTo>
                      <a:pt x="46666" y="37962"/>
                    </a:lnTo>
                    <a:lnTo>
                      <a:pt x="48421" y="37222"/>
                    </a:lnTo>
                    <a:lnTo>
                      <a:pt x="48421" y="36481"/>
                    </a:lnTo>
                    <a:lnTo>
                      <a:pt x="49824" y="35740"/>
                    </a:lnTo>
                    <a:lnTo>
                      <a:pt x="49824" y="34074"/>
                    </a:lnTo>
                    <a:lnTo>
                      <a:pt x="51228" y="33333"/>
                    </a:lnTo>
                    <a:lnTo>
                      <a:pt x="51228" y="32592"/>
                    </a:lnTo>
                    <a:lnTo>
                      <a:pt x="52631" y="31851"/>
                    </a:lnTo>
                    <a:lnTo>
                      <a:pt x="52631" y="30185"/>
                    </a:lnTo>
                    <a:lnTo>
                      <a:pt x="54035" y="29444"/>
                    </a:lnTo>
                    <a:lnTo>
                      <a:pt x="54035" y="28703"/>
                    </a:lnTo>
                    <a:lnTo>
                      <a:pt x="55438" y="27962"/>
                    </a:lnTo>
                    <a:lnTo>
                      <a:pt x="55438" y="27222"/>
                    </a:lnTo>
                    <a:lnTo>
                      <a:pt x="57192" y="26296"/>
                    </a:lnTo>
                    <a:lnTo>
                      <a:pt x="57192" y="25555"/>
                    </a:lnTo>
                    <a:lnTo>
                      <a:pt x="58596" y="24814"/>
                    </a:lnTo>
                    <a:lnTo>
                      <a:pt x="58596" y="23333"/>
                    </a:lnTo>
                    <a:lnTo>
                      <a:pt x="60000" y="22592"/>
                    </a:lnTo>
                    <a:lnTo>
                      <a:pt x="60000" y="21666"/>
                    </a:lnTo>
                    <a:lnTo>
                      <a:pt x="61403" y="20925"/>
                    </a:lnTo>
                    <a:lnTo>
                      <a:pt x="61403" y="20185"/>
                    </a:lnTo>
                    <a:lnTo>
                      <a:pt x="62807" y="19444"/>
                    </a:lnTo>
                    <a:lnTo>
                      <a:pt x="62807" y="18703"/>
                    </a:lnTo>
                    <a:lnTo>
                      <a:pt x="64561" y="17777"/>
                    </a:lnTo>
                    <a:lnTo>
                      <a:pt x="64561" y="17037"/>
                    </a:lnTo>
                    <a:lnTo>
                      <a:pt x="65964" y="16296"/>
                    </a:lnTo>
                    <a:lnTo>
                      <a:pt x="65964" y="15555"/>
                    </a:lnTo>
                    <a:lnTo>
                      <a:pt x="68771" y="14074"/>
                    </a:lnTo>
                    <a:lnTo>
                      <a:pt x="68771" y="13148"/>
                    </a:lnTo>
                    <a:lnTo>
                      <a:pt x="71578" y="11666"/>
                    </a:lnTo>
                    <a:lnTo>
                      <a:pt x="71578" y="10925"/>
                    </a:lnTo>
                    <a:lnTo>
                      <a:pt x="74736" y="9259"/>
                    </a:lnTo>
                    <a:lnTo>
                      <a:pt x="74736" y="8518"/>
                    </a:lnTo>
                    <a:lnTo>
                      <a:pt x="76140" y="7777"/>
                    </a:lnTo>
                    <a:lnTo>
                      <a:pt x="77543" y="7037"/>
                    </a:lnTo>
                    <a:lnTo>
                      <a:pt x="80701" y="5555"/>
                    </a:lnTo>
                    <a:lnTo>
                      <a:pt x="80701" y="4629"/>
                    </a:lnTo>
                    <a:lnTo>
                      <a:pt x="82105" y="3888"/>
                    </a:lnTo>
                    <a:lnTo>
                      <a:pt x="83508" y="3888"/>
                    </a:lnTo>
                    <a:lnTo>
                      <a:pt x="84912" y="3148"/>
                    </a:lnTo>
                    <a:lnTo>
                      <a:pt x="86315" y="2407"/>
                    </a:lnTo>
                    <a:lnTo>
                      <a:pt x="87719" y="1666"/>
                    </a:lnTo>
                    <a:lnTo>
                      <a:pt x="89473" y="1666"/>
                    </a:lnTo>
                    <a:lnTo>
                      <a:pt x="90877" y="740"/>
                    </a:lnTo>
                    <a:lnTo>
                      <a:pt x="92280" y="0"/>
                    </a:lnTo>
                    <a:lnTo>
                      <a:pt x="93684" y="0"/>
                    </a:lnTo>
                    <a:lnTo>
                      <a:pt x="95087" y="0"/>
                    </a:lnTo>
                    <a:lnTo>
                      <a:pt x="96842" y="0"/>
                    </a:lnTo>
                    <a:lnTo>
                      <a:pt x="98245" y="0"/>
                    </a:lnTo>
                    <a:lnTo>
                      <a:pt x="99649" y="0"/>
                    </a:lnTo>
                    <a:lnTo>
                      <a:pt x="101052" y="0"/>
                    </a:lnTo>
                    <a:lnTo>
                      <a:pt x="102456" y="0"/>
                    </a:lnTo>
                    <a:lnTo>
                      <a:pt x="103859" y="0"/>
                    </a:lnTo>
                    <a:lnTo>
                      <a:pt x="105614" y="0"/>
                    </a:lnTo>
                    <a:lnTo>
                      <a:pt x="107017" y="0"/>
                    </a:lnTo>
                    <a:lnTo>
                      <a:pt x="108421" y="740"/>
                    </a:lnTo>
                    <a:lnTo>
                      <a:pt x="109824" y="740"/>
                    </a:lnTo>
                    <a:lnTo>
                      <a:pt x="111228" y="1666"/>
                    </a:lnTo>
                    <a:lnTo>
                      <a:pt x="112631" y="2407"/>
                    </a:lnTo>
                    <a:lnTo>
                      <a:pt x="114385" y="2407"/>
                    </a:lnTo>
                    <a:lnTo>
                      <a:pt x="115789" y="3148"/>
                    </a:lnTo>
                    <a:lnTo>
                      <a:pt x="117192" y="3888"/>
                    </a:lnTo>
                    <a:lnTo>
                      <a:pt x="118596" y="4629"/>
                    </a:lnTo>
                    <a:lnTo>
                      <a:pt x="120000" y="5555"/>
                    </a:lnTo>
                  </a:path>
                </a:pathLst>
              </a:custGeom>
              <a:noFill/>
              <a:ln w="38100" cap="flat" cmpd="sng">
                <a:solidFill>
                  <a:srgbClr val="FFFF99"/>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800">
                  <a:solidFill>
                    <a:srgbClr val="000000"/>
                  </a:solidFill>
                  <a:latin typeface="Times New Roman"/>
                  <a:ea typeface="Times New Roman"/>
                  <a:cs typeface="Times New Roman"/>
                  <a:sym typeface="Times New Roman"/>
                </a:endParaRPr>
              </a:p>
            </p:txBody>
          </p:sp>
          <p:sp>
            <p:nvSpPr>
              <p:cNvPr id="976" name="Shape 976"/>
              <p:cNvSpPr/>
              <p:nvPr/>
            </p:nvSpPr>
            <p:spPr>
              <a:xfrm>
                <a:off x="4960235" y="1887343"/>
                <a:ext cx="451061" cy="1322283"/>
              </a:xfrm>
              <a:custGeom>
                <a:avLst/>
                <a:gdLst/>
                <a:ahLst/>
                <a:cxnLst/>
                <a:rect l="0" t="0" r="0" b="0"/>
                <a:pathLst>
                  <a:path w="120000" h="120000" extrusionOk="0">
                    <a:moveTo>
                      <a:pt x="0" y="0"/>
                    </a:moveTo>
                    <a:lnTo>
                      <a:pt x="2105" y="577"/>
                    </a:lnTo>
                    <a:lnTo>
                      <a:pt x="3789" y="1155"/>
                    </a:lnTo>
                    <a:lnTo>
                      <a:pt x="5473" y="1732"/>
                    </a:lnTo>
                    <a:lnTo>
                      <a:pt x="8842" y="2888"/>
                    </a:lnTo>
                    <a:lnTo>
                      <a:pt x="8842" y="4187"/>
                    </a:lnTo>
                    <a:lnTo>
                      <a:pt x="10526" y="4765"/>
                    </a:lnTo>
                    <a:lnTo>
                      <a:pt x="12631" y="5342"/>
                    </a:lnTo>
                    <a:lnTo>
                      <a:pt x="12631" y="5920"/>
                    </a:lnTo>
                    <a:lnTo>
                      <a:pt x="14315" y="6642"/>
                    </a:lnTo>
                    <a:lnTo>
                      <a:pt x="15999" y="7220"/>
                    </a:lnTo>
                    <a:lnTo>
                      <a:pt x="15999" y="7797"/>
                    </a:lnTo>
                    <a:lnTo>
                      <a:pt x="17684" y="8375"/>
                    </a:lnTo>
                    <a:lnTo>
                      <a:pt x="17684" y="8953"/>
                    </a:lnTo>
                    <a:lnTo>
                      <a:pt x="19368" y="9530"/>
                    </a:lnTo>
                    <a:lnTo>
                      <a:pt x="19368" y="10252"/>
                    </a:lnTo>
                    <a:lnTo>
                      <a:pt x="21473" y="10830"/>
                    </a:lnTo>
                    <a:lnTo>
                      <a:pt x="23157" y="11407"/>
                    </a:lnTo>
                    <a:lnTo>
                      <a:pt x="23157" y="11985"/>
                    </a:lnTo>
                    <a:lnTo>
                      <a:pt x="24842" y="12563"/>
                    </a:lnTo>
                    <a:lnTo>
                      <a:pt x="24842" y="13285"/>
                    </a:lnTo>
                    <a:lnTo>
                      <a:pt x="26526" y="13862"/>
                    </a:lnTo>
                    <a:lnTo>
                      <a:pt x="26526" y="15018"/>
                    </a:lnTo>
                    <a:lnTo>
                      <a:pt x="28210" y="15595"/>
                    </a:lnTo>
                    <a:lnTo>
                      <a:pt x="28210" y="16173"/>
                    </a:lnTo>
                    <a:lnTo>
                      <a:pt x="29894" y="16895"/>
                    </a:lnTo>
                    <a:lnTo>
                      <a:pt x="29894" y="17472"/>
                    </a:lnTo>
                    <a:lnTo>
                      <a:pt x="31999" y="18050"/>
                    </a:lnTo>
                    <a:lnTo>
                      <a:pt x="31999" y="18628"/>
                    </a:lnTo>
                    <a:lnTo>
                      <a:pt x="33684" y="19205"/>
                    </a:lnTo>
                    <a:lnTo>
                      <a:pt x="33684" y="19927"/>
                    </a:lnTo>
                    <a:lnTo>
                      <a:pt x="35368" y="21083"/>
                    </a:lnTo>
                    <a:lnTo>
                      <a:pt x="35368" y="21660"/>
                    </a:lnTo>
                    <a:lnTo>
                      <a:pt x="37052" y="22238"/>
                    </a:lnTo>
                    <a:lnTo>
                      <a:pt x="37052" y="22815"/>
                    </a:lnTo>
                    <a:lnTo>
                      <a:pt x="38736" y="24115"/>
                    </a:lnTo>
                    <a:lnTo>
                      <a:pt x="38736" y="24693"/>
                    </a:lnTo>
                    <a:lnTo>
                      <a:pt x="40842" y="25270"/>
                    </a:lnTo>
                    <a:lnTo>
                      <a:pt x="40842" y="25848"/>
                    </a:lnTo>
                    <a:lnTo>
                      <a:pt x="42526" y="27148"/>
                    </a:lnTo>
                    <a:lnTo>
                      <a:pt x="42526" y="27725"/>
                    </a:lnTo>
                    <a:lnTo>
                      <a:pt x="44210" y="28303"/>
                    </a:lnTo>
                    <a:lnTo>
                      <a:pt x="44210" y="29458"/>
                    </a:lnTo>
                    <a:lnTo>
                      <a:pt x="45894" y="30180"/>
                    </a:lnTo>
                    <a:lnTo>
                      <a:pt x="45894" y="30758"/>
                    </a:lnTo>
                    <a:lnTo>
                      <a:pt x="47578" y="31913"/>
                    </a:lnTo>
                    <a:lnTo>
                      <a:pt x="47578" y="32490"/>
                    </a:lnTo>
                    <a:lnTo>
                      <a:pt x="49263" y="33790"/>
                    </a:lnTo>
                    <a:lnTo>
                      <a:pt x="49263" y="34945"/>
                    </a:lnTo>
                    <a:lnTo>
                      <a:pt x="51368" y="36101"/>
                    </a:lnTo>
                    <a:lnTo>
                      <a:pt x="51368" y="36823"/>
                    </a:lnTo>
                    <a:lnTo>
                      <a:pt x="53052" y="37978"/>
                    </a:lnTo>
                    <a:lnTo>
                      <a:pt x="53052" y="38555"/>
                    </a:lnTo>
                    <a:lnTo>
                      <a:pt x="54736" y="39711"/>
                    </a:lnTo>
                    <a:lnTo>
                      <a:pt x="54736" y="40433"/>
                    </a:lnTo>
                    <a:lnTo>
                      <a:pt x="56421" y="41588"/>
                    </a:lnTo>
                    <a:lnTo>
                      <a:pt x="56421" y="42166"/>
                    </a:lnTo>
                    <a:lnTo>
                      <a:pt x="58105" y="43465"/>
                    </a:lnTo>
                    <a:lnTo>
                      <a:pt x="58105" y="44043"/>
                    </a:lnTo>
                    <a:lnTo>
                      <a:pt x="60210" y="45198"/>
                    </a:lnTo>
                    <a:lnTo>
                      <a:pt x="60210" y="46353"/>
                    </a:lnTo>
                    <a:lnTo>
                      <a:pt x="61894" y="47075"/>
                    </a:lnTo>
                    <a:lnTo>
                      <a:pt x="61894" y="48231"/>
                    </a:lnTo>
                    <a:lnTo>
                      <a:pt x="63578" y="48808"/>
                    </a:lnTo>
                    <a:lnTo>
                      <a:pt x="63578" y="50108"/>
                    </a:lnTo>
                    <a:lnTo>
                      <a:pt x="65263" y="51263"/>
                    </a:lnTo>
                    <a:lnTo>
                      <a:pt x="65263" y="51841"/>
                    </a:lnTo>
                    <a:lnTo>
                      <a:pt x="66947" y="52996"/>
                    </a:lnTo>
                    <a:lnTo>
                      <a:pt x="66947" y="53718"/>
                    </a:lnTo>
                    <a:lnTo>
                      <a:pt x="68631" y="54873"/>
                    </a:lnTo>
                    <a:lnTo>
                      <a:pt x="68631" y="56028"/>
                    </a:lnTo>
                    <a:lnTo>
                      <a:pt x="70736" y="56606"/>
                    </a:lnTo>
                    <a:lnTo>
                      <a:pt x="70736" y="57906"/>
                    </a:lnTo>
                    <a:lnTo>
                      <a:pt x="72421" y="59061"/>
                    </a:lnTo>
                    <a:lnTo>
                      <a:pt x="72421" y="60361"/>
                    </a:lnTo>
                    <a:lnTo>
                      <a:pt x="74105" y="60938"/>
                    </a:lnTo>
                    <a:lnTo>
                      <a:pt x="74105" y="62093"/>
                    </a:lnTo>
                    <a:lnTo>
                      <a:pt x="75789" y="63249"/>
                    </a:lnTo>
                    <a:lnTo>
                      <a:pt x="75789" y="63971"/>
                    </a:lnTo>
                    <a:lnTo>
                      <a:pt x="77473" y="65126"/>
                    </a:lnTo>
                    <a:lnTo>
                      <a:pt x="77473" y="66281"/>
                    </a:lnTo>
                    <a:lnTo>
                      <a:pt x="79578" y="67581"/>
                    </a:lnTo>
                    <a:lnTo>
                      <a:pt x="79578" y="68736"/>
                    </a:lnTo>
                    <a:lnTo>
                      <a:pt x="81263" y="69314"/>
                    </a:lnTo>
                    <a:lnTo>
                      <a:pt x="81263" y="70613"/>
                    </a:lnTo>
                    <a:lnTo>
                      <a:pt x="82947" y="71768"/>
                    </a:lnTo>
                    <a:lnTo>
                      <a:pt x="82947" y="72924"/>
                    </a:lnTo>
                    <a:lnTo>
                      <a:pt x="84631" y="73646"/>
                    </a:lnTo>
                    <a:lnTo>
                      <a:pt x="84631" y="74801"/>
                    </a:lnTo>
                    <a:lnTo>
                      <a:pt x="86315" y="75956"/>
                    </a:lnTo>
                    <a:lnTo>
                      <a:pt x="86315" y="77256"/>
                    </a:lnTo>
                    <a:lnTo>
                      <a:pt x="88000" y="78411"/>
                    </a:lnTo>
                    <a:lnTo>
                      <a:pt x="88000" y="79566"/>
                    </a:lnTo>
                    <a:lnTo>
                      <a:pt x="90105" y="80288"/>
                    </a:lnTo>
                    <a:lnTo>
                      <a:pt x="90105" y="82599"/>
                    </a:lnTo>
                    <a:lnTo>
                      <a:pt x="91789" y="83898"/>
                    </a:lnTo>
                    <a:lnTo>
                      <a:pt x="91789" y="85054"/>
                    </a:lnTo>
                    <a:lnTo>
                      <a:pt x="93473" y="86209"/>
                    </a:lnTo>
                    <a:lnTo>
                      <a:pt x="93473" y="86787"/>
                    </a:lnTo>
                    <a:lnTo>
                      <a:pt x="95157" y="88086"/>
                    </a:lnTo>
                    <a:lnTo>
                      <a:pt x="95157" y="89241"/>
                    </a:lnTo>
                    <a:lnTo>
                      <a:pt x="96842" y="90541"/>
                    </a:lnTo>
                    <a:lnTo>
                      <a:pt x="96842" y="91696"/>
                    </a:lnTo>
                    <a:lnTo>
                      <a:pt x="98526" y="92851"/>
                    </a:lnTo>
                    <a:lnTo>
                      <a:pt x="98526" y="94151"/>
                    </a:lnTo>
                    <a:lnTo>
                      <a:pt x="100631" y="95306"/>
                    </a:lnTo>
                    <a:lnTo>
                      <a:pt x="100631" y="95884"/>
                    </a:lnTo>
                    <a:lnTo>
                      <a:pt x="102315" y="97184"/>
                    </a:lnTo>
                    <a:lnTo>
                      <a:pt x="102315" y="98339"/>
                    </a:lnTo>
                    <a:lnTo>
                      <a:pt x="104000" y="99494"/>
                    </a:lnTo>
                    <a:lnTo>
                      <a:pt x="104000" y="100794"/>
                    </a:lnTo>
                    <a:lnTo>
                      <a:pt x="105684" y="101949"/>
                    </a:lnTo>
                    <a:lnTo>
                      <a:pt x="105684" y="103104"/>
                    </a:lnTo>
                    <a:lnTo>
                      <a:pt x="107368" y="104404"/>
                    </a:lnTo>
                    <a:lnTo>
                      <a:pt x="107368" y="105559"/>
                    </a:lnTo>
                    <a:lnTo>
                      <a:pt x="109473" y="106137"/>
                    </a:lnTo>
                    <a:lnTo>
                      <a:pt x="109473" y="107436"/>
                    </a:lnTo>
                    <a:lnTo>
                      <a:pt x="111157" y="108592"/>
                    </a:lnTo>
                    <a:lnTo>
                      <a:pt x="111157" y="109747"/>
                    </a:lnTo>
                    <a:lnTo>
                      <a:pt x="112842" y="111046"/>
                    </a:lnTo>
                    <a:lnTo>
                      <a:pt x="112842" y="112202"/>
                    </a:lnTo>
                    <a:lnTo>
                      <a:pt x="114526" y="113357"/>
                    </a:lnTo>
                    <a:lnTo>
                      <a:pt x="114526" y="114657"/>
                    </a:lnTo>
                    <a:lnTo>
                      <a:pt x="116210" y="115812"/>
                    </a:lnTo>
                    <a:lnTo>
                      <a:pt x="116210" y="117111"/>
                    </a:lnTo>
                    <a:lnTo>
                      <a:pt x="117894" y="117689"/>
                    </a:lnTo>
                    <a:lnTo>
                      <a:pt x="117894" y="118844"/>
                    </a:lnTo>
                    <a:lnTo>
                      <a:pt x="119999" y="120000"/>
                    </a:lnTo>
                  </a:path>
                </a:pathLst>
              </a:custGeom>
              <a:noFill/>
              <a:ln w="38100" cap="flat" cmpd="sng">
                <a:solidFill>
                  <a:srgbClr val="FFFF99"/>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800">
                  <a:solidFill>
                    <a:srgbClr val="000000"/>
                  </a:solidFill>
                  <a:latin typeface="Times New Roman"/>
                  <a:ea typeface="Times New Roman"/>
                  <a:cs typeface="Times New Roman"/>
                  <a:sym typeface="Times New Roman"/>
                </a:endParaRPr>
              </a:p>
            </p:txBody>
          </p:sp>
          <p:sp>
            <p:nvSpPr>
              <p:cNvPr id="977" name="Shape 977"/>
              <p:cNvSpPr/>
              <p:nvPr/>
            </p:nvSpPr>
            <p:spPr>
              <a:xfrm>
                <a:off x="5387276" y="3209627"/>
                <a:ext cx="507111" cy="1141969"/>
              </a:xfrm>
              <a:custGeom>
                <a:avLst/>
                <a:gdLst/>
                <a:ahLst/>
                <a:cxnLst/>
                <a:rect l="0" t="0" r="0" b="0"/>
                <a:pathLst>
                  <a:path w="120000" h="120000" extrusionOk="0">
                    <a:moveTo>
                      <a:pt x="0" y="0"/>
                    </a:moveTo>
                    <a:lnTo>
                      <a:pt x="0" y="1491"/>
                    </a:lnTo>
                    <a:lnTo>
                      <a:pt x="1514" y="2817"/>
                    </a:lnTo>
                    <a:lnTo>
                      <a:pt x="1514" y="4143"/>
                    </a:lnTo>
                    <a:lnTo>
                      <a:pt x="3028" y="5635"/>
                    </a:lnTo>
                    <a:lnTo>
                      <a:pt x="3028" y="6961"/>
                    </a:lnTo>
                    <a:lnTo>
                      <a:pt x="4542" y="8453"/>
                    </a:lnTo>
                    <a:lnTo>
                      <a:pt x="4542" y="9116"/>
                    </a:lnTo>
                    <a:lnTo>
                      <a:pt x="6056" y="10441"/>
                    </a:lnTo>
                    <a:lnTo>
                      <a:pt x="6056" y="11767"/>
                    </a:lnTo>
                    <a:lnTo>
                      <a:pt x="7949" y="13259"/>
                    </a:lnTo>
                    <a:lnTo>
                      <a:pt x="7949" y="14585"/>
                    </a:lnTo>
                    <a:lnTo>
                      <a:pt x="9463" y="16077"/>
                    </a:lnTo>
                    <a:lnTo>
                      <a:pt x="9463" y="17403"/>
                    </a:lnTo>
                    <a:lnTo>
                      <a:pt x="10977" y="18729"/>
                    </a:lnTo>
                    <a:lnTo>
                      <a:pt x="10977" y="20883"/>
                    </a:lnTo>
                    <a:lnTo>
                      <a:pt x="12492" y="22209"/>
                    </a:lnTo>
                    <a:lnTo>
                      <a:pt x="12492" y="23701"/>
                    </a:lnTo>
                    <a:lnTo>
                      <a:pt x="14006" y="25027"/>
                    </a:lnTo>
                    <a:lnTo>
                      <a:pt x="14006" y="26353"/>
                    </a:lnTo>
                    <a:lnTo>
                      <a:pt x="15520" y="27016"/>
                    </a:lnTo>
                    <a:lnTo>
                      <a:pt x="15520" y="28508"/>
                    </a:lnTo>
                    <a:lnTo>
                      <a:pt x="17413" y="29834"/>
                    </a:lnTo>
                    <a:lnTo>
                      <a:pt x="17413" y="31325"/>
                    </a:lnTo>
                    <a:lnTo>
                      <a:pt x="18927" y="32651"/>
                    </a:lnTo>
                    <a:lnTo>
                      <a:pt x="18927" y="33314"/>
                    </a:lnTo>
                    <a:lnTo>
                      <a:pt x="20441" y="34640"/>
                    </a:lnTo>
                    <a:lnTo>
                      <a:pt x="20441" y="36132"/>
                    </a:lnTo>
                    <a:lnTo>
                      <a:pt x="21955" y="37458"/>
                    </a:lnTo>
                    <a:lnTo>
                      <a:pt x="21955" y="38121"/>
                    </a:lnTo>
                    <a:lnTo>
                      <a:pt x="23470" y="39613"/>
                    </a:lnTo>
                    <a:lnTo>
                      <a:pt x="23470" y="40939"/>
                    </a:lnTo>
                    <a:lnTo>
                      <a:pt x="25362" y="42265"/>
                    </a:lnTo>
                    <a:lnTo>
                      <a:pt x="25362" y="43093"/>
                    </a:lnTo>
                    <a:lnTo>
                      <a:pt x="26876" y="44419"/>
                    </a:lnTo>
                    <a:lnTo>
                      <a:pt x="26876" y="45745"/>
                    </a:lnTo>
                    <a:lnTo>
                      <a:pt x="28391" y="47237"/>
                    </a:lnTo>
                    <a:lnTo>
                      <a:pt x="28391" y="47900"/>
                    </a:lnTo>
                    <a:lnTo>
                      <a:pt x="29905" y="49226"/>
                    </a:lnTo>
                    <a:lnTo>
                      <a:pt x="29905" y="50718"/>
                    </a:lnTo>
                    <a:lnTo>
                      <a:pt x="31419" y="51381"/>
                    </a:lnTo>
                    <a:lnTo>
                      <a:pt x="31419" y="52707"/>
                    </a:lnTo>
                    <a:lnTo>
                      <a:pt x="32933" y="54033"/>
                    </a:lnTo>
                    <a:lnTo>
                      <a:pt x="32933" y="54861"/>
                    </a:lnTo>
                    <a:lnTo>
                      <a:pt x="34826" y="56187"/>
                    </a:lnTo>
                    <a:lnTo>
                      <a:pt x="34826" y="57513"/>
                    </a:lnTo>
                    <a:lnTo>
                      <a:pt x="36340" y="58342"/>
                    </a:lnTo>
                    <a:lnTo>
                      <a:pt x="36340" y="59668"/>
                    </a:lnTo>
                    <a:lnTo>
                      <a:pt x="37854" y="60331"/>
                    </a:lnTo>
                    <a:lnTo>
                      <a:pt x="37854" y="61657"/>
                    </a:lnTo>
                    <a:lnTo>
                      <a:pt x="39369" y="63149"/>
                    </a:lnTo>
                    <a:lnTo>
                      <a:pt x="39369" y="63812"/>
                    </a:lnTo>
                    <a:lnTo>
                      <a:pt x="40883" y="65138"/>
                    </a:lnTo>
                    <a:lnTo>
                      <a:pt x="40883" y="65966"/>
                    </a:lnTo>
                    <a:lnTo>
                      <a:pt x="42776" y="67292"/>
                    </a:lnTo>
                    <a:lnTo>
                      <a:pt x="42776" y="67955"/>
                    </a:lnTo>
                    <a:lnTo>
                      <a:pt x="44290" y="69281"/>
                    </a:lnTo>
                    <a:lnTo>
                      <a:pt x="44290" y="70110"/>
                    </a:lnTo>
                    <a:lnTo>
                      <a:pt x="45804" y="71436"/>
                    </a:lnTo>
                    <a:lnTo>
                      <a:pt x="45804" y="72099"/>
                    </a:lnTo>
                    <a:lnTo>
                      <a:pt x="47318" y="73425"/>
                    </a:lnTo>
                    <a:lnTo>
                      <a:pt x="47318" y="75580"/>
                    </a:lnTo>
                    <a:lnTo>
                      <a:pt x="48832" y="76243"/>
                    </a:lnTo>
                    <a:lnTo>
                      <a:pt x="48832" y="76906"/>
                    </a:lnTo>
                    <a:lnTo>
                      <a:pt x="50347" y="78397"/>
                    </a:lnTo>
                    <a:lnTo>
                      <a:pt x="50347" y="79060"/>
                    </a:lnTo>
                    <a:lnTo>
                      <a:pt x="52239" y="80386"/>
                    </a:lnTo>
                    <a:lnTo>
                      <a:pt x="52239" y="81049"/>
                    </a:lnTo>
                    <a:lnTo>
                      <a:pt x="53753" y="81878"/>
                    </a:lnTo>
                    <a:lnTo>
                      <a:pt x="53753" y="83204"/>
                    </a:lnTo>
                    <a:lnTo>
                      <a:pt x="55268" y="83867"/>
                    </a:lnTo>
                    <a:lnTo>
                      <a:pt x="55268" y="84530"/>
                    </a:lnTo>
                    <a:lnTo>
                      <a:pt x="56782" y="86022"/>
                    </a:lnTo>
                    <a:lnTo>
                      <a:pt x="56782" y="86685"/>
                    </a:lnTo>
                    <a:lnTo>
                      <a:pt x="58296" y="87348"/>
                    </a:lnTo>
                    <a:lnTo>
                      <a:pt x="58296" y="88011"/>
                    </a:lnTo>
                    <a:lnTo>
                      <a:pt x="60189" y="89502"/>
                    </a:lnTo>
                    <a:lnTo>
                      <a:pt x="60189" y="90165"/>
                    </a:lnTo>
                    <a:lnTo>
                      <a:pt x="61703" y="90828"/>
                    </a:lnTo>
                    <a:lnTo>
                      <a:pt x="61703" y="91491"/>
                    </a:lnTo>
                    <a:lnTo>
                      <a:pt x="63217" y="92154"/>
                    </a:lnTo>
                    <a:lnTo>
                      <a:pt x="63217" y="92983"/>
                    </a:lnTo>
                    <a:lnTo>
                      <a:pt x="64731" y="94309"/>
                    </a:lnTo>
                    <a:lnTo>
                      <a:pt x="64731" y="94972"/>
                    </a:lnTo>
                    <a:lnTo>
                      <a:pt x="66246" y="95635"/>
                    </a:lnTo>
                    <a:lnTo>
                      <a:pt x="66246" y="96298"/>
                    </a:lnTo>
                    <a:lnTo>
                      <a:pt x="67760" y="97127"/>
                    </a:lnTo>
                    <a:lnTo>
                      <a:pt x="67760" y="97790"/>
                    </a:lnTo>
                    <a:lnTo>
                      <a:pt x="69652" y="98453"/>
                    </a:lnTo>
                    <a:lnTo>
                      <a:pt x="69652" y="99116"/>
                    </a:lnTo>
                    <a:lnTo>
                      <a:pt x="71167" y="99779"/>
                    </a:lnTo>
                    <a:lnTo>
                      <a:pt x="71167" y="100607"/>
                    </a:lnTo>
                    <a:lnTo>
                      <a:pt x="72681" y="101270"/>
                    </a:lnTo>
                    <a:lnTo>
                      <a:pt x="72681" y="101933"/>
                    </a:lnTo>
                    <a:lnTo>
                      <a:pt x="74195" y="102596"/>
                    </a:lnTo>
                    <a:lnTo>
                      <a:pt x="74195" y="103259"/>
                    </a:lnTo>
                    <a:lnTo>
                      <a:pt x="75709" y="103922"/>
                    </a:lnTo>
                    <a:lnTo>
                      <a:pt x="75709" y="104751"/>
                    </a:lnTo>
                    <a:lnTo>
                      <a:pt x="77223" y="105414"/>
                    </a:lnTo>
                    <a:lnTo>
                      <a:pt x="77223" y="106077"/>
                    </a:lnTo>
                    <a:lnTo>
                      <a:pt x="79116" y="106740"/>
                    </a:lnTo>
                    <a:lnTo>
                      <a:pt x="80630" y="107403"/>
                    </a:lnTo>
                    <a:lnTo>
                      <a:pt x="80630" y="108066"/>
                    </a:lnTo>
                    <a:lnTo>
                      <a:pt x="83659" y="109558"/>
                    </a:lnTo>
                    <a:lnTo>
                      <a:pt x="83659" y="110883"/>
                    </a:lnTo>
                    <a:lnTo>
                      <a:pt x="85173" y="111546"/>
                    </a:lnTo>
                    <a:lnTo>
                      <a:pt x="87066" y="112375"/>
                    </a:lnTo>
                    <a:lnTo>
                      <a:pt x="90094" y="113701"/>
                    </a:lnTo>
                    <a:lnTo>
                      <a:pt x="90094" y="114364"/>
                    </a:lnTo>
                    <a:lnTo>
                      <a:pt x="91608" y="115027"/>
                    </a:lnTo>
                    <a:lnTo>
                      <a:pt x="93123" y="115690"/>
                    </a:lnTo>
                    <a:lnTo>
                      <a:pt x="94637" y="116519"/>
                    </a:lnTo>
                    <a:lnTo>
                      <a:pt x="96529" y="117182"/>
                    </a:lnTo>
                    <a:lnTo>
                      <a:pt x="98044" y="117845"/>
                    </a:lnTo>
                    <a:lnTo>
                      <a:pt x="99558" y="117845"/>
                    </a:lnTo>
                    <a:lnTo>
                      <a:pt x="101072" y="118508"/>
                    </a:lnTo>
                    <a:lnTo>
                      <a:pt x="102586" y="119171"/>
                    </a:lnTo>
                    <a:lnTo>
                      <a:pt x="104479" y="119171"/>
                    </a:lnTo>
                    <a:lnTo>
                      <a:pt x="105993" y="120000"/>
                    </a:lnTo>
                    <a:lnTo>
                      <a:pt x="107507" y="120000"/>
                    </a:lnTo>
                    <a:lnTo>
                      <a:pt x="109022" y="120000"/>
                    </a:lnTo>
                    <a:lnTo>
                      <a:pt x="110536" y="120000"/>
                    </a:lnTo>
                    <a:lnTo>
                      <a:pt x="112050" y="120000"/>
                    </a:lnTo>
                    <a:lnTo>
                      <a:pt x="113943" y="120000"/>
                    </a:lnTo>
                    <a:lnTo>
                      <a:pt x="115457" y="120000"/>
                    </a:lnTo>
                    <a:lnTo>
                      <a:pt x="116971" y="120000"/>
                    </a:lnTo>
                    <a:lnTo>
                      <a:pt x="118485" y="120000"/>
                    </a:lnTo>
                    <a:lnTo>
                      <a:pt x="120000" y="120000"/>
                    </a:lnTo>
                  </a:path>
                </a:pathLst>
              </a:custGeom>
              <a:noFill/>
              <a:ln w="38100" cap="flat" cmpd="sng">
                <a:solidFill>
                  <a:srgbClr val="FFFF99"/>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800">
                  <a:solidFill>
                    <a:srgbClr val="000000"/>
                  </a:solidFill>
                  <a:latin typeface="Times New Roman"/>
                  <a:ea typeface="Times New Roman"/>
                  <a:cs typeface="Times New Roman"/>
                  <a:sym typeface="Times New Roman"/>
                </a:endParaRPr>
              </a:p>
            </p:txBody>
          </p:sp>
          <p:sp>
            <p:nvSpPr>
              <p:cNvPr id="978" name="Shape 978"/>
              <p:cNvSpPr/>
              <p:nvPr/>
            </p:nvSpPr>
            <p:spPr>
              <a:xfrm>
                <a:off x="5910403" y="3072248"/>
                <a:ext cx="483089" cy="1279350"/>
              </a:xfrm>
              <a:custGeom>
                <a:avLst/>
                <a:gdLst/>
                <a:ahLst/>
                <a:cxnLst/>
                <a:rect l="0" t="0" r="0" b="0"/>
                <a:pathLst>
                  <a:path w="120000" h="120000" extrusionOk="0">
                    <a:moveTo>
                      <a:pt x="0" y="120000"/>
                    </a:moveTo>
                    <a:lnTo>
                      <a:pt x="1960" y="119249"/>
                    </a:lnTo>
                    <a:lnTo>
                      <a:pt x="3529" y="119249"/>
                    </a:lnTo>
                    <a:lnTo>
                      <a:pt x="5098" y="118648"/>
                    </a:lnTo>
                    <a:lnTo>
                      <a:pt x="6666" y="118648"/>
                    </a:lnTo>
                    <a:lnTo>
                      <a:pt x="8235" y="118047"/>
                    </a:lnTo>
                    <a:lnTo>
                      <a:pt x="9803" y="117446"/>
                    </a:lnTo>
                    <a:lnTo>
                      <a:pt x="11764" y="117446"/>
                    </a:lnTo>
                    <a:lnTo>
                      <a:pt x="13333" y="116846"/>
                    </a:lnTo>
                    <a:lnTo>
                      <a:pt x="14901" y="116095"/>
                    </a:lnTo>
                    <a:lnTo>
                      <a:pt x="16470" y="115494"/>
                    </a:lnTo>
                    <a:lnTo>
                      <a:pt x="18039" y="114893"/>
                    </a:lnTo>
                    <a:lnTo>
                      <a:pt x="21568" y="113692"/>
                    </a:lnTo>
                    <a:lnTo>
                      <a:pt x="21568" y="113091"/>
                    </a:lnTo>
                    <a:lnTo>
                      <a:pt x="23137" y="112340"/>
                    </a:lnTo>
                    <a:lnTo>
                      <a:pt x="26274" y="111138"/>
                    </a:lnTo>
                    <a:lnTo>
                      <a:pt x="26274" y="110538"/>
                    </a:lnTo>
                    <a:lnTo>
                      <a:pt x="29803" y="109186"/>
                    </a:lnTo>
                    <a:lnTo>
                      <a:pt x="29803" y="108585"/>
                    </a:lnTo>
                    <a:lnTo>
                      <a:pt x="31372" y="107984"/>
                    </a:lnTo>
                    <a:lnTo>
                      <a:pt x="31372" y="107384"/>
                    </a:lnTo>
                    <a:lnTo>
                      <a:pt x="32941" y="106783"/>
                    </a:lnTo>
                    <a:lnTo>
                      <a:pt x="32941" y="106182"/>
                    </a:lnTo>
                    <a:lnTo>
                      <a:pt x="34509" y="105431"/>
                    </a:lnTo>
                    <a:lnTo>
                      <a:pt x="36078" y="104831"/>
                    </a:lnTo>
                    <a:lnTo>
                      <a:pt x="36078" y="104230"/>
                    </a:lnTo>
                    <a:lnTo>
                      <a:pt x="38039" y="103629"/>
                    </a:lnTo>
                    <a:lnTo>
                      <a:pt x="38039" y="103028"/>
                    </a:lnTo>
                    <a:lnTo>
                      <a:pt x="39607" y="102428"/>
                    </a:lnTo>
                    <a:lnTo>
                      <a:pt x="39607" y="101076"/>
                    </a:lnTo>
                    <a:lnTo>
                      <a:pt x="41176" y="100475"/>
                    </a:lnTo>
                    <a:lnTo>
                      <a:pt x="41176" y="99874"/>
                    </a:lnTo>
                    <a:lnTo>
                      <a:pt x="42745" y="98523"/>
                    </a:lnTo>
                    <a:lnTo>
                      <a:pt x="42745" y="97922"/>
                    </a:lnTo>
                    <a:lnTo>
                      <a:pt x="44313" y="97321"/>
                    </a:lnTo>
                    <a:lnTo>
                      <a:pt x="44313" y="96720"/>
                    </a:lnTo>
                    <a:lnTo>
                      <a:pt x="45882" y="96120"/>
                    </a:lnTo>
                    <a:lnTo>
                      <a:pt x="45882" y="95519"/>
                    </a:lnTo>
                    <a:lnTo>
                      <a:pt x="47843" y="94768"/>
                    </a:lnTo>
                    <a:lnTo>
                      <a:pt x="47843" y="94167"/>
                    </a:lnTo>
                    <a:lnTo>
                      <a:pt x="49411" y="92966"/>
                    </a:lnTo>
                    <a:lnTo>
                      <a:pt x="49411" y="92365"/>
                    </a:lnTo>
                    <a:lnTo>
                      <a:pt x="50980" y="91614"/>
                    </a:lnTo>
                    <a:lnTo>
                      <a:pt x="50980" y="91013"/>
                    </a:lnTo>
                    <a:lnTo>
                      <a:pt x="52549" y="89812"/>
                    </a:lnTo>
                    <a:lnTo>
                      <a:pt x="52549" y="89211"/>
                    </a:lnTo>
                    <a:lnTo>
                      <a:pt x="54117" y="88610"/>
                    </a:lnTo>
                    <a:lnTo>
                      <a:pt x="54117" y="87859"/>
                    </a:lnTo>
                    <a:lnTo>
                      <a:pt x="56078" y="86658"/>
                    </a:lnTo>
                    <a:lnTo>
                      <a:pt x="56078" y="86057"/>
                    </a:lnTo>
                    <a:lnTo>
                      <a:pt x="57647" y="85456"/>
                    </a:lnTo>
                    <a:lnTo>
                      <a:pt x="57647" y="84105"/>
                    </a:lnTo>
                    <a:lnTo>
                      <a:pt x="59215" y="83504"/>
                    </a:lnTo>
                    <a:lnTo>
                      <a:pt x="59215" y="82302"/>
                    </a:lnTo>
                    <a:lnTo>
                      <a:pt x="60784" y="81702"/>
                    </a:lnTo>
                    <a:lnTo>
                      <a:pt x="60784" y="80951"/>
                    </a:lnTo>
                    <a:lnTo>
                      <a:pt x="62352" y="79749"/>
                    </a:lnTo>
                    <a:lnTo>
                      <a:pt x="62352" y="79148"/>
                    </a:lnTo>
                    <a:lnTo>
                      <a:pt x="63921" y="77797"/>
                    </a:lnTo>
                    <a:lnTo>
                      <a:pt x="63921" y="77196"/>
                    </a:lnTo>
                    <a:lnTo>
                      <a:pt x="65882" y="75994"/>
                    </a:lnTo>
                    <a:lnTo>
                      <a:pt x="65882" y="75394"/>
                    </a:lnTo>
                    <a:lnTo>
                      <a:pt x="67450" y="74042"/>
                    </a:lnTo>
                    <a:lnTo>
                      <a:pt x="67450" y="73441"/>
                    </a:lnTo>
                    <a:lnTo>
                      <a:pt x="69019" y="72240"/>
                    </a:lnTo>
                    <a:lnTo>
                      <a:pt x="69019" y="71639"/>
                    </a:lnTo>
                    <a:lnTo>
                      <a:pt x="70588" y="70287"/>
                    </a:lnTo>
                    <a:lnTo>
                      <a:pt x="70588" y="69687"/>
                    </a:lnTo>
                    <a:lnTo>
                      <a:pt x="72156" y="68485"/>
                    </a:lnTo>
                    <a:lnTo>
                      <a:pt x="72156" y="67884"/>
                    </a:lnTo>
                    <a:lnTo>
                      <a:pt x="73725" y="66533"/>
                    </a:lnTo>
                    <a:lnTo>
                      <a:pt x="73725" y="65932"/>
                    </a:lnTo>
                    <a:lnTo>
                      <a:pt x="75686" y="64730"/>
                    </a:lnTo>
                    <a:lnTo>
                      <a:pt x="75686" y="63379"/>
                    </a:lnTo>
                    <a:lnTo>
                      <a:pt x="77254" y="62778"/>
                    </a:lnTo>
                    <a:lnTo>
                      <a:pt x="77254" y="60225"/>
                    </a:lnTo>
                    <a:lnTo>
                      <a:pt x="78823" y="59624"/>
                    </a:lnTo>
                    <a:lnTo>
                      <a:pt x="78823" y="58423"/>
                    </a:lnTo>
                    <a:lnTo>
                      <a:pt x="80392" y="57221"/>
                    </a:lnTo>
                    <a:lnTo>
                      <a:pt x="80392" y="56470"/>
                    </a:lnTo>
                    <a:lnTo>
                      <a:pt x="81960" y="55269"/>
                    </a:lnTo>
                    <a:lnTo>
                      <a:pt x="81960" y="54067"/>
                    </a:lnTo>
                    <a:lnTo>
                      <a:pt x="83921" y="53316"/>
                    </a:lnTo>
                    <a:lnTo>
                      <a:pt x="83921" y="52115"/>
                    </a:lnTo>
                    <a:lnTo>
                      <a:pt x="85490" y="50913"/>
                    </a:lnTo>
                    <a:lnTo>
                      <a:pt x="85490" y="50312"/>
                    </a:lnTo>
                    <a:lnTo>
                      <a:pt x="87058" y="48961"/>
                    </a:lnTo>
                    <a:lnTo>
                      <a:pt x="87058" y="47759"/>
                    </a:lnTo>
                    <a:lnTo>
                      <a:pt x="88627" y="46408"/>
                    </a:lnTo>
                    <a:lnTo>
                      <a:pt x="88627" y="45807"/>
                    </a:lnTo>
                    <a:lnTo>
                      <a:pt x="90196" y="44605"/>
                    </a:lnTo>
                    <a:lnTo>
                      <a:pt x="90196" y="43404"/>
                    </a:lnTo>
                    <a:lnTo>
                      <a:pt x="91764" y="42052"/>
                    </a:lnTo>
                    <a:lnTo>
                      <a:pt x="91764" y="40851"/>
                    </a:lnTo>
                    <a:lnTo>
                      <a:pt x="93725" y="40250"/>
                    </a:lnTo>
                    <a:lnTo>
                      <a:pt x="93725" y="38898"/>
                    </a:lnTo>
                    <a:lnTo>
                      <a:pt x="95294" y="37697"/>
                    </a:lnTo>
                    <a:lnTo>
                      <a:pt x="95294" y="36495"/>
                    </a:lnTo>
                    <a:lnTo>
                      <a:pt x="96862" y="35143"/>
                    </a:lnTo>
                    <a:lnTo>
                      <a:pt x="96862" y="34543"/>
                    </a:lnTo>
                    <a:lnTo>
                      <a:pt x="98431" y="33341"/>
                    </a:lnTo>
                    <a:lnTo>
                      <a:pt x="98431" y="31989"/>
                    </a:lnTo>
                    <a:lnTo>
                      <a:pt x="100000" y="30788"/>
                    </a:lnTo>
                    <a:lnTo>
                      <a:pt x="100000" y="29586"/>
                    </a:lnTo>
                    <a:lnTo>
                      <a:pt x="101960" y="28235"/>
                    </a:lnTo>
                    <a:lnTo>
                      <a:pt x="101960" y="27634"/>
                    </a:lnTo>
                    <a:lnTo>
                      <a:pt x="103529" y="26433"/>
                    </a:lnTo>
                    <a:lnTo>
                      <a:pt x="103529" y="25081"/>
                    </a:lnTo>
                    <a:lnTo>
                      <a:pt x="105098" y="23879"/>
                    </a:lnTo>
                    <a:lnTo>
                      <a:pt x="105098" y="22678"/>
                    </a:lnTo>
                    <a:lnTo>
                      <a:pt x="106666" y="21326"/>
                    </a:lnTo>
                    <a:lnTo>
                      <a:pt x="106666" y="20125"/>
                    </a:lnTo>
                    <a:lnTo>
                      <a:pt x="108235" y="18923"/>
                    </a:lnTo>
                    <a:lnTo>
                      <a:pt x="108235" y="18172"/>
                    </a:lnTo>
                    <a:lnTo>
                      <a:pt x="109803" y="16971"/>
                    </a:lnTo>
                    <a:lnTo>
                      <a:pt x="109803" y="15769"/>
                    </a:lnTo>
                    <a:lnTo>
                      <a:pt x="111764" y="14418"/>
                    </a:lnTo>
                    <a:lnTo>
                      <a:pt x="111764" y="13216"/>
                    </a:lnTo>
                    <a:lnTo>
                      <a:pt x="113333" y="12015"/>
                    </a:lnTo>
                    <a:lnTo>
                      <a:pt x="113333" y="10663"/>
                    </a:lnTo>
                    <a:lnTo>
                      <a:pt x="114901" y="9461"/>
                    </a:lnTo>
                    <a:lnTo>
                      <a:pt x="114901" y="7509"/>
                    </a:lnTo>
                    <a:lnTo>
                      <a:pt x="116470" y="6307"/>
                    </a:lnTo>
                    <a:lnTo>
                      <a:pt x="116470" y="5106"/>
                    </a:lnTo>
                    <a:lnTo>
                      <a:pt x="118039" y="3754"/>
                    </a:lnTo>
                    <a:lnTo>
                      <a:pt x="118039" y="2553"/>
                    </a:lnTo>
                    <a:lnTo>
                      <a:pt x="120000" y="1351"/>
                    </a:lnTo>
                    <a:lnTo>
                      <a:pt x="120000" y="0"/>
                    </a:lnTo>
                  </a:path>
                </a:pathLst>
              </a:custGeom>
              <a:noFill/>
              <a:ln w="38100" cap="flat" cmpd="sng">
                <a:solidFill>
                  <a:srgbClr val="FFFF99"/>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800">
                  <a:solidFill>
                    <a:srgbClr val="000000"/>
                  </a:solidFill>
                  <a:latin typeface="Times New Roman"/>
                  <a:ea typeface="Times New Roman"/>
                  <a:cs typeface="Times New Roman"/>
                  <a:sym typeface="Times New Roman"/>
                </a:endParaRPr>
              </a:p>
            </p:txBody>
          </p:sp>
          <p:sp>
            <p:nvSpPr>
              <p:cNvPr id="979" name="Shape 979"/>
              <p:cNvSpPr/>
              <p:nvPr/>
            </p:nvSpPr>
            <p:spPr>
              <a:xfrm>
                <a:off x="6390823" y="1835824"/>
                <a:ext cx="483089" cy="1236421"/>
              </a:xfrm>
              <a:custGeom>
                <a:avLst/>
                <a:gdLst/>
                <a:ahLst/>
                <a:cxnLst/>
                <a:rect l="0" t="0" r="0" b="0"/>
                <a:pathLst>
                  <a:path w="120000" h="120000" extrusionOk="0">
                    <a:moveTo>
                      <a:pt x="0" y="120000"/>
                    </a:moveTo>
                    <a:lnTo>
                      <a:pt x="1573" y="118778"/>
                    </a:lnTo>
                    <a:lnTo>
                      <a:pt x="1573" y="117404"/>
                    </a:lnTo>
                    <a:lnTo>
                      <a:pt x="3147" y="116793"/>
                    </a:lnTo>
                    <a:lnTo>
                      <a:pt x="3147" y="115572"/>
                    </a:lnTo>
                    <a:lnTo>
                      <a:pt x="4721" y="114351"/>
                    </a:lnTo>
                    <a:lnTo>
                      <a:pt x="4721" y="112977"/>
                    </a:lnTo>
                    <a:lnTo>
                      <a:pt x="6295" y="111755"/>
                    </a:lnTo>
                    <a:lnTo>
                      <a:pt x="6295" y="110381"/>
                    </a:lnTo>
                    <a:lnTo>
                      <a:pt x="7868" y="109160"/>
                    </a:lnTo>
                    <a:lnTo>
                      <a:pt x="7868" y="107938"/>
                    </a:lnTo>
                    <a:lnTo>
                      <a:pt x="9836" y="106564"/>
                    </a:lnTo>
                    <a:lnTo>
                      <a:pt x="9836" y="105343"/>
                    </a:lnTo>
                    <a:lnTo>
                      <a:pt x="11409" y="104732"/>
                    </a:lnTo>
                    <a:lnTo>
                      <a:pt x="11409" y="103358"/>
                    </a:lnTo>
                    <a:lnTo>
                      <a:pt x="12983" y="102137"/>
                    </a:lnTo>
                    <a:lnTo>
                      <a:pt x="12983" y="100916"/>
                    </a:lnTo>
                    <a:lnTo>
                      <a:pt x="14557" y="99541"/>
                    </a:lnTo>
                    <a:lnTo>
                      <a:pt x="14557" y="98320"/>
                    </a:lnTo>
                    <a:lnTo>
                      <a:pt x="16131" y="97099"/>
                    </a:lnTo>
                    <a:lnTo>
                      <a:pt x="16131" y="95725"/>
                    </a:lnTo>
                    <a:lnTo>
                      <a:pt x="18098" y="95114"/>
                    </a:lnTo>
                    <a:lnTo>
                      <a:pt x="18098" y="93893"/>
                    </a:lnTo>
                    <a:lnTo>
                      <a:pt x="19672" y="92519"/>
                    </a:lnTo>
                    <a:lnTo>
                      <a:pt x="19672" y="91297"/>
                    </a:lnTo>
                    <a:lnTo>
                      <a:pt x="21245" y="90076"/>
                    </a:lnTo>
                    <a:lnTo>
                      <a:pt x="21245" y="88702"/>
                    </a:lnTo>
                    <a:lnTo>
                      <a:pt x="22819" y="88091"/>
                    </a:lnTo>
                    <a:lnTo>
                      <a:pt x="22819" y="86870"/>
                    </a:lnTo>
                    <a:lnTo>
                      <a:pt x="24393" y="85496"/>
                    </a:lnTo>
                    <a:lnTo>
                      <a:pt x="24393" y="84274"/>
                    </a:lnTo>
                    <a:lnTo>
                      <a:pt x="25967" y="83053"/>
                    </a:lnTo>
                    <a:lnTo>
                      <a:pt x="25967" y="82442"/>
                    </a:lnTo>
                    <a:lnTo>
                      <a:pt x="27934" y="81068"/>
                    </a:lnTo>
                    <a:lnTo>
                      <a:pt x="27934" y="79847"/>
                    </a:lnTo>
                    <a:lnTo>
                      <a:pt x="29508" y="78473"/>
                    </a:lnTo>
                    <a:lnTo>
                      <a:pt x="29508" y="77251"/>
                    </a:lnTo>
                    <a:lnTo>
                      <a:pt x="31081" y="76641"/>
                    </a:lnTo>
                    <a:lnTo>
                      <a:pt x="31081" y="75419"/>
                    </a:lnTo>
                    <a:lnTo>
                      <a:pt x="32655" y="74045"/>
                    </a:lnTo>
                    <a:lnTo>
                      <a:pt x="32655" y="72824"/>
                    </a:lnTo>
                    <a:lnTo>
                      <a:pt x="34229" y="72213"/>
                    </a:lnTo>
                    <a:lnTo>
                      <a:pt x="34229" y="69618"/>
                    </a:lnTo>
                    <a:lnTo>
                      <a:pt x="36196" y="68396"/>
                    </a:lnTo>
                    <a:lnTo>
                      <a:pt x="36196" y="67633"/>
                    </a:lnTo>
                    <a:lnTo>
                      <a:pt x="37770" y="66412"/>
                    </a:lnTo>
                    <a:lnTo>
                      <a:pt x="37770" y="65190"/>
                    </a:lnTo>
                    <a:lnTo>
                      <a:pt x="39344" y="64427"/>
                    </a:lnTo>
                    <a:lnTo>
                      <a:pt x="39344" y="63206"/>
                    </a:lnTo>
                    <a:lnTo>
                      <a:pt x="40918" y="61984"/>
                    </a:lnTo>
                    <a:lnTo>
                      <a:pt x="40918" y="61374"/>
                    </a:lnTo>
                    <a:lnTo>
                      <a:pt x="42491" y="60000"/>
                    </a:lnTo>
                    <a:lnTo>
                      <a:pt x="42491" y="58778"/>
                    </a:lnTo>
                    <a:lnTo>
                      <a:pt x="44065" y="58167"/>
                    </a:lnTo>
                    <a:lnTo>
                      <a:pt x="44065" y="56793"/>
                    </a:lnTo>
                    <a:lnTo>
                      <a:pt x="46032" y="55572"/>
                    </a:lnTo>
                    <a:lnTo>
                      <a:pt x="46032" y="54961"/>
                    </a:lnTo>
                    <a:lnTo>
                      <a:pt x="47606" y="53587"/>
                    </a:lnTo>
                    <a:lnTo>
                      <a:pt x="47606" y="52977"/>
                    </a:lnTo>
                    <a:lnTo>
                      <a:pt x="49180" y="51755"/>
                    </a:lnTo>
                    <a:lnTo>
                      <a:pt x="49180" y="51145"/>
                    </a:lnTo>
                    <a:lnTo>
                      <a:pt x="50754" y="49770"/>
                    </a:lnTo>
                    <a:lnTo>
                      <a:pt x="50754" y="49160"/>
                    </a:lnTo>
                    <a:lnTo>
                      <a:pt x="52327" y="47938"/>
                    </a:lnTo>
                    <a:lnTo>
                      <a:pt x="52327" y="46564"/>
                    </a:lnTo>
                    <a:lnTo>
                      <a:pt x="53901" y="45954"/>
                    </a:lnTo>
                    <a:lnTo>
                      <a:pt x="53901" y="45343"/>
                    </a:lnTo>
                    <a:lnTo>
                      <a:pt x="55868" y="44122"/>
                    </a:lnTo>
                    <a:lnTo>
                      <a:pt x="55868" y="43511"/>
                    </a:lnTo>
                    <a:lnTo>
                      <a:pt x="57442" y="42137"/>
                    </a:lnTo>
                    <a:lnTo>
                      <a:pt x="57442" y="41526"/>
                    </a:lnTo>
                    <a:lnTo>
                      <a:pt x="59016" y="40305"/>
                    </a:lnTo>
                    <a:lnTo>
                      <a:pt x="59016" y="39541"/>
                    </a:lnTo>
                    <a:lnTo>
                      <a:pt x="60590" y="38320"/>
                    </a:lnTo>
                    <a:lnTo>
                      <a:pt x="60590" y="37709"/>
                    </a:lnTo>
                    <a:lnTo>
                      <a:pt x="62163" y="37099"/>
                    </a:lnTo>
                    <a:lnTo>
                      <a:pt x="62163" y="35725"/>
                    </a:lnTo>
                    <a:lnTo>
                      <a:pt x="64131" y="35114"/>
                    </a:lnTo>
                    <a:lnTo>
                      <a:pt x="64131" y="34503"/>
                    </a:lnTo>
                    <a:lnTo>
                      <a:pt x="65704" y="33282"/>
                    </a:lnTo>
                    <a:lnTo>
                      <a:pt x="65704" y="32519"/>
                    </a:lnTo>
                    <a:lnTo>
                      <a:pt x="67278" y="31908"/>
                    </a:lnTo>
                    <a:lnTo>
                      <a:pt x="67278" y="30687"/>
                    </a:lnTo>
                    <a:lnTo>
                      <a:pt x="68852" y="30076"/>
                    </a:lnTo>
                    <a:lnTo>
                      <a:pt x="68852" y="29465"/>
                    </a:lnTo>
                    <a:lnTo>
                      <a:pt x="70426" y="28702"/>
                    </a:lnTo>
                    <a:lnTo>
                      <a:pt x="70426" y="27480"/>
                    </a:lnTo>
                    <a:lnTo>
                      <a:pt x="72000" y="26870"/>
                    </a:lnTo>
                    <a:lnTo>
                      <a:pt x="72000" y="25648"/>
                    </a:lnTo>
                    <a:lnTo>
                      <a:pt x="73967" y="24885"/>
                    </a:lnTo>
                    <a:lnTo>
                      <a:pt x="73967" y="24274"/>
                    </a:lnTo>
                    <a:lnTo>
                      <a:pt x="75540" y="23053"/>
                    </a:lnTo>
                    <a:lnTo>
                      <a:pt x="75540" y="22442"/>
                    </a:lnTo>
                    <a:lnTo>
                      <a:pt x="77114" y="21679"/>
                    </a:lnTo>
                    <a:lnTo>
                      <a:pt x="77114" y="21068"/>
                    </a:lnTo>
                    <a:lnTo>
                      <a:pt x="78688" y="20458"/>
                    </a:lnTo>
                    <a:lnTo>
                      <a:pt x="78688" y="19847"/>
                    </a:lnTo>
                    <a:lnTo>
                      <a:pt x="80262" y="19236"/>
                    </a:lnTo>
                    <a:lnTo>
                      <a:pt x="80262" y="18625"/>
                    </a:lnTo>
                    <a:lnTo>
                      <a:pt x="82229" y="17862"/>
                    </a:lnTo>
                    <a:lnTo>
                      <a:pt x="82229" y="17251"/>
                    </a:lnTo>
                    <a:lnTo>
                      <a:pt x="83803" y="16641"/>
                    </a:lnTo>
                    <a:lnTo>
                      <a:pt x="83803" y="16030"/>
                    </a:lnTo>
                    <a:lnTo>
                      <a:pt x="85377" y="15419"/>
                    </a:lnTo>
                    <a:lnTo>
                      <a:pt x="85377" y="14656"/>
                    </a:lnTo>
                    <a:lnTo>
                      <a:pt x="86950" y="14045"/>
                    </a:lnTo>
                    <a:lnTo>
                      <a:pt x="86950" y="13435"/>
                    </a:lnTo>
                    <a:lnTo>
                      <a:pt x="88524" y="12824"/>
                    </a:lnTo>
                    <a:lnTo>
                      <a:pt x="90098" y="12213"/>
                    </a:lnTo>
                    <a:lnTo>
                      <a:pt x="90098" y="11603"/>
                    </a:lnTo>
                    <a:lnTo>
                      <a:pt x="93639" y="10229"/>
                    </a:lnTo>
                    <a:lnTo>
                      <a:pt x="93639" y="9618"/>
                    </a:lnTo>
                    <a:lnTo>
                      <a:pt x="96786" y="8396"/>
                    </a:lnTo>
                    <a:lnTo>
                      <a:pt x="96786" y="7633"/>
                    </a:lnTo>
                    <a:lnTo>
                      <a:pt x="98360" y="7022"/>
                    </a:lnTo>
                    <a:lnTo>
                      <a:pt x="101901" y="5801"/>
                    </a:lnTo>
                    <a:lnTo>
                      <a:pt x="101901" y="5190"/>
                    </a:lnTo>
                    <a:lnTo>
                      <a:pt x="103475" y="4580"/>
                    </a:lnTo>
                    <a:lnTo>
                      <a:pt x="105049" y="3816"/>
                    </a:lnTo>
                    <a:lnTo>
                      <a:pt x="106622" y="3206"/>
                    </a:lnTo>
                    <a:lnTo>
                      <a:pt x="108196" y="2595"/>
                    </a:lnTo>
                    <a:lnTo>
                      <a:pt x="110163" y="1984"/>
                    </a:lnTo>
                    <a:lnTo>
                      <a:pt x="111737" y="1374"/>
                    </a:lnTo>
                    <a:lnTo>
                      <a:pt x="113311" y="1374"/>
                    </a:lnTo>
                    <a:lnTo>
                      <a:pt x="114885" y="610"/>
                    </a:lnTo>
                    <a:lnTo>
                      <a:pt x="116459" y="610"/>
                    </a:lnTo>
                    <a:lnTo>
                      <a:pt x="118426" y="0"/>
                    </a:lnTo>
                    <a:lnTo>
                      <a:pt x="120000" y="0"/>
                    </a:lnTo>
                  </a:path>
                </a:pathLst>
              </a:custGeom>
              <a:noFill/>
              <a:ln w="38100" cap="flat" cmpd="sng">
                <a:solidFill>
                  <a:srgbClr val="FFFF99"/>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800">
                  <a:solidFill>
                    <a:srgbClr val="000000"/>
                  </a:solidFill>
                  <a:latin typeface="Times New Roman"/>
                  <a:ea typeface="Times New Roman"/>
                  <a:cs typeface="Times New Roman"/>
                  <a:sym typeface="Times New Roman"/>
                </a:endParaRPr>
              </a:p>
            </p:txBody>
          </p:sp>
          <p:sp>
            <p:nvSpPr>
              <p:cNvPr id="980" name="Shape 980"/>
              <p:cNvSpPr/>
              <p:nvPr/>
            </p:nvSpPr>
            <p:spPr>
              <a:xfrm>
                <a:off x="6884592" y="1835828"/>
                <a:ext cx="397682" cy="738417"/>
              </a:xfrm>
              <a:custGeom>
                <a:avLst/>
                <a:gdLst/>
                <a:ahLst/>
                <a:cxnLst/>
                <a:rect l="0" t="0" r="0" b="0"/>
                <a:pathLst>
                  <a:path w="120000" h="120000" extrusionOk="0">
                    <a:moveTo>
                      <a:pt x="0" y="0"/>
                    </a:moveTo>
                    <a:lnTo>
                      <a:pt x="1912" y="0"/>
                    </a:lnTo>
                    <a:lnTo>
                      <a:pt x="3824" y="0"/>
                    </a:lnTo>
                    <a:lnTo>
                      <a:pt x="5737" y="0"/>
                    </a:lnTo>
                    <a:lnTo>
                      <a:pt x="7649" y="0"/>
                    </a:lnTo>
                    <a:lnTo>
                      <a:pt x="10039" y="0"/>
                    </a:lnTo>
                    <a:lnTo>
                      <a:pt x="11952" y="0"/>
                    </a:lnTo>
                    <a:lnTo>
                      <a:pt x="13864" y="0"/>
                    </a:lnTo>
                    <a:lnTo>
                      <a:pt x="15776" y="0"/>
                    </a:lnTo>
                    <a:lnTo>
                      <a:pt x="17689" y="1034"/>
                    </a:lnTo>
                    <a:lnTo>
                      <a:pt x="20079" y="1034"/>
                    </a:lnTo>
                    <a:lnTo>
                      <a:pt x="21992" y="2327"/>
                    </a:lnTo>
                    <a:lnTo>
                      <a:pt x="23904" y="2327"/>
                    </a:lnTo>
                    <a:lnTo>
                      <a:pt x="25816" y="3362"/>
                    </a:lnTo>
                    <a:lnTo>
                      <a:pt x="27729" y="4396"/>
                    </a:lnTo>
                    <a:lnTo>
                      <a:pt x="29641" y="4396"/>
                    </a:lnTo>
                    <a:lnTo>
                      <a:pt x="32031" y="5431"/>
                    </a:lnTo>
                    <a:lnTo>
                      <a:pt x="33944" y="6465"/>
                    </a:lnTo>
                    <a:lnTo>
                      <a:pt x="37768" y="8793"/>
                    </a:lnTo>
                    <a:lnTo>
                      <a:pt x="37768" y="9827"/>
                    </a:lnTo>
                    <a:lnTo>
                      <a:pt x="39681" y="10862"/>
                    </a:lnTo>
                    <a:lnTo>
                      <a:pt x="41593" y="11896"/>
                    </a:lnTo>
                    <a:lnTo>
                      <a:pt x="45896" y="14224"/>
                    </a:lnTo>
                    <a:lnTo>
                      <a:pt x="45896" y="15258"/>
                    </a:lnTo>
                    <a:lnTo>
                      <a:pt x="49721" y="17327"/>
                    </a:lnTo>
                    <a:lnTo>
                      <a:pt x="49721" y="18362"/>
                    </a:lnTo>
                    <a:lnTo>
                      <a:pt x="51633" y="19655"/>
                    </a:lnTo>
                    <a:lnTo>
                      <a:pt x="51633" y="20689"/>
                    </a:lnTo>
                    <a:lnTo>
                      <a:pt x="54023" y="21724"/>
                    </a:lnTo>
                    <a:lnTo>
                      <a:pt x="54023" y="22758"/>
                    </a:lnTo>
                    <a:lnTo>
                      <a:pt x="55936" y="23793"/>
                    </a:lnTo>
                    <a:lnTo>
                      <a:pt x="57848" y="24827"/>
                    </a:lnTo>
                    <a:lnTo>
                      <a:pt x="57848" y="26120"/>
                    </a:lnTo>
                    <a:lnTo>
                      <a:pt x="59760" y="27155"/>
                    </a:lnTo>
                    <a:lnTo>
                      <a:pt x="59760" y="28189"/>
                    </a:lnTo>
                    <a:lnTo>
                      <a:pt x="61673" y="29224"/>
                    </a:lnTo>
                    <a:lnTo>
                      <a:pt x="61673" y="30258"/>
                    </a:lnTo>
                    <a:lnTo>
                      <a:pt x="63585" y="31551"/>
                    </a:lnTo>
                    <a:lnTo>
                      <a:pt x="63585" y="32586"/>
                    </a:lnTo>
                    <a:lnTo>
                      <a:pt x="65976" y="33620"/>
                    </a:lnTo>
                    <a:lnTo>
                      <a:pt x="65976" y="34655"/>
                    </a:lnTo>
                    <a:lnTo>
                      <a:pt x="67888" y="35689"/>
                    </a:lnTo>
                    <a:lnTo>
                      <a:pt x="67888" y="36724"/>
                    </a:lnTo>
                    <a:lnTo>
                      <a:pt x="69800" y="39051"/>
                    </a:lnTo>
                    <a:lnTo>
                      <a:pt x="69800" y="40086"/>
                    </a:lnTo>
                    <a:lnTo>
                      <a:pt x="71713" y="41120"/>
                    </a:lnTo>
                    <a:lnTo>
                      <a:pt x="71713" y="42155"/>
                    </a:lnTo>
                    <a:lnTo>
                      <a:pt x="73625" y="43448"/>
                    </a:lnTo>
                    <a:lnTo>
                      <a:pt x="73625" y="44482"/>
                    </a:lnTo>
                    <a:lnTo>
                      <a:pt x="76015" y="45517"/>
                    </a:lnTo>
                    <a:lnTo>
                      <a:pt x="76015" y="47586"/>
                    </a:lnTo>
                    <a:lnTo>
                      <a:pt x="77928" y="48620"/>
                    </a:lnTo>
                    <a:lnTo>
                      <a:pt x="77928" y="49913"/>
                    </a:lnTo>
                    <a:lnTo>
                      <a:pt x="79840" y="50948"/>
                    </a:lnTo>
                    <a:lnTo>
                      <a:pt x="79840" y="53017"/>
                    </a:lnTo>
                    <a:lnTo>
                      <a:pt x="81752" y="54051"/>
                    </a:lnTo>
                    <a:lnTo>
                      <a:pt x="81752" y="57413"/>
                    </a:lnTo>
                    <a:lnTo>
                      <a:pt x="83665" y="58448"/>
                    </a:lnTo>
                    <a:lnTo>
                      <a:pt x="83665" y="59482"/>
                    </a:lnTo>
                    <a:lnTo>
                      <a:pt x="85577" y="61810"/>
                    </a:lnTo>
                    <a:lnTo>
                      <a:pt x="85577" y="62844"/>
                    </a:lnTo>
                    <a:lnTo>
                      <a:pt x="87968" y="63879"/>
                    </a:lnTo>
                    <a:lnTo>
                      <a:pt x="87968" y="65948"/>
                    </a:lnTo>
                    <a:lnTo>
                      <a:pt x="89880" y="66982"/>
                    </a:lnTo>
                    <a:lnTo>
                      <a:pt x="89880" y="69310"/>
                    </a:lnTo>
                    <a:lnTo>
                      <a:pt x="91792" y="70344"/>
                    </a:lnTo>
                    <a:lnTo>
                      <a:pt x="91792" y="71379"/>
                    </a:lnTo>
                    <a:lnTo>
                      <a:pt x="93705" y="73706"/>
                    </a:lnTo>
                    <a:lnTo>
                      <a:pt x="93705" y="74741"/>
                    </a:lnTo>
                    <a:lnTo>
                      <a:pt x="95617" y="76810"/>
                    </a:lnTo>
                    <a:lnTo>
                      <a:pt x="95617" y="77844"/>
                    </a:lnTo>
                    <a:lnTo>
                      <a:pt x="98007" y="80172"/>
                    </a:lnTo>
                    <a:lnTo>
                      <a:pt x="98007" y="81206"/>
                    </a:lnTo>
                    <a:lnTo>
                      <a:pt x="99920" y="83275"/>
                    </a:lnTo>
                    <a:lnTo>
                      <a:pt x="99920" y="84310"/>
                    </a:lnTo>
                    <a:lnTo>
                      <a:pt x="101832" y="86637"/>
                    </a:lnTo>
                    <a:lnTo>
                      <a:pt x="101832" y="87672"/>
                    </a:lnTo>
                    <a:lnTo>
                      <a:pt x="103745" y="89741"/>
                    </a:lnTo>
                    <a:lnTo>
                      <a:pt x="103745" y="92068"/>
                    </a:lnTo>
                    <a:lnTo>
                      <a:pt x="105657" y="93103"/>
                    </a:lnTo>
                    <a:lnTo>
                      <a:pt x="105657" y="95172"/>
                    </a:lnTo>
                    <a:lnTo>
                      <a:pt x="107569" y="96206"/>
                    </a:lnTo>
                    <a:lnTo>
                      <a:pt x="107569" y="98534"/>
                    </a:lnTo>
                    <a:lnTo>
                      <a:pt x="109960" y="100603"/>
                    </a:lnTo>
                    <a:lnTo>
                      <a:pt x="109960" y="101637"/>
                    </a:lnTo>
                    <a:lnTo>
                      <a:pt x="111872" y="103965"/>
                    </a:lnTo>
                    <a:lnTo>
                      <a:pt x="111872" y="106034"/>
                    </a:lnTo>
                    <a:lnTo>
                      <a:pt x="113784" y="107068"/>
                    </a:lnTo>
                    <a:lnTo>
                      <a:pt x="113784" y="109137"/>
                    </a:lnTo>
                    <a:lnTo>
                      <a:pt x="115697" y="111465"/>
                    </a:lnTo>
                    <a:lnTo>
                      <a:pt x="115697" y="112500"/>
                    </a:lnTo>
                    <a:lnTo>
                      <a:pt x="117609" y="114568"/>
                    </a:lnTo>
                    <a:lnTo>
                      <a:pt x="117609" y="116896"/>
                    </a:lnTo>
                    <a:lnTo>
                      <a:pt x="120000" y="117931"/>
                    </a:lnTo>
                    <a:lnTo>
                      <a:pt x="120000" y="120000"/>
                    </a:lnTo>
                  </a:path>
                </a:pathLst>
              </a:custGeom>
              <a:noFill/>
              <a:ln w="38100" cap="flat" cmpd="sng">
                <a:solidFill>
                  <a:srgbClr val="FFFF99"/>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800">
                  <a:solidFill>
                    <a:srgbClr val="000000"/>
                  </a:solidFill>
                  <a:latin typeface="Times New Roman"/>
                  <a:ea typeface="Times New Roman"/>
                  <a:cs typeface="Times New Roman"/>
                  <a:sym typeface="Times New Roman"/>
                </a:endParaRPr>
              </a:p>
            </p:txBody>
          </p:sp>
        </p:grpSp>
        <p:grpSp>
          <p:nvGrpSpPr>
            <p:cNvPr id="981" name="Shape 981"/>
            <p:cNvGrpSpPr/>
            <p:nvPr/>
          </p:nvGrpSpPr>
          <p:grpSpPr>
            <a:xfrm>
              <a:off x="4648199" y="4000499"/>
              <a:ext cx="368299" cy="368299"/>
              <a:chOff x="5735637" y="2925762"/>
              <a:chExt cx="368299" cy="368299"/>
            </a:xfrm>
          </p:grpSpPr>
          <p:sp>
            <p:nvSpPr>
              <p:cNvPr id="982" name="Shape 982"/>
              <p:cNvSpPr/>
              <p:nvPr/>
            </p:nvSpPr>
            <p:spPr>
              <a:xfrm>
                <a:off x="5818187" y="3005138"/>
                <a:ext cx="203199" cy="203199"/>
              </a:xfrm>
              <a:prstGeom prst="ellipse">
                <a:avLst/>
              </a:prstGeom>
              <a:solidFill>
                <a:srgbClr val="FFFF00"/>
              </a:solid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cxnSp>
            <p:nvCxnSpPr>
              <p:cNvPr id="983" name="Shape 983"/>
              <p:cNvCxnSpPr/>
              <p:nvPr/>
            </p:nvCxnSpPr>
            <p:spPr>
              <a:xfrm>
                <a:off x="5735637" y="3109913"/>
                <a:ext cx="368299" cy="1587"/>
              </a:xfrm>
              <a:prstGeom prst="straightConnector1">
                <a:avLst/>
              </a:prstGeom>
              <a:noFill/>
              <a:ln w="9525" cap="flat" cmpd="sng">
                <a:solidFill>
                  <a:srgbClr val="FFFF00"/>
                </a:solidFill>
                <a:prstDash val="solid"/>
                <a:round/>
                <a:headEnd type="none" w="med" len="med"/>
                <a:tailEnd type="none" w="med" len="med"/>
              </a:ln>
            </p:spPr>
          </p:cxnSp>
          <p:cxnSp>
            <p:nvCxnSpPr>
              <p:cNvPr id="984" name="Shape 984"/>
              <p:cNvCxnSpPr/>
              <p:nvPr/>
            </p:nvCxnSpPr>
            <p:spPr>
              <a:xfrm rot="5400000">
                <a:off x="5736431" y="3109118"/>
                <a:ext cx="368299" cy="1587"/>
              </a:xfrm>
              <a:prstGeom prst="straightConnector1">
                <a:avLst/>
              </a:prstGeom>
              <a:noFill/>
              <a:ln w="9525" cap="flat" cmpd="sng">
                <a:solidFill>
                  <a:srgbClr val="FFFF00"/>
                </a:solidFill>
                <a:prstDash val="solid"/>
                <a:round/>
                <a:headEnd type="none" w="med" len="med"/>
                <a:tailEnd type="none" w="med" len="med"/>
              </a:ln>
            </p:spPr>
          </p:cxnSp>
          <p:cxnSp>
            <p:nvCxnSpPr>
              <p:cNvPr id="985" name="Shape 985"/>
              <p:cNvCxnSpPr/>
              <p:nvPr/>
            </p:nvCxnSpPr>
            <p:spPr>
              <a:xfrm rot="10800000" flipH="1">
                <a:off x="5794375" y="2962275"/>
                <a:ext cx="266699" cy="271462"/>
              </a:xfrm>
              <a:prstGeom prst="straightConnector1">
                <a:avLst/>
              </a:prstGeom>
              <a:noFill/>
              <a:ln w="9525" cap="flat" cmpd="sng">
                <a:solidFill>
                  <a:srgbClr val="FFFF00"/>
                </a:solidFill>
                <a:prstDash val="solid"/>
                <a:round/>
                <a:headEnd type="none" w="med" len="med"/>
                <a:tailEnd type="none" w="med" len="med"/>
              </a:ln>
            </p:spPr>
          </p:cxnSp>
          <p:cxnSp>
            <p:nvCxnSpPr>
              <p:cNvPr id="986" name="Shape 986"/>
              <p:cNvCxnSpPr/>
              <p:nvPr/>
            </p:nvCxnSpPr>
            <p:spPr>
              <a:xfrm>
                <a:off x="5784850" y="2967038"/>
                <a:ext cx="271462" cy="271461"/>
              </a:xfrm>
              <a:prstGeom prst="straightConnector1">
                <a:avLst/>
              </a:prstGeom>
              <a:noFill/>
              <a:ln w="9525" cap="flat" cmpd="sng">
                <a:solidFill>
                  <a:srgbClr val="FFFF00"/>
                </a:solidFill>
                <a:prstDash val="solid"/>
                <a:round/>
                <a:headEnd type="none" w="med" len="med"/>
                <a:tailEnd type="none" w="med" len="med"/>
              </a:ln>
            </p:spPr>
          </p:cxnSp>
        </p:grpSp>
        <p:sp>
          <p:nvSpPr>
            <p:cNvPr id="987" name="Shape 987"/>
            <p:cNvSpPr/>
            <p:nvPr/>
          </p:nvSpPr>
          <p:spPr>
            <a:xfrm>
              <a:off x="8438760" y="4077478"/>
              <a:ext cx="153567" cy="151622"/>
            </a:xfrm>
            <a:prstGeom prst="ellipse">
              <a:avLst/>
            </a:prstGeom>
            <a:solidFill>
              <a:srgbClr val="FFFF99"/>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Times New Roman"/>
                <a:ea typeface="Times New Roman"/>
                <a:cs typeface="Times New Roman"/>
                <a:sym typeface="Times New Roman"/>
              </a:endParaRPr>
            </a:p>
          </p:txBody>
        </p:sp>
        <p:sp>
          <p:nvSpPr>
            <p:cNvPr id="988" name="Shape 988"/>
            <p:cNvSpPr txBox="1"/>
            <p:nvPr/>
          </p:nvSpPr>
          <p:spPr>
            <a:xfrm>
              <a:off x="8306578" y="3974451"/>
              <a:ext cx="913621" cy="565303"/>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S</a:t>
              </a:r>
            </a:p>
          </p:txBody>
        </p:sp>
      </p:grpSp>
      <p:pic>
        <p:nvPicPr>
          <p:cNvPr id="989" name="Shape 989"/>
          <p:cNvPicPr preferRelativeResize="0"/>
          <p:nvPr/>
        </p:nvPicPr>
        <p:blipFill rotWithShape="1">
          <a:blip r:embed="rId3">
            <a:alphaModFix/>
          </a:blip>
          <a:srcRect/>
          <a:stretch/>
        </p:blipFill>
        <p:spPr>
          <a:xfrm>
            <a:off x="2822575" y="4965700"/>
            <a:ext cx="3397250" cy="520700"/>
          </a:xfrm>
          <a:prstGeom prst="rect">
            <a:avLst/>
          </a:prstGeom>
          <a:noFill/>
          <a:ln>
            <a:noFill/>
          </a:ln>
        </p:spPr>
      </p:pic>
      <p:pic>
        <p:nvPicPr>
          <p:cNvPr id="990" name="Shape 990"/>
          <p:cNvPicPr preferRelativeResize="0"/>
          <p:nvPr/>
        </p:nvPicPr>
        <p:blipFill rotWithShape="1">
          <a:blip r:embed="rId4">
            <a:alphaModFix/>
          </a:blip>
          <a:srcRect/>
          <a:stretch/>
        </p:blipFill>
        <p:spPr>
          <a:xfrm>
            <a:off x="2878138" y="5651500"/>
            <a:ext cx="3232149" cy="520700"/>
          </a:xfrm>
          <a:prstGeom prst="rect">
            <a:avLst/>
          </a:prstGeom>
          <a:noFill/>
          <a:ln>
            <a:noFill/>
          </a:ln>
        </p:spPr>
      </p:pic>
      <p:grpSp>
        <p:nvGrpSpPr>
          <p:cNvPr id="991" name="Shape 991"/>
          <p:cNvGrpSpPr/>
          <p:nvPr/>
        </p:nvGrpSpPr>
        <p:grpSpPr>
          <a:xfrm>
            <a:off x="4952999" y="1704975"/>
            <a:ext cx="3733800" cy="1724024"/>
            <a:chOff x="4648199" y="3070553"/>
            <a:chExt cx="4572000" cy="2111050"/>
          </a:xfrm>
        </p:grpSpPr>
        <p:sp>
          <p:nvSpPr>
            <p:cNvPr id="992" name="Shape 992"/>
            <p:cNvSpPr/>
            <p:nvPr/>
          </p:nvSpPr>
          <p:spPr>
            <a:xfrm>
              <a:off x="5538496" y="4287416"/>
              <a:ext cx="2414296" cy="655086"/>
            </a:xfrm>
            <a:custGeom>
              <a:avLst/>
              <a:gdLst/>
              <a:ahLst/>
              <a:cxnLst/>
              <a:rect l="0" t="0" r="0" b="0"/>
              <a:pathLst>
                <a:path w="120000" h="120000" extrusionOk="0">
                  <a:moveTo>
                    <a:pt x="0" y="0"/>
                  </a:moveTo>
                  <a:lnTo>
                    <a:pt x="120000" y="88421"/>
                  </a:lnTo>
                  <a:lnTo>
                    <a:pt x="118714" y="97894"/>
                  </a:lnTo>
                  <a:lnTo>
                    <a:pt x="118714" y="101052"/>
                  </a:lnTo>
                  <a:lnTo>
                    <a:pt x="118714" y="104210"/>
                  </a:lnTo>
                  <a:lnTo>
                    <a:pt x="118714" y="107368"/>
                  </a:lnTo>
                  <a:lnTo>
                    <a:pt x="118714" y="108947"/>
                  </a:lnTo>
                  <a:lnTo>
                    <a:pt x="119142" y="113684"/>
                  </a:lnTo>
                  <a:lnTo>
                    <a:pt x="119142" y="115263"/>
                  </a:lnTo>
                  <a:lnTo>
                    <a:pt x="119142" y="118420"/>
                  </a:lnTo>
                  <a:lnTo>
                    <a:pt x="119142" y="120000"/>
                  </a:lnTo>
                  <a:lnTo>
                    <a:pt x="0" y="0"/>
                  </a:lnTo>
                  <a:close/>
                </a:path>
              </a:pathLst>
            </a:custGeom>
            <a:solidFill>
              <a:srgbClr val="FFCC66"/>
            </a:solidFill>
            <a:ln w="25400" cap="flat" cmpd="sng">
              <a:solidFill>
                <a:srgbClr val="FFCC6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993" name="Shape 993"/>
            <p:cNvSpPr/>
            <p:nvPr/>
          </p:nvSpPr>
          <p:spPr>
            <a:xfrm>
              <a:off x="5081685" y="3177463"/>
              <a:ext cx="2915816" cy="1008871"/>
            </a:xfrm>
            <a:custGeom>
              <a:avLst/>
              <a:gdLst/>
              <a:ahLst/>
              <a:cxnLst/>
              <a:rect l="0" t="0" r="0" b="0"/>
              <a:pathLst>
                <a:path w="120000" h="120000" extrusionOk="0">
                  <a:moveTo>
                    <a:pt x="0" y="120000"/>
                  </a:moveTo>
                  <a:lnTo>
                    <a:pt x="119999" y="0"/>
                  </a:lnTo>
                  <a:lnTo>
                    <a:pt x="116727" y="20526"/>
                  </a:lnTo>
                  <a:lnTo>
                    <a:pt x="0" y="120000"/>
                  </a:lnTo>
                  <a:close/>
                </a:path>
              </a:pathLst>
            </a:custGeom>
            <a:solidFill>
              <a:srgbClr val="FFFF99">
                <a:alpha val="10980"/>
              </a:srgbClr>
            </a:solidFill>
            <a:ln w="25400" cap="flat" cmpd="sng">
              <a:solidFill>
                <a:srgbClr val="FFCC6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994" name="Shape 994"/>
            <p:cNvSpPr/>
            <p:nvPr/>
          </p:nvSpPr>
          <p:spPr>
            <a:xfrm>
              <a:off x="5068078" y="3364075"/>
              <a:ext cx="2956637" cy="822259"/>
            </a:xfrm>
            <a:custGeom>
              <a:avLst/>
              <a:gdLst/>
              <a:ahLst/>
              <a:cxnLst/>
              <a:rect l="0" t="0" r="0" b="0"/>
              <a:pathLst>
                <a:path w="120000" h="120000" extrusionOk="0">
                  <a:moveTo>
                    <a:pt x="2152" y="118064"/>
                  </a:moveTo>
                  <a:lnTo>
                    <a:pt x="115695" y="0"/>
                  </a:lnTo>
                  <a:lnTo>
                    <a:pt x="119999" y="32903"/>
                  </a:lnTo>
                  <a:lnTo>
                    <a:pt x="0" y="120000"/>
                  </a:lnTo>
                </a:path>
              </a:pathLst>
            </a:custGeom>
            <a:solidFill>
              <a:srgbClr val="FFCC66"/>
            </a:solidFill>
            <a:ln w="9525" cap="flat" cmpd="sng">
              <a:solidFill>
                <a:srgbClr val="FFCC6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995" name="Shape 995"/>
            <p:cNvSpPr/>
            <p:nvPr/>
          </p:nvSpPr>
          <p:spPr>
            <a:xfrm>
              <a:off x="5081685" y="3589564"/>
              <a:ext cx="3193789" cy="596770"/>
            </a:xfrm>
            <a:custGeom>
              <a:avLst/>
              <a:gdLst/>
              <a:ahLst/>
              <a:cxnLst/>
              <a:rect l="0" t="0" r="0" b="0"/>
              <a:pathLst>
                <a:path w="120000" h="120000" extrusionOk="0">
                  <a:moveTo>
                    <a:pt x="0" y="117333"/>
                  </a:moveTo>
                  <a:lnTo>
                    <a:pt x="112531" y="0"/>
                  </a:lnTo>
                  <a:lnTo>
                    <a:pt x="120000" y="42666"/>
                  </a:lnTo>
                  <a:lnTo>
                    <a:pt x="1991" y="120000"/>
                  </a:lnTo>
                </a:path>
              </a:pathLst>
            </a:custGeom>
            <a:solidFill>
              <a:srgbClr val="FFFF99">
                <a:alpha val="10980"/>
              </a:srgbClr>
            </a:solidFill>
            <a:ln w="9525" cap="flat" cmpd="sng">
              <a:solidFill>
                <a:srgbClr val="FFCC6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996" name="Shape 996"/>
            <p:cNvSpPr/>
            <p:nvPr/>
          </p:nvSpPr>
          <p:spPr>
            <a:xfrm>
              <a:off x="5056414" y="3801446"/>
              <a:ext cx="3444551" cy="384888"/>
            </a:xfrm>
            <a:custGeom>
              <a:avLst/>
              <a:gdLst/>
              <a:ahLst/>
              <a:cxnLst/>
              <a:rect l="0" t="0" r="0" b="0"/>
              <a:pathLst>
                <a:path w="120000" h="120000" extrusionOk="0">
                  <a:moveTo>
                    <a:pt x="3230" y="120000"/>
                  </a:moveTo>
                  <a:lnTo>
                    <a:pt x="113076" y="0"/>
                  </a:lnTo>
                  <a:lnTo>
                    <a:pt x="119999" y="70344"/>
                  </a:lnTo>
                  <a:lnTo>
                    <a:pt x="0" y="120000"/>
                  </a:lnTo>
                </a:path>
              </a:pathLst>
            </a:custGeom>
            <a:solidFill>
              <a:srgbClr val="FFCC66"/>
            </a:solidFill>
            <a:ln w="9525" cap="flat" cmpd="sng">
              <a:solidFill>
                <a:srgbClr val="FFCC6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997" name="Shape 997"/>
            <p:cNvSpPr/>
            <p:nvPr/>
          </p:nvSpPr>
          <p:spPr>
            <a:xfrm>
              <a:off x="5081685" y="4026937"/>
              <a:ext cx="3419280" cy="250760"/>
            </a:xfrm>
            <a:custGeom>
              <a:avLst/>
              <a:gdLst/>
              <a:ahLst/>
              <a:cxnLst/>
              <a:rect l="0" t="0" r="0" b="0"/>
              <a:pathLst>
                <a:path w="120000" h="120000" extrusionOk="0">
                  <a:moveTo>
                    <a:pt x="0" y="75789"/>
                  </a:moveTo>
                  <a:lnTo>
                    <a:pt x="120000" y="0"/>
                  </a:lnTo>
                  <a:lnTo>
                    <a:pt x="118139" y="120000"/>
                  </a:lnTo>
                  <a:lnTo>
                    <a:pt x="0" y="75789"/>
                  </a:lnTo>
                  <a:close/>
                </a:path>
              </a:pathLst>
            </a:custGeom>
            <a:solidFill>
              <a:srgbClr val="FFFF99">
                <a:alpha val="10980"/>
              </a:srgbClr>
            </a:solidFill>
            <a:ln w="25400" cap="flat" cmpd="sng">
              <a:solidFill>
                <a:srgbClr val="FFCC6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998" name="Shape 998"/>
            <p:cNvSpPr/>
            <p:nvPr/>
          </p:nvSpPr>
          <p:spPr>
            <a:xfrm>
              <a:off x="5095292" y="4186335"/>
              <a:ext cx="3339581" cy="305189"/>
            </a:xfrm>
            <a:custGeom>
              <a:avLst/>
              <a:gdLst/>
              <a:ahLst/>
              <a:cxnLst/>
              <a:rect l="0" t="0" r="0" b="0"/>
              <a:pathLst>
                <a:path w="120000" h="120000" extrusionOk="0">
                  <a:moveTo>
                    <a:pt x="0" y="0"/>
                  </a:moveTo>
                  <a:lnTo>
                    <a:pt x="120000" y="41739"/>
                  </a:lnTo>
                  <a:lnTo>
                    <a:pt x="110476" y="120000"/>
                  </a:lnTo>
                  <a:lnTo>
                    <a:pt x="0" y="0"/>
                  </a:lnTo>
                  <a:close/>
                </a:path>
              </a:pathLst>
            </a:custGeom>
            <a:solidFill>
              <a:srgbClr val="FFCC66"/>
            </a:solidFill>
            <a:ln w="25400" cap="flat" cmpd="sng">
              <a:solidFill>
                <a:srgbClr val="FFCC6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999" name="Shape 999"/>
            <p:cNvSpPr/>
            <p:nvPr/>
          </p:nvSpPr>
          <p:spPr>
            <a:xfrm>
              <a:off x="5042807" y="4186335"/>
              <a:ext cx="3125754" cy="569556"/>
            </a:xfrm>
            <a:custGeom>
              <a:avLst/>
              <a:gdLst/>
              <a:ahLst/>
              <a:cxnLst/>
              <a:rect l="0" t="0" r="0" b="0"/>
              <a:pathLst>
                <a:path w="120000" h="120000" extrusionOk="0">
                  <a:moveTo>
                    <a:pt x="2033" y="0"/>
                  </a:moveTo>
                  <a:lnTo>
                    <a:pt x="119999" y="61395"/>
                  </a:lnTo>
                  <a:lnTo>
                    <a:pt x="111355" y="120000"/>
                  </a:lnTo>
                  <a:lnTo>
                    <a:pt x="0" y="2790"/>
                  </a:lnTo>
                </a:path>
              </a:pathLst>
            </a:custGeom>
            <a:solidFill>
              <a:srgbClr val="FFFF99">
                <a:alpha val="10980"/>
              </a:srgbClr>
            </a:solidFill>
            <a:ln w="9525" cap="flat" cmpd="sng">
              <a:solidFill>
                <a:srgbClr val="FFCC6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1000" name="Shape 1000"/>
            <p:cNvSpPr/>
            <p:nvPr/>
          </p:nvSpPr>
          <p:spPr>
            <a:xfrm>
              <a:off x="5068078" y="4186335"/>
              <a:ext cx="3061607" cy="981658"/>
            </a:xfrm>
            <a:custGeom>
              <a:avLst/>
              <a:gdLst/>
              <a:ahLst/>
              <a:cxnLst/>
              <a:rect l="0" t="0" r="0" b="0"/>
              <a:pathLst>
                <a:path w="120000" h="120000" extrusionOk="0">
                  <a:moveTo>
                    <a:pt x="0" y="0"/>
                  </a:moveTo>
                  <a:lnTo>
                    <a:pt x="113246" y="94054"/>
                  </a:lnTo>
                  <a:lnTo>
                    <a:pt x="120000" y="120000"/>
                  </a:lnTo>
                  <a:lnTo>
                    <a:pt x="0" y="0"/>
                  </a:lnTo>
                  <a:close/>
                </a:path>
              </a:pathLst>
            </a:custGeom>
            <a:solidFill>
              <a:srgbClr val="FFFF99">
                <a:alpha val="10980"/>
              </a:srgbClr>
            </a:solidFill>
            <a:ln w="25400" cap="flat" cmpd="sng">
              <a:solidFill>
                <a:srgbClr val="FFCC6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grpSp>
          <p:nvGrpSpPr>
            <p:cNvPr id="1001" name="Shape 1001"/>
            <p:cNvGrpSpPr/>
            <p:nvPr/>
          </p:nvGrpSpPr>
          <p:grpSpPr>
            <a:xfrm>
              <a:off x="4648199" y="4000499"/>
              <a:ext cx="368299" cy="368299"/>
              <a:chOff x="5735637" y="2925762"/>
              <a:chExt cx="368299" cy="368299"/>
            </a:xfrm>
          </p:grpSpPr>
          <p:sp>
            <p:nvSpPr>
              <p:cNvPr id="1002" name="Shape 1002"/>
              <p:cNvSpPr/>
              <p:nvPr/>
            </p:nvSpPr>
            <p:spPr>
              <a:xfrm>
                <a:off x="5818187" y="3005138"/>
                <a:ext cx="203199" cy="203199"/>
              </a:xfrm>
              <a:prstGeom prst="ellipse">
                <a:avLst/>
              </a:prstGeom>
              <a:solidFill>
                <a:srgbClr val="FFFF00"/>
              </a:solid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cxnSp>
            <p:nvCxnSpPr>
              <p:cNvPr id="1003" name="Shape 1003"/>
              <p:cNvCxnSpPr/>
              <p:nvPr/>
            </p:nvCxnSpPr>
            <p:spPr>
              <a:xfrm>
                <a:off x="5735637" y="3109913"/>
                <a:ext cx="368299" cy="1587"/>
              </a:xfrm>
              <a:prstGeom prst="straightConnector1">
                <a:avLst/>
              </a:prstGeom>
              <a:noFill/>
              <a:ln w="9525" cap="flat" cmpd="sng">
                <a:solidFill>
                  <a:srgbClr val="FFFF00"/>
                </a:solidFill>
                <a:prstDash val="solid"/>
                <a:round/>
                <a:headEnd type="none" w="med" len="med"/>
                <a:tailEnd type="none" w="med" len="med"/>
              </a:ln>
            </p:spPr>
          </p:cxnSp>
          <p:cxnSp>
            <p:nvCxnSpPr>
              <p:cNvPr id="1004" name="Shape 1004"/>
              <p:cNvCxnSpPr/>
              <p:nvPr/>
            </p:nvCxnSpPr>
            <p:spPr>
              <a:xfrm rot="5400000">
                <a:off x="5736431" y="3109118"/>
                <a:ext cx="368299" cy="1587"/>
              </a:xfrm>
              <a:prstGeom prst="straightConnector1">
                <a:avLst/>
              </a:prstGeom>
              <a:noFill/>
              <a:ln w="9525" cap="flat" cmpd="sng">
                <a:solidFill>
                  <a:srgbClr val="FFFF00"/>
                </a:solidFill>
                <a:prstDash val="solid"/>
                <a:round/>
                <a:headEnd type="none" w="med" len="med"/>
                <a:tailEnd type="none" w="med" len="med"/>
              </a:ln>
            </p:spPr>
          </p:cxnSp>
          <p:cxnSp>
            <p:nvCxnSpPr>
              <p:cNvPr id="1005" name="Shape 1005"/>
              <p:cNvCxnSpPr/>
              <p:nvPr/>
            </p:nvCxnSpPr>
            <p:spPr>
              <a:xfrm rot="10800000" flipH="1">
                <a:off x="5794375" y="2962275"/>
                <a:ext cx="266699" cy="271462"/>
              </a:xfrm>
              <a:prstGeom prst="straightConnector1">
                <a:avLst/>
              </a:prstGeom>
              <a:noFill/>
              <a:ln w="9525" cap="flat" cmpd="sng">
                <a:solidFill>
                  <a:srgbClr val="FFFF00"/>
                </a:solidFill>
                <a:prstDash val="solid"/>
                <a:round/>
                <a:headEnd type="none" w="med" len="med"/>
                <a:tailEnd type="none" w="med" len="med"/>
              </a:ln>
            </p:spPr>
          </p:cxnSp>
          <p:cxnSp>
            <p:nvCxnSpPr>
              <p:cNvPr id="1006" name="Shape 1006"/>
              <p:cNvCxnSpPr/>
              <p:nvPr/>
            </p:nvCxnSpPr>
            <p:spPr>
              <a:xfrm>
                <a:off x="5784850" y="2967038"/>
                <a:ext cx="271462" cy="271461"/>
              </a:xfrm>
              <a:prstGeom prst="straightConnector1">
                <a:avLst/>
              </a:prstGeom>
              <a:noFill/>
              <a:ln w="9525" cap="flat" cmpd="sng">
                <a:solidFill>
                  <a:srgbClr val="FFFF00"/>
                </a:solidFill>
                <a:prstDash val="solid"/>
                <a:round/>
                <a:headEnd type="none" w="med" len="med"/>
                <a:tailEnd type="none" w="med" len="med"/>
              </a:ln>
            </p:spPr>
          </p:cxnSp>
        </p:grpSp>
        <p:sp>
          <p:nvSpPr>
            <p:cNvPr id="1007" name="Shape 1007"/>
            <p:cNvSpPr/>
            <p:nvPr/>
          </p:nvSpPr>
          <p:spPr>
            <a:xfrm>
              <a:off x="8438760" y="4077478"/>
              <a:ext cx="153567" cy="151622"/>
            </a:xfrm>
            <a:prstGeom prst="ellipse">
              <a:avLst/>
            </a:prstGeom>
            <a:solidFill>
              <a:srgbClr val="FFFF99"/>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Times New Roman"/>
                <a:ea typeface="Times New Roman"/>
                <a:cs typeface="Times New Roman"/>
                <a:sym typeface="Times New Roman"/>
              </a:endParaRPr>
            </a:p>
          </p:txBody>
        </p:sp>
        <p:sp>
          <p:nvSpPr>
            <p:cNvPr id="1008" name="Shape 1008"/>
            <p:cNvSpPr txBox="1"/>
            <p:nvPr/>
          </p:nvSpPr>
          <p:spPr>
            <a:xfrm>
              <a:off x="8305800" y="3973512"/>
              <a:ext cx="914400" cy="565303"/>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S</a:t>
              </a:r>
            </a:p>
          </p:txBody>
        </p:sp>
        <p:grpSp>
          <p:nvGrpSpPr>
            <p:cNvPr id="1009" name="Shape 1009"/>
            <p:cNvGrpSpPr/>
            <p:nvPr/>
          </p:nvGrpSpPr>
          <p:grpSpPr>
            <a:xfrm rot="-5400000">
              <a:off x="7155800" y="3840330"/>
              <a:ext cx="2111050" cy="571497"/>
              <a:chOff x="4383730" y="1827238"/>
              <a:chExt cx="2898545" cy="2524360"/>
            </a:xfrm>
          </p:grpSpPr>
          <p:sp>
            <p:nvSpPr>
              <p:cNvPr id="1010" name="Shape 1010"/>
              <p:cNvSpPr/>
              <p:nvPr/>
            </p:nvSpPr>
            <p:spPr>
              <a:xfrm>
                <a:off x="4383730" y="1827238"/>
                <a:ext cx="544478" cy="1030351"/>
              </a:xfrm>
              <a:custGeom>
                <a:avLst/>
                <a:gdLst/>
                <a:ahLst/>
                <a:cxnLst/>
                <a:rect l="0" t="0" r="0" b="0"/>
                <a:pathLst>
                  <a:path w="120000" h="120000" extrusionOk="0">
                    <a:moveTo>
                      <a:pt x="0" y="120000"/>
                    </a:moveTo>
                    <a:lnTo>
                      <a:pt x="1403" y="119259"/>
                    </a:lnTo>
                    <a:lnTo>
                      <a:pt x="1403" y="117777"/>
                    </a:lnTo>
                    <a:lnTo>
                      <a:pt x="2807" y="116111"/>
                    </a:lnTo>
                    <a:lnTo>
                      <a:pt x="2807" y="114629"/>
                    </a:lnTo>
                    <a:lnTo>
                      <a:pt x="4210" y="113148"/>
                    </a:lnTo>
                    <a:lnTo>
                      <a:pt x="4210" y="111481"/>
                    </a:lnTo>
                    <a:lnTo>
                      <a:pt x="5614" y="110000"/>
                    </a:lnTo>
                    <a:lnTo>
                      <a:pt x="5614" y="109259"/>
                    </a:lnTo>
                    <a:lnTo>
                      <a:pt x="7017" y="107592"/>
                    </a:lnTo>
                    <a:lnTo>
                      <a:pt x="7017" y="106111"/>
                    </a:lnTo>
                    <a:lnTo>
                      <a:pt x="8771" y="104629"/>
                    </a:lnTo>
                    <a:lnTo>
                      <a:pt x="8771" y="102962"/>
                    </a:lnTo>
                    <a:lnTo>
                      <a:pt x="10175" y="102222"/>
                    </a:lnTo>
                    <a:lnTo>
                      <a:pt x="10175" y="100740"/>
                    </a:lnTo>
                    <a:lnTo>
                      <a:pt x="11578" y="99074"/>
                    </a:lnTo>
                    <a:lnTo>
                      <a:pt x="11578" y="97592"/>
                    </a:lnTo>
                    <a:lnTo>
                      <a:pt x="12982" y="96111"/>
                    </a:lnTo>
                    <a:lnTo>
                      <a:pt x="12982" y="95185"/>
                    </a:lnTo>
                    <a:lnTo>
                      <a:pt x="14385" y="93703"/>
                    </a:lnTo>
                    <a:lnTo>
                      <a:pt x="14385" y="92222"/>
                    </a:lnTo>
                    <a:lnTo>
                      <a:pt x="16140" y="90555"/>
                    </a:lnTo>
                    <a:lnTo>
                      <a:pt x="16140" y="89814"/>
                    </a:lnTo>
                    <a:lnTo>
                      <a:pt x="17543" y="88333"/>
                    </a:lnTo>
                    <a:lnTo>
                      <a:pt x="17543" y="86666"/>
                    </a:lnTo>
                    <a:lnTo>
                      <a:pt x="18947" y="85185"/>
                    </a:lnTo>
                    <a:lnTo>
                      <a:pt x="18947" y="84444"/>
                    </a:lnTo>
                    <a:lnTo>
                      <a:pt x="20350" y="82962"/>
                    </a:lnTo>
                    <a:lnTo>
                      <a:pt x="20350" y="81296"/>
                    </a:lnTo>
                    <a:lnTo>
                      <a:pt x="21754" y="79814"/>
                    </a:lnTo>
                    <a:lnTo>
                      <a:pt x="21754" y="79074"/>
                    </a:lnTo>
                    <a:lnTo>
                      <a:pt x="23157" y="77407"/>
                    </a:lnTo>
                    <a:lnTo>
                      <a:pt x="23157" y="75925"/>
                    </a:lnTo>
                    <a:lnTo>
                      <a:pt x="24912" y="75185"/>
                    </a:lnTo>
                    <a:lnTo>
                      <a:pt x="24912" y="72037"/>
                    </a:lnTo>
                    <a:lnTo>
                      <a:pt x="26315" y="71296"/>
                    </a:lnTo>
                    <a:lnTo>
                      <a:pt x="26315" y="69814"/>
                    </a:lnTo>
                    <a:lnTo>
                      <a:pt x="27719" y="68888"/>
                    </a:lnTo>
                    <a:lnTo>
                      <a:pt x="27719" y="67407"/>
                    </a:lnTo>
                    <a:lnTo>
                      <a:pt x="29122" y="65925"/>
                    </a:lnTo>
                    <a:lnTo>
                      <a:pt x="29122" y="65000"/>
                    </a:lnTo>
                    <a:lnTo>
                      <a:pt x="30526" y="63518"/>
                    </a:lnTo>
                    <a:lnTo>
                      <a:pt x="30526" y="62777"/>
                    </a:lnTo>
                    <a:lnTo>
                      <a:pt x="32280" y="61296"/>
                    </a:lnTo>
                    <a:lnTo>
                      <a:pt x="32280" y="60370"/>
                    </a:lnTo>
                    <a:lnTo>
                      <a:pt x="33684" y="58888"/>
                    </a:lnTo>
                    <a:lnTo>
                      <a:pt x="33684" y="58148"/>
                    </a:lnTo>
                    <a:lnTo>
                      <a:pt x="35087" y="56481"/>
                    </a:lnTo>
                    <a:lnTo>
                      <a:pt x="35087" y="55740"/>
                    </a:lnTo>
                    <a:lnTo>
                      <a:pt x="36491" y="54259"/>
                    </a:lnTo>
                    <a:lnTo>
                      <a:pt x="36491" y="53518"/>
                    </a:lnTo>
                    <a:lnTo>
                      <a:pt x="37894" y="51851"/>
                    </a:lnTo>
                    <a:lnTo>
                      <a:pt x="37894" y="51111"/>
                    </a:lnTo>
                    <a:lnTo>
                      <a:pt x="39298" y="49629"/>
                    </a:lnTo>
                    <a:lnTo>
                      <a:pt x="39298" y="48888"/>
                    </a:lnTo>
                    <a:lnTo>
                      <a:pt x="41052" y="47222"/>
                    </a:lnTo>
                    <a:lnTo>
                      <a:pt x="41052" y="46481"/>
                    </a:lnTo>
                    <a:lnTo>
                      <a:pt x="42456" y="45740"/>
                    </a:lnTo>
                    <a:lnTo>
                      <a:pt x="42456" y="44259"/>
                    </a:lnTo>
                    <a:lnTo>
                      <a:pt x="43859" y="43333"/>
                    </a:lnTo>
                    <a:lnTo>
                      <a:pt x="43859" y="42592"/>
                    </a:lnTo>
                    <a:lnTo>
                      <a:pt x="45263" y="41111"/>
                    </a:lnTo>
                    <a:lnTo>
                      <a:pt x="45263" y="40370"/>
                    </a:lnTo>
                    <a:lnTo>
                      <a:pt x="46666" y="39444"/>
                    </a:lnTo>
                    <a:lnTo>
                      <a:pt x="46666" y="37962"/>
                    </a:lnTo>
                    <a:lnTo>
                      <a:pt x="48421" y="37222"/>
                    </a:lnTo>
                    <a:lnTo>
                      <a:pt x="48421" y="36481"/>
                    </a:lnTo>
                    <a:lnTo>
                      <a:pt x="49824" y="35740"/>
                    </a:lnTo>
                    <a:lnTo>
                      <a:pt x="49824" y="34074"/>
                    </a:lnTo>
                    <a:lnTo>
                      <a:pt x="51228" y="33333"/>
                    </a:lnTo>
                    <a:lnTo>
                      <a:pt x="51228" y="32592"/>
                    </a:lnTo>
                    <a:lnTo>
                      <a:pt x="52631" y="31851"/>
                    </a:lnTo>
                    <a:lnTo>
                      <a:pt x="52631" y="30185"/>
                    </a:lnTo>
                    <a:lnTo>
                      <a:pt x="54035" y="29444"/>
                    </a:lnTo>
                    <a:lnTo>
                      <a:pt x="54035" y="28703"/>
                    </a:lnTo>
                    <a:lnTo>
                      <a:pt x="55438" y="27962"/>
                    </a:lnTo>
                    <a:lnTo>
                      <a:pt x="55438" y="27222"/>
                    </a:lnTo>
                    <a:lnTo>
                      <a:pt x="57192" y="26296"/>
                    </a:lnTo>
                    <a:lnTo>
                      <a:pt x="57192" y="25555"/>
                    </a:lnTo>
                    <a:lnTo>
                      <a:pt x="58596" y="24814"/>
                    </a:lnTo>
                    <a:lnTo>
                      <a:pt x="58596" y="23333"/>
                    </a:lnTo>
                    <a:lnTo>
                      <a:pt x="60000" y="22592"/>
                    </a:lnTo>
                    <a:lnTo>
                      <a:pt x="60000" y="21666"/>
                    </a:lnTo>
                    <a:lnTo>
                      <a:pt x="61403" y="20925"/>
                    </a:lnTo>
                    <a:lnTo>
                      <a:pt x="61403" y="20185"/>
                    </a:lnTo>
                    <a:lnTo>
                      <a:pt x="62807" y="19444"/>
                    </a:lnTo>
                    <a:lnTo>
                      <a:pt x="62807" y="18703"/>
                    </a:lnTo>
                    <a:lnTo>
                      <a:pt x="64561" y="17777"/>
                    </a:lnTo>
                    <a:lnTo>
                      <a:pt x="64561" y="17037"/>
                    </a:lnTo>
                    <a:lnTo>
                      <a:pt x="65964" y="16296"/>
                    </a:lnTo>
                    <a:lnTo>
                      <a:pt x="65964" y="15555"/>
                    </a:lnTo>
                    <a:lnTo>
                      <a:pt x="68771" y="14074"/>
                    </a:lnTo>
                    <a:lnTo>
                      <a:pt x="68771" y="13148"/>
                    </a:lnTo>
                    <a:lnTo>
                      <a:pt x="71578" y="11666"/>
                    </a:lnTo>
                    <a:lnTo>
                      <a:pt x="71578" y="10925"/>
                    </a:lnTo>
                    <a:lnTo>
                      <a:pt x="74736" y="9259"/>
                    </a:lnTo>
                    <a:lnTo>
                      <a:pt x="74736" y="8518"/>
                    </a:lnTo>
                    <a:lnTo>
                      <a:pt x="76140" y="7777"/>
                    </a:lnTo>
                    <a:lnTo>
                      <a:pt x="77543" y="7037"/>
                    </a:lnTo>
                    <a:lnTo>
                      <a:pt x="80701" y="5555"/>
                    </a:lnTo>
                    <a:lnTo>
                      <a:pt x="80701" y="4629"/>
                    </a:lnTo>
                    <a:lnTo>
                      <a:pt x="82105" y="3888"/>
                    </a:lnTo>
                    <a:lnTo>
                      <a:pt x="83508" y="3888"/>
                    </a:lnTo>
                    <a:lnTo>
                      <a:pt x="84912" y="3148"/>
                    </a:lnTo>
                    <a:lnTo>
                      <a:pt x="86315" y="2407"/>
                    </a:lnTo>
                    <a:lnTo>
                      <a:pt x="87719" y="1666"/>
                    </a:lnTo>
                    <a:lnTo>
                      <a:pt x="89473" y="1666"/>
                    </a:lnTo>
                    <a:lnTo>
                      <a:pt x="90877" y="740"/>
                    </a:lnTo>
                    <a:lnTo>
                      <a:pt x="92280" y="0"/>
                    </a:lnTo>
                    <a:lnTo>
                      <a:pt x="93684" y="0"/>
                    </a:lnTo>
                    <a:lnTo>
                      <a:pt x="95087" y="0"/>
                    </a:lnTo>
                    <a:lnTo>
                      <a:pt x="96842" y="0"/>
                    </a:lnTo>
                    <a:lnTo>
                      <a:pt x="98245" y="0"/>
                    </a:lnTo>
                    <a:lnTo>
                      <a:pt x="99649" y="0"/>
                    </a:lnTo>
                    <a:lnTo>
                      <a:pt x="101052" y="0"/>
                    </a:lnTo>
                    <a:lnTo>
                      <a:pt x="102456" y="0"/>
                    </a:lnTo>
                    <a:lnTo>
                      <a:pt x="103859" y="0"/>
                    </a:lnTo>
                    <a:lnTo>
                      <a:pt x="105614" y="0"/>
                    </a:lnTo>
                    <a:lnTo>
                      <a:pt x="107017" y="0"/>
                    </a:lnTo>
                    <a:lnTo>
                      <a:pt x="108421" y="740"/>
                    </a:lnTo>
                    <a:lnTo>
                      <a:pt x="109824" y="740"/>
                    </a:lnTo>
                    <a:lnTo>
                      <a:pt x="111228" y="1666"/>
                    </a:lnTo>
                    <a:lnTo>
                      <a:pt x="112631" y="2407"/>
                    </a:lnTo>
                    <a:lnTo>
                      <a:pt x="114385" y="2407"/>
                    </a:lnTo>
                    <a:lnTo>
                      <a:pt x="115789" y="3148"/>
                    </a:lnTo>
                    <a:lnTo>
                      <a:pt x="117192" y="3888"/>
                    </a:lnTo>
                    <a:lnTo>
                      <a:pt x="118596" y="4629"/>
                    </a:lnTo>
                    <a:lnTo>
                      <a:pt x="120000" y="5555"/>
                    </a:lnTo>
                  </a:path>
                </a:pathLst>
              </a:custGeom>
              <a:noFill/>
              <a:ln w="38100" cap="flat" cmpd="sng">
                <a:solidFill>
                  <a:srgbClr val="FFFF99"/>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800">
                  <a:solidFill>
                    <a:srgbClr val="000000"/>
                  </a:solidFill>
                  <a:latin typeface="Times New Roman"/>
                  <a:ea typeface="Times New Roman"/>
                  <a:cs typeface="Times New Roman"/>
                  <a:sym typeface="Times New Roman"/>
                </a:endParaRPr>
              </a:p>
            </p:txBody>
          </p:sp>
          <p:sp>
            <p:nvSpPr>
              <p:cNvPr id="1011" name="Shape 1011"/>
              <p:cNvSpPr/>
              <p:nvPr/>
            </p:nvSpPr>
            <p:spPr>
              <a:xfrm>
                <a:off x="4960235" y="1887343"/>
                <a:ext cx="451061" cy="1322283"/>
              </a:xfrm>
              <a:custGeom>
                <a:avLst/>
                <a:gdLst/>
                <a:ahLst/>
                <a:cxnLst/>
                <a:rect l="0" t="0" r="0" b="0"/>
                <a:pathLst>
                  <a:path w="120000" h="120000" extrusionOk="0">
                    <a:moveTo>
                      <a:pt x="0" y="0"/>
                    </a:moveTo>
                    <a:lnTo>
                      <a:pt x="2105" y="577"/>
                    </a:lnTo>
                    <a:lnTo>
                      <a:pt x="3789" y="1155"/>
                    </a:lnTo>
                    <a:lnTo>
                      <a:pt x="5473" y="1732"/>
                    </a:lnTo>
                    <a:lnTo>
                      <a:pt x="8842" y="2888"/>
                    </a:lnTo>
                    <a:lnTo>
                      <a:pt x="8842" y="4187"/>
                    </a:lnTo>
                    <a:lnTo>
                      <a:pt x="10526" y="4765"/>
                    </a:lnTo>
                    <a:lnTo>
                      <a:pt x="12631" y="5342"/>
                    </a:lnTo>
                    <a:lnTo>
                      <a:pt x="12631" y="5920"/>
                    </a:lnTo>
                    <a:lnTo>
                      <a:pt x="14315" y="6642"/>
                    </a:lnTo>
                    <a:lnTo>
                      <a:pt x="15999" y="7220"/>
                    </a:lnTo>
                    <a:lnTo>
                      <a:pt x="15999" y="7797"/>
                    </a:lnTo>
                    <a:lnTo>
                      <a:pt x="17684" y="8375"/>
                    </a:lnTo>
                    <a:lnTo>
                      <a:pt x="17684" y="8953"/>
                    </a:lnTo>
                    <a:lnTo>
                      <a:pt x="19368" y="9530"/>
                    </a:lnTo>
                    <a:lnTo>
                      <a:pt x="19368" y="10252"/>
                    </a:lnTo>
                    <a:lnTo>
                      <a:pt x="21473" y="10830"/>
                    </a:lnTo>
                    <a:lnTo>
                      <a:pt x="23157" y="11407"/>
                    </a:lnTo>
                    <a:lnTo>
                      <a:pt x="23157" y="11985"/>
                    </a:lnTo>
                    <a:lnTo>
                      <a:pt x="24842" y="12563"/>
                    </a:lnTo>
                    <a:lnTo>
                      <a:pt x="24842" y="13285"/>
                    </a:lnTo>
                    <a:lnTo>
                      <a:pt x="26526" y="13862"/>
                    </a:lnTo>
                    <a:lnTo>
                      <a:pt x="26526" y="15018"/>
                    </a:lnTo>
                    <a:lnTo>
                      <a:pt x="28210" y="15595"/>
                    </a:lnTo>
                    <a:lnTo>
                      <a:pt x="28210" y="16173"/>
                    </a:lnTo>
                    <a:lnTo>
                      <a:pt x="29894" y="16895"/>
                    </a:lnTo>
                    <a:lnTo>
                      <a:pt x="29894" y="17472"/>
                    </a:lnTo>
                    <a:lnTo>
                      <a:pt x="31999" y="18050"/>
                    </a:lnTo>
                    <a:lnTo>
                      <a:pt x="31999" y="18628"/>
                    </a:lnTo>
                    <a:lnTo>
                      <a:pt x="33684" y="19205"/>
                    </a:lnTo>
                    <a:lnTo>
                      <a:pt x="33684" y="19927"/>
                    </a:lnTo>
                    <a:lnTo>
                      <a:pt x="35368" y="21083"/>
                    </a:lnTo>
                    <a:lnTo>
                      <a:pt x="35368" y="21660"/>
                    </a:lnTo>
                    <a:lnTo>
                      <a:pt x="37052" y="22238"/>
                    </a:lnTo>
                    <a:lnTo>
                      <a:pt x="37052" y="22815"/>
                    </a:lnTo>
                    <a:lnTo>
                      <a:pt x="38736" y="24115"/>
                    </a:lnTo>
                    <a:lnTo>
                      <a:pt x="38736" y="24693"/>
                    </a:lnTo>
                    <a:lnTo>
                      <a:pt x="40842" y="25270"/>
                    </a:lnTo>
                    <a:lnTo>
                      <a:pt x="40842" y="25848"/>
                    </a:lnTo>
                    <a:lnTo>
                      <a:pt x="42526" y="27148"/>
                    </a:lnTo>
                    <a:lnTo>
                      <a:pt x="42526" y="27725"/>
                    </a:lnTo>
                    <a:lnTo>
                      <a:pt x="44210" y="28303"/>
                    </a:lnTo>
                    <a:lnTo>
                      <a:pt x="44210" y="29458"/>
                    </a:lnTo>
                    <a:lnTo>
                      <a:pt x="45894" y="30180"/>
                    </a:lnTo>
                    <a:lnTo>
                      <a:pt x="45894" y="30758"/>
                    </a:lnTo>
                    <a:lnTo>
                      <a:pt x="47578" y="31913"/>
                    </a:lnTo>
                    <a:lnTo>
                      <a:pt x="47578" y="32490"/>
                    </a:lnTo>
                    <a:lnTo>
                      <a:pt x="49263" y="33790"/>
                    </a:lnTo>
                    <a:lnTo>
                      <a:pt x="49263" y="34945"/>
                    </a:lnTo>
                    <a:lnTo>
                      <a:pt x="51368" y="36101"/>
                    </a:lnTo>
                    <a:lnTo>
                      <a:pt x="51368" y="36823"/>
                    </a:lnTo>
                    <a:lnTo>
                      <a:pt x="53052" y="37978"/>
                    </a:lnTo>
                    <a:lnTo>
                      <a:pt x="53052" y="38555"/>
                    </a:lnTo>
                    <a:lnTo>
                      <a:pt x="54736" y="39711"/>
                    </a:lnTo>
                    <a:lnTo>
                      <a:pt x="54736" y="40433"/>
                    </a:lnTo>
                    <a:lnTo>
                      <a:pt x="56421" y="41588"/>
                    </a:lnTo>
                    <a:lnTo>
                      <a:pt x="56421" y="42166"/>
                    </a:lnTo>
                    <a:lnTo>
                      <a:pt x="58105" y="43465"/>
                    </a:lnTo>
                    <a:lnTo>
                      <a:pt x="58105" y="44043"/>
                    </a:lnTo>
                    <a:lnTo>
                      <a:pt x="60210" y="45198"/>
                    </a:lnTo>
                    <a:lnTo>
                      <a:pt x="60210" y="46353"/>
                    </a:lnTo>
                    <a:lnTo>
                      <a:pt x="61894" y="47075"/>
                    </a:lnTo>
                    <a:lnTo>
                      <a:pt x="61894" y="48231"/>
                    </a:lnTo>
                    <a:lnTo>
                      <a:pt x="63578" y="48808"/>
                    </a:lnTo>
                    <a:lnTo>
                      <a:pt x="63578" y="50108"/>
                    </a:lnTo>
                    <a:lnTo>
                      <a:pt x="65263" y="51263"/>
                    </a:lnTo>
                    <a:lnTo>
                      <a:pt x="65263" y="51841"/>
                    </a:lnTo>
                    <a:lnTo>
                      <a:pt x="66947" y="52996"/>
                    </a:lnTo>
                    <a:lnTo>
                      <a:pt x="66947" y="53718"/>
                    </a:lnTo>
                    <a:lnTo>
                      <a:pt x="68631" y="54873"/>
                    </a:lnTo>
                    <a:lnTo>
                      <a:pt x="68631" y="56028"/>
                    </a:lnTo>
                    <a:lnTo>
                      <a:pt x="70736" y="56606"/>
                    </a:lnTo>
                    <a:lnTo>
                      <a:pt x="70736" y="57906"/>
                    </a:lnTo>
                    <a:lnTo>
                      <a:pt x="72421" y="59061"/>
                    </a:lnTo>
                    <a:lnTo>
                      <a:pt x="72421" y="60361"/>
                    </a:lnTo>
                    <a:lnTo>
                      <a:pt x="74105" y="60938"/>
                    </a:lnTo>
                    <a:lnTo>
                      <a:pt x="74105" y="62093"/>
                    </a:lnTo>
                    <a:lnTo>
                      <a:pt x="75789" y="63249"/>
                    </a:lnTo>
                    <a:lnTo>
                      <a:pt x="75789" y="63971"/>
                    </a:lnTo>
                    <a:lnTo>
                      <a:pt x="77473" y="65126"/>
                    </a:lnTo>
                    <a:lnTo>
                      <a:pt x="77473" y="66281"/>
                    </a:lnTo>
                    <a:lnTo>
                      <a:pt x="79578" y="67581"/>
                    </a:lnTo>
                    <a:lnTo>
                      <a:pt x="79578" y="68736"/>
                    </a:lnTo>
                    <a:lnTo>
                      <a:pt x="81263" y="69314"/>
                    </a:lnTo>
                    <a:lnTo>
                      <a:pt x="81263" y="70613"/>
                    </a:lnTo>
                    <a:lnTo>
                      <a:pt x="82947" y="71768"/>
                    </a:lnTo>
                    <a:lnTo>
                      <a:pt x="82947" y="72924"/>
                    </a:lnTo>
                    <a:lnTo>
                      <a:pt x="84631" y="73646"/>
                    </a:lnTo>
                    <a:lnTo>
                      <a:pt x="84631" y="74801"/>
                    </a:lnTo>
                    <a:lnTo>
                      <a:pt x="86315" y="75956"/>
                    </a:lnTo>
                    <a:lnTo>
                      <a:pt x="86315" y="77256"/>
                    </a:lnTo>
                    <a:lnTo>
                      <a:pt x="88000" y="78411"/>
                    </a:lnTo>
                    <a:lnTo>
                      <a:pt x="88000" y="79566"/>
                    </a:lnTo>
                    <a:lnTo>
                      <a:pt x="90105" y="80288"/>
                    </a:lnTo>
                    <a:lnTo>
                      <a:pt x="90105" y="82599"/>
                    </a:lnTo>
                    <a:lnTo>
                      <a:pt x="91789" y="83898"/>
                    </a:lnTo>
                    <a:lnTo>
                      <a:pt x="91789" y="85054"/>
                    </a:lnTo>
                    <a:lnTo>
                      <a:pt x="93473" y="86209"/>
                    </a:lnTo>
                    <a:lnTo>
                      <a:pt x="93473" y="86787"/>
                    </a:lnTo>
                    <a:lnTo>
                      <a:pt x="95157" y="88086"/>
                    </a:lnTo>
                    <a:lnTo>
                      <a:pt x="95157" y="89241"/>
                    </a:lnTo>
                    <a:lnTo>
                      <a:pt x="96842" y="90541"/>
                    </a:lnTo>
                    <a:lnTo>
                      <a:pt x="96842" y="91696"/>
                    </a:lnTo>
                    <a:lnTo>
                      <a:pt x="98526" y="92851"/>
                    </a:lnTo>
                    <a:lnTo>
                      <a:pt x="98526" y="94151"/>
                    </a:lnTo>
                    <a:lnTo>
                      <a:pt x="100631" y="95306"/>
                    </a:lnTo>
                    <a:lnTo>
                      <a:pt x="100631" y="95884"/>
                    </a:lnTo>
                    <a:lnTo>
                      <a:pt x="102315" y="97184"/>
                    </a:lnTo>
                    <a:lnTo>
                      <a:pt x="102315" y="98339"/>
                    </a:lnTo>
                    <a:lnTo>
                      <a:pt x="104000" y="99494"/>
                    </a:lnTo>
                    <a:lnTo>
                      <a:pt x="104000" y="100794"/>
                    </a:lnTo>
                    <a:lnTo>
                      <a:pt x="105684" y="101949"/>
                    </a:lnTo>
                    <a:lnTo>
                      <a:pt x="105684" y="103104"/>
                    </a:lnTo>
                    <a:lnTo>
                      <a:pt x="107368" y="104404"/>
                    </a:lnTo>
                    <a:lnTo>
                      <a:pt x="107368" y="105559"/>
                    </a:lnTo>
                    <a:lnTo>
                      <a:pt x="109473" y="106137"/>
                    </a:lnTo>
                    <a:lnTo>
                      <a:pt x="109473" y="107436"/>
                    </a:lnTo>
                    <a:lnTo>
                      <a:pt x="111157" y="108592"/>
                    </a:lnTo>
                    <a:lnTo>
                      <a:pt x="111157" y="109747"/>
                    </a:lnTo>
                    <a:lnTo>
                      <a:pt x="112842" y="111046"/>
                    </a:lnTo>
                    <a:lnTo>
                      <a:pt x="112842" y="112202"/>
                    </a:lnTo>
                    <a:lnTo>
                      <a:pt x="114526" y="113357"/>
                    </a:lnTo>
                    <a:lnTo>
                      <a:pt x="114526" y="114657"/>
                    </a:lnTo>
                    <a:lnTo>
                      <a:pt x="116210" y="115812"/>
                    </a:lnTo>
                    <a:lnTo>
                      <a:pt x="116210" y="117111"/>
                    </a:lnTo>
                    <a:lnTo>
                      <a:pt x="117894" y="117689"/>
                    </a:lnTo>
                    <a:lnTo>
                      <a:pt x="117894" y="118844"/>
                    </a:lnTo>
                    <a:lnTo>
                      <a:pt x="119999" y="120000"/>
                    </a:lnTo>
                  </a:path>
                </a:pathLst>
              </a:custGeom>
              <a:noFill/>
              <a:ln w="38100" cap="flat" cmpd="sng">
                <a:solidFill>
                  <a:srgbClr val="FFFF99"/>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800">
                  <a:solidFill>
                    <a:srgbClr val="000000"/>
                  </a:solidFill>
                  <a:latin typeface="Times New Roman"/>
                  <a:ea typeface="Times New Roman"/>
                  <a:cs typeface="Times New Roman"/>
                  <a:sym typeface="Times New Roman"/>
                </a:endParaRPr>
              </a:p>
            </p:txBody>
          </p:sp>
          <p:sp>
            <p:nvSpPr>
              <p:cNvPr id="1012" name="Shape 1012"/>
              <p:cNvSpPr/>
              <p:nvPr/>
            </p:nvSpPr>
            <p:spPr>
              <a:xfrm>
                <a:off x="5387276" y="3209627"/>
                <a:ext cx="507111" cy="1141969"/>
              </a:xfrm>
              <a:custGeom>
                <a:avLst/>
                <a:gdLst/>
                <a:ahLst/>
                <a:cxnLst/>
                <a:rect l="0" t="0" r="0" b="0"/>
                <a:pathLst>
                  <a:path w="120000" h="120000" extrusionOk="0">
                    <a:moveTo>
                      <a:pt x="0" y="0"/>
                    </a:moveTo>
                    <a:lnTo>
                      <a:pt x="0" y="1491"/>
                    </a:lnTo>
                    <a:lnTo>
                      <a:pt x="1514" y="2817"/>
                    </a:lnTo>
                    <a:lnTo>
                      <a:pt x="1514" y="4143"/>
                    </a:lnTo>
                    <a:lnTo>
                      <a:pt x="3028" y="5635"/>
                    </a:lnTo>
                    <a:lnTo>
                      <a:pt x="3028" y="6961"/>
                    </a:lnTo>
                    <a:lnTo>
                      <a:pt x="4542" y="8453"/>
                    </a:lnTo>
                    <a:lnTo>
                      <a:pt x="4542" y="9116"/>
                    </a:lnTo>
                    <a:lnTo>
                      <a:pt x="6056" y="10441"/>
                    </a:lnTo>
                    <a:lnTo>
                      <a:pt x="6056" y="11767"/>
                    </a:lnTo>
                    <a:lnTo>
                      <a:pt x="7949" y="13259"/>
                    </a:lnTo>
                    <a:lnTo>
                      <a:pt x="7949" y="14585"/>
                    </a:lnTo>
                    <a:lnTo>
                      <a:pt x="9463" y="16077"/>
                    </a:lnTo>
                    <a:lnTo>
                      <a:pt x="9463" y="17403"/>
                    </a:lnTo>
                    <a:lnTo>
                      <a:pt x="10977" y="18729"/>
                    </a:lnTo>
                    <a:lnTo>
                      <a:pt x="10977" y="20883"/>
                    </a:lnTo>
                    <a:lnTo>
                      <a:pt x="12492" y="22209"/>
                    </a:lnTo>
                    <a:lnTo>
                      <a:pt x="12492" y="23701"/>
                    </a:lnTo>
                    <a:lnTo>
                      <a:pt x="14006" y="25027"/>
                    </a:lnTo>
                    <a:lnTo>
                      <a:pt x="14006" y="26353"/>
                    </a:lnTo>
                    <a:lnTo>
                      <a:pt x="15520" y="27016"/>
                    </a:lnTo>
                    <a:lnTo>
                      <a:pt x="15520" y="28508"/>
                    </a:lnTo>
                    <a:lnTo>
                      <a:pt x="17413" y="29834"/>
                    </a:lnTo>
                    <a:lnTo>
                      <a:pt x="17413" y="31325"/>
                    </a:lnTo>
                    <a:lnTo>
                      <a:pt x="18927" y="32651"/>
                    </a:lnTo>
                    <a:lnTo>
                      <a:pt x="18927" y="33314"/>
                    </a:lnTo>
                    <a:lnTo>
                      <a:pt x="20441" y="34640"/>
                    </a:lnTo>
                    <a:lnTo>
                      <a:pt x="20441" y="36132"/>
                    </a:lnTo>
                    <a:lnTo>
                      <a:pt x="21955" y="37458"/>
                    </a:lnTo>
                    <a:lnTo>
                      <a:pt x="21955" y="38121"/>
                    </a:lnTo>
                    <a:lnTo>
                      <a:pt x="23470" y="39613"/>
                    </a:lnTo>
                    <a:lnTo>
                      <a:pt x="23470" y="40939"/>
                    </a:lnTo>
                    <a:lnTo>
                      <a:pt x="25362" y="42265"/>
                    </a:lnTo>
                    <a:lnTo>
                      <a:pt x="25362" y="43093"/>
                    </a:lnTo>
                    <a:lnTo>
                      <a:pt x="26876" y="44419"/>
                    </a:lnTo>
                    <a:lnTo>
                      <a:pt x="26876" y="45745"/>
                    </a:lnTo>
                    <a:lnTo>
                      <a:pt x="28391" y="47237"/>
                    </a:lnTo>
                    <a:lnTo>
                      <a:pt x="28391" y="47900"/>
                    </a:lnTo>
                    <a:lnTo>
                      <a:pt x="29905" y="49226"/>
                    </a:lnTo>
                    <a:lnTo>
                      <a:pt x="29905" y="50718"/>
                    </a:lnTo>
                    <a:lnTo>
                      <a:pt x="31419" y="51381"/>
                    </a:lnTo>
                    <a:lnTo>
                      <a:pt x="31419" y="52707"/>
                    </a:lnTo>
                    <a:lnTo>
                      <a:pt x="32933" y="54033"/>
                    </a:lnTo>
                    <a:lnTo>
                      <a:pt x="32933" y="54861"/>
                    </a:lnTo>
                    <a:lnTo>
                      <a:pt x="34826" y="56187"/>
                    </a:lnTo>
                    <a:lnTo>
                      <a:pt x="34826" y="57513"/>
                    </a:lnTo>
                    <a:lnTo>
                      <a:pt x="36340" y="58342"/>
                    </a:lnTo>
                    <a:lnTo>
                      <a:pt x="36340" y="59668"/>
                    </a:lnTo>
                    <a:lnTo>
                      <a:pt x="37854" y="60331"/>
                    </a:lnTo>
                    <a:lnTo>
                      <a:pt x="37854" y="61657"/>
                    </a:lnTo>
                    <a:lnTo>
                      <a:pt x="39369" y="63149"/>
                    </a:lnTo>
                    <a:lnTo>
                      <a:pt x="39369" y="63812"/>
                    </a:lnTo>
                    <a:lnTo>
                      <a:pt x="40883" y="65138"/>
                    </a:lnTo>
                    <a:lnTo>
                      <a:pt x="40883" y="65966"/>
                    </a:lnTo>
                    <a:lnTo>
                      <a:pt x="42776" y="67292"/>
                    </a:lnTo>
                    <a:lnTo>
                      <a:pt x="42776" y="67955"/>
                    </a:lnTo>
                    <a:lnTo>
                      <a:pt x="44290" y="69281"/>
                    </a:lnTo>
                    <a:lnTo>
                      <a:pt x="44290" y="70110"/>
                    </a:lnTo>
                    <a:lnTo>
                      <a:pt x="45804" y="71436"/>
                    </a:lnTo>
                    <a:lnTo>
                      <a:pt x="45804" y="72099"/>
                    </a:lnTo>
                    <a:lnTo>
                      <a:pt x="47318" y="73425"/>
                    </a:lnTo>
                    <a:lnTo>
                      <a:pt x="47318" y="75580"/>
                    </a:lnTo>
                    <a:lnTo>
                      <a:pt x="48832" y="76243"/>
                    </a:lnTo>
                    <a:lnTo>
                      <a:pt x="48832" y="76906"/>
                    </a:lnTo>
                    <a:lnTo>
                      <a:pt x="50347" y="78397"/>
                    </a:lnTo>
                    <a:lnTo>
                      <a:pt x="50347" y="79060"/>
                    </a:lnTo>
                    <a:lnTo>
                      <a:pt x="52239" y="80386"/>
                    </a:lnTo>
                    <a:lnTo>
                      <a:pt x="52239" y="81049"/>
                    </a:lnTo>
                    <a:lnTo>
                      <a:pt x="53753" y="81878"/>
                    </a:lnTo>
                    <a:lnTo>
                      <a:pt x="53753" y="83204"/>
                    </a:lnTo>
                    <a:lnTo>
                      <a:pt x="55268" y="83867"/>
                    </a:lnTo>
                    <a:lnTo>
                      <a:pt x="55268" y="84530"/>
                    </a:lnTo>
                    <a:lnTo>
                      <a:pt x="56782" y="86022"/>
                    </a:lnTo>
                    <a:lnTo>
                      <a:pt x="56782" y="86685"/>
                    </a:lnTo>
                    <a:lnTo>
                      <a:pt x="58296" y="87348"/>
                    </a:lnTo>
                    <a:lnTo>
                      <a:pt x="58296" y="88011"/>
                    </a:lnTo>
                    <a:lnTo>
                      <a:pt x="60189" y="89502"/>
                    </a:lnTo>
                    <a:lnTo>
                      <a:pt x="60189" y="90165"/>
                    </a:lnTo>
                    <a:lnTo>
                      <a:pt x="61703" y="90828"/>
                    </a:lnTo>
                    <a:lnTo>
                      <a:pt x="61703" y="91491"/>
                    </a:lnTo>
                    <a:lnTo>
                      <a:pt x="63217" y="92154"/>
                    </a:lnTo>
                    <a:lnTo>
                      <a:pt x="63217" y="92983"/>
                    </a:lnTo>
                    <a:lnTo>
                      <a:pt x="64731" y="94309"/>
                    </a:lnTo>
                    <a:lnTo>
                      <a:pt x="64731" y="94972"/>
                    </a:lnTo>
                    <a:lnTo>
                      <a:pt x="66246" y="95635"/>
                    </a:lnTo>
                    <a:lnTo>
                      <a:pt x="66246" y="96298"/>
                    </a:lnTo>
                    <a:lnTo>
                      <a:pt x="67760" y="97127"/>
                    </a:lnTo>
                    <a:lnTo>
                      <a:pt x="67760" y="97790"/>
                    </a:lnTo>
                    <a:lnTo>
                      <a:pt x="69652" y="98453"/>
                    </a:lnTo>
                    <a:lnTo>
                      <a:pt x="69652" y="99116"/>
                    </a:lnTo>
                    <a:lnTo>
                      <a:pt x="71167" y="99779"/>
                    </a:lnTo>
                    <a:lnTo>
                      <a:pt x="71167" y="100607"/>
                    </a:lnTo>
                    <a:lnTo>
                      <a:pt x="72681" y="101270"/>
                    </a:lnTo>
                    <a:lnTo>
                      <a:pt x="72681" y="101933"/>
                    </a:lnTo>
                    <a:lnTo>
                      <a:pt x="74195" y="102596"/>
                    </a:lnTo>
                    <a:lnTo>
                      <a:pt x="74195" y="103259"/>
                    </a:lnTo>
                    <a:lnTo>
                      <a:pt x="75709" y="103922"/>
                    </a:lnTo>
                    <a:lnTo>
                      <a:pt x="75709" y="104751"/>
                    </a:lnTo>
                    <a:lnTo>
                      <a:pt x="77223" y="105414"/>
                    </a:lnTo>
                    <a:lnTo>
                      <a:pt x="77223" y="106077"/>
                    </a:lnTo>
                    <a:lnTo>
                      <a:pt x="79116" y="106740"/>
                    </a:lnTo>
                    <a:lnTo>
                      <a:pt x="80630" y="107403"/>
                    </a:lnTo>
                    <a:lnTo>
                      <a:pt x="80630" y="108066"/>
                    </a:lnTo>
                    <a:lnTo>
                      <a:pt x="83659" y="109558"/>
                    </a:lnTo>
                    <a:lnTo>
                      <a:pt x="83659" y="110883"/>
                    </a:lnTo>
                    <a:lnTo>
                      <a:pt x="85173" y="111546"/>
                    </a:lnTo>
                    <a:lnTo>
                      <a:pt x="87066" y="112375"/>
                    </a:lnTo>
                    <a:lnTo>
                      <a:pt x="90094" y="113701"/>
                    </a:lnTo>
                    <a:lnTo>
                      <a:pt x="90094" y="114364"/>
                    </a:lnTo>
                    <a:lnTo>
                      <a:pt x="91608" y="115027"/>
                    </a:lnTo>
                    <a:lnTo>
                      <a:pt x="93123" y="115690"/>
                    </a:lnTo>
                    <a:lnTo>
                      <a:pt x="94637" y="116519"/>
                    </a:lnTo>
                    <a:lnTo>
                      <a:pt x="96529" y="117182"/>
                    </a:lnTo>
                    <a:lnTo>
                      <a:pt x="98044" y="117845"/>
                    </a:lnTo>
                    <a:lnTo>
                      <a:pt x="99558" y="117845"/>
                    </a:lnTo>
                    <a:lnTo>
                      <a:pt x="101072" y="118508"/>
                    </a:lnTo>
                    <a:lnTo>
                      <a:pt x="102586" y="119171"/>
                    </a:lnTo>
                    <a:lnTo>
                      <a:pt x="104479" y="119171"/>
                    </a:lnTo>
                    <a:lnTo>
                      <a:pt x="105993" y="120000"/>
                    </a:lnTo>
                    <a:lnTo>
                      <a:pt x="107507" y="120000"/>
                    </a:lnTo>
                    <a:lnTo>
                      <a:pt x="109022" y="120000"/>
                    </a:lnTo>
                    <a:lnTo>
                      <a:pt x="110536" y="120000"/>
                    </a:lnTo>
                    <a:lnTo>
                      <a:pt x="112050" y="120000"/>
                    </a:lnTo>
                    <a:lnTo>
                      <a:pt x="113943" y="120000"/>
                    </a:lnTo>
                    <a:lnTo>
                      <a:pt x="115457" y="120000"/>
                    </a:lnTo>
                    <a:lnTo>
                      <a:pt x="116971" y="120000"/>
                    </a:lnTo>
                    <a:lnTo>
                      <a:pt x="118485" y="120000"/>
                    </a:lnTo>
                    <a:lnTo>
                      <a:pt x="120000" y="120000"/>
                    </a:lnTo>
                  </a:path>
                </a:pathLst>
              </a:custGeom>
              <a:noFill/>
              <a:ln w="38100" cap="flat" cmpd="sng">
                <a:solidFill>
                  <a:srgbClr val="FFFF99"/>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800">
                  <a:solidFill>
                    <a:srgbClr val="000000"/>
                  </a:solidFill>
                  <a:latin typeface="Times New Roman"/>
                  <a:ea typeface="Times New Roman"/>
                  <a:cs typeface="Times New Roman"/>
                  <a:sym typeface="Times New Roman"/>
                </a:endParaRPr>
              </a:p>
            </p:txBody>
          </p:sp>
          <p:sp>
            <p:nvSpPr>
              <p:cNvPr id="1013" name="Shape 1013"/>
              <p:cNvSpPr/>
              <p:nvPr/>
            </p:nvSpPr>
            <p:spPr>
              <a:xfrm>
                <a:off x="5910403" y="3072248"/>
                <a:ext cx="483089" cy="1279350"/>
              </a:xfrm>
              <a:custGeom>
                <a:avLst/>
                <a:gdLst/>
                <a:ahLst/>
                <a:cxnLst/>
                <a:rect l="0" t="0" r="0" b="0"/>
                <a:pathLst>
                  <a:path w="120000" h="120000" extrusionOk="0">
                    <a:moveTo>
                      <a:pt x="0" y="120000"/>
                    </a:moveTo>
                    <a:lnTo>
                      <a:pt x="1960" y="119249"/>
                    </a:lnTo>
                    <a:lnTo>
                      <a:pt x="3529" y="119249"/>
                    </a:lnTo>
                    <a:lnTo>
                      <a:pt x="5098" y="118648"/>
                    </a:lnTo>
                    <a:lnTo>
                      <a:pt x="6666" y="118648"/>
                    </a:lnTo>
                    <a:lnTo>
                      <a:pt x="8235" y="118047"/>
                    </a:lnTo>
                    <a:lnTo>
                      <a:pt x="9803" y="117446"/>
                    </a:lnTo>
                    <a:lnTo>
                      <a:pt x="11764" y="117446"/>
                    </a:lnTo>
                    <a:lnTo>
                      <a:pt x="13333" y="116846"/>
                    </a:lnTo>
                    <a:lnTo>
                      <a:pt x="14901" y="116095"/>
                    </a:lnTo>
                    <a:lnTo>
                      <a:pt x="16470" y="115494"/>
                    </a:lnTo>
                    <a:lnTo>
                      <a:pt x="18039" y="114893"/>
                    </a:lnTo>
                    <a:lnTo>
                      <a:pt x="21568" y="113692"/>
                    </a:lnTo>
                    <a:lnTo>
                      <a:pt x="21568" y="113091"/>
                    </a:lnTo>
                    <a:lnTo>
                      <a:pt x="23137" y="112340"/>
                    </a:lnTo>
                    <a:lnTo>
                      <a:pt x="26274" y="111138"/>
                    </a:lnTo>
                    <a:lnTo>
                      <a:pt x="26274" y="110538"/>
                    </a:lnTo>
                    <a:lnTo>
                      <a:pt x="29803" y="109186"/>
                    </a:lnTo>
                    <a:lnTo>
                      <a:pt x="29803" y="108585"/>
                    </a:lnTo>
                    <a:lnTo>
                      <a:pt x="31372" y="107984"/>
                    </a:lnTo>
                    <a:lnTo>
                      <a:pt x="31372" y="107384"/>
                    </a:lnTo>
                    <a:lnTo>
                      <a:pt x="32941" y="106783"/>
                    </a:lnTo>
                    <a:lnTo>
                      <a:pt x="32941" y="106182"/>
                    </a:lnTo>
                    <a:lnTo>
                      <a:pt x="34509" y="105431"/>
                    </a:lnTo>
                    <a:lnTo>
                      <a:pt x="36078" y="104831"/>
                    </a:lnTo>
                    <a:lnTo>
                      <a:pt x="36078" y="104230"/>
                    </a:lnTo>
                    <a:lnTo>
                      <a:pt x="38039" y="103629"/>
                    </a:lnTo>
                    <a:lnTo>
                      <a:pt x="38039" y="103028"/>
                    </a:lnTo>
                    <a:lnTo>
                      <a:pt x="39607" y="102428"/>
                    </a:lnTo>
                    <a:lnTo>
                      <a:pt x="39607" y="101076"/>
                    </a:lnTo>
                    <a:lnTo>
                      <a:pt x="41176" y="100475"/>
                    </a:lnTo>
                    <a:lnTo>
                      <a:pt x="41176" y="99874"/>
                    </a:lnTo>
                    <a:lnTo>
                      <a:pt x="42745" y="98523"/>
                    </a:lnTo>
                    <a:lnTo>
                      <a:pt x="42745" y="97922"/>
                    </a:lnTo>
                    <a:lnTo>
                      <a:pt x="44313" y="97321"/>
                    </a:lnTo>
                    <a:lnTo>
                      <a:pt x="44313" y="96720"/>
                    </a:lnTo>
                    <a:lnTo>
                      <a:pt x="45882" y="96120"/>
                    </a:lnTo>
                    <a:lnTo>
                      <a:pt x="45882" y="95519"/>
                    </a:lnTo>
                    <a:lnTo>
                      <a:pt x="47843" y="94768"/>
                    </a:lnTo>
                    <a:lnTo>
                      <a:pt x="47843" y="94167"/>
                    </a:lnTo>
                    <a:lnTo>
                      <a:pt x="49411" y="92966"/>
                    </a:lnTo>
                    <a:lnTo>
                      <a:pt x="49411" y="92365"/>
                    </a:lnTo>
                    <a:lnTo>
                      <a:pt x="50980" y="91614"/>
                    </a:lnTo>
                    <a:lnTo>
                      <a:pt x="50980" y="91013"/>
                    </a:lnTo>
                    <a:lnTo>
                      <a:pt x="52549" y="89812"/>
                    </a:lnTo>
                    <a:lnTo>
                      <a:pt x="52549" y="89211"/>
                    </a:lnTo>
                    <a:lnTo>
                      <a:pt x="54117" y="88610"/>
                    </a:lnTo>
                    <a:lnTo>
                      <a:pt x="54117" y="87859"/>
                    </a:lnTo>
                    <a:lnTo>
                      <a:pt x="56078" y="86658"/>
                    </a:lnTo>
                    <a:lnTo>
                      <a:pt x="56078" y="86057"/>
                    </a:lnTo>
                    <a:lnTo>
                      <a:pt x="57647" y="85456"/>
                    </a:lnTo>
                    <a:lnTo>
                      <a:pt x="57647" y="84105"/>
                    </a:lnTo>
                    <a:lnTo>
                      <a:pt x="59215" y="83504"/>
                    </a:lnTo>
                    <a:lnTo>
                      <a:pt x="59215" y="82302"/>
                    </a:lnTo>
                    <a:lnTo>
                      <a:pt x="60784" y="81702"/>
                    </a:lnTo>
                    <a:lnTo>
                      <a:pt x="60784" y="80951"/>
                    </a:lnTo>
                    <a:lnTo>
                      <a:pt x="62352" y="79749"/>
                    </a:lnTo>
                    <a:lnTo>
                      <a:pt x="62352" y="79148"/>
                    </a:lnTo>
                    <a:lnTo>
                      <a:pt x="63921" y="77797"/>
                    </a:lnTo>
                    <a:lnTo>
                      <a:pt x="63921" y="77196"/>
                    </a:lnTo>
                    <a:lnTo>
                      <a:pt x="65882" y="75994"/>
                    </a:lnTo>
                    <a:lnTo>
                      <a:pt x="65882" y="75394"/>
                    </a:lnTo>
                    <a:lnTo>
                      <a:pt x="67450" y="74042"/>
                    </a:lnTo>
                    <a:lnTo>
                      <a:pt x="67450" y="73441"/>
                    </a:lnTo>
                    <a:lnTo>
                      <a:pt x="69019" y="72240"/>
                    </a:lnTo>
                    <a:lnTo>
                      <a:pt x="69019" y="71639"/>
                    </a:lnTo>
                    <a:lnTo>
                      <a:pt x="70588" y="70287"/>
                    </a:lnTo>
                    <a:lnTo>
                      <a:pt x="70588" y="69687"/>
                    </a:lnTo>
                    <a:lnTo>
                      <a:pt x="72156" y="68485"/>
                    </a:lnTo>
                    <a:lnTo>
                      <a:pt x="72156" y="67884"/>
                    </a:lnTo>
                    <a:lnTo>
                      <a:pt x="73725" y="66533"/>
                    </a:lnTo>
                    <a:lnTo>
                      <a:pt x="73725" y="65932"/>
                    </a:lnTo>
                    <a:lnTo>
                      <a:pt x="75686" y="64730"/>
                    </a:lnTo>
                    <a:lnTo>
                      <a:pt x="75686" y="63379"/>
                    </a:lnTo>
                    <a:lnTo>
                      <a:pt x="77254" y="62778"/>
                    </a:lnTo>
                    <a:lnTo>
                      <a:pt x="77254" y="60225"/>
                    </a:lnTo>
                    <a:lnTo>
                      <a:pt x="78823" y="59624"/>
                    </a:lnTo>
                    <a:lnTo>
                      <a:pt x="78823" y="58423"/>
                    </a:lnTo>
                    <a:lnTo>
                      <a:pt x="80392" y="57221"/>
                    </a:lnTo>
                    <a:lnTo>
                      <a:pt x="80392" y="56470"/>
                    </a:lnTo>
                    <a:lnTo>
                      <a:pt x="81960" y="55269"/>
                    </a:lnTo>
                    <a:lnTo>
                      <a:pt x="81960" y="54067"/>
                    </a:lnTo>
                    <a:lnTo>
                      <a:pt x="83921" y="53316"/>
                    </a:lnTo>
                    <a:lnTo>
                      <a:pt x="83921" y="52115"/>
                    </a:lnTo>
                    <a:lnTo>
                      <a:pt x="85490" y="50913"/>
                    </a:lnTo>
                    <a:lnTo>
                      <a:pt x="85490" y="50312"/>
                    </a:lnTo>
                    <a:lnTo>
                      <a:pt x="87058" y="48961"/>
                    </a:lnTo>
                    <a:lnTo>
                      <a:pt x="87058" y="47759"/>
                    </a:lnTo>
                    <a:lnTo>
                      <a:pt x="88627" y="46408"/>
                    </a:lnTo>
                    <a:lnTo>
                      <a:pt x="88627" y="45807"/>
                    </a:lnTo>
                    <a:lnTo>
                      <a:pt x="90196" y="44605"/>
                    </a:lnTo>
                    <a:lnTo>
                      <a:pt x="90196" y="43404"/>
                    </a:lnTo>
                    <a:lnTo>
                      <a:pt x="91764" y="42052"/>
                    </a:lnTo>
                    <a:lnTo>
                      <a:pt x="91764" y="40851"/>
                    </a:lnTo>
                    <a:lnTo>
                      <a:pt x="93725" y="40250"/>
                    </a:lnTo>
                    <a:lnTo>
                      <a:pt x="93725" y="38898"/>
                    </a:lnTo>
                    <a:lnTo>
                      <a:pt x="95294" y="37697"/>
                    </a:lnTo>
                    <a:lnTo>
                      <a:pt x="95294" y="36495"/>
                    </a:lnTo>
                    <a:lnTo>
                      <a:pt x="96862" y="35143"/>
                    </a:lnTo>
                    <a:lnTo>
                      <a:pt x="96862" y="34543"/>
                    </a:lnTo>
                    <a:lnTo>
                      <a:pt x="98431" y="33341"/>
                    </a:lnTo>
                    <a:lnTo>
                      <a:pt x="98431" y="31989"/>
                    </a:lnTo>
                    <a:lnTo>
                      <a:pt x="100000" y="30788"/>
                    </a:lnTo>
                    <a:lnTo>
                      <a:pt x="100000" y="29586"/>
                    </a:lnTo>
                    <a:lnTo>
                      <a:pt x="101960" y="28235"/>
                    </a:lnTo>
                    <a:lnTo>
                      <a:pt x="101960" y="27634"/>
                    </a:lnTo>
                    <a:lnTo>
                      <a:pt x="103529" y="26433"/>
                    </a:lnTo>
                    <a:lnTo>
                      <a:pt x="103529" y="25081"/>
                    </a:lnTo>
                    <a:lnTo>
                      <a:pt x="105098" y="23879"/>
                    </a:lnTo>
                    <a:lnTo>
                      <a:pt x="105098" y="22678"/>
                    </a:lnTo>
                    <a:lnTo>
                      <a:pt x="106666" y="21326"/>
                    </a:lnTo>
                    <a:lnTo>
                      <a:pt x="106666" y="20125"/>
                    </a:lnTo>
                    <a:lnTo>
                      <a:pt x="108235" y="18923"/>
                    </a:lnTo>
                    <a:lnTo>
                      <a:pt x="108235" y="18172"/>
                    </a:lnTo>
                    <a:lnTo>
                      <a:pt x="109803" y="16971"/>
                    </a:lnTo>
                    <a:lnTo>
                      <a:pt x="109803" y="15769"/>
                    </a:lnTo>
                    <a:lnTo>
                      <a:pt x="111764" y="14418"/>
                    </a:lnTo>
                    <a:lnTo>
                      <a:pt x="111764" y="13216"/>
                    </a:lnTo>
                    <a:lnTo>
                      <a:pt x="113333" y="12015"/>
                    </a:lnTo>
                    <a:lnTo>
                      <a:pt x="113333" y="10663"/>
                    </a:lnTo>
                    <a:lnTo>
                      <a:pt x="114901" y="9461"/>
                    </a:lnTo>
                    <a:lnTo>
                      <a:pt x="114901" y="7509"/>
                    </a:lnTo>
                    <a:lnTo>
                      <a:pt x="116470" y="6307"/>
                    </a:lnTo>
                    <a:lnTo>
                      <a:pt x="116470" y="5106"/>
                    </a:lnTo>
                    <a:lnTo>
                      <a:pt x="118039" y="3754"/>
                    </a:lnTo>
                    <a:lnTo>
                      <a:pt x="118039" y="2553"/>
                    </a:lnTo>
                    <a:lnTo>
                      <a:pt x="120000" y="1351"/>
                    </a:lnTo>
                    <a:lnTo>
                      <a:pt x="120000" y="0"/>
                    </a:lnTo>
                  </a:path>
                </a:pathLst>
              </a:custGeom>
              <a:noFill/>
              <a:ln w="38100" cap="flat" cmpd="sng">
                <a:solidFill>
                  <a:srgbClr val="FFFF99"/>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800">
                  <a:solidFill>
                    <a:srgbClr val="000000"/>
                  </a:solidFill>
                  <a:latin typeface="Times New Roman"/>
                  <a:ea typeface="Times New Roman"/>
                  <a:cs typeface="Times New Roman"/>
                  <a:sym typeface="Times New Roman"/>
                </a:endParaRPr>
              </a:p>
            </p:txBody>
          </p:sp>
          <p:sp>
            <p:nvSpPr>
              <p:cNvPr id="1014" name="Shape 1014"/>
              <p:cNvSpPr/>
              <p:nvPr/>
            </p:nvSpPr>
            <p:spPr>
              <a:xfrm>
                <a:off x="6390823" y="1835824"/>
                <a:ext cx="483089" cy="1236421"/>
              </a:xfrm>
              <a:custGeom>
                <a:avLst/>
                <a:gdLst/>
                <a:ahLst/>
                <a:cxnLst/>
                <a:rect l="0" t="0" r="0" b="0"/>
                <a:pathLst>
                  <a:path w="120000" h="120000" extrusionOk="0">
                    <a:moveTo>
                      <a:pt x="0" y="120000"/>
                    </a:moveTo>
                    <a:lnTo>
                      <a:pt x="1573" y="118778"/>
                    </a:lnTo>
                    <a:lnTo>
                      <a:pt x="1573" y="117404"/>
                    </a:lnTo>
                    <a:lnTo>
                      <a:pt x="3147" y="116793"/>
                    </a:lnTo>
                    <a:lnTo>
                      <a:pt x="3147" y="115572"/>
                    </a:lnTo>
                    <a:lnTo>
                      <a:pt x="4721" y="114351"/>
                    </a:lnTo>
                    <a:lnTo>
                      <a:pt x="4721" y="112977"/>
                    </a:lnTo>
                    <a:lnTo>
                      <a:pt x="6295" y="111755"/>
                    </a:lnTo>
                    <a:lnTo>
                      <a:pt x="6295" y="110381"/>
                    </a:lnTo>
                    <a:lnTo>
                      <a:pt x="7868" y="109160"/>
                    </a:lnTo>
                    <a:lnTo>
                      <a:pt x="7868" y="107938"/>
                    </a:lnTo>
                    <a:lnTo>
                      <a:pt x="9836" y="106564"/>
                    </a:lnTo>
                    <a:lnTo>
                      <a:pt x="9836" y="105343"/>
                    </a:lnTo>
                    <a:lnTo>
                      <a:pt x="11409" y="104732"/>
                    </a:lnTo>
                    <a:lnTo>
                      <a:pt x="11409" y="103358"/>
                    </a:lnTo>
                    <a:lnTo>
                      <a:pt x="12983" y="102137"/>
                    </a:lnTo>
                    <a:lnTo>
                      <a:pt x="12983" y="100916"/>
                    </a:lnTo>
                    <a:lnTo>
                      <a:pt x="14557" y="99541"/>
                    </a:lnTo>
                    <a:lnTo>
                      <a:pt x="14557" y="98320"/>
                    </a:lnTo>
                    <a:lnTo>
                      <a:pt x="16131" y="97099"/>
                    </a:lnTo>
                    <a:lnTo>
                      <a:pt x="16131" y="95725"/>
                    </a:lnTo>
                    <a:lnTo>
                      <a:pt x="18098" y="95114"/>
                    </a:lnTo>
                    <a:lnTo>
                      <a:pt x="18098" y="93893"/>
                    </a:lnTo>
                    <a:lnTo>
                      <a:pt x="19672" y="92519"/>
                    </a:lnTo>
                    <a:lnTo>
                      <a:pt x="19672" y="91297"/>
                    </a:lnTo>
                    <a:lnTo>
                      <a:pt x="21245" y="90076"/>
                    </a:lnTo>
                    <a:lnTo>
                      <a:pt x="21245" y="88702"/>
                    </a:lnTo>
                    <a:lnTo>
                      <a:pt x="22819" y="88091"/>
                    </a:lnTo>
                    <a:lnTo>
                      <a:pt x="22819" y="86870"/>
                    </a:lnTo>
                    <a:lnTo>
                      <a:pt x="24393" y="85496"/>
                    </a:lnTo>
                    <a:lnTo>
                      <a:pt x="24393" y="84274"/>
                    </a:lnTo>
                    <a:lnTo>
                      <a:pt x="25967" y="83053"/>
                    </a:lnTo>
                    <a:lnTo>
                      <a:pt x="25967" y="82442"/>
                    </a:lnTo>
                    <a:lnTo>
                      <a:pt x="27934" y="81068"/>
                    </a:lnTo>
                    <a:lnTo>
                      <a:pt x="27934" y="79847"/>
                    </a:lnTo>
                    <a:lnTo>
                      <a:pt x="29508" y="78473"/>
                    </a:lnTo>
                    <a:lnTo>
                      <a:pt x="29508" y="77251"/>
                    </a:lnTo>
                    <a:lnTo>
                      <a:pt x="31081" y="76641"/>
                    </a:lnTo>
                    <a:lnTo>
                      <a:pt x="31081" y="75419"/>
                    </a:lnTo>
                    <a:lnTo>
                      <a:pt x="32655" y="74045"/>
                    </a:lnTo>
                    <a:lnTo>
                      <a:pt x="32655" y="72824"/>
                    </a:lnTo>
                    <a:lnTo>
                      <a:pt x="34229" y="72213"/>
                    </a:lnTo>
                    <a:lnTo>
                      <a:pt x="34229" y="69618"/>
                    </a:lnTo>
                    <a:lnTo>
                      <a:pt x="36196" y="68396"/>
                    </a:lnTo>
                    <a:lnTo>
                      <a:pt x="36196" y="67633"/>
                    </a:lnTo>
                    <a:lnTo>
                      <a:pt x="37770" y="66412"/>
                    </a:lnTo>
                    <a:lnTo>
                      <a:pt x="37770" y="65190"/>
                    </a:lnTo>
                    <a:lnTo>
                      <a:pt x="39344" y="64427"/>
                    </a:lnTo>
                    <a:lnTo>
                      <a:pt x="39344" y="63206"/>
                    </a:lnTo>
                    <a:lnTo>
                      <a:pt x="40918" y="61984"/>
                    </a:lnTo>
                    <a:lnTo>
                      <a:pt x="40918" y="61374"/>
                    </a:lnTo>
                    <a:lnTo>
                      <a:pt x="42491" y="60000"/>
                    </a:lnTo>
                    <a:lnTo>
                      <a:pt x="42491" y="58778"/>
                    </a:lnTo>
                    <a:lnTo>
                      <a:pt x="44065" y="58167"/>
                    </a:lnTo>
                    <a:lnTo>
                      <a:pt x="44065" y="56793"/>
                    </a:lnTo>
                    <a:lnTo>
                      <a:pt x="46032" y="55572"/>
                    </a:lnTo>
                    <a:lnTo>
                      <a:pt x="46032" y="54961"/>
                    </a:lnTo>
                    <a:lnTo>
                      <a:pt x="47606" y="53587"/>
                    </a:lnTo>
                    <a:lnTo>
                      <a:pt x="47606" y="52977"/>
                    </a:lnTo>
                    <a:lnTo>
                      <a:pt x="49180" y="51755"/>
                    </a:lnTo>
                    <a:lnTo>
                      <a:pt x="49180" y="51145"/>
                    </a:lnTo>
                    <a:lnTo>
                      <a:pt x="50754" y="49770"/>
                    </a:lnTo>
                    <a:lnTo>
                      <a:pt x="50754" y="49160"/>
                    </a:lnTo>
                    <a:lnTo>
                      <a:pt x="52327" y="47938"/>
                    </a:lnTo>
                    <a:lnTo>
                      <a:pt x="52327" y="46564"/>
                    </a:lnTo>
                    <a:lnTo>
                      <a:pt x="53901" y="45954"/>
                    </a:lnTo>
                    <a:lnTo>
                      <a:pt x="53901" y="45343"/>
                    </a:lnTo>
                    <a:lnTo>
                      <a:pt x="55868" y="44122"/>
                    </a:lnTo>
                    <a:lnTo>
                      <a:pt x="55868" y="43511"/>
                    </a:lnTo>
                    <a:lnTo>
                      <a:pt x="57442" y="42137"/>
                    </a:lnTo>
                    <a:lnTo>
                      <a:pt x="57442" y="41526"/>
                    </a:lnTo>
                    <a:lnTo>
                      <a:pt x="59016" y="40305"/>
                    </a:lnTo>
                    <a:lnTo>
                      <a:pt x="59016" y="39541"/>
                    </a:lnTo>
                    <a:lnTo>
                      <a:pt x="60590" y="38320"/>
                    </a:lnTo>
                    <a:lnTo>
                      <a:pt x="60590" y="37709"/>
                    </a:lnTo>
                    <a:lnTo>
                      <a:pt x="62163" y="37099"/>
                    </a:lnTo>
                    <a:lnTo>
                      <a:pt x="62163" y="35725"/>
                    </a:lnTo>
                    <a:lnTo>
                      <a:pt x="64131" y="35114"/>
                    </a:lnTo>
                    <a:lnTo>
                      <a:pt x="64131" y="34503"/>
                    </a:lnTo>
                    <a:lnTo>
                      <a:pt x="65704" y="33282"/>
                    </a:lnTo>
                    <a:lnTo>
                      <a:pt x="65704" y="32519"/>
                    </a:lnTo>
                    <a:lnTo>
                      <a:pt x="67278" y="31908"/>
                    </a:lnTo>
                    <a:lnTo>
                      <a:pt x="67278" y="30687"/>
                    </a:lnTo>
                    <a:lnTo>
                      <a:pt x="68852" y="30076"/>
                    </a:lnTo>
                    <a:lnTo>
                      <a:pt x="68852" y="29465"/>
                    </a:lnTo>
                    <a:lnTo>
                      <a:pt x="70426" y="28702"/>
                    </a:lnTo>
                    <a:lnTo>
                      <a:pt x="70426" y="27480"/>
                    </a:lnTo>
                    <a:lnTo>
                      <a:pt x="72000" y="26870"/>
                    </a:lnTo>
                    <a:lnTo>
                      <a:pt x="72000" y="25648"/>
                    </a:lnTo>
                    <a:lnTo>
                      <a:pt x="73967" y="24885"/>
                    </a:lnTo>
                    <a:lnTo>
                      <a:pt x="73967" y="24274"/>
                    </a:lnTo>
                    <a:lnTo>
                      <a:pt x="75540" y="23053"/>
                    </a:lnTo>
                    <a:lnTo>
                      <a:pt x="75540" y="22442"/>
                    </a:lnTo>
                    <a:lnTo>
                      <a:pt x="77114" y="21679"/>
                    </a:lnTo>
                    <a:lnTo>
                      <a:pt x="77114" y="21068"/>
                    </a:lnTo>
                    <a:lnTo>
                      <a:pt x="78688" y="20458"/>
                    </a:lnTo>
                    <a:lnTo>
                      <a:pt x="78688" y="19847"/>
                    </a:lnTo>
                    <a:lnTo>
                      <a:pt x="80262" y="19236"/>
                    </a:lnTo>
                    <a:lnTo>
                      <a:pt x="80262" y="18625"/>
                    </a:lnTo>
                    <a:lnTo>
                      <a:pt x="82229" y="17862"/>
                    </a:lnTo>
                    <a:lnTo>
                      <a:pt x="82229" y="17251"/>
                    </a:lnTo>
                    <a:lnTo>
                      <a:pt x="83803" y="16641"/>
                    </a:lnTo>
                    <a:lnTo>
                      <a:pt x="83803" y="16030"/>
                    </a:lnTo>
                    <a:lnTo>
                      <a:pt x="85377" y="15419"/>
                    </a:lnTo>
                    <a:lnTo>
                      <a:pt x="85377" y="14656"/>
                    </a:lnTo>
                    <a:lnTo>
                      <a:pt x="86950" y="14045"/>
                    </a:lnTo>
                    <a:lnTo>
                      <a:pt x="86950" y="13435"/>
                    </a:lnTo>
                    <a:lnTo>
                      <a:pt x="88524" y="12824"/>
                    </a:lnTo>
                    <a:lnTo>
                      <a:pt x="90098" y="12213"/>
                    </a:lnTo>
                    <a:lnTo>
                      <a:pt x="90098" y="11603"/>
                    </a:lnTo>
                    <a:lnTo>
                      <a:pt x="93639" y="10229"/>
                    </a:lnTo>
                    <a:lnTo>
                      <a:pt x="93639" y="9618"/>
                    </a:lnTo>
                    <a:lnTo>
                      <a:pt x="96786" y="8396"/>
                    </a:lnTo>
                    <a:lnTo>
                      <a:pt x="96786" y="7633"/>
                    </a:lnTo>
                    <a:lnTo>
                      <a:pt x="98360" y="7022"/>
                    </a:lnTo>
                    <a:lnTo>
                      <a:pt x="101901" y="5801"/>
                    </a:lnTo>
                    <a:lnTo>
                      <a:pt x="101901" y="5190"/>
                    </a:lnTo>
                    <a:lnTo>
                      <a:pt x="103475" y="4580"/>
                    </a:lnTo>
                    <a:lnTo>
                      <a:pt x="105049" y="3816"/>
                    </a:lnTo>
                    <a:lnTo>
                      <a:pt x="106622" y="3206"/>
                    </a:lnTo>
                    <a:lnTo>
                      <a:pt x="108196" y="2595"/>
                    </a:lnTo>
                    <a:lnTo>
                      <a:pt x="110163" y="1984"/>
                    </a:lnTo>
                    <a:lnTo>
                      <a:pt x="111737" y="1374"/>
                    </a:lnTo>
                    <a:lnTo>
                      <a:pt x="113311" y="1374"/>
                    </a:lnTo>
                    <a:lnTo>
                      <a:pt x="114885" y="610"/>
                    </a:lnTo>
                    <a:lnTo>
                      <a:pt x="116459" y="610"/>
                    </a:lnTo>
                    <a:lnTo>
                      <a:pt x="118426" y="0"/>
                    </a:lnTo>
                    <a:lnTo>
                      <a:pt x="120000" y="0"/>
                    </a:lnTo>
                  </a:path>
                </a:pathLst>
              </a:custGeom>
              <a:noFill/>
              <a:ln w="38100" cap="flat" cmpd="sng">
                <a:solidFill>
                  <a:srgbClr val="FFFF99"/>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800">
                  <a:solidFill>
                    <a:srgbClr val="000000"/>
                  </a:solidFill>
                  <a:latin typeface="Times New Roman"/>
                  <a:ea typeface="Times New Roman"/>
                  <a:cs typeface="Times New Roman"/>
                  <a:sym typeface="Times New Roman"/>
                </a:endParaRPr>
              </a:p>
            </p:txBody>
          </p:sp>
          <p:sp>
            <p:nvSpPr>
              <p:cNvPr id="1015" name="Shape 1015"/>
              <p:cNvSpPr/>
              <p:nvPr/>
            </p:nvSpPr>
            <p:spPr>
              <a:xfrm>
                <a:off x="6884592" y="1835828"/>
                <a:ext cx="397682" cy="738417"/>
              </a:xfrm>
              <a:custGeom>
                <a:avLst/>
                <a:gdLst/>
                <a:ahLst/>
                <a:cxnLst/>
                <a:rect l="0" t="0" r="0" b="0"/>
                <a:pathLst>
                  <a:path w="120000" h="120000" extrusionOk="0">
                    <a:moveTo>
                      <a:pt x="0" y="0"/>
                    </a:moveTo>
                    <a:lnTo>
                      <a:pt x="1912" y="0"/>
                    </a:lnTo>
                    <a:lnTo>
                      <a:pt x="3824" y="0"/>
                    </a:lnTo>
                    <a:lnTo>
                      <a:pt x="5737" y="0"/>
                    </a:lnTo>
                    <a:lnTo>
                      <a:pt x="7649" y="0"/>
                    </a:lnTo>
                    <a:lnTo>
                      <a:pt x="10039" y="0"/>
                    </a:lnTo>
                    <a:lnTo>
                      <a:pt x="11952" y="0"/>
                    </a:lnTo>
                    <a:lnTo>
                      <a:pt x="13864" y="0"/>
                    </a:lnTo>
                    <a:lnTo>
                      <a:pt x="15776" y="0"/>
                    </a:lnTo>
                    <a:lnTo>
                      <a:pt x="17689" y="1034"/>
                    </a:lnTo>
                    <a:lnTo>
                      <a:pt x="20079" y="1034"/>
                    </a:lnTo>
                    <a:lnTo>
                      <a:pt x="21992" y="2327"/>
                    </a:lnTo>
                    <a:lnTo>
                      <a:pt x="23904" y="2327"/>
                    </a:lnTo>
                    <a:lnTo>
                      <a:pt x="25816" y="3362"/>
                    </a:lnTo>
                    <a:lnTo>
                      <a:pt x="27729" y="4396"/>
                    </a:lnTo>
                    <a:lnTo>
                      <a:pt x="29641" y="4396"/>
                    </a:lnTo>
                    <a:lnTo>
                      <a:pt x="32031" y="5431"/>
                    </a:lnTo>
                    <a:lnTo>
                      <a:pt x="33944" y="6465"/>
                    </a:lnTo>
                    <a:lnTo>
                      <a:pt x="37768" y="8793"/>
                    </a:lnTo>
                    <a:lnTo>
                      <a:pt x="37768" y="9827"/>
                    </a:lnTo>
                    <a:lnTo>
                      <a:pt x="39681" y="10862"/>
                    </a:lnTo>
                    <a:lnTo>
                      <a:pt x="41593" y="11896"/>
                    </a:lnTo>
                    <a:lnTo>
                      <a:pt x="45896" y="14224"/>
                    </a:lnTo>
                    <a:lnTo>
                      <a:pt x="45896" y="15258"/>
                    </a:lnTo>
                    <a:lnTo>
                      <a:pt x="49721" y="17327"/>
                    </a:lnTo>
                    <a:lnTo>
                      <a:pt x="49721" y="18362"/>
                    </a:lnTo>
                    <a:lnTo>
                      <a:pt x="51633" y="19655"/>
                    </a:lnTo>
                    <a:lnTo>
                      <a:pt x="51633" y="20689"/>
                    </a:lnTo>
                    <a:lnTo>
                      <a:pt x="54023" y="21724"/>
                    </a:lnTo>
                    <a:lnTo>
                      <a:pt x="54023" y="22758"/>
                    </a:lnTo>
                    <a:lnTo>
                      <a:pt x="55936" y="23793"/>
                    </a:lnTo>
                    <a:lnTo>
                      <a:pt x="57848" y="24827"/>
                    </a:lnTo>
                    <a:lnTo>
                      <a:pt x="57848" y="26120"/>
                    </a:lnTo>
                    <a:lnTo>
                      <a:pt x="59760" y="27155"/>
                    </a:lnTo>
                    <a:lnTo>
                      <a:pt x="59760" y="28189"/>
                    </a:lnTo>
                    <a:lnTo>
                      <a:pt x="61673" y="29224"/>
                    </a:lnTo>
                    <a:lnTo>
                      <a:pt x="61673" y="30258"/>
                    </a:lnTo>
                    <a:lnTo>
                      <a:pt x="63585" y="31551"/>
                    </a:lnTo>
                    <a:lnTo>
                      <a:pt x="63585" y="32586"/>
                    </a:lnTo>
                    <a:lnTo>
                      <a:pt x="65976" y="33620"/>
                    </a:lnTo>
                    <a:lnTo>
                      <a:pt x="65976" y="34655"/>
                    </a:lnTo>
                    <a:lnTo>
                      <a:pt x="67888" y="35689"/>
                    </a:lnTo>
                    <a:lnTo>
                      <a:pt x="67888" y="36724"/>
                    </a:lnTo>
                    <a:lnTo>
                      <a:pt x="69800" y="39051"/>
                    </a:lnTo>
                    <a:lnTo>
                      <a:pt x="69800" y="40086"/>
                    </a:lnTo>
                    <a:lnTo>
                      <a:pt x="71713" y="41120"/>
                    </a:lnTo>
                    <a:lnTo>
                      <a:pt x="71713" y="42155"/>
                    </a:lnTo>
                    <a:lnTo>
                      <a:pt x="73625" y="43448"/>
                    </a:lnTo>
                    <a:lnTo>
                      <a:pt x="73625" y="44482"/>
                    </a:lnTo>
                    <a:lnTo>
                      <a:pt x="76015" y="45517"/>
                    </a:lnTo>
                    <a:lnTo>
                      <a:pt x="76015" y="47586"/>
                    </a:lnTo>
                    <a:lnTo>
                      <a:pt x="77928" y="48620"/>
                    </a:lnTo>
                    <a:lnTo>
                      <a:pt x="77928" y="49913"/>
                    </a:lnTo>
                    <a:lnTo>
                      <a:pt x="79840" y="50948"/>
                    </a:lnTo>
                    <a:lnTo>
                      <a:pt x="79840" y="53017"/>
                    </a:lnTo>
                    <a:lnTo>
                      <a:pt x="81752" y="54051"/>
                    </a:lnTo>
                    <a:lnTo>
                      <a:pt x="81752" y="57413"/>
                    </a:lnTo>
                    <a:lnTo>
                      <a:pt x="83665" y="58448"/>
                    </a:lnTo>
                    <a:lnTo>
                      <a:pt x="83665" y="59482"/>
                    </a:lnTo>
                    <a:lnTo>
                      <a:pt x="85577" y="61810"/>
                    </a:lnTo>
                    <a:lnTo>
                      <a:pt x="85577" y="62844"/>
                    </a:lnTo>
                    <a:lnTo>
                      <a:pt x="87968" y="63879"/>
                    </a:lnTo>
                    <a:lnTo>
                      <a:pt x="87968" y="65948"/>
                    </a:lnTo>
                    <a:lnTo>
                      <a:pt x="89880" y="66982"/>
                    </a:lnTo>
                    <a:lnTo>
                      <a:pt x="89880" y="69310"/>
                    </a:lnTo>
                    <a:lnTo>
                      <a:pt x="91792" y="70344"/>
                    </a:lnTo>
                    <a:lnTo>
                      <a:pt x="91792" y="71379"/>
                    </a:lnTo>
                    <a:lnTo>
                      <a:pt x="93705" y="73706"/>
                    </a:lnTo>
                    <a:lnTo>
                      <a:pt x="93705" y="74741"/>
                    </a:lnTo>
                    <a:lnTo>
                      <a:pt x="95617" y="76810"/>
                    </a:lnTo>
                    <a:lnTo>
                      <a:pt x="95617" y="77844"/>
                    </a:lnTo>
                    <a:lnTo>
                      <a:pt x="98007" y="80172"/>
                    </a:lnTo>
                    <a:lnTo>
                      <a:pt x="98007" y="81206"/>
                    </a:lnTo>
                    <a:lnTo>
                      <a:pt x="99920" y="83275"/>
                    </a:lnTo>
                    <a:lnTo>
                      <a:pt x="99920" y="84310"/>
                    </a:lnTo>
                    <a:lnTo>
                      <a:pt x="101832" y="86637"/>
                    </a:lnTo>
                    <a:lnTo>
                      <a:pt x="101832" y="87672"/>
                    </a:lnTo>
                    <a:lnTo>
                      <a:pt x="103745" y="89741"/>
                    </a:lnTo>
                    <a:lnTo>
                      <a:pt x="103745" y="92068"/>
                    </a:lnTo>
                    <a:lnTo>
                      <a:pt x="105657" y="93103"/>
                    </a:lnTo>
                    <a:lnTo>
                      <a:pt x="105657" y="95172"/>
                    </a:lnTo>
                    <a:lnTo>
                      <a:pt x="107569" y="96206"/>
                    </a:lnTo>
                    <a:lnTo>
                      <a:pt x="107569" y="98534"/>
                    </a:lnTo>
                    <a:lnTo>
                      <a:pt x="109960" y="100603"/>
                    </a:lnTo>
                    <a:lnTo>
                      <a:pt x="109960" y="101637"/>
                    </a:lnTo>
                    <a:lnTo>
                      <a:pt x="111872" y="103965"/>
                    </a:lnTo>
                    <a:lnTo>
                      <a:pt x="111872" y="106034"/>
                    </a:lnTo>
                    <a:lnTo>
                      <a:pt x="113784" y="107068"/>
                    </a:lnTo>
                    <a:lnTo>
                      <a:pt x="113784" y="109137"/>
                    </a:lnTo>
                    <a:lnTo>
                      <a:pt x="115697" y="111465"/>
                    </a:lnTo>
                    <a:lnTo>
                      <a:pt x="115697" y="112500"/>
                    </a:lnTo>
                    <a:lnTo>
                      <a:pt x="117609" y="114568"/>
                    </a:lnTo>
                    <a:lnTo>
                      <a:pt x="117609" y="116896"/>
                    </a:lnTo>
                    <a:lnTo>
                      <a:pt x="120000" y="117931"/>
                    </a:lnTo>
                    <a:lnTo>
                      <a:pt x="120000" y="120000"/>
                    </a:lnTo>
                  </a:path>
                </a:pathLst>
              </a:custGeom>
              <a:noFill/>
              <a:ln w="38100" cap="flat" cmpd="sng">
                <a:solidFill>
                  <a:srgbClr val="FFFF99"/>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800">
                  <a:solidFill>
                    <a:srgbClr val="000000"/>
                  </a:solidFill>
                  <a:latin typeface="Times New Roman"/>
                  <a:ea typeface="Times New Roman"/>
                  <a:cs typeface="Times New Roman"/>
                  <a:sym typeface="Times New Roman"/>
                </a:endParaRPr>
              </a:p>
            </p:txBody>
          </p:sp>
        </p:grpSp>
        <p:sp>
          <p:nvSpPr>
            <p:cNvPr id="1016" name="Shape 1016"/>
            <p:cNvSpPr/>
            <p:nvPr/>
          </p:nvSpPr>
          <p:spPr>
            <a:xfrm>
              <a:off x="5091403" y="4176616"/>
              <a:ext cx="979714" cy="270198"/>
            </a:xfrm>
            <a:custGeom>
              <a:avLst/>
              <a:gdLst/>
              <a:ahLst/>
              <a:cxnLst/>
              <a:rect l="0" t="0" r="0" b="0"/>
              <a:pathLst>
                <a:path w="120000" h="120000" extrusionOk="0">
                  <a:moveTo>
                    <a:pt x="0" y="0"/>
                  </a:moveTo>
                  <a:lnTo>
                    <a:pt x="120000" y="94053"/>
                  </a:lnTo>
                  <a:lnTo>
                    <a:pt x="114626" y="120000"/>
                  </a:lnTo>
                  <a:lnTo>
                    <a:pt x="0" y="0"/>
                  </a:lnTo>
                  <a:close/>
                </a:path>
              </a:pathLst>
            </a:custGeom>
            <a:solidFill>
              <a:srgbClr val="FFCC66"/>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grpSp>
      <p:pic>
        <p:nvPicPr>
          <p:cNvPr id="1017" name="Shape 1017"/>
          <p:cNvPicPr preferRelativeResize="0"/>
          <p:nvPr/>
        </p:nvPicPr>
        <p:blipFill rotWithShape="1">
          <a:blip r:embed="rId5">
            <a:alphaModFix/>
          </a:blip>
          <a:srcRect/>
          <a:stretch/>
        </p:blipFill>
        <p:spPr>
          <a:xfrm>
            <a:off x="685800" y="1447800"/>
            <a:ext cx="3290888" cy="2193925"/>
          </a:xfrm>
          <a:prstGeom prst="rect">
            <a:avLst/>
          </a:prstGeom>
          <a:noFill/>
          <a:ln w="9525" cap="flat" cmpd="sng">
            <a:solidFill>
              <a:srgbClr val="4D4D4D"/>
            </a:solidFill>
            <a:prstDash val="solid"/>
            <a:miter/>
            <a:headEnd type="none" w="med" len="med"/>
            <a:tailEnd type="none" w="med" len="med"/>
          </a:ln>
        </p:spPr>
      </p:pic>
      <p:pic>
        <p:nvPicPr>
          <p:cNvPr id="1018" name="Shape 1018"/>
          <p:cNvPicPr preferRelativeResize="0"/>
          <p:nvPr/>
        </p:nvPicPr>
        <p:blipFill rotWithShape="1">
          <a:blip r:embed="rId5">
            <a:alphaModFix/>
          </a:blip>
          <a:srcRect/>
          <a:stretch/>
        </p:blipFill>
        <p:spPr>
          <a:xfrm>
            <a:off x="685800" y="1447800"/>
            <a:ext cx="3290888" cy="2193925"/>
          </a:xfrm>
          <a:prstGeom prst="rect">
            <a:avLst/>
          </a:prstGeom>
          <a:noFill/>
          <a:ln w="9525" cap="flat" cmpd="sng">
            <a:solidFill>
              <a:srgbClr val="4D4D4D"/>
            </a:solidFill>
            <a:prstDash val="solid"/>
            <a:miter/>
            <a:headEnd type="none" w="med" len="med"/>
            <a:tailEnd type="none" w="med" len="med"/>
          </a:ln>
        </p:spPr>
      </p:pic>
      <p:grpSp>
        <p:nvGrpSpPr>
          <p:cNvPr id="1019" name="Shape 1019"/>
          <p:cNvGrpSpPr/>
          <p:nvPr/>
        </p:nvGrpSpPr>
        <p:grpSpPr>
          <a:xfrm>
            <a:off x="1309687" y="1498600"/>
            <a:ext cx="533399" cy="461962"/>
            <a:chOff x="1309687" y="1498600"/>
            <a:chExt cx="533399" cy="461962"/>
          </a:xfrm>
        </p:grpSpPr>
        <p:sp>
          <p:nvSpPr>
            <p:cNvPr id="1020" name="Shape 1020"/>
            <p:cNvSpPr/>
            <p:nvPr/>
          </p:nvSpPr>
          <p:spPr>
            <a:xfrm>
              <a:off x="1690688" y="1671638"/>
              <a:ext cx="128587" cy="131761"/>
            </a:xfrm>
            <a:prstGeom prst="ellipse">
              <a:avLst/>
            </a:prstGeom>
            <a:solidFill>
              <a:srgbClr val="C00000"/>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021" name="Shape 1021"/>
            <p:cNvSpPr txBox="1"/>
            <p:nvPr/>
          </p:nvSpPr>
          <p:spPr>
            <a:xfrm>
              <a:off x="1309687" y="1498600"/>
              <a:ext cx="533399" cy="46196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b="1">
                  <a:solidFill>
                    <a:srgbClr val="C00000"/>
                  </a:solidFill>
                  <a:latin typeface="Times New Roman"/>
                  <a:ea typeface="Times New Roman"/>
                  <a:cs typeface="Times New Roman"/>
                  <a:sym typeface="Times New Roman"/>
                </a:rPr>
                <a:t>S</a:t>
              </a:r>
            </a:p>
          </p:txBody>
        </p:sp>
      </p:grpSp>
      <p:sp>
        <p:nvSpPr>
          <p:cNvPr id="1022" name="Shape 1022"/>
          <p:cNvSpPr/>
          <p:nvPr/>
        </p:nvSpPr>
        <p:spPr>
          <a:xfrm>
            <a:off x="6559792" y="609600"/>
            <a:ext cx="2279407" cy="46166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a:solidFill>
                  <a:srgbClr val="FFFF99"/>
                </a:solidFill>
                <a:latin typeface="Times New Roman"/>
                <a:ea typeface="Times New Roman"/>
                <a:cs typeface="Times New Roman"/>
                <a:sym typeface="Times New Roman"/>
              </a:rPr>
              <a:t> [Nayar et al’ 06]</a:t>
            </a:r>
          </a:p>
        </p:txBody>
      </p:sp>
      <p:sp>
        <p:nvSpPr>
          <p:cNvPr id="1023" name="Shape 102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28</a:t>
            </a:fld>
            <a:endParaRPr lang="en-US" sz="1200">
              <a:solidFill>
                <a:srgbClr val="888888"/>
              </a:solidFill>
              <a:latin typeface="Calibri"/>
              <a:ea typeface="Calibri"/>
              <a:cs typeface="Calibri"/>
              <a:sym typeface="Calibri"/>
            </a:endParaRPr>
          </a:p>
        </p:txBody>
      </p:sp>
      <p:sp>
        <p:nvSpPr>
          <p:cNvPr id="1024" name="Shape 1024"/>
          <p:cNvSpPr txBox="1"/>
          <p:nvPr/>
        </p:nvSpPr>
        <p:spPr>
          <a:xfrm>
            <a:off x="838200" y="3635514"/>
            <a:ext cx="2971799" cy="707886"/>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Checker-board pattern projected on the scene</a:t>
            </a:r>
          </a:p>
        </p:txBody>
      </p:sp>
    </p:spTree>
  </p:cSld>
  <p:clrMapOvr>
    <a:masterClrMapping/>
  </p:clrMapOvr>
  <p:transition>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Shape 1030"/>
          <p:cNvSpPr txBox="1"/>
          <p:nvPr/>
        </p:nvSpPr>
        <p:spPr>
          <a:xfrm>
            <a:off x="0" y="253425"/>
            <a:ext cx="9144000" cy="58477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200">
                <a:solidFill>
                  <a:srgbClr val="FFFF99"/>
                </a:solidFill>
                <a:latin typeface="Times New Roman"/>
                <a:ea typeface="Times New Roman"/>
                <a:cs typeface="Times New Roman"/>
                <a:sym typeface="Times New Roman"/>
              </a:rPr>
              <a:t>How does Defocus affect Direct-Global Separation?</a:t>
            </a:r>
          </a:p>
        </p:txBody>
      </p:sp>
      <p:pic>
        <p:nvPicPr>
          <p:cNvPr id="1031" name="Shape 1031"/>
          <p:cNvPicPr preferRelativeResize="0"/>
          <p:nvPr/>
        </p:nvPicPr>
        <p:blipFill rotWithShape="1">
          <a:blip r:embed="rId3">
            <a:alphaModFix/>
          </a:blip>
          <a:srcRect/>
          <a:stretch/>
        </p:blipFill>
        <p:spPr>
          <a:xfrm>
            <a:off x="685800" y="1447800"/>
            <a:ext cx="3290888" cy="2193925"/>
          </a:xfrm>
          <a:prstGeom prst="rect">
            <a:avLst/>
          </a:prstGeom>
          <a:noFill/>
          <a:ln w="9525" cap="flat" cmpd="sng">
            <a:solidFill>
              <a:srgbClr val="4D4D4D"/>
            </a:solidFill>
            <a:prstDash val="solid"/>
            <a:miter/>
            <a:headEnd type="none" w="med" len="med"/>
            <a:tailEnd type="none" w="med" len="med"/>
          </a:ln>
        </p:spPr>
      </p:pic>
      <p:pic>
        <p:nvPicPr>
          <p:cNvPr id="1032" name="Shape 1032"/>
          <p:cNvPicPr preferRelativeResize="0"/>
          <p:nvPr/>
        </p:nvPicPr>
        <p:blipFill rotWithShape="1">
          <a:blip r:embed="rId3">
            <a:alphaModFix/>
          </a:blip>
          <a:srcRect/>
          <a:stretch/>
        </p:blipFill>
        <p:spPr>
          <a:xfrm>
            <a:off x="685800" y="1447800"/>
            <a:ext cx="3290888" cy="2193925"/>
          </a:xfrm>
          <a:prstGeom prst="rect">
            <a:avLst/>
          </a:prstGeom>
          <a:noFill/>
          <a:ln w="9525" cap="flat" cmpd="sng">
            <a:solidFill>
              <a:srgbClr val="4D4D4D"/>
            </a:solidFill>
            <a:prstDash val="solid"/>
            <a:miter/>
            <a:headEnd type="none" w="med" len="med"/>
            <a:tailEnd type="none" w="med" len="med"/>
          </a:ln>
        </p:spPr>
      </p:pic>
      <p:sp>
        <p:nvSpPr>
          <p:cNvPr id="1033" name="Shape 1033"/>
          <p:cNvSpPr txBox="1"/>
          <p:nvPr/>
        </p:nvSpPr>
        <p:spPr>
          <a:xfrm>
            <a:off x="838200" y="3635514"/>
            <a:ext cx="2971799" cy="707886"/>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Checker-board pattern projected on the scene</a:t>
            </a:r>
          </a:p>
        </p:txBody>
      </p:sp>
      <p:grpSp>
        <p:nvGrpSpPr>
          <p:cNvPr id="1034" name="Shape 1034"/>
          <p:cNvGrpSpPr/>
          <p:nvPr/>
        </p:nvGrpSpPr>
        <p:grpSpPr>
          <a:xfrm>
            <a:off x="838200" y="2895600"/>
            <a:ext cx="533399" cy="461962"/>
            <a:chOff x="1309687" y="1498600"/>
            <a:chExt cx="533399" cy="461962"/>
          </a:xfrm>
        </p:grpSpPr>
        <p:sp>
          <p:nvSpPr>
            <p:cNvPr id="1035" name="Shape 1035"/>
            <p:cNvSpPr/>
            <p:nvPr/>
          </p:nvSpPr>
          <p:spPr>
            <a:xfrm>
              <a:off x="1690688" y="1671638"/>
              <a:ext cx="128587" cy="131761"/>
            </a:xfrm>
            <a:prstGeom prst="ellipse">
              <a:avLst/>
            </a:prstGeom>
            <a:solidFill>
              <a:srgbClr val="C00000"/>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036" name="Shape 1036"/>
            <p:cNvSpPr txBox="1"/>
            <p:nvPr/>
          </p:nvSpPr>
          <p:spPr>
            <a:xfrm>
              <a:off x="1309687" y="1498600"/>
              <a:ext cx="533399" cy="46196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b="1">
                  <a:solidFill>
                    <a:srgbClr val="C00000"/>
                  </a:solidFill>
                  <a:latin typeface="Times New Roman"/>
                  <a:ea typeface="Times New Roman"/>
                  <a:cs typeface="Times New Roman"/>
                  <a:sym typeface="Times New Roman"/>
                </a:rPr>
                <a:t>S</a:t>
              </a:r>
            </a:p>
          </p:txBody>
        </p:sp>
      </p:grpSp>
      <p:pic>
        <p:nvPicPr>
          <p:cNvPr id="1037" name="Shape 1037"/>
          <p:cNvPicPr preferRelativeResize="0"/>
          <p:nvPr/>
        </p:nvPicPr>
        <p:blipFill rotWithShape="1">
          <a:blip r:embed="rId4">
            <a:alphaModFix/>
          </a:blip>
          <a:srcRect/>
          <a:stretch/>
        </p:blipFill>
        <p:spPr>
          <a:xfrm>
            <a:off x="4703587" y="4748212"/>
            <a:ext cx="4135499" cy="547800"/>
          </a:xfrm>
          <a:prstGeom prst="rect">
            <a:avLst/>
          </a:prstGeom>
          <a:noFill/>
          <a:ln>
            <a:noFill/>
          </a:ln>
        </p:spPr>
      </p:pic>
      <p:sp>
        <p:nvSpPr>
          <p:cNvPr id="1038" name="Shape 1038"/>
          <p:cNvSpPr/>
          <p:nvPr/>
        </p:nvSpPr>
        <p:spPr>
          <a:xfrm rot="-2411464">
            <a:off x="7160395" y="2157876"/>
            <a:ext cx="828517" cy="767980"/>
          </a:xfrm>
          <a:custGeom>
            <a:avLst/>
            <a:gdLst/>
            <a:ahLst/>
            <a:cxnLst/>
            <a:rect l="0" t="0" r="0" b="0"/>
            <a:pathLst>
              <a:path w="120000" h="120000" extrusionOk="0">
                <a:moveTo>
                  <a:pt x="120000" y="827"/>
                </a:moveTo>
                <a:cubicBezTo>
                  <a:pt x="101296" y="275"/>
                  <a:pt x="82592" y="0"/>
                  <a:pt x="70000" y="15724"/>
                </a:cubicBezTo>
                <a:cubicBezTo>
                  <a:pt x="57407" y="31448"/>
                  <a:pt x="56111" y="77793"/>
                  <a:pt x="44444" y="95172"/>
                </a:cubicBezTo>
                <a:cubicBezTo>
                  <a:pt x="32777" y="112551"/>
                  <a:pt x="7407" y="115862"/>
                  <a:pt x="0" y="120000"/>
                </a:cubicBezTo>
              </a:path>
            </a:pathLst>
          </a:custGeom>
          <a:noFill/>
          <a:ln w="28575" cap="flat" cmpd="sng">
            <a:solidFill>
              <a:srgbClr val="FFFF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1039" name="Shape 1039"/>
          <p:cNvSpPr/>
          <p:nvPr/>
        </p:nvSpPr>
        <p:spPr>
          <a:xfrm>
            <a:off x="4904951" y="2159569"/>
            <a:ext cx="1052724" cy="681173"/>
          </a:xfrm>
          <a:prstGeom prst="rect">
            <a:avLst/>
          </a:prstGeom>
          <a:noFill/>
          <a:ln w="12700" cap="flat" cmpd="sng">
            <a:solidFill>
              <a:srgbClr val="FFFF9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Arial"/>
              <a:ea typeface="Arial"/>
              <a:cs typeface="Arial"/>
              <a:sym typeface="Arial"/>
            </a:endParaRPr>
          </a:p>
        </p:txBody>
      </p:sp>
      <p:sp>
        <p:nvSpPr>
          <p:cNvPr id="1040" name="Shape 1040"/>
          <p:cNvSpPr/>
          <p:nvPr/>
        </p:nvSpPr>
        <p:spPr>
          <a:xfrm>
            <a:off x="5087112" y="2388169"/>
            <a:ext cx="246887" cy="246887"/>
          </a:xfrm>
          <a:prstGeom prst="ellipse">
            <a:avLst/>
          </a:prstGeom>
          <a:solidFill>
            <a:srgbClr val="FFFF99"/>
          </a:solidFill>
          <a:ln>
            <a:noFill/>
          </a:ln>
        </p:spPr>
        <p:txBody>
          <a:bodyPr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Times New Roman"/>
              <a:ea typeface="Times New Roman"/>
              <a:cs typeface="Times New Roman"/>
              <a:sym typeface="Times New Roman"/>
            </a:endParaRPr>
          </a:p>
        </p:txBody>
      </p:sp>
      <p:grpSp>
        <p:nvGrpSpPr>
          <p:cNvPr id="1041" name="Shape 1041"/>
          <p:cNvGrpSpPr/>
          <p:nvPr/>
        </p:nvGrpSpPr>
        <p:grpSpPr>
          <a:xfrm>
            <a:off x="5495265" y="2158898"/>
            <a:ext cx="67333" cy="685471"/>
            <a:chOff x="5934455" y="3429000"/>
            <a:chExt cx="164592" cy="1676399"/>
          </a:xfrm>
        </p:grpSpPr>
        <p:cxnSp>
          <p:nvCxnSpPr>
            <p:cNvPr id="1042" name="Shape 1042"/>
            <p:cNvCxnSpPr/>
            <p:nvPr/>
          </p:nvCxnSpPr>
          <p:spPr>
            <a:xfrm>
              <a:off x="5934455" y="3429000"/>
              <a:ext cx="164592" cy="2091"/>
            </a:xfrm>
            <a:prstGeom prst="straightConnector1">
              <a:avLst/>
            </a:prstGeom>
            <a:noFill/>
            <a:ln w="15875" cap="flat" cmpd="sng">
              <a:solidFill>
                <a:srgbClr val="FFFF99"/>
              </a:solidFill>
              <a:prstDash val="solid"/>
              <a:round/>
              <a:headEnd type="none" w="med" len="med"/>
              <a:tailEnd type="none" w="med" len="med"/>
            </a:ln>
          </p:spPr>
        </p:cxnSp>
        <p:cxnSp>
          <p:nvCxnSpPr>
            <p:cNvPr id="1043" name="Shape 1043"/>
            <p:cNvCxnSpPr/>
            <p:nvPr/>
          </p:nvCxnSpPr>
          <p:spPr>
            <a:xfrm rot="5400000">
              <a:off x="5106193" y="4266405"/>
              <a:ext cx="1676399" cy="1587"/>
            </a:xfrm>
            <a:prstGeom prst="straightConnector1">
              <a:avLst/>
            </a:prstGeom>
            <a:noFill/>
            <a:ln w="15875" cap="flat" cmpd="sng">
              <a:solidFill>
                <a:srgbClr val="FFFF99"/>
              </a:solidFill>
              <a:prstDash val="solid"/>
              <a:round/>
              <a:headEnd type="none" w="med" len="med"/>
              <a:tailEnd type="none" w="med" len="med"/>
            </a:ln>
          </p:spPr>
        </p:cxnSp>
        <p:cxnSp>
          <p:nvCxnSpPr>
            <p:cNvPr id="1044" name="Shape 1044"/>
            <p:cNvCxnSpPr/>
            <p:nvPr/>
          </p:nvCxnSpPr>
          <p:spPr>
            <a:xfrm rot="5400000">
              <a:off x="5248656" y="4266405"/>
              <a:ext cx="1676399" cy="1587"/>
            </a:xfrm>
            <a:prstGeom prst="straightConnector1">
              <a:avLst/>
            </a:prstGeom>
            <a:noFill/>
            <a:ln w="15875" cap="flat" cmpd="sng">
              <a:solidFill>
                <a:srgbClr val="FFFF99"/>
              </a:solidFill>
              <a:prstDash val="solid"/>
              <a:round/>
              <a:headEnd type="none" w="med" len="med"/>
              <a:tailEnd type="none" w="med" len="med"/>
            </a:ln>
          </p:spPr>
        </p:cxnSp>
        <p:cxnSp>
          <p:nvCxnSpPr>
            <p:cNvPr id="1045" name="Shape 1045"/>
            <p:cNvCxnSpPr/>
            <p:nvPr/>
          </p:nvCxnSpPr>
          <p:spPr>
            <a:xfrm>
              <a:off x="5934455" y="5103308"/>
              <a:ext cx="164592" cy="2091"/>
            </a:xfrm>
            <a:prstGeom prst="straightConnector1">
              <a:avLst/>
            </a:prstGeom>
            <a:noFill/>
            <a:ln w="15875" cap="flat" cmpd="sng">
              <a:solidFill>
                <a:srgbClr val="FFFF99"/>
              </a:solidFill>
              <a:prstDash val="solid"/>
              <a:round/>
              <a:headEnd type="none" w="med" len="med"/>
              <a:tailEnd type="none" w="med" len="med"/>
            </a:ln>
          </p:spPr>
        </p:cxnSp>
        <p:cxnSp>
          <p:nvCxnSpPr>
            <p:cNvPr id="1046" name="Shape 1046"/>
            <p:cNvCxnSpPr/>
            <p:nvPr/>
          </p:nvCxnSpPr>
          <p:spPr>
            <a:xfrm>
              <a:off x="5934455" y="4953000"/>
              <a:ext cx="164592" cy="2091"/>
            </a:xfrm>
            <a:prstGeom prst="straightConnector1">
              <a:avLst/>
            </a:prstGeom>
            <a:noFill/>
            <a:ln w="15875" cap="flat" cmpd="sng">
              <a:solidFill>
                <a:srgbClr val="FFFF99"/>
              </a:solidFill>
              <a:prstDash val="solid"/>
              <a:round/>
              <a:headEnd type="none" w="med" len="med"/>
              <a:tailEnd type="none" w="med" len="med"/>
            </a:ln>
          </p:spPr>
        </p:cxnSp>
        <p:cxnSp>
          <p:nvCxnSpPr>
            <p:cNvPr id="1047" name="Shape 1047"/>
            <p:cNvCxnSpPr/>
            <p:nvPr/>
          </p:nvCxnSpPr>
          <p:spPr>
            <a:xfrm>
              <a:off x="5934455" y="4800600"/>
              <a:ext cx="164592" cy="2091"/>
            </a:xfrm>
            <a:prstGeom prst="straightConnector1">
              <a:avLst/>
            </a:prstGeom>
            <a:noFill/>
            <a:ln w="15875" cap="flat" cmpd="sng">
              <a:solidFill>
                <a:srgbClr val="FFFF99"/>
              </a:solidFill>
              <a:prstDash val="solid"/>
              <a:round/>
              <a:headEnd type="none" w="med" len="med"/>
              <a:tailEnd type="none" w="med" len="med"/>
            </a:ln>
          </p:spPr>
        </p:cxnSp>
        <p:cxnSp>
          <p:nvCxnSpPr>
            <p:cNvPr id="1048" name="Shape 1048"/>
            <p:cNvCxnSpPr/>
            <p:nvPr/>
          </p:nvCxnSpPr>
          <p:spPr>
            <a:xfrm>
              <a:off x="5934455" y="4648200"/>
              <a:ext cx="164592" cy="2091"/>
            </a:xfrm>
            <a:prstGeom prst="straightConnector1">
              <a:avLst/>
            </a:prstGeom>
            <a:noFill/>
            <a:ln w="15875" cap="flat" cmpd="sng">
              <a:solidFill>
                <a:srgbClr val="FFFF99"/>
              </a:solidFill>
              <a:prstDash val="solid"/>
              <a:round/>
              <a:headEnd type="none" w="med" len="med"/>
              <a:tailEnd type="none" w="med" len="med"/>
            </a:ln>
          </p:spPr>
        </p:cxnSp>
        <p:cxnSp>
          <p:nvCxnSpPr>
            <p:cNvPr id="1049" name="Shape 1049"/>
            <p:cNvCxnSpPr/>
            <p:nvPr/>
          </p:nvCxnSpPr>
          <p:spPr>
            <a:xfrm>
              <a:off x="5934455" y="4495800"/>
              <a:ext cx="164592" cy="2091"/>
            </a:xfrm>
            <a:prstGeom prst="straightConnector1">
              <a:avLst/>
            </a:prstGeom>
            <a:noFill/>
            <a:ln w="15875" cap="flat" cmpd="sng">
              <a:solidFill>
                <a:srgbClr val="FFFF99"/>
              </a:solidFill>
              <a:prstDash val="solid"/>
              <a:round/>
              <a:headEnd type="none" w="med" len="med"/>
              <a:tailEnd type="none" w="med" len="med"/>
            </a:ln>
          </p:spPr>
        </p:cxnSp>
        <p:cxnSp>
          <p:nvCxnSpPr>
            <p:cNvPr id="1050" name="Shape 1050"/>
            <p:cNvCxnSpPr/>
            <p:nvPr/>
          </p:nvCxnSpPr>
          <p:spPr>
            <a:xfrm>
              <a:off x="5934455" y="4343400"/>
              <a:ext cx="164592" cy="2091"/>
            </a:xfrm>
            <a:prstGeom prst="straightConnector1">
              <a:avLst/>
            </a:prstGeom>
            <a:noFill/>
            <a:ln w="15875" cap="flat" cmpd="sng">
              <a:solidFill>
                <a:srgbClr val="FFFF99"/>
              </a:solidFill>
              <a:prstDash val="solid"/>
              <a:round/>
              <a:headEnd type="none" w="med" len="med"/>
              <a:tailEnd type="none" w="med" len="med"/>
            </a:ln>
          </p:spPr>
        </p:cxnSp>
        <p:cxnSp>
          <p:nvCxnSpPr>
            <p:cNvPr id="1051" name="Shape 1051"/>
            <p:cNvCxnSpPr/>
            <p:nvPr/>
          </p:nvCxnSpPr>
          <p:spPr>
            <a:xfrm>
              <a:off x="5934455" y="4191000"/>
              <a:ext cx="164592" cy="2091"/>
            </a:xfrm>
            <a:prstGeom prst="straightConnector1">
              <a:avLst/>
            </a:prstGeom>
            <a:noFill/>
            <a:ln w="15875" cap="flat" cmpd="sng">
              <a:solidFill>
                <a:srgbClr val="FFFF99"/>
              </a:solidFill>
              <a:prstDash val="solid"/>
              <a:round/>
              <a:headEnd type="none" w="med" len="med"/>
              <a:tailEnd type="none" w="med" len="med"/>
            </a:ln>
          </p:spPr>
        </p:cxnSp>
        <p:cxnSp>
          <p:nvCxnSpPr>
            <p:cNvPr id="1052" name="Shape 1052"/>
            <p:cNvCxnSpPr/>
            <p:nvPr/>
          </p:nvCxnSpPr>
          <p:spPr>
            <a:xfrm>
              <a:off x="5934455" y="4038600"/>
              <a:ext cx="164592" cy="2091"/>
            </a:xfrm>
            <a:prstGeom prst="straightConnector1">
              <a:avLst/>
            </a:prstGeom>
            <a:noFill/>
            <a:ln w="15875" cap="flat" cmpd="sng">
              <a:solidFill>
                <a:srgbClr val="FFFF99"/>
              </a:solidFill>
              <a:prstDash val="solid"/>
              <a:round/>
              <a:headEnd type="none" w="med" len="med"/>
              <a:tailEnd type="none" w="med" len="med"/>
            </a:ln>
          </p:spPr>
        </p:cxnSp>
        <p:cxnSp>
          <p:nvCxnSpPr>
            <p:cNvPr id="1053" name="Shape 1053"/>
            <p:cNvCxnSpPr/>
            <p:nvPr/>
          </p:nvCxnSpPr>
          <p:spPr>
            <a:xfrm>
              <a:off x="5934455" y="3886200"/>
              <a:ext cx="164592" cy="2091"/>
            </a:xfrm>
            <a:prstGeom prst="straightConnector1">
              <a:avLst/>
            </a:prstGeom>
            <a:noFill/>
            <a:ln w="15875" cap="flat" cmpd="sng">
              <a:solidFill>
                <a:srgbClr val="FFFF99"/>
              </a:solidFill>
              <a:prstDash val="solid"/>
              <a:round/>
              <a:headEnd type="none" w="med" len="med"/>
              <a:tailEnd type="none" w="med" len="med"/>
            </a:ln>
          </p:spPr>
        </p:cxnSp>
        <p:cxnSp>
          <p:nvCxnSpPr>
            <p:cNvPr id="1054" name="Shape 1054"/>
            <p:cNvCxnSpPr/>
            <p:nvPr/>
          </p:nvCxnSpPr>
          <p:spPr>
            <a:xfrm>
              <a:off x="5934455" y="3733800"/>
              <a:ext cx="164592" cy="2091"/>
            </a:xfrm>
            <a:prstGeom prst="straightConnector1">
              <a:avLst/>
            </a:prstGeom>
            <a:noFill/>
            <a:ln w="15875" cap="flat" cmpd="sng">
              <a:solidFill>
                <a:srgbClr val="FFFF99"/>
              </a:solidFill>
              <a:prstDash val="solid"/>
              <a:round/>
              <a:headEnd type="none" w="med" len="med"/>
              <a:tailEnd type="none" w="med" len="med"/>
            </a:ln>
          </p:spPr>
        </p:cxnSp>
        <p:cxnSp>
          <p:nvCxnSpPr>
            <p:cNvPr id="1055" name="Shape 1055"/>
            <p:cNvCxnSpPr/>
            <p:nvPr/>
          </p:nvCxnSpPr>
          <p:spPr>
            <a:xfrm>
              <a:off x="5934455" y="3581400"/>
              <a:ext cx="164592" cy="2091"/>
            </a:xfrm>
            <a:prstGeom prst="straightConnector1">
              <a:avLst/>
            </a:prstGeom>
            <a:noFill/>
            <a:ln w="15875" cap="flat" cmpd="sng">
              <a:solidFill>
                <a:srgbClr val="FFFF99"/>
              </a:solidFill>
              <a:prstDash val="solid"/>
              <a:round/>
              <a:headEnd type="none" w="med" len="med"/>
              <a:tailEnd type="none" w="med" len="med"/>
            </a:ln>
          </p:spPr>
        </p:cxnSp>
      </p:grpSp>
      <p:sp>
        <p:nvSpPr>
          <p:cNvPr id="1056" name="Shape 1056"/>
          <p:cNvSpPr/>
          <p:nvPr/>
        </p:nvSpPr>
        <p:spPr>
          <a:xfrm>
            <a:off x="5908907" y="2235769"/>
            <a:ext cx="76199" cy="533399"/>
          </a:xfrm>
          <a:prstGeom prst="rect">
            <a:avLst/>
          </a:prstGeom>
          <a:solidFill>
            <a:srgbClr val="1C1C1C"/>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1057" name="Shape 1057"/>
          <p:cNvSpPr/>
          <p:nvPr/>
        </p:nvSpPr>
        <p:spPr>
          <a:xfrm>
            <a:off x="5957676" y="2159569"/>
            <a:ext cx="117591" cy="685799"/>
          </a:xfrm>
          <a:prstGeom prst="ellipse">
            <a:avLst/>
          </a:prstGeom>
          <a:solidFill>
            <a:srgbClr val="FFFF99"/>
          </a:solidFill>
          <a:ln>
            <a:noFill/>
          </a:ln>
        </p:spPr>
        <p:txBody>
          <a:bodyPr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Times New Roman"/>
              <a:ea typeface="Times New Roman"/>
              <a:cs typeface="Times New Roman"/>
              <a:sym typeface="Times New Roman"/>
            </a:endParaRPr>
          </a:p>
        </p:txBody>
      </p:sp>
      <p:sp>
        <p:nvSpPr>
          <p:cNvPr id="1058" name="Shape 1058"/>
          <p:cNvSpPr txBox="1"/>
          <p:nvPr/>
        </p:nvSpPr>
        <p:spPr>
          <a:xfrm>
            <a:off x="4800600" y="2899092"/>
            <a:ext cx="1295400" cy="40010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Projector</a:t>
            </a:r>
          </a:p>
        </p:txBody>
      </p:sp>
      <p:grpSp>
        <p:nvGrpSpPr>
          <p:cNvPr id="1059" name="Shape 1059"/>
          <p:cNvGrpSpPr/>
          <p:nvPr/>
        </p:nvGrpSpPr>
        <p:grpSpPr>
          <a:xfrm>
            <a:off x="7467599" y="1704935"/>
            <a:ext cx="1600199" cy="2289733"/>
            <a:chOff x="7388371" y="4771351"/>
            <a:chExt cx="1298427" cy="1042468"/>
          </a:xfrm>
        </p:grpSpPr>
        <p:sp>
          <p:nvSpPr>
            <p:cNvPr id="1060" name="Shape 1060"/>
            <p:cNvSpPr txBox="1"/>
            <p:nvPr/>
          </p:nvSpPr>
          <p:spPr>
            <a:xfrm>
              <a:off x="7388371" y="5491533"/>
              <a:ext cx="1298427" cy="322286"/>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Focal Plane Position (f)</a:t>
              </a:r>
            </a:p>
          </p:txBody>
        </p:sp>
        <p:cxnSp>
          <p:nvCxnSpPr>
            <p:cNvPr id="1061" name="Shape 1061"/>
            <p:cNvCxnSpPr/>
            <p:nvPr/>
          </p:nvCxnSpPr>
          <p:spPr>
            <a:xfrm rot="5400000">
              <a:off x="7638173" y="5129544"/>
              <a:ext cx="717674" cy="1288"/>
            </a:xfrm>
            <a:prstGeom prst="straightConnector1">
              <a:avLst/>
            </a:prstGeom>
            <a:noFill/>
            <a:ln w="25400" cap="flat" cmpd="sng">
              <a:solidFill>
                <a:srgbClr val="C00000"/>
              </a:solidFill>
              <a:prstDash val="dash"/>
              <a:round/>
              <a:headEnd type="none" w="med" len="med"/>
              <a:tailEnd type="none" w="med" len="med"/>
            </a:ln>
          </p:spPr>
        </p:cxnSp>
      </p:grpSp>
      <p:sp>
        <p:nvSpPr>
          <p:cNvPr id="1062" name="Shape 1062"/>
          <p:cNvSpPr/>
          <p:nvPr/>
        </p:nvSpPr>
        <p:spPr>
          <a:xfrm>
            <a:off x="5547755" y="2234540"/>
            <a:ext cx="1959428" cy="522515"/>
          </a:xfrm>
          <a:custGeom>
            <a:avLst/>
            <a:gdLst/>
            <a:ahLst/>
            <a:cxnLst/>
            <a:rect l="0" t="0" r="0" b="0"/>
            <a:pathLst>
              <a:path w="120000" h="120000" extrusionOk="0">
                <a:moveTo>
                  <a:pt x="120000" y="59999"/>
                </a:moveTo>
                <a:lnTo>
                  <a:pt x="25454" y="0"/>
                </a:lnTo>
                <a:lnTo>
                  <a:pt x="727" y="38181"/>
                </a:lnTo>
                <a:lnTo>
                  <a:pt x="0" y="98181"/>
                </a:lnTo>
                <a:lnTo>
                  <a:pt x="26181" y="120000"/>
                </a:lnTo>
                <a:lnTo>
                  <a:pt x="120000" y="59999"/>
                </a:lnTo>
                <a:close/>
              </a:path>
            </a:pathLst>
          </a:custGeom>
          <a:solidFill>
            <a:srgbClr val="FF9933">
              <a:alpha val="76862"/>
            </a:srgbClr>
          </a:solidFill>
          <a:ln w="9525" cap="flat" cmpd="sng">
            <a:solidFill>
              <a:srgbClr val="E36C0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1063" name="Shape 1063"/>
          <p:cNvSpPr txBox="1"/>
          <p:nvPr/>
        </p:nvSpPr>
        <p:spPr>
          <a:xfrm>
            <a:off x="5029200" y="1676400"/>
            <a:ext cx="1752600" cy="40010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Defocus Blur</a:t>
            </a:r>
          </a:p>
        </p:txBody>
      </p:sp>
      <p:cxnSp>
        <p:nvCxnSpPr>
          <p:cNvPr id="1064" name="Shape 1064"/>
          <p:cNvCxnSpPr/>
          <p:nvPr/>
        </p:nvCxnSpPr>
        <p:spPr>
          <a:xfrm rot="5400000">
            <a:off x="5607050" y="2089151"/>
            <a:ext cx="274637" cy="211136"/>
          </a:xfrm>
          <a:prstGeom prst="straightConnector1">
            <a:avLst/>
          </a:prstGeom>
          <a:noFill/>
          <a:ln w="28575" cap="flat" cmpd="sng">
            <a:solidFill>
              <a:srgbClr val="E36C09"/>
            </a:solidFill>
            <a:prstDash val="solid"/>
            <a:round/>
            <a:headEnd type="none" w="med" len="med"/>
            <a:tailEnd type="triangle" w="lg" len="lg"/>
          </a:ln>
        </p:spPr>
      </p:cxnSp>
      <p:sp>
        <p:nvSpPr>
          <p:cNvPr id="1065" name="Shape 1065"/>
          <p:cNvSpPr/>
          <p:nvPr/>
        </p:nvSpPr>
        <p:spPr>
          <a:xfrm>
            <a:off x="7467600" y="2447103"/>
            <a:ext cx="125412" cy="123824"/>
          </a:xfrm>
          <a:prstGeom prst="ellipse">
            <a:avLst/>
          </a:prstGeom>
          <a:solidFill>
            <a:srgbClr val="FFFF99"/>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Times New Roman"/>
              <a:ea typeface="Times New Roman"/>
              <a:cs typeface="Times New Roman"/>
              <a:sym typeface="Times New Roman"/>
            </a:endParaRPr>
          </a:p>
        </p:txBody>
      </p:sp>
      <p:sp>
        <p:nvSpPr>
          <p:cNvPr id="1066" name="Shape 1066"/>
          <p:cNvSpPr txBox="1"/>
          <p:nvPr/>
        </p:nvSpPr>
        <p:spPr>
          <a:xfrm>
            <a:off x="7391400" y="2286000"/>
            <a:ext cx="746759" cy="46166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S</a:t>
            </a:r>
          </a:p>
        </p:txBody>
      </p:sp>
      <p:pic>
        <p:nvPicPr>
          <p:cNvPr id="1067" name="Shape 1067"/>
          <p:cNvPicPr preferRelativeResize="0"/>
          <p:nvPr/>
        </p:nvPicPr>
        <p:blipFill rotWithShape="1">
          <a:blip r:embed="rId5">
            <a:alphaModFix/>
          </a:blip>
          <a:srcRect/>
          <a:stretch/>
        </p:blipFill>
        <p:spPr>
          <a:xfrm>
            <a:off x="4730587" y="5868537"/>
            <a:ext cx="4081499" cy="547800"/>
          </a:xfrm>
          <a:prstGeom prst="rect">
            <a:avLst/>
          </a:prstGeom>
          <a:noFill/>
          <a:ln>
            <a:noFill/>
          </a:ln>
        </p:spPr>
      </p:pic>
      <p:sp>
        <p:nvSpPr>
          <p:cNvPr id="1068" name="Shape 1068"/>
          <p:cNvSpPr txBox="1"/>
          <p:nvPr/>
        </p:nvSpPr>
        <p:spPr>
          <a:xfrm>
            <a:off x="3891600" y="3981512"/>
            <a:ext cx="2637899" cy="7080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Defocus blur considered.</a:t>
            </a:r>
          </a:p>
        </p:txBody>
      </p:sp>
      <p:sp>
        <p:nvSpPr>
          <p:cNvPr id="1069" name="Shape 106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29</a:t>
            </a:fld>
            <a:endParaRPr lang="en-US" sz="1200">
              <a:solidFill>
                <a:srgbClr val="888888"/>
              </a:solidFill>
              <a:latin typeface="Calibri"/>
              <a:ea typeface="Calibri"/>
              <a:cs typeface="Calibri"/>
              <a:sym typeface="Calibri"/>
            </a:endParaRPr>
          </a:p>
        </p:txBody>
      </p:sp>
      <p:pic>
        <p:nvPicPr>
          <p:cNvPr id="1070" name="Shape 1070"/>
          <p:cNvPicPr preferRelativeResize="0"/>
          <p:nvPr/>
        </p:nvPicPr>
        <p:blipFill rotWithShape="1">
          <a:blip r:embed="rId6">
            <a:alphaModFix/>
          </a:blip>
          <a:srcRect/>
          <a:stretch/>
        </p:blipFill>
        <p:spPr>
          <a:xfrm>
            <a:off x="336925" y="4761712"/>
            <a:ext cx="3397200" cy="520800"/>
          </a:xfrm>
          <a:prstGeom prst="rect">
            <a:avLst/>
          </a:prstGeom>
          <a:noFill/>
          <a:ln>
            <a:noFill/>
          </a:ln>
        </p:spPr>
      </p:pic>
      <p:pic>
        <p:nvPicPr>
          <p:cNvPr id="1071" name="Shape 1071"/>
          <p:cNvPicPr preferRelativeResize="0"/>
          <p:nvPr/>
        </p:nvPicPr>
        <p:blipFill rotWithShape="1">
          <a:blip r:embed="rId7">
            <a:alphaModFix/>
          </a:blip>
          <a:srcRect/>
          <a:stretch/>
        </p:blipFill>
        <p:spPr>
          <a:xfrm>
            <a:off x="336913" y="5835550"/>
            <a:ext cx="3232199" cy="520800"/>
          </a:xfrm>
          <a:prstGeom prst="rect">
            <a:avLst/>
          </a:prstGeom>
          <a:noFill/>
          <a:ln>
            <a:noFill/>
          </a:ln>
        </p:spPr>
      </p:pic>
    </p:spTree>
  </p:cSld>
  <p:clrMapOvr>
    <a:masterClrMapping/>
  </p:clrMapOvr>
  <p:transition>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p:nvPr/>
        </p:nvSpPr>
        <p:spPr>
          <a:xfrm>
            <a:off x="0" y="218182"/>
            <a:ext cx="9144000" cy="6461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600">
                <a:solidFill>
                  <a:srgbClr val="FFFF99"/>
                </a:solidFill>
                <a:latin typeface="Times New Roman"/>
                <a:ea typeface="Times New Roman"/>
                <a:cs typeface="Times New Roman"/>
                <a:sym typeface="Times New Roman"/>
              </a:rPr>
              <a:t>Separate Direct and </a:t>
            </a:r>
            <a:r>
              <a:rPr lang="en-US" sz="3600" b="0" i="0" u="none" strike="noStrike" cap="none">
                <a:solidFill>
                  <a:srgbClr val="FFFF99"/>
                </a:solidFill>
                <a:latin typeface="Times New Roman"/>
                <a:ea typeface="Times New Roman"/>
                <a:cs typeface="Times New Roman"/>
                <a:sym typeface="Times New Roman"/>
              </a:rPr>
              <a:t>Global Illumination</a:t>
            </a:r>
          </a:p>
        </p:txBody>
      </p:sp>
      <p:grpSp>
        <p:nvGrpSpPr>
          <p:cNvPr id="159" name="Shape 159"/>
          <p:cNvGrpSpPr/>
          <p:nvPr/>
        </p:nvGrpSpPr>
        <p:grpSpPr>
          <a:xfrm>
            <a:off x="1354804" y="1021175"/>
            <a:ext cx="6434399" cy="3314228"/>
            <a:chOff x="804679" y="1143000"/>
            <a:chExt cx="6434399" cy="3314228"/>
          </a:xfrm>
        </p:grpSpPr>
        <p:grpSp>
          <p:nvGrpSpPr>
            <p:cNvPr id="160" name="Shape 160"/>
            <p:cNvGrpSpPr/>
            <p:nvPr/>
          </p:nvGrpSpPr>
          <p:grpSpPr>
            <a:xfrm rot="10800000">
              <a:off x="1880205" y="1998257"/>
              <a:ext cx="2998719" cy="1113038"/>
              <a:chOff x="1325" y="1184"/>
              <a:chExt cx="2399" cy="1199"/>
            </a:xfrm>
          </p:grpSpPr>
          <p:cxnSp>
            <p:nvCxnSpPr>
              <p:cNvPr id="161" name="Shape 161"/>
              <p:cNvCxnSpPr/>
              <p:nvPr/>
            </p:nvCxnSpPr>
            <p:spPr>
              <a:xfrm flipH="1">
                <a:off x="1325" y="1184"/>
                <a:ext cx="2399" cy="1199"/>
              </a:xfrm>
              <a:prstGeom prst="straightConnector1">
                <a:avLst/>
              </a:prstGeom>
              <a:noFill/>
              <a:ln w="25400" cap="flat" cmpd="sng">
                <a:solidFill>
                  <a:srgbClr val="F3F3F3"/>
                </a:solidFill>
                <a:prstDash val="dot"/>
                <a:round/>
                <a:headEnd type="none" w="med" len="med"/>
                <a:tailEnd type="none" w="med" len="med"/>
              </a:ln>
            </p:spPr>
          </p:cxnSp>
          <p:cxnSp>
            <p:nvCxnSpPr>
              <p:cNvPr id="162" name="Shape 162"/>
              <p:cNvCxnSpPr/>
              <p:nvPr/>
            </p:nvCxnSpPr>
            <p:spPr>
              <a:xfrm rot="10800000">
                <a:off x="2460" y="1713"/>
                <a:ext cx="299" cy="0"/>
              </a:xfrm>
              <a:prstGeom prst="straightConnector1">
                <a:avLst/>
              </a:prstGeom>
              <a:noFill/>
              <a:ln w="25400" cap="flat" cmpd="sng">
                <a:solidFill>
                  <a:srgbClr val="F3F3F3"/>
                </a:solidFill>
                <a:prstDash val="dot"/>
                <a:round/>
                <a:headEnd type="none" w="med" len="med"/>
                <a:tailEnd type="triangle" w="lg" len="lg"/>
              </a:ln>
            </p:spPr>
          </p:cxnSp>
        </p:grpSp>
        <p:grpSp>
          <p:nvGrpSpPr>
            <p:cNvPr id="163" name="Shape 163"/>
            <p:cNvGrpSpPr/>
            <p:nvPr/>
          </p:nvGrpSpPr>
          <p:grpSpPr>
            <a:xfrm flipH="1">
              <a:off x="4928005" y="1809497"/>
              <a:ext cx="525967" cy="1231357"/>
              <a:chOff x="1325" y="1184"/>
              <a:chExt cx="2399" cy="1199"/>
            </a:xfrm>
          </p:grpSpPr>
          <p:cxnSp>
            <p:nvCxnSpPr>
              <p:cNvPr id="164" name="Shape 164"/>
              <p:cNvCxnSpPr/>
              <p:nvPr/>
            </p:nvCxnSpPr>
            <p:spPr>
              <a:xfrm flipH="1">
                <a:off x="1325" y="1184"/>
                <a:ext cx="2399" cy="1199"/>
              </a:xfrm>
              <a:prstGeom prst="straightConnector1">
                <a:avLst/>
              </a:prstGeom>
              <a:noFill/>
              <a:ln w="25400" cap="flat" cmpd="sng">
                <a:solidFill>
                  <a:srgbClr val="F3F3F3"/>
                </a:solidFill>
                <a:prstDash val="dot"/>
                <a:round/>
                <a:headEnd type="none" w="med" len="med"/>
                <a:tailEnd type="none" w="med" len="med"/>
              </a:ln>
            </p:spPr>
          </p:cxnSp>
          <p:cxnSp>
            <p:nvCxnSpPr>
              <p:cNvPr id="165" name="Shape 165"/>
              <p:cNvCxnSpPr/>
              <p:nvPr/>
            </p:nvCxnSpPr>
            <p:spPr>
              <a:xfrm rot="10800000">
                <a:off x="2461" y="1712"/>
                <a:ext cx="299" cy="0"/>
              </a:xfrm>
              <a:prstGeom prst="straightConnector1">
                <a:avLst/>
              </a:prstGeom>
              <a:noFill/>
              <a:ln w="25400" cap="flat" cmpd="sng">
                <a:solidFill>
                  <a:srgbClr val="F3F3F3"/>
                </a:solidFill>
                <a:prstDash val="dot"/>
                <a:round/>
                <a:headEnd type="none" w="med" len="med"/>
                <a:tailEnd type="triangle" w="lg" len="lg"/>
              </a:ln>
            </p:spPr>
          </p:cxnSp>
        </p:grpSp>
        <p:grpSp>
          <p:nvGrpSpPr>
            <p:cNvPr id="166" name="Shape 166"/>
            <p:cNvGrpSpPr/>
            <p:nvPr/>
          </p:nvGrpSpPr>
          <p:grpSpPr>
            <a:xfrm>
              <a:off x="1305733" y="2928634"/>
              <a:ext cx="481719" cy="481719"/>
              <a:chOff x="5735637" y="2925762"/>
              <a:chExt cx="368400" cy="368400"/>
            </a:xfrm>
          </p:grpSpPr>
          <p:sp>
            <p:nvSpPr>
              <p:cNvPr id="167" name="Shape 167"/>
              <p:cNvSpPr/>
              <p:nvPr/>
            </p:nvSpPr>
            <p:spPr>
              <a:xfrm>
                <a:off x="5818187" y="3005138"/>
                <a:ext cx="203099" cy="203099"/>
              </a:xfrm>
              <a:prstGeom prst="ellipse">
                <a:avLst/>
              </a:prstGeom>
              <a:solidFill>
                <a:srgbClr val="FFFF00"/>
              </a:solid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cxnSp>
            <p:nvCxnSpPr>
              <p:cNvPr id="168" name="Shape 168"/>
              <p:cNvCxnSpPr/>
              <p:nvPr/>
            </p:nvCxnSpPr>
            <p:spPr>
              <a:xfrm>
                <a:off x="5735637" y="3109913"/>
                <a:ext cx="368400" cy="1500"/>
              </a:xfrm>
              <a:prstGeom prst="straightConnector1">
                <a:avLst/>
              </a:prstGeom>
              <a:noFill/>
              <a:ln w="9525" cap="flat" cmpd="sng">
                <a:solidFill>
                  <a:srgbClr val="FFFF00"/>
                </a:solidFill>
                <a:prstDash val="solid"/>
                <a:round/>
                <a:headEnd type="none" w="med" len="med"/>
                <a:tailEnd type="none" w="med" len="med"/>
              </a:ln>
            </p:spPr>
          </p:cxnSp>
          <p:cxnSp>
            <p:nvCxnSpPr>
              <p:cNvPr id="169" name="Shape 169"/>
              <p:cNvCxnSpPr/>
              <p:nvPr/>
            </p:nvCxnSpPr>
            <p:spPr>
              <a:xfrm rot="5400000">
                <a:off x="5736425" y="3109212"/>
                <a:ext cx="368400" cy="1500"/>
              </a:xfrm>
              <a:prstGeom prst="straightConnector1">
                <a:avLst/>
              </a:prstGeom>
              <a:noFill/>
              <a:ln w="9525" cap="flat" cmpd="sng">
                <a:solidFill>
                  <a:srgbClr val="FFFF00"/>
                </a:solidFill>
                <a:prstDash val="solid"/>
                <a:round/>
                <a:headEnd type="none" w="med" len="med"/>
                <a:tailEnd type="none" w="med" len="med"/>
              </a:ln>
            </p:spPr>
          </p:cxnSp>
          <p:cxnSp>
            <p:nvCxnSpPr>
              <p:cNvPr id="170" name="Shape 170"/>
              <p:cNvCxnSpPr/>
              <p:nvPr/>
            </p:nvCxnSpPr>
            <p:spPr>
              <a:xfrm rot="10800000" flipH="1">
                <a:off x="5794375" y="2962238"/>
                <a:ext cx="266699" cy="271499"/>
              </a:xfrm>
              <a:prstGeom prst="straightConnector1">
                <a:avLst/>
              </a:prstGeom>
              <a:noFill/>
              <a:ln w="9525" cap="flat" cmpd="sng">
                <a:solidFill>
                  <a:srgbClr val="FFFF00"/>
                </a:solidFill>
                <a:prstDash val="solid"/>
                <a:round/>
                <a:headEnd type="none" w="med" len="med"/>
                <a:tailEnd type="none" w="med" len="med"/>
              </a:ln>
            </p:spPr>
          </p:cxnSp>
          <p:cxnSp>
            <p:nvCxnSpPr>
              <p:cNvPr id="171" name="Shape 171"/>
              <p:cNvCxnSpPr/>
              <p:nvPr/>
            </p:nvCxnSpPr>
            <p:spPr>
              <a:xfrm>
                <a:off x="5784850" y="2967038"/>
                <a:ext cx="271499" cy="271499"/>
              </a:xfrm>
              <a:prstGeom prst="straightConnector1">
                <a:avLst/>
              </a:prstGeom>
              <a:noFill/>
              <a:ln w="9525" cap="flat" cmpd="sng">
                <a:solidFill>
                  <a:srgbClr val="FFFF00"/>
                </a:solidFill>
                <a:prstDash val="solid"/>
                <a:round/>
                <a:headEnd type="none" w="med" len="med"/>
                <a:tailEnd type="none" w="med" len="med"/>
              </a:ln>
            </p:spPr>
          </p:cxnSp>
        </p:grpSp>
        <p:sp>
          <p:nvSpPr>
            <p:cNvPr id="172" name="Shape 172"/>
            <p:cNvSpPr txBox="1"/>
            <p:nvPr/>
          </p:nvSpPr>
          <p:spPr>
            <a:xfrm>
              <a:off x="804679" y="3534946"/>
              <a:ext cx="1659900" cy="4382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Light Source</a:t>
              </a:r>
            </a:p>
          </p:txBody>
        </p:sp>
        <p:grpSp>
          <p:nvGrpSpPr>
            <p:cNvPr id="173" name="Shape 173"/>
            <p:cNvGrpSpPr/>
            <p:nvPr/>
          </p:nvGrpSpPr>
          <p:grpSpPr>
            <a:xfrm flipH="1">
              <a:off x="1856354" y="3135146"/>
              <a:ext cx="3497801" cy="36692"/>
              <a:chOff x="1325" y="1184"/>
              <a:chExt cx="2399" cy="1199"/>
            </a:xfrm>
          </p:grpSpPr>
          <p:cxnSp>
            <p:nvCxnSpPr>
              <p:cNvPr id="174" name="Shape 174"/>
              <p:cNvCxnSpPr/>
              <p:nvPr/>
            </p:nvCxnSpPr>
            <p:spPr>
              <a:xfrm flipH="1">
                <a:off x="1325" y="1184"/>
                <a:ext cx="2399" cy="1199"/>
              </a:xfrm>
              <a:prstGeom prst="straightConnector1">
                <a:avLst/>
              </a:prstGeom>
              <a:noFill/>
              <a:ln w="25400" cap="flat" cmpd="sng">
                <a:solidFill>
                  <a:srgbClr val="FF0000"/>
                </a:solidFill>
                <a:prstDash val="dot"/>
                <a:round/>
                <a:headEnd type="none" w="med" len="med"/>
                <a:tailEnd type="none" w="med" len="med"/>
              </a:ln>
            </p:spPr>
          </p:cxnSp>
          <p:cxnSp>
            <p:nvCxnSpPr>
              <p:cNvPr id="175" name="Shape 175"/>
              <p:cNvCxnSpPr/>
              <p:nvPr/>
            </p:nvCxnSpPr>
            <p:spPr>
              <a:xfrm rot="10800000">
                <a:off x="2113" y="1711"/>
                <a:ext cx="299" cy="0"/>
              </a:xfrm>
              <a:prstGeom prst="straightConnector1">
                <a:avLst/>
              </a:prstGeom>
              <a:noFill/>
              <a:ln w="25400" cap="flat" cmpd="sng">
                <a:solidFill>
                  <a:srgbClr val="FF0000"/>
                </a:solidFill>
                <a:prstDash val="dot"/>
                <a:round/>
                <a:headEnd type="none" w="med" len="med"/>
                <a:tailEnd type="triangle" w="lg" len="lg"/>
              </a:ln>
            </p:spPr>
          </p:cxnSp>
        </p:grpSp>
        <p:grpSp>
          <p:nvGrpSpPr>
            <p:cNvPr id="176" name="Shape 176"/>
            <p:cNvGrpSpPr/>
            <p:nvPr/>
          </p:nvGrpSpPr>
          <p:grpSpPr>
            <a:xfrm rot="10800000">
              <a:off x="1856353" y="2594528"/>
              <a:ext cx="3589200" cy="540618"/>
              <a:chOff x="1325" y="1184"/>
              <a:chExt cx="2399" cy="1199"/>
            </a:xfrm>
          </p:grpSpPr>
          <p:cxnSp>
            <p:nvCxnSpPr>
              <p:cNvPr id="177" name="Shape 177"/>
              <p:cNvCxnSpPr/>
              <p:nvPr/>
            </p:nvCxnSpPr>
            <p:spPr>
              <a:xfrm flipH="1">
                <a:off x="1325" y="1184"/>
                <a:ext cx="2399" cy="1199"/>
              </a:xfrm>
              <a:prstGeom prst="straightConnector1">
                <a:avLst/>
              </a:prstGeom>
              <a:noFill/>
              <a:ln w="25400" cap="flat" cmpd="sng">
                <a:solidFill>
                  <a:srgbClr val="F3F3F3"/>
                </a:solidFill>
                <a:prstDash val="dot"/>
                <a:round/>
                <a:headEnd type="none" w="med" len="med"/>
                <a:tailEnd type="none" w="med" len="med"/>
              </a:ln>
            </p:spPr>
          </p:cxnSp>
          <p:cxnSp>
            <p:nvCxnSpPr>
              <p:cNvPr id="178" name="Shape 178"/>
              <p:cNvCxnSpPr/>
              <p:nvPr/>
            </p:nvCxnSpPr>
            <p:spPr>
              <a:xfrm rot="10800000">
                <a:off x="2302" y="1790"/>
                <a:ext cx="299" cy="0"/>
              </a:xfrm>
              <a:prstGeom prst="straightConnector1">
                <a:avLst/>
              </a:prstGeom>
              <a:noFill/>
              <a:ln w="25400" cap="flat" cmpd="sng">
                <a:solidFill>
                  <a:srgbClr val="F3F3F3"/>
                </a:solidFill>
                <a:prstDash val="dot"/>
                <a:round/>
                <a:headEnd type="none" w="med" len="med"/>
                <a:tailEnd type="triangle" w="lg" len="lg"/>
              </a:ln>
            </p:spPr>
          </p:cxnSp>
        </p:grpSp>
        <p:cxnSp>
          <p:nvCxnSpPr>
            <p:cNvPr id="179" name="Shape 179"/>
            <p:cNvCxnSpPr/>
            <p:nvPr/>
          </p:nvCxnSpPr>
          <p:spPr>
            <a:xfrm>
              <a:off x="5547210" y="2529208"/>
              <a:ext cx="412800" cy="206400"/>
            </a:xfrm>
            <a:prstGeom prst="straightConnector1">
              <a:avLst/>
            </a:prstGeom>
            <a:noFill/>
            <a:ln w="25400" cap="flat" cmpd="sng">
              <a:solidFill>
                <a:srgbClr val="F3F3F3"/>
              </a:solidFill>
              <a:prstDash val="dot"/>
              <a:round/>
              <a:headEnd type="none" w="med" len="med"/>
              <a:tailEnd type="triangle" w="lg" len="lg"/>
            </a:ln>
          </p:spPr>
        </p:cxnSp>
        <p:cxnSp>
          <p:nvCxnSpPr>
            <p:cNvPr id="180" name="Shape 180"/>
            <p:cNvCxnSpPr/>
            <p:nvPr/>
          </p:nvCxnSpPr>
          <p:spPr>
            <a:xfrm flipH="1">
              <a:off x="5891080" y="2735608"/>
              <a:ext cx="41699" cy="412800"/>
            </a:xfrm>
            <a:prstGeom prst="straightConnector1">
              <a:avLst/>
            </a:prstGeom>
            <a:noFill/>
            <a:ln w="25400" cap="flat" cmpd="sng">
              <a:solidFill>
                <a:srgbClr val="F3F3F3"/>
              </a:solidFill>
              <a:prstDash val="dot"/>
              <a:round/>
              <a:headEnd type="none" w="med" len="med"/>
              <a:tailEnd type="triangle" w="lg" len="lg"/>
            </a:ln>
          </p:spPr>
        </p:cxnSp>
        <p:cxnSp>
          <p:nvCxnSpPr>
            <p:cNvPr id="181" name="Shape 181"/>
            <p:cNvCxnSpPr/>
            <p:nvPr/>
          </p:nvCxnSpPr>
          <p:spPr>
            <a:xfrm flipH="1">
              <a:off x="5469712" y="3148412"/>
              <a:ext cx="421499" cy="50099"/>
            </a:xfrm>
            <a:prstGeom prst="straightConnector1">
              <a:avLst/>
            </a:prstGeom>
            <a:noFill/>
            <a:ln w="25400" cap="flat" cmpd="sng">
              <a:solidFill>
                <a:srgbClr val="F3F3F3"/>
              </a:solidFill>
              <a:prstDash val="dot"/>
              <a:round/>
              <a:headEnd type="none" w="med" len="med"/>
              <a:tailEnd type="triangle" w="lg" len="lg"/>
            </a:ln>
          </p:spPr>
        </p:cxnSp>
        <p:sp>
          <p:nvSpPr>
            <p:cNvPr id="182" name="Shape 182"/>
            <p:cNvSpPr txBox="1"/>
            <p:nvPr/>
          </p:nvSpPr>
          <p:spPr>
            <a:xfrm>
              <a:off x="4978035" y="4018928"/>
              <a:ext cx="965700" cy="4382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Scene</a:t>
              </a:r>
            </a:p>
          </p:txBody>
        </p:sp>
        <p:grpSp>
          <p:nvGrpSpPr>
            <p:cNvPr id="183" name="Shape 183"/>
            <p:cNvGrpSpPr/>
            <p:nvPr/>
          </p:nvGrpSpPr>
          <p:grpSpPr>
            <a:xfrm>
              <a:off x="3163588" y="1573843"/>
              <a:ext cx="596184" cy="619129"/>
              <a:chOff x="4164012" y="1081491"/>
              <a:chExt cx="660300" cy="685711"/>
            </a:xfrm>
          </p:grpSpPr>
          <p:sp>
            <p:nvSpPr>
              <p:cNvPr id="184" name="Shape 184"/>
              <p:cNvSpPr/>
              <p:nvPr/>
            </p:nvSpPr>
            <p:spPr>
              <a:xfrm>
                <a:off x="4316412" y="1081491"/>
                <a:ext cx="128699" cy="117600"/>
              </a:xfrm>
              <a:prstGeom prst="ellipse">
                <a:avLst/>
              </a:prstGeom>
              <a:gradFill>
                <a:gsLst>
                  <a:gs pos="0">
                    <a:schemeClr val="accent1"/>
                  </a:gs>
                  <a:gs pos="100000">
                    <a:srgbClr val="375A85"/>
                  </a:gs>
                </a:gsLst>
                <a:path path="circle">
                  <a:fillToRect l="50000" t="50000" r="50000" b="50000"/>
                </a:path>
                <a:tileRect/>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185" name="Shape 185"/>
              <p:cNvSpPr/>
              <p:nvPr/>
            </p:nvSpPr>
            <p:spPr>
              <a:xfrm>
                <a:off x="4392612" y="1575204"/>
                <a:ext cx="128699" cy="115800"/>
              </a:xfrm>
              <a:prstGeom prst="ellipse">
                <a:avLst/>
              </a:prstGeom>
              <a:gradFill>
                <a:gsLst>
                  <a:gs pos="0">
                    <a:schemeClr val="accent1"/>
                  </a:gs>
                  <a:gs pos="100000">
                    <a:srgbClr val="375A85"/>
                  </a:gs>
                </a:gsLst>
                <a:path path="circle">
                  <a:fillToRect l="50000" t="50000" r="50000" b="50000"/>
                </a:path>
                <a:tileRect/>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186" name="Shape 186"/>
              <p:cNvSpPr/>
              <p:nvPr/>
            </p:nvSpPr>
            <p:spPr>
              <a:xfrm>
                <a:off x="4189412" y="1233891"/>
                <a:ext cx="126900" cy="117600"/>
              </a:xfrm>
              <a:prstGeom prst="ellipse">
                <a:avLst/>
              </a:prstGeom>
              <a:gradFill>
                <a:gsLst>
                  <a:gs pos="0">
                    <a:schemeClr val="accent1"/>
                  </a:gs>
                  <a:gs pos="100000">
                    <a:srgbClr val="375A85"/>
                  </a:gs>
                </a:gsLst>
                <a:path path="circle">
                  <a:fillToRect l="50000" t="50000" r="50000" b="50000"/>
                </a:path>
                <a:tileRect/>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187" name="Shape 187"/>
              <p:cNvSpPr/>
              <p:nvPr/>
            </p:nvSpPr>
            <p:spPr>
              <a:xfrm>
                <a:off x="4545012" y="1157691"/>
                <a:ext cx="126900" cy="117600"/>
              </a:xfrm>
              <a:prstGeom prst="ellipse">
                <a:avLst/>
              </a:prstGeom>
              <a:gradFill>
                <a:gsLst>
                  <a:gs pos="0">
                    <a:schemeClr val="accent1"/>
                  </a:gs>
                  <a:gs pos="100000">
                    <a:srgbClr val="375A85"/>
                  </a:gs>
                </a:gsLst>
                <a:path path="circle">
                  <a:fillToRect l="50000" t="50000" r="50000" b="50000"/>
                </a:path>
                <a:tileRect/>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188" name="Shape 188"/>
              <p:cNvSpPr/>
              <p:nvPr/>
            </p:nvSpPr>
            <p:spPr>
              <a:xfrm>
                <a:off x="4492625" y="1345016"/>
                <a:ext cx="128699" cy="117600"/>
              </a:xfrm>
              <a:prstGeom prst="ellipse">
                <a:avLst/>
              </a:prstGeom>
              <a:gradFill>
                <a:gsLst>
                  <a:gs pos="0">
                    <a:schemeClr val="accent1"/>
                  </a:gs>
                  <a:gs pos="100000">
                    <a:srgbClr val="375A85"/>
                  </a:gs>
                </a:gsLst>
                <a:path path="circle">
                  <a:fillToRect l="50000" t="50000" r="50000" b="50000"/>
                </a:path>
                <a:tileRect/>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189" name="Shape 189"/>
              <p:cNvSpPr/>
              <p:nvPr/>
            </p:nvSpPr>
            <p:spPr>
              <a:xfrm>
                <a:off x="4545012" y="1651403"/>
                <a:ext cx="128699" cy="115800"/>
              </a:xfrm>
              <a:prstGeom prst="ellipse">
                <a:avLst/>
              </a:prstGeom>
              <a:gradFill>
                <a:gsLst>
                  <a:gs pos="0">
                    <a:schemeClr val="accent1"/>
                  </a:gs>
                  <a:gs pos="100000">
                    <a:srgbClr val="375A85"/>
                  </a:gs>
                </a:gsLst>
                <a:path path="circle">
                  <a:fillToRect l="50000" t="50000" r="50000" b="50000"/>
                </a:path>
                <a:tileRect/>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190" name="Shape 190"/>
              <p:cNvSpPr/>
              <p:nvPr/>
            </p:nvSpPr>
            <p:spPr>
              <a:xfrm>
                <a:off x="4164012" y="1422804"/>
                <a:ext cx="126900" cy="117600"/>
              </a:xfrm>
              <a:prstGeom prst="ellipse">
                <a:avLst/>
              </a:prstGeom>
              <a:gradFill>
                <a:gsLst>
                  <a:gs pos="0">
                    <a:schemeClr val="accent1"/>
                  </a:gs>
                  <a:gs pos="100000">
                    <a:srgbClr val="375A85"/>
                  </a:gs>
                </a:gsLst>
                <a:path path="circle">
                  <a:fillToRect l="50000" t="50000" r="50000" b="50000"/>
                </a:path>
                <a:tileRect/>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191" name="Shape 191"/>
              <p:cNvSpPr/>
              <p:nvPr/>
            </p:nvSpPr>
            <p:spPr>
              <a:xfrm>
                <a:off x="4697412" y="1346604"/>
                <a:ext cx="126900" cy="117600"/>
              </a:xfrm>
              <a:prstGeom prst="ellipse">
                <a:avLst/>
              </a:prstGeom>
              <a:gradFill>
                <a:gsLst>
                  <a:gs pos="0">
                    <a:schemeClr val="accent1"/>
                  </a:gs>
                  <a:gs pos="100000">
                    <a:srgbClr val="375A85"/>
                  </a:gs>
                </a:gsLst>
                <a:path path="circle">
                  <a:fillToRect l="50000" t="50000" r="50000" b="50000"/>
                </a:path>
                <a:tileRect/>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grpSp>
        <p:grpSp>
          <p:nvGrpSpPr>
            <p:cNvPr id="192" name="Shape 192"/>
            <p:cNvGrpSpPr/>
            <p:nvPr/>
          </p:nvGrpSpPr>
          <p:grpSpPr>
            <a:xfrm rot="10800000">
              <a:off x="1880205" y="1954139"/>
              <a:ext cx="1458836" cy="1157155"/>
              <a:chOff x="1325" y="1184"/>
              <a:chExt cx="2399" cy="1199"/>
            </a:xfrm>
          </p:grpSpPr>
          <p:cxnSp>
            <p:nvCxnSpPr>
              <p:cNvPr id="193" name="Shape 193"/>
              <p:cNvCxnSpPr/>
              <p:nvPr/>
            </p:nvCxnSpPr>
            <p:spPr>
              <a:xfrm flipH="1">
                <a:off x="1325" y="1184"/>
                <a:ext cx="2399" cy="1199"/>
              </a:xfrm>
              <a:prstGeom prst="straightConnector1">
                <a:avLst/>
              </a:prstGeom>
              <a:noFill/>
              <a:ln w="25400" cap="flat" cmpd="sng">
                <a:solidFill>
                  <a:srgbClr val="F3F3F3"/>
                </a:solidFill>
                <a:prstDash val="dot"/>
                <a:round/>
                <a:headEnd type="none" w="med" len="med"/>
                <a:tailEnd type="none" w="med" len="med"/>
              </a:ln>
            </p:spPr>
          </p:cxnSp>
          <p:cxnSp>
            <p:nvCxnSpPr>
              <p:cNvPr id="194" name="Shape 194"/>
              <p:cNvCxnSpPr/>
              <p:nvPr/>
            </p:nvCxnSpPr>
            <p:spPr>
              <a:xfrm rot="10800000">
                <a:off x="2460" y="1712"/>
                <a:ext cx="299" cy="0"/>
              </a:xfrm>
              <a:prstGeom prst="straightConnector1">
                <a:avLst/>
              </a:prstGeom>
              <a:noFill/>
              <a:ln w="25400" cap="flat" cmpd="sng">
                <a:solidFill>
                  <a:srgbClr val="F3F3F3"/>
                </a:solidFill>
                <a:prstDash val="dot"/>
                <a:round/>
                <a:headEnd type="none" w="med" len="med"/>
                <a:tailEnd type="triangle" w="lg" len="lg"/>
              </a:ln>
            </p:spPr>
          </p:cxnSp>
        </p:grpSp>
        <p:grpSp>
          <p:nvGrpSpPr>
            <p:cNvPr id="195" name="Shape 195"/>
            <p:cNvGrpSpPr/>
            <p:nvPr/>
          </p:nvGrpSpPr>
          <p:grpSpPr>
            <a:xfrm flipH="1">
              <a:off x="3382804" y="1809495"/>
              <a:ext cx="2081880" cy="1227719"/>
              <a:chOff x="1325" y="1184"/>
              <a:chExt cx="2399" cy="1199"/>
            </a:xfrm>
          </p:grpSpPr>
          <p:cxnSp>
            <p:nvCxnSpPr>
              <p:cNvPr id="196" name="Shape 196"/>
              <p:cNvCxnSpPr/>
              <p:nvPr/>
            </p:nvCxnSpPr>
            <p:spPr>
              <a:xfrm flipH="1">
                <a:off x="1325" y="1184"/>
                <a:ext cx="2399" cy="1199"/>
              </a:xfrm>
              <a:prstGeom prst="straightConnector1">
                <a:avLst/>
              </a:prstGeom>
              <a:noFill/>
              <a:ln w="25400" cap="flat" cmpd="sng">
                <a:solidFill>
                  <a:srgbClr val="F3F3F3"/>
                </a:solidFill>
                <a:prstDash val="dot"/>
                <a:round/>
                <a:headEnd type="none" w="med" len="med"/>
                <a:tailEnd type="none" w="med" len="med"/>
              </a:ln>
            </p:spPr>
          </p:cxnSp>
          <p:cxnSp>
            <p:nvCxnSpPr>
              <p:cNvPr id="197" name="Shape 197"/>
              <p:cNvCxnSpPr/>
              <p:nvPr/>
            </p:nvCxnSpPr>
            <p:spPr>
              <a:xfrm rot="10800000">
                <a:off x="2460" y="1712"/>
                <a:ext cx="299" cy="0"/>
              </a:xfrm>
              <a:prstGeom prst="straightConnector1">
                <a:avLst/>
              </a:prstGeom>
              <a:noFill/>
              <a:ln w="25400" cap="flat" cmpd="sng">
                <a:solidFill>
                  <a:srgbClr val="F3F3F3"/>
                </a:solidFill>
                <a:prstDash val="dot"/>
                <a:round/>
                <a:headEnd type="none" w="med" len="med"/>
                <a:tailEnd type="triangle" w="lg" len="lg"/>
              </a:ln>
            </p:spPr>
          </p:cxnSp>
        </p:grpSp>
        <p:sp>
          <p:nvSpPr>
            <p:cNvPr id="198" name="Shape 198"/>
            <p:cNvSpPr/>
            <p:nvPr/>
          </p:nvSpPr>
          <p:spPr>
            <a:xfrm rot="-5707914">
              <a:off x="4724441" y="1595029"/>
              <a:ext cx="472895" cy="438537"/>
            </a:xfrm>
            <a:custGeom>
              <a:avLst/>
              <a:gdLst/>
              <a:ahLst/>
              <a:cxnLst/>
              <a:rect l="0" t="0" r="0" b="0"/>
              <a:pathLst>
                <a:path w="120000" h="120000" extrusionOk="0">
                  <a:moveTo>
                    <a:pt x="120000" y="827"/>
                  </a:moveTo>
                  <a:cubicBezTo>
                    <a:pt x="101296" y="275"/>
                    <a:pt x="82592" y="0"/>
                    <a:pt x="70000" y="15724"/>
                  </a:cubicBezTo>
                  <a:cubicBezTo>
                    <a:pt x="57407" y="31448"/>
                    <a:pt x="56111" y="77793"/>
                    <a:pt x="44444" y="95172"/>
                  </a:cubicBezTo>
                  <a:cubicBezTo>
                    <a:pt x="32777" y="112551"/>
                    <a:pt x="7407" y="115862"/>
                    <a:pt x="0" y="120000"/>
                  </a:cubicBezTo>
                </a:path>
              </a:pathLst>
            </a:custGeom>
            <a:noFill/>
            <a:ln w="28575" cap="flat" cmpd="sng">
              <a:solidFill>
                <a:srgbClr val="FFFF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199" name="Shape 199"/>
            <p:cNvSpPr/>
            <p:nvPr/>
          </p:nvSpPr>
          <p:spPr>
            <a:xfrm rot="-2716324">
              <a:off x="4861620" y="2734114"/>
              <a:ext cx="1340265" cy="961817"/>
            </a:xfrm>
            <a:custGeom>
              <a:avLst/>
              <a:gdLst/>
              <a:ahLst/>
              <a:cxnLst/>
              <a:rect l="0" t="0" r="0" b="0"/>
              <a:pathLst>
                <a:path w="120000" h="120000" extrusionOk="0">
                  <a:moveTo>
                    <a:pt x="120000" y="827"/>
                  </a:moveTo>
                  <a:cubicBezTo>
                    <a:pt x="101296" y="275"/>
                    <a:pt x="82592" y="0"/>
                    <a:pt x="70000" y="15724"/>
                  </a:cubicBezTo>
                  <a:cubicBezTo>
                    <a:pt x="57407" y="31448"/>
                    <a:pt x="56111" y="77793"/>
                    <a:pt x="44444" y="95172"/>
                  </a:cubicBezTo>
                  <a:cubicBezTo>
                    <a:pt x="32777" y="112551"/>
                    <a:pt x="7407" y="115862"/>
                    <a:pt x="0" y="120000"/>
                  </a:cubicBezTo>
                </a:path>
              </a:pathLst>
            </a:custGeom>
            <a:noFill/>
            <a:ln w="31750" cap="flat" cmpd="sng">
              <a:solidFill>
                <a:srgbClr val="FFFF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00" name="Shape 200"/>
            <p:cNvSpPr txBox="1"/>
            <p:nvPr/>
          </p:nvSpPr>
          <p:spPr>
            <a:xfrm>
              <a:off x="4293980" y="1143000"/>
              <a:ext cx="1871399" cy="3963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F3F3F3"/>
                  </a:solidFill>
                  <a:latin typeface="Times New Roman"/>
                  <a:ea typeface="Times New Roman"/>
                  <a:cs typeface="Times New Roman"/>
                  <a:sym typeface="Times New Roman"/>
                </a:rPr>
                <a:t>Inter-reflections</a:t>
              </a:r>
            </a:p>
          </p:txBody>
        </p:sp>
        <p:sp>
          <p:nvSpPr>
            <p:cNvPr id="201" name="Shape 201"/>
            <p:cNvSpPr txBox="1"/>
            <p:nvPr/>
          </p:nvSpPr>
          <p:spPr>
            <a:xfrm>
              <a:off x="5529078" y="3185364"/>
              <a:ext cx="1709999" cy="7755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F3F3F3"/>
                  </a:solidFill>
                  <a:latin typeface="Times New Roman"/>
                  <a:ea typeface="Times New Roman"/>
                  <a:cs typeface="Times New Roman"/>
                  <a:sym typeface="Times New Roman"/>
                </a:rPr>
                <a:t>Sub-surface scattering</a:t>
              </a:r>
            </a:p>
          </p:txBody>
        </p:sp>
        <p:sp>
          <p:nvSpPr>
            <p:cNvPr id="202" name="Shape 202"/>
            <p:cNvSpPr txBox="1"/>
            <p:nvPr/>
          </p:nvSpPr>
          <p:spPr>
            <a:xfrm>
              <a:off x="1713249" y="1143000"/>
              <a:ext cx="1502699" cy="7755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F3F3F3"/>
                  </a:solidFill>
                  <a:latin typeface="Times New Roman"/>
                  <a:ea typeface="Times New Roman"/>
                  <a:cs typeface="Times New Roman"/>
                  <a:sym typeface="Times New Roman"/>
                </a:rPr>
                <a:t>Volumetric Scattering</a:t>
              </a:r>
            </a:p>
          </p:txBody>
        </p:sp>
        <p:sp>
          <p:nvSpPr>
            <p:cNvPr id="203" name="Shape 203"/>
            <p:cNvSpPr txBox="1"/>
            <p:nvPr/>
          </p:nvSpPr>
          <p:spPr>
            <a:xfrm>
              <a:off x="2274428" y="3199605"/>
              <a:ext cx="2754899" cy="4382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FF0000"/>
                  </a:solidFill>
                  <a:latin typeface="Times New Roman"/>
                  <a:ea typeface="Times New Roman"/>
                  <a:cs typeface="Times New Roman"/>
                  <a:sym typeface="Times New Roman"/>
                </a:rPr>
                <a:t>Direct Illumination</a:t>
              </a:r>
            </a:p>
          </p:txBody>
        </p:sp>
      </p:grpSp>
      <p:sp>
        <p:nvSpPr>
          <p:cNvPr id="204" name="Shape 204"/>
          <p:cNvSpPr/>
          <p:nvPr/>
        </p:nvSpPr>
        <p:spPr>
          <a:xfrm>
            <a:off x="2062576" y="5195862"/>
            <a:ext cx="1052699" cy="681299"/>
          </a:xfrm>
          <a:prstGeom prst="rect">
            <a:avLst/>
          </a:prstGeom>
          <a:noFill/>
          <a:ln w="12700" cap="flat" cmpd="sng">
            <a:solidFill>
              <a:srgbClr val="FFFF9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Arial"/>
              <a:ea typeface="Arial"/>
              <a:cs typeface="Arial"/>
              <a:sym typeface="Arial"/>
            </a:endParaRPr>
          </a:p>
        </p:txBody>
      </p:sp>
      <p:sp>
        <p:nvSpPr>
          <p:cNvPr id="205" name="Shape 205"/>
          <p:cNvSpPr/>
          <p:nvPr/>
        </p:nvSpPr>
        <p:spPr>
          <a:xfrm>
            <a:off x="2244736" y="5424462"/>
            <a:ext cx="246899" cy="246899"/>
          </a:xfrm>
          <a:prstGeom prst="ellipse">
            <a:avLst/>
          </a:prstGeom>
          <a:solidFill>
            <a:srgbClr val="FFFF99"/>
          </a:solidFill>
          <a:ln>
            <a:noFill/>
          </a:ln>
        </p:spPr>
        <p:txBody>
          <a:bodyPr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Times New Roman"/>
              <a:ea typeface="Times New Roman"/>
              <a:cs typeface="Times New Roman"/>
              <a:sym typeface="Times New Roman"/>
            </a:endParaRPr>
          </a:p>
        </p:txBody>
      </p:sp>
      <p:sp>
        <p:nvSpPr>
          <p:cNvPr id="206" name="Shape 206"/>
          <p:cNvSpPr/>
          <p:nvPr/>
        </p:nvSpPr>
        <p:spPr>
          <a:xfrm>
            <a:off x="3066533" y="5272062"/>
            <a:ext cx="76199" cy="533399"/>
          </a:xfrm>
          <a:prstGeom prst="rect">
            <a:avLst/>
          </a:prstGeom>
          <a:solidFill>
            <a:srgbClr val="1C1C1C"/>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07" name="Shape 207"/>
          <p:cNvSpPr/>
          <p:nvPr/>
        </p:nvSpPr>
        <p:spPr>
          <a:xfrm>
            <a:off x="3115300" y="5195862"/>
            <a:ext cx="117600" cy="685799"/>
          </a:xfrm>
          <a:prstGeom prst="ellipse">
            <a:avLst/>
          </a:prstGeom>
          <a:solidFill>
            <a:srgbClr val="FFFF99"/>
          </a:solidFill>
          <a:ln>
            <a:noFill/>
          </a:ln>
        </p:spPr>
        <p:txBody>
          <a:bodyPr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Times New Roman"/>
              <a:ea typeface="Times New Roman"/>
              <a:cs typeface="Times New Roman"/>
              <a:sym typeface="Times New Roman"/>
            </a:endParaRPr>
          </a:p>
        </p:txBody>
      </p:sp>
      <p:sp>
        <p:nvSpPr>
          <p:cNvPr id="208" name="Shape 208"/>
          <p:cNvSpPr/>
          <p:nvPr/>
        </p:nvSpPr>
        <p:spPr>
          <a:xfrm>
            <a:off x="2728141" y="5283339"/>
            <a:ext cx="3372599" cy="534300"/>
          </a:xfrm>
          <a:custGeom>
            <a:avLst/>
            <a:gdLst/>
            <a:ahLst/>
            <a:cxnLst/>
            <a:rect l="0" t="0" r="0" b="0"/>
            <a:pathLst>
              <a:path w="120000" h="120000" extrusionOk="0">
                <a:moveTo>
                  <a:pt x="120000" y="101333"/>
                </a:moveTo>
                <a:lnTo>
                  <a:pt x="13943" y="0"/>
                </a:lnTo>
                <a:lnTo>
                  <a:pt x="0" y="48000"/>
                </a:lnTo>
                <a:lnTo>
                  <a:pt x="13521" y="120000"/>
                </a:lnTo>
                <a:lnTo>
                  <a:pt x="120000" y="101333"/>
                </a:lnTo>
                <a:close/>
              </a:path>
            </a:pathLst>
          </a:custGeom>
          <a:solidFill>
            <a:srgbClr val="FFCC66">
              <a:alpha val="40000"/>
            </a:srgbClr>
          </a:solidFill>
          <a:ln w="9525" cap="flat" cmpd="sng">
            <a:solidFill>
              <a:srgbClr val="FFCC6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09" name="Shape 209"/>
          <p:cNvSpPr txBox="1"/>
          <p:nvPr/>
        </p:nvSpPr>
        <p:spPr>
          <a:xfrm>
            <a:off x="2034425" y="5935384"/>
            <a:ext cx="1295400" cy="4001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Projector</a:t>
            </a:r>
          </a:p>
        </p:txBody>
      </p:sp>
      <p:sp>
        <p:nvSpPr>
          <p:cNvPr id="210" name="Shape 210"/>
          <p:cNvSpPr/>
          <p:nvPr/>
        </p:nvSpPr>
        <p:spPr>
          <a:xfrm>
            <a:off x="2604400" y="5359539"/>
            <a:ext cx="152399" cy="381000"/>
          </a:xfrm>
          <a:prstGeom prst="ellipse">
            <a:avLst/>
          </a:prstGeom>
          <a:noFill/>
          <a:ln w="34925" cap="flat" cmpd="sng">
            <a:solidFill>
              <a:srgbClr val="FFFF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11" name="Shape 211"/>
          <p:cNvSpPr/>
          <p:nvPr/>
        </p:nvSpPr>
        <p:spPr>
          <a:xfrm>
            <a:off x="2728141" y="5258598"/>
            <a:ext cx="3360600" cy="558000"/>
          </a:xfrm>
          <a:custGeom>
            <a:avLst/>
            <a:gdLst/>
            <a:ahLst/>
            <a:cxnLst/>
            <a:rect l="0" t="0" r="0" b="0"/>
            <a:pathLst>
              <a:path w="120000" h="120000" extrusionOk="0">
                <a:moveTo>
                  <a:pt x="120000" y="99574"/>
                </a:moveTo>
                <a:lnTo>
                  <a:pt x="13568" y="0"/>
                </a:lnTo>
                <a:lnTo>
                  <a:pt x="0" y="22978"/>
                </a:lnTo>
                <a:lnTo>
                  <a:pt x="0" y="84255"/>
                </a:lnTo>
                <a:lnTo>
                  <a:pt x="14416" y="120000"/>
                </a:lnTo>
                <a:lnTo>
                  <a:pt x="120000" y="99574"/>
                </a:lnTo>
                <a:close/>
              </a:path>
            </a:pathLst>
          </a:custGeom>
          <a:solidFill>
            <a:srgbClr val="FFCC66">
              <a:alpha val="40000"/>
            </a:srgbClr>
          </a:solidFill>
          <a:ln w="9525" cap="flat" cmpd="sng">
            <a:solidFill>
              <a:srgbClr val="FFCC6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12" name="Shape 212"/>
          <p:cNvSpPr/>
          <p:nvPr/>
        </p:nvSpPr>
        <p:spPr>
          <a:xfrm rot="-2716324">
            <a:off x="5448245" y="5210111"/>
            <a:ext cx="1340265" cy="961817"/>
          </a:xfrm>
          <a:custGeom>
            <a:avLst/>
            <a:gdLst/>
            <a:ahLst/>
            <a:cxnLst/>
            <a:rect l="0" t="0" r="0" b="0"/>
            <a:pathLst>
              <a:path w="120000" h="120000" extrusionOk="0">
                <a:moveTo>
                  <a:pt x="120000" y="827"/>
                </a:moveTo>
                <a:cubicBezTo>
                  <a:pt x="101296" y="275"/>
                  <a:pt x="82592" y="0"/>
                  <a:pt x="70000" y="15724"/>
                </a:cubicBezTo>
                <a:cubicBezTo>
                  <a:pt x="57407" y="31448"/>
                  <a:pt x="56111" y="77793"/>
                  <a:pt x="44444" y="95172"/>
                </a:cubicBezTo>
                <a:cubicBezTo>
                  <a:pt x="32777" y="112551"/>
                  <a:pt x="7407" y="115862"/>
                  <a:pt x="0" y="120000"/>
                </a:cubicBezTo>
              </a:path>
            </a:pathLst>
          </a:custGeom>
          <a:noFill/>
          <a:ln w="31750" cap="flat" cmpd="sng">
            <a:solidFill>
              <a:srgbClr val="FFFF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13" name="Shape 213"/>
          <p:cNvSpPr/>
          <p:nvPr/>
        </p:nvSpPr>
        <p:spPr>
          <a:xfrm>
            <a:off x="2062575" y="5193600"/>
            <a:ext cx="1052699" cy="685799"/>
          </a:xfrm>
          <a:prstGeom prst="rect">
            <a:avLst/>
          </a:prstGeom>
          <a:solidFill>
            <a:srgbClr val="F1C23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nvGrpSpPr>
          <p:cNvPr id="214" name="Shape 214"/>
          <p:cNvGrpSpPr/>
          <p:nvPr/>
        </p:nvGrpSpPr>
        <p:grpSpPr>
          <a:xfrm>
            <a:off x="5851675" y="4790125"/>
            <a:ext cx="533399" cy="1801799"/>
            <a:chOff x="7177950" y="5160900"/>
            <a:chExt cx="533399" cy="1801799"/>
          </a:xfrm>
        </p:grpSpPr>
        <p:sp>
          <p:nvSpPr>
            <p:cNvPr id="215" name="Shape 215"/>
            <p:cNvSpPr/>
            <p:nvPr/>
          </p:nvSpPr>
          <p:spPr>
            <a:xfrm>
              <a:off x="7177950" y="5160900"/>
              <a:ext cx="76199" cy="1344599"/>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6" name="Shape 216"/>
            <p:cNvSpPr/>
            <p:nvPr/>
          </p:nvSpPr>
          <p:spPr>
            <a:xfrm>
              <a:off x="7330350" y="5283350"/>
              <a:ext cx="76199" cy="1344599"/>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7" name="Shape 217"/>
            <p:cNvSpPr/>
            <p:nvPr/>
          </p:nvSpPr>
          <p:spPr>
            <a:xfrm>
              <a:off x="7482750" y="5465700"/>
              <a:ext cx="76199" cy="1344599"/>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8" name="Shape 218"/>
            <p:cNvSpPr/>
            <p:nvPr/>
          </p:nvSpPr>
          <p:spPr>
            <a:xfrm>
              <a:off x="7635150" y="5618100"/>
              <a:ext cx="76199" cy="1344599"/>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219" name="Shape 219"/>
          <p:cNvSpPr/>
          <p:nvPr/>
        </p:nvSpPr>
        <p:spPr>
          <a:xfrm rot="-2716324">
            <a:off x="5448245" y="5210346"/>
            <a:ext cx="1340265" cy="961817"/>
          </a:xfrm>
          <a:custGeom>
            <a:avLst/>
            <a:gdLst/>
            <a:ahLst/>
            <a:cxnLst/>
            <a:rect l="0" t="0" r="0" b="0"/>
            <a:pathLst>
              <a:path w="120000" h="120000" extrusionOk="0">
                <a:moveTo>
                  <a:pt x="120000" y="827"/>
                </a:moveTo>
                <a:cubicBezTo>
                  <a:pt x="101296" y="275"/>
                  <a:pt x="82592" y="0"/>
                  <a:pt x="70000" y="15724"/>
                </a:cubicBezTo>
                <a:cubicBezTo>
                  <a:pt x="57407" y="31448"/>
                  <a:pt x="56111" y="77793"/>
                  <a:pt x="44444" y="95172"/>
                </a:cubicBezTo>
                <a:cubicBezTo>
                  <a:pt x="32777" y="112551"/>
                  <a:pt x="7407" y="115862"/>
                  <a:pt x="0" y="120000"/>
                </a:cubicBezTo>
              </a:path>
            </a:pathLst>
          </a:custGeom>
          <a:noFill/>
          <a:ln w="31750" cap="flat" cmpd="sng">
            <a:solidFill>
              <a:srgbClr val="FFFF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Tree>
  </p:cSld>
  <p:clrMapOvr>
    <a:masterClrMapping/>
  </p:clrMapOvr>
  <p:transition>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6" name="Text Box 5"/>
          <p:cNvSpPr txBox="1">
            <a:spLocks noChangeArrowheads="1"/>
          </p:cNvSpPr>
          <p:nvPr/>
        </p:nvSpPr>
        <p:spPr bwMode="auto">
          <a:xfrm>
            <a:off x="609600" y="4705350"/>
            <a:ext cx="3733800" cy="400050"/>
          </a:xfrm>
          <a:prstGeom prst="rect">
            <a:avLst/>
          </a:prstGeom>
          <a:noFill/>
          <a:ln w="9525">
            <a:noFill/>
            <a:miter lim="800000"/>
            <a:headEnd/>
            <a:tailEnd/>
          </a:ln>
        </p:spPr>
        <p:txBody>
          <a:bodyPr wrap="square">
            <a:spAutoFit/>
          </a:bodyPr>
          <a:lstStyle/>
          <a:p>
            <a:pPr algn="ctr">
              <a:spcBef>
                <a:spcPct val="50000"/>
              </a:spcBef>
            </a:pPr>
            <a:r>
              <a:rPr lang="en-US" sz="2000">
                <a:solidFill>
                  <a:schemeClr val="accent6">
                    <a:lumMod val="75000"/>
                  </a:schemeClr>
                </a:solidFill>
                <a:latin typeface="Times New Roman" pitchFamily="18" charset="0"/>
                <a:cs typeface="Times New Roman" pitchFamily="18" charset="0"/>
              </a:rPr>
              <a:t>Direct Component</a:t>
            </a:r>
          </a:p>
        </p:txBody>
      </p:sp>
      <p:sp>
        <p:nvSpPr>
          <p:cNvPr id="78857" name="Text Box 5"/>
          <p:cNvSpPr txBox="1">
            <a:spLocks noChangeArrowheads="1"/>
          </p:cNvSpPr>
          <p:nvPr/>
        </p:nvSpPr>
        <p:spPr bwMode="auto">
          <a:xfrm>
            <a:off x="4800600" y="4705350"/>
            <a:ext cx="3733800" cy="400050"/>
          </a:xfrm>
          <a:prstGeom prst="rect">
            <a:avLst/>
          </a:prstGeom>
          <a:noFill/>
          <a:ln w="9525">
            <a:noFill/>
            <a:miter lim="800000"/>
            <a:headEnd/>
            <a:tailEnd/>
          </a:ln>
        </p:spPr>
        <p:txBody>
          <a:bodyPr wrap="square">
            <a:spAutoFit/>
          </a:bodyPr>
          <a:lstStyle/>
          <a:p>
            <a:pPr algn="ctr">
              <a:spcBef>
                <a:spcPct val="50000"/>
              </a:spcBef>
            </a:pPr>
            <a:r>
              <a:rPr lang="en-US" sz="2000">
                <a:solidFill>
                  <a:schemeClr val="accent6">
                    <a:lumMod val="75000"/>
                  </a:schemeClr>
                </a:solidFill>
                <a:latin typeface="Times New Roman" pitchFamily="18" charset="0"/>
                <a:cs typeface="Times New Roman" pitchFamily="18" charset="0"/>
              </a:rPr>
              <a:t>Global Component</a:t>
            </a:r>
          </a:p>
        </p:txBody>
      </p:sp>
      <p:sp>
        <p:nvSpPr>
          <p:cNvPr id="78859" name="Text Box 5"/>
          <p:cNvSpPr txBox="1">
            <a:spLocks noChangeArrowheads="1"/>
          </p:cNvSpPr>
          <p:nvPr/>
        </p:nvSpPr>
        <p:spPr bwMode="auto">
          <a:xfrm>
            <a:off x="0" y="5558135"/>
            <a:ext cx="9144000" cy="461665"/>
          </a:xfrm>
          <a:prstGeom prst="rect">
            <a:avLst/>
          </a:prstGeom>
          <a:noFill/>
          <a:ln w="9525">
            <a:noFill/>
            <a:miter lim="800000"/>
            <a:headEnd/>
            <a:tailEnd/>
          </a:ln>
        </p:spPr>
        <p:txBody>
          <a:bodyPr>
            <a:spAutoFit/>
          </a:bodyPr>
          <a:lstStyle/>
          <a:p>
            <a:pPr algn="ctr">
              <a:spcBef>
                <a:spcPct val="50000"/>
              </a:spcBef>
            </a:pPr>
            <a:r>
              <a:rPr lang="en-US" sz="2400" dirty="0">
                <a:solidFill>
                  <a:schemeClr val="accent6">
                    <a:lumMod val="75000"/>
                  </a:schemeClr>
                </a:solidFill>
                <a:latin typeface="Times New Roman" pitchFamily="18" charset="0"/>
                <a:cs typeface="Times New Roman" pitchFamily="18" charset="0"/>
              </a:rPr>
              <a:t>Focal plane </a:t>
            </a:r>
            <a:r>
              <a:rPr lang="en-US" sz="2400" dirty="0" smtClean="0">
                <a:solidFill>
                  <a:schemeClr val="accent6">
                    <a:lumMod val="75000"/>
                  </a:schemeClr>
                </a:solidFill>
                <a:latin typeface="Times New Roman" pitchFamily="18" charset="0"/>
                <a:cs typeface="Times New Roman" pitchFamily="18" charset="0"/>
              </a:rPr>
              <a:t>moving from the front to the back</a:t>
            </a:r>
            <a:endParaRPr lang="en-US" sz="2400" dirty="0">
              <a:solidFill>
                <a:schemeClr val="accent6">
                  <a:lumMod val="75000"/>
                </a:schemeClr>
              </a:solidFill>
              <a:latin typeface="Times New Roman" pitchFamily="18" charset="0"/>
              <a:cs typeface="Times New Roman" pitchFamily="18" charset="0"/>
            </a:endParaRPr>
          </a:p>
        </p:txBody>
      </p:sp>
      <p:sp>
        <p:nvSpPr>
          <p:cNvPr id="13" name="Text Box 5"/>
          <p:cNvSpPr txBox="1">
            <a:spLocks noChangeArrowheads="1"/>
          </p:cNvSpPr>
          <p:nvPr/>
        </p:nvSpPr>
        <p:spPr bwMode="auto">
          <a:xfrm>
            <a:off x="0" y="253425"/>
            <a:ext cx="9144000" cy="584775"/>
          </a:xfrm>
          <a:prstGeom prst="rect">
            <a:avLst/>
          </a:prstGeom>
          <a:noFill/>
          <a:ln w="9525">
            <a:noFill/>
            <a:miter lim="800000"/>
            <a:headEnd/>
            <a:tailEnd/>
          </a:ln>
        </p:spPr>
        <p:txBody>
          <a:bodyPr>
            <a:spAutoFit/>
          </a:bodyPr>
          <a:lstStyle/>
          <a:p>
            <a:pPr algn="ctr">
              <a:spcBef>
                <a:spcPct val="50000"/>
              </a:spcBef>
            </a:pPr>
            <a:r>
              <a:rPr lang="en-US" sz="3200" dirty="0" smtClean="0">
                <a:solidFill>
                  <a:srgbClr val="FFFF99"/>
                </a:solidFill>
                <a:latin typeface="Times New Roman" pitchFamily="18" charset="0"/>
                <a:cs typeface="Times New Roman" pitchFamily="18" charset="0"/>
              </a:rPr>
              <a:t>How does Defocus affect Direct-Global Separation?</a:t>
            </a:r>
            <a:endParaRPr lang="en-US" sz="3200" dirty="0">
              <a:solidFill>
                <a:srgbClr val="FFFF99"/>
              </a:solidFill>
              <a:latin typeface="Times New Roman" pitchFamily="18" charset="0"/>
              <a:cs typeface="Times New Roman" pitchFamily="18" charset="0"/>
            </a:endParaRPr>
          </a:p>
        </p:txBody>
      </p:sp>
      <p:sp>
        <p:nvSpPr>
          <p:cNvPr id="14" name="Slide Number Placeholder 13"/>
          <p:cNvSpPr>
            <a:spLocks noGrp="1"/>
          </p:cNvSpPr>
          <p:nvPr>
            <p:ph type="sldNum" sz="quarter" idx="12"/>
          </p:nvPr>
        </p:nvSpPr>
        <p:spPr/>
        <p:txBody>
          <a:bodyPr/>
          <a:lstStyle/>
          <a:p>
            <a:pPr>
              <a:defRPr/>
            </a:pPr>
            <a:fld id="{C2B633D9-1C18-44F0-AFE3-313340BFA8EB}" type="slidenum">
              <a:rPr lang="en-US" smtClean="0"/>
              <a:pPr>
                <a:defRPr/>
              </a:pPr>
              <a:t>30</a:t>
            </a:fld>
            <a:endParaRPr lang="en-US"/>
          </a:p>
        </p:txBody>
      </p:sp>
      <p:pic>
        <p:nvPicPr>
          <p:cNvPr id="395269" name="Picture 5" descr="F:\ReconstructionOfTranslucentObjects\ShapeFromProjectorDefocus\Experiments\11-10-2008\WhiteSceneFinal\Results\Processed\IMG_DIR_01.tiff"/>
          <p:cNvPicPr>
            <a:picLocks noChangeAspect="1" noChangeArrowheads="1"/>
          </p:cNvPicPr>
          <p:nvPr/>
        </p:nvPicPr>
        <p:blipFill>
          <a:blip r:embed="rId3"/>
          <a:srcRect/>
          <a:stretch>
            <a:fillRect/>
          </a:stretch>
        </p:blipFill>
        <p:spPr bwMode="auto">
          <a:xfrm>
            <a:off x="612648" y="2213991"/>
            <a:ext cx="3708467" cy="2478024"/>
          </a:xfrm>
          <a:prstGeom prst="rect">
            <a:avLst/>
          </a:prstGeom>
          <a:noFill/>
          <a:ln>
            <a:solidFill>
              <a:schemeClr val="tx1">
                <a:lumMod val="75000"/>
                <a:lumOff val="25000"/>
              </a:schemeClr>
            </a:solidFill>
          </a:ln>
        </p:spPr>
      </p:pic>
      <p:pic>
        <p:nvPicPr>
          <p:cNvPr id="395270" name="Picture 6" descr="F:\ReconstructionOfTranslucentObjects\ShapeFromProjectorDefocus\Experiments\11-10-2008\WhiteSceneFinal\Results\Processed\IMG_GLO_01.tiff"/>
          <p:cNvPicPr>
            <a:picLocks noChangeAspect="1" noChangeArrowheads="1"/>
          </p:cNvPicPr>
          <p:nvPr/>
        </p:nvPicPr>
        <p:blipFill>
          <a:blip r:embed="rId4"/>
          <a:srcRect/>
          <a:stretch>
            <a:fillRect/>
          </a:stretch>
        </p:blipFill>
        <p:spPr bwMode="auto">
          <a:xfrm>
            <a:off x="4748022" y="2213991"/>
            <a:ext cx="3708467" cy="2478024"/>
          </a:xfrm>
          <a:prstGeom prst="rect">
            <a:avLst/>
          </a:prstGeom>
          <a:noFill/>
          <a:ln>
            <a:solidFill>
              <a:schemeClr val="tx1">
                <a:lumMod val="75000"/>
                <a:lumOff val="25000"/>
              </a:schemeClr>
            </a:solidFill>
          </a:ln>
        </p:spPr>
      </p:pic>
      <p:pic>
        <p:nvPicPr>
          <p:cNvPr id="395271" name="Picture 7" descr="F:\ReconstructionOfTranslucentObjects\ShapeFromProjectorDefocus\Experiments\11-10-2008\WhiteSceneFinal\Results\Processed\IMG_GLO_02.tiff"/>
          <p:cNvPicPr>
            <a:picLocks noChangeAspect="1" noChangeArrowheads="1"/>
          </p:cNvPicPr>
          <p:nvPr/>
        </p:nvPicPr>
        <p:blipFill>
          <a:blip r:embed="rId5"/>
          <a:srcRect/>
          <a:stretch>
            <a:fillRect/>
          </a:stretch>
        </p:blipFill>
        <p:spPr bwMode="auto">
          <a:xfrm>
            <a:off x="4748022" y="2213991"/>
            <a:ext cx="3708468" cy="2478024"/>
          </a:xfrm>
          <a:prstGeom prst="rect">
            <a:avLst/>
          </a:prstGeom>
          <a:noFill/>
          <a:ln>
            <a:solidFill>
              <a:schemeClr val="tx1">
                <a:lumMod val="75000"/>
                <a:lumOff val="25000"/>
              </a:schemeClr>
            </a:solidFill>
          </a:ln>
        </p:spPr>
      </p:pic>
      <p:pic>
        <p:nvPicPr>
          <p:cNvPr id="395272" name="Picture 8" descr="F:\ReconstructionOfTranslucentObjects\ShapeFromProjectorDefocus\Experiments\11-10-2008\WhiteSceneFinal\Results\Processed\IMG_DIR_02.tiff"/>
          <p:cNvPicPr>
            <a:picLocks noChangeAspect="1" noChangeArrowheads="1"/>
          </p:cNvPicPr>
          <p:nvPr/>
        </p:nvPicPr>
        <p:blipFill>
          <a:blip r:embed="rId6"/>
          <a:srcRect/>
          <a:stretch>
            <a:fillRect/>
          </a:stretch>
        </p:blipFill>
        <p:spPr bwMode="auto">
          <a:xfrm>
            <a:off x="612648" y="2213991"/>
            <a:ext cx="3708468" cy="2478024"/>
          </a:xfrm>
          <a:prstGeom prst="rect">
            <a:avLst/>
          </a:prstGeom>
          <a:noFill/>
          <a:ln>
            <a:solidFill>
              <a:schemeClr val="tx1">
                <a:lumMod val="75000"/>
                <a:lumOff val="25000"/>
              </a:schemeClr>
            </a:solidFill>
          </a:ln>
        </p:spPr>
      </p:pic>
      <p:pic>
        <p:nvPicPr>
          <p:cNvPr id="395273" name="Picture 9" descr="F:\ReconstructionOfTranslucentObjects\ShapeFromProjectorDefocus\Experiments\11-10-2008\WhiteSceneFinal\Results\Processed\IMG_GLO_03.tiff"/>
          <p:cNvPicPr>
            <a:picLocks noChangeAspect="1" noChangeArrowheads="1"/>
          </p:cNvPicPr>
          <p:nvPr/>
        </p:nvPicPr>
        <p:blipFill>
          <a:blip r:embed="rId7"/>
          <a:srcRect/>
          <a:stretch>
            <a:fillRect/>
          </a:stretch>
        </p:blipFill>
        <p:spPr bwMode="auto">
          <a:xfrm>
            <a:off x="4748022" y="2212848"/>
            <a:ext cx="3710178" cy="2479167"/>
          </a:xfrm>
          <a:prstGeom prst="rect">
            <a:avLst/>
          </a:prstGeom>
          <a:noFill/>
          <a:ln>
            <a:solidFill>
              <a:schemeClr val="tx1">
                <a:lumMod val="75000"/>
                <a:lumOff val="25000"/>
              </a:schemeClr>
            </a:solidFill>
          </a:ln>
        </p:spPr>
      </p:pic>
      <p:pic>
        <p:nvPicPr>
          <p:cNvPr id="395274" name="Picture 10" descr="F:\ReconstructionOfTranslucentObjects\ShapeFromProjectorDefocus\Experiments\11-10-2008\WhiteSceneFinal\Results\Processed\IMG_DIR_03.tiff"/>
          <p:cNvPicPr>
            <a:picLocks noChangeAspect="1" noChangeArrowheads="1"/>
          </p:cNvPicPr>
          <p:nvPr/>
        </p:nvPicPr>
        <p:blipFill>
          <a:blip r:embed="rId8"/>
          <a:srcRect/>
          <a:stretch>
            <a:fillRect/>
          </a:stretch>
        </p:blipFill>
        <p:spPr bwMode="auto">
          <a:xfrm>
            <a:off x="612648" y="2212848"/>
            <a:ext cx="3710178" cy="2479167"/>
          </a:xfrm>
          <a:prstGeom prst="rect">
            <a:avLst/>
          </a:prstGeom>
          <a:noFill/>
          <a:ln>
            <a:solidFill>
              <a:schemeClr val="tx1">
                <a:lumMod val="75000"/>
                <a:lumOff val="25000"/>
              </a:schemeClr>
            </a:solidFill>
          </a:ln>
        </p:spPr>
      </p:pic>
      <p:pic>
        <p:nvPicPr>
          <p:cNvPr id="395275" name="Picture 11" descr="F:\ReconstructionOfTranslucentObjects\ShapeFromProjectorDefocus\Experiments\11-10-2008\WhiteSceneFinal\Results\Processed\IMG_GLO_04.tiff"/>
          <p:cNvPicPr>
            <a:picLocks noChangeAspect="1" noChangeArrowheads="1"/>
          </p:cNvPicPr>
          <p:nvPr/>
        </p:nvPicPr>
        <p:blipFill>
          <a:blip r:embed="rId9"/>
          <a:srcRect/>
          <a:stretch>
            <a:fillRect/>
          </a:stretch>
        </p:blipFill>
        <p:spPr bwMode="auto">
          <a:xfrm>
            <a:off x="4748022" y="2212848"/>
            <a:ext cx="3710178" cy="2479167"/>
          </a:xfrm>
          <a:prstGeom prst="rect">
            <a:avLst/>
          </a:prstGeom>
          <a:noFill/>
          <a:ln>
            <a:solidFill>
              <a:schemeClr val="tx1">
                <a:lumMod val="75000"/>
                <a:lumOff val="25000"/>
              </a:schemeClr>
            </a:solidFill>
          </a:ln>
        </p:spPr>
      </p:pic>
      <p:pic>
        <p:nvPicPr>
          <p:cNvPr id="395276" name="Picture 12" descr="F:\ReconstructionOfTranslucentObjects\ShapeFromProjectorDefocus\Experiments\11-10-2008\WhiteSceneFinal\Results\Processed\IMG_DIR_04.tiff"/>
          <p:cNvPicPr>
            <a:picLocks noChangeAspect="1" noChangeArrowheads="1"/>
          </p:cNvPicPr>
          <p:nvPr/>
        </p:nvPicPr>
        <p:blipFill>
          <a:blip r:embed="rId10"/>
          <a:srcRect/>
          <a:stretch>
            <a:fillRect/>
          </a:stretch>
        </p:blipFill>
        <p:spPr bwMode="auto">
          <a:xfrm>
            <a:off x="612648" y="2212848"/>
            <a:ext cx="3710178" cy="2479167"/>
          </a:xfrm>
          <a:prstGeom prst="rect">
            <a:avLst/>
          </a:prstGeom>
          <a:noFill/>
          <a:ln>
            <a:solidFill>
              <a:schemeClr val="tx1">
                <a:lumMod val="75000"/>
                <a:lumOff val="25000"/>
              </a:schemeClr>
            </a:solidFill>
          </a:ln>
        </p:spPr>
      </p:pic>
      <p:pic>
        <p:nvPicPr>
          <p:cNvPr id="395277" name="Picture 13" descr="F:\ReconstructionOfTranslucentObjects\ShapeFromProjectorDefocus\Experiments\11-10-2008\WhiteSceneFinal\Results\Processed\IMG_GLO_05.tiff"/>
          <p:cNvPicPr>
            <a:picLocks noChangeAspect="1" noChangeArrowheads="1"/>
          </p:cNvPicPr>
          <p:nvPr/>
        </p:nvPicPr>
        <p:blipFill>
          <a:blip r:embed="rId11"/>
          <a:srcRect/>
          <a:stretch>
            <a:fillRect/>
          </a:stretch>
        </p:blipFill>
        <p:spPr bwMode="auto">
          <a:xfrm>
            <a:off x="4748022" y="2212848"/>
            <a:ext cx="3710178" cy="2479167"/>
          </a:xfrm>
          <a:prstGeom prst="rect">
            <a:avLst/>
          </a:prstGeom>
          <a:noFill/>
          <a:ln>
            <a:solidFill>
              <a:schemeClr val="tx1">
                <a:lumMod val="75000"/>
                <a:lumOff val="25000"/>
              </a:schemeClr>
            </a:solidFill>
          </a:ln>
        </p:spPr>
      </p:pic>
      <p:pic>
        <p:nvPicPr>
          <p:cNvPr id="395278" name="Picture 14" descr="F:\ReconstructionOfTranslucentObjects\ShapeFromProjectorDefocus\Experiments\11-10-2008\WhiteSceneFinal\Results\Processed\IMG_DIR_05.tiff"/>
          <p:cNvPicPr>
            <a:picLocks noChangeAspect="1" noChangeArrowheads="1"/>
          </p:cNvPicPr>
          <p:nvPr/>
        </p:nvPicPr>
        <p:blipFill>
          <a:blip r:embed="rId12"/>
          <a:srcRect/>
          <a:stretch>
            <a:fillRect/>
          </a:stretch>
        </p:blipFill>
        <p:spPr bwMode="auto">
          <a:xfrm>
            <a:off x="612648" y="2212848"/>
            <a:ext cx="3710178" cy="2479167"/>
          </a:xfrm>
          <a:prstGeom prst="rect">
            <a:avLst/>
          </a:prstGeom>
          <a:noFill/>
          <a:ln>
            <a:solidFill>
              <a:schemeClr val="tx1">
                <a:lumMod val="75000"/>
                <a:lumOff val="25000"/>
              </a:schemeClr>
            </a:solidFill>
          </a:ln>
        </p:spPr>
      </p:pic>
      <p:pic>
        <p:nvPicPr>
          <p:cNvPr id="395279" name="Picture 15" descr="F:\ReconstructionOfTranslucentObjects\ShapeFromProjectorDefocus\Experiments\11-10-2008\WhiteSceneFinal\Results\Processed\IMG_GLO_06.tiff"/>
          <p:cNvPicPr>
            <a:picLocks noChangeAspect="1" noChangeArrowheads="1"/>
          </p:cNvPicPr>
          <p:nvPr/>
        </p:nvPicPr>
        <p:blipFill>
          <a:blip r:embed="rId13"/>
          <a:srcRect/>
          <a:stretch>
            <a:fillRect/>
          </a:stretch>
        </p:blipFill>
        <p:spPr bwMode="auto">
          <a:xfrm>
            <a:off x="4748022" y="2212848"/>
            <a:ext cx="3710178" cy="2479167"/>
          </a:xfrm>
          <a:prstGeom prst="rect">
            <a:avLst/>
          </a:prstGeom>
          <a:noFill/>
          <a:ln>
            <a:solidFill>
              <a:schemeClr val="tx1">
                <a:lumMod val="75000"/>
                <a:lumOff val="25000"/>
              </a:schemeClr>
            </a:solidFill>
          </a:ln>
        </p:spPr>
      </p:pic>
      <p:pic>
        <p:nvPicPr>
          <p:cNvPr id="395280" name="Picture 16" descr="F:\ReconstructionOfTranslucentObjects\ShapeFromProjectorDefocus\Experiments\11-10-2008\WhiteSceneFinal\Results\Processed\IMG_DIR_06.tiff"/>
          <p:cNvPicPr>
            <a:picLocks noChangeAspect="1" noChangeArrowheads="1"/>
          </p:cNvPicPr>
          <p:nvPr/>
        </p:nvPicPr>
        <p:blipFill>
          <a:blip r:embed="rId14"/>
          <a:srcRect/>
          <a:stretch>
            <a:fillRect/>
          </a:stretch>
        </p:blipFill>
        <p:spPr bwMode="auto">
          <a:xfrm>
            <a:off x="612648" y="2212848"/>
            <a:ext cx="3710178" cy="2479167"/>
          </a:xfrm>
          <a:prstGeom prst="rect">
            <a:avLst/>
          </a:prstGeom>
          <a:noFill/>
          <a:ln>
            <a:solidFill>
              <a:schemeClr val="tx1">
                <a:lumMod val="75000"/>
                <a:lumOff val="25000"/>
              </a:schemeClr>
            </a:solidFill>
          </a:ln>
        </p:spPr>
      </p:pic>
      <p:pic>
        <p:nvPicPr>
          <p:cNvPr id="395281" name="Picture 17" descr="F:\ReconstructionOfTranslucentObjects\ShapeFromProjectorDefocus\Experiments\11-10-2008\WhiteSceneFinal\Results\Processed\IMG_GLO_07.tiff"/>
          <p:cNvPicPr>
            <a:picLocks noChangeAspect="1" noChangeArrowheads="1"/>
          </p:cNvPicPr>
          <p:nvPr/>
        </p:nvPicPr>
        <p:blipFill>
          <a:blip r:embed="rId15"/>
          <a:srcRect/>
          <a:stretch>
            <a:fillRect/>
          </a:stretch>
        </p:blipFill>
        <p:spPr bwMode="auto">
          <a:xfrm>
            <a:off x="4748022" y="2212848"/>
            <a:ext cx="3710178" cy="2479167"/>
          </a:xfrm>
          <a:prstGeom prst="rect">
            <a:avLst/>
          </a:prstGeom>
          <a:noFill/>
          <a:ln>
            <a:solidFill>
              <a:schemeClr val="tx1">
                <a:lumMod val="75000"/>
                <a:lumOff val="25000"/>
              </a:schemeClr>
            </a:solidFill>
          </a:ln>
        </p:spPr>
      </p:pic>
      <p:pic>
        <p:nvPicPr>
          <p:cNvPr id="395282" name="Picture 18" descr="F:\ReconstructionOfTranslucentObjects\ShapeFromProjectorDefocus\Experiments\11-10-2008\WhiteSceneFinal\Results\Processed\IMG_DIR_07.tiff"/>
          <p:cNvPicPr>
            <a:picLocks noChangeAspect="1" noChangeArrowheads="1"/>
          </p:cNvPicPr>
          <p:nvPr/>
        </p:nvPicPr>
        <p:blipFill>
          <a:blip r:embed="rId16"/>
          <a:srcRect/>
          <a:stretch>
            <a:fillRect/>
          </a:stretch>
        </p:blipFill>
        <p:spPr bwMode="auto">
          <a:xfrm>
            <a:off x="612648" y="2212848"/>
            <a:ext cx="3710178" cy="2479167"/>
          </a:xfrm>
          <a:prstGeom prst="rect">
            <a:avLst/>
          </a:prstGeom>
          <a:noFill/>
          <a:ln>
            <a:solidFill>
              <a:schemeClr val="tx1">
                <a:lumMod val="75000"/>
                <a:lumOff val="25000"/>
              </a:schemeClr>
            </a:solidFill>
          </a:ln>
        </p:spPr>
      </p:pic>
      <p:pic>
        <p:nvPicPr>
          <p:cNvPr id="395283" name="Picture 19" descr="F:\ReconstructionOfTranslucentObjects\ShapeFromProjectorDefocus\Experiments\11-10-2008\WhiteSceneFinal\Results\Processed\IMG_GLO_08.tiff"/>
          <p:cNvPicPr>
            <a:picLocks noChangeAspect="1" noChangeArrowheads="1"/>
          </p:cNvPicPr>
          <p:nvPr/>
        </p:nvPicPr>
        <p:blipFill>
          <a:blip r:embed="rId17"/>
          <a:srcRect/>
          <a:stretch>
            <a:fillRect/>
          </a:stretch>
        </p:blipFill>
        <p:spPr bwMode="auto">
          <a:xfrm>
            <a:off x="4748022" y="2212848"/>
            <a:ext cx="3710178" cy="2479167"/>
          </a:xfrm>
          <a:prstGeom prst="rect">
            <a:avLst/>
          </a:prstGeom>
          <a:noFill/>
          <a:ln>
            <a:solidFill>
              <a:schemeClr val="tx1">
                <a:lumMod val="75000"/>
                <a:lumOff val="25000"/>
              </a:schemeClr>
            </a:solidFill>
          </a:ln>
        </p:spPr>
      </p:pic>
      <p:pic>
        <p:nvPicPr>
          <p:cNvPr id="395284" name="Picture 20" descr="F:\ReconstructionOfTranslucentObjects\ShapeFromProjectorDefocus\Experiments\11-10-2008\WhiteSceneFinal\Results\Processed\IMG_DIR_08.tiff"/>
          <p:cNvPicPr>
            <a:picLocks noChangeAspect="1" noChangeArrowheads="1"/>
          </p:cNvPicPr>
          <p:nvPr/>
        </p:nvPicPr>
        <p:blipFill>
          <a:blip r:embed="rId18"/>
          <a:srcRect/>
          <a:stretch>
            <a:fillRect/>
          </a:stretch>
        </p:blipFill>
        <p:spPr bwMode="auto">
          <a:xfrm>
            <a:off x="612648" y="2212848"/>
            <a:ext cx="3710178" cy="2479167"/>
          </a:xfrm>
          <a:prstGeom prst="rect">
            <a:avLst/>
          </a:prstGeom>
          <a:noFill/>
          <a:ln>
            <a:solidFill>
              <a:schemeClr val="tx1">
                <a:lumMod val="75000"/>
                <a:lumOff val="25000"/>
              </a:schemeClr>
            </a:solidFill>
          </a:ln>
        </p:spPr>
      </p:pic>
      <p:pic>
        <p:nvPicPr>
          <p:cNvPr id="395285" name="Picture 21" descr="F:\ReconstructionOfTranslucentObjects\ShapeFromProjectorDefocus\Experiments\11-10-2008\WhiteSceneFinal\Results\Processed\IMG_GLO_09.tiff"/>
          <p:cNvPicPr>
            <a:picLocks noChangeAspect="1" noChangeArrowheads="1"/>
          </p:cNvPicPr>
          <p:nvPr/>
        </p:nvPicPr>
        <p:blipFill>
          <a:blip r:embed="rId19"/>
          <a:srcRect/>
          <a:stretch>
            <a:fillRect/>
          </a:stretch>
        </p:blipFill>
        <p:spPr bwMode="auto">
          <a:xfrm>
            <a:off x="4748022" y="2212848"/>
            <a:ext cx="3710178" cy="2479167"/>
          </a:xfrm>
          <a:prstGeom prst="rect">
            <a:avLst/>
          </a:prstGeom>
          <a:noFill/>
          <a:ln>
            <a:solidFill>
              <a:schemeClr val="tx1">
                <a:lumMod val="75000"/>
                <a:lumOff val="25000"/>
              </a:schemeClr>
            </a:solidFill>
          </a:ln>
        </p:spPr>
      </p:pic>
      <p:pic>
        <p:nvPicPr>
          <p:cNvPr id="395286" name="Picture 22" descr="F:\ReconstructionOfTranslucentObjects\ShapeFromProjectorDefocus\Experiments\11-10-2008\WhiteSceneFinal\Results\Processed\IMG_DIR_09.tiff"/>
          <p:cNvPicPr>
            <a:picLocks noChangeAspect="1" noChangeArrowheads="1"/>
          </p:cNvPicPr>
          <p:nvPr/>
        </p:nvPicPr>
        <p:blipFill>
          <a:blip r:embed="rId20"/>
          <a:srcRect/>
          <a:stretch>
            <a:fillRect/>
          </a:stretch>
        </p:blipFill>
        <p:spPr bwMode="auto">
          <a:xfrm>
            <a:off x="612648" y="2212848"/>
            <a:ext cx="3710178" cy="2479167"/>
          </a:xfrm>
          <a:prstGeom prst="rect">
            <a:avLst/>
          </a:prstGeom>
          <a:noFill/>
          <a:ln>
            <a:solidFill>
              <a:schemeClr val="tx1">
                <a:lumMod val="75000"/>
                <a:lumOff val="25000"/>
              </a:schemeClr>
            </a:solidFill>
          </a:ln>
        </p:spPr>
      </p:pic>
      <p:pic>
        <p:nvPicPr>
          <p:cNvPr id="395287" name="Picture 23" descr="F:\ReconstructionOfTranslucentObjects\ShapeFromProjectorDefocus\Experiments\11-10-2008\WhiteSceneFinal\Results\Processed\IMG_GLO_10.tiff"/>
          <p:cNvPicPr>
            <a:picLocks noChangeAspect="1" noChangeArrowheads="1"/>
          </p:cNvPicPr>
          <p:nvPr/>
        </p:nvPicPr>
        <p:blipFill>
          <a:blip r:embed="rId21"/>
          <a:srcRect/>
          <a:stretch>
            <a:fillRect/>
          </a:stretch>
        </p:blipFill>
        <p:spPr bwMode="auto">
          <a:xfrm>
            <a:off x="4748022" y="2212848"/>
            <a:ext cx="3710178" cy="2479167"/>
          </a:xfrm>
          <a:prstGeom prst="rect">
            <a:avLst/>
          </a:prstGeom>
          <a:noFill/>
          <a:ln>
            <a:solidFill>
              <a:schemeClr val="tx1">
                <a:lumMod val="75000"/>
                <a:lumOff val="25000"/>
              </a:schemeClr>
            </a:solidFill>
          </a:ln>
        </p:spPr>
      </p:pic>
      <p:pic>
        <p:nvPicPr>
          <p:cNvPr id="395288" name="Picture 24" descr="F:\ReconstructionOfTranslucentObjects\ShapeFromProjectorDefocus\Experiments\11-10-2008\WhiteSceneFinal\Results\Processed\IMG_DIR_10.tiff"/>
          <p:cNvPicPr>
            <a:picLocks noChangeAspect="1" noChangeArrowheads="1"/>
          </p:cNvPicPr>
          <p:nvPr/>
        </p:nvPicPr>
        <p:blipFill>
          <a:blip r:embed="rId22"/>
          <a:srcRect/>
          <a:stretch>
            <a:fillRect/>
          </a:stretch>
        </p:blipFill>
        <p:spPr bwMode="auto">
          <a:xfrm>
            <a:off x="612648" y="2212848"/>
            <a:ext cx="3710178" cy="2479167"/>
          </a:xfrm>
          <a:prstGeom prst="rect">
            <a:avLst/>
          </a:prstGeom>
          <a:noFill/>
          <a:ln>
            <a:solidFill>
              <a:schemeClr val="tx1">
                <a:lumMod val="75000"/>
                <a:lumOff val="25000"/>
              </a:schemeClr>
            </a:solidFill>
          </a:ln>
        </p:spPr>
      </p:pic>
      <p:pic>
        <p:nvPicPr>
          <p:cNvPr id="395289" name="Picture 25" descr="F:\ReconstructionOfTranslucentObjects\ShapeFromProjectorDefocus\Experiments\11-10-2008\WhiteSceneFinal\Results\Processed\IMG_GLO_11.tiff"/>
          <p:cNvPicPr>
            <a:picLocks noChangeAspect="1" noChangeArrowheads="1"/>
          </p:cNvPicPr>
          <p:nvPr/>
        </p:nvPicPr>
        <p:blipFill>
          <a:blip r:embed="rId23"/>
          <a:srcRect/>
          <a:stretch>
            <a:fillRect/>
          </a:stretch>
        </p:blipFill>
        <p:spPr bwMode="auto">
          <a:xfrm>
            <a:off x="4748022" y="2212848"/>
            <a:ext cx="3710178" cy="2479167"/>
          </a:xfrm>
          <a:prstGeom prst="rect">
            <a:avLst/>
          </a:prstGeom>
          <a:noFill/>
          <a:ln>
            <a:solidFill>
              <a:schemeClr val="tx1">
                <a:lumMod val="75000"/>
                <a:lumOff val="25000"/>
              </a:schemeClr>
            </a:solidFill>
          </a:ln>
        </p:spPr>
      </p:pic>
      <p:pic>
        <p:nvPicPr>
          <p:cNvPr id="395290" name="Picture 26" descr="F:\ReconstructionOfTranslucentObjects\ShapeFromProjectorDefocus\Experiments\11-10-2008\WhiteSceneFinal\Results\Processed\IMG_DIR_11.tiff"/>
          <p:cNvPicPr>
            <a:picLocks noChangeAspect="1" noChangeArrowheads="1"/>
          </p:cNvPicPr>
          <p:nvPr/>
        </p:nvPicPr>
        <p:blipFill>
          <a:blip r:embed="rId24"/>
          <a:srcRect/>
          <a:stretch>
            <a:fillRect/>
          </a:stretch>
        </p:blipFill>
        <p:spPr bwMode="auto">
          <a:xfrm>
            <a:off x="612648" y="2212848"/>
            <a:ext cx="3710178" cy="2479167"/>
          </a:xfrm>
          <a:prstGeom prst="rect">
            <a:avLst/>
          </a:prstGeom>
          <a:noFill/>
          <a:ln>
            <a:solidFill>
              <a:schemeClr val="tx1">
                <a:lumMod val="75000"/>
                <a:lumOff val="25000"/>
              </a:schemeClr>
            </a:solidFill>
          </a:ln>
        </p:spPr>
      </p:pic>
    </p:spTree>
    <p:extLst>
      <p:ext uri="{BB962C8B-B14F-4D97-AF65-F5344CB8AC3E}">
        <p14:creationId xmlns:p14="http://schemas.microsoft.com/office/powerpoint/2010/main" val="774818164"/>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9526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9527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395270"/>
                                        </p:tgtEl>
                                        <p:attrNameLst>
                                          <p:attrName>style.visibility</p:attrName>
                                        </p:attrNameLst>
                                      </p:cBhvr>
                                      <p:to>
                                        <p:strVal val="hidden"/>
                                      </p:to>
                                    </p:set>
                                  </p:childTnLst>
                                </p:cTn>
                              </p:par>
                            </p:childTnLst>
                          </p:cTn>
                        </p:par>
                        <p:par>
                          <p:cTn id="14" fill="hold">
                            <p:stCondLst>
                              <p:cond delay="0"/>
                            </p:stCondLst>
                            <p:childTnLst>
                              <p:par>
                                <p:cTn id="15" presetID="1" presetClass="exit" presetSubtype="0" fill="hold" nodeType="afterEffect">
                                  <p:stCondLst>
                                    <p:cond delay="0"/>
                                  </p:stCondLst>
                                  <p:childTnLst>
                                    <p:set>
                                      <p:cBhvr>
                                        <p:cTn id="16" dur="1" fill="hold">
                                          <p:stCondLst>
                                            <p:cond delay="0"/>
                                          </p:stCondLst>
                                        </p:cTn>
                                        <p:tgtEl>
                                          <p:spTgt spid="395269"/>
                                        </p:tgtEl>
                                        <p:attrNameLst>
                                          <p:attrName>style.visibility</p:attrName>
                                        </p:attrNameLst>
                                      </p:cBhvr>
                                      <p:to>
                                        <p:strVal val="hidden"/>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395272"/>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395271"/>
                                        </p:tgtEl>
                                        <p:attrNameLst>
                                          <p:attrName>style.visibility</p:attrName>
                                        </p:attrNameLst>
                                      </p:cBhvr>
                                      <p:to>
                                        <p:strVal val="visible"/>
                                      </p:to>
                                    </p:set>
                                  </p:childTnLst>
                                </p:cTn>
                              </p:par>
                            </p:childTnLst>
                          </p:cTn>
                        </p:par>
                        <p:par>
                          <p:cTn id="23" fill="hold">
                            <p:stCondLst>
                              <p:cond delay="0"/>
                            </p:stCondLst>
                            <p:childTnLst>
                              <p:par>
                                <p:cTn id="24" presetID="1" presetClass="exit" presetSubtype="0" fill="hold" nodeType="afterEffect">
                                  <p:stCondLst>
                                    <p:cond delay="1500"/>
                                  </p:stCondLst>
                                  <p:childTnLst>
                                    <p:set>
                                      <p:cBhvr>
                                        <p:cTn id="25" dur="1" fill="hold">
                                          <p:stCondLst>
                                            <p:cond delay="0"/>
                                          </p:stCondLst>
                                        </p:cTn>
                                        <p:tgtEl>
                                          <p:spTgt spid="395272"/>
                                        </p:tgtEl>
                                        <p:attrNameLst>
                                          <p:attrName>style.visibility</p:attrName>
                                        </p:attrNameLst>
                                      </p:cBhvr>
                                      <p:to>
                                        <p:strVal val="hidden"/>
                                      </p:to>
                                    </p:set>
                                  </p:childTnLst>
                                </p:cTn>
                              </p:par>
                            </p:childTnLst>
                          </p:cTn>
                        </p:par>
                        <p:par>
                          <p:cTn id="26" fill="hold">
                            <p:stCondLst>
                              <p:cond delay="1500"/>
                            </p:stCondLst>
                            <p:childTnLst>
                              <p:par>
                                <p:cTn id="27" presetID="1" presetClass="exit" presetSubtype="0" fill="hold" nodeType="afterEffect">
                                  <p:stCondLst>
                                    <p:cond delay="0"/>
                                  </p:stCondLst>
                                  <p:childTnLst>
                                    <p:set>
                                      <p:cBhvr>
                                        <p:cTn id="28" dur="1" fill="hold">
                                          <p:stCondLst>
                                            <p:cond delay="0"/>
                                          </p:stCondLst>
                                        </p:cTn>
                                        <p:tgtEl>
                                          <p:spTgt spid="395271"/>
                                        </p:tgtEl>
                                        <p:attrNameLst>
                                          <p:attrName>style.visibility</p:attrName>
                                        </p:attrNameLst>
                                      </p:cBhvr>
                                      <p:to>
                                        <p:strVal val="hidden"/>
                                      </p:to>
                                    </p:set>
                                  </p:childTnLst>
                                </p:cTn>
                              </p:par>
                            </p:childTnLst>
                          </p:cTn>
                        </p:par>
                        <p:par>
                          <p:cTn id="29" fill="hold">
                            <p:stCondLst>
                              <p:cond delay="1500"/>
                            </p:stCondLst>
                            <p:childTnLst>
                              <p:par>
                                <p:cTn id="30" presetID="1" presetClass="entr" presetSubtype="0" fill="hold" nodeType="afterEffect">
                                  <p:stCondLst>
                                    <p:cond delay="0"/>
                                  </p:stCondLst>
                                  <p:childTnLst>
                                    <p:set>
                                      <p:cBhvr>
                                        <p:cTn id="31" dur="1" fill="hold">
                                          <p:stCondLst>
                                            <p:cond delay="0"/>
                                          </p:stCondLst>
                                        </p:cTn>
                                        <p:tgtEl>
                                          <p:spTgt spid="395274"/>
                                        </p:tgtEl>
                                        <p:attrNameLst>
                                          <p:attrName>style.visibility</p:attrName>
                                        </p:attrNameLst>
                                      </p:cBhvr>
                                      <p:to>
                                        <p:strVal val="visible"/>
                                      </p:to>
                                    </p:set>
                                  </p:childTnLst>
                                </p:cTn>
                              </p:par>
                            </p:childTnLst>
                          </p:cTn>
                        </p:par>
                        <p:par>
                          <p:cTn id="32" fill="hold">
                            <p:stCondLst>
                              <p:cond delay="1500"/>
                            </p:stCondLst>
                            <p:childTnLst>
                              <p:par>
                                <p:cTn id="33" presetID="1" presetClass="entr" presetSubtype="0" fill="hold" nodeType="afterEffect">
                                  <p:stCondLst>
                                    <p:cond delay="0"/>
                                  </p:stCondLst>
                                  <p:childTnLst>
                                    <p:set>
                                      <p:cBhvr>
                                        <p:cTn id="34" dur="1" fill="hold">
                                          <p:stCondLst>
                                            <p:cond delay="0"/>
                                          </p:stCondLst>
                                        </p:cTn>
                                        <p:tgtEl>
                                          <p:spTgt spid="395273"/>
                                        </p:tgtEl>
                                        <p:attrNameLst>
                                          <p:attrName>style.visibility</p:attrName>
                                        </p:attrNameLst>
                                      </p:cBhvr>
                                      <p:to>
                                        <p:strVal val="visible"/>
                                      </p:to>
                                    </p:set>
                                  </p:childTnLst>
                                </p:cTn>
                              </p:par>
                            </p:childTnLst>
                          </p:cTn>
                        </p:par>
                        <p:par>
                          <p:cTn id="35" fill="hold">
                            <p:stCondLst>
                              <p:cond delay="3000"/>
                            </p:stCondLst>
                            <p:childTnLst>
                              <p:par>
                                <p:cTn id="36" presetID="1" presetClass="exit" presetSubtype="0" fill="hold" nodeType="afterEffect">
                                  <p:stCondLst>
                                    <p:cond delay="0"/>
                                  </p:stCondLst>
                                  <p:childTnLst>
                                    <p:set>
                                      <p:cBhvr>
                                        <p:cTn id="37" dur="1" fill="hold">
                                          <p:stCondLst>
                                            <p:cond delay="0"/>
                                          </p:stCondLst>
                                        </p:cTn>
                                        <p:tgtEl>
                                          <p:spTgt spid="395273"/>
                                        </p:tgtEl>
                                        <p:attrNameLst>
                                          <p:attrName>style.visibility</p:attrName>
                                        </p:attrNameLst>
                                      </p:cBhvr>
                                      <p:to>
                                        <p:strVal val="hidden"/>
                                      </p:to>
                                    </p:set>
                                  </p:childTnLst>
                                </p:cTn>
                              </p:par>
                            </p:childTnLst>
                          </p:cTn>
                        </p:par>
                        <p:par>
                          <p:cTn id="38" fill="hold">
                            <p:stCondLst>
                              <p:cond delay="3000"/>
                            </p:stCondLst>
                            <p:childTnLst>
                              <p:par>
                                <p:cTn id="39" presetID="1" presetClass="entr" presetSubtype="0" fill="hold" nodeType="afterEffect">
                                  <p:stCondLst>
                                    <p:cond delay="0"/>
                                  </p:stCondLst>
                                  <p:childTnLst>
                                    <p:set>
                                      <p:cBhvr>
                                        <p:cTn id="40" dur="1" fill="hold">
                                          <p:stCondLst>
                                            <p:cond delay="0"/>
                                          </p:stCondLst>
                                        </p:cTn>
                                        <p:tgtEl>
                                          <p:spTgt spid="395275"/>
                                        </p:tgtEl>
                                        <p:attrNameLst>
                                          <p:attrName>style.visibility</p:attrName>
                                        </p:attrNameLst>
                                      </p:cBhvr>
                                      <p:to>
                                        <p:strVal val="visible"/>
                                      </p:to>
                                    </p:set>
                                  </p:childTnLst>
                                </p:cTn>
                              </p:par>
                            </p:childTnLst>
                          </p:cTn>
                        </p:par>
                        <p:par>
                          <p:cTn id="41" fill="hold">
                            <p:stCondLst>
                              <p:cond delay="3000"/>
                            </p:stCondLst>
                            <p:childTnLst>
                              <p:par>
                                <p:cTn id="42" presetID="1" presetClass="exit" presetSubtype="0" fill="hold" nodeType="afterEffect">
                                  <p:stCondLst>
                                    <p:cond delay="1500"/>
                                  </p:stCondLst>
                                  <p:childTnLst>
                                    <p:set>
                                      <p:cBhvr>
                                        <p:cTn id="43" dur="1" fill="hold">
                                          <p:stCondLst>
                                            <p:cond delay="0"/>
                                          </p:stCondLst>
                                        </p:cTn>
                                        <p:tgtEl>
                                          <p:spTgt spid="395274"/>
                                        </p:tgtEl>
                                        <p:attrNameLst>
                                          <p:attrName>style.visibility</p:attrName>
                                        </p:attrNameLst>
                                      </p:cBhvr>
                                      <p:to>
                                        <p:strVal val="hidden"/>
                                      </p:to>
                                    </p:set>
                                  </p:childTnLst>
                                </p:cTn>
                              </p:par>
                            </p:childTnLst>
                          </p:cTn>
                        </p:par>
                        <p:par>
                          <p:cTn id="44" fill="hold">
                            <p:stCondLst>
                              <p:cond delay="4500"/>
                            </p:stCondLst>
                            <p:childTnLst>
                              <p:par>
                                <p:cTn id="45" presetID="1" presetClass="exit" presetSubtype="0" fill="hold" nodeType="afterEffect">
                                  <p:stCondLst>
                                    <p:cond delay="0"/>
                                  </p:stCondLst>
                                  <p:childTnLst>
                                    <p:set>
                                      <p:cBhvr>
                                        <p:cTn id="46" dur="1" fill="hold">
                                          <p:stCondLst>
                                            <p:cond delay="0"/>
                                          </p:stCondLst>
                                        </p:cTn>
                                        <p:tgtEl>
                                          <p:spTgt spid="395275"/>
                                        </p:tgtEl>
                                        <p:attrNameLst>
                                          <p:attrName>style.visibility</p:attrName>
                                        </p:attrNameLst>
                                      </p:cBhvr>
                                      <p:to>
                                        <p:strVal val="hidden"/>
                                      </p:to>
                                    </p:set>
                                  </p:childTnLst>
                                </p:cTn>
                              </p:par>
                            </p:childTnLst>
                          </p:cTn>
                        </p:par>
                        <p:par>
                          <p:cTn id="47" fill="hold">
                            <p:stCondLst>
                              <p:cond delay="4500"/>
                            </p:stCondLst>
                            <p:childTnLst>
                              <p:par>
                                <p:cTn id="48" presetID="1" presetClass="entr" presetSubtype="0" fill="hold" nodeType="afterEffect">
                                  <p:stCondLst>
                                    <p:cond delay="0"/>
                                  </p:stCondLst>
                                  <p:childTnLst>
                                    <p:set>
                                      <p:cBhvr>
                                        <p:cTn id="49" dur="1" fill="hold">
                                          <p:stCondLst>
                                            <p:cond delay="0"/>
                                          </p:stCondLst>
                                        </p:cTn>
                                        <p:tgtEl>
                                          <p:spTgt spid="395278"/>
                                        </p:tgtEl>
                                        <p:attrNameLst>
                                          <p:attrName>style.visibility</p:attrName>
                                        </p:attrNameLst>
                                      </p:cBhvr>
                                      <p:to>
                                        <p:strVal val="visible"/>
                                      </p:to>
                                    </p:set>
                                  </p:childTnLst>
                                </p:cTn>
                              </p:par>
                            </p:childTnLst>
                          </p:cTn>
                        </p:par>
                        <p:par>
                          <p:cTn id="50" fill="hold">
                            <p:stCondLst>
                              <p:cond delay="4500"/>
                            </p:stCondLst>
                            <p:childTnLst>
                              <p:par>
                                <p:cTn id="51" presetID="1" presetClass="entr" presetSubtype="0" fill="hold" nodeType="afterEffect">
                                  <p:stCondLst>
                                    <p:cond delay="0"/>
                                  </p:stCondLst>
                                  <p:childTnLst>
                                    <p:set>
                                      <p:cBhvr>
                                        <p:cTn id="52" dur="1" fill="hold">
                                          <p:stCondLst>
                                            <p:cond delay="0"/>
                                          </p:stCondLst>
                                        </p:cTn>
                                        <p:tgtEl>
                                          <p:spTgt spid="395277"/>
                                        </p:tgtEl>
                                        <p:attrNameLst>
                                          <p:attrName>style.visibility</p:attrName>
                                        </p:attrNameLst>
                                      </p:cBhvr>
                                      <p:to>
                                        <p:strVal val="visible"/>
                                      </p:to>
                                    </p:set>
                                  </p:childTnLst>
                                </p:cTn>
                              </p:par>
                            </p:childTnLst>
                          </p:cTn>
                        </p:par>
                        <p:par>
                          <p:cTn id="53" fill="hold">
                            <p:stCondLst>
                              <p:cond delay="4500"/>
                            </p:stCondLst>
                            <p:childTnLst>
                              <p:par>
                                <p:cTn id="54" presetID="1" presetClass="exit" presetSubtype="0" fill="hold" nodeType="afterEffect">
                                  <p:stCondLst>
                                    <p:cond delay="1500"/>
                                  </p:stCondLst>
                                  <p:childTnLst>
                                    <p:set>
                                      <p:cBhvr>
                                        <p:cTn id="55" dur="1" fill="hold">
                                          <p:stCondLst>
                                            <p:cond delay="0"/>
                                          </p:stCondLst>
                                        </p:cTn>
                                        <p:tgtEl>
                                          <p:spTgt spid="395278"/>
                                        </p:tgtEl>
                                        <p:attrNameLst>
                                          <p:attrName>style.visibility</p:attrName>
                                        </p:attrNameLst>
                                      </p:cBhvr>
                                      <p:to>
                                        <p:strVal val="hidden"/>
                                      </p:to>
                                    </p:set>
                                  </p:childTnLst>
                                </p:cTn>
                              </p:par>
                            </p:childTnLst>
                          </p:cTn>
                        </p:par>
                        <p:par>
                          <p:cTn id="56" fill="hold">
                            <p:stCondLst>
                              <p:cond delay="6000"/>
                            </p:stCondLst>
                            <p:childTnLst>
                              <p:par>
                                <p:cTn id="57" presetID="1" presetClass="exit" presetSubtype="0" fill="hold" nodeType="afterEffect">
                                  <p:stCondLst>
                                    <p:cond delay="0"/>
                                  </p:stCondLst>
                                  <p:childTnLst>
                                    <p:set>
                                      <p:cBhvr>
                                        <p:cTn id="58" dur="1" fill="hold">
                                          <p:stCondLst>
                                            <p:cond delay="0"/>
                                          </p:stCondLst>
                                        </p:cTn>
                                        <p:tgtEl>
                                          <p:spTgt spid="395277"/>
                                        </p:tgtEl>
                                        <p:attrNameLst>
                                          <p:attrName>style.visibility</p:attrName>
                                        </p:attrNameLst>
                                      </p:cBhvr>
                                      <p:to>
                                        <p:strVal val="hidden"/>
                                      </p:to>
                                    </p:set>
                                  </p:childTnLst>
                                </p:cTn>
                              </p:par>
                            </p:childTnLst>
                          </p:cTn>
                        </p:par>
                        <p:par>
                          <p:cTn id="59" fill="hold">
                            <p:stCondLst>
                              <p:cond delay="6000"/>
                            </p:stCondLst>
                            <p:childTnLst>
                              <p:par>
                                <p:cTn id="60" presetID="1" presetClass="entr" presetSubtype="0" fill="hold" nodeType="afterEffect">
                                  <p:stCondLst>
                                    <p:cond delay="0"/>
                                  </p:stCondLst>
                                  <p:childTnLst>
                                    <p:set>
                                      <p:cBhvr>
                                        <p:cTn id="61" dur="1" fill="hold">
                                          <p:stCondLst>
                                            <p:cond delay="0"/>
                                          </p:stCondLst>
                                        </p:cTn>
                                        <p:tgtEl>
                                          <p:spTgt spid="395280"/>
                                        </p:tgtEl>
                                        <p:attrNameLst>
                                          <p:attrName>style.visibility</p:attrName>
                                        </p:attrNameLst>
                                      </p:cBhvr>
                                      <p:to>
                                        <p:strVal val="visible"/>
                                      </p:to>
                                    </p:set>
                                  </p:childTnLst>
                                </p:cTn>
                              </p:par>
                            </p:childTnLst>
                          </p:cTn>
                        </p:par>
                        <p:par>
                          <p:cTn id="62" fill="hold">
                            <p:stCondLst>
                              <p:cond delay="6000"/>
                            </p:stCondLst>
                            <p:childTnLst>
                              <p:par>
                                <p:cTn id="63" presetID="1" presetClass="entr" presetSubtype="0" fill="hold" nodeType="afterEffect">
                                  <p:stCondLst>
                                    <p:cond delay="0"/>
                                  </p:stCondLst>
                                  <p:childTnLst>
                                    <p:set>
                                      <p:cBhvr>
                                        <p:cTn id="64" dur="1" fill="hold">
                                          <p:stCondLst>
                                            <p:cond delay="0"/>
                                          </p:stCondLst>
                                        </p:cTn>
                                        <p:tgtEl>
                                          <p:spTgt spid="395279"/>
                                        </p:tgtEl>
                                        <p:attrNameLst>
                                          <p:attrName>style.visibility</p:attrName>
                                        </p:attrNameLst>
                                      </p:cBhvr>
                                      <p:to>
                                        <p:strVal val="visible"/>
                                      </p:to>
                                    </p:set>
                                  </p:childTnLst>
                                </p:cTn>
                              </p:par>
                            </p:childTnLst>
                          </p:cTn>
                        </p:par>
                        <p:par>
                          <p:cTn id="65" fill="hold">
                            <p:stCondLst>
                              <p:cond delay="6000"/>
                            </p:stCondLst>
                            <p:childTnLst>
                              <p:par>
                                <p:cTn id="66" presetID="1" presetClass="exit" presetSubtype="0" fill="hold" nodeType="afterEffect">
                                  <p:stCondLst>
                                    <p:cond delay="1500"/>
                                  </p:stCondLst>
                                  <p:childTnLst>
                                    <p:set>
                                      <p:cBhvr>
                                        <p:cTn id="67" dur="1" fill="hold">
                                          <p:stCondLst>
                                            <p:cond delay="0"/>
                                          </p:stCondLst>
                                        </p:cTn>
                                        <p:tgtEl>
                                          <p:spTgt spid="395280"/>
                                        </p:tgtEl>
                                        <p:attrNameLst>
                                          <p:attrName>style.visibility</p:attrName>
                                        </p:attrNameLst>
                                      </p:cBhvr>
                                      <p:to>
                                        <p:strVal val="hidden"/>
                                      </p:to>
                                    </p:set>
                                  </p:childTnLst>
                                </p:cTn>
                              </p:par>
                            </p:childTnLst>
                          </p:cTn>
                        </p:par>
                        <p:par>
                          <p:cTn id="68" fill="hold">
                            <p:stCondLst>
                              <p:cond delay="7500"/>
                            </p:stCondLst>
                            <p:childTnLst>
                              <p:par>
                                <p:cTn id="69" presetID="1" presetClass="exit" presetSubtype="0" fill="hold" nodeType="afterEffect">
                                  <p:stCondLst>
                                    <p:cond delay="0"/>
                                  </p:stCondLst>
                                  <p:childTnLst>
                                    <p:set>
                                      <p:cBhvr>
                                        <p:cTn id="70" dur="1" fill="hold">
                                          <p:stCondLst>
                                            <p:cond delay="0"/>
                                          </p:stCondLst>
                                        </p:cTn>
                                        <p:tgtEl>
                                          <p:spTgt spid="395279"/>
                                        </p:tgtEl>
                                        <p:attrNameLst>
                                          <p:attrName>style.visibility</p:attrName>
                                        </p:attrNameLst>
                                      </p:cBhvr>
                                      <p:to>
                                        <p:strVal val="hidden"/>
                                      </p:to>
                                    </p:set>
                                  </p:childTnLst>
                                </p:cTn>
                              </p:par>
                            </p:childTnLst>
                          </p:cTn>
                        </p:par>
                        <p:par>
                          <p:cTn id="71" fill="hold">
                            <p:stCondLst>
                              <p:cond delay="7500"/>
                            </p:stCondLst>
                            <p:childTnLst>
                              <p:par>
                                <p:cTn id="72" presetID="1" presetClass="entr" presetSubtype="0" fill="hold" nodeType="afterEffect">
                                  <p:stCondLst>
                                    <p:cond delay="0"/>
                                  </p:stCondLst>
                                  <p:childTnLst>
                                    <p:set>
                                      <p:cBhvr>
                                        <p:cTn id="73" dur="1" fill="hold">
                                          <p:stCondLst>
                                            <p:cond delay="0"/>
                                          </p:stCondLst>
                                        </p:cTn>
                                        <p:tgtEl>
                                          <p:spTgt spid="395282"/>
                                        </p:tgtEl>
                                        <p:attrNameLst>
                                          <p:attrName>style.visibility</p:attrName>
                                        </p:attrNameLst>
                                      </p:cBhvr>
                                      <p:to>
                                        <p:strVal val="visible"/>
                                      </p:to>
                                    </p:set>
                                  </p:childTnLst>
                                </p:cTn>
                              </p:par>
                            </p:childTnLst>
                          </p:cTn>
                        </p:par>
                        <p:par>
                          <p:cTn id="74" fill="hold">
                            <p:stCondLst>
                              <p:cond delay="7500"/>
                            </p:stCondLst>
                            <p:childTnLst>
                              <p:par>
                                <p:cTn id="75" presetID="1" presetClass="entr" presetSubtype="0" fill="hold" nodeType="afterEffect">
                                  <p:stCondLst>
                                    <p:cond delay="0"/>
                                  </p:stCondLst>
                                  <p:childTnLst>
                                    <p:set>
                                      <p:cBhvr>
                                        <p:cTn id="76" dur="1" fill="hold">
                                          <p:stCondLst>
                                            <p:cond delay="0"/>
                                          </p:stCondLst>
                                        </p:cTn>
                                        <p:tgtEl>
                                          <p:spTgt spid="395281"/>
                                        </p:tgtEl>
                                        <p:attrNameLst>
                                          <p:attrName>style.visibility</p:attrName>
                                        </p:attrNameLst>
                                      </p:cBhvr>
                                      <p:to>
                                        <p:strVal val="visible"/>
                                      </p:to>
                                    </p:set>
                                  </p:childTnLst>
                                </p:cTn>
                              </p:par>
                            </p:childTnLst>
                          </p:cTn>
                        </p:par>
                        <p:par>
                          <p:cTn id="77" fill="hold">
                            <p:stCondLst>
                              <p:cond delay="7500"/>
                            </p:stCondLst>
                            <p:childTnLst>
                              <p:par>
                                <p:cTn id="78" presetID="1" presetClass="exit" presetSubtype="0" fill="hold" nodeType="afterEffect">
                                  <p:stCondLst>
                                    <p:cond delay="1500"/>
                                  </p:stCondLst>
                                  <p:childTnLst>
                                    <p:set>
                                      <p:cBhvr>
                                        <p:cTn id="79" dur="1" fill="hold">
                                          <p:stCondLst>
                                            <p:cond delay="0"/>
                                          </p:stCondLst>
                                        </p:cTn>
                                        <p:tgtEl>
                                          <p:spTgt spid="395282"/>
                                        </p:tgtEl>
                                        <p:attrNameLst>
                                          <p:attrName>style.visibility</p:attrName>
                                        </p:attrNameLst>
                                      </p:cBhvr>
                                      <p:to>
                                        <p:strVal val="hidden"/>
                                      </p:to>
                                    </p:set>
                                  </p:childTnLst>
                                </p:cTn>
                              </p:par>
                            </p:childTnLst>
                          </p:cTn>
                        </p:par>
                        <p:par>
                          <p:cTn id="80" fill="hold">
                            <p:stCondLst>
                              <p:cond delay="9000"/>
                            </p:stCondLst>
                            <p:childTnLst>
                              <p:par>
                                <p:cTn id="81" presetID="1" presetClass="exit" presetSubtype="0" fill="hold" nodeType="afterEffect">
                                  <p:stCondLst>
                                    <p:cond delay="0"/>
                                  </p:stCondLst>
                                  <p:childTnLst>
                                    <p:set>
                                      <p:cBhvr>
                                        <p:cTn id="82" dur="1" fill="hold">
                                          <p:stCondLst>
                                            <p:cond delay="0"/>
                                          </p:stCondLst>
                                        </p:cTn>
                                        <p:tgtEl>
                                          <p:spTgt spid="395281"/>
                                        </p:tgtEl>
                                        <p:attrNameLst>
                                          <p:attrName>style.visibility</p:attrName>
                                        </p:attrNameLst>
                                      </p:cBhvr>
                                      <p:to>
                                        <p:strVal val="hidden"/>
                                      </p:to>
                                    </p:set>
                                  </p:childTnLst>
                                </p:cTn>
                              </p:par>
                            </p:childTnLst>
                          </p:cTn>
                        </p:par>
                        <p:par>
                          <p:cTn id="83" fill="hold">
                            <p:stCondLst>
                              <p:cond delay="9000"/>
                            </p:stCondLst>
                            <p:childTnLst>
                              <p:par>
                                <p:cTn id="84" presetID="1" presetClass="entr" presetSubtype="0" fill="hold" nodeType="afterEffect">
                                  <p:stCondLst>
                                    <p:cond delay="0"/>
                                  </p:stCondLst>
                                  <p:childTnLst>
                                    <p:set>
                                      <p:cBhvr>
                                        <p:cTn id="85" dur="1" fill="hold">
                                          <p:stCondLst>
                                            <p:cond delay="0"/>
                                          </p:stCondLst>
                                        </p:cTn>
                                        <p:tgtEl>
                                          <p:spTgt spid="395284"/>
                                        </p:tgtEl>
                                        <p:attrNameLst>
                                          <p:attrName>style.visibility</p:attrName>
                                        </p:attrNameLst>
                                      </p:cBhvr>
                                      <p:to>
                                        <p:strVal val="visible"/>
                                      </p:to>
                                    </p:set>
                                  </p:childTnLst>
                                </p:cTn>
                              </p:par>
                            </p:childTnLst>
                          </p:cTn>
                        </p:par>
                        <p:par>
                          <p:cTn id="86" fill="hold">
                            <p:stCondLst>
                              <p:cond delay="9000"/>
                            </p:stCondLst>
                            <p:childTnLst>
                              <p:par>
                                <p:cTn id="87" presetID="1" presetClass="entr" presetSubtype="0" fill="hold" nodeType="afterEffect">
                                  <p:stCondLst>
                                    <p:cond delay="0"/>
                                  </p:stCondLst>
                                  <p:childTnLst>
                                    <p:set>
                                      <p:cBhvr>
                                        <p:cTn id="88" dur="1" fill="hold">
                                          <p:stCondLst>
                                            <p:cond delay="0"/>
                                          </p:stCondLst>
                                        </p:cTn>
                                        <p:tgtEl>
                                          <p:spTgt spid="395283"/>
                                        </p:tgtEl>
                                        <p:attrNameLst>
                                          <p:attrName>style.visibility</p:attrName>
                                        </p:attrNameLst>
                                      </p:cBhvr>
                                      <p:to>
                                        <p:strVal val="visible"/>
                                      </p:to>
                                    </p:set>
                                  </p:childTnLst>
                                </p:cTn>
                              </p:par>
                            </p:childTnLst>
                          </p:cTn>
                        </p:par>
                        <p:par>
                          <p:cTn id="89" fill="hold">
                            <p:stCondLst>
                              <p:cond delay="9000"/>
                            </p:stCondLst>
                            <p:childTnLst>
                              <p:par>
                                <p:cTn id="90" presetID="1" presetClass="exit" presetSubtype="0" fill="hold" nodeType="afterEffect">
                                  <p:stCondLst>
                                    <p:cond delay="1500"/>
                                  </p:stCondLst>
                                  <p:childTnLst>
                                    <p:set>
                                      <p:cBhvr>
                                        <p:cTn id="91" dur="1" fill="hold">
                                          <p:stCondLst>
                                            <p:cond delay="0"/>
                                          </p:stCondLst>
                                        </p:cTn>
                                        <p:tgtEl>
                                          <p:spTgt spid="395284"/>
                                        </p:tgtEl>
                                        <p:attrNameLst>
                                          <p:attrName>style.visibility</p:attrName>
                                        </p:attrNameLst>
                                      </p:cBhvr>
                                      <p:to>
                                        <p:strVal val="hidden"/>
                                      </p:to>
                                    </p:set>
                                  </p:childTnLst>
                                </p:cTn>
                              </p:par>
                            </p:childTnLst>
                          </p:cTn>
                        </p:par>
                        <p:par>
                          <p:cTn id="92" fill="hold">
                            <p:stCondLst>
                              <p:cond delay="10500"/>
                            </p:stCondLst>
                            <p:childTnLst>
                              <p:par>
                                <p:cTn id="93" presetID="1" presetClass="exit" presetSubtype="0" fill="hold" nodeType="afterEffect">
                                  <p:stCondLst>
                                    <p:cond delay="0"/>
                                  </p:stCondLst>
                                  <p:childTnLst>
                                    <p:set>
                                      <p:cBhvr>
                                        <p:cTn id="94" dur="1" fill="hold">
                                          <p:stCondLst>
                                            <p:cond delay="0"/>
                                          </p:stCondLst>
                                        </p:cTn>
                                        <p:tgtEl>
                                          <p:spTgt spid="395283"/>
                                        </p:tgtEl>
                                        <p:attrNameLst>
                                          <p:attrName>style.visibility</p:attrName>
                                        </p:attrNameLst>
                                      </p:cBhvr>
                                      <p:to>
                                        <p:strVal val="hidden"/>
                                      </p:to>
                                    </p:set>
                                  </p:childTnLst>
                                </p:cTn>
                              </p:par>
                            </p:childTnLst>
                          </p:cTn>
                        </p:par>
                        <p:par>
                          <p:cTn id="95" fill="hold">
                            <p:stCondLst>
                              <p:cond delay="10500"/>
                            </p:stCondLst>
                            <p:childTnLst>
                              <p:par>
                                <p:cTn id="96" presetID="1" presetClass="entr" presetSubtype="0" fill="hold" nodeType="afterEffect">
                                  <p:stCondLst>
                                    <p:cond delay="0"/>
                                  </p:stCondLst>
                                  <p:childTnLst>
                                    <p:set>
                                      <p:cBhvr>
                                        <p:cTn id="97" dur="1" fill="hold">
                                          <p:stCondLst>
                                            <p:cond delay="0"/>
                                          </p:stCondLst>
                                        </p:cTn>
                                        <p:tgtEl>
                                          <p:spTgt spid="395286"/>
                                        </p:tgtEl>
                                        <p:attrNameLst>
                                          <p:attrName>style.visibility</p:attrName>
                                        </p:attrNameLst>
                                      </p:cBhvr>
                                      <p:to>
                                        <p:strVal val="visible"/>
                                      </p:to>
                                    </p:set>
                                  </p:childTnLst>
                                </p:cTn>
                              </p:par>
                            </p:childTnLst>
                          </p:cTn>
                        </p:par>
                        <p:par>
                          <p:cTn id="98" fill="hold">
                            <p:stCondLst>
                              <p:cond delay="10500"/>
                            </p:stCondLst>
                            <p:childTnLst>
                              <p:par>
                                <p:cTn id="99" presetID="1" presetClass="entr" presetSubtype="0" fill="hold" nodeType="afterEffect">
                                  <p:stCondLst>
                                    <p:cond delay="0"/>
                                  </p:stCondLst>
                                  <p:childTnLst>
                                    <p:set>
                                      <p:cBhvr>
                                        <p:cTn id="100" dur="1" fill="hold">
                                          <p:stCondLst>
                                            <p:cond delay="0"/>
                                          </p:stCondLst>
                                        </p:cTn>
                                        <p:tgtEl>
                                          <p:spTgt spid="395285"/>
                                        </p:tgtEl>
                                        <p:attrNameLst>
                                          <p:attrName>style.visibility</p:attrName>
                                        </p:attrNameLst>
                                      </p:cBhvr>
                                      <p:to>
                                        <p:strVal val="visible"/>
                                      </p:to>
                                    </p:set>
                                  </p:childTnLst>
                                </p:cTn>
                              </p:par>
                            </p:childTnLst>
                          </p:cTn>
                        </p:par>
                        <p:par>
                          <p:cTn id="101" fill="hold">
                            <p:stCondLst>
                              <p:cond delay="10500"/>
                            </p:stCondLst>
                            <p:childTnLst>
                              <p:par>
                                <p:cTn id="102" presetID="1" presetClass="exit" presetSubtype="0" fill="hold" nodeType="afterEffect">
                                  <p:stCondLst>
                                    <p:cond delay="1500"/>
                                  </p:stCondLst>
                                  <p:childTnLst>
                                    <p:set>
                                      <p:cBhvr>
                                        <p:cTn id="103" dur="1" fill="hold">
                                          <p:stCondLst>
                                            <p:cond delay="0"/>
                                          </p:stCondLst>
                                        </p:cTn>
                                        <p:tgtEl>
                                          <p:spTgt spid="395286"/>
                                        </p:tgtEl>
                                        <p:attrNameLst>
                                          <p:attrName>style.visibility</p:attrName>
                                        </p:attrNameLst>
                                      </p:cBhvr>
                                      <p:to>
                                        <p:strVal val="hidden"/>
                                      </p:to>
                                    </p:set>
                                  </p:childTnLst>
                                </p:cTn>
                              </p:par>
                            </p:childTnLst>
                          </p:cTn>
                        </p:par>
                        <p:par>
                          <p:cTn id="104" fill="hold">
                            <p:stCondLst>
                              <p:cond delay="12000"/>
                            </p:stCondLst>
                            <p:childTnLst>
                              <p:par>
                                <p:cTn id="105" presetID="1" presetClass="exit" presetSubtype="0" fill="hold" nodeType="afterEffect">
                                  <p:stCondLst>
                                    <p:cond delay="0"/>
                                  </p:stCondLst>
                                  <p:childTnLst>
                                    <p:set>
                                      <p:cBhvr>
                                        <p:cTn id="106" dur="1" fill="hold">
                                          <p:stCondLst>
                                            <p:cond delay="0"/>
                                          </p:stCondLst>
                                        </p:cTn>
                                        <p:tgtEl>
                                          <p:spTgt spid="395285"/>
                                        </p:tgtEl>
                                        <p:attrNameLst>
                                          <p:attrName>style.visibility</p:attrName>
                                        </p:attrNameLst>
                                      </p:cBhvr>
                                      <p:to>
                                        <p:strVal val="hidden"/>
                                      </p:to>
                                    </p:set>
                                  </p:childTnLst>
                                </p:cTn>
                              </p:par>
                            </p:childTnLst>
                          </p:cTn>
                        </p:par>
                        <p:par>
                          <p:cTn id="107" fill="hold">
                            <p:stCondLst>
                              <p:cond delay="12000"/>
                            </p:stCondLst>
                            <p:childTnLst>
                              <p:par>
                                <p:cTn id="108" presetID="1" presetClass="entr" presetSubtype="0" fill="hold" nodeType="afterEffect">
                                  <p:stCondLst>
                                    <p:cond delay="0"/>
                                  </p:stCondLst>
                                  <p:childTnLst>
                                    <p:set>
                                      <p:cBhvr>
                                        <p:cTn id="109" dur="1" fill="hold">
                                          <p:stCondLst>
                                            <p:cond delay="0"/>
                                          </p:stCondLst>
                                        </p:cTn>
                                        <p:tgtEl>
                                          <p:spTgt spid="395288"/>
                                        </p:tgtEl>
                                        <p:attrNameLst>
                                          <p:attrName>style.visibility</p:attrName>
                                        </p:attrNameLst>
                                      </p:cBhvr>
                                      <p:to>
                                        <p:strVal val="visible"/>
                                      </p:to>
                                    </p:set>
                                  </p:childTnLst>
                                </p:cTn>
                              </p:par>
                            </p:childTnLst>
                          </p:cTn>
                        </p:par>
                        <p:par>
                          <p:cTn id="110" fill="hold">
                            <p:stCondLst>
                              <p:cond delay="12000"/>
                            </p:stCondLst>
                            <p:childTnLst>
                              <p:par>
                                <p:cTn id="111" presetID="1" presetClass="entr" presetSubtype="0" fill="hold" nodeType="afterEffect">
                                  <p:stCondLst>
                                    <p:cond delay="0"/>
                                  </p:stCondLst>
                                  <p:childTnLst>
                                    <p:set>
                                      <p:cBhvr>
                                        <p:cTn id="112" dur="1" fill="hold">
                                          <p:stCondLst>
                                            <p:cond delay="0"/>
                                          </p:stCondLst>
                                        </p:cTn>
                                        <p:tgtEl>
                                          <p:spTgt spid="395287"/>
                                        </p:tgtEl>
                                        <p:attrNameLst>
                                          <p:attrName>style.visibility</p:attrName>
                                        </p:attrNameLst>
                                      </p:cBhvr>
                                      <p:to>
                                        <p:strVal val="visible"/>
                                      </p:to>
                                    </p:set>
                                  </p:childTnLst>
                                </p:cTn>
                              </p:par>
                            </p:childTnLst>
                          </p:cTn>
                        </p:par>
                        <p:par>
                          <p:cTn id="113" fill="hold">
                            <p:stCondLst>
                              <p:cond delay="12000"/>
                            </p:stCondLst>
                            <p:childTnLst>
                              <p:par>
                                <p:cTn id="114" presetID="1" presetClass="exit" presetSubtype="0" fill="hold" nodeType="afterEffect">
                                  <p:stCondLst>
                                    <p:cond delay="1500"/>
                                  </p:stCondLst>
                                  <p:childTnLst>
                                    <p:set>
                                      <p:cBhvr>
                                        <p:cTn id="115" dur="1" fill="hold">
                                          <p:stCondLst>
                                            <p:cond delay="0"/>
                                          </p:stCondLst>
                                        </p:cTn>
                                        <p:tgtEl>
                                          <p:spTgt spid="395288"/>
                                        </p:tgtEl>
                                        <p:attrNameLst>
                                          <p:attrName>style.visibility</p:attrName>
                                        </p:attrNameLst>
                                      </p:cBhvr>
                                      <p:to>
                                        <p:strVal val="hidden"/>
                                      </p:to>
                                    </p:set>
                                  </p:childTnLst>
                                </p:cTn>
                              </p:par>
                            </p:childTnLst>
                          </p:cTn>
                        </p:par>
                        <p:par>
                          <p:cTn id="116" fill="hold">
                            <p:stCondLst>
                              <p:cond delay="13500"/>
                            </p:stCondLst>
                            <p:childTnLst>
                              <p:par>
                                <p:cTn id="117" presetID="1" presetClass="exit" presetSubtype="0" fill="hold" nodeType="afterEffect">
                                  <p:stCondLst>
                                    <p:cond delay="0"/>
                                  </p:stCondLst>
                                  <p:childTnLst>
                                    <p:set>
                                      <p:cBhvr>
                                        <p:cTn id="118" dur="1" fill="hold">
                                          <p:stCondLst>
                                            <p:cond delay="0"/>
                                          </p:stCondLst>
                                        </p:cTn>
                                        <p:tgtEl>
                                          <p:spTgt spid="395287"/>
                                        </p:tgtEl>
                                        <p:attrNameLst>
                                          <p:attrName>style.visibility</p:attrName>
                                        </p:attrNameLst>
                                      </p:cBhvr>
                                      <p:to>
                                        <p:strVal val="hidden"/>
                                      </p:to>
                                    </p:set>
                                  </p:childTnLst>
                                </p:cTn>
                              </p:par>
                            </p:childTnLst>
                          </p:cTn>
                        </p:par>
                        <p:par>
                          <p:cTn id="119" fill="hold">
                            <p:stCondLst>
                              <p:cond delay="13500"/>
                            </p:stCondLst>
                            <p:childTnLst>
                              <p:par>
                                <p:cTn id="120" presetID="1" presetClass="entr" presetSubtype="0" fill="hold" nodeType="afterEffect">
                                  <p:stCondLst>
                                    <p:cond delay="0"/>
                                  </p:stCondLst>
                                  <p:childTnLst>
                                    <p:set>
                                      <p:cBhvr>
                                        <p:cTn id="121" dur="1" fill="hold">
                                          <p:stCondLst>
                                            <p:cond delay="0"/>
                                          </p:stCondLst>
                                        </p:cTn>
                                        <p:tgtEl>
                                          <p:spTgt spid="395290"/>
                                        </p:tgtEl>
                                        <p:attrNameLst>
                                          <p:attrName>style.visibility</p:attrName>
                                        </p:attrNameLst>
                                      </p:cBhvr>
                                      <p:to>
                                        <p:strVal val="visible"/>
                                      </p:to>
                                    </p:set>
                                  </p:childTnLst>
                                </p:cTn>
                              </p:par>
                            </p:childTnLst>
                          </p:cTn>
                        </p:par>
                        <p:par>
                          <p:cTn id="122" fill="hold">
                            <p:stCondLst>
                              <p:cond delay="13500"/>
                            </p:stCondLst>
                            <p:childTnLst>
                              <p:par>
                                <p:cTn id="123" presetID="1" presetClass="entr" presetSubtype="0" fill="hold" nodeType="afterEffect">
                                  <p:stCondLst>
                                    <p:cond delay="0"/>
                                  </p:stCondLst>
                                  <p:childTnLst>
                                    <p:set>
                                      <p:cBhvr>
                                        <p:cTn id="124" dur="1" fill="hold">
                                          <p:stCondLst>
                                            <p:cond delay="0"/>
                                          </p:stCondLst>
                                        </p:cTn>
                                        <p:tgtEl>
                                          <p:spTgt spid="395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sp>
        <p:nvSpPr>
          <p:cNvPr id="1107" name="Shape 1107"/>
          <p:cNvSpPr txBox="1"/>
          <p:nvPr/>
        </p:nvSpPr>
        <p:spPr>
          <a:xfrm>
            <a:off x="-609600" y="152400"/>
            <a:ext cx="10515599" cy="5842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200" dirty="0">
                <a:solidFill>
                  <a:srgbClr val="FFFF99"/>
                </a:solidFill>
                <a:latin typeface="Times New Roman"/>
                <a:ea typeface="Times New Roman"/>
                <a:cs typeface="Times New Roman"/>
                <a:sym typeface="Times New Roman"/>
              </a:rPr>
              <a:t>Separation using </a:t>
            </a:r>
            <a:r>
              <a:rPr lang="en-US" sz="3200" dirty="0" smtClean="0">
                <a:solidFill>
                  <a:srgbClr val="FFFF99"/>
                </a:solidFill>
                <a:latin typeface="Times New Roman"/>
                <a:ea typeface="Times New Roman"/>
                <a:cs typeface="Times New Roman"/>
                <a:sym typeface="Times New Roman"/>
              </a:rPr>
              <a:t>Multiple Focal Plane</a:t>
            </a:r>
            <a:endParaRPr lang="en-US" sz="3200" dirty="0">
              <a:solidFill>
                <a:srgbClr val="FFFF99"/>
              </a:solidFill>
              <a:latin typeface="Times New Roman"/>
              <a:ea typeface="Times New Roman"/>
              <a:cs typeface="Times New Roman"/>
              <a:sym typeface="Times New Roman"/>
            </a:endParaRPr>
          </a:p>
        </p:txBody>
      </p:sp>
      <p:pic>
        <p:nvPicPr>
          <p:cNvPr id="1109" name="Shape 1109"/>
          <p:cNvPicPr preferRelativeResize="0"/>
          <p:nvPr/>
        </p:nvPicPr>
        <p:blipFill rotWithShape="1">
          <a:blip r:embed="rId3">
            <a:alphaModFix/>
          </a:blip>
          <a:srcRect/>
          <a:stretch/>
        </p:blipFill>
        <p:spPr>
          <a:xfrm>
            <a:off x="381858" y="1752600"/>
            <a:ext cx="2438399" cy="1625167"/>
          </a:xfrm>
          <a:prstGeom prst="rect">
            <a:avLst/>
          </a:prstGeom>
          <a:noFill/>
          <a:ln w="9525" cap="flat" cmpd="sng">
            <a:solidFill>
              <a:srgbClr val="4D4D4D"/>
            </a:solidFill>
            <a:prstDash val="solid"/>
            <a:miter/>
            <a:headEnd type="none" w="med" len="med"/>
            <a:tailEnd type="none" w="med" len="med"/>
          </a:ln>
        </p:spPr>
      </p:pic>
      <p:grpSp>
        <p:nvGrpSpPr>
          <p:cNvPr id="1111" name="Shape 1111"/>
          <p:cNvGrpSpPr/>
          <p:nvPr/>
        </p:nvGrpSpPr>
        <p:grpSpPr>
          <a:xfrm>
            <a:off x="381858" y="2814637"/>
            <a:ext cx="533399" cy="461962"/>
            <a:chOff x="1309687" y="1498600"/>
            <a:chExt cx="533399" cy="461962"/>
          </a:xfrm>
        </p:grpSpPr>
        <p:sp>
          <p:nvSpPr>
            <p:cNvPr id="1112" name="Shape 1112"/>
            <p:cNvSpPr/>
            <p:nvPr/>
          </p:nvSpPr>
          <p:spPr>
            <a:xfrm>
              <a:off x="1690688" y="1671638"/>
              <a:ext cx="128587" cy="131761"/>
            </a:xfrm>
            <a:prstGeom prst="ellipse">
              <a:avLst/>
            </a:prstGeom>
            <a:solidFill>
              <a:srgbClr val="C00000"/>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113" name="Shape 1113"/>
            <p:cNvSpPr txBox="1"/>
            <p:nvPr/>
          </p:nvSpPr>
          <p:spPr>
            <a:xfrm>
              <a:off x="1309687" y="1498600"/>
              <a:ext cx="533399" cy="46196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b="1">
                  <a:solidFill>
                    <a:srgbClr val="C00000"/>
                  </a:solidFill>
                  <a:latin typeface="Times New Roman"/>
                  <a:ea typeface="Times New Roman"/>
                  <a:cs typeface="Times New Roman"/>
                  <a:sym typeface="Times New Roman"/>
                </a:rPr>
                <a:t>S</a:t>
              </a:r>
            </a:p>
          </p:txBody>
        </p:sp>
      </p:grpSp>
      <p:sp>
        <p:nvSpPr>
          <p:cNvPr id="1114" name="Shape 11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31</a:t>
            </a:fld>
            <a:endParaRPr lang="en-US" sz="1200">
              <a:solidFill>
                <a:srgbClr val="888888"/>
              </a:solidFill>
              <a:latin typeface="Calibri"/>
              <a:ea typeface="Calibri"/>
              <a:cs typeface="Calibri"/>
              <a:sym typeface="Calibri"/>
            </a:endParaRPr>
          </a:p>
        </p:txBody>
      </p:sp>
      <p:sp>
        <p:nvSpPr>
          <p:cNvPr id="1115" name="Shape 1115"/>
          <p:cNvSpPr txBox="1"/>
          <p:nvPr/>
        </p:nvSpPr>
        <p:spPr>
          <a:xfrm>
            <a:off x="381858" y="1143000"/>
            <a:ext cx="2438399" cy="52321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800">
                <a:solidFill>
                  <a:srgbClr val="E36C09"/>
                </a:solidFill>
                <a:latin typeface="Times New Roman"/>
                <a:ea typeface="Times New Roman"/>
                <a:cs typeface="Times New Roman"/>
                <a:sym typeface="Times New Roman"/>
              </a:rPr>
              <a:t>Input</a:t>
            </a:r>
          </a:p>
        </p:txBody>
      </p:sp>
      <p:sp>
        <p:nvSpPr>
          <p:cNvPr id="1116" name="Shape 1116"/>
          <p:cNvSpPr txBox="1"/>
          <p:nvPr/>
        </p:nvSpPr>
        <p:spPr>
          <a:xfrm>
            <a:off x="3048000" y="1671934"/>
            <a:ext cx="2057400" cy="46166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Max Intensity:</a:t>
            </a:r>
          </a:p>
        </p:txBody>
      </p:sp>
      <p:sp>
        <p:nvSpPr>
          <p:cNvPr id="1117" name="Shape 1117"/>
          <p:cNvSpPr txBox="1"/>
          <p:nvPr/>
        </p:nvSpPr>
        <p:spPr>
          <a:xfrm>
            <a:off x="3048000" y="2510134"/>
            <a:ext cx="2286000" cy="46166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Min Intensity:</a:t>
            </a:r>
          </a:p>
        </p:txBody>
      </p:sp>
      <p:pic>
        <p:nvPicPr>
          <p:cNvPr id="1118" name="Shape 1118"/>
          <p:cNvPicPr preferRelativeResize="0"/>
          <p:nvPr/>
        </p:nvPicPr>
        <p:blipFill rotWithShape="1">
          <a:blip r:embed="rId4">
            <a:alphaModFix/>
          </a:blip>
          <a:srcRect/>
          <a:stretch/>
        </p:blipFill>
        <p:spPr>
          <a:xfrm>
            <a:off x="4927600" y="1676400"/>
            <a:ext cx="3786188" cy="512762"/>
          </a:xfrm>
          <a:prstGeom prst="rect">
            <a:avLst/>
          </a:prstGeom>
          <a:noFill/>
          <a:ln>
            <a:noFill/>
          </a:ln>
        </p:spPr>
      </p:pic>
      <p:pic>
        <p:nvPicPr>
          <p:cNvPr id="1119" name="Shape 1119"/>
          <p:cNvPicPr preferRelativeResize="0"/>
          <p:nvPr/>
        </p:nvPicPr>
        <p:blipFill rotWithShape="1">
          <a:blip r:embed="rId5">
            <a:alphaModFix/>
          </a:blip>
          <a:srcRect/>
          <a:stretch/>
        </p:blipFill>
        <p:spPr>
          <a:xfrm>
            <a:off x="4949825" y="2514600"/>
            <a:ext cx="3736974" cy="512762"/>
          </a:xfrm>
          <a:prstGeom prst="rect">
            <a:avLst/>
          </a:prstGeom>
          <a:noFill/>
          <a:ln>
            <a:noFill/>
          </a:ln>
        </p:spPr>
      </p:pic>
      <p:sp>
        <p:nvSpPr>
          <p:cNvPr id="1124" name="Shape 1124"/>
          <p:cNvSpPr/>
          <p:nvPr/>
        </p:nvSpPr>
        <p:spPr>
          <a:xfrm>
            <a:off x="6400800" y="1676400"/>
            <a:ext cx="762000" cy="1371599"/>
          </a:xfrm>
          <a:prstGeom prst="rect">
            <a:avLst/>
          </a:prstGeom>
          <a:noFill/>
          <a:ln w="15875" cap="flat" cmpd="sng">
            <a:solidFill>
              <a:srgbClr val="C00000"/>
            </a:solidFill>
            <a:prstDash val="dot"/>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1125" name="Shape 1125"/>
          <p:cNvSpPr/>
          <p:nvPr/>
        </p:nvSpPr>
        <p:spPr>
          <a:xfrm>
            <a:off x="7924800" y="1676400"/>
            <a:ext cx="838199" cy="1371599"/>
          </a:xfrm>
          <a:prstGeom prst="rect">
            <a:avLst/>
          </a:prstGeom>
          <a:noFill/>
          <a:ln w="15875" cap="flat" cmpd="sng">
            <a:solidFill>
              <a:srgbClr val="C00000"/>
            </a:solidFill>
            <a:prstDash val="dot"/>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1126" name="Shape 1126"/>
          <p:cNvSpPr/>
          <p:nvPr/>
        </p:nvSpPr>
        <p:spPr>
          <a:xfrm>
            <a:off x="5791200" y="1676400"/>
            <a:ext cx="609599" cy="1371599"/>
          </a:xfrm>
          <a:prstGeom prst="rect">
            <a:avLst/>
          </a:prstGeom>
          <a:noFill/>
          <a:ln w="15875" cap="flat" cmpd="sng">
            <a:solidFill>
              <a:srgbClr val="C00000"/>
            </a:solidFill>
            <a:prstDash val="dot"/>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858" y="3620774"/>
            <a:ext cx="3355040" cy="2854671"/>
          </a:xfrm>
          <a:prstGeom prst="rect">
            <a:avLst/>
          </a:prstGeom>
        </p:spPr>
      </p:pic>
      <p:pic>
        <p:nvPicPr>
          <p:cNvPr id="28" name="Shape 1070"/>
          <p:cNvPicPr preferRelativeResize="0"/>
          <p:nvPr/>
        </p:nvPicPr>
        <p:blipFill rotWithShape="1">
          <a:blip r:embed="rId7">
            <a:alphaModFix/>
          </a:blip>
          <a:srcRect/>
          <a:stretch/>
        </p:blipFill>
        <p:spPr>
          <a:xfrm>
            <a:off x="4397399" y="4189656"/>
            <a:ext cx="3397200" cy="520800"/>
          </a:xfrm>
          <a:prstGeom prst="rect">
            <a:avLst/>
          </a:prstGeom>
          <a:noFill/>
          <a:ln>
            <a:noFill/>
          </a:ln>
        </p:spPr>
      </p:pic>
      <p:pic>
        <p:nvPicPr>
          <p:cNvPr id="29" name="Shape 1071"/>
          <p:cNvPicPr preferRelativeResize="0"/>
          <p:nvPr/>
        </p:nvPicPr>
        <p:blipFill rotWithShape="1">
          <a:blip r:embed="rId8">
            <a:alphaModFix/>
          </a:blip>
          <a:srcRect/>
          <a:stretch/>
        </p:blipFill>
        <p:spPr>
          <a:xfrm>
            <a:off x="4397399" y="4921149"/>
            <a:ext cx="3232199" cy="520800"/>
          </a:xfrm>
          <a:prstGeom prst="rect">
            <a:avLst/>
          </a:prstGeom>
          <a:noFill/>
          <a:ln>
            <a:noFill/>
          </a:ln>
        </p:spPr>
      </p:pic>
    </p:spTree>
    <p:extLst>
      <p:ext uri="{BB962C8B-B14F-4D97-AF65-F5344CB8AC3E}">
        <p14:creationId xmlns:p14="http://schemas.microsoft.com/office/powerpoint/2010/main" val="1043185090"/>
      </p:ext>
    </p:extLst>
  </p:cSld>
  <p:clrMapOvr>
    <a:masterClrMapping/>
  </p:clrMapOvr>
  <p:transition>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sp>
        <p:nvSpPr>
          <p:cNvPr id="1107" name="Shape 1107"/>
          <p:cNvSpPr txBox="1"/>
          <p:nvPr/>
        </p:nvSpPr>
        <p:spPr>
          <a:xfrm>
            <a:off x="-609600" y="152400"/>
            <a:ext cx="10515599" cy="5842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200">
                <a:solidFill>
                  <a:srgbClr val="FFFF99"/>
                </a:solidFill>
                <a:latin typeface="Times New Roman"/>
                <a:ea typeface="Times New Roman"/>
                <a:cs typeface="Times New Roman"/>
                <a:sym typeface="Times New Roman"/>
              </a:rPr>
              <a:t>Separation using One Focal Plane + Depth map</a:t>
            </a:r>
          </a:p>
        </p:txBody>
      </p:sp>
      <p:pic>
        <p:nvPicPr>
          <p:cNvPr id="1108" name="Shape 1108"/>
          <p:cNvPicPr preferRelativeResize="0"/>
          <p:nvPr/>
        </p:nvPicPr>
        <p:blipFill rotWithShape="1">
          <a:blip r:embed="rId3">
            <a:alphaModFix/>
          </a:blip>
          <a:srcRect/>
          <a:stretch/>
        </p:blipFill>
        <p:spPr>
          <a:xfrm>
            <a:off x="381858" y="3962400"/>
            <a:ext cx="2437542" cy="1627632"/>
          </a:xfrm>
          <a:prstGeom prst="rect">
            <a:avLst/>
          </a:prstGeom>
          <a:noFill/>
          <a:ln w="9525" cap="flat" cmpd="sng">
            <a:solidFill>
              <a:srgbClr val="974806"/>
            </a:solidFill>
            <a:prstDash val="solid"/>
            <a:round/>
            <a:headEnd type="none" w="med" len="med"/>
            <a:tailEnd type="none" w="med" len="med"/>
          </a:ln>
        </p:spPr>
      </p:pic>
      <p:pic>
        <p:nvPicPr>
          <p:cNvPr id="1109" name="Shape 1109"/>
          <p:cNvPicPr preferRelativeResize="0"/>
          <p:nvPr/>
        </p:nvPicPr>
        <p:blipFill rotWithShape="1">
          <a:blip r:embed="rId4">
            <a:alphaModFix/>
          </a:blip>
          <a:srcRect/>
          <a:stretch/>
        </p:blipFill>
        <p:spPr>
          <a:xfrm>
            <a:off x="381858" y="1752600"/>
            <a:ext cx="2438399" cy="1625167"/>
          </a:xfrm>
          <a:prstGeom prst="rect">
            <a:avLst/>
          </a:prstGeom>
          <a:noFill/>
          <a:ln w="9525" cap="flat" cmpd="sng">
            <a:solidFill>
              <a:srgbClr val="4D4D4D"/>
            </a:solidFill>
            <a:prstDash val="solid"/>
            <a:miter/>
            <a:headEnd type="none" w="med" len="med"/>
            <a:tailEnd type="none" w="med" len="med"/>
          </a:ln>
        </p:spPr>
      </p:pic>
      <p:sp>
        <p:nvSpPr>
          <p:cNvPr id="1110" name="Shape 1110"/>
          <p:cNvSpPr txBox="1"/>
          <p:nvPr/>
        </p:nvSpPr>
        <p:spPr>
          <a:xfrm>
            <a:off x="381000" y="5619689"/>
            <a:ext cx="2438399" cy="40010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Depth Map</a:t>
            </a:r>
          </a:p>
        </p:txBody>
      </p:sp>
      <p:grpSp>
        <p:nvGrpSpPr>
          <p:cNvPr id="1111" name="Shape 1111"/>
          <p:cNvGrpSpPr/>
          <p:nvPr/>
        </p:nvGrpSpPr>
        <p:grpSpPr>
          <a:xfrm>
            <a:off x="381858" y="2814637"/>
            <a:ext cx="533399" cy="461962"/>
            <a:chOff x="1309687" y="1498600"/>
            <a:chExt cx="533399" cy="461962"/>
          </a:xfrm>
        </p:grpSpPr>
        <p:sp>
          <p:nvSpPr>
            <p:cNvPr id="1112" name="Shape 1112"/>
            <p:cNvSpPr/>
            <p:nvPr/>
          </p:nvSpPr>
          <p:spPr>
            <a:xfrm>
              <a:off x="1690688" y="1671638"/>
              <a:ext cx="128587" cy="131761"/>
            </a:xfrm>
            <a:prstGeom prst="ellipse">
              <a:avLst/>
            </a:prstGeom>
            <a:solidFill>
              <a:srgbClr val="C00000"/>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113" name="Shape 1113"/>
            <p:cNvSpPr txBox="1"/>
            <p:nvPr/>
          </p:nvSpPr>
          <p:spPr>
            <a:xfrm>
              <a:off x="1309687" y="1498600"/>
              <a:ext cx="533399" cy="46196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b="1">
                  <a:solidFill>
                    <a:srgbClr val="C00000"/>
                  </a:solidFill>
                  <a:latin typeface="Times New Roman"/>
                  <a:ea typeface="Times New Roman"/>
                  <a:cs typeface="Times New Roman"/>
                  <a:sym typeface="Times New Roman"/>
                </a:rPr>
                <a:t>S</a:t>
              </a:r>
            </a:p>
          </p:txBody>
        </p:sp>
      </p:grpSp>
      <p:sp>
        <p:nvSpPr>
          <p:cNvPr id="1114" name="Shape 11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32</a:t>
            </a:fld>
            <a:endParaRPr lang="en-US" sz="1200">
              <a:solidFill>
                <a:srgbClr val="888888"/>
              </a:solidFill>
              <a:latin typeface="Calibri"/>
              <a:ea typeface="Calibri"/>
              <a:cs typeface="Calibri"/>
              <a:sym typeface="Calibri"/>
            </a:endParaRPr>
          </a:p>
        </p:txBody>
      </p:sp>
      <p:sp>
        <p:nvSpPr>
          <p:cNvPr id="1115" name="Shape 1115"/>
          <p:cNvSpPr txBox="1"/>
          <p:nvPr/>
        </p:nvSpPr>
        <p:spPr>
          <a:xfrm>
            <a:off x="381858" y="1143000"/>
            <a:ext cx="2438399" cy="52321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800">
                <a:solidFill>
                  <a:srgbClr val="E36C09"/>
                </a:solidFill>
                <a:latin typeface="Times New Roman"/>
                <a:ea typeface="Times New Roman"/>
                <a:cs typeface="Times New Roman"/>
                <a:sym typeface="Times New Roman"/>
              </a:rPr>
              <a:t>Input</a:t>
            </a:r>
          </a:p>
        </p:txBody>
      </p:sp>
      <p:sp>
        <p:nvSpPr>
          <p:cNvPr id="1116" name="Shape 1116"/>
          <p:cNvSpPr txBox="1"/>
          <p:nvPr/>
        </p:nvSpPr>
        <p:spPr>
          <a:xfrm>
            <a:off x="3048000" y="1671934"/>
            <a:ext cx="2057400" cy="46166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Max Intensity:</a:t>
            </a:r>
          </a:p>
        </p:txBody>
      </p:sp>
      <p:sp>
        <p:nvSpPr>
          <p:cNvPr id="1117" name="Shape 1117"/>
          <p:cNvSpPr txBox="1"/>
          <p:nvPr/>
        </p:nvSpPr>
        <p:spPr>
          <a:xfrm>
            <a:off x="3048000" y="2510134"/>
            <a:ext cx="2286000" cy="46166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Min Intensity:</a:t>
            </a:r>
          </a:p>
        </p:txBody>
      </p:sp>
      <p:pic>
        <p:nvPicPr>
          <p:cNvPr id="1118" name="Shape 1118"/>
          <p:cNvPicPr preferRelativeResize="0"/>
          <p:nvPr/>
        </p:nvPicPr>
        <p:blipFill rotWithShape="1">
          <a:blip r:embed="rId5">
            <a:alphaModFix/>
          </a:blip>
          <a:srcRect/>
          <a:stretch/>
        </p:blipFill>
        <p:spPr>
          <a:xfrm>
            <a:off x="4927600" y="1676400"/>
            <a:ext cx="3786188" cy="512762"/>
          </a:xfrm>
          <a:prstGeom prst="rect">
            <a:avLst/>
          </a:prstGeom>
          <a:noFill/>
          <a:ln>
            <a:noFill/>
          </a:ln>
        </p:spPr>
      </p:pic>
      <p:pic>
        <p:nvPicPr>
          <p:cNvPr id="1119" name="Shape 1119"/>
          <p:cNvPicPr preferRelativeResize="0"/>
          <p:nvPr/>
        </p:nvPicPr>
        <p:blipFill rotWithShape="1">
          <a:blip r:embed="rId6">
            <a:alphaModFix/>
          </a:blip>
          <a:srcRect/>
          <a:stretch/>
        </p:blipFill>
        <p:spPr>
          <a:xfrm>
            <a:off x="4949825" y="2514600"/>
            <a:ext cx="3736974" cy="512762"/>
          </a:xfrm>
          <a:prstGeom prst="rect">
            <a:avLst/>
          </a:prstGeom>
          <a:noFill/>
          <a:ln>
            <a:noFill/>
          </a:ln>
        </p:spPr>
      </p:pic>
      <p:sp>
        <p:nvSpPr>
          <p:cNvPr id="1120" name="Shape 1120"/>
          <p:cNvSpPr txBox="1"/>
          <p:nvPr/>
        </p:nvSpPr>
        <p:spPr>
          <a:xfrm>
            <a:off x="3048000" y="4114800"/>
            <a:ext cx="2666999" cy="46166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Direct Component:</a:t>
            </a:r>
          </a:p>
        </p:txBody>
      </p:sp>
      <p:pic>
        <p:nvPicPr>
          <p:cNvPr id="1121" name="Shape 1121"/>
          <p:cNvPicPr preferRelativeResize="0"/>
          <p:nvPr/>
        </p:nvPicPr>
        <p:blipFill rotWithShape="1">
          <a:blip r:embed="rId7">
            <a:alphaModFix/>
          </a:blip>
          <a:srcRect/>
          <a:stretch/>
        </p:blipFill>
        <p:spPr>
          <a:xfrm>
            <a:off x="5707062" y="3810000"/>
            <a:ext cx="2827337" cy="1009649"/>
          </a:xfrm>
          <a:prstGeom prst="rect">
            <a:avLst/>
          </a:prstGeom>
          <a:noFill/>
          <a:ln>
            <a:noFill/>
          </a:ln>
        </p:spPr>
      </p:pic>
      <p:pic>
        <p:nvPicPr>
          <p:cNvPr id="1122" name="Shape 1122"/>
          <p:cNvPicPr preferRelativeResize="0"/>
          <p:nvPr/>
        </p:nvPicPr>
        <p:blipFill rotWithShape="1">
          <a:blip r:embed="rId8">
            <a:alphaModFix/>
          </a:blip>
          <a:srcRect/>
          <a:stretch/>
        </p:blipFill>
        <p:spPr>
          <a:xfrm>
            <a:off x="5719762" y="5029200"/>
            <a:ext cx="3043236" cy="571500"/>
          </a:xfrm>
          <a:prstGeom prst="rect">
            <a:avLst/>
          </a:prstGeom>
          <a:noFill/>
          <a:ln>
            <a:noFill/>
          </a:ln>
        </p:spPr>
      </p:pic>
      <p:sp>
        <p:nvSpPr>
          <p:cNvPr id="1123" name="Shape 1123"/>
          <p:cNvSpPr txBox="1"/>
          <p:nvPr/>
        </p:nvSpPr>
        <p:spPr>
          <a:xfrm>
            <a:off x="3048000" y="5105400"/>
            <a:ext cx="2666999" cy="46166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Global Component:</a:t>
            </a:r>
          </a:p>
        </p:txBody>
      </p:sp>
      <p:sp>
        <p:nvSpPr>
          <p:cNvPr id="1124" name="Shape 1124"/>
          <p:cNvSpPr/>
          <p:nvPr/>
        </p:nvSpPr>
        <p:spPr>
          <a:xfrm>
            <a:off x="6400800" y="1676400"/>
            <a:ext cx="762000" cy="1371599"/>
          </a:xfrm>
          <a:prstGeom prst="rect">
            <a:avLst/>
          </a:prstGeom>
          <a:noFill/>
          <a:ln w="15875" cap="flat" cmpd="sng">
            <a:solidFill>
              <a:srgbClr val="C00000"/>
            </a:solidFill>
            <a:prstDash val="dot"/>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1125" name="Shape 1125"/>
          <p:cNvSpPr/>
          <p:nvPr/>
        </p:nvSpPr>
        <p:spPr>
          <a:xfrm>
            <a:off x="7924800" y="1676400"/>
            <a:ext cx="838199" cy="1371599"/>
          </a:xfrm>
          <a:prstGeom prst="rect">
            <a:avLst/>
          </a:prstGeom>
          <a:noFill/>
          <a:ln w="15875" cap="flat" cmpd="sng">
            <a:solidFill>
              <a:srgbClr val="C00000"/>
            </a:solidFill>
            <a:prstDash val="dot"/>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1126" name="Shape 1126"/>
          <p:cNvSpPr/>
          <p:nvPr/>
        </p:nvSpPr>
        <p:spPr>
          <a:xfrm>
            <a:off x="5791200" y="1676400"/>
            <a:ext cx="609599" cy="1371599"/>
          </a:xfrm>
          <a:prstGeom prst="rect">
            <a:avLst/>
          </a:prstGeom>
          <a:noFill/>
          <a:ln w="15875" cap="flat" cmpd="sng">
            <a:solidFill>
              <a:srgbClr val="C00000"/>
            </a:solidFill>
            <a:prstDash val="dot"/>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Tree>
  </p:cSld>
  <p:clrMapOvr>
    <a:masterClrMapping/>
  </p:clrMapOvr>
  <p:transition>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pic>
        <p:nvPicPr>
          <p:cNvPr id="1131" name="Shape 1131"/>
          <p:cNvPicPr preferRelativeResize="0"/>
          <p:nvPr/>
        </p:nvPicPr>
        <p:blipFill rotWithShape="1">
          <a:blip r:embed="rId3">
            <a:alphaModFix/>
          </a:blip>
          <a:srcRect/>
          <a:stretch/>
        </p:blipFill>
        <p:spPr>
          <a:xfrm>
            <a:off x="4800600" y="2212975"/>
            <a:ext cx="3713162" cy="2478088"/>
          </a:xfrm>
          <a:prstGeom prst="rect">
            <a:avLst/>
          </a:prstGeom>
          <a:noFill/>
          <a:ln w="9525" cap="flat" cmpd="sng">
            <a:solidFill>
              <a:srgbClr val="595959"/>
            </a:solidFill>
            <a:prstDash val="solid"/>
            <a:miter/>
            <a:headEnd type="none" w="med" len="med"/>
            <a:tailEnd type="none" w="med" len="med"/>
          </a:ln>
        </p:spPr>
      </p:pic>
      <p:pic>
        <p:nvPicPr>
          <p:cNvPr id="1132" name="Shape 1132"/>
          <p:cNvPicPr preferRelativeResize="0"/>
          <p:nvPr/>
        </p:nvPicPr>
        <p:blipFill rotWithShape="1">
          <a:blip r:embed="rId4">
            <a:alphaModFix/>
          </a:blip>
          <a:srcRect/>
          <a:stretch/>
        </p:blipFill>
        <p:spPr>
          <a:xfrm>
            <a:off x="612775" y="2212975"/>
            <a:ext cx="3711575" cy="2478088"/>
          </a:xfrm>
          <a:prstGeom prst="rect">
            <a:avLst/>
          </a:prstGeom>
          <a:noFill/>
          <a:ln w="9525" cap="flat" cmpd="sng">
            <a:solidFill>
              <a:srgbClr val="595959"/>
            </a:solidFill>
            <a:prstDash val="solid"/>
            <a:miter/>
            <a:headEnd type="none" w="med" len="med"/>
            <a:tailEnd type="none" w="med" len="med"/>
          </a:ln>
        </p:spPr>
      </p:pic>
      <p:sp>
        <p:nvSpPr>
          <p:cNvPr id="1133" name="Shape 1133"/>
          <p:cNvSpPr txBox="1"/>
          <p:nvPr/>
        </p:nvSpPr>
        <p:spPr>
          <a:xfrm>
            <a:off x="609600" y="4724400"/>
            <a:ext cx="3733800" cy="40004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Direct Component</a:t>
            </a:r>
          </a:p>
        </p:txBody>
      </p:sp>
      <p:sp>
        <p:nvSpPr>
          <p:cNvPr id="1134" name="Shape 1134"/>
          <p:cNvSpPr txBox="1"/>
          <p:nvPr/>
        </p:nvSpPr>
        <p:spPr>
          <a:xfrm>
            <a:off x="4800600" y="4724400"/>
            <a:ext cx="3733800" cy="40004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Global Component</a:t>
            </a:r>
          </a:p>
        </p:txBody>
      </p:sp>
      <p:sp>
        <p:nvSpPr>
          <p:cNvPr id="1135" name="Shape 113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33</a:t>
            </a:fld>
            <a:endParaRPr lang="en-US" sz="1200">
              <a:solidFill>
                <a:srgbClr val="888888"/>
              </a:solidFill>
              <a:latin typeface="Calibri"/>
              <a:ea typeface="Calibri"/>
              <a:cs typeface="Calibri"/>
              <a:sym typeface="Calibri"/>
            </a:endParaRPr>
          </a:p>
        </p:txBody>
      </p:sp>
      <p:sp>
        <p:nvSpPr>
          <p:cNvPr id="1136" name="Shape 1136"/>
          <p:cNvSpPr txBox="1"/>
          <p:nvPr/>
        </p:nvSpPr>
        <p:spPr>
          <a:xfrm>
            <a:off x="0" y="76200"/>
            <a:ext cx="9144000" cy="5842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200">
                <a:solidFill>
                  <a:srgbClr val="FFFF99"/>
                </a:solidFill>
                <a:latin typeface="Times New Roman"/>
                <a:ea typeface="Times New Roman"/>
                <a:cs typeface="Times New Roman"/>
                <a:sym typeface="Times New Roman"/>
              </a:rPr>
              <a:t>Separation using a Single Focal Plane + Depth Map</a:t>
            </a:r>
          </a:p>
        </p:txBody>
      </p:sp>
    </p:spTree>
  </p:cSld>
  <p:clrMapOvr>
    <a:masterClrMapping/>
  </p:clrMapOvr>
  <p:transition>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40"/>
        <p:cNvGrpSpPr/>
        <p:nvPr/>
      </p:nvGrpSpPr>
      <p:grpSpPr>
        <a:xfrm>
          <a:off x="0" y="0"/>
          <a:ext cx="0" cy="0"/>
          <a:chOff x="0" y="0"/>
          <a:chExt cx="0" cy="0"/>
        </a:xfrm>
      </p:grpSpPr>
      <p:sp>
        <p:nvSpPr>
          <p:cNvPr id="1141" name="Shape 1141"/>
          <p:cNvSpPr txBox="1"/>
          <p:nvPr/>
        </p:nvSpPr>
        <p:spPr>
          <a:xfrm>
            <a:off x="762000" y="4572000"/>
            <a:ext cx="3429000" cy="40004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Direct Component</a:t>
            </a:r>
          </a:p>
        </p:txBody>
      </p:sp>
      <p:sp>
        <p:nvSpPr>
          <p:cNvPr id="1142" name="Shape 1142"/>
          <p:cNvSpPr txBox="1"/>
          <p:nvPr/>
        </p:nvSpPr>
        <p:spPr>
          <a:xfrm>
            <a:off x="4876800" y="4572000"/>
            <a:ext cx="3429000" cy="40004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Global Component</a:t>
            </a:r>
          </a:p>
        </p:txBody>
      </p:sp>
      <p:sp>
        <p:nvSpPr>
          <p:cNvPr id="1143" name="Shape 114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34</a:t>
            </a:fld>
            <a:endParaRPr lang="en-US" sz="1200">
              <a:solidFill>
                <a:srgbClr val="888888"/>
              </a:solidFill>
              <a:latin typeface="Calibri"/>
              <a:ea typeface="Calibri"/>
              <a:cs typeface="Calibri"/>
              <a:sym typeface="Calibri"/>
            </a:endParaRPr>
          </a:p>
        </p:txBody>
      </p:sp>
      <p:pic>
        <p:nvPicPr>
          <p:cNvPr id="1144" name="Shape 1144"/>
          <p:cNvPicPr preferRelativeResize="0"/>
          <p:nvPr/>
        </p:nvPicPr>
        <p:blipFill rotWithShape="1">
          <a:blip r:embed="rId3">
            <a:alphaModFix/>
          </a:blip>
          <a:srcRect/>
          <a:stretch/>
        </p:blipFill>
        <p:spPr>
          <a:xfrm>
            <a:off x="4815839" y="2133600"/>
            <a:ext cx="3566159" cy="2354492"/>
          </a:xfrm>
          <a:prstGeom prst="rect">
            <a:avLst/>
          </a:prstGeom>
          <a:noFill/>
          <a:ln w="9525" cap="flat" cmpd="sng">
            <a:solidFill>
              <a:srgbClr val="3F3F3F"/>
            </a:solidFill>
            <a:prstDash val="solid"/>
            <a:round/>
            <a:headEnd type="none" w="med" len="med"/>
            <a:tailEnd type="none" w="med" len="med"/>
          </a:ln>
        </p:spPr>
      </p:pic>
      <p:pic>
        <p:nvPicPr>
          <p:cNvPr id="1145" name="Shape 1145"/>
          <p:cNvPicPr preferRelativeResize="0"/>
          <p:nvPr/>
        </p:nvPicPr>
        <p:blipFill rotWithShape="1">
          <a:blip r:embed="rId4">
            <a:alphaModFix/>
          </a:blip>
          <a:srcRect/>
          <a:stretch/>
        </p:blipFill>
        <p:spPr>
          <a:xfrm>
            <a:off x="701039" y="2133600"/>
            <a:ext cx="3566159" cy="2354492"/>
          </a:xfrm>
          <a:prstGeom prst="rect">
            <a:avLst/>
          </a:prstGeom>
          <a:noFill/>
          <a:ln w="9525" cap="flat" cmpd="sng">
            <a:solidFill>
              <a:srgbClr val="3F3F3F"/>
            </a:solidFill>
            <a:prstDash val="solid"/>
            <a:round/>
            <a:headEnd type="none" w="med" len="med"/>
            <a:tailEnd type="none" w="med" len="med"/>
          </a:ln>
        </p:spPr>
      </p:pic>
      <p:sp>
        <p:nvSpPr>
          <p:cNvPr id="1146" name="Shape 1146"/>
          <p:cNvSpPr txBox="1"/>
          <p:nvPr/>
        </p:nvSpPr>
        <p:spPr>
          <a:xfrm>
            <a:off x="0" y="76200"/>
            <a:ext cx="9144000" cy="5842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200">
                <a:solidFill>
                  <a:srgbClr val="FFFF99"/>
                </a:solidFill>
                <a:latin typeface="Times New Roman"/>
                <a:ea typeface="Times New Roman"/>
                <a:cs typeface="Times New Roman"/>
                <a:sym typeface="Times New Roman"/>
              </a:rPr>
              <a:t>Separation using a Single Focal Plane + Depth Map</a:t>
            </a:r>
          </a:p>
        </p:txBody>
      </p:sp>
    </p:spTree>
  </p:cSld>
  <p:clrMapOvr>
    <a:masterClrMapping/>
  </p:clrMapOvr>
  <p:transition>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Shape 1152"/>
          <p:cNvSpPr txBox="1"/>
          <p:nvPr/>
        </p:nvSpPr>
        <p:spPr>
          <a:xfrm>
            <a:off x="0" y="152400"/>
            <a:ext cx="9144000" cy="646331"/>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600">
                <a:solidFill>
                  <a:srgbClr val="FFFF99"/>
                </a:solidFill>
                <a:latin typeface="Times New Roman"/>
                <a:ea typeface="Times New Roman"/>
                <a:cs typeface="Times New Roman"/>
                <a:sym typeface="Times New Roman"/>
              </a:rPr>
              <a:t>Illumination Defocus using an area light source</a:t>
            </a:r>
          </a:p>
        </p:txBody>
      </p:sp>
      <p:sp>
        <p:nvSpPr>
          <p:cNvPr id="1153" name="Shape 115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35</a:t>
            </a:fld>
            <a:endParaRPr lang="en-US" sz="1200">
              <a:solidFill>
                <a:srgbClr val="888888"/>
              </a:solidFill>
              <a:latin typeface="Calibri"/>
              <a:ea typeface="Calibri"/>
              <a:cs typeface="Calibri"/>
              <a:sym typeface="Calibri"/>
            </a:endParaRPr>
          </a:p>
        </p:txBody>
      </p:sp>
      <p:sp>
        <p:nvSpPr>
          <p:cNvPr id="1155" name="Shape 1155"/>
          <p:cNvSpPr/>
          <p:nvPr/>
        </p:nvSpPr>
        <p:spPr>
          <a:xfrm>
            <a:off x="1371600" y="2527208"/>
            <a:ext cx="990599" cy="1210732"/>
          </a:xfrm>
          <a:prstGeom prst="ellipse">
            <a:avLst/>
          </a:prstGeom>
          <a:solidFill>
            <a:srgbClr val="FFFF00">
              <a:alpha val="84705"/>
            </a:srgbClr>
          </a:solidFill>
          <a:ln w="22225" cap="flat" cmpd="sng">
            <a:solidFill>
              <a:srgbClr val="FFC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1156" name="Shape 1156"/>
          <p:cNvSpPr/>
          <p:nvPr/>
        </p:nvSpPr>
        <p:spPr>
          <a:xfrm>
            <a:off x="914400" y="1611544"/>
            <a:ext cx="1904999" cy="830996"/>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Area Light Source</a:t>
            </a:r>
          </a:p>
        </p:txBody>
      </p:sp>
      <p:grpSp>
        <p:nvGrpSpPr>
          <p:cNvPr id="1157" name="Shape 1157"/>
          <p:cNvGrpSpPr/>
          <p:nvPr/>
        </p:nvGrpSpPr>
        <p:grpSpPr>
          <a:xfrm>
            <a:off x="3232212" y="1371599"/>
            <a:ext cx="2558986" cy="3497218"/>
            <a:chOff x="1656352" y="3733797"/>
            <a:chExt cx="1447799" cy="1978622"/>
          </a:xfrm>
        </p:grpSpPr>
        <p:grpSp>
          <p:nvGrpSpPr>
            <p:cNvPr id="1158" name="Shape 1158"/>
            <p:cNvGrpSpPr/>
            <p:nvPr/>
          </p:nvGrpSpPr>
          <p:grpSpPr>
            <a:xfrm>
              <a:off x="1752599" y="3733797"/>
              <a:ext cx="990599" cy="1978622"/>
              <a:chOff x="4800599" y="4114800"/>
              <a:chExt cx="1220787" cy="2438400"/>
            </a:xfrm>
          </p:grpSpPr>
          <p:grpSp>
            <p:nvGrpSpPr>
              <p:cNvPr id="1159" name="Shape 1159"/>
              <p:cNvGrpSpPr/>
              <p:nvPr/>
            </p:nvGrpSpPr>
            <p:grpSpPr>
              <a:xfrm>
                <a:off x="4800599" y="4114800"/>
                <a:ext cx="763587" cy="1981994"/>
                <a:chOff x="2437605" y="4267200"/>
                <a:chExt cx="763587" cy="1981994"/>
              </a:xfrm>
            </p:grpSpPr>
            <p:grpSp>
              <p:nvGrpSpPr>
                <p:cNvPr id="1160" name="Shape 1160"/>
                <p:cNvGrpSpPr/>
                <p:nvPr/>
              </p:nvGrpSpPr>
              <p:grpSpPr>
                <a:xfrm>
                  <a:off x="2437605" y="4267994"/>
                  <a:ext cx="763587" cy="1981199"/>
                  <a:chOff x="2437605" y="4267994"/>
                  <a:chExt cx="763587" cy="1981199"/>
                </a:xfrm>
              </p:grpSpPr>
              <p:cxnSp>
                <p:nvCxnSpPr>
                  <p:cNvPr id="1161" name="Shape 1161"/>
                  <p:cNvCxnSpPr/>
                  <p:nvPr/>
                </p:nvCxnSpPr>
                <p:spPr>
                  <a:xfrm rot="5400000">
                    <a:off x="1828799" y="4876800"/>
                    <a:ext cx="1219199" cy="1587"/>
                  </a:xfrm>
                  <a:prstGeom prst="straightConnector1">
                    <a:avLst/>
                  </a:prstGeom>
                  <a:noFill/>
                  <a:ln w="28575" cap="flat" cmpd="sng">
                    <a:solidFill>
                      <a:srgbClr val="FFFFCC"/>
                    </a:solidFill>
                    <a:prstDash val="solid"/>
                    <a:round/>
                    <a:headEnd type="none" w="med" len="med"/>
                    <a:tailEnd type="none" w="med" len="med"/>
                  </a:ln>
                </p:spPr>
              </p:cxnSp>
              <p:cxnSp>
                <p:nvCxnSpPr>
                  <p:cNvPr id="1162" name="Shape 1162"/>
                  <p:cNvCxnSpPr/>
                  <p:nvPr/>
                </p:nvCxnSpPr>
                <p:spPr>
                  <a:xfrm rot="5400000">
                    <a:off x="1981199" y="5029200"/>
                    <a:ext cx="1219199" cy="1587"/>
                  </a:xfrm>
                  <a:prstGeom prst="straightConnector1">
                    <a:avLst/>
                  </a:prstGeom>
                  <a:noFill/>
                  <a:ln w="28575" cap="flat" cmpd="sng">
                    <a:solidFill>
                      <a:srgbClr val="FFFFCC"/>
                    </a:solidFill>
                    <a:prstDash val="solid"/>
                    <a:round/>
                    <a:headEnd type="none" w="med" len="med"/>
                    <a:tailEnd type="none" w="med" len="med"/>
                  </a:ln>
                </p:spPr>
              </p:cxnSp>
              <p:cxnSp>
                <p:nvCxnSpPr>
                  <p:cNvPr id="1163" name="Shape 1163"/>
                  <p:cNvCxnSpPr/>
                  <p:nvPr/>
                </p:nvCxnSpPr>
                <p:spPr>
                  <a:xfrm rot="5400000">
                    <a:off x="2133599" y="5181600"/>
                    <a:ext cx="1219199" cy="1587"/>
                  </a:xfrm>
                  <a:prstGeom prst="straightConnector1">
                    <a:avLst/>
                  </a:prstGeom>
                  <a:noFill/>
                  <a:ln w="28575" cap="flat" cmpd="sng">
                    <a:solidFill>
                      <a:srgbClr val="FFFFCC"/>
                    </a:solidFill>
                    <a:prstDash val="solid"/>
                    <a:round/>
                    <a:headEnd type="none" w="med" len="med"/>
                    <a:tailEnd type="none" w="med" len="med"/>
                  </a:ln>
                </p:spPr>
              </p:cxnSp>
              <p:cxnSp>
                <p:nvCxnSpPr>
                  <p:cNvPr id="1164" name="Shape 1164"/>
                  <p:cNvCxnSpPr/>
                  <p:nvPr/>
                </p:nvCxnSpPr>
                <p:spPr>
                  <a:xfrm rot="5400000">
                    <a:off x="2285999" y="5334000"/>
                    <a:ext cx="1219199" cy="1587"/>
                  </a:xfrm>
                  <a:prstGeom prst="straightConnector1">
                    <a:avLst/>
                  </a:prstGeom>
                  <a:noFill/>
                  <a:ln w="28575" cap="flat" cmpd="sng">
                    <a:solidFill>
                      <a:srgbClr val="FFFFCC"/>
                    </a:solidFill>
                    <a:prstDash val="solid"/>
                    <a:round/>
                    <a:headEnd type="none" w="med" len="med"/>
                    <a:tailEnd type="none" w="med" len="med"/>
                  </a:ln>
                </p:spPr>
              </p:cxnSp>
              <p:cxnSp>
                <p:nvCxnSpPr>
                  <p:cNvPr id="1165" name="Shape 1165"/>
                  <p:cNvCxnSpPr/>
                  <p:nvPr/>
                </p:nvCxnSpPr>
                <p:spPr>
                  <a:xfrm rot="5400000">
                    <a:off x="2438399" y="5486400"/>
                    <a:ext cx="1219199" cy="1587"/>
                  </a:xfrm>
                  <a:prstGeom prst="straightConnector1">
                    <a:avLst/>
                  </a:prstGeom>
                  <a:noFill/>
                  <a:ln w="28575" cap="flat" cmpd="sng">
                    <a:solidFill>
                      <a:srgbClr val="FFFFCC"/>
                    </a:solidFill>
                    <a:prstDash val="solid"/>
                    <a:round/>
                    <a:headEnd type="none" w="med" len="med"/>
                    <a:tailEnd type="none" w="med" len="med"/>
                  </a:ln>
                </p:spPr>
              </p:cxnSp>
              <p:cxnSp>
                <p:nvCxnSpPr>
                  <p:cNvPr id="1166" name="Shape 1166"/>
                  <p:cNvCxnSpPr/>
                  <p:nvPr/>
                </p:nvCxnSpPr>
                <p:spPr>
                  <a:xfrm rot="5400000">
                    <a:off x="2590799" y="5638800"/>
                    <a:ext cx="1219199" cy="1587"/>
                  </a:xfrm>
                  <a:prstGeom prst="straightConnector1">
                    <a:avLst/>
                  </a:prstGeom>
                  <a:noFill/>
                  <a:ln w="28575" cap="flat" cmpd="sng">
                    <a:solidFill>
                      <a:srgbClr val="FFFFCC"/>
                    </a:solidFill>
                    <a:prstDash val="solid"/>
                    <a:round/>
                    <a:headEnd type="none" w="med" len="med"/>
                    <a:tailEnd type="none" w="med" len="med"/>
                  </a:ln>
                </p:spPr>
              </p:cxnSp>
            </p:grpSp>
            <p:cxnSp>
              <p:nvCxnSpPr>
                <p:cNvPr id="1167" name="Shape 1167"/>
                <p:cNvCxnSpPr/>
                <p:nvPr/>
              </p:nvCxnSpPr>
              <p:spPr>
                <a:xfrm rot="-5400000" flipH="1">
                  <a:off x="2438400" y="4267200"/>
                  <a:ext cx="762000" cy="762000"/>
                </a:xfrm>
                <a:prstGeom prst="straightConnector1">
                  <a:avLst/>
                </a:prstGeom>
                <a:noFill/>
                <a:ln w="28575" cap="flat" cmpd="sng">
                  <a:solidFill>
                    <a:srgbClr val="FFFFCC"/>
                  </a:solidFill>
                  <a:prstDash val="solid"/>
                  <a:round/>
                  <a:headEnd type="none" w="med" len="med"/>
                  <a:tailEnd type="none" w="med" len="med"/>
                </a:ln>
              </p:spPr>
            </p:cxnSp>
            <p:cxnSp>
              <p:nvCxnSpPr>
                <p:cNvPr id="1168" name="Shape 1168"/>
                <p:cNvCxnSpPr/>
                <p:nvPr/>
              </p:nvCxnSpPr>
              <p:spPr>
                <a:xfrm rot="-5400000" flipH="1">
                  <a:off x="2438400" y="5486400"/>
                  <a:ext cx="762000" cy="762000"/>
                </a:xfrm>
                <a:prstGeom prst="straightConnector1">
                  <a:avLst/>
                </a:prstGeom>
                <a:noFill/>
                <a:ln w="28575" cap="flat" cmpd="sng">
                  <a:solidFill>
                    <a:srgbClr val="FFFFCC"/>
                  </a:solidFill>
                  <a:prstDash val="solid"/>
                  <a:round/>
                  <a:headEnd type="none" w="med" len="med"/>
                  <a:tailEnd type="none" w="med" len="med"/>
                </a:ln>
              </p:spPr>
            </p:cxnSp>
          </p:grpSp>
          <p:grpSp>
            <p:nvGrpSpPr>
              <p:cNvPr id="1169" name="Shape 1169"/>
              <p:cNvGrpSpPr/>
              <p:nvPr/>
            </p:nvGrpSpPr>
            <p:grpSpPr>
              <a:xfrm>
                <a:off x="5257799" y="4571206"/>
                <a:ext cx="763587" cy="1981994"/>
                <a:chOff x="2437605" y="4267200"/>
                <a:chExt cx="763587" cy="1981994"/>
              </a:xfrm>
            </p:grpSpPr>
            <p:grpSp>
              <p:nvGrpSpPr>
                <p:cNvPr id="1170" name="Shape 1170"/>
                <p:cNvGrpSpPr/>
                <p:nvPr/>
              </p:nvGrpSpPr>
              <p:grpSpPr>
                <a:xfrm>
                  <a:off x="2437605" y="4267994"/>
                  <a:ext cx="763587" cy="1981199"/>
                  <a:chOff x="2437605" y="4267994"/>
                  <a:chExt cx="763587" cy="1981199"/>
                </a:xfrm>
              </p:grpSpPr>
              <p:cxnSp>
                <p:nvCxnSpPr>
                  <p:cNvPr id="1171" name="Shape 1171"/>
                  <p:cNvCxnSpPr/>
                  <p:nvPr/>
                </p:nvCxnSpPr>
                <p:spPr>
                  <a:xfrm rot="5400000">
                    <a:off x="1828799" y="4876800"/>
                    <a:ext cx="1219199" cy="1587"/>
                  </a:xfrm>
                  <a:prstGeom prst="straightConnector1">
                    <a:avLst/>
                  </a:prstGeom>
                  <a:noFill/>
                  <a:ln w="28575" cap="flat" cmpd="sng">
                    <a:solidFill>
                      <a:srgbClr val="FFFFCC"/>
                    </a:solidFill>
                    <a:prstDash val="solid"/>
                    <a:round/>
                    <a:headEnd type="none" w="med" len="med"/>
                    <a:tailEnd type="none" w="med" len="med"/>
                  </a:ln>
                </p:spPr>
              </p:cxnSp>
              <p:cxnSp>
                <p:nvCxnSpPr>
                  <p:cNvPr id="1172" name="Shape 1172"/>
                  <p:cNvCxnSpPr/>
                  <p:nvPr/>
                </p:nvCxnSpPr>
                <p:spPr>
                  <a:xfrm rot="5400000">
                    <a:off x="1981199" y="5029200"/>
                    <a:ext cx="1219199" cy="1587"/>
                  </a:xfrm>
                  <a:prstGeom prst="straightConnector1">
                    <a:avLst/>
                  </a:prstGeom>
                  <a:noFill/>
                  <a:ln w="28575" cap="flat" cmpd="sng">
                    <a:solidFill>
                      <a:srgbClr val="FFFFCC"/>
                    </a:solidFill>
                    <a:prstDash val="solid"/>
                    <a:round/>
                    <a:headEnd type="none" w="med" len="med"/>
                    <a:tailEnd type="none" w="med" len="med"/>
                  </a:ln>
                </p:spPr>
              </p:cxnSp>
              <p:cxnSp>
                <p:nvCxnSpPr>
                  <p:cNvPr id="1173" name="Shape 1173"/>
                  <p:cNvCxnSpPr/>
                  <p:nvPr/>
                </p:nvCxnSpPr>
                <p:spPr>
                  <a:xfrm rot="5400000">
                    <a:off x="2133599" y="5181600"/>
                    <a:ext cx="1219199" cy="1587"/>
                  </a:xfrm>
                  <a:prstGeom prst="straightConnector1">
                    <a:avLst/>
                  </a:prstGeom>
                  <a:noFill/>
                  <a:ln w="28575" cap="flat" cmpd="sng">
                    <a:solidFill>
                      <a:srgbClr val="FFFFCC"/>
                    </a:solidFill>
                    <a:prstDash val="solid"/>
                    <a:round/>
                    <a:headEnd type="none" w="med" len="med"/>
                    <a:tailEnd type="none" w="med" len="med"/>
                  </a:ln>
                </p:spPr>
              </p:cxnSp>
              <p:cxnSp>
                <p:nvCxnSpPr>
                  <p:cNvPr id="1174" name="Shape 1174"/>
                  <p:cNvCxnSpPr/>
                  <p:nvPr/>
                </p:nvCxnSpPr>
                <p:spPr>
                  <a:xfrm rot="5400000">
                    <a:off x="2285999" y="5334000"/>
                    <a:ext cx="1219199" cy="1587"/>
                  </a:xfrm>
                  <a:prstGeom prst="straightConnector1">
                    <a:avLst/>
                  </a:prstGeom>
                  <a:noFill/>
                  <a:ln w="28575" cap="flat" cmpd="sng">
                    <a:solidFill>
                      <a:srgbClr val="FFFFCC"/>
                    </a:solidFill>
                    <a:prstDash val="solid"/>
                    <a:round/>
                    <a:headEnd type="none" w="med" len="med"/>
                    <a:tailEnd type="none" w="med" len="med"/>
                  </a:ln>
                </p:spPr>
              </p:cxnSp>
              <p:cxnSp>
                <p:nvCxnSpPr>
                  <p:cNvPr id="1175" name="Shape 1175"/>
                  <p:cNvCxnSpPr/>
                  <p:nvPr/>
                </p:nvCxnSpPr>
                <p:spPr>
                  <a:xfrm rot="5400000">
                    <a:off x="2438399" y="5486400"/>
                    <a:ext cx="1219199" cy="1587"/>
                  </a:xfrm>
                  <a:prstGeom prst="straightConnector1">
                    <a:avLst/>
                  </a:prstGeom>
                  <a:noFill/>
                  <a:ln w="28575" cap="flat" cmpd="sng">
                    <a:solidFill>
                      <a:srgbClr val="FFFFCC"/>
                    </a:solidFill>
                    <a:prstDash val="solid"/>
                    <a:round/>
                    <a:headEnd type="none" w="med" len="med"/>
                    <a:tailEnd type="none" w="med" len="med"/>
                  </a:ln>
                </p:spPr>
              </p:cxnSp>
              <p:cxnSp>
                <p:nvCxnSpPr>
                  <p:cNvPr id="1176" name="Shape 1176"/>
                  <p:cNvCxnSpPr/>
                  <p:nvPr/>
                </p:nvCxnSpPr>
                <p:spPr>
                  <a:xfrm rot="5400000">
                    <a:off x="2590799" y="5638800"/>
                    <a:ext cx="1219199" cy="1587"/>
                  </a:xfrm>
                  <a:prstGeom prst="straightConnector1">
                    <a:avLst/>
                  </a:prstGeom>
                  <a:noFill/>
                  <a:ln w="28575" cap="flat" cmpd="sng">
                    <a:solidFill>
                      <a:srgbClr val="FFFFCC"/>
                    </a:solidFill>
                    <a:prstDash val="solid"/>
                    <a:round/>
                    <a:headEnd type="none" w="med" len="med"/>
                    <a:tailEnd type="none" w="med" len="med"/>
                  </a:ln>
                </p:spPr>
              </p:cxnSp>
            </p:grpSp>
            <p:cxnSp>
              <p:nvCxnSpPr>
                <p:cNvPr id="1177" name="Shape 1177"/>
                <p:cNvCxnSpPr/>
                <p:nvPr/>
              </p:nvCxnSpPr>
              <p:spPr>
                <a:xfrm rot="-5400000" flipH="1">
                  <a:off x="2438400" y="4267200"/>
                  <a:ext cx="762000" cy="762000"/>
                </a:xfrm>
                <a:prstGeom prst="straightConnector1">
                  <a:avLst/>
                </a:prstGeom>
                <a:noFill/>
                <a:ln w="28575" cap="flat" cmpd="sng">
                  <a:solidFill>
                    <a:srgbClr val="FFFFCC"/>
                  </a:solidFill>
                  <a:prstDash val="solid"/>
                  <a:round/>
                  <a:headEnd type="none" w="med" len="med"/>
                  <a:tailEnd type="none" w="med" len="med"/>
                </a:ln>
              </p:spPr>
            </p:cxnSp>
            <p:cxnSp>
              <p:nvCxnSpPr>
                <p:cNvPr id="1178" name="Shape 1178"/>
                <p:cNvCxnSpPr/>
                <p:nvPr/>
              </p:nvCxnSpPr>
              <p:spPr>
                <a:xfrm rot="-5400000" flipH="1">
                  <a:off x="2438400" y="5486400"/>
                  <a:ext cx="762000" cy="762000"/>
                </a:xfrm>
                <a:prstGeom prst="straightConnector1">
                  <a:avLst/>
                </a:prstGeom>
                <a:noFill/>
                <a:ln w="28575" cap="flat" cmpd="sng">
                  <a:solidFill>
                    <a:srgbClr val="FFFFCC"/>
                  </a:solidFill>
                  <a:prstDash val="solid"/>
                  <a:round/>
                  <a:headEnd type="none" w="med" len="med"/>
                  <a:tailEnd type="none" w="med" len="med"/>
                </a:ln>
              </p:spPr>
            </p:cxnSp>
          </p:grpSp>
        </p:grpSp>
        <p:sp>
          <p:nvSpPr>
            <p:cNvPr id="1179" name="Shape 1179"/>
            <p:cNvSpPr/>
            <p:nvPr/>
          </p:nvSpPr>
          <p:spPr>
            <a:xfrm>
              <a:off x="1656352" y="3906060"/>
              <a:ext cx="1447799" cy="261195"/>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Mask</a:t>
              </a:r>
            </a:p>
          </p:txBody>
        </p:sp>
      </p:grpSp>
      <p:sp>
        <p:nvSpPr>
          <p:cNvPr id="1180" name="Shape 1180"/>
          <p:cNvSpPr/>
          <p:nvPr/>
        </p:nvSpPr>
        <p:spPr>
          <a:xfrm rot="-2411464">
            <a:off x="6660535" y="2308067"/>
            <a:ext cx="1855566" cy="1719985"/>
          </a:xfrm>
          <a:custGeom>
            <a:avLst/>
            <a:gdLst/>
            <a:ahLst/>
            <a:cxnLst/>
            <a:rect l="0" t="0" r="0" b="0"/>
            <a:pathLst>
              <a:path w="120000" h="120000" extrusionOk="0">
                <a:moveTo>
                  <a:pt x="120000" y="827"/>
                </a:moveTo>
                <a:cubicBezTo>
                  <a:pt x="101296" y="275"/>
                  <a:pt x="82592" y="0"/>
                  <a:pt x="70000" y="15724"/>
                </a:cubicBezTo>
                <a:cubicBezTo>
                  <a:pt x="57407" y="31448"/>
                  <a:pt x="56111" y="77793"/>
                  <a:pt x="44444" y="95172"/>
                </a:cubicBezTo>
                <a:cubicBezTo>
                  <a:pt x="32777" y="112551"/>
                  <a:pt x="7407" y="115862"/>
                  <a:pt x="0" y="120000"/>
                </a:cubicBezTo>
              </a:path>
            </a:pathLst>
          </a:custGeom>
          <a:noFill/>
          <a:ln w="28575" cap="flat" cmpd="sng">
            <a:solidFill>
              <a:srgbClr val="FFFF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1181" name="Shape 1181"/>
          <p:cNvSpPr/>
          <p:nvPr/>
        </p:nvSpPr>
        <p:spPr>
          <a:xfrm>
            <a:off x="5791200" y="1451941"/>
            <a:ext cx="2558986" cy="46166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Scene</a:t>
            </a:r>
          </a:p>
        </p:txBody>
      </p:sp>
      <p:sp>
        <p:nvSpPr>
          <p:cNvPr id="1182" name="Shape 1182"/>
          <p:cNvSpPr/>
          <p:nvPr/>
        </p:nvSpPr>
        <p:spPr>
          <a:xfrm>
            <a:off x="914400" y="3737941"/>
            <a:ext cx="1904999" cy="46166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Aperture</a:t>
            </a:r>
          </a:p>
        </p:txBody>
      </p:sp>
      <p:sp>
        <p:nvSpPr>
          <p:cNvPr id="1183" name="Shape 1183"/>
          <p:cNvSpPr/>
          <p:nvPr/>
        </p:nvSpPr>
        <p:spPr>
          <a:xfrm>
            <a:off x="3276600" y="4198203"/>
            <a:ext cx="1676399" cy="46166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Focal Plane</a:t>
            </a:r>
          </a:p>
        </p:txBody>
      </p:sp>
      <p:sp>
        <p:nvSpPr>
          <p:cNvPr id="1184" name="Shape 1184"/>
          <p:cNvSpPr txBox="1"/>
          <p:nvPr/>
        </p:nvSpPr>
        <p:spPr>
          <a:xfrm>
            <a:off x="1219200" y="5486400"/>
            <a:ext cx="6629400" cy="58477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200">
                <a:solidFill>
                  <a:srgbClr val="DAE5F1"/>
                </a:solidFill>
                <a:latin typeface="Times New Roman"/>
                <a:ea typeface="Times New Roman"/>
                <a:cs typeface="Times New Roman"/>
                <a:sym typeface="Times New Roman"/>
              </a:rPr>
              <a:t>Sun for Outdoor Scene Recovery</a:t>
            </a:r>
          </a:p>
        </p:txBody>
      </p:sp>
    </p:spTree>
  </p:cSld>
  <p:clrMapOvr>
    <a:masterClrMapping/>
  </p:clrMapOvr>
  <p:transition>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0" name="Shape 1190"/>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36</a:t>
            </a:fld>
            <a:endParaRPr lang="en-US" sz="1200">
              <a:solidFill>
                <a:srgbClr val="888888"/>
              </a:solidFill>
              <a:latin typeface="Calibri"/>
              <a:ea typeface="Calibri"/>
              <a:cs typeface="Calibri"/>
              <a:sym typeface="Calibri"/>
            </a:endParaRPr>
          </a:p>
        </p:txBody>
      </p:sp>
      <p:sp>
        <p:nvSpPr>
          <p:cNvPr id="1191" name="Shape 1191"/>
          <p:cNvSpPr txBox="1"/>
          <p:nvPr/>
        </p:nvSpPr>
        <p:spPr>
          <a:xfrm>
            <a:off x="0" y="152400"/>
            <a:ext cx="9144000" cy="6461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600">
                <a:solidFill>
                  <a:srgbClr val="FFFF99"/>
                </a:solidFill>
                <a:latin typeface="Times New Roman"/>
                <a:ea typeface="Times New Roman"/>
                <a:cs typeface="Times New Roman"/>
                <a:sym typeface="Times New Roman"/>
              </a:rPr>
              <a:t>Thoughts</a:t>
            </a:r>
          </a:p>
        </p:txBody>
      </p:sp>
      <p:sp>
        <p:nvSpPr>
          <p:cNvPr id="1192" name="Shape 1192"/>
          <p:cNvSpPr txBox="1"/>
          <p:nvPr/>
        </p:nvSpPr>
        <p:spPr>
          <a:xfrm>
            <a:off x="685800" y="1295400"/>
            <a:ext cx="7543800" cy="523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FFFF99"/>
              </a:buClr>
              <a:buSzPct val="100000"/>
              <a:buFont typeface="Arial"/>
              <a:buChar char="•"/>
            </a:pPr>
            <a:r>
              <a:rPr lang="en-US" sz="2800">
                <a:solidFill>
                  <a:srgbClr val="FFFF99"/>
                </a:solidFill>
                <a:latin typeface="Times New Roman"/>
                <a:ea typeface="Times New Roman"/>
                <a:cs typeface="Times New Roman"/>
                <a:sym typeface="Times New Roman"/>
              </a:rPr>
              <a:t>Score: 1.5</a:t>
            </a:r>
          </a:p>
          <a:p>
            <a:pPr marL="0" marR="0" lvl="0" indent="0" algn="l" rtl="0">
              <a:spcBef>
                <a:spcPts val="0"/>
              </a:spcBef>
              <a:spcAft>
                <a:spcPts val="0"/>
              </a:spcAft>
              <a:buClr>
                <a:srgbClr val="FFFF99"/>
              </a:buClr>
              <a:buSzPct val="100000"/>
              <a:buFont typeface="Times New Roman"/>
              <a:buChar char="•"/>
            </a:pPr>
            <a:r>
              <a:rPr lang="en-US" sz="2800">
                <a:solidFill>
                  <a:srgbClr val="FFFF99"/>
                </a:solidFill>
                <a:latin typeface="Times New Roman"/>
                <a:ea typeface="Times New Roman"/>
                <a:cs typeface="Times New Roman"/>
                <a:sym typeface="Times New Roman"/>
              </a:rPr>
              <a:t>Good: </a:t>
            </a:r>
          </a:p>
          <a:p>
            <a:pPr marL="457200" marR="0" lvl="0" indent="-406400" algn="l" rtl="0">
              <a:spcBef>
                <a:spcPts val="0"/>
              </a:spcBef>
              <a:spcAft>
                <a:spcPts val="0"/>
              </a:spcAft>
              <a:buClr>
                <a:srgbClr val="FFFF99"/>
              </a:buClr>
              <a:buSzPct val="100000"/>
              <a:buFont typeface="Times New Roman"/>
              <a:buChar char="-"/>
            </a:pPr>
            <a:r>
              <a:rPr lang="en-US" sz="2800">
                <a:solidFill>
                  <a:srgbClr val="FFFF99"/>
                </a:solidFill>
                <a:latin typeface="Times New Roman"/>
                <a:ea typeface="Times New Roman"/>
                <a:cs typeface="Times New Roman"/>
                <a:sym typeface="Times New Roman"/>
              </a:rPr>
              <a:t>Solve the practical defocus issue </a:t>
            </a:r>
          </a:p>
          <a:p>
            <a:pPr marL="457200" marR="0" lvl="0" indent="-406400" algn="l" rtl="0">
              <a:spcBef>
                <a:spcPts val="0"/>
              </a:spcBef>
              <a:spcAft>
                <a:spcPts val="0"/>
              </a:spcAft>
              <a:buClr>
                <a:srgbClr val="FFFF99"/>
              </a:buClr>
              <a:buSzPct val="100000"/>
              <a:buFont typeface="Times New Roman"/>
              <a:buChar char="-"/>
            </a:pPr>
            <a:r>
              <a:rPr lang="en-US" sz="2800">
                <a:solidFill>
                  <a:srgbClr val="FFFF99"/>
                </a:solidFill>
                <a:latin typeface="Times New Roman"/>
                <a:ea typeface="Times New Roman"/>
                <a:cs typeface="Times New Roman"/>
                <a:sym typeface="Times New Roman"/>
              </a:rPr>
              <a:t>Propose practical algorithms for scene depth estimation and global/direct light separation.</a:t>
            </a:r>
          </a:p>
          <a:p>
            <a:pPr marL="457200" marR="0" lvl="0" indent="0" algn="l" rtl="0">
              <a:spcBef>
                <a:spcPts val="0"/>
              </a:spcBef>
              <a:spcAft>
                <a:spcPts val="0"/>
              </a:spcAft>
              <a:buNone/>
            </a:pPr>
            <a:endParaRPr sz="2800">
              <a:solidFill>
                <a:srgbClr val="FFFF99"/>
              </a:solidFill>
              <a:latin typeface="Times New Roman"/>
              <a:ea typeface="Times New Roman"/>
              <a:cs typeface="Times New Roman"/>
              <a:sym typeface="Times New Roman"/>
            </a:endParaRPr>
          </a:p>
          <a:p>
            <a:pPr marL="0" marR="0" lvl="0" indent="0" algn="l" rtl="0">
              <a:spcBef>
                <a:spcPts val="0"/>
              </a:spcBef>
              <a:spcAft>
                <a:spcPts val="0"/>
              </a:spcAft>
              <a:buClr>
                <a:srgbClr val="FFFF99"/>
              </a:buClr>
              <a:buSzPct val="100000"/>
              <a:buFont typeface="Times New Roman"/>
              <a:buChar char="•"/>
            </a:pPr>
            <a:r>
              <a:rPr lang="en-US" sz="2800">
                <a:solidFill>
                  <a:srgbClr val="FFFF99"/>
                </a:solidFill>
                <a:latin typeface="Times New Roman"/>
                <a:ea typeface="Times New Roman"/>
                <a:cs typeface="Times New Roman"/>
                <a:sym typeface="Times New Roman"/>
              </a:rPr>
              <a:t>Bad: </a:t>
            </a:r>
          </a:p>
          <a:p>
            <a:pPr marL="457200" marR="0" lvl="0" indent="-406400" algn="l" rtl="0">
              <a:spcBef>
                <a:spcPts val="0"/>
              </a:spcBef>
              <a:spcAft>
                <a:spcPts val="0"/>
              </a:spcAft>
              <a:buClr>
                <a:srgbClr val="FFFF99"/>
              </a:buClr>
              <a:buSzPct val="100000"/>
              <a:buFont typeface="Times New Roman"/>
              <a:buChar char="-"/>
            </a:pPr>
            <a:r>
              <a:rPr lang="en-US" sz="2800">
                <a:solidFill>
                  <a:srgbClr val="FFFF99"/>
                </a:solidFill>
                <a:latin typeface="Times New Roman"/>
                <a:ea typeface="Times New Roman"/>
                <a:cs typeface="Times New Roman"/>
                <a:sym typeface="Times New Roman"/>
              </a:rPr>
              <a:t>Does not discuss how to select the width of the illumination (freq too high it will be blurred, too low violates its assumption and increases acquisition time)</a:t>
            </a: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p:nvPr/>
        </p:nvSpPr>
        <p:spPr>
          <a:xfrm>
            <a:off x="0" y="218182"/>
            <a:ext cx="9144000" cy="6461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600">
                <a:solidFill>
                  <a:srgbClr val="FFFF99"/>
                </a:solidFill>
                <a:latin typeface="Times New Roman"/>
                <a:ea typeface="Times New Roman"/>
                <a:cs typeface="Times New Roman"/>
                <a:sym typeface="Times New Roman"/>
              </a:rPr>
              <a:t>Separate Direct and </a:t>
            </a:r>
            <a:r>
              <a:rPr lang="en-US" sz="3600" b="0" i="0" u="none" strike="noStrike" cap="none">
                <a:solidFill>
                  <a:srgbClr val="FFFF99"/>
                </a:solidFill>
                <a:latin typeface="Times New Roman"/>
                <a:ea typeface="Times New Roman"/>
                <a:cs typeface="Times New Roman"/>
                <a:sym typeface="Times New Roman"/>
              </a:rPr>
              <a:t>Global Illumination</a:t>
            </a:r>
          </a:p>
        </p:txBody>
      </p:sp>
      <p:grpSp>
        <p:nvGrpSpPr>
          <p:cNvPr id="226" name="Shape 226"/>
          <p:cNvGrpSpPr/>
          <p:nvPr/>
        </p:nvGrpSpPr>
        <p:grpSpPr>
          <a:xfrm>
            <a:off x="1354804" y="1021175"/>
            <a:ext cx="6434399" cy="3314228"/>
            <a:chOff x="804679" y="1143000"/>
            <a:chExt cx="6434399" cy="3314228"/>
          </a:xfrm>
        </p:grpSpPr>
        <p:grpSp>
          <p:nvGrpSpPr>
            <p:cNvPr id="227" name="Shape 227"/>
            <p:cNvGrpSpPr/>
            <p:nvPr/>
          </p:nvGrpSpPr>
          <p:grpSpPr>
            <a:xfrm rot="10800000">
              <a:off x="1880205" y="1998257"/>
              <a:ext cx="2998719" cy="1113038"/>
              <a:chOff x="1325" y="1184"/>
              <a:chExt cx="2399" cy="1199"/>
            </a:xfrm>
          </p:grpSpPr>
          <p:cxnSp>
            <p:nvCxnSpPr>
              <p:cNvPr id="228" name="Shape 228"/>
              <p:cNvCxnSpPr/>
              <p:nvPr/>
            </p:nvCxnSpPr>
            <p:spPr>
              <a:xfrm flipH="1">
                <a:off x="1325" y="1184"/>
                <a:ext cx="2399" cy="1199"/>
              </a:xfrm>
              <a:prstGeom prst="straightConnector1">
                <a:avLst/>
              </a:prstGeom>
              <a:noFill/>
              <a:ln w="25400" cap="flat" cmpd="sng">
                <a:solidFill>
                  <a:srgbClr val="F3F3F3"/>
                </a:solidFill>
                <a:prstDash val="dot"/>
                <a:round/>
                <a:headEnd type="none" w="med" len="med"/>
                <a:tailEnd type="none" w="med" len="med"/>
              </a:ln>
            </p:spPr>
          </p:cxnSp>
          <p:cxnSp>
            <p:nvCxnSpPr>
              <p:cNvPr id="229" name="Shape 229"/>
              <p:cNvCxnSpPr/>
              <p:nvPr/>
            </p:nvCxnSpPr>
            <p:spPr>
              <a:xfrm rot="10800000">
                <a:off x="2460" y="1713"/>
                <a:ext cx="299" cy="0"/>
              </a:xfrm>
              <a:prstGeom prst="straightConnector1">
                <a:avLst/>
              </a:prstGeom>
              <a:noFill/>
              <a:ln w="25400" cap="flat" cmpd="sng">
                <a:solidFill>
                  <a:srgbClr val="F3F3F3"/>
                </a:solidFill>
                <a:prstDash val="dot"/>
                <a:round/>
                <a:headEnd type="none" w="med" len="med"/>
                <a:tailEnd type="triangle" w="lg" len="lg"/>
              </a:ln>
            </p:spPr>
          </p:cxnSp>
        </p:grpSp>
        <p:grpSp>
          <p:nvGrpSpPr>
            <p:cNvPr id="230" name="Shape 230"/>
            <p:cNvGrpSpPr/>
            <p:nvPr/>
          </p:nvGrpSpPr>
          <p:grpSpPr>
            <a:xfrm flipH="1">
              <a:off x="4928005" y="1809497"/>
              <a:ext cx="525967" cy="1231357"/>
              <a:chOff x="1325" y="1184"/>
              <a:chExt cx="2399" cy="1199"/>
            </a:xfrm>
          </p:grpSpPr>
          <p:cxnSp>
            <p:nvCxnSpPr>
              <p:cNvPr id="231" name="Shape 231"/>
              <p:cNvCxnSpPr/>
              <p:nvPr/>
            </p:nvCxnSpPr>
            <p:spPr>
              <a:xfrm flipH="1">
                <a:off x="1325" y="1184"/>
                <a:ext cx="2399" cy="1199"/>
              </a:xfrm>
              <a:prstGeom prst="straightConnector1">
                <a:avLst/>
              </a:prstGeom>
              <a:noFill/>
              <a:ln w="25400" cap="flat" cmpd="sng">
                <a:solidFill>
                  <a:srgbClr val="F3F3F3"/>
                </a:solidFill>
                <a:prstDash val="dot"/>
                <a:round/>
                <a:headEnd type="none" w="med" len="med"/>
                <a:tailEnd type="none" w="med" len="med"/>
              </a:ln>
            </p:spPr>
          </p:cxnSp>
          <p:cxnSp>
            <p:nvCxnSpPr>
              <p:cNvPr id="232" name="Shape 232"/>
              <p:cNvCxnSpPr/>
              <p:nvPr/>
            </p:nvCxnSpPr>
            <p:spPr>
              <a:xfrm rot="10800000">
                <a:off x="2461" y="1712"/>
                <a:ext cx="299" cy="0"/>
              </a:xfrm>
              <a:prstGeom prst="straightConnector1">
                <a:avLst/>
              </a:prstGeom>
              <a:noFill/>
              <a:ln w="25400" cap="flat" cmpd="sng">
                <a:solidFill>
                  <a:srgbClr val="F3F3F3"/>
                </a:solidFill>
                <a:prstDash val="dot"/>
                <a:round/>
                <a:headEnd type="none" w="med" len="med"/>
                <a:tailEnd type="triangle" w="lg" len="lg"/>
              </a:ln>
            </p:spPr>
          </p:cxnSp>
        </p:grpSp>
        <p:grpSp>
          <p:nvGrpSpPr>
            <p:cNvPr id="233" name="Shape 233"/>
            <p:cNvGrpSpPr/>
            <p:nvPr/>
          </p:nvGrpSpPr>
          <p:grpSpPr>
            <a:xfrm>
              <a:off x="1305733" y="2928634"/>
              <a:ext cx="481719" cy="481719"/>
              <a:chOff x="5735637" y="2925762"/>
              <a:chExt cx="368400" cy="368400"/>
            </a:xfrm>
          </p:grpSpPr>
          <p:sp>
            <p:nvSpPr>
              <p:cNvPr id="234" name="Shape 234"/>
              <p:cNvSpPr/>
              <p:nvPr/>
            </p:nvSpPr>
            <p:spPr>
              <a:xfrm>
                <a:off x="5818187" y="3005138"/>
                <a:ext cx="203099" cy="203099"/>
              </a:xfrm>
              <a:prstGeom prst="ellipse">
                <a:avLst/>
              </a:prstGeom>
              <a:solidFill>
                <a:srgbClr val="FFFF00"/>
              </a:solid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cxnSp>
            <p:nvCxnSpPr>
              <p:cNvPr id="235" name="Shape 235"/>
              <p:cNvCxnSpPr/>
              <p:nvPr/>
            </p:nvCxnSpPr>
            <p:spPr>
              <a:xfrm>
                <a:off x="5735637" y="3109913"/>
                <a:ext cx="368400" cy="1500"/>
              </a:xfrm>
              <a:prstGeom prst="straightConnector1">
                <a:avLst/>
              </a:prstGeom>
              <a:noFill/>
              <a:ln w="9525" cap="flat" cmpd="sng">
                <a:solidFill>
                  <a:srgbClr val="FFFF00"/>
                </a:solidFill>
                <a:prstDash val="solid"/>
                <a:round/>
                <a:headEnd type="none" w="med" len="med"/>
                <a:tailEnd type="none" w="med" len="med"/>
              </a:ln>
            </p:spPr>
          </p:cxnSp>
          <p:cxnSp>
            <p:nvCxnSpPr>
              <p:cNvPr id="236" name="Shape 236"/>
              <p:cNvCxnSpPr/>
              <p:nvPr/>
            </p:nvCxnSpPr>
            <p:spPr>
              <a:xfrm rot="5400000">
                <a:off x="5736425" y="3109212"/>
                <a:ext cx="368400" cy="1500"/>
              </a:xfrm>
              <a:prstGeom prst="straightConnector1">
                <a:avLst/>
              </a:prstGeom>
              <a:noFill/>
              <a:ln w="9525" cap="flat" cmpd="sng">
                <a:solidFill>
                  <a:srgbClr val="FFFF00"/>
                </a:solidFill>
                <a:prstDash val="solid"/>
                <a:round/>
                <a:headEnd type="none" w="med" len="med"/>
                <a:tailEnd type="none" w="med" len="med"/>
              </a:ln>
            </p:spPr>
          </p:cxnSp>
          <p:cxnSp>
            <p:nvCxnSpPr>
              <p:cNvPr id="237" name="Shape 237"/>
              <p:cNvCxnSpPr/>
              <p:nvPr/>
            </p:nvCxnSpPr>
            <p:spPr>
              <a:xfrm rot="10800000" flipH="1">
                <a:off x="5794375" y="2962238"/>
                <a:ext cx="266699" cy="271499"/>
              </a:xfrm>
              <a:prstGeom prst="straightConnector1">
                <a:avLst/>
              </a:prstGeom>
              <a:noFill/>
              <a:ln w="9525" cap="flat" cmpd="sng">
                <a:solidFill>
                  <a:srgbClr val="FFFF00"/>
                </a:solidFill>
                <a:prstDash val="solid"/>
                <a:round/>
                <a:headEnd type="none" w="med" len="med"/>
                <a:tailEnd type="none" w="med" len="med"/>
              </a:ln>
            </p:spPr>
          </p:cxnSp>
          <p:cxnSp>
            <p:nvCxnSpPr>
              <p:cNvPr id="238" name="Shape 238"/>
              <p:cNvCxnSpPr/>
              <p:nvPr/>
            </p:nvCxnSpPr>
            <p:spPr>
              <a:xfrm>
                <a:off x="5784850" y="2967038"/>
                <a:ext cx="271499" cy="271499"/>
              </a:xfrm>
              <a:prstGeom prst="straightConnector1">
                <a:avLst/>
              </a:prstGeom>
              <a:noFill/>
              <a:ln w="9525" cap="flat" cmpd="sng">
                <a:solidFill>
                  <a:srgbClr val="FFFF00"/>
                </a:solidFill>
                <a:prstDash val="solid"/>
                <a:round/>
                <a:headEnd type="none" w="med" len="med"/>
                <a:tailEnd type="none" w="med" len="med"/>
              </a:ln>
            </p:spPr>
          </p:cxnSp>
        </p:grpSp>
        <p:sp>
          <p:nvSpPr>
            <p:cNvPr id="239" name="Shape 239"/>
            <p:cNvSpPr txBox="1"/>
            <p:nvPr/>
          </p:nvSpPr>
          <p:spPr>
            <a:xfrm>
              <a:off x="804679" y="3534946"/>
              <a:ext cx="1659900" cy="4382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Light Source</a:t>
              </a:r>
            </a:p>
          </p:txBody>
        </p:sp>
        <p:grpSp>
          <p:nvGrpSpPr>
            <p:cNvPr id="240" name="Shape 240"/>
            <p:cNvGrpSpPr/>
            <p:nvPr/>
          </p:nvGrpSpPr>
          <p:grpSpPr>
            <a:xfrm flipH="1">
              <a:off x="1856354" y="3135146"/>
              <a:ext cx="3497801" cy="36692"/>
              <a:chOff x="1325" y="1184"/>
              <a:chExt cx="2399" cy="1199"/>
            </a:xfrm>
          </p:grpSpPr>
          <p:cxnSp>
            <p:nvCxnSpPr>
              <p:cNvPr id="241" name="Shape 241"/>
              <p:cNvCxnSpPr/>
              <p:nvPr/>
            </p:nvCxnSpPr>
            <p:spPr>
              <a:xfrm flipH="1">
                <a:off x="1325" y="1184"/>
                <a:ext cx="2399" cy="1199"/>
              </a:xfrm>
              <a:prstGeom prst="straightConnector1">
                <a:avLst/>
              </a:prstGeom>
              <a:noFill/>
              <a:ln w="25400" cap="flat" cmpd="sng">
                <a:solidFill>
                  <a:srgbClr val="FF0000"/>
                </a:solidFill>
                <a:prstDash val="dot"/>
                <a:round/>
                <a:headEnd type="none" w="med" len="med"/>
                <a:tailEnd type="none" w="med" len="med"/>
              </a:ln>
            </p:spPr>
          </p:cxnSp>
          <p:cxnSp>
            <p:nvCxnSpPr>
              <p:cNvPr id="242" name="Shape 242"/>
              <p:cNvCxnSpPr/>
              <p:nvPr/>
            </p:nvCxnSpPr>
            <p:spPr>
              <a:xfrm rot="10800000">
                <a:off x="2113" y="1711"/>
                <a:ext cx="299" cy="0"/>
              </a:xfrm>
              <a:prstGeom prst="straightConnector1">
                <a:avLst/>
              </a:prstGeom>
              <a:noFill/>
              <a:ln w="25400" cap="flat" cmpd="sng">
                <a:solidFill>
                  <a:srgbClr val="FF0000"/>
                </a:solidFill>
                <a:prstDash val="dot"/>
                <a:round/>
                <a:headEnd type="none" w="med" len="med"/>
                <a:tailEnd type="triangle" w="lg" len="lg"/>
              </a:ln>
            </p:spPr>
          </p:cxnSp>
        </p:grpSp>
        <p:grpSp>
          <p:nvGrpSpPr>
            <p:cNvPr id="243" name="Shape 243"/>
            <p:cNvGrpSpPr/>
            <p:nvPr/>
          </p:nvGrpSpPr>
          <p:grpSpPr>
            <a:xfrm rot="10800000">
              <a:off x="1856353" y="2594528"/>
              <a:ext cx="3589200" cy="540618"/>
              <a:chOff x="1325" y="1184"/>
              <a:chExt cx="2399" cy="1199"/>
            </a:xfrm>
          </p:grpSpPr>
          <p:cxnSp>
            <p:nvCxnSpPr>
              <p:cNvPr id="244" name="Shape 244"/>
              <p:cNvCxnSpPr/>
              <p:nvPr/>
            </p:nvCxnSpPr>
            <p:spPr>
              <a:xfrm flipH="1">
                <a:off x="1325" y="1184"/>
                <a:ext cx="2399" cy="1199"/>
              </a:xfrm>
              <a:prstGeom prst="straightConnector1">
                <a:avLst/>
              </a:prstGeom>
              <a:noFill/>
              <a:ln w="25400" cap="flat" cmpd="sng">
                <a:solidFill>
                  <a:srgbClr val="F3F3F3"/>
                </a:solidFill>
                <a:prstDash val="dot"/>
                <a:round/>
                <a:headEnd type="none" w="med" len="med"/>
                <a:tailEnd type="none" w="med" len="med"/>
              </a:ln>
            </p:spPr>
          </p:cxnSp>
          <p:cxnSp>
            <p:nvCxnSpPr>
              <p:cNvPr id="245" name="Shape 245"/>
              <p:cNvCxnSpPr/>
              <p:nvPr/>
            </p:nvCxnSpPr>
            <p:spPr>
              <a:xfrm rot="10800000">
                <a:off x="2302" y="1790"/>
                <a:ext cx="299" cy="0"/>
              </a:xfrm>
              <a:prstGeom prst="straightConnector1">
                <a:avLst/>
              </a:prstGeom>
              <a:noFill/>
              <a:ln w="25400" cap="flat" cmpd="sng">
                <a:solidFill>
                  <a:srgbClr val="F3F3F3"/>
                </a:solidFill>
                <a:prstDash val="dot"/>
                <a:round/>
                <a:headEnd type="none" w="med" len="med"/>
                <a:tailEnd type="triangle" w="lg" len="lg"/>
              </a:ln>
            </p:spPr>
          </p:cxnSp>
        </p:grpSp>
        <p:cxnSp>
          <p:nvCxnSpPr>
            <p:cNvPr id="246" name="Shape 246"/>
            <p:cNvCxnSpPr/>
            <p:nvPr/>
          </p:nvCxnSpPr>
          <p:spPr>
            <a:xfrm>
              <a:off x="5547210" y="2529208"/>
              <a:ext cx="412800" cy="206400"/>
            </a:xfrm>
            <a:prstGeom prst="straightConnector1">
              <a:avLst/>
            </a:prstGeom>
            <a:noFill/>
            <a:ln w="25400" cap="flat" cmpd="sng">
              <a:solidFill>
                <a:srgbClr val="F3F3F3"/>
              </a:solidFill>
              <a:prstDash val="dot"/>
              <a:round/>
              <a:headEnd type="none" w="med" len="med"/>
              <a:tailEnd type="triangle" w="lg" len="lg"/>
            </a:ln>
          </p:spPr>
        </p:cxnSp>
        <p:cxnSp>
          <p:nvCxnSpPr>
            <p:cNvPr id="247" name="Shape 247"/>
            <p:cNvCxnSpPr/>
            <p:nvPr/>
          </p:nvCxnSpPr>
          <p:spPr>
            <a:xfrm flipH="1">
              <a:off x="5891080" y="2735608"/>
              <a:ext cx="41699" cy="412800"/>
            </a:xfrm>
            <a:prstGeom prst="straightConnector1">
              <a:avLst/>
            </a:prstGeom>
            <a:noFill/>
            <a:ln w="25400" cap="flat" cmpd="sng">
              <a:solidFill>
                <a:srgbClr val="F3F3F3"/>
              </a:solidFill>
              <a:prstDash val="dot"/>
              <a:round/>
              <a:headEnd type="none" w="med" len="med"/>
              <a:tailEnd type="triangle" w="lg" len="lg"/>
            </a:ln>
          </p:spPr>
        </p:cxnSp>
        <p:cxnSp>
          <p:nvCxnSpPr>
            <p:cNvPr id="248" name="Shape 248"/>
            <p:cNvCxnSpPr/>
            <p:nvPr/>
          </p:nvCxnSpPr>
          <p:spPr>
            <a:xfrm flipH="1">
              <a:off x="5469712" y="3148412"/>
              <a:ext cx="421499" cy="50099"/>
            </a:xfrm>
            <a:prstGeom prst="straightConnector1">
              <a:avLst/>
            </a:prstGeom>
            <a:noFill/>
            <a:ln w="25400" cap="flat" cmpd="sng">
              <a:solidFill>
                <a:srgbClr val="F3F3F3"/>
              </a:solidFill>
              <a:prstDash val="dot"/>
              <a:round/>
              <a:headEnd type="none" w="med" len="med"/>
              <a:tailEnd type="triangle" w="lg" len="lg"/>
            </a:ln>
          </p:spPr>
        </p:cxnSp>
        <p:sp>
          <p:nvSpPr>
            <p:cNvPr id="249" name="Shape 249"/>
            <p:cNvSpPr txBox="1"/>
            <p:nvPr/>
          </p:nvSpPr>
          <p:spPr>
            <a:xfrm>
              <a:off x="4978035" y="4018928"/>
              <a:ext cx="965700" cy="4382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Scene</a:t>
              </a:r>
            </a:p>
          </p:txBody>
        </p:sp>
        <p:grpSp>
          <p:nvGrpSpPr>
            <p:cNvPr id="250" name="Shape 250"/>
            <p:cNvGrpSpPr/>
            <p:nvPr/>
          </p:nvGrpSpPr>
          <p:grpSpPr>
            <a:xfrm>
              <a:off x="3163588" y="1573843"/>
              <a:ext cx="596184" cy="619129"/>
              <a:chOff x="4164012" y="1081491"/>
              <a:chExt cx="660300" cy="685711"/>
            </a:xfrm>
          </p:grpSpPr>
          <p:sp>
            <p:nvSpPr>
              <p:cNvPr id="251" name="Shape 251"/>
              <p:cNvSpPr/>
              <p:nvPr/>
            </p:nvSpPr>
            <p:spPr>
              <a:xfrm>
                <a:off x="4316412" y="1081491"/>
                <a:ext cx="128699" cy="117600"/>
              </a:xfrm>
              <a:prstGeom prst="ellipse">
                <a:avLst/>
              </a:prstGeom>
              <a:gradFill>
                <a:gsLst>
                  <a:gs pos="0">
                    <a:schemeClr val="accent1"/>
                  </a:gs>
                  <a:gs pos="100000">
                    <a:srgbClr val="375A85"/>
                  </a:gs>
                </a:gsLst>
                <a:path path="circle">
                  <a:fillToRect l="50000" t="50000" r="50000" b="50000"/>
                </a:path>
                <a:tileRect/>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52" name="Shape 252"/>
              <p:cNvSpPr/>
              <p:nvPr/>
            </p:nvSpPr>
            <p:spPr>
              <a:xfrm>
                <a:off x="4392612" y="1575204"/>
                <a:ext cx="128699" cy="115800"/>
              </a:xfrm>
              <a:prstGeom prst="ellipse">
                <a:avLst/>
              </a:prstGeom>
              <a:gradFill>
                <a:gsLst>
                  <a:gs pos="0">
                    <a:schemeClr val="accent1"/>
                  </a:gs>
                  <a:gs pos="100000">
                    <a:srgbClr val="375A85"/>
                  </a:gs>
                </a:gsLst>
                <a:path path="circle">
                  <a:fillToRect l="50000" t="50000" r="50000" b="50000"/>
                </a:path>
                <a:tileRect/>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53" name="Shape 253"/>
              <p:cNvSpPr/>
              <p:nvPr/>
            </p:nvSpPr>
            <p:spPr>
              <a:xfrm>
                <a:off x="4189412" y="1233891"/>
                <a:ext cx="126900" cy="117600"/>
              </a:xfrm>
              <a:prstGeom prst="ellipse">
                <a:avLst/>
              </a:prstGeom>
              <a:gradFill>
                <a:gsLst>
                  <a:gs pos="0">
                    <a:schemeClr val="accent1"/>
                  </a:gs>
                  <a:gs pos="100000">
                    <a:srgbClr val="375A85"/>
                  </a:gs>
                </a:gsLst>
                <a:path path="circle">
                  <a:fillToRect l="50000" t="50000" r="50000" b="50000"/>
                </a:path>
                <a:tileRect/>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54" name="Shape 254"/>
              <p:cNvSpPr/>
              <p:nvPr/>
            </p:nvSpPr>
            <p:spPr>
              <a:xfrm>
                <a:off x="4545012" y="1157691"/>
                <a:ext cx="126900" cy="117600"/>
              </a:xfrm>
              <a:prstGeom prst="ellipse">
                <a:avLst/>
              </a:prstGeom>
              <a:gradFill>
                <a:gsLst>
                  <a:gs pos="0">
                    <a:schemeClr val="accent1"/>
                  </a:gs>
                  <a:gs pos="100000">
                    <a:srgbClr val="375A85"/>
                  </a:gs>
                </a:gsLst>
                <a:path path="circle">
                  <a:fillToRect l="50000" t="50000" r="50000" b="50000"/>
                </a:path>
                <a:tileRect/>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55" name="Shape 255"/>
              <p:cNvSpPr/>
              <p:nvPr/>
            </p:nvSpPr>
            <p:spPr>
              <a:xfrm>
                <a:off x="4492625" y="1345016"/>
                <a:ext cx="128699" cy="117600"/>
              </a:xfrm>
              <a:prstGeom prst="ellipse">
                <a:avLst/>
              </a:prstGeom>
              <a:gradFill>
                <a:gsLst>
                  <a:gs pos="0">
                    <a:schemeClr val="accent1"/>
                  </a:gs>
                  <a:gs pos="100000">
                    <a:srgbClr val="375A85"/>
                  </a:gs>
                </a:gsLst>
                <a:path path="circle">
                  <a:fillToRect l="50000" t="50000" r="50000" b="50000"/>
                </a:path>
                <a:tileRect/>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56" name="Shape 256"/>
              <p:cNvSpPr/>
              <p:nvPr/>
            </p:nvSpPr>
            <p:spPr>
              <a:xfrm>
                <a:off x="4545012" y="1651403"/>
                <a:ext cx="128699" cy="115800"/>
              </a:xfrm>
              <a:prstGeom prst="ellipse">
                <a:avLst/>
              </a:prstGeom>
              <a:gradFill>
                <a:gsLst>
                  <a:gs pos="0">
                    <a:schemeClr val="accent1"/>
                  </a:gs>
                  <a:gs pos="100000">
                    <a:srgbClr val="375A85"/>
                  </a:gs>
                </a:gsLst>
                <a:path path="circle">
                  <a:fillToRect l="50000" t="50000" r="50000" b="50000"/>
                </a:path>
                <a:tileRect/>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57" name="Shape 257"/>
              <p:cNvSpPr/>
              <p:nvPr/>
            </p:nvSpPr>
            <p:spPr>
              <a:xfrm>
                <a:off x="4164012" y="1422804"/>
                <a:ext cx="126900" cy="117600"/>
              </a:xfrm>
              <a:prstGeom prst="ellipse">
                <a:avLst/>
              </a:prstGeom>
              <a:gradFill>
                <a:gsLst>
                  <a:gs pos="0">
                    <a:schemeClr val="accent1"/>
                  </a:gs>
                  <a:gs pos="100000">
                    <a:srgbClr val="375A85"/>
                  </a:gs>
                </a:gsLst>
                <a:path path="circle">
                  <a:fillToRect l="50000" t="50000" r="50000" b="50000"/>
                </a:path>
                <a:tileRect/>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58" name="Shape 258"/>
              <p:cNvSpPr/>
              <p:nvPr/>
            </p:nvSpPr>
            <p:spPr>
              <a:xfrm>
                <a:off x="4697412" y="1346604"/>
                <a:ext cx="126900" cy="117600"/>
              </a:xfrm>
              <a:prstGeom prst="ellipse">
                <a:avLst/>
              </a:prstGeom>
              <a:gradFill>
                <a:gsLst>
                  <a:gs pos="0">
                    <a:schemeClr val="accent1"/>
                  </a:gs>
                  <a:gs pos="100000">
                    <a:srgbClr val="375A85"/>
                  </a:gs>
                </a:gsLst>
                <a:path path="circle">
                  <a:fillToRect l="50000" t="50000" r="50000" b="50000"/>
                </a:path>
                <a:tileRect/>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grpSp>
        <p:grpSp>
          <p:nvGrpSpPr>
            <p:cNvPr id="259" name="Shape 259"/>
            <p:cNvGrpSpPr/>
            <p:nvPr/>
          </p:nvGrpSpPr>
          <p:grpSpPr>
            <a:xfrm rot="10800000">
              <a:off x="1880205" y="1954139"/>
              <a:ext cx="1458836" cy="1157155"/>
              <a:chOff x="1325" y="1184"/>
              <a:chExt cx="2399" cy="1199"/>
            </a:xfrm>
          </p:grpSpPr>
          <p:cxnSp>
            <p:nvCxnSpPr>
              <p:cNvPr id="260" name="Shape 260"/>
              <p:cNvCxnSpPr/>
              <p:nvPr/>
            </p:nvCxnSpPr>
            <p:spPr>
              <a:xfrm flipH="1">
                <a:off x="1325" y="1184"/>
                <a:ext cx="2399" cy="1199"/>
              </a:xfrm>
              <a:prstGeom prst="straightConnector1">
                <a:avLst/>
              </a:prstGeom>
              <a:noFill/>
              <a:ln w="25400" cap="flat" cmpd="sng">
                <a:solidFill>
                  <a:srgbClr val="F3F3F3"/>
                </a:solidFill>
                <a:prstDash val="dot"/>
                <a:round/>
                <a:headEnd type="none" w="med" len="med"/>
                <a:tailEnd type="none" w="med" len="med"/>
              </a:ln>
            </p:spPr>
          </p:cxnSp>
          <p:cxnSp>
            <p:nvCxnSpPr>
              <p:cNvPr id="261" name="Shape 261"/>
              <p:cNvCxnSpPr/>
              <p:nvPr/>
            </p:nvCxnSpPr>
            <p:spPr>
              <a:xfrm rot="10800000">
                <a:off x="2460" y="1712"/>
                <a:ext cx="299" cy="0"/>
              </a:xfrm>
              <a:prstGeom prst="straightConnector1">
                <a:avLst/>
              </a:prstGeom>
              <a:noFill/>
              <a:ln w="25400" cap="flat" cmpd="sng">
                <a:solidFill>
                  <a:srgbClr val="F3F3F3"/>
                </a:solidFill>
                <a:prstDash val="dot"/>
                <a:round/>
                <a:headEnd type="none" w="med" len="med"/>
                <a:tailEnd type="triangle" w="lg" len="lg"/>
              </a:ln>
            </p:spPr>
          </p:cxnSp>
        </p:grpSp>
        <p:grpSp>
          <p:nvGrpSpPr>
            <p:cNvPr id="262" name="Shape 262"/>
            <p:cNvGrpSpPr/>
            <p:nvPr/>
          </p:nvGrpSpPr>
          <p:grpSpPr>
            <a:xfrm flipH="1">
              <a:off x="3382804" y="1809495"/>
              <a:ext cx="2081880" cy="1227719"/>
              <a:chOff x="1325" y="1184"/>
              <a:chExt cx="2399" cy="1199"/>
            </a:xfrm>
          </p:grpSpPr>
          <p:cxnSp>
            <p:nvCxnSpPr>
              <p:cNvPr id="263" name="Shape 263"/>
              <p:cNvCxnSpPr/>
              <p:nvPr/>
            </p:nvCxnSpPr>
            <p:spPr>
              <a:xfrm flipH="1">
                <a:off x="1325" y="1184"/>
                <a:ext cx="2399" cy="1199"/>
              </a:xfrm>
              <a:prstGeom prst="straightConnector1">
                <a:avLst/>
              </a:prstGeom>
              <a:noFill/>
              <a:ln w="25400" cap="flat" cmpd="sng">
                <a:solidFill>
                  <a:srgbClr val="F3F3F3"/>
                </a:solidFill>
                <a:prstDash val="dot"/>
                <a:round/>
                <a:headEnd type="none" w="med" len="med"/>
                <a:tailEnd type="none" w="med" len="med"/>
              </a:ln>
            </p:spPr>
          </p:cxnSp>
          <p:cxnSp>
            <p:nvCxnSpPr>
              <p:cNvPr id="264" name="Shape 264"/>
              <p:cNvCxnSpPr/>
              <p:nvPr/>
            </p:nvCxnSpPr>
            <p:spPr>
              <a:xfrm rot="10800000">
                <a:off x="2460" y="1712"/>
                <a:ext cx="299" cy="0"/>
              </a:xfrm>
              <a:prstGeom prst="straightConnector1">
                <a:avLst/>
              </a:prstGeom>
              <a:noFill/>
              <a:ln w="25400" cap="flat" cmpd="sng">
                <a:solidFill>
                  <a:srgbClr val="F3F3F3"/>
                </a:solidFill>
                <a:prstDash val="dot"/>
                <a:round/>
                <a:headEnd type="none" w="med" len="med"/>
                <a:tailEnd type="triangle" w="lg" len="lg"/>
              </a:ln>
            </p:spPr>
          </p:cxnSp>
        </p:grpSp>
        <p:sp>
          <p:nvSpPr>
            <p:cNvPr id="265" name="Shape 265"/>
            <p:cNvSpPr/>
            <p:nvPr/>
          </p:nvSpPr>
          <p:spPr>
            <a:xfrm rot="-5707914">
              <a:off x="4724441" y="1595029"/>
              <a:ext cx="472895" cy="438537"/>
            </a:xfrm>
            <a:custGeom>
              <a:avLst/>
              <a:gdLst/>
              <a:ahLst/>
              <a:cxnLst/>
              <a:rect l="0" t="0" r="0" b="0"/>
              <a:pathLst>
                <a:path w="120000" h="120000" extrusionOk="0">
                  <a:moveTo>
                    <a:pt x="120000" y="827"/>
                  </a:moveTo>
                  <a:cubicBezTo>
                    <a:pt x="101296" y="275"/>
                    <a:pt x="82592" y="0"/>
                    <a:pt x="70000" y="15724"/>
                  </a:cubicBezTo>
                  <a:cubicBezTo>
                    <a:pt x="57407" y="31448"/>
                    <a:pt x="56111" y="77793"/>
                    <a:pt x="44444" y="95172"/>
                  </a:cubicBezTo>
                  <a:cubicBezTo>
                    <a:pt x="32777" y="112551"/>
                    <a:pt x="7407" y="115862"/>
                    <a:pt x="0" y="120000"/>
                  </a:cubicBezTo>
                </a:path>
              </a:pathLst>
            </a:custGeom>
            <a:noFill/>
            <a:ln w="28575" cap="flat" cmpd="sng">
              <a:solidFill>
                <a:srgbClr val="FFFF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66" name="Shape 266"/>
            <p:cNvSpPr/>
            <p:nvPr/>
          </p:nvSpPr>
          <p:spPr>
            <a:xfrm rot="-2716324">
              <a:off x="4861620" y="2734114"/>
              <a:ext cx="1340265" cy="961817"/>
            </a:xfrm>
            <a:custGeom>
              <a:avLst/>
              <a:gdLst/>
              <a:ahLst/>
              <a:cxnLst/>
              <a:rect l="0" t="0" r="0" b="0"/>
              <a:pathLst>
                <a:path w="120000" h="120000" extrusionOk="0">
                  <a:moveTo>
                    <a:pt x="120000" y="827"/>
                  </a:moveTo>
                  <a:cubicBezTo>
                    <a:pt x="101296" y="275"/>
                    <a:pt x="82592" y="0"/>
                    <a:pt x="70000" y="15724"/>
                  </a:cubicBezTo>
                  <a:cubicBezTo>
                    <a:pt x="57407" y="31448"/>
                    <a:pt x="56111" y="77793"/>
                    <a:pt x="44444" y="95172"/>
                  </a:cubicBezTo>
                  <a:cubicBezTo>
                    <a:pt x="32777" y="112551"/>
                    <a:pt x="7407" y="115862"/>
                    <a:pt x="0" y="120000"/>
                  </a:cubicBezTo>
                </a:path>
              </a:pathLst>
            </a:custGeom>
            <a:noFill/>
            <a:ln w="31750" cap="flat" cmpd="sng">
              <a:solidFill>
                <a:srgbClr val="FFFF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67" name="Shape 267"/>
            <p:cNvSpPr txBox="1"/>
            <p:nvPr/>
          </p:nvSpPr>
          <p:spPr>
            <a:xfrm>
              <a:off x="4293980" y="1143000"/>
              <a:ext cx="1871399" cy="3963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F3F3F3"/>
                  </a:solidFill>
                  <a:latin typeface="Times New Roman"/>
                  <a:ea typeface="Times New Roman"/>
                  <a:cs typeface="Times New Roman"/>
                  <a:sym typeface="Times New Roman"/>
                </a:rPr>
                <a:t>Inter-reflections</a:t>
              </a:r>
            </a:p>
          </p:txBody>
        </p:sp>
        <p:sp>
          <p:nvSpPr>
            <p:cNvPr id="268" name="Shape 268"/>
            <p:cNvSpPr txBox="1"/>
            <p:nvPr/>
          </p:nvSpPr>
          <p:spPr>
            <a:xfrm>
              <a:off x="5529078" y="3185364"/>
              <a:ext cx="1709999" cy="7755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F3F3F3"/>
                  </a:solidFill>
                  <a:latin typeface="Times New Roman"/>
                  <a:ea typeface="Times New Roman"/>
                  <a:cs typeface="Times New Roman"/>
                  <a:sym typeface="Times New Roman"/>
                </a:rPr>
                <a:t>Sub-surface scattering</a:t>
              </a:r>
            </a:p>
          </p:txBody>
        </p:sp>
        <p:sp>
          <p:nvSpPr>
            <p:cNvPr id="269" name="Shape 269"/>
            <p:cNvSpPr txBox="1"/>
            <p:nvPr/>
          </p:nvSpPr>
          <p:spPr>
            <a:xfrm>
              <a:off x="1713249" y="1143000"/>
              <a:ext cx="1502699" cy="7755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F3F3F3"/>
                  </a:solidFill>
                  <a:latin typeface="Times New Roman"/>
                  <a:ea typeface="Times New Roman"/>
                  <a:cs typeface="Times New Roman"/>
                  <a:sym typeface="Times New Roman"/>
                </a:rPr>
                <a:t>Volumetric Scattering</a:t>
              </a:r>
            </a:p>
          </p:txBody>
        </p:sp>
        <p:sp>
          <p:nvSpPr>
            <p:cNvPr id="270" name="Shape 270"/>
            <p:cNvSpPr txBox="1"/>
            <p:nvPr/>
          </p:nvSpPr>
          <p:spPr>
            <a:xfrm>
              <a:off x="2274428" y="3199605"/>
              <a:ext cx="2754899" cy="4382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FF0000"/>
                  </a:solidFill>
                  <a:latin typeface="Times New Roman"/>
                  <a:ea typeface="Times New Roman"/>
                  <a:cs typeface="Times New Roman"/>
                  <a:sym typeface="Times New Roman"/>
                </a:rPr>
                <a:t>Direct Illumination</a:t>
              </a:r>
            </a:p>
          </p:txBody>
        </p:sp>
      </p:grpSp>
      <p:sp>
        <p:nvSpPr>
          <p:cNvPr id="271" name="Shape 271"/>
          <p:cNvSpPr txBox="1"/>
          <p:nvPr/>
        </p:nvSpPr>
        <p:spPr>
          <a:xfrm>
            <a:off x="1043825" y="4838196"/>
            <a:ext cx="1690499" cy="4001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Image Plane</a:t>
            </a:r>
          </a:p>
        </p:txBody>
      </p:sp>
      <p:sp>
        <p:nvSpPr>
          <p:cNvPr id="272" name="Shape 272"/>
          <p:cNvSpPr txBox="1"/>
          <p:nvPr/>
        </p:nvSpPr>
        <p:spPr>
          <a:xfrm>
            <a:off x="3121202" y="5935384"/>
            <a:ext cx="1046699" cy="4001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Lens</a:t>
            </a:r>
          </a:p>
        </p:txBody>
      </p:sp>
      <p:sp>
        <p:nvSpPr>
          <p:cNvPr id="273" name="Shape 273"/>
          <p:cNvSpPr/>
          <p:nvPr/>
        </p:nvSpPr>
        <p:spPr>
          <a:xfrm>
            <a:off x="2062576" y="5195862"/>
            <a:ext cx="1052699" cy="681299"/>
          </a:xfrm>
          <a:prstGeom prst="rect">
            <a:avLst/>
          </a:prstGeom>
          <a:noFill/>
          <a:ln w="12700" cap="flat" cmpd="sng">
            <a:solidFill>
              <a:srgbClr val="FFFF9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Arial"/>
              <a:ea typeface="Arial"/>
              <a:cs typeface="Arial"/>
              <a:sym typeface="Arial"/>
            </a:endParaRPr>
          </a:p>
        </p:txBody>
      </p:sp>
      <p:sp>
        <p:nvSpPr>
          <p:cNvPr id="274" name="Shape 274"/>
          <p:cNvSpPr/>
          <p:nvPr/>
        </p:nvSpPr>
        <p:spPr>
          <a:xfrm>
            <a:off x="2244736" y="5424462"/>
            <a:ext cx="246899" cy="246899"/>
          </a:xfrm>
          <a:prstGeom prst="ellipse">
            <a:avLst/>
          </a:prstGeom>
          <a:solidFill>
            <a:srgbClr val="FFFF99"/>
          </a:solidFill>
          <a:ln>
            <a:noFill/>
          </a:ln>
        </p:spPr>
        <p:txBody>
          <a:bodyPr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Times New Roman"/>
              <a:ea typeface="Times New Roman"/>
              <a:cs typeface="Times New Roman"/>
              <a:sym typeface="Times New Roman"/>
            </a:endParaRPr>
          </a:p>
        </p:txBody>
      </p:sp>
      <p:grpSp>
        <p:nvGrpSpPr>
          <p:cNvPr id="275" name="Shape 275"/>
          <p:cNvGrpSpPr/>
          <p:nvPr/>
        </p:nvGrpSpPr>
        <p:grpSpPr>
          <a:xfrm>
            <a:off x="2652912" y="5195892"/>
            <a:ext cx="67378" cy="685818"/>
            <a:chOff x="5934455" y="3429000"/>
            <a:chExt cx="164700" cy="1676408"/>
          </a:xfrm>
        </p:grpSpPr>
        <p:cxnSp>
          <p:nvCxnSpPr>
            <p:cNvPr id="276" name="Shape 276"/>
            <p:cNvCxnSpPr/>
            <p:nvPr/>
          </p:nvCxnSpPr>
          <p:spPr>
            <a:xfrm>
              <a:off x="5934455" y="3429000"/>
              <a:ext cx="164700" cy="2099"/>
            </a:xfrm>
            <a:prstGeom prst="straightConnector1">
              <a:avLst/>
            </a:prstGeom>
            <a:noFill/>
            <a:ln w="15875" cap="flat" cmpd="sng">
              <a:solidFill>
                <a:srgbClr val="FFFF99"/>
              </a:solidFill>
              <a:prstDash val="solid"/>
              <a:round/>
              <a:headEnd type="none" w="med" len="med"/>
              <a:tailEnd type="none" w="med" len="med"/>
            </a:ln>
          </p:spPr>
        </p:cxnSp>
        <p:cxnSp>
          <p:nvCxnSpPr>
            <p:cNvPr id="277" name="Shape 277"/>
            <p:cNvCxnSpPr/>
            <p:nvPr/>
          </p:nvCxnSpPr>
          <p:spPr>
            <a:xfrm rot="5400000">
              <a:off x="5106237" y="4266449"/>
              <a:ext cx="1676399" cy="1500"/>
            </a:xfrm>
            <a:prstGeom prst="straightConnector1">
              <a:avLst/>
            </a:prstGeom>
            <a:noFill/>
            <a:ln w="15875" cap="flat" cmpd="sng">
              <a:solidFill>
                <a:srgbClr val="FFFF99"/>
              </a:solidFill>
              <a:prstDash val="solid"/>
              <a:round/>
              <a:headEnd type="none" w="med" len="med"/>
              <a:tailEnd type="none" w="med" len="med"/>
            </a:ln>
          </p:spPr>
        </p:cxnSp>
        <p:cxnSp>
          <p:nvCxnSpPr>
            <p:cNvPr id="278" name="Shape 278"/>
            <p:cNvCxnSpPr/>
            <p:nvPr/>
          </p:nvCxnSpPr>
          <p:spPr>
            <a:xfrm rot="5400000">
              <a:off x="5248700" y="4266449"/>
              <a:ext cx="1676399" cy="1500"/>
            </a:xfrm>
            <a:prstGeom prst="straightConnector1">
              <a:avLst/>
            </a:prstGeom>
            <a:noFill/>
            <a:ln w="15875" cap="flat" cmpd="sng">
              <a:solidFill>
                <a:srgbClr val="FFFF99"/>
              </a:solidFill>
              <a:prstDash val="solid"/>
              <a:round/>
              <a:headEnd type="none" w="med" len="med"/>
              <a:tailEnd type="none" w="med" len="med"/>
            </a:ln>
          </p:spPr>
        </p:cxnSp>
        <p:cxnSp>
          <p:nvCxnSpPr>
            <p:cNvPr id="279" name="Shape 279"/>
            <p:cNvCxnSpPr/>
            <p:nvPr/>
          </p:nvCxnSpPr>
          <p:spPr>
            <a:xfrm>
              <a:off x="5934455" y="5103308"/>
              <a:ext cx="164700" cy="2099"/>
            </a:xfrm>
            <a:prstGeom prst="straightConnector1">
              <a:avLst/>
            </a:prstGeom>
            <a:noFill/>
            <a:ln w="15875" cap="flat" cmpd="sng">
              <a:solidFill>
                <a:srgbClr val="FFFF99"/>
              </a:solidFill>
              <a:prstDash val="solid"/>
              <a:round/>
              <a:headEnd type="none" w="med" len="med"/>
              <a:tailEnd type="none" w="med" len="med"/>
            </a:ln>
          </p:spPr>
        </p:cxnSp>
        <p:cxnSp>
          <p:nvCxnSpPr>
            <p:cNvPr id="280" name="Shape 280"/>
            <p:cNvCxnSpPr/>
            <p:nvPr/>
          </p:nvCxnSpPr>
          <p:spPr>
            <a:xfrm>
              <a:off x="5934455" y="4953000"/>
              <a:ext cx="164700" cy="2099"/>
            </a:xfrm>
            <a:prstGeom prst="straightConnector1">
              <a:avLst/>
            </a:prstGeom>
            <a:noFill/>
            <a:ln w="15875" cap="flat" cmpd="sng">
              <a:solidFill>
                <a:srgbClr val="FFFF99"/>
              </a:solidFill>
              <a:prstDash val="solid"/>
              <a:round/>
              <a:headEnd type="none" w="med" len="med"/>
              <a:tailEnd type="none" w="med" len="med"/>
            </a:ln>
          </p:spPr>
        </p:cxnSp>
        <p:cxnSp>
          <p:nvCxnSpPr>
            <p:cNvPr id="281" name="Shape 281"/>
            <p:cNvCxnSpPr/>
            <p:nvPr/>
          </p:nvCxnSpPr>
          <p:spPr>
            <a:xfrm>
              <a:off x="5934455" y="4800600"/>
              <a:ext cx="164700" cy="2099"/>
            </a:xfrm>
            <a:prstGeom prst="straightConnector1">
              <a:avLst/>
            </a:prstGeom>
            <a:noFill/>
            <a:ln w="15875" cap="flat" cmpd="sng">
              <a:solidFill>
                <a:srgbClr val="FFFF99"/>
              </a:solidFill>
              <a:prstDash val="solid"/>
              <a:round/>
              <a:headEnd type="none" w="med" len="med"/>
              <a:tailEnd type="none" w="med" len="med"/>
            </a:ln>
          </p:spPr>
        </p:cxnSp>
        <p:cxnSp>
          <p:nvCxnSpPr>
            <p:cNvPr id="282" name="Shape 282"/>
            <p:cNvCxnSpPr/>
            <p:nvPr/>
          </p:nvCxnSpPr>
          <p:spPr>
            <a:xfrm>
              <a:off x="5934455" y="4648200"/>
              <a:ext cx="164700" cy="2099"/>
            </a:xfrm>
            <a:prstGeom prst="straightConnector1">
              <a:avLst/>
            </a:prstGeom>
            <a:noFill/>
            <a:ln w="15875" cap="flat" cmpd="sng">
              <a:solidFill>
                <a:srgbClr val="FFFF99"/>
              </a:solidFill>
              <a:prstDash val="solid"/>
              <a:round/>
              <a:headEnd type="none" w="med" len="med"/>
              <a:tailEnd type="none" w="med" len="med"/>
            </a:ln>
          </p:spPr>
        </p:cxnSp>
        <p:cxnSp>
          <p:nvCxnSpPr>
            <p:cNvPr id="283" name="Shape 283"/>
            <p:cNvCxnSpPr/>
            <p:nvPr/>
          </p:nvCxnSpPr>
          <p:spPr>
            <a:xfrm>
              <a:off x="5934455" y="4495800"/>
              <a:ext cx="164700" cy="2099"/>
            </a:xfrm>
            <a:prstGeom prst="straightConnector1">
              <a:avLst/>
            </a:prstGeom>
            <a:noFill/>
            <a:ln w="15875" cap="flat" cmpd="sng">
              <a:solidFill>
                <a:srgbClr val="FFFF99"/>
              </a:solidFill>
              <a:prstDash val="solid"/>
              <a:round/>
              <a:headEnd type="none" w="med" len="med"/>
              <a:tailEnd type="none" w="med" len="med"/>
            </a:ln>
          </p:spPr>
        </p:cxnSp>
        <p:cxnSp>
          <p:nvCxnSpPr>
            <p:cNvPr id="284" name="Shape 284"/>
            <p:cNvCxnSpPr/>
            <p:nvPr/>
          </p:nvCxnSpPr>
          <p:spPr>
            <a:xfrm>
              <a:off x="5934455" y="4343400"/>
              <a:ext cx="164700" cy="2099"/>
            </a:xfrm>
            <a:prstGeom prst="straightConnector1">
              <a:avLst/>
            </a:prstGeom>
            <a:noFill/>
            <a:ln w="15875" cap="flat" cmpd="sng">
              <a:solidFill>
                <a:srgbClr val="FFFF99"/>
              </a:solidFill>
              <a:prstDash val="solid"/>
              <a:round/>
              <a:headEnd type="none" w="med" len="med"/>
              <a:tailEnd type="none" w="med" len="med"/>
            </a:ln>
          </p:spPr>
        </p:cxnSp>
        <p:cxnSp>
          <p:nvCxnSpPr>
            <p:cNvPr id="285" name="Shape 285"/>
            <p:cNvCxnSpPr/>
            <p:nvPr/>
          </p:nvCxnSpPr>
          <p:spPr>
            <a:xfrm>
              <a:off x="5934455" y="4191000"/>
              <a:ext cx="164700" cy="2099"/>
            </a:xfrm>
            <a:prstGeom prst="straightConnector1">
              <a:avLst/>
            </a:prstGeom>
            <a:noFill/>
            <a:ln w="15875" cap="flat" cmpd="sng">
              <a:solidFill>
                <a:srgbClr val="FFFF99"/>
              </a:solidFill>
              <a:prstDash val="solid"/>
              <a:round/>
              <a:headEnd type="none" w="med" len="med"/>
              <a:tailEnd type="none" w="med" len="med"/>
            </a:ln>
          </p:spPr>
        </p:cxnSp>
        <p:cxnSp>
          <p:nvCxnSpPr>
            <p:cNvPr id="286" name="Shape 286"/>
            <p:cNvCxnSpPr/>
            <p:nvPr/>
          </p:nvCxnSpPr>
          <p:spPr>
            <a:xfrm>
              <a:off x="5934455" y="4038600"/>
              <a:ext cx="164700" cy="2099"/>
            </a:xfrm>
            <a:prstGeom prst="straightConnector1">
              <a:avLst/>
            </a:prstGeom>
            <a:noFill/>
            <a:ln w="15875" cap="flat" cmpd="sng">
              <a:solidFill>
                <a:srgbClr val="FFFF99"/>
              </a:solidFill>
              <a:prstDash val="solid"/>
              <a:round/>
              <a:headEnd type="none" w="med" len="med"/>
              <a:tailEnd type="none" w="med" len="med"/>
            </a:ln>
          </p:spPr>
        </p:cxnSp>
        <p:cxnSp>
          <p:nvCxnSpPr>
            <p:cNvPr id="287" name="Shape 287"/>
            <p:cNvCxnSpPr/>
            <p:nvPr/>
          </p:nvCxnSpPr>
          <p:spPr>
            <a:xfrm>
              <a:off x="5934455" y="3886200"/>
              <a:ext cx="164700" cy="2099"/>
            </a:xfrm>
            <a:prstGeom prst="straightConnector1">
              <a:avLst/>
            </a:prstGeom>
            <a:noFill/>
            <a:ln w="15875" cap="flat" cmpd="sng">
              <a:solidFill>
                <a:srgbClr val="FFFF99"/>
              </a:solidFill>
              <a:prstDash val="solid"/>
              <a:round/>
              <a:headEnd type="none" w="med" len="med"/>
              <a:tailEnd type="none" w="med" len="med"/>
            </a:ln>
          </p:spPr>
        </p:cxnSp>
        <p:cxnSp>
          <p:nvCxnSpPr>
            <p:cNvPr id="288" name="Shape 288"/>
            <p:cNvCxnSpPr/>
            <p:nvPr/>
          </p:nvCxnSpPr>
          <p:spPr>
            <a:xfrm>
              <a:off x="5934455" y="3733800"/>
              <a:ext cx="164700" cy="2099"/>
            </a:xfrm>
            <a:prstGeom prst="straightConnector1">
              <a:avLst/>
            </a:prstGeom>
            <a:noFill/>
            <a:ln w="15875" cap="flat" cmpd="sng">
              <a:solidFill>
                <a:srgbClr val="FFFF99"/>
              </a:solidFill>
              <a:prstDash val="solid"/>
              <a:round/>
              <a:headEnd type="none" w="med" len="med"/>
              <a:tailEnd type="none" w="med" len="med"/>
            </a:ln>
          </p:spPr>
        </p:cxnSp>
        <p:cxnSp>
          <p:nvCxnSpPr>
            <p:cNvPr id="289" name="Shape 289"/>
            <p:cNvCxnSpPr/>
            <p:nvPr/>
          </p:nvCxnSpPr>
          <p:spPr>
            <a:xfrm>
              <a:off x="5934455" y="3581400"/>
              <a:ext cx="164700" cy="2099"/>
            </a:xfrm>
            <a:prstGeom prst="straightConnector1">
              <a:avLst/>
            </a:prstGeom>
            <a:noFill/>
            <a:ln w="15875" cap="flat" cmpd="sng">
              <a:solidFill>
                <a:srgbClr val="FFFF99"/>
              </a:solidFill>
              <a:prstDash val="solid"/>
              <a:round/>
              <a:headEnd type="none" w="med" len="med"/>
              <a:tailEnd type="none" w="med" len="med"/>
            </a:ln>
          </p:spPr>
        </p:cxnSp>
      </p:grpSp>
      <p:sp>
        <p:nvSpPr>
          <p:cNvPr id="290" name="Shape 290"/>
          <p:cNvSpPr/>
          <p:nvPr/>
        </p:nvSpPr>
        <p:spPr>
          <a:xfrm>
            <a:off x="3066533" y="5272062"/>
            <a:ext cx="76199" cy="533399"/>
          </a:xfrm>
          <a:prstGeom prst="rect">
            <a:avLst/>
          </a:prstGeom>
          <a:solidFill>
            <a:srgbClr val="1C1C1C"/>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91" name="Shape 291"/>
          <p:cNvSpPr/>
          <p:nvPr/>
        </p:nvSpPr>
        <p:spPr>
          <a:xfrm>
            <a:off x="3115300" y="5195862"/>
            <a:ext cx="117600" cy="685799"/>
          </a:xfrm>
          <a:prstGeom prst="ellipse">
            <a:avLst/>
          </a:prstGeom>
          <a:solidFill>
            <a:srgbClr val="FFFF99"/>
          </a:solidFill>
          <a:ln>
            <a:noFill/>
          </a:ln>
        </p:spPr>
        <p:txBody>
          <a:bodyPr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Times New Roman"/>
              <a:ea typeface="Times New Roman"/>
              <a:cs typeface="Times New Roman"/>
              <a:sym typeface="Times New Roman"/>
            </a:endParaRPr>
          </a:p>
        </p:txBody>
      </p:sp>
      <p:sp>
        <p:nvSpPr>
          <p:cNvPr id="292" name="Shape 292"/>
          <p:cNvSpPr/>
          <p:nvPr/>
        </p:nvSpPr>
        <p:spPr>
          <a:xfrm>
            <a:off x="2728141" y="5283339"/>
            <a:ext cx="3372599" cy="534300"/>
          </a:xfrm>
          <a:custGeom>
            <a:avLst/>
            <a:gdLst/>
            <a:ahLst/>
            <a:cxnLst/>
            <a:rect l="0" t="0" r="0" b="0"/>
            <a:pathLst>
              <a:path w="120000" h="120000" extrusionOk="0">
                <a:moveTo>
                  <a:pt x="120000" y="101333"/>
                </a:moveTo>
                <a:lnTo>
                  <a:pt x="13943" y="0"/>
                </a:lnTo>
                <a:lnTo>
                  <a:pt x="0" y="48000"/>
                </a:lnTo>
                <a:lnTo>
                  <a:pt x="13521" y="120000"/>
                </a:lnTo>
                <a:lnTo>
                  <a:pt x="120000" y="101333"/>
                </a:lnTo>
                <a:close/>
              </a:path>
            </a:pathLst>
          </a:custGeom>
          <a:solidFill>
            <a:srgbClr val="FFCC66">
              <a:alpha val="40000"/>
            </a:srgbClr>
          </a:solidFill>
          <a:ln w="9525" cap="flat" cmpd="sng">
            <a:solidFill>
              <a:srgbClr val="FFCC6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93" name="Shape 293"/>
          <p:cNvSpPr txBox="1"/>
          <p:nvPr/>
        </p:nvSpPr>
        <p:spPr>
          <a:xfrm>
            <a:off x="2034425" y="5935384"/>
            <a:ext cx="1295400" cy="4001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Projector</a:t>
            </a:r>
          </a:p>
        </p:txBody>
      </p:sp>
      <p:sp>
        <p:nvSpPr>
          <p:cNvPr id="294" name="Shape 294"/>
          <p:cNvSpPr/>
          <p:nvPr/>
        </p:nvSpPr>
        <p:spPr>
          <a:xfrm>
            <a:off x="2604400" y="5359539"/>
            <a:ext cx="152399" cy="381000"/>
          </a:xfrm>
          <a:prstGeom prst="ellipse">
            <a:avLst/>
          </a:prstGeom>
          <a:noFill/>
          <a:ln w="34925" cap="flat" cmpd="sng">
            <a:solidFill>
              <a:srgbClr val="FFFF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cxnSp>
        <p:nvCxnSpPr>
          <p:cNvPr id="295" name="Shape 295"/>
          <p:cNvCxnSpPr/>
          <p:nvPr/>
        </p:nvCxnSpPr>
        <p:spPr>
          <a:xfrm rot="10800000">
            <a:off x="3253625" y="5892939"/>
            <a:ext cx="152399" cy="76199"/>
          </a:xfrm>
          <a:prstGeom prst="straightConnector1">
            <a:avLst/>
          </a:prstGeom>
          <a:noFill/>
          <a:ln w="15875" cap="flat" cmpd="sng">
            <a:solidFill>
              <a:srgbClr val="E36C09"/>
            </a:solidFill>
            <a:prstDash val="solid"/>
            <a:round/>
            <a:headEnd type="none" w="med" len="med"/>
            <a:tailEnd type="triangle" w="lg" len="lg"/>
          </a:ln>
        </p:spPr>
      </p:cxnSp>
      <p:sp>
        <p:nvSpPr>
          <p:cNvPr id="296" name="Shape 296"/>
          <p:cNvSpPr/>
          <p:nvPr/>
        </p:nvSpPr>
        <p:spPr>
          <a:xfrm>
            <a:off x="2728141" y="5258598"/>
            <a:ext cx="3360600" cy="558000"/>
          </a:xfrm>
          <a:custGeom>
            <a:avLst/>
            <a:gdLst/>
            <a:ahLst/>
            <a:cxnLst/>
            <a:rect l="0" t="0" r="0" b="0"/>
            <a:pathLst>
              <a:path w="120000" h="120000" extrusionOk="0">
                <a:moveTo>
                  <a:pt x="120000" y="99574"/>
                </a:moveTo>
                <a:lnTo>
                  <a:pt x="13568" y="0"/>
                </a:lnTo>
                <a:lnTo>
                  <a:pt x="0" y="22978"/>
                </a:lnTo>
                <a:lnTo>
                  <a:pt x="0" y="84255"/>
                </a:lnTo>
                <a:lnTo>
                  <a:pt x="14416" y="120000"/>
                </a:lnTo>
                <a:lnTo>
                  <a:pt x="120000" y="99574"/>
                </a:lnTo>
                <a:close/>
              </a:path>
            </a:pathLst>
          </a:custGeom>
          <a:solidFill>
            <a:srgbClr val="FFCC66">
              <a:alpha val="40000"/>
            </a:srgbClr>
          </a:solidFill>
          <a:ln w="9525" cap="flat" cmpd="sng">
            <a:solidFill>
              <a:srgbClr val="FFCC6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cxnSp>
        <p:nvCxnSpPr>
          <p:cNvPr id="297" name="Shape 297"/>
          <p:cNvCxnSpPr/>
          <p:nvPr/>
        </p:nvCxnSpPr>
        <p:spPr>
          <a:xfrm rot="-5400000" flipH="1">
            <a:off x="2307274" y="5174946"/>
            <a:ext cx="361800" cy="297899"/>
          </a:xfrm>
          <a:prstGeom prst="straightConnector1">
            <a:avLst/>
          </a:prstGeom>
          <a:noFill/>
          <a:ln w="15875" cap="flat" cmpd="sng">
            <a:solidFill>
              <a:srgbClr val="E36C09"/>
            </a:solidFill>
            <a:prstDash val="solid"/>
            <a:round/>
            <a:headEnd type="none" w="med" len="med"/>
            <a:tailEnd type="triangle" w="lg" len="lg"/>
          </a:ln>
        </p:spPr>
      </p:cxnSp>
      <p:sp>
        <p:nvSpPr>
          <p:cNvPr id="298" name="Shape 298"/>
          <p:cNvSpPr/>
          <p:nvPr/>
        </p:nvSpPr>
        <p:spPr>
          <a:xfrm rot="-2716324">
            <a:off x="5448245" y="5210111"/>
            <a:ext cx="1340265" cy="961817"/>
          </a:xfrm>
          <a:custGeom>
            <a:avLst/>
            <a:gdLst/>
            <a:ahLst/>
            <a:cxnLst/>
            <a:rect l="0" t="0" r="0" b="0"/>
            <a:pathLst>
              <a:path w="120000" h="120000" extrusionOk="0">
                <a:moveTo>
                  <a:pt x="120000" y="827"/>
                </a:moveTo>
                <a:cubicBezTo>
                  <a:pt x="101296" y="275"/>
                  <a:pt x="82592" y="0"/>
                  <a:pt x="70000" y="15724"/>
                </a:cubicBezTo>
                <a:cubicBezTo>
                  <a:pt x="57407" y="31448"/>
                  <a:pt x="56111" y="77793"/>
                  <a:pt x="44444" y="95172"/>
                </a:cubicBezTo>
                <a:cubicBezTo>
                  <a:pt x="32777" y="112551"/>
                  <a:pt x="7407" y="115862"/>
                  <a:pt x="0" y="120000"/>
                </a:cubicBezTo>
              </a:path>
            </a:pathLst>
          </a:custGeom>
          <a:noFill/>
          <a:ln w="31750" cap="flat" cmpd="sng">
            <a:solidFill>
              <a:srgbClr val="FFFF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299" name="Shape 299"/>
          <p:cNvSpPr/>
          <p:nvPr/>
        </p:nvSpPr>
        <p:spPr>
          <a:xfrm rot="-2716324">
            <a:off x="5448245" y="5210346"/>
            <a:ext cx="1340265" cy="961817"/>
          </a:xfrm>
          <a:custGeom>
            <a:avLst/>
            <a:gdLst/>
            <a:ahLst/>
            <a:cxnLst/>
            <a:rect l="0" t="0" r="0" b="0"/>
            <a:pathLst>
              <a:path w="120000" h="120000" extrusionOk="0">
                <a:moveTo>
                  <a:pt x="120000" y="827"/>
                </a:moveTo>
                <a:cubicBezTo>
                  <a:pt x="101296" y="275"/>
                  <a:pt x="82592" y="0"/>
                  <a:pt x="70000" y="15724"/>
                </a:cubicBezTo>
                <a:cubicBezTo>
                  <a:pt x="57407" y="31448"/>
                  <a:pt x="56111" y="77793"/>
                  <a:pt x="44444" y="95172"/>
                </a:cubicBezTo>
                <a:cubicBezTo>
                  <a:pt x="32777" y="112551"/>
                  <a:pt x="7407" y="115862"/>
                  <a:pt x="0" y="120000"/>
                </a:cubicBezTo>
              </a:path>
            </a:pathLst>
          </a:custGeom>
          <a:noFill/>
          <a:ln w="31750" cap="flat" cmpd="sng">
            <a:solidFill>
              <a:srgbClr val="FFFF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300" name="Shape 300"/>
          <p:cNvSpPr txBox="1"/>
          <p:nvPr/>
        </p:nvSpPr>
        <p:spPr>
          <a:xfrm>
            <a:off x="5234825" y="6130387"/>
            <a:ext cx="965700" cy="4382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Scene</a:t>
            </a:r>
          </a:p>
        </p:txBody>
      </p:sp>
      <p:cxnSp>
        <p:nvCxnSpPr>
          <p:cNvPr id="301" name="Shape 301"/>
          <p:cNvCxnSpPr/>
          <p:nvPr/>
        </p:nvCxnSpPr>
        <p:spPr>
          <a:xfrm>
            <a:off x="5612675" y="5174800"/>
            <a:ext cx="270599" cy="96000"/>
          </a:xfrm>
          <a:prstGeom prst="straightConnector1">
            <a:avLst/>
          </a:prstGeom>
          <a:noFill/>
          <a:ln w="15875" cap="flat" cmpd="sng">
            <a:solidFill>
              <a:srgbClr val="FF0000"/>
            </a:solidFill>
            <a:prstDash val="solid"/>
            <a:round/>
            <a:headEnd type="none" w="med" len="med"/>
            <a:tailEnd type="triangle" w="lg" len="lg"/>
          </a:ln>
        </p:spPr>
      </p:cxnSp>
      <p:sp>
        <p:nvSpPr>
          <p:cNvPr id="302" name="Shape 302"/>
          <p:cNvSpPr txBox="1"/>
          <p:nvPr/>
        </p:nvSpPr>
        <p:spPr>
          <a:xfrm>
            <a:off x="3922175" y="4859084"/>
            <a:ext cx="1690499" cy="40019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r>
              <a:rPr lang="en-US" sz="2000">
                <a:solidFill>
                  <a:srgbClr val="FF0000"/>
                </a:solidFill>
                <a:latin typeface="Times New Roman"/>
                <a:ea typeface="Times New Roman"/>
                <a:cs typeface="Times New Roman"/>
                <a:sym typeface="Times New Roman"/>
              </a:rPr>
              <a:t>Defocus</a:t>
            </a:r>
          </a:p>
        </p:txBody>
      </p:sp>
      <p:grpSp>
        <p:nvGrpSpPr>
          <p:cNvPr id="303" name="Shape 303"/>
          <p:cNvGrpSpPr/>
          <p:nvPr/>
        </p:nvGrpSpPr>
        <p:grpSpPr>
          <a:xfrm>
            <a:off x="5314023" y="4339522"/>
            <a:ext cx="1523901" cy="2226787"/>
            <a:chOff x="7145213" y="4529214"/>
            <a:chExt cx="1615500" cy="925745"/>
          </a:xfrm>
        </p:grpSpPr>
        <p:sp>
          <p:nvSpPr>
            <p:cNvPr id="304" name="Shape 304"/>
            <p:cNvSpPr txBox="1"/>
            <p:nvPr/>
          </p:nvSpPr>
          <p:spPr>
            <a:xfrm>
              <a:off x="7145213" y="4529214"/>
              <a:ext cx="1615500" cy="178500"/>
            </a:xfrm>
            <a:prstGeom prst="rect">
              <a:avLst/>
            </a:prstGeom>
            <a:noFill/>
            <a:ln w="38100" cap="flat" cmpd="sng">
              <a:solidFill>
                <a:srgbClr val="000000">
                  <a:alpha val="0"/>
                </a:srgbClr>
              </a:solidFill>
              <a:prstDash val="dash"/>
              <a:round/>
              <a:headEnd type="none" w="med" len="med"/>
              <a:tailEnd type="none" w="med" len="med"/>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Focal Plane</a:t>
              </a:r>
            </a:p>
          </p:txBody>
        </p:sp>
        <p:cxnSp>
          <p:nvCxnSpPr>
            <p:cNvPr id="305" name="Shape 305"/>
            <p:cNvCxnSpPr/>
            <p:nvPr/>
          </p:nvCxnSpPr>
          <p:spPr>
            <a:xfrm rot="5400000">
              <a:off x="7638254" y="5095559"/>
              <a:ext cx="717599" cy="1199"/>
            </a:xfrm>
            <a:prstGeom prst="straightConnector1">
              <a:avLst/>
            </a:prstGeom>
            <a:noFill/>
            <a:ln w="38100" cap="flat" cmpd="sng">
              <a:solidFill>
                <a:srgbClr val="C00000"/>
              </a:solidFill>
              <a:prstDash val="dash"/>
              <a:round/>
              <a:headEnd type="none" w="med" len="med"/>
              <a:tailEnd type="none" w="med" len="med"/>
            </a:ln>
          </p:spPr>
        </p:cxnSp>
      </p:grpSp>
    </p:spTree>
  </p:cSld>
  <p:clrMapOvr>
    <a:masterClrMapping/>
  </p:clrMapOvr>
  <p:transition>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Shape 311"/>
          <p:cNvSpPr txBox="1"/>
          <p:nvPr/>
        </p:nvSpPr>
        <p:spPr>
          <a:xfrm>
            <a:off x="1066800" y="1641397"/>
            <a:ext cx="1690476" cy="40010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Image Plane</a:t>
            </a:r>
          </a:p>
        </p:txBody>
      </p:sp>
      <p:sp>
        <p:nvSpPr>
          <p:cNvPr id="312" name="Shape 312"/>
          <p:cNvSpPr txBox="1"/>
          <p:nvPr/>
        </p:nvSpPr>
        <p:spPr>
          <a:xfrm>
            <a:off x="3144177" y="2738584"/>
            <a:ext cx="1046822" cy="40010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Lens</a:t>
            </a:r>
          </a:p>
        </p:txBody>
      </p:sp>
      <p:sp>
        <p:nvSpPr>
          <p:cNvPr id="313" name="Shape 313"/>
          <p:cNvSpPr/>
          <p:nvPr/>
        </p:nvSpPr>
        <p:spPr>
          <a:xfrm>
            <a:off x="2085551" y="1999061"/>
            <a:ext cx="1052724" cy="681173"/>
          </a:xfrm>
          <a:prstGeom prst="rect">
            <a:avLst/>
          </a:prstGeom>
          <a:noFill/>
          <a:ln w="12700" cap="flat" cmpd="sng">
            <a:solidFill>
              <a:srgbClr val="FFFF9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Arial"/>
              <a:ea typeface="Arial"/>
              <a:cs typeface="Arial"/>
              <a:sym typeface="Arial"/>
            </a:endParaRPr>
          </a:p>
        </p:txBody>
      </p:sp>
      <p:sp>
        <p:nvSpPr>
          <p:cNvPr id="314" name="Shape 314"/>
          <p:cNvSpPr/>
          <p:nvPr/>
        </p:nvSpPr>
        <p:spPr>
          <a:xfrm>
            <a:off x="2267711" y="2227661"/>
            <a:ext cx="246887" cy="246887"/>
          </a:xfrm>
          <a:prstGeom prst="ellipse">
            <a:avLst/>
          </a:prstGeom>
          <a:solidFill>
            <a:srgbClr val="FFFF99"/>
          </a:solidFill>
          <a:ln>
            <a:noFill/>
          </a:ln>
        </p:spPr>
        <p:txBody>
          <a:bodyPr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Times New Roman"/>
              <a:ea typeface="Times New Roman"/>
              <a:cs typeface="Times New Roman"/>
              <a:sym typeface="Times New Roman"/>
            </a:endParaRPr>
          </a:p>
        </p:txBody>
      </p:sp>
      <p:grpSp>
        <p:nvGrpSpPr>
          <p:cNvPr id="315" name="Shape 315"/>
          <p:cNvGrpSpPr/>
          <p:nvPr/>
        </p:nvGrpSpPr>
        <p:grpSpPr>
          <a:xfrm>
            <a:off x="2675865" y="1999061"/>
            <a:ext cx="67333" cy="685799"/>
            <a:chOff x="5934455" y="3429000"/>
            <a:chExt cx="164592" cy="1676399"/>
          </a:xfrm>
        </p:grpSpPr>
        <p:cxnSp>
          <p:nvCxnSpPr>
            <p:cNvPr id="316" name="Shape 316"/>
            <p:cNvCxnSpPr/>
            <p:nvPr/>
          </p:nvCxnSpPr>
          <p:spPr>
            <a:xfrm>
              <a:off x="5934455" y="3429000"/>
              <a:ext cx="164592" cy="2091"/>
            </a:xfrm>
            <a:prstGeom prst="straightConnector1">
              <a:avLst/>
            </a:prstGeom>
            <a:noFill/>
            <a:ln w="15875" cap="flat" cmpd="sng">
              <a:solidFill>
                <a:srgbClr val="FFFF99"/>
              </a:solidFill>
              <a:prstDash val="solid"/>
              <a:round/>
              <a:headEnd type="none" w="med" len="med"/>
              <a:tailEnd type="none" w="med" len="med"/>
            </a:ln>
          </p:spPr>
        </p:cxnSp>
        <p:cxnSp>
          <p:nvCxnSpPr>
            <p:cNvPr id="317" name="Shape 317"/>
            <p:cNvCxnSpPr/>
            <p:nvPr/>
          </p:nvCxnSpPr>
          <p:spPr>
            <a:xfrm rot="5400000">
              <a:off x="5106193" y="4266405"/>
              <a:ext cx="1676399" cy="1587"/>
            </a:xfrm>
            <a:prstGeom prst="straightConnector1">
              <a:avLst/>
            </a:prstGeom>
            <a:noFill/>
            <a:ln w="15875" cap="flat" cmpd="sng">
              <a:solidFill>
                <a:srgbClr val="FFFF99"/>
              </a:solidFill>
              <a:prstDash val="solid"/>
              <a:round/>
              <a:headEnd type="none" w="med" len="med"/>
              <a:tailEnd type="none" w="med" len="med"/>
            </a:ln>
          </p:spPr>
        </p:cxnSp>
        <p:cxnSp>
          <p:nvCxnSpPr>
            <p:cNvPr id="318" name="Shape 318"/>
            <p:cNvCxnSpPr/>
            <p:nvPr/>
          </p:nvCxnSpPr>
          <p:spPr>
            <a:xfrm rot="5400000">
              <a:off x="5248656" y="4266405"/>
              <a:ext cx="1676399" cy="1587"/>
            </a:xfrm>
            <a:prstGeom prst="straightConnector1">
              <a:avLst/>
            </a:prstGeom>
            <a:noFill/>
            <a:ln w="15875" cap="flat" cmpd="sng">
              <a:solidFill>
                <a:srgbClr val="FFFF99"/>
              </a:solidFill>
              <a:prstDash val="solid"/>
              <a:round/>
              <a:headEnd type="none" w="med" len="med"/>
              <a:tailEnd type="none" w="med" len="med"/>
            </a:ln>
          </p:spPr>
        </p:cxnSp>
        <p:cxnSp>
          <p:nvCxnSpPr>
            <p:cNvPr id="319" name="Shape 319"/>
            <p:cNvCxnSpPr/>
            <p:nvPr/>
          </p:nvCxnSpPr>
          <p:spPr>
            <a:xfrm>
              <a:off x="5934455" y="5103308"/>
              <a:ext cx="164592" cy="2091"/>
            </a:xfrm>
            <a:prstGeom prst="straightConnector1">
              <a:avLst/>
            </a:prstGeom>
            <a:noFill/>
            <a:ln w="15875" cap="flat" cmpd="sng">
              <a:solidFill>
                <a:srgbClr val="FFFF99"/>
              </a:solidFill>
              <a:prstDash val="solid"/>
              <a:round/>
              <a:headEnd type="none" w="med" len="med"/>
              <a:tailEnd type="none" w="med" len="med"/>
            </a:ln>
          </p:spPr>
        </p:cxnSp>
        <p:cxnSp>
          <p:nvCxnSpPr>
            <p:cNvPr id="320" name="Shape 320"/>
            <p:cNvCxnSpPr/>
            <p:nvPr/>
          </p:nvCxnSpPr>
          <p:spPr>
            <a:xfrm>
              <a:off x="5934455" y="4953000"/>
              <a:ext cx="164592" cy="2091"/>
            </a:xfrm>
            <a:prstGeom prst="straightConnector1">
              <a:avLst/>
            </a:prstGeom>
            <a:noFill/>
            <a:ln w="15875" cap="flat" cmpd="sng">
              <a:solidFill>
                <a:srgbClr val="FFFF99"/>
              </a:solidFill>
              <a:prstDash val="solid"/>
              <a:round/>
              <a:headEnd type="none" w="med" len="med"/>
              <a:tailEnd type="none" w="med" len="med"/>
            </a:ln>
          </p:spPr>
        </p:cxnSp>
        <p:cxnSp>
          <p:nvCxnSpPr>
            <p:cNvPr id="321" name="Shape 321"/>
            <p:cNvCxnSpPr/>
            <p:nvPr/>
          </p:nvCxnSpPr>
          <p:spPr>
            <a:xfrm>
              <a:off x="5934455" y="4800600"/>
              <a:ext cx="164592" cy="2091"/>
            </a:xfrm>
            <a:prstGeom prst="straightConnector1">
              <a:avLst/>
            </a:prstGeom>
            <a:noFill/>
            <a:ln w="15875" cap="flat" cmpd="sng">
              <a:solidFill>
                <a:srgbClr val="FFFF99"/>
              </a:solidFill>
              <a:prstDash val="solid"/>
              <a:round/>
              <a:headEnd type="none" w="med" len="med"/>
              <a:tailEnd type="none" w="med" len="med"/>
            </a:ln>
          </p:spPr>
        </p:cxnSp>
        <p:cxnSp>
          <p:nvCxnSpPr>
            <p:cNvPr id="322" name="Shape 322"/>
            <p:cNvCxnSpPr/>
            <p:nvPr/>
          </p:nvCxnSpPr>
          <p:spPr>
            <a:xfrm>
              <a:off x="5934455" y="4648200"/>
              <a:ext cx="164592" cy="2091"/>
            </a:xfrm>
            <a:prstGeom prst="straightConnector1">
              <a:avLst/>
            </a:prstGeom>
            <a:noFill/>
            <a:ln w="15875" cap="flat" cmpd="sng">
              <a:solidFill>
                <a:srgbClr val="FFFF99"/>
              </a:solidFill>
              <a:prstDash val="solid"/>
              <a:round/>
              <a:headEnd type="none" w="med" len="med"/>
              <a:tailEnd type="none" w="med" len="med"/>
            </a:ln>
          </p:spPr>
        </p:cxnSp>
        <p:cxnSp>
          <p:nvCxnSpPr>
            <p:cNvPr id="323" name="Shape 323"/>
            <p:cNvCxnSpPr/>
            <p:nvPr/>
          </p:nvCxnSpPr>
          <p:spPr>
            <a:xfrm>
              <a:off x="5934455" y="4495800"/>
              <a:ext cx="164592" cy="2091"/>
            </a:xfrm>
            <a:prstGeom prst="straightConnector1">
              <a:avLst/>
            </a:prstGeom>
            <a:noFill/>
            <a:ln w="15875" cap="flat" cmpd="sng">
              <a:solidFill>
                <a:srgbClr val="FFFF99"/>
              </a:solidFill>
              <a:prstDash val="solid"/>
              <a:round/>
              <a:headEnd type="none" w="med" len="med"/>
              <a:tailEnd type="none" w="med" len="med"/>
            </a:ln>
          </p:spPr>
        </p:cxnSp>
        <p:cxnSp>
          <p:nvCxnSpPr>
            <p:cNvPr id="324" name="Shape 324"/>
            <p:cNvCxnSpPr/>
            <p:nvPr/>
          </p:nvCxnSpPr>
          <p:spPr>
            <a:xfrm>
              <a:off x="5934455" y="4343400"/>
              <a:ext cx="164592" cy="2091"/>
            </a:xfrm>
            <a:prstGeom prst="straightConnector1">
              <a:avLst/>
            </a:prstGeom>
            <a:noFill/>
            <a:ln w="15875" cap="flat" cmpd="sng">
              <a:solidFill>
                <a:srgbClr val="FFFF99"/>
              </a:solidFill>
              <a:prstDash val="solid"/>
              <a:round/>
              <a:headEnd type="none" w="med" len="med"/>
              <a:tailEnd type="none" w="med" len="med"/>
            </a:ln>
          </p:spPr>
        </p:cxnSp>
        <p:cxnSp>
          <p:nvCxnSpPr>
            <p:cNvPr id="325" name="Shape 325"/>
            <p:cNvCxnSpPr/>
            <p:nvPr/>
          </p:nvCxnSpPr>
          <p:spPr>
            <a:xfrm>
              <a:off x="5934455" y="4191000"/>
              <a:ext cx="164592" cy="2091"/>
            </a:xfrm>
            <a:prstGeom prst="straightConnector1">
              <a:avLst/>
            </a:prstGeom>
            <a:noFill/>
            <a:ln w="15875" cap="flat" cmpd="sng">
              <a:solidFill>
                <a:srgbClr val="FFFF99"/>
              </a:solidFill>
              <a:prstDash val="solid"/>
              <a:round/>
              <a:headEnd type="none" w="med" len="med"/>
              <a:tailEnd type="none" w="med" len="med"/>
            </a:ln>
          </p:spPr>
        </p:cxnSp>
        <p:cxnSp>
          <p:nvCxnSpPr>
            <p:cNvPr id="326" name="Shape 326"/>
            <p:cNvCxnSpPr/>
            <p:nvPr/>
          </p:nvCxnSpPr>
          <p:spPr>
            <a:xfrm>
              <a:off x="5934455" y="4038600"/>
              <a:ext cx="164592" cy="2091"/>
            </a:xfrm>
            <a:prstGeom prst="straightConnector1">
              <a:avLst/>
            </a:prstGeom>
            <a:noFill/>
            <a:ln w="15875" cap="flat" cmpd="sng">
              <a:solidFill>
                <a:srgbClr val="FFFF99"/>
              </a:solidFill>
              <a:prstDash val="solid"/>
              <a:round/>
              <a:headEnd type="none" w="med" len="med"/>
              <a:tailEnd type="none" w="med" len="med"/>
            </a:ln>
          </p:spPr>
        </p:cxnSp>
        <p:cxnSp>
          <p:nvCxnSpPr>
            <p:cNvPr id="327" name="Shape 327"/>
            <p:cNvCxnSpPr/>
            <p:nvPr/>
          </p:nvCxnSpPr>
          <p:spPr>
            <a:xfrm>
              <a:off x="5934455" y="3886200"/>
              <a:ext cx="164592" cy="2091"/>
            </a:xfrm>
            <a:prstGeom prst="straightConnector1">
              <a:avLst/>
            </a:prstGeom>
            <a:noFill/>
            <a:ln w="15875" cap="flat" cmpd="sng">
              <a:solidFill>
                <a:srgbClr val="FFFF99"/>
              </a:solidFill>
              <a:prstDash val="solid"/>
              <a:round/>
              <a:headEnd type="none" w="med" len="med"/>
              <a:tailEnd type="none" w="med" len="med"/>
            </a:ln>
          </p:spPr>
        </p:cxnSp>
        <p:cxnSp>
          <p:nvCxnSpPr>
            <p:cNvPr id="328" name="Shape 328"/>
            <p:cNvCxnSpPr/>
            <p:nvPr/>
          </p:nvCxnSpPr>
          <p:spPr>
            <a:xfrm>
              <a:off x="5934455" y="3733800"/>
              <a:ext cx="164592" cy="2091"/>
            </a:xfrm>
            <a:prstGeom prst="straightConnector1">
              <a:avLst/>
            </a:prstGeom>
            <a:noFill/>
            <a:ln w="15875" cap="flat" cmpd="sng">
              <a:solidFill>
                <a:srgbClr val="FFFF99"/>
              </a:solidFill>
              <a:prstDash val="solid"/>
              <a:round/>
              <a:headEnd type="none" w="med" len="med"/>
              <a:tailEnd type="none" w="med" len="med"/>
            </a:ln>
          </p:spPr>
        </p:cxnSp>
        <p:cxnSp>
          <p:nvCxnSpPr>
            <p:cNvPr id="329" name="Shape 329"/>
            <p:cNvCxnSpPr/>
            <p:nvPr/>
          </p:nvCxnSpPr>
          <p:spPr>
            <a:xfrm>
              <a:off x="5934455" y="3581400"/>
              <a:ext cx="164592" cy="2091"/>
            </a:xfrm>
            <a:prstGeom prst="straightConnector1">
              <a:avLst/>
            </a:prstGeom>
            <a:noFill/>
            <a:ln w="15875" cap="flat" cmpd="sng">
              <a:solidFill>
                <a:srgbClr val="FFFF99"/>
              </a:solidFill>
              <a:prstDash val="solid"/>
              <a:round/>
              <a:headEnd type="none" w="med" len="med"/>
              <a:tailEnd type="none" w="med" len="med"/>
            </a:ln>
          </p:spPr>
        </p:cxnSp>
      </p:grpSp>
      <p:sp>
        <p:nvSpPr>
          <p:cNvPr id="330" name="Shape 330"/>
          <p:cNvSpPr/>
          <p:nvPr/>
        </p:nvSpPr>
        <p:spPr>
          <a:xfrm>
            <a:off x="3089508" y="2075261"/>
            <a:ext cx="76199" cy="533399"/>
          </a:xfrm>
          <a:prstGeom prst="rect">
            <a:avLst/>
          </a:prstGeom>
          <a:solidFill>
            <a:srgbClr val="1C1C1C"/>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331" name="Shape 331"/>
          <p:cNvSpPr/>
          <p:nvPr/>
        </p:nvSpPr>
        <p:spPr>
          <a:xfrm>
            <a:off x="3138275" y="1999061"/>
            <a:ext cx="117591" cy="685799"/>
          </a:xfrm>
          <a:prstGeom prst="ellipse">
            <a:avLst/>
          </a:prstGeom>
          <a:solidFill>
            <a:srgbClr val="FFFF99"/>
          </a:solidFill>
          <a:ln>
            <a:noFill/>
          </a:ln>
        </p:spPr>
        <p:txBody>
          <a:bodyPr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Times New Roman"/>
              <a:ea typeface="Times New Roman"/>
              <a:cs typeface="Times New Roman"/>
              <a:sym typeface="Times New Roman"/>
            </a:endParaRPr>
          </a:p>
        </p:txBody>
      </p:sp>
      <p:sp>
        <p:nvSpPr>
          <p:cNvPr id="332" name="Shape 332"/>
          <p:cNvSpPr/>
          <p:nvPr/>
        </p:nvSpPr>
        <p:spPr>
          <a:xfrm>
            <a:off x="2751116" y="2086539"/>
            <a:ext cx="3372592" cy="534390"/>
          </a:xfrm>
          <a:custGeom>
            <a:avLst/>
            <a:gdLst/>
            <a:ahLst/>
            <a:cxnLst/>
            <a:rect l="0" t="0" r="0" b="0"/>
            <a:pathLst>
              <a:path w="120000" h="120000" extrusionOk="0">
                <a:moveTo>
                  <a:pt x="120000" y="101333"/>
                </a:moveTo>
                <a:lnTo>
                  <a:pt x="13943" y="0"/>
                </a:lnTo>
                <a:lnTo>
                  <a:pt x="0" y="48000"/>
                </a:lnTo>
                <a:lnTo>
                  <a:pt x="13521" y="120000"/>
                </a:lnTo>
                <a:lnTo>
                  <a:pt x="120000" y="101333"/>
                </a:lnTo>
                <a:close/>
              </a:path>
            </a:pathLst>
          </a:custGeom>
          <a:solidFill>
            <a:srgbClr val="FFCC66">
              <a:alpha val="40000"/>
            </a:srgbClr>
          </a:solidFill>
          <a:ln w="9525" cap="flat" cmpd="sng">
            <a:solidFill>
              <a:srgbClr val="FFCC6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333" name="Shape 333"/>
          <p:cNvSpPr txBox="1"/>
          <p:nvPr/>
        </p:nvSpPr>
        <p:spPr>
          <a:xfrm>
            <a:off x="2057400" y="2738584"/>
            <a:ext cx="1295400" cy="40010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Projector</a:t>
            </a:r>
          </a:p>
        </p:txBody>
      </p:sp>
      <p:sp>
        <p:nvSpPr>
          <p:cNvPr id="334" name="Shape 334"/>
          <p:cNvSpPr/>
          <p:nvPr/>
        </p:nvSpPr>
        <p:spPr>
          <a:xfrm>
            <a:off x="2627375" y="2162739"/>
            <a:ext cx="152399" cy="381000"/>
          </a:xfrm>
          <a:prstGeom prst="ellipse">
            <a:avLst/>
          </a:prstGeom>
          <a:noFill/>
          <a:ln w="34925" cap="flat" cmpd="sng">
            <a:solidFill>
              <a:srgbClr val="FFFF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cxnSp>
        <p:nvCxnSpPr>
          <p:cNvPr id="335" name="Shape 335"/>
          <p:cNvCxnSpPr/>
          <p:nvPr/>
        </p:nvCxnSpPr>
        <p:spPr>
          <a:xfrm rot="10800000">
            <a:off x="3276600" y="2696139"/>
            <a:ext cx="152399" cy="76199"/>
          </a:xfrm>
          <a:prstGeom prst="straightConnector1">
            <a:avLst/>
          </a:prstGeom>
          <a:noFill/>
          <a:ln w="15875" cap="flat" cmpd="sng">
            <a:solidFill>
              <a:srgbClr val="E36C09"/>
            </a:solidFill>
            <a:prstDash val="solid"/>
            <a:round/>
            <a:headEnd type="none" w="med" len="med"/>
            <a:tailEnd type="triangle" w="lg" len="lg"/>
          </a:ln>
        </p:spPr>
      </p:cxnSp>
      <p:sp>
        <p:nvSpPr>
          <p:cNvPr id="336" name="Shape 336"/>
          <p:cNvSpPr/>
          <p:nvPr/>
        </p:nvSpPr>
        <p:spPr>
          <a:xfrm>
            <a:off x="2751116" y="2061799"/>
            <a:ext cx="3360717" cy="558139"/>
          </a:xfrm>
          <a:custGeom>
            <a:avLst/>
            <a:gdLst/>
            <a:ahLst/>
            <a:cxnLst/>
            <a:rect l="0" t="0" r="0" b="0"/>
            <a:pathLst>
              <a:path w="120000" h="120000" extrusionOk="0">
                <a:moveTo>
                  <a:pt x="120000" y="99574"/>
                </a:moveTo>
                <a:lnTo>
                  <a:pt x="13568" y="0"/>
                </a:lnTo>
                <a:lnTo>
                  <a:pt x="0" y="22978"/>
                </a:lnTo>
                <a:lnTo>
                  <a:pt x="0" y="84255"/>
                </a:lnTo>
                <a:lnTo>
                  <a:pt x="14416" y="120000"/>
                </a:lnTo>
                <a:lnTo>
                  <a:pt x="120000" y="99574"/>
                </a:lnTo>
                <a:close/>
              </a:path>
            </a:pathLst>
          </a:custGeom>
          <a:solidFill>
            <a:srgbClr val="FFCC66">
              <a:alpha val="40000"/>
            </a:srgbClr>
          </a:solidFill>
          <a:ln w="9525" cap="flat" cmpd="sng">
            <a:solidFill>
              <a:srgbClr val="FFCC6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cxnSp>
        <p:nvCxnSpPr>
          <p:cNvPr id="337" name="Shape 337"/>
          <p:cNvCxnSpPr/>
          <p:nvPr/>
        </p:nvCxnSpPr>
        <p:spPr>
          <a:xfrm rot="-5400000" flipH="1">
            <a:off x="2330135" y="1978261"/>
            <a:ext cx="361890" cy="297761"/>
          </a:xfrm>
          <a:prstGeom prst="straightConnector1">
            <a:avLst/>
          </a:prstGeom>
          <a:noFill/>
          <a:ln w="15875" cap="flat" cmpd="sng">
            <a:solidFill>
              <a:srgbClr val="E36C09"/>
            </a:solidFill>
            <a:prstDash val="solid"/>
            <a:round/>
            <a:headEnd type="none" w="med" len="med"/>
            <a:tailEnd type="triangle" w="lg" len="lg"/>
          </a:ln>
        </p:spPr>
      </p:cxnSp>
      <p:sp>
        <p:nvSpPr>
          <p:cNvPr id="338" name="Shape 338"/>
          <p:cNvSpPr txBox="1"/>
          <p:nvPr/>
        </p:nvSpPr>
        <p:spPr>
          <a:xfrm>
            <a:off x="0" y="218182"/>
            <a:ext cx="9144000" cy="646331"/>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600">
                <a:solidFill>
                  <a:srgbClr val="FFFF99"/>
                </a:solidFill>
                <a:latin typeface="Times New Roman"/>
                <a:ea typeface="Times New Roman"/>
                <a:cs typeface="Times New Roman"/>
                <a:sym typeface="Times New Roman"/>
              </a:rPr>
              <a:t>Defocused Illumination</a:t>
            </a:r>
          </a:p>
        </p:txBody>
      </p:sp>
      <p:sp>
        <p:nvSpPr>
          <p:cNvPr id="339" name="Shape 339"/>
          <p:cNvSpPr/>
          <p:nvPr/>
        </p:nvSpPr>
        <p:spPr>
          <a:xfrm rot="-2716382">
            <a:off x="5471181" y="2013371"/>
            <a:ext cx="1340174" cy="961773"/>
          </a:xfrm>
          <a:custGeom>
            <a:avLst/>
            <a:gdLst/>
            <a:ahLst/>
            <a:cxnLst/>
            <a:rect l="0" t="0" r="0" b="0"/>
            <a:pathLst>
              <a:path w="120000" h="120000" extrusionOk="0">
                <a:moveTo>
                  <a:pt x="120000" y="827"/>
                </a:moveTo>
                <a:cubicBezTo>
                  <a:pt x="101296" y="275"/>
                  <a:pt x="82592" y="0"/>
                  <a:pt x="70000" y="15724"/>
                </a:cubicBezTo>
                <a:cubicBezTo>
                  <a:pt x="57407" y="31448"/>
                  <a:pt x="56111" y="77793"/>
                  <a:pt x="44444" y="95172"/>
                </a:cubicBezTo>
                <a:cubicBezTo>
                  <a:pt x="32777" y="112551"/>
                  <a:pt x="7407" y="115862"/>
                  <a:pt x="0" y="120000"/>
                </a:cubicBezTo>
              </a:path>
            </a:pathLst>
          </a:custGeom>
          <a:noFill/>
          <a:ln w="31750" cap="flat" cmpd="sng">
            <a:solidFill>
              <a:srgbClr val="FFFF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340" name="Shape 340"/>
          <p:cNvSpPr/>
          <p:nvPr/>
        </p:nvSpPr>
        <p:spPr>
          <a:xfrm rot="-2716382">
            <a:off x="5471181" y="2013606"/>
            <a:ext cx="1340174" cy="961773"/>
          </a:xfrm>
          <a:custGeom>
            <a:avLst/>
            <a:gdLst/>
            <a:ahLst/>
            <a:cxnLst/>
            <a:rect l="0" t="0" r="0" b="0"/>
            <a:pathLst>
              <a:path w="120000" h="120000" extrusionOk="0">
                <a:moveTo>
                  <a:pt x="120000" y="827"/>
                </a:moveTo>
                <a:cubicBezTo>
                  <a:pt x="101296" y="275"/>
                  <a:pt x="82592" y="0"/>
                  <a:pt x="70000" y="15724"/>
                </a:cubicBezTo>
                <a:cubicBezTo>
                  <a:pt x="57407" y="31448"/>
                  <a:pt x="56111" y="77793"/>
                  <a:pt x="44444" y="95172"/>
                </a:cubicBezTo>
                <a:cubicBezTo>
                  <a:pt x="32777" y="112551"/>
                  <a:pt x="7407" y="115862"/>
                  <a:pt x="0" y="120000"/>
                </a:cubicBezTo>
              </a:path>
            </a:pathLst>
          </a:custGeom>
          <a:noFill/>
          <a:ln w="31750" cap="flat" cmpd="sng">
            <a:solidFill>
              <a:srgbClr val="FFFF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341" name="Shape 341"/>
          <p:cNvSpPr txBox="1"/>
          <p:nvPr/>
        </p:nvSpPr>
        <p:spPr>
          <a:xfrm>
            <a:off x="5257800" y="2933586"/>
            <a:ext cx="965565" cy="43832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Scene</a:t>
            </a:r>
          </a:p>
        </p:txBody>
      </p:sp>
      <p:sp>
        <p:nvSpPr>
          <p:cNvPr id="342" name="Shape 342"/>
          <p:cNvSpPr txBox="1"/>
          <p:nvPr/>
        </p:nvSpPr>
        <p:spPr>
          <a:xfrm>
            <a:off x="6324600" y="6553200"/>
            <a:ext cx="3200399" cy="307777"/>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400">
                <a:solidFill>
                  <a:srgbClr val="7F7F7F"/>
                </a:solidFill>
                <a:latin typeface="Times New Roman"/>
                <a:ea typeface="Times New Roman"/>
                <a:cs typeface="Times New Roman"/>
                <a:sym typeface="Times New Roman"/>
              </a:rPr>
              <a:t>Slide adapted from Zhang et al</a:t>
            </a:r>
          </a:p>
        </p:txBody>
      </p:sp>
      <p:pic>
        <p:nvPicPr>
          <p:cNvPr id="343" name="Shape 343"/>
          <p:cNvPicPr preferRelativeResize="0"/>
          <p:nvPr/>
        </p:nvPicPr>
        <p:blipFill rotWithShape="1">
          <a:blip r:embed="rId3">
            <a:alphaModFix/>
          </a:blip>
          <a:srcRect/>
          <a:stretch/>
        </p:blipFill>
        <p:spPr>
          <a:xfrm>
            <a:off x="5041892" y="4705835"/>
            <a:ext cx="682276" cy="1153434"/>
          </a:xfrm>
          <a:prstGeom prst="rect">
            <a:avLst/>
          </a:prstGeom>
          <a:noFill/>
          <a:ln>
            <a:noFill/>
          </a:ln>
        </p:spPr>
      </p:pic>
      <p:pic>
        <p:nvPicPr>
          <p:cNvPr id="344" name="Shape 344"/>
          <p:cNvPicPr preferRelativeResize="0"/>
          <p:nvPr/>
        </p:nvPicPr>
        <p:blipFill rotWithShape="1">
          <a:blip r:embed="rId4">
            <a:alphaModFix/>
          </a:blip>
          <a:srcRect/>
          <a:stretch/>
        </p:blipFill>
        <p:spPr>
          <a:xfrm>
            <a:off x="2940994" y="4468969"/>
            <a:ext cx="904552" cy="1529329"/>
          </a:xfrm>
          <a:prstGeom prst="rect">
            <a:avLst/>
          </a:prstGeom>
          <a:noFill/>
          <a:ln>
            <a:noFill/>
          </a:ln>
        </p:spPr>
      </p:pic>
      <p:pic>
        <p:nvPicPr>
          <p:cNvPr id="345" name="Shape 345"/>
          <p:cNvPicPr preferRelativeResize="0"/>
          <p:nvPr/>
        </p:nvPicPr>
        <p:blipFill rotWithShape="1">
          <a:blip r:embed="rId5">
            <a:alphaModFix/>
          </a:blip>
          <a:srcRect/>
          <a:stretch/>
        </p:blipFill>
        <p:spPr>
          <a:xfrm>
            <a:off x="3847264" y="4631171"/>
            <a:ext cx="899403" cy="1520747"/>
          </a:xfrm>
          <a:prstGeom prst="rect">
            <a:avLst/>
          </a:prstGeom>
          <a:noFill/>
          <a:ln>
            <a:noFill/>
          </a:ln>
        </p:spPr>
      </p:pic>
      <p:pic>
        <p:nvPicPr>
          <p:cNvPr id="346" name="Shape 346"/>
          <p:cNvPicPr preferRelativeResize="0"/>
          <p:nvPr/>
        </p:nvPicPr>
        <p:blipFill rotWithShape="1">
          <a:blip r:embed="rId6">
            <a:alphaModFix/>
          </a:blip>
          <a:srcRect/>
          <a:stretch/>
        </p:blipFill>
        <p:spPr>
          <a:xfrm>
            <a:off x="5375735" y="4136842"/>
            <a:ext cx="963769" cy="491754"/>
          </a:xfrm>
          <a:prstGeom prst="rect">
            <a:avLst/>
          </a:prstGeom>
          <a:noFill/>
          <a:ln>
            <a:noFill/>
          </a:ln>
        </p:spPr>
      </p:pic>
      <p:cxnSp>
        <p:nvCxnSpPr>
          <p:cNvPr id="347" name="Shape 347"/>
          <p:cNvCxnSpPr/>
          <p:nvPr/>
        </p:nvCxnSpPr>
        <p:spPr>
          <a:xfrm flipH="1">
            <a:off x="2940995" y="4463821"/>
            <a:ext cx="3017465" cy="9440"/>
          </a:xfrm>
          <a:prstGeom prst="straightConnector1">
            <a:avLst/>
          </a:prstGeom>
          <a:noFill/>
          <a:ln w="19050" cap="flat" cmpd="sng">
            <a:solidFill>
              <a:srgbClr val="CCFFFF"/>
            </a:solidFill>
            <a:prstDash val="dash"/>
            <a:round/>
            <a:headEnd type="none" w="med" len="med"/>
            <a:tailEnd type="none" w="med" len="med"/>
          </a:ln>
        </p:spPr>
      </p:cxnSp>
      <p:cxnSp>
        <p:nvCxnSpPr>
          <p:cNvPr id="348" name="Shape 348"/>
          <p:cNvCxnSpPr/>
          <p:nvPr/>
        </p:nvCxnSpPr>
        <p:spPr>
          <a:xfrm flipH="1">
            <a:off x="5724168" y="4463821"/>
            <a:ext cx="239439" cy="363022"/>
          </a:xfrm>
          <a:prstGeom prst="straightConnector1">
            <a:avLst/>
          </a:prstGeom>
          <a:noFill/>
          <a:ln w="19050" cap="flat" cmpd="sng">
            <a:solidFill>
              <a:srgbClr val="CCFFFF"/>
            </a:solidFill>
            <a:prstDash val="dash"/>
            <a:round/>
            <a:headEnd type="none" w="med" len="med"/>
            <a:tailEnd type="none" w="med" len="med"/>
          </a:ln>
        </p:spPr>
      </p:cxnSp>
      <p:cxnSp>
        <p:nvCxnSpPr>
          <p:cNvPr id="349" name="Shape 349"/>
          <p:cNvCxnSpPr/>
          <p:nvPr/>
        </p:nvCxnSpPr>
        <p:spPr>
          <a:xfrm flipH="1">
            <a:off x="5731893" y="4474119"/>
            <a:ext cx="231716" cy="1376567"/>
          </a:xfrm>
          <a:prstGeom prst="straightConnector1">
            <a:avLst/>
          </a:prstGeom>
          <a:noFill/>
          <a:ln w="19050" cap="flat" cmpd="sng">
            <a:solidFill>
              <a:srgbClr val="CCFFFF"/>
            </a:solidFill>
            <a:prstDash val="dash"/>
            <a:round/>
            <a:headEnd type="none" w="med" len="med"/>
            <a:tailEnd type="none" w="med" len="med"/>
          </a:ln>
        </p:spPr>
      </p:cxnSp>
      <p:cxnSp>
        <p:nvCxnSpPr>
          <p:cNvPr id="350" name="Shape 350"/>
          <p:cNvCxnSpPr/>
          <p:nvPr/>
        </p:nvCxnSpPr>
        <p:spPr>
          <a:xfrm flipH="1">
            <a:off x="5053906" y="4468969"/>
            <a:ext cx="909702" cy="234291"/>
          </a:xfrm>
          <a:prstGeom prst="straightConnector1">
            <a:avLst/>
          </a:prstGeom>
          <a:noFill/>
          <a:ln w="19050" cap="flat" cmpd="sng">
            <a:solidFill>
              <a:srgbClr val="CCFFFF"/>
            </a:solidFill>
            <a:prstDash val="dash"/>
            <a:round/>
            <a:headEnd type="none" w="med" len="med"/>
            <a:tailEnd type="none" w="med" len="med"/>
          </a:ln>
        </p:spPr>
      </p:cxnSp>
      <p:cxnSp>
        <p:nvCxnSpPr>
          <p:cNvPr id="351" name="Shape 351"/>
          <p:cNvCxnSpPr/>
          <p:nvPr/>
        </p:nvCxnSpPr>
        <p:spPr>
          <a:xfrm flipH="1">
            <a:off x="3852412" y="4468969"/>
            <a:ext cx="2095747" cy="163917"/>
          </a:xfrm>
          <a:prstGeom prst="straightConnector1">
            <a:avLst/>
          </a:prstGeom>
          <a:noFill/>
          <a:ln w="19050" cap="flat" cmpd="sng">
            <a:solidFill>
              <a:srgbClr val="CCFFFF"/>
            </a:solidFill>
            <a:prstDash val="dash"/>
            <a:round/>
            <a:headEnd type="none" w="med" len="med"/>
            <a:tailEnd type="none" w="med" len="med"/>
          </a:ln>
        </p:spPr>
      </p:cxnSp>
      <p:pic>
        <p:nvPicPr>
          <p:cNvPr id="352" name="Shape 352"/>
          <p:cNvPicPr preferRelativeResize="0"/>
          <p:nvPr/>
        </p:nvPicPr>
        <p:blipFill rotWithShape="1">
          <a:blip r:embed="rId7">
            <a:alphaModFix/>
          </a:blip>
          <a:srcRect/>
          <a:stretch/>
        </p:blipFill>
        <p:spPr>
          <a:xfrm>
            <a:off x="2209800" y="4479267"/>
            <a:ext cx="1136270" cy="1921532"/>
          </a:xfrm>
          <a:prstGeom prst="rect">
            <a:avLst/>
          </a:prstGeom>
          <a:noFill/>
          <a:ln>
            <a:noFill/>
          </a:ln>
        </p:spPr>
      </p:pic>
      <p:cxnSp>
        <p:nvCxnSpPr>
          <p:cNvPr id="353" name="Shape 353"/>
          <p:cNvCxnSpPr/>
          <p:nvPr/>
        </p:nvCxnSpPr>
        <p:spPr>
          <a:xfrm flipH="1">
            <a:off x="5634915" y="4829417"/>
            <a:ext cx="86678" cy="131306"/>
          </a:xfrm>
          <a:prstGeom prst="straightConnector1">
            <a:avLst/>
          </a:prstGeom>
          <a:noFill/>
          <a:ln w="19050" cap="flat" cmpd="sng">
            <a:solidFill>
              <a:srgbClr val="CCFFFF"/>
            </a:solidFill>
            <a:prstDash val="dash"/>
            <a:round/>
            <a:headEnd type="none" w="med" len="med"/>
            <a:tailEnd type="none" w="med" len="med"/>
          </a:ln>
        </p:spPr>
      </p:cxnSp>
      <p:cxnSp>
        <p:nvCxnSpPr>
          <p:cNvPr id="354" name="Shape 354"/>
          <p:cNvCxnSpPr/>
          <p:nvPr/>
        </p:nvCxnSpPr>
        <p:spPr>
          <a:xfrm flipH="1">
            <a:off x="4743234" y="4705835"/>
            <a:ext cx="324403" cy="83247"/>
          </a:xfrm>
          <a:prstGeom prst="straightConnector1">
            <a:avLst/>
          </a:prstGeom>
          <a:noFill/>
          <a:ln w="19050" cap="flat" cmpd="sng">
            <a:solidFill>
              <a:srgbClr val="CCFFFF"/>
            </a:solidFill>
            <a:prstDash val="dash"/>
            <a:round/>
            <a:headEnd type="none" w="med" len="med"/>
            <a:tailEnd type="none" w="med" len="med"/>
          </a:ln>
        </p:spPr>
      </p:cxnSp>
      <p:cxnSp>
        <p:nvCxnSpPr>
          <p:cNvPr id="355" name="Shape 355"/>
          <p:cNvCxnSpPr/>
          <p:nvPr/>
        </p:nvCxnSpPr>
        <p:spPr>
          <a:xfrm flipH="1">
            <a:off x="5654654" y="5881582"/>
            <a:ext cx="72089" cy="428246"/>
          </a:xfrm>
          <a:prstGeom prst="straightConnector1">
            <a:avLst/>
          </a:prstGeom>
          <a:noFill/>
          <a:ln w="19050" cap="flat" cmpd="sng">
            <a:solidFill>
              <a:srgbClr val="CCFFFF"/>
            </a:solidFill>
            <a:prstDash val="dash"/>
            <a:round/>
            <a:headEnd type="none" w="med" len="med"/>
            <a:tailEnd type="none" w="med" len="med"/>
          </a:ln>
        </p:spPr>
      </p:cxnSp>
      <p:cxnSp>
        <p:nvCxnSpPr>
          <p:cNvPr id="356" name="Shape 356"/>
          <p:cNvCxnSpPr/>
          <p:nvPr/>
        </p:nvCxnSpPr>
        <p:spPr>
          <a:xfrm flipH="1">
            <a:off x="2209800" y="4471544"/>
            <a:ext cx="720896" cy="2574"/>
          </a:xfrm>
          <a:prstGeom prst="straightConnector1">
            <a:avLst/>
          </a:prstGeom>
          <a:noFill/>
          <a:ln w="19050" cap="flat" cmpd="sng">
            <a:solidFill>
              <a:srgbClr val="CCFFFF"/>
            </a:solidFill>
            <a:prstDash val="dash"/>
            <a:round/>
            <a:headEnd type="none" w="med" len="med"/>
            <a:tailEnd type="none" w="med" len="med"/>
          </a:ln>
        </p:spPr>
      </p:cxnSp>
      <p:sp>
        <p:nvSpPr>
          <p:cNvPr id="357" name="Shape 357"/>
          <p:cNvSpPr/>
          <p:nvPr/>
        </p:nvSpPr>
        <p:spPr>
          <a:xfrm>
            <a:off x="4743235" y="4708410"/>
            <a:ext cx="298657" cy="1446940"/>
          </a:xfrm>
          <a:custGeom>
            <a:avLst/>
            <a:gdLst/>
            <a:ahLst/>
            <a:cxnLst/>
            <a:rect l="0" t="0" r="0" b="0"/>
            <a:pathLst>
              <a:path w="120000" h="120000" extrusionOk="0">
                <a:moveTo>
                  <a:pt x="0" y="6619"/>
                </a:moveTo>
                <a:lnTo>
                  <a:pt x="120000" y="0"/>
                </a:lnTo>
                <a:lnTo>
                  <a:pt x="120000" y="85836"/>
                </a:lnTo>
                <a:lnTo>
                  <a:pt x="0" y="120000"/>
                </a:lnTo>
                <a:lnTo>
                  <a:pt x="0" y="6619"/>
                </a:lnTo>
                <a:close/>
              </a:path>
            </a:pathLst>
          </a:custGeom>
          <a:solidFill>
            <a:srgbClr val="969696">
              <a:alpha val="39607"/>
            </a:srgbClr>
          </a:solidFill>
          <a:ln>
            <a:noFill/>
          </a:ln>
        </p:spPr>
        <p:txBody>
          <a:bodyPr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58" name="Shape 358"/>
          <p:cNvPicPr preferRelativeResize="0"/>
          <p:nvPr/>
        </p:nvPicPr>
        <p:blipFill rotWithShape="1">
          <a:blip r:embed="rId8">
            <a:alphaModFix/>
          </a:blip>
          <a:srcRect/>
          <a:stretch/>
        </p:blipFill>
        <p:spPr>
          <a:xfrm>
            <a:off x="4748383" y="4792162"/>
            <a:ext cx="904552" cy="1529329"/>
          </a:xfrm>
          <a:prstGeom prst="rect">
            <a:avLst/>
          </a:prstGeom>
          <a:noFill/>
          <a:ln>
            <a:noFill/>
          </a:ln>
        </p:spPr>
      </p:pic>
      <p:sp>
        <p:nvSpPr>
          <p:cNvPr id="359" name="Shape 359"/>
          <p:cNvSpPr/>
          <p:nvPr/>
        </p:nvSpPr>
        <p:spPr>
          <a:xfrm>
            <a:off x="3345212" y="4633746"/>
            <a:ext cx="504627" cy="1766194"/>
          </a:xfrm>
          <a:custGeom>
            <a:avLst/>
            <a:gdLst/>
            <a:ahLst/>
            <a:cxnLst/>
            <a:rect l="0" t="0" r="0" b="0"/>
            <a:pathLst>
              <a:path w="120000" h="120000" extrusionOk="0">
                <a:moveTo>
                  <a:pt x="0" y="3153"/>
                </a:moveTo>
                <a:lnTo>
                  <a:pt x="120000" y="0"/>
                </a:lnTo>
                <a:lnTo>
                  <a:pt x="120000" y="92321"/>
                </a:lnTo>
                <a:lnTo>
                  <a:pt x="0" y="120000"/>
                </a:lnTo>
                <a:lnTo>
                  <a:pt x="0" y="3153"/>
                </a:lnTo>
                <a:close/>
              </a:path>
            </a:pathLst>
          </a:custGeom>
          <a:solidFill>
            <a:srgbClr val="969696">
              <a:alpha val="39607"/>
            </a:srgbClr>
          </a:solidFill>
          <a:ln>
            <a:noFill/>
          </a:ln>
        </p:spPr>
        <p:txBody>
          <a:bodyPr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60" name="Shape 360"/>
          <p:cNvSpPr/>
          <p:nvPr/>
        </p:nvSpPr>
        <p:spPr>
          <a:xfrm>
            <a:off x="3829050" y="5991042"/>
            <a:ext cx="920749" cy="209549"/>
          </a:xfrm>
          <a:custGeom>
            <a:avLst/>
            <a:gdLst/>
            <a:ahLst/>
            <a:cxnLst/>
            <a:rect l="0" t="0" r="0" b="0"/>
            <a:pathLst>
              <a:path w="120000" h="120000" extrusionOk="0">
                <a:moveTo>
                  <a:pt x="120000" y="90909"/>
                </a:moveTo>
                <a:lnTo>
                  <a:pt x="2482" y="0"/>
                </a:lnTo>
                <a:lnTo>
                  <a:pt x="0" y="120000"/>
                </a:lnTo>
                <a:lnTo>
                  <a:pt x="120000" y="90909"/>
                </a:lnTo>
                <a:close/>
              </a:path>
            </a:pathLst>
          </a:custGeom>
          <a:solidFill>
            <a:srgbClr val="1C1C1C"/>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361" name="Shape 361"/>
          <p:cNvSpPr/>
          <p:nvPr/>
        </p:nvSpPr>
        <p:spPr>
          <a:xfrm>
            <a:off x="3879850" y="4600392"/>
            <a:ext cx="876300" cy="196850"/>
          </a:xfrm>
          <a:custGeom>
            <a:avLst/>
            <a:gdLst/>
            <a:ahLst/>
            <a:cxnLst/>
            <a:rect l="0" t="0" r="0" b="0"/>
            <a:pathLst>
              <a:path w="120000" h="120000" extrusionOk="0">
                <a:moveTo>
                  <a:pt x="0" y="23225"/>
                </a:moveTo>
                <a:lnTo>
                  <a:pt x="119999" y="120000"/>
                </a:lnTo>
                <a:lnTo>
                  <a:pt x="119130" y="0"/>
                </a:lnTo>
                <a:lnTo>
                  <a:pt x="0" y="23225"/>
                </a:lnTo>
                <a:close/>
              </a:path>
            </a:pathLst>
          </a:custGeom>
          <a:solidFill>
            <a:srgbClr val="1C1C1C"/>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362" name="Shape 36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5</a:t>
            </a:fld>
            <a:endParaRPr lang="en-US" sz="1200">
              <a:solidFill>
                <a:srgbClr val="888888"/>
              </a:solidFill>
              <a:latin typeface="Calibri"/>
              <a:ea typeface="Calibri"/>
              <a:cs typeface="Calibri"/>
              <a:sym typeface="Calibri"/>
            </a:endParaRPr>
          </a:p>
        </p:txBody>
      </p:sp>
      <p:cxnSp>
        <p:nvCxnSpPr>
          <p:cNvPr id="363" name="Shape 363"/>
          <p:cNvCxnSpPr/>
          <p:nvPr/>
        </p:nvCxnSpPr>
        <p:spPr>
          <a:xfrm>
            <a:off x="5612675" y="1974400"/>
            <a:ext cx="270599" cy="96000"/>
          </a:xfrm>
          <a:prstGeom prst="straightConnector1">
            <a:avLst/>
          </a:prstGeom>
          <a:noFill/>
          <a:ln w="15875" cap="flat" cmpd="sng">
            <a:solidFill>
              <a:srgbClr val="FF0000"/>
            </a:solidFill>
            <a:prstDash val="solid"/>
            <a:round/>
            <a:headEnd type="none" w="med" len="med"/>
            <a:tailEnd type="triangle" w="lg" len="lg"/>
          </a:ln>
        </p:spPr>
      </p:cxnSp>
      <p:sp>
        <p:nvSpPr>
          <p:cNvPr id="364" name="Shape 364"/>
          <p:cNvSpPr txBox="1"/>
          <p:nvPr/>
        </p:nvSpPr>
        <p:spPr>
          <a:xfrm>
            <a:off x="3922175" y="1658684"/>
            <a:ext cx="1690499" cy="40019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r>
              <a:rPr lang="en-US" sz="2000">
                <a:solidFill>
                  <a:srgbClr val="FF0000"/>
                </a:solidFill>
                <a:latin typeface="Times New Roman"/>
                <a:ea typeface="Times New Roman"/>
                <a:cs typeface="Times New Roman"/>
                <a:sym typeface="Times New Roman"/>
              </a:rPr>
              <a:t>Defocus</a:t>
            </a:r>
          </a:p>
        </p:txBody>
      </p:sp>
      <p:grpSp>
        <p:nvGrpSpPr>
          <p:cNvPr id="365" name="Shape 365"/>
          <p:cNvGrpSpPr/>
          <p:nvPr/>
        </p:nvGrpSpPr>
        <p:grpSpPr>
          <a:xfrm>
            <a:off x="5314023" y="1139123"/>
            <a:ext cx="1523901" cy="2226787"/>
            <a:chOff x="7145213" y="4529214"/>
            <a:chExt cx="1615500" cy="925745"/>
          </a:xfrm>
        </p:grpSpPr>
        <p:sp>
          <p:nvSpPr>
            <p:cNvPr id="366" name="Shape 366"/>
            <p:cNvSpPr txBox="1"/>
            <p:nvPr/>
          </p:nvSpPr>
          <p:spPr>
            <a:xfrm>
              <a:off x="7145213" y="4529214"/>
              <a:ext cx="1615500" cy="178500"/>
            </a:xfrm>
            <a:prstGeom prst="rect">
              <a:avLst/>
            </a:prstGeom>
            <a:noFill/>
            <a:ln w="38100" cap="flat" cmpd="sng">
              <a:solidFill>
                <a:srgbClr val="000000">
                  <a:alpha val="0"/>
                </a:srgbClr>
              </a:solidFill>
              <a:prstDash val="dash"/>
              <a:round/>
              <a:headEnd type="none" w="med" len="med"/>
              <a:tailEnd type="none" w="med" len="med"/>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Focal Plane</a:t>
              </a:r>
            </a:p>
          </p:txBody>
        </p:sp>
        <p:cxnSp>
          <p:nvCxnSpPr>
            <p:cNvPr id="367" name="Shape 367"/>
            <p:cNvCxnSpPr/>
            <p:nvPr/>
          </p:nvCxnSpPr>
          <p:spPr>
            <a:xfrm rot="5400000">
              <a:off x="7638254" y="5095559"/>
              <a:ext cx="717599" cy="1199"/>
            </a:xfrm>
            <a:prstGeom prst="straightConnector1">
              <a:avLst/>
            </a:prstGeom>
            <a:noFill/>
            <a:ln w="38100" cap="flat" cmpd="sng">
              <a:solidFill>
                <a:srgbClr val="C00000"/>
              </a:solidFill>
              <a:prstDash val="dash"/>
              <a:round/>
              <a:headEnd type="none" w="med" len="med"/>
              <a:tailEnd type="none" w="med" len="med"/>
            </a:ln>
          </p:spPr>
        </p:cxnSp>
      </p:gr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1000"/>
                                        <p:tgtEl>
                                          <p:spTgt spid="343"/>
                                        </p:tgtEl>
                                      </p:cBhvr>
                                    </p:animEffect>
                                  </p:childTnLst>
                                </p:cTn>
                              </p:par>
                              <p:par>
                                <p:cTn id="8" presetID="10" presetClass="entr" presetSubtype="0" fill="hold" nodeType="withEffect">
                                  <p:stCondLst>
                                    <p:cond delay="0"/>
                                  </p:stCondLst>
                                  <p:childTnLst>
                                    <p:set>
                                      <p:cBhvr>
                                        <p:cTn id="9" dur="1" fill="hold">
                                          <p:stCondLst>
                                            <p:cond delay="0"/>
                                          </p:stCondLst>
                                        </p:cTn>
                                        <p:tgtEl>
                                          <p:spTgt spid="352"/>
                                        </p:tgtEl>
                                        <p:attrNameLst>
                                          <p:attrName>style.visibility</p:attrName>
                                        </p:attrNameLst>
                                      </p:cBhvr>
                                      <p:to>
                                        <p:strVal val="visible"/>
                                      </p:to>
                                    </p:set>
                                    <p:animEffect transition="in" filter="fade">
                                      <p:cBhvr>
                                        <p:cTn id="10" dur="1000"/>
                                        <p:tgtEl>
                                          <p:spTgt spid="352"/>
                                        </p:tgtEl>
                                      </p:cBhvr>
                                    </p:animEffect>
                                  </p:childTnLst>
                                </p:cTn>
                              </p:par>
                              <p:par>
                                <p:cTn id="11" presetID="10" presetClass="exit" presetSubtype="0" fill="hold" nodeType="withEffect">
                                  <p:stCondLst>
                                    <p:cond delay="0"/>
                                  </p:stCondLst>
                                  <p:childTnLst>
                                    <p:animEffect transition="out" filter="fade">
                                      <p:cBhvr>
                                        <p:cTn id="12" dur="1000"/>
                                        <p:tgtEl>
                                          <p:spTgt spid="344"/>
                                        </p:tgtEl>
                                      </p:cBhvr>
                                    </p:animEffect>
                                    <p:set>
                                      <p:cBhvr>
                                        <p:cTn id="13" dur="1" fill="hold">
                                          <p:stCondLst>
                                            <p:cond delay="1000"/>
                                          </p:stCondLst>
                                        </p:cTn>
                                        <p:tgtEl>
                                          <p:spTgt spid="344"/>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358"/>
                                        </p:tgtEl>
                                      </p:cBhvr>
                                    </p:animEffect>
                                    <p:set>
                                      <p:cBhvr>
                                        <p:cTn id="16" dur="1" fill="hold">
                                          <p:stCondLst>
                                            <p:cond delay="1000"/>
                                          </p:stCondLst>
                                        </p:cTn>
                                        <p:tgtEl>
                                          <p:spTgt spid="358"/>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356"/>
                                        </p:tgtEl>
                                        <p:attrNameLst>
                                          <p:attrName>style.visibility</p:attrName>
                                        </p:attrNameLst>
                                      </p:cBhvr>
                                      <p:to>
                                        <p:strVal val="visible"/>
                                      </p:to>
                                    </p:set>
                                    <p:animEffect transition="in" filter="fade">
                                      <p:cBhvr>
                                        <p:cTn id="19" dur="1000"/>
                                        <p:tgtEl>
                                          <p:spTgt spid="356"/>
                                        </p:tgtEl>
                                      </p:cBhvr>
                                    </p:animEffect>
                                  </p:childTnLst>
                                </p:cTn>
                              </p:par>
                              <p:par>
                                <p:cTn id="20" presetID="10" presetClass="entr" presetSubtype="0" fill="hold" nodeType="withEffect">
                                  <p:stCondLst>
                                    <p:cond delay="0"/>
                                  </p:stCondLst>
                                  <p:childTnLst>
                                    <p:set>
                                      <p:cBhvr>
                                        <p:cTn id="21" dur="1" fill="hold">
                                          <p:stCondLst>
                                            <p:cond delay="0"/>
                                          </p:stCondLst>
                                        </p:cTn>
                                        <p:tgtEl>
                                          <p:spTgt spid="359"/>
                                        </p:tgtEl>
                                        <p:attrNameLst>
                                          <p:attrName>style.visibility</p:attrName>
                                        </p:attrNameLst>
                                      </p:cBhvr>
                                      <p:to>
                                        <p:strVal val="visible"/>
                                      </p:to>
                                    </p:set>
                                    <p:animEffect transition="in" filter="fade">
                                      <p:cBhvr>
                                        <p:cTn id="22" dur="1000"/>
                                        <p:tgtEl>
                                          <p:spTgt spid="359"/>
                                        </p:tgtEl>
                                      </p:cBhvr>
                                    </p:animEffect>
                                  </p:childTnLst>
                                </p:cTn>
                              </p:par>
                              <p:par>
                                <p:cTn id="23" presetID="10" presetClass="entr" presetSubtype="0" fill="hold" nodeType="withEffect">
                                  <p:stCondLst>
                                    <p:cond delay="0"/>
                                  </p:stCondLst>
                                  <p:childTnLst>
                                    <p:set>
                                      <p:cBhvr>
                                        <p:cTn id="24" dur="1" fill="hold">
                                          <p:stCondLst>
                                            <p:cond delay="0"/>
                                          </p:stCondLst>
                                        </p:cTn>
                                        <p:tgtEl>
                                          <p:spTgt spid="357"/>
                                        </p:tgtEl>
                                        <p:attrNameLst>
                                          <p:attrName>style.visibility</p:attrName>
                                        </p:attrNameLst>
                                      </p:cBhvr>
                                      <p:to>
                                        <p:strVal val="visible"/>
                                      </p:to>
                                    </p:set>
                                    <p:animEffect transition="in" filter="fade">
                                      <p:cBhvr>
                                        <p:cTn id="25" dur="1000"/>
                                        <p:tgtEl>
                                          <p:spTgt spid="357"/>
                                        </p:tgtEl>
                                      </p:cBhvr>
                                    </p:animEffect>
                                  </p:childTnLst>
                                </p:cTn>
                              </p:par>
                              <p:par>
                                <p:cTn id="26" presetID="10" presetClass="exit" presetSubtype="0" fill="hold" nodeType="withEffect">
                                  <p:stCondLst>
                                    <p:cond delay="0"/>
                                  </p:stCondLst>
                                  <p:childTnLst>
                                    <p:animEffect transition="out" filter="fade">
                                      <p:cBhvr>
                                        <p:cTn id="27" dur="2000"/>
                                        <p:tgtEl>
                                          <p:spTgt spid="354"/>
                                        </p:tgtEl>
                                      </p:cBhvr>
                                    </p:animEffect>
                                    <p:set>
                                      <p:cBhvr>
                                        <p:cTn id="28" dur="1" fill="hold">
                                          <p:stCondLst>
                                            <p:cond delay="2000"/>
                                          </p:stCondLst>
                                        </p:cTn>
                                        <p:tgtEl>
                                          <p:spTgt spid="3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Shape 373"/>
          <p:cNvPicPr preferRelativeResize="0"/>
          <p:nvPr/>
        </p:nvPicPr>
        <p:blipFill rotWithShape="1">
          <a:blip r:embed="rId3">
            <a:alphaModFix/>
          </a:blip>
          <a:srcRect t="46038" r="75234" b="2731"/>
          <a:stretch/>
        </p:blipFill>
        <p:spPr>
          <a:xfrm>
            <a:off x="2264664" y="4552889"/>
            <a:ext cx="1316736" cy="1371599"/>
          </a:xfrm>
          <a:prstGeom prst="rect">
            <a:avLst/>
          </a:prstGeom>
          <a:noFill/>
          <a:ln w="9525" cap="flat" cmpd="sng">
            <a:solidFill>
              <a:srgbClr val="3F3F3F"/>
            </a:solidFill>
            <a:prstDash val="solid"/>
            <a:miter/>
            <a:headEnd type="none" w="med" len="med"/>
            <a:tailEnd type="none" w="med" len="med"/>
          </a:ln>
        </p:spPr>
      </p:pic>
      <p:pic>
        <p:nvPicPr>
          <p:cNvPr id="374" name="Shape 374"/>
          <p:cNvPicPr preferRelativeResize="0"/>
          <p:nvPr/>
        </p:nvPicPr>
        <p:blipFill rotWithShape="1">
          <a:blip r:embed="rId3">
            <a:alphaModFix/>
          </a:blip>
          <a:srcRect l="75121" t="44415" b="4123"/>
          <a:stretch/>
        </p:blipFill>
        <p:spPr>
          <a:xfrm>
            <a:off x="5562600" y="4552889"/>
            <a:ext cx="1316736" cy="1371599"/>
          </a:xfrm>
          <a:prstGeom prst="rect">
            <a:avLst/>
          </a:prstGeom>
          <a:noFill/>
          <a:ln w="9525" cap="flat" cmpd="sng">
            <a:solidFill>
              <a:srgbClr val="3F3F3F"/>
            </a:solidFill>
            <a:prstDash val="solid"/>
            <a:miter/>
            <a:headEnd type="none" w="med" len="med"/>
            <a:tailEnd type="none" w="med" len="med"/>
          </a:ln>
        </p:spPr>
      </p:pic>
      <p:sp>
        <p:nvSpPr>
          <p:cNvPr id="375" name="Shape 375"/>
          <p:cNvSpPr txBox="1"/>
          <p:nvPr/>
        </p:nvSpPr>
        <p:spPr>
          <a:xfrm>
            <a:off x="838200" y="5924489"/>
            <a:ext cx="4114800" cy="40010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No Global Illumination</a:t>
            </a:r>
          </a:p>
        </p:txBody>
      </p:sp>
      <p:sp>
        <p:nvSpPr>
          <p:cNvPr id="376" name="Shape 376"/>
          <p:cNvSpPr txBox="1"/>
          <p:nvPr/>
        </p:nvSpPr>
        <p:spPr>
          <a:xfrm>
            <a:off x="4191000" y="5924489"/>
            <a:ext cx="4114800" cy="40010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With Global Illumination</a:t>
            </a:r>
          </a:p>
        </p:txBody>
      </p:sp>
      <p:sp>
        <p:nvSpPr>
          <p:cNvPr id="377" name="Shape 377"/>
          <p:cNvSpPr txBox="1"/>
          <p:nvPr/>
        </p:nvSpPr>
        <p:spPr>
          <a:xfrm>
            <a:off x="0" y="228600"/>
            <a:ext cx="9144000" cy="58477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200">
                <a:solidFill>
                  <a:srgbClr val="FFFF99"/>
                </a:solidFill>
                <a:latin typeface="Times New Roman"/>
                <a:ea typeface="Times New Roman"/>
                <a:cs typeface="Times New Roman"/>
                <a:sym typeface="Times New Roman"/>
              </a:rPr>
              <a:t>Defocused Illumination: Low Pass Filter</a:t>
            </a:r>
          </a:p>
        </p:txBody>
      </p:sp>
      <p:sp>
        <p:nvSpPr>
          <p:cNvPr id="378" name="Shape 378"/>
          <p:cNvSpPr txBox="1"/>
          <p:nvPr/>
        </p:nvSpPr>
        <p:spPr>
          <a:xfrm>
            <a:off x="0" y="3714689"/>
            <a:ext cx="9144000" cy="58477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200">
                <a:solidFill>
                  <a:srgbClr val="FFFF99"/>
                </a:solidFill>
                <a:latin typeface="Times New Roman"/>
                <a:ea typeface="Times New Roman"/>
                <a:cs typeface="Times New Roman"/>
                <a:sym typeface="Times New Roman"/>
              </a:rPr>
              <a:t>Global Illumination: Low Pass Filter</a:t>
            </a:r>
          </a:p>
        </p:txBody>
      </p:sp>
      <p:sp>
        <p:nvSpPr>
          <p:cNvPr id="379" name="Shape 37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6</a:t>
            </a:fld>
            <a:endParaRPr lang="en-US" sz="1200">
              <a:solidFill>
                <a:srgbClr val="888888"/>
              </a:solidFill>
              <a:latin typeface="Calibri"/>
              <a:ea typeface="Calibri"/>
              <a:cs typeface="Calibri"/>
              <a:sym typeface="Calibri"/>
            </a:endParaRPr>
          </a:p>
        </p:txBody>
      </p:sp>
      <p:pic>
        <p:nvPicPr>
          <p:cNvPr id="380" name="Shape 380"/>
          <p:cNvPicPr preferRelativeResize="0"/>
          <p:nvPr/>
        </p:nvPicPr>
        <p:blipFill rotWithShape="1">
          <a:blip r:embed="rId4">
            <a:alphaModFix/>
          </a:blip>
          <a:srcRect/>
          <a:stretch/>
        </p:blipFill>
        <p:spPr>
          <a:xfrm>
            <a:off x="5560387" y="1505436"/>
            <a:ext cx="682276" cy="1153434"/>
          </a:xfrm>
          <a:prstGeom prst="rect">
            <a:avLst/>
          </a:prstGeom>
          <a:noFill/>
          <a:ln>
            <a:noFill/>
          </a:ln>
        </p:spPr>
      </p:pic>
      <p:pic>
        <p:nvPicPr>
          <p:cNvPr id="381" name="Shape 381"/>
          <p:cNvPicPr preferRelativeResize="0"/>
          <p:nvPr/>
        </p:nvPicPr>
        <p:blipFill rotWithShape="1">
          <a:blip r:embed="rId5">
            <a:alphaModFix/>
          </a:blip>
          <a:srcRect/>
          <a:stretch/>
        </p:blipFill>
        <p:spPr>
          <a:xfrm>
            <a:off x="4365758" y="1430771"/>
            <a:ext cx="899403" cy="1520747"/>
          </a:xfrm>
          <a:prstGeom prst="rect">
            <a:avLst/>
          </a:prstGeom>
          <a:noFill/>
          <a:ln>
            <a:noFill/>
          </a:ln>
        </p:spPr>
      </p:pic>
      <p:pic>
        <p:nvPicPr>
          <p:cNvPr id="382" name="Shape 382"/>
          <p:cNvPicPr preferRelativeResize="0"/>
          <p:nvPr/>
        </p:nvPicPr>
        <p:blipFill rotWithShape="1">
          <a:blip r:embed="rId6">
            <a:alphaModFix/>
          </a:blip>
          <a:srcRect/>
          <a:stretch/>
        </p:blipFill>
        <p:spPr>
          <a:xfrm>
            <a:off x="5894230" y="936442"/>
            <a:ext cx="963769" cy="491754"/>
          </a:xfrm>
          <a:prstGeom prst="rect">
            <a:avLst/>
          </a:prstGeom>
          <a:noFill/>
          <a:ln>
            <a:noFill/>
          </a:ln>
        </p:spPr>
      </p:pic>
      <p:cxnSp>
        <p:nvCxnSpPr>
          <p:cNvPr id="383" name="Shape 383"/>
          <p:cNvCxnSpPr/>
          <p:nvPr/>
        </p:nvCxnSpPr>
        <p:spPr>
          <a:xfrm flipH="1">
            <a:off x="3459489" y="1263420"/>
            <a:ext cx="3017465" cy="9440"/>
          </a:xfrm>
          <a:prstGeom prst="straightConnector1">
            <a:avLst/>
          </a:prstGeom>
          <a:noFill/>
          <a:ln w="19050" cap="flat" cmpd="sng">
            <a:solidFill>
              <a:srgbClr val="CCFFFF"/>
            </a:solidFill>
            <a:prstDash val="dash"/>
            <a:round/>
            <a:headEnd type="none" w="med" len="med"/>
            <a:tailEnd type="none" w="med" len="med"/>
          </a:ln>
        </p:spPr>
      </p:cxnSp>
      <p:cxnSp>
        <p:nvCxnSpPr>
          <p:cNvPr id="384" name="Shape 384"/>
          <p:cNvCxnSpPr/>
          <p:nvPr/>
        </p:nvCxnSpPr>
        <p:spPr>
          <a:xfrm flipH="1">
            <a:off x="6242663" y="1263420"/>
            <a:ext cx="239439" cy="363022"/>
          </a:xfrm>
          <a:prstGeom prst="straightConnector1">
            <a:avLst/>
          </a:prstGeom>
          <a:noFill/>
          <a:ln w="19050" cap="flat" cmpd="sng">
            <a:solidFill>
              <a:srgbClr val="CCFFFF"/>
            </a:solidFill>
            <a:prstDash val="dash"/>
            <a:round/>
            <a:headEnd type="none" w="med" len="med"/>
            <a:tailEnd type="none" w="med" len="med"/>
          </a:ln>
        </p:spPr>
      </p:cxnSp>
      <p:cxnSp>
        <p:nvCxnSpPr>
          <p:cNvPr id="385" name="Shape 385"/>
          <p:cNvCxnSpPr/>
          <p:nvPr/>
        </p:nvCxnSpPr>
        <p:spPr>
          <a:xfrm flipH="1">
            <a:off x="6250388" y="1273719"/>
            <a:ext cx="231716" cy="1376567"/>
          </a:xfrm>
          <a:prstGeom prst="straightConnector1">
            <a:avLst/>
          </a:prstGeom>
          <a:noFill/>
          <a:ln w="19050" cap="flat" cmpd="sng">
            <a:solidFill>
              <a:srgbClr val="CCFFFF"/>
            </a:solidFill>
            <a:prstDash val="dash"/>
            <a:round/>
            <a:headEnd type="none" w="med" len="med"/>
            <a:tailEnd type="none" w="med" len="med"/>
          </a:ln>
        </p:spPr>
      </p:cxnSp>
      <p:cxnSp>
        <p:nvCxnSpPr>
          <p:cNvPr id="386" name="Shape 386"/>
          <p:cNvCxnSpPr/>
          <p:nvPr/>
        </p:nvCxnSpPr>
        <p:spPr>
          <a:xfrm flipH="1">
            <a:off x="5572401" y="1268570"/>
            <a:ext cx="909702" cy="234291"/>
          </a:xfrm>
          <a:prstGeom prst="straightConnector1">
            <a:avLst/>
          </a:prstGeom>
          <a:noFill/>
          <a:ln w="19050" cap="flat" cmpd="sng">
            <a:solidFill>
              <a:srgbClr val="CCFFFF"/>
            </a:solidFill>
            <a:prstDash val="dash"/>
            <a:round/>
            <a:headEnd type="none" w="med" len="med"/>
            <a:tailEnd type="none" w="med" len="med"/>
          </a:ln>
        </p:spPr>
      </p:cxnSp>
      <p:cxnSp>
        <p:nvCxnSpPr>
          <p:cNvPr id="387" name="Shape 387"/>
          <p:cNvCxnSpPr/>
          <p:nvPr/>
        </p:nvCxnSpPr>
        <p:spPr>
          <a:xfrm flipH="1">
            <a:off x="4370907" y="1268570"/>
            <a:ext cx="2095747" cy="163917"/>
          </a:xfrm>
          <a:prstGeom prst="straightConnector1">
            <a:avLst/>
          </a:prstGeom>
          <a:noFill/>
          <a:ln w="19050" cap="flat" cmpd="sng">
            <a:solidFill>
              <a:srgbClr val="CCFFFF"/>
            </a:solidFill>
            <a:prstDash val="dash"/>
            <a:round/>
            <a:headEnd type="none" w="med" len="med"/>
            <a:tailEnd type="none" w="med" len="med"/>
          </a:ln>
        </p:spPr>
      </p:cxnSp>
      <p:pic>
        <p:nvPicPr>
          <p:cNvPr id="388" name="Shape 388"/>
          <p:cNvPicPr preferRelativeResize="0"/>
          <p:nvPr/>
        </p:nvPicPr>
        <p:blipFill rotWithShape="1">
          <a:blip r:embed="rId7">
            <a:alphaModFix/>
          </a:blip>
          <a:srcRect/>
          <a:stretch/>
        </p:blipFill>
        <p:spPr>
          <a:xfrm>
            <a:off x="2728294" y="1278867"/>
            <a:ext cx="1136270" cy="1921532"/>
          </a:xfrm>
          <a:prstGeom prst="rect">
            <a:avLst/>
          </a:prstGeom>
          <a:noFill/>
          <a:ln>
            <a:noFill/>
          </a:ln>
        </p:spPr>
      </p:pic>
      <p:cxnSp>
        <p:nvCxnSpPr>
          <p:cNvPr id="389" name="Shape 389"/>
          <p:cNvCxnSpPr/>
          <p:nvPr/>
        </p:nvCxnSpPr>
        <p:spPr>
          <a:xfrm flipH="1">
            <a:off x="5261729" y="1505436"/>
            <a:ext cx="324403" cy="83247"/>
          </a:xfrm>
          <a:prstGeom prst="straightConnector1">
            <a:avLst/>
          </a:prstGeom>
          <a:noFill/>
          <a:ln w="19050" cap="flat" cmpd="sng">
            <a:solidFill>
              <a:srgbClr val="CCFFFF"/>
            </a:solidFill>
            <a:prstDash val="dash"/>
            <a:round/>
            <a:headEnd type="none" w="med" len="med"/>
            <a:tailEnd type="none" w="med" len="med"/>
          </a:ln>
        </p:spPr>
      </p:cxnSp>
      <p:cxnSp>
        <p:nvCxnSpPr>
          <p:cNvPr id="390" name="Shape 390"/>
          <p:cNvCxnSpPr/>
          <p:nvPr/>
        </p:nvCxnSpPr>
        <p:spPr>
          <a:xfrm flipH="1">
            <a:off x="2728294" y="1271145"/>
            <a:ext cx="720896" cy="2574"/>
          </a:xfrm>
          <a:prstGeom prst="straightConnector1">
            <a:avLst/>
          </a:prstGeom>
          <a:noFill/>
          <a:ln w="19050" cap="flat" cmpd="sng">
            <a:solidFill>
              <a:srgbClr val="CCFFFF"/>
            </a:solidFill>
            <a:prstDash val="dash"/>
            <a:round/>
            <a:headEnd type="none" w="med" len="med"/>
            <a:tailEnd type="none" w="med" len="med"/>
          </a:ln>
        </p:spPr>
      </p:cxnSp>
      <p:sp>
        <p:nvSpPr>
          <p:cNvPr id="391" name="Shape 391"/>
          <p:cNvSpPr/>
          <p:nvPr/>
        </p:nvSpPr>
        <p:spPr>
          <a:xfrm>
            <a:off x="5261730" y="1508011"/>
            <a:ext cx="298657" cy="1446940"/>
          </a:xfrm>
          <a:custGeom>
            <a:avLst/>
            <a:gdLst/>
            <a:ahLst/>
            <a:cxnLst/>
            <a:rect l="0" t="0" r="0" b="0"/>
            <a:pathLst>
              <a:path w="120000" h="120000" extrusionOk="0">
                <a:moveTo>
                  <a:pt x="0" y="6619"/>
                </a:moveTo>
                <a:lnTo>
                  <a:pt x="120000" y="0"/>
                </a:lnTo>
                <a:lnTo>
                  <a:pt x="120000" y="85836"/>
                </a:lnTo>
                <a:lnTo>
                  <a:pt x="0" y="120000"/>
                </a:lnTo>
                <a:lnTo>
                  <a:pt x="0" y="6619"/>
                </a:lnTo>
                <a:close/>
              </a:path>
            </a:pathLst>
          </a:custGeom>
          <a:solidFill>
            <a:srgbClr val="969696">
              <a:alpha val="39607"/>
            </a:srgbClr>
          </a:solidFill>
          <a:ln>
            <a:noFill/>
          </a:ln>
        </p:spPr>
        <p:txBody>
          <a:bodyPr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92" name="Shape 392"/>
          <p:cNvSpPr/>
          <p:nvPr/>
        </p:nvSpPr>
        <p:spPr>
          <a:xfrm>
            <a:off x="3863707" y="1433345"/>
            <a:ext cx="504627" cy="1766194"/>
          </a:xfrm>
          <a:custGeom>
            <a:avLst/>
            <a:gdLst/>
            <a:ahLst/>
            <a:cxnLst/>
            <a:rect l="0" t="0" r="0" b="0"/>
            <a:pathLst>
              <a:path w="120000" h="120000" extrusionOk="0">
                <a:moveTo>
                  <a:pt x="0" y="3153"/>
                </a:moveTo>
                <a:lnTo>
                  <a:pt x="120000" y="0"/>
                </a:lnTo>
                <a:lnTo>
                  <a:pt x="120000" y="92321"/>
                </a:lnTo>
                <a:lnTo>
                  <a:pt x="0" y="120000"/>
                </a:lnTo>
                <a:lnTo>
                  <a:pt x="0" y="3153"/>
                </a:lnTo>
                <a:close/>
              </a:path>
            </a:pathLst>
          </a:custGeom>
          <a:solidFill>
            <a:srgbClr val="969696">
              <a:alpha val="39607"/>
            </a:srgbClr>
          </a:solidFill>
          <a:ln>
            <a:noFill/>
          </a:ln>
        </p:spPr>
        <p:txBody>
          <a:bodyPr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93" name="Shape 393"/>
          <p:cNvSpPr/>
          <p:nvPr/>
        </p:nvSpPr>
        <p:spPr>
          <a:xfrm>
            <a:off x="4347544" y="2790642"/>
            <a:ext cx="920749" cy="209549"/>
          </a:xfrm>
          <a:custGeom>
            <a:avLst/>
            <a:gdLst/>
            <a:ahLst/>
            <a:cxnLst/>
            <a:rect l="0" t="0" r="0" b="0"/>
            <a:pathLst>
              <a:path w="120000" h="120000" extrusionOk="0">
                <a:moveTo>
                  <a:pt x="120000" y="90909"/>
                </a:moveTo>
                <a:lnTo>
                  <a:pt x="2482" y="0"/>
                </a:lnTo>
                <a:lnTo>
                  <a:pt x="0" y="120000"/>
                </a:lnTo>
                <a:lnTo>
                  <a:pt x="120000" y="90909"/>
                </a:lnTo>
                <a:close/>
              </a:path>
            </a:pathLst>
          </a:custGeom>
          <a:solidFill>
            <a:srgbClr val="1C1C1C"/>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394" name="Shape 394"/>
          <p:cNvSpPr/>
          <p:nvPr/>
        </p:nvSpPr>
        <p:spPr>
          <a:xfrm>
            <a:off x="4398344" y="1399992"/>
            <a:ext cx="876300" cy="196850"/>
          </a:xfrm>
          <a:custGeom>
            <a:avLst/>
            <a:gdLst/>
            <a:ahLst/>
            <a:cxnLst/>
            <a:rect l="0" t="0" r="0" b="0"/>
            <a:pathLst>
              <a:path w="120000" h="120000" extrusionOk="0">
                <a:moveTo>
                  <a:pt x="0" y="23225"/>
                </a:moveTo>
                <a:lnTo>
                  <a:pt x="119999" y="120000"/>
                </a:lnTo>
                <a:lnTo>
                  <a:pt x="119130" y="0"/>
                </a:lnTo>
                <a:lnTo>
                  <a:pt x="0" y="23225"/>
                </a:lnTo>
                <a:close/>
              </a:path>
            </a:pathLst>
          </a:custGeom>
          <a:solidFill>
            <a:srgbClr val="1C1C1C"/>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395" name="Shape 395"/>
          <p:cNvSpPr txBox="1"/>
          <p:nvPr/>
        </p:nvSpPr>
        <p:spPr>
          <a:xfrm>
            <a:off x="3962400" y="2952690"/>
            <a:ext cx="1828800" cy="40010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No Defocus</a:t>
            </a:r>
          </a:p>
        </p:txBody>
      </p:sp>
      <p:sp>
        <p:nvSpPr>
          <p:cNvPr id="396" name="Shape 396"/>
          <p:cNvSpPr txBox="1"/>
          <p:nvPr/>
        </p:nvSpPr>
        <p:spPr>
          <a:xfrm>
            <a:off x="1828800" y="3048000"/>
            <a:ext cx="1828800" cy="40010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rgbClr val="E36C09"/>
                </a:solidFill>
                <a:latin typeface="Times New Roman"/>
                <a:ea typeface="Times New Roman"/>
                <a:cs typeface="Times New Roman"/>
                <a:sym typeface="Times New Roman"/>
              </a:rPr>
              <a:t>With Defocus</a:t>
            </a:r>
          </a:p>
        </p:txBody>
      </p:sp>
    </p:spTree>
  </p:cSld>
  <p:clrMapOvr>
    <a:masterClrMapping/>
  </p:clrMapOvr>
  <p:transition>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Shape 402"/>
          <p:cNvPicPr preferRelativeResize="0"/>
          <p:nvPr/>
        </p:nvPicPr>
        <p:blipFill rotWithShape="1">
          <a:blip r:embed="rId3">
            <a:alphaModFix/>
          </a:blip>
          <a:srcRect/>
          <a:stretch/>
        </p:blipFill>
        <p:spPr>
          <a:xfrm>
            <a:off x="685800" y="1066800"/>
            <a:ext cx="1501200" cy="2497499"/>
          </a:xfrm>
          <a:prstGeom prst="rect">
            <a:avLst/>
          </a:prstGeom>
          <a:noFill/>
          <a:ln w="9525" cap="flat" cmpd="sng">
            <a:solidFill>
              <a:srgbClr val="3F3F3F"/>
            </a:solidFill>
            <a:prstDash val="solid"/>
            <a:round/>
            <a:headEnd type="none" w="med" len="med"/>
            <a:tailEnd type="none" w="med" len="med"/>
          </a:ln>
        </p:spPr>
      </p:pic>
      <p:pic>
        <p:nvPicPr>
          <p:cNvPr id="403" name="Shape 403"/>
          <p:cNvPicPr preferRelativeResize="0"/>
          <p:nvPr/>
        </p:nvPicPr>
        <p:blipFill rotWithShape="1">
          <a:blip r:embed="rId4">
            <a:alphaModFix/>
          </a:blip>
          <a:srcRect/>
          <a:stretch/>
        </p:blipFill>
        <p:spPr>
          <a:xfrm>
            <a:off x="685800" y="1066800"/>
            <a:ext cx="1501200" cy="2497499"/>
          </a:xfrm>
          <a:prstGeom prst="rect">
            <a:avLst/>
          </a:prstGeom>
          <a:noFill/>
          <a:ln w="9525" cap="flat" cmpd="sng">
            <a:solidFill>
              <a:srgbClr val="3F3F3F"/>
            </a:solidFill>
            <a:prstDash val="solid"/>
            <a:round/>
            <a:headEnd type="none" w="med" len="med"/>
            <a:tailEnd type="none" w="med" len="med"/>
          </a:ln>
        </p:spPr>
      </p:pic>
      <p:sp>
        <p:nvSpPr>
          <p:cNvPr id="404" name="Shape 404"/>
          <p:cNvSpPr txBox="1"/>
          <p:nvPr/>
        </p:nvSpPr>
        <p:spPr>
          <a:xfrm>
            <a:off x="0" y="115888"/>
            <a:ext cx="9144000" cy="5841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200">
                <a:solidFill>
                  <a:srgbClr val="FFFF99"/>
                </a:solidFill>
                <a:latin typeface="Times New Roman"/>
                <a:ea typeface="Times New Roman"/>
                <a:cs typeface="Times New Roman"/>
                <a:sym typeface="Times New Roman"/>
              </a:rPr>
              <a:t>Defocused Illumination + Global Illumination</a:t>
            </a:r>
          </a:p>
        </p:txBody>
      </p:sp>
      <p:sp>
        <p:nvSpPr>
          <p:cNvPr id="405" name="Shape 405"/>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7</a:t>
            </a:fld>
            <a:endParaRPr lang="en-US" sz="1200">
              <a:solidFill>
                <a:srgbClr val="888888"/>
              </a:solidFill>
              <a:latin typeface="Calibri"/>
              <a:ea typeface="Calibri"/>
              <a:cs typeface="Calibri"/>
              <a:sym typeface="Calibri"/>
            </a:endParaRPr>
          </a:p>
        </p:txBody>
      </p:sp>
    </p:spTree>
  </p:cSld>
  <p:clrMapOvr>
    <a:masterClrMapping/>
  </p:clrMapOvr>
  <p:transition>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Shape 411"/>
          <p:cNvPicPr preferRelativeResize="0"/>
          <p:nvPr/>
        </p:nvPicPr>
        <p:blipFill rotWithShape="1">
          <a:blip r:embed="rId3">
            <a:alphaModFix/>
          </a:blip>
          <a:srcRect/>
          <a:stretch/>
        </p:blipFill>
        <p:spPr>
          <a:xfrm>
            <a:off x="685800" y="1066800"/>
            <a:ext cx="1501200" cy="2497499"/>
          </a:xfrm>
          <a:prstGeom prst="rect">
            <a:avLst/>
          </a:prstGeom>
          <a:noFill/>
          <a:ln w="9525" cap="flat" cmpd="sng">
            <a:solidFill>
              <a:srgbClr val="3F3F3F"/>
            </a:solidFill>
            <a:prstDash val="solid"/>
            <a:round/>
            <a:headEnd type="none" w="med" len="med"/>
            <a:tailEnd type="none" w="med" len="med"/>
          </a:ln>
        </p:spPr>
      </p:pic>
      <p:sp>
        <p:nvSpPr>
          <p:cNvPr id="412" name="Shape 412"/>
          <p:cNvSpPr txBox="1"/>
          <p:nvPr/>
        </p:nvSpPr>
        <p:spPr>
          <a:xfrm>
            <a:off x="0" y="115888"/>
            <a:ext cx="9144000" cy="5841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200">
                <a:solidFill>
                  <a:srgbClr val="FFFF99"/>
                </a:solidFill>
                <a:latin typeface="Times New Roman"/>
                <a:ea typeface="Times New Roman"/>
                <a:cs typeface="Times New Roman"/>
                <a:sym typeface="Times New Roman"/>
              </a:rPr>
              <a:t>Defocused Illumination (Direct component)</a:t>
            </a:r>
          </a:p>
        </p:txBody>
      </p:sp>
      <p:sp>
        <p:nvSpPr>
          <p:cNvPr id="413" name="Shape 413"/>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8</a:t>
            </a:fld>
            <a:endParaRPr lang="en-US" sz="1200">
              <a:solidFill>
                <a:srgbClr val="888888"/>
              </a:solidFill>
              <a:latin typeface="Calibri"/>
              <a:ea typeface="Calibri"/>
              <a:cs typeface="Calibri"/>
              <a:sym typeface="Calibri"/>
            </a:endParaRPr>
          </a:p>
        </p:txBody>
      </p:sp>
      <p:pic>
        <p:nvPicPr>
          <p:cNvPr id="414" name="Shape 414"/>
          <p:cNvPicPr preferRelativeResize="0"/>
          <p:nvPr/>
        </p:nvPicPr>
        <p:blipFill rotWithShape="1">
          <a:blip r:embed="rId4">
            <a:alphaModFix/>
          </a:blip>
          <a:srcRect/>
          <a:stretch/>
        </p:blipFill>
        <p:spPr>
          <a:xfrm>
            <a:off x="3214500" y="2713700"/>
            <a:ext cx="4016999" cy="365099"/>
          </a:xfrm>
          <a:prstGeom prst="rect">
            <a:avLst/>
          </a:prstGeom>
          <a:noFill/>
          <a:ln>
            <a:noFill/>
          </a:ln>
        </p:spPr>
      </p:pic>
      <p:sp>
        <p:nvSpPr>
          <p:cNvPr id="415" name="Shape 415"/>
          <p:cNvSpPr txBox="1"/>
          <p:nvPr/>
        </p:nvSpPr>
        <p:spPr>
          <a:xfrm>
            <a:off x="2805650" y="1011762"/>
            <a:ext cx="2647499" cy="4001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a:solidFill>
                  <a:srgbClr val="EFEFEF"/>
                </a:solidFill>
                <a:latin typeface="Times New Roman"/>
                <a:ea typeface="Times New Roman"/>
                <a:cs typeface="Times New Roman"/>
                <a:sym typeface="Times New Roman"/>
              </a:rPr>
              <a:t>Direct component:</a:t>
            </a:r>
          </a:p>
        </p:txBody>
      </p:sp>
      <p:sp>
        <p:nvSpPr>
          <p:cNvPr id="416" name="Shape 416"/>
          <p:cNvSpPr/>
          <p:nvPr/>
        </p:nvSpPr>
        <p:spPr>
          <a:xfrm>
            <a:off x="1311450" y="2455550"/>
            <a:ext cx="156600" cy="156299"/>
          </a:xfrm>
          <a:prstGeom prst="ellipse">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417" name="Shape 417"/>
          <p:cNvSpPr txBox="1"/>
          <p:nvPr/>
        </p:nvSpPr>
        <p:spPr>
          <a:xfrm>
            <a:off x="1405000" y="2478300"/>
            <a:ext cx="283200" cy="4001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a:solidFill>
                  <a:srgbClr val="E36C09"/>
                </a:solidFill>
                <a:latin typeface="Times New Roman"/>
                <a:ea typeface="Times New Roman"/>
                <a:cs typeface="Times New Roman"/>
                <a:sym typeface="Times New Roman"/>
              </a:rPr>
              <a:t>i</a:t>
            </a:r>
          </a:p>
        </p:txBody>
      </p:sp>
      <p:grpSp>
        <p:nvGrpSpPr>
          <p:cNvPr id="418" name="Shape 418"/>
          <p:cNvGrpSpPr/>
          <p:nvPr/>
        </p:nvGrpSpPr>
        <p:grpSpPr>
          <a:xfrm>
            <a:off x="2500850" y="3161800"/>
            <a:ext cx="1632000" cy="1184724"/>
            <a:chOff x="2500850" y="2056425"/>
            <a:chExt cx="1632000" cy="1184724"/>
          </a:xfrm>
        </p:grpSpPr>
        <p:cxnSp>
          <p:nvCxnSpPr>
            <p:cNvPr id="419" name="Shape 419"/>
            <p:cNvCxnSpPr/>
            <p:nvPr/>
          </p:nvCxnSpPr>
          <p:spPr>
            <a:xfrm rot="10800000" flipH="1">
              <a:off x="3324650" y="2056425"/>
              <a:ext cx="1800" cy="316499"/>
            </a:xfrm>
            <a:prstGeom prst="straightConnector1">
              <a:avLst/>
            </a:prstGeom>
            <a:noFill/>
            <a:ln w="15875" cap="flat" cmpd="sng">
              <a:solidFill>
                <a:srgbClr val="E36C09"/>
              </a:solidFill>
              <a:prstDash val="solid"/>
              <a:round/>
              <a:headEnd type="none" w="med" len="med"/>
              <a:tailEnd type="triangle" w="lg" len="lg"/>
            </a:ln>
          </p:spPr>
        </p:cxnSp>
        <p:sp>
          <p:nvSpPr>
            <p:cNvPr id="420" name="Shape 420"/>
            <p:cNvSpPr txBox="1"/>
            <p:nvPr/>
          </p:nvSpPr>
          <p:spPr>
            <a:xfrm>
              <a:off x="2500850" y="2379250"/>
              <a:ext cx="1632000" cy="8618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radiance </a:t>
              </a:r>
            </a:p>
            <a:p>
              <a:pPr marL="0" marR="0" lvl="0" indent="0" algn="ctr" rtl="0">
                <a:spcBef>
                  <a:spcPts val="0"/>
                </a:spcBef>
                <a:spcAft>
                  <a:spcPts val="0"/>
                </a:spcAft>
                <a:buNone/>
              </a:pPr>
              <a:endParaRPr sz="2400">
                <a:solidFill>
                  <a:srgbClr val="E36C09"/>
                </a:solidFill>
                <a:latin typeface="Times New Roman"/>
                <a:ea typeface="Times New Roman"/>
                <a:cs typeface="Times New Roman"/>
                <a:sym typeface="Times New Roman"/>
              </a:endParaRPr>
            </a:p>
          </p:txBody>
        </p:sp>
      </p:grpSp>
      <p:grpSp>
        <p:nvGrpSpPr>
          <p:cNvPr id="421" name="Shape 421"/>
          <p:cNvGrpSpPr/>
          <p:nvPr/>
        </p:nvGrpSpPr>
        <p:grpSpPr>
          <a:xfrm>
            <a:off x="2500700" y="1999876"/>
            <a:ext cx="1632000" cy="630824"/>
            <a:chOff x="1093150" y="2661"/>
            <a:chExt cx="1632000" cy="861899"/>
          </a:xfrm>
        </p:grpSpPr>
        <p:cxnSp>
          <p:nvCxnSpPr>
            <p:cNvPr id="422" name="Shape 422"/>
            <p:cNvCxnSpPr/>
            <p:nvPr/>
          </p:nvCxnSpPr>
          <p:spPr>
            <a:xfrm>
              <a:off x="2139700" y="558302"/>
              <a:ext cx="118500" cy="253199"/>
            </a:xfrm>
            <a:prstGeom prst="straightConnector1">
              <a:avLst/>
            </a:prstGeom>
            <a:noFill/>
            <a:ln w="15875" cap="flat" cmpd="sng">
              <a:solidFill>
                <a:srgbClr val="E36C09"/>
              </a:solidFill>
              <a:prstDash val="solid"/>
              <a:round/>
              <a:headEnd type="none" w="med" len="med"/>
              <a:tailEnd type="triangle" w="lg" len="lg"/>
            </a:ln>
          </p:spPr>
        </p:cxnSp>
        <p:sp>
          <p:nvSpPr>
            <p:cNvPr id="423" name="Shape 423"/>
            <p:cNvSpPr txBox="1"/>
            <p:nvPr/>
          </p:nvSpPr>
          <p:spPr>
            <a:xfrm>
              <a:off x="1093150" y="2661"/>
              <a:ext cx="1632000" cy="8618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time</a:t>
              </a:r>
            </a:p>
          </p:txBody>
        </p:sp>
      </p:grpSp>
      <p:grpSp>
        <p:nvGrpSpPr>
          <p:cNvPr id="424" name="Shape 424"/>
          <p:cNvGrpSpPr/>
          <p:nvPr/>
        </p:nvGrpSpPr>
        <p:grpSpPr>
          <a:xfrm>
            <a:off x="3592550" y="1609013"/>
            <a:ext cx="1632000" cy="1021687"/>
            <a:chOff x="1830425" y="1283232"/>
            <a:chExt cx="1632000" cy="1395938"/>
          </a:xfrm>
        </p:grpSpPr>
        <p:cxnSp>
          <p:nvCxnSpPr>
            <p:cNvPr id="425" name="Shape 425"/>
            <p:cNvCxnSpPr/>
            <p:nvPr/>
          </p:nvCxnSpPr>
          <p:spPr>
            <a:xfrm flipH="1">
              <a:off x="2329474" y="2338071"/>
              <a:ext cx="75600" cy="341100"/>
            </a:xfrm>
            <a:prstGeom prst="straightConnector1">
              <a:avLst/>
            </a:prstGeom>
            <a:noFill/>
            <a:ln w="15875" cap="flat" cmpd="sng">
              <a:solidFill>
                <a:srgbClr val="E36C09"/>
              </a:solidFill>
              <a:prstDash val="solid"/>
              <a:round/>
              <a:headEnd type="none" w="med" len="med"/>
              <a:tailEnd type="triangle" w="lg" len="lg"/>
            </a:ln>
          </p:spPr>
        </p:cxnSp>
        <p:sp>
          <p:nvSpPr>
            <p:cNvPr id="426" name="Shape 426"/>
            <p:cNvSpPr txBox="1"/>
            <p:nvPr/>
          </p:nvSpPr>
          <p:spPr>
            <a:xfrm>
              <a:off x="1830425" y="1283232"/>
              <a:ext cx="1632000" cy="8618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focal plane</a:t>
              </a:r>
            </a:p>
            <a:p>
              <a:pPr marL="0" marR="0" lvl="0" indent="0" algn="ctr"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location</a:t>
              </a:r>
            </a:p>
          </p:txBody>
        </p:sp>
      </p:grpSp>
    </p:spTree>
  </p:cSld>
  <p:clrMapOvr>
    <a:masterClrMapping/>
  </p:clrMapOvr>
  <p:transition>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Shape 432"/>
          <p:cNvPicPr preferRelativeResize="0"/>
          <p:nvPr/>
        </p:nvPicPr>
        <p:blipFill rotWithShape="1">
          <a:blip r:embed="rId3">
            <a:alphaModFix/>
          </a:blip>
          <a:srcRect/>
          <a:stretch/>
        </p:blipFill>
        <p:spPr>
          <a:xfrm>
            <a:off x="685800" y="1066800"/>
            <a:ext cx="1501200" cy="2497499"/>
          </a:xfrm>
          <a:prstGeom prst="rect">
            <a:avLst/>
          </a:prstGeom>
          <a:noFill/>
          <a:ln w="9525" cap="flat" cmpd="sng">
            <a:solidFill>
              <a:srgbClr val="3F3F3F"/>
            </a:solidFill>
            <a:prstDash val="solid"/>
            <a:round/>
            <a:headEnd type="none" w="med" len="med"/>
            <a:tailEnd type="none" w="med" len="med"/>
          </a:ln>
        </p:spPr>
      </p:pic>
      <p:sp>
        <p:nvSpPr>
          <p:cNvPr id="433" name="Shape 433"/>
          <p:cNvSpPr txBox="1"/>
          <p:nvPr/>
        </p:nvSpPr>
        <p:spPr>
          <a:xfrm>
            <a:off x="0" y="115888"/>
            <a:ext cx="9144000" cy="5841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200">
                <a:solidFill>
                  <a:srgbClr val="FFFF99"/>
                </a:solidFill>
                <a:latin typeface="Times New Roman"/>
                <a:ea typeface="Times New Roman"/>
                <a:cs typeface="Times New Roman"/>
                <a:sym typeface="Times New Roman"/>
              </a:rPr>
              <a:t>Defocused Illumination + Global Illumination</a:t>
            </a:r>
          </a:p>
        </p:txBody>
      </p:sp>
      <p:sp>
        <p:nvSpPr>
          <p:cNvPr id="434" name="Shape 434"/>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9</a:t>
            </a:fld>
            <a:endParaRPr lang="en-US" sz="1200">
              <a:solidFill>
                <a:srgbClr val="888888"/>
              </a:solidFill>
              <a:latin typeface="Calibri"/>
              <a:ea typeface="Calibri"/>
              <a:cs typeface="Calibri"/>
              <a:sym typeface="Calibri"/>
            </a:endParaRPr>
          </a:p>
        </p:txBody>
      </p:sp>
      <p:pic>
        <p:nvPicPr>
          <p:cNvPr id="435" name="Shape 435"/>
          <p:cNvPicPr preferRelativeResize="0"/>
          <p:nvPr/>
        </p:nvPicPr>
        <p:blipFill rotWithShape="1">
          <a:blip r:embed="rId4">
            <a:alphaModFix/>
          </a:blip>
          <a:srcRect/>
          <a:stretch/>
        </p:blipFill>
        <p:spPr>
          <a:xfrm>
            <a:off x="3214500" y="2713700"/>
            <a:ext cx="4016999" cy="365099"/>
          </a:xfrm>
          <a:prstGeom prst="rect">
            <a:avLst/>
          </a:prstGeom>
          <a:noFill/>
          <a:ln>
            <a:noFill/>
          </a:ln>
        </p:spPr>
      </p:pic>
      <p:sp>
        <p:nvSpPr>
          <p:cNvPr id="436" name="Shape 436"/>
          <p:cNvSpPr txBox="1"/>
          <p:nvPr/>
        </p:nvSpPr>
        <p:spPr>
          <a:xfrm>
            <a:off x="2805650" y="1011762"/>
            <a:ext cx="2647499" cy="4001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a:solidFill>
                  <a:srgbClr val="EFEFEF"/>
                </a:solidFill>
                <a:latin typeface="Times New Roman"/>
                <a:ea typeface="Times New Roman"/>
                <a:cs typeface="Times New Roman"/>
                <a:sym typeface="Times New Roman"/>
              </a:rPr>
              <a:t>Direct component:</a:t>
            </a:r>
          </a:p>
        </p:txBody>
      </p:sp>
      <p:sp>
        <p:nvSpPr>
          <p:cNvPr id="437" name="Shape 437"/>
          <p:cNvSpPr/>
          <p:nvPr/>
        </p:nvSpPr>
        <p:spPr>
          <a:xfrm>
            <a:off x="1311450" y="2455550"/>
            <a:ext cx="156600" cy="156299"/>
          </a:xfrm>
          <a:prstGeom prst="ellipse">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438" name="Shape 438"/>
          <p:cNvSpPr txBox="1"/>
          <p:nvPr/>
        </p:nvSpPr>
        <p:spPr>
          <a:xfrm>
            <a:off x="1405000" y="2478300"/>
            <a:ext cx="283200" cy="4001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1">
                <a:solidFill>
                  <a:srgbClr val="E36C09"/>
                </a:solidFill>
                <a:latin typeface="Times New Roman"/>
                <a:ea typeface="Times New Roman"/>
                <a:cs typeface="Times New Roman"/>
                <a:sym typeface="Times New Roman"/>
              </a:rPr>
              <a:t>i</a:t>
            </a:r>
          </a:p>
        </p:txBody>
      </p:sp>
      <p:grpSp>
        <p:nvGrpSpPr>
          <p:cNvPr id="439" name="Shape 439"/>
          <p:cNvGrpSpPr/>
          <p:nvPr/>
        </p:nvGrpSpPr>
        <p:grpSpPr>
          <a:xfrm>
            <a:off x="2500850" y="3161800"/>
            <a:ext cx="1632000" cy="1184724"/>
            <a:chOff x="2500850" y="2056425"/>
            <a:chExt cx="1632000" cy="1184724"/>
          </a:xfrm>
        </p:grpSpPr>
        <p:cxnSp>
          <p:nvCxnSpPr>
            <p:cNvPr id="440" name="Shape 440"/>
            <p:cNvCxnSpPr/>
            <p:nvPr/>
          </p:nvCxnSpPr>
          <p:spPr>
            <a:xfrm rot="10800000" flipH="1">
              <a:off x="3324650" y="2056425"/>
              <a:ext cx="1800" cy="316499"/>
            </a:xfrm>
            <a:prstGeom prst="straightConnector1">
              <a:avLst/>
            </a:prstGeom>
            <a:noFill/>
            <a:ln w="15875" cap="flat" cmpd="sng">
              <a:solidFill>
                <a:srgbClr val="E36C09"/>
              </a:solidFill>
              <a:prstDash val="solid"/>
              <a:round/>
              <a:headEnd type="none" w="med" len="med"/>
              <a:tailEnd type="triangle" w="lg" len="lg"/>
            </a:ln>
          </p:spPr>
        </p:cxnSp>
        <p:sp>
          <p:nvSpPr>
            <p:cNvPr id="441" name="Shape 441"/>
            <p:cNvSpPr txBox="1"/>
            <p:nvPr/>
          </p:nvSpPr>
          <p:spPr>
            <a:xfrm>
              <a:off x="2500850" y="2379250"/>
              <a:ext cx="1632000" cy="8618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radiance </a:t>
              </a:r>
            </a:p>
            <a:p>
              <a:pPr marL="0" marR="0" lvl="0" indent="0" algn="ctr" rtl="0">
                <a:spcBef>
                  <a:spcPts val="0"/>
                </a:spcBef>
                <a:spcAft>
                  <a:spcPts val="0"/>
                </a:spcAft>
                <a:buNone/>
              </a:pPr>
              <a:endParaRPr sz="2400">
                <a:solidFill>
                  <a:srgbClr val="E36C09"/>
                </a:solidFill>
                <a:latin typeface="Times New Roman"/>
                <a:ea typeface="Times New Roman"/>
                <a:cs typeface="Times New Roman"/>
                <a:sym typeface="Times New Roman"/>
              </a:endParaRPr>
            </a:p>
          </p:txBody>
        </p:sp>
      </p:grpSp>
      <p:grpSp>
        <p:nvGrpSpPr>
          <p:cNvPr id="442" name="Shape 442"/>
          <p:cNvGrpSpPr/>
          <p:nvPr/>
        </p:nvGrpSpPr>
        <p:grpSpPr>
          <a:xfrm>
            <a:off x="2500700" y="1999876"/>
            <a:ext cx="1632000" cy="630824"/>
            <a:chOff x="1093150" y="2661"/>
            <a:chExt cx="1632000" cy="861899"/>
          </a:xfrm>
        </p:grpSpPr>
        <p:cxnSp>
          <p:nvCxnSpPr>
            <p:cNvPr id="443" name="Shape 443"/>
            <p:cNvCxnSpPr/>
            <p:nvPr/>
          </p:nvCxnSpPr>
          <p:spPr>
            <a:xfrm>
              <a:off x="2139700" y="558302"/>
              <a:ext cx="118500" cy="253199"/>
            </a:xfrm>
            <a:prstGeom prst="straightConnector1">
              <a:avLst/>
            </a:prstGeom>
            <a:noFill/>
            <a:ln w="15875" cap="flat" cmpd="sng">
              <a:solidFill>
                <a:srgbClr val="E36C09"/>
              </a:solidFill>
              <a:prstDash val="solid"/>
              <a:round/>
              <a:headEnd type="none" w="med" len="med"/>
              <a:tailEnd type="triangle" w="lg" len="lg"/>
            </a:ln>
          </p:spPr>
        </p:cxnSp>
        <p:sp>
          <p:nvSpPr>
            <p:cNvPr id="444" name="Shape 444"/>
            <p:cNvSpPr txBox="1"/>
            <p:nvPr/>
          </p:nvSpPr>
          <p:spPr>
            <a:xfrm>
              <a:off x="1093150" y="2661"/>
              <a:ext cx="1632000" cy="8618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time</a:t>
              </a:r>
            </a:p>
          </p:txBody>
        </p:sp>
      </p:grpSp>
      <p:grpSp>
        <p:nvGrpSpPr>
          <p:cNvPr id="445" name="Shape 445"/>
          <p:cNvGrpSpPr/>
          <p:nvPr/>
        </p:nvGrpSpPr>
        <p:grpSpPr>
          <a:xfrm>
            <a:off x="3592550" y="1609013"/>
            <a:ext cx="1632000" cy="1021687"/>
            <a:chOff x="1830425" y="1283232"/>
            <a:chExt cx="1632000" cy="1395938"/>
          </a:xfrm>
        </p:grpSpPr>
        <p:cxnSp>
          <p:nvCxnSpPr>
            <p:cNvPr id="446" name="Shape 446"/>
            <p:cNvCxnSpPr/>
            <p:nvPr/>
          </p:nvCxnSpPr>
          <p:spPr>
            <a:xfrm flipH="1">
              <a:off x="2329474" y="2338071"/>
              <a:ext cx="75600" cy="341100"/>
            </a:xfrm>
            <a:prstGeom prst="straightConnector1">
              <a:avLst/>
            </a:prstGeom>
            <a:noFill/>
            <a:ln w="15875" cap="flat" cmpd="sng">
              <a:solidFill>
                <a:srgbClr val="E36C09"/>
              </a:solidFill>
              <a:prstDash val="solid"/>
              <a:round/>
              <a:headEnd type="none" w="med" len="med"/>
              <a:tailEnd type="triangle" w="lg" len="lg"/>
            </a:ln>
          </p:spPr>
        </p:cxnSp>
        <p:sp>
          <p:nvSpPr>
            <p:cNvPr id="447" name="Shape 447"/>
            <p:cNvSpPr txBox="1"/>
            <p:nvPr/>
          </p:nvSpPr>
          <p:spPr>
            <a:xfrm>
              <a:off x="1830425" y="1283232"/>
              <a:ext cx="1632000" cy="8618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focal plane</a:t>
              </a:r>
            </a:p>
            <a:p>
              <a:pPr marL="0" marR="0" lvl="0" indent="0" algn="ctr"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location</a:t>
              </a:r>
            </a:p>
          </p:txBody>
        </p:sp>
      </p:grpSp>
      <p:grpSp>
        <p:nvGrpSpPr>
          <p:cNvPr id="448" name="Shape 448"/>
          <p:cNvGrpSpPr/>
          <p:nvPr/>
        </p:nvGrpSpPr>
        <p:grpSpPr>
          <a:xfrm>
            <a:off x="4050975" y="3161800"/>
            <a:ext cx="1632000" cy="1184724"/>
            <a:chOff x="2500850" y="2056425"/>
            <a:chExt cx="1632000" cy="1184724"/>
          </a:xfrm>
        </p:grpSpPr>
        <p:cxnSp>
          <p:nvCxnSpPr>
            <p:cNvPr id="449" name="Shape 449"/>
            <p:cNvCxnSpPr/>
            <p:nvPr/>
          </p:nvCxnSpPr>
          <p:spPr>
            <a:xfrm rot="10800000" flipH="1">
              <a:off x="3324650" y="2056425"/>
              <a:ext cx="1800" cy="316499"/>
            </a:xfrm>
            <a:prstGeom prst="straightConnector1">
              <a:avLst/>
            </a:prstGeom>
            <a:noFill/>
            <a:ln w="15875" cap="flat" cmpd="sng">
              <a:solidFill>
                <a:srgbClr val="E36C09"/>
              </a:solidFill>
              <a:prstDash val="solid"/>
              <a:round/>
              <a:headEnd type="none" w="med" len="med"/>
              <a:tailEnd type="triangle" w="lg" len="lg"/>
            </a:ln>
          </p:spPr>
        </p:cxnSp>
        <p:sp>
          <p:nvSpPr>
            <p:cNvPr id="450" name="Shape 450"/>
            <p:cNvSpPr txBox="1"/>
            <p:nvPr/>
          </p:nvSpPr>
          <p:spPr>
            <a:xfrm>
              <a:off x="2500850" y="2379250"/>
              <a:ext cx="1632000" cy="8618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BRDF,</a:t>
              </a:r>
            </a:p>
            <a:p>
              <a:pPr marL="0" marR="0" lvl="0" indent="0" algn="ctr"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orientation,</a:t>
              </a:r>
            </a:p>
            <a:p>
              <a:pPr marL="0" marR="0" lvl="0" indent="0" algn="ctr" rtl="0">
                <a:spcBef>
                  <a:spcPts val="0"/>
                </a:spcBef>
                <a:spcAft>
                  <a:spcPts val="0"/>
                </a:spcAft>
                <a:buSzPct val="25000"/>
                <a:buNone/>
              </a:pPr>
              <a:r>
                <a:rPr lang="en-US" sz="2400">
                  <a:solidFill>
                    <a:srgbClr val="E36C09"/>
                  </a:solidFill>
                  <a:latin typeface="Times New Roman"/>
                  <a:ea typeface="Times New Roman"/>
                  <a:cs typeface="Times New Roman"/>
                  <a:sym typeface="Times New Roman"/>
                </a:rPr>
                <a:t>intensity fall-off</a:t>
              </a:r>
            </a:p>
          </p:txBody>
        </p:sp>
      </p:grpSp>
    </p:spTree>
  </p:cSld>
  <p:clrMapOvr>
    <a:masterClrMapping/>
  </p:clrMapOvr>
  <p:transition>
    <p:cut/>
  </p:transition>
</p:sld>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6397</TotalTime>
  <Words>5093</Words>
  <Application>Microsoft Macintosh PowerPoint</Application>
  <PresentationFormat>On-screen Show (4:3)</PresentationFormat>
  <Paragraphs>562</Paragraphs>
  <Slides>36</Slides>
  <Notes>36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Calibri</vt:lpstr>
      <vt:lpstr>Times New Roman</vt:lpstr>
      <vt:lpstr>Arial</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jenhaoch</dc:creator>
  <cp:lastModifiedBy>Chia-Yin Tsai</cp:lastModifiedBy>
  <cp:revision>5</cp:revision>
  <dcterms:modified xsi:type="dcterms:W3CDTF">2016-03-01T05:12:22Z</dcterms:modified>
</cp:coreProperties>
</file>