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62" r:id="rId9"/>
    <p:sldId id="263" r:id="rId10"/>
    <p:sldId id="264" r:id="rId11"/>
    <p:sldId id="265" r:id="rId12"/>
    <p:sldId id="266" r:id="rId13"/>
    <p:sldId id="267" r:id="rId14"/>
    <p:sldId id="286" r:id="rId15"/>
    <p:sldId id="289" r:id="rId16"/>
    <p:sldId id="290" r:id="rId17"/>
    <p:sldId id="291" r:id="rId18"/>
    <p:sldId id="293" r:id="rId19"/>
    <p:sldId id="269" r:id="rId20"/>
    <p:sldId id="282" r:id="rId21"/>
    <p:sldId id="270" r:id="rId22"/>
    <p:sldId id="271" r:id="rId23"/>
    <p:sldId id="280" r:id="rId24"/>
    <p:sldId id="273" r:id="rId25"/>
    <p:sldId id="274" r:id="rId26"/>
    <p:sldId id="292" r:id="rId27"/>
    <p:sldId id="295" r:id="rId28"/>
    <p:sldId id="275" r:id="rId29"/>
    <p:sldId id="276" r:id="rId30"/>
    <p:sldId id="279" r:id="rId31"/>
    <p:sldId id="294" r:id="rId32"/>
    <p:sldId id="284" r:id="rId33"/>
    <p:sldId id="278" r:id="rId34"/>
    <p:sldId id="268" r:id="rId35"/>
    <p:sldId id="281" r:id="rId36"/>
    <p:sldId id="272" r:id="rId37"/>
    <p:sldId id="277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6006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71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524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645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39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698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127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515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752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125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0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16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559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457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262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61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627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75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00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002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669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53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546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48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 Light" panose="020F0302020204030204" pitchFamily="34" charset="0"/>
              </a:rPr>
              <a:t>Fast Separation of Direct and Global Images Using High Frequency Illumination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 dirty="0" smtClean="0">
                <a:latin typeface="Calibri Light" panose="020F0302020204030204" pitchFamily="34" charset="0"/>
              </a:rPr>
              <a:t>Shree K. </a:t>
            </a:r>
            <a:r>
              <a:rPr lang="en-US" sz="2000" dirty="0" err="1" smtClean="0">
                <a:latin typeface="Calibri Light" panose="020F0302020204030204" pitchFamily="34" charset="0"/>
              </a:rPr>
              <a:t>Nayar</a:t>
            </a:r>
            <a:r>
              <a:rPr lang="en-US" sz="2000" dirty="0" smtClean="0">
                <a:latin typeface="Calibri Light" panose="020F0302020204030204" pitchFamily="34" charset="0"/>
              </a:rPr>
              <a:t>, </a:t>
            </a:r>
            <a:r>
              <a:rPr lang="en-US" sz="2000" dirty="0" err="1" smtClean="0">
                <a:latin typeface="Calibri Light" panose="020F0302020204030204" pitchFamily="34" charset="0"/>
              </a:rPr>
              <a:t>Gurunandan</a:t>
            </a:r>
            <a:r>
              <a:rPr lang="en-US" sz="2000" dirty="0" smtClean="0">
                <a:latin typeface="Calibri Light" panose="020F0302020204030204" pitchFamily="34" charset="0"/>
              </a:rPr>
              <a:t> Krishnan, Michael D. </a:t>
            </a:r>
            <a:r>
              <a:rPr lang="en-US" sz="2000" dirty="0" err="1" smtClean="0">
                <a:latin typeface="Calibri Light" panose="020F0302020204030204" pitchFamily="34" charset="0"/>
              </a:rPr>
              <a:t>Grossberg</a:t>
            </a:r>
            <a:r>
              <a:rPr lang="en-US" sz="2000" dirty="0" smtClean="0">
                <a:latin typeface="Calibri Light" panose="020F0302020204030204" pitchFamily="34" charset="0"/>
              </a:rPr>
              <a:t>, Ramesh </a:t>
            </a:r>
            <a:r>
              <a:rPr lang="en-US" sz="2000" dirty="0" err="1" smtClean="0">
                <a:latin typeface="Calibri Light" panose="020F0302020204030204" pitchFamily="34" charset="0"/>
              </a:rPr>
              <a:t>Raskar</a:t>
            </a:r>
            <a:r>
              <a:rPr lang="en-US" sz="2000" dirty="0" smtClean="0">
                <a:latin typeface="Calibri Light" panose="020F0302020204030204" pitchFamily="34" charset="0"/>
              </a:rPr>
              <a:t/>
            </a:r>
            <a:br>
              <a:rPr lang="en-US" sz="2000" dirty="0" smtClean="0">
                <a:latin typeface="Calibri Light" panose="020F0302020204030204" pitchFamily="34" charset="0"/>
              </a:rPr>
            </a:br>
            <a:r>
              <a:rPr lang="en-US" sz="2000" dirty="0" smtClean="0">
                <a:latin typeface="Calibri Light" panose="020F0302020204030204" pitchFamily="34" charset="0"/>
              </a:rPr>
              <a:t/>
            </a:r>
            <a:br>
              <a:rPr lang="en-US" sz="2000" dirty="0" smtClean="0">
                <a:latin typeface="Calibri Light" panose="020F0302020204030204" pitchFamily="34" charset="0"/>
              </a:rPr>
            </a:br>
            <a:r>
              <a:rPr lang="en-US" sz="2000" dirty="0" smtClean="0">
                <a:latin typeface="Calibri Light" panose="020F0302020204030204" pitchFamily="34" charset="0"/>
              </a:rPr>
              <a:t>Presented </a:t>
            </a:r>
            <a:r>
              <a:rPr lang="en-US" sz="2000" dirty="0" smtClean="0">
                <a:latin typeface="Calibri Light" panose="020F0302020204030204" pitchFamily="34" charset="0"/>
              </a:rPr>
              <a:t>by: </a:t>
            </a:r>
            <a:r>
              <a:rPr lang="en-US" sz="2000" dirty="0" err="1" smtClean="0">
                <a:latin typeface="Calibri Light" panose="020F0302020204030204" pitchFamily="34" charset="0"/>
              </a:rPr>
              <a:t>Yiying</a:t>
            </a:r>
            <a:r>
              <a:rPr lang="en-US" sz="2000" dirty="0" smtClean="0">
                <a:latin typeface="Calibri Light" panose="020F0302020204030204" pitchFamily="34" charset="0"/>
              </a:rPr>
              <a:t> Li and Harrison Billmers</a:t>
            </a:r>
            <a:endParaRPr sz="2000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600" y="1661675"/>
            <a:ext cx="5848350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1794600" y="1655850"/>
            <a:ext cx="1206000" cy="1733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latin typeface="Calibri" panose="020F0502020204030204" pitchFamily="34" charset="0"/>
            </a:endParaRPr>
          </a:p>
        </p:txBody>
      </p:sp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8175" y="2180700"/>
            <a:ext cx="10096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Subsurface Scattering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096200" y="45498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212600" y="22362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Source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6448275" y="4119750"/>
            <a:ext cx="1206000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Translucent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Surface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475" y="1438287"/>
            <a:ext cx="7029450" cy="42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Volumetric Scattering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1096200" y="45498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1212600" y="22362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Source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524475" y="4272150"/>
            <a:ext cx="1206000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Translucent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Surface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Experiment System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Using a scene with variety of physical phenomena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Scene is lit with a </a:t>
            </a:r>
            <a:r>
              <a:rPr lang="en" dirty="0" smtClean="0">
                <a:latin typeface="Calibri" panose="020F0502020204030204" pitchFamily="34" charset="0"/>
              </a:rPr>
              <a:t>1024x768 </a:t>
            </a:r>
            <a:r>
              <a:rPr lang="en" dirty="0">
                <a:latin typeface="Calibri" panose="020F0502020204030204" pitchFamily="34" charset="0"/>
              </a:rPr>
              <a:t>Projector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Images were captured with a same size (1024x768) camera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Due to the Bayer filter and the noise it incurs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32 takes of the same scene was averaged per image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752" y="3682433"/>
            <a:ext cx="6205200" cy="28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Experiments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</a:rPr>
              <a:t>Experiment 1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Vary the size of the illumination patch used to construct the high frequency pattern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From 3 to 11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</a:rPr>
              <a:t>Experiment 2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Lit the scene with 100 different illumination patterns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Kept points of interests unlit @ 6x6 patch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</a:rPr>
              <a:t>Experiment 3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Vary alpha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</a:rPr>
              <a:t>Experiment 4</a:t>
            </a:r>
          </a:p>
          <a:p>
            <a:pPr marL="9144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latin typeface="Calibri" panose="020F0502020204030204" pitchFamily="34" charset="0"/>
              </a:rPr>
              <a:t>Vary the frequency of the checkerboard patterns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</a:t>
            </a:r>
            <a:br>
              <a:rPr lang="en-US" dirty="0" smtClean="0"/>
            </a:br>
            <a:r>
              <a:rPr lang="en-US" dirty="0" smtClean="0"/>
              <a:t>Unlit Surrounding</a:t>
            </a:r>
            <a:br>
              <a:rPr lang="en-US" dirty="0" smtClean="0"/>
            </a:br>
            <a:r>
              <a:rPr lang="en-US" dirty="0" smtClean="0"/>
              <a:t>Patch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hape 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0334" y="100132"/>
            <a:ext cx="4886600" cy="21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96" y="2384348"/>
            <a:ext cx="6444716" cy="44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2:</a:t>
            </a:r>
            <a:br>
              <a:rPr lang="en-US" dirty="0" smtClean="0"/>
            </a:br>
            <a:r>
              <a:rPr lang="en-US" dirty="0" smtClean="0"/>
              <a:t>Randomized Lighting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hape 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0334" y="100132"/>
            <a:ext cx="4886600" cy="21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9" y="3408264"/>
            <a:ext cx="6684565" cy="14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3:</a:t>
            </a:r>
            <a:br>
              <a:rPr lang="en-US" dirty="0" smtClean="0"/>
            </a:br>
            <a:r>
              <a:rPr lang="en-US" dirty="0" smtClean="0"/>
              <a:t>Alpha Variation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hape 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0334" y="100132"/>
            <a:ext cx="4886600" cy="21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5" y="2384348"/>
            <a:ext cx="6431832" cy="39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4:</a:t>
            </a:r>
            <a:br>
              <a:rPr lang="en-US" dirty="0" smtClean="0"/>
            </a:br>
            <a:r>
              <a:rPr lang="en-US" dirty="0" smtClean="0"/>
              <a:t>Vary Checkerboard</a:t>
            </a:r>
            <a:br>
              <a:rPr lang="en-US" dirty="0" smtClean="0"/>
            </a:br>
            <a:r>
              <a:rPr lang="en-US" dirty="0" smtClean="0"/>
              <a:t>Frequency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hape 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0334" y="100132"/>
            <a:ext cx="4886600" cy="21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8" y="2542784"/>
            <a:ext cx="7152341" cy="41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Checkboard Illumination Shifts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some light-leakage and defocusing from</a:t>
            </a:r>
            <a:br>
              <a:rPr lang="en-US" dirty="0" smtClean="0"/>
            </a:br>
            <a:r>
              <a:rPr lang="en-US" dirty="0" smtClean="0"/>
              <a:t>the projector, more than two images were taken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minimize error.</a:t>
            </a:r>
          </a:p>
          <a:p>
            <a:endParaRPr lang="en-US" dirty="0"/>
          </a:p>
          <a:p>
            <a:r>
              <a:rPr lang="en-US" dirty="0" smtClean="0"/>
              <a:t>A 8x8 pixel checkboard pattern (alpha = 0.5)</a:t>
            </a:r>
            <a:r>
              <a:rPr lang="en-US" dirty="0"/>
              <a:t> </a:t>
            </a:r>
            <a:r>
              <a:rPr lang="en-US" dirty="0" smtClean="0"/>
              <a:t>was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advanced by 3 pixels 5 times in each direction,</a:t>
            </a:r>
            <a:br>
              <a:rPr lang="en-US" dirty="0" smtClean="0"/>
            </a:br>
            <a:r>
              <a:rPr lang="en-US" dirty="0" smtClean="0"/>
              <a:t>for a total of 25 images. The min and max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min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max</a:t>
            </a:r>
            <a:r>
              <a:rPr lang="en-US" dirty="0" smtClean="0"/>
              <a:t>) were found per pixel, in turned used for</a:t>
            </a:r>
            <a:br>
              <a:rPr lang="en-US" dirty="0" smtClean="0"/>
            </a:br>
            <a:r>
              <a:rPr lang="en-US" dirty="0" smtClean="0"/>
              <a:t>computing direct and global illumination 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d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g</a:t>
            </a:r>
            <a:r>
              <a:rPr lang="en-US" dirty="0" smtClean="0"/>
              <a:t>)</a:t>
            </a:r>
          </a:p>
        </p:txBody>
      </p:sp>
      <p:pic>
        <p:nvPicPr>
          <p:cNvPr id="4" name="validation_40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4299" y="155114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59" y="268314"/>
            <a:ext cx="2937500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9" y="2835492"/>
            <a:ext cx="4104593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57" y="2835492"/>
            <a:ext cx="4104593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74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Related Works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latin typeface="Calibri" panose="020F0502020204030204" pitchFamily="34" charset="0"/>
              </a:rPr>
              <a:t>Inverse Light Transport (Seitz et. al. ICCV 05)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Estimates interreflections contribution given the number of reflections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Based on Lambertian assumption and large amounts of data need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</a:endParaRP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latin typeface="Calibri" panose="020F0502020204030204" pitchFamily="34" charset="0"/>
              </a:rPr>
              <a:t>Dual Photography (Sen et. al. Siggraph 05)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Estimates the transport matrix between camera and projector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Still requires a lot of images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Don’t need full transport matrix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600" y="3047057"/>
            <a:ext cx="3654001" cy="153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locks_640x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724" y="207663"/>
            <a:ext cx="8536575" cy="6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1" y="268314"/>
            <a:ext cx="2885795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299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1" y="268314"/>
            <a:ext cx="2885795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076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92425" y="804863"/>
            <a:ext cx="192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Novel Image</a:t>
            </a: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7299325" y="2225675"/>
          <a:ext cx="1290638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3" imgW="80448980" imgH="76040816" progId="Photoshop.Image.8">
                  <p:embed/>
                </p:oleObj>
              </mc:Choice>
              <mc:Fallback>
                <p:oleObj name="Image" r:id="rId3" imgW="80448980" imgH="7604081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244"/>
                      <a:stretch>
                        <a:fillRect/>
                      </a:stretch>
                    </p:blipFill>
                    <p:spPr bwMode="auto">
                      <a:xfrm>
                        <a:off x="7299325" y="2225675"/>
                        <a:ext cx="1290638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7299325" y="3744913"/>
          <a:ext cx="126682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5" imgW="144000000" imgH="134081633" progId="Photoshop.Image.8">
                  <p:embed/>
                </p:oleObj>
              </mc:Choice>
              <mc:Fallback>
                <p:oleObj name="Image" r:id="rId5" imgW="144000000" imgH="13408163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25" r="7526"/>
                      <a:stretch>
                        <a:fillRect/>
                      </a:stretch>
                    </p:blipFill>
                    <p:spPr bwMode="auto">
                      <a:xfrm>
                        <a:off x="7299325" y="3744913"/>
                        <a:ext cx="1266825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7" name="Picture 5" descr="Picture15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54150"/>
            <a:ext cx="5651500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3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07" y="268314"/>
            <a:ext cx="2902804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9" y="2835492"/>
            <a:ext cx="4056113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97" y="2835492"/>
            <a:ext cx="4056113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689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1" y="268314"/>
            <a:ext cx="2885795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21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ppers_640x480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609" y="395444"/>
            <a:ext cx="8043297" cy="60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04187" y="301625"/>
            <a:ext cx="5388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Ctr="1">
            <a:sp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Variants of Separation Method</a:t>
            </a:r>
            <a:endParaRPr lang="en-US" altLang="en-US" sz="28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2008187" y="4334385"/>
            <a:ext cx="5057775" cy="2255837"/>
            <a:chOff x="710" y="2529"/>
            <a:chExt cx="3186" cy="1421"/>
          </a:xfrm>
        </p:grpSpPr>
        <p:sp>
          <p:nvSpPr>
            <p:cNvPr id="97284" name="Text Box 4"/>
            <p:cNvSpPr txBox="1">
              <a:spLocks noChangeArrowheads="1"/>
            </p:cNvSpPr>
            <p:nvPr/>
          </p:nvSpPr>
          <p:spPr bwMode="auto">
            <a:xfrm>
              <a:off x="712" y="2698"/>
              <a:ext cx="20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 Shadow of Line Occluder</a:t>
              </a:r>
            </a:p>
          </p:txBody>
        </p:sp>
        <p:pic>
          <p:nvPicPr>
            <p:cNvPr id="97285" name="Picture 5" descr="mesh_small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3303"/>
              <a:ext cx="647" cy="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6" name="Picture 6" descr="stick_small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529"/>
              <a:ext cx="653" cy="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710" y="3475"/>
              <a:ext cx="21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 Shadow of Mesh Occluders</a:t>
              </a:r>
            </a:p>
          </p:txBody>
        </p:sp>
      </p:grpSp>
      <p:grpSp>
        <p:nvGrpSpPr>
          <p:cNvPr id="97288" name="Group 8"/>
          <p:cNvGrpSpPr>
            <a:grpSpLocks/>
          </p:cNvGrpSpPr>
          <p:nvPr/>
        </p:nvGrpSpPr>
        <p:grpSpPr bwMode="auto">
          <a:xfrm>
            <a:off x="1766317" y="957565"/>
            <a:ext cx="5057775" cy="2265362"/>
            <a:chOff x="710" y="975"/>
            <a:chExt cx="3186" cy="1427"/>
          </a:xfrm>
        </p:grpSpPr>
        <p:pic>
          <p:nvPicPr>
            <p:cNvPr id="97289" name="Picture 9" descr="sine_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755"/>
              <a:ext cx="647" cy="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290" name="Text Box 10"/>
            <p:cNvSpPr txBox="1">
              <a:spLocks noChangeArrowheads="1"/>
            </p:cNvSpPr>
            <p:nvPr/>
          </p:nvSpPr>
          <p:spPr bwMode="auto">
            <a:xfrm>
              <a:off x="710" y="1160"/>
              <a:ext cx="19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2000" dirty="0">
                  <a:solidFill>
                    <a:schemeClr val="tx1"/>
                  </a:solidFill>
                  <a:latin typeface="Palatino Linotype" panose="02040502050505030304" pitchFamily="18" charset="0"/>
                </a:rPr>
                <a:t> Coded Structured Light</a:t>
              </a:r>
            </a:p>
          </p:txBody>
        </p: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710" y="1935"/>
              <a:ext cx="14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 Shifted Sinusoids</a:t>
              </a:r>
            </a:p>
          </p:txBody>
        </p:sp>
        <p:grpSp>
          <p:nvGrpSpPr>
            <p:cNvPr id="97292" name="Group 12"/>
            <p:cNvGrpSpPr>
              <a:grpSpLocks/>
            </p:cNvGrpSpPr>
            <p:nvPr/>
          </p:nvGrpSpPr>
          <p:grpSpPr bwMode="auto">
            <a:xfrm>
              <a:off x="3243" y="975"/>
              <a:ext cx="653" cy="653"/>
              <a:chOff x="3824" y="1096"/>
              <a:chExt cx="968" cy="967"/>
            </a:xfrm>
          </p:grpSpPr>
          <p:sp>
            <p:nvSpPr>
              <p:cNvPr id="97293" name="Rectangle 13"/>
              <p:cNvSpPr>
                <a:spLocks noChangeArrowheads="1"/>
              </p:cNvSpPr>
              <p:nvPr/>
            </p:nvSpPr>
            <p:spPr bwMode="auto">
              <a:xfrm>
                <a:off x="3824" y="1096"/>
                <a:ext cx="968" cy="96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4" name="Rectangle 14"/>
              <p:cNvSpPr>
                <a:spLocks noChangeArrowheads="1"/>
              </p:cNvSpPr>
              <p:nvPr/>
            </p:nvSpPr>
            <p:spPr bwMode="auto">
              <a:xfrm>
                <a:off x="3896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5" name="Rectangle 15"/>
              <p:cNvSpPr>
                <a:spLocks noChangeArrowheads="1"/>
              </p:cNvSpPr>
              <p:nvPr/>
            </p:nvSpPr>
            <p:spPr bwMode="auto">
              <a:xfrm>
                <a:off x="3993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6" name="Rectangle 16"/>
              <p:cNvSpPr>
                <a:spLocks noChangeArrowheads="1"/>
              </p:cNvSpPr>
              <p:nvPr/>
            </p:nvSpPr>
            <p:spPr bwMode="auto">
              <a:xfrm>
                <a:off x="4041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7" name="Rectangle 17"/>
              <p:cNvSpPr>
                <a:spLocks noChangeArrowheads="1"/>
              </p:cNvSpPr>
              <p:nvPr/>
            </p:nvSpPr>
            <p:spPr bwMode="auto">
              <a:xfrm>
                <a:off x="4163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8" name="Rectangle 18"/>
              <p:cNvSpPr>
                <a:spLocks noChangeArrowheads="1"/>
              </p:cNvSpPr>
              <p:nvPr/>
            </p:nvSpPr>
            <p:spPr bwMode="auto">
              <a:xfrm>
                <a:off x="4259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299" name="Rectangle 19"/>
              <p:cNvSpPr>
                <a:spLocks noChangeArrowheads="1"/>
              </p:cNvSpPr>
              <p:nvPr/>
            </p:nvSpPr>
            <p:spPr bwMode="auto">
              <a:xfrm>
                <a:off x="4307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300" name="Rectangle 20"/>
              <p:cNvSpPr>
                <a:spLocks noChangeArrowheads="1"/>
              </p:cNvSpPr>
              <p:nvPr/>
            </p:nvSpPr>
            <p:spPr bwMode="auto">
              <a:xfrm>
                <a:off x="4355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301" name="Rectangle 21"/>
              <p:cNvSpPr>
                <a:spLocks noChangeArrowheads="1"/>
              </p:cNvSpPr>
              <p:nvPr/>
            </p:nvSpPr>
            <p:spPr bwMode="auto">
              <a:xfrm>
                <a:off x="4453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302" name="Rectangle 22"/>
              <p:cNvSpPr>
                <a:spLocks noChangeArrowheads="1"/>
              </p:cNvSpPr>
              <p:nvPr/>
            </p:nvSpPr>
            <p:spPr bwMode="auto">
              <a:xfrm>
                <a:off x="4549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303" name="Rectangle 23"/>
              <p:cNvSpPr>
                <a:spLocks noChangeArrowheads="1"/>
              </p:cNvSpPr>
              <p:nvPr/>
            </p:nvSpPr>
            <p:spPr bwMode="auto">
              <a:xfrm>
                <a:off x="4645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304" name="Rectangle 24"/>
              <p:cNvSpPr>
                <a:spLocks noChangeArrowheads="1"/>
              </p:cNvSpPr>
              <p:nvPr/>
            </p:nvSpPr>
            <p:spPr bwMode="auto">
              <a:xfrm>
                <a:off x="4695" y="1096"/>
                <a:ext cx="48" cy="9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77048" y="3856310"/>
            <a:ext cx="8345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Rather than using a projector, utilize a natural light source and occlude.</a:t>
            </a:r>
          </a:p>
        </p:txBody>
      </p:sp>
    </p:spTree>
    <p:extLst>
      <p:ext uri="{BB962C8B-B14F-4D97-AF65-F5344CB8AC3E}">
        <p14:creationId xmlns:p14="http://schemas.microsoft.com/office/powerpoint/2010/main" val="37881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1" y="268314"/>
            <a:ext cx="2885795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43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97" y="268314"/>
            <a:ext cx="2154424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7" y="2835492"/>
            <a:ext cx="3010396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55" y="2835492"/>
            <a:ext cx="3010396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698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Direct and Global Components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Calibri" panose="020F0502020204030204" pitchFamily="34" charset="0"/>
              </a:rPr>
              <a:t>Direct Components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The radiance of a scene point due to illumination from the source directly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Calibri" panose="020F0502020204030204" pitchFamily="34" charset="0"/>
              </a:rPr>
              <a:t>Global Components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Calibri" panose="020F0502020204030204" pitchFamily="34" charset="0"/>
              </a:rPr>
              <a:t>Radiance </a:t>
            </a:r>
            <a:r>
              <a:rPr lang="en" sz="1800" dirty="0">
                <a:latin typeface="Calibri" panose="020F0502020204030204" pitchFamily="34" charset="0"/>
              </a:rPr>
              <a:t>of a scene point due to illumination from other points in the scene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Interreflections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Subsurface scattering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Volumetric scattering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Calibri" panose="020F0502020204030204" pitchFamily="34" charset="0"/>
              </a:rPr>
              <a:t>Translucency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57313" y="144463"/>
            <a:ext cx="6403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en-US" altLang="en-US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Photometric Stereo using Direct Images</a:t>
            </a:r>
          </a:p>
        </p:txBody>
      </p:sp>
      <p:pic>
        <p:nvPicPr>
          <p:cNvPr id="56323" name="Picture 3" descr="Orig3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r="11191"/>
          <a:stretch>
            <a:fillRect/>
          </a:stretch>
        </p:blipFill>
        <p:spPr bwMode="auto">
          <a:xfrm>
            <a:off x="808038" y="1365250"/>
            <a:ext cx="14605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5400" y="1917700"/>
            <a:ext cx="706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tx1"/>
                </a:solidFill>
                <a:latin typeface="Palatino Linotype" panose="02040502050505030304" pitchFamily="18" charset="0"/>
              </a:rPr>
              <a:t>Bowl</a:t>
            </a:r>
          </a:p>
        </p:txBody>
      </p:sp>
      <p:grpSp>
        <p:nvGrpSpPr>
          <p:cNvPr id="56325" name="Group 5"/>
          <p:cNvGrpSpPr>
            <a:grpSpLocks noChangeAspect="1"/>
          </p:cNvGrpSpPr>
          <p:nvPr/>
        </p:nvGrpSpPr>
        <p:grpSpPr bwMode="auto">
          <a:xfrm>
            <a:off x="5926138" y="3314700"/>
            <a:ext cx="2678112" cy="1454150"/>
            <a:chOff x="1554" y="2533"/>
            <a:chExt cx="2472" cy="1115"/>
          </a:xfrm>
        </p:grpSpPr>
        <p:sp>
          <p:nvSpPr>
            <p:cNvPr id="56326" name="Line 6"/>
            <p:cNvSpPr>
              <a:spLocks noChangeAspect="1" noChangeShapeType="1"/>
            </p:cNvSpPr>
            <p:nvPr/>
          </p:nvSpPr>
          <p:spPr bwMode="auto">
            <a:xfrm>
              <a:off x="1554" y="2533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27" name="Line 7"/>
            <p:cNvSpPr>
              <a:spLocks noChangeAspect="1" noChangeShapeType="1"/>
            </p:cNvSpPr>
            <p:nvPr/>
          </p:nvSpPr>
          <p:spPr bwMode="auto">
            <a:xfrm>
              <a:off x="1560" y="2546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28" name="Line 8"/>
            <p:cNvSpPr>
              <a:spLocks noChangeAspect="1" noChangeShapeType="1"/>
            </p:cNvSpPr>
            <p:nvPr/>
          </p:nvSpPr>
          <p:spPr bwMode="auto">
            <a:xfrm>
              <a:off x="1566" y="2565"/>
              <a:ext cx="12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29" name="Line 9"/>
            <p:cNvSpPr>
              <a:spLocks noChangeAspect="1" noChangeShapeType="1"/>
            </p:cNvSpPr>
            <p:nvPr/>
          </p:nvSpPr>
          <p:spPr bwMode="auto">
            <a:xfrm>
              <a:off x="1578" y="2584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0" name="Line 10"/>
            <p:cNvSpPr>
              <a:spLocks noChangeAspect="1" noChangeShapeType="1"/>
            </p:cNvSpPr>
            <p:nvPr/>
          </p:nvSpPr>
          <p:spPr bwMode="auto">
            <a:xfrm>
              <a:off x="1584" y="2603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1" name="Line 11"/>
            <p:cNvSpPr>
              <a:spLocks noChangeAspect="1" noChangeShapeType="1"/>
            </p:cNvSpPr>
            <p:nvPr/>
          </p:nvSpPr>
          <p:spPr bwMode="auto">
            <a:xfrm>
              <a:off x="1590" y="2622"/>
              <a:ext cx="6" cy="18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2" name="Line 12"/>
            <p:cNvSpPr>
              <a:spLocks noChangeAspect="1" noChangeShapeType="1"/>
            </p:cNvSpPr>
            <p:nvPr/>
          </p:nvSpPr>
          <p:spPr bwMode="auto">
            <a:xfrm>
              <a:off x="1596" y="2640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3" name="Line 13"/>
            <p:cNvSpPr>
              <a:spLocks noChangeAspect="1" noChangeShapeType="1"/>
            </p:cNvSpPr>
            <p:nvPr/>
          </p:nvSpPr>
          <p:spPr bwMode="auto">
            <a:xfrm>
              <a:off x="1602" y="2653"/>
              <a:ext cx="12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4" name="Line 14"/>
            <p:cNvSpPr>
              <a:spLocks noChangeAspect="1" noChangeShapeType="1"/>
            </p:cNvSpPr>
            <p:nvPr/>
          </p:nvSpPr>
          <p:spPr bwMode="auto">
            <a:xfrm>
              <a:off x="1614" y="2672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5" name="Line 15"/>
            <p:cNvSpPr>
              <a:spLocks noChangeAspect="1" noChangeShapeType="1"/>
            </p:cNvSpPr>
            <p:nvPr/>
          </p:nvSpPr>
          <p:spPr bwMode="auto">
            <a:xfrm>
              <a:off x="1620" y="2691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6" name="Freeform 16"/>
            <p:cNvSpPr>
              <a:spLocks noChangeAspect="1"/>
            </p:cNvSpPr>
            <p:nvPr/>
          </p:nvSpPr>
          <p:spPr bwMode="auto">
            <a:xfrm>
              <a:off x="1626" y="2703"/>
              <a:ext cx="6" cy="19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6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7"/>
                  </a:lnTo>
                  <a:lnTo>
                    <a:pt x="6" y="19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7" name="Line 17"/>
            <p:cNvSpPr>
              <a:spLocks noChangeAspect="1" noChangeShapeType="1"/>
            </p:cNvSpPr>
            <p:nvPr/>
          </p:nvSpPr>
          <p:spPr bwMode="auto">
            <a:xfrm>
              <a:off x="1632" y="2722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8" name="Line 18"/>
            <p:cNvSpPr>
              <a:spLocks noChangeAspect="1" noChangeShapeType="1"/>
            </p:cNvSpPr>
            <p:nvPr/>
          </p:nvSpPr>
          <p:spPr bwMode="auto">
            <a:xfrm>
              <a:off x="1638" y="2735"/>
              <a:ext cx="12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39" name="Freeform 19"/>
            <p:cNvSpPr>
              <a:spLocks noChangeAspect="1"/>
            </p:cNvSpPr>
            <p:nvPr/>
          </p:nvSpPr>
          <p:spPr bwMode="auto">
            <a:xfrm>
              <a:off x="1650" y="2747"/>
              <a:ext cx="6" cy="19"/>
            </a:xfrm>
            <a:custGeom>
              <a:avLst/>
              <a:gdLst>
                <a:gd name="T0" fmla="*/ 0 w 6"/>
                <a:gd name="T1" fmla="*/ 0 h 19"/>
                <a:gd name="T2" fmla="*/ 6 w 6"/>
                <a:gd name="T3" fmla="*/ 13 h 19"/>
                <a:gd name="T4" fmla="*/ 6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6" y="13"/>
                  </a:lnTo>
                  <a:lnTo>
                    <a:pt x="6" y="19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0" name="Freeform 20"/>
            <p:cNvSpPr>
              <a:spLocks noChangeAspect="1"/>
            </p:cNvSpPr>
            <p:nvPr/>
          </p:nvSpPr>
          <p:spPr bwMode="auto">
            <a:xfrm>
              <a:off x="1656" y="2766"/>
              <a:ext cx="6" cy="7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6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6" y="7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1" name="Freeform 21"/>
            <p:cNvSpPr>
              <a:spLocks noChangeAspect="1"/>
            </p:cNvSpPr>
            <p:nvPr/>
          </p:nvSpPr>
          <p:spPr bwMode="auto">
            <a:xfrm>
              <a:off x="1662" y="2773"/>
              <a:ext cx="6" cy="19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6 h 19"/>
                <a:gd name="T4" fmla="*/ 6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6"/>
                  </a:lnTo>
                  <a:lnTo>
                    <a:pt x="6" y="19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2" name="Line 22"/>
            <p:cNvSpPr>
              <a:spLocks noChangeAspect="1" noChangeShapeType="1"/>
            </p:cNvSpPr>
            <p:nvPr/>
          </p:nvSpPr>
          <p:spPr bwMode="auto">
            <a:xfrm>
              <a:off x="1668" y="2792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3" name="Freeform 23"/>
            <p:cNvSpPr>
              <a:spLocks noChangeAspect="1"/>
            </p:cNvSpPr>
            <p:nvPr/>
          </p:nvSpPr>
          <p:spPr bwMode="auto">
            <a:xfrm>
              <a:off x="1674" y="2804"/>
              <a:ext cx="12" cy="19"/>
            </a:xfrm>
            <a:custGeom>
              <a:avLst/>
              <a:gdLst>
                <a:gd name="T0" fmla="*/ 0 w 12"/>
                <a:gd name="T1" fmla="*/ 0 h 19"/>
                <a:gd name="T2" fmla="*/ 6 w 12"/>
                <a:gd name="T3" fmla="*/ 6 h 19"/>
                <a:gd name="T4" fmla="*/ 12 w 1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0" y="0"/>
                  </a:moveTo>
                  <a:lnTo>
                    <a:pt x="6" y="6"/>
                  </a:lnTo>
                  <a:lnTo>
                    <a:pt x="12" y="19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4" name="Line 24"/>
            <p:cNvSpPr>
              <a:spLocks noChangeAspect="1" noChangeShapeType="1"/>
            </p:cNvSpPr>
            <p:nvPr/>
          </p:nvSpPr>
          <p:spPr bwMode="auto">
            <a:xfrm>
              <a:off x="1686" y="2823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5" name="Line 25"/>
            <p:cNvSpPr>
              <a:spLocks noChangeAspect="1" noChangeShapeType="1"/>
            </p:cNvSpPr>
            <p:nvPr/>
          </p:nvSpPr>
          <p:spPr bwMode="auto">
            <a:xfrm>
              <a:off x="1692" y="2836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6" name="Line 26"/>
            <p:cNvSpPr>
              <a:spLocks noChangeAspect="1" noChangeShapeType="1"/>
            </p:cNvSpPr>
            <p:nvPr/>
          </p:nvSpPr>
          <p:spPr bwMode="auto">
            <a:xfrm>
              <a:off x="1698" y="2848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7" name="Line 27"/>
            <p:cNvSpPr>
              <a:spLocks noChangeAspect="1" noChangeShapeType="1"/>
            </p:cNvSpPr>
            <p:nvPr/>
          </p:nvSpPr>
          <p:spPr bwMode="auto">
            <a:xfrm>
              <a:off x="1704" y="2861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8" name="Line 28"/>
            <p:cNvSpPr>
              <a:spLocks noChangeAspect="1" noChangeShapeType="1"/>
            </p:cNvSpPr>
            <p:nvPr/>
          </p:nvSpPr>
          <p:spPr bwMode="auto">
            <a:xfrm>
              <a:off x="1710" y="2873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49" name="Line 29"/>
            <p:cNvSpPr>
              <a:spLocks noChangeAspect="1" noChangeShapeType="1"/>
            </p:cNvSpPr>
            <p:nvPr/>
          </p:nvSpPr>
          <p:spPr bwMode="auto">
            <a:xfrm>
              <a:off x="1716" y="2880"/>
              <a:ext cx="12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0" name="Line 30"/>
            <p:cNvSpPr>
              <a:spLocks noChangeAspect="1" noChangeShapeType="1"/>
            </p:cNvSpPr>
            <p:nvPr/>
          </p:nvSpPr>
          <p:spPr bwMode="auto">
            <a:xfrm>
              <a:off x="1728" y="2892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1" name="Line 31"/>
            <p:cNvSpPr>
              <a:spLocks noChangeAspect="1" noChangeShapeType="1"/>
            </p:cNvSpPr>
            <p:nvPr/>
          </p:nvSpPr>
          <p:spPr bwMode="auto">
            <a:xfrm>
              <a:off x="1734" y="2905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2" name="Freeform 32"/>
            <p:cNvSpPr>
              <a:spLocks noChangeAspect="1"/>
            </p:cNvSpPr>
            <p:nvPr/>
          </p:nvSpPr>
          <p:spPr bwMode="auto">
            <a:xfrm>
              <a:off x="1740" y="2917"/>
              <a:ext cx="6" cy="19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6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7"/>
                  </a:lnTo>
                  <a:lnTo>
                    <a:pt x="6" y="19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3" name="Line 33"/>
            <p:cNvSpPr>
              <a:spLocks noChangeAspect="1" noChangeShapeType="1"/>
            </p:cNvSpPr>
            <p:nvPr/>
          </p:nvSpPr>
          <p:spPr bwMode="auto">
            <a:xfrm>
              <a:off x="1746" y="293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4" name="Line 34"/>
            <p:cNvSpPr>
              <a:spLocks noChangeAspect="1" noChangeShapeType="1"/>
            </p:cNvSpPr>
            <p:nvPr/>
          </p:nvSpPr>
          <p:spPr bwMode="auto">
            <a:xfrm>
              <a:off x="1752" y="2949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5" name="Line 35"/>
            <p:cNvSpPr>
              <a:spLocks noChangeAspect="1" noChangeShapeType="1"/>
            </p:cNvSpPr>
            <p:nvPr/>
          </p:nvSpPr>
          <p:spPr bwMode="auto">
            <a:xfrm>
              <a:off x="1764" y="2955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6" name="Line 36"/>
            <p:cNvSpPr>
              <a:spLocks noChangeAspect="1" noChangeShapeType="1"/>
            </p:cNvSpPr>
            <p:nvPr/>
          </p:nvSpPr>
          <p:spPr bwMode="auto">
            <a:xfrm>
              <a:off x="1770" y="296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7" name="Line 37"/>
            <p:cNvSpPr>
              <a:spLocks noChangeAspect="1" noChangeShapeType="1"/>
            </p:cNvSpPr>
            <p:nvPr/>
          </p:nvSpPr>
          <p:spPr bwMode="auto">
            <a:xfrm>
              <a:off x="1776" y="2974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8" name="Line 38"/>
            <p:cNvSpPr>
              <a:spLocks noChangeAspect="1" noChangeShapeType="1"/>
            </p:cNvSpPr>
            <p:nvPr/>
          </p:nvSpPr>
          <p:spPr bwMode="auto">
            <a:xfrm>
              <a:off x="1782" y="2987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59" name="Line 39"/>
            <p:cNvSpPr>
              <a:spLocks noChangeAspect="1" noChangeShapeType="1"/>
            </p:cNvSpPr>
            <p:nvPr/>
          </p:nvSpPr>
          <p:spPr bwMode="auto">
            <a:xfrm>
              <a:off x="1788" y="2999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0" name="Line 40"/>
            <p:cNvSpPr>
              <a:spLocks noChangeAspect="1" noChangeShapeType="1"/>
            </p:cNvSpPr>
            <p:nvPr/>
          </p:nvSpPr>
          <p:spPr bwMode="auto">
            <a:xfrm>
              <a:off x="1800" y="3012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1" name="Line 41"/>
            <p:cNvSpPr>
              <a:spLocks noChangeAspect="1" noChangeShapeType="1"/>
            </p:cNvSpPr>
            <p:nvPr/>
          </p:nvSpPr>
          <p:spPr bwMode="auto">
            <a:xfrm>
              <a:off x="1806" y="3024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2" name="Line 42"/>
            <p:cNvSpPr>
              <a:spLocks noChangeAspect="1" noChangeShapeType="1"/>
            </p:cNvSpPr>
            <p:nvPr/>
          </p:nvSpPr>
          <p:spPr bwMode="auto">
            <a:xfrm>
              <a:off x="1812" y="3031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3" name="Line 43"/>
            <p:cNvSpPr>
              <a:spLocks noChangeAspect="1" noChangeShapeType="1"/>
            </p:cNvSpPr>
            <p:nvPr/>
          </p:nvSpPr>
          <p:spPr bwMode="auto">
            <a:xfrm>
              <a:off x="1818" y="3043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4" name="Line 44"/>
            <p:cNvSpPr>
              <a:spLocks noChangeAspect="1" noChangeShapeType="1"/>
            </p:cNvSpPr>
            <p:nvPr/>
          </p:nvSpPr>
          <p:spPr bwMode="auto">
            <a:xfrm>
              <a:off x="1824" y="3050"/>
              <a:ext cx="12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5" name="Line 45"/>
            <p:cNvSpPr>
              <a:spLocks noChangeAspect="1" noChangeShapeType="1"/>
            </p:cNvSpPr>
            <p:nvPr/>
          </p:nvSpPr>
          <p:spPr bwMode="auto">
            <a:xfrm>
              <a:off x="1836" y="3062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6" name="Line 46"/>
            <p:cNvSpPr>
              <a:spLocks noChangeAspect="1" noChangeShapeType="1"/>
            </p:cNvSpPr>
            <p:nvPr/>
          </p:nvSpPr>
          <p:spPr bwMode="auto">
            <a:xfrm>
              <a:off x="1842" y="3075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7" name="Line 47"/>
            <p:cNvSpPr>
              <a:spLocks noChangeAspect="1" noChangeShapeType="1"/>
            </p:cNvSpPr>
            <p:nvPr/>
          </p:nvSpPr>
          <p:spPr bwMode="auto">
            <a:xfrm>
              <a:off x="1848" y="308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8" name="Line 48"/>
            <p:cNvSpPr>
              <a:spLocks noChangeAspect="1" noChangeShapeType="1"/>
            </p:cNvSpPr>
            <p:nvPr/>
          </p:nvSpPr>
          <p:spPr bwMode="auto">
            <a:xfrm>
              <a:off x="1854" y="310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69" name="Line 49"/>
            <p:cNvSpPr>
              <a:spLocks noChangeAspect="1" noChangeShapeType="1"/>
            </p:cNvSpPr>
            <p:nvPr/>
          </p:nvSpPr>
          <p:spPr bwMode="auto">
            <a:xfrm>
              <a:off x="1860" y="310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0" name="Line 50"/>
            <p:cNvSpPr>
              <a:spLocks noChangeAspect="1" noChangeShapeType="1"/>
            </p:cNvSpPr>
            <p:nvPr/>
          </p:nvSpPr>
          <p:spPr bwMode="auto">
            <a:xfrm>
              <a:off x="1866" y="3119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1" name="Line 51"/>
            <p:cNvSpPr>
              <a:spLocks noChangeAspect="1" noChangeShapeType="1"/>
            </p:cNvSpPr>
            <p:nvPr/>
          </p:nvSpPr>
          <p:spPr bwMode="auto">
            <a:xfrm>
              <a:off x="1878" y="313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2" name="Line 52"/>
            <p:cNvSpPr>
              <a:spLocks noChangeAspect="1" noChangeShapeType="1"/>
            </p:cNvSpPr>
            <p:nvPr/>
          </p:nvSpPr>
          <p:spPr bwMode="auto">
            <a:xfrm>
              <a:off x="1884" y="3138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3" name="Line 53"/>
            <p:cNvSpPr>
              <a:spLocks noChangeAspect="1" noChangeShapeType="1"/>
            </p:cNvSpPr>
            <p:nvPr/>
          </p:nvSpPr>
          <p:spPr bwMode="auto">
            <a:xfrm>
              <a:off x="1890" y="3150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4" name="Line 54"/>
            <p:cNvSpPr>
              <a:spLocks noChangeAspect="1" noChangeShapeType="1"/>
            </p:cNvSpPr>
            <p:nvPr/>
          </p:nvSpPr>
          <p:spPr bwMode="auto">
            <a:xfrm>
              <a:off x="1896" y="3163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5" name="Line 55"/>
            <p:cNvSpPr>
              <a:spLocks noChangeAspect="1" noChangeShapeType="1"/>
            </p:cNvSpPr>
            <p:nvPr/>
          </p:nvSpPr>
          <p:spPr bwMode="auto">
            <a:xfrm>
              <a:off x="1902" y="3169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6" name="Line 56"/>
            <p:cNvSpPr>
              <a:spLocks noChangeAspect="1" noChangeShapeType="1"/>
            </p:cNvSpPr>
            <p:nvPr/>
          </p:nvSpPr>
          <p:spPr bwMode="auto">
            <a:xfrm>
              <a:off x="1914" y="318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7" name="Line 57"/>
            <p:cNvSpPr>
              <a:spLocks noChangeAspect="1" noChangeShapeType="1"/>
            </p:cNvSpPr>
            <p:nvPr/>
          </p:nvSpPr>
          <p:spPr bwMode="auto">
            <a:xfrm>
              <a:off x="1920" y="3188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8" name="Line 58"/>
            <p:cNvSpPr>
              <a:spLocks noChangeAspect="1" noChangeShapeType="1"/>
            </p:cNvSpPr>
            <p:nvPr/>
          </p:nvSpPr>
          <p:spPr bwMode="auto">
            <a:xfrm>
              <a:off x="1926" y="320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79" name="Line 59"/>
            <p:cNvSpPr>
              <a:spLocks noChangeAspect="1" noChangeShapeType="1"/>
            </p:cNvSpPr>
            <p:nvPr/>
          </p:nvSpPr>
          <p:spPr bwMode="auto">
            <a:xfrm>
              <a:off x="1932" y="320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0" name="Line 60"/>
            <p:cNvSpPr>
              <a:spLocks noChangeAspect="1" noChangeShapeType="1"/>
            </p:cNvSpPr>
            <p:nvPr/>
          </p:nvSpPr>
          <p:spPr bwMode="auto">
            <a:xfrm>
              <a:off x="1938" y="3220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1" name="Line 61"/>
            <p:cNvSpPr>
              <a:spLocks noChangeAspect="1" noChangeShapeType="1"/>
            </p:cNvSpPr>
            <p:nvPr/>
          </p:nvSpPr>
          <p:spPr bwMode="auto">
            <a:xfrm>
              <a:off x="1950" y="322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2" name="Line 62"/>
            <p:cNvSpPr>
              <a:spLocks noChangeAspect="1" noChangeShapeType="1"/>
            </p:cNvSpPr>
            <p:nvPr/>
          </p:nvSpPr>
          <p:spPr bwMode="auto">
            <a:xfrm>
              <a:off x="1956" y="3239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3" name="Line 63"/>
            <p:cNvSpPr>
              <a:spLocks noChangeAspect="1" noChangeShapeType="1"/>
            </p:cNvSpPr>
            <p:nvPr/>
          </p:nvSpPr>
          <p:spPr bwMode="auto">
            <a:xfrm>
              <a:off x="1962" y="3245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4" name="Line 64"/>
            <p:cNvSpPr>
              <a:spLocks noChangeAspect="1" noChangeShapeType="1"/>
            </p:cNvSpPr>
            <p:nvPr/>
          </p:nvSpPr>
          <p:spPr bwMode="auto">
            <a:xfrm>
              <a:off x="1968" y="3251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5" name="Line 65"/>
            <p:cNvSpPr>
              <a:spLocks noChangeAspect="1" noChangeShapeType="1"/>
            </p:cNvSpPr>
            <p:nvPr/>
          </p:nvSpPr>
          <p:spPr bwMode="auto">
            <a:xfrm>
              <a:off x="1974" y="3264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6" name="Line 66"/>
            <p:cNvSpPr>
              <a:spLocks noChangeAspect="1" noChangeShapeType="1"/>
            </p:cNvSpPr>
            <p:nvPr/>
          </p:nvSpPr>
          <p:spPr bwMode="auto">
            <a:xfrm>
              <a:off x="1980" y="3270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7" name="Line 67"/>
            <p:cNvSpPr>
              <a:spLocks noChangeAspect="1" noChangeShapeType="1"/>
            </p:cNvSpPr>
            <p:nvPr/>
          </p:nvSpPr>
          <p:spPr bwMode="auto">
            <a:xfrm>
              <a:off x="1992" y="3283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8" name="Line 68"/>
            <p:cNvSpPr>
              <a:spLocks noChangeAspect="1" noChangeShapeType="1"/>
            </p:cNvSpPr>
            <p:nvPr/>
          </p:nvSpPr>
          <p:spPr bwMode="auto">
            <a:xfrm>
              <a:off x="1998" y="3289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89" name="Line 69"/>
            <p:cNvSpPr>
              <a:spLocks noChangeAspect="1" noChangeShapeType="1"/>
            </p:cNvSpPr>
            <p:nvPr/>
          </p:nvSpPr>
          <p:spPr bwMode="auto">
            <a:xfrm>
              <a:off x="2004" y="330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0" name="Line 70"/>
            <p:cNvSpPr>
              <a:spLocks noChangeAspect="1" noChangeShapeType="1"/>
            </p:cNvSpPr>
            <p:nvPr/>
          </p:nvSpPr>
          <p:spPr bwMode="auto">
            <a:xfrm>
              <a:off x="2010" y="330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1" name="Line 71"/>
            <p:cNvSpPr>
              <a:spLocks noChangeAspect="1" noChangeShapeType="1"/>
            </p:cNvSpPr>
            <p:nvPr/>
          </p:nvSpPr>
          <p:spPr bwMode="auto">
            <a:xfrm>
              <a:off x="2016" y="3314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2" name="Line 72"/>
            <p:cNvSpPr>
              <a:spLocks noChangeAspect="1" noChangeShapeType="1"/>
            </p:cNvSpPr>
            <p:nvPr/>
          </p:nvSpPr>
          <p:spPr bwMode="auto">
            <a:xfrm>
              <a:off x="2028" y="332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3" name="Line 73"/>
            <p:cNvSpPr>
              <a:spLocks noChangeAspect="1" noChangeShapeType="1"/>
            </p:cNvSpPr>
            <p:nvPr/>
          </p:nvSpPr>
          <p:spPr bwMode="auto">
            <a:xfrm>
              <a:off x="2034" y="3333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4" name="Line 74"/>
            <p:cNvSpPr>
              <a:spLocks noChangeAspect="1" noChangeShapeType="1"/>
            </p:cNvSpPr>
            <p:nvPr/>
          </p:nvSpPr>
          <p:spPr bwMode="auto">
            <a:xfrm>
              <a:off x="2040" y="3339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5" name="Line 75"/>
            <p:cNvSpPr>
              <a:spLocks noChangeAspect="1" noChangeShapeType="1"/>
            </p:cNvSpPr>
            <p:nvPr/>
          </p:nvSpPr>
          <p:spPr bwMode="auto">
            <a:xfrm>
              <a:off x="2046" y="335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6" name="Line 76"/>
            <p:cNvSpPr>
              <a:spLocks noChangeAspect="1" noChangeShapeType="1"/>
            </p:cNvSpPr>
            <p:nvPr/>
          </p:nvSpPr>
          <p:spPr bwMode="auto">
            <a:xfrm>
              <a:off x="2052" y="3358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7" name="Line 77"/>
            <p:cNvSpPr>
              <a:spLocks noChangeAspect="1" noChangeShapeType="1"/>
            </p:cNvSpPr>
            <p:nvPr/>
          </p:nvSpPr>
          <p:spPr bwMode="auto">
            <a:xfrm>
              <a:off x="2064" y="337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8" name="Line 78"/>
            <p:cNvSpPr>
              <a:spLocks noChangeAspect="1" noChangeShapeType="1"/>
            </p:cNvSpPr>
            <p:nvPr/>
          </p:nvSpPr>
          <p:spPr bwMode="auto">
            <a:xfrm>
              <a:off x="2070" y="337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399" name="Line 79"/>
            <p:cNvSpPr>
              <a:spLocks noChangeAspect="1" noChangeShapeType="1"/>
            </p:cNvSpPr>
            <p:nvPr/>
          </p:nvSpPr>
          <p:spPr bwMode="auto">
            <a:xfrm>
              <a:off x="2076" y="3383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0" name="Line 80"/>
            <p:cNvSpPr>
              <a:spLocks noChangeAspect="1" noChangeShapeType="1"/>
            </p:cNvSpPr>
            <p:nvPr/>
          </p:nvSpPr>
          <p:spPr bwMode="auto">
            <a:xfrm>
              <a:off x="2082" y="3390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1" name="Line 81"/>
            <p:cNvSpPr>
              <a:spLocks noChangeAspect="1" noChangeShapeType="1"/>
            </p:cNvSpPr>
            <p:nvPr/>
          </p:nvSpPr>
          <p:spPr bwMode="auto">
            <a:xfrm>
              <a:off x="2088" y="3402"/>
              <a:ext cx="12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2" name="Line 82"/>
            <p:cNvSpPr>
              <a:spLocks noChangeAspect="1" noChangeShapeType="1"/>
            </p:cNvSpPr>
            <p:nvPr/>
          </p:nvSpPr>
          <p:spPr bwMode="auto">
            <a:xfrm>
              <a:off x="2100" y="3409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3" name="Line 83"/>
            <p:cNvSpPr>
              <a:spLocks noChangeAspect="1" noChangeShapeType="1"/>
            </p:cNvSpPr>
            <p:nvPr/>
          </p:nvSpPr>
          <p:spPr bwMode="auto">
            <a:xfrm>
              <a:off x="2106" y="342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4" name="Line 84"/>
            <p:cNvSpPr>
              <a:spLocks noChangeAspect="1" noChangeShapeType="1"/>
            </p:cNvSpPr>
            <p:nvPr/>
          </p:nvSpPr>
          <p:spPr bwMode="auto">
            <a:xfrm>
              <a:off x="2112" y="3427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5" name="Line 85"/>
            <p:cNvSpPr>
              <a:spLocks noChangeAspect="1" noChangeShapeType="1"/>
            </p:cNvSpPr>
            <p:nvPr/>
          </p:nvSpPr>
          <p:spPr bwMode="auto">
            <a:xfrm>
              <a:off x="2118" y="3434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6" name="Line 86"/>
            <p:cNvSpPr>
              <a:spLocks noChangeAspect="1" noChangeShapeType="1"/>
            </p:cNvSpPr>
            <p:nvPr/>
          </p:nvSpPr>
          <p:spPr bwMode="auto">
            <a:xfrm>
              <a:off x="2124" y="344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7" name="Line 87"/>
            <p:cNvSpPr>
              <a:spLocks noChangeAspect="1" noChangeShapeType="1"/>
            </p:cNvSpPr>
            <p:nvPr/>
          </p:nvSpPr>
          <p:spPr bwMode="auto">
            <a:xfrm>
              <a:off x="2130" y="3446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8" name="Line 88"/>
            <p:cNvSpPr>
              <a:spLocks noChangeAspect="1" noChangeShapeType="1"/>
            </p:cNvSpPr>
            <p:nvPr/>
          </p:nvSpPr>
          <p:spPr bwMode="auto">
            <a:xfrm>
              <a:off x="2142" y="3459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09" name="Line 89"/>
            <p:cNvSpPr>
              <a:spLocks noChangeAspect="1" noChangeShapeType="1"/>
            </p:cNvSpPr>
            <p:nvPr/>
          </p:nvSpPr>
          <p:spPr bwMode="auto">
            <a:xfrm>
              <a:off x="2148" y="3465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0" name="Line 90"/>
            <p:cNvSpPr>
              <a:spLocks noChangeAspect="1" noChangeShapeType="1"/>
            </p:cNvSpPr>
            <p:nvPr/>
          </p:nvSpPr>
          <p:spPr bwMode="auto">
            <a:xfrm>
              <a:off x="2154" y="3471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1" name="Line 91"/>
            <p:cNvSpPr>
              <a:spLocks noChangeAspect="1" noChangeShapeType="1"/>
            </p:cNvSpPr>
            <p:nvPr/>
          </p:nvSpPr>
          <p:spPr bwMode="auto">
            <a:xfrm>
              <a:off x="2160" y="347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2" name="Line 92"/>
            <p:cNvSpPr>
              <a:spLocks noChangeAspect="1" noChangeShapeType="1"/>
            </p:cNvSpPr>
            <p:nvPr/>
          </p:nvSpPr>
          <p:spPr bwMode="auto">
            <a:xfrm>
              <a:off x="2166" y="3484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3" name="Line 93"/>
            <p:cNvSpPr>
              <a:spLocks noChangeAspect="1" noChangeShapeType="1"/>
            </p:cNvSpPr>
            <p:nvPr/>
          </p:nvSpPr>
          <p:spPr bwMode="auto">
            <a:xfrm>
              <a:off x="2178" y="3490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4" name="Line 94"/>
            <p:cNvSpPr>
              <a:spLocks noChangeAspect="1" noChangeShapeType="1"/>
            </p:cNvSpPr>
            <p:nvPr/>
          </p:nvSpPr>
          <p:spPr bwMode="auto">
            <a:xfrm>
              <a:off x="2184" y="349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5" name="Line 95"/>
            <p:cNvSpPr>
              <a:spLocks noChangeAspect="1" noChangeShapeType="1"/>
            </p:cNvSpPr>
            <p:nvPr/>
          </p:nvSpPr>
          <p:spPr bwMode="auto">
            <a:xfrm>
              <a:off x="2190" y="3503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6" name="Line 96"/>
            <p:cNvSpPr>
              <a:spLocks noChangeAspect="1" noChangeShapeType="1"/>
            </p:cNvSpPr>
            <p:nvPr/>
          </p:nvSpPr>
          <p:spPr bwMode="auto">
            <a:xfrm>
              <a:off x="2196" y="3509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7" name="Line 97"/>
            <p:cNvSpPr>
              <a:spLocks noChangeAspect="1" noChangeShapeType="1"/>
            </p:cNvSpPr>
            <p:nvPr/>
          </p:nvSpPr>
          <p:spPr bwMode="auto">
            <a:xfrm>
              <a:off x="2202" y="3516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8" name="Line 98"/>
            <p:cNvSpPr>
              <a:spLocks noChangeAspect="1" noChangeShapeType="1"/>
            </p:cNvSpPr>
            <p:nvPr/>
          </p:nvSpPr>
          <p:spPr bwMode="auto">
            <a:xfrm>
              <a:off x="2214" y="352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19" name="Line 99"/>
            <p:cNvSpPr>
              <a:spLocks noChangeAspect="1" noChangeShapeType="1"/>
            </p:cNvSpPr>
            <p:nvPr/>
          </p:nvSpPr>
          <p:spPr bwMode="auto">
            <a:xfrm>
              <a:off x="2220" y="352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0" name="Line 100"/>
            <p:cNvSpPr>
              <a:spLocks noChangeAspect="1" noChangeShapeType="1"/>
            </p:cNvSpPr>
            <p:nvPr/>
          </p:nvSpPr>
          <p:spPr bwMode="auto">
            <a:xfrm>
              <a:off x="2226" y="3534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1" name="Line 101"/>
            <p:cNvSpPr>
              <a:spLocks noChangeAspect="1" noChangeShapeType="1"/>
            </p:cNvSpPr>
            <p:nvPr/>
          </p:nvSpPr>
          <p:spPr bwMode="auto">
            <a:xfrm>
              <a:off x="2232" y="354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2" name="Line 102"/>
            <p:cNvSpPr>
              <a:spLocks noChangeAspect="1" noChangeShapeType="1"/>
            </p:cNvSpPr>
            <p:nvPr/>
          </p:nvSpPr>
          <p:spPr bwMode="auto">
            <a:xfrm>
              <a:off x="2238" y="3547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3" name="Line 103"/>
            <p:cNvSpPr>
              <a:spLocks noChangeAspect="1" noChangeShapeType="1"/>
            </p:cNvSpPr>
            <p:nvPr/>
          </p:nvSpPr>
          <p:spPr bwMode="auto">
            <a:xfrm>
              <a:off x="2250" y="3553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4" name="Line 104"/>
            <p:cNvSpPr>
              <a:spLocks noChangeAspect="1" noChangeShapeType="1"/>
            </p:cNvSpPr>
            <p:nvPr/>
          </p:nvSpPr>
          <p:spPr bwMode="auto">
            <a:xfrm>
              <a:off x="2256" y="3553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5" name="Line 105"/>
            <p:cNvSpPr>
              <a:spLocks noChangeAspect="1" noChangeShapeType="1"/>
            </p:cNvSpPr>
            <p:nvPr/>
          </p:nvSpPr>
          <p:spPr bwMode="auto">
            <a:xfrm>
              <a:off x="2262" y="356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6" name="Line 106"/>
            <p:cNvSpPr>
              <a:spLocks noChangeAspect="1" noChangeShapeType="1"/>
            </p:cNvSpPr>
            <p:nvPr/>
          </p:nvSpPr>
          <p:spPr bwMode="auto">
            <a:xfrm>
              <a:off x="2268" y="356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7" name="Line 107"/>
            <p:cNvSpPr>
              <a:spLocks noChangeAspect="1" noChangeShapeType="1"/>
            </p:cNvSpPr>
            <p:nvPr/>
          </p:nvSpPr>
          <p:spPr bwMode="auto">
            <a:xfrm>
              <a:off x="2274" y="3572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8" name="Line 108"/>
            <p:cNvSpPr>
              <a:spLocks noChangeAspect="1" noChangeShapeType="1"/>
            </p:cNvSpPr>
            <p:nvPr/>
          </p:nvSpPr>
          <p:spPr bwMode="auto">
            <a:xfrm>
              <a:off x="2280" y="3572"/>
              <a:ext cx="12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29" name="Line 109"/>
            <p:cNvSpPr>
              <a:spLocks noChangeAspect="1" noChangeShapeType="1"/>
            </p:cNvSpPr>
            <p:nvPr/>
          </p:nvSpPr>
          <p:spPr bwMode="auto">
            <a:xfrm>
              <a:off x="2292" y="3579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0" name="Line 110"/>
            <p:cNvSpPr>
              <a:spLocks noChangeAspect="1" noChangeShapeType="1"/>
            </p:cNvSpPr>
            <p:nvPr/>
          </p:nvSpPr>
          <p:spPr bwMode="auto">
            <a:xfrm>
              <a:off x="2298" y="358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1" name="Line 111"/>
            <p:cNvSpPr>
              <a:spLocks noChangeAspect="1" noChangeShapeType="1"/>
            </p:cNvSpPr>
            <p:nvPr/>
          </p:nvSpPr>
          <p:spPr bwMode="auto">
            <a:xfrm>
              <a:off x="2304" y="3585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2" name="Line 112"/>
            <p:cNvSpPr>
              <a:spLocks noChangeAspect="1" noChangeShapeType="1"/>
            </p:cNvSpPr>
            <p:nvPr/>
          </p:nvSpPr>
          <p:spPr bwMode="auto">
            <a:xfrm>
              <a:off x="2310" y="359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3" name="Line 113"/>
            <p:cNvSpPr>
              <a:spLocks noChangeAspect="1" noChangeShapeType="1"/>
            </p:cNvSpPr>
            <p:nvPr/>
          </p:nvSpPr>
          <p:spPr bwMode="auto">
            <a:xfrm>
              <a:off x="2316" y="3597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4" name="Line 114"/>
            <p:cNvSpPr>
              <a:spLocks noChangeAspect="1" noChangeShapeType="1"/>
            </p:cNvSpPr>
            <p:nvPr/>
          </p:nvSpPr>
          <p:spPr bwMode="auto">
            <a:xfrm>
              <a:off x="2328" y="3597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5" name="Line 115"/>
            <p:cNvSpPr>
              <a:spLocks noChangeAspect="1" noChangeShapeType="1"/>
            </p:cNvSpPr>
            <p:nvPr/>
          </p:nvSpPr>
          <p:spPr bwMode="auto">
            <a:xfrm>
              <a:off x="2334" y="3604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6" name="Line 116"/>
            <p:cNvSpPr>
              <a:spLocks noChangeAspect="1" noChangeShapeType="1"/>
            </p:cNvSpPr>
            <p:nvPr/>
          </p:nvSpPr>
          <p:spPr bwMode="auto">
            <a:xfrm>
              <a:off x="2340" y="3610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7" name="Freeform 117"/>
            <p:cNvSpPr>
              <a:spLocks noChangeAspect="1"/>
            </p:cNvSpPr>
            <p:nvPr/>
          </p:nvSpPr>
          <p:spPr bwMode="auto">
            <a:xfrm>
              <a:off x="2346" y="3610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8" name="Line 118"/>
            <p:cNvSpPr>
              <a:spLocks noChangeAspect="1" noChangeShapeType="1"/>
            </p:cNvSpPr>
            <p:nvPr/>
          </p:nvSpPr>
          <p:spPr bwMode="auto">
            <a:xfrm>
              <a:off x="2352" y="3616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39" name="Freeform 119"/>
            <p:cNvSpPr>
              <a:spLocks noChangeAspect="1"/>
            </p:cNvSpPr>
            <p:nvPr/>
          </p:nvSpPr>
          <p:spPr bwMode="auto">
            <a:xfrm>
              <a:off x="2364" y="3616"/>
              <a:ext cx="6" cy="7"/>
            </a:xfrm>
            <a:custGeom>
              <a:avLst/>
              <a:gdLst>
                <a:gd name="T0" fmla="*/ 0 w 6"/>
                <a:gd name="T1" fmla="*/ 0 h 7"/>
                <a:gd name="T2" fmla="*/ 6 w 6"/>
                <a:gd name="T3" fmla="*/ 0 h 7"/>
                <a:gd name="T4" fmla="*/ 6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6" y="0"/>
                  </a:lnTo>
                  <a:lnTo>
                    <a:pt x="6" y="7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0" name="Line 120"/>
            <p:cNvSpPr>
              <a:spLocks noChangeAspect="1" noChangeShapeType="1"/>
            </p:cNvSpPr>
            <p:nvPr/>
          </p:nvSpPr>
          <p:spPr bwMode="auto">
            <a:xfrm>
              <a:off x="2370" y="3623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1" name="Line 121"/>
            <p:cNvSpPr>
              <a:spLocks noChangeAspect="1" noChangeShapeType="1"/>
            </p:cNvSpPr>
            <p:nvPr/>
          </p:nvSpPr>
          <p:spPr bwMode="auto">
            <a:xfrm>
              <a:off x="2376" y="3623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2" name="Freeform 122"/>
            <p:cNvSpPr>
              <a:spLocks noChangeAspect="1"/>
            </p:cNvSpPr>
            <p:nvPr/>
          </p:nvSpPr>
          <p:spPr bwMode="auto">
            <a:xfrm>
              <a:off x="2382" y="3623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3" name="Line 123"/>
            <p:cNvSpPr>
              <a:spLocks noChangeAspect="1" noChangeShapeType="1"/>
            </p:cNvSpPr>
            <p:nvPr/>
          </p:nvSpPr>
          <p:spPr bwMode="auto">
            <a:xfrm>
              <a:off x="2388" y="3629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4" name="Line 124"/>
            <p:cNvSpPr>
              <a:spLocks noChangeAspect="1" noChangeShapeType="1"/>
            </p:cNvSpPr>
            <p:nvPr/>
          </p:nvSpPr>
          <p:spPr bwMode="auto">
            <a:xfrm>
              <a:off x="2400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5" name="Line 125"/>
            <p:cNvSpPr>
              <a:spLocks noChangeAspect="1" noChangeShapeType="1"/>
            </p:cNvSpPr>
            <p:nvPr/>
          </p:nvSpPr>
          <p:spPr bwMode="auto">
            <a:xfrm>
              <a:off x="2406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6" name="Freeform 126"/>
            <p:cNvSpPr>
              <a:spLocks noChangeAspect="1"/>
            </p:cNvSpPr>
            <p:nvPr/>
          </p:nvSpPr>
          <p:spPr bwMode="auto">
            <a:xfrm>
              <a:off x="2412" y="362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7" name="Line 127"/>
            <p:cNvSpPr>
              <a:spLocks noChangeAspect="1" noChangeShapeType="1"/>
            </p:cNvSpPr>
            <p:nvPr/>
          </p:nvSpPr>
          <p:spPr bwMode="auto">
            <a:xfrm>
              <a:off x="241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8" name="Line 128"/>
            <p:cNvSpPr>
              <a:spLocks noChangeAspect="1" noChangeShapeType="1"/>
            </p:cNvSpPr>
            <p:nvPr/>
          </p:nvSpPr>
          <p:spPr bwMode="auto">
            <a:xfrm>
              <a:off x="242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49" name="Line 129"/>
            <p:cNvSpPr>
              <a:spLocks noChangeAspect="1" noChangeShapeType="1"/>
            </p:cNvSpPr>
            <p:nvPr/>
          </p:nvSpPr>
          <p:spPr bwMode="auto">
            <a:xfrm>
              <a:off x="2430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0" name="Line 130"/>
            <p:cNvSpPr>
              <a:spLocks noChangeAspect="1" noChangeShapeType="1"/>
            </p:cNvSpPr>
            <p:nvPr/>
          </p:nvSpPr>
          <p:spPr bwMode="auto">
            <a:xfrm>
              <a:off x="244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1" name="Line 131"/>
            <p:cNvSpPr>
              <a:spLocks noChangeAspect="1" noChangeShapeType="1"/>
            </p:cNvSpPr>
            <p:nvPr/>
          </p:nvSpPr>
          <p:spPr bwMode="auto">
            <a:xfrm>
              <a:off x="244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2" name="Freeform 132"/>
            <p:cNvSpPr>
              <a:spLocks noChangeAspect="1"/>
            </p:cNvSpPr>
            <p:nvPr/>
          </p:nvSpPr>
          <p:spPr bwMode="auto">
            <a:xfrm>
              <a:off x="2454" y="3635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3" name="Line 133"/>
            <p:cNvSpPr>
              <a:spLocks noChangeAspect="1" noChangeShapeType="1"/>
            </p:cNvSpPr>
            <p:nvPr/>
          </p:nvSpPr>
          <p:spPr bwMode="auto">
            <a:xfrm>
              <a:off x="246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4" name="Line 134"/>
            <p:cNvSpPr>
              <a:spLocks noChangeAspect="1" noChangeShapeType="1"/>
            </p:cNvSpPr>
            <p:nvPr/>
          </p:nvSpPr>
          <p:spPr bwMode="auto">
            <a:xfrm>
              <a:off x="2466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5" name="Line 135"/>
            <p:cNvSpPr>
              <a:spLocks noChangeAspect="1" noChangeShapeType="1"/>
            </p:cNvSpPr>
            <p:nvPr/>
          </p:nvSpPr>
          <p:spPr bwMode="auto">
            <a:xfrm>
              <a:off x="247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6" name="Line 136"/>
            <p:cNvSpPr>
              <a:spLocks noChangeAspect="1" noChangeShapeType="1"/>
            </p:cNvSpPr>
            <p:nvPr/>
          </p:nvSpPr>
          <p:spPr bwMode="auto">
            <a:xfrm>
              <a:off x="248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7" name="Line 137"/>
            <p:cNvSpPr>
              <a:spLocks noChangeAspect="1" noChangeShapeType="1"/>
            </p:cNvSpPr>
            <p:nvPr/>
          </p:nvSpPr>
          <p:spPr bwMode="auto">
            <a:xfrm>
              <a:off x="249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8" name="Line 138"/>
            <p:cNvSpPr>
              <a:spLocks noChangeAspect="1" noChangeShapeType="1"/>
            </p:cNvSpPr>
            <p:nvPr/>
          </p:nvSpPr>
          <p:spPr bwMode="auto">
            <a:xfrm>
              <a:off x="249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59" name="Line 139"/>
            <p:cNvSpPr>
              <a:spLocks noChangeAspect="1" noChangeShapeType="1"/>
            </p:cNvSpPr>
            <p:nvPr/>
          </p:nvSpPr>
          <p:spPr bwMode="auto">
            <a:xfrm>
              <a:off x="2502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0" name="Line 140"/>
            <p:cNvSpPr>
              <a:spLocks noChangeAspect="1" noChangeShapeType="1"/>
            </p:cNvSpPr>
            <p:nvPr/>
          </p:nvSpPr>
          <p:spPr bwMode="auto">
            <a:xfrm>
              <a:off x="251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1" name="Line 141"/>
            <p:cNvSpPr>
              <a:spLocks noChangeAspect="1" noChangeShapeType="1"/>
            </p:cNvSpPr>
            <p:nvPr/>
          </p:nvSpPr>
          <p:spPr bwMode="auto">
            <a:xfrm>
              <a:off x="252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2" name="Line 142"/>
            <p:cNvSpPr>
              <a:spLocks noChangeAspect="1" noChangeShapeType="1"/>
            </p:cNvSpPr>
            <p:nvPr/>
          </p:nvSpPr>
          <p:spPr bwMode="auto">
            <a:xfrm>
              <a:off x="252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3" name="Line 143"/>
            <p:cNvSpPr>
              <a:spLocks noChangeAspect="1" noChangeShapeType="1"/>
            </p:cNvSpPr>
            <p:nvPr/>
          </p:nvSpPr>
          <p:spPr bwMode="auto">
            <a:xfrm>
              <a:off x="2532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4" name="Line 144"/>
            <p:cNvSpPr>
              <a:spLocks noChangeAspect="1" noChangeShapeType="1"/>
            </p:cNvSpPr>
            <p:nvPr/>
          </p:nvSpPr>
          <p:spPr bwMode="auto">
            <a:xfrm>
              <a:off x="2538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5" name="Line 145"/>
            <p:cNvSpPr>
              <a:spLocks noChangeAspect="1" noChangeShapeType="1"/>
            </p:cNvSpPr>
            <p:nvPr/>
          </p:nvSpPr>
          <p:spPr bwMode="auto">
            <a:xfrm>
              <a:off x="255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6" name="Line 146"/>
            <p:cNvSpPr>
              <a:spLocks noChangeAspect="1" noChangeShapeType="1"/>
            </p:cNvSpPr>
            <p:nvPr/>
          </p:nvSpPr>
          <p:spPr bwMode="auto">
            <a:xfrm>
              <a:off x="255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7" name="Line 147"/>
            <p:cNvSpPr>
              <a:spLocks noChangeAspect="1" noChangeShapeType="1"/>
            </p:cNvSpPr>
            <p:nvPr/>
          </p:nvSpPr>
          <p:spPr bwMode="auto">
            <a:xfrm>
              <a:off x="2562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8" name="Line 148"/>
            <p:cNvSpPr>
              <a:spLocks noChangeAspect="1" noChangeShapeType="1"/>
            </p:cNvSpPr>
            <p:nvPr/>
          </p:nvSpPr>
          <p:spPr bwMode="auto">
            <a:xfrm>
              <a:off x="256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69" name="Line 149"/>
            <p:cNvSpPr>
              <a:spLocks noChangeAspect="1" noChangeShapeType="1"/>
            </p:cNvSpPr>
            <p:nvPr/>
          </p:nvSpPr>
          <p:spPr bwMode="auto">
            <a:xfrm>
              <a:off x="257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0" name="Freeform 150"/>
            <p:cNvSpPr>
              <a:spLocks noChangeAspect="1"/>
            </p:cNvSpPr>
            <p:nvPr/>
          </p:nvSpPr>
          <p:spPr bwMode="auto">
            <a:xfrm>
              <a:off x="2580" y="3635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1" name="Line 151"/>
            <p:cNvSpPr>
              <a:spLocks noChangeAspect="1" noChangeShapeType="1"/>
            </p:cNvSpPr>
            <p:nvPr/>
          </p:nvSpPr>
          <p:spPr bwMode="auto">
            <a:xfrm>
              <a:off x="259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2" name="Line 152"/>
            <p:cNvSpPr>
              <a:spLocks noChangeAspect="1" noChangeShapeType="1"/>
            </p:cNvSpPr>
            <p:nvPr/>
          </p:nvSpPr>
          <p:spPr bwMode="auto">
            <a:xfrm>
              <a:off x="259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3" name="Line 153"/>
            <p:cNvSpPr>
              <a:spLocks noChangeAspect="1" noChangeShapeType="1"/>
            </p:cNvSpPr>
            <p:nvPr/>
          </p:nvSpPr>
          <p:spPr bwMode="auto">
            <a:xfrm>
              <a:off x="260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4" name="Freeform 154"/>
            <p:cNvSpPr>
              <a:spLocks noChangeAspect="1"/>
            </p:cNvSpPr>
            <p:nvPr/>
          </p:nvSpPr>
          <p:spPr bwMode="auto">
            <a:xfrm>
              <a:off x="2610" y="3635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5" name="Freeform 155"/>
            <p:cNvSpPr>
              <a:spLocks noChangeAspect="1"/>
            </p:cNvSpPr>
            <p:nvPr/>
          </p:nvSpPr>
          <p:spPr bwMode="auto">
            <a:xfrm>
              <a:off x="2616" y="3635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6" name="Line 156"/>
            <p:cNvSpPr>
              <a:spLocks noChangeAspect="1" noChangeShapeType="1"/>
            </p:cNvSpPr>
            <p:nvPr/>
          </p:nvSpPr>
          <p:spPr bwMode="auto">
            <a:xfrm>
              <a:off x="262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7" name="Line 157"/>
            <p:cNvSpPr>
              <a:spLocks noChangeAspect="1" noChangeShapeType="1"/>
            </p:cNvSpPr>
            <p:nvPr/>
          </p:nvSpPr>
          <p:spPr bwMode="auto">
            <a:xfrm>
              <a:off x="263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8" name="Line 158"/>
            <p:cNvSpPr>
              <a:spLocks noChangeAspect="1" noChangeShapeType="1"/>
            </p:cNvSpPr>
            <p:nvPr/>
          </p:nvSpPr>
          <p:spPr bwMode="auto">
            <a:xfrm>
              <a:off x="264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79" name="Line 159"/>
            <p:cNvSpPr>
              <a:spLocks noChangeAspect="1" noChangeShapeType="1"/>
            </p:cNvSpPr>
            <p:nvPr/>
          </p:nvSpPr>
          <p:spPr bwMode="auto">
            <a:xfrm>
              <a:off x="264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0" name="Line 160"/>
            <p:cNvSpPr>
              <a:spLocks noChangeAspect="1" noChangeShapeType="1"/>
            </p:cNvSpPr>
            <p:nvPr/>
          </p:nvSpPr>
          <p:spPr bwMode="auto">
            <a:xfrm>
              <a:off x="2652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1" name="Line 161"/>
            <p:cNvSpPr>
              <a:spLocks noChangeAspect="1" noChangeShapeType="1"/>
            </p:cNvSpPr>
            <p:nvPr/>
          </p:nvSpPr>
          <p:spPr bwMode="auto">
            <a:xfrm>
              <a:off x="266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2" name="Line 162"/>
            <p:cNvSpPr>
              <a:spLocks noChangeAspect="1" noChangeShapeType="1"/>
            </p:cNvSpPr>
            <p:nvPr/>
          </p:nvSpPr>
          <p:spPr bwMode="auto">
            <a:xfrm>
              <a:off x="267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3" name="Line 163"/>
            <p:cNvSpPr>
              <a:spLocks noChangeAspect="1" noChangeShapeType="1"/>
            </p:cNvSpPr>
            <p:nvPr/>
          </p:nvSpPr>
          <p:spPr bwMode="auto">
            <a:xfrm>
              <a:off x="267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4" name="Line 164"/>
            <p:cNvSpPr>
              <a:spLocks noChangeAspect="1" noChangeShapeType="1"/>
            </p:cNvSpPr>
            <p:nvPr/>
          </p:nvSpPr>
          <p:spPr bwMode="auto">
            <a:xfrm>
              <a:off x="268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5" name="Line 165"/>
            <p:cNvSpPr>
              <a:spLocks noChangeAspect="1" noChangeShapeType="1"/>
            </p:cNvSpPr>
            <p:nvPr/>
          </p:nvSpPr>
          <p:spPr bwMode="auto">
            <a:xfrm>
              <a:off x="268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6" name="Line 166"/>
            <p:cNvSpPr>
              <a:spLocks noChangeAspect="1" noChangeShapeType="1"/>
            </p:cNvSpPr>
            <p:nvPr/>
          </p:nvSpPr>
          <p:spPr bwMode="auto">
            <a:xfrm>
              <a:off x="2694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7" name="Line 167"/>
            <p:cNvSpPr>
              <a:spLocks noChangeAspect="1" noChangeShapeType="1"/>
            </p:cNvSpPr>
            <p:nvPr/>
          </p:nvSpPr>
          <p:spPr bwMode="auto">
            <a:xfrm>
              <a:off x="270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8" name="Line 168"/>
            <p:cNvSpPr>
              <a:spLocks noChangeAspect="1" noChangeShapeType="1"/>
            </p:cNvSpPr>
            <p:nvPr/>
          </p:nvSpPr>
          <p:spPr bwMode="auto">
            <a:xfrm>
              <a:off x="271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89" name="Line 169"/>
            <p:cNvSpPr>
              <a:spLocks noChangeAspect="1" noChangeShapeType="1"/>
            </p:cNvSpPr>
            <p:nvPr/>
          </p:nvSpPr>
          <p:spPr bwMode="auto">
            <a:xfrm>
              <a:off x="271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0" name="Line 170"/>
            <p:cNvSpPr>
              <a:spLocks noChangeAspect="1" noChangeShapeType="1"/>
            </p:cNvSpPr>
            <p:nvPr/>
          </p:nvSpPr>
          <p:spPr bwMode="auto">
            <a:xfrm>
              <a:off x="272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1" name="Line 171"/>
            <p:cNvSpPr>
              <a:spLocks noChangeAspect="1" noChangeShapeType="1"/>
            </p:cNvSpPr>
            <p:nvPr/>
          </p:nvSpPr>
          <p:spPr bwMode="auto">
            <a:xfrm>
              <a:off x="2730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2" name="Line 172"/>
            <p:cNvSpPr>
              <a:spLocks noChangeAspect="1" noChangeShapeType="1"/>
            </p:cNvSpPr>
            <p:nvPr/>
          </p:nvSpPr>
          <p:spPr bwMode="auto">
            <a:xfrm>
              <a:off x="274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3" name="Line 173"/>
            <p:cNvSpPr>
              <a:spLocks noChangeAspect="1" noChangeShapeType="1"/>
            </p:cNvSpPr>
            <p:nvPr/>
          </p:nvSpPr>
          <p:spPr bwMode="auto">
            <a:xfrm>
              <a:off x="274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4" name="Line 174"/>
            <p:cNvSpPr>
              <a:spLocks noChangeAspect="1" noChangeShapeType="1"/>
            </p:cNvSpPr>
            <p:nvPr/>
          </p:nvSpPr>
          <p:spPr bwMode="auto">
            <a:xfrm>
              <a:off x="275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5" name="Line 175"/>
            <p:cNvSpPr>
              <a:spLocks noChangeAspect="1" noChangeShapeType="1"/>
            </p:cNvSpPr>
            <p:nvPr/>
          </p:nvSpPr>
          <p:spPr bwMode="auto">
            <a:xfrm>
              <a:off x="276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6" name="Line 176"/>
            <p:cNvSpPr>
              <a:spLocks noChangeAspect="1" noChangeShapeType="1"/>
            </p:cNvSpPr>
            <p:nvPr/>
          </p:nvSpPr>
          <p:spPr bwMode="auto">
            <a:xfrm>
              <a:off x="2766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7" name="Freeform 177"/>
            <p:cNvSpPr>
              <a:spLocks noChangeAspect="1"/>
            </p:cNvSpPr>
            <p:nvPr/>
          </p:nvSpPr>
          <p:spPr bwMode="auto">
            <a:xfrm>
              <a:off x="2778" y="3629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8" name="Line 178"/>
            <p:cNvSpPr>
              <a:spLocks noChangeAspect="1" noChangeShapeType="1"/>
            </p:cNvSpPr>
            <p:nvPr/>
          </p:nvSpPr>
          <p:spPr bwMode="auto">
            <a:xfrm>
              <a:off x="2784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499" name="Line 179"/>
            <p:cNvSpPr>
              <a:spLocks noChangeAspect="1" noChangeShapeType="1"/>
            </p:cNvSpPr>
            <p:nvPr/>
          </p:nvSpPr>
          <p:spPr bwMode="auto">
            <a:xfrm>
              <a:off x="2790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0" name="Line 180"/>
            <p:cNvSpPr>
              <a:spLocks noChangeAspect="1" noChangeShapeType="1"/>
            </p:cNvSpPr>
            <p:nvPr/>
          </p:nvSpPr>
          <p:spPr bwMode="auto">
            <a:xfrm>
              <a:off x="2796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1" name="Line 181"/>
            <p:cNvSpPr>
              <a:spLocks noChangeAspect="1" noChangeShapeType="1"/>
            </p:cNvSpPr>
            <p:nvPr/>
          </p:nvSpPr>
          <p:spPr bwMode="auto">
            <a:xfrm>
              <a:off x="2802" y="3629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2" name="Freeform 182"/>
            <p:cNvSpPr>
              <a:spLocks noChangeAspect="1"/>
            </p:cNvSpPr>
            <p:nvPr/>
          </p:nvSpPr>
          <p:spPr bwMode="auto">
            <a:xfrm>
              <a:off x="2814" y="3629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3" name="Line 183"/>
            <p:cNvSpPr>
              <a:spLocks noChangeAspect="1" noChangeShapeType="1"/>
            </p:cNvSpPr>
            <p:nvPr/>
          </p:nvSpPr>
          <p:spPr bwMode="auto">
            <a:xfrm>
              <a:off x="282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4" name="Line 184"/>
            <p:cNvSpPr>
              <a:spLocks noChangeAspect="1" noChangeShapeType="1"/>
            </p:cNvSpPr>
            <p:nvPr/>
          </p:nvSpPr>
          <p:spPr bwMode="auto">
            <a:xfrm>
              <a:off x="282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5" name="Line 185"/>
            <p:cNvSpPr>
              <a:spLocks noChangeAspect="1" noChangeShapeType="1"/>
            </p:cNvSpPr>
            <p:nvPr/>
          </p:nvSpPr>
          <p:spPr bwMode="auto">
            <a:xfrm>
              <a:off x="283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6" name="Line 186"/>
            <p:cNvSpPr>
              <a:spLocks noChangeAspect="1" noChangeShapeType="1"/>
            </p:cNvSpPr>
            <p:nvPr/>
          </p:nvSpPr>
          <p:spPr bwMode="auto">
            <a:xfrm>
              <a:off x="283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7" name="Line 187"/>
            <p:cNvSpPr>
              <a:spLocks noChangeAspect="1" noChangeShapeType="1"/>
            </p:cNvSpPr>
            <p:nvPr/>
          </p:nvSpPr>
          <p:spPr bwMode="auto">
            <a:xfrm>
              <a:off x="2844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8" name="Line 188"/>
            <p:cNvSpPr>
              <a:spLocks noChangeAspect="1" noChangeShapeType="1"/>
            </p:cNvSpPr>
            <p:nvPr/>
          </p:nvSpPr>
          <p:spPr bwMode="auto">
            <a:xfrm>
              <a:off x="285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09" name="Line 189"/>
            <p:cNvSpPr>
              <a:spLocks noChangeAspect="1" noChangeShapeType="1"/>
            </p:cNvSpPr>
            <p:nvPr/>
          </p:nvSpPr>
          <p:spPr bwMode="auto">
            <a:xfrm>
              <a:off x="286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0" name="Line 190"/>
            <p:cNvSpPr>
              <a:spLocks noChangeAspect="1" noChangeShapeType="1"/>
            </p:cNvSpPr>
            <p:nvPr/>
          </p:nvSpPr>
          <p:spPr bwMode="auto">
            <a:xfrm>
              <a:off x="286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1" name="Line 191"/>
            <p:cNvSpPr>
              <a:spLocks noChangeAspect="1" noChangeShapeType="1"/>
            </p:cNvSpPr>
            <p:nvPr/>
          </p:nvSpPr>
          <p:spPr bwMode="auto">
            <a:xfrm>
              <a:off x="287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2" name="Line 192"/>
            <p:cNvSpPr>
              <a:spLocks noChangeAspect="1" noChangeShapeType="1"/>
            </p:cNvSpPr>
            <p:nvPr/>
          </p:nvSpPr>
          <p:spPr bwMode="auto">
            <a:xfrm>
              <a:off x="2880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3" name="Line 193"/>
            <p:cNvSpPr>
              <a:spLocks noChangeAspect="1" noChangeShapeType="1"/>
            </p:cNvSpPr>
            <p:nvPr/>
          </p:nvSpPr>
          <p:spPr bwMode="auto">
            <a:xfrm>
              <a:off x="289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4" name="Line 194"/>
            <p:cNvSpPr>
              <a:spLocks noChangeAspect="1" noChangeShapeType="1"/>
            </p:cNvSpPr>
            <p:nvPr/>
          </p:nvSpPr>
          <p:spPr bwMode="auto">
            <a:xfrm>
              <a:off x="289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5" name="Line 195"/>
            <p:cNvSpPr>
              <a:spLocks noChangeAspect="1" noChangeShapeType="1"/>
            </p:cNvSpPr>
            <p:nvPr/>
          </p:nvSpPr>
          <p:spPr bwMode="auto">
            <a:xfrm>
              <a:off x="290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6" name="Line 196"/>
            <p:cNvSpPr>
              <a:spLocks noChangeAspect="1" noChangeShapeType="1"/>
            </p:cNvSpPr>
            <p:nvPr/>
          </p:nvSpPr>
          <p:spPr bwMode="auto">
            <a:xfrm>
              <a:off x="291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7" name="Line 197"/>
            <p:cNvSpPr>
              <a:spLocks noChangeAspect="1" noChangeShapeType="1"/>
            </p:cNvSpPr>
            <p:nvPr/>
          </p:nvSpPr>
          <p:spPr bwMode="auto">
            <a:xfrm>
              <a:off x="2916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8" name="Line 198"/>
            <p:cNvSpPr>
              <a:spLocks noChangeAspect="1" noChangeShapeType="1"/>
            </p:cNvSpPr>
            <p:nvPr/>
          </p:nvSpPr>
          <p:spPr bwMode="auto">
            <a:xfrm>
              <a:off x="292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19" name="Line 199"/>
            <p:cNvSpPr>
              <a:spLocks noChangeAspect="1" noChangeShapeType="1"/>
            </p:cNvSpPr>
            <p:nvPr/>
          </p:nvSpPr>
          <p:spPr bwMode="auto">
            <a:xfrm>
              <a:off x="2934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0" name="Line 200"/>
            <p:cNvSpPr>
              <a:spLocks noChangeAspect="1" noChangeShapeType="1"/>
            </p:cNvSpPr>
            <p:nvPr/>
          </p:nvSpPr>
          <p:spPr bwMode="auto">
            <a:xfrm>
              <a:off x="294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1" name="Line 201"/>
            <p:cNvSpPr>
              <a:spLocks noChangeAspect="1" noChangeShapeType="1"/>
            </p:cNvSpPr>
            <p:nvPr/>
          </p:nvSpPr>
          <p:spPr bwMode="auto">
            <a:xfrm>
              <a:off x="294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2" name="Line 202"/>
            <p:cNvSpPr>
              <a:spLocks noChangeAspect="1" noChangeShapeType="1"/>
            </p:cNvSpPr>
            <p:nvPr/>
          </p:nvSpPr>
          <p:spPr bwMode="auto">
            <a:xfrm>
              <a:off x="2952" y="3635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3" name="Freeform 203"/>
            <p:cNvSpPr>
              <a:spLocks noChangeAspect="1"/>
            </p:cNvSpPr>
            <p:nvPr/>
          </p:nvSpPr>
          <p:spPr bwMode="auto">
            <a:xfrm>
              <a:off x="2964" y="3635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4" name="Line 204"/>
            <p:cNvSpPr>
              <a:spLocks noChangeAspect="1" noChangeShapeType="1"/>
            </p:cNvSpPr>
            <p:nvPr/>
          </p:nvSpPr>
          <p:spPr bwMode="auto">
            <a:xfrm>
              <a:off x="297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5" name="Line 205"/>
            <p:cNvSpPr>
              <a:spLocks noChangeAspect="1" noChangeShapeType="1"/>
            </p:cNvSpPr>
            <p:nvPr/>
          </p:nvSpPr>
          <p:spPr bwMode="auto">
            <a:xfrm>
              <a:off x="297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6" name="Line 206"/>
            <p:cNvSpPr>
              <a:spLocks noChangeAspect="1" noChangeShapeType="1"/>
            </p:cNvSpPr>
            <p:nvPr/>
          </p:nvSpPr>
          <p:spPr bwMode="auto">
            <a:xfrm>
              <a:off x="2982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7" name="Line 207"/>
            <p:cNvSpPr>
              <a:spLocks noChangeAspect="1" noChangeShapeType="1"/>
            </p:cNvSpPr>
            <p:nvPr/>
          </p:nvSpPr>
          <p:spPr bwMode="auto">
            <a:xfrm>
              <a:off x="298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8" name="Line 208"/>
            <p:cNvSpPr>
              <a:spLocks noChangeAspect="1" noChangeShapeType="1"/>
            </p:cNvSpPr>
            <p:nvPr/>
          </p:nvSpPr>
          <p:spPr bwMode="auto">
            <a:xfrm>
              <a:off x="2994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29" name="Line 209"/>
            <p:cNvSpPr>
              <a:spLocks noChangeAspect="1" noChangeShapeType="1"/>
            </p:cNvSpPr>
            <p:nvPr/>
          </p:nvSpPr>
          <p:spPr bwMode="auto">
            <a:xfrm>
              <a:off x="300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0" name="Line 210"/>
            <p:cNvSpPr>
              <a:spLocks noChangeAspect="1" noChangeShapeType="1"/>
            </p:cNvSpPr>
            <p:nvPr/>
          </p:nvSpPr>
          <p:spPr bwMode="auto">
            <a:xfrm>
              <a:off x="3012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1" name="Line 211"/>
            <p:cNvSpPr>
              <a:spLocks noChangeAspect="1" noChangeShapeType="1"/>
            </p:cNvSpPr>
            <p:nvPr/>
          </p:nvSpPr>
          <p:spPr bwMode="auto">
            <a:xfrm>
              <a:off x="301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2" name="Line 212"/>
            <p:cNvSpPr>
              <a:spLocks noChangeAspect="1" noChangeShapeType="1"/>
            </p:cNvSpPr>
            <p:nvPr/>
          </p:nvSpPr>
          <p:spPr bwMode="auto">
            <a:xfrm>
              <a:off x="302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3" name="Line 213"/>
            <p:cNvSpPr>
              <a:spLocks noChangeAspect="1" noChangeShapeType="1"/>
            </p:cNvSpPr>
            <p:nvPr/>
          </p:nvSpPr>
          <p:spPr bwMode="auto">
            <a:xfrm>
              <a:off x="3030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4" name="Line 214"/>
            <p:cNvSpPr>
              <a:spLocks noChangeAspect="1" noChangeShapeType="1"/>
            </p:cNvSpPr>
            <p:nvPr/>
          </p:nvSpPr>
          <p:spPr bwMode="auto">
            <a:xfrm>
              <a:off x="3042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5" name="Line 215"/>
            <p:cNvSpPr>
              <a:spLocks noChangeAspect="1" noChangeShapeType="1"/>
            </p:cNvSpPr>
            <p:nvPr/>
          </p:nvSpPr>
          <p:spPr bwMode="auto">
            <a:xfrm>
              <a:off x="304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6" name="Line 216"/>
            <p:cNvSpPr>
              <a:spLocks noChangeAspect="1" noChangeShapeType="1"/>
            </p:cNvSpPr>
            <p:nvPr/>
          </p:nvSpPr>
          <p:spPr bwMode="auto">
            <a:xfrm>
              <a:off x="305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7" name="Freeform 217"/>
            <p:cNvSpPr>
              <a:spLocks noChangeAspect="1"/>
            </p:cNvSpPr>
            <p:nvPr/>
          </p:nvSpPr>
          <p:spPr bwMode="auto">
            <a:xfrm>
              <a:off x="3060" y="3641"/>
              <a:ext cx="6" cy="7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7 h 7"/>
                <a:gd name="T4" fmla="*/ 6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7"/>
                  </a:lnTo>
                  <a:lnTo>
                    <a:pt x="6" y="7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8" name="Freeform 218"/>
            <p:cNvSpPr>
              <a:spLocks noChangeAspect="1"/>
            </p:cNvSpPr>
            <p:nvPr/>
          </p:nvSpPr>
          <p:spPr bwMode="auto">
            <a:xfrm>
              <a:off x="3066" y="3641"/>
              <a:ext cx="12" cy="7"/>
            </a:xfrm>
            <a:custGeom>
              <a:avLst/>
              <a:gdLst>
                <a:gd name="T0" fmla="*/ 0 w 12"/>
                <a:gd name="T1" fmla="*/ 7 h 7"/>
                <a:gd name="T2" fmla="*/ 6 w 12"/>
                <a:gd name="T3" fmla="*/ 7 h 7"/>
                <a:gd name="T4" fmla="*/ 12 w 1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lnTo>
                    <a:pt x="6" y="7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39" name="Line 219"/>
            <p:cNvSpPr>
              <a:spLocks noChangeAspect="1" noChangeShapeType="1"/>
            </p:cNvSpPr>
            <p:nvPr/>
          </p:nvSpPr>
          <p:spPr bwMode="auto">
            <a:xfrm>
              <a:off x="3078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0" name="Line 220"/>
            <p:cNvSpPr>
              <a:spLocks noChangeAspect="1" noChangeShapeType="1"/>
            </p:cNvSpPr>
            <p:nvPr/>
          </p:nvSpPr>
          <p:spPr bwMode="auto">
            <a:xfrm>
              <a:off x="3084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1" name="Line 221"/>
            <p:cNvSpPr>
              <a:spLocks noChangeAspect="1" noChangeShapeType="1"/>
            </p:cNvSpPr>
            <p:nvPr/>
          </p:nvSpPr>
          <p:spPr bwMode="auto">
            <a:xfrm>
              <a:off x="3090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2" name="Line 222"/>
            <p:cNvSpPr>
              <a:spLocks noChangeAspect="1" noChangeShapeType="1"/>
            </p:cNvSpPr>
            <p:nvPr/>
          </p:nvSpPr>
          <p:spPr bwMode="auto">
            <a:xfrm>
              <a:off x="3096" y="364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3" name="Line 223"/>
            <p:cNvSpPr>
              <a:spLocks noChangeAspect="1" noChangeShapeType="1"/>
            </p:cNvSpPr>
            <p:nvPr/>
          </p:nvSpPr>
          <p:spPr bwMode="auto">
            <a:xfrm>
              <a:off x="3102" y="3641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4" name="Freeform 224"/>
            <p:cNvSpPr>
              <a:spLocks noChangeAspect="1"/>
            </p:cNvSpPr>
            <p:nvPr/>
          </p:nvSpPr>
          <p:spPr bwMode="auto">
            <a:xfrm>
              <a:off x="3114" y="3635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5" name="Line 225"/>
            <p:cNvSpPr>
              <a:spLocks noChangeAspect="1" noChangeShapeType="1"/>
            </p:cNvSpPr>
            <p:nvPr/>
          </p:nvSpPr>
          <p:spPr bwMode="auto">
            <a:xfrm>
              <a:off x="3120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6" name="Line 226"/>
            <p:cNvSpPr>
              <a:spLocks noChangeAspect="1" noChangeShapeType="1"/>
            </p:cNvSpPr>
            <p:nvPr/>
          </p:nvSpPr>
          <p:spPr bwMode="auto">
            <a:xfrm>
              <a:off x="3126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7" name="Line 227"/>
            <p:cNvSpPr>
              <a:spLocks noChangeAspect="1" noChangeShapeType="1"/>
            </p:cNvSpPr>
            <p:nvPr/>
          </p:nvSpPr>
          <p:spPr bwMode="auto">
            <a:xfrm>
              <a:off x="3132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8" name="Line 228"/>
            <p:cNvSpPr>
              <a:spLocks noChangeAspect="1" noChangeShapeType="1"/>
            </p:cNvSpPr>
            <p:nvPr/>
          </p:nvSpPr>
          <p:spPr bwMode="auto">
            <a:xfrm>
              <a:off x="3138" y="3635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49" name="Freeform 229"/>
            <p:cNvSpPr>
              <a:spLocks noChangeAspect="1"/>
            </p:cNvSpPr>
            <p:nvPr/>
          </p:nvSpPr>
          <p:spPr bwMode="auto">
            <a:xfrm>
              <a:off x="3144" y="3629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0" name="Line 230"/>
            <p:cNvSpPr>
              <a:spLocks noChangeAspect="1" noChangeShapeType="1"/>
            </p:cNvSpPr>
            <p:nvPr/>
          </p:nvSpPr>
          <p:spPr bwMode="auto">
            <a:xfrm>
              <a:off x="3156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1" name="Line 231"/>
            <p:cNvSpPr>
              <a:spLocks noChangeAspect="1" noChangeShapeType="1"/>
            </p:cNvSpPr>
            <p:nvPr/>
          </p:nvSpPr>
          <p:spPr bwMode="auto">
            <a:xfrm>
              <a:off x="3162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2" name="Line 232"/>
            <p:cNvSpPr>
              <a:spLocks noChangeAspect="1" noChangeShapeType="1"/>
            </p:cNvSpPr>
            <p:nvPr/>
          </p:nvSpPr>
          <p:spPr bwMode="auto">
            <a:xfrm>
              <a:off x="3168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3" name="Line 233"/>
            <p:cNvSpPr>
              <a:spLocks noChangeAspect="1" noChangeShapeType="1"/>
            </p:cNvSpPr>
            <p:nvPr/>
          </p:nvSpPr>
          <p:spPr bwMode="auto">
            <a:xfrm>
              <a:off x="3174" y="362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4" name="Line 234"/>
            <p:cNvSpPr>
              <a:spLocks noChangeAspect="1" noChangeShapeType="1"/>
            </p:cNvSpPr>
            <p:nvPr/>
          </p:nvSpPr>
          <p:spPr bwMode="auto">
            <a:xfrm flipV="1">
              <a:off x="3180" y="3623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5" name="Line 235"/>
            <p:cNvSpPr>
              <a:spLocks noChangeAspect="1" noChangeShapeType="1"/>
            </p:cNvSpPr>
            <p:nvPr/>
          </p:nvSpPr>
          <p:spPr bwMode="auto">
            <a:xfrm flipV="1">
              <a:off x="3192" y="3616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6" name="Line 236"/>
            <p:cNvSpPr>
              <a:spLocks noChangeAspect="1" noChangeShapeType="1"/>
            </p:cNvSpPr>
            <p:nvPr/>
          </p:nvSpPr>
          <p:spPr bwMode="auto">
            <a:xfrm>
              <a:off x="3198" y="3616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7" name="Freeform 237"/>
            <p:cNvSpPr>
              <a:spLocks noChangeAspect="1"/>
            </p:cNvSpPr>
            <p:nvPr/>
          </p:nvSpPr>
          <p:spPr bwMode="auto">
            <a:xfrm>
              <a:off x="3204" y="3610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8" name="Line 238"/>
            <p:cNvSpPr>
              <a:spLocks noChangeAspect="1" noChangeShapeType="1"/>
            </p:cNvSpPr>
            <p:nvPr/>
          </p:nvSpPr>
          <p:spPr bwMode="auto">
            <a:xfrm>
              <a:off x="3210" y="3610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59" name="Freeform 239"/>
            <p:cNvSpPr>
              <a:spLocks noChangeAspect="1"/>
            </p:cNvSpPr>
            <p:nvPr/>
          </p:nvSpPr>
          <p:spPr bwMode="auto">
            <a:xfrm>
              <a:off x="3216" y="3604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0" name="Line 240"/>
            <p:cNvSpPr>
              <a:spLocks noChangeAspect="1" noChangeShapeType="1"/>
            </p:cNvSpPr>
            <p:nvPr/>
          </p:nvSpPr>
          <p:spPr bwMode="auto">
            <a:xfrm>
              <a:off x="3228" y="3604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1" name="Line 241"/>
            <p:cNvSpPr>
              <a:spLocks noChangeAspect="1" noChangeShapeType="1"/>
            </p:cNvSpPr>
            <p:nvPr/>
          </p:nvSpPr>
          <p:spPr bwMode="auto">
            <a:xfrm flipV="1">
              <a:off x="3234" y="3597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2" name="Line 242"/>
            <p:cNvSpPr>
              <a:spLocks noChangeAspect="1" noChangeShapeType="1"/>
            </p:cNvSpPr>
            <p:nvPr/>
          </p:nvSpPr>
          <p:spPr bwMode="auto">
            <a:xfrm flipV="1">
              <a:off x="3240" y="359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3" name="Line 243"/>
            <p:cNvSpPr>
              <a:spLocks noChangeAspect="1" noChangeShapeType="1"/>
            </p:cNvSpPr>
            <p:nvPr/>
          </p:nvSpPr>
          <p:spPr bwMode="auto">
            <a:xfrm>
              <a:off x="3246" y="3591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4" name="Line 244"/>
            <p:cNvSpPr>
              <a:spLocks noChangeAspect="1" noChangeShapeType="1"/>
            </p:cNvSpPr>
            <p:nvPr/>
          </p:nvSpPr>
          <p:spPr bwMode="auto">
            <a:xfrm flipV="1">
              <a:off x="3252" y="3585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5" name="Line 245"/>
            <p:cNvSpPr>
              <a:spLocks noChangeAspect="1" noChangeShapeType="1"/>
            </p:cNvSpPr>
            <p:nvPr/>
          </p:nvSpPr>
          <p:spPr bwMode="auto">
            <a:xfrm flipV="1">
              <a:off x="3264" y="3579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6" name="Line 246"/>
            <p:cNvSpPr>
              <a:spLocks noChangeAspect="1" noChangeShapeType="1"/>
            </p:cNvSpPr>
            <p:nvPr/>
          </p:nvSpPr>
          <p:spPr bwMode="auto">
            <a:xfrm>
              <a:off x="3270" y="3579"/>
              <a:ext cx="6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7" name="Line 247"/>
            <p:cNvSpPr>
              <a:spLocks noChangeAspect="1" noChangeShapeType="1"/>
            </p:cNvSpPr>
            <p:nvPr/>
          </p:nvSpPr>
          <p:spPr bwMode="auto">
            <a:xfrm flipV="1">
              <a:off x="3276" y="3572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8" name="Line 248"/>
            <p:cNvSpPr>
              <a:spLocks noChangeAspect="1" noChangeShapeType="1"/>
            </p:cNvSpPr>
            <p:nvPr/>
          </p:nvSpPr>
          <p:spPr bwMode="auto">
            <a:xfrm flipV="1">
              <a:off x="3282" y="356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69" name="Line 249"/>
            <p:cNvSpPr>
              <a:spLocks noChangeAspect="1" noChangeShapeType="1"/>
            </p:cNvSpPr>
            <p:nvPr/>
          </p:nvSpPr>
          <p:spPr bwMode="auto">
            <a:xfrm flipV="1">
              <a:off x="3288" y="356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0" name="Line 250"/>
            <p:cNvSpPr>
              <a:spLocks noChangeAspect="1" noChangeShapeType="1"/>
            </p:cNvSpPr>
            <p:nvPr/>
          </p:nvSpPr>
          <p:spPr bwMode="auto">
            <a:xfrm>
              <a:off x="3294" y="3560"/>
              <a:ext cx="12" cy="1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1" name="Line 251"/>
            <p:cNvSpPr>
              <a:spLocks noChangeAspect="1" noChangeShapeType="1"/>
            </p:cNvSpPr>
            <p:nvPr/>
          </p:nvSpPr>
          <p:spPr bwMode="auto">
            <a:xfrm flipV="1">
              <a:off x="3306" y="3553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2" name="Line 252"/>
            <p:cNvSpPr>
              <a:spLocks noChangeAspect="1" noChangeShapeType="1"/>
            </p:cNvSpPr>
            <p:nvPr/>
          </p:nvSpPr>
          <p:spPr bwMode="auto">
            <a:xfrm flipV="1">
              <a:off x="3312" y="354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3" name="Line 253"/>
            <p:cNvSpPr>
              <a:spLocks noChangeAspect="1" noChangeShapeType="1"/>
            </p:cNvSpPr>
            <p:nvPr/>
          </p:nvSpPr>
          <p:spPr bwMode="auto">
            <a:xfrm flipV="1">
              <a:off x="3318" y="354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4" name="Line 254"/>
            <p:cNvSpPr>
              <a:spLocks noChangeAspect="1" noChangeShapeType="1"/>
            </p:cNvSpPr>
            <p:nvPr/>
          </p:nvSpPr>
          <p:spPr bwMode="auto">
            <a:xfrm flipV="1">
              <a:off x="3324" y="3534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5" name="Freeform 255"/>
            <p:cNvSpPr>
              <a:spLocks noChangeAspect="1"/>
            </p:cNvSpPr>
            <p:nvPr/>
          </p:nvSpPr>
          <p:spPr bwMode="auto">
            <a:xfrm>
              <a:off x="3330" y="3534"/>
              <a:ext cx="12" cy="1"/>
            </a:xfrm>
            <a:custGeom>
              <a:avLst/>
              <a:gdLst>
                <a:gd name="T0" fmla="*/ 0 w 12"/>
                <a:gd name="T1" fmla="*/ 6 w 12"/>
                <a:gd name="T2" fmla="*/ 12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6" name="Freeform 256"/>
            <p:cNvSpPr>
              <a:spLocks noChangeAspect="1"/>
            </p:cNvSpPr>
            <p:nvPr/>
          </p:nvSpPr>
          <p:spPr bwMode="auto">
            <a:xfrm>
              <a:off x="3342" y="352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7" name="Freeform 257"/>
            <p:cNvSpPr>
              <a:spLocks noChangeAspect="1"/>
            </p:cNvSpPr>
            <p:nvPr/>
          </p:nvSpPr>
          <p:spPr bwMode="auto">
            <a:xfrm>
              <a:off x="3348" y="3522"/>
              <a:ext cx="6" cy="1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8" name="Line 258"/>
            <p:cNvSpPr>
              <a:spLocks noChangeAspect="1" noChangeShapeType="1"/>
            </p:cNvSpPr>
            <p:nvPr/>
          </p:nvSpPr>
          <p:spPr bwMode="auto">
            <a:xfrm flipV="1">
              <a:off x="3354" y="351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79" name="Line 259"/>
            <p:cNvSpPr>
              <a:spLocks noChangeAspect="1" noChangeShapeType="1"/>
            </p:cNvSpPr>
            <p:nvPr/>
          </p:nvSpPr>
          <p:spPr bwMode="auto">
            <a:xfrm flipV="1">
              <a:off x="3360" y="3509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0" name="Line 260"/>
            <p:cNvSpPr>
              <a:spLocks noChangeAspect="1" noChangeShapeType="1"/>
            </p:cNvSpPr>
            <p:nvPr/>
          </p:nvSpPr>
          <p:spPr bwMode="auto">
            <a:xfrm flipV="1">
              <a:off x="3366" y="3503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1" name="Line 261"/>
            <p:cNvSpPr>
              <a:spLocks noChangeAspect="1" noChangeShapeType="1"/>
            </p:cNvSpPr>
            <p:nvPr/>
          </p:nvSpPr>
          <p:spPr bwMode="auto">
            <a:xfrm flipV="1">
              <a:off x="3378" y="349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2" name="Line 262"/>
            <p:cNvSpPr>
              <a:spLocks noChangeAspect="1" noChangeShapeType="1"/>
            </p:cNvSpPr>
            <p:nvPr/>
          </p:nvSpPr>
          <p:spPr bwMode="auto">
            <a:xfrm flipV="1">
              <a:off x="3384" y="3490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3" name="Line 263"/>
            <p:cNvSpPr>
              <a:spLocks noChangeAspect="1" noChangeShapeType="1"/>
            </p:cNvSpPr>
            <p:nvPr/>
          </p:nvSpPr>
          <p:spPr bwMode="auto">
            <a:xfrm flipV="1">
              <a:off x="3390" y="3484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4" name="Line 264"/>
            <p:cNvSpPr>
              <a:spLocks noChangeAspect="1" noChangeShapeType="1"/>
            </p:cNvSpPr>
            <p:nvPr/>
          </p:nvSpPr>
          <p:spPr bwMode="auto">
            <a:xfrm flipV="1">
              <a:off x="3396" y="347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5" name="Line 265"/>
            <p:cNvSpPr>
              <a:spLocks noChangeAspect="1" noChangeShapeType="1"/>
            </p:cNvSpPr>
            <p:nvPr/>
          </p:nvSpPr>
          <p:spPr bwMode="auto">
            <a:xfrm flipV="1">
              <a:off x="3402" y="3465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6" name="Line 266"/>
            <p:cNvSpPr>
              <a:spLocks noChangeAspect="1" noChangeShapeType="1"/>
            </p:cNvSpPr>
            <p:nvPr/>
          </p:nvSpPr>
          <p:spPr bwMode="auto">
            <a:xfrm flipV="1">
              <a:off x="3408" y="3459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7" name="Freeform 267"/>
            <p:cNvSpPr>
              <a:spLocks noChangeAspect="1"/>
            </p:cNvSpPr>
            <p:nvPr/>
          </p:nvSpPr>
          <p:spPr bwMode="auto">
            <a:xfrm>
              <a:off x="3420" y="3459"/>
              <a:ext cx="6" cy="1"/>
            </a:xfrm>
            <a:custGeom>
              <a:avLst/>
              <a:gdLst>
                <a:gd name="T0" fmla="*/ 0 w 6"/>
                <a:gd name="T1" fmla="*/ 6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8" name="Freeform 268"/>
            <p:cNvSpPr>
              <a:spLocks noChangeAspect="1"/>
            </p:cNvSpPr>
            <p:nvPr/>
          </p:nvSpPr>
          <p:spPr bwMode="auto">
            <a:xfrm>
              <a:off x="3426" y="3446"/>
              <a:ext cx="6" cy="13"/>
            </a:xfrm>
            <a:custGeom>
              <a:avLst/>
              <a:gdLst>
                <a:gd name="T0" fmla="*/ 0 w 6"/>
                <a:gd name="T1" fmla="*/ 13 h 13"/>
                <a:gd name="T2" fmla="*/ 0 w 6"/>
                <a:gd name="T3" fmla="*/ 7 h 13"/>
                <a:gd name="T4" fmla="*/ 6 w 6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0" y="13"/>
                  </a:moveTo>
                  <a:lnTo>
                    <a:pt x="0" y="7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89" name="Line 269"/>
            <p:cNvSpPr>
              <a:spLocks noChangeAspect="1" noChangeShapeType="1"/>
            </p:cNvSpPr>
            <p:nvPr/>
          </p:nvSpPr>
          <p:spPr bwMode="auto">
            <a:xfrm flipV="1">
              <a:off x="3432" y="344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0" name="Line 270"/>
            <p:cNvSpPr>
              <a:spLocks noChangeAspect="1" noChangeShapeType="1"/>
            </p:cNvSpPr>
            <p:nvPr/>
          </p:nvSpPr>
          <p:spPr bwMode="auto">
            <a:xfrm flipV="1">
              <a:off x="3438" y="3434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1" name="Freeform 271"/>
            <p:cNvSpPr>
              <a:spLocks noChangeAspect="1"/>
            </p:cNvSpPr>
            <p:nvPr/>
          </p:nvSpPr>
          <p:spPr bwMode="auto">
            <a:xfrm>
              <a:off x="3444" y="3421"/>
              <a:ext cx="12" cy="13"/>
            </a:xfrm>
            <a:custGeom>
              <a:avLst/>
              <a:gdLst>
                <a:gd name="T0" fmla="*/ 0 w 12"/>
                <a:gd name="T1" fmla="*/ 13 h 13"/>
                <a:gd name="T2" fmla="*/ 6 w 12"/>
                <a:gd name="T3" fmla="*/ 6 h 13"/>
                <a:gd name="T4" fmla="*/ 12 w 1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2" name="Freeform 272"/>
            <p:cNvSpPr>
              <a:spLocks noChangeAspect="1"/>
            </p:cNvSpPr>
            <p:nvPr/>
          </p:nvSpPr>
          <p:spPr bwMode="auto">
            <a:xfrm>
              <a:off x="3456" y="3421"/>
              <a:ext cx="6" cy="1"/>
            </a:xfrm>
            <a:custGeom>
              <a:avLst/>
              <a:gdLst>
                <a:gd name="T0" fmla="*/ 0 w 6"/>
                <a:gd name="T1" fmla="*/ 6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3" name="Freeform 273"/>
            <p:cNvSpPr>
              <a:spLocks noChangeAspect="1"/>
            </p:cNvSpPr>
            <p:nvPr/>
          </p:nvSpPr>
          <p:spPr bwMode="auto">
            <a:xfrm>
              <a:off x="3462" y="340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4" name="Line 274"/>
            <p:cNvSpPr>
              <a:spLocks noChangeAspect="1" noChangeShapeType="1"/>
            </p:cNvSpPr>
            <p:nvPr/>
          </p:nvSpPr>
          <p:spPr bwMode="auto">
            <a:xfrm flipV="1">
              <a:off x="3468" y="3402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5" name="Line 275"/>
            <p:cNvSpPr>
              <a:spLocks noChangeAspect="1" noChangeShapeType="1"/>
            </p:cNvSpPr>
            <p:nvPr/>
          </p:nvSpPr>
          <p:spPr bwMode="auto">
            <a:xfrm flipV="1">
              <a:off x="3474" y="339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6" name="Line 276"/>
            <p:cNvSpPr>
              <a:spLocks noChangeAspect="1" noChangeShapeType="1"/>
            </p:cNvSpPr>
            <p:nvPr/>
          </p:nvSpPr>
          <p:spPr bwMode="auto">
            <a:xfrm flipV="1">
              <a:off x="3480" y="3383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7" name="Line 277"/>
            <p:cNvSpPr>
              <a:spLocks noChangeAspect="1" noChangeShapeType="1"/>
            </p:cNvSpPr>
            <p:nvPr/>
          </p:nvSpPr>
          <p:spPr bwMode="auto">
            <a:xfrm flipV="1">
              <a:off x="3492" y="337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8" name="Line 278"/>
            <p:cNvSpPr>
              <a:spLocks noChangeAspect="1" noChangeShapeType="1"/>
            </p:cNvSpPr>
            <p:nvPr/>
          </p:nvSpPr>
          <p:spPr bwMode="auto">
            <a:xfrm flipV="1">
              <a:off x="3498" y="337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599" name="Line 279"/>
            <p:cNvSpPr>
              <a:spLocks noChangeAspect="1" noChangeShapeType="1"/>
            </p:cNvSpPr>
            <p:nvPr/>
          </p:nvSpPr>
          <p:spPr bwMode="auto">
            <a:xfrm flipV="1">
              <a:off x="3504" y="3364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0" name="Line 280"/>
            <p:cNvSpPr>
              <a:spLocks noChangeAspect="1" noChangeShapeType="1"/>
            </p:cNvSpPr>
            <p:nvPr/>
          </p:nvSpPr>
          <p:spPr bwMode="auto">
            <a:xfrm flipV="1">
              <a:off x="3510" y="3352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1" name="Line 281"/>
            <p:cNvSpPr>
              <a:spLocks noChangeAspect="1" noChangeShapeType="1"/>
            </p:cNvSpPr>
            <p:nvPr/>
          </p:nvSpPr>
          <p:spPr bwMode="auto">
            <a:xfrm flipV="1">
              <a:off x="3516" y="3346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2" name="Line 282"/>
            <p:cNvSpPr>
              <a:spLocks noChangeAspect="1" noChangeShapeType="1"/>
            </p:cNvSpPr>
            <p:nvPr/>
          </p:nvSpPr>
          <p:spPr bwMode="auto">
            <a:xfrm flipV="1">
              <a:off x="3528" y="3333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3" name="Line 283"/>
            <p:cNvSpPr>
              <a:spLocks noChangeAspect="1" noChangeShapeType="1"/>
            </p:cNvSpPr>
            <p:nvPr/>
          </p:nvSpPr>
          <p:spPr bwMode="auto">
            <a:xfrm flipV="1">
              <a:off x="3534" y="332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4" name="Line 284"/>
            <p:cNvSpPr>
              <a:spLocks noChangeAspect="1" noChangeShapeType="1"/>
            </p:cNvSpPr>
            <p:nvPr/>
          </p:nvSpPr>
          <p:spPr bwMode="auto">
            <a:xfrm flipV="1">
              <a:off x="3540" y="3320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5" name="Line 285"/>
            <p:cNvSpPr>
              <a:spLocks noChangeAspect="1" noChangeShapeType="1"/>
            </p:cNvSpPr>
            <p:nvPr/>
          </p:nvSpPr>
          <p:spPr bwMode="auto">
            <a:xfrm flipV="1">
              <a:off x="3546" y="3308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6" name="Line 286"/>
            <p:cNvSpPr>
              <a:spLocks noChangeAspect="1" noChangeShapeType="1"/>
            </p:cNvSpPr>
            <p:nvPr/>
          </p:nvSpPr>
          <p:spPr bwMode="auto">
            <a:xfrm flipV="1">
              <a:off x="3552" y="330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7" name="Line 287"/>
            <p:cNvSpPr>
              <a:spLocks noChangeAspect="1" noChangeShapeType="1"/>
            </p:cNvSpPr>
            <p:nvPr/>
          </p:nvSpPr>
          <p:spPr bwMode="auto">
            <a:xfrm flipV="1">
              <a:off x="3558" y="3295"/>
              <a:ext cx="12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8" name="Line 288"/>
            <p:cNvSpPr>
              <a:spLocks noChangeAspect="1" noChangeShapeType="1"/>
            </p:cNvSpPr>
            <p:nvPr/>
          </p:nvSpPr>
          <p:spPr bwMode="auto">
            <a:xfrm flipV="1">
              <a:off x="3570" y="3289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09" name="Line 289"/>
            <p:cNvSpPr>
              <a:spLocks noChangeAspect="1" noChangeShapeType="1"/>
            </p:cNvSpPr>
            <p:nvPr/>
          </p:nvSpPr>
          <p:spPr bwMode="auto">
            <a:xfrm flipV="1">
              <a:off x="3576" y="327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0" name="Line 290"/>
            <p:cNvSpPr>
              <a:spLocks noChangeAspect="1" noChangeShapeType="1"/>
            </p:cNvSpPr>
            <p:nvPr/>
          </p:nvSpPr>
          <p:spPr bwMode="auto">
            <a:xfrm flipV="1">
              <a:off x="3582" y="327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1" name="Line 291"/>
            <p:cNvSpPr>
              <a:spLocks noChangeAspect="1" noChangeShapeType="1"/>
            </p:cNvSpPr>
            <p:nvPr/>
          </p:nvSpPr>
          <p:spPr bwMode="auto">
            <a:xfrm flipV="1">
              <a:off x="3588" y="325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2" name="Line 292"/>
            <p:cNvSpPr>
              <a:spLocks noChangeAspect="1" noChangeShapeType="1"/>
            </p:cNvSpPr>
            <p:nvPr/>
          </p:nvSpPr>
          <p:spPr bwMode="auto">
            <a:xfrm flipV="1">
              <a:off x="3594" y="3251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3" name="Line 293"/>
            <p:cNvSpPr>
              <a:spLocks noChangeAspect="1" noChangeShapeType="1"/>
            </p:cNvSpPr>
            <p:nvPr/>
          </p:nvSpPr>
          <p:spPr bwMode="auto">
            <a:xfrm flipV="1">
              <a:off x="3606" y="3239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4" name="Line 294"/>
            <p:cNvSpPr>
              <a:spLocks noChangeAspect="1" noChangeShapeType="1"/>
            </p:cNvSpPr>
            <p:nvPr/>
          </p:nvSpPr>
          <p:spPr bwMode="auto">
            <a:xfrm flipV="1">
              <a:off x="3612" y="3232"/>
              <a:ext cx="6" cy="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5" name="Line 295"/>
            <p:cNvSpPr>
              <a:spLocks noChangeAspect="1" noChangeShapeType="1"/>
            </p:cNvSpPr>
            <p:nvPr/>
          </p:nvSpPr>
          <p:spPr bwMode="auto">
            <a:xfrm flipV="1">
              <a:off x="3618" y="322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6" name="Line 296"/>
            <p:cNvSpPr>
              <a:spLocks noChangeAspect="1" noChangeShapeType="1"/>
            </p:cNvSpPr>
            <p:nvPr/>
          </p:nvSpPr>
          <p:spPr bwMode="auto">
            <a:xfrm flipV="1">
              <a:off x="3624" y="3220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7" name="Line 297"/>
            <p:cNvSpPr>
              <a:spLocks noChangeAspect="1" noChangeShapeType="1"/>
            </p:cNvSpPr>
            <p:nvPr/>
          </p:nvSpPr>
          <p:spPr bwMode="auto">
            <a:xfrm flipV="1">
              <a:off x="3630" y="3207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8" name="Line 298"/>
            <p:cNvSpPr>
              <a:spLocks noChangeAspect="1" noChangeShapeType="1"/>
            </p:cNvSpPr>
            <p:nvPr/>
          </p:nvSpPr>
          <p:spPr bwMode="auto">
            <a:xfrm flipV="1">
              <a:off x="3642" y="320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19" name="Line 299"/>
            <p:cNvSpPr>
              <a:spLocks noChangeAspect="1" noChangeShapeType="1"/>
            </p:cNvSpPr>
            <p:nvPr/>
          </p:nvSpPr>
          <p:spPr bwMode="auto">
            <a:xfrm flipV="1">
              <a:off x="3648" y="3188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0" name="Line 300"/>
            <p:cNvSpPr>
              <a:spLocks noChangeAspect="1" noChangeShapeType="1"/>
            </p:cNvSpPr>
            <p:nvPr/>
          </p:nvSpPr>
          <p:spPr bwMode="auto">
            <a:xfrm flipV="1">
              <a:off x="3654" y="318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1" name="Line 301"/>
            <p:cNvSpPr>
              <a:spLocks noChangeAspect="1" noChangeShapeType="1"/>
            </p:cNvSpPr>
            <p:nvPr/>
          </p:nvSpPr>
          <p:spPr bwMode="auto">
            <a:xfrm flipV="1">
              <a:off x="3660" y="3169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2" name="Line 302"/>
            <p:cNvSpPr>
              <a:spLocks noChangeAspect="1" noChangeShapeType="1"/>
            </p:cNvSpPr>
            <p:nvPr/>
          </p:nvSpPr>
          <p:spPr bwMode="auto">
            <a:xfrm flipV="1">
              <a:off x="3666" y="3163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3" name="Line 303"/>
            <p:cNvSpPr>
              <a:spLocks noChangeAspect="1" noChangeShapeType="1"/>
            </p:cNvSpPr>
            <p:nvPr/>
          </p:nvSpPr>
          <p:spPr bwMode="auto">
            <a:xfrm flipV="1">
              <a:off x="3678" y="3150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4" name="Line 304"/>
            <p:cNvSpPr>
              <a:spLocks noChangeAspect="1" noChangeShapeType="1"/>
            </p:cNvSpPr>
            <p:nvPr/>
          </p:nvSpPr>
          <p:spPr bwMode="auto">
            <a:xfrm flipV="1">
              <a:off x="3684" y="3138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5" name="Line 305"/>
            <p:cNvSpPr>
              <a:spLocks noChangeAspect="1" noChangeShapeType="1"/>
            </p:cNvSpPr>
            <p:nvPr/>
          </p:nvSpPr>
          <p:spPr bwMode="auto">
            <a:xfrm flipV="1">
              <a:off x="3690" y="3132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6" name="Line 306"/>
            <p:cNvSpPr>
              <a:spLocks noChangeAspect="1" noChangeShapeType="1"/>
            </p:cNvSpPr>
            <p:nvPr/>
          </p:nvSpPr>
          <p:spPr bwMode="auto">
            <a:xfrm flipV="1">
              <a:off x="3696" y="3119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7" name="Line 307"/>
            <p:cNvSpPr>
              <a:spLocks noChangeAspect="1" noChangeShapeType="1"/>
            </p:cNvSpPr>
            <p:nvPr/>
          </p:nvSpPr>
          <p:spPr bwMode="auto">
            <a:xfrm flipV="1">
              <a:off x="3702" y="310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8" name="Line 308"/>
            <p:cNvSpPr>
              <a:spLocks noChangeAspect="1" noChangeShapeType="1"/>
            </p:cNvSpPr>
            <p:nvPr/>
          </p:nvSpPr>
          <p:spPr bwMode="auto">
            <a:xfrm flipV="1">
              <a:off x="3708" y="3100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29" name="Line 309"/>
            <p:cNvSpPr>
              <a:spLocks noChangeAspect="1" noChangeShapeType="1"/>
            </p:cNvSpPr>
            <p:nvPr/>
          </p:nvSpPr>
          <p:spPr bwMode="auto">
            <a:xfrm flipV="1">
              <a:off x="3720" y="308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0" name="Line 310"/>
            <p:cNvSpPr>
              <a:spLocks noChangeAspect="1" noChangeShapeType="1"/>
            </p:cNvSpPr>
            <p:nvPr/>
          </p:nvSpPr>
          <p:spPr bwMode="auto">
            <a:xfrm flipV="1">
              <a:off x="3726" y="308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1" name="Line 311"/>
            <p:cNvSpPr>
              <a:spLocks noChangeAspect="1" noChangeShapeType="1"/>
            </p:cNvSpPr>
            <p:nvPr/>
          </p:nvSpPr>
          <p:spPr bwMode="auto">
            <a:xfrm flipV="1">
              <a:off x="3732" y="3069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2" name="Line 312"/>
            <p:cNvSpPr>
              <a:spLocks noChangeAspect="1" noChangeShapeType="1"/>
            </p:cNvSpPr>
            <p:nvPr/>
          </p:nvSpPr>
          <p:spPr bwMode="auto">
            <a:xfrm flipV="1">
              <a:off x="3738" y="305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3" name="Line 313"/>
            <p:cNvSpPr>
              <a:spLocks noChangeAspect="1" noChangeShapeType="1"/>
            </p:cNvSpPr>
            <p:nvPr/>
          </p:nvSpPr>
          <p:spPr bwMode="auto">
            <a:xfrm flipV="1">
              <a:off x="3744" y="3050"/>
              <a:ext cx="12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4" name="Line 314"/>
            <p:cNvSpPr>
              <a:spLocks noChangeAspect="1" noChangeShapeType="1"/>
            </p:cNvSpPr>
            <p:nvPr/>
          </p:nvSpPr>
          <p:spPr bwMode="auto">
            <a:xfrm flipV="1">
              <a:off x="3756" y="303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5" name="Line 315"/>
            <p:cNvSpPr>
              <a:spLocks noChangeAspect="1" noChangeShapeType="1"/>
            </p:cNvSpPr>
            <p:nvPr/>
          </p:nvSpPr>
          <p:spPr bwMode="auto">
            <a:xfrm flipV="1">
              <a:off x="3762" y="3024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6" name="Line 316"/>
            <p:cNvSpPr>
              <a:spLocks noChangeAspect="1" noChangeShapeType="1"/>
            </p:cNvSpPr>
            <p:nvPr/>
          </p:nvSpPr>
          <p:spPr bwMode="auto">
            <a:xfrm flipV="1">
              <a:off x="3768" y="3012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7" name="Line 317"/>
            <p:cNvSpPr>
              <a:spLocks noChangeAspect="1" noChangeShapeType="1"/>
            </p:cNvSpPr>
            <p:nvPr/>
          </p:nvSpPr>
          <p:spPr bwMode="auto">
            <a:xfrm flipV="1">
              <a:off x="3774" y="3006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8" name="Line 318"/>
            <p:cNvSpPr>
              <a:spLocks noChangeAspect="1" noChangeShapeType="1"/>
            </p:cNvSpPr>
            <p:nvPr/>
          </p:nvSpPr>
          <p:spPr bwMode="auto">
            <a:xfrm flipV="1">
              <a:off x="3780" y="2993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39" name="Line 319"/>
            <p:cNvSpPr>
              <a:spLocks noChangeAspect="1" noChangeShapeType="1"/>
            </p:cNvSpPr>
            <p:nvPr/>
          </p:nvSpPr>
          <p:spPr bwMode="auto">
            <a:xfrm flipV="1">
              <a:off x="3792" y="2987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0" name="Line 320"/>
            <p:cNvSpPr>
              <a:spLocks noChangeAspect="1" noChangeShapeType="1"/>
            </p:cNvSpPr>
            <p:nvPr/>
          </p:nvSpPr>
          <p:spPr bwMode="auto">
            <a:xfrm flipV="1">
              <a:off x="3798" y="2974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1" name="Line 321"/>
            <p:cNvSpPr>
              <a:spLocks noChangeAspect="1" noChangeShapeType="1"/>
            </p:cNvSpPr>
            <p:nvPr/>
          </p:nvSpPr>
          <p:spPr bwMode="auto">
            <a:xfrm flipV="1">
              <a:off x="3804" y="2968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2" name="Line 322"/>
            <p:cNvSpPr>
              <a:spLocks noChangeAspect="1" noChangeShapeType="1"/>
            </p:cNvSpPr>
            <p:nvPr/>
          </p:nvSpPr>
          <p:spPr bwMode="auto">
            <a:xfrm flipV="1">
              <a:off x="3810" y="2955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3" name="Line 323"/>
            <p:cNvSpPr>
              <a:spLocks noChangeAspect="1" noChangeShapeType="1"/>
            </p:cNvSpPr>
            <p:nvPr/>
          </p:nvSpPr>
          <p:spPr bwMode="auto">
            <a:xfrm flipV="1">
              <a:off x="3816" y="2943"/>
              <a:ext cx="12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4" name="Line 324"/>
            <p:cNvSpPr>
              <a:spLocks noChangeAspect="1" noChangeShapeType="1"/>
            </p:cNvSpPr>
            <p:nvPr/>
          </p:nvSpPr>
          <p:spPr bwMode="auto">
            <a:xfrm flipV="1">
              <a:off x="3828" y="2930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5" name="Line 325"/>
            <p:cNvSpPr>
              <a:spLocks noChangeAspect="1" noChangeShapeType="1"/>
            </p:cNvSpPr>
            <p:nvPr/>
          </p:nvSpPr>
          <p:spPr bwMode="auto">
            <a:xfrm flipV="1">
              <a:off x="3834" y="291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6" name="Line 326"/>
            <p:cNvSpPr>
              <a:spLocks noChangeAspect="1" noChangeShapeType="1"/>
            </p:cNvSpPr>
            <p:nvPr/>
          </p:nvSpPr>
          <p:spPr bwMode="auto">
            <a:xfrm flipV="1">
              <a:off x="3840" y="2905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7" name="Line 327"/>
            <p:cNvSpPr>
              <a:spLocks noChangeAspect="1" noChangeShapeType="1"/>
            </p:cNvSpPr>
            <p:nvPr/>
          </p:nvSpPr>
          <p:spPr bwMode="auto">
            <a:xfrm flipV="1">
              <a:off x="3846" y="2892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8" name="Line 328"/>
            <p:cNvSpPr>
              <a:spLocks noChangeAspect="1" noChangeShapeType="1"/>
            </p:cNvSpPr>
            <p:nvPr/>
          </p:nvSpPr>
          <p:spPr bwMode="auto">
            <a:xfrm flipV="1">
              <a:off x="3852" y="2880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49" name="Line 329"/>
            <p:cNvSpPr>
              <a:spLocks noChangeAspect="1" noChangeShapeType="1"/>
            </p:cNvSpPr>
            <p:nvPr/>
          </p:nvSpPr>
          <p:spPr bwMode="auto">
            <a:xfrm flipV="1">
              <a:off x="3858" y="2867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0" name="Line 330"/>
            <p:cNvSpPr>
              <a:spLocks noChangeAspect="1" noChangeShapeType="1"/>
            </p:cNvSpPr>
            <p:nvPr/>
          </p:nvSpPr>
          <p:spPr bwMode="auto">
            <a:xfrm flipV="1">
              <a:off x="3870" y="2861"/>
              <a:ext cx="6" cy="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1" name="Line 331"/>
            <p:cNvSpPr>
              <a:spLocks noChangeAspect="1" noChangeShapeType="1"/>
            </p:cNvSpPr>
            <p:nvPr/>
          </p:nvSpPr>
          <p:spPr bwMode="auto">
            <a:xfrm flipV="1">
              <a:off x="3876" y="2848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2" name="Freeform 332"/>
            <p:cNvSpPr>
              <a:spLocks noChangeAspect="1"/>
            </p:cNvSpPr>
            <p:nvPr/>
          </p:nvSpPr>
          <p:spPr bwMode="auto">
            <a:xfrm>
              <a:off x="3882" y="2829"/>
              <a:ext cx="6" cy="19"/>
            </a:xfrm>
            <a:custGeom>
              <a:avLst/>
              <a:gdLst>
                <a:gd name="T0" fmla="*/ 0 w 6"/>
                <a:gd name="T1" fmla="*/ 19 h 19"/>
                <a:gd name="T2" fmla="*/ 0 w 6"/>
                <a:gd name="T3" fmla="*/ 7 h 19"/>
                <a:gd name="T4" fmla="*/ 6 w 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19"/>
                  </a:moveTo>
                  <a:lnTo>
                    <a:pt x="0" y="7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3" name="Line 333"/>
            <p:cNvSpPr>
              <a:spLocks noChangeAspect="1" noChangeShapeType="1"/>
            </p:cNvSpPr>
            <p:nvPr/>
          </p:nvSpPr>
          <p:spPr bwMode="auto">
            <a:xfrm flipV="1">
              <a:off x="3888" y="2817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4" name="Line 334"/>
            <p:cNvSpPr>
              <a:spLocks noChangeAspect="1" noChangeShapeType="1"/>
            </p:cNvSpPr>
            <p:nvPr/>
          </p:nvSpPr>
          <p:spPr bwMode="auto">
            <a:xfrm flipV="1">
              <a:off x="3894" y="2804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5" name="Line 335"/>
            <p:cNvSpPr>
              <a:spLocks noChangeAspect="1" noChangeShapeType="1"/>
            </p:cNvSpPr>
            <p:nvPr/>
          </p:nvSpPr>
          <p:spPr bwMode="auto">
            <a:xfrm flipV="1">
              <a:off x="3906" y="2792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6" name="Line 336"/>
            <p:cNvSpPr>
              <a:spLocks noChangeAspect="1" noChangeShapeType="1"/>
            </p:cNvSpPr>
            <p:nvPr/>
          </p:nvSpPr>
          <p:spPr bwMode="auto">
            <a:xfrm flipV="1">
              <a:off x="3912" y="2779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7" name="Line 337"/>
            <p:cNvSpPr>
              <a:spLocks noChangeAspect="1" noChangeShapeType="1"/>
            </p:cNvSpPr>
            <p:nvPr/>
          </p:nvSpPr>
          <p:spPr bwMode="auto">
            <a:xfrm flipV="1">
              <a:off x="3918" y="276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8" name="Line 338"/>
            <p:cNvSpPr>
              <a:spLocks noChangeAspect="1" noChangeShapeType="1"/>
            </p:cNvSpPr>
            <p:nvPr/>
          </p:nvSpPr>
          <p:spPr bwMode="auto">
            <a:xfrm flipV="1">
              <a:off x="3924" y="2754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59" name="Line 339"/>
            <p:cNvSpPr>
              <a:spLocks noChangeAspect="1" noChangeShapeType="1"/>
            </p:cNvSpPr>
            <p:nvPr/>
          </p:nvSpPr>
          <p:spPr bwMode="auto">
            <a:xfrm flipV="1">
              <a:off x="3930" y="2741"/>
              <a:ext cx="12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0" name="Freeform 340"/>
            <p:cNvSpPr>
              <a:spLocks noChangeAspect="1"/>
            </p:cNvSpPr>
            <p:nvPr/>
          </p:nvSpPr>
          <p:spPr bwMode="auto">
            <a:xfrm>
              <a:off x="3942" y="2722"/>
              <a:ext cx="6" cy="19"/>
            </a:xfrm>
            <a:custGeom>
              <a:avLst/>
              <a:gdLst>
                <a:gd name="T0" fmla="*/ 0 w 6"/>
                <a:gd name="T1" fmla="*/ 19 h 19"/>
                <a:gd name="T2" fmla="*/ 6 w 6"/>
                <a:gd name="T3" fmla="*/ 7 h 19"/>
                <a:gd name="T4" fmla="*/ 6 w 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0" y="19"/>
                  </a:moveTo>
                  <a:lnTo>
                    <a:pt x="6" y="7"/>
                  </a:ln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FF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1" name="Line 341"/>
            <p:cNvSpPr>
              <a:spLocks noChangeAspect="1" noChangeShapeType="1"/>
            </p:cNvSpPr>
            <p:nvPr/>
          </p:nvSpPr>
          <p:spPr bwMode="auto">
            <a:xfrm flipV="1">
              <a:off x="3948" y="2710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2" name="Line 342"/>
            <p:cNvSpPr>
              <a:spLocks noChangeAspect="1" noChangeShapeType="1"/>
            </p:cNvSpPr>
            <p:nvPr/>
          </p:nvSpPr>
          <p:spPr bwMode="auto">
            <a:xfrm flipV="1">
              <a:off x="3954" y="2697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3" name="Line 343"/>
            <p:cNvSpPr>
              <a:spLocks noChangeAspect="1" noChangeShapeType="1"/>
            </p:cNvSpPr>
            <p:nvPr/>
          </p:nvSpPr>
          <p:spPr bwMode="auto">
            <a:xfrm flipV="1">
              <a:off x="3960" y="2678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4" name="Line 344"/>
            <p:cNvSpPr>
              <a:spLocks noChangeAspect="1" noChangeShapeType="1"/>
            </p:cNvSpPr>
            <p:nvPr/>
          </p:nvSpPr>
          <p:spPr bwMode="auto">
            <a:xfrm flipV="1">
              <a:off x="3966" y="2659"/>
              <a:ext cx="12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5" name="Line 345"/>
            <p:cNvSpPr>
              <a:spLocks noChangeAspect="1" noChangeShapeType="1"/>
            </p:cNvSpPr>
            <p:nvPr/>
          </p:nvSpPr>
          <p:spPr bwMode="auto">
            <a:xfrm flipV="1">
              <a:off x="3978" y="2647"/>
              <a:ext cx="6" cy="12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6" name="Line 346"/>
            <p:cNvSpPr>
              <a:spLocks noChangeAspect="1" noChangeShapeType="1"/>
            </p:cNvSpPr>
            <p:nvPr/>
          </p:nvSpPr>
          <p:spPr bwMode="auto">
            <a:xfrm flipV="1">
              <a:off x="3984" y="2628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7" name="Line 347"/>
            <p:cNvSpPr>
              <a:spLocks noChangeAspect="1" noChangeShapeType="1"/>
            </p:cNvSpPr>
            <p:nvPr/>
          </p:nvSpPr>
          <p:spPr bwMode="auto">
            <a:xfrm flipV="1">
              <a:off x="3990" y="2609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8" name="Line 348"/>
            <p:cNvSpPr>
              <a:spLocks noChangeAspect="1" noChangeShapeType="1"/>
            </p:cNvSpPr>
            <p:nvPr/>
          </p:nvSpPr>
          <p:spPr bwMode="auto">
            <a:xfrm flipV="1">
              <a:off x="3996" y="2596"/>
              <a:ext cx="6" cy="13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69" name="Line 349"/>
            <p:cNvSpPr>
              <a:spLocks noChangeAspect="1" noChangeShapeType="1"/>
            </p:cNvSpPr>
            <p:nvPr/>
          </p:nvSpPr>
          <p:spPr bwMode="auto">
            <a:xfrm flipV="1">
              <a:off x="4002" y="2577"/>
              <a:ext cx="6" cy="19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70" name="Line 350"/>
            <p:cNvSpPr>
              <a:spLocks noChangeAspect="1" noChangeShapeType="1"/>
            </p:cNvSpPr>
            <p:nvPr/>
          </p:nvSpPr>
          <p:spPr bwMode="auto">
            <a:xfrm flipV="1">
              <a:off x="4008" y="2559"/>
              <a:ext cx="12" cy="18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671" name="Line 351"/>
            <p:cNvSpPr>
              <a:spLocks noChangeAspect="1" noChangeShapeType="1"/>
            </p:cNvSpPr>
            <p:nvPr/>
          </p:nvSpPr>
          <p:spPr bwMode="auto">
            <a:xfrm flipV="1">
              <a:off x="4020" y="2533"/>
              <a:ext cx="6" cy="26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6672" name="Text Box 352"/>
          <p:cNvSpPr txBox="1">
            <a:spLocks noChangeArrowheads="1"/>
          </p:cNvSpPr>
          <p:nvPr/>
        </p:nvSpPr>
        <p:spPr bwMode="auto">
          <a:xfrm>
            <a:off x="6761163" y="2622550"/>
            <a:ext cx="1003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  <a:latin typeface="Palatino Linotype" panose="02040502050505030304" pitchFamily="18" charset="0"/>
              </a:rPr>
              <a:t>Shape</a:t>
            </a:r>
          </a:p>
        </p:txBody>
      </p:sp>
      <p:grpSp>
        <p:nvGrpSpPr>
          <p:cNvPr id="56673" name="Group 353"/>
          <p:cNvGrpSpPr>
            <a:grpSpLocks/>
          </p:cNvGrpSpPr>
          <p:nvPr/>
        </p:nvGrpSpPr>
        <p:grpSpPr bwMode="auto">
          <a:xfrm>
            <a:off x="719138" y="893763"/>
            <a:ext cx="7874000" cy="3119437"/>
            <a:chOff x="453" y="563"/>
            <a:chExt cx="4960" cy="1965"/>
          </a:xfrm>
        </p:grpSpPr>
        <p:pic>
          <p:nvPicPr>
            <p:cNvPr id="56674" name="Picture 354" descr="Orig1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" r="11191"/>
            <a:stretch>
              <a:fillRect/>
            </a:stretch>
          </p:blipFill>
          <p:spPr bwMode="auto">
            <a:xfrm>
              <a:off x="1526" y="860"/>
              <a:ext cx="919" cy="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675" name="Picture 355" descr="Orig2"/>
            <p:cNvPicPr>
              <a:picLocks noChangeAspect="1" noChangeArrowheads="1"/>
            </p:cNvPicPr>
            <p:nvPr/>
          </p:nvPicPr>
          <p:blipFill>
            <a:blip r:embed="rId4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9042"/>
            <a:stretch>
              <a:fillRect/>
            </a:stretch>
          </p:blipFill>
          <p:spPr bwMode="auto">
            <a:xfrm>
              <a:off x="2542" y="859"/>
              <a:ext cx="919" cy="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676" name="Text Box 356"/>
            <p:cNvSpPr txBox="1">
              <a:spLocks noChangeArrowheads="1"/>
            </p:cNvSpPr>
            <p:nvPr/>
          </p:nvSpPr>
          <p:spPr bwMode="auto">
            <a:xfrm>
              <a:off x="679" y="573"/>
              <a:ext cx="5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tx1"/>
                  </a:solidFill>
                  <a:latin typeface="Palatino Linotype" panose="02040502050505030304" pitchFamily="18" charset="0"/>
                </a:rPr>
                <a:t>Source 1</a:t>
              </a:r>
            </a:p>
          </p:txBody>
        </p:sp>
        <p:sp>
          <p:nvSpPr>
            <p:cNvPr id="56677" name="Text Box 357"/>
            <p:cNvSpPr txBox="1">
              <a:spLocks noChangeArrowheads="1"/>
            </p:cNvSpPr>
            <p:nvPr/>
          </p:nvSpPr>
          <p:spPr bwMode="auto">
            <a:xfrm>
              <a:off x="1683" y="568"/>
              <a:ext cx="5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tx1"/>
                  </a:solidFill>
                  <a:latin typeface="Palatino Linotype" panose="02040502050505030304" pitchFamily="18" charset="0"/>
                </a:rPr>
                <a:t>Source 2</a:t>
              </a:r>
            </a:p>
          </p:txBody>
        </p:sp>
        <p:sp>
          <p:nvSpPr>
            <p:cNvPr id="56678" name="Text Box 358"/>
            <p:cNvSpPr txBox="1">
              <a:spLocks noChangeArrowheads="1"/>
            </p:cNvSpPr>
            <p:nvPr/>
          </p:nvSpPr>
          <p:spPr bwMode="auto">
            <a:xfrm>
              <a:off x="2697" y="563"/>
              <a:ext cx="5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>
                  <a:solidFill>
                    <a:schemeClr val="tx1"/>
                  </a:solidFill>
                  <a:latin typeface="Palatino Linotype" panose="02040502050505030304" pitchFamily="18" charset="0"/>
                </a:rPr>
                <a:t>Source 3</a:t>
              </a:r>
            </a:p>
          </p:txBody>
        </p:sp>
        <p:grpSp>
          <p:nvGrpSpPr>
            <p:cNvPr id="56679" name="Group 359"/>
            <p:cNvGrpSpPr>
              <a:grpSpLocks noChangeAspect="1"/>
            </p:cNvGrpSpPr>
            <p:nvPr/>
          </p:nvGrpSpPr>
          <p:grpSpPr bwMode="auto">
            <a:xfrm rot="197065">
              <a:off x="3727" y="2006"/>
              <a:ext cx="1686" cy="522"/>
              <a:chOff x="177" y="3464"/>
              <a:chExt cx="2471" cy="636"/>
            </a:xfrm>
          </p:grpSpPr>
          <p:grpSp>
            <p:nvGrpSpPr>
              <p:cNvPr id="56680" name="Group 360"/>
              <p:cNvGrpSpPr>
                <a:grpSpLocks noChangeAspect="1"/>
              </p:cNvGrpSpPr>
              <p:nvPr/>
            </p:nvGrpSpPr>
            <p:grpSpPr bwMode="auto">
              <a:xfrm>
                <a:off x="177" y="3629"/>
                <a:ext cx="960" cy="467"/>
                <a:chOff x="1035" y="3105"/>
                <a:chExt cx="960" cy="467"/>
              </a:xfrm>
            </p:grpSpPr>
            <p:sp>
              <p:nvSpPr>
                <p:cNvPr id="56681" name="Line 361"/>
                <p:cNvSpPr>
                  <a:spLocks noChangeAspect="1" noChangeShapeType="1"/>
                </p:cNvSpPr>
                <p:nvPr/>
              </p:nvSpPr>
              <p:spPr bwMode="auto">
                <a:xfrm>
                  <a:off x="1035" y="310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2" name="Line 362"/>
                <p:cNvSpPr>
                  <a:spLocks noChangeAspect="1" noChangeShapeType="1"/>
                </p:cNvSpPr>
                <p:nvPr/>
              </p:nvSpPr>
              <p:spPr bwMode="auto">
                <a:xfrm>
                  <a:off x="1041" y="3111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3" name="Line 363"/>
                <p:cNvSpPr>
                  <a:spLocks noChangeAspect="1" noChangeShapeType="1"/>
                </p:cNvSpPr>
                <p:nvPr/>
              </p:nvSpPr>
              <p:spPr bwMode="auto">
                <a:xfrm>
                  <a:off x="1047" y="3118"/>
                  <a:ext cx="12" cy="1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4" name="Line 364"/>
                <p:cNvSpPr>
                  <a:spLocks noChangeAspect="1" noChangeShapeType="1"/>
                </p:cNvSpPr>
                <p:nvPr/>
              </p:nvSpPr>
              <p:spPr bwMode="auto">
                <a:xfrm>
                  <a:off x="1059" y="3130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5" name="Line 365"/>
                <p:cNvSpPr>
                  <a:spLocks noChangeAspect="1" noChangeShapeType="1"/>
                </p:cNvSpPr>
                <p:nvPr/>
              </p:nvSpPr>
              <p:spPr bwMode="auto">
                <a:xfrm>
                  <a:off x="1065" y="313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6" name="Line 366"/>
                <p:cNvSpPr>
                  <a:spLocks noChangeAspect="1" noChangeShapeType="1"/>
                </p:cNvSpPr>
                <p:nvPr/>
              </p:nvSpPr>
              <p:spPr bwMode="auto">
                <a:xfrm>
                  <a:off x="1071" y="314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7" name="Line 367"/>
                <p:cNvSpPr>
                  <a:spLocks noChangeAspect="1" noChangeShapeType="1"/>
                </p:cNvSpPr>
                <p:nvPr/>
              </p:nvSpPr>
              <p:spPr bwMode="auto">
                <a:xfrm>
                  <a:off x="1077" y="3149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8" name="Line 368"/>
                <p:cNvSpPr>
                  <a:spLocks noChangeAspect="1" noChangeShapeType="1"/>
                </p:cNvSpPr>
                <p:nvPr/>
              </p:nvSpPr>
              <p:spPr bwMode="auto">
                <a:xfrm>
                  <a:off x="1083" y="3155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89" name="Line 369"/>
                <p:cNvSpPr>
                  <a:spLocks noChangeAspect="1" noChangeShapeType="1"/>
                </p:cNvSpPr>
                <p:nvPr/>
              </p:nvSpPr>
              <p:spPr bwMode="auto">
                <a:xfrm>
                  <a:off x="1095" y="316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0" name="Line 370"/>
                <p:cNvSpPr>
                  <a:spLocks noChangeAspect="1" noChangeShapeType="1"/>
                </p:cNvSpPr>
                <p:nvPr/>
              </p:nvSpPr>
              <p:spPr bwMode="auto">
                <a:xfrm>
                  <a:off x="1101" y="316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1" name="Line 371"/>
                <p:cNvSpPr>
                  <a:spLocks noChangeAspect="1" noChangeShapeType="1"/>
                </p:cNvSpPr>
                <p:nvPr/>
              </p:nvSpPr>
              <p:spPr bwMode="auto">
                <a:xfrm>
                  <a:off x="1107" y="3174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2" name="Line 372"/>
                <p:cNvSpPr>
                  <a:spLocks noChangeAspect="1" noChangeShapeType="1"/>
                </p:cNvSpPr>
                <p:nvPr/>
              </p:nvSpPr>
              <p:spPr bwMode="auto">
                <a:xfrm>
                  <a:off x="1113" y="318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3" name="Line 373"/>
                <p:cNvSpPr>
                  <a:spLocks noChangeAspect="1" noChangeShapeType="1"/>
                </p:cNvSpPr>
                <p:nvPr/>
              </p:nvSpPr>
              <p:spPr bwMode="auto">
                <a:xfrm>
                  <a:off x="1119" y="3187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4" name="Line 374"/>
                <p:cNvSpPr>
                  <a:spLocks noChangeAspect="1" noChangeShapeType="1"/>
                </p:cNvSpPr>
                <p:nvPr/>
              </p:nvSpPr>
              <p:spPr bwMode="auto">
                <a:xfrm>
                  <a:off x="1131" y="3193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5" name="Line 375"/>
                <p:cNvSpPr>
                  <a:spLocks noChangeAspect="1" noChangeShapeType="1"/>
                </p:cNvSpPr>
                <p:nvPr/>
              </p:nvSpPr>
              <p:spPr bwMode="auto">
                <a:xfrm>
                  <a:off x="1137" y="320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6" name="Line 376"/>
                <p:cNvSpPr>
                  <a:spLocks noChangeAspect="1" noChangeShapeType="1"/>
                </p:cNvSpPr>
                <p:nvPr/>
              </p:nvSpPr>
              <p:spPr bwMode="auto">
                <a:xfrm>
                  <a:off x="1143" y="320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7" name="Line 377"/>
                <p:cNvSpPr>
                  <a:spLocks noChangeAspect="1" noChangeShapeType="1"/>
                </p:cNvSpPr>
                <p:nvPr/>
              </p:nvSpPr>
              <p:spPr bwMode="auto">
                <a:xfrm>
                  <a:off x="1149" y="321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8" name="Line 378"/>
                <p:cNvSpPr>
                  <a:spLocks noChangeAspect="1" noChangeShapeType="1"/>
                </p:cNvSpPr>
                <p:nvPr/>
              </p:nvSpPr>
              <p:spPr bwMode="auto">
                <a:xfrm>
                  <a:off x="1155" y="3218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99" name="Line 379"/>
                <p:cNvSpPr>
                  <a:spLocks noChangeAspect="1" noChangeShapeType="1"/>
                </p:cNvSpPr>
                <p:nvPr/>
              </p:nvSpPr>
              <p:spPr bwMode="auto">
                <a:xfrm>
                  <a:off x="1167" y="322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0" name="Line 380"/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32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1" name="Line 381"/>
                <p:cNvSpPr>
                  <a:spLocks noChangeAspect="1" noChangeShapeType="1"/>
                </p:cNvSpPr>
                <p:nvPr/>
              </p:nvSpPr>
              <p:spPr bwMode="auto">
                <a:xfrm>
                  <a:off x="1179" y="323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2" name="Line 382"/>
                <p:cNvSpPr>
                  <a:spLocks noChangeAspect="1" noChangeShapeType="1"/>
                </p:cNvSpPr>
                <p:nvPr/>
              </p:nvSpPr>
              <p:spPr bwMode="auto">
                <a:xfrm>
                  <a:off x="1185" y="3237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3" name="Line 383"/>
                <p:cNvSpPr>
                  <a:spLocks noChangeAspect="1" noChangeShapeType="1"/>
                </p:cNvSpPr>
                <p:nvPr/>
              </p:nvSpPr>
              <p:spPr bwMode="auto">
                <a:xfrm>
                  <a:off x="1191" y="3244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4" name="Line 384"/>
                <p:cNvSpPr>
                  <a:spLocks noChangeAspect="1" noChangeShapeType="1"/>
                </p:cNvSpPr>
                <p:nvPr/>
              </p:nvSpPr>
              <p:spPr bwMode="auto">
                <a:xfrm>
                  <a:off x="1197" y="3250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5" name="Line 385"/>
                <p:cNvSpPr>
                  <a:spLocks noChangeAspect="1" noChangeShapeType="1"/>
                </p:cNvSpPr>
                <p:nvPr/>
              </p:nvSpPr>
              <p:spPr bwMode="auto">
                <a:xfrm>
                  <a:off x="1209" y="3256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6" name="Line 386"/>
                <p:cNvSpPr>
                  <a:spLocks noChangeAspect="1" noChangeShapeType="1"/>
                </p:cNvSpPr>
                <p:nvPr/>
              </p:nvSpPr>
              <p:spPr bwMode="auto">
                <a:xfrm>
                  <a:off x="1215" y="326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7" name="Line 387"/>
                <p:cNvSpPr>
                  <a:spLocks noChangeAspect="1" noChangeShapeType="1"/>
                </p:cNvSpPr>
                <p:nvPr/>
              </p:nvSpPr>
              <p:spPr bwMode="auto">
                <a:xfrm>
                  <a:off x="1221" y="326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8" name="Line 388"/>
                <p:cNvSpPr>
                  <a:spLocks noChangeAspect="1" noChangeShapeType="1"/>
                </p:cNvSpPr>
                <p:nvPr/>
              </p:nvSpPr>
              <p:spPr bwMode="auto">
                <a:xfrm>
                  <a:off x="1227" y="3269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09" name="Line 389"/>
                <p:cNvSpPr>
                  <a:spLocks noChangeAspect="1" noChangeShapeType="1"/>
                </p:cNvSpPr>
                <p:nvPr/>
              </p:nvSpPr>
              <p:spPr bwMode="auto">
                <a:xfrm>
                  <a:off x="1233" y="3275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0" name="Line 390"/>
                <p:cNvSpPr>
                  <a:spLocks noChangeAspect="1" noChangeShapeType="1"/>
                </p:cNvSpPr>
                <p:nvPr/>
              </p:nvSpPr>
              <p:spPr bwMode="auto">
                <a:xfrm>
                  <a:off x="1245" y="3281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1" name="Line 391"/>
                <p:cNvSpPr>
                  <a:spLocks noChangeAspect="1" noChangeShapeType="1"/>
                </p:cNvSpPr>
                <p:nvPr/>
              </p:nvSpPr>
              <p:spPr bwMode="auto">
                <a:xfrm>
                  <a:off x="1251" y="328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2" name="Line 392"/>
                <p:cNvSpPr>
                  <a:spLocks noChangeAspect="1" noChangeShapeType="1"/>
                </p:cNvSpPr>
                <p:nvPr/>
              </p:nvSpPr>
              <p:spPr bwMode="auto">
                <a:xfrm>
                  <a:off x="1257" y="328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3" name="Line 393"/>
                <p:cNvSpPr>
                  <a:spLocks noChangeAspect="1" noChangeShapeType="1"/>
                </p:cNvSpPr>
                <p:nvPr/>
              </p:nvSpPr>
              <p:spPr bwMode="auto">
                <a:xfrm>
                  <a:off x="1263" y="3294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4" name="Line 394"/>
                <p:cNvSpPr>
                  <a:spLocks noChangeAspect="1" noChangeShapeType="1"/>
                </p:cNvSpPr>
                <p:nvPr/>
              </p:nvSpPr>
              <p:spPr bwMode="auto">
                <a:xfrm>
                  <a:off x="1269" y="3300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5" name="Line 395"/>
                <p:cNvSpPr>
                  <a:spLocks noChangeAspect="1" noChangeShapeType="1"/>
                </p:cNvSpPr>
                <p:nvPr/>
              </p:nvSpPr>
              <p:spPr bwMode="auto">
                <a:xfrm>
                  <a:off x="1281" y="330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6" name="Line 396"/>
                <p:cNvSpPr>
                  <a:spLocks noChangeAspect="1" noChangeShapeType="1"/>
                </p:cNvSpPr>
                <p:nvPr/>
              </p:nvSpPr>
              <p:spPr bwMode="auto">
                <a:xfrm>
                  <a:off x="1287" y="330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7" name="Line 397"/>
                <p:cNvSpPr>
                  <a:spLocks noChangeAspect="1" noChangeShapeType="1"/>
                </p:cNvSpPr>
                <p:nvPr/>
              </p:nvSpPr>
              <p:spPr bwMode="auto">
                <a:xfrm>
                  <a:off x="1293" y="331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8" name="Line 398"/>
                <p:cNvSpPr>
                  <a:spLocks noChangeAspect="1" noChangeShapeType="1"/>
                </p:cNvSpPr>
                <p:nvPr/>
              </p:nvSpPr>
              <p:spPr bwMode="auto">
                <a:xfrm>
                  <a:off x="1299" y="331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19" name="Line 399"/>
                <p:cNvSpPr>
                  <a:spLocks noChangeAspect="1" noChangeShapeType="1"/>
                </p:cNvSpPr>
                <p:nvPr/>
              </p:nvSpPr>
              <p:spPr bwMode="auto">
                <a:xfrm>
                  <a:off x="1305" y="3319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0" name="Line 400"/>
                <p:cNvSpPr>
                  <a:spLocks noChangeAspect="1" noChangeShapeType="1"/>
                </p:cNvSpPr>
                <p:nvPr/>
              </p:nvSpPr>
              <p:spPr bwMode="auto">
                <a:xfrm>
                  <a:off x="1317" y="3325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1" name="Line 401"/>
                <p:cNvSpPr>
                  <a:spLocks noChangeAspect="1" noChangeShapeType="1"/>
                </p:cNvSpPr>
                <p:nvPr/>
              </p:nvSpPr>
              <p:spPr bwMode="auto">
                <a:xfrm>
                  <a:off x="1323" y="333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2" name="Line 402"/>
                <p:cNvSpPr>
                  <a:spLocks noChangeAspect="1" noChangeShapeType="1"/>
                </p:cNvSpPr>
                <p:nvPr/>
              </p:nvSpPr>
              <p:spPr bwMode="auto">
                <a:xfrm>
                  <a:off x="1329" y="333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3" name="Line 403"/>
                <p:cNvSpPr>
                  <a:spLocks noChangeAspect="1" noChangeShapeType="1"/>
                </p:cNvSpPr>
                <p:nvPr/>
              </p:nvSpPr>
              <p:spPr bwMode="auto">
                <a:xfrm>
                  <a:off x="1335" y="333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4" name="Line 404"/>
                <p:cNvSpPr>
                  <a:spLocks noChangeAspect="1" noChangeShapeType="1"/>
                </p:cNvSpPr>
                <p:nvPr/>
              </p:nvSpPr>
              <p:spPr bwMode="auto">
                <a:xfrm>
                  <a:off x="1341" y="3344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5" name="Line 405"/>
                <p:cNvSpPr>
                  <a:spLocks noChangeAspect="1" noChangeShapeType="1"/>
                </p:cNvSpPr>
                <p:nvPr/>
              </p:nvSpPr>
              <p:spPr bwMode="auto">
                <a:xfrm>
                  <a:off x="1347" y="335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6" name="Line 406"/>
                <p:cNvSpPr>
                  <a:spLocks noChangeAspect="1" noChangeShapeType="1"/>
                </p:cNvSpPr>
                <p:nvPr/>
              </p:nvSpPr>
              <p:spPr bwMode="auto">
                <a:xfrm>
                  <a:off x="1359" y="335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7" name="Line 407"/>
                <p:cNvSpPr>
                  <a:spLocks noChangeAspect="1" noChangeShapeType="1"/>
                </p:cNvSpPr>
                <p:nvPr/>
              </p:nvSpPr>
              <p:spPr bwMode="auto">
                <a:xfrm>
                  <a:off x="1365" y="335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8" name="Line 408"/>
                <p:cNvSpPr>
                  <a:spLocks noChangeAspect="1" noChangeShapeType="1"/>
                </p:cNvSpPr>
                <p:nvPr/>
              </p:nvSpPr>
              <p:spPr bwMode="auto">
                <a:xfrm>
                  <a:off x="1371" y="336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29" name="Line 409"/>
                <p:cNvSpPr>
                  <a:spLocks noChangeAspect="1" noChangeShapeType="1"/>
                </p:cNvSpPr>
                <p:nvPr/>
              </p:nvSpPr>
              <p:spPr bwMode="auto">
                <a:xfrm>
                  <a:off x="1377" y="3363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0" name="Line 410"/>
                <p:cNvSpPr>
                  <a:spLocks noChangeAspect="1" noChangeShapeType="1"/>
                </p:cNvSpPr>
                <p:nvPr/>
              </p:nvSpPr>
              <p:spPr bwMode="auto">
                <a:xfrm>
                  <a:off x="1383" y="3370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1" name="Line 411"/>
                <p:cNvSpPr>
                  <a:spLocks noChangeAspect="1" noChangeShapeType="1"/>
                </p:cNvSpPr>
                <p:nvPr/>
              </p:nvSpPr>
              <p:spPr bwMode="auto">
                <a:xfrm>
                  <a:off x="1395" y="337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2" name="Freeform 412"/>
                <p:cNvSpPr>
                  <a:spLocks noChangeAspect="1"/>
                </p:cNvSpPr>
                <p:nvPr/>
              </p:nvSpPr>
              <p:spPr bwMode="auto">
                <a:xfrm>
                  <a:off x="1401" y="3376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3" name="Line 413"/>
                <p:cNvSpPr>
                  <a:spLocks noChangeAspect="1" noChangeShapeType="1"/>
                </p:cNvSpPr>
                <p:nvPr/>
              </p:nvSpPr>
              <p:spPr bwMode="auto">
                <a:xfrm>
                  <a:off x="1407" y="338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4" name="Line 414"/>
                <p:cNvSpPr>
                  <a:spLocks noChangeAspect="1" noChangeShapeType="1"/>
                </p:cNvSpPr>
                <p:nvPr/>
              </p:nvSpPr>
              <p:spPr bwMode="auto">
                <a:xfrm>
                  <a:off x="1413" y="338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5" name="Line 415"/>
                <p:cNvSpPr>
                  <a:spLocks noChangeAspect="1" noChangeShapeType="1"/>
                </p:cNvSpPr>
                <p:nvPr/>
              </p:nvSpPr>
              <p:spPr bwMode="auto">
                <a:xfrm>
                  <a:off x="1419" y="3388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6" name="Line 416"/>
                <p:cNvSpPr>
                  <a:spLocks noChangeAspect="1" noChangeShapeType="1"/>
                </p:cNvSpPr>
                <p:nvPr/>
              </p:nvSpPr>
              <p:spPr bwMode="auto">
                <a:xfrm>
                  <a:off x="1431" y="339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7" name="Line 417"/>
                <p:cNvSpPr>
                  <a:spLocks noChangeAspect="1" noChangeShapeType="1"/>
                </p:cNvSpPr>
                <p:nvPr/>
              </p:nvSpPr>
              <p:spPr bwMode="auto">
                <a:xfrm>
                  <a:off x="1437" y="339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8" name="Line 418"/>
                <p:cNvSpPr>
                  <a:spLocks noChangeAspect="1" noChangeShapeType="1"/>
                </p:cNvSpPr>
                <p:nvPr/>
              </p:nvSpPr>
              <p:spPr bwMode="auto">
                <a:xfrm>
                  <a:off x="1443" y="340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39" name="Line 419"/>
                <p:cNvSpPr>
                  <a:spLocks noChangeAspect="1" noChangeShapeType="1"/>
                </p:cNvSpPr>
                <p:nvPr/>
              </p:nvSpPr>
              <p:spPr bwMode="auto">
                <a:xfrm>
                  <a:off x="1449" y="340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0" name="Freeform 420"/>
                <p:cNvSpPr>
                  <a:spLocks noChangeAspect="1"/>
                </p:cNvSpPr>
                <p:nvPr/>
              </p:nvSpPr>
              <p:spPr bwMode="auto">
                <a:xfrm>
                  <a:off x="1455" y="3407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1" name="Line 421"/>
                <p:cNvSpPr>
                  <a:spLocks noChangeAspect="1" noChangeShapeType="1"/>
                </p:cNvSpPr>
                <p:nvPr/>
              </p:nvSpPr>
              <p:spPr bwMode="auto">
                <a:xfrm>
                  <a:off x="1461" y="3414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2" name="Line 422"/>
                <p:cNvSpPr>
                  <a:spLocks noChangeAspect="1" noChangeShapeType="1"/>
                </p:cNvSpPr>
                <p:nvPr/>
              </p:nvSpPr>
              <p:spPr bwMode="auto">
                <a:xfrm>
                  <a:off x="1473" y="3414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3" name="Line 423"/>
                <p:cNvSpPr>
                  <a:spLocks noChangeAspect="1" noChangeShapeType="1"/>
                </p:cNvSpPr>
                <p:nvPr/>
              </p:nvSpPr>
              <p:spPr bwMode="auto">
                <a:xfrm>
                  <a:off x="1479" y="342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4" name="Line 424"/>
                <p:cNvSpPr>
                  <a:spLocks noChangeAspect="1" noChangeShapeType="1"/>
                </p:cNvSpPr>
                <p:nvPr/>
              </p:nvSpPr>
              <p:spPr bwMode="auto">
                <a:xfrm>
                  <a:off x="1485" y="342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5" name="Freeform 425"/>
                <p:cNvSpPr>
                  <a:spLocks noChangeAspect="1"/>
                </p:cNvSpPr>
                <p:nvPr/>
              </p:nvSpPr>
              <p:spPr bwMode="auto">
                <a:xfrm>
                  <a:off x="1491" y="3426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6" name="Line 426"/>
                <p:cNvSpPr>
                  <a:spLocks noChangeAspect="1" noChangeShapeType="1"/>
                </p:cNvSpPr>
                <p:nvPr/>
              </p:nvSpPr>
              <p:spPr bwMode="auto">
                <a:xfrm>
                  <a:off x="1497" y="343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7" name="Freeform 427"/>
                <p:cNvSpPr>
                  <a:spLocks noChangeAspect="1"/>
                </p:cNvSpPr>
                <p:nvPr/>
              </p:nvSpPr>
              <p:spPr bwMode="auto">
                <a:xfrm>
                  <a:off x="1509" y="3433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6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8" name="Line 428"/>
                <p:cNvSpPr>
                  <a:spLocks noChangeAspect="1" noChangeShapeType="1"/>
                </p:cNvSpPr>
                <p:nvPr/>
              </p:nvSpPr>
              <p:spPr bwMode="auto">
                <a:xfrm>
                  <a:off x="1515" y="343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49" name="Line 429"/>
                <p:cNvSpPr>
                  <a:spLocks noChangeAspect="1" noChangeShapeType="1"/>
                </p:cNvSpPr>
                <p:nvPr/>
              </p:nvSpPr>
              <p:spPr bwMode="auto">
                <a:xfrm>
                  <a:off x="1521" y="3439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0" name="Line 430"/>
                <p:cNvSpPr>
                  <a:spLocks noChangeAspect="1" noChangeShapeType="1"/>
                </p:cNvSpPr>
                <p:nvPr/>
              </p:nvSpPr>
              <p:spPr bwMode="auto">
                <a:xfrm>
                  <a:off x="1527" y="344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1" name="Line 431"/>
                <p:cNvSpPr>
                  <a:spLocks noChangeAspect="1" noChangeShapeType="1"/>
                </p:cNvSpPr>
                <p:nvPr/>
              </p:nvSpPr>
              <p:spPr bwMode="auto">
                <a:xfrm>
                  <a:off x="1533" y="345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2" name="Freeform 432"/>
                <p:cNvSpPr>
                  <a:spLocks noChangeAspect="1"/>
                </p:cNvSpPr>
                <p:nvPr/>
              </p:nvSpPr>
              <p:spPr bwMode="auto">
                <a:xfrm>
                  <a:off x="1545" y="3451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6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3" name="Line 433"/>
                <p:cNvSpPr>
                  <a:spLocks noChangeAspect="1" noChangeShapeType="1"/>
                </p:cNvSpPr>
                <p:nvPr/>
              </p:nvSpPr>
              <p:spPr bwMode="auto">
                <a:xfrm>
                  <a:off x="1551" y="345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4" name="Freeform 434"/>
                <p:cNvSpPr>
                  <a:spLocks noChangeAspect="1"/>
                </p:cNvSpPr>
                <p:nvPr/>
              </p:nvSpPr>
              <p:spPr bwMode="auto">
                <a:xfrm>
                  <a:off x="1557" y="3458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5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1563" y="3464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6" name="Freeform 436"/>
                <p:cNvSpPr>
                  <a:spLocks noChangeAspect="1"/>
                </p:cNvSpPr>
                <p:nvPr/>
              </p:nvSpPr>
              <p:spPr bwMode="auto">
                <a:xfrm>
                  <a:off x="1569" y="3464"/>
                  <a:ext cx="12" cy="6"/>
                </a:xfrm>
                <a:custGeom>
                  <a:avLst/>
                  <a:gdLst>
                    <a:gd name="T0" fmla="*/ 0 w 12"/>
                    <a:gd name="T1" fmla="*/ 0 h 6"/>
                    <a:gd name="T2" fmla="*/ 6 w 12"/>
                    <a:gd name="T3" fmla="*/ 0 h 6"/>
                    <a:gd name="T4" fmla="*/ 12 w 1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7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1581" y="347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8" name="Freeform 438"/>
                <p:cNvSpPr>
                  <a:spLocks noChangeAspect="1"/>
                </p:cNvSpPr>
                <p:nvPr/>
              </p:nvSpPr>
              <p:spPr bwMode="auto">
                <a:xfrm>
                  <a:off x="1587" y="3470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59" name="Line 439"/>
                <p:cNvSpPr>
                  <a:spLocks noChangeAspect="1" noChangeShapeType="1"/>
                </p:cNvSpPr>
                <p:nvPr/>
              </p:nvSpPr>
              <p:spPr bwMode="auto">
                <a:xfrm>
                  <a:off x="1593" y="347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0" name="Freeform 440"/>
                <p:cNvSpPr>
                  <a:spLocks noChangeAspect="1"/>
                </p:cNvSpPr>
                <p:nvPr/>
              </p:nvSpPr>
              <p:spPr bwMode="auto">
                <a:xfrm>
                  <a:off x="1599" y="3477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1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1605" y="348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2" name="Freeform 442"/>
                <p:cNvSpPr>
                  <a:spLocks noChangeAspect="1"/>
                </p:cNvSpPr>
                <p:nvPr/>
              </p:nvSpPr>
              <p:spPr bwMode="auto">
                <a:xfrm>
                  <a:off x="1611" y="3483"/>
                  <a:ext cx="12" cy="6"/>
                </a:xfrm>
                <a:custGeom>
                  <a:avLst/>
                  <a:gdLst>
                    <a:gd name="T0" fmla="*/ 0 w 12"/>
                    <a:gd name="T1" fmla="*/ 0 h 6"/>
                    <a:gd name="T2" fmla="*/ 6 w 12"/>
                    <a:gd name="T3" fmla="*/ 0 h 6"/>
                    <a:gd name="T4" fmla="*/ 12 w 1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3" name="Line 443"/>
                <p:cNvSpPr>
                  <a:spLocks noChangeAspect="1" noChangeShapeType="1"/>
                </p:cNvSpPr>
                <p:nvPr/>
              </p:nvSpPr>
              <p:spPr bwMode="auto">
                <a:xfrm>
                  <a:off x="1623" y="348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4" name="Freeform 444"/>
                <p:cNvSpPr>
                  <a:spLocks noChangeAspect="1"/>
                </p:cNvSpPr>
                <p:nvPr/>
              </p:nvSpPr>
              <p:spPr bwMode="auto">
                <a:xfrm>
                  <a:off x="1629" y="3489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5" name="Line 445"/>
                <p:cNvSpPr>
                  <a:spLocks noChangeAspect="1" noChangeShapeType="1"/>
                </p:cNvSpPr>
                <p:nvPr/>
              </p:nvSpPr>
              <p:spPr bwMode="auto">
                <a:xfrm>
                  <a:off x="1635" y="349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6" name="Freeform 446"/>
                <p:cNvSpPr>
                  <a:spLocks noChangeAspect="1"/>
                </p:cNvSpPr>
                <p:nvPr/>
              </p:nvSpPr>
              <p:spPr bwMode="auto">
                <a:xfrm>
                  <a:off x="1641" y="3495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7" name="Line 447"/>
                <p:cNvSpPr>
                  <a:spLocks noChangeAspect="1" noChangeShapeType="1"/>
                </p:cNvSpPr>
                <p:nvPr/>
              </p:nvSpPr>
              <p:spPr bwMode="auto">
                <a:xfrm>
                  <a:off x="1647" y="3502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8" name="Freeform 448"/>
                <p:cNvSpPr>
                  <a:spLocks noChangeAspect="1"/>
                </p:cNvSpPr>
                <p:nvPr/>
              </p:nvSpPr>
              <p:spPr bwMode="auto">
                <a:xfrm>
                  <a:off x="1659" y="3502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6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69" name="Line 449"/>
                <p:cNvSpPr>
                  <a:spLocks noChangeAspect="1" noChangeShapeType="1"/>
                </p:cNvSpPr>
                <p:nvPr/>
              </p:nvSpPr>
              <p:spPr bwMode="auto">
                <a:xfrm>
                  <a:off x="1665" y="350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0" name="Freeform 450"/>
                <p:cNvSpPr>
                  <a:spLocks noChangeAspect="1"/>
                </p:cNvSpPr>
                <p:nvPr/>
              </p:nvSpPr>
              <p:spPr bwMode="auto">
                <a:xfrm>
                  <a:off x="1671" y="3508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1" name="Line 451"/>
                <p:cNvSpPr>
                  <a:spLocks noChangeAspect="1" noChangeShapeType="1"/>
                </p:cNvSpPr>
                <p:nvPr/>
              </p:nvSpPr>
              <p:spPr bwMode="auto">
                <a:xfrm>
                  <a:off x="1677" y="3514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2" name="Line 452"/>
                <p:cNvSpPr>
                  <a:spLocks noChangeAspect="1" noChangeShapeType="1"/>
                </p:cNvSpPr>
                <p:nvPr/>
              </p:nvSpPr>
              <p:spPr bwMode="auto">
                <a:xfrm>
                  <a:off x="1683" y="3514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3" name="Freeform 453"/>
                <p:cNvSpPr>
                  <a:spLocks noChangeAspect="1"/>
                </p:cNvSpPr>
                <p:nvPr/>
              </p:nvSpPr>
              <p:spPr bwMode="auto">
                <a:xfrm>
                  <a:off x="1695" y="3514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6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4" name="Line 454"/>
                <p:cNvSpPr>
                  <a:spLocks noChangeAspect="1" noChangeShapeType="1"/>
                </p:cNvSpPr>
                <p:nvPr/>
              </p:nvSpPr>
              <p:spPr bwMode="auto">
                <a:xfrm>
                  <a:off x="1701" y="352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5" name="Freeform 455"/>
                <p:cNvSpPr>
                  <a:spLocks noChangeAspect="1"/>
                </p:cNvSpPr>
                <p:nvPr/>
              </p:nvSpPr>
              <p:spPr bwMode="auto">
                <a:xfrm>
                  <a:off x="1707" y="3521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6" name="Line 456"/>
                <p:cNvSpPr>
                  <a:spLocks noChangeAspect="1" noChangeShapeType="1"/>
                </p:cNvSpPr>
                <p:nvPr/>
              </p:nvSpPr>
              <p:spPr bwMode="auto">
                <a:xfrm>
                  <a:off x="1713" y="352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7" name="Line 457"/>
                <p:cNvSpPr>
                  <a:spLocks noChangeAspect="1" noChangeShapeType="1"/>
                </p:cNvSpPr>
                <p:nvPr/>
              </p:nvSpPr>
              <p:spPr bwMode="auto">
                <a:xfrm>
                  <a:off x="1719" y="3527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8" name="Freeform 458"/>
                <p:cNvSpPr>
                  <a:spLocks noChangeAspect="1"/>
                </p:cNvSpPr>
                <p:nvPr/>
              </p:nvSpPr>
              <p:spPr bwMode="auto">
                <a:xfrm>
                  <a:off x="1731" y="3527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6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79" name="Line 459"/>
                <p:cNvSpPr>
                  <a:spLocks noChangeAspect="1" noChangeShapeType="1"/>
                </p:cNvSpPr>
                <p:nvPr/>
              </p:nvSpPr>
              <p:spPr bwMode="auto">
                <a:xfrm>
                  <a:off x="1737" y="353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0" name="Freeform 460"/>
                <p:cNvSpPr>
                  <a:spLocks noChangeAspect="1"/>
                </p:cNvSpPr>
                <p:nvPr/>
              </p:nvSpPr>
              <p:spPr bwMode="auto">
                <a:xfrm>
                  <a:off x="1743" y="3533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1" name="Line 461"/>
                <p:cNvSpPr>
                  <a:spLocks noChangeAspect="1" noChangeShapeType="1"/>
                </p:cNvSpPr>
                <p:nvPr/>
              </p:nvSpPr>
              <p:spPr bwMode="auto">
                <a:xfrm>
                  <a:off x="1749" y="354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2" name="Line 462"/>
                <p:cNvSpPr>
                  <a:spLocks noChangeAspect="1" noChangeShapeType="1"/>
                </p:cNvSpPr>
                <p:nvPr/>
              </p:nvSpPr>
              <p:spPr bwMode="auto">
                <a:xfrm>
                  <a:off x="1755" y="354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3" name="Freeform 463"/>
                <p:cNvSpPr>
                  <a:spLocks noChangeAspect="1"/>
                </p:cNvSpPr>
                <p:nvPr/>
              </p:nvSpPr>
              <p:spPr bwMode="auto">
                <a:xfrm>
                  <a:off x="1761" y="3540"/>
                  <a:ext cx="12" cy="6"/>
                </a:xfrm>
                <a:custGeom>
                  <a:avLst/>
                  <a:gdLst>
                    <a:gd name="T0" fmla="*/ 0 w 12"/>
                    <a:gd name="T1" fmla="*/ 0 h 6"/>
                    <a:gd name="T2" fmla="*/ 6 w 12"/>
                    <a:gd name="T3" fmla="*/ 0 h 6"/>
                    <a:gd name="T4" fmla="*/ 12 w 1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4" name="Line 464"/>
                <p:cNvSpPr>
                  <a:spLocks noChangeAspect="1" noChangeShapeType="1"/>
                </p:cNvSpPr>
                <p:nvPr/>
              </p:nvSpPr>
              <p:spPr bwMode="auto">
                <a:xfrm>
                  <a:off x="1773" y="354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5" name="Line 465"/>
                <p:cNvSpPr>
                  <a:spLocks noChangeAspect="1" noChangeShapeType="1"/>
                </p:cNvSpPr>
                <p:nvPr/>
              </p:nvSpPr>
              <p:spPr bwMode="auto">
                <a:xfrm>
                  <a:off x="1779" y="354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6" name="Line 466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354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7" name="Freeform 467"/>
                <p:cNvSpPr>
                  <a:spLocks noChangeAspect="1"/>
                </p:cNvSpPr>
                <p:nvPr/>
              </p:nvSpPr>
              <p:spPr bwMode="auto">
                <a:xfrm>
                  <a:off x="1791" y="3546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8" name="Line 468"/>
                <p:cNvSpPr>
                  <a:spLocks noChangeAspect="1" noChangeShapeType="1"/>
                </p:cNvSpPr>
                <p:nvPr/>
              </p:nvSpPr>
              <p:spPr bwMode="auto">
                <a:xfrm>
                  <a:off x="1797" y="3552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89" name="Line 469"/>
                <p:cNvSpPr>
                  <a:spLocks noChangeAspect="1" noChangeShapeType="1"/>
                </p:cNvSpPr>
                <p:nvPr/>
              </p:nvSpPr>
              <p:spPr bwMode="auto">
                <a:xfrm>
                  <a:off x="1809" y="355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0" name="Line 470"/>
                <p:cNvSpPr>
                  <a:spLocks noChangeAspect="1" noChangeShapeType="1"/>
                </p:cNvSpPr>
                <p:nvPr/>
              </p:nvSpPr>
              <p:spPr bwMode="auto">
                <a:xfrm>
                  <a:off x="1815" y="355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1" name="Freeform 471"/>
                <p:cNvSpPr>
                  <a:spLocks noChangeAspect="1"/>
                </p:cNvSpPr>
                <p:nvPr/>
              </p:nvSpPr>
              <p:spPr bwMode="auto">
                <a:xfrm>
                  <a:off x="1821" y="3552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2" name="Line 472"/>
                <p:cNvSpPr>
                  <a:spLocks noChangeAspect="1" noChangeShapeType="1"/>
                </p:cNvSpPr>
                <p:nvPr/>
              </p:nvSpPr>
              <p:spPr bwMode="auto">
                <a:xfrm>
                  <a:off x="1827" y="355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3" name="Line 473"/>
                <p:cNvSpPr>
                  <a:spLocks noChangeAspect="1" noChangeShapeType="1"/>
                </p:cNvSpPr>
                <p:nvPr/>
              </p:nvSpPr>
              <p:spPr bwMode="auto">
                <a:xfrm>
                  <a:off x="1833" y="3558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4" name="Line 474"/>
                <p:cNvSpPr>
                  <a:spLocks noChangeAspect="1" noChangeShapeType="1"/>
                </p:cNvSpPr>
                <p:nvPr/>
              </p:nvSpPr>
              <p:spPr bwMode="auto">
                <a:xfrm>
                  <a:off x="1845" y="355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5" name="Freeform 475"/>
                <p:cNvSpPr>
                  <a:spLocks noChangeAspect="1"/>
                </p:cNvSpPr>
                <p:nvPr/>
              </p:nvSpPr>
              <p:spPr bwMode="auto">
                <a:xfrm>
                  <a:off x="1851" y="3558"/>
                  <a:ext cx="6" cy="7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6 w 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6" name="Line 476"/>
                <p:cNvSpPr>
                  <a:spLocks noChangeAspect="1" noChangeShapeType="1"/>
                </p:cNvSpPr>
                <p:nvPr/>
              </p:nvSpPr>
              <p:spPr bwMode="auto">
                <a:xfrm>
                  <a:off x="1857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7" name="Line 477"/>
                <p:cNvSpPr>
                  <a:spLocks noChangeAspect="1" noChangeShapeType="1"/>
                </p:cNvSpPr>
                <p:nvPr/>
              </p:nvSpPr>
              <p:spPr bwMode="auto">
                <a:xfrm>
                  <a:off x="1863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8" name="Line 478"/>
                <p:cNvSpPr>
                  <a:spLocks noChangeAspect="1" noChangeShapeType="1"/>
                </p:cNvSpPr>
                <p:nvPr/>
              </p:nvSpPr>
              <p:spPr bwMode="auto">
                <a:xfrm>
                  <a:off x="1869" y="3565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99" name="Line 479"/>
                <p:cNvSpPr>
                  <a:spLocks noChangeAspect="1" noChangeShapeType="1"/>
                </p:cNvSpPr>
                <p:nvPr/>
              </p:nvSpPr>
              <p:spPr bwMode="auto">
                <a:xfrm>
                  <a:off x="1881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0" name="Line 480"/>
                <p:cNvSpPr>
                  <a:spLocks noChangeAspect="1" noChangeShapeType="1"/>
                </p:cNvSpPr>
                <p:nvPr/>
              </p:nvSpPr>
              <p:spPr bwMode="auto">
                <a:xfrm>
                  <a:off x="1887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1" name="Line 481"/>
                <p:cNvSpPr>
                  <a:spLocks noChangeAspect="1" noChangeShapeType="1"/>
                </p:cNvSpPr>
                <p:nvPr/>
              </p:nvSpPr>
              <p:spPr bwMode="auto">
                <a:xfrm>
                  <a:off x="1893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2" name="Line 482"/>
                <p:cNvSpPr>
                  <a:spLocks noChangeAspect="1" noChangeShapeType="1"/>
                </p:cNvSpPr>
                <p:nvPr/>
              </p:nvSpPr>
              <p:spPr bwMode="auto">
                <a:xfrm>
                  <a:off x="1899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3" name="Line 483"/>
                <p:cNvSpPr>
                  <a:spLocks noChangeAspect="1" noChangeShapeType="1"/>
                </p:cNvSpPr>
                <p:nvPr/>
              </p:nvSpPr>
              <p:spPr bwMode="auto">
                <a:xfrm>
                  <a:off x="1905" y="356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4" name="Line 484"/>
                <p:cNvSpPr>
                  <a:spLocks noChangeAspect="1" noChangeShapeType="1"/>
                </p:cNvSpPr>
                <p:nvPr/>
              </p:nvSpPr>
              <p:spPr bwMode="auto">
                <a:xfrm>
                  <a:off x="1911" y="3565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5" name="Freeform 485"/>
                <p:cNvSpPr>
                  <a:spLocks noChangeAspect="1"/>
                </p:cNvSpPr>
                <p:nvPr/>
              </p:nvSpPr>
              <p:spPr bwMode="auto">
                <a:xfrm>
                  <a:off x="1923" y="3565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6 w 6"/>
                    <a:gd name="T3" fmla="*/ 0 h 6"/>
                    <a:gd name="T4" fmla="*/ 6 w 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6" name="Line 486"/>
                <p:cNvSpPr>
                  <a:spLocks noChangeAspect="1" noChangeShapeType="1"/>
                </p:cNvSpPr>
                <p:nvPr/>
              </p:nvSpPr>
              <p:spPr bwMode="auto">
                <a:xfrm>
                  <a:off x="1929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7" name="Line 487"/>
                <p:cNvSpPr>
                  <a:spLocks noChangeAspect="1" noChangeShapeType="1"/>
                </p:cNvSpPr>
                <p:nvPr/>
              </p:nvSpPr>
              <p:spPr bwMode="auto">
                <a:xfrm>
                  <a:off x="1935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8" name="Line 488"/>
                <p:cNvSpPr>
                  <a:spLocks noChangeAspect="1" noChangeShapeType="1"/>
                </p:cNvSpPr>
                <p:nvPr/>
              </p:nvSpPr>
              <p:spPr bwMode="auto">
                <a:xfrm>
                  <a:off x="1941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09" name="Line 489"/>
                <p:cNvSpPr>
                  <a:spLocks noChangeAspect="1" noChangeShapeType="1"/>
                </p:cNvSpPr>
                <p:nvPr/>
              </p:nvSpPr>
              <p:spPr bwMode="auto">
                <a:xfrm>
                  <a:off x="1947" y="357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0" name="Line 490"/>
                <p:cNvSpPr>
                  <a:spLocks noChangeAspect="1" noChangeShapeType="1"/>
                </p:cNvSpPr>
                <p:nvPr/>
              </p:nvSpPr>
              <p:spPr bwMode="auto">
                <a:xfrm>
                  <a:off x="1959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1" name="Line 491"/>
                <p:cNvSpPr>
                  <a:spLocks noChangeAspect="1" noChangeShapeType="1"/>
                </p:cNvSpPr>
                <p:nvPr/>
              </p:nvSpPr>
              <p:spPr bwMode="auto">
                <a:xfrm>
                  <a:off x="1965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2" name="Line 492"/>
                <p:cNvSpPr>
                  <a:spLocks noChangeAspect="1" noChangeShapeType="1"/>
                </p:cNvSpPr>
                <p:nvPr/>
              </p:nvSpPr>
              <p:spPr bwMode="auto">
                <a:xfrm>
                  <a:off x="1971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3" name="Line 493"/>
                <p:cNvSpPr>
                  <a:spLocks noChangeAspect="1" noChangeShapeType="1"/>
                </p:cNvSpPr>
                <p:nvPr/>
              </p:nvSpPr>
              <p:spPr bwMode="auto">
                <a:xfrm>
                  <a:off x="1977" y="357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4" name="Line 494"/>
                <p:cNvSpPr>
                  <a:spLocks noChangeAspect="1" noChangeShapeType="1"/>
                </p:cNvSpPr>
                <p:nvPr/>
              </p:nvSpPr>
              <p:spPr bwMode="auto">
                <a:xfrm>
                  <a:off x="1983" y="357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815" name="Group 495"/>
              <p:cNvGrpSpPr>
                <a:grpSpLocks noChangeAspect="1"/>
              </p:cNvGrpSpPr>
              <p:nvPr/>
            </p:nvGrpSpPr>
            <p:grpSpPr bwMode="auto">
              <a:xfrm>
                <a:off x="1140" y="3552"/>
                <a:ext cx="1428" cy="548"/>
                <a:chOff x="2514" y="1908"/>
                <a:chExt cx="1428" cy="548"/>
              </a:xfrm>
            </p:grpSpPr>
            <p:sp>
              <p:nvSpPr>
                <p:cNvPr id="56816" name="Freeform 496"/>
                <p:cNvSpPr>
                  <a:spLocks noChangeAspect="1"/>
                </p:cNvSpPr>
                <p:nvPr/>
              </p:nvSpPr>
              <p:spPr bwMode="auto">
                <a:xfrm>
                  <a:off x="2514" y="2450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6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7" name="Line 497"/>
                <p:cNvSpPr>
                  <a:spLocks noChangeAspect="1" noChangeShapeType="1"/>
                </p:cNvSpPr>
                <p:nvPr/>
              </p:nvSpPr>
              <p:spPr bwMode="auto">
                <a:xfrm>
                  <a:off x="2520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8" name="Line 498"/>
                <p:cNvSpPr>
                  <a:spLocks noChangeAspect="1" noChangeShapeType="1"/>
                </p:cNvSpPr>
                <p:nvPr/>
              </p:nvSpPr>
              <p:spPr bwMode="auto">
                <a:xfrm>
                  <a:off x="2526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19" name="Line 499"/>
                <p:cNvSpPr>
                  <a:spLocks noChangeAspect="1" noChangeShapeType="1"/>
                </p:cNvSpPr>
                <p:nvPr/>
              </p:nvSpPr>
              <p:spPr bwMode="auto">
                <a:xfrm>
                  <a:off x="2532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0" name="Line 500"/>
                <p:cNvSpPr>
                  <a:spLocks noChangeAspect="1" noChangeShapeType="1"/>
                </p:cNvSpPr>
                <p:nvPr/>
              </p:nvSpPr>
              <p:spPr bwMode="auto">
                <a:xfrm>
                  <a:off x="2538" y="2450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1" name="Line 501"/>
                <p:cNvSpPr>
                  <a:spLocks noChangeAspect="1" noChangeShapeType="1"/>
                </p:cNvSpPr>
                <p:nvPr/>
              </p:nvSpPr>
              <p:spPr bwMode="auto">
                <a:xfrm>
                  <a:off x="2550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2" name="Line 502"/>
                <p:cNvSpPr>
                  <a:spLocks noChangeAspect="1" noChangeShapeType="1"/>
                </p:cNvSpPr>
                <p:nvPr/>
              </p:nvSpPr>
              <p:spPr bwMode="auto">
                <a:xfrm>
                  <a:off x="2556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3" name="Line 503"/>
                <p:cNvSpPr>
                  <a:spLocks noChangeAspect="1" noChangeShapeType="1"/>
                </p:cNvSpPr>
                <p:nvPr/>
              </p:nvSpPr>
              <p:spPr bwMode="auto">
                <a:xfrm>
                  <a:off x="2562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4" name="Line 504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5" name="Line 505"/>
                <p:cNvSpPr>
                  <a:spLocks noChangeAspect="1" noChangeShapeType="1"/>
                </p:cNvSpPr>
                <p:nvPr/>
              </p:nvSpPr>
              <p:spPr bwMode="auto">
                <a:xfrm>
                  <a:off x="2574" y="245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6" name="Line 506"/>
                <p:cNvSpPr>
                  <a:spLocks noChangeAspect="1" noChangeShapeType="1"/>
                </p:cNvSpPr>
                <p:nvPr/>
              </p:nvSpPr>
              <p:spPr bwMode="auto">
                <a:xfrm>
                  <a:off x="2580" y="2450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7" name="Freeform 507"/>
                <p:cNvSpPr>
                  <a:spLocks noChangeAspect="1"/>
                </p:cNvSpPr>
                <p:nvPr/>
              </p:nvSpPr>
              <p:spPr bwMode="auto">
                <a:xfrm>
                  <a:off x="2592" y="2443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6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8" name="Line 508"/>
                <p:cNvSpPr>
                  <a:spLocks noChangeAspect="1" noChangeShapeType="1"/>
                </p:cNvSpPr>
                <p:nvPr/>
              </p:nvSpPr>
              <p:spPr bwMode="auto">
                <a:xfrm>
                  <a:off x="2598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29" name="Line 509"/>
                <p:cNvSpPr>
                  <a:spLocks noChangeAspect="1" noChangeShapeType="1"/>
                </p:cNvSpPr>
                <p:nvPr/>
              </p:nvSpPr>
              <p:spPr bwMode="auto">
                <a:xfrm>
                  <a:off x="2604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0" name="Line 510"/>
                <p:cNvSpPr>
                  <a:spLocks noChangeAspect="1" noChangeShapeType="1"/>
                </p:cNvSpPr>
                <p:nvPr/>
              </p:nvSpPr>
              <p:spPr bwMode="auto">
                <a:xfrm>
                  <a:off x="2610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1" name="Line 511"/>
                <p:cNvSpPr>
                  <a:spLocks noChangeAspect="1" noChangeShapeType="1"/>
                </p:cNvSpPr>
                <p:nvPr/>
              </p:nvSpPr>
              <p:spPr bwMode="auto">
                <a:xfrm>
                  <a:off x="2616" y="244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2" name="Line 512"/>
                <p:cNvSpPr>
                  <a:spLocks noChangeAspect="1" noChangeShapeType="1"/>
                </p:cNvSpPr>
                <p:nvPr/>
              </p:nvSpPr>
              <p:spPr bwMode="auto">
                <a:xfrm>
                  <a:off x="2628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3" name="Line 513"/>
                <p:cNvSpPr>
                  <a:spLocks noChangeAspect="1" noChangeShapeType="1"/>
                </p:cNvSpPr>
                <p:nvPr/>
              </p:nvSpPr>
              <p:spPr bwMode="auto">
                <a:xfrm>
                  <a:off x="2634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4" name="Line 514"/>
                <p:cNvSpPr>
                  <a:spLocks noChangeAspect="1" noChangeShapeType="1"/>
                </p:cNvSpPr>
                <p:nvPr/>
              </p:nvSpPr>
              <p:spPr bwMode="auto">
                <a:xfrm>
                  <a:off x="2640" y="24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5" name="Freeform 515"/>
                <p:cNvSpPr>
                  <a:spLocks noChangeAspect="1"/>
                </p:cNvSpPr>
                <p:nvPr/>
              </p:nvSpPr>
              <p:spPr bwMode="auto">
                <a:xfrm>
                  <a:off x="2646" y="2437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6" name="Line 516"/>
                <p:cNvSpPr>
                  <a:spLocks noChangeAspect="1" noChangeShapeType="1"/>
                </p:cNvSpPr>
                <p:nvPr/>
              </p:nvSpPr>
              <p:spPr bwMode="auto">
                <a:xfrm>
                  <a:off x="2652" y="2437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7" name="Line 517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243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8" name="Line 518"/>
                <p:cNvSpPr>
                  <a:spLocks noChangeAspect="1" noChangeShapeType="1"/>
                </p:cNvSpPr>
                <p:nvPr/>
              </p:nvSpPr>
              <p:spPr bwMode="auto">
                <a:xfrm>
                  <a:off x="2670" y="243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39" name="Line 519"/>
                <p:cNvSpPr>
                  <a:spLocks noChangeAspect="1" noChangeShapeType="1"/>
                </p:cNvSpPr>
                <p:nvPr/>
              </p:nvSpPr>
              <p:spPr bwMode="auto">
                <a:xfrm>
                  <a:off x="2676" y="243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0" name="Line 520"/>
                <p:cNvSpPr>
                  <a:spLocks noChangeAspect="1" noChangeShapeType="1"/>
                </p:cNvSpPr>
                <p:nvPr/>
              </p:nvSpPr>
              <p:spPr bwMode="auto">
                <a:xfrm>
                  <a:off x="2682" y="243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1" name="Line 521"/>
                <p:cNvSpPr>
                  <a:spLocks noChangeAspect="1" noChangeShapeType="1"/>
                </p:cNvSpPr>
                <p:nvPr/>
              </p:nvSpPr>
              <p:spPr bwMode="auto">
                <a:xfrm>
                  <a:off x="2688" y="243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2" name="Freeform 522"/>
                <p:cNvSpPr>
                  <a:spLocks noChangeAspect="1"/>
                </p:cNvSpPr>
                <p:nvPr/>
              </p:nvSpPr>
              <p:spPr bwMode="auto">
                <a:xfrm>
                  <a:off x="2694" y="2431"/>
                  <a:ext cx="12" cy="6"/>
                </a:xfrm>
                <a:custGeom>
                  <a:avLst/>
                  <a:gdLst>
                    <a:gd name="T0" fmla="*/ 0 w 12"/>
                    <a:gd name="T1" fmla="*/ 6 h 6"/>
                    <a:gd name="T2" fmla="*/ 6 w 12"/>
                    <a:gd name="T3" fmla="*/ 0 h 6"/>
                    <a:gd name="T4" fmla="*/ 12 w 1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3" name="Line 523"/>
                <p:cNvSpPr>
                  <a:spLocks noChangeAspect="1" noChangeShapeType="1"/>
                </p:cNvSpPr>
                <p:nvPr/>
              </p:nvSpPr>
              <p:spPr bwMode="auto">
                <a:xfrm>
                  <a:off x="2706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4" name="Line 524"/>
                <p:cNvSpPr>
                  <a:spLocks noChangeAspect="1" noChangeShapeType="1"/>
                </p:cNvSpPr>
                <p:nvPr/>
              </p:nvSpPr>
              <p:spPr bwMode="auto">
                <a:xfrm>
                  <a:off x="2712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5" name="Line 525"/>
                <p:cNvSpPr>
                  <a:spLocks noChangeAspect="1" noChangeShapeType="1"/>
                </p:cNvSpPr>
                <p:nvPr/>
              </p:nvSpPr>
              <p:spPr bwMode="auto">
                <a:xfrm>
                  <a:off x="2718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6" name="Line 526"/>
                <p:cNvSpPr>
                  <a:spLocks noChangeAspect="1" noChangeShapeType="1"/>
                </p:cNvSpPr>
                <p:nvPr/>
              </p:nvSpPr>
              <p:spPr bwMode="auto">
                <a:xfrm>
                  <a:off x="2724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7" name="Line 527"/>
                <p:cNvSpPr>
                  <a:spLocks noChangeAspect="1" noChangeShapeType="1"/>
                </p:cNvSpPr>
                <p:nvPr/>
              </p:nvSpPr>
              <p:spPr bwMode="auto">
                <a:xfrm>
                  <a:off x="2730" y="243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8" name="Line 528"/>
                <p:cNvSpPr>
                  <a:spLocks noChangeAspect="1" noChangeShapeType="1"/>
                </p:cNvSpPr>
                <p:nvPr/>
              </p:nvSpPr>
              <p:spPr bwMode="auto">
                <a:xfrm>
                  <a:off x="2742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49" name="Line 529"/>
                <p:cNvSpPr>
                  <a:spLocks noChangeAspect="1" noChangeShapeType="1"/>
                </p:cNvSpPr>
                <p:nvPr/>
              </p:nvSpPr>
              <p:spPr bwMode="auto">
                <a:xfrm>
                  <a:off x="2748" y="243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0" name="Freeform 530"/>
                <p:cNvSpPr>
                  <a:spLocks noChangeAspect="1"/>
                </p:cNvSpPr>
                <p:nvPr/>
              </p:nvSpPr>
              <p:spPr bwMode="auto">
                <a:xfrm>
                  <a:off x="2754" y="2425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1" name="Line 531"/>
                <p:cNvSpPr>
                  <a:spLocks noChangeAspect="1" noChangeShapeType="1"/>
                </p:cNvSpPr>
                <p:nvPr/>
              </p:nvSpPr>
              <p:spPr bwMode="auto">
                <a:xfrm>
                  <a:off x="2760" y="242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2" name="Line 532"/>
                <p:cNvSpPr>
                  <a:spLocks noChangeAspect="1" noChangeShapeType="1"/>
                </p:cNvSpPr>
                <p:nvPr/>
              </p:nvSpPr>
              <p:spPr bwMode="auto">
                <a:xfrm>
                  <a:off x="2766" y="2425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3" name="Line 533"/>
                <p:cNvSpPr>
                  <a:spLocks noChangeAspect="1" noChangeShapeType="1"/>
                </p:cNvSpPr>
                <p:nvPr/>
              </p:nvSpPr>
              <p:spPr bwMode="auto">
                <a:xfrm>
                  <a:off x="2778" y="242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4" name="Line 534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242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5" name="Line 535"/>
                <p:cNvSpPr>
                  <a:spLocks noChangeAspect="1" noChangeShapeType="1"/>
                </p:cNvSpPr>
                <p:nvPr/>
              </p:nvSpPr>
              <p:spPr bwMode="auto">
                <a:xfrm>
                  <a:off x="2790" y="242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6" name="Line 536"/>
                <p:cNvSpPr>
                  <a:spLocks noChangeAspect="1" noChangeShapeType="1"/>
                </p:cNvSpPr>
                <p:nvPr/>
              </p:nvSpPr>
              <p:spPr bwMode="auto">
                <a:xfrm>
                  <a:off x="2796" y="242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7" name="Freeform 537"/>
                <p:cNvSpPr>
                  <a:spLocks noChangeAspect="1"/>
                </p:cNvSpPr>
                <p:nvPr/>
              </p:nvSpPr>
              <p:spPr bwMode="auto">
                <a:xfrm>
                  <a:off x="2802" y="2418"/>
                  <a:ext cx="12" cy="7"/>
                </a:xfrm>
                <a:custGeom>
                  <a:avLst/>
                  <a:gdLst>
                    <a:gd name="T0" fmla="*/ 0 w 12"/>
                    <a:gd name="T1" fmla="*/ 7 h 7"/>
                    <a:gd name="T2" fmla="*/ 6 w 12"/>
                    <a:gd name="T3" fmla="*/ 0 h 7"/>
                    <a:gd name="T4" fmla="*/ 12 w 12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8" name="Line 538"/>
                <p:cNvSpPr>
                  <a:spLocks noChangeAspect="1" noChangeShapeType="1"/>
                </p:cNvSpPr>
                <p:nvPr/>
              </p:nvSpPr>
              <p:spPr bwMode="auto">
                <a:xfrm>
                  <a:off x="2814" y="24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59" name="Line 539"/>
                <p:cNvSpPr>
                  <a:spLocks noChangeAspect="1" noChangeShapeType="1"/>
                </p:cNvSpPr>
                <p:nvPr/>
              </p:nvSpPr>
              <p:spPr bwMode="auto">
                <a:xfrm>
                  <a:off x="2820" y="24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0" name="Line 540"/>
                <p:cNvSpPr>
                  <a:spLocks noChangeAspect="1" noChangeShapeType="1"/>
                </p:cNvSpPr>
                <p:nvPr/>
              </p:nvSpPr>
              <p:spPr bwMode="auto">
                <a:xfrm>
                  <a:off x="2826" y="24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1" name="Line 541"/>
                <p:cNvSpPr>
                  <a:spLocks noChangeAspect="1" noChangeShapeType="1"/>
                </p:cNvSpPr>
                <p:nvPr/>
              </p:nvSpPr>
              <p:spPr bwMode="auto">
                <a:xfrm>
                  <a:off x="2832" y="24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2" name="Line 542"/>
                <p:cNvSpPr>
                  <a:spLocks noChangeAspect="1" noChangeShapeType="1"/>
                </p:cNvSpPr>
                <p:nvPr/>
              </p:nvSpPr>
              <p:spPr bwMode="auto">
                <a:xfrm>
                  <a:off x="2838" y="24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3" name="Line 543"/>
                <p:cNvSpPr>
                  <a:spLocks noChangeAspect="1" noChangeShapeType="1"/>
                </p:cNvSpPr>
                <p:nvPr/>
              </p:nvSpPr>
              <p:spPr bwMode="auto">
                <a:xfrm>
                  <a:off x="2844" y="2418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4" name="Freeform 544"/>
                <p:cNvSpPr>
                  <a:spLocks noChangeAspect="1"/>
                </p:cNvSpPr>
                <p:nvPr/>
              </p:nvSpPr>
              <p:spPr bwMode="auto">
                <a:xfrm>
                  <a:off x="2856" y="2412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6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5" name="Line 545"/>
                <p:cNvSpPr>
                  <a:spLocks noChangeAspect="1" noChangeShapeType="1"/>
                </p:cNvSpPr>
                <p:nvPr/>
              </p:nvSpPr>
              <p:spPr bwMode="auto">
                <a:xfrm>
                  <a:off x="2862" y="241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6" name="Line 546"/>
                <p:cNvSpPr>
                  <a:spLocks noChangeAspect="1" noChangeShapeType="1"/>
                </p:cNvSpPr>
                <p:nvPr/>
              </p:nvSpPr>
              <p:spPr bwMode="auto">
                <a:xfrm>
                  <a:off x="2868" y="241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7" name="Line 547"/>
                <p:cNvSpPr>
                  <a:spLocks noChangeAspect="1" noChangeShapeType="1"/>
                </p:cNvSpPr>
                <p:nvPr/>
              </p:nvSpPr>
              <p:spPr bwMode="auto">
                <a:xfrm>
                  <a:off x="2874" y="241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8" name="Line 548"/>
                <p:cNvSpPr>
                  <a:spLocks noChangeAspect="1" noChangeShapeType="1"/>
                </p:cNvSpPr>
                <p:nvPr/>
              </p:nvSpPr>
              <p:spPr bwMode="auto">
                <a:xfrm>
                  <a:off x="2880" y="2412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69" name="Line 549"/>
                <p:cNvSpPr>
                  <a:spLocks noChangeAspect="1" noChangeShapeType="1"/>
                </p:cNvSpPr>
                <p:nvPr/>
              </p:nvSpPr>
              <p:spPr bwMode="auto">
                <a:xfrm>
                  <a:off x="2892" y="241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0" name="Line 550"/>
                <p:cNvSpPr>
                  <a:spLocks noChangeAspect="1" noChangeShapeType="1"/>
                </p:cNvSpPr>
                <p:nvPr/>
              </p:nvSpPr>
              <p:spPr bwMode="auto">
                <a:xfrm>
                  <a:off x="2898" y="241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1" name="Freeform 551"/>
                <p:cNvSpPr>
                  <a:spLocks noChangeAspect="1"/>
                </p:cNvSpPr>
                <p:nvPr/>
              </p:nvSpPr>
              <p:spPr bwMode="auto">
                <a:xfrm>
                  <a:off x="2904" y="2406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2" name="Line 552"/>
                <p:cNvSpPr>
                  <a:spLocks noChangeAspect="1" noChangeShapeType="1"/>
                </p:cNvSpPr>
                <p:nvPr/>
              </p:nvSpPr>
              <p:spPr bwMode="auto">
                <a:xfrm>
                  <a:off x="2910" y="240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3" name="Line 553"/>
                <p:cNvSpPr>
                  <a:spLocks noChangeAspect="1" noChangeShapeType="1"/>
                </p:cNvSpPr>
                <p:nvPr/>
              </p:nvSpPr>
              <p:spPr bwMode="auto">
                <a:xfrm>
                  <a:off x="2916" y="2406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4" name="Line 554"/>
                <p:cNvSpPr>
                  <a:spLocks noChangeAspect="1" noChangeShapeType="1"/>
                </p:cNvSpPr>
                <p:nvPr/>
              </p:nvSpPr>
              <p:spPr bwMode="auto">
                <a:xfrm>
                  <a:off x="2928" y="240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5" name="Line 555"/>
                <p:cNvSpPr>
                  <a:spLocks noChangeAspect="1" noChangeShapeType="1"/>
                </p:cNvSpPr>
                <p:nvPr/>
              </p:nvSpPr>
              <p:spPr bwMode="auto">
                <a:xfrm>
                  <a:off x="2934" y="240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6" name="Line 556"/>
                <p:cNvSpPr>
                  <a:spLocks noChangeAspect="1" noChangeShapeType="1"/>
                </p:cNvSpPr>
                <p:nvPr/>
              </p:nvSpPr>
              <p:spPr bwMode="auto">
                <a:xfrm>
                  <a:off x="2940" y="240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7" name="Line 557"/>
                <p:cNvSpPr>
                  <a:spLocks noChangeAspect="1" noChangeShapeType="1"/>
                </p:cNvSpPr>
                <p:nvPr/>
              </p:nvSpPr>
              <p:spPr bwMode="auto">
                <a:xfrm>
                  <a:off x="2946" y="240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8" name="Freeform 558"/>
                <p:cNvSpPr>
                  <a:spLocks noChangeAspect="1"/>
                </p:cNvSpPr>
                <p:nvPr/>
              </p:nvSpPr>
              <p:spPr bwMode="auto">
                <a:xfrm>
                  <a:off x="2952" y="2399"/>
                  <a:ext cx="12" cy="7"/>
                </a:xfrm>
                <a:custGeom>
                  <a:avLst/>
                  <a:gdLst>
                    <a:gd name="T0" fmla="*/ 0 w 12"/>
                    <a:gd name="T1" fmla="*/ 7 h 7"/>
                    <a:gd name="T2" fmla="*/ 6 w 12"/>
                    <a:gd name="T3" fmla="*/ 0 h 7"/>
                    <a:gd name="T4" fmla="*/ 12 w 12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79" name="Line 559"/>
                <p:cNvSpPr>
                  <a:spLocks noChangeAspect="1" noChangeShapeType="1"/>
                </p:cNvSpPr>
                <p:nvPr/>
              </p:nvSpPr>
              <p:spPr bwMode="auto">
                <a:xfrm>
                  <a:off x="2964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0" name="Line 560"/>
                <p:cNvSpPr>
                  <a:spLocks noChangeAspect="1" noChangeShapeType="1"/>
                </p:cNvSpPr>
                <p:nvPr/>
              </p:nvSpPr>
              <p:spPr bwMode="auto">
                <a:xfrm>
                  <a:off x="2970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1" name="Line 561"/>
                <p:cNvSpPr>
                  <a:spLocks noChangeAspect="1" noChangeShapeType="1"/>
                </p:cNvSpPr>
                <p:nvPr/>
              </p:nvSpPr>
              <p:spPr bwMode="auto">
                <a:xfrm>
                  <a:off x="2976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2" name="Line 562"/>
                <p:cNvSpPr>
                  <a:spLocks noChangeAspect="1" noChangeShapeType="1"/>
                </p:cNvSpPr>
                <p:nvPr/>
              </p:nvSpPr>
              <p:spPr bwMode="auto">
                <a:xfrm>
                  <a:off x="2982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3" name="Line 563"/>
                <p:cNvSpPr>
                  <a:spLocks noChangeAspect="1" noChangeShapeType="1"/>
                </p:cNvSpPr>
                <p:nvPr/>
              </p:nvSpPr>
              <p:spPr bwMode="auto">
                <a:xfrm>
                  <a:off x="2988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4" name="Line 564"/>
                <p:cNvSpPr>
                  <a:spLocks noChangeAspect="1" noChangeShapeType="1"/>
                </p:cNvSpPr>
                <p:nvPr/>
              </p:nvSpPr>
              <p:spPr bwMode="auto">
                <a:xfrm>
                  <a:off x="2994" y="2399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5" name="Line 565"/>
                <p:cNvSpPr>
                  <a:spLocks noChangeAspect="1" noChangeShapeType="1"/>
                </p:cNvSpPr>
                <p:nvPr/>
              </p:nvSpPr>
              <p:spPr bwMode="auto">
                <a:xfrm>
                  <a:off x="3006" y="23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6" name="Freeform 566"/>
                <p:cNvSpPr>
                  <a:spLocks noChangeAspect="1"/>
                </p:cNvSpPr>
                <p:nvPr/>
              </p:nvSpPr>
              <p:spPr bwMode="auto">
                <a:xfrm>
                  <a:off x="3012" y="2393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7" name="Line 567"/>
                <p:cNvSpPr>
                  <a:spLocks noChangeAspect="1" noChangeShapeType="1"/>
                </p:cNvSpPr>
                <p:nvPr/>
              </p:nvSpPr>
              <p:spPr bwMode="auto">
                <a:xfrm>
                  <a:off x="3018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8" name="Line 568"/>
                <p:cNvSpPr>
                  <a:spLocks noChangeAspect="1" noChangeShapeType="1"/>
                </p:cNvSpPr>
                <p:nvPr/>
              </p:nvSpPr>
              <p:spPr bwMode="auto">
                <a:xfrm>
                  <a:off x="3024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89" name="Line 569"/>
                <p:cNvSpPr>
                  <a:spLocks noChangeAspect="1" noChangeShapeType="1"/>
                </p:cNvSpPr>
                <p:nvPr/>
              </p:nvSpPr>
              <p:spPr bwMode="auto">
                <a:xfrm>
                  <a:off x="3030" y="239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0" name="Line 570"/>
                <p:cNvSpPr>
                  <a:spLocks noChangeAspect="1" noChangeShapeType="1"/>
                </p:cNvSpPr>
                <p:nvPr/>
              </p:nvSpPr>
              <p:spPr bwMode="auto">
                <a:xfrm>
                  <a:off x="3042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1" name="Line 571"/>
                <p:cNvSpPr>
                  <a:spLocks noChangeAspect="1" noChangeShapeType="1"/>
                </p:cNvSpPr>
                <p:nvPr/>
              </p:nvSpPr>
              <p:spPr bwMode="auto">
                <a:xfrm>
                  <a:off x="3048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2" name="Line 572"/>
                <p:cNvSpPr>
                  <a:spLocks noChangeAspect="1" noChangeShapeType="1"/>
                </p:cNvSpPr>
                <p:nvPr/>
              </p:nvSpPr>
              <p:spPr bwMode="auto">
                <a:xfrm>
                  <a:off x="3054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3" name="Line 573"/>
                <p:cNvSpPr>
                  <a:spLocks noChangeAspect="1" noChangeShapeType="1"/>
                </p:cNvSpPr>
                <p:nvPr/>
              </p:nvSpPr>
              <p:spPr bwMode="auto">
                <a:xfrm>
                  <a:off x="3060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4" name="Line 574"/>
                <p:cNvSpPr>
                  <a:spLocks noChangeAspect="1" noChangeShapeType="1"/>
                </p:cNvSpPr>
                <p:nvPr/>
              </p:nvSpPr>
              <p:spPr bwMode="auto">
                <a:xfrm>
                  <a:off x="3066" y="239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5" name="Line 575"/>
                <p:cNvSpPr>
                  <a:spLocks noChangeAspect="1" noChangeShapeType="1"/>
                </p:cNvSpPr>
                <p:nvPr/>
              </p:nvSpPr>
              <p:spPr bwMode="auto">
                <a:xfrm>
                  <a:off x="3078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6" name="Line 576"/>
                <p:cNvSpPr>
                  <a:spLocks noChangeAspect="1" noChangeShapeType="1"/>
                </p:cNvSpPr>
                <p:nvPr/>
              </p:nvSpPr>
              <p:spPr bwMode="auto">
                <a:xfrm>
                  <a:off x="3084" y="239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7" name="Freeform 577"/>
                <p:cNvSpPr>
                  <a:spLocks noChangeAspect="1"/>
                </p:cNvSpPr>
                <p:nvPr/>
              </p:nvSpPr>
              <p:spPr bwMode="auto">
                <a:xfrm>
                  <a:off x="3090" y="2387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8" name="Line 578"/>
                <p:cNvSpPr>
                  <a:spLocks noChangeAspect="1" noChangeShapeType="1"/>
                </p:cNvSpPr>
                <p:nvPr/>
              </p:nvSpPr>
              <p:spPr bwMode="auto">
                <a:xfrm>
                  <a:off x="3096" y="238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99" name="Line 579"/>
                <p:cNvSpPr>
                  <a:spLocks noChangeAspect="1" noChangeShapeType="1"/>
                </p:cNvSpPr>
                <p:nvPr/>
              </p:nvSpPr>
              <p:spPr bwMode="auto">
                <a:xfrm>
                  <a:off x="3102" y="2387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0" name="Line 580"/>
                <p:cNvSpPr>
                  <a:spLocks noChangeAspect="1" noChangeShapeType="1"/>
                </p:cNvSpPr>
                <p:nvPr/>
              </p:nvSpPr>
              <p:spPr bwMode="auto">
                <a:xfrm>
                  <a:off x="3114" y="238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1" name="Line 581"/>
                <p:cNvSpPr>
                  <a:spLocks noChangeAspect="1" noChangeShapeType="1"/>
                </p:cNvSpPr>
                <p:nvPr/>
              </p:nvSpPr>
              <p:spPr bwMode="auto">
                <a:xfrm>
                  <a:off x="3120" y="238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2" name="Line 582"/>
                <p:cNvSpPr>
                  <a:spLocks noChangeAspect="1" noChangeShapeType="1"/>
                </p:cNvSpPr>
                <p:nvPr/>
              </p:nvSpPr>
              <p:spPr bwMode="auto">
                <a:xfrm>
                  <a:off x="3126" y="2387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3" name="Freeform 583"/>
                <p:cNvSpPr>
                  <a:spLocks noChangeAspect="1"/>
                </p:cNvSpPr>
                <p:nvPr/>
              </p:nvSpPr>
              <p:spPr bwMode="auto">
                <a:xfrm>
                  <a:off x="3132" y="2380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4" name="Line 584"/>
                <p:cNvSpPr>
                  <a:spLocks noChangeAspect="1" noChangeShapeType="1"/>
                </p:cNvSpPr>
                <p:nvPr/>
              </p:nvSpPr>
              <p:spPr bwMode="auto">
                <a:xfrm>
                  <a:off x="3138" y="238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5" name="Line 585"/>
                <p:cNvSpPr>
                  <a:spLocks noChangeAspect="1" noChangeShapeType="1"/>
                </p:cNvSpPr>
                <p:nvPr/>
              </p:nvSpPr>
              <p:spPr bwMode="auto">
                <a:xfrm>
                  <a:off x="3144" y="2380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6" name="Line 586"/>
                <p:cNvSpPr>
                  <a:spLocks noChangeAspect="1" noChangeShapeType="1"/>
                </p:cNvSpPr>
                <p:nvPr/>
              </p:nvSpPr>
              <p:spPr bwMode="auto">
                <a:xfrm>
                  <a:off x="3156" y="238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7" name="Line 587"/>
                <p:cNvSpPr>
                  <a:spLocks noChangeAspect="1" noChangeShapeType="1"/>
                </p:cNvSpPr>
                <p:nvPr/>
              </p:nvSpPr>
              <p:spPr bwMode="auto">
                <a:xfrm>
                  <a:off x="3162" y="238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8" name="Freeform 588"/>
                <p:cNvSpPr>
                  <a:spLocks noChangeAspect="1"/>
                </p:cNvSpPr>
                <p:nvPr/>
              </p:nvSpPr>
              <p:spPr bwMode="auto">
                <a:xfrm>
                  <a:off x="3168" y="2374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09" name="Line 589"/>
                <p:cNvSpPr>
                  <a:spLocks noChangeAspect="1" noChangeShapeType="1"/>
                </p:cNvSpPr>
                <p:nvPr/>
              </p:nvSpPr>
              <p:spPr bwMode="auto">
                <a:xfrm>
                  <a:off x="3174" y="2374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0" name="Line 590"/>
                <p:cNvSpPr>
                  <a:spLocks noChangeAspect="1" noChangeShapeType="1"/>
                </p:cNvSpPr>
                <p:nvPr/>
              </p:nvSpPr>
              <p:spPr bwMode="auto">
                <a:xfrm>
                  <a:off x="3180" y="2374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1" name="Line 591"/>
                <p:cNvSpPr>
                  <a:spLocks noChangeAspect="1" noChangeShapeType="1"/>
                </p:cNvSpPr>
                <p:nvPr/>
              </p:nvSpPr>
              <p:spPr bwMode="auto">
                <a:xfrm>
                  <a:off x="3192" y="2374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2" name="Freeform 592"/>
                <p:cNvSpPr>
                  <a:spLocks noChangeAspect="1"/>
                </p:cNvSpPr>
                <p:nvPr/>
              </p:nvSpPr>
              <p:spPr bwMode="auto">
                <a:xfrm>
                  <a:off x="3198" y="2368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3" name="Line 593"/>
                <p:cNvSpPr>
                  <a:spLocks noChangeAspect="1" noChangeShapeType="1"/>
                </p:cNvSpPr>
                <p:nvPr/>
              </p:nvSpPr>
              <p:spPr bwMode="auto">
                <a:xfrm>
                  <a:off x="3204" y="236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4" name="Line 594"/>
                <p:cNvSpPr>
                  <a:spLocks noChangeAspect="1" noChangeShapeType="1"/>
                </p:cNvSpPr>
                <p:nvPr/>
              </p:nvSpPr>
              <p:spPr bwMode="auto">
                <a:xfrm>
                  <a:off x="3210" y="236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5" name="Freeform 595"/>
                <p:cNvSpPr>
                  <a:spLocks noChangeAspect="1"/>
                </p:cNvSpPr>
                <p:nvPr/>
              </p:nvSpPr>
              <p:spPr bwMode="auto">
                <a:xfrm>
                  <a:off x="3216" y="2362"/>
                  <a:ext cx="12" cy="6"/>
                </a:xfrm>
                <a:custGeom>
                  <a:avLst/>
                  <a:gdLst>
                    <a:gd name="T0" fmla="*/ 0 w 12"/>
                    <a:gd name="T1" fmla="*/ 6 h 6"/>
                    <a:gd name="T2" fmla="*/ 6 w 12"/>
                    <a:gd name="T3" fmla="*/ 0 h 6"/>
                    <a:gd name="T4" fmla="*/ 12 w 1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6" name="Line 596"/>
                <p:cNvSpPr>
                  <a:spLocks noChangeAspect="1" noChangeShapeType="1"/>
                </p:cNvSpPr>
                <p:nvPr/>
              </p:nvSpPr>
              <p:spPr bwMode="auto">
                <a:xfrm>
                  <a:off x="3228" y="236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7" name="Line 597"/>
                <p:cNvSpPr>
                  <a:spLocks noChangeAspect="1" noChangeShapeType="1"/>
                </p:cNvSpPr>
                <p:nvPr/>
              </p:nvSpPr>
              <p:spPr bwMode="auto">
                <a:xfrm>
                  <a:off x="3234" y="236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8" name="Line 598"/>
                <p:cNvSpPr>
                  <a:spLocks noChangeAspect="1" noChangeShapeType="1"/>
                </p:cNvSpPr>
                <p:nvPr/>
              </p:nvSpPr>
              <p:spPr bwMode="auto">
                <a:xfrm>
                  <a:off x="3240" y="236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19" name="Freeform 599"/>
                <p:cNvSpPr>
                  <a:spLocks noChangeAspect="1"/>
                </p:cNvSpPr>
                <p:nvPr/>
              </p:nvSpPr>
              <p:spPr bwMode="auto">
                <a:xfrm>
                  <a:off x="3246" y="2355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0" name="Line 600"/>
                <p:cNvSpPr>
                  <a:spLocks noChangeAspect="1" noChangeShapeType="1"/>
                </p:cNvSpPr>
                <p:nvPr/>
              </p:nvSpPr>
              <p:spPr bwMode="auto">
                <a:xfrm>
                  <a:off x="3252" y="2355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1" name="Line 601"/>
                <p:cNvSpPr>
                  <a:spLocks noChangeAspect="1" noChangeShapeType="1"/>
                </p:cNvSpPr>
                <p:nvPr/>
              </p:nvSpPr>
              <p:spPr bwMode="auto">
                <a:xfrm>
                  <a:off x="3264" y="235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2" name="Freeform 602"/>
                <p:cNvSpPr>
                  <a:spLocks noChangeAspect="1"/>
                </p:cNvSpPr>
                <p:nvPr/>
              </p:nvSpPr>
              <p:spPr bwMode="auto">
                <a:xfrm>
                  <a:off x="3270" y="2349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3" name="Line 603"/>
                <p:cNvSpPr>
                  <a:spLocks noChangeAspect="1" noChangeShapeType="1"/>
                </p:cNvSpPr>
                <p:nvPr/>
              </p:nvSpPr>
              <p:spPr bwMode="auto">
                <a:xfrm>
                  <a:off x="3276" y="234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4" name="Freeform 604"/>
                <p:cNvSpPr>
                  <a:spLocks noChangeAspect="1"/>
                </p:cNvSpPr>
                <p:nvPr/>
              </p:nvSpPr>
              <p:spPr bwMode="auto">
                <a:xfrm>
                  <a:off x="3282" y="2343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5" name="Line 605"/>
                <p:cNvSpPr>
                  <a:spLocks noChangeAspect="1" noChangeShapeType="1"/>
                </p:cNvSpPr>
                <p:nvPr/>
              </p:nvSpPr>
              <p:spPr bwMode="auto">
                <a:xfrm>
                  <a:off x="3288" y="234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6" name="Line 606"/>
                <p:cNvSpPr>
                  <a:spLocks noChangeAspect="1" noChangeShapeType="1"/>
                </p:cNvSpPr>
                <p:nvPr/>
              </p:nvSpPr>
              <p:spPr bwMode="auto">
                <a:xfrm>
                  <a:off x="3294" y="234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7" name="Freeform 607"/>
                <p:cNvSpPr>
                  <a:spLocks noChangeAspect="1"/>
                </p:cNvSpPr>
                <p:nvPr/>
              </p:nvSpPr>
              <p:spPr bwMode="auto">
                <a:xfrm>
                  <a:off x="3306" y="2336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6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8" name="Line 608"/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2336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29" name="Freeform 609"/>
                <p:cNvSpPr>
                  <a:spLocks noChangeAspect="1"/>
                </p:cNvSpPr>
                <p:nvPr/>
              </p:nvSpPr>
              <p:spPr bwMode="auto">
                <a:xfrm>
                  <a:off x="3318" y="2330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0" name="Line 610"/>
                <p:cNvSpPr>
                  <a:spLocks noChangeAspect="1" noChangeShapeType="1"/>
                </p:cNvSpPr>
                <p:nvPr/>
              </p:nvSpPr>
              <p:spPr bwMode="auto">
                <a:xfrm>
                  <a:off x="3324" y="233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1" name="Freeform 611"/>
                <p:cNvSpPr>
                  <a:spLocks noChangeAspect="1"/>
                </p:cNvSpPr>
                <p:nvPr/>
              </p:nvSpPr>
              <p:spPr bwMode="auto">
                <a:xfrm>
                  <a:off x="3330" y="2324"/>
                  <a:ext cx="12" cy="6"/>
                </a:xfrm>
                <a:custGeom>
                  <a:avLst/>
                  <a:gdLst>
                    <a:gd name="T0" fmla="*/ 0 w 12"/>
                    <a:gd name="T1" fmla="*/ 6 h 6"/>
                    <a:gd name="T2" fmla="*/ 6 w 12"/>
                    <a:gd name="T3" fmla="*/ 0 h 6"/>
                    <a:gd name="T4" fmla="*/ 12 w 1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2" name="Line 612"/>
                <p:cNvSpPr>
                  <a:spLocks noChangeAspect="1" noChangeShapeType="1"/>
                </p:cNvSpPr>
                <p:nvPr/>
              </p:nvSpPr>
              <p:spPr bwMode="auto">
                <a:xfrm>
                  <a:off x="3342" y="2324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3" name="Freeform 613"/>
                <p:cNvSpPr>
                  <a:spLocks noChangeAspect="1"/>
                </p:cNvSpPr>
                <p:nvPr/>
              </p:nvSpPr>
              <p:spPr bwMode="auto">
                <a:xfrm>
                  <a:off x="3348" y="2318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4" name="Line 614"/>
                <p:cNvSpPr>
                  <a:spLocks noChangeAspect="1" noChangeShapeType="1"/>
                </p:cNvSpPr>
                <p:nvPr/>
              </p:nvSpPr>
              <p:spPr bwMode="auto">
                <a:xfrm>
                  <a:off x="3354" y="231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5" name="Freeform 615"/>
                <p:cNvSpPr>
                  <a:spLocks noChangeAspect="1"/>
                </p:cNvSpPr>
                <p:nvPr/>
              </p:nvSpPr>
              <p:spPr bwMode="auto">
                <a:xfrm>
                  <a:off x="3360" y="2311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6" name="Line 616"/>
                <p:cNvSpPr>
                  <a:spLocks noChangeAspect="1" noChangeShapeType="1"/>
                </p:cNvSpPr>
                <p:nvPr/>
              </p:nvSpPr>
              <p:spPr bwMode="auto">
                <a:xfrm>
                  <a:off x="3366" y="2311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7" name="Freeform 617"/>
                <p:cNvSpPr>
                  <a:spLocks noChangeAspect="1"/>
                </p:cNvSpPr>
                <p:nvPr/>
              </p:nvSpPr>
              <p:spPr bwMode="auto">
                <a:xfrm>
                  <a:off x="3378" y="2305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6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8" name="Line 618"/>
                <p:cNvSpPr>
                  <a:spLocks noChangeAspect="1" noChangeShapeType="1"/>
                </p:cNvSpPr>
                <p:nvPr/>
              </p:nvSpPr>
              <p:spPr bwMode="auto">
                <a:xfrm>
                  <a:off x="3384" y="2305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39" name="Freeform 619"/>
                <p:cNvSpPr>
                  <a:spLocks noChangeAspect="1"/>
                </p:cNvSpPr>
                <p:nvPr/>
              </p:nvSpPr>
              <p:spPr bwMode="auto">
                <a:xfrm>
                  <a:off x="3390" y="2299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0" name="Line 620"/>
                <p:cNvSpPr>
                  <a:spLocks noChangeAspect="1" noChangeShapeType="1"/>
                </p:cNvSpPr>
                <p:nvPr/>
              </p:nvSpPr>
              <p:spPr bwMode="auto">
                <a:xfrm>
                  <a:off x="3396" y="2299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1" name="Freeform 621"/>
                <p:cNvSpPr>
                  <a:spLocks noChangeAspect="1"/>
                </p:cNvSpPr>
                <p:nvPr/>
              </p:nvSpPr>
              <p:spPr bwMode="auto">
                <a:xfrm>
                  <a:off x="3402" y="2292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2" name="Line 622"/>
                <p:cNvSpPr>
                  <a:spLocks noChangeAspect="1" noChangeShapeType="1"/>
                </p:cNvSpPr>
                <p:nvPr/>
              </p:nvSpPr>
              <p:spPr bwMode="auto">
                <a:xfrm>
                  <a:off x="3408" y="2292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3" name="Line 6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20" y="228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4" name="Line 6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26" y="228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5" name="Line 625"/>
                <p:cNvSpPr>
                  <a:spLocks noChangeAspect="1" noChangeShapeType="1"/>
                </p:cNvSpPr>
                <p:nvPr/>
              </p:nvSpPr>
              <p:spPr bwMode="auto">
                <a:xfrm>
                  <a:off x="3432" y="228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6" name="Freeform 626"/>
                <p:cNvSpPr>
                  <a:spLocks noChangeAspect="1"/>
                </p:cNvSpPr>
                <p:nvPr/>
              </p:nvSpPr>
              <p:spPr bwMode="auto">
                <a:xfrm>
                  <a:off x="3438" y="2273"/>
                  <a:ext cx="6" cy="7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0 h 7"/>
                    <a:gd name="T4" fmla="*/ 6 w 6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7" name="Line 627"/>
                <p:cNvSpPr>
                  <a:spLocks noChangeAspect="1" noChangeShapeType="1"/>
                </p:cNvSpPr>
                <p:nvPr/>
              </p:nvSpPr>
              <p:spPr bwMode="auto">
                <a:xfrm>
                  <a:off x="3444" y="2273"/>
                  <a:ext cx="12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8" name="Line 6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56" y="226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49" name="Line 6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62" y="226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0" name="Line 630"/>
                <p:cNvSpPr>
                  <a:spLocks noChangeAspect="1" noChangeShapeType="1"/>
                </p:cNvSpPr>
                <p:nvPr/>
              </p:nvSpPr>
              <p:spPr bwMode="auto">
                <a:xfrm>
                  <a:off x="3468" y="2261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1" name="Line 6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74" y="225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2" name="Line 6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80" y="2248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3" name="Line 633"/>
                <p:cNvSpPr>
                  <a:spLocks noChangeAspect="1" noChangeShapeType="1"/>
                </p:cNvSpPr>
                <p:nvPr/>
              </p:nvSpPr>
              <p:spPr bwMode="auto">
                <a:xfrm>
                  <a:off x="3492" y="224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4" name="Freeform 634"/>
                <p:cNvSpPr>
                  <a:spLocks noChangeAspect="1"/>
                </p:cNvSpPr>
                <p:nvPr/>
              </p:nvSpPr>
              <p:spPr bwMode="auto">
                <a:xfrm>
                  <a:off x="3498" y="2242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0 h 6"/>
                    <a:gd name="T4" fmla="*/ 6 w 6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5" name="Line 635"/>
                <p:cNvSpPr>
                  <a:spLocks noChangeAspect="1" noChangeShapeType="1"/>
                </p:cNvSpPr>
                <p:nvPr/>
              </p:nvSpPr>
              <p:spPr bwMode="auto">
                <a:xfrm>
                  <a:off x="3504" y="224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6" name="Line 6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10" y="223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7" name="Line 63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16" y="2229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8" name="Line 63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28" y="222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59" name="Line 639"/>
                <p:cNvSpPr>
                  <a:spLocks noChangeAspect="1" noChangeShapeType="1"/>
                </p:cNvSpPr>
                <p:nvPr/>
              </p:nvSpPr>
              <p:spPr bwMode="auto">
                <a:xfrm>
                  <a:off x="3534" y="222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0" name="Line 6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40" y="221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1" name="Line 6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46" y="2210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2" name="Line 642"/>
                <p:cNvSpPr>
                  <a:spLocks noChangeAspect="1" noChangeShapeType="1"/>
                </p:cNvSpPr>
                <p:nvPr/>
              </p:nvSpPr>
              <p:spPr bwMode="auto">
                <a:xfrm>
                  <a:off x="3552" y="2210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3" name="Line 64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58" y="2204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4" name="Line 6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70" y="219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5" name="Line 64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76" y="219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6" name="Line 646"/>
                <p:cNvSpPr>
                  <a:spLocks noChangeAspect="1" noChangeShapeType="1"/>
                </p:cNvSpPr>
                <p:nvPr/>
              </p:nvSpPr>
              <p:spPr bwMode="auto">
                <a:xfrm>
                  <a:off x="3582" y="219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7" name="Line 64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88" y="2185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8" name="Line 6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94" y="2179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69" name="Line 64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06" y="217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0" name="Line 650"/>
                <p:cNvSpPr>
                  <a:spLocks noChangeAspect="1" noChangeShapeType="1"/>
                </p:cNvSpPr>
                <p:nvPr/>
              </p:nvSpPr>
              <p:spPr bwMode="auto">
                <a:xfrm>
                  <a:off x="3612" y="2173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1" name="Line 6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18" y="2166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2" name="Line 6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24" y="216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3" name="Line 65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30" y="2154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4" name="Line 65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42" y="214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5" name="Line 655"/>
                <p:cNvSpPr>
                  <a:spLocks noChangeAspect="1" noChangeShapeType="1"/>
                </p:cNvSpPr>
                <p:nvPr/>
              </p:nvSpPr>
              <p:spPr bwMode="auto">
                <a:xfrm>
                  <a:off x="3648" y="214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6" name="Line 6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54" y="2141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7" name="Line 6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60" y="213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8" name="Line 6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66" y="2129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79" name="Line 6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78" y="2122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0" name="Line 660"/>
                <p:cNvSpPr>
                  <a:spLocks noChangeAspect="1" noChangeShapeType="1"/>
                </p:cNvSpPr>
                <p:nvPr/>
              </p:nvSpPr>
              <p:spPr bwMode="auto">
                <a:xfrm>
                  <a:off x="3684" y="2122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1" name="Line 6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90" y="211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2" name="Line 66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96" y="211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3" name="Line 6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02" y="2103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4" name="Line 6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08" y="2097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5" name="Line 66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20" y="209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6" name="Line 66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26" y="208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7" name="Line 6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32" y="2078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8" name="Line 668"/>
                <p:cNvSpPr>
                  <a:spLocks noChangeAspect="1" noChangeShapeType="1"/>
                </p:cNvSpPr>
                <p:nvPr/>
              </p:nvSpPr>
              <p:spPr bwMode="auto">
                <a:xfrm>
                  <a:off x="3738" y="2078"/>
                  <a:ext cx="6" cy="1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89" name="Line 66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44" y="2072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0" name="Line 67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56" y="206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1" name="Line 6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62" y="2059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2" name="Line 67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68" y="205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3" name="Line 6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74" y="204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4" name="Line 6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80" y="2040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5" name="Line 67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92" y="2034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6" name="Line 67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98" y="202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7" name="Line 67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04" y="2022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8" name="Line 67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0" y="2015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99" name="Line 67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6" y="2009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0" name="Line 68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28" y="2003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1" name="Line 6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34" y="1996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2" name="Line 68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40" y="1990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3" name="Line 68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46" y="1984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4" name="Line 6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52" y="1978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5" name="Freeform 685"/>
                <p:cNvSpPr>
                  <a:spLocks noChangeAspect="1"/>
                </p:cNvSpPr>
                <p:nvPr/>
              </p:nvSpPr>
              <p:spPr bwMode="auto">
                <a:xfrm>
                  <a:off x="3858" y="1978"/>
                  <a:ext cx="12" cy="1"/>
                </a:xfrm>
                <a:custGeom>
                  <a:avLst/>
                  <a:gdLst>
                    <a:gd name="T0" fmla="*/ 0 w 12"/>
                    <a:gd name="T1" fmla="*/ 6 w 12"/>
                    <a:gd name="T2" fmla="*/ 12 w 1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2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6" name="Freeform 686"/>
                <p:cNvSpPr>
                  <a:spLocks noChangeAspect="1"/>
                </p:cNvSpPr>
                <p:nvPr/>
              </p:nvSpPr>
              <p:spPr bwMode="auto">
                <a:xfrm>
                  <a:off x="3870" y="1965"/>
                  <a:ext cx="6" cy="13"/>
                </a:xfrm>
                <a:custGeom>
                  <a:avLst/>
                  <a:gdLst>
                    <a:gd name="T0" fmla="*/ 0 w 6"/>
                    <a:gd name="T1" fmla="*/ 13 h 13"/>
                    <a:gd name="T2" fmla="*/ 6 w 6"/>
                    <a:gd name="T3" fmla="*/ 6 h 13"/>
                    <a:gd name="T4" fmla="*/ 6 w 6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13">
                      <a:moveTo>
                        <a:pt x="0" y="13"/>
                      </a:moveTo>
                      <a:lnTo>
                        <a:pt x="6" y="6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7" name="Line 6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76" y="1959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8" name="Line 68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82" y="1952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09" name="Line 6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88" y="1946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0" name="Line 6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94" y="1940"/>
                  <a:ext cx="12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1" name="Line 6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06" y="1933"/>
                  <a:ext cx="6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2" name="Line 6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12" y="1927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3" name="Line 6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18" y="1921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4" name="Line 69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24" y="1915"/>
                  <a:ext cx="6" cy="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15" name="Line 6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30" y="1908"/>
                  <a:ext cx="12" cy="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016" name="Line 696"/>
              <p:cNvSpPr>
                <a:spLocks noChangeAspect="1" noChangeShapeType="1"/>
              </p:cNvSpPr>
              <p:nvPr/>
            </p:nvSpPr>
            <p:spPr bwMode="auto">
              <a:xfrm flipV="1">
                <a:off x="2570" y="354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17" name="Line 697"/>
              <p:cNvSpPr>
                <a:spLocks noChangeAspect="1" noChangeShapeType="1"/>
              </p:cNvSpPr>
              <p:nvPr/>
            </p:nvSpPr>
            <p:spPr bwMode="auto">
              <a:xfrm flipV="1">
                <a:off x="2576" y="3533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18" name="Line 698"/>
              <p:cNvSpPr>
                <a:spLocks noChangeAspect="1" noChangeShapeType="1"/>
              </p:cNvSpPr>
              <p:nvPr/>
            </p:nvSpPr>
            <p:spPr bwMode="auto">
              <a:xfrm flipV="1">
                <a:off x="2582" y="352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19" name="Line 699"/>
              <p:cNvSpPr>
                <a:spLocks noChangeAspect="1" noChangeShapeType="1"/>
              </p:cNvSpPr>
              <p:nvPr/>
            </p:nvSpPr>
            <p:spPr bwMode="auto">
              <a:xfrm flipV="1">
                <a:off x="2588" y="352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0" name="Line 700"/>
              <p:cNvSpPr>
                <a:spLocks noChangeAspect="1" noChangeShapeType="1"/>
              </p:cNvSpPr>
              <p:nvPr/>
            </p:nvSpPr>
            <p:spPr bwMode="auto">
              <a:xfrm flipV="1">
                <a:off x="2594" y="3514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1" name="Line 701"/>
              <p:cNvSpPr>
                <a:spLocks noChangeAspect="1" noChangeShapeType="1"/>
              </p:cNvSpPr>
              <p:nvPr/>
            </p:nvSpPr>
            <p:spPr bwMode="auto">
              <a:xfrm flipV="1">
                <a:off x="2606" y="350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2" name="Line 702"/>
              <p:cNvSpPr>
                <a:spLocks noChangeAspect="1" noChangeShapeType="1"/>
              </p:cNvSpPr>
              <p:nvPr/>
            </p:nvSpPr>
            <p:spPr bwMode="auto">
              <a:xfrm flipV="1">
                <a:off x="2612" y="3496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3" name="Line 703"/>
              <p:cNvSpPr>
                <a:spLocks noChangeAspect="1" noChangeShapeType="1"/>
              </p:cNvSpPr>
              <p:nvPr/>
            </p:nvSpPr>
            <p:spPr bwMode="auto">
              <a:xfrm flipV="1">
                <a:off x="2618" y="3489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4" name="Line 704"/>
              <p:cNvSpPr>
                <a:spLocks noChangeAspect="1" noChangeShapeType="1"/>
              </p:cNvSpPr>
              <p:nvPr/>
            </p:nvSpPr>
            <p:spPr bwMode="auto">
              <a:xfrm flipV="1">
                <a:off x="2624" y="3483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5" name="Line 705"/>
              <p:cNvSpPr>
                <a:spLocks noChangeAspect="1" noChangeShapeType="1"/>
              </p:cNvSpPr>
              <p:nvPr/>
            </p:nvSpPr>
            <p:spPr bwMode="auto">
              <a:xfrm flipV="1">
                <a:off x="2630" y="3470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26" name="Line 706"/>
              <p:cNvSpPr>
                <a:spLocks noChangeAspect="1" noChangeShapeType="1"/>
              </p:cNvSpPr>
              <p:nvPr/>
            </p:nvSpPr>
            <p:spPr bwMode="auto">
              <a:xfrm flipV="1">
                <a:off x="2636" y="3464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027" name="Rectangle 707"/>
            <p:cNvSpPr>
              <a:spLocks noChangeArrowheads="1"/>
            </p:cNvSpPr>
            <p:nvPr/>
          </p:nvSpPr>
          <p:spPr bwMode="auto">
            <a:xfrm>
              <a:off x="453" y="805"/>
              <a:ext cx="3072" cy="99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029" name="Group 709"/>
          <p:cNvGrpSpPr>
            <a:grpSpLocks noChangeAspect="1"/>
          </p:cNvGrpSpPr>
          <p:nvPr/>
        </p:nvGrpSpPr>
        <p:grpSpPr bwMode="auto">
          <a:xfrm>
            <a:off x="5932488" y="3349625"/>
            <a:ext cx="2646362" cy="1406525"/>
            <a:chOff x="852" y="2061"/>
            <a:chExt cx="2466" cy="1078"/>
          </a:xfrm>
        </p:grpSpPr>
        <p:grpSp>
          <p:nvGrpSpPr>
            <p:cNvPr id="57030" name="Group 710"/>
            <p:cNvGrpSpPr>
              <a:grpSpLocks noChangeAspect="1"/>
            </p:cNvGrpSpPr>
            <p:nvPr/>
          </p:nvGrpSpPr>
          <p:grpSpPr bwMode="auto">
            <a:xfrm>
              <a:off x="852" y="2061"/>
              <a:ext cx="558" cy="844"/>
              <a:chOff x="420" y="201"/>
              <a:chExt cx="558" cy="844"/>
            </a:xfrm>
          </p:grpSpPr>
          <p:sp>
            <p:nvSpPr>
              <p:cNvPr id="57031" name="Line 711"/>
              <p:cNvSpPr>
                <a:spLocks noChangeAspect="1" noChangeShapeType="1"/>
              </p:cNvSpPr>
              <p:nvPr/>
            </p:nvSpPr>
            <p:spPr bwMode="auto">
              <a:xfrm>
                <a:off x="420" y="201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2" name="Line 712"/>
              <p:cNvSpPr>
                <a:spLocks noChangeAspect="1" noChangeShapeType="1"/>
              </p:cNvSpPr>
              <p:nvPr/>
            </p:nvSpPr>
            <p:spPr bwMode="auto">
              <a:xfrm>
                <a:off x="426" y="220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3" name="Line 713"/>
              <p:cNvSpPr>
                <a:spLocks noChangeAspect="1" noChangeShapeType="1"/>
              </p:cNvSpPr>
              <p:nvPr/>
            </p:nvSpPr>
            <p:spPr bwMode="auto">
              <a:xfrm>
                <a:off x="432" y="239"/>
                <a:ext cx="12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4" name="Line 714"/>
              <p:cNvSpPr>
                <a:spLocks noChangeAspect="1" noChangeShapeType="1"/>
              </p:cNvSpPr>
              <p:nvPr/>
            </p:nvSpPr>
            <p:spPr bwMode="auto">
              <a:xfrm>
                <a:off x="444" y="258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5" name="Line 715"/>
              <p:cNvSpPr>
                <a:spLocks noChangeAspect="1" noChangeShapeType="1"/>
              </p:cNvSpPr>
              <p:nvPr/>
            </p:nvSpPr>
            <p:spPr bwMode="auto">
              <a:xfrm>
                <a:off x="450" y="27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6" name="Freeform 716"/>
              <p:cNvSpPr>
                <a:spLocks noChangeAspect="1"/>
              </p:cNvSpPr>
              <p:nvPr/>
            </p:nvSpPr>
            <p:spPr bwMode="auto">
              <a:xfrm>
                <a:off x="456" y="29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7" name="Line 717"/>
              <p:cNvSpPr>
                <a:spLocks noChangeAspect="1" noChangeShapeType="1"/>
              </p:cNvSpPr>
              <p:nvPr/>
            </p:nvSpPr>
            <p:spPr bwMode="auto">
              <a:xfrm>
                <a:off x="462" y="30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8" name="Line 718"/>
              <p:cNvSpPr>
                <a:spLocks noChangeAspect="1" noChangeShapeType="1"/>
              </p:cNvSpPr>
              <p:nvPr/>
            </p:nvSpPr>
            <p:spPr bwMode="auto">
              <a:xfrm>
                <a:off x="468" y="321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39" name="Freeform 719"/>
              <p:cNvSpPr>
                <a:spLocks noChangeAspect="1"/>
              </p:cNvSpPr>
              <p:nvPr/>
            </p:nvSpPr>
            <p:spPr bwMode="auto">
              <a:xfrm>
                <a:off x="480" y="334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0" name="Line 720"/>
              <p:cNvSpPr>
                <a:spLocks noChangeAspect="1" noChangeShapeType="1"/>
              </p:cNvSpPr>
              <p:nvPr/>
            </p:nvSpPr>
            <p:spPr bwMode="auto">
              <a:xfrm>
                <a:off x="486" y="35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1" name="Line 721"/>
              <p:cNvSpPr>
                <a:spLocks noChangeAspect="1" noChangeShapeType="1"/>
              </p:cNvSpPr>
              <p:nvPr/>
            </p:nvSpPr>
            <p:spPr bwMode="auto">
              <a:xfrm>
                <a:off x="492" y="36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2" name="Line 722"/>
              <p:cNvSpPr>
                <a:spLocks noChangeAspect="1" noChangeShapeType="1"/>
              </p:cNvSpPr>
              <p:nvPr/>
            </p:nvSpPr>
            <p:spPr bwMode="auto">
              <a:xfrm>
                <a:off x="498" y="378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3" name="Freeform 723"/>
              <p:cNvSpPr>
                <a:spLocks noChangeAspect="1"/>
              </p:cNvSpPr>
              <p:nvPr/>
            </p:nvSpPr>
            <p:spPr bwMode="auto">
              <a:xfrm>
                <a:off x="504" y="390"/>
                <a:ext cx="12" cy="19"/>
              </a:xfrm>
              <a:custGeom>
                <a:avLst/>
                <a:gdLst>
                  <a:gd name="T0" fmla="*/ 0 w 12"/>
                  <a:gd name="T1" fmla="*/ 0 h 19"/>
                  <a:gd name="T2" fmla="*/ 6 w 12"/>
                  <a:gd name="T3" fmla="*/ 7 h 19"/>
                  <a:gd name="T4" fmla="*/ 12 w 12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lnTo>
                      <a:pt x="6" y="7"/>
                    </a:lnTo>
                    <a:lnTo>
                      <a:pt x="12" y="19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4" name="Line 724"/>
              <p:cNvSpPr>
                <a:spLocks noChangeAspect="1" noChangeShapeType="1"/>
              </p:cNvSpPr>
              <p:nvPr/>
            </p:nvSpPr>
            <p:spPr bwMode="auto">
              <a:xfrm>
                <a:off x="516" y="409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5" name="Line 725"/>
              <p:cNvSpPr>
                <a:spLocks noChangeAspect="1" noChangeShapeType="1"/>
              </p:cNvSpPr>
              <p:nvPr/>
            </p:nvSpPr>
            <p:spPr bwMode="auto">
              <a:xfrm>
                <a:off x="522" y="422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6" name="Line 726"/>
              <p:cNvSpPr>
                <a:spLocks noChangeAspect="1" noChangeShapeType="1"/>
              </p:cNvSpPr>
              <p:nvPr/>
            </p:nvSpPr>
            <p:spPr bwMode="auto">
              <a:xfrm>
                <a:off x="528" y="434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7" name="Line 727"/>
              <p:cNvSpPr>
                <a:spLocks noChangeAspect="1" noChangeShapeType="1"/>
              </p:cNvSpPr>
              <p:nvPr/>
            </p:nvSpPr>
            <p:spPr bwMode="auto">
              <a:xfrm>
                <a:off x="534" y="44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8" name="Line 728"/>
              <p:cNvSpPr>
                <a:spLocks noChangeAspect="1" noChangeShapeType="1"/>
              </p:cNvSpPr>
              <p:nvPr/>
            </p:nvSpPr>
            <p:spPr bwMode="auto">
              <a:xfrm>
                <a:off x="540" y="460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49" name="Line 729"/>
              <p:cNvSpPr>
                <a:spLocks noChangeAspect="1" noChangeShapeType="1"/>
              </p:cNvSpPr>
              <p:nvPr/>
            </p:nvSpPr>
            <p:spPr bwMode="auto">
              <a:xfrm>
                <a:off x="552" y="47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0" name="Line 730"/>
              <p:cNvSpPr>
                <a:spLocks noChangeAspect="1" noChangeShapeType="1"/>
              </p:cNvSpPr>
              <p:nvPr/>
            </p:nvSpPr>
            <p:spPr bwMode="auto">
              <a:xfrm>
                <a:off x="558" y="485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1" name="Line 731"/>
              <p:cNvSpPr>
                <a:spLocks noChangeAspect="1" noChangeShapeType="1"/>
              </p:cNvSpPr>
              <p:nvPr/>
            </p:nvSpPr>
            <p:spPr bwMode="auto">
              <a:xfrm>
                <a:off x="564" y="49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2" name="Line 732"/>
              <p:cNvSpPr>
                <a:spLocks noChangeAspect="1" noChangeShapeType="1"/>
              </p:cNvSpPr>
              <p:nvPr/>
            </p:nvSpPr>
            <p:spPr bwMode="auto">
              <a:xfrm>
                <a:off x="570" y="510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3" name="Line 733"/>
              <p:cNvSpPr>
                <a:spLocks noChangeAspect="1" noChangeShapeType="1"/>
              </p:cNvSpPr>
              <p:nvPr/>
            </p:nvSpPr>
            <p:spPr bwMode="auto">
              <a:xfrm>
                <a:off x="576" y="52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4" name="Line 734"/>
              <p:cNvSpPr>
                <a:spLocks noChangeAspect="1" noChangeShapeType="1"/>
              </p:cNvSpPr>
              <p:nvPr/>
            </p:nvSpPr>
            <p:spPr bwMode="auto">
              <a:xfrm>
                <a:off x="582" y="535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5" name="Line 735"/>
              <p:cNvSpPr>
                <a:spLocks noChangeAspect="1" noChangeShapeType="1"/>
              </p:cNvSpPr>
              <p:nvPr/>
            </p:nvSpPr>
            <p:spPr bwMode="auto">
              <a:xfrm>
                <a:off x="594" y="541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6" name="Line 736"/>
              <p:cNvSpPr>
                <a:spLocks noChangeAspect="1" noChangeShapeType="1"/>
              </p:cNvSpPr>
              <p:nvPr/>
            </p:nvSpPr>
            <p:spPr bwMode="auto">
              <a:xfrm>
                <a:off x="600" y="554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7" name="Line 737"/>
              <p:cNvSpPr>
                <a:spLocks noChangeAspect="1" noChangeShapeType="1"/>
              </p:cNvSpPr>
              <p:nvPr/>
            </p:nvSpPr>
            <p:spPr bwMode="auto">
              <a:xfrm>
                <a:off x="606" y="567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8" name="Line 738"/>
              <p:cNvSpPr>
                <a:spLocks noChangeAspect="1" noChangeShapeType="1"/>
              </p:cNvSpPr>
              <p:nvPr/>
            </p:nvSpPr>
            <p:spPr bwMode="auto">
              <a:xfrm>
                <a:off x="612" y="579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59" name="Line 739"/>
              <p:cNvSpPr>
                <a:spLocks noChangeAspect="1" noChangeShapeType="1"/>
              </p:cNvSpPr>
              <p:nvPr/>
            </p:nvSpPr>
            <p:spPr bwMode="auto">
              <a:xfrm>
                <a:off x="618" y="592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0" name="Line 740"/>
              <p:cNvSpPr>
                <a:spLocks noChangeAspect="1" noChangeShapeType="1"/>
              </p:cNvSpPr>
              <p:nvPr/>
            </p:nvSpPr>
            <p:spPr bwMode="auto">
              <a:xfrm>
                <a:off x="630" y="59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1" name="Line 741"/>
              <p:cNvSpPr>
                <a:spLocks noChangeAspect="1" noChangeShapeType="1"/>
              </p:cNvSpPr>
              <p:nvPr/>
            </p:nvSpPr>
            <p:spPr bwMode="auto">
              <a:xfrm>
                <a:off x="636" y="611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2" name="Line 742"/>
              <p:cNvSpPr>
                <a:spLocks noChangeAspect="1" noChangeShapeType="1"/>
              </p:cNvSpPr>
              <p:nvPr/>
            </p:nvSpPr>
            <p:spPr bwMode="auto">
              <a:xfrm>
                <a:off x="642" y="623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3" name="Line 743"/>
              <p:cNvSpPr>
                <a:spLocks noChangeAspect="1" noChangeShapeType="1"/>
              </p:cNvSpPr>
              <p:nvPr/>
            </p:nvSpPr>
            <p:spPr bwMode="auto">
              <a:xfrm>
                <a:off x="648" y="63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4" name="Line 744"/>
              <p:cNvSpPr>
                <a:spLocks noChangeAspect="1" noChangeShapeType="1"/>
              </p:cNvSpPr>
              <p:nvPr/>
            </p:nvSpPr>
            <p:spPr bwMode="auto">
              <a:xfrm>
                <a:off x="654" y="642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5" name="Line 745"/>
              <p:cNvSpPr>
                <a:spLocks noChangeAspect="1" noChangeShapeType="1"/>
              </p:cNvSpPr>
              <p:nvPr/>
            </p:nvSpPr>
            <p:spPr bwMode="auto">
              <a:xfrm>
                <a:off x="666" y="655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6" name="Line 746"/>
              <p:cNvSpPr>
                <a:spLocks noChangeAspect="1" noChangeShapeType="1"/>
              </p:cNvSpPr>
              <p:nvPr/>
            </p:nvSpPr>
            <p:spPr bwMode="auto">
              <a:xfrm>
                <a:off x="672" y="667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7" name="Line 747"/>
              <p:cNvSpPr>
                <a:spLocks noChangeAspect="1" noChangeShapeType="1"/>
              </p:cNvSpPr>
              <p:nvPr/>
            </p:nvSpPr>
            <p:spPr bwMode="auto">
              <a:xfrm>
                <a:off x="678" y="674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8" name="Line 748"/>
              <p:cNvSpPr>
                <a:spLocks noChangeAspect="1" noChangeShapeType="1"/>
              </p:cNvSpPr>
              <p:nvPr/>
            </p:nvSpPr>
            <p:spPr bwMode="auto">
              <a:xfrm>
                <a:off x="684" y="686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69" name="Line 749"/>
              <p:cNvSpPr>
                <a:spLocks noChangeAspect="1" noChangeShapeType="1"/>
              </p:cNvSpPr>
              <p:nvPr/>
            </p:nvSpPr>
            <p:spPr bwMode="auto">
              <a:xfrm>
                <a:off x="690" y="699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0" name="Line 750"/>
              <p:cNvSpPr>
                <a:spLocks noChangeAspect="1" noChangeShapeType="1"/>
              </p:cNvSpPr>
              <p:nvPr/>
            </p:nvSpPr>
            <p:spPr bwMode="auto">
              <a:xfrm>
                <a:off x="702" y="70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1" name="Line 751"/>
              <p:cNvSpPr>
                <a:spLocks noChangeAspect="1" noChangeShapeType="1"/>
              </p:cNvSpPr>
              <p:nvPr/>
            </p:nvSpPr>
            <p:spPr bwMode="auto">
              <a:xfrm>
                <a:off x="708" y="718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2" name="Line 752"/>
              <p:cNvSpPr>
                <a:spLocks noChangeAspect="1" noChangeShapeType="1"/>
              </p:cNvSpPr>
              <p:nvPr/>
            </p:nvSpPr>
            <p:spPr bwMode="auto">
              <a:xfrm>
                <a:off x="714" y="730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3" name="Line 753"/>
              <p:cNvSpPr>
                <a:spLocks noChangeAspect="1" noChangeShapeType="1"/>
              </p:cNvSpPr>
              <p:nvPr/>
            </p:nvSpPr>
            <p:spPr bwMode="auto">
              <a:xfrm>
                <a:off x="720" y="737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4" name="Line 754"/>
              <p:cNvSpPr>
                <a:spLocks noChangeAspect="1" noChangeShapeType="1"/>
              </p:cNvSpPr>
              <p:nvPr/>
            </p:nvSpPr>
            <p:spPr bwMode="auto">
              <a:xfrm>
                <a:off x="726" y="74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5" name="Line 755"/>
              <p:cNvSpPr>
                <a:spLocks noChangeAspect="1" noChangeShapeType="1"/>
              </p:cNvSpPr>
              <p:nvPr/>
            </p:nvSpPr>
            <p:spPr bwMode="auto">
              <a:xfrm>
                <a:off x="732" y="755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6" name="Line 756"/>
              <p:cNvSpPr>
                <a:spLocks noChangeAspect="1" noChangeShapeType="1"/>
              </p:cNvSpPr>
              <p:nvPr/>
            </p:nvSpPr>
            <p:spPr bwMode="auto">
              <a:xfrm>
                <a:off x="744" y="76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7" name="Line 757"/>
              <p:cNvSpPr>
                <a:spLocks noChangeAspect="1" noChangeShapeType="1"/>
              </p:cNvSpPr>
              <p:nvPr/>
            </p:nvSpPr>
            <p:spPr bwMode="auto">
              <a:xfrm>
                <a:off x="750" y="774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8" name="Line 758"/>
              <p:cNvSpPr>
                <a:spLocks noChangeAspect="1" noChangeShapeType="1"/>
              </p:cNvSpPr>
              <p:nvPr/>
            </p:nvSpPr>
            <p:spPr bwMode="auto">
              <a:xfrm>
                <a:off x="756" y="78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79" name="Line 759"/>
              <p:cNvSpPr>
                <a:spLocks noChangeAspect="1" noChangeShapeType="1"/>
              </p:cNvSpPr>
              <p:nvPr/>
            </p:nvSpPr>
            <p:spPr bwMode="auto">
              <a:xfrm>
                <a:off x="762" y="793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0" name="Line 760"/>
              <p:cNvSpPr>
                <a:spLocks noChangeAspect="1" noChangeShapeType="1"/>
              </p:cNvSpPr>
              <p:nvPr/>
            </p:nvSpPr>
            <p:spPr bwMode="auto">
              <a:xfrm>
                <a:off x="768" y="806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1" name="Line 761"/>
              <p:cNvSpPr>
                <a:spLocks noChangeAspect="1" noChangeShapeType="1"/>
              </p:cNvSpPr>
              <p:nvPr/>
            </p:nvSpPr>
            <p:spPr bwMode="auto">
              <a:xfrm>
                <a:off x="780" y="812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2" name="Line 762"/>
              <p:cNvSpPr>
                <a:spLocks noChangeAspect="1" noChangeShapeType="1"/>
              </p:cNvSpPr>
              <p:nvPr/>
            </p:nvSpPr>
            <p:spPr bwMode="auto">
              <a:xfrm>
                <a:off x="786" y="81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3" name="Line 763"/>
              <p:cNvSpPr>
                <a:spLocks noChangeAspect="1" noChangeShapeType="1"/>
              </p:cNvSpPr>
              <p:nvPr/>
            </p:nvSpPr>
            <p:spPr bwMode="auto">
              <a:xfrm>
                <a:off x="792" y="83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4" name="Line 764"/>
              <p:cNvSpPr>
                <a:spLocks noChangeAspect="1" noChangeShapeType="1"/>
              </p:cNvSpPr>
              <p:nvPr/>
            </p:nvSpPr>
            <p:spPr bwMode="auto">
              <a:xfrm>
                <a:off x="798" y="83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5" name="Line 765"/>
              <p:cNvSpPr>
                <a:spLocks noChangeAspect="1" noChangeShapeType="1"/>
              </p:cNvSpPr>
              <p:nvPr/>
            </p:nvSpPr>
            <p:spPr bwMode="auto">
              <a:xfrm>
                <a:off x="804" y="850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6" name="Line 766"/>
              <p:cNvSpPr>
                <a:spLocks noChangeAspect="1" noChangeShapeType="1"/>
              </p:cNvSpPr>
              <p:nvPr/>
            </p:nvSpPr>
            <p:spPr bwMode="auto">
              <a:xfrm>
                <a:off x="816" y="856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7" name="Line 767"/>
              <p:cNvSpPr>
                <a:spLocks noChangeAspect="1" noChangeShapeType="1"/>
              </p:cNvSpPr>
              <p:nvPr/>
            </p:nvSpPr>
            <p:spPr bwMode="auto">
              <a:xfrm>
                <a:off x="822" y="86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8" name="Line 768"/>
              <p:cNvSpPr>
                <a:spLocks noChangeAspect="1" noChangeShapeType="1"/>
              </p:cNvSpPr>
              <p:nvPr/>
            </p:nvSpPr>
            <p:spPr bwMode="auto">
              <a:xfrm>
                <a:off x="828" y="87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89" name="Line 769"/>
              <p:cNvSpPr>
                <a:spLocks noChangeAspect="1" noChangeShapeType="1"/>
              </p:cNvSpPr>
              <p:nvPr/>
            </p:nvSpPr>
            <p:spPr bwMode="auto">
              <a:xfrm>
                <a:off x="834" y="881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0" name="Line 770"/>
              <p:cNvSpPr>
                <a:spLocks noChangeAspect="1" noChangeShapeType="1"/>
              </p:cNvSpPr>
              <p:nvPr/>
            </p:nvSpPr>
            <p:spPr bwMode="auto">
              <a:xfrm>
                <a:off x="840" y="894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1" name="Line 771"/>
              <p:cNvSpPr>
                <a:spLocks noChangeAspect="1" noChangeShapeType="1"/>
              </p:cNvSpPr>
              <p:nvPr/>
            </p:nvSpPr>
            <p:spPr bwMode="auto">
              <a:xfrm>
                <a:off x="846" y="900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2" name="Line 772"/>
              <p:cNvSpPr>
                <a:spLocks noChangeAspect="1" noChangeShapeType="1"/>
              </p:cNvSpPr>
              <p:nvPr/>
            </p:nvSpPr>
            <p:spPr bwMode="auto">
              <a:xfrm>
                <a:off x="858" y="913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3" name="Line 773"/>
              <p:cNvSpPr>
                <a:spLocks noChangeAspect="1" noChangeShapeType="1"/>
              </p:cNvSpPr>
              <p:nvPr/>
            </p:nvSpPr>
            <p:spPr bwMode="auto">
              <a:xfrm>
                <a:off x="864" y="91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4" name="Line 774"/>
              <p:cNvSpPr>
                <a:spLocks noChangeAspect="1" noChangeShapeType="1"/>
              </p:cNvSpPr>
              <p:nvPr/>
            </p:nvSpPr>
            <p:spPr bwMode="auto">
              <a:xfrm>
                <a:off x="870" y="92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5" name="Line 775"/>
              <p:cNvSpPr>
                <a:spLocks noChangeAspect="1" noChangeShapeType="1"/>
              </p:cNvSpPr>
              <p:nvPr/>
            </p:nvSpPr>
            <p:spPr bwMode="auto">
              <a:xfrm>
                <a:off x="876" y="93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6" name="Line 776"/>
              <p:cNvSpPr>
                <a:spLocks noChangeAspect="1" noChangeShapeType="1"/>
              </p:cNvSpPr>
              <p:nvPr/>
            </p:nvSpPr>
            <p:spPr bwMode="auto">
              <a:xfrm>
                <a:off x="882" y="944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7" name="Line 777"/>
              <p:cNvSpPr>
                <a:spLocks noChangeAspect="1" noChangeShapeType="1"/>
              </p:cNvSpPr>
              <p:nvPr/>
            </p:nvSpPr>
            <p:spPr bwMode="auto">
              <a:xfrm>
                <a:off x="894" y="951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8" name="Line 778"/>
              <p:cNvSpPr>
                <a:spLocks noChangeAspect="1" noChangeShapeType="1"/>
              </p:cNvSpPr>
              <p:nvPr/>
            </p:nvSpPr>
            <p:spPr bwMode="auto">
              <a:xfrm>
                <a:off x="900" y="963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99" name="Line 779"/>
              <p:cNvSpPr>
                <a:spLocks noChangeAspect="1" noChangeShapeType="1"/>
              </p:cNvSpPr>
              <p:nvPr/>
            </p:nvSpPr>
            <p:spPr bwMode="auto">
              <a:xfrm>
                <a:off x="906" y="970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0" name="Line 780"/>
              <p:cNvSpPr>
                <a:spLocks noChangeAspect="1" noChangeShapeType="1"/>
              </p:cNvSpPr>
              <p:nvPr/>
            </p:nvSpPr>
            <p:spPr bwMode="auto">
              <a:xfrm>
                <a:off x="912" y="976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1" name="Line 781"/>
              <p:cNvSpPr>
                <a:spLocks noChangeAspect="1" noChangeShapeType="1"/>
              </p:cNvSpPr>
              <p:nvPr/>
            </p:nvSpPr>
            <p:spPr bwMode="auto">
              <a:xfrm>
                <a:off x="918" y="988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2" name="Line 782"/>
              <p:cNvSpPr>
                <a:spLocks noChangeAspect="1" noChangeShapeType="1"/>
              </p:cNvSpPr>
              <p:nvPr/>
            </p:nvSpPr>
            <p:spPr bwMode="auto">
              <a:xfrm>
                <a:off x="930" y="99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3" name="Line 783"/>
              <p:cNvSpPr>
                <a:spLocks noChangeAspect="1" noChangeShapeType="1"/>
              </p:cNvSpPr>
              <p:nvPr/>
            </p:nvSpPr>
            <p:spPr bwMode="auto">
              <a:xfrm>
                <a:off x="936" y="100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4" name="Line 784"/>
              <p:cNvSpPr>
                <a:spLocks noChangeAspect="1" noChangeShapeType="1"/>
              </p:cNvSpPr>
              <p:nvPr/>
            </p:nvSpPr>
            <p:spPr bwMode="auto">
              <a:xfrm>
                <a:off x="942" y="1007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5" name="Line 785"/>
              <p:cNvSpPr>
                <a:spLocks noChangeAspect="1" noChangeShapeType="1"/>
              </p:cNvSpPr>
              <p:nvPr/>
            </p:nvSpPr>
            <p:spPr bwMode="auto">
              <a:xfrm>
                <a:off x="948" y="1014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6" name="Line 786"/>
              <p:cNvSpPr>
                <a:spLocks noChangeAspect="1" noChangeShapeType="1"/>
              </p:cNvSpPr>
              <p:nvPr/>
            </p:nvSpPr>
            <p:spPr bwMode="auto">
              <a:xfrm>
                <a:off x="954" y="1020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7" name="Line 787"/>
              <p:cNvSpPr>
                <a:spLocks noChangeAspect="1" noChangeShapeType="1"/>
              </p:cNvSpPr>
              <p:nvPr/>
            </p:nvSpPr>
            <p:spPr bwMode="auto">
              <a:xfrm>
                <a:off x="966" y="1032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08" name="Line 788"/>
              <p:cNvSpPr>
                <a:spLocks noChangeAspect="1" noChangeShapeType="1"/>
              </p:cNvSpPr>
              <p:nvPr/>
            </p:nvSpPr>
            <p:spPr bwMode="auto">
              <a:xfrm>
                <a:off x="972" y="103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110" name="Group 790"/>
            <p:cNvGrpSpPr>
              <a:grpSpLocks noChangeAspect="1"/>
            </p:cNvGrpSpPr>
            <p:nvPr/>
          </p:nvGrpSpPr>
          <p:grpSpPr bwMode="auto">
            <a:xfrm>
              <a:off x="1416" y="2880"/>
              <a:ext cx="1428" cy="259"/>
              <a:chOff x="2118" y="2708"/>
              <a:chExt cx="1428" cy="259"/>
            </a:xfrm>
          </p:grpSpPr>
          <p:sp>
            <p:nvSpPr>
              <p:cNvPr id="57111" name="Line 791"/>
              <p:cNvSpPr>
                <a:spLocks noChangeAspect="1" noChangeShapeType="1"/>
              </p:cNvSpPr>
              <p:nvPr/>
            </p:nvSpPr>
            <p:spPr bwMode="auto">
              <a:xfrm>
                <a:off x="2118" y="2739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2" name="Line 792"/>
              <p:cNvSpPr>
                <a:spLocks noChangeAspect="1" noChangeShapeType="1"/>
              </p:cNvSpPr>
              <p:nvPr/>
            </p:nvSpPr>
            <p:spPr bwMode="auto">
              <a:xfrm>
                <a:off x="2124" y="2746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3" name="Line 793"/>
              <p:cNvSpPr>
                <a:spLocks noChangeAspect="1" noChangeShapeType="1"/>
              </p:cNvSpPr>
              <p:nvPr/>
            </p:nvSpPr>
            <p:spPr bwMode="auto">
              <a:xfrm>
                <a:off x="2130" y="2758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4" name="Line 794"/>
              <p:cNvSpPr>
                <a:spLocks noChangeAspect="1" noChangeShapeType="1"/>
              </p:cNvSpPr>
              <p:nvPr/>
            </p:nvSpPr>
            <p:spPr bwMode="auto">
              <a:xfrm>
                <a:off x="2142" y="276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5" name="Line 795"/>
              <p:cNvSpPr>
                <a:spLocks noChangeAspect="1" noChangeShapeType="1"/>
              </p:cNvSpPr>
              <p:nvPr/>
            </p:nvSpPr>
            <p:spPr bwMode="auto">
              <a:xfrm>
                <a:off x="2148" y="277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6" name="Line 796"/>
              <p:cNvSpPr>
                <a:spLocks noChangeAspect="1" noChangeShapeType="1"/>
              </p:cNvSpPr>
              <p:nvPr/>
            </p:nvSpPr>
            <p:spPr bwMode="auto">
              <a:xfrm>
                <a:off x="2154" y="277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7" name="Line 797"/>
              <p:cNvSpPr>
                <a:spLocks noChangeAspect="1" noChangeShapeType="1"/>
              </p:cNvSpPr>
              <p:nvPr/>
            </p:nvSpPr>
            <p:spPr bwMode="auto">
              <a:xfrm>
                <a:off x="2160" y="2783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8" name="Line 798"/>
              <p:cNvSpPr>
                <a:spLocks noChangeAspect="1" noChangeShapeType="1"/>
              </p:cNvSpPr>
              <p:nvPr/>
            </p:nvSpPr>
            <p:spPr bwMode="auto">
              <a:xfrm>
                <a:off x="2166" y="2790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19" name="Line 799"/>
              <p:cNvSpPr>
                <a:spLocks noChangeAspect="1" noChangeShapeType="1"/>
              </p:cNvSpPr>
              <p:nvPr/>
            </p:nvSpPr>
            <p:spPr bwMode="auto">
              <a:xfrm>
                <a:off x="2178" y="279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0" name="Line 800"/>
              <p:cNvSpPr>
                <a:spLocks noChangeAspect="1" noChangeShapeType="1"/>
              </p:cNvSpPr>
              <p:nvPr/>
            </p:nvSpPr>
            <p:spPr bwMode="auto">
              <a:xfrm>
                <a:off x="2184" y="280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1" name="Line 801"/>
              <p:cNvSpPr>
                <a:spLocks noChangeAspect="1" noChangeShapeType="1"/>
              </p:cNvSpPr>
              <p:nvPr/>
            </p:nvSpPr>
            <p:spPr bwMode="auto">
              <a:xfrm>
                <a:off x="2190" y="281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2" name="Line 802"/>
              <p:cNvSpPr>
                <a:spLocks noChangeAspect="1" noChangeShapeType="1"/>
              </p:cNvSpPr>
              <p:nvPr/>
            </p:nvSpPr>
            <p:spPr bwMode="auto">
              <a:xfrm>
                <a:off x="2196" y="282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3" name="Line 803"/>
              <p:cNvSpPr>
                <a:spLocks noChangeAspect="1" noChangeShapeType="1"/>
              </p:cNvSpPr>
              <p:nvPr/>
            </p:nvSpPr>
            <p:spPr bwMode="auto">
              <a:xfrm>
                <a:off x="2202" y="2827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4" name="Line 804"/>
              <p:cNvSpPr>
                <a:spLocks noChangeAspect="1" noChangeShapeType="1"/>
              </p:cNvSpPr>
              <p:nvPr/>
            </p:nvSpPr>
            <p:spPr bwMode="auto">
              <a:xfrm>
                <a:off x="2214" y="2834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5" name="Line 805"/>
              <p:cNvSpPr>
                <a:spLocks noChangeAspect="1" noChangeShapeType="1"/>
              </p:cNvSpPr>
              <p:nvPr/>
            </p:nvSpPr>
            <p:spPr bwMode="auto">
              <a:xfrm>
                <a:off x="2220" y="284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6" name="Line 806"/>
              <p:cNvSpPr>
                <a:spLocks noChangeAspect="1" noChangeShapeType="1"/>
              </p:cNvSpPr>
              <p:nvPr/>
            </p:nvSpPr>
            <p:spPr bwMode="auto">
              <a:xfrm>
                <a:off x="2226" y="2840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7" name="Line 807"/>
              <p:cNvSpPr>
                <a:spLocks noChangeAspect="1" noChangeShapeType="1"/>
              </p:cNvSpPr>
              <p:nvPr/>
            </p:nvSpPr>
            <p:spPr bwMode="auto">
              <a:xfrm>
                <a:off x="2232" y="2846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8" name="Line 808"/>
              <p:cNvSpPr>
                <a:spLocks noChangeAspect="1" noChangeShapeType="1"/>
              </p:cNvSpPr>
              <p:nvPr/>
            </p:nvSpPr>
            <p:spPr bwMode="auto">
              <a:xfrm>
                <a:off x="2238" y="2853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29" name="Line 809"/>
              <p:cNvSpPr>
                <a:spLocks noChangeAspect="1" noChangeShapeType="1"/>
              </p:cNvSpPr>
              <p:nvPr/>
            </p:nvSpPr>
            <p:spPr bwMode="auto">
              <a:xfrm>
                <a:off x="2250" y="285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0" name="Line 810"/>
              <p:cNvSpPr>
                <a:spLocks noChangeAspect="1" noChangeShapeType="1"/>
              </p:cNvSpPr>
              <p:nvPr/>
            </p:nvSpPr>
            <p:spPr bwMode="auto">
              <a:xfrm>
                <a:off x="2256" y="2865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1" name="Line 811"/>
              <p:cNvSpPr>
                <a:spLocks noChangeAspect="1" noChangeShapeType="1"/>
              </p:cNvSpPr>
              <p:nvPr/>
            </p:nvSpPr>
            <p:spPr bwMode="auto">
              <a:xfrm>
                <a:off x="2262" y="2872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2" name="Line 812"/>
              <p:cNvSpPr>
                <a:spLocks noChangeAspect="1" noChangeShapeType="1"/>
              </p:cNvSpPr>
              <p:nvPr/>
            </p:nvSpPr>
            <p:spPr bwMode="auto">
              <a:xfrm>
                <a:off x="2268" y="287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3" name="Line 813"/>
              <p:cNvSpPr>
                <a:spLocks noChangeAspect="1" noChangeShapeType="1"/>
              </p:cNvSpPr>
              <p:nvPr/>
            </p:nvSpPr>
            <p:spPr bwMode="auto">
              <a:xfrm>
                <a:off x="2274" y="2884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4" name="Line 814"/>
              <p:cNvSpPr>
                <a:spLocks noChangeAspect="1" noChangeShapeType="1"/>
              </p:cNvSpPr>
              <p:nvPr/>
            </p:nvSpPr>
            <p:spPr bwMode="auto">
              <a:xfrm>
                <a:off x="2280" y="2884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5" name="Line 815"/>
              <p:cNvSpPr>
                <a:spLocks noChangeAspect="1" noChangeShapeType="1"/>
              </p:cNvSpPr>
              <p:nvPr/>
            </p:nvSpPr>
            <p:spPr bwMode="auto">
              <a:xfrm>
                <a:off x="2292" y="2890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6" name="Line 816"/>
              <p:cNvSpPr>
                <a:spLocks noChangeAspect="1" noChangeShapeType="1"/>
              </p:cNvSpPr>
              <p:nvPr/>
            </p:nvSpPr>
            <p:spPr bwMode="auto">
              <a:xfrm>
                <a:off x="2298" y="289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7" name="Line 817"/>
              <p:cNvSpPr>
                <a:spLocks noChangeAspect="1" noChangeShapeType="1"/>
              </p:cNvSpPr>
              <p:nvPr/>
            </p:nvSpPr>
            <p:spPr bwMode="auto">
              <a:xfrm>
                <a:off x="2304" y="2903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8" name="Line 818"/>
              <p:cNvSpPr>
                <a:spLocks noChangeAspect="1" noChangeShapeType="1"/>
              </p:cNvSpPr>
              <p:nvPr/>
            </p:nvSpPr>
            <p:spPr bwMode="auto">
              <a:xfrm>
                <a:off x="2310" y="2909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39" name="Line 819"/>
              <p:cNvSpPr>
                <a:spLocks noChangeAspect="1" noChangeShapeType="1"/>
              </p:cNvSpPr>
              <p:nvPr/>
            </p:nvSpPr>
            <p:spPr bwMode="auto">
              <a:xfrm>
                <a:off x="2316" y="2909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0" name="Line 820"/>
              <p:cNvSpPr>
                <a:spLocks noChangeAspect="1" noChangeShapeType="1"/>
              </p:cNvSpPr>
              <p:nvPr/>
            </p:nvSpPr>
            <p:spPr bwMode="auto">
              <a:xfrm>
                <a:off x="2328" y="291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1" name="Line 821"/>
              <p:cNvSpPr>
                <a:spLocks noChangeAspect="1" noChangeShapeType="1"/>
              </p:cNvSpPr>
              <p:nvPr/>
            </p:nvSpPr>
            <p:spPr bwMode="auto">
              <a:xfrm>
                <a:off x="2334" y="2922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2" name="Freeform 822"/>
              <p:cNvSpPr>
                <a:spLocks noChangeAspect="1"/>
              </p:cNvSpPr>
              <p:nvPr/>
            </p:nvSpPr>
            <p:spPr bwMode="auto">
              <a:xfrm>
                <a:off x="2340" y="292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3" name="Line 823"/>
              <p:cNvSpPr>
                <a:spLocks noChangeAspect="1" noChangeShapeType="1"/>
              </p:cNvSpPr>
              <p:nvPr/>
            </p:nvSpPr>
            <p:spPr bwMode="auto">
              <a:xfrm>
                <a:off x="2346" y="2928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4" name="Freeform 824"/>
              <p:cNvSpPr>
                <a:spLocks noChangeAspect="1"/>
              </p:cNvSpPr>
              <p:nvPr/>
            </p:nvSpPr>
            <p:spPr bwMode="auto">
              <a:xfrm>
                <a:off x="2352" y="2928"/>
                <a:ext cx="12" cy="7"/>
              </a:xfrm>
              <a:custGeom>
                <a:avLst/>
                <a:gdLst>
                  <a:gd name="T0" fmla="*/ 0 w 12"/>
                  <a:gd name="T1" fmla="*/ 0 h 7"/>
                  <a:gd name="T2" fmla="*/ 6 w 12"/>
                  <a:gd name="T3" fmla="*/ 0 h 7"/>
                  <a:gd name="T4" fmla="*/ 12 w 1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">
                    <a:moveTo>
                      <a:pt x="0" y="0"/>
                    </a:moveTo>
                    <a:lnTo>
                      <a:pt x="6" y="0"/>
                    </a:lnTo>
                    <a:lnTo>
                      <a:pt x="12" y="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5" name="Line 825"/>
              <p:cNvSpPr>
                <a:spLocks noChangeAspect="1" noChangeShapeType="1"/>
              </p:cNvSpPr>
              <p:nvPr/>
            </p:nvSpPr>
            <p:spPr bwMode="auto">
              <a:xfrm>
                <a:off x="2364" y="2935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6" name="Freeform 826"/>
              <p:cNvSpPr>
                <a:spLocks noChangeAspect="1"/>
              </p:cNvSpPr>
              <p:nvPr/>
            </p:nvSpPr>
            <p:spPr bwMode="auto">
              <a:xfrm>
                <a:off x="2370" y="293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7" name="Line 827"/>
              <p:cNvSpPr>
                <a:spLocks noChangeAspect="1" noChangeShapeType="1"/>
              </p:cNvSpPr>
              <p:nvPr/>
            </p:nvSpPr>
            <p:spPr bwMode="auto">
              <a:xfrm>
                <a:off x="237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8" name="Freeform 828"/>
              <p:cNvSpPr>
                <a:spLocks noChangeAspect="1"/>
              </p:cNvSpPr>
              <p:nvPr/>
            </p:nvSpPr>
            <p:spPr bwMode="auto">
              <a:xfrm>
                <a:off x="2382" y="294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49" name="Line 829"/>
              <p:cNvSpPr>
                <a:spLocks noChangeAspect="1" noChangeShapeType="1"/>
              </p:cNvSpPr>
              <p:nvPr/>
            </p:nvSpPr>
            <p:spPr bwMode="auto">
              <a:xfrm>
                <a:off x="2388" y="2947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0" name="Line 830"/>
              <p:cNvSpPr>
                <a:spLocks noChangeAspect="1" noChangeShapeType="1"/>
              </p:cNvSpPr>
              <p:nvPr/>
            </p:nvSpPr>
            <p:spPr bwMode="auto">
              <a:xfrm>
                <a:off x="2400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1" name="Freeform 831"/>
              <p:cNvSpPr>
                <a:spLocks noChangeAspect="1"/>
              </p:cNvSpPr>
              <p:nvPr/>
            </p:nvSpPr>
            <p:spPr bwMode="auto">
              <a:xfrm>
                <a:off x="2406" y="294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2" name="Line 832"/>
              <p:cNvSpPr>
                <a:spLocks noChangeAspect="1" noChangeShapeType="1"/>
              </p:cNvSpPr>
              <p:nvPr/>
            </p:nvSpPr>
            <p:spPr bwMode="auto">
              <a:xfrm>
                <a:off x="2412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3" name="Line 833"/>
              <p:cNvSpPr>
                <a:spLocks noChangeAspect="1" noChangeShapeType="1"/>
              </p:cNvSpPr>
              <p:nvPr/>
            </p:nvSpPr>
            <p:spPr bwMode="auto">
              <a:xfrm>
                <a:off x="2418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4" name="Line 834"/>
              <p:cNvSpPr>
                <a:spLocks noChangeAspect="1" noChangeShapeType="1"/>
              </p:cNvSpPr>
              <p:nvPr/>
            </p:nvSpPr>
            <p:spPr bwMode="auto">
              <a:xfrm>
                <a:off x="2424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5" name="Freeform 835"/>
              <p:cNvSpPr>
                <a:spLocks noChangeAspect="1"/>
              </p:cNvSpPr>
              <p:nvPr/>
            </p:nvSpPr>
            <p:spPr bwMode="auto">
              <a:xfrm>
                <a:off x="2430" y="2953"/>
                <a:ext cx="12" cy="7"/>
              </a:xfrm>
              <a:custGeom>
                <a:avLst/>
                <a:gdLst>
                  <a:gd name="T0" fmla="*/ 0 w 12"/>
                  <a:gd name="T1" fmla="*/ 0 h 7"/>
                  <a:gd name="T2" fmla="*/ 6 w 12"/>
                  <a:gd name="T3" fmla="*/ 0 h 7"/>
                  <a:gd name="T4" fmla="*/ 12 w 1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">
                    <a:moveTo>
                      <a:pt x="0" y="0"/>
                    </a:moveTo>
                    <a:lnTo>
                      <a:pt x="6" y="0"/>
                    </a:lnTo>
                    <a:lnTo>
                      <a:pt x="12" y="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6" name="Line 836"/>
              <p:cNvSpPr>
                <a:spLocks noChangeAspect="1" noChangeShapeType="1"/>
              </p:cNvSpPr>
              <p:nvPr/>
            </p:nvSpPr>
            <p:spPr bwMode="auto">
              <a:xfrm>
                <a:off x="2442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7" name="Line 837"/>
              <p:cNvSpPr>
                <a:spLocks noChangeAspect="1" noChangeShapeType="1"/>
              </p:cNvSpPr>
              <p:nvPr/>
            </p:nvSpPr>
            <p:spPr bwMode="auto">
              <a:xfrm>
                <a:off x="2448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8" name="Line 838"/>
              <p:cNvSpPr>
                <a:spLocks noChangeAspect="1" noChangeShapeType="1"/>
              </p:cNvSpPr>
              <p:nvPr/>
            </p:nvSpPr>
            <p:spPr bwMode="auto">
              <a:xfrm>
                <a:off x="2454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59" name="Freeform 839"/>
              <p:cNvSpPr>
                <a:spLocks noChangeAspect="1"/>
              </p:cNvSpPr>
              <p:nvPr/>
            </p:nvSpPr>
            <p:spPr bwMode="auto">
              <a:xfrm>
                <a:off x="2460" y="296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0" name="Line 840"/>
              <p:cNvSpPr>
                <a:spLocks noChangeAspect="1" noChangeShapeType="1"/>
              </p:cNvSpPr>
              <p:nvPr/>
            </p:nvSpPr>
            <p:spPr bwMode="auto">
              <a:xfrm>
                <a:off x="2466" y="2966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1" name="Line 841"/>
              <p:cNvSpPr>
                <a:spLocks noChangeAspect="1" noChangeShapeType="1"/>
              </p:cNvSpPr>
              <p:nvPr/>
            </p:nvSpPr>
            <p:spPr bwMode="auto">
              <a:xfrm>
                <a:off x="2478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2" name="Line 842"/>
              <p:cNvSpPr>
                <a:spLocks noChangeAspect="1" noChangeShapeType="1"/>
              </p:cNvSpPr>
              <p:nvPr/>
            </p:nvSpPr>
            <p:spPr bwMode="auto">
              <a:xfrm>
                <a:off x="2484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3" name="Line 843"/>
              <p:cNvSpPr>
                <a:spLocks noChangeAspect="1" noChangeShapeType="1"/>
              </p:cNvSpPr>
              <p:nvPr/>
            </p:nvSpPr>
            <p:spPr bwMode="auto">
              <a:xfrm>
                <a:off x="2490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4" name="Line 844"/>
              <p:cNvSpPr>
                <a:spLocks noChangeAspect="1" noChangeShapeType="1"/>
              </p:cNvSpPr>
              <p:nvPr/>
            </p:nvSpPr>
            <p:spPr bwMode="auto">
              <a:xfrm>
                <a:off x="2496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5" name="Line 845"/>
              <p:cNvSpPr>
                <a:spLocks noChangeAspect="1" noChangeShapeType="1"/>
              </p:cNvSpPr>
              <p:nvPr/>
            </p:nvSpPr>
            <p:spPr bwMode="auto">
              <a:xfrm>
                <a:off x="2502" y="2966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6" name="Line 846"/>
              <p:cNvSpPr>
                <a:spLocks noChangeAspect="1" noChangeShapeType="1"/>
              </p:cNvSpPr>
              <p:nvPr/>
            </p:nvSpPr>
            <p:spPr bwMode="auto">
              <a:xfrm>
                <a:off x="2514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7" name="Line 847"/>
              <p:cNvSpPr>
                <a:spLocks noChangeAspect="1" noChangeShapeType="1"/>
              </p:cNvSpPr>
              <p:nvPr/>
            </p:nvSpPr>
            <p:spPr bwMode="auto">
              <a:xfrm>
                <a:off x="2520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8" name="Line 848"/>
              <p:cNvSpPr>
                <a:spLocks noChangeAspect="1" noChangeShapeType="1"/>
              </p:cNvSpPr>
              <p:nvPr/>
            </p:nvSpPr>
            <p:spPr bwMode="auto">
              <a:xfrm>
                <a:off x="2526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69" name="Line 849"/>
              <p:cNvSpPr>
                <a:spLocks noChangeAspect="1" noChangeShapeType="1"/>
              </p:cNvSpPr>
              <p:nvPr/>
            </p:nvSpPr>
            <p:spPr bwMode="auto">
              <a:xfrm>
                <a:off x="2532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0" name="Line 850"/>
              <p:cNvSpPr>
                <a:spLocks noChangeAspect="1" noChangeShapeType="1"/>
              </p:cNvSpPr>
              <p:nvPr/>
            </p:nvSpPr>
            <p:spPr bwMode="auto">
              <a:xfrm>
                <a:off x="2538" y="2966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1" name="Line 851"/>
              <p:cNvSpPr>
                <a:spLocks noChangeAspect="1" noChangeShapeType="1"/>
              </p:cNvSpPr>
              <p:nvPr/>
            </p:nvSpPr>
            <p:spPr bwMode="auto">
              <a:xfrm>
                <a:off x="2550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2" name="Line 852"/>
              <p:cNvSpPr>
                <a:spLocks noChangeAspect="1" noChangeShapeType="1"/>
              </p:cNvSpPr>
              <p:nvPr/>
            </p:nvSpPr>
            <p:spPr bwMode="auto">
              <a:xfrm>
                <a:off x="2556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3" name="Line 853"/>
              <p:cNvSpPr>
                <a:spLocks noChangeAspect="1" noChangeShapeType="1"/>
              </p:cNvSpPr>
              <p:nvPr/>
            </p:nvSpPr>
            <p:spPr bwMode="auto">
              <a:xfrm>
                <a:off x="2562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4" name="Line 854"/>
              <p:cNvSpPr>
                <a:spLocks noChangeAspect="1" noChangeShapeType="1"/>
              </p:cNvSpPr>
              <p:nvPr/>
            </p:nvSpPr>
            <p:spPr bwMode="auto">
              <a:xfrm>
                <a:off x="2568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5" name="Line 855"/>
              <p:cNvSpPr>
                <a:spLocks noChangeAspect="1" noChangeShapeType="1"/>
              </p:cNvSpPr>
              <p:nvPr/>
            </p:nvSpPr>
            <p:spPr bwMode="auto">
              <a:xfrm>
                <a:off x="2574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6" name="Line 856"/>
              <p:cNvSpPr>
                <a:spLocks noChangeAspect="1" noChangeShapeType="1"/>
              </p:cNvSpPr>
              <p:nvPr/>
            </p:nvSpPr>
            <p:spPr bwMode="auto">
              <a:xfrm>
                <a:off x="2580" y="2966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7" name="Line 857"/>
              <p:cNvSpPr>
                <a:spLocks noChangeAspect="1" noChangeShapeType="1"/>
              </p:cNvSpPr>
              <p:nvPr/>
            </p:nvSpPr>
            <p:spPr bwMode="auto">
              <a:xfrm>
                <a:off x="2592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8" name="Line 858"/>
              <p:cNvSpPr>
                <a:spLocks noChangeAspect="1" noChangeShapeType="1"/>
              </p:cNvSpPr>
              <p:nvPr/>
            </p:nvSpPr>
            <p:spPr bwMode="auto">
              <a:xfrm>
                <a:off x="2598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79" name="Line 859"/>
              <p:cNvSpPr>
                <a:spLocks noChangeAspect="1" noChangeShapeType="1"/>
              </p:cNvSpPr>
              <p:nvPr/>
            </p:nvSpPr>
            <p:spPr bwMode="auto">
              <a:xfrm>
                <a:off x="2604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0" name="Line 860"/>
              <p:cNvSpPr>
                <a:spLocks noChangeAspect="1" noChangeShapeType="1"/>
              </p:cNvSpPr>
              <p:nvPr/>
            </p:nvSpPr>
            <p:spPr bwMode="auto">
              <a:xfrm>
                <a:off x="2610" y="296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1" name="Freeform 861"/>
              <p:cNvSpPr>
                <a:spLocks noChangeAspect="1"/>
              </p:cNvSpPr>
              <p:nvPr/>
            </p:nvSpPr>
            <p:spPr bwMode="auto">
              <a:xfrm>
                <a:off x="2616" y="296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2" name="Line 862"/>
              <p:cNvSpPr>
                <a:spLocks noChangeAspect="1" noChangeShapeType="1"/>
              </p:cNvSpPr>
              <p:nvPr/>
            </p:nvSpPr>
            <p:spPr bwMode="auto">
              <a:xfrm>
                <a:off x="2628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3" name="Line 863"/>
              <p:cNvSpPr>
                <a:spLocks noChangeAspect="1" noChangeShapeType="1"/>
              </p:cNvSpPr>
              <p:nvPr/>
            </p:nvSpPr>
            <p:spPr bwMode="auto">
              <a:xfrm>
                <a:off x="2634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4" name="Line 864"/>
              <p:cNvSpPr>
                <a:spLocks noChangeAspect="1" noChangeShapeType="1"/>
              </p:cNvSpPr>
              <p:nvPr/>
            </p:nvSpPr>
            <p:spPr bwMode="auto">
              <a:xfrm>
                <a:off x="2640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5" name="Line 865"/>
              <p:cNvSpPr>
                <a:spLocks noChangeAspect="1" noChangeShapeType="1"/>
              </p:cNvSpPr>
              <p:nvPr/>
            </p:nvSpPr>
            <p:spPr bwMode="auto">
              <a:xfrm>
                <a:off x="2646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6" name="Line 866"/>
              <p:cNvSpPr>
                <a:spLocks noChangeAspect="1" noChangeShapeType="1"/>
              </p:cNvSpPr>
              <p:nvPr/>
            </p:nvSpPr>
            <p:spPr bwMode="auto">
              <a:xfrm>
                <a:off x="2652" y="2960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7" name="Line 867"/>
              <p:cNvSpPr>
                <a:spLocks noChangeAspect="1" noChangeShapeType="1"/>
              </p:cNvSpPr>
              <p:nvPr/>
            </p:nvSpPr>
            <p:spPr bwMode="auto">
              <a:xfrm>
                <a:off x="2664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8" name="Line 868"/>
              <p:cNvSpPr>
                <a:spLocks noChangeAspect="1" noChangeShapeType="1"/>
              </p:cNvSpPr>
              <p:nvPr/>
            </p:nvSpPr>
            <p:spPr bwMode="auto">
              <a:xfrm>
                <a:off x="2670" y="296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89" name="Freeform 869"/>
              <p:cNvSpPr>
                <a:spLocks noChangeAspect="1"/>
              </p:cNvSpPr>
              <p:nvPr/>
            </p:nvSpPr>
            <p:spPr bwMode="auto">
              <a:xfrm>
                <a:off x="2676" y="2953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0 h 7"/>
                  <a:gd name="T4" fmla="*/ 6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0" name="Line 870"/>
              <p:cNvSpPr>
                <a:spLocks noChangeAspect="1" noChangeShapeType="1"/>
              </p:cNvSpPr>
              <p:nvPr/>
            </p:nvSpPr>
            <p:spPr bwMode="auto">
              <a:xfrm>
                <a:off x="2682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1" name="Line 871"/>
              <p:cNvSpPr>
                <a:spLocks noChangeAspect="1" noChangeShapeType="1"/>
              </p:cNvSpPr>
              <p:nvPr/>
            </p:nvSpPr>
            <p:spPr bwMode="auto">
              <a:xfrm>
                <a:off x="2688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2" name="Line 872"/>
              <p:cNvSpPr>
                <a:spLocks noChangeAspect="1" noChangeShapeType="1"/>
              </p:cNvSpPr>
              <p:nvPr/>
            </p:nvSpPr>
            <p:spPr bwMode="auto">
              <a:xfrm>
                <a:off x="2694" y="2953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3" name="Line 873"/>
              <p:cNvSpPr>
                <a:spLocks noChangeAspect="1" noChangeShapeType="1"/>
              </p:cNvSpPr>
              <p:nvPr/>
            </p:nvSpPr>
            <p:spPr bwMode="auto">
              <a:xfrm>
                <a:off x="2706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4" name="Line 874"/>
              <p:cNvSpPr>
                <a:spLocks noChangeAspect="1" noChangeShapeType="1"/>
              </p:cNvSpPr>
              <p:nvPr/>
            </p:nvSpPr>
            <p:spPr bwMode="auto">
              <a:xfrm>
                <a:off x="2712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5" name="Line 875"/>
              <p:cNvSpPr>
                <a:spLocks noChangeAspect="1" noChangeShapeType="1"/>
              </p:cNvSpPr>
              <p:nvPr/>
            </p:nvSpPr>
            <p:spPr bwMode="auto">
              <a:xfrm>
                <a:off x="2718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6" name="Line 876"/>
              <p:cNvSpPr>
                <a:spLocks noChangeAspect="1" noChangeShapeType="1"/>
              </p:cNvSpPr>
              <p:nvPr/>
            </p:nvSpPr>
            <p:spPr bwMode="auto">
              <a:xfrm>
                <a:off x="2724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7" name="Line 877"/>
              <p:cNvSpPr>
                <a:spLocks noChangeAspect="1" noChangeShapeType="1"/>
              </p:cNvSpPr>
              <p:nvPr/>
            </p:nvSpPr>
            <p:spPr bwMode="auto">
              <a:xfrm>
                <a:off x="2730" y="2953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8" name="Line 878"/>
              <p:cNvSpPr>
                <a:spLocks noChangeAspect="1" noChangeShapeType="1"/>
              </p:cNvSpPr>
              <p:nvPr/>
            </p:nvSpPr>
            <p:spPr bwMode="auto">
              <a:xfrm>
                <a:off x="2742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99" name="Line 879"/>
              <p:cNvSpPr>
                <a:spLocks noChangeAspect="1" noChangeShapeType="1"/>
              </p:cNvSpPr>
              <p:nvPr/>
            </p:nvSpPr>
            <p:spPr bwMode="auto">
              <a:xfrm>
                <a:off x="2748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0" name="Line 880"/>
              <p:cNvSpPr>
                <a:spLocks noChangeAspect="1" noChangeShapeType="1"/>
              </p:cNvSpPr>
              <p:nvPr/>
            </p:nvSpPr>
            <p:spPr bwMode="auto">
              <a:xfrm>
                <a:off x="2754" y="29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1" name="Freeform 881"/>
              <p:cNvSpPr>
                <a:spLocks noChangeAspect="1"/>
              </p:cNvSpPr>
              <p:nvPr/>
            </p:nvSpPr>
            <p:spPr bwMode="auto">
              <a:xfrm>
                <a:off x="2760" y="294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2" name="Line 882"/>
              <p:cNvSpPr>
                <a:spLocks noChangeAspect="1" noChangeShapeType="1"/>
              </p:cNvSpPr>
              <p:nvPr/>
            </p:nvSpPr>
            <p:spPr bwMode="auto">
              <a:xfrm>
                <a:off x="2766" y="2947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3" name="Line 883"/>
              <p:cNvSpPr>
                <a:spLocks noChangeAspect="1" noChangeShapeType="1"/>
              </p:cNvSpPr>
              <p:nvPr/>
            </p:nvSpPr>
            <p:spPr bwMode="auto">
              <a:xfrm>
                <a:off x="2778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4" name="Line 884"/>
              <p:cNvSpPr>
                <a:spLocks noChangeAspect="1" noChangeShapeType="1"/>
              </p:cNvSpPr>
              <p:nvPr/>
            </p:nvSpPr>
            <p:spPr bwMode="auto">
              <a:xfrm>
                <a:off x="2784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5" name="Line 885"/>
              <p:cNvSpPr>
                <a:spLocks noChangeAspect="1" noChangeShapeType="1"/>
              </p:cNvSpPr>
              <p:nvPr/>
            </p:nvSpPr>
            <p:spPr bwMode="auto">
              <a:xfrm>
                <a:off x="2790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6" name="Line 886"/>
              <p:cNvSpPr>
                <a:spLocks noChangeAspect="1" noChangeShapeType="1"/>
              </p:cNvSpPr>
              <p:nvPr/>
            </p:nvSpPr>
            <p:spPr bwMode="auto">
              <a:xfrm>
                <a:off x="2796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7" name="Line 887"/>
              <p:cNvSpPr>
                <a:spLocks noChangeAspect="1" noChangeShapeType="1"/>
              </p:cNvSpPr>
              <p:nvPr/>
            </p:nvSpPr>
            <p:spPr bwMode="auto">
              <a:xfrm>
                <a:off x="2802" y="2947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8" name="Line 888"/>
              <p:cNvSpPr>
                <a:spLocks noChangeAspect="1" noChangeShapeType="1"/>
              </p:cNvSpPr>
              <p:nvPr/>
            </p:nvSpPr>
            <p:spPr bwMode="auto">
              <a:xfrm>
                <a:off x="2814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09" name="Line 889"/>
              <p:cNvSpPr>
                <a:spLocks noChangeAspect="1" noChangeShapeType="1"/>
              </p:cNvSpPr>
              <p:nvPr/>
            </p:nvSpPr>
            <p:spPr bwMode="auto">
              <a:xfrm>
                <a:off x="2820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0" name="Line 890"/>
              <p:cNvSpPr>
                <a:spLocks noChangeAspect="1" noChangeShapeType="1"/>
              </p:cNvSpPr>
              <p:nvPr/>
            </p:nvSpPr>
            <p:spPr bwMode="auto">
              <a:xfrm>
                <a:off x="2826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1" name="Line 891"/>
              <p:cNvSpPr>
                <a:spLocks noChangeAspect="1" noChangeShapeType="1"/>
              </p:cNvSpPr>
              <p:nvPr/>
            </p:nvSpPr>
            <p:spPr bwMode="auto">
              <a:xfrm>
                <a:off x="2832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2" name="Line 892"/>
              <p:cNvSpPr>
                <a:spLocks noChangeAspect="1" noChangeShapeType="1"/>
              </p:cNvSpPr>
              <p:nvPr/>
            </p:nvSpPr>
            <p:spPr bwMode="auto">
              <a:xfrm>
                <a:off x="2838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3" name="Freeform 893"/>
              <p:cNvSpPr>
                <a:spLocks noChangeAspect="1"/>
              </p:cNvSpPr>
              <p:nvPr/>
            </p:nvSpPr>
            <p:spPr bwMode="auto">
              <a:xfrm>
                <a:off x="2844" y="294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4" name="Line 894"/>
              <p:cNvSpPr>
                <a:spLocks noChangeAspect="1" noChangeShapeType="1"/>
              </p:cNvSpPr>
              <p:nvPr/>
            </p:nvSpPr>
            <p:spPr bwMode="auto">
              <a:xfrm>
                <a:off x="285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5" name="Line 895"/>
              <p:cNvSpPr>
                <a:spLocks noChangeAspect="1" noChangeShapeType="1"/>
              </p:cNvSpPr>
              <p:nvPr/>
            </p:nvSpPr>
            <p:spPr bwMode="auto">
              <a:xfrm>
                <a:off x="286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6" name="Line 896"/>
              <p:cNvSpPr>
                <a:spLocks noChangeAspect="1" noChangeShapeType="1"/>
              </p:cNvSpPr>
              <p:nvPr/>
            </p:nvSpPr>
            <p:spPr bwMode="auto">
              <a:xfrm>
                <a:off x="286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7" name="Line 897"/>
              <p:cNvSpPr>
                <a:spLocks noChangeAspect="1" noChangeShapeType="1"/>
              </p:cNvSpPr>
              <p:nvPr/>
            </p:nvSpPr>
            <p:spPr bwMode="auto">
              <a:xfrm>
                <a:off x="287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8" name="Line 898"/>
              <p:cNvSpPr>
                <a:spLocks noChangeAspect="1" noChangeShapeType="1"/>
              </p:cNvSpPr>
              <p:nvPr/>
            </p:nvSpPr>
            <p:spPr bwMode="auto">
              <a:xfrm>
                <a:off x="2880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19" name="Line 899"/>
              <p:cNvSpPr>
                <a:spLocks noChangeAspect="1" noChangeShapeType="1"/>
              </p:cNvSpPr>
              <p:nvPr/>
            </p:nvSpPr>
            <p:spPr bwMode="auto">
              <a:xfrm>
                <a:off x="289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0" name="Line 900"/>
              <p:cNvSpPr>
                <a:spLocks noChangeAspect="1" noChangeShapeType="1"/>
              </p:cNvSpPr>
              <p:nvPr/>
            </p:nvSpPr>
            <p:spPr bwMode="auto">
              <a:xfrm>
                <a:off x="289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1" name="Line 901"/>
              <p:cNvSpPr>
                <a:spLocks noChangeAspect="1" noChangeShapeType="1"/>
              </p:cNvSpPr>
              <p:nvPr/>
            </p:nvSpPr>
            <p:spPr bwMode="auto">
              <a:xfrm>
                <a:off x="290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2" name="Line 902"/>
              <p:cNvSpPr>
                <a:spLocks noChangeAspect="1" noChangeShapeType="1"/>
              </p:cNvSpPr>
              <p:nvPr/>
            </p:nvSpPr>
            <p:spPr bwMode="auto">
              <a:xfrm>
                <a:off x="2910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3" name="Line 903"/>
              <p:cNvSpPr>
                <a:spLocks noChangeAspect="1" noChangeShapeType="1"/>
              </p:cNvSpPr>
              <p:nvPr/>
            </p:nvSpPr>
            <p:spPr bwMode="auto">
              <a:xfrm>
                <a:off x="2916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4" name="Line 904"/>
              <p:cNvSpPr>
                <a:spLocks noChangeAspect="1" noChangeShapeType="1"/>
              </p:cNvSpPr>
              <p:nvPr/>
            </p:nvSpPr>
            <p:spPr bwMode="auto">
              <a:xfrm>
                <a:off x="292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5" name="Line 905"/>
              <p:cNvSpPr>
                <a:spLocks noChangeAspect="1" noChangeShapeType="1"/>
              </p:cNvSpPr>
              <p:nvPr/>
            </p:nvSpPr>
            <p:spPr bwMode="auto">
              <a:xfrm>
                <a:off x="293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6" name="Line 906"/>
              <p:cNvSpPr>
                <a:spLocks noChangeAspect="1" noChangeShapeType="1"/>
              </p:cNvSpPr>
              <p:nvPr/>
            </p:nvSpPr>
            <p:spPr bwMode="auto">
              <a:xfrm>
                <a:off x="2940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7" name="Line 907"/>
              <p:cNvSpPr>
                <a:spLocks noChangeAspect="1" noChangeShapeType="1"/>
              </p:cNvSpPr>
              <p:nvPr/>
            </p:nvSpPr>
            <p:spPr bwMode="auto">
              <a:xfrm>
                <a:off x="294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8" name="Line 908"/>
              <p:cNvSpPr>
                <a:spLocks noChangeAspect="1" noChangeShapeType="1"/>
              </p:cNvSpPr>
              <p:nvPr/>
            </p:nvSpPr>
            <p:spPr bwMode="auto">
              <a:xfrm>
                <a:off x="2952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29" name="Line 909"/>
              <p:cNvSpPr>
                <a:spLocks noChangeAspect="1" noChangeShapeType="1"/>
              </p:cNvSpPr>
              <p:nvPr/>
            </p:nvSpPr>
            <p:spPr bwMode="auto">
              <a:xfrm>
                <a:off x="296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0" name="Line 910"/>
              <p:cNvSpPr>
                <a:spLocks noChangeAspect="1" noChangeShapeType="1"/>
              </p:cNvSpPr>
              <p:nvPr/>
            </p:nvSpPr>
            <p:spPr bwMode="auto">
              <a:xfrm>
                <a:off x="2970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1" name="Line 911"/>
              <p:cNvSpPr>
                <a:spLocks noChangeAspect="1" noChangeShapeType="1"/>
              </p:cNvSpPr>
              <p:nvPr/>
            </p:nvSpPr>
            <p:spPr bwMode="auto">
              <a:xfrm>
                <a:off x="297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2" name="Line 912"/>
              <p:cNvSpPr>
                <a:spLocks noChangeAspect="1" noChangeShapeType="1"/>
              </p:cNvSpPr>
              <p:nvPr/>
            </p:nvSpPr>
            <p:spPr bwMode="auto">
              <a:xfrm>
                <a:off x="298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3" name="Line 913"/>
              <p:cNvSpPr>
                <a:spLocks noChangeAspect="1" noChangeShapeType="1"/>
              </p:cNvSpPr>
              <p:nvPr/>
            </p:nvSpPr>
            <p:spPr bwMode="auto">
              <a:xfrm>
                <a:off x="298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4" name="Line 914"/>
              <p:cNvSpPr>
                <a:spLocks noChangeAspect="1" noChangeShapeType="1"/>
              </p:cNvSpPr>
              <p:nvPr/>
            </p:nvSpPr>
            <p:spPr bwMode="auto">
              <a:xfrm>
                <a:off x="2994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5" name="Line 915"/>
              <p:cNvSpPr>
                <a:spLocks noChangeAspect="1" noChangeShapeType="1"/>
              </p:cNvSpPr>
              <p:nvPr/>
            </p:nvSpPr>
            <p:spPr bwMode="auto">
              <a:xfrm>
                <a:off x="300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6" name="Line 916"/>
              <p:cNvSpPr>
                <a:spLocks noChangeAspect="1" noChangeShapeType="1"/>
              </p:cNvSpPr>
              <p:nvPr/>
            </p:nvSpPr>
            <p:spPr bwMode="auto">
              <a:xfrm>
                <a:off x="301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7" name="Line 917"/>
              <p:cNvSpPr>
                <a:spLocks noChangeAspect="1" noChangeShapeType="1"/>
              </p:cNvSpPr>
              <p:nvPr/>
            </p:nvSpPr>
            <p:spPr bwMode="auto">
              <a:xfrm>
                <a:off x="301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8" name="Line 918"/>
              <p:cNvSpPr>
                <a:spLocks noChangeAspect="1" noChangeShapeType="1"/>
              </p:cNvSpPr>
              <p:nvPr/>
            </p:nvSpPr>
            <p:spPr bwMode="auto">
              <a:xfrm>
                <a:off x="302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39" name="Line 919"/>
              <p:cNvSpPr>
                <a:spLocks noChangeAspect="1" noChangeShapeType="1"/>
              </p:cNvSpPr>
              <p:nvPr/>
            </p:nvSpPr>
            <p:spPr bwMode="auto">
              <a:xfrm>
                <a:off x="3030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0" name="Line 920"/>
              <p:cNvSpPr>
                <a:spLocks noChangeAspect="1" noChangeShapeType="1"/>
              </p:cNvSpPr>
              <p:nvPr/>
            </p:nvSpPr>
            <p:spPr bwMode="auto">
              <a:xfrm>
                <a:off x="304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1" name="Line 921"/>
              <p:cNvSpPr>
                <a:spLocks noChangeAspect="1" noChangeShapeType="1"/>
              </p:cNvSpPr>
              <p:nvPr/>
            </p:nvSpPr>
            <p:spPr bwMode="auto">
              <a:xfrm>
                <a:off x="304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2" name="Line 922"/>
              <p:cNvSpPr>
                <a:spLocks noChangeAspect="1" noChangeShapeType="1"/>
              </p:cNvSpPr>
              <p:nvPr/>
            </p:nvSpPr>
            <p:spPr bwMode="auto">
              <a:xfrm>
                <a:off x="305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3" name="Line 923"/>
              <p:cNvSpPr>
                <a:spLocks noChangeAspect="1" noChangeShapeType="1"/>
              </p:cNvSpPr>
              <p:nvPr/>
            </p:nvSpPr>
            <p:spPr bwMode="auto">
              <a:xfrm>
                <a:off x="3060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4" name="Line 924"/>
              <p:cNvSpPr>
                <a:spLocks noChangeAspect="1" noChangeShapeType="1"/>
              </p:cNvSpPr>
              <p:nvPr/>
            </p:nvSpPr>
            <p:spPr bwMode="auto">
              <a:xfrm>
                <a:off x="3066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5" name="Freeform 925"/>
              <p:cNvSpPr>
                <a:spLocks noChangeAspect="1"/>
              </p:cNvSpPr>
              <p:nvPr/>
            </p:nvSpPr>
            <p:spPr bwMode="auto">
              <a:xfrm>
                <a:off x="3078" y="294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6" name="Line 926"/>
              <p:cNvSpPr>
                <a:spLocks noChangeAspect="1" noChangeShapeType="1"/>
              </p:cNvSpPr>
              <p:nvPr/>
            </p:nvSpPr>
            <p:spPr bwMode="auto">
              <a:xfrm>
                <a:off x="3084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7" name="Line 927"/>
              <p:cNvSpPr>
                <a:spLocks noChangeAspect="1" noChangeShapeType="1"/>
              </p:cNvSpPr>
              <p:nvPr/>
            </p:nvSpPr>
            <p:spPr bwMode="auto">
              <a:xfrm>
                <a:off x="3090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8" name="Line 928"/>
              <p:cNvSpPr>
                <a:spLocks noChangeAspect="1" noChangeShapeType="1"/>
              </p:cNvSpPr>
              <p:nvPr/>
            </p:nvSpPr>
            <p:spPr bwMode="auto">
              <a:xfrm>
                <a:off x="3096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49" name="Line 929"/>
              <p:cNvSpPr>
                <a:spLocks noChangeAspect="1" noChangeShapeType="1"/>
              </p:cNvSpPr>
              <p:nvPr/>
            </p:nvSpPr>
            <p:spPr bwMode="auto">
              <a:xfrm>
                <a:off x="3102" y="2947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0" name="Line 930"/>
              <p:cNvSpPr>
                <a:spLocks noChangeAspect="1" noChangeShapeType="1"/>
              </p:cNvSpPr>
              <p:nvPr/>
            </p:nvSpPr>
            <p:spPr bwMode="auto">
              <a:xfrm>
                <a:off x="3114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1" name="Line 931"/>
              <p:cNvSpPr>
                <a:spLocks noChangeAspect="1" noChangeShapeType="1"/>
              </p:cNvSpPr>
              <p:nvPr/>
            </p:nvSpPr>
            <p:spPr bwMode="auto">
              <a:xfrm>
                <a:off x="3120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2" name="Line 932"/>
              <p:cNvSpPr>
                <a:spLocks noChangeAspect="1" noChangeShapeType="1"/>
              </p:cNvSpPr>
              <p:nvPr/>
            </p:nvSpPr>
            <p:spPr bwMode="auto">
              <a:xfrm>
                <a:off x="3126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3" name="Line 933"/>
              <p:cNvSpPr>
                <a:spLocks noChangeAspect="1" noChangeShapeType="1"/>
              </p:cNvSpPr>
              <p:nvPr/>
            </p:nvSpPr>
            <p:spPr bwMode="auto">
              <a:xfrm>
                <a:off x="3132" y="294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4" name="Freeform 934"/>
              <p:cNvSpPr>
                <a:spLocks noChangeAspect="1"/>
              </p:cNvSpPr>
              <p:nvPr/>
            </p:nvSpPr>
            <p:spPr bwMode="auto">
              <a:xfrm>
                <a:off x="3138" y="294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5" name="Line 935"/>
              <p:cNvSpPr>
                <a:spLocks noChangeAspect="1" noChangeShapeType="1"/>
              </p:cNvSpPr>
              <p:nvPr/>
            </p:nvSpPr>
            <p:spPr bwMode="auto">
              <a:xfrm>
                <a:off x="3144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6" name="Line 936"/>
              <p:cNvSpPr>
                <a:spLocks noChangeAspect="1" noChangeShapeType="1"/>
              </p:cNvSpPr>
              <p:nvPr/>
            </p:nvSpPr>
            <p:spPr bwMode="auto">
              <a:xfrm>
                <a:off x="3156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7" name="Line 937"/>
              <p:cNvSpPr>
                <a:spLocks noChangeAspect="1" noChangeShapeType="1"/>
              </p:cNvSpPr>
              <p:nvPr/>
            </p:nvSpPr>
            <p:spPr bwMode="auto">
              <a:xfrm>
                <a:off x="3162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8" name="Line 938"/>
              <p:cNvSpPr>
                <a:spLocks noChangeAspect="1" noChangeShapeType="1"/>
              </p:cNvSpPr>
              <p:nvPr/>
            </p:nvSpPr>
            <p:spPr bwMode="auto">
              <a:xfrm>
                <a:off x="3168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59" name="Line 939"/>
              <p:cNvSpPr>
                <a:spLocks noChangeAspect="1" noChangeShapeType="1"/>
              </p:cNvSpPr>
              <p:nvPr/>
            </p:nvSpPr>
            <p:spPr bwMode="auto">
              <a:xfrm>
                <a:off x="3174" y="2941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0" name="Line 940"/>
              <p:cNvSpPr>
                <a:spLocks noChangeAspect="1" noChangeShapeType="1"/>
              </p:cNvSpPr>
              <p:nvPr/>
            </p:nvSpPr>
            <p:spPr bwMode="auto">
              <a:xfrm>
                <a:off x="3180" y="2941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1" name="Freeform 941"/>
              <p:cNvSpPr>
                <a:spLocks noChangeAspect="1"/>
              </p:cNvSpPr>
              <p:nvPr/>
            </p:nvSpPr>
            <p:spPr bwMode="auto">
              <a:xfrm>
                <a:off x="3192" y="293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2" name="Line 942"/>
              <p:cNvSpPr>
                <a:spLocks noChangeAspect="1" noChangeShapeType="1"/>
              </p:cNvSpPr>
              <p:nvPr/>
            </p:nvSpPr>
            <p:spPr bwMode="auto">
              <a:xfrm>
                <a:off x="3198" y="2935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3" name="Line 943"/>
              <p:cNvSpPr>
                <a:spLocks noChangeAspect="1" noChangeShapeType="1"/>
              </p:cNvSpPr>
              <p:nvPr/>
            </p:nvSpPr>
            <p:spPr bwMode="auto">
              <a:xfrm>
                <a:off x="3204" y="2935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4" name="Line 944"/>
              <p:cNvSpPr>
                <a:spLocks noChangeAspect="1" noChangeShapeType="1"/>
              </p:cNvSpPr>
              <p:nvPr/>
            </p:nvSpPr>
            <p:spPr bwMode="auto">
              <a:xfrm>
                <a:off x="3210" y="2935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5" name="Freeform 945"/>
              <p:cNvSpPr>
                <a:spLocks noChangeAspect="1"/>
              </p:cNvSpPr>
              <p:nvPr/>
            </p:nvSpPr>
            <p:spPr bwMode="auto">
              <a:xfrm>
                <a:off x="3216" y="2928"/>
                <a:ext cx="12" cy="7"/>
              </a:xfrm>
              <a:custGeom>
                <a:avLst/>
                <a:gdLst>
                  <a:gd name="T0" fmla="*/ 0 w 12"/>
                  <a:gd name="T1" fmla="*/ 7 h 7"/>
                  <a:gd name="T2" fmla="*/ 6 w 12"/>
                  <a:gd name="T3" fmla="*/ 0 h 7"/>
                  <a:gd name="T4" fmla="*/ 12 w 1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">
                    <a:moveTo>
                      <a:pt x="0" y="7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6" name="Line 946"/>
              <p:cNvSpPr>
                <a:spLocks noChangeAspect="1" noChangeShapeType="1"/>
              </p:cNvSpPr>
              <p:nvPr/>
            </p:nvSpPr>
            <p:spPr bwMode="auto">
              <a:xfrm>
                <a:off x="3228" y="2928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7" name="Line 947"/>
              <p:cNvSpPr>
                <a:spLocks noChangeAspect="1" noChangeShapeType="1"/>
              </p:cNvSpPr>
              <p:nvPr/>
            </p:nvSpPr>
            <p:spPr bwMode="auto">
              <a:xfrm>
                <a:off x="3234" y="2928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8" name="Freeform 948"/>
              <p:cNvSpPr>
                <a:spLocks noChangeAspect="1"/>
              </p:cNvSpPr>
              <p:nvPr/>
            </p:nvSpPr>
            <p:spPr bwMode="auto">
              <a:xfrm>
                <a:off x="3240" y="292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69" name="Line 949"/>
              <p:cNvSpPr>
                <a:spLocks noChangeAspect="1" noChangeShapeType="1"/>
              </p:cNvSpPr>
              <p:nvPr/>
            </p:nvSpPr>
            <p:spPr bwMode="auto">
              <a:xfrm>
                <a:off x="3246" y="2922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0" name="Line 950"/>
              <p:cNvSpPr>
                <a:spLocks noChangeAspect="1" noChangeShapeType="1"/>
              </p:cNvSpPr>
              <p:nvPr/>
            </p:nvSpPr>
            <p:spPr bwMode="auto">
              <a:xfrm>
                <a:off x="3252" y="2922"/>
                <a:ext cx="1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1" name="Freeform 951"/>
              <p:cNvSpPr>
                <a:spLocks noChangeAspect="1"/>
              </p:cNvSpPr>
              <p:nvPr/>
            </p:nvSpPr>
            <p:spPr bwMode="auto">
              <a:xfrm>
                <a:off x="3264" y="29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2" name="Line 952"/>
              <p:cNvSpPr>
                <a:spLocks noChangeAspect="1" noChangeShapeType="1"/>
              </p:cNvSpPr>
              <p:nvPr/>
            </p:nvSpPr>
            <p:spPr bwMode="auto">
              <a:xfrm>
                <a:off x="3270" y="291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3" name="Line 953"/>
              <p:cNvSpPr>
                <a:spLocks noChangeAspect="1" noChangeShapeType="1"/>
              </p:cNvSpPr>
              <p:nvPr/>
            </p:nvSpPr>
            <p:spPr bwMode="auto">
              <a:xfrm>
                <a:off x="3276" y="2916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4" name="Freeform 954"/>
              <p:cNvSpPr>
                <a:spLocks noChangeAspect="1"/>
              </p:cNvSpPr>
              <p:nvPr/>
            </p:nvSpPr>
            <p:spPr bwMode="auto">
              <a:xfrm>
                <a:off x="3282" y="2909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0 h 7"/>
                  <a:gd name="T4" fmla="*/ 6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5" name="Line 955"/>
              <p:cNvSpPr>
                <a:spLocks noChangeAspect="1" noChangeShapeType="1"/>
              </p:cNvSpPr>
              <p:nvPr/>
            </p:nvSpPr>
            <p:spPr bwMode="auto">
              <a:xfrm>
                <a:off x="3288" y="2909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6" name="Freeform 956"/>
              <p:cNvSpPr>
                <a:spLocks noChangeAspect="1"/>
              </p:cNvSpPr>
              <p:nvPr/>
            </p:nvSpPr>
            <p:spPr bwMode="auto">
              <a:xfrm>
                <a:off x="3294" y="290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7" name="Line 957"/>
              <p:cNvSpPr>
                <a:spLocks noChangeAspect="1" noChangeShapeType="1"/>
              </p:cNvSpPr>
              <p:nvPr/>
            </p:nvSpPr>
            <p:spPr bwMode="auto">
              <a:xfrm>
                <a:off x="3306" y="290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8" name="Line 958"/>
              <p:cNvSpPr>
                <a:spLocks noChangeAspect="1" noChangeShapeType="1"/>
              </p:cNvSpPr>
              <p:nvPr/>
            </p:nvSpPr>
            <p:spPr bwMode="auto">
              <a:xfrm flipV="1">
                <a:off x="3312" y="289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79" name="Line 959"/>
              <p:cNvSpPr>
                <a:spLocks noChangeAspect="1" noChangeShapeType="1"/>
              </p:cNvSpPr>
              <p:nvPr/>
            </p:nvSpPr>
            <p:spPr bwMode="auto">
              <a:xfrm flipV="1">
                <a:off x="3318" y="2890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0" name="Line 960"/>
              <p:cNvSpPr>
                <a:spLocks noChangeAspect="1" noChangeShapeType="1"/>
              </p:cNvSpPr>
              <p:nvPr/>
            </p:nvSpPr>
            <p:spPr bwMode="auto">
              <a:xfrm>
                <a:off x="3324" y="2890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1" name="Line 961"/>
              <p:cNvSpPr>
                <a:spLocks noChangeAspect="1" noChangeShapeType="1"/>
              </p:cNvSpPr>
              <p:nvPr/>
            </p:nvSpPr>
            <p:spPr bwMode="auto">
              <a:xfrm flipV="1">
                <a:off x="3330" y="2884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2" name="Line 962"/>
              <p:cNvSpPr>
                <a:spLocks noChangeAspect="1" noChangeShapeType="1"/>
              </p:cNvSpPr>
              <p:nvPr/>
            </p:nvSpPr>
            <p:spPr bwMode="auto">
              <a:xfrm flipV="1">
                <a:off x="3342" y="287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3" name="Line 963"/>
              <p:cNvSpPr>
                <a:spLocks noChangeAspect="1" noChangeShapeType="1"/>
              </p:cNvSpPr>
              <p:nvPr/>
            </p:nvSpPr>
            <p:spPr bwMode="auto">
              <a:xfrm>
                <a:off x="3348" y="2878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4" name="Line 964"/>
              <p:cNvSpPr>
                <a:spLocks noChangeAspect="1" noChangeShapeType="1"/>
              </p:cNvSpPr>
              <p:nvPr/>
            </p:nvSpPr>
            <p:spPr bwMode="auto">
              <a:xfrm flipV="1">
                <a:off x="3354" y="2872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5" name="Line 965"/>
              <p:cNvSpPr>
                <a:spLocks noChangeAspect="1" noChangeShapeType="1"/>
              </p:cNvSpPr>
              <p:nvPr/>
            </p:nvSpPr>
            <p:spPr bwMode="auto">
              <a:xfrm flipV="1">
                <a:off x="3360" y="2865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6" name="Line 966"/>
              <p:cNvSpPr>
                <a:spLocks noChangeAspect="1" noChangeShapeType="1"/>
              </p:cNvSpPr>
              <p:nvPr/>
            </p:nvSpPr>
            <p:spPr bwMode="auto">
              <a:xfrm flipV="1">
                <a:off x="3366" y="2859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7" name="Line 967"/>
              <p:cNvSpPr>
                <a:spLocks noChangeAspect="1" noChangeShapeType="1"/>
              </p:cNvSpPr>
              <p:nvPr/>
            </p:nvSpPr>
            <p:spPr bwMode="auto">
              <a:xfrm flipV="1">
                <a:off x="3378" y="2853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8" name="Line 968"/>
              <p:cNvSpPr>
                <a:spLocks noChangeAspect="1" noChangeShapeType="1"/>
              </p:cNvSpPr>
              <p:nvPr/>
            </p:nvSpPr>
            <p:spPr bwMode="auto">
              <a:xfrm>
                <a:off x="3384" y="2853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89" name="Line 969"/>
              <p:cNvSpPr>
                <a:spLocks noChangeAspect="1" noChangeShapeType="1"/>
              </p:cNvSpPr>
              <p:nvPr/>
            </p:nvSpPr>
            <p:spPr bwMode="auto">
              <a:xfrm flipV="1">
                <a:off x="3390" y="2846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0" name="Line 970"/>
              <p:cNvSpPr>
                <a:spLocks noChangeAspect="1" noChangeShapeType="1"/>
              </p:cNvSpPr>
              <p:nvPr/>
            </p:nvSpPr>
            <p:spPr bwMode="auto">
              <a:xfrm flipV="1">
                <a:off x="3396" y="2840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1" name="Line 971"/>
              <p:cNvSpPr>
                <a:spLocks noChangeAspect="1" noChangeShapeType="1"/>
              </p:cNvSpPr>
              <p:nvPr/>
            </p:nvSpPr>
            <p:spPr bwMode="auto">
              <a:xfrm flipV="1">
                <a:off x="3402" y="2834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2" name="Line 972"/>
              <p:cNvSpPr>
                <a:spLocks noChangeAspect="1" noChangeShapeType="1"/>
              </p:cNvSpPr>
              <p:nvPr/>
            </p:nvSpPr>
            <p:spPr bwMode="auto">
              <a:xfrm flipV="1">
                <a:off x="3408" y="2827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3" name="Line 973"/>
              <p:cNvSpPr>
                <a:spLocks noChangeAspect="1" noChangeShapeType="1"/>
              </p:cNvSpPr>
              <p:nvPr/>
            </p:nvSpPr>
            <p:spPr bwMode="auto">
              <a:xfrm>
                <a:off x="3420" y="2827"/>
                <a:ext cx="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4" name="Line 974"/>
              <p:cNvSpPr>
                <a:spLocks noChangeAspect="1" noChangeShapeType="1"/>
              </p:cNvSpPr>
              <p:nvPr/>
            </p:nvSpPr>
            <p:spPr bwMode="auto">
              <a:xfrm flipV="1">
                <a:off x="3426" y="282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5" name="Line 975"/>
              <p:cNvSpPr>
                <a:spLocks noChangeAspect="1" noChangeShapeType="1"/>
              </p:cNvSpPr>
              <p:nvPr/>
            </p:nvSpPr>
            <p:spPr bwMode="auto">
              <a:xfrm flipV="1">
                <a:off x="3432" y="281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6" name="Line 976"/>
              <p:cNvSpPr>
                <a:spLocks noChangeAspect="1" noChangeShapeType="1"/>
              </p:cNvSpPr>
              <p:nvPr/>
            </p:nvSpPr>
            <p:spPr bwMode="auto">
              <a:xfrm flipV="1">
                <a:off x="3438" y="280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7" name="Line 977"/>
              <p:cNvSpPr>
                <a:spLocks noChangeAspect="1" noChangeShapeType="1"/>
              </p:cNvSpPr>
              <p:nvPr/>
            </p:nvSpPr>
            <p:spPr bwMode="auto">
              <a:xfrm flipV="1">
                <a:off x="3444" y="2802"/>
                <a:ext cx="12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8" name="Line 978"/>
              <p:cNvSpPr>
                <a:spLocks noChangeAspect="1" noChangeShapeType="1"/>
              </p:cNvSpPr>
              <p:nvPr/>
            </p:nvSpPr>
            <p:spPr bwMode="auto">
              <a:xfrm flipV="1">
                <a:off x="3456" y="279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299" name="Line 979"/>
              <p:cNvSpPr>
                <a:spLocks noChangeAspect="1" noChangeShapeType="1"/>
              </p:cNvSpPr>
              <p:nvPr/>
            </p:nvSpPr>
            <p:spPr bwMode="auto">
              <a:xfrm flipV="1">
                <a:off x="3462" y="2790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0" name="Line 980"/>
              <p:cNvSpPr>
                <a:spLocks noChangeAspect="1" noChangeShapeType="1"/>
              </p:cNvSpPr>
              <p:nvPr/>
            </p:nvSpPr>
            <p:spPr bwMode="auto">
              <a:xfrm flipV="1">
                <a:off x="3468" y="2783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1" name="Line 981"/>
              <p:cNvSpPr>
                <a:spLocks noChangeAspect="1" noChangeShapeType="1"/>
              </p:cNvSpPr>
              <p:nvPr/>
            </p:nvSpPr>
            <p:spPr bwMode="auto">
              <a:xfrm flipV="1">
                <a:off x="3474" y="277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2" name="Line 982"/>
              <p:cNvSpPr>
                <a:spLocks noChangeAspect="1" noChangeShapeType="1"/>
              </p:cNvSpPr>
              <p:nvPr/>
            </p:nvSpPr>
            <p:spPr bwMode="auto">
              <a:xfrm flipV="1">
                <a:off x="3480" y="2771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3" name="Line 983"/>
              <p:cNvSpPr>
                <a:spLocks noChangeAspect="1" noChangeShapeType="1"/>
              </p:cNvSpPr>
              <p:nvPr/>
            </p:nvSpPr>
            <p:spPr bwMode="auto">
              <a:xfrm flipV="1">
                <a:off x="3492" y="276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4" name="Line 984"/>
              <p:cNvSpPr>
                <a:spLocks noChangeAspect="1" noChangeShapeType="1"/>
              </p:cNvSpPr>
              <p:nvPr/>
            </p:nvSpPr>
            <p:spPr bwMode="auto">
              <a:xfrm flipV="1">
                <a:off x="3498" y="2758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5" name="Line 985"/>
              <p:cNvSpPr>
                <a:spLocks noChangeAspect="1" noChangeShapeType="1"/>
              </p:cNvSpPr>
              <p:nvPr/>
            </p:nvSpPr>
            <p:spPr bwMode="auto">
              <a:xfrm flipV="1">
                <a:off x="3504" y="2746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6" name="Line 986"/>
              <p:cNvSpPr>
                <a:spLocks noChangeAspect="1" noChangeShapeType="1"/>
              </p:cNvSpPr>
              <p:nvPr/>
            </p:nvSpPr>
            <p:spPr bwMode="auto">
              <a:xfrm flipV="1">
                <a:off x="3510" y="2739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7" name="Line 987"/>
              <p:cNvSpPr>
                <a:spLocks noChangeAspect="1" noChangeShapeType="1"/>
              </p:cNvSpPr>
              <p:nvPr/>
            </p:nvSpPr>
            <p:spPr bwMode="auto">
              <a:xfrm flipV="1">
                <a:off x="3516" y="2733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8" name="Line 988"/>
              <p:cNvSpPr>
                <a:spLocks noChangeAspect="1" noChangeShapeType="1"/>
              </p:cNvSpPr>
              <p:nvPr/>
            </p:nvSpPr>
            <p:spPr bwMode="auto">
              <a:xfrm flipV="1">
                <a:off x="3528" y="272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09" name="Line 989"/>
              <p:cNvSpPr>
                <a:spLocks noChangeAspect="1" noChangeShapeType="1"/>
              </p:cNvSpPr>
              <p:nvPr/>
            </p:nvSpPr>
            <p:spPr bwMode="auto">
              <a:xfrm flipV="1">
                <a:off x="3534" y="2720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0" name="Line 990"/>
              <p:cNvSpPr>
                <a:spLocks noChangeAspect="1" noChangeShapeType="1"/>
              </p:cNvSpPr>
              <p:nvPr/>
            </p:nvSpPr>
            <p:spPr bwMode="auto">
              <a:xfrm flipV="1">
                <a:off x="3540" y="2708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311" name="Group 991"/>
            <p:cNvGrpSpPr>
              <a:grpSpLocks noChangeAspect="1"/>
            </p:cNvGrpSpPr>
            <p:nvPr/>
          </p:nvGrpSpPr>
          <p:grpSpPr bwMode="auto">
            <a:xfrm>
              <a:off x="2844" y="2062"/>
              <a:ext cx="474" cy="819"/>
              <a:chOff x="3012" y="1668"/>
              <a:chExt cx="474" cy="819"/>
            </a:xfrm>
          </p:grpSpPr>
          <p:sp>
            <p:nvSpPr>
              <p:cNvPr id="57312" name="Line 992"/>
              <p:cNvSpPr>
                <a:spLocks noChangeAspect="1" noChangeShapeType="1"/>
              </p:cNvSpPr>
              <p:nvPr/>
            </p:nvSpPr>
            <p:spPr bwMode="auto">
              <a:xfrm flipV="1">
                <a:off x="3012" y="248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3" name="Line 993"/>
              <p:cNvSpPr>
                <a:spLocks noChangeAspect="1" noChangeShapeType="1"/>
              </p:cNvSpPr>
              <p:nvPr/>
            </p:nvSpPr>
            <p:spPr bwMode="auto">
              <a:xfrm flipV="1">
                <a:off x="3018" y="2474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4" name="Line 994"/>
              <p:cNvSpPr>
                <a:spLocks noChangeAspect="1" noChangeShapeType="1"/>
              </p:cNvSpPr>
              <p:nvPr/>
            </p:nvSpPr>
            <p:spPr bwMode="auto">
              <a:xfrm flipV="1">
                <a:off x="3024" y="2462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5" name="Line 995"/>
              <p:cNvSpPr>
                <a:spLocks noChangeAspect="1" noChangeShapeType="1"/>
              </p:cNvSpPr>
              <p:nvPr/>
            </p:nvSpPr>
            <p:spPr bwMode="auto">
              <a:xfrm flipV="1">
                <a:off x="3036" y="2455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6" name="Line 996"/>
              <p:cNvSpPr>
                <a:spLocks noChangeAspect="1" noChangeShapeType="1"/>
              </p:cNvSpPr>
              <p:nvPr/>
            </p:nvSpPr>
            <p:spPr bwMode="auto">
              <a:xfrm flipV="1">
                <a:off x="3042" y="2449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7" name="Line 997"/>
              <p:cNvSpPr>
                <a:spLocks noChangeAspect="1" noChangeShapeType="1"/>
              </p:cNvSpPr>
              <p:nvPr/>
            </p:nvSpPr>
            <p:spPr bwMode="auto">
              <a:xfrm flipV="1">
                <a:off x="3048" y="2437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8" name="Line 998"/>
              <p:cNvSpPr>
                <a:spLocks noChangeAspect="1" noChangeShapeType="1"/>
              </p:cNvSpPr>
              <p:nvPr/>
            </p:nvSpPr>
            <p:spPr bwMode="auto">
              <a:xfrm flipV="1">
                <a:off x="3054" y="2430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19" name="Line 999"/>
              <p:cNvSpPr>
                <a:spLocks noChangeAspect="1" noChangeShapeType="1"/>
              </p:cNvSpPr>
              <p:nvPr/>
            </p:nvSpPr>
            <p:spPr bwMode="auto">
              <a:xfrm flipV="1">
                <a:off x="3060" y="2424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0" name="Line 1000"/>
              <p:cNvSpPr>
                <a:spLocks noChangeAspect="1" noChangeShapeType="1"/>
              </p:cNvSpPr>
              <p:nvPr/>
            </p:nvSpPr>
            <p:spPr bwMode="auto">
              <a:xfrm flipV="1">
                <a:off x="3072" y="2411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1" name="Line 1001"/>
              <p:cNvSpPr>
                <a:spLocks noChangeAspect="1" noChangeShapeType="1"/>
              </p:cNvSpPr>
              <p:nvPr/>
            </p:nvSpPr>
            <p:spPr bwMode="auto">
              <a:xfrm flipV="1">
                <a:off x="3078" y="240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2" name="Line 1002"/>
              <p:cNvSpPr>
                <a:spLocks noChangeAspect="1" noChangeShapeType="1"/>
              </p:cNvSpPr>
              <p:nvPr/>
            </p:nvSpPr>
            <p:spPr bwMode="auto">
              <a:xfrm flipV="1">
                <a:off x="3084" y="239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3" name="Line 1003"/>
              <p:cNvSpPr>
                <a:spLocks noChangeAspect="1" noChangeShapeType="1"/>
              </p:cNvSpPr>
              <p:nvPr/>
            </p:nvSpPr>
            <p:spPr bwMode="auto">
              <a:xfrm flipV="1">
                <a:off x="3090" y="238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4" name="Line 1004"/>
              <p:cNvSpPr>
                <a:spLocks noChangeAspect="1" noChangeShapeType="1"/>
              </p:cNvSpPr>
              <p:nvPr/>
            </p:nvSpPr>
            <p:spPr bwMode="auto">
              <a:xfrm flipV="1">
                <a:off x="3096" y="2374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5" name="Line 1005"/>
              <p:cNvSpPr>
                <a:spLocks noChangeAspect="1" noChangeShapeType="1"/>
              </p:cNvSpPr>
              <p:nvPr/>
            </p:nvSpPr>
            <p:spPr bwMode="auto">
              <a:xfrm flipV="1">
                <a:off x="3108" y="2367"/>
                <a:ext cx="6" cy="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6" name="Line 1006"/>
              <p:cNvSpPr>
                <a:spLocks noChangeAspect="1" noChangeShapeType="1"/>
              </p:cNvSpPr>
              <p:nvPr/>
            </p:nvSpPr>
            <p:spPr bwMode="auto">
              <a:xfrm flipV="1">
                <a:off x="3114" y="2355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7" name="Line 1007"/>
              <p:cNvSpPr>
                <a:spLocks noChangeAspect="1" noChangeShapeType="1"/>
              </p:cNvSpPr>
              <p:nvPr/>
            </p:nvSpPr>
            <p:spPr bwMode="auto">
              <a:xfrm flipV="1">
                <a:off x="3120" y="234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8" name="Line 1008"/>
              <p:cNvSpPr>
                <a:spLocks noChangeAspect="1" noChangeShapeType="1"/>
              </p:cNvSpPr>
              <p:nvPr/>
            </p:nvSpPr>
            <p:spPr bwMode="auto">
              <a:xfrm flipV="1">
                <a:off x="3126" y="2336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29" name="Line 1009"/>
              <p:cNvSpPr>
                <a:spLocks noChangeAspect="1" noChangeShapeType="1"/>
              </p:cNvSpPr>
              <p:nvPr/>
            </p:nvSpPr>
            <p:spPr bwMode="auto">
              <a:xfrm flipV="1">
                <a:off x="3132" y="2323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0" name="Line 1010"/>
              <p:cNvSpPr>
                <a:spLocks noChangeAspect="1" noChangeShapeType="1"/>
              </p:cNvSpPr>
              <p:nvPr/>
            </p:nvSpPr>
            <p:spPr bwMode="auto">
              <a:xfrm flipV="1">
                <a:off x="3144" y="2317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1" name="Line 1011"/>
              <p:cNvSpPr>
                <a:spLocks noChangeAspect="1" noChangeShapeType="1"/>
              </p:cNvSpPr>
              <p:nvPr/>
            </p:nvSpPr>
            <p:spPr bwMode="auto">
              <a:xfrm flipV="1">
                <a:off x="3150" y="2304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2" name="Line 1012"/>
              <p:cNvSpPr>
                <a:spLocks noChangeAspect="1" noChangeShapeType="1"/>
              </p:cNvSpPr>
              <p:nvPr/>
            </p:nvSpPr>
            <p:spPr bwMode="auto">
              <a:xfrm flipV="1">
                <a:off x="3156" y="2298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3" name="Line 1013"/>
              <p:cNvSpPr>
                <a:spLocks noChangeAspect="1" noChangeShapeType="1"/>
              </p:cNvSpPr>
              <p:nvPr/>
            </p:nvSpPr>
            <p:spPr bwMode="auto">
              <a:xfrm flipV="1">
                <a:off x="3162" y="228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4" name="Line 1014"/>
              <p:cNvSpPr>
                <a:spLocks noChangeAspect="1" noChangeShapeType="1"/>
              </p:cNvSpPr>
              <p:nvPr/>
            </p:nvSpPr>
            <p:spPr bwMode="auto">
              <a:xfrm flipV="1">
                <a:off x="3168" y="2273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5" name="Line 1015"/>
              <p:cNvSpPr>
                <a:spLocks noChangeAspect="1" noChangeShapeType="1"/>
              </p:cNvSpPr>
              <p:nvPr/>
            </p:nvSpPr>
            <p:spPr bwMode="auto">
              <a:xfrm flipV="1">
                <a:off x="3174" y="2267"/>
                <a:ext cx="12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6" name="Line 1016"/>
              <p:cNvSpPr>
                <a:spLocks noChangeAspect="1" noChangeShapeType="1"/>
              </p:cNvSpPr>
              <p:nvPr/>
            </p:nvSpPr>
            <p:spPr bwMode="auto">
              <a:xfrm flipV="1">
                <a:off x="3186" y="2254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7" name="Line 1017"/>
              <p:cNvSpPr>
                <a:spLocks noChangeAspect="1" noChangeShapeType="1"/>
              </p:cNvSpPr>
              <p:nvPr/>
            </p:nvSpPr>
            <p:spPr bwMode="auto">
              <a:xfrm flipV="1">
                <a:off x="3192" y="2241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8" name="Line 1018"/>
              <p:cNvSpPr>
                <a:spLocks noChangeAspect="1" noChangeShapeType="1"/>
              </p:cNvSpPr>
              <p:nvPr/>
            </p:nvSpPr>
            <p:spPr bwMode="auto">
              <a:xfrm flipV="1">
                <a:off x="3198" y="2235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39" name="Line 1019"/>
              <p:cNvSpPr>
                <a:spLocks noChangeAspect="1" noChangeShapeType="1"/>
              </p:cNvSpPr>
              <p:nvPr/>
            </p:nvSpPr>
            <p:spPr bwMode="auto">
              <a:xfrm flipV="1">
                <a:off x="3204" y="222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0" name="Line 1020"/>
              <p:cNvSpPr>
                <a:spLocks noChangeAspect="1" noChangeShapeType="1"/>
              </p:cNvSpPr>
              <p:nvPr/>
            </p:nvSpPr>
            <p:spPr bwMode="auto">
              <a:xfrm flipV="1">
                <a:off x="3210" y="2210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1" name="Line 1021"/>
              <p:cNvSpPr>
                <a:spLocks noChangeAspect="1" noChangeShapeType="1"/>
              </p:cNvSpPr>
              <p:nvPr/>
            </p:nvSpPr>
            <p:spPr bwMode="auto">
              <a:xfrm flipV="1">
                <a:off x="3222" y="219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2" name="Line 1022"/>
              <p:cNvSpPr>
                <a:spLocks noChangeAspect="1" noChangeShapeType="1"/>
              </p:cNvSpPr>
              <p:nvPr/>
            </p:nvSpPr>
            <p:spPr bwMode="auto">
              <a:xfrm flipV="1">
                <a:off x="3228" y="2191"/>
                <a:ext cx="6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3" name="Line 1023"/>
              <p:cNvSpPr>
                <a:spLocks noChangeAspect="1" noChangeShapeType="1"/>
              </p:cNvSpPr>
              <p:nvPr/>
            </p:nvSpPr>
            <p:spPr bwMode="auto">
              <a:xfrm flipV="1">
                <a:off x="3234" y="217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4" name="Line 1024"/>
              <p:cNvSpPr>
                <a:spLocks noChangeAspect="1" noChangeShapeType="1"/>
              </p:cNvSpPr>
              <p:nvPr/>
            </p:nvSpPr>
            <p:spPr bwMode="auto">
              <a:xfrm flipV="1">
                <a:off x="3240" y="2166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5" name="Line 1025"/>
              <p:cNvSpPr>
                <a:spLocks noChangeAspect="1" noChangeShapeType="1"/>
              </p:cNvSpPr>
              <p:nvPr/>
            </p:nvSpPr>
            <p:spPr bwMode="auto">
              <a:xfrm flipV="1">
                <a:off x="3246" y="2153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6" name="Line 1026"/>
              <p:cNvSpPr>
                <a:spLocks noChangeAspect="1" noChangeShapeType="1"/>
              </p:cNvSpPr>
              <p:nvPr/>
            </p:nvSpPr>
            <p:spPr bwMode="auto">
              <a:xfrm flipV="1">
                <a:off x="3258" y="2141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7" name="Line 1027"/>
              <p:cNvSpPr>
                <a:spLocks noChangeAspect="1" noChangeShapeType="1"/>
              </p:cNvSpPr>
              <p:nvPr/>
            </p:nvSpPr>
            <p:spPr bwMode="auto">
              <a:xfrm flipV="1">
                <a:off x="3264" y="212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8" name="Line 1028"/>
              <p:cNvSpPr>
                <a:spLocks noChangeAspect="1" noChangeShapeType="1"/>
              </p:cNvSpPr>
              <p:nvPr/>
            </p:nvSpPr>
            <p:spPr bwMode="auto">
              <a:xfrm flipV="1">
                <a:off x="3270" y="211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49" name="Line 1029"/>
              <p:cNvSpPr>
                <a:spLocks noChangeAspect="1" noChangeShapeType="1"/>
              </p:cNvSpPr>
              <p:nvPr/>
            </p:nvSpPr>
            <p:spPr bwMode="auto">
              <a:xfrm flipV="1">
                <a:off x="3276" y="2103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0" name="Line 1030"/>
              <p:cNvSpPr>
                <a:spLocks noChangeAspect="1" noChangeShapeType="1"/>
              </p:cNvSpPr>
              <p:nvPr/>
            </p:nvSpPr>
            <p:spPr bwMode="auto">
              <a:xfrm flipV="1">
                <a:off x="3282" y="2090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1" name="Line 1031"/>
              <p:cNvSpPr>
                <a:spLocks noChangeAspect="1" noChangeShapeType="1"/>
              </p:cNvSpPr>
              <p:nvPr/>
            </p:nvSpPr>
            <p:spPr bwMode="auto">
              <a:xfrm flipV="1">
                <a:off x="3294" y="2078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2" name="Line 1032"/>
              <p:cNvSpPr>
                <a:spLocks noChangeAspect="1" noChangeShapeType="1"/>
              </p:cNvSpPr>
              <p:nvPr/>
            </p:nvSpPr>
            <p:spPr bwMode="auto">
              <a:xfrm flipV="1">
                <a:off x="3300" y="2065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3" name="Line 1033"/>
              <p:cNvSpPr>
                <a:spLocks noChangeAspect="1" noChangeShapeType="1"/>
              </p:cNvSpPr>
              <p:nvPr/>
            </p:nvSpPr>
            <p:spPr bwMode="auto">
              <a:xfrm flipV="1">
                <a:off x="3306" y="205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Line 1034"/>
              <p:cNvSpPr>
                <a:spLocks noChangeAspect="1" noChangeShapeType="1"/>
              </p:cNvSpPr>
              <p:nvPr/>
            </p:nvSpPr>
            <p:spPr bwMode="auto">
              <a:xfrm flipV="1">
                <a:off x="3312" y="2040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5" name="Line 1035"/>
              <p:cNvSpPr>
                <a:spLocks noChangeAspect="1" noChangeShapeType="1"/>
              </p:cNvSpPr>
              <p:nvPr/>
            </p:nvSpPr>
            <p:spPr bwMode="auto">
              <a:xfrm flipV="1">
                <a:off x="3318" y="202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6" name="Line 1036"/>
              <p:cNvSpPr>
                <a:spLocks noChangeAspect="1" noChangeShapeType="1"/>
              </p:cNvSpPr>
              <p:nvPr/>
            </p:nvSpPr>
            <p:spPr bwMode="auto">
              <a:xfrm flipV="1">
                <a:off x="3324" y="2015"/>
                <a:ext cx="12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7" name="Line 1037"/>
              <p:cNvSpPr>
                <a:spLocks noChangeAspect="1" noChangeShapeType="1"/>
              </p:cNvSpPr>
              <p:nvPr/>
            </p:nvSpPr>
            <p:spPr bwMode="auto">
              <a:xfrm flipV="1">
                <a:off x="3336" y="2002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8" name="Line 1038"/>
              <p:cNvSpPr>
                <a:spLocks noChangeAspect="1" noChangeShapeType="1"/>
              </p:cNvSpPr>
              <p:nvPr/>
            </p:nvSpPr>
            <p:spPr bwMode="auto">
              <a:xfrm flipV="1">
                <a:off x="3342" y="1989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59" name="Freeform 1039"/>
              <p:cNvSpPr>
                <a:spLocks noChangeAspect="1"/>
              </p:cNvSpPr>
              <p:nvPr/>
            </p:nvSpPr>
            <p:spPr bwMode="auto">
              <a:xfrm>
                <a:off x="3348" y="197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0" name="Line 1040"/>
              <p:cNvSpPr>
                <a:spLocks noChangeAspect="1" noChangeShapeType="1"/>
              </p:cNvSpPr>
              <p:nvPr/>
            </p:nvSpPr>
            <p:spPr bwMode="auto">
              <a:xfrm flipV="1">
                <a:off x="3354" y="1958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1" name="Line 1041"/>
              <p:cNvSpPr>
                <a:spLocks noChangeAspect="1" noChangeShapeType="1"/>
              </p:cNvSpPr>
              <p:nvPr/>
            </p:nvSpPr>
            <p:spPr bwMode="auto">
              <a:xfrm flipV="1">
                <a:off x="3360" y="1945"/>
                <a:ext cx="12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2" name="Line 1042"/>
              <p:cNvSpPr>
                <a:spLocks noChangeAspect="1" noChangeShapeType="1"/>
              </p:cNvSpPr>
              <p:nvPr/>
            </p:nvSpPr>
            <p:spPr bwMode="auto">
              <a:xfrm flipV="1">
                <a:off x="3372" y="1933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3" name="Freeform 1043"/>
              <p:cNvSpPr>
                <a:spLocks noChangeAspect="1"/>
              </p:cNvSpPr>
              <p:nvPr/>
            </p:nvSpPr>
            <p:spPr bwMode="auto">
              <a:xfrm>
                <a:off x="3378" y="1914"/>
                <a:ext cx="6" cy="19"/>
              </a:xfrm>
              <a:custGeom>
                <a:avLst/>
                <a:gdLst>
                  <a:gd name="T0" fmla="*/ 0 w 6"/>
                  <a:gd name="T1" fmla="*/ 19 h 19"/>
                  <a:gd name="T2" fmla="*/ 0 w 6"/>
                  <a:gd name="T3" fmla="*/ 6 h 19"/>
                  <a:gd name="T4" fmla="*/ 6 w 6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19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4" name="Line 1044"/>
              <p:cNvSpPr>
                <a:spLocks noChangeAspect="1" noChangeShapeType="1"/>
              </p:cNvSpPr>
              <p:nvPr/>
            </p:nvSpPr>
            <p:spPr bwMode="auto">
              <a:xfrm flipV="1">
                <a:off x="3384" y="1901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5" name="Line 1045"/>
              <p:cNvSpPr>
                <a:spLocks noChangeAspect="1" noChangeShapeType="1"/>
              </p:cNvSpPr>
              <p:nvPr/>
            </p:nvSpPr>
            <p:spPr bwMode="auto">
              <a:xfrm flipV="1">
                <a:off x="3390" y="1889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6" name="Freeform 1046"/>
              <p:cNvSpPr>
                <a:spLocks noChangeAspect="1"/>
              </p:cNvSpPr>
              <p:nvPr/>
            </p:nvSpPr>
            <p:spPr bwMode="auto">
              <a:xfrm>
                <a:off x="3396" y="1870"/>
                <a:ext cx="12" cy="19"/>
              </a:xfrm>
              <a:custGeom>
                <a:avLst/>
                <a:gdLst>
                  <a:gd name="T0" fmla="*/ 0 w 12"/>
                  <a:gd name="T1" fmla="*/ 19 h 19"/>
                  <a:gd name="T2" fmla="*/ 6 w 12"/>
                  <a:gd name="T3" fmla="*/ 6 h 19"/>
                  <a:gd name="T4" fmla="*/ 12 w 12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7" name="Line 1047"/>
              <p:cNvSpPr>
                <a:spLocks noChangeAspect="1" noChangeShapeType="1"/>
              </p:cNvSpPr>
              <p:nvPr/>
            </p:nvSpPr>
            <p:spPr bwMode="auto">
              <a:xfrm flipV="1">
                <a:off x="3408" y="1857"/>
                <a:ext cx="6" cy="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8" name="Line 1048"/>
              <p:cNvSpPr>
                <a:spLocks noChangeAspect="1" noChangeShapeType="1"/>
              </p:cNvSpPr>
              <p:nvPr/>
            </p:nvSpPr>
            <p:spPr bwMode="auto">
              <a:xfrm flipV="1">
                <a:off x="3414" y="1838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69" name="Line 1049"/>
              <p:cNvSpPr>
                <a:spLocks noChangeAspect="1" noChangeShapeType="1"/>
              </p:cNvSpPr>
              <p:nvPr/>
            </p:nvSpPr>
            <p:spPr bwMode="auto">
              <a:xfrm flipV="1">
                <a:off x="3420" y="1819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0" name="Line 1050"/>
              <p:cNvSpPr>
                <a:spLocks noChangeAspect="1" noChangeShapeType="1"/>
              </p:cNvSpPr>
              <p:nvPr/>
            </p:nvSpPr>
            <p:spPr bwMode="auto">
              <a:xfrm flipV="1">
                <a:off x="3426" y="1807"/>
                <a:ext cx="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1" name="Line 1051"/>
              <p:cNvSpPr>
                <a:spLocks noChangeAspect="1" noChangeShapeType="1"/>
              </p:cNvSpPr>
              <p:nvPr/>
            </p:nvSpPr>
            <p:spPr bwMode="auto">
              <a:xfrm flipV="1">
                <a:off x="3432" y="1788"/>
                <a:ext cx="12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2" name="Line 1052"/>
              <p:cNvSpPr>
                <a:spLocks noChangeAspect="1" noChangeShapeType="1"/>
              </p:cNvSpPr>
              <p:nvPr/>
            </p:nvSpPr>
            <p:spPr bwMode="auto">
              <a:xfrm flipV="1">
                <a:off x="3444" y="1769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3" name="Line 1053"/>
              <p:cNvSpPr>
                <a:spLocks noChangeAspect="1" noChangeShapeType="1"/>
              </p:cNvSpPr>
              <p:nvPr/>
            </p:nvSpPr>
            <p:spPr bwMode="auto">
              <a:xfrm flipV="1">
                <a:off x="3450" y="1750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4" name="Line 1054"/>
              <p:cNvSpPr>
                <a:spLocks noChangeAspect="1" noChangeShapeType="1"/>
              </p:cNvSpPr>
              <p:nvPr/>
            </p:nvSpPr>
            <p:spPr bwMode="auto">
              <a:xfrm flipV="1">
                <a:off x="3456" y="1731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5" name="Line 1055"/>
              <p:cNvSpPr>
                <a:spLocks noChangeAspect="1" noChangeShapeType="1"/>
              </p:cNvSpPr>
              <p:nvPr/>
            </p:nvSpPr>
            <p:spPr bwMode="auto">
              <a:xfrm flipV="1">
                <a:off x="3462" y="1712"/>
                <a:ext cx="6" cy="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6" name="Line 1056"/>
              <p:cNvSpPr>
                <a:spLocks noChangeAspect="1" noChangeShapeType="1"/>
              </p:cNvSpPr>
              <p:nvPr/>
            </p:nvSpPr>
            <p:spPr bwMode="auto">
              <a:xfrm flipV="1">
                <a:off x="3468" y="1694"/>
                <a:ext cx="6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77" name="Line 1057"/>
              <p:cNvSpPr>
                <a:spLocks noChangeAspect="1" noChangeShapeType="1"/>
              </p:cNvSpPr>
              <p:nvPr/>
            </p:nvSpPr>
            <p:spPr bwMode="auto">
              <a:xfrm flipV="1">
                <a:off x="3474" y="1668"/>
                <a:ext cx="12" cy="2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7380" name="Group 1060"/>
          <p:cNvGrpSpPr>
            <a:grpSpLocks/>
          </p:cNvGrpSpPr>
          <p:nvPr/>
        </p:nvGrpSpPr>
        <p:grpSpPr bwMode="auto">
          <a:xfrm>
            <a:off x="-36513" y="3098800"/>
            <a:ext cx="5548313" cy="3154363"/>
            <a:chOff x="-23" y="1952"/>
            <a:chExt cx="3495" cy="1987"/>
          </a:xfrm>
        </p:grpSpPr>
        <p:sp>
          <p:nvSpPr>
            <p:cNvPr id="57381" name="Text Box 1061"/>
            <p:cNvSpPr txBox="1">
              <a:spLocks noChangeArrowheads="1"/>
            </p:cNvSpPr>
            <p:nvPr/>
          </p:nvSpPr>
          <p:spPr bwMode="auto">
            <a:xfrm>
              <a:off x="-23" y="3356"/>
              <a:ext cx="5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  <a:latin typeface="Palatino Linotype" panose="02040502050505030304" pitchFamily="18" charset="0"/>
                </a:rPr>
                <a:t>Direct</a:t>
              </a:r>
            </a:p>
          </p:txBody>
        </p:sp>
        <p:sp>
          <p:nvSpPr>
            <p:cNvPr id="57382" name="Text Box 1062"/>
            <p:cNvSpPr txBox="1">
              <a:spLocks noChangeArrowheads="1"/>
            </p:cNvSpPr>
            <p:nvPr/>
          </p:nvSpPr>
          <p:spPr bwMode="auto">
            <a:xfrm>
              <a:off x="-23" y="2281"/>
              <a:ext cx="5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  <a:latin typeface="Palatino Linotype" panose="02040502050505030304" pitchFamily="18" charset="0"/>
                </a:rPr>
                <a:t>Global</a:t>
              </a:r>
            </a:p>
          </p:txBody>
        </p:sp>
        <p:pic>
          <p:nvPicPr>
            <p:cNvPr id="57383" name="Picture 1063" descr="Picture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1952"/>
              <a:ext cx="2960" cy="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384" name="Text Box 1064"/>
          <p:cNvSpPr txBox="1">
            <a:spLocks noChangeArrowheads="1"/>
          </p:cNvSpPr>
          <p:nvPr/>
        </p:nvSpPr>
        <p:spPr bwMode="auto">
          <a:xfrm>
            <a:off x="7286625" y="6386513"/>
            <a:ext cx="1355725" cy="284162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  <a:latin typeface="Palatino Linotype" panose="02040502050505030304" pitchFamily="18" charset="0"/>
              </a:rPr>
              <a:t>Nayar et al., 1991</a:t>
            </a:r>
          </a:p>
        </p:txBody>
      </p:sp>
    </p:spTree>
    <p:extLst>
      <p:ext uri="{BB962C8B-B14F-4D97-AF65-F5344CB8AC3E}">
        <p14:creationId xmlns:p14="http://schemas.microsoft.com/office/powerpoint/2010/main" val="884939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Image Separation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Utilize an n by m window around pixels.</a:t>
            </a:r>
          </a:p>
          <a:p>
            <a:r>
              <a:rPr lang="en-US" dirty="0" smtClean="0"/>
              <a:t>Save the value if it is the min or max in it’s window.</a:t>
            </a:r>
          </a:p>
          <a:p>
            <a:r>
              <a:rPr lang="en-US" dirty="0" smtClean="0"/>
              <a:t>Interpolate to generate full resolution image.</a:t>
            </a:r>
          </a:p>
          <a:p>
            <a:r>
              <a:rPr lang="en-US" dirty="0" smtClean="0"/>
              <a:t>Reduce resolution by a factor of k through averaging.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1889125" y="144463"/>
            <a:ext cx="5330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en-US" altLang="en-US" sz="2800">
                <a:solidFill>
                  <a:schemeClr val="tx1"/>
                </a:solidFill>
                <a:latin typeface="Palatino Linotype" panose="02040502050505030304" pitchFamily="18" charset="0"/>
              </a:rPr>
              <a:t>Face: Without and With Makeup</a:t>
            </a:r>
          </a:p>
        </p:txBody>
      </p:sp>
      <p:pic>
        <p:nvPicPr>
          <p:cNvPr id="221194" name="Picture 10" descr="NoMakeup_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8"/>
          <a:stretch>
            <a:fillRect/>
          </a:stretch>
        </p:blipFill>
        <p:spPr bwMode="auto">
          <a:xfrm>
            <a:off x="381000" y="1127125"/>
            <a:ext cx="259080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7" name="Picture 13" descr="FullMakeup_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1111"/>
          <a:stretch>
            <a:fillRect/>
          </a:stretch>
        </p:blipFill>
        <p:spPr bwMode="auto">
          <a:xfrm>
            <a:off x="381000" y="4100513"/>
            <a:ext cx="2590800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1202" name="Group 18"/>
          <p:cNvGrpSpPr>
            <a:grpSpLocks/>
          </p:cNvGrpSpPr>
          <p:nvPr/>
        </p:nvGrpSpPr>
        <p:grpSpPr bwMode="auto">
          <a:xfrm>
            <a:off x="3276600" y="774700"/>
            <a:ext cx="5486400" cy="5702300"/>
            <a:chOff x="2064" y="536"/>
            <a:chExt cx="3456" cy="3592"/>
          </a:xfrm>
        </p:grpSpPr>
        <p:sp>
          <p:nvSpPr>
            <p:cNvPr id="221187" name="Text Box 3"/>
            <p:cNvSpPr txBox="1">
              <a:spLocks noChangeArrowheads="1"/>
            </p:cNvSpPr>
            <p:nvPr/>
          </p:nvSpPr>
          <p:spPr bwMode="auto">
            <a:xfrm>
              <a:off x="4395" y="2400"/>
              <a:ext cx="5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Global</a:t>
              </a:r>
            </a:p>
          </p:txBody>
        </p:sp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2600" y="2400"/>
              <a:ext cx="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Direct</a:t>
              </a:r>
            </a:p>
          </p:txBody>
        </p:sp>
        <p:pic>
          <p:nvPicPr>
            <p:cNvPr id="221192" name="Picture 8" descr="NoMakeup_Direc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8"/>
            <a:stretch>
              <a:fillRect/>
            </a:stretch>
          </p:blipFill>
          <p:spPr bwMode="auto">
            <a:xfrm>
              <a:off x="2064" y="758"/>
              <a:ext cx="1632" cy="1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193" name="Picture 9" descr="NoMakeup_Glob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8"/>
            <a:stretch>
              <a:fillRect/>
            </a:stretch>
          </p:blipFill>
          <p:spPr bwMode="auto">
            <a:xfrm>
              <a:off x="3888" y="758"/>
              <a:ext cx="1632" cy="1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195" name="Picture 11" descr="FullMakeup_Direc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r="11111"/>
            <a:stretch>
              <a:fillRect/>
            </a:stretch>
          </p:blipFill>
          <p:spPr bwMode="auto">
            <a:xfrm>
              <a:off x="2064" y="2631"/>
              <a:ext cx="1632" cy="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196" name="Picture 12" descr="FullMakeup_Glo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r="11111"/>
            <a:stretch>
              <a:fillRect/>
            </a:stretch>
          </p:blipFill>
          <p:spPr bwMode="auto">
            <a:xfrm>
              <a:off x="3888" y="2631"/>
              <a:ext cx="1632" cy="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1198" name="Text Box 14"/>
            <p:cNvSpPr txBox="1">
              <a:spLocks noChangeArrowheads="1"/>
            </p:cNvSpPr>
            <p:nvPr/>
          </p:nvSpPr>
          <p:spPr bwMode="auto">
            <a:xfrm>
              <a:off x="4387" y="536"/>
              <a:ext cx="5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Global</a:t>
              </a:r>
            </a:p>
          </p:txBody>
        </p:sp>
        <p:sp>
          <p:nvSpPr>
            <p:cNvPr id="221199" name="Text Box 15"/>
            <p:cNvSpPr txBox="1">
              <a:spLocks noChangeArrowheads="1"/>
            </p:cNvSpPr>
            <p:nvPr/>
          </p:nvSpPr>
          <p:spPr bwMode="auto">
            <a:xfrm>
              <a:off x="2592" y="536"/>
              <a:ext cx="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tx1"/>
                  </a:solidFill>
                  <a:latin typeface="Palatino Linotype" panose="02040502050505030304" pitchFamily="18" charset="0"/>
                </a:rPr>
                <a:t>Direct</a:t>
              </a:r>
            </a:p>
          </p:txBody>
        </p:sp>
      </p:grpSp>
      <p:sp>
        <p:nvSpPr>
          <p:cNvPr id="221200" name="Text Box 16"/>
          <p:cNvSpPr txBox="1">
            <a:spLocks noChangeArrowheads="1"/>
          </p:cNvSpPr>
          <p:nvPr/>
        </p:nvSpPr>
        <p:spPr bwMode="auto">
          <a:xfrm>
            <a:off x="628650" y="744538"/>
            <a:ext cx="211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Without Makeup</a:t>
            </a:r>
          </a:p>
        </p:txBody>
      </p:sp>
      <p:sp>
        <p:nvSpPr>
          <p:cNvPr id="221201" name="Text Box 17"/>
          <p:cNvSpPr txBox="1">
            <a:spLocks noChangeArrowheads="1"/>
          </p:cNvSpPr>
          <p:nvPr/>
        </p:nvSpPr>
        <p:spPr bwMode="auto">
          <a:xfrm>
            <a:off x="838200" y="3717925"/>
            <a:ext cx="1741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  <a:latin typeface="Palatino Linotype" panose="02040502050505030304" pitchFamily="18" charset="0"/>
              </a:rPr>
              <a:t>With Makeup</a:t>
            </a:r>
          </a:p>
        </p:txBody>
      </p:sp>
    </p:spTree>
    <p:extLst>
      <p:ext uri="{BB962C8B-B14F-4D97-AF65-F5344CB8AC3E}">
        <p14:creationId xmlns:p14="http://schemas.microsoft.com/office/powerpoint/2010/main" val="840370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03" y="428697"/>
            <a:ext cx="2460612" cy="185633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8" y="3059597"/>
            <a:ext cx="3438234" cy="259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36" y="3059597"/>
            <a:ext cx="3438234" cy="25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Failure Case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876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Score: 2 (accept)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  <a:br>
              <a:rPr lang="en-US" dirty="0" smtClean="0"/>
            </a:br>
            <a:r>
              <a:rPr lang="en-US" dirty="0" smtClean="0"/>
              <a:t>	Simple Concept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Lots of results</a:t>
            </a:r>
            <a:br>
              <a:rPr lang="en-US" dirty="0" smtClean="0"/>
            </a:br>
            <a:r>
              <a:rPr lang="en-US" dirty="0" smtClean="0"/>
              <a:t>	Photometric Stereo confirmation</a:t>
            </a:r>
          </a:p>
          <a:p>
            <a:r>
              <a:rPr lang="en-US" dirty="0" smtClean="0"/>
              <a:t>Cons:</a:t>
            </a:r>
          </a:p>
          <a:p>
            <a:r>
              <a:rPr lang="en-US" dirty="0"/>
              <a:t>	</a:t>
            </a:r>
            <a:r>
              <a:rPr lang="en-US" dirty="0" smtClean="0"/>
              <a:t>Mainly </a:t>
            </a:r>
            <a:r>
              <a:rPr lang="en-US" dirty="0"/>
              <a:t>qualitative approach for proving effectiveness</a:t>
            </a:r>
            <a:br>
              <a:rPr lang="en-US" dirty="0"/>
            </a:br>
            <a:r>
              <a:rPr lang="en-US" dirty="0" smtClean="0"/>
              <a:t>	Appendix could be clarified</a:t>
            </a:r>
            <a:br>
              <a:rPr lang="en-US" dirty="0" smtClean="0"/>
            </a:br>
            <a:r>
              <a:rPr lang="en-US" dirty="0" smtClean="0"/>
              <a:t>	No details on how source occluders were removed from images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Additional Results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449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1" y="268314"/>
            <a:ext cx="2885795" cy="21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2835492"/>
            <a:ext cx="4032347" cy="30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898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59" y="428697"/>
            <a:ext cx="2937500" cy="185633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5897359" y="1140865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936157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431053" y="6380398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Global</a:t>
            </a:r>
          </a:p>
        </p:txBody>
      </p:sp>
      <p:pic>
        <p:nvPicPr>
          <p:cNvPr id="7" name="Shape 7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9" y="3059597"/>
            <a:ext cx="4104593" cy="259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57" y="3059597"/>
            <a:ext cx="4104593" cy="25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 Light" panose="020F0302020204030204" pitchFamily="34" charset="0"/>
              </a:rPr>
              <a:t>Results</a:t>
            </a:r>
            <a:endParaRPr lang="e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086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449" y="999612"/>
            <a:ext cx="2937500" cy="22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 b="13904"/>
          <a:stretch/>
        </p:blipFill>
        <p:spPr>
          <a:xfrm>
            <a:off x="1388225" y="3559437"/>
            <a:ext cx="6367548" cy="22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4225200" y="378000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Scene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2495450" y="5948400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Direct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5905850" y="5948400"/>
            <a:ext cx="719999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Global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dirty="0">
                <a:latin typeface="Calibri Light" panose="020F0302020204030204" pitchFamily="34" charset="0"/>
              </a:rPr>
              <a:t>Direct and Global Components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4365000" y="1291962"/>
            <a:ext cx="4347000" cy="7197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>
                <a:latin typeface="Calibri" panose="020F0502020204030204" pitchFamily="34" charset="0"/>
              </a:rPr>
              <a:t>Radiance = Direct Component + </a:t>
            </a:r>
            <a:endParaRPr lang="en" sz="1800" dirty="0" smtClean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dirty="0">
                <a:latin typeface="Calibri" panose="020F0502020204030204" pitchFamily="34" charset="0"/>
              </a:rPr>
              <a:t> </a:t>
            </a:r>
            <a:r>
              <a:rPr lang="en" sz="1800" dirty="0" smtClean="0">
                <a:latin typeface="Calibri" panose="020F0502020204030204" pitchFamily="34" charset="0"/>
              </a:rPr>
              <a:t>                   Global Component</a:t>
            </a:r>
            <a:endParaRPr lang="en" sz="1800" dirty="0">
              <a:latin typeface="Calibri" panose="020F0502020204030204" pitchFamily="34" charset="0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4365000" y="2164362"/>
            <a:ext cx="4347000" cy="39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anose="020F0502020204030204" pitchFamily="34" charset="0"/>
              </a:rPr>
              <a:t>The sum of all interreflections from all patches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475" y="1420475"/>
            <a:ext cx="3333751" cy="52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475" y="2240574"/>
            <a:ext cx="3469629" cy="7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9924" y="3051250"/>
            <a:ext cx="973233" cy="4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9525" y="3821400"/>
            <a:ext cx="1046434" cy="52377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365000" y="3016203"/>
            <a:ext cx="4347000" cy="39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anose="020F0502020204030204" pitchFamily="34" charset="0"/>
              </a:rPr>
              <a:t>BRDF and Geometry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4364999" y="3849883"/>
            <a:ext cx="4467299" cy="39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anose="020F0502020204030204" pitchFamily="34" charset="0"/>
              </a:rPr>
              <a:t>Radiance of patch </a:t>
            </a:r>
            <a:r>
              <a:rPr lang="en" sz="18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j</a:t>
            </a:r>
            <a:r>
              <a:rPr lang="en" sz="1800" dirty="0">
                <a:latin typeface="Calibri" panose="020F0502020204030204" pitchFamily="34" charset="0"/>
              </a:rPr>
              <a:t> in the direction of patch </a:t>
            </a:r>
            <a:r>
              <a:rPr lang="en" sz="18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i</a:t>
            </a:r>
          </a:p>
        </p:txBody>
      </p:sp>
      <p:sp>
        <p:nvSpPr>
          <p:cNvPr id="91" name="Shape 91"/>
          <p:cNvSpPr/>
          <p:nvPr/>
        </p:nvSpPr>
        <p:spPr>
          <a:xfrm>
            <a:off x="828475" y="4590000"/>
            <a:ext cx="7073400" cy="19844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476" y="5267225"/>
            <a:ext cx="3210926" cy="12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6900" y="4649075"/>
            <a:ext cx="3333751" cy="46582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400100" y="4160075"/>
            <a:ext cx="3469499" cy="198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anose="020F0502020204030204" pitchFamily="34" charset="0"/>
              </a:rPr>
              <a:t>2nd order of the form as above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Interreflections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200" y="1589025"/>
            <a:ext cx="5181600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875" y="5701524"/>
            <a:ext cx="4412523" cy="69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715200" y="43974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831600" y="20838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 panose="020F0502020204030204" pitchFamily="34" charset="0"/>
              </a:rPr>
              <a:t>Source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7149000" y="25422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Surface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0475" y="5752887"/>
            <a:ext cx="3469629" cy="74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High Frequency Illumination Pattern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550" y="1122450"/>
            <a:ext cx="5324475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639000" y="38640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55400" y="15504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Source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7072800" y="20088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Surface</a:t>
            </a:r>
          </a:p>
        </p:txBody>
      </p:sp>
      <p:sp>
        <p:nvSpPr>
          <p:cNvPr id="134" name="Shape 134"/>
          <p:cNvSpPr/>
          <p:nvPr/>
        </p:nvSpPr>
        <p:spPr>
          <a:xfrm>
            <a:off x="1642200" y="1122450"/>
            <a:ext cx="1206000" cy="1733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9575" y="1647300"/>
            <a:ext cx="100965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0494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Direct and Global Components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300" y="1454075"/>
            <a:ext cx="5122533" cy="83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b="48065"/>
          <a:stretch/>
        </p:blipFill>
        <p:spPr>
          <a:xfrm>
            <a:off x="311700" y="2529762"/>
            <a:ext cx="4319391" cy="9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472800" y="2511000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t="53146"/>
          <a:stretch/>
        </p:blipFill>
        <p:spPr>
          <a:xfrm>
            <a:off x="4757299" y="2525400"/>
            <a:ext cx="4319399" cy="822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4936800" y="2487525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975" y="4733300"/>
            <a:ext cx="954000" cy="50099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6252000" y="4754300"/>
            <a:ext cx="2294999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anose="020F0502020204030204" pitchFamily="34" charset="0"/>
              </a:rPr>
              <a:t>Fraction of the patches lit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1500" y="3461975"/>
            <a:ext cx="8180999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latin typeface="Calibri" panose="020F0502020204030204" pitchFamily="34" charset="0"/>
              </a:rPr>
              <a:t>If </a:t>
            </a:r>
            <a:r>
              <a:rPr lang="en" sz="2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  <a:sym typeface="Times New Roman"/>
              </a:rPr>
              <a:t>A</a:t>
            </a:r>
            <a:r>
              <a:rPr lang="en" sz="2400" dirty="0">
                <a:latin typeface="Calibri" panose="020F0502020204030204" pitchFamily="34" charset="0"/>
              </a:rPr>
              <a:t> is smoothing and we sample at high enough frequency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700" y="4120096"/>
            <a:ext cx="3856084" cy="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650" y="5020200"/>
            <a:ext cx="3817499" cy="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0737" y="5913900"/>
            <a:ext cx="5122523" cy="72728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778200" y="4117200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778200" y="5028725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2217600" y="5911300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High Frequency Illumination Pattern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550" y="1122450"/>
            <a:ext cx="5324475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639000" y="38640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55400" y="15504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Source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7072800" y="2008800"/>
            <a:ext cx="953999" cy="6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Calibri" panose="020F0502020204030204" pitchFamily="34" charset="0"/>
              </a:rPr>
              <a:t>Surface</a:t>
            </a:r>
          </a:p>
        </p:txBody>
      </p:sp>
      <p:sp>
        <p:nvSpPr>
          <p:cNvPr id="134" name="Shape 134"/>
          <p:cNvSpPr/>
          <p:nvPr/>
        </p:nvSpPr>
        <p:spPr>
          <a:xfrm>
            <a:off x="1642200" y="1122450"/>
            <a:ext cx="1206000" cy="1733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9575" y="1647300"/>
            <a:ext cx="10096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624" y="4806825"/>
            <a:ext cx="4025259" cy="57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2450" y="4806825"/>
            <a:ext cx="3423951" cy="57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742800" y="4769400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5170200" y="4741125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pic>
        <p:nvPicPr>
          <p:cNvPr id="140" name="Shape 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000" y="5490825"/>
            <a:ext cx="5921626" cy="5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7770" y="6091125"/>
            <a:ext cx="5948467" cy="5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1703350" y="5443200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1734550" y="6010425"/>
            <a:ext cx="243000" cy="52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</a:rPr>
              <a:t>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1332000" y="5443200"/>
            <a:ext cx="6694800" cy="1243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518</Words>
  <Application>Microsoft Office PowerPoint</Application>
  <PresentationFormat>On-screen Show (4:3)</PresentationFormat>
  <Paragraphs>168</Paragraphs>
  <Slides>37</Slides>
  <Notes>23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Palatino Linotype</vt:lpstr>
      <vt:lpstr>Times New Roman</vt:lpstr>
      <vt:lpstr>simple-light-2</vt:lpstr>
      <vt:lpstr>Adobe Photoshop Image</vt:lpstr>
      <vt:lpstr>Fast Separation of Direct and Global Images Using High Frequency Illumination</vt:lpstr>
      <vt:lpstr>Related Works </vt:lpstr>
      <vt:lpstr>Direct and Global Components</vt:lpstr>
      <vt:lpstr>PowerPoint Presentation</vt:lpstr>
      <vt:lpstr>Direct and Global Components </vt:lpstr>
      <vt:lpstr>Interreflections</vt:lpstr>
      <vt:lpstr>High Frequency Illumination Pattern</vt:lpstr>
      <vt:lpstr>Direct and Global Components </vt:lpstr>
      <vt:lpstr>High Frequency Illumination Pattern</vt:lpstr>
      <vt:lpstr>Subsurface Scattering</vt:lpstr>
      <vt:lpstr>Volumetric Scattering</vt:lpstr>
      <vt:lpstr>Experiment System</vt:lpstr>
      <vt:lpstr>Experiments</vt:lpstr>
      <vt:lpstr>Experiment 1: Unlit Surrounding Patch </vt:lpstr>
      <vt:lpstr>Experiment 2: Randomized Lighting </vt:lpstr>
      <vt:lpstr>Experiment 3: Alpha Variation  </vt:lpstr>
      <vt:lpstr>Experiment 4: Vary Checkerboard Frequency  </vt:lpstr>
      <vt:lpstr>Checkboard Illumination Shifts</vt:lpstr>
      <vt:lpstr>Results</vt:lpstr>
      <vt:lpstr>PowerPoint Presentation</vt:lpstr>
      <vt:lpstr>Results</vt:lpstr>
      <vt:lpstr>Results</vt:lpstr>
      <vt:lpstr>PowerPoint Presentation</vt:lpstr>
      <vt:lpstr>Results</vt:lpstr>
      <vt:lpstr>Results</vt:lpstr>
      <vt:lpstr>PowerPoint Presentation</vt:lpstr>
      <vt:lpstr>PowerPoint Presentation</vt:lpstr>
      <vt:lpstr>Results</vt:lpstr>
      <vt:lpstr>Results</vt:lpstr>
      <vt:lpstr>PowerPoint Presentation</vt:lpstr>
      <vt:lpstr>Single Image Separation</vt:lpstr>
      <vt:lpstr>PowerPoint Presentation</vt:lpstr>
      <vt:lpstr>Failure Case</vt:lpstr>
      <vt:lpstr>Score: 2 (accept) </vt:lpstr>
      <vt:lpstr>PowerPoint Presentation</vt:lpstr>
      <vt:lpstr>Results</vt:lpstr>
      <vt:lpstr>Results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Separation of Direct and Global Images Using High Frequency Illumination</dc:title>
  <cp:lastModifiedBy>Harri</cp:lastModifiedBy>
  <cp:revision>23</cp:revision>
  <dcterms:modified xsi:type="dcterms:W3CDTF">2016-02-26T01:31:41Z</dcterms:modified>
</cp:coreProperties>
</file>