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8" r:id="rId1"/>
  </p:sldMasterIdLst>
  <p:notesMasterIdLst>
    <p:notesMasterId r:id="rId100"/>
  </p:notesMasterIdLst>
  <p:sldIdLst>
    <p:sldId id="256" r:id="rId2"/>
    <p:sldId id="257" r:id="rId3"/>
    <p:sldId id="260" r:id="rId4"/>
    <p:sldId id="261" r:id="rId5"/>
    <p:sldId id="262" r:id="rId6"/>
    <p:sldId id="263" r:id="rId7"/>
    <p:sldId id="264" r:id="rId8"/>
    <p:sldId id="357" r:id="rId9"/>
    <p:sldId id="266" r:id="rId10"/>
    <p:sldId id="267" r:id="rId11"/>
    <p:sldId id="268" r:id="rId12"/>
    <p:sldId id="269" r:id="rId13"/>
    <p:sldId id="270" r:id="rId14"/>
    <p:sldId id="271" r:id="rId15"/>
    <p:sldId id="272" r:id="rId16"/>
    <p:sldId id="358" r:id="rId17"/>
    <p:sldId id="274" r:id="rId18"/>
    <p:sldId id="275" r:id="rId19"/>
    <p:sldId id="276" r:id="rId20"/>
    <p:sldId id="277" r:id="rId21"/>
    <p:sldId id="359" r:id="rId22"/>
    <p:sldId id="278" r:id="rId23"/>
    <p:sldId id="279" r:id="rId24"/>
    <p:sldId id="280" r:id="rId25"/>
    <p:sldId id="360" r:id="rId26"/>
    <p:sldId id="282" r:id="rId27"/>
    <p:sldId id="283" r:id="rId28"/>
    <p:sldId id="284" r:id="rId29"/>
    <p:sldId id="285" r:id="rId30"/>
    <p:sldId id="286" r:id="rId31"/>
    <p:sldId id="361" r:id="rId32"/>
    <p:sldId id="288" r:id="rId33"/>
    <p:sldId id="289" r:id="rId34"/>
    <p:sldId id="292" r:id="rId35"/>
    <p:sldId id="293" r:id="rId36"/>
    <p:sldId id="294" r:id="rId37"/>
    <p:sldId id="295" r:id="rId38"/>
    <p:sldId id="296" r:id="rId39"/>
    <p:sldId id="297" r:id="rId40"/>
    <p:sldId id="298" r:id="rId41"/>
    <p:sldId id="299" r:id="rId42"/>
    <p:sldId id="300" r:id="rId43"/>
    <p:sldId id="301" r:id="rId44"/>
    <p:sldId id="302" r:id="rId45"/>
    <p:sldId id="303" r:id="rId46"/>
    <p:sldId id="304" r:id="rId47"/>
    <p:sldId id="305" r:id="rId48"/>
    <p:sldId id="306" r:id="rId49"/>
    <p:sldId id="307" r:id="rId50"/>
    <p:sldId id="308" r:id="rId51"/>
    <p:sldId id="309" r:id="rId52"/>
    <p:sldId id="310" r:id="rId53"/>
    <p:sldId id="311" r:id="rId54"/>
    <p:sldId id="312" r:id="rId55"/>
    <p:sldId id="313" r:id="rId56"/>
    <p:sldId id="314" r:id="rId57"/>
    <p:sldId id="315" r:id="rId58"/>
    <p:sldId id="316" r:id="rId59"/>
    <p:sldId id="317" r:id="rId60"/>
    <p:sldId id="318" r:id="rId61"/>
    <p:sldId id="319" r:id="rId62"/>
    <p:sldId id="320" r:id="rId63"/>
    <p:sldId id="321" r:id="rId64"/>
    <p:sldId id="322" r:id="rId65"/>
    <p:sldId id="323" r:id="rId66"/>
    <p:sldId id="324" r:id="rId67"/>
    <p:sldId id="325" r:id="rId68"/>
    <p:sldId id="326" r:id="rId69"/>
    <p:sldId id="327" r:id="rId70"/>
    <p:sldId id="328" r:id="rId71"/>
    <p:sldId id="329" r:id="rId72"/>
    <p:sldId id="330" r:id="rId73"/>
    <p:sldId id="331" r:id="rId74"/>
    <p:sldId id="332" r:id="rId75"/>
    <p:sldId id="333" r:id="rId76"/>
    <p:sldId id="334" r:id="rId77"/>
    <p:sldId id="335" r:id="rId78"/>
    <p:sldId id="336" r:id="rId79"/>
    <p:sldId id="337" r:id="rId80"/>
    <p:sldId id="338" r:id="rId81"/>
    <p:sldId id="339" r:id="rId82"/>
    <p:sldId id="340" r:id="rId83"/>
    <p:sldId id="341" r:id="rId84"/>
    <p:sldId id="342" r:id="rId85"/>
    <p:sldId id="343" r:id="rId86"/>
    <p:sldId id="344" r:id="rId87"/>
    <p:sldId id="345" r:id="rId88"/>
    <p:sldId id="346" r:id="rId89"/>
    <p:sldId id="347" r:id="rId90"/>
    <p:sldId id="348" r:id="rId91"/>
    <p:sldId id="349" r:id="rId92"/>
    <p:sldId id="350" r:id="rId93"/>
    <p:sldId id="351" r:id="rId94"/>
    <p:sldId id="353" r:id="rId95"/>
    <p:sldId id="352" r:id="rId96"/>
    <p:sldId id="354" r:id="rId97"/>
    <p:sldId id="355" r:id="rId98"/>
    <p:sldId id="356" r:id="rId9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360" autoAdjust="0"/>
    <p:restoredTop sz="94660"/>
  </p:normalViewPr>
  <p:slideViewPr>
    <p:cSldViewPr snapToGrid="0">
      <p:cViewPr varScale="1">
        <p:scale>
          <a:sx n="168" d="100"/>
          <a:sy n="168" d="100"/>
        </p:scale>
        <p:origin x="2196" y="12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notesMaster" Target="notesMasters/notesMaster1.xml"/><Relationship Id="rId105" Type="http://schemas.microsoft.com/office/2015/10/relationships/revisionInfo" Target="revisionInfo.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2FF07CD-CF02-4A0C-8990-9803A53E969E}" type="datetimeFigureOut">
              <a:rPr lang="en-US" smtClean="0"/>
              <a:t>2/22/2018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64608B1-AF5A-4AEA-8E81-8FE9B2BC75B5}" type="slidenum">
              <a:rPr lang="en-US" smtClean="0"/>
              <a:t>‹#›</a:t>
            </a:fld>
            <a:endParaRPr lang="en-US"/>
          </a:p>
        </p:txBody>
      </p:sp>
    </p:spTree>
    <p:extLst>
      <p:ext uri="{BB962C8B-B14F-4D97-AF65-F5344CB8AC3E}">
        <p14:creationId xmlns:p14="http://schemas.microsoft.com/office/powerpoint/2010/main" val="4964864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Rot="1" noChangeAspect="1" noChangeArrowheads="1" noTextEdit="1"/>
          </p:cNvSpPr>
          <p:nvPr>
            <p:ph type="sldImg"/>
          </p:nvPr>
        </p:nvSpPr>
        <p:spPr>
          <a:ln/>
        </p:spPr>
      </p:sp>
      <p:sp>
        <p:nvSpPr>
          <p:cNvPr id="33795" name="Rectangle 3"/>
          <p:cNvSpPr>
            <a:spLocks noGrp="1" noChangeArrowheads="1"/>
          </p:cNvSpPr>
          <p:nvPr>
            <p:ph type="body" idx="1"/>
          </p:nvPr>
        </p:nvSpPr>
        <p:spPr>
          <a:noFill/>
          <a:ln w="9525"/>
        </p:spPr>
        <p:txBody>
          <a:bodyPr/>
          <a:lstStyle/>
          <a:p>
            <a:endParaRPr lang="en-US"/>
          </a:p>
        </p:txBody>
      </p:sp>
    </p:spTree>
    <p:extLst>
      <p:ext uri="{BB962C8B-B14F-4D97-AF65-F5344CB8AC3E}">
        <p14:creationId xmlns:p14="http://schemas.microsoft.com/office/powerpoint/2010/main" val="378189966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a:noFill/>
          <a:ln w="9525"/>
        </p:spPr>
        <p:txBody>
          <a:bodyPr/>
          <a:lstStyle/>
          <a:p>
            <a:endParaRPr lang="en-US"/>
          </a:p>
        </p:txBody>
      </p:sp>
    </p:spTree>
    <p:extLst>
      <p:ext uri="{BB962C8B-B14F-4D97-AF65-F5344CB8AC3E}">
        <p14:creationId xmlns:p14="http://schemas.microsoft.com/office/powerpoint/2010/main" val="16569686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a:ln w="9525"/>
        </p:spPr>
        <p:txBody>
          <a:bodyPr/>
          <a:lstStyle/>
          <a:p>
            <a:endParaRPr lang="en-US"/>
          </a:p>
        </p:txBody>
      </p:sp>
    </p:spTree>
    <p:extLst>
      <p:ext uri="{BB962C8B-B14F-4D97-AF65-F5344CB8AC3E}">
        <p14:creationId xmlns:p14="http://schemas.microsoft.com/office/powerpoint/2010/main" val="10222678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noFill/>
          <a:ln w="9525"/>
        </p:spPr>
        <p:txBody>
          <a:bodyPr/>
          <a:lstStyle/>
          <a:p>
            <a:endParaRPr lang="en-US"/>
          </a:p>
        </p:txBody>
      </p:sp>
    </p:spTree>
    <p:extLst>
      <p:ext uri="{BB962C8B-B14F-4D97-AF65-F5344CB8AC3E}">
        <p14:creationId xmlns:p14="http://schemas.microsoft.com/office/powerpoint/2010/main" val="7998456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Rot="1" noChangeAspect="1" noChangeArrowheads="1" noTextEdit="1"/>
          </p:cNvSpPr>
          <p:nvPr>
            <p:ph type="sldImg"/>
          </p:nvPr>
        </p:nvSpPr>
        <p:spPr>
          <a:ln/>
        </p:spPr>
      </p:sp>
      <p:sp>
        <p:nvSpPr>
          <p:cNvPr id="39939" name="Rectangle 3"/>
          <p:cNvSpPr>
            <a:spLocks noGrp="1" noChangeArrowheads="1"/>
          </p:cNvSpPr>
          <p:nvPr>
            <p:ph type="body" idx="1"/>
          </p:nvPr>
        </p:nvSpPr>
        <p:spPr>
          <a:noFill/>
          <a:ln w="9525"/>
        </p:spPr>
        <p:txBody>
          <a:bodyPr/>
          <a:lstStyle/>
          <a:p>
            <a:endParaRPr lang="en-US"/>
          </a:p>
        </p:txBody>
      </p:sp>
    </p:spTree>
    <p:extLst>
      <p:ext uri="{BB962C8B-B14F-4D97-AF65-F5344CB8AC3E}">
        <p14:creationId xmlns:p14="http://schemas.microsoft.com/office/powerpoint/2010/main" val="222720436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spect="1" noChangeArrowheads="1" noTextEdit="1"/>
          </p:cNvSpPr>
          <p:nvPr>
            <p:ph type="sldImg"/>
          </p:nvPr>
        </p:nvSpPr>
        <p:spPr>
          <a:ln/>
        </p:spPr>
      </p:sp>
      <p:sp>
        <p:nvSpPr>
          <p:cNvPr id="40963" name="Rectangle 3"/>
          <p:cNvSpPr>
            <a:spLocks noGrp="1" noChangeArrowheads="1"/>
          </p:cNvSpPr>
          <p:nvPr>
            <p:ph type="body" idx="1"/>
          </p:nvPr>
        </p:nvSpPr>
        <p:spPr>
          <a:noFill/>
          <a:ln w="9525"/>
        </p:spPr>
        <p:txBody>
          <a:bodyPr/>
          <a:lstStyle/>
          <a:p>
            <a:endParaRPr lang="en-US"/>
          </a:p>
        </p:txBody>
      </p:sp>
    </p:spTree>
    <p:extLst>
      <p:ext uri="{BB962C8B-B14F-4D97-AF65-F5344CB8AC3E}">
        <p14:creationId xmlns:p14="http://schemas.microsoft.com/office/powerpoint/2010/main" val="206923012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a:ln w="9525"/>
        </p:spPr>
        <p:txBody>
          <a:bodyPr/>
          <a:lstStyle/>
          <a:p>
            <a:endParaRPr lang="en-US"/>
          </a:p>
        </p:txBody>
      </p:sp>
    </p:spTree>
    <p:extLst>
      <p:ext uri="{BB962C8B-B14F-4D97-AF65-F5344CB8AC3E}">
        <p14:creationId xmlns:p14="http://schemas.microsoft.com/office/powerpoint/2010/main" val="397693046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Rot="1" noChangeAspect="1" noChangeArrowheads="1" noTextEdit="1"/>
          </p:cNvSpPr>
          <p:nvPr>
            <p:ph type="sldImg"/>
          </p:nvPr>
        </p:nvSpPr>
        <p:spPr>
          <a:ln/>
        </p:spPr>
      </p:sp>
      <p:sp>
        <p:nvSpPr>
          <p:cNvPr id="43011" name="Rectangle 3"/>
          <p:cNvSpPr>
            <a:spLocks noGrp="1" noChangeArrowheads="1"/>
          </p:cNvSpPr>
          <p:nvPr>
            <p:ph type="body" idx="1"/>
          </p:nvPr>
        </p:nvSpPr>
        <p:spPr>
          <a:noFill/>
          <a:ln w="9525"/>
        </p:spPr>
        <p:txBody>
          <a:bodyPr/>
          <a:lstStyle/>
          <a:p>
            <a:endParaRPr lang="en-US"/>
          </a:p>
        </p:txBody>
      </p:sp>
    </p:spTree>
    <p:extLst>
      <p:ext uri="{BB962C8B-B14F-4D97-AF65-F5344CB8AC3E}">
        <p14:creationId xmlns:p14="http://schemas.microsoft.com/office/powerpoint/2010/main" val="7982207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Rot="1" noChangeAspect="1" noChangeArrowheads="1" noTextEdit="1"/>
          </p:cNvSpPr>
          <p:nvPr>
            <p:ph type="sldImg"/>
          </p:nvPr>
        </p:nvSpPr>
        <p:spPr>
          <a:ln/>
        </p:spPr>
      </p:sp>
      <p:sp>
        <p:nvSpPr>
          <p:cNvPr id="44035" name="Rectangle 3"/>
          <p:cNvSpPr>
            <a:spLocks noGrp="1" noChangeArrowheads="1"/>
          </p:cNvSpPr>
          <p:nvPr>
            <p:ph type="body" idx="1"/>
          </p:nvPr>
        </p:nvSpPr>
        <p:spPr>
          <a:noFill/>
          <a:ln w="9525"/>
        </p:spPr>
        <p:txBody>
          <a:bodyPr/>
          <a:lstStyle/>
          <a:p>
            <a:endParaRPr lang="en-US"/>
          </a:p>
        </p:txBody>
      </p:sp>
    </p:spTree>
    <p:extLst>
      <p:ext uri="{BB962C8B-B14F-4D97-AF65-F5344CB8AC3E}">
        <p14:creationId xmlns:p14="http://schemas.microsoft.com/office/powerpoint/2010/main" val="231003571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Rot="1" noChangeAspect="1" noChangeArrowheads="1" noTextEdit="1"/>
          </p:cNvSpPr>
          <p:nvPr>
            <p:ph type="sldImg"/>
          </p:nvPr>
        </p:nvSpPr>
        <p:spPr>
          <a:ln/>
        </p:spPr>
      </p:sp>
      <p:sp>
        <p:nvSpPr>
          <p:cNvPr id="46083" name="Rectangle 3"/>
          <p:cNvSpPr>
            <a:spLocks noGrp="1" noChangeArrowheads="1"/>
          </p:cNvSpPr>
          <p:nvPr>
            <p:ph type="body" idx="1"/>
          </p:nvPr>
        </p:nvSpPr>
        <p:spPr>
          <a:noFill/>
          <a:ln w="9525"/>
        </p:spPr>
        <p:txBody>
          <a:bodyPr/>
          <a:lstStyle/>
          <a:p>
            <a:endParaRPr lang="en-US"/>
          </a:p>
        </p:txBody>
      </p:sp>
    </p:spTree>
    <p:extLst>
      <p:ext uri="{BB962C8B-B14F-4D97-AF65-F5344CB8AC3E}">
        <p14:creationId xmlns:p14="http://schemas.microsoft.com/office/powerpoint/2010/main" val="359392082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Rot="1" noChangeAspect="1" noChangeArrowheads="1" noTextEdit="1"/>
          </p:cNvSpPr>
          <p:nvPr>
            <p:ph type="sldImg"/>
          </p:nvPr>
        </p:nvSpPr>
        <p:spPr>
          <a:ln/>
        </p:spPr>
      </p:sp>
      <p:sp>
        <p:nvSpPr>
          <p:cNvPr id="47107" name="Rectangle 3"/>
          <p:cNvSpPr>
            <a:spLocks noGrp="1" noChangeArrowheads="1"/>
          </p:cNvSpPr>
          <p:nvPr>
            <p:ph type="body" idx="1"/>
          </p:nvPr>
        </p:nvSpPr>
        <p:spPr>
          <a:noFill/>
          <a:ln w="9525"/>
        </p:spPr>
        <p:txBody>
          <a:bodyPr/>
          <a:lstStyle/>
          <a:p>
            <a:endParaRPr lang="en-US"/>
          </a:p>
        </p:txBody>
      </p:sp>
    </p:spTree>
    <p:extLst>
      <p:ext uri="{BB962C8B-B14F-4D97-AF65-F5344CB8AC3E}">
        <p14:creationId xmlns:p14="http://schemas.microsoft.com/office/powerpoint/2010/main" val="22952171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xfrm>
            <a:off x="5438458" y="6948170"/>
            <a:ext cx="4160520" cy="365760"/>
          </a:xfrm>
          <a:prstGeom prst="rect">
            <a:avLst/>
          </a:prstGeom>
          <a:ln/>
        </p:spPr>
        <p:txBody>
          <a:bodyPr/>
          <a:lstStyle/>
          <a:p>
            <a:fld id="{E8EA3ABE-25B4-C54A-8054-BD605336B70D}" type="slidenum">
              <a:rPr lang="en-US">
                <a:solidFill>
                  <a:prstClr val="black"/>
                </a:solidFill>
              </a:rPr>
              <a:pPr/>
              <a:t>4</a:t>
            </a:fld>
            <a:endParaRPr lang="en-US">
              <a:solidFill>
                <a:prstClr val="black"/>
              </a:solidFill>
            </a:endParaRPr>
          </a:p>
        </p:txBody>
      </p:sp>
      <p:sp>
        <p:nvSpPr>
          <p:cNvPr id="1476610" name="Rectangle 2"/>
          <p:cNvSpPr>
            <a:spLocks noGrp="1" noRot="1" noChangeAspect="1" noChangeArrowheads="1"/>
          </p:cNvSpPr>
          <p:nvPr>
            <p:ph type="sldImg"/>
          </p:nvPr>
        </p:nvSpPr>
        <p:spPr bwMode="auto">
          <a:xfrm>
            <a:off x="2636838" y="703263"/>
            <a:ext cx="4327525" cy="2435225"/>
          </a:xfrm>
          <a:prstGeom prst="rect">
            <a:avLst/>
          </a:prstGeom>
          <a:solidFill>
            <a:srgbClr val="FFFFFF"/>
          </a:solidFill>
          <a:ln>
            <a:solidFill>
              <a:srgbClr val="000000"/>
            </a:solidFill>
            <a:miter lim="800000"/>
            <a:headEnd/>
            <a:tailEnd/>
          </a:ln>
        </p:spPr>
      </p:sp>
      <p:sp>
        <p:nvSpPr>
          <p:cNvPr id="1476611" name="Rectangle 3"/>
          <p:cNvSpPr>
            <a:spLocks noGrp="1" noChangeArrowheads="1"/>
          </p:cNvSpPr>
          <p:nvPr>
            <p:ph type="body" idx="1"/>
          </p:nvPr>
        </p:nvSpPr>
        <p:spPr bwMode="auto">
          <a:xfrm>
            <a:off x="1279328" y="3473753"/>
            <a:ext cx="7042547" cy="3292324"/>
          </a:xfrm>
          <a:prstGeom prst="rect">
            <a:avLst/>
          </a:prstGeom>
          <a:solidFill>
            <a:srgbClr val="FFFFFF"/>
          </a:solidFill>
          <a:ln>
            <a:solidFill>
              <a:srgbClr val="000000"/>
            </a:solidFill>
            <a:miter lim="800000"/>
            <a:headEnd/>
            <a:tailEnd/>
          </a:ln>
        </p:spPr>
        <p:txBody>
          <a:bodyPr>
            <a:prstTxWarp prst="textNoShape">
              <a:avLst/>
            </a:prstTxWarp>
          </a:bodyPr>
          <a:lstStyle/>
          <a:p>
            <a:endParaRPr lang="en-US"/>
          </a:p>
        </p:txBody>
      </p:sp>
    </p:spTree>
    <p:extLst>
      <p:ext uri="{BB962C8B-B14F-4D97-AF65-F5344CB8AC3E}">
        <p14:creationId xmlns:p14="http://schemas.microsoft.com/office/powerpoint/2010/main" val="41722388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Rot="1" noChangeAspect="1" noChangeArrowheads="1" noTextEdit="1"/>
          </p:cNvSpPr>
          <p:nvPr>
            <p:ph type="sldImg"/>
          </p:nvPr>
        </p:nvSpPr>
        <p:spPr>
          <a:ln/>
        </p:spPr>
      </p:sp>
      <p:sp>
        <p:nvSpPr>
          <p:cNvPr id="49155" name="Rectangle 3"/>
          <p:cNvSpPr>
            <a:spLocks noGrp="1" noChangeArrowheads="1"/>
          </p:cNvSpPr>
          <p:nvPr>
            <p:ph type="body" idx="1"/>
          </p:nvPr>
        </p:nvSpPr>
        <p:spPr>
          <a:noFill/>
          <a:ln w="9525"/>
        </p:spPr>
        <p:txBody>
          <a:bodyPr/>
          <a:lstStyle/>
          <a:p>
            <a:endParaRPr lang="en-US"/>
          </a:p>
        </p:txBody>
      </p:sp>
    </p:spTree>
    <p:extLst>
      <p:ext uri="{BB962C8B-B14F-4D97-AF65-F5344CB8AC3E}">
        <p14:creationId xmlns:p14="http://schemas.microsoft.com/office/powerpoint/2010/main" val="42922966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Rot="1" noChangeAspect="1" noChangeArrowheads="1" noTextEdit="1"/>
          </p:cNvSpPr>
          <p:nvPr>
            <p:ph type="sldImg"/>
          </p:nvPr>
        </p:nvSpPr>
        <p:spPr>
          <a:ln/>
        </p:spPr>
      </p:sp>
      <p:sp>
        <p:nvSpPr>
          <p:cNvPr id="56323" name="Rectangle 3"/>
          <p:cNvSpPr>
            <a:spLocks noGrp="1" noChangeArrowheads="1"/>
          </p:cNvSpPr>
          <p:nvPr>
            <p:ph type="body" idx="1"/>
          </p:nvPr>
        </p:nvSpPr>
        <p:spPr>
          <a:noFill/>
          <a:ln w="9525"/>
        </p:spPr>
        <p:txBody>
          <a:bodyPr/>
          <a:lstStyle/>
          <a:p>
            <a:endParaRPr lang="en-US"/>
          </a:p>
        </p:txBody>
      </p:sp>
    </p:spTree>
    <p:extLst>
      <p:ext uri="{BB962C8B-B14F-4D97-AF65-F5344CB8AC3E}">
        <p14:creationId xmlns:p14="http://schemas.microsoft.com/office/powerpoint/2010/main" val="20260242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a:noFill/>
          <a:ln w="9525"/>
        </p:spPr>
        <p:txBody>
          <a:bodyPr/>
          <a:lstStyle/>
          <a:p>
            <a:endParaRPr lang="en-US"/>
          </a:p>
        </p:txBody>
      </p:sp>
    </p:spTree>
    <p:extLst>
      <p:ext uri="{BB962C8B-B14F-4D97-AF65-F5344CB8AC3E}">
        <p14:creationId xmlns:p14="http://schemas.microsoft.com/office/powerpoint/2010/main" val="271032159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spect="1" noChangeArrowheads="1" noTextEdit="1"/>
          </p:cNvSpPr>
          <p:nvPr>
            <p:ph type="sldImg"/>
          </p:nvPr>
        </p:nvSpPr>
        <p:spPr>
          <a:ln/>
        </p:spPr>
      </p:sp>
      <p:sp>
        <p:nvSpPr>
          <p:cNvPr id="50179" name="Rectangle 3"/>
          <p:cNvSpPr>
            <a:spLocks noGrp="1" noChangeArrowheads="1"/>
          </p:cNvSpPr>
          <p:nvPr>
            <p:ph type="body" idx="1"/>
          </p:nvPr>
        </p:nvSpPr>
        <p:spPr>
          <a:noFill/>
          <a:ln w="9525"/>
        </p:spPr>
        <p:txBody>
          <a:bodyPr/>
          <a:lstStyle/>
          <a:p>
            <a:endParaRPr lang="en-US"/>
          </a:p>
        </p:txBody>
      </p:sp>
    </p:spTree>
    <p:extLst>
      <p:ext uri="{BB962C8B-B14F-4D97-AF65-F5344CB8AC3E}">
        <p14:creationId xmlns:p14="http://schemas.microsoft.com/office/powerpoint/2010/main" val="117247715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spect="1" noChangeArrowheads="1" noTextEdit="1"/>
          </p:cNvSpPr>
          <p:nvPr>
            <p:ph type="sldImg"/>
          </p:nvPr>
        </p:nvSpPr>
        <p:spPr>
          <a:ln/>
        </p:spPr>
      </p:sp>
      <p:sp>
        <p:nvSpPr>
          <p:cNvPr id="50179" name="Rectangle 3"/>
          <p:cNvSpPr>
            <a:spLocks noGrp="1" noChangeArrowheads="1"/>
          </p:cNvSpPr>
          <p:nvPr>
            <p:ph type="body" idx="1"/>
          </p:nvPr>
        </p:nvSpPr>
        <p:spPr>
          <a:noFill/>
          <a:ln w="9525"/>
        </p:spPr>
        <p:txBody>
          <a:bodyPr/>
          <a:lstStyle/>
          <a:p>
            <a:endParaRPr lang="en-US"/>
          </a:p>
        </p:txBody>
      </p:sp>
    </p:spTree>
    <p:extLst>
      <p:ext uri="{BB962C8B-B14F-4D97-AF65-F5344CB8AC3E}">
        <p14:creationId xmlns:p14="http://schemas.microsoft.com/office/powerpoint/2010/main" val="36885855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spect="1" noChangeArrowheads="1" noTextEdit="1"/>
          </p:cNvSpPr>
          <p:nvPr>
            <p:ph type="sldImg"/>
          </p:nvPr>
        </p:nvSpPr>
        <p:spPr>
          <a:ln/>
        </p:spPr>
      </p:sp>
      <p:sp>
        <p:nvSpPr>
          <p:cNvPr id="50179" name="Rectangle 3"/>
          <p:cNvSpPr>
            <a:spLocks noGrp="1" noChangeArrowheads="1"/>
          </p:cNvSpPr>
          <p:nvPr>
            <p:ph type="body" idx="1"/>
          </p:nvPr>
        </p:nvSpPr>
        <p:spPr>
          <a:noFill/>
          <a:ln w="9525"/>
        </p:spPr>
        <p:txBody>
          <a:bodyPr/>
          <a:lstStyle/>
          <a:p>
            <a:endParaRPr lang="en-US"/>
          </a:p>
        </p:txBody>
      </p:sp>
    </p:spTree>
    <p:extLst>
      <p:ext uri="{BB962C8B-B14F-4D97-AF65-F5344CB8AC3E}">
        <p14:creationId xmlns:p14="http://schemas.microsoft.com/office/powerpoint/2010/main" val="315494809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ChangeArrowheads="1" noTextEdit="1"/>
          </p:cNvSpPr>
          <p:nvPr>
            <p:ph type="sldImg"/>
          </p:nvPr>
        </p:nvSpPr>
        <p:spPr>
          <a:ln/>
        </p:spPr>
      </p:sp>
      <p:sp>
        <p:nvSpPr>
          <p:cNvPr id="51203" name="Rectangle 3"/>
          <p:cNvSpPr>
            <a:spLocks noGrp="1" noChangeArrowheads="1"/>
          </p:cNvSpPr>
          <p:nvPr>
            <p:ph type="body" idx="1"/>
          </p:nvPr>
        </p:nvSpPr>
        <p:spPr>
          <a:noFill/>
          <a:ln w="9525"/>
        </p:spPr>
        <p:txBody>
          <a:bodyPr/>
          <a:lstStyle/>
          <a:p>
            <a:endParaRPr lang="en-US"/>
          </a:p>
        </p:txBody>
      </p:sp>
    </p:spTree>
    <p:extLst>
      <p:ext uri="{BB962C8B-B14F-4D97-AF65-F5344CB8AC3E}">
        <p14:creationId xmlns:p14="http://schemas.microsoft.com/office/powerpoint/2010/main" val="241505425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Rot="1" noChangeAspect="1" noChangeArrowheads="1" noTextEdit="1"/>
          </p:cNvSpPr>
          <p:nvPr>
            <p:ph type="sldImg"/>
          </p:nvPr>
        </p:nvSpPr>
        <p:spPr>
          <a:ln/>
        </p:spPr>
      </p:sp>
      <p:sp>
        <p:nvSpPr>
          <p:cNvPr id="52227" name="Rectangle 3"/>
          <p:cNvSpPr>
            <a:spLocks noGrp="1" noChangeArrowheads="1"/>
          </p:cNvSpPr>
          <p:nvPr>
            <p:ph type="body" idx="1"/>
          </p:nvPr>
        </p:nvSpPr>
        <p:spPr>
          <a:noFill/>
          <a:ln w="9525"/>
        </p:spPr>
        <p:txBody>
          <a:bodyPr/>
          <a:lstStyle/>
          <a:p>
            <a:endParaRPr lang="en-US"/>
          </a:p>
        </p:txBody>
      </p:sp>
    </p:spTree>
    <p:extLst>
      <p:ext uri="{BB962C8B-B14F-4D97-AF65-F5344CB8AC3E}">
        <p14:creationId xmlns:p14="http://schemas.microsoft.com/office/powerpoint/2010/main" val="288627222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a:noFill/>
          <a:ln w="9525"/>
        </p:spPr>
        <p:txBody>
          <a:bodyPr/>
          <a:lstStyle/>
          <a:p>
            <a:endParaRPr lang="en-US"/>
          </a:p>
        </p:txBody>
      </p:sp>
    </p:spTree>
    <p:extLst>
      <p:ext uri="{BB962C8B-B14F-4D97-AF65-F5344CB8AC3E}">
        <p14:creationId xmlns:p14="http://schemas.microsoft.com/office/powerpoint/2010/main" val="80517577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Rot="1" noChangeAspect="1" noChangeArrowheads="1" noTextEdit="1"/>
          </p:cNvSpPr>
          <p:nvPr>
            <p:ph type="sldImg"/>
          </p:nvPr>
        </p:nvSpPr>
        <p:spPr>
          <a:ln/>
        </p:spPr>
      </p:sp>
      <p:sp>
        <p:nvSpPr>
          <p:cNvPr id="54275" name="Rectangle 3"/>
          <p:cNvSpPr>
            <a:spLocks noGrp="1" noChangeArrowheads="1"/>
          </p:cNvSpPr>
          <p:nvPr>
            <p:ph type="body" idx="1"/>
          </p:nvPr>
        </p:nvSpPr>
        <p:spPr>
          <a:noFill/>
          <a:ln w="9525"/>
        </p:spPr>
        <p:txBody>
          <a:bodyPr/>
          <a:lstStyle/>
          <a:p>
            <a:endParaRPr lang="en-US"/>
          </a:p>
        </p:txBody>
      </p:sp>
    </p:spTree>
    <p:extLst>
      <p:ext uri="{BB962C8B-B14F-4D97-AF65-F5344CB8AC3E}">
        <p14:creationId xmlns:p14="http://schemas.microsoft.com/office/powerpoint/2010/main" val="12689767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xfrm>
            <a:off x="5438458" y="6948170"/>
            <a:ext cx="4160520" cy="365760"/>
          </a:xfrm>
          <a:prstGeom prst="rect">
            <a:avLst/>
          </a:prstGeom>
          <a:ln/>
        </p:spPr>
        <p:txBody>
          <a:bodyPr/>
          <a:lstStyle/>
          <a:p>
            <a:fld id="{556DA596-7C18-574B-9440-C7EA74A36AFF}" type="slidenum">
              <a:rPr lang="en-US">
                <a:solidFill>
                  <a:prstClr val="black"/>
                </a:solidFill>
              </a:rPr>
              <a:pPr/>
              <a:t>11</a:t>
            </a:fld>
            <a:endParaRPr lang="en-US">
              <a:solidFill>
                <a:prstClr val="black"/>
              </a:solidFill>
            </a:endParaRPr>
          </a:p>
        </p:txBody>
      </p:sp>
      <p:sp>
        <p:nvSpPr>
          <p:cNvPr id="1507330" name="Rectangle 2"/>
          <p:cNvSpPr>
            <a:spLocks noGrp="1" noRot="1" noChangeAspect="1" noChangeArrowheads="1"/>
          </p:cNvSpPr>
          <p:nvPr>
            <p:ph type="sldImg"/>
          </p:nvPr>
        </p:nvSpPr>
        <p:spPr bwMode="auto">
          <a:xfrm>
            <a:off x="2636838" y="703263"/>
            <a:ext cx="4327525" cy="2435225"/>
          </a:xfrm>
          <a:prstGeom prst="rect">
            <a:avLst/>
          </a:prstGeom>
          <a:solidFill>
            <a:srgbClr val="FFFFFF"/>
          </a:solidFill>
          <a:ln>
            <a:solidFill>
              <a:srgbClr val="000000"/>
            </a:solidFill>
            <a:miter lim="800000"/>
            <a:headEnd/>
            <a:tailEnd/>
          </a:ln>
        </p:spPr>
      </p:sp>
      <p:sp>
        <p:nvSpPr>
          <p:cNvPr id="1507331" name="Rectangle 3"/>
          <p:cNvSpPr>
            <a:spLocks noGrp="1" noChangeArrowheads="1"/>
          </p:cNvSpPr>
          <p:nvPr>
            <p:ph type="body" idx="1"/>
          </p:nvPr>
        </p:nvSpPr>
        <p:spPr bwMode="auto">
          <a:xfrm>
            <a:off x="1279328" y="3473753"/>
            <a:ext cx="7042547" cy="3292324"/>
          </a:xfrm>
          <a:prstGeom prst="rect">
            <a:avLst/>
          </a:prstGeom>
          <a:solidFill>
            <a:srgbClr val="FFFFFF"/>
          </a:solidFill>
          <a:ln>
            <a:solidFill>
              <a:srgbClr val="000000"/>
            </a:solidFill>
            <a:miter lim="800000"/>
            <a:headEnd/>
            <a:tailEnd/>
          </a:ln>
        </p:spPr>
        <p:txBody>
          <a:bodyPr>
            <a:prstTxWarp prst="textNoShape">
              <a:avLst/>
            </a:prstTxWarp>
          </a:bodyPr>
          <a:lstStyle/>
          <a:p>
            <a:endParaRPr lang="en-US"/>
          </a:p>
        </p:txBody>
      </p:sp>
    </p:spTree>
    <p:extLst>
      <p:ext uri="{BB962C8B-B14F-4D97-AF65-F5344CB8AC3E}">
        <p14:creationId xmlns:p14="http://schemas.microsoft.com/office/powerpoint/2010/main" val="381922336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Rot="1" noChangeAspect="1" noChangeArrowheads="1" noTextEdit="1"/>
          </p:cNvSpPr>
          <p:nvPr>
            <p:ph type="sldImg"/>
          </p:nvPr>
        </p:nvSpPr>
        <p:spPr>
          <a:ln/>
        </p:spPr>
      </p:sp>
      <p:sp>
        <p:nvSpPr>
          <p:cNvPr id="55299" name="Rectangle 3"/>
          <p:cNvSpPr>
            <a:spLocks noGrp="1" noChangeArrowheads="1"/>
          </p:cNvSpPr>
          <p:nvPr>
            <p:ph type="body" idx="1"/>
          </p:nvPr>
        </p:nvSpPr>
        <p:spPr>
          <a:noFill/>
          <a:ln w="9525"/>
        </p:spPr>
        <p:txBody>
          <a:bodyPr/>
          <a:lstStyle/>
          <a:p>
            <a:endParaRPr lang="en-US"/>
          </a:p>
        </p:txBody>
      </p:sp>
    </p:spTree>
    <p:extLst>
      <p:ext uri="{BB962C8B-B14F-4D97-AF65-F5344CB8AC3E}">
        <p14:creationId xmlns:p14="http://schemas.microsoft.com/office/powerpoint/2010/main" val="31296527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Rot="1" noChangeAspect="1" noChangeArrowheads="1" noTextEdit="1"/>
          </p:cNvSpPr>
          <p:nvPr>
            <p:ph type="sldImg"/>
          </p:nvPr>
        </p:nvSpPr>
        <p:spPr>
          <a:ln/>
        </p:spPr>
      </p:sp>
      <p:sp>
        <p:nvSpPr>
          <p:cNvPr id="58371" name="Rectangle 3"/>
          <p:cNvSpPr>
            <a:spLocks noGrp="1" noChangeArrowheads="1"/>
          </p:cNvSpPr>
          <p:nvPr>
            <p:ph type="body" idx="1"/>
          </p:nvPr>
        </p:nvSpPr>
        <p:spPr>
          <a:noFill/>
          <a:ln w="9525"/>
        </p:spPr>
        <p:txBody>
          <a:bodyPr/>
          <a:lstStyle/>
          <a:p>
            <a:endParaRPr lang="en-US"/>
          </a:p>
        </p:txBody>
      </p:sp>
    </p:spTree>
    <p:extLst>
      <p:ext uri="{BB962C8B-B14F-4D97-AF65-F5344CB8AC3E}">
        <p14:creationId xmlns:p14="http://schemas.microsoft.com/office/powerpoint/2010/main" val="388610134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Rot="1" noChangeAspect="1" noChangeArrowheads="1" noTextEdit="1"/>
          </p:cNvSpPr>
          <p:nvPr>
            <p:ph type="sldImg"/>
          </p:nvPr>
        </p:nvSpPr>
        <p:spPr>
          <a:ln/>
        </p:spPr>
      </p:sp>
      <p:sp>
        <p:nvSpPr>
          <p:cNvPr id="57347" name="Rectangle 3"/>
          <p:cNvSpPr>
            <a:spLocks noGrp="1" noChangeArrowheads="1"/>
          </p:cNvSpPr>
          <p:nvPr>
            <p:ph type="body" idx="1"/>
          </p:nvPr>
        </p:nvSpPr>
        <p:spPr>
          <a:noFill/>
          <a:ln w="9525"/>
        </p:spPr>
        <p:txBody>
          <a:bodyPr/>
          <a:lstStyle/>
          <a:p>
            <a:endParaRPr lang="en-US"/>
          </a:p>
        </p:txBody>
      </p:sp>
    </p:spTree>
    <p:extLst>
      <p:ext uri="{BB962C8B-B14F-4D97-AF65-F5344CB8AC3E}">
        <p14:creationId xmlns:p14="http://schemas.microsoft.com/office/powerpoint/2010/main" val="422466713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Rot="1" noChangeAspect="1" noChangeArrowheads="1" noTextEdit="1"/>
          </p:cNvSpPr>
          <p:nvPr>
            <p:ph type="sldImg"/>
          </p:nvPr>
        </p:nvSpPr>
        <p:spPr>
          <a:ln/>
        </p:spPr>
      </p:sp>
      <p:sp>
        <p:nvSpPr>
          <p:cNvPr id="60419" name="Rectangle 3"/>
          <p:cNvSpPr>
            <a:spLocks noGrp="1" noChangeArrowheads="1"/>
          </p:cNvSpPr>
          <p:nvPr>
            <p:ph type="body" idx="1"/>
          </p:nvPr>
        </p:nvSpPr>
        <p:spPr>
          <a:noFill/>
          <a:ln w="9525"/>
        </p:spPr>
        <p:txBody>
          <a:bodyPr/>
          <a:lstStyle/>
          <a:p>
            <a:endParaRPr lang="en-US"/>
          </a:p>
        </p:txBody>
      </p:sp>
    </p:spTree>
    <p:extLst>
      <p:ext uri="{BB962C8B-B14F-4D97-AF65-F5344CB8AC3E}">
        <p14:creationId xmlns:p14="http://schemas.microsoft.com/office/powerpoint/2010/main" val="407943508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Rot="1" noChangeAspect="1" noChangeArrowheads="1" noTextEdit="1"/>
          </p:cNvSpPr>
          <p:nvPr>
            <p:ph type="sldImg"/>
          </p:nvPr>
        </p:nvSpPr>
        <p:spPr>
          <a:ln/>
        </p:spPr>
      </p:sp>
      <p:sp>
        <p:nvSpPr>
          <p:cNvPr id="61443" name="Rectangle 3"/>
          <p:cNvSpPr>
            <a:spLocks noGrp="1" noChangeArrowheads="1"/>
          </p:cNvSpPr>
          <p:nvPr>
            <p:ph type="body" idx="1"/>
          </p:nvPr>
        </p:nvSpPr>
        <p:spPr>
          <a:noFill/>
          <a:ln w="9525"/>
        </p:spPr>
        <p:txBody>
          <a:bodyPr/>
          <a:lstStyle/>
          <a:p>
            <a:endParaRPr lang="en-US"/>
          </a:p>
        </p:txBody>
      </p:sp>
    </p:spTree>
    <p:extLst>
      <p:ext uri="{BB962C8B-B14F-4D97-AF65-F5344CB8AC3E}">
        <p14:creationId xmlns:p14="http://schemas.microsoft.com/office/powerpoint/2010/main" val="12351182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xfrm>
            <a:off x="5438458" y="6948170"/>
            <a:ext cx="4160520" cy="365760"/>
          </a:xfrm>
          <a:prstGeom prst="rect">
            <a:avLst/>
          </a:prstGeom>
          <a:ln/>
        </p:spPr>
        <p:txBody>
          <a:bodyPr/>
          <a:lstStyle/>
          <a:p>
            <a:fld id="{9FB7320E-620E-064F-92A4-4A30F804688C}" type="slidenum">
              <a:rPr lang="en-US">
                <a:solidFill>
                  <a:prstClr val="black"/>
                </a:solidFill>
              </a:rPr>
              <a:pPr/>
              <a:t>12</a:t>
            </a:fld>
            <a:endParaRPr lang="en-US">
              <a:solidFill>
                <a:prstClr val="black"/>
              </a:solidFill>
            </a:endParaRPr>
          </a:p>
        </p:txBody>
      </p:sp>
      <p:sp>
        <p:nvSpPr>
          <p:cNvPr id="1509378" name="Rectangle 2"/>
          <p:cNvSpPr>
            <a:spLocks noGrp="1" noRot="1" noChangeAspect="1" noChangeArrowheads="1"/>
          </p:cNvSpPr>
          <p:nvPr>
            <p:ph type="sldImg"/>
          </p:nvPr>
        </p:nvSpPr>
        <p:spPr bwMode="auto">
          <a:xfrm>
            <a:off x="2636838" y="703263"/>
            <a:ext cx="4327525" cy="2435225"/>
          </a:xfrm>
          <a:prstGeom prst="rect">
            <a:avLst/>
          </a:prstGeom>
          <a:solidFill>
            <a:srgbClr val="FFFFFF"/>
          </a:solidFill>
          <a:ln>
            <a:solidFill>
              <a:srgbClr val="000000"/>
            </a:solidFill>
            <a:miter lim="800000"/>
            <a:headEnd/>
            <a:tailEnd/>
          </a:ln>
        </p:spPr>
      </p:sp>
      <p:sp>
        <p:nvSpPr>
          <p:cNvPr id="1509379" name="Rectangle 3"/>
          <p:cNvSpPr>
            <a:spLocks noGrp="1" noChangeArrowheads="1"/>
          </p:cNvSpPr>
          <p:nvPr>
            <p:ph type="body" idx="1"/>
          </p:nvPr>
        </p:nvSpPr>
        <p:spPr bwMode="auto">
          <a:xfrm>
            <a:off x="1279328" y="3473753"/>
            <a:ext cx="7042547" cy="3292324"/>
          </a:xfrm>
          <a:prstGeom prst="rect">
            <a:avLst/>
          </a:prstGeom>
          <a:solidFill>
            <a:srgbClr val="FFFFFF"/>
          </a:solidFill>
          <a:ln>
            <a:solidFill>
              <a:srgbClr val="000000"/>
            </a:solidFill>
            <a:miter lim="800000"/>
            <a:headEnd/>
            <a:tailEnd/>
          </a:ln>
        </p:spPr>
        <p:txBody>
          <a:bodyPr>
            <a:prstTxWarp prst="textNoShape">
              <a:avLst/>
            </a:prstTxWarp>
          </a:bodyPr>
          <a:lstStyle/>
          <a:p>
            <a:endParaRPr lang="en-US"/>
          </a:p>
        </p:txBody>
      </p:sp>
    </p:spTree>
    <p:extLst>
      <p:ext uri="{BB962C8B-B14F-4D97-AF65-F5344CB8AC3E}">
        <p14:creationId xmlns:p14="http://schemas.microsoft.com/office/powerpoint/2010/main" val="35361893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xfrm>
            <a:off x="5438458" y="6948170"/>
            <a:ext cx="4160520" cy="365760"/>
          </a:xfrm>
          <a:prstGeom prst="rect">
            <a:avLst/>
          </a:prstGeom>
          <a:ln/>
        </p:spPr>
        <p:txBody>
          <a:bodyPr/>
          <a:lstStyle/>
          <a:p>
            <a:fld id="{138F7464-0FA0-DD4A-9CDF-7CB3F8F5AD9B}" type="slidenum">
              <a:rPr lang="en-US">
                <a:solidFill>
                  <a:prstClr val="black"/>
                </a:solidFill>
              </a:rPr>
              <a:pPr/>
              <a:t>13</a:t>
            </a:fld>
            <a:endParaRPr lang="en-US">
              <a:solidFill>
                <a:prstClr val="black"/>
              </a:solidFill>
            </a:endParaRPr>
          </a:p>
        </p:txBody>
      </p:sp>
      <p:sp>
        <p:nvSpPr>
          <p:cNvPr id="1511426" name="Rectangle 2"/>
          <p:cNvSpPr>
            <a:spLocks noGrp="1" noRot="1" noChangeAspect="1" noChangeArrowheads="1"/>
          </p:cNvSpPr>
          <p:nvPr>
            <p:ph type="sldImg"/>
          </p:nvPr>
        </p:nvSpPr>
        <p:spPr bwMode="auto">
          <a:xfrm>
            <a:off x="2636838" y="703263"/>
            <a:ext cx="4327525" cy="2435225"/>
          </a:xfrm>
          <a:prstGeom prst="rect">
            <a:avLst/>
          </a:prstGeom>
          <a:solidFill>
            <a:srgbClr val="FFFFFF"/>
          </a:solidFill>
          <a:ln>
            <a:solidFill>
              <a:srgbClr val="000000"/>
            </a:solidFill>
            <a:miter lim="800000"/>
            <a:headEnd/>
            <a:tailEnd/>
          </a:ln>
        </p:spPr>
      </p:sp>
      <p:sp>
        <p:nvSpPr>
          <p:cNvPr id="1511427" name="Rectangle 3"/>
          <p:cNvSpPr>
            <a:spLocks noGrp="1" noChangeArrowheads="1"/>
          </p:cNvSpPr>
          <p:nvPr>
            <p:ph type="body" idx="1"/>
          </p:nvPr>
        </p:nvSpPr>
        <p:spPr bwMode="auto">
          <a:xfrm>
            <a:off x="1279328" y="3473753"/>
            <a:ext cx="7042547" cy="3292324"/>
          </a:xfrm>
          <a:prstGeom prst="rect">
            <a:avLst/>
          </a:prstGeom>
          <a:solidFill>
            <a:srgbClr val="FFFFFF"/>
          </a:solidFill>
          <a:ln>
            <a:solidFill>
              <a:srgbClr val="000000"/>
            </a:solidFill>
            <a:miter lim="800000"/>
            <a:headEnd/>
            <a:tailEnd/>
          </a:ln>
        </p:spPr>
        <p:txBody>
          <a:bodyPr>
            <a:prstTxWarp prst="textNoShape">
              <a:avLst/>
            </a:prstTxWarp>
          </a:bodyPr>
          <a:lstStyle/>
          <a:p>
            <a:endParaRPr lang="en-US"/>
          </a:p>
        </p:txBody>
      </p:sp>
    </p:spTree>
    <p:extLst>
      <p:ext uri="{BB962C8B-B14F-4D97-AF65-F5344CB8AC3E}">
        <p14:creationId xmlns:p14="http://schemas.microsoft.com/office/powerpoint/2010/main" val="36849713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Rot="1" noChangeAspect="1" noChangeArrowheads="1" noTextEdit="1"/>
          </p:cNvSpPr>
          <p:nvPr>
            <p:ph type="sldImg"/>
          </p:nvPr>
        </p:nvSpPr>
        <p:spPr>
          <a:ln/>
        </p:spPr>
      </p:sp>
      <p:sp>
        <p:nvSpPr>
          <p:cNvPr id="34819" name="Rectangle 3"/>
          <p:cNvSpPr>
            <a:spLocks noGrp="1" noChangeArrowheads="1"/>
          </p:cNvSpPr>
          <p:nvPr>
            <p:ph type="body" idx="1"/>
          </p:nvPr>
        </p:nvSpPr>
        <p:spPr>
          <a:noFill/>
          <a:ln w="9525"/>
        </p:spPr>
        <p:txBody>
          <a:bodyPr/>
          <a:lstStyle/>
          <a:p>
            <a:endParaRPr lang="en-US"/>
          </a:p>
        </p:txBody>
      </p:sp>
    </p:spTree>
    <p:extLst>
      <p:ext uri="{BB962C8B-B14F-4D97-AF65-F5344CB8AC3E}">
        <p14:creationId xmlns:p14="http://schemas.microsoft.com/office/powerpoint/2010/main" val="13457121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Rot="1" noChangeAspect="1" noChangeArrowheads="1" noTextEdit="1"/>
          </p:cNvSpPr>
          <p:nvPr>
            <p:ph type="sldImg"/>
          </p:nvPr>
        </p:nvSpPr>
        <p:spPr>
          <a:ln/>
        </p:spPr>
      </p:sp>
      <p:sp>
        <p:nvSpPr>
          <p:cNvPr id="36867" name="Rectangle 3"/>
          <p:cNvSpPr>
            <a:spLocks noGrp="1" noChangeArrowheads="1"/>
          </p:cNvSpPr>
          <p:nvPr>
            <p:ph type="body" idx="1"/>
          </p:nvPr>
        </p:nvSpPr>
        <p:spPr>
          <a:noFill/>
          <a:ln w="9525"/>
        </p:spPr>
        <p:txBody>
          <a:bodyPr/>
          <a:lstStyle/>
          <a:p>
            <a:endParaRPr lang="en-US"/>
          </a:p>
        </p:txBody>
      </p:sp>
    </p:spTree>
    <p:extLst>
      <p:ext uri="{BB962C8B-B14F-4D97-AF65-F5344CB8AC3E}">
        <p14:creationId xmlns:p14="http://schemas.microsoft.com/office/powerpoint/2010/main" val="39131480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noFill/>
          <a:ln w="9525"/>
        </p:spPr>
        <p:txBody>
          <a:bodyPr/>
          <a:lstStyle/>
          <a:p>
            <a:endParaRPr lang="en-US"/>
          </a:p>
        </p:txBody>
      </p:sp>
    </p:spTree>
    <p:extLst>
      <p:ext uri="{BB962C8B-B14F-4D97-AF65-F5344CB8AC3E}">
        <p14:creationId xmlns:p14="http://schemas.microsoft.com/office/powerpoint/2010/main" val="42502238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Rot="1" noChangeAspect="1" noChangeArrowheads="1" noTextEdit="1"/>
          </p:cNvSpPr>
          <p:nvPr>
            <p:ph type="sldImg"/>
          </p:nvPr>
        </p:nvSpPr>
        <p:spPr>
          <a:ln/>
        </p:spPr>
      </p:sp>
      <p:sp>
        <p:nvSpPr>
          <p:cNvPr id="36867" name="Rectangle 3"/>
          <p:cNvSpPr>
            <a:spLocks noGrp="1" noChangeArrowheads="1"/>
          </p:cNvSpPr>
          <p:nvPr>
            <p:ph type="body" idx="1"/>
          </p:nvPr>
        </p:nvSpPr>
        <p:spPr>
          <a:noFill/>
          <a:ln w="9525"/>
        </p:spPr>
        <p:txBody>
          <a:bodyPr/>
          <a:lstStyle/>
          <a:p>
            <a:endParaRPr lang="en-US"/>
          </a:p>
        </p:txBody>
      </p:sp>
    </p:spTree>
    <p:extLst>
      <p:ext uri="{BB962C8B-B14F-4D97-AF65-F5344CB8AC3E}">
        <p14:creationId xmlns:p14="http://schemas.microsoft.com/office/powerpoint/2010/main" val="13991309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F5E39B0-6BA4-4E22-BC80-5CA5BAD5BEDE}" type="datetimeFigureOut">
              <a:rPr lang="en-US" smtClean="0"/>
              <a:t>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A73006-02CE-452B-AD95-5F22C8255925}"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597010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F5E39B0-6BA4-4E22-BC80-5CA5BAD5BEDE}" type="datetimeFigureOut">
              <a:rPr lang="en-US" smtClean="0"/>
              <a:t>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A73006-02CE-452B-AD95-5F22C8255925}" type="slidenum">
              <a:rPr lang="en-US" smtClean="0"/>
              <a:t>‹#›</a:t>
            </a:fld>
            <a:endParaRPr lang="en-US"/>
          </a:p>
        </p:txBody>
      </p:sp>
    </p:spTree>
    <p:extLst>
      <p:ext uri="{BB962C8B-B14F-4D97-AF65-F5344CB8AC3E}">
        <p14:creationId xmlns:p14="http://schemas.microsoft.com/office/powerpoint/2010/main" val="30954678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F5E39B0-6BA4-4E22-BC80-5CA5BAD5BEDE}" type="datetimeFigureOut">
              <a:rPr lang="en-US" smtClean="0"/>
              <a:t>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A73006-02CE-452B-AD95-5F22C8255925}" type="slidenum">
              <a:rPr lang="en-US" smtClean="0"/>
              <a:t>‹#›</a:t>
            </a:fld>
            <a:endParaRPr lang="en-US"/>
          </a:p>
        </p:txBody>
      </p:sp>
    </p:spTree>
    <p:extLst>
      <p:ext uri="{BB962C8B-B14F-4D97-AF65-F5344CB8AC3E}">
        <p14:creationId xmlns:p14="http://schemas.microsoft.com/office/powerpoint/2010/main" val="18804771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Slide Number Placeholder 2"/>
          <p:cNvSpPr>
            <a:spLocks noGrp="1"/>
          </p:cNvSpPr>
          <p:nvPr>
            <p:ph type="sldNum" sz="quarter" idx="10"/>
          </p:nvPr>
        </p:nvSpPr>
        <p:spPr>
          <a:xfrm>
            <a:off x="11074400" y="6619877"/>
            <a:ext cx="1117600" cy="238125"/>
          </a:xfrm>
          <a:prstGeom prst="rect">
            <a:avLst/>
          </a:prstGeom>
        </p:spPr>
        <p:txBody>
          <a:bodyPr/>
          <a:lstStyle/>
          <a:p>
            <a:pPr>
              <a:defRPr/>
            </a:pPr>
            <a:fld id="{BCE33E40-A394-8B40-82D0-A3241F22E4EA}" type="slidenum">
              <a:rPr lang="en-US" smtClean="0"/>
              <a:pPr>
                <a:defRPr/>
              </a:pPr>
              <a:t>‹#›</a:t>
            </a:fld>
            <a:endParaRPr lang="en-US"/>
          </a:p>
        </p:txBody>
      </p:sp>
      <p:sp>
        <p:nvSpPr>
          <p:cNvPr id="5" name="Text Placeholder 4"/>
          <p:cNvSpPr>
            <a:spLocks noGrp="1"/>
          </p:cNvSpPr>
          <p:nvPr>
            <p:ph type="body" sz="quarter" idx="11"/>
          </p:nvPr>
        </p:nvSpPr>
        <p:spPr>
          <a:xfrm>
            <a:off x="508000" y="1143000"/>
            <a:ext cx="5384800" cy="5257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 Placeholder 4"/>
          <p:cNvSpPr>
            <a:spLocks noGrp="1"/>
          </p:cNvSpPr>
          <p:nvPr>
            <p:ph type="body" sz="quarter" idx="12"/>
          </p:nvPr>
        </p:nvSpPr>
        <p:spPr>
          <a:xfrm>
            <a:off x="6197600" y="1143000"/>
            <a:ext cx="5384800" cy="5257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596817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Title Only">
    <p:spTree>
      <p:nvGrpSpPr>
        <p:cNvPr id="1" name=""/>
        <p:cNvGrpSpPr/>
        <p:nvPr/>
      </p:nvGrpSpPr>
      <p:grpSpPr>
        <a:xfrm>
          <a:off x="0" y="0"/>
          <a:ext cx="0" cy="0"/>
          <a:chOff x="0" y="0"/>
          <a:chExt cx="0" cy="0"/>
        </a:xfrm>
      </p:grpSpPr>
      <p:sp>
        <p:nvSpPr>
          <p:cNvPr id="2" name="Title 1"/>
          <p:cNvSpPr>
            <a:spLocks noGrp="1"/>
          </p:cNvSpPr>
          <p:nvPr>
            <p:ph type="title"/>
          </p:nvPr>
        </p:nvSpPr>
        <p:spPr>
          <a:xfrm>
            <a:off x="1625600" y="76200"/>
            <a:ext cx="9550400" cy="685800"/>
          </a:xfrm>
        </p:spPr>
        <p:txBody>
          <a:bodyPr/>
          <a:lstStyle/>
          <a:p>
            <a:r>
              <a:rPr lang="en-US"/>
              <a:t>Click to edit Master title style</a:t>
            </a:r>
          </a:p>
        </p:txBody>
      </p:sp>
      <p:sp>
        <p:nvSpPr>
          <p:cNvPr id="4" name="Rectangle 5"/>
          <p:cNvSpPr>
            <a:spLocks noGrp="1" noChangeArrowheads="1"/>
          </p:cNvSpPr>
          <p:nvPr>
            <p:ph type="sldNum" sz="quarter" idx="10"/>
          </p:nvPr>
        </p:nvSpPr>
        <p:spPr>
          <a:xfrm>
            <a:off x="11074400" y="6619877"/>
            <a:ext cx="1117600" cy="238125"/>
          </a:xfrm>
          <a:prstGeom prst="rect">
            <a:avLst/>
          </a:prstGeom>
          <a:ln/>
        </p:spPr>
        <p:txBody>
          <a:bodyPr/>
          <a:lstStyle>
            <a:lvl1pPr>
              <a:defRPr/>
            </a:lvl1pPr>
          </a:lstStyle>
          <a:p>
            <a:pPr>
              <a:defRPr/>
            </a:pPr>
            <a:fld id="{890A75C8-C148-D646-81FC-1D13FFF086FF}" type="slidenum">
              <a:rPr lang="en-US"/>
              <a:pPr>
                <a:defRPr/>
              </a:pPr>
              <a:t>‹#›</a:t>
            </a:fld>
            <a:endParaRPr lang="en-US"/>
          </a:p>
        </p:txBody>
      </p:sp>
    </p:spTree>
    <p:extLst>
      <p:ext uri="{BB962C8B-B14F-4D97-AF65-F5344CB8AC3E}">
        <p14:creationId xmlns:p14="http://schemas.microsoft.com/office/powerpoint/2010/main" val="14311965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058400" cy="727188"/>
          </a:xfrm>
        </p:spPr>
        <p:txBody>
          <a:bodyPr/>
          <a:lstStyle/>
          <a:p>
            <a:r>
              <a:rPr lang="en-US" dirty="0"/>
              <a:t>Click to edit Master title style</a:t>
            </a:r>
          </a:p>
        </p:txBody>
      </p:sp>
      <p:sp>
        <p:nvSpPr>
          <p:cNvPr id="3" name="Content Placeholder 2"/>
          <p:cNvSpPr>
            <a:spLocks noGrp="1"/>
          </p:cNvSpPr>
          <p:nvPr>
            <p:ph idx="1"/>
          </p:nvPr>
        </p:nvSpPr>
        <p:spPr>
          <a:xfrm>
            <a:off x="1097280" y="1103243"/>
            <a:ext cx="10058400" cy="47658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F5E39B0-6BA4-4E22-BC80-5CA5BAD5BEDE}" type="datetimeFigureOut">
              <a:rPr lang="en-US" smtClean="0"/>
              <a:t>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A73006-02CE-452B-AD95-5F22C8255925}" type="slidenum">
              <a:rPr lang="en-US" smtClean="0"/>
              <a:t>‹#›</a:t>
            </a:fld>
            <a:endParaRPr lang="en-US"/>
          </a:p>
        </p:txBody>
      </p:sp>
    </p:spTree>
    <p:extLst>
      <p:ext uri="{BB962C8B-B14F-4D97-AF65-F5344CB8AC3E}">
        <p14:creationId xmlns:p14="http://schemas.microsoft.com/office/powerpoint/2010/main" val="38696563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F5E39B0-6BA4-4E22-BC80-5CA5BAD5BEDE}" type="datetimeFigureOut">
              <a:rPr lang="en-US" smtClean="0"/>
              <a:t>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A73006-02CE-452B-AD95-5F22C8255925}"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534688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737127"/>
          </a:xfrm>
        </p:spPr>
        <p:txBody>
          <a:bodyPr/>
          <a:lstStyle/>
          <a:p>
            <a:r>
              <a:rPr lang="en-US" dirty="0"/>
              <a:t>Click to edit Master title style</a:t>
            </a:r>
          </a:p>
        </p:txBody>
      </p:sp>
      <p:sp>
        <p:nvSpPr>
          <p:cNvPr id="3" name="Content Placeholder 2"/>
          <p:cNvSpPr>
            <a:spLocks noGrp="1"/>
          </p:cNvSpPr>
          <p:nvPr>
            <p:ph sz="half" idx="1"/>
          </p:nvPr>
        </p:nvSpPr>
        <p:spPr>
          <a:xfrm>
            <a:off x="1097278" y="1103243"/>
            <a:ext cx="4937760" cy="47658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103243"/>
            <a:ext cx="4937760" cy="476585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2F5E39B0-6BA4-4E22-BC80-5CA5BAD5BEDE}" type="datetimeFigureOut">
              <a:rPr lang="en-US" smtClean="0"/>
              <a:t>2/22/2018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DA73006-02CE-452B-AD95-5F22C8255925}" type="slidenum">
              <a:rPr lang="en-US" smtClean="0"/>
              <a:t>‹#›</a:t>
            </a:fld>
            <a:endParaRPr lang="en-US"/>
          </a:p>
        </p:txBody>
      </p:sp>
    </p:spTree>
    <p:extLst>
      <p:ext uri="{BB962C8B-B14F-4D97-AF65-F5344CB8AC3E}">
        <p14:creationId xmlns:p14="http://schemas.microsoft.com/office/powerpoint/2010/main" val="38998976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747067"/>
          </a:xfrm>
        </p:spPr>
        <p:txBody>
          <a:bodyPr/>
          <a:lstStyle/>
          <a:p>
            <a:r>
              <a:rPr lang="en-US" dirty="0"/>
              <a:t>Click to edit Master title style</a:t>
            </a:r>
          </a:p>
        </p:txBody>
      </p:sp>
      <p:sp>
        <p:nvSpPr>
          <p:cNvPr id="3" name="Text Placeholder 2"/>
          <p:cNvSpPr>
            <a:spLocks noGrp="1"/>
          </p:cNvSpPr>
          <p:nvPr>
            <p:ph type="body" idx="1"/>
          </p:nvPr>
        </p:nvSpPr>
        <p:spPr>
          <a:xfrm>
            <a:off x="1097280" y="1033670"/>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97280" y="1778111"/>
            <a:ext cx="4937760" cy="41824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031044"/>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17920" y="1778111"/>
            <a:ext cx="4937760" cy="41824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F5E39B0-6BA4-4E22-BC80-5CA5BAD5BEDE}" type="datetimeFigureOut">
              <a:rPr lang="en-US" smtClean="0"/>
              <a:t>2/22/2018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DA73006-02CE-452B-AD95-5F22C8255925}" type="slidenum">
              <a:rPr lang="en-US" smtClean="0"/>
              <a:t>‹#›</a:t>
            </a:fld>
            <a:endParaRPr lang="en-US"/>
          </a:p>
        </p:txBody>
      </p:sp>
    </p:spTree>
    <p:extLst>
      <p:ext uri="{BB962C8B-B14F-4D97-AF65-F5344CB8AC3E}">
        <p14:creationId xmlns:p14="http://schemas.microsoft.com/office/powerpoint/2010/main" val="41247657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F5E39B0-6BA4-4E22-BC80-5CA5BAD5BEDE}" type="datetimeFigureOut">
              <a:rPr lang="en-US" smtClean="0"/>
              <a:t>2/22/2018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DA73006-02CE-452B-AD95-5F22C8255925}" type="slidenum">
              <a:rPr lang="en-US" smtClean="0"/>
              <a:t>‹#›</a:t>
            </a:fld>
            <a:endParaRPr lang="en-US"/>
          </a:p>
        </p:txBody>
      </p:sp>
    </p:spTree>
    <p:extLst>
      <p:ext uri="{BB962C8B-B14F-4D97-AF65-F5344CB8AC3E}">
        <p14:creationId xmlns:p14="http://schemas.microsoft.com/office/powerpoint/2010/main" val="1649239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2F5E39B0-6BA4-4E22-BC80-5CA5BAD5BEDE}" type="datetimeFigureOut">
              <a:rPr lang="en-US" smtClean="0"/>
              <a:t>2/22/2018</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7DA73006-02CE-452B-AD95-5F22C8255925}" type="slidenum">
              <a:rPr lang="en-US" smtClean="0"/>
              <a:t>‹#›</a:t>
            </a:fld>
            <a:endParaRPr lang="en-US"/>
          </a:p>
        </p:txBody>
      </p:sp>
    </p:spTree>
    <p:extLst>
      <p:ext uri="{BB962C8B-B14F-4D97-AF65-F5344CB8AC3E}">
        <p14:creationId xmlns:p14="http://schemas.microsoft.com/office/powerpoint/2010/main" val="28015444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2F5E39B0-6BA4-4E22-BC80-5CA5BAD5BEDE}" type="datetimeFigureOut">
              <a:rPr lang="en-US" smtClean="0"/>
              <a:t>2/22/2018</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7DA73006-02CE-452B-AD95-5F22C8255925}" type="slidenum">
              <a:rPr lang="en-US" smtClean="0"/>
              <a:t>‹#›</a:t>
            </a:fld>
            <a:endParaRPr lang="en-US"/>
          </a:p>
        </p:txBody>
      </p:sp>
    </p:spTree>
    <p:extLst>
      <p:ext uri="{BB962C8B-B14F-4D97-AF65-F5344CB8AC3E}">
        <p14:creationId xmlns:p14="http://schemas.microsoft.com/office/powerpoint/2010/main" val="17356059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2F5E39B0-6BA4-4E22-BC80-5CA5BAD5BEDE}" type="datetimeFigureOut">
              <a:rPr lang="en-US" smtClean="0"/>
              <a:t>2/22/2018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DA73006-02CE-452B-AD95-5F22C8255925}" type="slidenum">
              <a:rPr lang="en-US" smtClean="0"/>
              <a:t>‹#›</a:t>
            </a:fld>
            <a:endParaRPr lang="en-US"/>
          </a:p>
        </p:txBody>
      </p:sp>
    </p:spTree>
    <p:extLst>
      <p:ext uri="{BB962C8B-B14F-4D97-AF65-F5344CB8AC3E}">
        <p14:creationId xmlns:p14="http://schemas.microsoft.com/office/powerpoint/2010/main" val="32986292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697371"/>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p:cNvSpPr>
            <a:spLocks noGrp="1"/>
          </p:cNvSpPr>
          <p:nvPr>
            <p:ph type="body" idx="1"/>
          </p:nvPr>
        </p:nvSpPr>
        <p:spPr>
          <a:xfrm>
            <a:off x="1097280" y="1060483"/>
            <a:ext cx="10058400" cy="4808611"/>
          </a:xfrm>
          <a:prstGeom prst="rect">
            <a:avLst/>
          </a:prstGeom>
        </p:spPr>
        <p:txBody>
          <a:bodyPr vert="horz" lIns="0" tIns="45720" rIns="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2F5E39B0-6BA4-4E22-BC80-5CA5BAD5BEDE}" type="datetimeFigureOut">
              <a:rPr lang="en-US" smtClean="0"/>
              <a:t>2/22/2018</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7DA73006-02CE-452B-AD95-5F22C8255925}" type="slidenum">
              <a:rPr lang="en-US" smtClean="0"/>
              <a:t>‹#›</a:t>
            </a:fld>
            <a:endParaRPr lang="en-US"/>
          </a:p>
        </p:txBody>
      </p:sp>
      <p:cxnSp>
        <p:nvCxnSpPr>
          <p:cNvPr id="10" name="Straight Connector 9"/>
          <p:cNvCxnSpPr/>
          <p:nvPr/>
        </p:nvCxnSpPr>
        <p:spPr>
          <a:xfrm>
            <a:off x="1188720" y="1022228"/>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78932990"/>
      </p:ext>
    </p:extLst>
  </p:cSld>
  <p:clrMap bg1="lt1" tx1="dk1" bg2="lt2" tx2="dk2" accent1="accent1" accent2="accent2" accent3="accent3" accent4="accent4" accent5="accent5" accent6="accent6" hlink="hlink" folHlink="folHlink"/>
  <p:sldLayoutIdLst>
    <p:sldLayoutId id="2147483799" r:id="rId1"/>
    <p:sldLayoutId id="2147483800" r:id="rId2"/>
    <p:sldLayoutId id="2147483801" r:id="rId3"/>
    <p:sldLayoutId id="2147483802" r:id="rId4"/>
    <p:sldLayoutId id="2147483803" r:id="rId5"/>
    <p:sldLayoutId id="2147483804" r:id="rId6"/>
    <p:sldLayoutId id="2147483805" r:id="rId7"/>
    <p:sldLayoutId id="2147483806" r:id="rId8"/>
    <p:sldLayoutId id="2147483807" r:id="rId9"/>
    <p:sldLayoutId id="2147483808" r:id="rId10"/>
    <p:sldLayoutId id="2147483809" r:id="rId11"/>
    <p:sldLayoutId id="2147483810" r:id="rId12"/>
    <p:sldLayoutId id="2147483811" r:id="rId13"/>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5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12.png"/></Relationships>
</file>

<file path=ppt/slides/_rels/slide5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12.png"/></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0082F5-5528-4B32-A3AE-BF91434B04FC}"/>
              </a:ext>
            </a:extLst>
          </p:cNvPr>
          <p:cNvSpPr>
            <a:spLocks noGrp="1"/>
          </p:cNvSpPr>
          <p:nvPr>
            <p:ph type="ctrTitle"/>
          </p:nvPr>
        </p:nvSpPr>
        <p:spPr/>
        <p:txBody>
          <a:bodyPr/>
          <a:lstStyle/>
          <a:p>
            <a:r>
              <a:rPr lang="en-US" dirty="0"/>
              <a:t>Synchronization</a:t>
            </a:r>
          </a:p>
        </p:txBody>
      </p:sp>
      <p:sp>
        <p:nvSpPr>
          <p:cNvPr id="3" name="Subtitle 2">
            <a:extLst>
              <a:ext uri="{FF2B5EF4-FFF2-40B4-BE49-F238E27FC236}">
                <a16:creationId xmlns:a16="http://schemas.microsoft.com/office/drawing/2014/main" id="{5158793C-BB99-4C85-AA1E-BE7F3B4CC88A}"/>
              </a:ext>
            </a:extLst>
          </p:cNvPr>
          <p:cNvSpPr>
            <a:spLocks noGrp="1"/>
          </p:cNvSpPr>
          <p:nvPr>
            <p:ph type="subTitle" idx="1"/>
          </p:nvPr>
        </p:nvSpPr>
        <p:spPr/>
        <p:txBody>
          <a:bodyPr>
            <a:normAutofit/>
          </a:bodyPr>
          <a:lstStyle/>
          <a:p>
            <a:r>
              <a:rPr lang="en-US" dirty="0"/>
              <a:t>15-740 Spring’18</a:t>
            </a:r>
          </a:p>
          <a:p>
            <a:r>
              <a:rPr lang="en-US" dirty="0"/>
              <a:t>Nathan </a:t>
            </a:r>
            <a:r>
              <a:rPr lang="en-US" dirty="0" err="1"/>
              <a:t>BeckmanN</a:t>
            </a:r>
            <a:endParaRPr lang="en-US" dirty="0"/>
          </a:p>
        </p:txBody>
      </p:sp>
    </p:spTree>
    <p:extLst>
      <p:ext uri="{BB962C8B-B14F-4D97-AF65-F5344CB8AC3E}">
        <p14:creationId xmlns:p14="http://schemas.microsoft.com/office/powerpoint/2010/main" val="17292943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Rectangle 34"/>
          <p:cNvSpPr/>
          <p:nvPr/>
        </p:nvSpPr>
        <p:spPr>
          <a:xfrm>
            <a:off x="5181600" y="1752600"/>
            <a:ext cx="1752600" cy="1676400"/>
          </a:xfrm>
          <a:prstGeom prst="rect">
            <a:avLst/>
          </a:prstGeom>
          <a:solidFill>
            <a:srgbClr val="FFFFFF"/>
          </a:solidFill>
          <a:ln w="12700" cmpd="sng">
            <a:solidFill>
              <a:srgbClr val="000000"/>
            </a:solidFill>
          </a:ln>
        </p:spPr>
        <p:txBody>
          <a:bodyPr rot="0" spcFirstLastPara="0" vertOverflow="overflow" horzOverflow="overflow" vert="horz" wrap="square" lIns="0" tIns="0" rIns="0" bIns="0" numCol="1" spcCol="0" rtlCol="0" fromWordArt="0" anchor="b" anchorCtr="0" forceAA="0" compatLnSpc="1">
            <a:prstTxWarp prst="textNoShape">
              <a:avLst/>
            </a:prstTxWarp>
            <a:noAutofit/>
          </a:bodyPr>
          <a:lstStyle/>
          <a:p>
            <a:pPr algn="ctr" defTabSz="914400" eaLnBrk="0" fontAlgn="base" hangingPunct="0">
              <a:spcBef>
                <a:spcPct val="0"/>
              </a:spcBef>
              <a:spcAft>
                <a:spcPct val="0"/>
              </a:spcAft>
            </a:pPr>
            <a:r>
              <a:rPr lang="en-US" sz="2000" dirty="0">
                <a:latin typeface="Calibri"/>
                <a:ea typeface="ＭＳ Ｐゴシック" pitchFamily="18" charset="-128"/>
                <a:cs typeface="Calibri"/>
              </a:rPr>
              <a:t>Memory</a:t>
            </a:r>
          </a:p>
        </p:txBody>
      </p:sp>
      <p:sp>
        <p:nvSpPr>
          <p:cNvPr id="2" name="Title 1"/>
          <p:cNvSpPr>
            <a:spLocks noGrp="1"/>
          </p:cNvSpPr>
          <p:nvPr>
            <p:ph type="title"/>
          </p:nvPr>
        </p:nvSpPr>
        <p:spPr/>
        <p:txBody>
          <a:bodyPr>
            <a:normAutofit fontScale="90000"/>
          </a:bodyPr>
          <a:lstStyle/>
          <a:p>
            <a:r>
              <a:rPr lang="en-US" dirty="0"/>
              <a:t>Simple mutual-exclusion example</a:t>
            </a:r>
          </a:p>
        </p:txBody>
      </p:sp>
      <p:sp>
        <p:nvSpPr>
          <p:cNvPr id="5" name="Text Placeholder 4"/>
          <p:cNvSpPr>
            <a:spLocks noGrp="1"/>
          </p:cNvSpPr>
          <p:nvPr>
            <p:ph type="body" sz="quarter" idx="11"/>
          </p:nvPr>
        </p:nvSpPr>
        <p:spPr>
          <a:xfrm>
            <a:off x="4114800" y="3657600"/>
            <a:ext cx="4038600" cy="3810000"/>
          </a:xfrm>
        </p:spPr>
        <p:txBody>
          <a:bodyPr/>
          <a:lstStyle/>
          <a:p>
            <a:pPr marL="0" indent="0">
              <a:buNone/>
            </a:pPr>
            <a:r>
              <a:rPr lang="en-US" b="1" dirty="0">
                <a:latin typeface="Courier"/>
                <a:cs typeface="Courier"/>
              </a:rPr>
              <a:t>// Both threads execute:</a:t>
            </a:r>
          </a:p>
          <a:p>
            <a:pPr marL="0" indent="0">
              <a:buNone/>
            </a:pPr>
            <a:r>
              <a:rPr lang="en-US" b="1" dirty="0" err="1">
                <a:latin typeface="Courier"/>
                <a:cs typeface="Courier"/>
              </a:rPr>
              <a:t>ld</a:t>
            </a:r>
            <a:r>
              <a:rPr lang="en-US" b="1" dirty="0">
                <a:latin typeface="Courier"/>
                <a:cs typeface="Courier"/>
              </a:rPr>
              <a:t> </a:t>
            </a:r>
            <a:r>
              <a:rPr lang="en-US" b="1" dirty="0" err="1">
                <a:latin typeface="Courier"/>
                <a:cs typeface="Courier"/>
              </a:rPr>
              <a:t>xdata</a:t>
            </a:r>
            <a:r>
              <a:rPr lang="en-US" b="1" dirty="0">
                <a:latin typeface="Courier"/>
                <a:cs typeface="Courier"/>
              </a:rPr>
              <a:t>, (</a:t>
            </a:r>
            <a:r>
              <a:rPr lang="en-US" b="1" dirty="0" err="1">
                <a:latin typeface="Courier"/>
                <a:cs typeface="Courier"/>
              </a:rPr>
              <a:t>xdatap</a:t>
            </a:r>
            <a:r>
              <a:rPr lang="en-US" b="1" dirty="0">
                <a:latin typeface="Courier"/>
                <a:cs typeface="Courier"/>
              </a:rPr>
              <a:t>)</a:t>
            </a:r>
          </a:p>
          <a:p>
            <a:pPr marL="0" indent="0">
              <a:buNone/>
            </a:pPr>
            <a:r>
              <a:rPr lang="en-US" b="1" dirty="0">
                <a:latin typeface="Courier"/>
                <a:cs typeface="Courier"/>
              </a:rPr>
              <a:t>add </a:t>
            </a:r>
            <a:r>
              <a:rPr lang="en-US" b="1" dirty="0" err="1">
                <a:latin typeface="Courier"/>
                <a:cs typeface="Courier"/>
              </a:rPr>
              <a:t>xdata</a:t>
            </a:r>
            <a:r>
              <a:rPr lang="en-US" b="1" dirty="0">
                <a:latin typeface="Courier"/>
                <a:cs typeface="Courier"/>
              </a:rPr>
              <a:t>, 1</a:t>
            </a:r>
          </a:p>
          <a:p>
            <a:pPr marL="0" indent="0">
              <a:buNone/>
            </a:pPr>
            <a:r>
              <a:rPr lang="en-US" b="1" dirty="0" err="1">
                <a:latin typeface="Courier"/>
                <a:cs typeface="Courier"/>
              </a:rPr>
              <a:t>st</a:t>
            </a:r>
            <a:r>
              <a:rPr lang="en-US" b="1" dirty="0">
                <a:latin typeface="Courier"/>
                <a:cs typeface="Courier"/>
              </a:rPr>
              <a:t> </a:t>
            </a:r>
            <a:r>
              <a:rPr lang="en-US" b="1" dirty="0" err="1">
                <a:latin typeface="Courier"/>
                <a:cs typeface="Courier"/>
              </a:rPr>
              <a:t>xdata</a:t>
            </a:r>
            <a:r>
              <a:rPr lang="en-US" b="1" dirty="0">
                <a:latin typeface="Courier"/>
                <a:cs typeface="Courier"/>
              </a:rPr>
              <a:t>, (</a:t>
            </a:r>
            <a:r>
              <a:rPr lang="en-US" b="1" dirty="0" err="1">
                <a:latin typeface="Courier"/>
                <a:cs typeface="Courier"/>
              </a:rPr>
              <a:t>xdatap</a:t>
            </a:r>
            <a:r>
              <a:rPr lang="en-US" b="1" dirty="0">
                <a:latin typeface="Courier"/>
                <a:cs typeface="Courier"/>
              </a:rPr>
              <a:t>)</a:t>
            </a:r>
          </a:p>
        </p:txBody>
      </p:sp>
      <p:sp>
        <p:nvSpPr>
          <p:cNvPr id="7" name="Rectangle 6"/>
          <p:cNvSpPr/>
          <p:nvPr/>
        </p:nvSpPr>
        <p:spPr>
          <a:xfrm>
            <a:off x="5410200" y="2514600"/>
            <a:ext cx="1066800" cy="304800"/>
          </a:xfrm>
          <a:prstGeom prst="rect">
            <a:avLst/>
          </a:prstGeom>
          <a:solidFill>
            <a:srgbClr val="FFFFFF"/>
          </a:solidFill>
          <a:ln w="12700" cmpd="sng">
            <a:solidFill>
              <a:srgbClr val="000000"/>
            </a:solidFill>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400" eaLnBrk="0" fontAlgn="base" hangingPunct="0">
              <a:spcBef>
                <a:spcPct val="0"/>
              </a:spcBef>
              <a:spcAft>
                <a:spcPct val="0"/>
              </a:spcAft>
            </a:pPr>
            <a:r>
              <a:rPr lang="en-US" sz="2000" b="1" dirty="0">
                <a:latin typeface="Courier New"/>
                <a:ea typeface="ＭＳ Ｐゴシック" pitchFamily="18" charset="-128"/>
                <a:cs typeface="Courier New"/>
              </a:rPr>
              <a:t>data</a:t>
            </a:r>
          </a:p>
        </p:txBody>
      </p:sp>
      <p:sp>
        <p:nvSpPr>
          <p:cNvPr id="9" name="Oval 8"/>
          <p:cNvSpPr/>
          <p:nvPr/>
        </p:nvSpPr>
        <p:spPr>
          <a:xfrm>
            <a:off x="2514600" y="1676400"/>
            <a:ext cx="1752600" cy="1600200"/>
          </a:xfrm>
          <a:prstGeom prst="ellipse">
            <a:avLst/>
          </a:prstGeom>
          <a:solidFill>
            <a:srgbClr val="FFFFFF"/>
          </a:solidFill>
          <a:ln w="12700" cmpd="sng">
            <a:solidFill>
              <a:srgbClr val="000000"/>
            </a:solidFill>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400" eaLnBrk="0" fontAlgn="base" hangingPunct="0">
              <a:spcBef>
                <a:spcPct val="0"/>
              </a:spcBef>
              <a:spcAft>
                <a:spcPct val="0"/>
              </a:spcAft>
            </a:pPr>
            <a:r>
              <a:rPr lang="en-US" sz="2000" dirty="0">
                <a:latin typeface="Calibri"/>
                <a:ea typeface="ＭＳ Ｐゴシック" pitchFamily="18" charset="-128"/>
                <a:cs typeface="Calibri"/>
              </a:rPr>
              <a:t>Thread 1</a:t>
            </a:r>
          </a:p>
        </p:txBody>
      </p:sp>
      <p:sp>
        <p:nvSpPr>
          <p:cNvPr id="10" name="Oval 9"/>
          <p:cNvSpPr/>
          <p:nvPr/>
        </p:nvSpPr>
        <p:spPr>
          <a:xfrm>
            <a:off x="7543800" y="1676400"/>
            <a:ext cx="1905000" cy="1676400"/>
          </a:xfrm>
          <a:prstGeom prst="ellipse">
            <a:avLst/>
          </a:prstGeom>
          <a:solidFill>
            <a:srgbClr val="FFFFFF"/>
          </a:solidFill>
          <a:ln w="12700" cmpd="sng">
            <a:solidFill>
              <a:srgbClr val="000000"/>
            </a:solidFill>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400" eaLnBrk="0" fontAlgn="base" hangingPunct="0">
              <a:spcBef>
                <a:spcPct val="0"/>
              </a:spcBef>
              <a:spcAft>
                <a:spcPct val="0"/>
              </a:spcAft>
            </a:pPr>
            <a:r>
              <a:rPr lang="en-US" sz="2000" dirty="0">
                <a:latin typeface="Calibri"/>
                <a:ea typeface="ＭＳ Ｐゴシック" pitchFamily="18" charset="-128"/>
                <a:cs typeface="Calibri"/>
              </a:rPr>
              <a:t>Thread 2</a:t>
            </a:r>
          </a:p>
        </p:txBody>
      </p:sp>
      <p:cxnSp>
        <p:nvCxnSpPr>
          <p:cNvPr id="13" name="Straight Arrow Connector 12"/>
          <p:cNvCxnSpPr>
            <a:stCxn id="7" idx="3"/>
            <a:endCxn id="23" idx="1"/>
          </p:cNvCxnSpPr>
          <p:nvPr/>
        </p:nvCxnSpPr>
        <p:spPr bwMode="auto">
          <a:xfrm>
            <a:off x="6477000" y="2667000"/>
            <a:ext cx="1447800" cy="228600"/>
          </a:xfrm>
          <a:prstGeom prst="straightConnector1">
            <a:avLst/>
          </a:prstGeom>
          <a:solidFill>
            <a:schemeClr val="accent1"/>
          </a:solidFill>
          <a:ln w="12700" cap="flat" cmpd="sng" algn="ctr">
            <a:solidFill>
              <a:schemeClr val="tx1"/>
            </a:solidFill>
            <a:prstDash val="solid"/>
            <a:round/>
            <a:headEnd type="arrow" w="med" len="med"/>
            <a:tailEnd type="none"/>
          </a:ln>
          <a:effectLst/>
        </p:spPr>
      </p:cxnSp>
      <p:sp>
        <p:nvSpPr>
          <p:cNvPr id="16" name="TextBox 15"/>
          <p:cNvSpPr txBox="1"/>
          <p:nvPr/>
        </p:nvSpPr>
        <p:spPr>
          <a:xfrm>
            <a:off x="4953000" y="5638800"/>
            <a:ext cx="2623234" cy="584776"/>
          </a:xfrm>
          <a:prstGeom prst="rect">
            <a:avLst/>
          </a:prstGeom>
          <a:noFill/>
        </p:spPr>
        <p:txBody>
          <a:bodyPr wrap="none" rtlCol="0">
            <a:spAutoFit/>
          </a:bodyPr>
          <a:lstStyle/>
          <a:p>
            <a:r>
              <a:rPr lang="en-US" sz="3200" dirty="0">
                <a:latin typeface="Calibri"/>
                <a:cs typeface="Calibri"/>
              </a:rPr>
              <a:t>Is this correct?</a:t>
            </a:r>
          </a:p>
        </p:txBody>
      </p:sp>
      <p:sp>
        <p:nvSpPr>
          <p:cNvPr id="21" name="Rectangle 20"/>
          <p:cNvSpPr/>
          <p:nvPr/>
        </p:nvSpPr>
        <p:spPr>
          <a:xfrm>
            <a:off x="2819400" y="2667000"/>
            <a:ext cx="1066800" cy="304800"/>
          </a:xfrm>
          <a:prstGeom prst="rect">
            <a:avLst/>
          </a:prstGeom>
          <a:solidFill>
            <a:srgbClr val="FFFFFF"/>
          </a:solidFill>
          <a:ln w="12700" cmpd="sng">
            <a:solidFill>
              <a:srgbClr val="000000"/>
            </a:solidFill>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400" eaLnBrk="0" fontAlgn="base" hangingPunct="0">
              <a:spcBef>
                <a:spcPct val="0"/>
              </a:spcBef>
              <a:spcAft>
                <a:spcPct val="0"/>
              </a:spcAft>
            </a:pPr>
            <a:r>
              <a:rPr lang="en-US" sz="2000" b="1" dirty="0" err="1">
                <a:latin typeface="Courier New"/>
                <a:ea typeface="ＭＳ Ｐゴシック" pitchFamily="18" charset="-128"/>
                <a:cs typeface="Courier New"/>
              </a:rPr>
              <a:t>xdatap</a:t>
            </a:r>
            <a:endParaRPr lang="en-US" sz="2000" b="1" dirty="0">
              <a:latin typeface="Courier New"/>
              <a:ea typeface="ＭＳ Ｐゴシック" pitchFamily="18" charset="-128"/>
              <a:cs typeface="Courier New"/>
            </a:endParaRPr>
          </a:p>
        </p:txBody>
      </p:sp>
      <p:sp>
        <p:nvSpPr>
          <p:cNvPr id="23" name="Rectangle 22"/>
          <p:cNvSpPr/>
          <p:nvPr/>
        </p:nvSpPr>
        <p:spPr>
          <a:xfrm>
            <a:off x="7924800" y="2743200"/>
            <a:ext cx="1066800" cy="304800"/>
          </a:xfrm>
          <a:prstGeom prst="rect">
            <a:avLst/>
          </a:prstGeom>
          <a:solidFill>
            <a:srgbClr val="FFFFFF"/>
          </a:solidFill>
          <a:ln w="12700" cmpd="sng">
            <a:solidFill>
              <a:srgbClr val="000000"/>
            </a:solidFill>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400" eaLnBrk="0" fontAlgn="base" hangingPunct="0">
              <a:spcBef>
                <a:spcPct val="0"/>
              </a:spcBef>
              <a:spcAft>
                <a:spcPct val="0"/>
              </a:spcAft>
            </a:pPr>
            <a:r>
              <a:rPr lang="en-US" sz="2000" b="1" dirty="0" err="1">
                <a:latin typeface="Courier New"/>
                <a:ea typeface="ＭＳ Ｐゴシック" pitchFamily="18" charset="-128"/>
                <a:cs typeface="Courier New"/>
              </a:rPr>
              <a:t>xdatap</a:t>
            </a:r>
            <a:endParaRPr lang="en-US" sz="2000" b="1" dirty="0">
              <a:latin typeface="Courier New"/>
              <a:ea typeface="ＭＳ Ｐゴシック" pitchFamily="18" charset="-128"/>
              <a:cs typeface="Courier New"/>
            </a:endParaRPr>
          </a:p>
        </p:txBody>
      </p:sp>
      <p:cxnSp>
        <p:nvCxnSpPr>
          <p:cNvPr id="29" name="Straight Arrow Connector 28"/>
          <p:cNvCxnSpPr>
            <a:stCxn id="21" idx="3"/>
            <a:endCxn id="7" idx="1"/>
          </p:cNvCxnSpPr>
          <p:nvPr/>
        </p:nvCxnSpPr>
        <p:spPr bwMode="auto">
          <a:xfrm flipV="1">
            <a:off x="3886200" y="2667000"/>
            <a:ext cx="1524000" cy="152400"/>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spTree>
    <p:extLst>
      <p:ext uri="{BB962C8B-B14F-4D97-AF65-F5344CB8AC3E}">
        <p14:creationId xmlns:p14="http://schemas.microsoft.com/office/powerpoint/2010/main" val="9372714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6306" name="Rectangle 2"/>
          <p:cNvSpPr>
            <a:spLocks noGrp="1" noChangeArrowheads="1"/>
          </p:cNvSpPr>
          <p:nvPr>
            <p:ph type="title"/>
          </p:nvPr>
        </p:nvSpPr>
        <p:spPr>
          <a:noFill/>
          <a:ln/>
        </p:spPr>
        <p:txBody>
          <a:bodyPr vert="horz" lIns="90488" tIns="44450" rIns="90488" bIns="44450" rtlCol="0" anchor="b">
            <a:normAutofit/>
          </a:bodyPr>
          <a:lstStyle/>
          <a:p>
            <a:r>
              <a:rPr lang="en-US" dirty="0" err="1"/>
              <a:t>MutEx</a:t>
            </a:r>
            <a:r>
              <a:rPr lang="en-US" dirty="0"/>
              <a:t> with LD/ST in SC</a:t>
            </a:r>
          </a:p>
        </p:txBody>
      </p:sp>
      <p:sp>
        <p:nvSpPr>
          <p:cNvPr id="2" name="Content Placeholder 1">
            <a:extLst>
              <a:ext uri="{FF2B5EF4-FFF2-40B4-BE49-F238E27FC236}">
                <a16:creationId xmlns:a16="http://schemas.microsoft.com/office/drawing/2014/main" id="{D274A182-D11D-43D8-9901-21AC8BBA8B73}"/>
              </a:ext>
            </a:extLst>
          </p:cNvPr>
          <p:cNvSpPr>
            <a:spLocks noGrp="1"/>
          </p:cNvSpPr>
          <p:nvPr>
            <p:ph idx="1"/>
          </p:nvPr>
        </p:nvSpPr>
        <p:spPr/>
        <p:txBody>
          <a:bodyPr/>
          <a:lstStyle/>
          <a:p>
            <a:r>
              <a:rPr lang="en-US" dirty="0"/>
              <a:t>A protocol based on two shared variables c1 and c2. </a:t>
            </a:r>
          </a:p>
          <a:p>
            <a:r>
              <a:rPr lang="en-US" dirty="0"/>
              <a:t>Initially, both c1 and c2 are 0 (not busy)</a:t>
            </a:r>
          </a:p>
          <a:p>
            <a:endParaRPr lang="en-US" dirty="0"/>
          </a:p>
        </p:txBody>
      </p:sp>
      <p:sp>
        <p:nvSpPr>
          <p:cNvPr id="1506308" name="Rectangle 4"/>
          <p:cNvSpPr>
            <a:spLocks noChangeArrowheads="1"/>
          </p:cNvSpPr>
          <p:nvPr/>
        </p:nvSpPr>
        <p:spPr bwMode="auto">
          <a:xfrm>
            <a:off x="2300289" y="5241925"/>
            <a:ext cx="1804919" cy="397545"/>
          </a:xfrm>
          <a:prstGeom prst="rect">
            <a:avLst/>
          </a:prstGeom>
          <a:noFill/>
          <a:ln w="25400">
            <a:noFill/>
            <a:miter lim="800000"/>
            <a:headEnd/>
            <a:tailEnd/>
          </a:ln>
          <a:effectLst/>
        </p:spPr>
        <p:txBody>
          <a:bodyPr wrap="none" lIns="90488" tIns="44450" rIns="90488" bIns="44450">
            <a:prstTxWarp prst="textNoShape">
              <a:avLst/>
            </a:prstTxWarp>
            <a:spAutoFit/>
          </a:bodyPr>
          <a:lstStyle/>
          <a:p>
            <a:pPr eaLnBrk="0" hangingPunct="0"/>
            <a:r>
              <a:rPr lang="en-US" sz="2000" dirty="0">
                <a:solidFill>
                  <a:srgbClr val="000000"/>
                </a:solidFill>
              </a:rPr>
              <a:t>What is wrong?</a:t>
            </a:r>
          </a:p>
        </p:txBody>
      </p:sp>
      <p:grpSp>
        <p:nvGrpSpPr>
          <p:cNvPr id="1506309" name="Group 5"/>
          <p:cNvGrpSpPr>
            <a:grpSpLocks/>
          </p:cNvGrpSpPr>
          <p:nvPr/>
        </p:nvGrpSpPr>
        <p:grpSpPr bwMode="auto">
          <a:xfrm>
            <a:off x="2476501" y="2649539"/>
            <a:ext cx="7432675" cy="2001837"/>
            <a:chOff x="600" y="1477"/>
            <a:chExt cx="4682" cy="1261"/>
          </a:xfrm>
        </p:grpSpPr>
        <p:sp>
          <p:nvSpPr>
            <p:cNvPr id="1506310" name="Rectangle 6"/>
            <p:cNvSpPr>
              <a:spLocks noChangeArrowheads="1"/>
            </p:cNvSpPr>
            <p:nvPr/>
          </p:nvSpPr>
          <p:spPr bwMode="auto">
            <a:xfrm>
              <a:off x="654" y="1491"/>
              <a:ext cx="1994" cy="1208"/>
            </a:xfrm>
            <a:prstGeom prst="rect">
              <a:avLst/>
            </a:prstGeom>
            <a:noFill/>
            <a:ln w="25400">
              <a:noFill/>
              <a:miter lim="800000"/>
              <a:headEnd/>
              <a:tailEnd/>
            </a:ln>
            <a:effectLst/>
          </p:spPr>
          <p:txBody>
            <a:bodyPr wrap="none" lIns="90488" tIns="44450" rIns="90488" bIns="44450">
              <a:prstTxWarp prst="textNoShape">
                <a:avLst/>
              </a:prstTxWarp>
              <a:spAutoFit/>
            </a:bodyPr>
            <a:lstStyle/>
            <a:p>
              <a:pPr eaLnBrk="0" hangingPunct="0"/>
              <a:r>
                <a:rPr lang="en-US" sz="2000" i="1">
                  <a:solidFill>
                    <a:srgbClr val="000000"/>
                  </a:solidFill>
                  <a:latin typeface="Verdana" charset="0"/>
                </a:rPr>
                <a:t>Process 1</a:t>
              </a:r>
              <a:endParaRPr lang="en-US" sz="2000">
                <a:solidFill>
                  <a:srgbClr val="000000"/>
                </a:solidFill>
                <a:latin typeface="Verdana" charset="0"/>
              </a:endParaRPr>
            </a:p>
            <a:p>
              <a:pPr lvl="1" eaLnBrk="0" hangingPunct="0"/>
              <a:r>
                <a:rPr lang="en-US" sz="2000">
                  <a:solidFill>
                    <a:srgbClr val="000000"/>
                  </a:solidFill>
                  <a:latin typeface="Verdana" charset="0"/>
                </a:rPr>
                <a:t> </a:t>
              </a:r>
              <a:r>
                <a:rPr lang="en-US" sz="2000">
                  <a:solidFill>
                    <a:srgbClr val="56127A"/>
                  </a:solidFill>
                  <a:latin typeface="Verdana" charset="0"/>
                </a:rPr>
                <a:t>...</a:t>
              </a:r>
            </a:p>
            <a:p>
              <a:pPr lvl="1" eaLnBrk="0" hangingPunct="0"/>
              <a:r>
                <a:rPr lang="en-US" sz="2000">
                  <a:solidFill>
                    <a:srgbClr val="56127A"/>
                  </a:solidFill>
                  <a:latin typeface="Verdana" charset="0"/>
                </a:rPr>
                <a:t>c1=1;</a:t>
              </a:r>
            </a:p>
            <a:p>
              <a:pPr eaLnBrk="0" hangingPunct="0"/>
              <a:r>
                <a:rPr lang="en-US" sz="2000">
                  <a:solidFill>
                    <a:srgbClr val="56127A"/>
                  </a:solidFill>
                  <a:latin typeface="Verdana" charset="0"/>
                </a:rPr>
                <a:t>L:  </a:t>
              </a:r>
              <a:r>
                <a:rPr lang="en-US" sz="2000" i="1">
                  <a:solidFill>
                    <a:srgbClr val="56127A"/>
                  </a:solidFill>
                  <a:latin typeface="Verdana" charset="0"/>
                </a:rPr>
                <a:t>if</a:t>
              </a:r>
              <a:r>
                <a:rPr lang="en-US" sz="2000">
                  <a:solidFill>
                    <a:srgbClr val="56127A"/>
                  </a:solidFill>
                  <a:latin typeface="Verdana" charset="0"/>
                </a:rPr>
                <a:t> c2=1 </a:t>
              </a:r>
              <a:r>
                <a:rPr lang="en-US" sz="2000" i="1">
                  <a:solidFill>
                    <a:srgbClr val="56127A"/>
                  </a:solidFill>
                  <a:latin typeface="Verdana" charset="0"/>
                </a:rPr>
                <a:t>then go to </a:t>
              </a:r>
              <a:r>
                <a:rPr lang="en-US" sz="2000">
                  <a:solidFill>
                    <a:srgbClr val="56127A"/>
                  </a:solidFill>
                  <a:latin typeface="Verdana" charset="0"/>
                </a:rPr>
                <a:t>L</a:t>
              </a:r>
            </a:p>
            <a:p>
              <a:pPr lvl="1" eaLnBrk="0" hangingPunct="0"/>
              <a:r>
                <a:rPr lang="en-US" sz="2000">
                  <a:solidFill>
                    <a:srgbClr val="56127A"/>
                  </a:solidFill>
                  <a:latin typeface="Verdana" charset="0"/>
                </a:rPr>
                <a:t>  &lt; critical section&gt;</a:t>
              </a:r>
            </a:p>
            <a:p>
              <a:pPr lvl="1" eaLnBrk="0" hangingPunct="0"/>
              <a:r>
                <a:rPr lang="en-US" sz="2000">
                  <a:solidFill>
                    <a:srgbClr val="56127A"/>
                  </a:solidFill>
                  <a:latin typeface="Verdana" charset="0"/>
                </a:rPr>
                <a:t>c1=0;</a:t>
              </a:r>
            </a:p>
          </p:txBody>
        </p:sp>
        <p:sp>
          <p:nvSpPr>
            <p:cNvPr id="1506311" name="Rectangle 7"/>
            <p:cNvSpPr>
              <a:spLocks noChangeArrowheads="1"/>
            </p:cNvSpPr>
            <p:nvPr/>
          </p:nvSpPr>
          <p:spPr bwMode="auto">
            <a:xfrm>
              <a:off x="3118" y="1477"/>
              <a:ext cx="1994" cy="1208"/>
            </a:xfrm>
            <a:prstGeom prst="rect">
              <a:avLst/>
            </a:prstGeom>
            <a:noFill/>
            <a:ln w="25400">
              <a:noFill/>
              <a:miter lim="800000"/>
              <a:headEnd/>
              <a:tailEnd/>
            </a:ln>
            <a:effectLst/>
          </p:spPr>
          <p:txBody>
            <a:bodyPr wrap="none" lIns="90488" tIns="44450" rIns="90488" bIns="44450">
              <a:prstTxWarp prst="textNoShape">
                <a:avLst/>
              </a:prstTxWarp>
              <a:spAutoFit/>
            </a:bodyPr>
            <a:lstStyle/>
            <a:p>
              <a:pPr eaLnBrk="0" hangingPunct="0"/>
              <a:r>
                <a:rPr lang="en-US" sz="2000" i="1">
                  <a:solidFill>
                    <a:srgbClr val="000000"/>
                  </a:solidFill>
                  <a:latin typeface="Verdana" charset="0"/>
                </a:rPr>
                <a:t>Process 2</a:t>
              </a:r>
              <a:endParaRPr lang="en-US" sz="2000">
                <a:solidFill>
                  <a:srgbClr val="000000"/>
                </a:solidFill>
                <a:latin typeface="Verdana" charset="0"/>
              </a:endParaRPr>
            </a:p>
            <a:p>
              <a:pPr lvl="1" eaLnBrk="0" hangingPunct="0"/>
              <a:r>
                <a:rPr lang="en-US" sz="2000">
                  <a:solidFill>
                    <a:srgbClr val="000000"/>
                  </a:solidFill>
                  <a:latin typeface="Verdana" charset="0"/>
                </a:rPr>
                <a:t> ...</a:t>
              </a:r>
            </a:p>
            <a:p>
              <a:pPr lvl="1" eaLnBrk="0" hangingPunct="0"/>
              <a:r>
                <a:rPr lang="en-US" sz="2000">
                  <a:solidFill>
                    <a:srgbClr val="56127A"/>
                  </a:solidFill>
                  <a:latin typeface="Verdana" charset="0"/>
                </a:rPr>
                <a:t>c2=1;</a:t>
              </a:r>
            </a:p>
            <a:p>
              <a:pPr eaLnBrk="0" hangingPunct="0"/>
              <a:r>
                <a:rPr lang="en-US" sz="2000">
                  <a:solidFill>
                    <a:srgbClr val="56127A"/>
                  </a:solidFill>
                  <a:latin typeface="Verdana" charset="0"/>
                </a:rPr>
                <a:t>L:  </a:t>
              </a:r>
              <a:r>
                <a:rPr lang="en-US" sz="2000" i="1">
                  <a:solidFill>
                    <a:srgbClr val="56127A"/>
                  </a:solidFill>
                  <a:latin typeface="Verdana" charset="0"/>
                </a:rPr>
                <a:t>if</a:t>
              </a:r>
              <a:r>
                <a:rPr lang="en-US" sz="2000">
                  <a:solidFill>
                    <a:srgbClr val="56127A"/>
                  </a:solidFill>
                  <a:latin typeface="Verdana" charset="0"/>
                </a:rPr>
                <a:t> c1=1 </a:t>
              </a:r>
              <a:r>
                <a:rPr lang="en-US" sz="2000" i="1">
                  <a:solidFill>
                    <a:srgbClr val="56127A"/>
                  </a:solidFill>
                  <a:latin typeface="Verdana" charset="0"/>
                </a:rPr>
                <a:t>then go to </a:t>
              </a:r>
              <a:r>
                <a:rPr lang="en-US" sz="2000">
                  <a:solidFill>
                    <a:srgbClr val="56127A"/>
                  </a:solidFill>
                  <a:latin typeface="Verdana" charset="0"/>
                </a:rPr>
                <a:t>L</a:t>
              </a:r>
            </a:p>
            <a:p>
              <a:pPr lvl="1" eaLnBrk="0" hangingPunct="0"/>
              <a:r>
                <a:rPr lang="en-US" sz="2000">
                  <a:solidFill>
                    <a:srgbClr val="56127A"/>
                  </a:solidFill>
                  <a:latin typeface="Verdana" charset="0"/>
                </a:rPr>
                <a:t>  &lt; critical section&gt;</a:t>
              </a:r>
            </a:p>
            <a:p>
              <a:pPr lvl="1" eaLnBrk="0" hangingPunct="0"/>
              <a:r>
                <a:rPr lang="en-US" sz="2000">
                  <a:solidFill>
                    <a:srgbClr val="56127A"/>
                  </a:solidFill>
                  <a:latin typeface="Verdana" charset="0"/>
                </a:rPr>
                <a:t>c2=0;</a:t>
              </a:r>
            </a:p>
          </p:txBody>
        </p:sp>
        <p:sp>
          <p:nvSpPr>
            <p:cNvPr id="1506312" name="Rectangle 8"/>
            <p:cNvSpPr>
              <a:spLocks noChangeArrowheads="1"/>
            </p:cNvSpPr>
            <p:nvPr/>
          </p:nvSpPr>
          <p:spPr bwMode="auto">
            <a:xfrm>
              <a:off x="600" y="1750"/>
              <a:ext cx="2194" cy="988"/>
            </a:xfrm>
            <a:prstGeom prst="rect">
              <a:avLst/>
            </a:prstGeom>
            <a:noFill/>
            <a:ln w="12700">
              <a:solidFill>
                <a:srgbClr val="FF0000"/>
              </a:solidFill>
              <a:miter lim="800000"/>
              <a:headEnd/>
              <a:tailEnd/>
            </a:ln>
            <a:effectLst/>
          </p:spPr>
          <p:txBody>
            <a:bodyPr wrap="none" anchor="ctr">
              <a:prstTxWarp prst="textNoShape">
                <a:avLst/>
              </a:prstTxWarp>
            </a:bodyPr>
            <a:lstStyle/>
            <a:p>
              <a:pPr algn="ctr" eaLnBrk="0" hangingPunct="0">
                <a:spcBef>
                  <a:spcPct val="50000"/>
                </a:spcBef>
              </a:pPr>
              <a:endParaRPr lang="en-US" sz="1600">
                <a:solidFill>
                  <a:srgbClr val="000000"/>
                </a:solidFill>
                <a:latin typeface="Arial" charset="0"/>
              </a:endParaRPr>
            </a:p>
          </p:txBody>
        </p:sp>
        <p:sp>
          <p:nvSpPr>
            <p:cNvPr id="1506313" name="Rectangle 9"/>
            <p:cNvSpPr>
              <a:spLocks noChangeArrowheads="1"/>
            </p:cNvSpPr>
            <p:nvPr/>
          </p:nvSpPr>
          <p:spPr bwMode="auto">
            <a:xfrm>
              <a:off x="3088" y="1750"/>
              <a:ext cx="2194" cy="988"/>
            </a:xfrm>
            <a:prstGeom prst="rect">
              <a:avLst/>
            </a:prstGeom>
            <a:noFill/>
            <a:ln w="12700">
              <a:solidFill>
                <a:srgbClr val="FF0000"/>
              </a:solidFill>
              <a:miter lim="800000"/>
              <a:headEnd/>
              <a:tailEnd/>
            </a:ln>
            <a:effectLst/>
          </p:spPr>
          <p:txBody>
            <a:bodyPr wrap="none" anchor="ctr">
              <a:prstTxWarp prst="textNoShape">
                <a:avLst/>
              </a:prstTxWarp>
            </a:bodyPr>
            <a:lstStyle/>
            <a:p>
              <a:pPr algn="ctr" eaLnBrk="0" hangingPunct="0">
                <a:spcBef>
                  <a:spcPct val="50000"/>
                </a:spcBef>
              </a:pPr>
              <a:endParaRPr lang="en-US" sz="1600">
                <a:solidFill>
                  <a:srgbClr val="000000"/>
                </a:solidFill>
                <a:latin typeface="Arial" charset="0"/>
              </a:endParaRPr>
            </a:p>
          </p:txBody>
        </p:sp>
      </p:grpSp>
      <p:sp>
        <p:nvSpPr>
          <p:cNvPr id="1506314" name="Text Box 10"/>
          <p:cNvSpPr txBox="1">
            <a:spLocks noChangeArrowheads="1"/>
          </p:cNvSpPr>
          <p:nvPr/>
        </p:nvSpPr>
        <p:spPr bwMode="auto">
          <a:xfrm>
            <a:off x="5029201" y="5257801"/>
            <a:ext cx="1225015" cy="400110"/>
          </a:xfrm>
          <a:prstGeom prst="rect">
            <a:avLst/>
          </a:prstGeom>
          <a:noFill/>
          <a:ln w="9525">
            <a:noFill/>
            <a:miter lim="800000"/>
            <a:headEnd/>
            <a:tailEnd/>
          </a:ln>
          <a:effectLst/>
        </p:spPr>
        <p:txBody>
          <a:bodyPr wrap="none">
            <a:prstTxWarp prst="textNoShape">
              <a:avLst/>
            </a:prstTxWarp>
            <a:spAutoFit/>
          </a:bodyPr>
          <a:lstStyle/>
          <a:p>
            <a:r>
              <a:rPr lang="en-US" sz="2000" i="1" dirty="0">
                <a:solidFill>
                  <a:srgbClr val="FC0128"/>
                </a:solidFill>
              </a:rPr>
              <a:t>Deadlock!</a:t>
            </a:r>
          </a:p>
        </p:txBody>
      </p:sp>
    </p:spTree>
    <p:extLst>
      <p:ext uri="{BB962C8B-B14F-4D97-AF65-F5344CB8AC3E}">
        <p14:creationId xmlns:p14="http://schemas.microsoft.com/office/powerpoint/2010/main" val="364077611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063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0631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8354" name="Rectangle 2"/>
          <p:cNvSpPr>
            <a:spLocks noGrp="1" noChangeArrowheads="1"/>
          </p:cNvSpPr>
          <p:nvPr>
            <p:ph type="title"/>
          </p:nvPr>
        </p:nvSpPr>
        <p:spPr>
          <a:noFill/>
          <a:ln/>
        </p:spPr>
        <p:txBody>
          <a:bodyPr vert="horz" lIns="90488" tIns="44450" rIns="90488" bIns="44450" rtlCol="0" anchor="b">
            <a:normAutofit/>
          </a:bodyPr>
          <a:lstStyle/>
          <a:p>
            <a:r>
              <a:rPr lang="en-US" dirty="0" err="1"/>
              <a:t>MutEx</a:t>
            </a:r>
            <a:r>
              <a:rPr lang="en-US" dirty="0"/>
              <a:t> with LD/ST in SC	(2</a:t>
            </a:r>
            <a:r>
              <a:rPr lang="en-US" baseline="30000" dirty="0"/>
              <a:t>nd</a:t>
            </a:r>
            <a:r>
              <a:rPr lang="en-US" dirty="0"/>
              <a:t> attempt)</a:t>
            </a:r>
            <a:endParaRPr lang="en-US" sz="2000" i="1" dirty="0"/>
          </a:p>
        </p:txBody>
      </p:sp>
      <p:sp>
        <p:nvSpPr>
          <p:cNvPr id="2" name="Content Placeholder 1">
            <a:extLst>
              <a:ext uri="{FF2B5EF4-FFF2-40B4-BE49-F238E27FC236}">
                <a16:creationId xmlns:a16="http://schemas.microsoft.com/office/drawing/2014/main" id="{F6B4A053-40AF-45F5-AFDE-104D69FB0634}"/>
              </a:ext>
            </a:extLst>
          </p:cNvPr>
          <p:cNvSpPr>
            <a:spLocks noGrp="1"/>
          </p:cNvSpPr>
          <p:nvPr>
            <p:ph idx="1"/>
          </p:nvPr>
        </p:nvSpPr>
        <p:spPr/>
        <p:txBody>
          <a:bodyPr/>
          <a:lstStyle/>
          <a:p>
            <a:pPr eaLnBrk="0" hangingPunct="0"/>
            <a:r>
              <a:rPr lang="en-US" dirty="0">
                <a:solidFill>
                  <a:srgbClr val="000000"/>
                </a:solidFill>
              </a:rPr>
              <a:t>To avoid </a:t>
            </a:r>
            <a:r>
              <a:rPr lang="en-US" i="1" dirty="0">
                <a:solidFill>
                  <a:srgbClr val="000000"/>
                </a:solidFill>
              </a:rPr>
              <a:t>deadlock</a:t>
            </a:r>
            <a:r>
              <a:rPr lang="en-US" dirty="0">
                <a:solidFill>
                  <a:srgbClr val="000000"/>
                </a:solidFill>
              </a:rPr>
              <a:t>, let a process give up the reservation </a:t>
            </a:r>
          </a:p>
          <a:p>
            <a:pPr eaLnBrk="0" hangingPunct="0"/>
            <a:r>
              <a:rPr lang="en-US" dirty="0">
                <a:solidFill>
                  <a:srgbClr val="000000"/>
                </a:solidFill>
              </a:rPr>
              <a:t>(i.e. Process 1 sets c1 to 0) while waiting.</a:t>
            </a:r>
          </a:p>
          <a:p>
            <a:endParaRPr lang="en-US" dirty="0"/>
          </a:p>
          <a:p>
            <a:endParaRPr lang="en-US" dirty="0"/>
          </a:p>
          <a:p>
            <a:endParaRPr lang="en-US" dirty="0"/>
          </a:p>
          <a:p>
            <a:endParaRPr lang="en-US" dirty="0"/>
          </a:p>
          <a:p>
            <a:endParaRPr lang="en-US" dirty="0"/>
          </a:p>
          <a:p>
            <a:endParaRPr lang="en-US" dirty="0"/>
          </a:p>
          <a:p>
            <a:r>
              <a:rPr lang="en-US" dirty="0"/>
              <a:t>1. Deadlock impossible, but </a:t>
            </a:r>
            <a:r>
              <a:rPr lang="en-US" i="1" dirty="0" err="1"/>
              <a:t>livelock</a:t>
            </a:r>
            <a:r>
              <a:rPr lang="en-US" dirty="0"/>
              <a:t> may occur (low probability)</a:t>
            </a:r>
          </a:p>
          <a:p>
            <a:r>
              <a:rPr lang="en-US" dirty="0"/>
              <a:t>2. Unlucky processes never get lock (</a:t>
            </a:r>
            <a:r>
              <a:rPr lang="en-US" i="1" dirty="0"/>
              <a:t>starvation</a:t>
            </a:r>
            <a:r>
              <a:rPr lang="en-US" dirty="0"/>
              <a:t>)</a:t>
            </a:r>
          </a:p>
        </p:txBody>
      </p:sp>
      <p:grpSp>
        <p:nvGrpSpPr>
          <p:cNvPr id="1508357" name="Group 5"/>
          <p:cNvGrpSpPr>
            <a:grpSpLocks/>
          </p:cNvGrpSpPr>
          <p:nvPr/>
        </p:nvGrpSpPr>
        <p:grpSpPr bwMode="auto">
          <a:xfrm>
            <a:off x="2661320" y="2013245"/>
            <a:ext cx="7481888" cy="2286000"/>
            <a:chOff x="720" y="1412"/>
            <a:chExt cx="4713" cy="1440"/>
          </a:xfrm>
        </p:grpSpPr>
        <p:sp>
          <p:nvSpPr>
            <p:cNvPr id="1508358" name="Rectangle 6"/>
            <p:cNvSpPr>
              <a:spLocks noChangeArrowheads="1"/>
            </p:cNvSpPr>
            <p:nvPr/>
          </p:nvSpPr>
          <p:spPr bwMode="auto">
            <a:xfrm>
              <a:off x="720" y="1412"/>
              <a:ext cx="2054" cy="1400"/>
            </a:xfrm>
            <a:prstGeom prst="rect">
              <a:avLst/>
            </a:prstGeom>
            <a:noFill/>
            <a:ln w="25400">
              <a:noFill/>
              <a:miter lim="800000"/>
              <a:headEnd/>
              <a:tailEnd/>
            </a:ln>
            <a:effectLst/>
          </p:spPr>
          <p:txBody>
            <a:bodyPr wrap="none" lIns="90488" tIns="44450" rIns="90488" bIns="44450">
              <a:prstTxWarp prst="textNoShape">
                <a:avLst/>
              </a:prstTxWarp>
              <a:spAutoFit/>
            </a:bodyPr>
            <a:lstStyle/>
            <a:p>
              <a:pPr eaLnBrk="0" hangingPunct="0"/>
              <a:r>
                <a:rPr lang="en-US" sz="2000" i="1" dirty="0">
                  <a:solidFill>
                    <a:srgbClr val="000000"/>
                  </a:solidFill>
                  <a:latin typeface="Verdana" charset="0"/>
                </a:rPr>
                <a:t>Process 1</a:t>
              </a:r>
              <a:endParaRPr lang="en-US" sz="2000" dirty="0">
                <a:solidFill>
                  <a:srgbClr val="000000"/>
                </a:solidFill>
                <a:latin typeface="Verdana" charset="0"/>
              </a:endParaRPr>
            </a:p>
            <a:p>
              <a:pPr lvl="1" eaLnBrk="0" hangingPunct="0"/>
              <a:r>
                <a:rPr lang="en-US" sz="2000" dirty="0">
                  <a:solidFill>
                    <a:srgbClr val="000000"/>
                  </a:solidFill>
                  <a:latin typeface="Verdana" charset="0"/>
                </a:rPr>
                <a:t> </a:t>
              </a:r>
              <a:r>
                <a:rPr lang="en-US" sz="2000" dirty="0">
                  <a:solidFill>
                    <a:srgbClr val="56127A"/>
                  </a:solidFill>
                  <a:latin typeface="Verdana" charset="0"/>
                </a:rPr>
                <a:t>...</a:t>
              </a:r>
            </a:p>
            <a:p>
              <a:pPr eaLnBrk="0" hangingPunct="0"/>
              <a:r>
                <a:rPr lang="en-US" sz="2000" dirty="0">
                  <a:solidFill>
                    <a:srgbClr val="56127A"/>
                  </a:solidFill>
                  <a:latin typeface="Verdana" charset="0"/>
                </a:rPr>
                <a:t>L:  c1=1;</a:t>
              </a:r>
            </a:p>
            <a:p>
              <a:pPr lvl="1" eaLnBrk="0" hangingPunct="0"/>
              <a:r>
                <a:rPr lang="en-US" sz="2000" i="1" dirty="0">
                  <a:solidFill>
                    <a:srgbClr val="56127A"/>
                  </a:solidFill>
                  <a:latin typeface="Verdana" charset="0"/>
                </a:rPr>
                <a:t>if</a:t>
              </a:r>
              <a:r>
                <a:rPr lang="en-US" sz="2000" dirty="0">
                  <a:solidFill>
                    <a:srgbClr val="56127A"/>
                  </a:solidFill>
                  <a:latin typeface="Verdana" charset="0"/>
                </a:rPr>
                <a:t> c2=1 </a:t>
              </a:r>
              <a:r>
                <a:rPr lang="en-US" sz="2000" i="1" dirty="0">
                  <a:solidFill>
                    <a:srgbClr val="56127A"/>
                  </a:solidFill>
                  <a:latin typeface="Verdana" charset="0"/>
                </a:rPr>
                <a:t>then </a:t>
              </a:r>
            </a:p>
            <a:p>
              <a:pPr eaLnBrk="0" hangingPunct="0"/>
              <a:r>
                <a:rPr lang="en-US" sz="2000" dirty="0">
                  <a:solidFill>
                    <a:srgbClr val="56127A"/>
                  </a:solidFill>
                  <a:latin typeface="Verdana" charset="0"/>
                </a:rPr>
                <a:t>	{ c1=0; </a:t>
              </a:r>
              <a:r>
                <a:rPr lang="en-US" sz="2000" i="1" dirty="0">
                  <a:solidFill>
                    <a:srgbClr val="56127A"/>
                  </a:solidFill>
                  <a:latin typeface="Verdana" charset="0"/>
                </a:rPr>
                <a:t>go to </a:t>
              </a:r>
              <a:r>
                <a:rPr lang="en-US" sz="2000" dirty="0">
                  <a:solidFill>
                    <a:srgbClr val="56127A"/>
                  </a:solidFill>
                  <a:latin typeface="Verdana" charset="0"/>
                </a:rPr>
                <a:t>L}</a:t>
              </a:r>
            </a:p>
            <a:p>
              <a:pPr lvl="1" eaLnBrk="0" hangingPunct="0"/>
              <a:r>
                <a:rPr lang="en-US" sz="2000" dirty="0">
                  <a:solidFill>
                    <a:srgbClr val="56127A"/>
                  </a:solidFill>
                  <a:latin typeface="Verdana" charset="0"/>
                </a:rPr>
                <a:t>  &lt; critical section&gt;</a:t>
              </a:r>
            </a:p>
            <a:p>
              <a:pPr lvl="1" eaLnBrk="0" hangingPunct="0"/>
              <a:r>
                <a:rPr lang="en-US" sz="2000" dirty="0">
                  <a:solidFill>
                    <a:srgbClr val="56127A"/>
                  </a:solidFill>
                  <a:latin typeface="Verdana" charset="0"/>
                </a:rPr>
                <a:t>c1=0</a:t>
              </a:r>
            </a:p>
          </p:txBody>
        </p:sp>
        <p:sp>
          <p:nvSpPr>
            <p:cNvPr id="1508359" name="Rectangle 7"/>
            <p:cNvSpPr>
              <a:spLocks noChangeArrowheads="1"/>
            </p:cNvSpPr>
            <p:nvPr/>
          </p:nvSpPr>
          <p:spPr bwMode="auto">
            <a:xfrm>
              <a:off x="3224" y="1418"/>
              <a:ext cx="2054" cy="1400"/>
            </a:xfrm>
            <a:prstGeom prst="rect">
              <a:avLst/>
            </a:prstGeom>
            <a:noFill/>
            <a:ln w="25400">
              <a:noFill/>
              <a:miter lim="800000"/>
              <a:headEnd/>
              <a:tailEnd/>
            </a:ln>
            <a:effectLst/>
          </p:spPr>
          <p:txBody>
            <a:bodyPr wrap="none" lIns="90488" tIns="44450" rIns="90488" bIns="44450">
              <a:prstTxWarp prst="textNoShape">
                <a:avLst/>
              </a:prstTxWarp>
              <a:spAutoFit/>
            </a:bodyPr>
            <a:lstStyle/>
            <a:p>
              <a:pPr eaLnBrk="0" hangingPunct="0"/>
              <a:r>
                <a:rPr lang="en-US" sz="2000" i="1">
                  <a:solidFill>
                    <a:srgbClr val="000000"/>
                  </a:solidFill>
                  <a:latin typeface="Verdana" charset="0"/>
                </a:rPr>
                <a:t>Process 2</a:t>
              </a:r>
              <a:endParaRPr lang="en-US" sz="2000">
                <a:solidFill>
                  <a:srgbClr val="000000"/>
                </a:solidFill>
                <a:latin typeface="Verdana" charset="0"/>
              </a:endParaRPr>
            </a:p>
            <a:p>
              <a:pPr lvl="1" eaLnBrk="0" hangingPunct="0"/>
              <a:r>
                <a:rPr lang="en-US" sz="2000">
                  <a:solidFill>
                    <a:srgbClr val="000000"/>
                  </a:solidFill>
                  <a:latin typeface="Verdana" charset="0"/>
                </a:rPr>
                <a:t> </a:t>
              </a:r>
              <a:r>
                <a:rPr lang="en-US" sz="2000">
                  <a:solidFill>
                    <a:srgbClr val="56127A"/>
                  </a:solidFill>
                  <a:latin typeface="Verdana" charset="0"/>
                </a:rPr>
                <a:t>...</a:t>
              </a:r>
            </a:p>
            <a:p>
              <a:pPr eaLnBrk="0" hangingPunct="0"/>
              <a:r>
                <a:rPr lang="en-US" sz="2000">
                  <a:solidFill>
                    <a:srgbClr val="56127A"/>
                  </a:solidFill>
                  <a:latin typeface="Verdana" charset="0"/>
                </a:rPr>
                <a:t>L:  c2=1;</a:t>
              </a:r>
            </a:p>
            <a:p>
              <a:pPr lvl="1" eaLnBrk="0" hangingPunct="0"/>
              <a:r>
                <a:rPr lang="en-US" sz="2000" i="1">
                  <a:solidFill>
                    <a:srgbClr val="56127A"/>
                  </a:solidFill>
                  <a:latin typeface="Verdana" charset="0"/>
                </a:rPr>
                <a:t>if</a:t>
              </a:r>
              <a:r>
                <a:rPr lang="en-US" sz="2000">
                  <a:solidFill>
                    <a:srgbClr val="56127A"/>
                  </a:solidFill>
                  <a:latin typeface="Verdana" charset="0"/>
                </a:rPr>
                <a:t> c1=1 </a:t>
              </a:r>
              <a:r>
                <a:rPr lang="en-US" sz="2000" i="1">
                  <a:solidFill>
                    <a:srgbClr val="56127A"/>
                  </a:solidFill>
                  <a:latin typeface="Verdana" charset="0"/>
                </a:rPr>
                <a:t>then </a:t>
              </a:r>
            </a:p>
            <a:p>
              <a:pPr eaLnBrk="0" hangingPunct="0"/>
              <a:r>
                <a:rPr lang="en-US" sz="2000">
                  <a:solidFill>
                    <a:srgbClr val="56127A"/>
                  </a:solidFill>
                  <a:latin typeface="Verdana" charset="0"/>
                </a:rPr>
                <a:t>	{ c2=0; </a:t>
              </a:r>
              <a:r>
                <a:rPr lang="en-US" sz="2000" i="1">
                  <a:solidFill>
                    <a:srgbClr val="56127A"/>
                  </a:solidFill>
                  <a:latin typeface="Verdana" charset="0"/>
                </a:rPr>
                <a:t>go to </a:t>
              </a:r>
              <a:r>
                <a:rPr lang="en-US" sz="2000">
                  <a:solidFill>
                    <a:srgbClr val="56127A"/>
                  </a:solidFill>
                  <a:latin typeface="Verdana" charset="0"/>
                </a:rPr>
                <a:t>L}</a:t>
              </a:r>
            </a:p>
            <a:p>
              <a:pPr lvl="1" eaLnBrk="0" hangingPunct="0"/>
              <a:r>
                <a:rPr lang="en-US" sz="2000">
                  <a:solidFill>
                    <a:srgbClr val="56127A"/>
                  </a:solidFill>
                  <a:latin typeface="Verdana" charset="0"/>
                </a:rPr>
                <a:t>  &lt; critical section&gt;</a:t>
              </a:r>
            </a:p>
            <a:p>
              <a:pPr lvl="1" eaLnBrk="0" hangingPunct="0"/>
              <a:r>
                <a:rPr lang="en-US" sz="2000">
                  <a:solidFill>
                    <a:srgbClr val="56127A"/>
                  </a:solidFill>
                  <a:latin typeface="Verdana" charset="0"/>
                </a:rPr>
                <a:t>c2=0</a:t>
              </a:r>
            </a:p>
          </p:txBody>
        </p:sp>
        <p:sp>
          <p:nvSpPr>
            <p:cNvPr id="1508360" name="Rectangle 8"/>
            <p:cNvSpPr>
              <a:spLocks noChangeArrowheads="1"/>
            </p:cNvSpPr>
            <p:nvPr/>
          </p:nvSpPr>
          <p:spPr bwMode="auto">
            <a:xfrm>
              <a:off x="755" y="1699"/>
              <a:ext cx="2210" cy="1145"/>
            </a:xfrm>
            <a:prstGeom prst="rect">
              <a:avLst/>
            </a:prstGeom>
            <a:noFill/>
            <a:ln w="12700">
              <a:solidFill>
                <a:srgbClr val="FF0000"/>
              </a:solidFill>
              <a:miter lim="800000"/>
              <a:headEnd/>
              <a:tailEnd/>
            </a:ln>
            <a:effectLst/>
          </p:spPr>
          <p:txBody>
            <a:bodyPr wrap="none" anchor="ctr">
              <a:prstTxWarp prst="textNoShape">
                <a:avLst/>
              </a:prstTxWarp>
            </a:bodyPr>
            <a:lstStyle/>
            <a:p>
              <a:pPr algn="ctr" eaLnBrk="0" hangingPunct="0">
                <a:spcBef>
                  <a:spcPct val="50000"/>
                </a:spcBef>
              </a:pPr>
              <a:endParaRPr lang="en-US" sz="1600">
                <a:solidFill>
                  <a:srgbClr val="000000"/>
                </a:solidFill>
                <a:latin typeface="Arial" charset="0"/>
              </a:endParaRPr>
            </a:p>
          </p:txBody>
        </p:sp>
        <p:sp>
          <p:nvSpPr>
            <p:cNvPr id="1508361" name="Rectangle 9"/>
            <p:cNvSpPr>
              <a:spLocks noChangeArrowheads="1"/>
            </p:cNvSpPr>
            <p:nvPr/>
          </p:nvSpPr>
          <p:spPr bwMode="auto">
            <a:xfrm>
              <a:off x="3219" y="1703"/>
              <a:ext cx="2214" cy="1149"/>
            </a:xfrm>
            <a:prstGeom prst="rect">
              <a:avLst/>
            </a:prstGeom>
            <a:noFill/>
            <a:ln w="12700">
              <a:solidFill>
                <a:srgbClr val="FF0000"/>
              </a:solidFill>
              <a:miter lim="800000"/>
              <a:headEnd/>
              <a:tailEnd/>
            </a:ln>
            <a:effectLst/>
          </p:spPr>
          <p:txBody>
            <a:bodyPr wrap="none" anchor="ctr">
              <a:prstTxWarp prst="textNoShape">
                <a:avLst/>
              </a:prstTxWarp>
            </a:bodyPr>
            <a:lstStyle/>
            <a:p>
              <a:pPr algn="ctr" eaLnBrk="0" hangingPunct="0">
                <a:spcBef>
                  <a:spcPct val="50000"/>
                </a:spcBef>
              </a:pPr>
              <a:endParaRPr lang="en-US" sz="1600">
                <a:solidFill>
                  <a:srgbClr val="000000"/>
                </a:solidFill>
                <a:latin typeface="Arial" charset="0"/>
              </a:endParaRPr>
            </a:p>
          </p:txBody>
        </p:sp>
      </p:grpSp>
    </p:spTree>
    <p:extLst>
      <p:ext uri="{BB962C8B-B14F-4D97-AF65-F5344CB8AC3E}">
        <p14:creationId xmlns:p14="http://schemas.microsoft.com/office/powerpoint/2010/main" val="874067627"/>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0402" name="Rectangle 2"/>
          <p:cNvSpPr>
            <a:spLocks noGrp="1" noChangeArrowheads="1"/>
          </p:cNvSpPr>
          <p:nvPr>
            <p:ph type="title"/>
          </p:nvPr>
        </p:nvSpPr>
        <p:spPr>
          <a:noFill/>
          <a:ln/>
        </p:spPr>
        <p:txBody>
          <a:bodyPr vert="horz" lIns="90488" tIns="44450" rIns="90488" bIns="44450" rtlCol="0" anchor="b">
            <a:normAutofit fontScale="90000"/>
          </a:bodyPr>
          <a:lstStyle/>
          <a:p>
            <a:r>
              <a:rPr lang="en-US" dirty="0"/>
              <a:t>A Protocol for Mutual Exclusion (+ SC)</a:t>
            </a:r>
            <a:br>
              <a:rPr lang="en-US" sz="2000" dirty="0"/>
            </a:br>
            <a:r>
              <a:rPr lang="en-US" sz="2000" i="1" dirty="0"/>
              <a:t>T. Dekker, 1966</a:t>
            </a:r>
          </a:p>
        </p:txBody>
      </p:sp>
      <mc:AlternateContent xmlns:mc="http://schemas.openxmlformats.org/markup-compatibility/2006" xmlns:a14="http://schemas.microsoft.com/office/drawing/2010/main">
        <mc:Choice Requires="a14">
          <p:sp>
            <p:nvSpPr>
              <p:cNvPr id="2" name="Content Placeholder 1">
                <a:extLst>
                  <a:ext uri="{FF2B5EF4-FFF2-40B4-BE49-F238E27FC236}">
                    <a16:creationId xmlns:a16="http://schemas.microsoft.com/office/drawing/2014/main" id="{3538A772-3A87-4C4C-A083-4A5FE79415C7}"/>
                  </a:ext>
                </a:extLst>
              </p:cNvPr>
              <p:cNvSpPr>
                <a:spLocks noGrp="1"/>
              </p:cNvSpPr>
              <p:nvPr>
                <p:ph idx="1"/>
              </p:nvPr>
            </p:nvSpPr>
            <p:spPr>
              <a:xfrm>
                <a:off x="1097280" y="1103243"/>
                <a:ext cx="10058400" cy="5314596"/>
              </a:xfrm>
            </p:spPr>
            <p:txBody>
              <a:bodyPr>
                <a:normAutofit/>
              </a:bodyPr>
              <a:lstStyle/>
              <a:p>
                <a:r>
                  <a:rPr lang="en-US" dirty="0"/>
                  <a:t>A protocol based on 3 shared variables c1, c2 and </a:t>
                </a:r>
                <a:r>
                  <a:rPr lang="en-US" b="1" dirty="0"/>
                  <a:t>turn</a:t>
                </a:r>
                <a:r>
                  <a:rPr lang="en-US" dirty="0"/>
                  <a:t>. </a:t>
                </a:r>
              </a:p>
              <a:p>
                <a:r>
                  <a:rPr lang="en-US" dirty="0"/>
                  <a:t>Initially, both c1 and c2 are 0 (not busy)</a:t>
                </a:r>
              </a:p>
              <a:p>
                <a:endParaRPr lang="en-US" dirty="0"/>
              </a:p>
              <a:p>
                <a:endParaRPr lang="en-US" dirty="0"/>
              </a:p>
              <a:p>
                <a:endParaRPr lang="en-US" dirty="0"/>
              </a:p>
              <a:p>
                <a:endParaRPr lang="en-US" dirty="0"/>
              </a:p>
              <a:p>
                <a:endParaRPr lang="en-US" dirty="0"/>
              </a:p>
              <a:p>
                <a:endParaRPr lang="en-US" dirty="0"/>
              </a:p>
              <a:p>
                <a:r>
                  <a:rPr lang="en-US" dirty="0"/>
                  <a:t>turn = </a:t>
                </a:r>
                <a14:m>
                  <m:oMath xmlns:m="http://schemas.openxmlformats.org/officeDocument/2006/math">
                    <m:r>
                      <a:rPr lang="en-US" i="1" dirty="0" smtClean="0">
                        <a:latin typeface="Cambria Math" panose="02040503050406030204" pitchFamily="18" charset="0"/>
                      </a:rPr>
                      <m:t>𝑖</m:t>
                    </m:r>
                  </m:oMath>
                </a14:m>
                <a:r>
                  <a:rPr lang="en-US" dirty="0"/>
                  <a:t> ensures that only process </a:t>
                </a:r>
                <a14:m>
                  <m:oMath xmlns:m="http://schemas.openxmlformats.org/officeDocument/2006/math">
                    <m:r>
                      <a:rPr lang="en-US" i="1" dirty="0" smtClean="0">
                        <a:latin typeface="Cambria Math" panose="02040503050406030204" pitchFamily="18" charset="0"/>
                      </a:rPr>
                      <m:t>𝑖</m:t>
                    </m:r>
                  </m:oMath>
                </a14:m>
                <a:r>
                  <a:rPr lang="en-US" dirty="0"/>
                  <a:t> can wait </a:t>
                </a:r>
              </a:p>
              <a:p>
                <a:r>
                  <a:rPr lang="en-US" dirty="0"/>
                  <a:t>Variables c1 and c2 ensure mutual exclusion</a:t>
                </a:r>
              </a:p>
              <a:p>
                <a:r>
                  <a:rPr lang="en-US" dirty="0"/>
                  <a:t>Solution for n processes was given by Dijkstra and is quite tricky!</a:t>
                </a:r>
              </a:p>
              <a:p>
                <a:endParaRPr lang="en-US" dirty="0"/>
              </a:p>
            </p:txBody>
          </p:sp>
        </mc:Choice>
        <mc:Fallback xmlns="">
          <p:sp>
            <p:nvSpPr>
              <p:cNvPr id="2" name="Content Placeholder 1">
                <a:extLst>
                  <a:ext uri="{FF2B5EF4-FFF2-40B4-BE49-F238E27FC236}">
                    <a16:creationId xmlns:a16="http://schemas.microsoft.com/office/drawing/2014/main" id="{3538A772-3A87-4C4C-A083-4A5FE79415C7}"/>
                  </a:ext>
                </a:extLst>
              </p:cNvPr>
              <p:cNvSpPr>
                <a:spLocks noGrp="1" noRot="1" noChangeAspect="1" noMove="1" noResize="1" noEditPoints="1" noAdjustHandles="1" noChangeArrowheads="1" noChangeShapeType="1" noTextEdit="1"/>
              </p:cNvSpPr>
              <p:nvPr>
                <p:ph idx="1"/>
              </p:nvPr>
            </p:nvSpPr>
            <p:spPr>
              <a:xfrm>
                <a:off x="1097280" y="1103243"/>
                <a:ext cx="10058400" cy="5314596"/>
              </a:xfrm>
              <a:blipFill>
                <a:blip r:embed="rId3"/>
                <a:stretch>
                  <a:fillRect l="-606" t="-1261"/>
                </a:stretch>
              </a:blipFill>
            </p:spPr>
            <p:txBody>
              <a:bodyPr/>
              <a:lstStyle/>
              <a:p>
                <a:r>
                  <a:rPr lang="en-US">
                    <a:noFill/>
                  </a:rPr>
                  <a:t> </a:t>
                </a:r>
              </a:p>
            </p:txBody>
          </p:sp>
        </mc:Fallback>
      </mc:AlternateContent>
      <p:sp>
        <p:nvSpPr>
          <p:cNvPr id="1510403" name="Rectangle 3"/>
          <p:cNvSpPr>
            <a:spLocks noChangeArrowheads="1"/>
          </p:cNvSpPr>
          <p:nvPr/>
        </p:nvSpPr>
        <p:spPr bwMode="auto">
          <a:xfrm>
            <a:off x="2647951" y="1905367"/>
            <a:ext cx="3172344" cy="2551981"/>
          </a:xfrm>
          <a:prstGeom prst="rect">
            <a:avLst/>
          </a:prstGeom>
          <a:noFill/>
          <a:ln w="25400">
            <a:noFill/>
            <a:miter lim="800000"/>
            <a:headEnd/>
            <a:tailEnd/>
          </a:ln>
          <a:effectLst/>
        </p:spPr>
        <p:txBody>
          <a:bodyPr wrap="none" lIns="90488" tIns="44450" rIns="90488" bIns="44450">
            <a:prstTxWarp prst="textNoShape">
              <a:avLst/>
            </a:prstTxWarp>
            <a:spAutoFit/>
          </a:bodyPr>
          <a:lstStyle/>
          <a:p>
            <a:pPr eaLnBrk="0" hangingPunct="0"/>
            <a:r>
              <a:rPr lang="en-US" sz="2000" i="1">
                <a:solidFill>
                  <a:srgbClr val="000000"/>
                </a:solidFill>
                <a:latin typeface="Verdana" charset="0"/>
              </a:rPr>
              <a:t>Process 1</a:t>
            </a:r>
            <a:endParaRPr lang="en-US" sz="2000">
              <a:solidFill>
                <a:srgbClr val="000000"/>
              </a:solidFill>
              <a:latin typeface="Verdana" charset="0"/>
            </a:endParaRPr>
          </a:p>
          <a:p>
            <a:pPr lvl="1" eaLnBrk="0" hangingPunct="0"/>
            <a:r>
              <a:rPr lang="en-US" sz="2000">
                <a:solidFill>
                  <a:srgbClr val="56127A"/>
                </a:solidFill>
                <a:latin typeface="Verdana" charset="0"/>
              </a:rPr>
              <a:t>...</a:t>
            </a:r>
          </a:p>
          <a:p>
            <a:pPr lvl="1" eaLnBrk="0" hangingPunct="0"/>
            <a:r>
              <a:rPr lang="en-US" sz="2000">
                <a:solidFill>
                  <a:srgbClr val="56127A"/>
                </a:solidFill>
                <a:latin typeface="Verdana" charset="0"/>
              </a:rPr>
              <a:t>c1=1;</a:t>
            </a:r>
          </a:p>
          <a:p>
            <a:pPr lvl="1" eaLnBrk="0" hangingPunct="0"/>
            <a:r>
              <a:rPr lang="en-US" sz="2000">
                <a:solidFill>
                  <a:srgbClr val="56127A"/>
                </a:solidFill>
                <a:latin typeface="Verdana" charset="0"/>
              </a:rPr>
              <a:t>turn = 1;</a:t>
            </a:r>
          </a:p>
          <a:p>
            <a:pPr eaLnBrk="0" hangingPunct="0"/>
            <a:r>
              <a:rPr lang="en-US" sz="2000">
                <a:solidFill>
                  <a:srgbClr val="56127A"/>
                </a:solidFill>
                <a:latin typeface="Verdana" charset="0"/>
              </a:rPr>
              <a:t>L: </a:t>
            </a:r>
            <a:r>
              <a:rPr lang="en-US" sz="2000" i="1">
                <a:solidFill>
                  <a:srgbClr val="56127A"/>
                </a:solidFill>
                <a:latin typeface="Verdana" charset="0"/>
              </a:rPr>
              <a:t>if</a:t>
            </a:r>
            <a:r>
              <a:rPr lang="en-US" sz="2000">
                <a:solidFill>
                  <a:srgbClr val="56127A"/>
                </a:solidFill>
                <a:latin typeface="Verdana" charset="0"/>
              </a:rPr>
              <a:t> c2=1 &amp; turn=1 </a:t>
            </a:r>
          </a:p>
          <a:p>
            <a:pPr lvl="2" eaLnBrk="0" hangingPunct="0"/>
            <a:r>
              <a:rPr lang="en-US" sz="2000" i="1">
                <a:solidFill>
                  <a:srgbClr val="56127A"/>
                </a:solidFill>
                <a:latin typeface="Verdana" charset="0"/>
              </a:rPr>
              <a:t>	then go to </a:t>
            </a:r>
            <a:r>
              <a:rPr lang="en-US" sz="2000">
                <a:solidFill>
                  <a:srgbClr val="56127A"/>
                </a:solidFill>
                <a:latin typeface="Verdana" charset="0"/>
              </a:rPr>
              <a:t>L</a:t>
            </a:r>
          </a:p>
          <a:p>
            <a:pPr lvl="1" eaLnBrk="0" hangingPunct="0"/>
            <a:r>
              <a:rPr lang="en-US" sz="2000">
                <a:solidFill>
                  <a:srgbClr val="56127A"/>
                </a:solidFill>
                <a:latin typeface="Verdana" charset="0"/>
              </a:rPr>
              <a:t>  &lt; critical section&gt;</a:t>
            </a:r>
          </a:p>
          <a:p>
            <a:pPr lvl="1" eaLnBrk="0" hangingPunct="0"/>
            <a:r>
              <a:rPr lang="en-US" sz="2000">
                <a:solidFill>
                  <a:srgbClr val="56127A"/>
                </a:solidFill>
                <a:latin typeface="Verdana" charset="0"/>
              </a:rPr>
              <a:t>c1=0;</a:t>
            </a:r>
          </a:p>
        </p:txBody>
      </p:sp>
      <p:sp>
        <p:nvSpPr>
          <p:cNvPr id="1510406" name="Rectangle 6"/>
          <p:cNvSpPr>
            <a:spLocks noChangeArrowheads="1"/>
          </p:cNvSpPr>
          <p:nvPr/>
        </p:nvSpPr>
        <p:spPr bwMode="auto">
          <a:xfrm>
            <a:off x="6686551" y="1905367"/>
            <a:ext cx="3172344" cy="2551981"/>
          </a:xfrm>
          <a:prstGeom prst="rect">
            <a:avLst/>
          </a:prstGeom>
          <a:noFill/>
          <a:ln w="25400">
            <a:noFill/>
            <a:miter lim="800000"/>
            <a:headEnd/>
            <a:tailEnd/>
          </a:ln>
          <a:effectLst/>
        </p:spPr>
        <p:txBody>
          <a:bodyPr wrap="none" lIns="90488" tIns="44450" rIns="90488" bIns="44450">
            <a:prstTxWarp prst="textNoShape">
              <a:avLst/>
            </a:prstTxWarp>
            <a:spAutoFit/>
          </a:bodyPr>
          <a:lstStyle/>
          <a:p>
            <a:pPr eaLnBrk="0" hangingPunct="0"/>
            <a:r>
              <a:rPr lang="en-US" sz="2000" i="1">
                <a:solidFill>
                  <a:srgbClr val="000000"/>
                </a:solidFill>
                <a:latin typeface="Verdana" charset="0"/>
              </a:rPr>
              <a:t>Process 2</a:t>
            </a:r>
            <a:endParaRPr lang="en-US" sz="2000">
              <a:solidFill>
                <a:srgbClr val="000000"/>
              </a:solidFill>
              <a:latin typeface="Verdana" charset="0"/>
            </a:endParaRPr>
          </a:p>
          <a:p>
            <a:pPr lvl="1" eaLnBrk="0" hangingPunct="0"/>
            <a:r>
              <a:rPr lang="en-US" sz="2000">
                <a:solidFill>
                  <a:srgbClr val="56127A"/>
                </a:solidFill>
                <a:latin typeface="Verdana" charset="0"/>
              </a:rPr>
              <a:t>...</a:t>
            </a:r>
          </a:p>
          <a:p>
            <a:pPr lvl="1" eaLnBrk="0" hangingPunct="0"/>
            <a:r>
              <a:rPr lang="en-US" sz="2000">
                <a:solidFill>
                  <a:srgbClr val="56127A"/>
                </a:solidFill>
                <a:latin typeface="Verdana" charset="0"/>
              </a:rPr>
              <a:t>c2=1;</a:t>
            </a:r>
          </a:p>
          <a:p>
            <a:pPr lvl="1" eaLnBrk="0" hangingPunct="0"/>
            <a:r>
              <a:rPr lang="en-US" sz="2000">
                <a:solidFill>
                  <a:srgbClr val="56127A"/>
                </a:solidFill>
                <a:latin typeface="Verdana" charset="0"/>
              </a:rPr>
              <a:t>turn = 2;</a:t>
            </a:r>
          </a:p>
          <a:p>
            <a:pPr eaLnBrk="0" hangingPunct="0"/>
            <a:r>
              <a:rPr lang="en-US" sz="2000">
                <a:solidFill>
                  <a:srgbClr val="56127A"/>
                </a:solidFill>
                <a:latin typeface="Verdana" charset="0"/>
              </a:rPr>
              <a:t>L: </a:t>
            </a:r>
            <a:r>
              <a:rPr lang="en-US" sz="2000" i="1">
                <a:solidFill>
                  <a:srgbClr val="56127A"/>
                </a:solidFill>
                <a:latin typeface="Verdana" charset="0"/>
              </a:rPr>
              <a:t>if</a:t>
            </a:r>
            <a:r>
              <a:rPr lang="en-US" sz="2000">
                <a:solidFill>
                  <a:srgbClr val="56127A"/>
                </a:solidFill>
                <a:latin typeface="Verdana" charset="0"/>
              </a:rPr>
              <a:t> c1=1 &amp; turn=2 </a:t>
            </a:r>
          </a:p>
          <a:p>
            <a:pPr eaLnBrk="0" hangingPunct="0"/>
            <a:r>
              <a:rPr lang="en-US" sz="2000" i="1">
                <a:solidFill>
                  <a:srgbClr val="56127A"/>
                </a:solidFill>
                <a:latin typeface="Verdana" charset="0"/>
              </a:rPr>
              <a:t>		then go to </a:t>
            </a:r>
            <a:r>
              <a:rPr lang="en-US" sz="2000">
                <a:solidFill>
                  <a:srgbClr val="56127A"/>
                </a:solidFill>
                <a:latin typeface="Verdana" charset="0"/>
              </a:rPr>
              <a:t>L</a:t>
            </a:r>
          </a:p>
          <a:p>
            <a:pPr lvl="1" eaLnBrk="0" hangingPunct="0"/>
            <a:r>
              <a:rPr lang="en-US" sz="2000">
                <a:solidFill>
                  <a:srgbClr val="56127A"/>
                </a:solidFill>
                <a:latin typeface="Verdana" charset="0"/>
              </a:rPr>
              <a:t>  &lt; critical section&gt;</a:t>
            </a:r>
          </a:p>
          <a:p>
            <a:pPr lvl="1" eaLnBrk="0" hangingPunct="0"/>
            <a:r>
              <a:rPr lang="en-US" sz="2000">
                <a:solidFill>
                  <a:srgbClr val="56127A"/>
                </a:solidFill>
                <a:latin typeface="Verdana" charset="0"/>
              </a:rPr>
              <a:t>c2=0;</a:t>
            </a:r>
          </a:p>
        </p:txBody>
      </p:sp>
      <p:sp>
        <p:nvSpPr>
          <p:cNvPr id="1510407" name="Rectangle 7"/>
          <p:cNvSpPr>
            <a:spLocks noChangeArrowheads="1"/>
          </p:cNvSpPr>
          <p:nvPr/>
        </p:nvSpPr>
        <p:spPr bwMode="auto">
          <a:xfrm>
            <a:off x="2613026" y="2359391"/>
            <a:ext cx="3822700" cy="2043112"/>
          </a:xfrm>
          <a:prstGeom prst="rect">
            <a:avLst/>
          </a:prstGeom>
          <a:noFill/>
          <a:ln w="12700">
            <a:solidFill>
              <a:srgbClr val="FF0000"/>
            </a:solidFill>
            <a:miter lim="800000"/>
            <a:headEnd/>
            <a:tailEnd/>
          </a:ln>
          <a:effectLst/>
        </p:spPr>
        <p:txBody>
          <a:bodyPr wrap="none" anchor="ctr">
            <a:prstTxWarp prst="textNoShape">
              <a:avLst/>
            </a:prstTxWarp>
          </a:bodyPr>
          <a:lstStyle/>
          <a:p>
            <a:pPr algn="ctr" eaLnBrk="0" hangingPunct="0">
              <a:spcBef>
                <a:spcPct val="50000"/>
              </a:spcBef>
            </a:pPr>
            <a:endParaRPr lang="en-US" sz="1600">
              <a:solidFill>
                <a:srgbClr val="000000"/>
              </a:solidFill>
              <a:latin typeface="Arial" charset="0"/>
            </a:endParaRPr>
          </a:p>
        </p:txBody>
      </p:sp>
      <p:sp>
        <p:nvSpPr>
          <p:cNvPr id="1510408" name="Rectangle 8"/>
          <p:cNvSpPr>
            <a:spLocks noChangeArrowheads="1"/>
          </p:cNvSpPr>
          <p:nvPr/>
        </p:nvSpPr>
        <p:spPr bwMode="auto">
          <a:xfrm>
            <a:off x="6600826" y="2359391"/>
            <a:ext cx="3822700" cy="2043112"/>
          </a:xfrm>
          <a:prstGeom prst="rect">
            <a:avLst/>
          </a:prstGeom>
          <a:noFill/>
          <a:ln w="12700">
            <a:solidFill>
              <a:srgbClr val="FF0000"/>
            </a:solidFill>
            <a:miter lim="800000"/>
            <a:headEnd/>
            <a:tailEnd/>
          </a:ln>
          <a:effectLst/>
        </p:spPr>
        <p:txBody>
          <a:bodyPr wrap="none" anchor="ctr">
            <a:prstTxWarp prst="textNoShape">
              <a:avLst/>
            </a:prstTxWarp>
          </a:bodyPr>
          <a:lstStyle/>
          <a:p>
            <a:pPr algn="ctr" eaLnBrk="0" hangingPunct="0">
              <a:spcBef>
                <a:spcPct val="50000"/>
              </a:spcBef>
            </a:pPr>
            <a:endParaRPr lang="en-US" sz="1600">
              <a:solidFill>
                <a:srgbClr val="000000"/>
              </a:solidFill>
              <a:latin typeface="Arial" charset="0"/>
            </a:endParaRPr>
          </a:p>
        </p:txBody>
      </p:sp>
    </p:spTree>
    <p:extLst>
      <p:ext uri="{BB962C8B-B14F-4D97-AF65-F5344CB8AC3E}">
        <p14:creationId xmlns:p14="http://schemas.microsoft.com/office/powerpoint/2010/main" val="114051686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8" end="8"/>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9" end="9"/>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Components of Mutual Exclusion</a:t>
            </a:r>
          </a:p>
        </p:txBody>
      </p:sp>
      <p:sp>
        <p:nvSpPr>
          <p:cNvPr id="4" name="Content Placeholder 3">
            <a:extLst>
              <a:ext uri="{FF2B5EF4-FFF2-40B4-BE49-F238E27FC236}">
                <a16:creationId xmlns:a16="http://schemas.microsoft.com/office/drawing/2014/main" id="{82E0837B-CA35-4396-ACBB-2B4AC54C233E}"/>
              </a:ext>
            </a:extLst>
          </p:cNvPr>
          <p:cNvSpPr>
            <a:spLocks noGrp="1"/>
          </p:cNvSpPr>
          <p:nvPr>
            <p:ph idx="1"/>
          </p:nvPr>
        </p:nvSpPr>
        <p:spPr/>
        <p:txBody>
          <a:bodyPr/>
          <a:lstStyle/>
          <a:p>
            <a:r>
              <a:rPr lang="en-US" dirty="0"/>
              <a:t>Acquire</a:t>
            </a:r>
          </a:p>
          <a:p>
            <a:pPr lvl="1"/>
            <a:r>
              <a:rPr lang="en-US" dirty="0"/>
              <a:t>How to get into critical section</a:t>
            </a:r>
          </a:p>
          <a:p>
            <a:r>
              <a:rPr lang="en-US" dirty="0"/>
              <a:t>Wait algorithm</a:t>
            </a:r>
          </a:p>
          <a:p>
            <a:pPr lvl="1"/>
            <a:r>
              <a:rPr lang="en-US" dirty="0"/>
              <a:t>What to do if acquire fails</a:t>
            </a:r>
          </a:p>
          <a:p>
            <a:r>
              <a:rPr lang="en-US" dirty="0"/>
              <a:t>Release algorithm</a:t>
            </a:r>
          </a:p>
          <a:p>
            <a:pPr lvl="1"/>
            <a:r>
              <a:rPr lang="en-US" dirty="0"/>
              <a:t>How to let next thread into critical section</a:t>
            </a:r>
          </a:p>
          <a:p>
            <a:endParaRPr lang="en-US" dirty="0"/>
          </a:p>
          <a:p>
            <a:r>
              <a:rPr lang="en-US" dirty="0"/>
              <a:t>Can be implemented using LD/ST, but…</a:t>
            </a:r>
          </a:p>
          <a:p>
            <a:pPr lvl="1"/>
            <a:r>
              <a:rPr lang="en-US" dirty="0"/>
              <a:t>Need fences in weaker models</a:t>
            </a:r>
          </a:p>
          <a:p>
            <a:pPr lvl="1"/>
            <a:r>
              <a:rPr lang="en-US" dirty="0"/>
              <a:t>Doesn’t scale + </a:t>
            </a:r>
            <a:r>
              <a:rPr lang="en-US" b="1" dirty="0"/>
              <a:t>complex</a:t>
            </a:r>
          </a:p>
        </p:txBody>
      </p:sp>
    </p:spTree>
    <p:extLst>
      <p:ext uri="{BB962C8B-B14F-4D97-AF65-F5344CB8AC3E}">
        <p14:creationId xmlns:p14="http://schemas.microsoft.com/office/powerpoint/2010/main" val="7027143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r>
              <a:rPr lang="en-US" altLang="en-US"/>
              <a:t>Busy Waiting vs. Blocking</a:t>
            </a:r>
          </a:p>
        </p:txBody>
      </p:sp>
      <p:sp>
        <p:nvSpPr>
          <p:cNvPr id="2" name="Content Placeholder 1">
            <a:extLst>
              <a:ext uri="{FF2B5EF4-FFF2-40B4-BE49-F238E27FC236}">
                <a16:creationId xmlns:a16="http://schemas.microsoft.com/office/drawing/2014/main" id="{E9C0A905-9266-4D12-9177-165F29D39BCA}"/>
              </a:ext>
            </a:extLst>
          </p:cNvPr>
          <p:cNvSpPr>
            <a:spLocks noGrp="1"/>
          </p:cNvSpPr>
          <p:nvPr>
            <p:ph idx="1"/>
          </p:nvPr>
        </p:nvSpPr>
        <p:spPr/>
        <p:txBody>
          <a:bodyPr>
            <a:normAutofit/>
          </a:bodyPr>
          <a:lstStyle/>
          <a:p>
            <a:r>
              <a:rPr lang="en-US" dirty="0"/>
              <a:t>Threads spin in above algorithm if acquire fails</a:t>
            </a:r>
          </a:p>
          <a:p>
            <a:endParaRPr lang="en-US" dirty="0"/>
          </a:p>
          <a:p>
            <a:r>
              <a:rPr lang="en-US" dirty="0"/>
              <a:t>Busy-waiting is preferable when:</a:t>
            </a:r>
          </a:p>
          <a:p>
            <a:pPr lvl="1"/>
            <a:r>
              <a:rPr lang="en-US" dirty="0"/>
              <a:t>Scheduling overhead is larger than expected wait time</a:t>
            </a:r>
          </a:p>
          <a:p>
            <a:pPr lvl="1"/>
            <a:r>
              <a:rPr lang="en-US" dirty="0"/>
              <a:t>Schedule-based blocking is inappropriate (</a:t>
            </a:r>
            <a:r>
              <a:rPr lang="en-US" dirty="0" err="1"/>
              <a:t>eg</a:t>
            </a:r>
            <a:r>
              <a:rPr lang="en-US" dirty="0"/>
              <a:t>, OS)</a:t>
            </a:r>
          </a:p>
          <a:p>
            <a:endParaRPr lang="en-US" dirty="0"/>
          </a:p>
          <a:p>
            <a:r>
              <a:rPr lang="en-US" dirty="0"/>
              <a:t>Blocking is preferable when:</a:t>
            </a:r>
          </a:p>
          <a:p>
            <a:pPr lvl="1"/>
            <a:r>
              <a:rPr lang="en-US" dirty="0"/>
              <a:t>Long wait time &amp; other useful work to be done</a:t>
            </a:r>
          </a:p>
          <a:p>
            <a:pPr lvl="1"/>
            <a:r>
              <a:rPr lang="en-US" dirty="0"/>
              <a:t>Especially if core is needed to release the lock!</a:t>
            </a:r>
          </a:p>
          <a:p>
            <a:endParaRPr lang="en-US" dirty="0"/>
          </a:p>
          <a:p>
            <a:r>
              <a:rPr lang="en-US" dirty="0"/>
              <a:t>Hybrid </a:t>
            </a:r>
            <a:r>
              <a:rPr lang="en-US" i="1" dirty="0"/>
              <a:t>spin-then-block</a:t>
            </a:r>
            <a:r>
              <a:rPr lang="en-US" dirty="0"/>
              <a:t> often used</a:t>
            </a:r>
          </a:p>
          <a:p>
            <a:endParaRPr lang="en-US" dirty="0"/>
          </a:p>
        </p:txBody>
      </p:sp>
    </p:spTree>
    <p:extLst>
      <p:ext uri="{BB962C8B-B14F-4D97-AF65-F5344CB8AC3E}">
        <p14:creationId xmlns:p14="http://schemas.microsoft.com/office/powerpoint/2010/main" val="41036126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a:bodyPr>
          <a:lstStyle/>
          <a:p>
            <a:r>
              <a:rPr lang="en-US" dirty="0"/>
              <a:t>Need atomic primitive!</a:t>
            </a:r>
          </a:p>
        </p:txBody>
      </p:sp>
      <p:sp>
        <p:nvSpPr>
          <p:cNvPr id="2" name="Content Placeholder 1">
            <a:extLst>
              <a:ext uri="{FF2B5EF4-FFF2-40B4-BE49-F238E27FC236}">
                <a16:creationId xmlns:a16="http://schemas.microsoft.com/office/drawing/2014/main" id="{91FBC984-9EC6-42A0-B02B-F53B440C4B74}"/>
              </a:ext>
            </a:extLst>
          </p:cNvPr>
          <p:cNvSpPr>
            <a:spLocks noGrp="1"/>
          </p:cNvSpPr>
          <p:nvPr>
            <p:ph idx="1"/>
          </p:nvPr>
        </p:nvSpPr>
        <p:spPr/>
        <p:txBody>
          <a:bodyPr>
            <a:normAutofit/>
          </a:bodyPr>
          <a:lstStyle/>
          <a:p>
            <a:r>
              <a:rPr lang="en-US" dirty="0"/>
              <a:t>Many choices…</a:t>
            </a:r>
          </a:p>
          <a:p>
            <a:endParaRPr lang="en-US" dirty="0"/>
          </a:p>
          <a:p>
            <a:r>
              <a:rPr lang="en-US" dirty="0" err="1"/>
              <a:t>Test&amp;Set</a:t>
            </a:r>
            <a:r>
              <a:rPr lang="en-US" dirty="0"/>
              <a:t> – set to 1 and return old value</a:t>
            </a:r>
          </a:p>
          <a:p>
            <a:r>
              <a:rPr lang="en-US" dirty="0"/>
              <a:t>Swap – atomic swap of register + memory location</a:t>
            </a:r>
          </a:p>
          <a:p>
            <a:r>
              <a:rPr lang="en-US" dirty="0" err="1"/>
              <a:t>Fetch&amp;Op</a:t>
            </a:r>
            <a:endParaRPr lang="en-US" dirty="0"/>
          </a:p>
          <a:p>
            <a:pPr lvl="1"/>
            <a:r>
              <a:rPr lang="en-US" dirty="0"/>
              <a:t>E.g., </a:t>
            </a:r>
            <a:r>
              <a:rPr lang="en-US" dirty="0" err="1"/>
              <a:t>Fetch&amp;Increment</a:t>
            </a:r>
            <a:r>
              <a:rPr lang="en-US" dirty="0"/>
              <a:t>, </a:t>
            </a:r>
            <a:r>
              <a:rPr lang="en-US" dirty="0" err="1"/>
              <a:t>Fetch&amp;Add</a:t>
            </a:r>
            <a:r>
              <a:rPr lang="en-US" dirty="0"/>
              <a:t>, …</a:t>
            </a:r>
          </a:p>
          <a:p>
            <a:r>
              <a:rPr lang="en-US" dirty="0" err="1"/>
              <a:t>Compare&amp;Swap</a:t>
            </a:r>
            <a:r>
              <a:rPr lang="en-US" dirty="0"/>
              <a:t> – “if *mem == A then *mem == B”</a:t>
            </a:r>
          </a:p>
          <a:p>
            <a:r>
              <a:rPr lang="en-US" dirty="0"/>
              <a:t>Load-linked/Store-Conditional (LL/SC)</a:t>
            </a:r>
          </a:p>
          <a:p>
            <a:endParaRPr lang="en-US" dirty="0"/>
          </a:p>
        </p:txBody>
      </p:sp>
    </p:spTree>
    <p:extLst>
      <p:ext uri="{BB962C8B-B14F-4D97-AF65-F5344CB8AC3E}">
        <p14:creationId xmlns:p14="http://schemas.microsoft.com/office/powerpoint/2010/main" val="23267174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23"/>
          <p:cNvSpPr/>
          <p:nvPr/>
        </p:nvSpPr>
        <p:spPr>
          <a:xfrm>
            <a:off x="2819400" y="5417204"/>
            <a:ext cx="7315200" cy="381000"/>
          </a:xfrm>
          <a:prstGeom prst="rect">
            <a:avLst/>
          </a:prstGeom>
          <a:solidFill>
            <a:srgbClr val="BFF944"/>
          </a:solidFill>
          <a:ln w="12700" cmpd="sng">
            <a:solidFill>
              <a:srgbClr val="000000"/>
            </a:solidFill>
          </a:ln>
        </p:spPr>
        <p:txBody>
          <a:bodyPr rot="0" spcFirstLastPara="0" vertOverflow="overflow" horzOverflow="overflow" vert="horz" wrap="square" lIns="0" tIns="0" rIns="91440" bIns="0" numCol="1" spcCol="0" rtlCol="0" fromWordArt="0" anchor="ctr" anchorCtr="0" forceAA="0" compatLnSpc="1">
            <a:prstTxWarp prst="textNoShape">
              <a:avLst/>
            </a:prstTxWarp>
            <a:noAutofit/>
          </a:bodyPr>
          <a:lstStyle/>
          <a:p>
            <a:pPr algn="r" defTabSz="914400" eaLnBrk="0" fontAlgn="base" hangingPunct="0">
              <a:spcBef>
                <a:spcPct val="0"/>
              </a:spcBef>
              <a:spcAft>
                <a:spcPct val="0"/>
              </a:spcAft>
            </a:pPr>
            <a:r>
              <a:rPr lang="en-US" sz="2000" dirty="0">
                <a:latin typeface="Calibri"/>
                <a:ea typeface="ＭＳ Ｐゴシック" pitchFamily="18" charset="-128"/>
                <a:cs typeface="Calibri"/>
              </a:rPr>
              <a:t>Release Lock</a:t>
            </a:r>
          </a:p>
        </p:txBody>
      </p:sp>
      <p:sp>
        <p:nvSpPr>
          <p:cNvPr id="22" name="Rectangle 21"/>
          <p:cNvSpPr/>
          <p:nvPr/>
        </p:nvSpPr>
        <p:spPr>
          <a:xfrm>
            <a:off x="2819400" y="3588404"/>
            <a:ext cx="7315200" cy="762000"/>
          </a:xfrm>
          <a:prstGeom prst="rect">
            <a:avLst/>
          </a:prstGeom>
          <a:solidFill>
            <a:schemeClr val="accent5">
              <a:lumMod val="60000"/>
              <a:lumOff val="40000"/>
            </a:schemeClr>
          </a:solidFill>
          <a:ln w="12700" cmpd="sng">
            <a:solidFill>
              <a:srgbClr val="000000"/>
            </a:solidFill>
          </a:ln>
        </p:spPr>
        <p:txBody>
          <a:bodyPr rot="0" spcFirstLastPara="0" vertOverflow="overflow" horzOverflow="overflow" vert="horz" wrap="square" lIns="0" tIns="0" rIns="91440" bIns="0" numCol="1" spcCol="0" rtlCol="0" fromWordArt="0" anchor="ctr" anchorCtr="0" forceAA="0" compatLnSpc="1">
            <a:prstTxWarp prst="textNoShape">
              <a:avLst/>
            </a:prstTxWarp>
            <a:noAutofit/>
          </a:bodyPr>
          <a:lstStyle/>
          <a:p>
            <a:pPr algn="r" defTabSz="914400" eaLnBrk="0" fontAlgn="base" hangingPunct="0">
              <a:spcBef>
                <a:spcPct val="0"/>
              </a:spcBef>
              <a:spcAft>
                <a:spcPct val="0"/>
              </a:spcAft>
            </a:pPr>
            <a:r>
              <a:rPr lang="en-US" sz="2000" dirty="0">
                <a:latin typeface="Calibri"/>
                <a:ea typeface="ＭＳ Ｐゴシック" pitchFamily="18" charset="-128"/>
                <a:cs typeface="Calibri"/>
              </a:rPr>
              <a:t>Acquire Lock</a:t>
            </a:r>
          </a:p>
        </p:txBody>
      </p:sp>
      <p:sp>
        <p:nvSpPr>
          <p:cNvPr id="3" name="Rectangle 2"/>
          <p:cNvSpPr/>
          <p:nvPr/>
        </p:nvSpPr>
        <p:spPr>
          <a:xfrm>
            <a:off x="2819400" y="4350404"/>
            <a:ext cx="7315200" cy="1066800"/>
          </a:xfrm>
          <a:prstGeom prst="rect">
            <a:avLst/>
          </a:prstGeom>
          <a:solidFill>
            <a:srgbClr val="FDB8A2"/>
          </a:solidFill>
          <a:ln w="12700" cmpd="sng">
            <a:solidFill>
              <a:srgbClr val="000000"/>
            </a:solidFill>
          </a:ln>
        </p:spPr>
        <p:txBody>
          <a:bodyPr rot="0" spcFirstLastPara="0" vertOverflow="overflow" horzOverflow="overflow" vert="horz" wrap="square" lIns="0" tIns="0" rIns="91440" bIns="0" numCol="1" spcCol="0" rtlCol="0" fromWordArt="0" anchor="ctr" anchorCtr="0" forceAA="0" compatLnSpc="1">
            <a:prstTxWarp prst="textNoShape">
              <a:avLst/>
            </a:prstTxWarp>
            <a:noAutofit/>
          </a:bodyPr>
          <a:lstStyle/>
          <a:p>
            <a:pPr algn="r" defTabSz="914400" eaLnBrk="0" fontAlgn="base" hangingPunct="0">
              <a:spcBef>
                <a:spcPct val="0"/>
              </a:spcBef>
              <a:spcAft>
                <a:spcPct val="0"/>
              </a:spcAft>
            </a:pPr>
            <a:r>
              <a:rPr lang="en-US" sz="2000" dirty="0">
                <a:latin typeface="Calibri"/>
                <a:ea typeface="ＭＳ Ｐゴシック" pitchFamily="18" charset="-128"/>
                <a:cs typeface="Calibri"/>
              </a:rPr>
              <a:t>Critical Section</a:t>
            </a:r>
          </a:p>
        </p:txBody>
      </p:sp>
      <p:sp>
        <p:nvSpPr>
          <p:cNvPr id="35" name="Rectangle 34"/>
          <p:cNvSpPr/>
          <p:nvPr/>
        </p:nvSpPr>
        <p:spPr>
          <a:xfrm>
            <a:off x="5181600" y="1447800"/>
            <a:ext cx="1752600" cy="1676400"/>
          </a:xfrm>
          <a:prstGeom prst="rect">
            <a:avLst/>
          </a:prstGeom>
          <a:solidFill>
            <a:srgbClr val="FFFFFF"/>
          </a:solidFill>
          <a:ln w="12700" cmpd="sng">
            <a:solidFill>
              <a:srgbClr val="000000"/>
            </a:solidFill>
          </a:ln>
        </p:spPr>
        <p:txBody>
          <a:bodyPr rot="0" spcFirstLastPara="0" vertOverflow="overflow" horzOverflow="overflow" vert="horz" wrap="square" lIns="0" tIns="0" rIns="0" bIns="0" numCol="1" spcCol="0" rtlCol="0" fromWordArt="0" anchor="b" anchorCtr="0" forceAA="0" compatLnSpc="1">
            <a:prstTxWarp prst="textNoShape">
              <a:avLst/>
            </a:prstTxWarp>
            <a:noAutofit/>
          </a:bodyPr>
          <a:lstStyle/>
          <a:p>
            <a:pPr algn="ctr" defTabSz="914400" eaLnBrk="0" fontAlgn="base" hangingPunct="0">
              <a:spcBef>
                <a:spcPct val="0"/>
              </a:spcBef>
              <a:spcAft>
                <a:spcPct val="0"/>
              </a:spcAft>
            </a:pPr>
            <a:r>
              <a:rPr lang="en-US" sz="2000" dirty="0">
                <a:latin typeface="Calibri"/>
                <a:ea typeface="ＭＳ Ｐゴシック" pitchFamily="18" charset="-128"/>
                <a:cs typeface="Calibri"/>
              </a:rPr>
              <a:t>Memory</a:t>
            </a:r>
          </a:p>
        </p:txBody>
      </p:sp>
      <p:sp>
        <p:nvSpPr>
          <p:cNvPr id="2" name="Title 1"/>
          <p:cNvSpPr>
            <a:spLocks noGrp="1"/>
          </p:cNvSpPr>
          <p:nvPr>
            <p:ph type="title"/>
          </p:nvPr>
        </p:nvSpPr>
        <p:spPr/>
        <p:txBody>
          <a:bodyPr>
            <a:normAutofit fontScale="90000"/>
          </a:bodyPr>
          <a:lstStyle/>
          <a:p>
            <a:r>
              <a:rPr lang="en-US" dirty="0"/>
              <a:t>Mutual Exclusion with Atomic Swap</a:t>
            </a:r>
          </a:p>
        </p:txBody>
      </p:sp>
      <p:sp>
        <p:nvSpPr>
          <p:cNvPr id="5" name="Text Placeholder 4"/>
          <p:cNvSpPr>
            <a:spLocks noGrp="1"/>
          </p:cNvSpPr>
          <p:nvPr>
            <p:ph type="body" sz="quarter" idx="11"/>
          </p:nvPr>
        </p:nvSpPr>
        <p:spPr>
          <a:xfrm>
            <a:off x="2057400" y="3124200"/>
            <a:ext cx="6705600" cy="3810000"/>
          </a:xfrm>
        </p:spPr>
        <p:txBody>
          <a:bodyPr/>
          <a:lstStyle/>
          <a:p>
            <a:pPr marL="0" indent="0">
              <a:buNone/>
            </a:pPr>
            <a:r>
              <a:rPr lang="en-US" b="1" dirty="0">
                <a:latin typeface="Courier"/>
                <a:cs typeface="Courier"/>
              </a:rPr>
              <a:t>	li </a:t>
            </a:r>
            <a:r>
              <a:rPr lang="en-US" b="1" dirty="0" err="1">
                <a:latin typeface="Courier"/>
                <a:cs typeface="Courier"/>
              </a:rPr>
              <a:t>xone</a:t>
            </a:r>
            <a:r>
              <a:rPr lang="en-US" b="1" dirty="0">
                <a:latin typeface="Courier"/>
                <a:cs typeface="Courier"/>
              </a:rPr>
              <a:t>, 1</a:t>
            </a:r>
          </a:p>
          <a:p>
            <a:pPr marL="0" indent="0">
              <a:buNone/>
            </a:pPr>
            <a:r>
              <a:rPr lang="en-US" b="1" dirty="0">
                <a:latin typeface="Courier"/>
                <a:cs typeface="Courier"/>
              </a:rPr>
              <a:t>spin: </a:t>
            </a:r>
            <a:r>
              <a:rPr lang="en-US" b="1" dirty="0" err="1">
                <a:latin typeface="Courier"/>
                <a:cs typeface="Courier"/>
              </a:rPr>
              <a:t>amoswap</a:t>
            </a:r>
            <a:r>
              <a:rPr lang="en-US" b="1" dirty="0">
                <a:latin typeface="Courier"/>
                <a:cs typeface="Courier"/>
              </a:rPr>
              <a:t> </a:t>
            </a:r>
            <a:r>
              <a:rPr lang="en-US" b="1" dirty="0" err="1">
                <a:latin typeface="Courier"/>
                <a:cs typeface="Courier"/>
              </a:rPr>
              <a:t>xlock</a:t>
            </a:r>
            <a:r>
              <a:rPr lang="en-US" b="1" dirty="0">
                <a:latin typeface="Courier"/>
                <a:cs typeface="Courier"/>
              </a:rPr>
              <a:t>, </a:t>
            </a:r>
            <a:r>
              <a:rPr lang="en-US" b="1" dirty="0" err="1">
                <a:latin typeface="Courier"/>
                <a:cs typeface="Courier"/>
              </a:rPr>
              <a:t>xone</a:t>
            </a:r>
            <a:r>
              <a:rPr lang="en-US" b="1" dirty="0">
                <a:latin typeface="Courier"/>
                <a:cs typeface="Courier"/>
              </a:rPr>
              <a:t>, (</a:t>
            </a:r>
            <a:r>
              <a:rPr lang="en-US" b="1" dirty="0" err="1">
                <a:latin typeface="Courier"/>
                <a:cs typeface="Courier"/>
              </a:rPr>
              <a:t>xlockp</a:t>
            </a:r>
            <a:r>
              <a:rPr lang="en-US" b="1" dirty="0">
                <a:latin typeface="Courier"/>
                <a:cs typeface="Courier"/>
              </a:rPr>
              <a:t>)</a:t>
            </a:r>
          </a:p>
          <a:p>
            <a:pPr marL="0" indent="0">
              <a:buNone/>
            </a:pPr>
            <a:r>
              <a:rPr lang="en-US" b="1" dirty="0">
                <a:latin typeface="Courier"/>
                <a:cs typeface="Courier"/>
              </a:rPr>
              <a:t>	</a:t>
            </a:r>
            <a:r>
              <a:rPr lang="en-US" b="1" dirty="0" err="1">
                <a:latin typeface="Courier"/>
                <a:cs typeface="Courier"/>
              </a:rPr>
              <a:t>bnez</a:t>
            </a:r>
            <a:r>
              <a:rPr lang="en-US" b="1" dirty="0">
                <a:latin typeface="Courier"/>
                <a:cs typeface="Courier"/>
              </a:rPr>
              <a:t> </a:t>
            </a:r>
            <a:r>
              <a:rPr lang="en-US" b="1" dirty="0" err="1">
                <a:latin typeface="Courier"/>
                <a:cs typeface="Courier"/>
              </a:rPr>
              <a:t>xlock</a:t>
            </a:r>
            <a:r>
              <a:rPr lang="en-US" b="1" dirty="0">
                <a:latin typeface="Courier"/>
                <a:cs typeface="Courier"/>
              </a:rPr>
              <a:t>, spin</a:t>
            </a:r>
          </a:p>
          <a:p>
            <a:pPr marL="0" indent="0">
              <a:buNone/>
            </a:pPr>
            <a:r>
              <a:rPr lang="en-US" b="1" dirty="0">
                <a:latin typeface="Courier"/>
                <a:cs typeface="Courier"/>
              </a:rPr>
              <a:t>	</a:t>
            </a:r>
            <a:r>
              <a:rPr lang="en-US" b="1" dirty="0" err="1">
                <a:latin typeface="Courier"/>
                <a:cs typeface="Courier"/>
              </a:rPr>
              <a:t>ld</a:t>
            </a:r>
            <a:r>
              <a:rPr lang="en-US" b="1" dirty="0">
                <a:latin typeface="Courier"/>
                <a:cs typeface="Courier"/>
              </a:rPr>
              <a:t> </a:t>
            </a:r>
            <a:r>
              <a:rPr lang="en-US" b="1" dirty="0" err="1">
                <a:latin typeface="Courier"/>
                <a:cs typeface="Courier"/>
              </a:rPr>
              <a:t>xdata</a:t>
            </a:r>
            <a:r>
              <a:rPr lang="en-US" b="1" dirty="0">
                <a:latin typeface="Courier"/>
                <a:cs typeface="Courier"/>
              </a:rPr>
              <a:t>, (</a:t>
            </a:r>
            <a:r>
              <a:rPr lang="en-US" b="1" dirty="0" err="1">
                <a:latin typeface="Courier"/>
                <a:cs typeface="Courier"/>
              </a:rPr>
              <a:t>xdatap</a:t>
            </a:r>
            <a:r>
              <a:rPr lang="en-US" b="1" dirty="0">
                <a:latin typeface="Courier"/>
                <a:cs typeface="Courier"/>
              </a:rPr>
              <a:t>)</a:t>
            </a:r>
          </a:p>
          <a:p>
            <a:pPr marL="0" indent="0">
              <a:buNone/>
            </a:pPr>
            <a:r>
              <a:rPr lang="en-US" b="1" dirty="0">
                <a:latin typeface="Courier"/>
                <a:cs typeface="Courier"/>
              </a:rPr>
              <a:t>	add </a:t>
            </a:r>
            <a:r>
              <a:rPr lang="en-US" b="1" dirty="0" err="1">
                <a:latin typeface="Courier"/>
                <a:cs typeface="Courier"/>
              </a:rPr>
              <a:t>xdata</a:t>
            </a:r>
            <a:r>
              <a:rPr lang="en-US" b="1" dirty="0">
                <a:latin typeface="Courier"/>
                <a:cs typeface="Courier"/>
              </a:rPr>
              <a:t>, 1</a:t>
            </a:r>
          </a:p>
          <a:p>
            <a:pPr marL="0" indent="0">
              <a:buNone/>
            </a:pPr>
            <a:r>
              <a:rPr lang="en-US" b="1" dirty="0">
                <a:latin typeface="Courier"/>
                <a:cs typeface="Courier"/>
              </a:rPr>
              <a:t>	</a:t>
            </a:r>
            <a:r>
              <a:rPr lang="en-US" b="1" dirty="0" err="1">
                <a:latin typeface="Courier"/>
                <a:cs typeface="Courier"/>
              </a:rPr>
              <a:t>st</a:t>
            </a:r>
            <a:r>
              <a:rPr lang="en-US" b="1" dirty="0">
                <a:latin typeface="Courier"/>
                <a:cs typeface="Courier"/>
              </a:rPr>
              <a:t> </a:t>
            </a:r>
            <a:r>
              <a:rPr lang="en-US" b="1" dirty="0" err="1">
                <a:latin typeface="Courier"/>
                <a:cs typeface="Courier"/>
              </a:rPr>
              <a:t>xdata</a:t>
            </a:r>
            <a:r>
              <a:rPr lang="en-US" b="1" dirty="0">
                <a:latin typeface="Courier"/>
                <a:cs typeface="Courier"/>
              </a:rPr>
              <a:t>, (</a:t>
            </a:r>
            <a:r>
              <a:rPr lang="en-US" b="1" dirty="0" err="1">
                <a:latin typeface="Courier"/>
                <a:cs typeface="Courier"/>
              </a:rPr>
              <a:t>xdatap</a:t>
            </a:r>
            <a:r>
              <a:rPr lang="en-US" b="1" dirty="0">
                <a:latin typeface="Courier"/>
                <a:cs typeface="Courier"/>
              </a:rPr>
              <a:t>)</a:t>
            </a:r>
          </a:p>
          <a:p>
            <a:pPr marL="0" indent="0">
              <a:buNone/>
            </a:pPr>
            <a:r>
              <a:rPr lang="en-US" b="1" dirty="0">
                <a:latin typeface="Courier"/>
                <a:cs typeface="Courier"/>
              </a:rPr>
              <a:t>	</a:t>
            </a:r>
            <a:r>
              <a:rPr lang="en-US" b="1" dirty="0" err="1">
                <a:latin typeface="Courier"/>
                <a:cs typeface="Courier"/>
              </a:rPr>
              <a:t>st</a:t>
            </a:r>
            <a:r>
              <a:rPr lang="en-US" b="1" dirty="0">
                <a:latin typeface="Courier"/>
                <a:cs typeface="Courier"/>
              </a:rPr>
              <a:t> x0, (</a:t>
            </a:r>
            <a:r>
              <a:rPr lang="en-US" b="1" dirty="0" err="1">
                <a:latin typeface="Courier"/>
                <a:cs typeface="Courier"/>
              </a:rPr>
              <a:t>xlockp</a:t>
            </a:r>
            <a:r>
              <a:rPr lang="en-US" b="1" dirty="0">
                <a:latin typeface="Courier"/>
                <a:cs typeface="Courier"/>
              </a:rPr>
              <a:t>)</a:t>
            </a:r>
          </a:p>
        </p:txBody>
      </p:sp>
      <p:sp>
        <p:nvSpPr>
          <p:cNvPr id="7" name="Rectangle 6"/>
          <p:cNvSpPr/>
          <p:nvPr/>
        </p:nvSpPr>
        <p:spPr>
          <a:xfrm>
            <a:off x="5410200" y="2209800"/>
            <a:ext cx="1066800" cy="304800"/>
          </a:xfrm>
          <a:prstGeom prst="rect">
            <a:avLst/>
          </a:prstGeom>
          <a:solidFill>
            <a:srgbClr val="FFFFFF"/>
          </a:solidFill>
          <a:ln w="12700" cmpd="sng">
            <a:solidFill>
              <a:srgbClr val="000000"/>
            </a:solidFill>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400" eaLnBrk="0" fontAlgn="base" hangingPunct="0">
              <a:spcBef>
                <a:spcPct val="0"/>
              </a:spcBef>
              <a:spcAft>
                <a:spcPct val="0"/>
              </a:spcAft>
            </a:pPr>
            <a:r>
              <a:rPr lang="en-US" sz="2000" b="1" dirty="0">
                <a:latin typeface="Courier New"/>
                <a:ea typeface="ＭＳ Ｐゴシック" pitchFamily="18" charset="-128"/>
                <a:cs typeface="Courier New"/>
              </a:rPr>
              <a:t>data</a:t>
            </a:r>
          </a:p>
        </p:txBody>
      </p:sp>
      <p:sp>
        <p:nvSpPr>
          <p:cNvPr id="9" name="Oval 8"/>
          <p:cNvSpPr/>
          <p:nvPr/>
        </p:nvSpPr>
        <p:spPr>
          <a:xfrm>
            <a:off x="2514600" y="1371600"/>
            <a:ext cx="1752600" cy="1600200"/>
          </a:xfrm>
          <a:prstGeom prst="ellipse">
            <a:avLst/>
          </a:prstGeom>
          <a:solidFill>
            <a:srgbClr val="FFFFFF"/>
          </a:solidFill>
          <a:ln w="12700" cmpd="sng">
            <a:solidFill>
              <a:srgbClr val="000000"/>
            </a:solidFill>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400" eaLnBrk="0" fontAlgn="base" hangingPunct="0">
              <a:spcBef>
                <a:spcPct val="0"/>
              </a:spcBef>
              <a:spcAft>
                <a:spcPct val="0"/>
              </a:spcAft>
            </a:pPr>
            <a:r>
              <a:rPr lang="en-US" sz="2000" dirty="0">
                <a:latin typeface="Calibri"/>
                <a:ea typeface="ＭＳ Ｐゴシック" pitchFamily="18" charset="-128"/>
                <a:cs typeface="Calibri"/>
              </a:rPr>
              <a:t>Thread 1</a:t>
            </a:r>
          </a:p>
        </p:txBody>
      </p:sp>
      <p:sp>
        <p:nvSpPr>
          <p:cNvPr id="10" name="Oval 9"/>
          <p:cNvSpPr/>
          <p:nvPr/>
        </p:nvSpPr>
        <p:spPr>
          <a:xfrm>
            <a:off x="7543800" y="1371600"/>
            <a:ext cx="1905000" cy="1676400"/>
          </a:xfrm>
          <a:prstGeom prst="ellipse">
            <a:avLst/>
          </a:prstGeom>
          <a:solidFill>
            <a:srgbClr val="FFFFFF"/>
          </a:solidFill>
          <a:ln w="12700" cmpd="sng">
            <a:solidFill>
              <a:srgbClr val="000000"/>
            </a:solidFill>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400" eaLnBrk="0" fontAlgn="base" hangingPunct="0">
              <a:spcBef>
                <a:spcPct val="0"/>
              </a:spcBef>
              <a:spcAft>
                <a:spcPct val="0"/>
              </a:spcAft>
            </a:pPr>
            <a:r>
              <a:rPr lang="en-US" sz="2000" dirty="0">
                <a:latin typeface="Calibri"/>
                <a:ea typeface="ＭＳ Ｐゴシック" pitchFamily="18" charset="-128"/>
                <a:cs typeface="Calibri"/>
              </a:rPr>
              <a:t>Thread 2</a:t>
            </a:r>
          </a:p>
        </p:txBody>
      </p:sp>
      <p:cxnSp>
        <p:nvCxnSpPr>
          <p:cNvPr id="13" name="Straight Arrow Connector 12"/>
          <p:cNvCxnSpPr>
            <a:stCxn id="7" idx="3"/>
            <a:endCxn id="23" idx="1"/>
          </p:cNvCxnSpPr>
          <p:nvPr/>
        </p:nvCxnSpPr>
        <p:spPr bwMode="auto">
          <a:xfrm>
            <a:off x="6477000" y="2362200"/>
            <a:ext cx="1447800" cy="228600"/>
          </a:xfrm>
          <a:prstGeom prst="straightConnector1">
            <a:avLst/>
          </a:prstGeom>
          <a:solidFill>
            <a:schemeClr val="accent1"/>
          </a:solidFill>
          <a:ln w="12700" cap="flat" cmpd="sng" algn="ctr">
            <a:solidFill>
              <a:schemeClr val="tx1"/>
            </a:solidFill>
            <a:prstDash val="solid"/>
            <a:round/>
            <a:headEnd type="arrow" w="med" len="med"/>
            <a:tailEnd type="none"/>
          </a:ln>
          <a:effectLst/>
        </p:spPr>
      </p:cxnSp>
      <p:sp>
        <p:nvSpPr>
          <p:cNvPr id="21" name="Rectangle 20"/>
          <p:cNvSpPr/>
          <p:nvPr/>
        </p:nvSpPr>
        <p:spPr>
          <a:xfrm>
            <a:off x="2819400" y="2362200"/>
            <a:ext cx="1066800" cy="304800"/>
          </a:xfrm>
          <a:prstGeom prst="rect">
            <a:avLst/>
          </a:prstGeom>
          <a:solidFill>
            <a:srgbClr val="FFFFFF"/>
          </a:solidFill>
          <a:ln w="12700" cmpd="sng">
            <a:solidFill>
              <a:srgbClr val="000000"/>
            </a:solidFill>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400" eaLnBrk="0" fontAlgn="base" hangingPunct="0">
              <a:spcBef>
                <a:spcPct val="0"/>
              </a:spcBef>
              <a:spcAft>
                <a:spcPct val="0"/>
              </a:spcAft>
            </a:pPr>
            <a:r>
              <a:rPr lang="en-US" sz="2000" b="1" dirty="0" err="1">
                <a:latin typeface="Courier New"/>
                <a:ea typeface="ＭＳ Ｐゴシック" pitchFamily="18" charset="-128"/>
                <a:cs typeface="Courier New"/>
              </a:rPr>
              <a:t>xdatap</a:t>
            </a:r>
            <a:endParaRPr lang="en-US" sz="2000" b="1" dirty="0">
              <a:latin typeface="Courier New"/>
              <a:ea typeface="ＭＳ Ｐゴシック" pitchFamily="18" charset="-128"/>
              <a:cs typeface="Courier New"/>
            </a:endParaRPr>
          </a:p>
        </p:txBody>
      </p:sp>
      <p:sp>
        <p:nvSpPr>
          <p:cNvPr id="23" name="Rectangle 22"/>
          <p:cNvSpPr/>
          <p:nvPr/>
        </p:nvSpPr>
        <p:spPr>
          <a:xfrm>
            <a:off x="7924800" y="2438400"/>
            <a:ext cx="1066800" cy="304800"/>
          </a:xfrm>
          <a:prstGeom prst="rect">
            <a:avLst/>
          </a:prstGeom>
          <a:solidFill>
            <a:srgbClr val="FFFFFF"/>
          </a:solidFill>
          <a:ln w="12700" cmpd="sng">
            <a:solidFill>
              <a:srgbClr val="000000"/>
            </a:solidFill>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400" eaLnBrk="0" fontAlgn="base" hangingPunct="0">
              <a:spcBef>
                <a:spcPct val="0"/>
              </a:spcBef>
              <a:spcAft>
                <a:spcPct val="0"/>
              </a:spcAft>
            </a:pPr>
            <a:r>
              <a:rPr lang="en-US" sz="2000" b="1" dirty="0" err="1">
                <a:latin typeface="Courier New"/>
                <a:ea typeface="ＭＳ Ｐゴシック" pitchFamily="18" charset="-128"/>
                <a:cs typeface="Courier New"/>
              </a:rPr>
              <a:t>xdatap</a:t>
            </a:r>
            <a:endParaRPr lang="en-US" sz="2000" b="1" dirty="0">
              <a:latin typeface="Courier New"/>
              <a:ea typeface="ＭＳ Ｐゴシック" pitchFamily="18" charset="-128"/>
              <a:cs typeface="Courier New"/>
            </a:endParaRPr>
          </a:p>
        </p:txBody>
      </p:sp>
      <p:cxnSp>
        <p:nvCxnSpPr>
          <p:cNvPr id="29" name="Straight Arrow Connector 28"/>
          <p:cNvCxnSpPr>
            <a:stCxn id="21" idx="3"/>
            <a:endCxn id="7" idx="1"/>
          </p:cNvCxnSpPr>
          <p:nvPr/>
        </p:nvCxnSpPr>
        <p:spPr bwMode="auto">
          <a:xfrm flipV="1">
            <a:off x="3886200" y="2362200"/>
            <a:ext cx="1524000" cy="152400"/>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sp>
        <p:nvSpPr>
          <p:cNvPr id="15" name="Rectangle 14"/>
          <p:cNvSpPr/>
          <p:nvPr/>
        </p:nvSpPr>
        <p:spPr>
          <a:xfrm>
            <a:off x="5410200" y="1905000"/>
            <a:ext cx="1066800" cy="304800"/>
          </a:xfrm>
          <a:prstGeom prst="rect">
            <a:avLst/>
          </a:prstGeom>
          <a:solidFill>
            <a:srgbClr val="FFFFFF"/>
          </a:solidFill>
          <a:ln w="12700" cmpd="sng">
            <a:solidFill>
              <a:srgbClr val="000000"/>
            </a:solidFill>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400" eaLnBrk="0" fontAlgn="base" hangingPunct="0">
              <a:spcBef>
                <a:spcPct val="0"/>
              </a:spcBef>
              <a:spcAft>
                <a:spcPct val="0"/>
              </a:spcAft>
            </a:pPr>
            <a:r>
              <a:rPr lang="en-US" sz="2000" b="1" dirty="0">
                <a:latin typeface="Courier New"/>
                <a:ea typeface="ＭＳ Ｐゴシック" pitchFamily="18" charset="-128"/>
                <a:cs typeface="Courier New"/>
              </a:rPr>
              <a:t>lock</a:t>
            </a:r>
          </a:p>
        </p:txBody>
      </p:sp>
      <p:cxnSp>
        <p:nvCxnSpPr>
          <p:cNvPr id="17" name="Straight Arrow Connector 16"/>
          <p:cNvCxnSpPr>
            <a:stCxn id="18" idx="3"/>
            <a:endCxn id="15" idx="1"/>
          </p:cNvCxnSpPr>
          <p:nvPr/>
        </p:nvCxnSpPr>
        <p:spPr bwMode="auto">
          <a:xfrm>
            <a:off x="3886200" y="1828800"/>
            <a:ext cx="1524000" cy="228600"/>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sp>
        <p:nvSpPr>
          <p:cNvPr id="18" name="Rectangle 17"/>
          <p:cNvSpPr/>
          <p:nvPr/>
        </p:nvSpPr>
        <p:spPr>
          <a:xfrm>
            <a:off x="2819400" y="1676400"/>
            <a:ext cx="1066800" cy="304800"/>
          </a:xfrm>
          <a:prstGeom prst="rect">
            <a:avLst/>
          </a:prstGeom>
          <a:solidFill>
            <a:srgbClr val="FFFFFF"/>
          </a:solidFill>
          <a:ln w="12700" cmpd="sng">
            <a:solidFill>
              <a:srgbClr val="000000"/>
            </a:solidFill>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400" eaLnBrk="0" fontAlgn="base" hangingPunct="0">
              <a:spcBef>
                <a:spcPct val="0"/>
              </a:spcBef>
              <a:spcAft>
                <a:spcPct val="0"/>
              </a:spcAft>
            </a:pPr>
            <a:r>
              <a:rPr lang="en-US" sz="2000" b="1" dirty="0" err="1">
                <a:latin typeface="Courier New"/>
                <a:ea typeface="ＭＳ Ｐゴシック" pitchFamily="18" charset="-128"/>
                <a:cs typeface="Courier New"/>
              </a:rPr>
              <a:t>xlockp</a:t>
            </a:r>
            <a:endParaRPr lang="en-US" sz="2000" b="1" dirty="0">
              <a:latin typeface="Courier New"/>
              <a:ea typeface="ＭＳ Ｐゴシック" pitchFamily="18" charset="-128"/>
              <a:cs typeface="Courier New"/>
            </a:endParaRPr>
          </a:p>
        </p:txBody>
      </p:sp>
      <p:sp>
        <p:nvSpPr>
          <p:cNvPr id="19" name="Rectangle 18"/>
          <p:cNvSpPr/>
          <p:nvPr/>
        </p:nvSpPr>
        <p:spPr>
          <a:xfrm>
            <a:off x="7924800" y="1676400"/>
            <a:ext cx="1066800" cy="304800"/>
          </a:xfrm>
          <a:prstGeom prst="rect">
            <a:avLst/>
          </a:prstGeom>
          <a:solidFill>
            <a:srgbClr val="FFFFFF"/>
          </a:solidFill>
          <a:ln w="12700" cmpd="sng">
            <a:solidFill>
              <a:srgbClr val="000000"/>
            </a:solidFill>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400" eaLnBrk="0" fontAlgn="base" hangingPunct="0">
              <a:spcBef>
                <a:spcPct val="0"/>
              </a:spcBef>
              <a:spcAft>
                <a:spcPct val="0"/>
              </a:spcAft>
            </a:pPr>
            <a:r>
              <a:rPr lang="en-US" sz="2000" b="1" dirty="0" err="1">
                <a:latin typeface="Courier New"/>
                <a:ea typeface="ＭＳ Ｐゴシック" pitchFamily="18" charset="-128"/>
                <a:cs typeface="Courier New"/>
              </a:rPr>
              <a:t>xlockp</a:t>
            </a:r>
            <a:endParaRPr lang="en-US" sz="2000" b="1" dirty="0">
              <a:latin typeface="Courier New"/>
              <a:ea typeface="ＭＳ Ｐゴシック" pitchFamily="18" charset="-128"/>
              <a:cs typeface="Courier New"/>
            </a:endParaRPr>
          </a:p>
        </p:txBody>
      </p:sp>
      <p:cxnSp>
        <p:nvCxnSpPr>
          <p:cNvPr id="20" name="Straight Arrow Connector 19"/>
          <p:cNvCxnSpPr>
            <a:stCxn id="15" idx="3"/>
            <a:endCxn id="19" idx="1"/>
          </p:cNvCxnSpPr>
          <p:nvPr/>
        </p:nvCxnSpPr>
        <p:spPr bwMode="auto">
          <a:xfrm flipV="1">
            <a:off x="6477000" y="1828800"/>
            <a:ext cx="1447800" cy="228600"/>
          </a:xfrm>
          <a:prstGeom prst="straightConnector1">
            <a:avLst/>
          </a:prstGeom>
          <a:solidFill>
            <a:schemeClr val="accent1"/>
          </a:solidFill>
          <a:ln w="12700" cap="flat" cmpd="sng" algn="ctr">
            <a:solidFill>
              <a:schemeClr val="tx1"/>
            </a:solidFill>
            <a:prstDash val="solid"/>
            <a:round/>
            <a:headEnd type="arrow" w="med" len="med"/>
            <a:tailEnd type="none"/>
          </a:ln>
          <a:effectLst/>
        </p:spPr>
      </p:cxnSp>
      <p:sp>
        <p:nvSpPr>
          <p:cNvPr id="8" name="TextBox 7"/>
          <p:cNvSpPr txBox="1"/>
          <p:nvPr/>
        </p:nvSpPr>
        <p:spPr>
          <a:xfrm flipH="1">
            <a:off x="8357235" y="3135868"/>
            <a:ext cx="2987041" cy="369332"/>
          </a:xfrm>
          <a:prstGeom prst="rect">
            <a:avLst/>
          </a:prstGeom>
          <a:noFill/>
        </p:spPr>
        <p:txBody>
          <a:bodyPr wrap="square" rtlCol="0">
            <a:spAutoFit/>
          </a:bodyPr>
          <a:lstStyle/>
          <a:p>
            <a:r>
              <a:rPr lang="en-US" b="1" i="1" dirty="0">
                <a:latin typeface="Calibri"/>
                <a:cs typeface="Calibri"/>
              </a:rPr>
              <a:t>Assumes SC memory model</a:t>
            </a:r>
          </a:p>
        </p:txBody>
      </p:sp>
    </p:spTree>
    <p:extLst>
      <p:ext uri="{BB962C8B-B14F-4D97-AF65-F5344CB8AC3E}">
        <p14:creationId xmlns:p14="http://schemas.microsoft.com/office/powerpoint/2010/main" val="35089300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P spid="22" grpId="0" animBg="1"/>
      <p:bldP spid="3" grpId="0" animBg="1"/>
      <p:bldP spid="8"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23"/>
          <p:cNvSpPr/>
          <p:nvPr/>
        </p:nvSpPr>
        <p:spPr>
          <a:xfrm>
            <a:off x="2743200" y="5943599"/>
            <a:ext cx="7467600" cy="762000"/>
          </a:xfrm>
          <a:prstGeom prst="rect">
            <a:avLst/>
          </a:prstGeom>
          <a:solidFill>
            <a:srgbClr val="BFF944"/>
          </a:solidFill>
          <a:ln w="12700" cmpd="sng">
            <a:solidFill>
              <a:srgbClr val="000000"/>
            </a:solidFill>
          </a:ln>
        </p:spPr>
        <p:txBody>
          <a:bodyPr rot="0" spcFirstLastPara="0" vertOverflow="overflow" horzOverflow="overflow" vert="horz" wrap="square" lIns="0" tIns="0" rIns="91440" bIns="0" numCol="1" spcCol="0" rtlCol="0" fromWordArt="0" anchor="ctr" anchorCtr="0" forceAA="0" compatLnSpc="1">
            <a:prstTxWarp prst="textNoShape">
              <a:avLst/>
            </a:prstTxWarp>
            <a:noAutofit/>
          </a:bodyPr>
          <a:lstStyle/>
          <a:p>
            <a:pPr algn="r" defTabSz="914400" eaLnBrk="0" fontAlgn="base" hangingPunct="0">
              <a:spcBef>
                <a:spcPct val="0"/>
              </a:spcBef>
              <a:spcAft>
                <a:spcPct val="0"/>
              </a:spcAft>
            </a:pPr>
            <a:r>
              <a:rPr lang="en-US" sz="2000" dirty="0">
                <a:latin typeface="Calibri"/>
                <a:ea typeface="ＭＳ Ｐゴシック" pitchFamily="18" charset="-128"/>
                <a:cs typeface="Calibri"/>
              </a:rPr>
              <a:t>Release Lock</a:t>
            </a:r>
          </a:p>
        </p:txBody>
      </p:sp>
      <p:sp>
        <p:nvSpPr>
          <p:cNvPr id="22" name="Rectangle 21"/>
          <p:cNvSpPr/>
          <p:nvPr/>
        </p:nvSpPr>
        <p:spPr>
          <a:xfrm>
            <a:off x="2743200" y="3733799"/>
            <a:ext cx="7467600" cy="1066800"/>
          </a:xfrm>
          <a:prstGeom prst="rect">
            <a:avLst/>
          </a:prstGeom>
          <a:solidFill>
            <a:schemeClr val="accent5">
              <a:lumMod val="60000"/>
              <a:lumOff val="40000"/>
            </a:schemeClr>
          </a:solidFill>
          <a:ln w="12700" cmpd="sng">
            <a:solidFill>
              <a:srgbClr val="000000"/>
            </a:solidFill>
          </a:ln>
        </p:spPr>
        <p:txBody>
          <a:bodyPr rot="0" spcFirstLastPara="0" vertOverflow="overflow" horzOverflow="overflow" vert="horz" wrap="square" lIns="0" tIns="0" rIns="91440" bIns="0" numCol="1" spcCol="0" rtlCol="0" fromWordArt="0" anchor="ctr" anchorCtr="0" forceAA="0" compatLnSpc="1">
            <a:prstTxWarp prst="textNoShape">
              <a:avLst/>
            </a:prstTxWarp>
            <a:noAutofit/>
          </a:bodyPr>
          <a:lstStyle/>
          <a:p>
            <a:pPr algn="r" defTabSz="914400" eaLnBrk="0" fontAlgn="base" hangingPunct="0">
              <a:spcBef>
                <a:spcPct val="0"/>
              </a:spcBef>
              <a:spcAft>
                <a:spcPct val="0"/>
              </a:spcAft>
            </a:pPr>
            <a:r>
              <a:rPr lang="en-US" sz="2000" dirty="0">
                <a:latin typeface="Calibri"/>
                <a:ea typeface="ＭＳ Ｐゴシック" pitchFamily="18" charset="-128"/>
                <a:cs typeface="Calibri"/>
              </a:rPr>
              <a:t>Acquire Lock</a:t>
            </a:r>
          </a:p>
        </p:txBody>
      </p:sp>
      <p:sp>
        <p:nvSpPr>
          <p:cNvPr id="3" name="Rectangle 2"/>
          <p:cNvSpPr/>
          <p:nvPr/>
        </p:nvSpPr>
        <p:spPr>
          <a:xfrm>
            <a:off x="2743200" y="4800599"/>
            <a:ext cx="7467600" cy="1143000"/>
          </a:xfrm>
          <a:prstGeom prst="rect">
            <a:avLst/>
          </a:prstGeom>
          <a:solidFill>
            <a:srgbClr val="FDB8A2"/>
          </a:solidFill>
          <a:ln w="12700" cmpd="sng">
            <a:solidFill>
              <a:srgbClr val="000000"/>
            </a:solidFill>
          </a:ln>
        </p:spPr>
        <p:txBody>
          <a:bodyPr rot="0" spcFirstLastPara="0" vertOverflow="overflow" horzOverflow="overflow" vert="horz" wrap="square" lIns="0" tIns="0" rIns="91440" bIns="0" numCol="1" spcCol="0" rtlCol="0" fromWordArt="0" anchor="ctr" anchorCtr="0" forceAA="0" compatLnSpc="1">
            <a:prstTxWarp prst="textNoShape">
              <a:avLst/>
            </a:prstTxWarp>
            <a:noAutofit/>
          </a:bodyPr>
          <a:lstStyle/>
          <a:p>
            <a:pPr algn="r" defTabSz="914400" eaLnBrk="0" fontAlgn="base" hangingPunct="0">
              <a:spcBef>
                <a:spcPct val="0"/>
              </a:spcBef>
              <a:spcAft>
                <a:spcPct val="0"/>
              </a:spcAft>
            </a:pPr>
            <a:r>
              <a:rPr lang="en-US" sz="2000" dirty="0">
                <a:latin typeface="Calibri"/>
                <a:ea typeface="ＭＳ Ｐゴシック" pitchFamily="18" charset="-128"/>
                <a:cs typeface="Calibri"/>
              </a:rPr>
              <a:t>Critical Section</a:t>
            </a:r>
          </a:p>
        </p:txBody>
      </p:sp>
      <p:sp>
        <p:nvSpPr>
          <p:cNvPr id="35" name="Rectangle 34"/>
          <p:cNvSpPr/>
          <p:nvPr/>
        </p:nvSpPr>
        <p:spPr>
          <a:xfrm>
            <a:off x="5181600" y="1447800"/>
            <a:ext cx="1752600" cy="1676400"/>
          </a:xfrm>
          <a:prstGeom prst="rect">
            <a:avLst/>
          </a:prstGeom>
          <a:solidFill>
            <a:srgbClr val="FFFFFF"/>
          </a:solidFill>
          <a:ln w="12700" cmpd="sng">
            <a:solidFill>
              <a:srgbClr val="000000"/>
            </a:solidFill>
          </a:ln>
        </p:spPr>
        <p:txBody>
          <a:bodyPr rot="0" spcFirstLastPara="0" vertOverflow="overflow" horzOverflow="overflow" vert="horz" wrap="square" lIns="0" tIns="0" rIns="0" bIns="0" numCol="1" spcCol="0" rtlCol="0" fromWordArt="0" anchor="b" anchorCtr="0" forceAA="0" compatLnSpc="1">
            <a:prstTxWarp prst="textNoShape">
              <a:avLst/>
            </a:prstTxWarp>
            <a:noAutofit/>
          </a:bodyPr>
          <a:lstStyle/>
          <a:p>
            <a:pPr algn="ctr" defTabSz="914400" eaLnBrk="0" fontAlgn="base" hangingPunct="0">
              <a:spcBef>
                <a:spcPct val="0"/>
              </a:spcBef>
              <a:spcAft>
                <a:spcPct val="0"/>
              </a:spcAft>
            </a:pPr>
            <a:r>
              <a:rPr lang="en-US" sz="2000" dirty="0">
                <a:latin typeface="Calibri"/>
                <a:ea typeface="ＭＳ Ｐゴシック" pitchFamily="18" charset="-128"/>
                <a:cs typeface="Calibri"/>
              </a:rPr>
              <a:t>Memory</a:t>
            </a:r>
          </a:p>
        </p:txBody>
      </p:sp>
      <p:sp>
        <p:nvSpPr>
          <p:cNvPr id="5" name="Text Placeholder 4"/>
          <p:cNvSpPr>
            <a:spLocks noGrp="1"/>
          </p:cNvSpPr>
          <p:nvPr>
            <p:ph type="body" sz="quarter" idx="11"/>
          </p:nvPr>
        </p:nvSpPr>
        <p:spPr>
          <a:xfrm>
            <a:off x="1981200" y="2971800"/>
            <a:ext cx="7010400" cy="3810000"/>
          </a:xfrm>
        </p:spPr>
        <p:txBody>
          <a:bodyPr>
            <a:normAutofit fontScale="92500" lnSpcReduction="20000"/>
          </a:bodyPr>
          <a:lstStyle/>
          <a:p>
            <a:pPr marL="0" indent="0">
              <a:buNone/>
            </a:pPr>
            <a:endParaRPr lang="en-US" b="1" dirty="0">
              <a:latin typeface="Courier"/>
              <a:cs typeface="Courier"/>
            </a:endParaRPr>
          </a:p>
          <a:p>
            <a:pPr marL="0" indent="0">
              <a:buNone/>
            </a:pPr>
            <a:r>
              <a:rPr lang="en-US" b="1" dirty="0">
                <a:latin typeface="Courier"/>
                <a:cs typeface="Courier"/>
              </a:rPr>
              <a:t>	li </a:t>
            </a:r>
            <a:r>
              <a:rPr lang="en-US" b="1" dirty="0" err="1">
                <a:latin typeface="Courier"/>
                <a:cs typeface="Courier"/>
              </a:rPr>
              <a:t>xone</a:t>
            </a:r>
            <a:r>
              <a:rPr lang="en-US" b="1" dirty="0">
                <a:latin typeface="Courier"/>
                <a:cs typeface="Courier"/>
              </a:rPr>
              <a:t>, 1</a:t>
            </a:r>
          </a:p>
          <a:p>
            <a:pPr marL="0" indent="0">
              <a:buNone/>
            </a:pPr>
            <a:r>
              <a:rPr lang="en-US" b="1" dirty="0">
                <a:latin typeface="Courier"/>
                <a:cs typeface="Courier"/>
              </a:rPr>
              <a:t>spin: </a:t>
            </a:r>
            <a:r>
              <a:rPr lang="en-US" b="1" dirty="0" err="1">
                <a:latin typeface="Courier"/>
                <a:cs typeface="Courier"/>
              </a:rPr>
              <a:t>amoswap</a:t>
            </a:r>
            <a:r>
              <a:rPr lang="en-US" b="1" dirty="0">
                <a:latin typeface="Courier"/>
                <a:cs typeface="Courier"/>
              </a:rPr>
              <a:t> </a:t>
            </a:r>
            <a:r>
              <a:rPr lang="en-US" b="1" dirty="0" err="1">
                <a:latin typeface="Courier"/>
                <a:cs typeface="Courier"/>
              </a:rPr>
              <a:t>xlock</a:t>
            </a:r>
            <a:r>
              <a:rPr lang="en-US" b="1" dirty="0">
                <a:latin typeface="Courier"/>
                <a:cs typeface="Courier"/>
              </a:rPr>
              <a:t>, </a:t>
            </a:r>
            <a:r>
              <a:rPr lang="en-US" b="1" dirty="0" err="1">
                <a:latin typeface="Courier"/>
                <a:cs typeface="Courier"/>
              </a:rPr>
              <a:t>xone</a:t>
            </a:r>
            <a:r>
              <a:rPr lang="en-US" b="1" dirty="0">
                <a:latin typeface="Courier"/>
                <a:cs typeface="Courier"/>
              </a:rPr>
              <a:t>, (</a:t>
            </a:r>
            <a:r>
              <a:rPr lang="en-US" b="1" dirty="0" err="1">
                <a:latin typeface="Courier"/>
                <a:cs typeface="Courier"/>
              </a:rPr>
              <a:t>xlockp</a:t>
            </a:r>
            <a:r>
              <a:rPr lang="en-US" b="1" dirty="0">
                <a:latin typeface="Courier"/>
                <a:cs typeface="Courier"/>
              </a:rPr>
              <a:t>)</a:t>
            </a:r>
          </a:p>
          <a:p>
            <a:pPr marL="0" indent="0">
              <a:buNone/>
            </a:pPr>
            <a:r>
              <a:rPr lang="en-US" b="1" dirty="0">
                <a:latin typeface="Courier"/>
                <a:cs typeface="Courier"/>
              </a:rPr>
              <a:t>	</a:t>
            </a:r>
            <a:r>
              <a:rPr lang="en-US" b="1" dirty="0" err="1">
                <a:latin typeface="Courier"/>
                <a:cs typeface="Courier"/>
              </a:rPr>
              <a:t>bnez</a:t>
            </a:r>
            <a:r>
              <a:rPr lang="en-US" b="1" dirty="0">
                <a:latin typeface="Courier"/>
                <a:cs typeface="Courier"/>
              </a:rPr>
              <a:t> </a:t>
            </a:r>
            <a:r>
              <a:rPr lang="en-US" b="1" dirty="0" err="1">
                <a:latin typeface="Courier"/>
                <a:cs typeface="Courier"/>
              </a:rPr>
              <a:t>xlock</a:t>
            </a:r>
            <a:r>
              <a:rPr lang="en-US" b="1" dirty="0">
                <a:latin typeface="Courier"/>
                <a:cs typeface="Courier"/>
              </a:rPr>
              <a:t>, spin</a:t>
            </a:r>
          </a:p>
          <a:p>
            <a:pPr marL="0" indent="0">
              <a:buNone/>
            </a:pPr>
            <a:r>
              <a:rPr lang="en-US" b="1" dirty="0">
                <a:latin typeface="Courier"/>
                <a:cs typeface="Courier"/>
              </a:rPr>
              <a:t>	</a:t>
            </a:r>
            <a:r>
              <a:rPr lang="en-US" b="1" dirty="0" err="1">
                <a:latin typeface="Courier"/>
                <a:cs typeface="Courier"/>
              </a:rPr>
              <a:t>fence.r.r</a:t>
            </a:r>
            <a:endParaRPr lang="en-US" b="1" dirty="0">
              <a:latin typeface="Courier"/>
              <a:cs typeface="Courier"/>
            </a:endParaRPr>
          </a:p>
          <a:p>
            <a:pPr marL="0" indent="0">
              <a:buNone/>
            </a:pPr>
            <a:r>
              <a:rPr lang="en-US" b="1" dirty="0">
                <a:latin typeface="Courier"/>
                <a:cs typeface="Courier"/>
              </a:rPr>
              <a:t>	</a:t>
            </a:r>
            <a:r>
              <a:rPr lang="en-US" b="1" dirty="0" err="1">
                <a:latin typeface="Courier"/>
                <a:cs typeface="Courier"/>
              </a:rPr>
              <a:t>ld</a:t>
            </a:r>
            <a:r>
              <a:rPr lang="en-US" b="1" dirty="0">
                <a:latin typeface="Courier"/>
                <a:cs typeface="Courier"/>
              </a:rPr>
              <a:t> </a:t>
            </a:r>
            <a:r>
              <a:rPr lang="en-US" b="1" dirty="0" err="1">
                <a:latin typeface="Courier"/>
                <a:cs typeface="Courier"/>
              </a:rPr>
              <a:t>xdata</a:t>
            </a:r>
            <a:r>
              <a:rPr lang="en-US" b="1" dirty="0">
                <a:latin typeface="Courier"/>
                <a:cs typeface="Courier"/>
              </a:rPr>
              <a:t>, (</a:t>
            </a:r>
            <a:r>
              <a:rPr lang="en-US" b="1" dirty="0" err="1">
                <a:latin typeface="Courier"/>
                <a:cs typeface="Courier"/>
              </a:rPr>
              <a:t>xdatap</a:t>
            </a:r>
            <a:r>
              <a:rPr lang="en-US" b="1" dirty="0">
                <a:latin typeface="Courier"/>
                <a:cs typeface="Courier"/>
              </a:rPr>
              <a:t>)</a:t>
            </a:r>
          </a:p>
          <a:p>
            <a:pPr marL="0" indent="0">
              <a:buNone/>
            </a:pPr>
            <a:r>
              <a:rPr lang="en-US" b="1" dirty="0">
                <a:latin typeface="Courier"/>
                <a:cs typeface="Courier"/>
              </a:rPr>
              <a:t>	add </a:t>
            </a:r>
            <a:r>
              <a:rPr lang="en-US" b="1" dirty="0" err="1">
                <a:latin typeface="Courier"/>
                <a:cs typeface="Courier"/>
              </a:rPr>
              <a:t>xdata</a:t>
            </a:r>
            <a:r>
              <a:rPr lang="en-US" b="1" dirty="0">
                <a:latin typeface="Courier"/>
                <a:cs typeface="Courier"/>
              </a:rPr>
              <a:t>, 1</a:t>
            </a:r>
          </a:p>
          <a:p>
            <a:pPr marL="0" indent="0">
              <a:buNone/>
            </a:pPr>
            <a:r>
              <a:rPr lang="en-US" b="1" dirty="0">
                <a:latin typeface="Courier"/>
                <a:cs typeface="Courier"/>
              </a:rPr>
              <a:t>	</a:t>
            </a:r>
            <a:r>
              <a:rPr lang="en-US" b="1" dirty="0" err="1">
                <a:latin typeface="Courier"/>
                <a:cs typeface="Courier"/>
              </a:rPr>
              <a:t>sd</a:t>
            </a:r>
            <a:r>
              <a:rPr lang="en-US" b="1" dirty="0">
                <a:latin typeface="Courier"/>
                <a:cs typeface="Courier"/>
              </a:rPr>
              <a:t> </a:t>
            </a:r>
            <a:r>
              <a:rPr lang="en-US" b="1" dirty="0" err="1">
                <a:latin typeface="Courier"/>
                <a:cs typeface="Courier"/>
              </a:rPr>
              <a:t>xdata</a:t>
            </a:r>
            <a:r>
              <a:rPr lang="en-US" b="1" dirty="0">
                <a:latin typeface="Courier"/>
                <a:cs typeface="Courier"/>
              </a:rPr>
              <a:t>, (</a:t>
            </a:r>
            <a:r>
              <a:rPr lang="en-US" b="1" dirty="0" err="1">
                <a:latin typeface="Courier"/>
                <a:cs typeface="Courier"/>
              </a:rPr>
              <a:t>xdatap</a:t>
            </a:r>
            <a:r>
              <a:rPr lang="en-US" b="1" dirty="0">
                <a:latin typeface="Courier"/>
                <a:cs typeface="Courier"/>
              </a:rPr>
              <a:t>)</a:t>
            </a:r>
          </a:p>
          <a:p>
            <a:pPr marL="0" indent="0">
              <a:buNone/>
            </a:pPr>
            <a:r>
              <a:rPr lang="en-US" b="1" dirty="0">
                <a:latin typeface="Courier"/>
                <a:cs typeface="Courier"/>
              </a:rPr>
              <a:t>	</a:t>
            </a:r>
            <a:r>
              <a:rPr lang="en-US" b="1" dirty="0" err="1">
                <a:latin typeface="Courier"/>
                <a:cs typeface="Courier"/>
              </a:rPr>
              <a:t>fence.w.w</a:t>
            </a:r>
            <a:endParaRPr lang="en-US" b="1" dirty="0">
              <a:latin typeface="Courier"/>
              <a:cs typeface="Courier"/>
            </a:endParaRPr>
          </a:p>
          <a:p>
            <a:pPr marL="0" indent="0">
              <a:buNone/>
            </a:pPr>
            <a:r>
              <a:rPr lang="en-US" b="1" dirty="0">
                <a:latin typeface="Courier"/>
                <a:cs typeface="Courier"/>
              </a:rPr>
              <a:t>	</a:t>
            </a:r>
            <a:r>
              <a:rPr lang="en-US" b="1" dirty="0" err="1">
                <a:latin typeface="Courier"/>
                <a:cs typeface="Courier"/>
              </a:rPr>
              <a:t>sd</a:t>
            </a:r>
            <a:r>
              <a:rPr lang="en-US" b="1" dirty="0">
                <a:latin typeface="Courier"/>
                <a:cs typeface="Courier"/>
              </a:rPr>
              <a:t> x0, (</a:t>
            </a:r>
            <a:r>
              <a:rPr lang="en-US" b="1" dirty="0" err="1">
                <a:latin typeface="Courier"/>
                <a:cs typeface="Courier"/>
              </a:rPr>
              <a:t>xlockp</a:t>
            </a:r>
            <a:r>
              <a:rPr lang="en-US" b="1" dirty="0">
                <a:latin typeface="Courier"/>
                <a:cs typeface="Courier"/>
              </a:rPr>
              <a:t>)</a:t>
            </a:r>
          </a:p>
        </p:txBody>
      </p:sp>
      <p:sp>
        <p:nvSpPr>
          <p:cNvPr id="7" name="Rectangle 6"/>
          <p:cNvSpPr/>
          <p:nvPr/>
        </p:nvSpPr>
        <p:spPr>
          <a:xfrm>
            <a:off x="5410200" y="2209800"/>
            <a:ext cx="1066800" cy="304800"/>
          </a:xfrm>
          <a:prstGeom prst="rect">
            <a:avLst/>
          </a:prstGeom>
          <a:solidFill>
            <a:srgbClr val="FFFFFF"/>
          </a:solidFill>
          <a:ln w="12700" cmpd="sng">
            <a:solidFill>
              <a:srgbClr val="000000"/>
            </a:solidFill>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400" eaLnBrk="0" fontAlgn="base" hangingPunct="0">
              <a:spcBef>
                <a:spcPct val="0"/>
              </a:spcBef>
              <a:spcAft>
                <a:spcPct val="0"/>
              </a:spcAft>
            </a:pPr>
            <a:r>
              <a:rPr lang="en-US" sz="2000" b="1" dirty="0">
                <a:latin typeface="Courier New"/>
                <a:ea typeface="ＭＳ Ｐゴシック" pitchFamily="18" charset="-128"/>
                <a:cs typeface="Courier New"/>
              </a:rPr>
              <a:t>data</a:t>
            </a:r>
          </a:p>
        </p:txBody>
      </p:sp>
      <p:sp>
        <p:nvSpPr>
          <p:cNvPr id="9" name="Oval 8"/>
          <p:cNvSpPr/>
          <p:nvPr/>
        </p:nvSpPr>
        <p:spPr>
          <a:xfrm>
            <a:off x="2514600" y="1371600"/>
            <a:ext cx="1752600" cy="1600200"/>
          </a:xfrm>
          <a:prstGeom prst="ellipse">
            <a:avLst/>
          </a:prstGeom>
          <a:solidFill>
            <a:srgbClr val="FFFFFF"/>
          </a:solidFill>
          <a:ln w="12700" cmpd="sng">
            <a:solidFill>
              <a:srgbClr val="000000"/>
            </a:solidFill>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400" eaLnBrk="0" fontAlgn="base" hangingPunct="0">
              <a:spcBef>
                <a:spcPct val="0"/>
              </a:spcBef>
              <a:spcAft>
                <a:spcPct val="0"/>
              </a:spcAft>
            </a:pPr>
            <a:r>
              <a:rPr lang="en-US" sz="2000" dirty="0">
                <a:latin typeface="Calibri"/>
                <a:ea typeface="ＭＳ Ｐゴシック" pitchFamily="18" charset="-128"/>
                <a:cs typeface="Calibri"/>
              </a:rPr>
              <a:t>Thread 1</a:t>
            </a:r>
          </a:p>
        </p:txBody>
      </p:sp>
      <p:sp>
        <p:nvSpPr>
          <p:cNvPr id="10" name="Oval 9"/>
          <p:cNvSpPr/>
          <p:nvPr/>
        </p:nvSpPr>
        <p:spPr>
          <a:xfrm>
            <a:off x="7543800" y="1371600"/>
            <a:ext cx="1905000" cy="1676400"/>
          </a:xfrm>
          <a:prstGeom prst="ellipse">
            <a:avLst/>
          </a:prstGeom>
          <a:solidFill>
            <a:srgbClr val="FFFFFF"/>
          </a:solidFill>
          <a:ln w="12700" cmpd="sng">
            <a:solidFill>
              <a:srgbClr val="000000"/>
            </a:solidFill>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400" eaLnBrk="0" fontAlgn="base" hangingPunct="0">
              <a:spcBef>
                <a:spcPct val="0"/>
              </a:spcBef>
              <a:spcAft>
                <a:spcPct val="0"/>
              </a:spcAft>
            </a:pPr>
            <a:r>
              <a:rPr lang="en-US" sz="2000" dirty="0">
                <a:latin typeface="Calibri"/>
                <a:ea typeface="ＭＳ Ｐゴシック" pitchFamily="18" charset="-128"/>
                <a:cs typeface="Calibri"/>
              </a:rPr>
              <a:t>Thread 2</a:t>
            </a:r>
          </a:p>
        </p:txBody>
      </p:sp>
      <p:cxnSp>
        <p:nvCxnSpPr>
          <p:cNvPr id="13" name="Straight Arrow Connector 12"/>
          <p:cNvCxnSpPr>
            <a:stCxn id="7" idx="3"/>
            <a:endCxn id="23" idx="1"/>
          </p:cNvCxnSpPr>
          <p:nvPr/>
        </p:nvCxnSpPr>
        <p:spPr bwMode="auto">
          <a:xfrm>
            <a:off x="6477000" y="2362200"/>
            <a:ext cx="1447800" cy="228600"/>
          </a:xfrm>
          <a:prstGeom prst="straightConnector1">
            <a:avLst/>
          </a:prstGeom>
          <a:solidFill>
            <a:schemeClr val="accent1"/>
          </a:solidFill>
          <a:ln w="12700" cap="flat" cmpd="sng" algn="ctr">
            <a:solidFill>
              <a:schemeClr val="tx1"/>
            </a:solidFill>
            <a:prstDash val="solid"/>
            <a:round/>
            <a:headEnd type="arrow" w="med" len="med"/>
            <a:tailEnd type="none"/>
          </a:ln>
          <a:effectLst/>
        </p:spPr>
      </p:cxnSp>
      <p:sp>
        <p:nvSpPr>
          <p:cNvPr id="21" name="Rectangle 20"/>
          <p:cNvSpPr/>
          <p:nvPr/>
        </p:nvSpPr>
        <p:spPr>
          <a:xfrm>
            <a:off x="2819400" y="2362200"/>
            <a:ext cx="1066800" cy="304800"/>
          </a:xfrm>
          <a:prstGeom prst="rect">
            <a:avLst/>
          </a:prstGeom>
          <a:solidFill>
            <a:srgbClr val="FFFFFF"/>
          </a:solidFill>
          <a:ln w="12700" cmpd="sng">
            <a:solidFill>
              <a:srgbClr val="000000"/>
            </a:solidFill>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400" eaLnBrk="0" fontAlgn="base" hangingPunct="0">
              <a:spcBef>
                <a:spcPct val="0"/>
              </a:spcBef>
              <a:spcAft>
                <a:spcPct val="0"/>
              </a:spcAft>
            </a:pPr>
            <a:r>
              <a:rPr lang="en-US" sz="2000" b="1" dirty="0" err="1">
                <a:latin typeface="Courier New"/>
                <a:ea typeface="ＭＳ Ｐゴシック" pitchFamily="18" charset="-128"/>
                <a:cs typeface="Courier New"/>
              </a:rPr>
              <a:t>xdatap</a:t>
            </a:r>
            <a:endParaRPr lang="en-US" sz="2000" b="1" dirty="0">
              <a:latin typeface="Courier New"/>
              <a:ea typeface="ＭＳ Ｐゴシック" pitchFamily="18" charset="-128"/>
              <a:cs typeface="Courier New"/>
            </a:endParaRPr>
          </a:p>
        </p:txBody>
      </p:sp>
      <p:sp>
        <p:nvSpPr>
          <p:cNvPr id="23" name="Rectangle 22"/>
          <p:cNvSpPr/>
          <p:nvPr/>
        </p:nvSpPr>
        <p:spPr>
          <a:xfrm>
            <a:off x="7924800" y="2438400"/>
            <a:ext cx="1066800" cy="304800"/>
          </a:xfrm>
          <a:prstGeom prst="rect">
            <a:avLst/>
          </a:prstGeom>
          <a:solidFill>
            <a:srgbClr val="FFFFFF"/>
          </a:solidFill>
          <a:ln w="12700" cmpd="sng">
            <a:solidFill>
              <a:srgbClr val="000000"/>
            </a:solidFill>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400" eaLnBrk="0" fontAlgn="base" hangingPunct="0">
              <a:spcBef>
                <a:spcPct val="0"/>
              </a:spcBef>
              <a:spcAft>
                <a:spcPct val="0"/>
              </a:spcAft>
            </a:pPr>
            <a:r>
              <a:rPr lang="en-US" sz="2000" b="1" dirty="0" err="1">
                <a:latin typeface="Courier New"/>
                <a:ea typeface="ＭＳ Ｐゴシック" pitchFamily="18" charset="-128"/>
                <a:cs typeface="Courier New"/>
              </a:rPr>
              <a:t>xdatap</a:t>
            </a:r>
            <a:endParaRPr lang="en-US" sz="2000" b="1" dirty="0">
              <a:latin typeface="Courier New"/>
              <a:ea typeface="ＭＳ Ｐゴシック" pitchFamily="18" charset="-128"/>
              <a:cs typeface="Courier New"/>
            </a:endParaRPr>
          </a:p>
        </p:txBody>
      </p:sp>
      <p:cxnSp>
        <p:nvCxnSpPr>
          <p:cNvPr id="29" name="Straight Arrow Connector 28"/>
          <p:cNvCxnSpPr>
            <a:stCxn id="21" idx="3"/>
            <a:endCxn id="7" idx="1"/>
          </p:cNvCxnSpPr>
          <p:nvPr/>
        </p:nvCxnSpPr>
        <p:spPr bwMode="auto">
          <a:xfrm flipV="1">
            <a:off x="3886200" y="2362200"/>
            <a:ext cx="1524000" cy="152400"/>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sp>
        <p:nvSpPr>
          <p:cNvPr id="15" name="Rectangle 14"/>
          <p:cNvSpPr/>
          <p:nvPr/>
        </p:nvSpPr>
        <p:spPr>
          <a:xfrm>
            <a:off x="5410200" y="1905000"/>
            <a:ext cx="1066800" cy="304800"/>
          </a:xfrm>
          <a:prstGeom prst="rect">
            <a:avLst/>
          </a:prstGeom>
          <a:solidFill>
            <a:srgbClr val="FFFFFF"/>
          </a:solidFill>
          <a:ln w="12700" cmpd="sng">
            <a:solidFill>
              <a:srgbClr val="000000"/>
            </a:solidFill>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400" eaLnBrk="0" fontAlgn="base" hangingPunct="0">
              <a:spcBef>
                <a:spcPct val="0"/>
              </a:spcBef>
              <a:spcAft>
                <a:spcPct val="0"/>
              </a:spcAft>
            </a:pPr>
            <a:r>
              <a:rPr lang="en-US" sz="2000" b="1" dirty="0">
                <a:latin typeface="Courier New"/>
                <a:ea typeface="ＭＳ Ｐゴシック" pitchFamily="18" charset="-128"/>
                <a:cs typeface="Courier New"/>
              </a:rPr>
              <a:t>lock</a:t>
            </a:r>
          </a:p>
        </p:txBody>
      </p:sp>
      <p:cxnSp>
        <p:nvCxnSpPr>
          <p:cNvPr id="17" name="Straight Arrow Connector 16"/>
          <p:cNvCxnSpPr>
            <a:stCxn id="18" idx="3"/>
            <a:endCxn id="15" idx="1"/>
          </p:cNvCxnSpPr>
          <p:nvPr/>
        </p:nvCxnSpPr>
        <p:spPr bwMode="auto">
          <a:xfrm>
            <a:off x="3886200" y="1828800"/>
            <a:ext cx="1524000" cy="228600"/>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sp>
        <p:nvSpPr>
          <p:cNvPr id="18" name="Rectangle 17"/>
          <p:cNvSpPr/>
          <p:nvPr/>
        </p:nvSpPr>
        <p:spPr>
          <a:xfrm>
            <a:off x="2819400" y="1676400"/>
            <a:ext cx="1066800" cy="304800"/>
          </a:xfrm>
          <a:prstGeom prst="rect">
            <a:avLst/>
          </a:prstGeom>
          <a:solidFill>
            <a:srgbClr val="FFFFFF"/>
          </a:solidFill>
          <a:ln w="12700" cmpd="sng">
            <a:solidFill>
              <a:srgbClr val="000000"/>
            </a:solidFill>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400" eaLnBrk="0" fontAlgn="base" hangingPunct="0">
              <a:spcBef>
                <a:spcPct val="0"/>
              </a:spcBef>
              <a:spcAft>
                <a:spcPct val="0"/>
              </a:spcAft>
            </a:pPr>
            <a:r>
              <a:rPr lang="en-US" sz="2000" b="1" dirty="0" err="1">
                <a:latin typeface="Courier New"/>
                <a:ea typeface="ＭＳ Ｐゴシック" pitchFamily="18" charset="-128"/>
                <a:cs typeface="Courier New"/>
              </a:rPr>
              <a:t>xlockp</a:t>
            </a:r>
            <a:endParaRPr lang="en-US" sz="2000" b="1" dirty="0">
              <a:latin typeface="Courier New"/>
              <a:ea typeface="ＭＳ Ｐゴシック" pitchFamily="18" charset="-128"/>
              <a:cs typeface="Courier New"/>
            </a:endParaRPr>
          </a:p>
        </p:txBody>
      </p:sp>
      <p:sp>
        <p:nvSpPr>
          <p:cNvPr id="19" name="Rectangle 18"/>
          <p:cNvSpPr/>
          <p:nvPr/>
        </p:nvSpPr>
        <p:spPr>
          <a:xfrm>
            <a:off x="7924800" y="1676400"/>
            <a:ext cx="1066800" cy="304800"/>
          </a:xfrm>
          <a:prstGeom prst="rect">
            <a:avLst/>
          </a:prstGeom>
          <a:solidFill>
            <a:srgbClr val="FFFFFF"/>
          </a:solidFill>
          <a:ln w="12700" cmpd="sng">
            <a:solidFill>
              <a:srgbClr val="000000"/>
            </a:solidFill>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400" eaLnBrk="0" fontAlgn="base" hangingPunct="0">
              <a:spcBef>
                <a:spcPct val="0"/>
              </a:spcBef>
              <a:spcAft>
                <a:spcPct val="0"/>
              </a:spcAft>
            </a:pPr>
            <a:r>
              <a:rPr lang="en-US" sz="2000" b="1" dirty="0" err="1">
                <a:latin typeface="Courier New"/>
                <a:ea typeface="ＭＳ Ｐゴシック" pitchFamily="18" charset="-128"/>
                <a:cs typeface="Courier New"/>
              </a:rPr>
              <a:t>xlockp</a:t>
            </a:r>
            <a:endParaRPr lang="en-US" sz="2000" b="1" dirty="0">
              <a:latin typeface="Courier New"/>
              <a:ea typeface="ＭＳ Ｐゴシック" pitchFamily="18" charset="-128"/>
              <a:cs typeface="Courier New"/>
            </a:endParaRPr>
          </a:p>
        </p:txBody>
      </p:sp>
      <p:cxnSp>
        <p:nvCxnSpPr>
          <p:cNvPr id="20" name="Straight Arrow Connector 19"/>
          <p:cNvCxnSpPr>
            <a:stCxn id="15" idx="3"/>
            <a:endCxn id="19" idx="1"/>
          </p:cNvCxnSpPr>
          <p:nvPr/>
        </p:nvCxnSpPr>
        <p:spPr bwMode="auto">
          <a:xfrm flipV="1">
            <a:off x="6477000" y="1828800"/>
            <a:ext cx="1447800" cy="228600"/>
          </a:xfrm>
          <a:prstGeom prst="straightConnector1">
            <a:avLst/>
          </a:prstGeom>
          <a:solidFill>
            <a:schemeClr val="accent1"/>
          </a:solidFill>
          <a:ln w="12700" cap="flat" cmpd="sng" algn="ctr">
            <a:solidFill>
              <a:schemeClr val="tx1"/>
            </a:solidFill>
            <a:prstDash val="solid"/>
            <a:round/>
            <a:headEnd type="arrow" w="med" len="med"/>
            <a:tailEnd type="none"/>
          </a:ln>
          <a:effectLst/>
        </p:spPr>
      </p:cxnSp>
      <p:sp>
        <p:nvSpPr>
          <p:cNvPr id="6" name="Title 5">
            <a:extLst>
              <a:ext uri="{FF2B5EF4-FFF2-40B4-BE49-F238E27FC236}">
                <a16:creationId xmlns:a16="http://schemas.microsoft.com/office/drawing/2014/main" id="{835DB62D-6503-4D79-8D3F-6CC8DA2913BD}"/>
              </a:ext>
            </a:extLst>
          </p:cNvPr>
          <p:cNvSpPr>
            <a:spLocks noGrp="1"/>
          </p:cNvSpPr>
          <p:nvPr>
            <p:ph type="title"/>
          </p:nvPr>
        </p:nvSpPr>
        <p:spPr/>
        <p:txBody>
          <a:bodyPr>
            <a:normAutofit fontScale="90000"/>
          </a:bodyPr>
          <a:lstStyle/>
          <a:p>
            <a:r>
              <a:rPr lang="en-US" dirty="0"/>
              <a:t>Mutual Exclusion with Relaxed Consistency</a:t>
            </a:r>
          </a:p>
        </p:txBody>
      </p:sp>
    </p:spTree>
    <p:extLst>
      <p:ext uri="{BB962C8B-B14F-4D97-AF65-F5344CB8AC3E}">
        <p14:creationId xmlns:p14="http://schemas.microsoft.com/office/powerpoint/2010/main" val="33926910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P spid="22" grpId="0" animBg="1"/>
      <p:bldP spid="3"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dirty="0"/>
              <a:t>Mutual Exclusion with Atomic Swap</a:t>
            </a:r>
          </a:p>
        </p:txBody>
      </p:sp>
      <p:sp>
        <p:nvSpPr>
          <p:cNvPr id="6" name="Content Placeholder 5"/>
          <p:cNvSpPr>
            <a:spLocks noGrp="1"/>
          </p:cNvSpPr>
          <p:nvPr>
            <p:ph idx="1"/>
          </p:nvPr>
        </p:nvSpPr>
        <p:spPr>
          <a:xfrm>
            <a:off x="1097280" y="1103243"/>
            <a:ext cx="10058400" cy="5183257"/>
          </a:xfrm>
        </p:spPr>
        <p:txBody>
          <a:bodyPr>
            <a:normAutofit/>
          </a:bodyPr>
          <a:lstStyle/>
          <a:p>
            <a:pPr>
              <a:spcBef>
                <a:spcPct val="20000"/>
              </a:spcBef>
            </a:pPr>
            <a:r>
              <a:rPr lang="en-US" altLang="en-US" dirty="0"/>
              <a:t>Atomic swap: </a:t>
            </a:r>
            <a:r>
              <a:rPr lang="en-US" altLang="en-US" dirty="0" err="1">
                <a:latin typeface="Courier New" pitchFamily="49" charset="0"/>
              </a:rPr>
              <a:t>amoswap</a:t>
            </a:r>
            <a:r>
              <a:rPr lang="en-US" altLang="en-US" dirty="0">
                <a:latin typeface="Courier New" pitchFamily="49" charset="0"/>
              </a:rPr>
              <a:t> x, y, (z)</a:t>
            </a:r>
          </a:p>
          <a:p>
            <a:pPr lvl="1">
              <a:spcBef>
                <a:spcPct val="20000"/>
              </a:spcBef>
            </a:pPr>
            <a:r>
              <a:rPr lang="en-US" altLang="en-US" dirty="0"/>
              <a:t>Semantics:</a:t>
            </a:r>
            <a:br>
              <a:rPr lang="en-US" altLang="en-US" dirty="0">
                <a:latin typeface="Courier New" pitchFamily="49" charset="0"/>
              </a:rPr>
            </a:br>
            <a:r>
              <a:rPr lang="en-US" altLang="en-US" dirty="0">
                <a:latin typeface="Courier New" pitchFamily="49" charset="0"/>
              </a:rPr>
              <a:t>x = Mem[z]</a:t>
            </a:r>
            <a:br>
              <a:rPr lang="en-US" altLang="en-US" dirty="0">
                <a:latin typeface="Courier New" pitchFamily="49" charset="0"/>
              </a:rPr>
            </a:br>
            <a:r>
              <a:rPr lang="en-US" altLang="en-US" dirty="0">
                <a:latin typeface="Courier New" pitchFamily="49" charset="0"/>
              </a:rPr>
              <a:t>Mem[z] = y</a:t>
            </a:r>
          </a:p>
          <a:p>
            <a:pPr>
              <a:spcBef>
                <a:spcPct val="20000"/>
              </a:spcBef>
            </a:pPr>
            <a:endParaRPr lang="en-US" altLang="en-US" dirty="0">
              <a:latin typeface="Courier New" pitchFamily="49" charset="0"/>
            </a:endParaRPr>
          </a:p>
          <a:p>
            <a:pPr>
              <a:spcBef>
                <a:spcPct val="20000"/>
              </a:spcBef>
            </a:pPr>
            <a:r>
              <a:rPr lang="en-US" altLang="en-US" dirty="0">
                <a:latin typeface="Courier New" pitchFamily="49" charset="0"/>
              </a:rPr>
              <a:t>lock:		li r1, #1</a:t>
            </a:r>
          </a:p>
          <a:p>
            <a:pPr>
              <a:spcBef>
                <a:spcPct val="20000"/>
              </a:spcBef>
            </a:pPr>
            <a:r>
              <a:rPr lang="en-US" altLang="en-US" dirty="0">
                <a:latin typeface="Courier New" pitchFamily="49" charset="0"/>
              </a:rPr>
              <a:t>spin:		</a:t>
            </a:r>
            <a:r>
              <a:rPr lang="en-US" altLang="en-US" dirty="0" err="1">
                <a:latin typeface="Courier New" pitchFamily="49" charset="0"/>
              </a:rPr>
              <a:t>amoswap</a:t>
            </a:r>
            <a:r>
              <a:rPr lang="en-US" altLang="en-US" dirty="0">
                <a:latin typeface="Courier New" pitchFamily="49" charset="0"/>
              </a:rPr>
              <a:t> r2, r1, (</a:t>
            </a:r>
            <a:r>
              <a:rPr lang="en-US" altLang="en-US" dirty="0" err="1">
                <a:latin typeface="Courier New" pitchFamily="49" charset="0"/>
              </a:rPr>
              <a:t>lockaddr</a:t>
            </a:r>
            <a:r>
              <a:rPr lang="en-US" altLang="en-US" dirty="0">
                <a:latin typeface="Courier New" pitchFamily="49" charset="0"/>
              </a:rPr>
              <a:t>)</a:t>
            </a:r>
          </a:p>
          <a:p>
            <a:pPr>
              <a:spcBef>
                <a:spcPct val="20000"/>
              </a:spcBef>
            </a:pPr>
            <a:r>
              <a:rPr lang="en-US" altLang="en-US" dirty="0">
                <a:latin typeface="Courier New" pitchFamily="49" charset="0"/>
              </a:rPr>
              <a:t>			</a:t>
            </a:r>
            <a:r>
              <a:rPr lang="en-US" altLang="en-US" dirty="0" err="1">
                <a:latin typeface="Courier New" pitchFamily="49" charset="0"/>
              </a:rPr>
              <a:t>bnez</a:t>
            </a:r>
            <a:r>
              <a:rPr lang="en-US" altLang="en-US" dirty="0">
                <a:latin typeface="Courier New" pitchFamily="49" charset="0"/>
              </a:rPr>
              <a:t> r2, spin</a:t>
            </a:r>
          </a:p>
          <a:p>
            <a:pPr>
              <a:spcBef>
                <a:spcPct val="20000"/>
              </a:spcBef>
            </a:pPr>
            <a:r>
              <a:rPr lang="en-US" altLang="en-US" dirty="0">
                <a:latin typeface="Courier New" pitchFamily="49" charset="0"/>
              </a:rPr>
              <a:t>			ret</a:t>
            </a:r>
          </a:p>
          <a:p>
            <a:pPr>
              <a:spcBef>
                <a:spcPct val="20000"/>
              </a:spcBef>
            </a:pPr>
            <a:endParaRPr lang="en-US" altLang="en-US" dirty="0">
              <a:latin typeface="Courier New" pitchFamily="49" charset="0"/>
            </a:endParaRPr>
          </a:p>
          <a:p>
            <a:r>
              <a:rPr lang="en-US" altLang="en-US" dirty="0">
                <a:latin typeface="Courier New" pitchFamily="49" charset="0"/>
              </a:rPr>
              <a:t>unlock:		</a:t>
            </a:r>
            <a:r>
              <a:rPr lang="en-US" altLang="en-US" dirty="0" err="1">
                <a:latin typeface="Courier New" pitchFamily="49" charset="0"/>
              </a:rPr>
              <a:t>st</a:t>
            </a:r>
            <a:r>
              <a:rPr lang="en-US" altLang="en-US" dirty="0">
                <a:latin typeface="Courier New" pitchFamily="49" charset="0"/>
              </a:rPr>
              <a:t> (</a:t>
            </a:r>
            <a:r>
              <a:rPr lang="en-US" altLang="en-US" dirty="0" err="1">
                <a:latin typeface="Courier New" pitchFamily="49" charset="0"/>
              </a:rPr>
              <a:t>lockaddr</a:t>
            </a:r>
            <a:r>
              <a:rPr lang="en-US" altLang="en-US" dirty="0">
                <a:latin typeface="Courier New" pitchFamily="49" charset="0"/>
              </a:rPr>
              <a:t>), #0</a:t>
            </a:r>
          </a:p>
          <a:p>
            <a:pPr>
              <a:spcBef>
                <a:spcPct val="20000"/>
              </a:spcBef>
            </a:pPr>
            <a:r>
              <a:rPr lang="en-US" altLang="en-US" dirty="0">
                <a:latin typeface="Courier New" pitchFamily="49" charset="0"/>
              </a:rPr>
              <a:t>			ret</a:t>
            </a:r>
          </a:p>
          <a:p>
            <a:pPr>
              <a:spcBef>
                <a:spcPct val="20000"/>
              </a:spcBef>
            </a:pPr>
            <a:endParaRPr lang="en-US" sz="2400" dirty="0"/>
          </a:p>
          <a:p>
            <a:pPr>
              <a:spcBef>
                <a:spcPct val="20000"/>
              </a:spcBef>
            </a:pPr>
            <a:r>
              <a:rPr lang="en-US" sz="2400" dirty="0"/>
              <a:t>Much simpler than LD/ST with SC!</a:t>
            </a:r>
          </a:p>
        </p:txBody>
      </p:sp>
    </p:spTree>
    <p:extLst>
      <p:ext uri="{BB962C8B-B14F-4D97-AF65-F5344CB8AC3E}">
        <p14:creationId xmlns:p14="http://schemas.microsoft.com/office/powerpoint/2010/main" val="28223837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normAutofit/>
          </a:bodyPr>
          <a:lstStyle/>
          <a:p>
            <a:r>
              <a:rPr lang="en-US"/>
              <a:t>Types of Synchronization</a:t>
            </a:r>
          </a:p>
        </p:txBody>
      </p:sp>
      <p:sp>
        <p:nvSpPr>
          <p:cNvPr id="3075" name="Rectangle 3"/>
          <p:cNvSpPr>
            <a:spLocks noGrp="1" noChangeArrowheads="1"/>
          </p:cNvSpPr>
          <p:nvPr>
            <p:ph idx="1"/>
          </p:nvPr>
        </p:nvSpPr>
        <p:spPr/>
        <p:txBody>
          <a:bodyPr/>
          <a:lstStyle/>
          <a:p>
            <a:r>
              <a:rPr lang="en-US" dirty="0"/>
              <a:t>Mutual Exclusion</a:t>
            </a:r>
          </a:p>
          <a:p>
            <a:pPr lvl="1"/>
            <a:r>
              <a:rPr lang="en-US" dirty="0"/>
              <a:t>Locks</a:t>
            </a:r>
          </a:p>
          <a:p>
            <a:endParaRPr lang="en-US" dirty="0"/>
          </a:p>
          <a:p>
            <a:r>
              <a:rPr lang="en-US" dirty="0"/>
              <a:t>Event Synchronization</a:t>
            </a:r>
          </a:p>
          <a:p>
            <a:pPr lvl="1"/>
            <a:r>
              <a:rPr lang="en-US" dirty="0"/>
              <a:t>Global or group-based (barriers)</a:t>
            </a:r>
          </a:p>
          <a:p>
            <a:pPr lvl="1"/>
            <a:r>
              <a:rPr lang="en-US" dirty="0"/>
              <a:t>Point-to-point (producer-consumer)</a:t>
            </a:r>
          </a:p>
        </p:txBody>
      </p:sp>
    </p:spTree>
    <p:extLst>
      <p:ext uri="{BB962C8B-B14F-4D97-AF65-F5344CB8AC3E}">
        <p14:creationId xmlns:p14="http://schemas.microsoft.com/office/powerpoint/2010/main" val="3536219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normAutofit/>
          </a:bodyPr>
          <a:lstStyle/>
          <a:p>
            <a:r>
              <a:rPr lang="en-US" dirty="0"/>
              <a:t>Mutual Exclusion with Test &amp; Set</a:t>
            </a:r>
          </a:p>
        </p:txBody>
      </p:sp>
      <p:sp>
        <p:nvSpPr>
          <p:cNvPr id="7171" name="Rectangle 3"/>
          <p:cNvSpPr>
            <a:spLocks noGrp="1" noChangeArrowheads="1"/>
          </p:cNvSpPr>
          <p:nvPr>
            <p:ph idx="1"/>
          </p:nvPr>
        </p:nvSpPr>
        <p:spPr/>
        <p:txBody>
          <a:bodyPr/>
          <a:lstStyle/>
          <a:p>
            <a:pPr>
              <a:spcBef>
                <a:spcPct val="20000"/>
              </a:spcBef>
            </a:pPr>
            <a:r>
              <a:rPr lang="en-US" altLang="en-US" dirty="0"/>
              <a:t>Test &amp; set: </a:t>
            </a:r>
            <a:r>
              <a:rPr lang="en-US" altLang="en-US" dirty="0" err="1">
                <a:latin typeface="Courier New" panose="02070309020205020404" pitchFamily="49" charset="0"/>
                <a:cs typeface="Courier New" panose="02070309020205020404" pitchFamily="49" charset="0"/>
              </a:rPr>
              <a:t>t&amp;s</a:t>
            </a:r>
            <a:r>
              <a:rPr lang="en-US" altLang="en-US" dirty="0">
                <a:latin typeface="Courier New" panose="02070309020205020404" pitchFamily="49" charset="0"/>
                <a:cs typeface="Courier New" panose="02070309020205020404" pitchFamily="49" charset="0"/>
              </a:rPr>
              <a:t> y, (x)</a:t>
            </a:r>
          </a:p>
          <a:p>
            <a:pPr lvl="1">
              <a:spcBef>
                <a:spcPct val="20000"/>
              </a:spcBef>
            </a:pPr>
            <a:r>
              <a:rPr lang="en-US" altLang="en-US" dirty="0">
                <a:cs typeface="Courier New" panose="02070309020205020404" pitchFamily="49" charset="0"/>
              </a:rPr>
              <a:t>Semantics:</a:t>
            </a:r>
            <a:br>
              <a:rPr lang="en-US" altLang="en-US" dirty="0">
                <a:latin typeface="Courier New" panose="02070309020205020404" pitchFamily="49" charset="0"/>
                <a:cs typeface="Courier New" panose="02070309020205020404" pitchFamily="49" charset="0"/>
              </a:rPr>
            </a:br>
            <a:r>
              <a:rPr lang="en-US" altLang="en-US" dirty="0">
                <a:latin typeface="Courier New" panose="02070309020205020404" pitchFamily="49" charset="0"/>
                <a:cs typeface="Courier New" panose="02070309020205020404" pitchFamily="49" charset="0"/>
              </a:rPr>
              <a:t>y = Mem[x]</a:t>
            </a:r>
            <a:br>
              <a:rPr lang="en-US" altLang="en-US" dirty="0">
                <a:latin typeface="Courier New" panose="02070309020205020404" pitchFamily="49" charset="0"/>
                <a:cs typeface="Courier New" panose="02070309020205020404" pitchFamily="49" charset="0"/>
              </a:rPr>
            </a:br>
            <a:r>
              <a:rPr lang="en-US" altLang="en-US" dirty="0">
                <a:latin typeface="Courier New" panose="02070309020205020404" pitchFamily="49" charset="0"/>
                <a:cs typeface="Courier New" panose="02070309020205020404" pitchFamily="49" charset="0"/>
              </a:rPr>
              <a:t>If y == 0 then Mem[x] = 1</a:t>
            </a:r>
          </a:p>
          <a:p>
            <a:pPr>
              <a:spcBef>
                <a:spcPct val="20000"/>
              </a:spcBef>
            </a:pPr>
            <a:endParaRPr lang="en-US" altLang="en-US" dirty="0">
              <a:latin typeface="Courier New" pitchFamily="49" charset="0"/>
            </a:endParaRPr>
          </a:p>
          <a:p>
            <a:pPr>
              <a:spcBef>
                <a:spcPct val="20000"/>
              </a:spcBef>
            </a:pPr>
            <a:endParaRPr lang="en-US" altLang="en-US" dirty="0">
              <a:latin typeface="Courier New" pitchFamily="49" charset="0"/>
            </a:endParaRPr>
          </a:p>
          <a:p>
            <a:pPr>
              <a:spcBef>
                <a:spcPct val="20000"/>
              </a:spcBef>
            </a:pPr>
            <a:r>
              <a:rPr lang="en-US" altLang="en-US" dirty="0">
                <a:latin typeface="Courier New" pitchFamily="49" charset="0"/>
              </a:rPr>
              <a:t>lock:		</a:t>
            </a:r>
            <a:r>
              <a:rPr lang="en-US" altLang="en-US" dirty="0" err="1">
                <a:latin typeface="Courier New" pitchFamily="49" charset="0"/>
              </a:rPr>
              <a:t>t&amp;s</a:t>
            </a:r>
            <a:r>
              <a:rPr lang="en-US" altLang="en-US" dirty="0">
                <a:latin typeface="Courier New" pitchFamily="49" charset="0"/>
              </a:rPr>
              <a:t>	r1, (</a:t>
            </a:r>
            <a:r>
              <a:rPr lang="en-US" altLang="en-US" dirty="0" err="1">
                <a:latin typeface="Courier New" pitchFamily="49" charset="0"/>
              </a:rPr>
              <a:t>lockaddr</a:t>
            </a:r>
            <a:r>
              <a:rPr lang="en-US" altLang="en-US" dirty="0">
                <a:latin typeface="Courier New" pitchFamily="49" charset="0"/>
              </a:rPr>
              <a:t>) 	</a:t>
            </a:r>
          </a:p>
          <a:p>
            <a:pPr>
              <a:spcBef>
                <a:spcPct val="20000"/>
              </a:spcBef>
            </a:pPr>
            <a:r>
              <a:rPr lang="en-US" altLang="en-US" dirty="0">
                <a:latin typeface="Courier New" pitchFamily="49" charset="0"/>
              </a:rPr>
              <a:t>			</a:t>
            </a:r>
            <a:r>
              <a:rPr lang="en-US" altLang="en-US" dirty="0" err="1">
                <a:latin typeface="Courier New" pitchFamily="49" charset="0"/>
              </a:rPr>
              <a:t>bnez</a:t>
            </a:r>
            <a:r>
              <a:rPr lang="en-US" altLang="en-US" dirty="0">
                <a:latin typeface="Courier New" pitchFamily="49" charset="0"/>
              </a:rPr>
              <a:t>	r1, lock</a:t>
            </a:r>
          </a:p>
          <a:p>
            <a:pPr>
              <a:spcBef>
                <a:spcPct val="20000"/>
              </a:spcBef>
            </a:pPr>
            <a:r>
              <a:rPr lang="en-US" altLang="en-US" dirty="0">
                <a:latin typeface="Courier New" pitchFamily="49" charset="0"/>
              </a:rPr>
              <a:t>			ret</a:t>
            </a:r>
          </a:p>
          <a:p>
            <a:pPr>
              <a:spcBef>
                <a:spcPct val="20000"/>
              </a:spcBef>
            </a:pPr>
            <a:endParaRPr lang="en-US" altLang="en-US" dirty="0">
              <a:latin typeface="Courier New" pitchFamily="49" charset="0"/>
            </a:endParaRPr>
          </a:p>
          <a:p>
            <a:r>
              <a:rPr lang="en-US" altLang="en-US" dirty="0">
                <a:latin typeface="Courier New" pitchFamily="49" charset="0"/>
              </a:rPr>
              <a:t>unlock:		</a:t>
            </a:r>
            <a:r>
              <a:rPr lang="en-US" altLang="en-US" dirty="0" err="1">
                <a:latin typeface="Courier New" pitchFamily="49" charset="0"/>
              </a:rPr>
              <a:t>st</a:t>
            </a:r>
            <a:r>
              <a:rPr lang="en-US" altLang="en-US" dirty="0">
                <a:latin typeface="Courier New" pitchFamily="49" charset="0"/>
              </a:rPr>
              <a:t> 	(</a:t>
            </a:r>
            <a:r>
              <a:rPr lang="en-US" altLang="en-US" dirty="0" err="1">
                <a:latin typeface="Courier New" pitchFamily="49" charset="0"/>
              </a:rPr>
              <a:t>lockaddr</a:t>
            </a:r>
            <a:r>
              <a:rPr lang="en-US" altLang="en-US" dirty="0">
                <a:latin typeface="Courier New" pitchFamily="49" charset="0"/>
              </a:rPr>
              <a:t>), #0</a:t>
            </a:r>
          </a:p>
          <a:p>
            <a:pPr>
              <a:spcBef>
                <a:spcPct val="20000"/>
              </a:spcBef>
            </a:pPr>
            <a:r>
              <a:rPr lang="en-US" altLang="en-US" dirty="0">
                <a:latin typeface="Courier New" pitchFamily="49" charset="0"/>
              </a:rPr>
              <a:t>			ret</a:t>
            </a:r>
            <a:endParaRPr lang="en-US" dirty="0">
              <a:latin typeface="Courier New" pitchFamily="49" charset="0"/>
            </a:endParaRPr>
          </a:p>
        </p:txBody>
      </p:sp>
    </p:spTree>
    <p:extLst>
      <p:ext uri="{BB962C8B-B14F-4D97-AF65-F5344CB8AC3E}">
        <p14:creationId xmlns:p14="http://schemas.microsoft.com/office/powerpoint/2010/main" val="18999091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a:bodyPr>
          <a:lstStyle/>
          <a:p>
            <a:r>
              <a:rPr lang="en-US" dirty="0"/>
              <a:t>Load-linked / store-conditional</a:t>
            </a:r>
          </a:p>
        </p:txBody>
      </p:sp>
      <p:sp>
        <p:nvSpPr>
          <p:cNvPr id="2" name="Content Placeholder 1">
            <a:extLst>
              <a:ext uri="{FF2B5EF4-FFF2-40B4-BE49-F238E27FC236}">
                <a16:creationId xmlns:a16="http://schemas.microsoft.com/office/drawing/2014/main" id="{91FBC984-9EC6-42A0-B02B-F53B440C4B74}"/>
              </a:ext>
            </a:extLst>
          </p:cNvPr>
          <p:cNvSpPr>
            <a:spLocks noGrp="1"/>
          </p:cNvSpPr>
          <p:nvPr>
            <p:ph idx="1"/>
          </p:nvPr>
        </p:nvSpPr>
        <p:spPr/>
        <p:txBody>
          <a:bodyPr>
            <a:normAutofit/>
          </a:bodyPr>
          <a:lstStyle/>
          <a:p>
            <a:r>
              <a:rPr lang="en-US" dirty="0"/>
              <a:t>Load-linked/Store-Conditional (LL/SC)</a:t>
            </a:r>
          </a:p>
          <a:p>
            <a:pPr lvl="1"/>
            <a:r>
              <a:rPr lang="en-US" dirty="0">
                <a:latin typeface="Courier New" panose="02070309020205020404" pitchFamily="49" charset="0"/>
                <a:cs typeface="Courier New" panose="02070309020205020404" pitchFamily="49" charset="0"/>
              </a:rPr>
              <a:t>LL y, (x)</a:t>
            </a:r>
            <a:r>
              <a:rPr lang="en-US" dirty="0"/>
              <a:t>:</a:t>
            </a:r>
            <a:br>
              <a:rPr lang="en-US" dirty="0"/>
            </a:br>
            <a:r>
              <a:rPr lang="en-US" dirty="0"/>
              <a:t>			</a:t>
            </a:r>
            <a:r>
              <a:rPr lang="en-US" dirty="0">
                <a:latin typeface="Courier New" panose="02070309020205020404" pitchFamily="49" charset="0"/>
                <a:cs typeface="Courier New" panose="02070309020205020404" pitchFamily="49" charset="0"/>
              </a:rPr>
              <a:t>y = Mem[x]</a:t>
            </a:r>
          </a:p>
          <a:p>
            <a:pPr lvl="1"/>
            <a:r>
              <a:rPr lang="en-US" dirty="0">
                <a:latin typeface="Courier New" panose="02070309020205020404" pitchFamily="49" charset="0"/>
                <a:cs typeface="Courier New" panose="02070309020205020404" pitchFamily="49" charset="0"/>
              </a:rPr>
              <a:t>SC y, z, (x)</a:t>
            </a:r>
            <a:r>
              <a:rPr lang="en-US" dirty="0"/>
              <a:t>:</a:t>
            </a:r>
            <a:br>
              <a:rPr lang="en-US" dirty="0"/>
            </a:br>
            <a:r>
              <a:rPr lang="en-US" dirty="0"/>
              <a:t>			</a:t>
            </a:r>
            <a:r>
              <a:rPr lang="en-US" b="1" dirty="0">
                <a:latin typeface="Courier New" panose="02070309020205020404" pitchFamily="49" charset="0"/>
                <a:cs typeface="Courier New" panose="02070309020205020404" pitchFamily="49" charset="0"/>
              </a:rPr>
              <a:t>if</a:t>
            </a:r>
            <a:r>
              <a:rPr lang="en-US" dirty="0">
                <a:latin typeface="Courier New" panose="02070309020205020404" pitchFamily="49" charset="0"/>
                <a:cs typeface="Courier New" panose="02070309020205020404" pitchFamily="49" charset="0"/>
              </a:rPr>
              <a:t> (x </a:t>
            </a:r>
            <a:r>
              <a:rPr lang="en-US" i="1" dirty="0">
                <a:latin typeface="Courier New" panose="02070309020205020404" pitchFamily="49" charset="0"/>
                <a:cs typeface="Courier New" panose="02070309020205020404" pitchFamily="49" charset="0"/>
              </a:rPr>
              <a:t>is unchanged since LL</a:t>
            </a:r>
            <a:r>
              <a:rPr lang="en-US" dirty="0">
                <a:latin typeface="Courier New" panose="02070309020205020404" pitchFamily="49" charset="0"/>
                <a:cs typeface="Courier New" panose="02070309020205020404" pitchFamily="49" charset="0"/>
              </a:rPr>
              <a:t>) </a:t>
            </a:r>
            <a:r>
              <a:rPr lang="en-US" b="1" dirty="0">
                <a:latin typeface="Courier New" panose="02070309020205020404" pitchFamily="49" charset="0"/>
                <a:cs typeface="Courier New" panose="02070309020205020404" pitchFamily="49" charset="0"/>
              </a:rPr>
              <a:t>then</a:t>
            </a:r>
            <a:br>
              <a:rPr lang="en-US" dirty="0">
                <a:latin typeface="Courier New" panose="02070309020205020404" pitchFamily="49" charset="0"/>
                <a:cs typeface="Courier New" panose="02070309020205020404" pitchFamily="49" charset="0"/>
              </a:rPr>
            </a:br>
            <a:r>
              <a:rPr lang="en-US" dirty="0">
                <a:latin typeface="Courier New" panose="02070309020205020404" pitchFamily="49" charset="0"/>
                <a:cs typeface="Courier New" panose="02070309020205020404" pitchFamily="49" charset="0"/>
              </a:rPr>
              <a:t>				Mem[x] = y</a:t>
            </a:r>
            <a:br>
              <a:rPr lang="en-US" dirty="0">
                <a:latin typeface="Courier New" panose="02070309020205020404" pitchFamily="49" charset="0"/>
                <a:cs typeface="Courier New" panose="02070309020205020404" pitchFamily="49" charset="0"/>
              </a:rPr>
            </a:br>
            <a:r>
              <a:rPr lang="en-US" dirty="0">
                <a:latin typeface="Courier New" panose="02070309020205020404" pitchFamily="49" charset="0"/>
                <a:cs typeface="Courier New" panose="02070309020205020404" pitchFamily="49" charset="0"/>
              </a:rPr>
              <a:t>				z = 1</a:t>
            </a:r>
            <a:br>
              <a:rPr lang="en-US" dirty="0">
                <a:latin typeface="Courier New" panose="02070309020205020404" pitchFamily="49" charset="0"/>
                <a:cs typeface="Courier New" panose="02070309020205020404" pitchFamily="49" charset="0"/>
              </a:rPr>
            </a:br>
            <a:r>
              <a:rPr lang="en-US" dirty="0">
                <a:latin typeface="Courier New" panose="02070309020205020404" pitchFamily="49" charset="0"/>
                <a:cs typeface="Courier New" panose="02070309020205020404" pitchFamily="49" charset="0"/>
              </a:rPr>
              <a:t>			</a:t>
            </a:r>
            <a:r>
              <a:rPr lang="en-US" b="1" dirty="0">
                <a:latin typeface="Courier New" panose="02070309020205020404" pitchFamily="49" charset="0"/>
                <a:cs typeface="Courier New" panose="02070309020205020404" pitchFamily="49" charset="0"/>
              </a:rPr>
              <a:t>else</a:t>
            </a:r>
            <a:br>
              <a:rPr lang="en-US" dirty="0">
                <a:latin typeface="Courier New" panose="02070309020205020404" pitchFamily="49" charset="0"/>
                <a:cs typeface="Courier New" panose="02070309020205020404" pitchFamily="49" charset="0"/>
              </a:rPr>
            </a:br>
            <a:r>
              <a:rPr lang="en-US" dirty="0">
                <a:latin typeface="Courier New" panose="02070309020205020404" pitchFamily="49" charset="0"/>
                <a:cs typeface="Courier New" panose="02070309020205020404" pitchFamily="49" charset="0"/>
              </a:rPr>
              <a:t>				z = 0</a:t>
            </a:r>
            <a:br>
              <a:rPr lang="en-US" dirty="0">
                <a:latin typeface="Courier New" panose="02070309020205020404" pitchFamily="49" charset="0"/>
                <a:cs typeface="Courier New" panose="02070309020205020404" pitchFamily="49" charset="0"/>
              </a:rPr>
            </a:br>
            <a:r>
              <a:rPr lang="en-US" dirty="0">
                <a:latin typeface="Courier New" panose="02070309020205020404" pitchFamily="49" charset="0"/>
                <a:cs typeface="Courier New" panose="02070309020205020404" pitchFamily="49" charset="0"/>
              </a:rPr>
              <a:t>			</a:t>
            </a:r>
            <a:r>
              <a:rPr lang="en-US" b="1" dirty="0">
                <a:latin typeface="Courier New" panose="02070309020205020404" pitchFamily="49" charset="0"/>
                <a:cs typeface="Courier New" panose="02070309020205020404" pitchFamily="49" charset="0"/>
              </a:rPr>
              <a:t>endif</a:t>
            </a:r>
          </a:p>
          <a:p>
            <a:endParaRPr lang="en-US" dirty="0"/>
          </a:p>
          <a:p>
            <a:r>
              <a:rPr lang="en-US" dirty="0"/>
              <a:t>Useful to efficiently implement many atomic primitives</a:t>
            </a:r>
          </a:p>
          <a:p>
            <a:r>
              <a:rPr lang="en-US" dirty="0"/>
              <a:t>Fits nicely in 2-source </a:t>
            </a:r>
            <a:r>
              <a:rPr lang="en-US" dirty="0" err="1"/>
              <a:t>reg</a:t>
            </a:r>
            <a:r>
              <a:rPr lang="en-US" dirty="0"/>
              <a:t>, 1-destination </a:t>
            </a:r>
            <a:r>
              <a:rPr lang="en-US" dirty="0" err="1"/>
              <a:t>reg</a:t>
            </a:r>
            <a:r>
              <a:rPr lang="en-US" dirty="0"/>
              <a:t> instruction formats</a:t>
            </a:r>
          </a:p>
          <a:p>
            <a:r>
              <a:rPr lang="en-US" dirty="0"/>
              <a:t>Typically implemented as </a:t>
            </a:r>
            <a:r>
              <a:rPr lang="en-US" i="1" dirty="0"/>
              <a:t>weak</a:t>
            </a:r>
            <a:r>
              <a:rPr lang="en-US" dirty="0"/>
              <a:t> LL/SC: intervening loads/stores result in SC failure</a:t>
            </a:r>
          </a:p>
        </p:txBody>
      </p:sp>
    </p:spTree>
    <p:extLst>
      <p:ext uri="{BB962C8B-B14F-4D97-AF65-F5344CB8AC3E}">
        <p14:creationId xmlns:p14="http://schemas.microsoft.com/office/powerpoint/2010/main" val="29851639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p:txBody>
          <a:bodyPr>
            <a:normAutofit/>
          </a:bodyPr>
          <a:lstStyle/>
          <a:p>
            <a:r>
              <a:rPr lang="en-US" dirty="0">
                <a:latin typeface="Courier New" panose="02070309020205020404" pitchFamily="49" charset="0"/>
                <a:cs typeface="Courier New" panose="02070309020205020404" pitchFamily="49" charset="0"/>
              </a:rPr>
              <a:t>lock:		</a:t>
            </a:r>
            <a:r>
              <a:rPr lang="en-US" dirty="0" err="1">
                <a:latin typeface="Courier New" panose="02070309020205020404" pitchFamily="49" charset="0"/>
                <a:cs typeface="Courier New" panose="02070309020205020404" pitchFamily="49" charset="0"/>
              </a:rPr>
              <a:t>ll</a:t>
            </a:r>
            <a:r>
              <a:rPr lang="en-US" dirty="0">
                <a:latin typeface="Courier New" panose="02070309020205020404" pitchFamily="49" charset="0"/>
                <a:cs typeface="Courier New" panose="02070309020205020404" pitchFamily="49" charset="0"/>
              </a:rPr>
              <a:t> r1, (</a:t>
            </a:r>
            <a:r>
              <a:rPr lang="en-US" dirty="0" err="1">
                <a:latin typeface="Courier New" panose="02070309020205020404" pitchFamily="49" charset="0"/>
                <a:cs typeface="Courier New" panose="02070309020205020404" pitchFamily="49" charset="0"/>
              </a:rPr>
              <a:t>lockaddr</a:t>
            </a:r>
            <a:r>
              <a:rPr lang="en-US" dirty="0">
                <a:latin typeface="Courier New" panose="02070309020205020404" pitchFamily="49" charset="0"/>
                <a:cs typeface="Courier New" panose="02070309020205020404" pitchFamily="49" charset="0"/>
              </a:rPr>
              <a:t>)</a:t>
            </a:r>
          </a:p>
          <a:p>
            <a:r>
              <a:rPr lang="en-US" dirty="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bnez</a:t>
            </a:r>
            <a:r>
              <a:rPr lang="en-US" dirty="0">
                <a:latin typeface="Courier New" panose="02070309020205020404" pitchFamily="49" charset="0"/>
                <a:cs typeface="Courier New" panose="02070309020205020404" pitchFamily="49" charset="0"/>
              </a:rPr>
              <a:t> r1, lock</a:t>
            </a:r>
          </a:p>
          <a:p>
            <a:r>
              <a:rPr lang="en-US" dirty="0">
                <a:latin typeface="Courier New" panose="02070309020205020404" pitchFamily="49" charset="0"/>
                <a:cs typeface="Courier New" panose="02070309020205020404" pitchFamily="49" charset="0"/>
              </a:rPr>
              <a:t>			add r1, r1, #1</a:t>
            </a:r>
          </a:p>
          <a:p>
            <a:r>
              <a:rPr lang="en-US" dirty="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sc</a:t>
            </a:r>
            <a:r>
              <a:rPr lang="en-US" dirty="0">
                <a:latin typeface="Courier New" panose="02070309020205020404" pitchFamily="49" charset="0"/>
                <a:cs typeface="Courier New" panose="02070309020205020404" pitchFamily="49" charset="0"/>
              </a:rPr>
              <a:t> r1, r2, (</a:t>
            </a:r>
            <a:r>
              <a:rPr lang="en-US" dirty="0" err="1">
                <a:latin typeface="Courier New" panose="02070309020205020404" pitchFamily="49" charset="0"/>
                <a:cs typeface="Courier New" panose="02070309020205020404" pitchFamily="49" charset="0"/>
              </a:rPr>
              <a:t>lockaddr</a:t>
            </a:r>
            <a:r>
              <a:rPr lang="en-US" dirty="0">
                <a:latin typeface="Courier New" panose="02070309020205020404" pitchFamily="49" charset="0"/>
                <a:cs typeface="Courier New" panose="02070309020205020404" pitchFamily="49" charset="0"/>
              </a:rPr>
              <a:t>)</a:t>
            </a:r>
          </a:p>
          <a:p>
            <a:r>
              <a:rPr lang="en-US" dirty="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beqz</a:t>
            </a:r>
            <a:r>
              <a:rPr lang="en-US" dirty="0">
                <a:latin typeface="Courier New" panose="02070309020205020404" pitchFamily="49" charset="0"/>
                <a:cs typeface="Courier New" panose="02070309020205020404" pitchFamily="49" charset="0"/>
              </a:rPr>
              <a:t> r2, lock</a:t>
            </a:r>
          </a:p>
          <a:p>
            <a:r>
              <a:rPr lang="en-US" dirty="0">
                <a:latin typeface="Courier New" panose="02070309020205020404" pitchFamily="49" charset="0"/>
                <a:cs typeface="Courier New" panose="02070309020205020404" pitchFamily="49" charset="0"/>
              </a:rPr>
              <a:t>			ret</a:t>
            </a:r>
          </a:p>
          <a:p>
            <a:endParaRPr lang="en-US" dirty="0">
              <a:latin typeface="Courier New" panose="02070309020205020404" pitchFamily="49" charset="0"/>
              <a:cs typeface="Courier New" panose="02070309020205020404" pitchFamily="49" charset="0"/>
            </a:endParaRPr>
          </a:p>
          <a:p>
            <a:r>
              <a:rPr lang="en-US" dirty="0">
                <a:latin typeface="Courier New" panose="02070309020205020404" pitchFamily="49" charset="0"/>
                <a:cs typeface="Courier New" panose="02070309020205020404" pitchFamily="49" charset="0"/>
              </a:rPr>
              <a:t>unlock:		</a:t>
            </a:r>
            <a:r>
              <a:rPr lang="en-US" dirty="0" err="1">
                <a:latin typeface="Courier New" panose="02070309020205020404" pitchFamily="49" charset="0"/>
                <a:cs typeface="Courier New" panose="02070309020205020404" pitchFamily="49" charset="0"/>
              </a:rPr>
              <a:t>st</a:t>
            </a:r>
            <a:r>
              <a:rPr lang="en-US" dirty="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lockaddr</a:t>
            </a:r>
            <a:r>
              <a:rPr lang="en-US" dirty="0">
                <a:latin typeface="Courier New" panose="02070309020205020404" pitchFamily="49" charset="0"/>
                <a:cs typeface="Courier New" panose="02070309020205020404" pitchFamily="49" charset="0"/>
              </a:rPr>
              <a:t>), #0</a:t>
            </a:r>
          </a:p>
          <a:p>
            <a:r>
              <a:rPr lang="en-US" dirty="0">
                <a:latin typeface="Courier New" panose="02070309020205020404" pitchFamily="49" charset="0"/>
                <a:cs typeface="Courier New" panose="02070309020205020404" pitchFamily="49" charset="0"/>
              </a:rPr>
              <a:t>			ret</a:t>
            </a:r>
          </a:p>
          <a:p>
            <a:endParaRPr lang="en-US" dirty="0">
              <a:latin typeface="Courier New" panose="02070309020205020404" pitchFamily="49" charset="0"/>
              <a:cs typeface="Courier New" panose="02070309020205020404" pitchFamily="49" charset="0"/>
            </a:endParaRPr>
          </a:p>
        </p:txBody>
      </p:sp>
      <p:sp>
        <p:nvSpPr>
          <p:cNvPr id="3" name="Title 2">
            <a:extLst>
              <a:ext uri="{FF2B5EF4-FFF2-40B4-BE49-F238E27FC236}">
                <a16:creationId xmlns:a16="http://schemas.microsoft.com/office/drawing/2014/main" id="{E663044B-CB8C-43D6-9F66-89216AAFAE6E}"/>
              </a:ext>
            </a:extLst>
          </p:cNvPr>
          <p:cNvSpPr>
            <a:spLocks noGrp="1"/>
          </p:cNvSpPr>
          <p:nvPr>
            <p:ph type="title"/>
          </p:nvPr>
        </p:nvSpPr>
        <p:spPr/>
        <p:txBody>
          <a:bodyPr/>
          <a:lstStyle/>
          <a:p>
            <a:r>
              <a:rPr lang="en-US" dirty="0"/>
              <a:t>Mutual Exclusion with LL/SC</a:t>
            </a:r>
          </a:p>
        </p:txBody>
      </p:sp>
    </p:spTree>
    <p:extLst>
      <p:ext uri="{BB962C8B-B14F-4D97-AF65-F5344CB8AC3E}">
        <p14:creationId xmlns:p14="http://schemas.microsoft.com/office/powerpoint/2010/main" val="20443834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1AF8229-EBD7-4841-8E84-9480A917D9BA}"/>
              </a:ext>
            </a:extLst>
          </p:cNvPr>
          <p:cNvSpPr>
            <a:spLocks noGrp="1"/>
          </p:cNvSpPr>
          <p:nvPr>
            <p:ph type="title"/>
          </p:nvPr>
        </p:nvSpPr>
        <p:spPr/>
        <p:txBody>
          <a:bodyPr/>
          <a:lstStyle/>
          <a:p>
            <a:r>
              <a:rPr lang="en-US" dirty="0"/>
              <a:t>Implementing </a:t>
            </a:r>
            <a:r>
              <a:rPr lang="en-US" dirty="0" err="1"/>
              <a:t>fetch&amp;op</a:t>
            </a:r>
            <a:r>
              <a:rPr lang="en-US" dirty="0"/>
              <a:t> with LL/SC</a:t>
            </a:r>
          </a:p>
        </p:txBody>
      </p:sp>
      <p:sp>
        <p:nvSpPr>
          <p:cNvPr id="5" name="Content Placeholder 4">
            <a:extLst>
              <a:ext uri="{FF2B5EF4-FFF2-40B4-BE49-F238E27FC236}">
                <a16:creationId xmlns:a16="http://schemas.microsoft.com/office/drawing/2014/main" id="{32825847-98AE-4F91-A7FE-A8252B63618F}"/>
              </a:ext>
            </a:extLst>
          </p:cNvPr>
          <p:cNvSpPr>
            <a:spLocks noGrp="1"/>
          </p:cNvSpPr>
          <p:nvPr>
            <p:ph idx="1"/>
          </p:nvPr>
        </p:nvSpPr>
        <p:spPr/>
        <p:txBody>
          <a:bodyPr/>
          <a:lstStyle/>
          <a:p>
            <a:r>
              <a:rPr lang="en-US" dirty="0" err="1">
                <a:latin typeface="Courier New" panose="02070309020205020404" pitchFamily="49" charset="0"/>
                <a:cs typeface="Courier New" panose="02070309020205020404" pitchFamily="49" charset="0"/>
              </a:rPr>
              <a:t>f&amp;op</a:t>
            </a:r>
            <a:r>
              <a:rPr lang="en-US" dirty="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ll</a:t>
            </a:r>
            <a:r>
              <a:rPr lang="en-US" dirty="0">
                <a:latin typeface="Courier New" panose="02070309020205020404" pitchFamily="49" charset="0"/>
                <a:cs typeface="Courier New" panose="02070309020205020404" pitchFamily="49" charset="0"/>
              </a:rPr>
              <a:t>	r1, (location) </a:t>
            </a:r>
          </a:p>
          <a:p>
            <a:r>
              <a:rPr lang="en-US" dirty="0">
                <a:latin typeface="Courier New" panose="02070309020205020404" pitchFamily="49" charset="0"/>
                <a:cs typeface="Courier New" panose="02070309020205020404" pitchFamily="49" charset="0"/>
              </a:rPr>
              <a:t>			op	r2, r1, value</a:t>
            </a:r>
          </a:p>
          <a:p>
            <a:r>
              <a:rPr lang="en-US" dirty="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sc</a:t>
            </a:r>
            <a:r>
              <a:rPr lang="en-US" dirty="0">
                <a:latin typeface="Courier New" panose="02070309020205020404" pitchFamily="49" charset="0"/>
                <a:cs typeface="Courier New" panose="02070309020205020404" pitchFamily="49" charset="0"/>
              </a:rPr>
              <a:t>	r2, r3, (location) </a:t>
            </a:r>
          </a:p>
          <a:p>
            <a:r>
              <a:rPr lang="en-US" dirty="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beqz</a:t>
            </a:r>
            <a:r>
              <a:rPr lang="en-US" dirty="0">
                <a:latin typeface="Courier New" panose="02070309020205020404" pitchFamily="49" charset="0"/>
                <a:cs typeface="Courier New" panose="02070309020205020404" pitchFamily="49" charset="0"/>
              </a:rPr>
              <a:t>	r3, </a:t>
            </a:r>
            <a:r>
              <a:rPr lang="en-US" dirty="0" err="1">
                <a:latin typeface="Courier New" panose="02070309020205020404" pitchFamily="49" charset="0"/>
                <a:cs typeface="Courier New" panose="02070309020205020404" pitchFamily="49" charset="0"/>
              </a:rPr>
              <a:t>f&amp;op</a:t>
            </a:r>
            <a:endParaRPr lang="en-US" dirty="0">
              <a:latin typeface="Courier New" panose="02070309020205020404" pitchFamily="49" charset="0"/>
              <a:cs typeface="Courier New" panose="02070309020205020404" pitchFamily="49" charset="0"/>
            </a:endParaRPr>
          </a:p>
          <a:p>
            <a:r>
              <a:rPr lang="en-US" dirty="0">
                <a:latin typeface="Courier New" panose="02070309020205020404" pitchFamily="49" charset="0"/>
                <a:cs typeface="Courier New" panose="02070309020205020404" pitchFamily="49" charset="0"/>
              </a:rPr>
              <a:t>			ret</a:t>
            </a:r>
          </a:p>
        </p:txBody>
      </p:sp>
    </p:spTree>
    <p:extLst>
      <p:ext uri="{BB962C8B-B14F-4D97-AF65-F5344CB8AC3E}">
        <p14:creationId xmlns:p14="http://schemas.microsoft.com/office/powerpoint/2010/main" val="40017580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Implementing Atomics</a:t>
            </a:r>
          </a:p>
        </p:txBody>
      </p:sp>
      <p:sp>
        <p:nvSpPr>
          <p:cNvPr id="3" name="Content Placeholder 2"/>
          <p:cNvSpPr>
            <a:spLocks noGrp="1"/>
          </p:cNvSpPr>
          <p:nvPr>
            <p:ph idx="1"/>
          </p:nvPr>
        </p:nvSpPr>
        <p:spPr/>
        <p:txBody>
          <a:bodyPr>
            <a:normAutofit/>
          </a:bodyPr>
          <a:lstStyle/>
          <a:p>
            <a:r>
              <a:rPr lang="en-US" sz="2200" dirty="0"/>
              <a:t>Lock cache line or entire cache:</a:t>
            </a:r>
          </a:p>
          <a:p>
            <a:endParaRPr lang="en-US" sz="2200" dirty="0"/>
          </a:p>
          <a:p>
            <a:r>
              <a:rPr lang="en-US" sz="2200" dirty="0"/>
              <a:t>Get exclusive permissions</a:t>
            </a:r>
          </a:p>
          <a:p>
            <a:r>
              <a:rPr lang="en-US" sz="2200" dirty="0"/>
              <a:t>Don’t respond to invalidates</a:t>
            </a:r>
          </a:p>
          <a:p>
            <a:r>
              <a:rPr lang="en-US" sz="2200" dirty="0"/>
              <a:t>Perform operation (e.g., add in </a:t>
            </a:r>
            <a:r>
              <a:rPr lang="en-US" sz="2200" dirty="0" err="1"/>
              <a:t>fetch&amp;add</a:t>
            </a:r>
            <a:r>
              <a:rPr lang="en-US" sz="2200" dirty="0"/>
              <a:t>)</a:t>
            </a:r>
          </a:p>
          <a:p>
            <a:r>
              <a:rPr lang="en-US" sz="2200" dirty="0"/>
              <a:t>Resume normal operation</a:t>
            </a:r>
          </a:p>
        </p:txBody>
      </p:sp>
    </p:spTree>
    <p:extLst>
      <p:ext uri="{BB962C8B-B14F-4D97-AF65-F5344CB8AC3E}">
        <p14:creationId xmlns:p14="http://schemas.microsoft.com/office/powerpoint/2010/main" val="299526428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Implementing LL/SC</a:t>
            </a:r>
          </a:p>
        </p:txBody>
      </p:sp>
      <p:sp>
        <p:nvSpPr>
          <p:cNvPr id="5" name="Content Placeholder 4">
            <a:extLst>
              <a:ext uri="{FF2B5EF4-FFF2-40B4-BE49-F238E27FC236}">
                <a16:creationId xmlns:a16="http://schemas.microsoft.com/office/drawing/2014/main" id="{445E123D-D42F-4BB7-84F8-8FBB819BA242}"/>
              </a:ext>
            </a:extLst>
          </p:cNvPr>
          <p:cNvSpPr>
            <a:spLocks noGrp="1"/>
          </p:cNvSpPr>
          <p:nvPr>
            <p:ph idx="1"/>
          </p:nvPr>
        </p:nvSpPr>
        <p:spPr/>
        <p:txBody>
          <a:bodyPr>
            <a:normAutofit/>
          </a:bodyPr>
          <a:lstStyle/>
          <a:p>
            <a:r>
              <a:rPr lang="en-US" sz="2400" dirty="0"/>
              <a:t>Invalidation-based directory protocol</a:t>
            </a:r>
          </a:p>
          <a:p>
            <a:pPr lvl="1"/>
            <a:r>
              <a:rPr lang="en-US" sz="2000" dirty="0"/>
              <a:t>SC requests exclusive permissions</a:t>
            </a:r>
          </a:p>
          <a:p>
            <a:pPr lvl="1"/>
            <a:r>
              <a:rPr lang="en-US" sz="2000" dirty="0"/>
              <a:t>If requestor is still sharer, success</a:t>
            </a:r>
          </a:p>
          <a:p>
            <a:pPr lvl="1"/>
            <a:r>
              <a:rPr lang="en-US" sz="2000" dirty="0"/>
              <a:t>Otherwise, fail and don’t get permissions (invalidation in flight)</a:t>
            </a:r>
          </a:p>
          <a:p>
            <a:endParaRPr lang="en-US" sz="2400" dirty="0"/>
          </a:p>
          <a:p>
            <a:r>
              <a:rPr lang="en-US" sz="2400" dirty="0"/>
              <a:t>Add </a:t>
            </a:r>
            <a:r>
              <a:rPr lang="en-US" sz="2400" i="1" dirty="0"/>
              <a:t>link register</a:t>
            </a:r>
            <a:r>
              <a:rPr lang="en-US" sz="2400" dirty="0"/>
              <a:t> to store address of LL</a:t>
            </a:r>
          </a:p>
          <a:p>
            <a:pPr lvl="1"/>
            <a:r>
              <a:rPr lang="en-US" sz="2000" dirty="0"/>
              <a:t>Invalidated upon coherence / eviction</a:t>
            </a:r>
          </a:p>
          <a:p>
            <a:pPr lvl="1"/>
            <a:r>
              <a:rPr lang="en-US" sz="2000" dirty="0"/>
              <a:t>Only safe to use register-register instructions between LL/SC</a:t>
            </a:r>
          </a:p>
        </p:txBody>
      </p:sp>
    </p:spTree>
    <p:extLst>
      <p:ext uri="{BB962C8B-B14F-4D97-AF65-F5344CB8AC3E}">
        <p14:creationId xmlns:p14="http://schemas.microsoft.com/office/powerpoint/2010/main" val="174434761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How to Evaluate?</a:t>
            </a:r>
          </a:p>
        </p:txBody>
      </p:sp>
      <p:sp>
        <p:nvSpPr>
          <p:cNvPr id="3" name="Content Placeholder 2"/>
          <p:cNvSpPr>
            <a:spLocks noGrp="1"/>
          </p:cNvSpPr>
          <p:nvPr>
            <p:ph idx="1"/>
          </p:nvPr>
        </p:nvSpPr>
        <p:spPr/>
        <p:txBody>
          <a:bodyPr>
            <a:normAutofit/>
          </a:bodyPr>
          <a:lstStyle/>
          <a:p>
            <a:pPr marL="457200" indent="-457200">
              <a:buFont typeface="Arial" panose="020B0604020202020204" pitchFamily="34" charset="0"/>
              <a:buChar char="•"/>
            </a:pPr>
            <a:r>
              <a:rPr lang="en-US" dirty="0"/>
              <a:t>Scalability</a:t>
            </a:r>
          </a:p>
          <a:p>
            <a:pPr marL="457200" indent="-457200">
              <a:buFont typeface="Arial" panose="020B0604020202020204" pitchFamily="34" charset="0"/>
              <a:buChar char="•"/>
            </a:pPr>
            <a:r>
              <a:rPr lang="en-US" dirty="0"/>
              <a:t>Network load</a:t>
            </a:r>
          </a:p>
          <a:p>
            <a:pPr marL="457200" indent="-457200">
              <a:buFont typeface="Arial" panose="020B0604020202020204" pitchFamily="34" charset="0"/>
              <a:buChar char="•"/>
            </a:pPr>
            <a:r>
              <a:rPr lang="en-US" dirty="0"/>
              <a:t>Single-processor latency</a:t>
            </a:r>
          </a:p>
          <a:p>
            <a:pPr marL="457200" indent="-457200">
              <a:buFont typeface="Arial" panose="020B0604020202020204" pitchFamily="34" charset="0"/>
              <a:buChar char="•"/>
            </a:pPr>
            <a:r>
              <a:rPr lang="en-US" dirty="0"/>
              <a:t>Space Requirements</a:t>
            </a:r>
          </a:p>
          <a:p>
            <a:pPr marL="457200" indent="-457200">
              <a:buFont typeface="Arial" panose="020B0604020202020204" pitchFamily="34" charset="0"/>
              <a:buChar char="•"/>
            </a:pPr>
            <a:r>
              <a:rPr lang="en-US" dirty="0"/>
              <a:t>Fairness</a:t>
            </a:r>
          </a:p>
          <a:p>
            <a:pPr marL="457200" indent="-457200">
              <a:buFont typeface="Arial" panose="020B0604020202020204" pitchFamily="34" charset="0"/>
              <a:buChar char="•"/>
            </a:pPr>
            <a:r>
              <a:rPr lang="en-US" dirty="0"/>
              <a:t>Required atomic operations</a:t>
            </a:r>
          </a:p>
          <a:p>
            <a:pPr marL="457200" indent="-457200">
              <a:buFont typeface="Arial" panose="020B0604020202020204" pitchFamily="34" charset="0"/>
              <a:buChar char="•"/>
            </a:pPr>
            <a:r>
              <a:rPr lang="en-US" dirty="0"/>
              <a:t>Sensitivity to co-scheduling</a:t>
            </a:r>
          </a:p>
        </p:txBody>
      </p:sp>
    </p:spTree>
    <p:extLst>
      <p:ext uri="{BB962C8B-B14F-4D97-AF65-F5344CB8AC3E}">
        <p14:creationId xmlns:p14="http://schemas.microsoft.com/office/powerpoint/2010/main" val="94115947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normAutofit/>
          </a:bodyPr>
          <a:lstStyle/>
          <a:p>
            <a:r>
              <a:rPr lang="en-US" altLang="en-US"/>
              <a:t>T&amp;S Lock Performance</a:t>
            </a:r>
          </a:p>
        </p:txBody>
      </p:sp>
      <mc:AlternateContent xmlns:mc="http://schemas.openxmlformats.org/markup-compatibility/2006" xmlns:a14="http://schemas.microsoft.com/office/drawing/2010/main">
        <mc:Choice Requires="a14">
          <p:sp>
            <p:nvSpPr>
              <p:cNvPr id="8195" name="Rectangle 3"/>
              <p:cNvSpPr>
                <a:spLocks noGrp="1" noChangeArrowheads="1"/>
              </p:cNvSpPr>
              <p:nvPr>
                <p:ph idx="1"/>
              </p:nvPr>
            </p:nvSpPr>
            <p:spPr/>
            <p:txBody>
              <a:bodyPr>
                <a:normAutofit/>
              </a:bodyPr>
              <a:lstStyle/>
              <a:p>
                <a:r>
                  <a:rPr lang="en-US" altLang="en-US" dirty="0">
                    <a:solidFill>
                      <a:schemeClr val="tx1"/>
                    </a:solidFill>
                  </a:rPr>
                  <a:t>Code:	</a:t>
                </a:r>
                <a:r>
                  <a:rPr lang="en-US" altLang="en-US" dirty="0">
                    <a:solidFill>
                      <a:schemeClr val="tx1"/>
                    </a:solidFill>
                    <a:latin typeface="Courier New" panose="02070309020205020404" pitchFamily="49" charset="0"/>
                    <a:cs typeface="Courier New" panose="02070309020205020404" pitchFamily="49" charset="0"/>
                  </a:rPr>
                  <a:t>for (</a:t>
                </a:r>
                <a:r>
                  <a:rPr lang="en-US" altLang="en-US" dirty="0" err="1">
                    <a:solidFill>
                      <a:schemeClr val="tx1"/>
                    </a:solidFill>
                    <a:latin typeface="Courier New" panose="02070309020205020404" pitchFamily="49" charset="0"/>
                    <a:cs typeface="Courier New" panose="02070309020205020404" pitchFamily="49" charset="0"/>
                  </a:rPr>
                  <a:t>i</a:t>
                </a:r>
                <a:r>
                  <a:rPr lang="en-US" altLang="en-US" dirty="0">
                    <a:solidFill>
                      <a:schemeClr val="tx1"/>
                    </a:solidFill>
                    <a:latin typeface="Courier New" panose="02070309020205020404" pitchFamily="49" charset="0"/>
                    <a:cs typeface="Courier New" panose="02070309020205020404" pitchFamily="49" charset="0"/>
                  </a:rPr>
                  <a:t>=0;i&lt;</a:t>
                </a:r>
                <a:r>
                  <a:rPr lang="en-US" altLang="en-US" dirty="0" err="1">
                    <a:solidFill>
                      <a:schemeClr val="tx1"/>
                    </a:solidFill>
                    <a:latin typeface="Courier New" panose="02070309020205020404" pitchFamily="49" charset="0"/>
                    <a:cs typeface="Courier New" panose="02070309020205020404" pitchFamily="49" charset="0"/>
                  </a:rPr>
                  <a:t>N;i</a:t>
                </a:r>
                <a:r>
                  <a:rPr lang="en-US" altLang="en-US" dirty="0">
                    <a:solidFill>
                      <a:schemeClr val="tx1"/>
                    </a:solidFill>
                    <a:latin typeface="Courier New" panose="02070309020205020404" pitchFamily="49" charset="0"/>
                    <a:cs typeface="Courier New" panose="02070309020205020404" pitchFamily="49" charset="0"/>
                  </a:rPr>
                  <a:t>++) { lock; delay(c); unlock; }</a:t>
                </a:r>
              </a:p>
              <a:p>
                <a:pPr>
                  <a:lnSpc>
                    <a:spcPct val="100000"/>
                  </a:lnSpc>
                  <a:spcBef>
                    <a:spcPct val="0"/>
                  </a:spcBef>
                </a:pPr>
                <a:r>
                  <a:rPr lang="en-US" altLang="en-US" dirty="0">
                    <a:solidFill>
                      <a:schemeClr val="tx1"/>
                    </a:solidFill>
                  </a:rPr>
                  <a:t>Same total no. of lock calls as </a:t>
                </a:r>
                <a14:m>
                  <m:oMath xmlns:m="http://schemas.openxmlformats.org/officeDocument/2006/math">
                    <m:r>
                      <a:rPr lang="en-US" altLang="en-US" b="0" i="1" smtClean="0">
                        <a:solidFill>
                          <a:schemeClr val="tx1"/>
                        </a:solidFill>
                        <a:latin typeface="Cambria Math" panose="02040503050406030204" pitchFamily="18" charset="0"/>
                      </a:rPr>
                      <m:t>𝑃</m:t>
                    </m:r>
                  </m:oMath>
                </a14:m>
                <a:r>
                  <a:rPr lang="en-US" altLang="en-US" dirty="0">
                    <a:solidFill>
                      <a:schemeClr val="tx1"/>
                    </a:solidFill>
                  </a:rPr>
                  <a:t> increases; measure time per transfer</a:t>
                </a:r>
                <a:endParaRPr lang="en-US" sz="2800" dirty="0"/>
              </a:p>
            </p:txBody>
          </p:sp>
        </mc:Choice>
        <mc:Fallback xmlns="">
          <p:sp>
            <p:nvSpPr>
              <p:cNvPr id="8195" name="Rectangle 3"/>
              <p:cNvSpPr>
                <a:spLocks noGrp="1" noRot="1" noChangeAspect="1" noMove="1" noResize="1" noEditPoints="1" noAdjustHandles="1" noChangeArrowheads="1" noChangeShapeType="1" noTextEdit="1"/>
              </p:cNvSpPr>
              <p:nvPr>
                <p:ph idx="1"/>
              </p:nvPr>
            </p:nvSpPr>
            <p:spPr>
              <a:blipFill>
                <a:blip r:embed="rId3"/>
                <a:stretch>
                  <a:fillRect l="-606" t="-1407"/>
                </a:stretch>
              </a:blipFill>
            </p:spPr>
            <p:txBody>
              <a:bodyPr/>
              <a:lstStyle/>
              <a:p>
                <a:r>
                  <a:rPr lang="en-US">
                    <a:noFill/>
                  </a:rPr>
                  <a:t> </a:t>
                </a:r>
              </a:p>
            </p:txBody>
          </p:sp>
        </mc:Fallback>
      </mc:AlternateContent>
      <p:sp>
        <p:nvSpPr>
          <p:cNvPr id="8198" name="Line 5"/>
          <p:cNvSpPr>
            <a:spLocks noChangeShapeType="1"/>
          </p:cNvSpPr>
          <p:nvPr/>
        </p:nvSpPr>
        <p:spPr bwMode="auto">
          <a:xfrm>
            <a:off x="3861488" y="5394041"/>
            <a:ext cx="4941888" cy="1588"/>
          </a:xfrm>
          <a:prstGeom prst="line">
            <a:avLst/>
          </a:prstGeom>
          <a:noFill/>
          <a:ln w="6350">
            <a:solidFill>
              <a:srgbClr val="000000"/>
            </a:solidFill>
            <a:round/>
            <a:headEnd/>
            <a:tailEnd/>
          </a:ln>
        </p:spPr>
        <p:txBody>
          <a:bodyPr/>
          <a:lstStyle/>
          <a:p>
            <a:endParaRPr lang="en-US"/>
          </a:p>
        </p:txBody>
      </p:sp>
      <p:sp>
        <p:nvSpPr>
          <p:cNvPr id="8199" name="Line 6"/>
          <p:cNvSpPr>
            <a:spLocks noChangeShapeType="1"/>
          </p:cNvSpPr>
          <p:nvPr/>
        </p:nvSpPr>
        <p:spPr bwMode="auto">
          <a:xfrm>
            <a:off x="3861488" y="4678079"/>
            <a:ext cx="4941888" cy="1588"/>
          </a:xfrm>
          <a:prstGeom prst="line">
            <a:avLst/>
          </a:prstGeom>
          <a:noFill/>
          <a:ln w="6350">
            <a:solidFill>
              <a:srgbClr val="000000"/>
            </a:solidFill>
            <a:round/>
            <a:headEnd/>
            <a:tailEnd/>
          </a:ln>
        </p:spPr>
        <p:txBody>
          <a:bodyPr/>
          <a:lstStyle/>
          <a:p>
            <a:endParaRPr lang="en-US"/>
          </a:p>
        </p:txBody>
      </p:sp>
      <p:sp>
        <p:nvSpPr>
          <p:cNvPr id="8200" name="Line 7"/>
          <p:cNvSpPr>
            <a:spLocks noChangeShapeType="1"/>
          </p:cNvSpPr>
          <p:nvPr/>
        </p:nvSpPr>
        <p:spPr bwMode="auto">
          <a:xfrm>
            <a:off x="3861488" y="3960529"/>
            <a:ext cx="4941888" cy="1588"/>
          </a:xfrm>
          <a:prstGeom prst="line">
            <a:avLst/>
          </a:prstGeom>
          <a:noFill/>
          <a:ln w="6350">
            <a:solidFill>
              <a:srgbClr val="000000"/>
            </a:solidFill>
            <a:round/>
            <a:headEnd/>
            <a:tailEnd/>
          </a:ln>
        </p:spPr>
        <p:txBody>
          <a:bodyPr/>
          <a:lstStyle/>
          <a:p>
            <a:endParaRPr lang="en-US"/>
          </a:p>
        </p:txBody>
      </p:sp>
      <p:sp>
        <p:nvSpPr>
          <p:cNvPr id="8201" name="Line 8"/>
          <p:cNvSpPr>
            <a:spLocks noChangeShapeType="1"/>
          </p:cNvSpPr>
          <p:nvPr/>
        </p:nvSpPr>
        <p:spPr bwMode="auto">
          <a:xfrm>
            <a:off x="3861488" y="3241391"/>
            <a:ext cx="4941888" cy="1588"/>
          </a:xfrm>
          <a:prstGeom prst="line">
            <a:avLst/>
          </a:prstGeom>
          <a:noFill/>
          <a:ln w="6350">
            <a:solidFill>
              <a:srgbClr val="000000"/>
            </a:solidFill>
            <a:round/>
            <a:headEnd/>
            <a:tailEnd/>
          </a:ln>
        </p:spPr>
        <p:txBody>
          <a:bodyPr/>
          <a:lstStyle/>
          <a:p>
            <a:endParaRPr lang="en-US"/>
          </a:p>
        </p:txBody>
      </p:sp>
      <p:sp>
        <p:nvSpPr>
          <p:cNvPr id="8202" name="Line 9"/>
          <p:cNvSpPr>
            <a:spLocks noChangeShapeType="1"/>
          </p:cNvSpPr>
          <p:nvPr/>
        </p:nvSpPr>
        <p:spPr bwMode="auto">
          <a:xfrm>
            <a:off x="3861488" y="2527016"/>
            <a:ext cx="4941888" cy="1588"/>
          </a:xfrm>
          <a:prstGeom prst="line">
            <a:avLst/>
          </a:prstGeom>
          <a:noFill/>
          <a:ln w="6350">
            <a:solidFill>
              <a:srgbClr val="000000"/>
            </a:solidFill>
            <a:round/>
            <a:headEnd/>
            <a:tailEnd/>
          </a:ln>
        </p:spPr>
        <p:txBody>
          <a:bodyPr/>
          <a:lstStyle/>
          <a:p>
            <a:endParaRPr lang="en-US"/>
          </a:p>
        </p:txBody>
      </p:sp>
      <p:sp>
        <p:nvSpPr>
          <p:cNvPr id="8203" name="Line 10"/>
          <p:cNvSpPr>
            <a:spLocks noChangeShapeType="1"/>
          </p:cNvSpPr>
          <p:nvPr/>
        </p:nvSpPr>
        <p:spPr bwMode="auto">
          <a:xfrm flipV="1">
            <a:off x="4191688" y="5697254"/>
            <a:ext cx="1588" cy="55563"/>
          </a:xfrm>
          <a:prstGeom prst="line">
            <a:avLst/>
          </a:prstGeom>
          <a:noFill/>
          <a:ln w="6350">
            <a:solidFill>
              <a:srgbClr val="000000"/>
            </a:solidFill>
            <a:round/>
            <a:headEnd/>
            <a:tailEnd/>
          </a:ln>
        </p:spPr>
        <p:txBody>
          <a:bodyPr/>
          <a:lstStyle/>
          <a:p>
            <a:endParaRPr lang="en-US"/>
          </a:p>
        </p:txBody>
      </p:sp>
      <p:sp>
        <p:nvSpPr>
          <p:cNvPr id="8204" name="Line 11"/>
          <p:cNvSpPr>
            <a:spLocks noChangeShapeType="1"/>
          </p:cNvSpPr>
          <p:nvPr/>
        </p:nvSpPr>
        <p:spPr bwMode="auto">
          <a:xfrm flipV="1">
            <a:off x="4521888" y="5697254"/>
            <a:ext cx="1588" cy="55563"/>
          </a:xfrm>
          <a:prstGeom prst="line">
            <a:avLst/>
          </a:prstGeom>
          <a:noFill/>
          <a:ln w="6350">
            <a:solidFill>
              <a:srgbClr val="000000"/>
            </a:solidFill>
            <a:round/>
            <a:headEnd/>
            <a:tailEnd/>
          </a:ln>
        </p:spPr>
        <p:txBody>
          <a:bodyPr/>
          <a:lstStyle/>
          <a:p>
            <a:endParaRPr lang="en-US"/>
          </a:p>
        </p:txBody>
      </p:sp>
      <p:sp>
        <p:nvSpPr>
          <p:cNvPr id="8205" name="Line 12"/>
          <p:cNvSpPr>
            <a:spLocks noChangeShapeType="1"/>
          </p:cNvSpPr>
          <p:nvPr/>
        </p:nvSpPr>
        <p:spPr bwMode="auto">
          <a:xfrm flipV="1">
            <a:off x="4852088" y="5697254"/>
            <a:ext cx="1588" cy="55563"/>
          </a:xfrm>
          <a:prstGeom prst="line">
            <a:avLst/>
          </a:prstGeom>
          <a:noFill/>
          <a:ln w="6350">
            <a:solidFill>
              <a:srgbClr val="000000"/>
            </a:solidFill>
            <a:round/>
            <a:headEnd/>
            <a:tailEnd/>
          </a:ln>
        </p:spPr>
        <p:txBody>
          <a:bodyPr/>
          <a:lstStyle/>
          <a:p>
            <a:endParaRPr lang="en-US"/>
          </a:p>
        </p:txBody>
      </p:sp>
      <p:sp>
        <p:nvSpPr>
          <p:cNvPr id="8206" name="Line 13"/>
          <p:cNvSpPr>
            <a:spLocks noChangeShapeType="1"/>
          </p:cNvSpPr>
          <p:nvPr/>
        </p:nvSpPr>
        <p:spPr bwMode="auto">
          <a:xfrm flipV="1">
            <a:off x="5180700" y="5697254"/>
            <a:ext cx="1588" cy="55563"/>
          </a:xfrm>
          <a:prstGeom prst="line">
            <a:avLst/>
          </a:prstGeom>
          <a:noFill/>
          <a:ln w="6350">
            <a:solidFill>
              <a:srgbClr val="000000"/>
            </a:solidFill>
            <a:round/>
            <a:headEnd/>
            <a:tailEnd/>
          </a:ln>
        </p:spPr>
        <p:txBody>
          <a:bodyPr/>
          <a:lstStyle/>
          <a:p>
            <a:endParaRPr lang="en-US"/>
          </a:p>
        </p:txBody>
      </p:sp>
      <p:sp>
        <p:nvSpPr>
          <p:cNvPr id="8207" name="Line 14"/>
          <p:cNvSpPr>
            <a:spLocks noChangeShapeType="1"/>
          </p:cNvSpPr>
          <p:nvPr/>
        </p:nvSpPr>
        <p:spPr bwMode="auto">
          <a:xfrm flipV="1">
            <a:off x="5510900" y="5697254"/>
            <a:ext cx="1588" cy="55563"/>
          </a:xfrm>
          <a:prstGeom prst="line">
            <a:avLst/>
          </a:prstGeom>
          <a:noFill/>
          <a:ln w="6350">
            <a:solidFill>
              <a:srgbClr val="000000"/>
            </a:solidFill>
            <a:round/>
            <a:headEnd/>
            <a:tailEnd/>
          </a:ln>
        </p:spPr>
        <p:txBody>
          <a:bodyPr/>
          <a:lstStyle/>
          <a:p>
            <a:endParaRPr lang="en-US"/>
          </a:p>
        </p:txBody>
      </p:sp>
      <p:sp>
        <p:nvSpPr>
          <p:cNvPr id="8208" name="Line 15"/>
          <p:cNvSpPr>
            <a:spLocks noChangeShapeType="1"/>
          </p:cNvSpPr>
          <p:nvPr/>
        </p:nvSpPr>
        <p:spPr bwMode="auto">
          <a:xfrm flipV="1">
            <a:off x="5837925" y="5697254"/>
            <a:ext cx="1588" cy="55563"/>
          </a:xfrm>
          <a:prstGeom prst="line">
            <a:avLst/>
          </a:prstGeom>
          <a:noFill/>
          <a:ln w="6350">
            <a:solidFill>
              <a:srgbClr val="000000"/>
            </a:solidFill>
            <a:round/>
            <a:headEnd/>
            <a:tailEnd/>
          </a:ln>
        </p:spPr>
        <p:txBody>
          <a:bodyPr/>
          <a:lstStyle/>
          <a:p>
            <a:endParaRPr lang="en-US"/>
          </a:p>
        </p:txBody>
      </p:sp>
      <p:sp>
        <p:nvSpPr>
          <p:cNvPr id="8209" name="Line 16"/>
          <p:cNvSpPr>
            <a:spLocks noChangeShapeType="1"/>
          </p:cNvSpPr>
          <p:nvPr/>
        </p:nvSpPr>
        <p:spPr bwMode="auto">
          <a:xfrm flipV="1">
            <a:off x="6168125" y="5697254"/>
            <a:ext cx="1588" cy="55563"/>
          </a:xfrm>
          <a:prstGeom prst="line">
            <a:avLst/>
          </a:prstGeom>
          <a:noFill/>
          <a:ln w="6350">
            <a:solidFill>
              <a:srgbClr val="000000"/>
            </a:solidFill>
            <a:round/>
            <a:headEnd/>
            <a:tailEnd/>
          </a:ln>
        </p:spPr>
        <p:txBody>
          <a:bodyPr/>
          <a:lstStyle/>
          <a:p>
            <a:endParaRPr lang="en-US"/>
          </a:p>
        </p:txBody>
      </p:sp>
      <p:sp>
        <p:nvSpPr>
          <p:cNvPr id="8210" name="Line 17"/>
          <p:cNvSpPr>
            <a:spLocks noChangeShapeType="1"/>
          </p:cNvSpPr>
          <p:nvPr/>
        </p:nvSpPr>
        <p:spPr bwMode="auto">
          <a:xfrm flipV="1">
            <a:off x="6496738" y="5697254"/>
            <a:ext cx="1588" cy="55563"/>
          </a:xfrm>
          <a:prstGeom prst="line">
            <a:avLst/>
          </a:prstGeom>
          <a:noFill/>
          <a:ln w="6350">
            <a:solidFill>
              <a:srgbClr val="000000"/>
            </a:solidFill>
            <a:round/>
            <a:headEnd/>
            <a:tailEnd/>
          </a:ln>
        </p:spPr>
        <p:txBody>
          <a:bodyPr/>
          <a:lstStyle/>
          <a:p>
            <a:endParaRPr lang="en-US"/>
          </a:p>
        </p:txBody>
      </p:sp>
      <p:sp>
        <p:nvSpPr>
          <p:cNvPr id="8211" name="Line 18"/>
          <p:cNvSpPr>
            <a:spLocks noChangeShapeType="1"/>
          </p:cNvSpPr>
          <p:nvPr/>
        </p:nvSpPr>
        <p:spPr bwMode="auto">
          <a:xfrm flipV="1">
            <a:off x="6826938" y="5697254"/>
            <a:ext cx="1588" cy="55563"/>
          </a:xfrm>
          <a:prstGeom prst="line">
            <a:avLst/>
          </a:prstGeom>
          <a:noFill/>
          <a:ln w="6350">
            <a:solidFill>
              <a:srgbClr val="000000"/>
            </a:solidFill>
            <a:round/>
            <a:headEnd/>
            <a:tailEnd/>
          </a:ln>
        </p:spPr>
        <p:txBody>
          <a:bodyPr/>
          <a:lstStyle/>
          <a:p>
            <a:endParaRPr lang="en-US"/>
          </a:p>
        </p:txBody>
      </p:sp>
      <p:sp>
        <p:nvSpPr>
          <p:cNvPr id="8212" name="Line 19"/>
          <p:cNvSpPr>
            <a:spLocks noChangeShapeType="1"/>
          </p:cNvSpPr>
          <p:nvPr/>
        </p:nvSpPr>
        <p:spPr bwMode="auto">
          <a:xfrm flipV="1">
            <a:off x="7157138" y="5697254"/>
            <a:ext cx="1588" cy="55563"/>
          </a:xfrm>
          <a:prstGeom prst="line">
            <a:avLst/>
          </a:prstGeom>
          <a:noFill/>
          <a:ln w="6350">
            <a:solidFill>
              <a:srgbClr val="000000"/>
            </a:solidFill>
            <a:round/>
            <a:headEnd/>
            <a:tailEnd/>
          </a:ln>
        </p:spPr>
        <p:txBody>
          <a:bodyPr/>
          <a:lstStyle/>
          <a:p>
            <a:endParaRPr lang="en-US"/>
          </a:p>
        </p:txBody>
      </p:sp>
      <p:sp>
        <p:nvSpPr>
          <p:cNvPr id="8213" name="Line 20"/>
          <p:cNvSpPr>
            <a:spLocks noChangeShapeType="1"/>
          </p:cNvSpPr>
          <p:nvPr/>
        </p:nvSpPr>
        <p:spPr bwMode="auto">
          <a:xfrm flipV="1">
            <a:off x="7487338" y="5697254"/>
            <a:ext cx="1588" cy="55563"/>
          </a:xfrm>
          <a:prstGeom prst="line">
            <a:avLst/>
          </a:prstGeom>
          <a:noFill/>
          <a:ln w="6350">
            <a:solidFill>
              <a:srgbClr val="000000"/>
            </a:solidFill>
            <a:round/>
            <a:headEnd/>
            <a:tailEnd/>
          </a:ln>
        </p:spPr>
        <p:txBody>
          <a:bodyPr/>
          <a:lstStyle/>
          <a:p>
            <a:endParaRPr lang="en-US"/>
          </a:p>
        </p:txBody>
      </p:sp>
      <p:sp>
        <p:nvSpPr>
          <p:cNvPr id="8214" name="Line 21"/>
          <p:cNvSpPr>
            <a:spLocks noChangeShapeType="1"/>
          </p:cNvSpPr>
          <p:nvPr/>
        </p:nvSpPr>
        <p:spPr bwMode="auto">
          <a:xfrm flipV="1">
            <a:off x="7817538" y="5697254"/>
            <a:ext cx="1588" cy="55563"/>
          </a:xfrm>
          <a:prstGeom prst="line">
            <a:avLst/>
          </a:prstGeom>
          <a:noFill/>
          <a:ln w="6350">
            <a:solidFill>
              <a:srgbClr val="000000"/>
            </a:solidFill>
            <a:round/>
            <a:headEnd/>
            <a:tailEnd/>
          </a:ln>
        </p:spPr>
        <p:txBody>
          <a:bodyPr/>
          <a:lstStyle/>
          <a:p>
            <a:endParaRPr lang="en-US"/>
          </a:p>
        </p:txBody>
      </p:sp>
      <p:sp>
        <p:nvSpPr>
          <p:cNvPr id="8215" name="Line 22"/>
          <p:cNvSpPr>
            <a:spLocks noChangeShapeType="1"/>
          </p:cNvSpPr>
          <p:nvPr/>
        </p:nvSpPr>
        <p:spPr bwMode="auto">
          <a:xfrm flipV="1">
            <a:off x="8142975" y="5697254"/>
            <a:ext cx="1588" cy="55563"/>
          </a:xfrm>
          <a:prstGeom prst="line">
            <a:avLst/>
          </a:prstGeom>
          <a:noFill/>
          <a:ln w="6350">
            <a:solidFill>
              <a:srgbClr val="000000"/>
            </a:solidFill>
            <a:round/>
            <a:headEnd/>
            <a:tailEnd/>
          </a:ln>
        </p:spPr>
        <p:txBody>
          <a:bodyPr/>
          <a:lstStyle/>
          <a:p>
            <a:endParaRPr lang="en-US"/>
          </a:p>
        </p:txBody>
      </p:sp>
      <p:sp>
        <p:nvSpPr>
          <p:cNvPr id="8216" name="Line 23"/>
          <p:cNvSpPr>
            <a:spLocks noChangeShapeType="1"/>
          </p:cNvSpPr>
          <p:nvPr/>
        </p:nvSpPr>
        <p:spPr bwMode="auto">
          <a:xfrm flipV="1">
            <a:off x="8473175" y="5697254"/>
            <a:ext cx="1588" cy="55563"/>
          </a:xfrm>
          <a:prstGeom prst="line">
            <a:avLst/>
          </a:prstGeom>
          <a:noFill/>
          <a:ln w="6350">
            <a:solidFill>
              <a:srgbClr val="000000"/>
            </a:solidFill>
            <a:round/>
            <a:headEnd/>
            <a:tailEnd/>
          </a:ln>
        </p:spPr>
        <p:txBody>
          <a:bodyPr/>
          <a:lstStyle/>
          <a:p>
            <a:endParaRPr lang="en-US"/>
          </a:p>
        </p:txBody>
      </p:sp>
      <p:sp>
        <p:nvSpPr>
          <p:cNvPr id="8217" name="Line 24"/>
          <p:cNvSpPr>
            <a:spLocks noChangeShapeType="1"/>
          </p:cNvSpPr>
          <p:nvPr/>
        </p:nvSpPr>
        <p:spPr bwMode="auto">
          <a:xfrm flipV="1">
            <a:off x="8803375" y="5697254"/>
            <a:ext cx="1588" cy="55563"/>
          </a:xfrm>
          <a:prstGeom prst="line">
            <a:avLst/>
          </a:prstGeom>
          <a:noFill/>
          <a:ln w="6350">
            <a:solidFill>
              <a:srgbClr val="000000"/>
            </a:solidFill>
            <a:round/>
            <a:headEnd/>
            <a:tailEnd/>
          </a:ln>
        </p:spPr>
        <p:txBody>
          <a:bodyPr/>
          <a:lstStyle/>
          <a:p>
            <a:endParaRPr lang="en-US"/>
          </a:p>
        </p:txBody>
      </p:sp>
      <p:sp>
        <p:nvSpPr>
          <p:cNvPr id="8218" name="Line 25"/>
          <p:cNvSpPr>
            <a:spLocks noChangeShapeType="1"/>
          </p:cNvSpPr>
          <p:nvPr/>
        </p:nvSpPr>
        <p:spPr bwMode="auto">
          <a:xfrm flipV="1">
            <a:off x="3861488" y="2166654"/>
            <a:ext cx="1588" cy="3586163"/>
          </a:xfrm>
          <a:prstGeom prst="line">
            <a:avLst/>
          </a:prstGeom>
          <a:noFill/>
          <a:ln w="6350">
            <a:solidFill>
              <a:srgbClr val="000000"/>
            </a:solidFill>
            <a:round/>
            <a:headEnd/>
            <a:tailEnd/>
          </a:ln>
        </p:spPr>
        <p:txBody>
          <a:bodyPr/>
          <a:lstStyle/>
          <a:p>
            <a:endParaRPr lang="en-US"/>
          </a:p>
        </p:txBody>
      </p:sp>
      <p:sp>
        <p:nvSpPr>
          <p:cNvPr id="8219" name="Line 26"/>
          <p:cNvSpPr>
            <a:spLocks noChangeShapeType="1"/>
          </p:cNvSpPr>
          <p:nvPr/>
        </p:nvSpPr>
        <p:spPr bwMode="auto">
          <a:xfrm>
            <a:off x="3864663" y="2166654"/>
            <a:ext cx="71438" cy="1588"/>
          </a:xfrm>
          <a:prstGeom prst="line">
            <a:avLst/>
          </a:prstGeom>
          <a:noFill/>
          <a:ln w="6350">
            <a:solidFill>
              <a:srgbClr val="000000"/>
            </a:solidFill>
            <a:round/>
            <a:headEnd/>
            <a:tailEnd/>
          </a:ln>
        </p:spPr>
        <p:txBody>
          <a:bodyPr/>
          <a:lstStyle/>
          <a:p>
            <a:endParaRPr lang="en-US"/>
          </a:p>
        </p:txBody>
      </p:sp>
      <p:sp>
        <p:nvSpPr>
          <p:cNvPr id="8220" name="Line 27"/>
          <p:cNvSpPr>
            <a:spLocks noChangeShapeType="1"/>
          </p:cNvSpPr>
          <p:nvPr/>
        </p:nvSpPr>
        <p:spPr bwMode="auto">
          <a:xfrm>
            <a:off x="3864663" y="2885791"/>
            <a:ext cx="71438" cy="1588"/>
          </a:xfrm>
          <a:prstGeom prst="line">
            <a:avLst/>
          </a:prstGeom>
          <a:noFill/>
          <a:ln w="6350">
            <a:solidFill>
              <a:srgbClr val="000000"/>
            </a:solidFill>
            <a:round/>
            <a:headEnd/>
            <a:tailEnd/>
          </a:ln>
        </p:spPr>
        <p:txBody>
          <a:bodyPr/>
          <a:lstStyle/>
          <a:p>
            <a:endParaRPr lang="en-US"/>
          </a:p>
        </p:txBody>
      </p:sp>
      <p:sp>
        <p:nvSpPr>
          <p:cNvPr id="8221" name="Line 28"/>
          <p:cNvSpPr>
            <a:spLocks noChangeShapeType="1"/>
          </p:cNvSpPr>
          <p:nvPr/>
        </p:nvSpPr>
        <p:spPr bwMode="auto">
          <a:xfrm>
            <a:off x="3864663" y="3600166"/>
            <a:ext cx="71438" cy="1588"/>
          </a:xfrm>
          <a:prstGeom prst="line">
            <a:avLst/>
          </a:prstGeom>
          <a:noFill/>
          <a:ln w="6350">
            <a:solidFill>
              <a:srgbClr val="000000"/>
            </a:solidFill>
            <a:round/>
            <a:headEnd/>
            <a:tailEnd/>
          </a:ln>
        </p:spPr>
        <p:txBody>
          <a:bodyPr/>
          <a:lstStyle/>
          <a:p>
            <a:endParaRPr lang="en-US"/>
          </a:p>
        </p:txBody>
      </p:sp>
      <p:sp>
        <p:nvSpPr>
          <p:cNvPr id="8222" name="Line 29"/>
          <p:cNvSpPr>
            <a:spLocks noChangeShapeType="1"/>
          </p:cNvSpPr>
          <p:nvPr/>
        </p:nvSpPr>
        <p:spPr bwMode="auto">
          <a:xfrm>
            <a:off x="3864663" y="4319304"/>
            <a:ext cx="71438" cy="1588"/>
          </a:xfrm>
          <a:prstGeom prst="line">
            <a:avLst/>
          </a:prstGeom>
          <a:noFill/>
          <a:ln w="6350">
            <a:solidFill>
              <a:srgbClr val="000000"/>
            </a:solidFill>
            <a:round/>
            <a:headEnd/>
            <a:tailEnd/>
          </a:ln>
        </p:spPr>
        <p:txBody>
          <a:bodyPr/>
          <a:lstStyle/>
          <a:p>
            <a:endParaRPr lang="en-US"/>
          </a:p>
        </p:txBody>
      </p:sp>
      <p:sp>
        <p:nvSpPr>
          <p:cNvPr id="8223" name="Line 30"/>
          <p:cNvSpPr>
            <a:spLocks noChangeShapeType="1"/>
          </p:cNvSpPr>
          <p:nvPr/>
        </p:nvSpPr>
        <p:spPr bwMode="auto">
          <a:xfrm>
            <a:off x="3864663" y="5038441"/>
            <a:ext cx="71438" cy="1588"/>
          </a:xfrm>
          <a:prstGeom prst="line">
            <a:avLst/>
          </a:prstGeom>
          <a:noFill/>
          <a:ln w="6350">
            <a:solidFill>
              <a:srgbClr val="000000"/>
            </a:solidFill>
            <a:round/>
            <a:headEnd/>
            <a:tailEnd/>
          </a:ln>
        </p:spPr>
        <p:txBody>
          <a:bodyPr/>
          <a:lstStyle/>
          <a:p>
            <a:endParaRPr lang="en-US"/>
          </a:p>
        </p:txBody>
      </p:sp>
      <p:sp>
        <p:nvSpPr>
          <p:cNvPr id="8224" name="Line 31"/>
          <p:cNvSpPr>
            <a:spLocks noChangeShapeType="1"/>
          </p:cNvSpPr>
          <p:nvPr/>
        </p:nvSpPr>
        <p:spPr bwMode="auto">
          <a:xfrm>
            <a:off x="3861488" y="5752816"/>
            <a:ext cx="4941888" cy="1588"/>
          </a:xfrm>
          <a:prstGeom prst="line">
            <a:avLst/>
          </a:prstGeom>
          <a:noFill/>
          <a:ln w="6350">
            <a:solidFill>
              <a:srgbClr val="000000"/>
            </a:solidFill>
            <a:round/>
            <a:headEnd/>
            <a:tailEnd/>
          </a:ln>
        </p:spPr>
        <p:txBody>
          <a:bodyPr/>
          <a:lstStyle/>
          <a:p>
            <a:endParaRPr lang="en-US"/>
          </a:p>
        </p:txBody>
      </p:sp>
      <p:sp>
        <p:nvSpPr>
          <p:cNvPr id="8225" name="Freeform 32"/>
          <p:cNvSpPr>
            <a:spLocks/>
          </p:cNvSpPr>
          <p:nvPr/>
        </p:nvSpPr>
        <p:spPr bwMode="auto">
          <a:xfrm>
            <a:off x="3861488" y="2363504"/>
            <a:ext cx="4941888" cy="3324225"/>
          </a:xfrm>
          <a:custGeom>
            <a:avLst/>
            <a:gdLst>
              <a:gd name="T0" fmla="*/ 0 w 3113"/>
              <a:gd name="T1" fmla="*/ 2094 h 2094"/>
              <a:gd name="T2" fmla="*/ 208 w 3113"/>
              <a:gd name="T3" fmla="*/ 1969 h 2094"/>
              <a:gd name="T4" fmla="*/ 416 w 3113"/>
              <a:gd name="T5" fmla="*/ 1775 h 2094"/>
              <a:gd name="T6" fmla="*/ 624 w 3113"/>
              <a:gd name="T7" fmla="*/ 944 h 2094"/>
              <a:gd name="T8" fmla="*/ 831 w 3113"/>
              <a:gd name="T9" fmla="*/ 707 h 2094"/>
              <a:gd name="T10" fmla="*/ 1039 w 3113"/>
              <a:gd name="T11" fmla="*/ 882 h 2094"/>
              <a:gd name="T12" fmla="*/ 1245 w 3113"/>
              <a:gd name="T13" fmla="*/ 1094 h 2094"/>
              <a:gd name="T14" fmla="*/ 1453 w 3113"/>
              <a:gd name="T15" fmla="*/ 771 h 2094"/>
              <a:gd name="T16" fmla="*/ 1660 w 3113"/>
              <a:gd name="T17" fmla="*/ 615 h 2094"/>
              <a:gd name="T18" fmla="*/ 1868 w 3113"/>
              <a:gd name="T19" fmla="*/ 858 h 2094"/>
              <a:gd name="T20" fmla="*/ 2076 w 3113"/>
              <a:gd name="T21" fmla="*/ 267 h 2094"/>
              <a:gd name="T22" fmla="*/ 2284 w 3113"/>
              <a:gd name="T23" fmla="*/ 516 h 2094"/>
              <a:gd name="T24" fmla="*/ 2492 w 3113"/>
              <a:gd name="T25" fmla="*/ 368 h 2094"/>
              <a:gd name="T26" fmla="*/ 2697 w 3113"/>
              <a:gd name="T27" fmla="*/ 319 h 2094"/>
              <a:gd name="T28" fmla="*/ 2905 w 3113"/>
              <a:gd name="T29" fmla="*/ 84 h 2094"/>
              <a:gd name="T30" fmla="*/ 3113 w 3113"/>
              <a:gd name="T31" fmla="*/ 0 h 2094"/>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3113"/>
              <a:gd name="T49" fmla="*/ 0 h 2094"/>
              <a:gd name="T50" fmla="*/ 3113 w 3113"/>
              <a:gd name="T51" fmla="*/ 2094 h 2094"/>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3113" h="2094">
                <a:moveTo>
                  <a:pt x="0" y="2094"/>
                </a:moveTo>
                <a:lnTo>
                  <a:pt x="208" y="1969"/>
                </a:lnTo>
                <a:lnTo>
                  <a:pt x="416" y="1775"/>
                </a:lnTo>
                <a:lnTo>
                  <a:pt x="624" y="944"/>
                </a:lnTo>
                <a:lnTo>
                  <a:pt x="831" y="707"/>
                </a:lnTo>
                <a:lnTo>
                  <a:pt x="1039" y="882"/>
                </a:lnTo>
                <a:lnTo>
                  <a:pt x="1245" y="1094"/>
                </a:lnTo>
                <a:lnTo>
                  <a:pt x="1453" y="771"/>
                </a:lnTo>
                <a:lnTo>
                  <a:pt x="1660" y="615"/>
                </a:lnTo>
                <a:lnTo>
                  <a:pt x="1868" y="858"/>
                </a:lnTo>
                <a:lnTo>
                  <a:pt x="2076" y="267"/>
                </a:lnTo>
                <a:lnTo>
                  <a:pt x="2284" y="516"/>
                </a:lnTo>
                <a:lnTo>
                  <a:pt x="2492" y="368"/>
                </a:lnTo>
                <a:lnTo>
                  <a:pt x="2697" y="319"/>
                </a:lnTo>
                <a:lnTo>
                  <a:pt x="2905" y="84"/>
                </a:lnTo>
                <a:lnTo>
                  <a:pt x="3113" y="0"/>
                </a:lnTo>
              </a:path>
            </a:pathLst>
          </a:custGeom>
          <a:noFill/>
          <a:ln w="12700">
            <a:solidFill>
              <a:srgbClr val="000000"/>
            </a:solidFill>
            <a:prstDash val="solid"/>
            <a:round/>
            <a:headEnd/>
            <a:tailEnd/>
          </a:ln>
        </p:spPr>
        <p:txBody>
          <a:bodyPr/>
          <a:lstStyle/>
          <a:p>
            <a:endParaRPr lang="en-US"/>
          </a:p>
        </p:txBody>
      </p:sp>
      <p:sp>
        <p:nvSpPr>
          <p:cNvPr id="8228" name="Freeform 35"/>
          <p:cNvSpPr>
            <a:spLocks/>
          </p:cNvSpPr>
          <p:nvPr/>
        </p:nvSpPr>
        <p:spPr bwMode="auto">
          <a:xfrm>
            <a:off x="3861488" y="5557554"/>
            <a:ext cx="4941888" cy="133350"/>
          </a:xfrm>
          <a:custGeom>
            <a:avLst/>
            <a:gdLst>
              <a:gd name="T0" fmla="*/ 0 w 3113"/>
              <a:gd name="T1" fmla="*/ 84 h 84"/>
              <a:gd name="T2" fmla="*/ 208 w 3113"/>
              <a:gd name="T3" fmla="*/ 0 h 84"/>
              <a:gd name="T4" fmla="*/ 3113 w 3113"/>
              <a:gd name="T5" fmla="*/ 0 h 84"/>
              <a:gd name="T6" fmla="*/ 0 60000 65536"/>
              <a:gd name="T7" fmla="*/ 0 60000 65536"/>
              <a:gd name="T8" fmla="*/ 0 60000 65536"/>
              <a:gd name="T9" fmla="*/ 0 w 3113"/>
              <a:gd name="T10" fmla="*/ 0 h 84"/>
              <a:gd name="T11" fmla="*/ 3113 w 3113"/>
              <a:gd name="T12" fmla="*/ 84 h 84"/>
            </a:gdLst>
            <a:ahLst/>
            <a:cxnLst>
              <a:cxn ang="T6">
                <a:pos x="T0" y="T1"/>
              </a:cxn>
              <a:cxn ang="T7">
                <a:pos x="T2" y="T3"/>
              </a:cxn>
              <a:cxn ang="T8">
                <a:pos x="T4" y="T5"/>
              </a:cxn>
            </a:cxnLst>
            <a:rect l="T9" t="T10" r="T11" b="T12"/>
            <a:pathLst>
              <a:path w="3113" h="84">
                <a:moveTo>
                  <a:pt x="0" y="84"/>
                </a:moveTo>
                <a:lnTo>
                  <a:pt x="208" y="0"/>
                </a:lnTo>
                <a:lnTo>
                  <a:pt x="3113" y="0"/>
                </a:lnTo>
              </a:path>
            </a:pathLst>
          </a:custGeom>
          <a:noFill/>
          <a:ln w="12700">
            <a:solidFill>
              <a:srgbClr val="000000"/>
            </a:solidFill>
            <a:prstDash val="solid"/>
            <a:round/>
            <a:headEnd/>
            <a:tailEnd/>
          </a:ln>
        </p:spPr>
        <p:txBody>
          <a:bodyPr/>
          <a:lstStyle/>
          <a:p>
            <a:endParaRPr lang="en-US"/>
          </a:p>
        </p:txBody>
      </p:sp>
      <p:sp>
        <p:nvSpPr>
          <p:cNvPr id="8229" name="Rectangle 36"/>
          <p:cNvSpPr>
            <a:spLocks noChangeArrowheads="1"/>
          </p:cNvSpPr>
          <p:nvPr/>
        </p:nvSpPr>
        <p:spPr bwMode="auto">
          <a:xfrm>
            <a:off x="3818625" y="5638516"/>
            <a:ext cx="42863" cy="123825"/>
          </a:xfrm>
          <a:prstGeom prst="rect">
            <a:avLst/>
          </a:prstGeom>
          <a:noFill/>
          <a:ln w="9525">
            <a:noFill/>
            <a:miter lim="800000"/>
            <a:headEnd/>
            <a:tailEnd/>
          </a:ln>
        </p:spPr>
        <p:txBody>
          <a:bodyPr wrap="none" lIns="0" tIns="0" rIns="0" bIns="0">
            <a:spAutoFit/>
          </a:bodyPr>
          <a:lstStyle/>
          <a:p>
            <a:r>
              <a:rPr lang="en-US" sz="800">
                <a:solidFill>
                  <a:srgbClr val="000000"/>
                </a:solidFill>
                <a:latin typeface="Monotype Sorts" pitchFamily="2" charset="2"/>
              </a:rPr>
              <a:t>s</a:t>
            </a:r>
            <a:endParaRPr lang="en-US" sz="2400">
              <a:latin typeface="Times New Roman" pitchFamily="18" charset="0"/>
            </a:endParaRPr>
          </a:p>
        </p:txBody>
      </p:sp>
      <p:sp>
        <p:nvSpPr>
          <p:cNvPr id="8230" name="Rectangle 37"/>
          <p:cNvSpPr>
            <a:spLocks noChangeArrowheads="1"/>
          </p:cNvSpPr>
          <p:nvPr/>
        </p:nvSpPr>
        <p:spPr bwMode="auto">
          <a:xfrm>
            <a:off x="4148825" y="5440079"/>
            <a:ext cx="42863" cy="123825"/>
          </a:xfrm>
          <a:prstGeom prst="rect">
            <a:avLst/>
          </a:prstGeom>
          <a:noFill/>
          <a:ln w="9525">
            <a:noFill/>
            <a:miter lim="800000"/>
            <a:headEnd/>
            <a:tailEnd/>
          </a:ln>
        </p:spPr>
        <p:txBody>
          <a:bodyPr wrap="none" lIns="0" tIns="0" rIns="0" bIns="0">
            <a:spAutoFit/>
          </a:bodyPr>
          <a:lstStyle/>
          <a:p>
            <a:r>
              <a:rPr lang="en-US" sz="800">
                <a:solidFill>
                  <a:srgbClr val="000000"/>
                </a:solidFill>
                <a:latin typeface="Monotype Sorts" pitchFamily="2" charset="2"/>
              </a:rPr>
              <a:t>s</a:t>
            </a:r>
            <a:endParaRPr lang="en-US" sz="2400">
              <a:latin typeface="Times New Roman" pitchFamily="18" charset="0"/>
            </a:endParaRPr>
          </a:p>
        </p:txBody>
      </p:sp>
      <p:sp>
        <p:nvSpPr>
          <p:cNvPr id="8231" name="Rectangle 38"/>
          <p:cNvSpPr>
            <a:spLocks noChangeArrowheads="1"/>
          </p:cNvSpPr>
          <p:nvPr/>
        </p:nvSpPr>
        <p:spPr bwMode="auto">
          <a:xfrm>
            <a:off x="4479025" y="5133691"/>
            <a:ext cx="42863" cy="123825"/>
          </a:xfrm>
          <a:prstGeom prst="rect">
            <a:avLst/>
          </a:prstGeom>
          <a:noFill/>
          <a:ln w="9525">
            <a:noFill/>
            <a:miter lim="800000"/>
            <a:headEnd/>
            <a:tailEnd/>
          </a:ln>
        </p:spPr>
        <p:txBody>
          <a:bodyPr wrap="none" lIns="0" tIns="0" rIns="0" bIns="0">
            <a:spAutoFit/>
          </a:bodyPr>
          <a:lstStyle/>
          <a:p>
            <a:r>
              <a:rPr lang="en-US" sz="800">
                <a:solidFill>
                  <a:srgbClr val="000000"/>
                </a:solidFill>
                <a:latin typeface="Monotype Sorts" pitchFamily="2" charset="2"/>
              </a:rPr>
              <a:t>s</a:t>
            </a:r>
            <a:endParaRPr lang="en-US" sz="2400">
              <a:latin typeface="Times New Roman" pitchFamily="18" charset="0"/>
            </a:endParaRPr>
          </a:p>
        </p:txBody>
      </p:sp>
      <p:sp>
        <p:nvSpPr>
          <p:cNvPr id="8232" name="Rectangle 39"/>
          <p:cNvSpPr>
            <a:spLocks noChangeArrowheads="1"/>
          </p:cNvSpPr>
          <p:nvPr/>
        </p:nvSpPr>
        <p:spPr bwMode="auto">
          <a:xfrm>
            <a:off x="4806050" y="3814479"/>
            <a:ext cx="42863" cy="123825"/>
          </a:xfrm>
          <a:prstGeom prst="rect">
            <a:avLst/>
          </a:prstGeom>
          <a:noFill/>
          <a:ln w="9525">
            <a:noFill/>
            <a:miter lim="800000"/>
            <a:headEnd/>
            <a:tailEnd/>
          </a:ln>
        </p:spPr>
        <p:txBody>
          <a:bodyPr wrap="none" lIns="0" tIns="0" rIns="0" bIns="0">
            <a:spAutoFit/>
          </a:bodyPr>
          <a:lstStyle/>
          <a:p>
            <a:r>
              <a:rPr lang="en-US" sz="800">
                <a:solidFill>
                  <a:srgbClr val="000000"/>
                </a:solidFill>
                <a:latin typeface="Monotype Sorts" pitchFamily="2" charset="2"/>
              </a:rPr>
              <a:t>s</a:t>
            </a:r>
            <a:endParaRPr lang="en-US" sz="2400">
              <a:latin typeface="Times New Roman" pitchFamily="18" charset="0"/>
            </a:endParaRPr>
          </a:p>
        </p:txBody>
      </p:sp>
      <p:sp>
        <p:nvSpPr>
          <p:cNvPr id="8233" name="Rectangle 40"/>
          <p:cNvSpPr>
            <a:spLocks noChangeArrowheads="1"/>
          </p:cNvSpPr>
          <p:nvPr/>
        </p:nvSpPr>
        <p:spPr bwMode="auto">
          <a:xfrm>
            <a:off x="5136250" y="3438241"/>
            <a:ext cx="42863" cy="123825"/>
          </a:xfrm>
          <a:prstGeom prst="rect">
            <a:avLst/>
          </a:prstGeom>
          <a:noFill/>
          <a:ln w="9525">
            <a:noFill/>
            <a:miter lim="800000"/>
            <a:headEnd/>
            <a:tailEnd/>
          </a:ln>
        </p:spPr>
        <p:txBody>
          <a:bodyPr wrap="none" lIns="0" tIns="0" rIns="0" bIns="0">
            <a:spAutoFit/>
          </a:bodyPr>
          <a:lstStyle/>
          <a:p>
            <a:r>
              <a:rPr lang="en-US" sz="800">
                <a:solidFill>
                  <a:srgbClr val="000000"/>
                </a:solidFill>
                <a:latin typeface="Monotype Sorts" pitchFamily="2" charset="2"/>
              </a:rPr>
              <a:t>s</a:t>
            </a:r>
            <a:endParaRPr lang="en-US" sz="2400">
              <a:latin typeface="Times New Roman" pitchFamily="18" charset="0"/>
            </a:endParaRPr>
          </a:p>
        </p:txBody>
      </p:sp>
      <p:sp>
        <p:nvSpPr>
          <p:cNvPr id="8234" name="Rectangle 41"/>
          <p:cNvSpPr>
            <a:spLocks noChangeArrowheads="1"/>
          </p:cNvSpPr>
          <p:nvPr/>
        </p:nvSpPr>
        <p:spPr bwMode="auto">
          <a:xfrm>
            <a:off x="5464863" y="3716054"/>
            <a:ext cx="42863" cy="123825"/>
          </a:xfrm>
          <a:prstGeom prst="rect">
            <a:avLst/>
          </a:prstGeom>
          <a:noFill/>
          <a:ln w="9525">
            <a:noFill/>
            <a:miter lim="800000"/>
            <a:headEnd/>
            <a:tailEnd/>
          </a:ln>
        </p:spPr>
        <p:txBody>
          <a:bodyPr wrap="none" lIns="0" tIns="0" rIns="0" bIns="0">
            <a:spAutoFit/>
          </a:bodyPr>
          <a:lstStyle/>
          <a:p>
            <a:r>
              <a:rPr lang="en-US" sz="800">
                <a:solidFill>
                  <a:srgbClr val="000000"/>
                </a:solidFill>
                <a:latin typeface="Monotype Sorts" pitchFamily="2" charset="2"/>
              </a:rPr>
              <a:t>s</a:t>
            </a:r>
            <a:endParaRPr lang="en-US" sz="2400">
              <a:latin typeface="Times New Roman" pitchFamily="18" charset="0"/>
            </a:endParaRPr>
          </a:p>
        </p:txBody>
      </p:sp>
      <p:sp>
        <p:nvSpPr>
          <p:cNvPr id="8235" name="Rectangle 42"/>
          <p:cNvSpPr>
            <a:spLocks noChangeArrowheads="1"/>
          </p:cNvSpPr>
          <p:nvPr/>
        </p:nvSpPr>
        <p:spPr bwMode="auto">
          <a:xfrm>
            <a:off x="5795063" y="4052604"/>
            <a:ext cx="42863" cy="123825"/>
          </a:xfrm>
          <a:prstGeom prst="rect">
            <a:avLst/>
          </a:prstGeom>
          <a:noFill/>
          <a:ln w="9525">
            <a:noFill/>
            <a:miter lim="800000"/>
            <a:headEnd/>
            <a:tailEnd/>
          </a:ln>
        </p:spPr>
        <p:txBody>
          <a:bodyPr wrap="none" lIns="0" tIns="0" rIns="0" bIns="0">
            <a:spAutoFit/>
          </a:bodyPr>
          <a:lstStyle/>
          <a:p>
            <a:r>
              <a:rPr lang="en-US" sz="800">
                <a:solidFill>
                  <a:srgbClr val="000000"/>
                </a:solidFill>
                <a:latin typeface="Monotype Sorts" pitchFamily="2" charset="2"/>
              </a:rPr>
              <a:t>s</a:t>
            </a:r>
            <a:endParaRPr lang="en-US" sz="2400">
              <a:latin typeface="Times New Roman" pitchFamily="18" charset="0"/>
            </a:endParaRPr>
          </a:p>
        </p:txBody>
      </p:sp>
      <p:sp>
        <p:nvSpPr>
          <p:cNvPr id="8236" name="Rectangle 43"/>
          <p:cNvSpPr>
            <a:spLocks noChangeArrowheads="1"/>
          </p:cNvSpPr>
          <p:nvPr/>
        </p:nvSpPr>
        <p:spPr bwMode="auto">
          <a:xfrm>
            <a:off x="6125263" y="3539841"/>
            <a:ext cx="42863" cy="123825"/>
          </a:xfrm>
          <a:prstGeom prst="rect">
            <a:avLst/>
          </a:prstGeom>
          <a:noFill/>
          <a:ln w="9525">
            <a:noFill/>
            <a:miter lim="800000"/>
            <a:headEnd/>
            <a:tailEnd/>
          </a:ln>
        </p:spPr>
        <p:txBody>
          <a:bodyPr wrap="none" lIns="0" tIns="0" rIns="0" bIns="0">
            <a:spAutoFit/>
          </a:bodyPr>
          <a:lstStyle/>
          <a:p>
            <a:r>
              <a:rPr lang="en-US" sz="800">
                <a:solidFill>
                  <a:srgbClr val="000000"/>
                </a:solidFill>
                <a:latin typeface="Monotype Sorts" pitchFamily="2" charset="2"/>
              </a:rPr>
              <a:t>s</a:t>
            </a:r>
            <a:endParaRPr lang="en-US" sz="2400">
              <a:latin typeface="Times New Roman" pitchFamily="18" charset="0"/>
            </a:endParaRPr>
          </a:p>
        </p:txBody>
      </p:sp>
      <p:sp>
        <p:nvSpPr>
          <p:cNvPr id="8237" name="Rectangle 44"/>
          <p:cNvSpPr>
            <a:spLocks noChangeArrowheads="1"/>
          </p:cNvSpPr>
          <p:nvPr/>
        </p:nvSpPr>
        <p:spPr bwMode="auto">
          <a:xfrm>
            <a:off x="6455463" y="3290604"/>
            <a:ext cx="42863" cy="123825"/>
          </a:xfrm>
          <a:prstGeom prst="rect">
            <a:avLst/>
          </a:prstGeom>
          <a:noFill/>
          <a:ln w="9525">
            <a:noFill/>
            <a:miter lim="800000"/>
            <a:headEnd/>
            <a:tailEnd/>
          </a:ln>
        </p:spPr>
        <p:txBody>
          <a:bodyPr wrap="none" lIns="0" tIns="0" rIns="0" bIns="0">
            <a:spAutoFit/>
          </a:bodyPr>
          <a:lstStyle/>
          <a:p>
            <a:r>
              <a:rPr lang="en-US" sz="800">
                <a:solidFill>
                  <a:srgbClr val="000000"/>
                </a:solidFill>
                <a:latin typeface="Monotype Sorts" pitchFamily="2" charset="2"/>
              </a:rPr>
              <a:t>s</a:t>
            </a:r>
            <a:endParaRPr lang="en-US" sz="2400">
              <a:latin typeface="Times New Roman" pitchFamily="18" charset="0"/>
            </a:endParaRPr>
          </a:p>
        </p:txBody>
      </p:sp>
      <p:sp>
        <p:nvSpPr>
          <p:cNvPr id="8238" name="Rectangle 45"/>
          <p:cNvSpPr>
            <a:spLocks noChangeArrowheads="1"/>
          </p:cNvSpPr>
          <p:nvPr/>
        </p:nvSpPr>
        <p:spPr bwMode="auto">
          <a:xfrm>
            <a:off x="6785663" y="3676366"/>
            <a:ext cx="42863" cy="123825"/>
          </a:xfrm>
          <a:prstGeom prst="rect">
            <a:avLst/>
          </a:prstGeom>
          <a:noFill/>
          <a:ln w="9525">
            <a:noFill/>
            <a:miter lim="800000"/>
            <a:headEnd/>
            <a:tailEnd/>
          </a:ln>
        </p:spPr>
        <p:txBody>
          <a:bodyPr wrap="none" lIns="0" tIns="0" rIns="0" bIns="0">
            <a:spAutoFit/>
          </a:bodyPr>
          <a:lstStyle/>
          <a:p>
            <a:r>
              <a:rPr lang="en-US" sz="800" dirty="0">
                <a:solidFill>
                  <a:srgbClr val="000000"/>
                </a:solidFill>
                <a:latin typeface="Monotype Sorts" pitchFamily="2" charset="2"/>
              </a:rPr>
              <a:t>s</a:t>
            </a:r>
            <a:endParaRPr lang="en-US" sz="2400" dirty="0">
              <a:latin typeface="Times New Roman" pitchFamily="18" charset="0"/>
            </a:endParaRPr>
          </a:p>
        </p:txBody>
      </p:sp>
      <p:sp>
        <p:nvSpPr>
          <p:cNvPr id="8239" name="Rectangle 46"/>
          <p:cNvSpPr>
            <a:spLocks noChangeArrowheads="1"/>
          </p:cNvSpPr>
          <p:nvPr/>
        </p:nvSpPr>
        <p:spPr bwMode="auto">
          <a:xfrm>
            <a:off x="7111100" y="2739741"/>
            <a:ext cx="42863" cy="123825"/>
          </a:xfrm>
          <a:prstGeom prst="rect">
            <a:avLst/>
          </a:prstGeom>
          <a:noFill/>
          <a:ln w="9525">
            <a:noFill/>
            <a:miter lim="800000"/>
            <a:headEnd/>
            <a:tailEnd/>
          </a:ln>
        </p:spPr>
        <p:txBody>
          <a:bodyPr wrap="none" lIns="0" tIns="0" rIns="0" bIns="0">
            <a:spAutoFit/>
          </a:bodyPr>
          <a:lstStyle/>
          <a:p>
            <a:r>
              <a:rPr lang="en-US" sz="800">
                <a:solidFill>
                  <a:srgbClr val="000000"/>
                </a:solidFill>
                <a:latin typeface="Monotype Sorts" pitchFamily="2" charset="2"/>
              </a:rPr>
              <a:t>s</a:t>
            </a:r>
            <a:endParaRPr lang="en-US" sz="2400">
              <a:latin typeface="Times New Roman" pitchFamily="18" charset="0"/>
            </a:endParaRPr>
          </a:p>
        </p:txBody>
      </p:sp>
      <p:sp>
        <p:nvSpPr>
          <p:cNvPr id="8240" name="Rectangle 47"/>
          <p:cNvSpPr>
            <a:spLocks noChangeArrowheads="1"/>
          </p:cNvSpPr>
          <p:nvPr/>
        </p:nvSpPr>
        <p:spPr bwMode="auto">
          <a:xfrm>
            <a:off x="7441300" y="3135029"/>
            <a:ext cx="42863" cy="123825"/>
          </a:xfrm>
          <a:prstGeom prst="rect">
            <a:avLst/>
          </a:prstGeom>
          <a:noFill/>
          <a:ln w="9525">
            <a:noFill/>
            <a:miter lim="800000"/>
            <a:headEnd/>
            <a:tailEnd/>
          </a:ln>
        </p:spPr>
        <p:txBody>
          <a:bodyPr wrap="none" lIns="0" tIns="0" rIns="0" bIns="0">
            <a:spAutoFit/>
          </a:bodyPr>
          <a:lstStyle/>
          <a:p>
            <a:r>
              <a:rPr lang="en-US" sz="800">
                <a:solidFill>
                  <a:srgbClr val="000000"/>
                </a:solidFill>
                <a:latin typeface="Monotype Sorts" pitchFamily="2" charset="2"/>
              </a:rPr>
              <a:t>s</a:t>
            </a:r>
            <a:endParaRPr lang="en-US" sz="2400">
              <a:latin typeface="Times New Roman" pitchFamily="18" charset="0"/>
            </a:endParaRPr>
          </a:p>
        </p:txBody>
      </p:sp>
      <p:sp>
        <p:nvSpPr>
          <p:cNvPr id="8241" name="Rectangle 48"/>
          <p:cNvSpPr>
            <a:spLocks noChangeArrowheads="1"/>
          </p:cNvSpPr>
          <p:nvPr/>
        </p:nvSpPr>
        <p:spPr bwMode="auto">
          <a:xfrm>
            <a:off x="7771500" y="2898491"/>
            <a:ext cx="42863" cy="123825"/>
          </a:xfrm>
          <a:prstGeom prst="rect">
            <a:avLst/>
          </a:prstGeom>
          <a:noFill/>
          <a:ln w="9525">
            <a:noFill/>
            <a:miter lim="800000"/>
            <a:headEnd/>
            <a:tailEnd/>
          </a:ln>
        </p:spPr>
        <p:txBody>
          <a:bodyPr wrap="none" lIns="0" tIns="0" rIns="0" bIns="0">
            <a:spAutoFit/>
          </a:bodyPr>
          <a:lstStyle/>
          <a:p>
            <a:r>
              <a:rPr lang="en-US" sz="800">
                <a:solidFill>
                  <a:srgbClr val="000000"/>
                </a:solidFill>
                <a:latin typeface="Monotype Sorts" pitchFamily="2" charset="2"/>
              </a:rPr>
              <a:t>s</a:t>
            </a:r>
            <a:endParaRPr lang="en-US" sz="2400">
              <a:latin typeface="Times New Roman" pitchFamily="18" charset="0"/>
            </a:endParaRPr>
          </a:p>
        </p:txBody>
      </p:sp>
      <p:sp>
        <p:nvSpPr>
          <p:cNvPr id="8242" name="Rectangle 49"/>
          <p:cNvSpPr>
            <a:spLocks noChangeArrowheads="1"/>
          </p:cNvSpPr>
          <p:nvPr/>
        </p:nvSpPr>
        <p:spPr bwMode="auto">
          <a:xfrm>
            <a:off x="8101700" y="2820704"/>
            <a:ext cx="42863" cy="123825"/>
          </a:xfrm>
          <a:prstGeom prst="rect">
            <a:avLst/>
          </a:prstGeom>
          <a:noFill/>
          <a:ln w="9525">
            <a:noFill/>
            <a:miter lim="800000"/>
            <a:headEnd/>
            <a:tailEnd/>
          </a:ln>
        </p:spPr>
        <p:txBody>
          <a:bodyPr wrap="none" lIns="0" tIns="0" rIns="0" bIns="0">
            <a:spAutoFit/>
          </a:bodyPr>
          <a:lstStyle/>
          <a:p>
            <a:r>
              <a:rPr lang="en-US" sz="800">
                <a:solidFill>
                  <a:srgbClr val="000000"/>
                </a:solidFill>
                <a:latin typeface="Monotype Sorts" pitchFamily="2" charset="2"/>
              </a:rPr>
              <a:t>s</a:t>
            </a:r>
            <a:endParaRPr lang="en-US" sz="2400">
              <a:latin typeface="Times New Roman" pitchFamily="18" charset="0"/>
            </a:endParaRPr>
          </a:p>
        </p:txBody>
      </p:sp>
      <p:sp>
        <p:nvSpPr>
          <p:cNvPr id="8243" name="Rectangle 50"/>
          <p:cNvSpPr>
            <a:spLocks noChangeArrowheads="1"/>
          </p:cNvSpPr>
          <p:nvPr/>
        </p:nvSpPr>
        <p:spPr bwMode="auto">
          <a:xfrm>
            <a:off x="8430313" y="2449229"/>
            <a:ext cx="42863" cy="123825"/>
          </a:xfrm>
          <a:prstGeom prst="rect">
            <a:avLst/>
          </a:prstGeom>
          <a:noFill/>
          <a:ln w="9525">
            <a:noFill/>
            <a:miter lim="800000"/>
            <a:headEnd/>
            <a:tailEnd/>
          </a:ln>
        </p:spPr>
        <p:txBody>
          <a:bodyPr wrap="none" lIns="0" tIns="0" rIns="0" bIns="0">
            <a:spAutoFit/>
          </a:bodyPr>
          <a:lstStyle/>
          <a:p>
            <a:r>
              <a:rPr lang="en-US" sz="800">
                <a:solidFill>
                  <a:srgbClr val="000000"/>
                </a:solidFill>
                <a:latin typeface="Monotype Sorts" pitchFamily="2" charset="2"/>
              </a:rPr>
              <a:t>s</a:t>
            </a:r>
            <a:endParaRPr lang="en-US" sz="2400">
              <a:latin typeface="Times New Roman" pitchFamily="18" charset="0"/>
            </a:endParaRPr>
          </a:p>
        </p:txBody>
      </p:sp>
      <p:sp>
        <p:nvSpPr>
          <p:cNvPr id="8244" name="Rectangle 51"/>
          <p:cNvSpPr>
            <a:spLocks noChangeArrowheads="1"/>
          </p:cNvSpPr>
          <p:nvPr/>
        </p:nvSpPr>
        <p:spPr bwMode="auto">
          <a:xfrm>
            <a:off x="8760513" y="2314291"/>
            <a:ext cx="42863" cy="123825"/>
          </a:xfrm>
          <a:prstGeom prst="rect">
            <a:avLst/>
          </a:prstGeom>
          <a:noFill/>
          <a:ln w="9525">
            <a:noFill/>
            <a:miter lim="800000"/>
            <a:headEnd/>
            <a:tailEnd/>
          </a:ln>
        </p:spPr>
        <p:txBody>
          <a:bodyPr wrap="none" lIns="0" tIns="0" rIns="0" bIns="0">
            <a:spAutoFit/>
          </a:bodyPr>
          <a:lstStyle/>
          <a:p>
            <a:r>
              <a:rPr lang="en-US" sz="800">
                <a:solidFill>
                  <a:srgbClr val="000000"/>
                </a:solidFill>
                <a:latin typeface="Monotype Sorts" pitchFamily="2" charset="2"/>
              </a:rPr>
              <a:t>s</a:t>
            </a:r>
            <a:endParaRPr lang="en-US" sz="2400">
              <a:latin typeface="Times New Roman" pitchFamily="18" charset="0"/>
            </a:endParaRPr>
          </a:p>
        </p:txBody>
      </p:sp>
      <p:sp>
        <p:nvSpPr>
          <p:cNvPr id="8245" name="Rectangle 52"/>
          <p:cNvSpPr>
            <a:spLocks noChangeArrowheads="1"/>
          </p:cNvSpPr>
          <p:nvPr/>
        </p:nvSpPr>
        <p:spPr bwMode="auto">
          <a:xfrm>
            <a:off x="3821800" y="5649629"/>
            <a:ext cx="25400" cy="123825"/>
          </a:xfrm>
          <a:prstGeom prst="rect">
            <a:avLst/>
          </a:prstGeom>
          <a:noFill/>
          <a:ln w="9525">
            <a:noFill/>
            <a:miter lim="800000"/>
            <a:headEnd/>
            <a:tailEnd/>
          </a:ln>
        </p:spPr>
        <p:txBody>
          <a:bodyPr wrap="none" lIns="0" tIns="0" rIns="0" bIns="0">
            <a:spAutoFit/>
          </a:bodyPr>
          <a:lstStyle/>
          <a:p>
            <a:r>
              <a:rPr lang="en-US" sz="800">
                <a:solidFill>
                  <a:srgbClr val="000000"/>
                </a:solidFill>
                <a:latin typeface="Monotype Sorts" pitchFamily="2" charset="2"/>
              </a:rPr>
              <a:t>l</a:t>
            </a:r>
            <a:endParaRPr lang="en-US" sz="2400">
              <a:latin typeface="Times New Roman" pitchFamily="18" charset="0"/>
            </a:endParaRPr>
          </a:p>
        </p:txBody>
      </p:sp>
      <p:sp>
        <p:nvSpPr>
          <p:cNvPr id="8246" name="Rectangle 53"/>
          <p:cNvSpPr>
            <a:spLocks noChangeArrowheads="1"/>
          </p:cNvSpPr>
          <p:nvPr/>
        </p:nvSpPr>
        <p:spPr bwMode="auto">
          <a:xfrm>
            <a:off x="4152000" y="5528979"/>
            <a:ext cx="0" cy="369888"/>
          </a:xfrm>
          <a:prstGeom prst="rect">
            <a:avLst/>
          </a:prstGeom>
          <a:noFill/>
          <a:ln w="9525">
            <a:noFill/>
            <a:miter lim="800000"/>
            <a:headEnd/>
            <a:tailEnd/>
          </a:ln>
        </p:spPr>
        <p:txBody>
          <a:bodyPr wrap="none" lIns="0" tIns="0" rIns="0" bIns="0">
            <a:spAutoFit/>
          </a:bodyPr>
          <a:lstStyle/>
          <a:p>
            <a:endParaRPr lang="en-US" sz="2400" dirty="0">
              <a:latin typeface="Times New Roman" pitchFamily="18" charset="0"/>
            </a:endParaRPr>
          </a:p>
        </p:txBody>
      </p:sp>
      <p:sp>
        <p:nvSpPr>
          <p:cNvPr id="8247" name="Rectangle 54"/>
          <p:cNvSpPr>
            <a:spLocks noChangeArrowheads="1"/>
          </p:cNvSpPr>
          <p:nvPr/>
        </p:nvSpPr>
        <p:spPr bwMode="auto">
          <a:xfrm>
            <a:off x="4482200" y="5374991"/>
            <a:ext cx="0" cy="369888"/>
          </a:xfrm>
          <a:prstGeom prst="rect">
            <a:avLst/>
          </a:prstGeom>
          <a:noFill/>
          <a:ln w="9525">
            <a:noFill/>
            <a:miter lim="800000"/>
            <a:headEnd/>
            <a:tailEnd/>
          </a:ln>
        </p:spPr>
        <p:txBody>
          <a:bodyPr wrap="none" lIns="0" tIns="0" rIns="0" bIns="0">
            <a:spAutoFit/>
          </a:bodyPr>
          <a:lstStyle/>
          <a:p>
            <a:endParaRPr lang="en-US" sz="2400" dirty="0">
              <a:latin typeface="Times New Roman" pitchFamily="18" charset="0"/>
            </a:endParaRPr>
          </a:p>
        </p:txBody>
      </p:sp>
      <p:sp>
        <p:nvSpPr>
          <p:cNvPr id="8248" name="Rectangle 55"/>
          <p:cNvSpPr>
            <a:spLocks noChangeArrowheads="1"/>
          </p:cNvSpPr>
          <p:nvPr/>
        </p:nvSpPr>
        <p:spPr bwMode="auto">
          <a:xfrm>
            <a:off x="4812400" y="5254341"/>
            <a:ext cx="0" cy="369888"/>
          </a:xfrm>
          <a:prstGeom prst="rect">
            <a:avLst/>
          </a:prstGeom>
          <a:noFill/>
          <a:ln w="9525">
            <a:noFill/>
            <a:miter lim="800000"/>
            <a:headEnd/>
            <a:tailEnd/>
          </a:ln>
        </p:spPr>
        <p:txBody>
          <a:bodyPr wrap="none" lIns="0" tIns="0" rIns="0" bIns="0">
            <a:spAutoFit/>
          </a:bodyPr>
          <a:lstStyle/>
          <a:p>
            <a:endParaRPr lang="en-US" sz="2400" dirty="0">
              <a:latin typeface="Times New Roman" pitchFamily="18" charset="0"/>
            </a:endParaRPr>
          </a:p>
        </p:txBody>
      </p:sp>
      <p:sp>
        <p:nvSpPr>
          <p:cNvPr id="8249" name="Rectangle 56"/>
          <p:cNvSpPr>
            <a:spLocks noChangeArrowheads="1"/>
          </p:cNvSpPr>
          <p:nvPr/>
        </p:nvSpPr>
        <p:spPr bwMode="auto">
          <a:xfrm>
            <a:off x="5142600" y="5165441"/>
            <a:ext cx="0" cy="369888"/>
          </a:xfrm>
          <a:prstGeom prst="rect">
            <a:avLst/>
          </a:prstGeom>
          <a:noFill/>
          <a:ln w="9525">
            <a:noFill/>
            <a:miter lim="800000"/>
            <a:headEnd/>
            <a:tailEnd/>
          </a:ln>
        </p:spPr>
        <p:txBody>
          <a:bodyPr wrap="none" lIns="0" tIns="0" rIns="0" bIns="0">
            <a:spAutoFit/>
          </a:bodyPr>
          <a:lstStyle/>
          <a:p>
            <a:endParaRPr lang="en-US" sz="2400" dirty="0">
              <a:latin typeface="Times New Roman" pitchFamily="18" charset="0"/>
            </a:endParaRPr>
          </a:p>
        </p:txBody>
      </p:sp>
      <p:sp>
        <p:nvSpPr>
          <p:cNvPr id="8250" name="Rectangle 57"/>
          <p:cNvSpPr>
            <a:spLocks noChangeArrowheads="1"/>
          </p:cNvSpPr>
          <p:nvPr/>
        </p:nvSpPr>
        <p:spPr bwMode="auto">
          <a:xfrm>
            <a:off x="5471213" y="5106704"/>
            <a:ext cx="0" cy="369888"/>
          </a:xfrm>
          <a:prstGeom prst="rect">
            <a:avLst/>
          </a:prstGeom>
          <a:noFill/>
          <a:ln w="9525">
            <a:noFill/>
            <a:miter lim="800000"/>
            <a:headEnd/>
            <a:tailEnd/>
          </a:ln>
        </p:spPr>
        <p:txBody>
          <a:bodyPr wrap="none" lIns="0" tIns="0" rIns="0" bIns="0">
            <a:spAutoFit/>
          </a:bodyPr>
          <a:lstStyle/>
          <a:p>
            <a:endParaRPr lang="en-US" sz="2400" dirty="0">
              <a:latin typeface="Times New Roman" pitchFamily="18" charset="0"/>
            </a:endParaRPr>
          </a:p>
        </p:txBody>
      </p:sp>
      <p:sp>
        <p:nvSpPr>
          <p:cNvPr id="8251" name="Rectangle 58"/>
          <p:cNvSpPr>
            <a:spLocks noChangeArrowheads="1"/>
          </p:cNvSpPr>
          <p:nvPr/>
        </p:nvSpPr>
        <p:spPr bwMode="auto">
          <a:xfrm>
            <a:off x="5798238" y="4874929"/>
            <a:ext cx="0" cy="369888"/>
          </a:xfrm>
          <a:prstGeom prst="rect">
            <a:avLst/>
          </a:prstGeom>
          <a:noFill/>
          <a:ln w="9525">
            <a:noFill/>
            <a:miter lim="800000"/>
            <a:headEnd/>
            <a:tailEnd/>
          </a:ln>
        </p:spPr>
        <p:txBody>
          <a:bodyPr wrap="none" lIns="0" tIns="0" rIns="0" bIns="0">
            <a:spAutoFit/>
          </a:bodyPr>
          <a:lstStyle/>
          <a:p>
            <a:endParaRPr lang="en-US" sz="2400" dirty="0">
              <a:latin typeface="Times New Roman" pitchFamily="18" charset="0"/>
            </a:endParaRPr>
          </a:p>
        </p:txBody>
      </p:sp>
      <p:sp>
        <p:nvSpPr>
          <p:cNvPr id="8252" name="Rectangle 59"/>
          <p:cNvSpPr>
            <a:spLocks noChangeArrowheads="1"/>
          </p:cNvSpPr>
          <p:nvPr/>
        </p:nvSpPr>
        <p:spPr bwMode="auto">
          <a:xfrm>
            <a:off x="6128438" y="4385979"/>
            <a:ext cx="0" cy="369888"/>
          </a:xfrm>
          <a:prstGeom prst="rect">
            <a:avLst/>
          </a:prstGeom>
          <a:noFill/>
          <a:ln w="9525">
            <a:noFill/>
            <a:miter lim="800000"/>
            <a:headEnd/>
            <a:tailEnd/>
          </a:ln>
        </p:spPr>
        <p:txBody>
          <a:bodyPr wrap="none" lIns="0" tIns="0" rIns="0" bIns="0">
            <a:spAutoFit/>
          </a:bodyPr>
          <a:lstStyle/>
          <a:p>
            <a:endParaRPr lang="en-US" sz="2400" dirty="0">
              <a:latin typeface="Times New Roman" pitchFamily="18" charset="0"/>
            </a:endParaRPr>
          </a:p>
        </p:txBody>
      </p:sp>
      <p:sp>
        <p:nvSpPr>
          <p:cNvPr id="8253" name="Rectangle 60"/>
          <p:cNvSpPr>
            <a:spLocks noChangeArrowheads="1"/>
          </p:cNvSpPr>
          <p:nvPr/>
        </p:nvSpPr>
        <p:spPr bwMode="auto">
          <a:xfrm>
            <a:off x="6458638" y="4012916"/>
            <a:ext cx="0" cy="369888"/>
          </a:xfrm>
          <a:prstGeom prst="rect">
            <a:avLst/>
          </a:prstGeom>
          <a:noFill/>
          <a:ln w="9525">
            <a:noFill/>
            <a:miter lim="800000"/>
            <a:headEnd/>
            <a:tailEnd/>
          </a:ln>
        </p:spPr>
        <p:txBody>
          <a:bodyPr wrap="none" lIns="0" tIns="0" rIns="0" bIns="0">
            <a:spAutoFit/>
          </a:bodyPr>
          <a:lstStyle/>
          <a:p>
            <a:endParaRPr lang="en-US" sz="2400" dirty="0">
              <a:latin typeface="Times New Roman" pitchFamily="18" charset="0"/>
            </a:endParaRPr>
          </a:p>
        </p:txBody>
      </p:sp>
      <p:sp>
        <p:nvSpPr>
          <p:cNvPr id="8254" name="Rectangle 61"/>
          <p:cNvSpPr>
            <a:spLocks noChangeArrowheads="1"/>
          </p:cNvSpPr>
          <p:nvPr/>
        </p:nvSpPr>
        <p:spPr bwMode="auto">
          <a:xfrm>
            <a:off x="6788838" y="3908141"/>
            <a:ext cx="0" cy="369888"/>
          </a:xfrm>
          <a:prstGeom prst="rect">
            <a:avLst/>
          </a:prstGeom>
          <a:noFill/>
          <a:ln w="9525">
            <a:noFill/>
            <a:miter lim="800000"/>
            <a:headEnd/>
            <a:tailEnd/>
          </a:ln>
        </p:spPr>
        <p:txBody>
          <a:bodyPr wrap="none" lIns="0" tIns="0" rIns="0" bIns="0">
            <a:spAutoFit/>
          </a:bodyPr>
          <a:lstStyle/>
          <a:p>
            <a:endParaRPr lang="en-US" sz="2400" dirty="0">
              <a:latin typeface="Times New Roman" pitchFamily="18" charset="0"/>
            </a:endParaRPr>
          </a:p>
        </p:txBody>
      </p:sp>
      <p:sp>
        <p:nvSpPr>
          <p:cNvPr id="8255" name="Rectangle 62"/>
          <p:cNvSpPr>
            <a:spLocks noChangeArrowheads="1"/>
          </p:cNvSpPr>
          <p:nvPr/>
        </p:nvSpPr>
        <p:spPr bwMode="auto">
          <a:xfrm>
            <a:off x="7117450" y="3849404"/>
            <a:ext cx="0" cy="369888"/>
          </a:xfrm>
          <a:prstGeom prst="rect">
            <a:avLst/>
          </a:prstGeom>
          <a:noFill/>
          <a:ln w="9525">
            <a:noFill/>
            <a:miter lim="800000"/>
            <a:headEnd/>
            <a:tailEnd/>
          </a:ln>
        </p:spPr>
        <p:txBody>
          <a:bodyPr wrap="none" lIns="0" tIns="0" rIns="0" bIns="0">
            <a:spAutoFit/>
          </a:bodyPr>
          <a:lstStyle/>
          <a:p>
            <a:endParaRPr lang="en-US" sz="2400" dirty="0">
              <a:latin typeface="Times New Roman" pitchFamily="18" charset="0"/>
            </a:endParaRPr>
          </a:p>
        </p:txBody>
      </p:sp>
      <p:sp>
        <p:nvSpPr>
          <p:cNvPr id="8256" name="Rectangle 63"/>
          <p:cNvSpPr>
            <a:spLocks noChangeArrowheads="1"/>
          </p:cNvSpPr>
          <p:nvPr/>
        </p:nvSpPr>
        <p:spPr bwMode="auto">
          <a:xfrm>
            <a:off x="7447650" y="3617629"/>
            <a:ext cx="0" cy="369888"/>
          </a:xfrm>
          <a:prstGeom prst="rect">
            <a:avLst/>
          </a:prstGeom>
          <a:noFill/>
          <a:ln w="9525">
            <a:noFill/>
            <a:miter lim="800000"/>
            <a:headEnd/>
            <a:tailEnd/>
          </a:ln>
        </p:spPr>
        <p:txBody>
          <a:bodyPr wrap="none" lIns="0" tIns="0" rIns="0" bIns="0">
            <a:spAutoFit/>
          </a:bodyPr>
          <a:lstStyle/>
          <a:p>
            <a:endParaRPr lang="en-US" sz="2400" dirty="0">
              <a:latin typeface="Times New Roman" pitchFamily="18" charset="0"/>
            </a:endParaRPr>
          </a:p>
        </p:txBody>
      </p:sp>
      <p:sp>
        <p:nvSpPr>
          <p:cNvPr id="8257" name="Rectangle 64"/>
          <p:cNvSpPr>
            <a:spLocks noChangeArrowheads="1"/>
          </p:cNvSpPr>
          <p:nvPr/>
        </p:nvSpPr>
        <p:spPr bwMode="auto">
          <a:xfrm>
            <a:off x="7777850" y="3274729"/>
            <a:ext cx="0" cy="369888"/>
          </a:xfrm>
          <a:prstGeom prst="rect">
            <a:avLst/>
          </a:prstGeom>
          <a:noFill/>
          <a:ln w="9525">
            <a:noFill/>
            <a:miter lim="800000"/>
            <a:headEnd/>
            <a:tailEnd/>
          </a:ln>
        </p:spPr>
        <p:txBody>
          <a:bodyPr wrap="none" lIns="0" tIns="0" rIns="0" bIns="0">
            <a:spAutoFit/>
          </a:bodyPr>
          <a:lstStyle/>
          <a:p>
            <a:endParaRPr lang="en-US" sz="2400" dirty="0">
              <a:latin typeface="Times New Roman" pitchFamily="18" charset="0"/>
            </a:endParaRPr>
          </a:p>
        </p:txBody>
      </p:sp>
      <p:sp>
        <p:nvSpPr>
          <p:cNvPr id="8258" name="Rectangle 65"/>
          <p:cNvSpPr>
            <a:spLocks noChangeArrowheads="1"/>
          </p:cNvSpPr>
          <p:nvPr/>
        </p:nvSpPr>
        <p:spPr bwMode="auto">
          <a:xfrm>
            <a:off x="8108050" y="3193766"/>
            <a:ext cx="0" cy="369888"/>
          </a:xfrm>
          <a:prstGeom prst="rect">
            <a:avLst/>
          </a:prstGeom>
          <a:noFill/>
          <a:ln w="9525">
            <a:noFill/>
            <a:miter lim="800000"/>
            <a:headEnd/>
            <a:tailEnd/>
          </a:ln>
        </p:spPr>
        <p:txBody>
          <a:bodyPr wrap="none" lIns="0" tIns="0" rIns="0" bIns="0">
            <a:spAutoFit/>
          </a:bodyPr>
          <a:lstStyle/>
          <a:p>
            <a:endParaRPr lang="en-US" sz="2400" dirty="0">
              <a:latin typeface="Times New Roman" pitchFamily="18" charset="0"/>
            </a:endParaRPr>
          </a:p>
        </p:txBody>
      </p:sp>
      <p:sp>
        <p:nvSpPr>
          <p:cNvPr id="8259" name="Rectangle 66"/>
          <p:cNvSpPr>
            <a:spLocks noChangeArrowheads="1"/>
          </p:cNvSpPr>
          <p:nvPr/>
        </p:nvSpPr>
        <p:spPr bwMode="auto">
          <a:xfrm>
            <a:off x="8435075" y="2863566"/>
            <a:ext cx="0" cy="369888"/>
          </a:xfrm>
          <a:prstGeom prst="rect">
            <a:avLst/>
          </a:prstGeom>
          <a:noFill/>
          <a:ln w="9525">
            <a:noFill/>
            <a:miter lim="800000"/>
            <a:headEnd/>
            <a:tailEnd/>
          </a:ln>
        </p:spPr>
        <p:txBody>
          <a:bodyPr wrap="none" lIns="0" tIns="0" rIns="0" bIns="0">
            <a:spAutoFit/>
          </a:bodyPr>
          <a:lstStyle/>
          <a:p>
            <a:endParaRPr lang="en-US" sz="2400" dirty="0">
              <a:latin typeface="Times New Roman" pitchFamily="18" charset="0"/>
            </a:endParaRPr>
          </a:p>
        </p:txBody>
      </p:sp>
      <p:sp>
        <p:nvSpPr>
          <p:cNvPr id="8260" name="Rectangle 67"/>
          <p:cNvSpPr>
            <a:spLocks noChangeArrowheads="1"/>
          </p:cNvSpPr>
          <p:nvPr/>
        </p:nvSpPr>
        <p:spPr bwMode="auto">
          <a:xfrm>
            <a:off x="8763688" y="2223804"/>
            <a:ext cx="0" cy="369888"/>
          </a:xfrm>
          <a:prstGeom prst="rect">
            <a:avLst/>
          </a:prstGeom>
          <a:noFill/>
          <a:ln w="9525">
            <a:noFill/>
            <a:miter lim="800000"/>
            <a:headEnd/>
            <a:tailEnd/>
          </a:ln>
        </p:spPr>
        <p:txBody>
          <a:bodyPr wrap="none" lIns="0" tIns="0" rIns="0" bIns="0">
            <a:spAutoFit/>
          </a:bodyPr>
          <a:lstStyle/>
          <a:p>
            <a:endParaRPr lang="en-US" sz="2400" dirty="0">
              <a:latin typeface="Times New Roman" pitchFamily="18" charset="0"/>
            </a:endParaRPr>
          </a:p>
        </p:txBody>
      </p:sp>
      <p:sp>
        <p:nvSpPr>
          <p:cNvPr id="8261" name="Rectangle 68"/>
          <p:cNvSpPr>
            <a:spLocks noChangeArrowheads="1"/>
          </p:cNvSpPr>
          <p:nvPr/>
        </p:nvSpPr>
        <p:spPr bwMode="auto">
          <a:xfrm>
            <a:off x="3824975" y="5632166"/>
            <a:ext cx="57150" cy="123825"/>
          </a:xfrm>
          <a:prstGeom prst="rect">
            <a:avLst/>
          </a:prstGeom>
          <a:noFill/>
          <a:ln w="9525">
            <a:noFill/>
            <a:miter lim="800000"/>
            <a:headEnd/>
            <a:tailEnd/>
          </a:ln>
        </p:spPr>
        <p:txBody>
          <a:bodyPr wrap="none" lIns="0" tIns="0" rIns="0" bIns="0">
            <a:spAutoFit/>
          </a:bodyPr>
          <a:lstStyle/>
          <a:p>
            <a:r>
              <a:rPr lang="en-US" sz="800">
                <a:solidFill>
                  <a:srgbClr val="000000"/>
                </a:solidFill>
                <a:latin typeface="Monotype Sorts" pitchFamily="2" charset="2"/>
              </a:rPr>
              <a:t>n</a:t>
            </a:r>
            <a:endParaRPr lang="en-US" sz="2400">
              <a:latin typeface="Times New Roman" pitchFamily="18" charset="0"/>
            </a:endParaRPr>
          </a:p>
        </p:txBody>
      </p:sp>
      <p:sp>
        <p:nvSpPr>
          <p:cNvPr id="8262" name="Rectangle 69"/>
          <p:cNvSpPr>
            <a:spLocks noChangeArrowheads="1"/>
          </p:cNvSpPr>
          <p:nvPr/>
        </p:nvSpPr>
        <p:spPr bwMode="auto">
          <a:xfrm>
            <a:off x="4155175" y="5563904"/>
            <a:ext cx="0" cy="369888"/>
          </a:xfrm>
          <a:prstGeom prst="rect">
            <a:avLst/>
          </a:prstGeom>
          <a:noFill/>
          <a:ln w="9525">
            <a:noFill/>
            <a:miter lim="800000"/>
            <a:headEnd/>
            <a:tailEnd/>
          </a:ln>
        </p:spPr>
        <p:txBody>
          <a:bodyPr wrap="none" lIns="0" tIns="0" rIns="0" bIns="0">
            <a:spAutoFit/>
          </a:bodyPr>
          <a:lstStyle/>
          <a:p>
            <a:endParaRPr lang="en-US" sz="2400" dirty="0">
              <a:latin typeface="Times New Roman" pitchFamily="18" charset="0"/>
            </a:endParaRPr>
          </a:p>
        </p:txBody>
      </p:sp>
      <p:sp>
        <p:nvSpPr>
          <p:cNvPr id="8263" name="Rectangle 70"/>
          <p:cNvSpPr>
            <a:spLocks noChangeArrowheads="1"/>
          </p:cNvSpPr>
          <p:nvPr/>
        </p:nvSpPr>
        <p:spPr bwMode="auto">
          <a:xfrm>
            <a:off x="4482200" y="5560729"/>
            <a:ext cx="0" cy="369888"/>
          </a:xfrm>
          <a:prstGeom prst="rect">
            <a:avLst/>
          </a:prstGeom>
          <a:noFill/>
          <a:ln w="9525">
            <a:noFill/>
            <a:miter lim="800000"/>
            <a:headEnd/>
            <a:tailEnd/>
          </a:ln>
        </p:spPr>
        <p:txBody>
          <a:bodyPr wrap="none" lIns="0" tIns="0" rIns="0" bIns="0">
            <a:spAutoFit/>
          </a:bodyPr>
          <a:lstStyle/>
          <a:p>
            <a:endParaRPr lang="en-US" sz="2400" dirty="0">
              <a:latin typeface="Times New Roman" pitchFamily="18" charset="0"/>
            </a:endParaRPr>
          </a:p>
        </p:txBody>
      </p:sp>
      <p:sp>
        <p:nvSpPr>
          <p:cNvPr id="8264" name="Rectangle 71"/>
          <p:cNvSpPr>
            <a:spLocks noChangeArrowheads="1"/>
          </p:cNvSpPr>
          <p:nvPr/>
        </p:nvSpPr>
        <p:spPr bwMode="auto">
          <a:xfrm>
            <a:off x="4812400" y="5538504"/>
            <a:ext cx="0" cy="369888"/>
          </a:xfrm>
          <a:prstGeom prst="rect">
            <a:avLst/>
          </a:prstGeom>
          <a:noFill/>
          <a:ln w="9525">
            <a:noFill/>
            <a:miter lim="800000"/>
            <a:headEnd/>
            <a:tailEnd/>
          </a:ln>
        </p:spPr>
        <p:txBody>
          <a:bodyPr wrap="none" lIns="0" tIns="0" rIns="0" bIns="0">
            <a:spAutoFit/>
          </a:bodyPr>
          <a:lstStyle/>
          <a:p>
            <a:endParaRPr lang="en-US" sz="2400" dirty="0">
              <a:latin typeface="Times New Roman" pitchFamily="18" charset="0"/>
            </a:endParaRPr>
          </a:p>
        </p:txBody>
      </p:sp>
      <p:sp>
        <p:nvSpPr>
          <p:cNvPr id="8265" name="Rectangle 72"/>
          <p:cNvSpPr>
            <a:spLocks noChangeArrowheads="1"/>
          </p:cNvSpPr>
          <p:nvPr/>
        </p:nvSpPr>
        <p:spPr bwMode="auto">
          <a:xfrm>
            <a:off x="5142600" y="5325779"/>
            <a:ext cx="0" cy="369888"/>
          </a:xfrm>
          <a:prstGeom prst="rect">
            <a:avLst/>
          </a:prstGeom>
          <a:noFill/>
          <a:ln w="9525">
            <a:noFill/>
            <a:miter lim="800000"/>
            <a:headEnd/>
            <a:tailEnd/>
          </a:ln>
        </p:spPr>
        <p:txBody>
          <a:bodyPr wrap="none" lIns="0" tIns="0" rIns="0" bIns="0">
            <a:spAutoFit/>
          </a:bodyPr>
          <a:lstStyle/>
          <a:p>
            <a:endParaRPr lang="en-US" sz="2400" dirty="0">
              <a:latin typeface="Times New Roman" pitchFamily="18" charset="0"/>
            </a:endParaRPr>
          </a:p>
        </p:txBody>
      </p:sp>
      <p:sp>
        <p:nvSpPr>
          <p:cNvPr id="8266" name="Rectangle 73"/>
          <p:cNvSpPr>
            <a:spLocks noChangeArrowheads="1"/>
          </p:cNvSpPr>
          <p:nvPr/>
        </p:nvSpPr>
        <p:spPr bwMode="auto">
          <a:xfrm>
            <a:off x="5471213" y="5127341"/>
            <a:ext cx="0" cy="369888"/>
          </a:xfrm>
          <a:prstGeom prst="rect">
            <a:avLst/>
          </a:prstGeom>
          <a:noFill/>
          <a:ln w="9525">
            <a:noFill/>
            <a:miter lim="800000"/>
            <a:headEnd/>
            <a:tailEnd/>
          </a:ln>
        </p:spPr>
        <p:txBody>
          <a:bodyPr wrap="none" lIns="0" tIns="0" rIns="0" bIns="0">
            <a:spAutoFit/>
          </a:bodyPr>
          <a:lstStyle/>
          <a:p>
            <a:endParaRPr lang="en-US" sz="2400" dirty="0">
              <a:latin typeface="Times New Roman" pitchFamily="18" charset="0"/>
            </a:endParaRPr>
          </a:p>
        </p:txBody>
      </p:sp>
      <p:sp>
        <p:nvSpPr>
          <p:cNvPr id="8267" name="Rectangle 74"/>
          <p:cNvSpPr>
            <a:spLocks noChangeArrowheads="1"/>
          </p:cNvSpPr>
          <p:nvPr/>
        </p:nvSpPr>
        <p:spPr bwMode="auto">
          <a:xfrm>
            <a:off x="5801413" y="4927316"/>
            <a:ext cx="0" cy="369888"/>
          </a:xfrm>
          <a:prstGeom prst="rect">
            <a:avLst/>
          </a:prstGeom>
          <a:noFill/>
          <a:ln w="9525">
            <a:noFill/>
            <a:miter lim="800000"/>
            <a:headEnd/>
            <a:tailEnd/>
          </a:ln>
        </p:spPr>
        <p:txBody>
          <a:bodyPr wrap="none" lIns="0" tIns="0" rIns="0" bIns="0">
            <a:spAutoFit/>
          </a:bodyPr>
          <a:lstStyle/>
          <a:p>
            <a:endParaRPr lang="en-US" sz="2400" dirty="0">
              <a:latin typeface="Times New Roman" pitchFamily="18" charset="0"/>
            </a:endParaRPr>
          </a:p>
        </p:txBody>
      </p:sp>
      <p:sp>
        <p:nvSpPr>
          <p:cNvPr id="8268" name="Rectangle 75"/>
          <p:cNvSpPr>
            <a:spLocks noChangeArrowheads="1"/>
          </p:cNvSpPr>
          <p:nvPr/>
        </p:nvSpPr>
        <p:spPr bwMode="auto">
          <a:xfrm>
            <a:off x="6131613" y="4649504"/>
            <a:ext cx="0" cy="369888"/>
          </a:xfrm>
          <a:prstGeom prst="rect">
            <a:avLst/>
          </a:prstGeom>
          <a:noFill/>
          <a:ln w="9525">
            <a:noFill/>
            <a:miter lim="800000"/>
            <a:headEnd/>
            <a:tailEnd/>
          </a:ln>
        </p:spPr>
        <p:txBody>
          <a:bodyPr wrap="none" lIns="0" tIns="0" rIns="0" bIns="0">
            <a:spAutoFit/>
          </a:bodyPr>
          <a:lstStyle/>
          <a:p>
            <a:endParaRPr lang="en-US" sz="2400" dirty="0">
              <a:latin typeface="Times New Roman" pitchFamily="18" charset="0"/>
            </a:endParaRPr>
          </a:p>
        </p:txBody>
      </p:sp>
      <p:sp>
        <p:nvSpPr>
          <p:cNvPr id="8269" name="Rectangle 76"/>
          <p:cNvSpPr>
            <a:spLocks noChangeArrowheads="1"/>
          </p:cNvSpPr>
          <p:nvPr/>
        </p:nvSpPr>
        <p:spPr bwMode="auto">
          <a:xfrm>
            <a:off x="6461813" y="4371691"/>
            <a:ext cx="0" cy="369888"/>
          </a:xfrm>
          <a:prstGeom prst="rect">
            <a:avLst/>
          </a:prstGeom>
          <a:noFill/>
          <a:ln w="9525">
            <a:noFill/>
            <a:miter lim="800000"/>
            <a:headEnd/>
            <a:tailEnd/>
          </a:ln>
        </p:spPr>
        <p:txBody>
          <a:bodyPr wrap="none" lIns="0" tIns="0" rIns="0" bIns="0">
            <a:spAutoFit/>
          </a:bodyPr>
          <a:lstStyle/>
          <a:p>
            <a:endParaRPr lang="en-US" sz="2400" dirty="0">
              <a:latin typeface="Times New Roman" pitchFamily="18" charset="0"/>
            </a:endParaRPr>
          </a:p>
        </p:txBody>
      </p:sp>
      <p:sp>
        <p:nvSpPr>
          <p:cNvPr id="8270" name="Rectangle 77"/>
          <p:cNvSpPr>
            <a:spLocks noChangeArrowheads="1"/>
          </p:cNvSpPr>
          <p:nvPr/>
        </p:nvSpPr>
        <p:spPr bwMode="auto">
          <a:xfrm>
            <a:off x="6788838" y="4205004"/>
            <a:ext cx="0" cy="369888"/>
          </a:xfrm>
          <a:prstGeom prst="rect">
            <a:avLst/>
          </a:prstGeom>
          <a:noFill/>
          <a:ln w="9525">
            <a:noFill/>
            <a:miter lim="800000"/>
            <a:headEnd/>
            <a:tailEnd/>
          </a:ln>
        </p:spPr>
        <p:txBody>
          <a:bodyPr wrap="none" lIns="0" tIns="0" rIns="0" bIns="0">
            <a:spAutoFit/>
          </a:bodyPr>
          <a:lstStyle/>
          <a:p>
            <a:endParaRPr lang="en-US" sz="2400" dirty="0">
              <a:latin typeface="Times New Roman" pitchFamily="18" charset="0"/>
            </a:endParaRPr>
          </a:p>
        </p:txBody>
      </p:sp>
      <p:sp>
        <p:nvSpPr>
          <p:cNvPr id="8271" name="Rectangle 78"/>
          <p:cNvSpPr>
            <a:spLocks noChangeArrowheads="1"/>
          </p:cNvSpPr>
          <p:nvPr/>
        </p:nvSpPr>
        <p:spPr bwMode="auto">
          <a:xfrm>
            <a:off x="7117450" y="4120866"/>
            <a:ext cx="0" cy="369888"/>
          </a:xfrm>
          <a:prstGeom prst="rect">
            <a:avLst/>
          </a:prstGeom>
          <a:noFill/>
          <a:ln w="9525">
            <a:noFill/>
            <a:miter lim="800000"/>
            <a:headEnd/>
            <a:tailEnd/>
          </a:ln>
        </p:spPr>
        <p:txBody>
          <a:bodyPr wrap="none" lIns="0" tIns="0" rIns="0" bIns="0">
            <a:spAutoFit/>
          </a:bodyPr>
          <a:lstStyle/>
          <a:p>
            <a:endParaRPr lang="en-US" sz="2400" dirty="0">
              <a:latin typeface="Times New Roman" pitchFamily="18" charset="0"/>
            </a:endParaRPr>
          </a:p>
        </p:txBody>
      </p:sp>
      <p:sp>
        <p:nvSpPr>
          <p:cNvPr id="8272" name="Rectangle 79"/>
          <p:cNvSpPr>
            <a:spLocks noChangeArrowheads="1"/>
          </p:cNvSpPr>
          <p:nvPr/>
        </p:nvSpPr>
        <p:spPr bwMode="auto">
          <a:xfrm>
            <a:off x="7447650" y="3951004"/>
            <a:ext cx="0" cy="369888"/>
          </a:xfrm>
          <a:prstGeom prst="rect">
            <a:avLst/>
          </a:prstGeom>
          <a:noFill/>
          <a:ln w="9525">
            <a:noFill/>
            <a:miter lim="800000"/>
            <a:headEnd/>
            <a:tailEnd/>
          </a:ln>
        </p:spPr>
        <p:txBody>
          <a:bodyPr wrap="none" lIns="0" tIns="0" rIns="0" bIns="0">
            <a:spAutoFit/>
          </a:bodyPr>
          <a:lstStyle/>
          <a:p>
            <a:endParaRPr lang="en-US" sz="2400" dirty="0">
              <a:latin typeface="Times New Roman" pitchFamily="18" charset="0"/>
            </a:endParaRPr>
          </a:p>
        </p:txBody>
      </p:sp>
      <p:sp>
        <p:nvSpPr>
          <p:cNvPr id="8273" name="Rectangle 80"/>
          <p:cNvSpPr>
            <a:spLocks noChangeArrowheads="1"/>
          </p:cNvSpPr>
          <p:nvPr/>
        </p:nvSpPr>
        <p:spPr bwMode="auto">
          <a:xfrm>
            <a:off x="7777850" y="3604929"/>
            <a:ext cx="0" cy="369888"/>
          </a:xfrm>
          <a:prstGeom prst="rect">
            <a:avLst/>
          </a:prstGeom>
          <a:noFill/>
          <a:ln w="9525">
            <a:noFill/>
            <a:miter lim="800000"/>
            <a:headEnd/>
            <a:tailEnd/>
          </a:ln>
        </p:spPr>
        <p:txBody>
          <a:bodyPr wrap="none" lIns="0" tIns="0" rIns="0" bIns="0">
            <a:spAutoFit/>
          </a:bodyPr>
          <a:lstStyle/>
          <a:p>
            <a:endParaRPr lang="en-US" sz="2400" dirty="0">
              <a:latin typeface="Times New Roman" pitchFamily="18" charset="0"/>
            </a:endParaRPr>
          </a:p>
        </p:txBody>
      </p:sp>
      <p:sp>
        <p:nvSpPr>
          <p:cNvPr id="8274" name="Rectangle 81"/>
          <p:cNvSpPr>
            <a:spLocks noChangeArrowheads="1"/>
          </p:cNvSpPr>
          <p:nvPr/>
        </p:nvSpPr>
        <p:spPr bwMode="auto">
          <a:xfrm>
            <a:off x="8108050" y="3500154"/>
            <a:ext cx="0" cy="369888"/>
          </a:xfrm>
          <a:prstGeom prst="rect">
            <a:avLst/>
          </a:prstGeom>
          <a:noFill/>
          <a:ln w="9525">
            <a:noFill/>
            <a:miter lim="800000"/>
            <a:headEnd/>
            <a:tailEnd/>
          </a:ln>
        </p:spPr>
        <p:txBody>
          <a:bodyPr wrap="none" lIns="0" tIns="0" rIns="0" bIns="0">
            <a:spAutoFit/>
          </a:bodyPr>
          <a:lstStyle/>
          <a:p>
            <a:endParaRPr lang="en-US" sz="2400" dirty="0">
              <a:latin typeface="Times New Roman" pitchFamily="18" charset="0"/>
            </a:endParaRPr>
          </a:p>
        </p:txBody>
      </p:sp>
      <p:sp>
        <p:nvSpPr>
          <p:cNvPr id="8275" name="Rectangle 82"/>
          <p:cNvSpPr>
            <a:spLocks noChangeArrowheads="1"/>
          </p:cNvSpPr>
          <p:nvPr/>
        </p:nvSpPr>
        <p:spPr bwMode="auto">
          <a:xfrm>
            <a:off x="8438250" y="3182654"/>
            <a:ext cx="0" cy="369888"/>
          </a:xfrm>
          <a:prstGeom prst="rect">
            <a:avLst/>
          </a:prstGeom>
          <a:noFill/>
          <a:ln w="9525">
            <a:noFill/>
            <a:miter lim="800000"/>
            <a:headEnd/>
            <a:tailEnd/>
          </a:ln>
        </p:spPr>
        <p:txBody>
          <a:bodyPr wrap="none" lIns="0" tIns="0" rIns="0" bIns="0">
            <a:spAutoFit/>
          </a:bodyPr>
          <a:lstStyle/>
          <a:p>
            <a:endParaRPr lang="en-US" sz="2400" dirty="0">
              <a:latin typeface="Times New Roman" pitchFamily="18" charset="0"/>
            </a:endParaRPr>
          </a:p>
        </p:txBody>
      </p:sp>
      <p:sp>
        <p:nvSpPr>
          <p:cNvPr id="8276" name="Rectangle 83"/>
          <p:cNvSpPr>
            <a:spLocks noChangeArrowheads="1"/>
          </p:cNvSpPr>
          <p:nvPr/>
        </p:nvSpPr>
        <p:spPr bwMode="auto">
          <a:xfrm>
            <a:off x="8766863" y="2560354"/>
            <a:ext cx="0" cy="369888"/>
          </a:xfrm>
          <a:prstGeom prst="rect">
            <a:avLst/>
          </a:prstGeom>
          <a:noFill/>
          <a:ln w="9525">
            <a:noFill/>
            <a:miter lim="800000"/>
            <a:headEnd/>
            <a:tailEnd/>
          </a:ln>
        </p:spPr>
        <p:txBody>
          <a:bodyPr wrap="none" lIns="0" tIns="0" rIns="0" bIns="0">
            <a:spAutoFit/>
          </a:bodyPr>
          <a:lstStyle/>
          <a:p>
            <a:endParaRPr lang="en-US" sz="2400" dirty="0">
              <a:latin typeface="Times New Roman" pitchFamily="18" charset="0"/>
            </a:endParaRPr>
          </a:p>
        </p:txBody>
      </p:sp>
      <p:sp>
        <p:nvSpPr>
          <p:cNvPr id="8277" name="Rectangle 84"/>
          <p:cNvSpPr>
            <a:spLocks noChangeArrowheads="1"/>
          </p:cNvSpPr>
          <p:nvPr/>
        </p:nvSpPr>
        <p:spPr bwMode="auto">
          <a:xfrm>
            <a:off x="3821800" y="5643279"/>
            <a:ext cx="57150" cy="123825"/>
          </a:xfrm>
          <a:prstGeom prst="rect">
            <a:avLst/>
          </a:prstGeom>
          <a:noFill/>
          <a:ln w="9525">
            <a:noFill/>
            <a:miter lim="800000"/>
            <a:headEnd/>
            <a:tailEnd/>
          </a:ln>
        </p:spPr>
        <p:txBody>
          <a:bodyPr wrap="none" lIns="0" tIns="0" rIns="0" bIns="0">
            <a:spAutoFit/>
          </a:bodyPr>
          <a:lstStyle/>
          <a:p>
            <a:r>
              <a:rPr lang="en-US" sz="800" dirty="0">
                <a:solidFill>
                  <a:srgbClr val="000000"/>
                </a:solidFill>
                <a:latin typeface="Monotype Sorts" pitchFamily="2" charset="2"/>
              </a:rPr>
              <a:t>u</a:t>
            </a:r>
            <a:endParaRPr lang="en-US" sz="2400" dirty="0">
              <a:latin typeface="Times New Roman" pitchFamily="18" charset="0"/>
            </a:endParaRPr>
          </a:p>
        </p:txBody>
      </p:sp>
      <p:sp>
        <p:nvSpPr>
          <p:cNvPr id="8278" name="Rectangle 85"/>
          <p:cNvSpPr>
            <a:spLocks noChangeArrowheads="1"/>
          </p:cNvSpPr>
          <p:nvPr/>
        </p:nvSpPr>
        <p:spPr bwMode="auto">
          <a:xfrm>
            <a:off x="4152000" y="5508341"/>
            <a:ext cx="0" cy="369888"/>
          </a:xfrm>
          <a:prstGeom prst="rect">
            <a:avLst/>
          </a:prstGeom>
          <a:noFill/>
          <a:ln w="9525">
            <a:noFill/>
            <a:miter lim="800000"/>
            <a:headEnd/>
            <a:tailEnd/>
          </a:ln>
        </p:spPr>
        <p:txBody>
          <a:bodyPr wrap="none" lIns="0" tIns="0" rIns="0" bIns="0">
            <a:spAutoFit/>
          </a:bodyPr>
          <a:lstStyle/>
          <a:p>
            <a:endParaRPr lang="en-US" sz="2400" dirty="0">
              <a:latin typeface="Times New Roman" pitchFamily="18" charset="0"/>
            </a:endParaRPr>
          </a:p>
        </p:txBody>
      </p:sp>
      <p:sp>
        <p:nvSpPr>
          <p:cNvPr id="8279" name="Rectangle 86"/>
          <p:cNvSpPr>
            <a:spLocks noChangeArrowheads="1"/>
          </p:cNvSpPr>
          <p:nvPr/>
        </p:nvSpPr>
        <p:spPr bwMode="auto">
          <a:xfrm>
            <a:off x="5942700" y="5965541"/>
            <a:ext cx="1135063" cy="138113"/>
          </a:xfrm>
          <a:prstGeom prst="rect">
            <a:avLst/>
          </a:prstGeom>
          <a:noFill/>
          <a:ln w="9525">
            <a:noFill/>
            <a:miter lim="800000"/>
            <a:headEnd/>
            <a:tailEnd/>
          </a:ln>
        </p:spPr>
        <p:txBody>
          <a:bodyPr wrap="none" lIns="0" tIns="0" rIns="0" bIns="0">
            <a:spAutoFit/>
          </a:bodyPr>
          <a:lstStyle/>
          <a:p>
            <a:r>
              <a:rPr lang="en-US" sz="900">
                <a:solidFill>
                  <a:srgbClr val="000000"/>
                </a:solidFill>
                <a:latin typeface="Arial" charset="0"/>
              </a:rPr>
              <a:t>Number of processors</a:t>
            </a:r>
            <a:endParaRPr lang="en-US" sz="2400">
              <a:latin typeface="Times New Roman" pitchFamily="18" charset="0"/>
            </a:endParaRPr>
          </a:p>
        </p:txBody>
      </p:sp>
      <p:sp>
        <p:nvSpPr>
          <p:cNvPr id="8280" name="Rectangle 87"/>
          <p:cNvSpPr>
            <a:spLocks noChangeArrowheads="1"/>
          </p:cNvSpPr>
          <p:nvPr/>
        </p:nvSpPr>
        <p:spPr bwMode="auto">
          <a:xfrm rot="16200000">
            <a:off x="3526525" y="3943066"/>
            <a:ext cx="69850" cy="138113"/>
          </a:xfrm>
          <a:prstGeom prst="rect">
            <a:avLst/>
          </a:prstGeom>
          <a:noFill/>
          <a:ln w="9525">
            <a:noFill/>
            <a:miter lim="800000"/>
            <a:headEnd/>
            <a:tailEnd/>
          </a:ln>
        </p:spPr>
        <p:txBody>
          <a:bodyPr wrap="none" lIns="0" tIns="0" rIns="0" bIns="0">
            <a:spAutoFit/>
          </a:bodyPr>
          <a:lstStyle/>
          <a:p>
            <a:r>
              <a:rPr lang="en-US" sz="900">
                <a:solidFill>
                  <a:srgbClr val="000000"/>
                </a:solidFill>
                <a:latin typeface="Arial" charset="0"/>
              </a:rPr>
              <a:t>T</a:t>
            </a:r>
            <a:endParaRPr lang="en-US" sz="2400">
              <a:latin typeface="Times New Roman" pitchFamily="18" charset="0"/>
            </a:endParaRPr>
          </a:p>
        </p:txBody>
      </p:sp>
      <p:sp>
        <p:nvSpPr>
          <p:cNvPr id="8281" name="Rectangle 88"/>
          <p:cNvSpPr>
            <a:spLocks noChangeArrowheads="1"/>
          </p:cNvSpPr>
          <p:nvPr/>
        </p:nvSpPr>
        <p:spPr bwMode="auto">
          <a:xfrm rot="16200000">
            <a:off x="3432862" y="3787491"/>
            <a:ext cx="257175" cy="138113"/>
          </a:xfrm>
          <a:prstGeom prst="rect">
            <a:avLst/>
          </a:prstGeom>
          <a:noFill/>
          <a:ln w="9525">
            <a:noFill/>
            <a:miter lim="800000"/>
            <a:headEnd/>
            <a:tailEnd/>
          </a:ln>
        </p:spPr>
        <p:txBody>
          <a:bodyPr wrap="none" lIns="0" tIns="0" rIns="0" bIns="0">
            <a:spAutoFit/>
          </a:bodyPr>
          <a:lstStyle/>
          <a:p>
            <a:r>
              <a:rPr lang="en-US" sz="900">
                <a:solidFill>
                  <a:srgbClr val="000000"/>
                </a:solidFill>
                <a:latin typeface="Arial" charset="0"/>
              </a:rPr>
              <a:t>ime (</a:t>
            </a:r>
            <a:endParaRPr lang="en-US" sz="2400">
              <a:latin typeface="Times New Roman" pitchFamily="18" charset="0"/>
            </a:endParaRPr>
          </a:p>
        </p:txBody>
      </p:sp>
      <p:sp>
        <p:nvSpPr>
          <p:cNvPr id="8282" name="Rectangle 89"/>
          <p:cNvSpPr>
            <a:spLocks noChangeArrowheads="1"/>
          </p:cNvSpPr>
          <p:nvPr/>
        </p:nvSpPr>
        <p:spPr bwMode="auto">
          <a:xfrm rot="16200000">
            <a:off x="3518588" y="3638266"/>
            <a:ext cx="65088" cy="138113"/>
          </a:xfrm>
          <a:prstGeom prst="rect">
            <a:avLst/>
          </a:prstGeom>
          <a:noFill/>
          <a:ln w="9525">
            <a:noFill/>
            <a:miter lim="800000"/>
            <a:headEnd/>
            <a:tailEnd/>
          </a:ln>
        </p:spPr>
        <p:txBody>
          <a:bodyPr wrap="none" lIns="0" tIns="0" rIns="0" bIns="0">
            <a:spAutoFit/>
          </a:bodyPr>
          <a:lstStyle/>
          <a:p>
            <a:r>
              <a:rPr lang="en-US" sz="900">
                <a:solidFill>
                  <a:srgbClr val="000000"/>
                </a:solidFill>
                <a:latin typeface="Symbol" pitchFamily="18" charset="2"/>
              </a:rPr>
              <a:t>m</a:t>
            </a:r>
            <a:endParaRPr lang="en-US" sz="2400">
              <a:latin typeface="Times New Roman" pitchFamily="18" charset="0"/>
            </a:endParaRPr>
          </a:p>
        </p:txBody>
      </p:sp>
      <p:sp>
        <p:nvSpPr>
          <p:cNvPr id="8283" name="Rectangle 90"/>
          <p:cNvSpPr>
            <a:spLocks noChangeArrowheads="1"/>
          </p:cNvSpPr>
          <p:nvPr/>
        </p:nvSpPr>
        <p:spPr bwMode="auto">
          <a:xfrm rot="16200000">
            <a:off x="3513825" y="3557304"/>
            <a:ext cx="96838" cy="138113"/>
          </a:xfrm>
          <a:prstGeom prst="rect">
            <a:avLst/>
          </a:prstGeom>
          <a:noFill/>
          <a:ln w="9525">
            <a:noFill/>
            <a:miter lim="800000"/>
            <a:headEnd/>
            <a:tailEnd/>
          </a:ln>
        </p:spPr>
        <p:txBody>
          <a:bodyPr wrap="none" lIns="0" tIns="0" rIns="0" bIns="0">
            <a:spAutoFit/>
          </a:bodyPr>
          <a:lstStyle/>
          <a:p>
            <a:r>
              <a:rPr lang="en-US" sz="900">
                <a:solidFill>
                  <a:srgbClr val="000000"/>
                </a:solidFill>
                <a:latin typeface="Arial" charset="0"/>
              </a:rPr>
              <a:t>s)</a:t>
            </a:r>
            <a:endParaRPr lang="en-US" sz="2400">
              <a:latin typeface="Times New Roman" pitchFamily="18" charset="0"/>
            </a:endParaRPr>
          </a:p>
        </p:txBody>
      </p:sp>
      <p:sp>
        <p:nvSpPr>
          <p:cNvPr id="8284" name="Rectangle 91"/>
          <p:cNvSpPr>
            <a:spLocks noChangeArrowheads="1"/>
          </p:cNvSpPr>
          <p:nvPr/>
        </p:nvSpPr>
        <p:spPr bwMode="auto">
          <a:xfrm>
            <a:off x="7095225" y="5781391"/>
            <a:ext cx="128588" cy="138113"/>
          </a:xfrm>
          <a:prstGeom prst="rect">
            <a:avLst/>
          </a:prstGeom>
          <a:noFill/>
          <a:ln w="9525">
            <a:noFill/>
            <a:miter lim="800000"/>
            <a:headEnd/>
            <a:tailEnd/>
          </a:ln>
        </p:spPr>
        <p:txBody>
          <a:bodyPr wrap="none" lIns="0" tIns="0" rIns="0" bIns="0">
            <a:spAutoFit/>
          </a:bodyPr>
          <a:lstStyle/>
          <a:p>
            <a:r>
              <a:rPr lang="en-US" sz="900">
                <a:solidFill>
                  <a:srgbClr val="000000"/>
                </a:solidFill>
                <a:latin typeface="Arial" charset="0"/>
              </a:rPr>
              <a:t>11</a:t>
            </a:r>
            <a:endParaRPr lang="en-US" sz="2400">
              <a:latin typeface="Times New Roman" pitchFamily="18" charset="0"/>
            </a:endParaRPr>
          </a:p>
        </p:txBody>
      </p:sp>
      <p:sp>
        <p:nvSpPr>
          <p:cNvPr id="8285" name="Rectangle 92"/>
          <p:cNvSpPr>
            <a:spLocks noChangeArrowheads="1"/>
          </p:cNvSpPr>
          <p:nvPr/>
        </p:nvSpPr>
        <p:spPr bwMode="auto">
          <a:xfrm>
            <a:off x="7755625" y="5781391"/>
            <a:ext cx="128588" cy="138113"/>
          </a:xfrm>
          <a:prstGeom prst="rect">
            <a:avLst/>
          </a:prstGeom>
          <a:noFill/>
          <a:ln w="9525">
            <a:noFill/>
            <a:miter lim="800000"/>
            <a:headEnd/>
            <a:tailEnd/>
          </a:ln>
        </p:spPr>
        <p:txBody>
          <a:bodyPr wrap="none" lIns="0" tIns="0" rIns="0" bIns="0">
            <a:spAutoFit/>
          </a:bodyPr>
          <a:lstStyle/>
          <a:p>
            <a:r>
              <a:rPr lang="en-US" sz="900">
                <a:solidFill>
                  <a:srgbClr val="000000"/>
                </a:solidFill>
                <a:latin typeface="Arial" charset="0"/>
              </a:rPr>
              <a:t>13</a:t>
            </a:r>
            <a:endParaRPr lang="en-US" sz="2400">
              <a:latin typeface="Times New Roman" pitchFamily="18" charset="0"/>
            </a:endParaRPr>
          </a:p>
        </p:txBody>
      </p:sp>
      <p:sp>
        <p:nvSpPr>
          <p:cNvPr id="8286" name="Rectangle 93"/>
          <p:cNvSpPr>
            <a:spLocks noChangeArrowheads="1"/>
          </p:cNvSpPr>
          <p:nvPr/>
        </p:nvSpPr>
        <p:spPr bwMode="auto">
          <a:xfrm>
            <a:off x="8411263" y="5781391"/>
            <a:ext cx="128588" cy="138113"/>
          </a:xfrm>
          <a:prstGeom prst="rect">
            <a:avLst/>
          </a:prstGeom>
          <a:noFill/>
          <a:ln w="9525">
            <a:noFill/>
            <a:miter lim="800000"/>
            <a:headEnd/>
            <a:tailEnd/>
          </a:ln>
        </p:spPr>
        <p:txBody>
          <a:bodyPr wrap="none" lIns="0" tIns="0" rIns="0" bIns="0">
            <a:spAutoFit/>
          </a:bodyPr>
          <a:lstStyle/>
          <a:p>
            <a:r>
              <a:rPr lang="en-US" sz="900">
                <a:solidFill>
                  <a:srgbClr val="000000"/>
                </a:solidFill>
                <a:latin typeface="Arial" charset="0"/>
              </a:rPr>
              <a:t>15</a:t>
            </a:r>
            <a:endParaRPr lang="en-US" sz="2400">
              <a:latin typeface="Times New Roman" pitchFamily="18" charset="0"/>
            </a:endParaRPr>
          </a:p>
        </p:txBody>
      </p:sp>
      <p:sp>
        <p:nvSpPr>
          <p:cNvPr id="8287" name="Rectangle 94"/>
          <p:cNvSpPr>
            <a:spLocks noChangeArrowheads="1"/>
          </p:cNvSpPr>
          <p:nvPr/>
        </p:nvSpPr>
        <p:spPr bwMode="auto">
          <a:xfrm>
            <a:off x="3750363" y="5684554"/>
            <a:ext cx="63500" cy="138113"/>
          </a:xfrm>
          <a:prstGeom prst="rect">
            <a:avLst/>
          </a:prstGeom>
          <a:noFill/>
          <a:ln w="9525">
            <a:noFill/>
            <a:miter lim="800000"/>
            <a:headEnd/>
            <a:tailEnd/>
          </a:ln>
        </p:spPr>
        <p:txBody>
          <a:bodyPr wrap="none" lIns="0" tIns="0" rIns="0" bIns="0">
            <a:spAutoFit/>
          </a:bodyPr>
          <a:lstStyle/>
          <a:p>
            <a:r>
              <a:rPr lang="en-US" sz="900">
                <a:solidFill>
                  <a:srgbClr val="000000"/>
                </a:solidFill>
                <a:latin typeface="Arial" charset="0"/>
              </a:rPr>
              <a:t>0</a:t>
            </a:r>
            <a:endParaRPr lang="en-US" sz="2400">
              <a:latin typeface="Times New Roman" pitchFamily="18" charset="0"/>
            </a:endParaRPr>
          </a:p>
        </p:txBody>
      </p:sp>
      <p:sp>
        <p:nvSpPr>
          <p:cNvPr id="8288" name="Rectangle 95"/>
          <p:cNvSpPr>
            <a:spLocks noChangeArrowheads="1"/>
          </p:cNvSpPr>
          <p:nvPr/>
        </p:nvSpPr>
        <p:spPr bwMode="auto">
          <a:xfrm>
            <a:off x="3750363" y="5324191"/>
            <a:ext cx="63500" cy="138113"/>
          </a:xfrm>
          <a:prstGeom prst="rect">
            <a:avLst/>
          </a:prstGeom>
          <a:noFill/>
          <a:ln w="9525">
            <a:noFill/>
            <a:miter lim="800000"/>
            <a:headEnd/>
            <a:tailEnd/>
          </a:ln>
        </p:spPr>
        <p:txBody>
          <a:bodyPr wrap="none" lIns="0" tIns="0" rIns="0" bIns="0">
            <a:spAutoFit/>
          </a:bodyPr>
          <a:lstStyle/>
          <a:p>
            <a:r>
              <a:rPr lang="en-US" sz="900">
                <a:solidFill>
                  <a:srgbClr val="000000"/>
                </a:solidFill>
                <a:latin typeface="Arial" charset="0"/>
              </a:rPr>
              <a:t>2</a:t>
            </a:r>
            <a:endParaRPr lang="en-US" sz="2400">
              <a:latin typeface="Times New Roman" pitchFamily="18" charset="0"/>
            </a:endParaRPr>
          </a:p>
        </p:txBody>
      </p:sp>
      <p:sp>
        <p:nvSpPr>
          <p:cNvPr id="8289" name="Rectangle 96"/>
          <p:cNvSpPr>
            <a:spLocks noChangeArrowheads="1"/>
          </p:cNvSpPr>
          <p:nvPr/>
        </p:nvSpPr>
        <p:spPr bwMode="auto">
          <a:xfrm>
            <a:off x="3750363" y="4965416"/>
            <a:ext cx="63500" cy="138113"/>
          </a:xfrm>
          <a:prstGeom prst="rect">
            <a:avLst/>
          </a:prstGeom>
          <a:noFill/>
          <a:ln w="9525">
            <a:noFill/>
            <a:miter lim="800000"/>
            <a:headEnd/>
            <a:tailEnd/>
          </a:ln>
        </p:spPr>
        <p:txBody>
          <a:bodyPr wrap="none" lIns="0" tIns="0" rIns="0" bIns="0">
            <a:spAutoFit/>
          </a:bodyPr>
          <a:lstStyle/>
          <a:p>
            <a:r>
              <a:rPr lang="en-US" sz="900">
                <a:solidFill>
                  <a:srgbClr val="000000"/>
                </a:solidFill>
                <a:latin typeface="Arial" charset="0"/>
              </a:rPr>
              <a:t>4</a:t>
            </a:r>
            <a:endParaRPr lang="en-US" sz="2400">
              <a:latin typeface="Times New Roman" pitchFamily="18" charset="0"/>
            </a:endParaRPr>
          </a:p>
        </p:txBody>
      </p:sp>
      <p:sp>
        <p:nvSpPr>
          <p:cNvPr id="8290" name="Rectangle 97"/>
          <p:cNvSpPr>
            <a:spLocks noChangeArrowheads="1"/>
          </p:cNvSpPr>
          <p:nvPr/>
        </p:nvSpPr>
        <p:spPr bwMode="auto">
          <a:xfrm>
            <a:off x="3750363" y="4609816"/>
            <a:ext cx="63500" cy="138113"/>
          </a:xfrm>
          <a:prstGeom prst="rect">
            <a:avLst/>
          </a:prstGeom>
          <a:noFill/>
          <a:ln w="9525">
            <a:noFill/>
            <a:miter lim="800000"/>
            <a:headEnd/>
            <a:tailEnd/>
          </a:ln>
        </p:spPr>
        <p:txBody>
          <a:bodyPr wrap="none" lIns="0" tIns="0" rIns="0" bIns="0">
            <a:spAutoFit/>
          </a:bodyPr>
          <a:lstStyle/>
          <a:p>
            <a:r>
              <a:rPr lang="en-US" sz="900">
                <a:solidFill>
                  <a:srgbClr val="000000"/>
                </a:solidFill>
                <a:latin typeface="Arial" charset="0"/>
              </a:rPr>
              <a:t>6</a:t>
            </a:r>
            <a:endParaRPr lang="en-US" sz="2400">
              <a:latin typeface="Times New Roman" pitchFamily="18" charset="0"/>
            </a:endParaRPr>
          </a:p>
        </p:txBody>
      </p:sp>
      <p:sp>
        <p:nvSpPr>
          <p:cNvPr id="8291" name="Rectangle 98"/>
          <p:cNvSpPr>
            <a:spLocks noChangeArrowheads="1"/>
          </p:cNvSpPr>
          <p:nvPr/>
        </p:nvSpPr>
        <p:spPr bwMode="auto">
          <a:xfrm>
            <a:off x="3750363" y="4251041"/>
            <a:ext cx="63500" cy="138113"/>
          </a:xfrm>
          <a:prstGeom prst="rect">
            <a:avLst/>
          </a:prstGeom>
          <a:noFill/>
          <a:ln w="9525">
            <a:noFill/>
            <a:miter lim="800000"/>
            <a:headEnd/>
            <a:tailEnd/>
          </a:ln>
        </p:spPr>
        <p:txBody>
          <a:bodyPr wrap="none" lIns="0" tIns="0" rIns="0" bIns="0">
            <a:spAutoFit/>
          </a:bodyPr>
          <a:lstStyle/>
          <a:p>
            <a:r>
              <a:rPr lang="en-US" sz="900">
                <a:solidFill>
                  <a:srgbClr val="000000"/>
                </a:solidFill>
                <a:latin typeface="Arial" charset="0"/>
              </a:rPr>
              <a:t>8</a:t>
            </a:r>
            <a:endParaRPr lang="en-US" sz="2400">
              <a:latin typeface="Times New Roman" pitchFamily="18" charset="0"/>
            </a:endParaRPr>
          </a:p>
        </p:txBody>
      </p:sp>
      <p:sp>
        <p:nvSpPr>
          <p:cNvPr id="8292" name="Rectangle 99"/>
          <p:cNvSpPr>
            <a:spLocks noChangeArrowheads="1"/>
          </p:cNvSpPr>
          <p:nvPr/>
        </p:nvSpPr>
        <p:spPr bwMode="auto">
          <a:xfrm>
            <a:off x="3691625" y="3890679"/>
            <a:ext cx="128588" cy="138113"/>
          </a:xfrm>
          <a:prstGeom prst="rect">
            <a:avLst/>
          </a:prstGeom>
          <a:noFill/>
          <a:ln w="9525">
            <a:noFill/>
            <a:miter lim="800000"/>
            <a:headEnd/>
            <a:tailEnd/>
          </a:ln>
        </p:spPr>
        <p:txBody>
          <a:bodyPr wrap="none" lIns="0" tIns="0" rIns="0" bIns="0">
            <a:spAutoFit/>
          </a:bodyPr>
          <a:lstStyle/>
          <a:p>
            <a:r>
              <a:rPr lang="en-US" sz="900">
                <a:solidFill>
                  <a:srgbClr val="000000"/>
                </a:solidFill>
                <a:latin typeface="Arial" charset="0"/>
              </a:rPr>
              <a:t>10</a:t>
            </a:r>
            <a:endParaRPr lang="en-US" sz="2400">
              <a:latin typeface="Times New Roman" pitchFamily="18" charset="0"/>
            </a:endParaRPr>
          </a:p>
        </p:txBody>
      </p:sp>
      <p:sp>
        <p:nvSpPr>
          <p:cNvPr id="8293" name="Rectangle 100"/>
          <p:cNvSpPr>
            <a:spLocks noChangeArrowheads="1"/>
          </p:cNvSpPr>
          <p:nvPr/>
        </p:nvSpPr>
        <p:spPr bwMode="auto">
          <a:xfrm>
            <a:off x="3691625" y="3531904"/>
            <a:ext cx="128588" cy="138113"/>
          </a:xfrm>
          <a:prstGeom prst="rect">
            <a:avLst/>
          </a:prstGeom>
          <a:noFill/>
          <a:ln w="9525">
            <a:noFill/>
            <a:miter lim="800000"/>
            <a:headEnd/>
            <a:tailEnd/>
          </a:ln>
        </p:spPr>
        <p:txBody>
          <a:bodyPr wrap="none" lIns="0" tIns="0" rIns="0" bIns="0">
            <a:spAutoFit/>
          </a:bodyPr>
          <a:lstStyle/>
          <a:p>
            <a:r>
              <a:rPr lang="en-US" sz="900">
                <a:solidFill>
                  <a:srgbClr val="000000"/>
                </a:solidFill>
                <a:latin typeface="Arial" charset="0"/>
              </a:rPr>
              <a:t>12</a:t>
            </a:r>
            <a:endParaRPr lang="en-US" sz="2400">
              <a:latin typeface="Times New Roman" pitchFamily="18" charset="0"/>
            </a:endParaRPr>
          </a:p>
        </p:txBody>
      </p:sp>
      <p:sp>
        <p:nvSpPr>
          <p:cNvPr id="8294" name="Rectangle 101"/>
          <p:cNvSpPr>
            <a:spLocks noChangeArrowheads="1"/>
          </p:cNvSpPr>
          <p:nvPr/>
        </p:nvSpPr>
        <p:spPr bwMode="auto">
          <a:xfrm>
            <a:off x="3691625" y="3176304"/>
            <a:ext cx="128588" cy="138113"/>
          </a:xfrm>
          <a:prstGeom prst="rect">
            <a:avLst/>
          </a:prstGeom>
          <a:noFill/>
          <a:ln w="9525">
            <a:noFill/>
            <a:miter lim="800000"/>
            <a:headEnd/>
            <a:tailEnd/>
          </a:ln>
        </p:spPr>
        <p:txBody>
          <a:bodyPr wrap="none" lIns="0" tIns="0" rIns="0" bIns="0">
            <a:spAutoFit/>
          </a:bodyPr>
          <a:lstStyle/>
          <a:p>
            <a:r>
              <a:rPr lang="en-US" sz="900">
                <a:solidFill>
                  <a:srgbClr val="000000"/>
                </a:solidFill>
                <a:latin typeface="Arial" charset="0"/>
              </a:rPr>
              <a:t>14</a:t>
            </a:r>
            <a:endParaRPr lang="en-US" sz="2400">
              <a:latin typeface="Times New Roman" pitchFamily="18" charset="0"/>
            </a:endParaRPr>
          </a:p>
        </p:txBody>
      </p:sp>
      <p:sp>
        <p:nvSpPr>
          <p:cNvPr id="8295" name="Rectangle 102"/>
          <p:cNvSpPr>
            <a:spLocks noChangeArrowheads="1"/>
          </p:cNvSpPr>
          <p:nvPr/>
        </p:nvSpPr>
        <p:spPr bwMode="auto">
          <a:xfrm>
            <a:off x="3691625" y="2817529"/>
            <a:ext cx="128588" cy="138113"/>
          </a:xfrm>
          <a:prstGeom prst="rect">
            <a:avLst/>
          </a:prstGeom>
          <a:noFill/>
          <a:ln w="9525">
            <a:noFill/>
            <a:miter lim="800000"/>
            <a:headEnd/>
            <a:tailEnd/>
          </a:ln>
        </p:spPr>
        <p:txBody>
          <a:bodyPr wrap="none" lIns="0" tIns="0" rIns="0" bIns="0">
            <a:spAutoFit/>
          </a:bodyPr>
          <a:lstStyle/>
          <a:p>
            <a:r>
              <a:rPr lang="en-US" sz="900">
                <a:solidFill>
                  <a:srgbClr val="000000"/>
                </a:solidFill>
                <a:latin typeface="Arial" charset="0"/>
              </a:rPr>
              <a:t>16</a:t>
            </a:r>
            <a:endParaRPr lang="en-US" sz="2400">
              <a:latin typeface="Times New Roman" pitchFamily="18" charset="0"/>
            </a:endParaRPr>
          </a:p>
        </p:txBody>
      </p:sp>
      <p:sp>
        <p:nvSpPr>
          <p:cNvPr id="8296" name="Rectangle 103"/>
          <p:cNvSpPr>
            <a:spLocks noChangeArrowheads="1"/>
          </p:cNvSpPr>
          <p:nvPr/>
        </p:nvSpPr>
        <p:spPr bwMode="auto">
          <a:xfrm>
            <a:off x="3691625" y="2457166"/>
            <a:ext cx="128588" cy="138113"/>
          </a:xfrm>
          <a:prstGeom prst="rect">
            <a:avLst/>
          </a:prstGeom>
          <a:noFill/>
          <a:ln w="9525">
            <a:noFill/>
            <a:miter lim="800000"/>
            <a:headEnd/>
            <a:tailEnd/>
          </a:ln>
        </p:spPr>
        <p:txBody>
          <a:bodyPr wrap="none" lIns="0" tIns="0" rIns="0" bIns="0">
            <a:spAutoFit/>
          </a:bodyPr>
          <a:lstStyle/>
          <a:p>
            <a:r>
              <a:rPr lang="en-US" sz="900" dirty="0">
                <a:solidFill>
                  <a:srgbClr val="000000"/>
                </a:solidFill>
                <a:latin typeface="Arial" charset="0"/>
              </a:rPr>
              <a:t>18</a:t>
            </a:r>
            <a:endParaRPr lang="en-US" sz="2400" dirty="0">
              <a:latin typeface="Times New Roman" pitchFamily="18" charset="0"/>
            </a:endParaRPr>
          </a:p>
        </p:txBody>
      </p:sp>
      <p:sp>
        <p:nvSpPr>
          <p:cNvPr id="8297" name="Rectangle 104"/>
          <p:cNvSpPr>
            <a:spLocks noChangeArrowheads="1"/>
          </p:cNvSpPr>
          <p:nvPr/>
        </p:nvSpPr>
        <p:spPr bwMode="auto">
          <a:xfrm>
            <a:off x="3691625" y="2098391"/>
            <a:ext cx="128588" cy="138113"/>
          </a:xfrm>
          <a:prstGeom prst="rect">
            <a:avLst/>
          </a:prstGeom>
          <a:noFill/>
          <a:ln w="9525">
            <a:noFill/>
            <a:miter lim="800000"/>
            <a:headEnd/>
            <a:tailEnd/>
          </a:ln>
        </p:spPr>
        <p:txBody>
          <a:bodyPr wrap="none" lIns="0" tIns="0" rIns="0" bIns="0">
            <a:spAutoFit/>
          </a:bodyPr>
          <a:lstStyle/>
          <a:p>
            <a:r>
              <a:rPr lang="en-US" sz="900">
                <a:solidFill>
                  <a:srgbClr val="000000"/>
                </a:solidFill>
                <a:latin typeface="Arial" charset="0"/>
              </a:rPr>
              <a:t>20</a:t>
            </a:r>
            <a:endParaRPr lang="en-US" sz="2400">
              <a:latin typeface="Times New Roman" pitchFamily="18" charset="0"/>
            </a:endParaRPr>
          </a:p>
        </p:txBody>
      </p:sp>
      <p:sp>
        <p:nvSpPr>
          <p:cNvPr id="8323" name="Rectangle 130"/>
          <p:cNvSpPr>
            <a:spLocks noChangeArrowheads="1"/>
          </p:cNvSpPr>
          <p:nvPr/>
        </p:nvSpPr>
        <p:spPr bwMode="auto">
          <a:xfrm>
            <a:off x="6468163" y="5778216"/>
            <a:ext cx="63500" cy="138113"/>
          </a:xfrm>
          <a:prstGeom prst="rect">
            <a:avLst/>
          </a:prstGeom>
          <a:noFill/>
          <a:ln w="9525">
            <a:noFill/>
            <a:miter lim="800000"/>
            <a:headEnd/>
            <a:tailEnd/>
          </a:ln>
        </p:spPr>
        <p:txBody>
          <a:bodyPr wrap="none" lIns="0" tIns="0" rIns="0" bIns="0">
            <a:spAutoFit/>
          </a:bodyPr>
          <a:lstStyle/>
          <a:p>
            <a:r>
              <a:rPr lang="en-US" sz="900">
                <a:solidFill>
                  <a:srgbClr val="000000"/>
                </a:solidFill>
                <a:latin typeface="Arial" charset="0"/>
              </a:rPr>
              <a:t>9</a:t>
            </a:r>
            <a:endParaRPr lang="en-US" sz="2400">
              <a:latin typeface="Times New Roman" pitchFamily="18" charset="0"/>
            </a:endParaRPr>
          </a:p>
        </p:txBody>
      </p:sp>
      <p:sp>
        <p:nvSpPr>
          <p:cNvPr id="8324" name="Rectangle 131"/>
          <p:cNvSpPr>
            <a:spLocks noChangeArrowheads="1"/>
          </p:cNvSpPr>
          <p:nvPr/>
        </p:nvSpPr>
        <p:spPr bwMode="auto">
          <a:xfrm>
            <a:off x="5809350" y="5778216"/>
            <a:ext cx="63500" cy="138113"/>
          </a:xfrm>
          <a:prstGeom prst="rect">
            <a:avLst/>
          </a:prstGeom>
          <a:noFill/>
          <a:ln w="9525">
            <a:noFill/>
            <a:miter lim="800000"/>
            <a:headEnd/>
            <a:tailEnd/>
          </a:ln>
        </p:spPr>
        <p:txBody>
          <a:bodyPr wrap="none" lIns="0" tIns="0" rIns="0" bIns="0">
            <a:spAutoFit/>
          </a:bodyPr>
          <a:lstStyle/>
          <a:p>
            <a:r>
              <a:rPr lang="en-US" sz="900">
                <a:solidFill>
                  <a:srgbClr val="000000"/>
                </a:solidFill>
                <a:latin typeface="Arial" charset="0"/>
              </a:rPr>
              <a:t>7</a:t>
            </a:r>
            <a:endParaRPr lang="en-US" sz="2400">
              <a:latin typeface="Times New Roman" pitchFamily="18" charset="0"/>
            </a:endParaRPr>
          </a:p>
        </p:txBody>
      </p:sp>
      <p:sp>
        <p:nvSpPr>
          <p:cNvPr id="8325" name="Rectangle 132"/>
          <p:cNvSpPr>
            <a:spLocks noChangeArrowheads="1"/>
          </p:cNvSpPr>
          <p:nvPr/>
        </p:nvSpPr>
        <p:spPr bwMode="auto">
          <a:xfrm>
            <a:off x="5153713" y="5778216"/>
            <a:ext cx="63500" cy="138113"/>
          </a:xfrm>
          <a:prstGeom prst="rect">
            <a:avLst/>
          </a:prstGeom>
          <a:noFill/>
          <a:ln w="9525">
            <a:noFill/>
            <a:miter lim="800000"/>
            <a:headEnd/>
            <a:tailEnd/>
          </a:ln>
        </p:spPr>
        <p:txBody>
          <a:bodyPr wrap="none" lIns="0" tIns="0" rIns="0" bIns="0">
            <a:spAutoFit/>
          </a:bodyPr>
          <a:lstStyle/>
          <a:p>
            <a:r>
              <a:rPr lang="en-US" sz="900">
                <a:solidFill>
                  <a:srgbClr val="000000"/>
                </a:solidFill>
                <a:latin typeface="Arial" charset="0"/>
              </a:rPr>
              <a:t>5</a:t>
            </a:r>
            <a:endParaRPr lang="en-US" sz="2400">
              <a:latin typeface="Times New Roman" pitchFamily="18" charset="0"/>
            </a:endParaRPr>
          </a:p>
        </p:txBody>
      </p:sp>
      <p:sp>
        <p:nvSpPr>
          <p:cNvPr id="8326" name="Rectangle 133"/>
          <p:cNvSpPr>
            <a:spLocks noChangeArrowheads="1"/>
          </p:cNvSpPr>
          <p:nvPr/>
        </p:nvSpPr>
        <p:spPr bwMode="auto">
          <a:xfrm>
            <a:off x="4493313" y="5778216"/>
            <a:ext cx="63500" cy="138113"/>
          </a:xfrm>
          <a:prstGeom prst="rect">
            <a:avLst/>
          </a:prstGeom>
          <a:noFill/>
          <a:ln w="9525">
            <a:noFill/>
            <a:miter lim="800000"/>
            <a:headEnd/>
            <a:tailEnd/>
          </a:ln>
        </p:spPr>
        <p:txBody>
          <a:bodyPr wrap="none" lIns="0" tIns="0" rIns="0" bIns="0">
            <a:spAutoFit/>
          </a:bodyPr>
          <a:lstStyle/>
          <a:p>
            <a:r>
              <a:rPr lang="en-US" sz="900">
                <a:solidFill>
                  <a:srgbClr val="000000"/>
                </a:solidFill>
                <a:latin typeface="Arial" charset="0"/>
              </a:rPr>
              <a:t>3</a:t>
            </a:r>
            <a:endParaRPr lang="en-US" sz="2400">
              <a:latin typeface="Times New Roman" pitchFamily="18" charset="0"/>
            </a:endParaRPr>
          </a:p>
        </p:txBody>
      </p:sp>
    </p:spTree>
    <p:extLst>
      <p:ext uri="{BB962C8B-B14F-4D97-AF65-F5344CB8AC3E}">
        <p14:creationId xmlns:p14="http://schemas.microsoft.com/office/powerpoint/2010/main" val="400294323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normAutofit/>
          </a:bodyPr>
          <a:lstStyle/>
          <a:p>
            <a:r>
              <a:rPr lang="en-US" dirty="0"/>
              <a:t>Evaluation of </a:t>
            </a:r>
            <a:r>
              <a:rPr lang="en-US" dirty="0" err="1"/>
              <a:t>Test&amp;Set</a:t>
            </a:r>
            <a:r>
              <a:rPr lang="en-US" dirty="0"/>
              <a:t> based lock</a:t>
            </a:r>
          </a:p>
        </p:txBody>
      </p:sp>
      <p:sp>
        <p:nvSpPr>
          <p:cNvPr id="7171" name="Rectangle 3"/>
          <p:cNvSpPr>
            <a:spLocks noGrp="1" noChangeArrowheads="1"/>
          </p:cNvSpPr>
          <p:nvPr>
            <p:ph idx="1"/>
          </p:nvPr>
        </p:nvSpPr>
        <p:spPr/>
        <p:txBody>
          <a:bodyPr>
            <a:normAutofit/>
          </a:bodyPr>
          <a:lstStyle/>
          <a:p>
            <a:pPr>
              <a:spcBef>
                <a:spcPct val="20000"/>
              </a:spcBef>
            </a:pPr>
            <a:r>
              <a:rPr lang="en-US" altLang="en-US" sz="1800" dirty="0">
                <a:latin typeface="Courier New" pitchFamily="49" charset="0"/>
              </a:rPr>
              <a:t>lock:		</a:t>
            </a:r>
            <a:r>
              <a:rPr lang="en-US" altLang="en-US" sz="1800" dirty="0" err="1">
                <a:latin typeface="Courier New" pitchFamily="49" charset="0"/>
              </a:rPr>
              <a:t>t&amp;s</a:t>
            </a:r>
            <a:r>
              <a:rPr lang="en-US" altLang="en-US" sz="1800" dirty="0">
                <a:latin typeface="Courier New" pitchFamily="49" charset="0"/>
              </a:rPr>
              <a:t>	</a:t>
            </a:r>
            <a:r>
              <a:rPr lang="en-US" altLang="en-US" sz="1800" dirty="0" err="1">
                <a:latin typeface="Courier New" pitchFamily="49" charset="0"/>
              </a:rPr>
              <a:t>reg</a:t>
            </a:r>
            <a:r>
              <a:rPr lang="en-US" altLang="en-US" sz="1800" dirty="0">
                <a:latin typeface="Courier New" pitchFamily="49" charset="0"/>
              </a:rPr>
              <a:t>, (</a:t>
            </a:r>
            <a:r>
              <a:rPr lang="en-US" altLang="en-US" sz="1800" dirty="0" err="1">
                <a:latin typeface="Courier New" pitchFamily="49" charset="0"/>
              </a:rPr>
              <a:t>loc</a:t>
            </a:r>
            <a:r>
              <a:rPr lang="en-US" altLang="en-US" sz="1800" dirty="0">
                <a:latin typeface="Courier New" pitchFamily="49" charset="0"/>
              </a:rPr>
              <a:t>) 	</a:t>
            </a:r>
          </a:p>
          <a:p>
            <a:pPr>
              <a:spcBef>
                <a:spcPct val="20000"/>
              </a:spcBef>
            </a:pPr>
            <a:r>
              <a:rPr lang="en-US" altLang="en-US" sz="1800" dirty="0">
                <a:latin typeface="Courier New" pitchFamily="49" charset="0"/>
              </a:rPr>
              <a:t>		</a:t>
            </a:r>
            <a:r>
              <a:rPr lang="en-US" altLang="en-US" sz="1800" dirty="0" err="1">
                <a:latin typeface="Courier New" pitchFamily="49" charset="0"/>
              </a:rPr>
              <a:t>bnz</a:t>
            </a:r>
            <a:r>
              <a:rPr lang="en-US" altLang="en-US" sz="1800" dirty="0">
                <a:latin typeface="Courier New" pitchFamily="49" charset="0"/>
              </a:rPr>
              <a:t>	lock</a:t>
            </a:r>
          </a:p>
          <a:p>
            <a:pPr>
              <a:spcBef>
                <a:spcPct val="20000"/>
              </a:spcBef>
            </a:pPr>
            <a:r>
              <a:rPr lang="en-US" altLang="en-US" sz="1800" dirty="0">
                <a:latin typeface="Courier New" pitchFamily="49" charset="0"/>
              </a:rPr>
              <a:t>		ret</a:t>
            </a:r>
          </a:p>
          <a:p>
            <a:pPr>
              <a:spcBef>
                <a:spcPct val="20000"/>
              </a:spcBef>
            </a:pPr>
            <a:endParaRPr lang="en-US" altLang="en-US" sz="1800" dirty="0">
              <a:latin typeface="Courier New" pitchFamily="49" charset="0"/>
            </a:endParaRPr>
          </a:p>
          <a:p>
            <a:r>
              <a:rPr lang="en-US" altLang="en-US" sz="1800" dirty="0">
                <a:latin typeface="Courier New" pitchFamily="49" charset="0"/>
              </a:rPr>
              <a:t>unlock:	</a:t>
            </a:r>
            <a:r>
              <a:rPr lang="en-US" altLang="en-US" sz="1800" dirty="0" err="1">
                <a:latin typeface="Courier New" pitchFamily="49" charset="0"/>
              </a:rPr>
              <a:t>st</a:t>
            </a:r>
            <a:r>
              <a:rPr lang="en-US" altLang="en-US" sz="1800" dirty="0">
                <a:latin typeface="Courier New" pitchFamily="49" charset="0"/>
              </a:rPr>
              <a:t> 	location, #0</a:t>
            </a:r>
          </a:p>
          <a:p>
            <a:pPr>
              <a:spcBef>
                <a:spcPct val="20000"/>
              </a:spcBef>
            </a:pPr>
            <a:r>
              <a:rPr lang="en-US" altLang="en-US" sz="1800" dirty="0">
                <a:latin typeface="Courier New" pitchFamily="49" charset="0"/>
              </a:rPr>
              <a:t>		ret</a:t>
            </a:r>
            <a:endParaRPr lang="en-US" sz="2400" dirty="0">
              <a:latin typeface="Courier New" pitchFamily="49" charset="0"/>
            </a:endParaRPr>
          </a:p>
        </p:txBody>
      </p:sp>
      <p:sp>
        <p:nvSpPr>
          <p:cNvPr id="4" name="Content Placeholder 2"/>
          <p:cNvSpPr txBox="1">
            <a:spLocks/>
          </p:cNvSpPr>
          <p:nvPr/>
        </p:nvSpPr>
        <p:spPr bwMode="auto">
          <a:xfrm>
            <a:off x="1998980" y="3218935"/>
            <a:ext cx="8255000" cy="2979738"/>
          </a:xfrm>
          <a:prstGeom prst="rect">
            <a:avLst/>
          </a:prstGeom>
          <a:noFill/>
          <a:ln w="12700">
            <a:noFill/>
            <a:miter lim="800000"/>
            <a:headEnd/>
            <a:tailEnd/>
          </a:ln>
        </p:spPr>
        <p:txBody>
          <a:bodyPr vert="horz" wrap="square" lIns="90488" tIns="44450" rIns="90488" bIns="44450" numCol="1" anchor="t" anchorCtr="0" compatLnSpc="1">
            <a:prstTxWarp prst="textNoShape">
              <a:avLst/>
            </a:prstTxWarp>
          </a:bodyPr>
          <a:lstStyle>
            <a:lvl1pPr marL="223838" indent="-223838" algn="l" defTabSz="895350" rtl="0" eaLnBrk="0" fontAlgn="base" hangingPunct="0">
              <a:lnSpc>
                <a:spcPct val="90000"/>
              </a:lnSpc>
              <a:spcBef>
                <a:spcPct val="30000"/>
              </a:spcBef>
              <a:spcAft>
                <a:spcPct val="0"/>
              </a:spcAft>
              <a:defRPr sz="2800" b="1">
                <a:solidFill>
                  <a:schemeClr val="tx2"/>
                </a:solidFill>
                <a:latin typeface="+mn-lt"/>
                <a:ea typeface="+mn-ea"/>
                <a:cs typeface="+mn-cs"/>
              </a:defRPr>
            </a:lvl1pPr>
            <a:lvl2pPr marL="560388" indent="-222250" algn="l" defTabSz="895350" rtl="0" eaLnBrk="0" fontAlgn="base" hangingPunct="0">
              <a:lnSpc>
                <a:spcPct val="90000"/>
              </a:lnSpc>
              <a:spcBef>
                <a:spcPct val="30000"/>
              </a:spcBef>
              <a:spcAft>
                <a:spcPct val="0"/>
              </a:spcAft>
              <a:buSzPct val="100000"/>
              <a:buChar char="•"/>
              <a:defRPr sz="2000" b="1">
                <a:solidFill>
                  <a:schemeClr val="tx1"/>
                </a:solidFill>
                <a:latin typeface="+mn-lt"/>
              </a:defRPr>
            </a:lvl2pPr>
            <a:lvl3pPr marL="839788" indent="-165100" algn="l" defTabSz="895350" rtl="0" eaLnBrk="0" fontAlgn="base" hangingPunct="0">
              <a:lnSpc>
                <a:spcPct val="90000"/>
              </a:lnSpc>
              <a:spcBef>
                <a:spcPct val="30000"/>
              </a:spcBef>
              <a:spcAft>
                <a:spcPct val="0"/>
              </a:spcAft>
              <a:buSzPct val="100000"/>
              <a:buChar char="–"/>
              <a:defRPr sz="2000">
                <a:solidFill>
                  <a:schemeClr val="tx2"/>
                </a:solidFill>
                <a:latin typeface="+mn-lt"/>
              </a:defRPr>
            </a:lvl3pPr>
            <a:lvl4pPr marL="1120775" indent="-166688" algn="l" defTabSz="895350" rtl="0" eaLnBrk="0" fontAlgn="base" hangingPunct="0">
              <a:lnSpc>
                <a:spcPct val="90000"/>
              </a:lnSpc>
              <a:spcBef>
                <a:spcPct val="30000"/>
              </a:spcBef>
              <a:spcAft>
                <a:spcPct val="0"/>
              </a:spcAft>
              <a:buSzPct val="100000"/>
              <a:buChar char="»"/>
              <a:defRPr sz="2000">
                <a:solidFill>
                  <a:schemeClr val="tx1"/>
                </a:solidFill>
                <a:latin typeface="+mn-lt"/>
              </a:defRPr>
            </a:lvl4pPr>
            <a:lvl5pPr marL="1960563" indent="-168275" algn="l" defTabSz="895350" rtl="0" eaLnBrk="0" fontAlgn="base" hangingPunct="0">
              <a:spcBef>
                <a:spcPct val="20000"/>
              </a:spcBef>
              <a:spcAft>
                <a:spcPct val="0"/>
              </a:spcAft>
              <a:buChar char="»"/>
              <a:defRPr sz="2000">
                <a:solidFill>
                  <a:schemeClr val="tx1"/>
                </a:solidFill>
                <a:latin typeface="+mn-lt"/>
              </a:defRPr>
            </a:lvl5pPr>
            <a:lvl6pPr marL="2417763" indent="-168275" algn="l" defTabSz="895350" rtl="0" eaLnBrk="0" fontAlgn="base" hangingPunct="0">
              <a:spcBef>
                <a:spcPct val="20000"/>
              </a:spcBef>
              <a:spcAft>
                <a:spcPct val="0"/>
              </a:spcAft>
              <a:buChar char="»"/>
              <a:defRPr sz="2000">
                <a:solidFill>
                  <a:schemeClr val="tx1"/>
                </a:solidFill>
                <a:latin typeface="+mn-lt"/>
              </a:defRPr>
            </a:lvl6pPr>
            <a:lvl7pPr marL="2874963" indent="-168275" algn="l" defTabSz="895350" rtl="0" eaLnBrk="0" fontAlgn="base" hangingPunct="0">
              <a:spcBef>
                <a:spcPct val="20000"/>
              </a:spcBef>
              <a:spcAft>
                <a:spcPct val="0"/>
              </a:spcAft>
              <a:buChar char="»"/>
              <a:defRPr sz="2000">
                <a:solidFill>
                  <a:schemeClr val="tx1"/>
                </a:solidFill>
                <a:latin typeface="+mn-lt"/>
              </a:defRPr>
            </a:lvl7pPr>
            <a:lvl8pPr marL="3332163" indent="-168275" algn="l" defTabSz="895350" rtl="0" eaLnBrk="0" fontAlgn="base" hangingPunct="0">
              <a:spcBef>
                <a:spcPct val="20000"/>
              </a:spcBef>
              <a:spcAft>
                <a:spcPct val="0"/>
              </a:spcAft>
              <a:buChar char="»"/>
              <a:defRPr sz="2000">
                <a:solidFill>
                  <a:schemeClr val="tx1"/>
                </a:solidFill>
                <a:latin typeface="+mn-lt"/>
              </a:defRPr>
            </a:lvl8pPr>
            <a:lvl9pPr marL="3789363" indent="-168275" algn="l" defTabSz="895350" rtl="0" eaLnBrk="0" fontAlgn="base" hangingPunct="0">
              <a:spcBef>
                <a:spcPct val="20000"/>
              </a:spcBef>
              <a:spcAft>
                <a:spcPct val="0"/>
              </a:spcAft>
              <a:buChar char="»"/>
              <a:defRPr sz="2000">
                <a:solidFill>
                  <a:schemeClr val="tx1"/>
                </a:solidFill>
                <a:latin typeface="+mn-lt"/>
              </a:defRPr>
            </a:lvl9pPr>
          </a:lstStyle>
          <a:p>
            <a:pPr marL="457200" indent="-457200">
              <a:buFont typeface="Arial" panose="020B0604020202020204" pitchFamily="34" charset="0"/>
              <a:buChar char="•"/>
              <a:tabLst>
                <a:tab pos="5035550" algn="l"/>
              </a:tabLst>
            </a:pPr>
            <a:r>
              <a:rPr lang="en-US" sz="2400" b="0" dirty="0"/>
              <a:t>Scalability	poor</a:t>
            </a:r>
          </a:p>
          <a:p>
            <a:pPr marL="457200" indent="-457200">
              <a:buFont typeface="Arial" panose="020B0604020202020204" pitchFamily="34" charset="0"/>
              <a:buChar char="•"/>
              <a:tabLst>
                <a:tab pos="5035550" algn="l"/>
              </a:tabLst>
            </a:pPr>
            <a:r>
              <a:rPr lang="en-US" sz="2400" b="0" dirty="0"/>
              <a:t>Network load	large</a:t>
            </a:r>
          </a:p>
          <a:p>
            <a:pPr marL="457200" indent="-457200">
              <a:buFont typeface="Arial" panose="020B0604020202020204" pitchFamily="34" charset="0"/>
              <a:buChar char="•"/>
              <a:tabLst>
                <a:tab pos="5035550" algn="l"/>
              </a:tabLst>
            </a:pPr>
            <a:r>
              <a:rPr lang="en-US" sz="2400" b="0" dirty="0"/>
              <a:t>Single-processor latency	good</a:t>
            </a:r>
          </a:p>
          <a:p>
            <a:pPr marL="457200" indent="-457200">
              <a:buFont typeface="Arial" panose="020B0604020202020204" pitchFamily="34" charset="0"/>
              <a:buChar char="•"/>
              <a:tabLst>
                <a:tab pos="5035550" algn="l"/>
              </a:tabLst>
            </a:pPr>
            <a:r>
              <a:rPr lang="en-US" sz="2400" b="0" dirty="0"/>
              <a:t>Space Requirements	good</a:t>
            </a:r>
          </a:p>
          <a:p>
            <a:pPr marL="457200" indent="-457200">
              <a:buFont typeface="Arial" panose="020B0604020202020204" pitchFamily="34" charset="0"/>
              <a:buChar char="•"/>
              <a:tabLst>
                <a:tab pos="5035550" algn="l"/>
              </a:tabLst>
            </a:pPr>
            <a:r>
              <a:rPr lang="en-US" sz="2400" b="0" dirty="0"/>
              <a:t>Fairness	poor</a:t>
            </a:r>
          </a:p>
          <a:p>
            <a:pPr marL="457200" indent="-457200">
              <a:buFont typeface="Arial" panose="020B0604020202020204" pitchFamily="34" charset="0"/>
              <a:buChar char="•"/>
              <a:tabLst>
                <a:tab pos="5035550" algn="l"/>
              </a:tabLst>
            </a:pPr>
            <a:r>
              <a:rPr lang="en-US" sz="2400" b="0" dirty="0"/>
              <a:t>Required atomic operations	T&amp;S</a:t>
            </a:r>
          </a:p>
          <a:p>
            <a:pPr marL="457200" indent="-457200">
              <a:buFont typeface="Arial" panose="020B0604020202020204" pitchFamily="34" charset="0"/>
              <a:buChar char="•"/>
              <a:tabLst>
                <a:tab pos="5035550" algn="l"/>
              </a:tabLst>
            </a:pPr>
            <a:r>
              <a:rPr lang="en-US" sz="2400" b="0" dirty="0"/>
              <a:t>Sensitivity to co-scheduling	good?</a:t>
            </a:r>
          </a:p>
        </p:txBody>
      </p:sp>
    </p:spTree>
    <p:extLst>
      <p:ext uri="{BB962C8B-B14F-4D97-AF65-F5344CB8AC3E}">
        <p14:creationId xmlns:p14="http://schemas.microsoft.com/office/powerpoint/2010/main" val="140705865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normAutofit/>
          </a:bodyPr>
          <a:lstStyle/>
          <a:p>
            <a:r>
              <a:rPr lang="en-US" dirty="0"/>
              <a:t>Test and </a:t>
            </a:r>
            <a:r>
              <a:rPr lang="en-US" dirty="0" err="1"/>
              <a:t>Test&amp;Set</a:t>
            </a:r>
            <a:endParaRPr lang="en-US" dirty="0"/>
          </a:p>
        </p:txBody>
      </p:sp>
      <mc:AlternateContent xmlns:mc="http://schemas.openxmlformats.org/markup-compatibility/2006" xmlns:a14="http://schemas.microsoft.com/office/drawing/2010/main">
        <mc:Choice Requires="a14">
          <p:sp>
            <p:nvSpPr>
              <p:cNvPr id="312323" name="Rectangle 3"/>
              <p:cNvSpPr>
                <a:spLocks noGrp="1" noChangeArrowheads="1"/>
              </p:cNvSpPr>
              <p:nvPr>
                <p:ph idx="1"/>
              </p:nvPr>
            </p:nvSpPr>
            <p:spPr/>
            <p:txBody>
              <a:bodyPr/>
              <a:lstStyle/>
              <a:p>
                <a:pPr defTabSz="506413">
                  <a:tabLst>
                    <a:tab pos="515938" algn="l"/>
                  </a:tabLst>
                </a:pPr>
                <a:r>
                  <a:rPr lang="en-US" dirty="0">
                    <a:latin typeface="Courier New" pitchFamily="49" charset="0"/>
                  </a:rPr>
                  <a:t>A:		while (lock != 0);</a:t>
                </a:r>
              </a:p>
              <a:p>
                <a:pPr defTabSz="506413">
                  <a:tabLst>
                    <a:tab pos="515938" algn="l"/>
                  </a:tabLst>
                </a:pPr>
                <a:r>
                  <a:rPr lang="en-US" dirty="0">
                    <a:latin typeface="Courier New" pitchFamily="49" charset="0"/>
                  </a:rPr>
                  <a:t>		if (</a:t>
                </a:r>
                <a:r>
                  <a:rPr lang="en-US" dirty="0" err="1">
                    <a:latin typeface="Courier New" pitchFamily="49" charset="0"/>
                  </a:rPr>
                  <a:t>test&amp;set</a:t>
                </a:r>
                <a:r>
                  <a:rPr lang="en-US" dirty="0">
                    <a:latin typeface="Courier New" pitchFamily="49" charset="0"/>
                  </a:rPr>
                  <a:t>(lock) == 0) {</a:t>
                </a:r>
              </a:p>
              <a:p>
                <a:pPr defTabSz="506413">
                  <a:tabLst>
                    <a:tab pos="515938" algn="l"/>
                  </a:tabLst>
                </a:pPr>
                <a:r>
                  <a:rPr lang="en-US" dirty="0">
                    <a:latin typeface="Courier New" pitchFamily="49" charset="0"/>
                  </a:rPr>
                  <a:t>			/* critical section */;</a:t>
                </a:r>
                <a:br>
                  <a:rPr lang="en-US" dirty="0">
                    <a:latin typeface="Courier New" pitchFamily="49" charset="0"/>
                  </a:rPr>
                </a:br>
                <a:r>
                  <a:rPr lang="en-US" dirty="0">
                    <a:latin typeface="Courier New" pitchFamily="49" charset="0"/>
                  </a:rPr>
                  <a:t>			lock = 0;</a:t>
                </a:r>
              </a:p>
              <a:p>
                <a:pPr defTabSz="506413">
                  <a:tabLst>
                    <a:tab pos="515938" algn="l"/>
                  </a:tabLst>
                </a:pPr>
                <a:r>
                  <a:rPr lang="en-US" dirty="0">
                    <a:latin typeface="Courier New" pitchFamily="49" charset="0"/>
                  </a:rPr>
                  <a:t>		} else {</a:t>
                </a:r>
                <a:br>
                  <a:rPr lang="en-US" dirty="0">
                    <a:latin typeface="Courier New" pitchFamily="49" charset="0"/>
                  </a:rPr>
                </a:br>
                <a:r>
                  <a:rPr lang="en-US" dirty="0">
                    <a:latin typeface="Courier New" pitchFamily="49" charset="0"/>
                  </a:rPr>
                  <a:t>			</a:t>
                </a:r>
                <a:r>
                  <a:rPr lang="en-US" dirty="0" err="1">
                    <a:latin typeface="Courier New" pitchFamily="49" charset="0"/>
                  </a:rPr>
                  <a:t>goto</a:t>
                </a:r>
                <a:r>
                  <a:rPr lang="en-US" dirty="0">
                    <a:latin typeface="Courier New" pitchFamily="49" charset="0"/>
                  </a:rPr>
                  <a:t> A;</a:t>
                </a:r>
                <a:br>
                  <a:rPr lang="en-US" dirty="0">
                    <a:latin typeface="Courier New" pitchFamily="49" charset="0"/>
                  </a:rPr>
                </a:br>
                <a:r>
                  <a:rPr lang="en-US" dirty="0">
                    <a:latin typeface="Courier New" pitchFamily="49" charset="0"/>
                  </a:rPr>
                  <a:t>		}</a:t>
                </a:r>
              </a:p>
              <a:p>
                <a:pPr defTabSz="506413">
                  <a:tabLst>
                    <a:tab pos="515938" algn="l"/>
                  </a:tabLst>
                </a:pPr>
                <a:endParaRPr lang="en-US" dirty="0"/>
              </a:p>
              <a:p>
                <a:pPr defTabSz="506413">
                  <a:tabLst>
                    <a:tab pos="515938" algn="l"/>
                  </a:tabLst>
                </a:pPr>
                <a14:m>
                  <m:oMath xmlns:m="http://schemas.openxmlformats.org/officeDocument/2006/math">
                    <m:r>
                      <a:rPr lang="en-US" b="0" i="1" smtClean="0">
                        <a:latin typeface="Cambria Math" panose="02040503050406030204" pitchFamily="18" charset="0"/>
                      </a:rPr>
                      <m:t>+</m:t>
                    </m:r>
                  </m:oMath>
                </a14:m>
                <a:r>
                  <a:rPr lang="en-US" dirty="0"/>
                  <a:t> Spinning happens </a:t>
                </a:r>
                <a:r>
                  <a:rPr lang="en-US" i="1" dirty="0"/>
                  <a:t>in cache</a:t>
                </a:r>
                <a:endParaRPr lang="en-US" dirty="0"/>
              </a:p>
              <a:p>
                <a:pPr defTabSz="506413">
                  <a:tabLst>
                    <a:tab pos="515938" algn="l"/>
                  </a:tabLst>
                </a:pPr>
                <a14:m>
                  <m:oMath xmlns:m="http://schemas.openxmlformats.org/officeDocument/2006/math">
                    <m:r>
                      <a:rPr lang="en-US" b="0" i="1" smtClean="0">
                        <a:latin typeface="Cambria Math" panose="02040503050406030204" pitchFamily="18" charset="0"/>
                      </a:rPr>
                      <m:t>−</m:t>
                    </m:r>
                  </m:oMath>
                </a14:m>
                <a:r>
                  <a:rPr lang="en-US" dirty="0"/>
                  <a:t> Bursts of traffic when lock released</a:t>
                </a:r>
              </a:p>
            </p:txBody>
          </p:sp>
        </mc:Choice>
        <mc:Fallback xmlns="">
          <p:sp>
            <p:nvSpPr>
              <p:cNvPr id="312323" name="Rectangle 3"/>
              <p:cNvSpPr>
                <a:spLocks noGrp="1" noRot="1" noChangeAspect="1" noMove="1" noResize="1" noEditPoints="1" noAdjustHandles="1" noChangeArrowheads="1" noChangeShapeType="1" noTextEdit="1"/>
              </p:cNvSpPr>
              <p:nvPr>
                <p:ph idx="1"/>
              </p:nvPr>
            </p:nvSpPr>
            <p:spPr>
              <a:blipFill>
                <a:blip r:embed="rId3"/>
                <a:stretch>
                  <a:fillRect l="-1515" t="-1151"/>
                </a:stretch>
              </a:blipFill>
            </p:spPr>
            <p:txBody>
              <a:bodyPr/>
              <a:lstStyle/>
              <a:p>
                <a:r>
                  <a:rPr lang="en-US">
                    <a:noFill/>
                  </a:rPr>
                  <a:t> </a:t>
                </a:r>
              </a:p>
            </p:txBody>
          </p:sp>
        </mc:Fallback>
      </mc:AlternateContent>
    </p:spTree>
    <p:extLst>
      <p:ext uri="{BB962C8B-B14F-4D97-AF65-F5344CB8AC3E}">
        <p14:creationId xmlns:p14="http://schemas.microsoft.com/office/powerpoint/2010/main" val="6359958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12323">
                                            <p:txEl>
                                              <p:pRg st="5" end="5"/>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1232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Simple Producer-Consumer Example</a:t>
            </a:r>
          </a:p>
        </p:txBody>
      </p:sp>
      <p:sp>
        <p:nvSpPr>
          <p:cNvPr id="5" name="Text Placeholder 4"/>
          <p:cNvSpPr>
            <a:spLocks noGrp="1"/>
          </p:cNvSpPr>
          <p:nvPr>
            <p:ph idx="1"/>
          </p:nvPr>
        </p:nvSpPr>
        <p:spPr/>
        <p:txBody>
          <a:bodyPr/>
          <a:lstStyle/>
          <a:p>
            <a:pPr marL="0" indent="0">
              <a:buNone/>
            </a:pPr>
            <a:endParaRPr lang="en-US" b="1" dirty="0">
              <a:latin typeface="Courier"/>
              <a:cs typeface="Courier"/>
            </a:endParaRPr>
          </a:p>
          <a:p>
            <a:pPr marL="0" indent="0">
              <a:buNone/>
            </a:pPr>
            <a:endParaRPr lang="en-US" b="1" dirty="0">
              <a:latin typeface="Courier"/>
              <a:cs typeface="Courier"/>
            </a:endParaRPr>
          </a:p>
          <a:p>
            <a:pPr marL="0" indent="0">
              <a:buNone/>
            </a:pPr>
            <a:endParaRPr lang="en-US" b="1" dirty="0">
              <a:latin typeface="Courier"/>
              <a:cs typeface="Courier"/>
            </a:endParaRPr>
          </a:p>
          <a:p>
            <a:pPr marL="0" indent="0">
              <a:buNone/>
            </a:pPr>
            <a:endParaRPr lang="en-US" b="1" dirty="0">
              <a:latin typeface="Courier"/>
              <a:cs typeface="Courier"/>
            </a:endParaRPr>
          </a:p>
          <a:p>
            <a:pPr marL="0" indent="0">
              <a:buNone/>
            </a:pPr>
            <a:endParaRPr lang="en-US" b="1" dirty="0">
              <a:latin typeface="Courier"/>
              <a:cs typeface="Courier"/>
            </a:endParaRPr>
          </a:p>
          <a:p>
            <a:pPr marL="0" indent="0">
              <a:buNone/>
            </a:pPr>
            <a:r>
              <a:rPr lang="en-US" b="1" dirty="0" err="1">
                <a:latin typeface="Courier"/>
                <a:cs typeface="Courier"/>
              </a:rPr>
              <a:t>st</a:t>
            </a:r>
            <a:r>
              <a:rPr lang="en-US" b="1" dirty="0">
                <a:latin typeface="Courier"/>
                <a:cs typeface="Courier"/>
              </a:rPr>
              <a:t> </a:t>
            </a:r>
            <a:r>
              <a:rPr lang="en-US" b="1" dirty="0" err="1">
                <a:latin typeface="Courier"/>
                <a:cs typeface="Courier"/>
              </a:rPr>
              <a:t>xdata</a:t>
            </a:r>
            <a:r>
              <a:rPr lang="en-US" b="1" dirty="0">
                <a:latin typeface="Courier"/>
                <a:cs typeface="Courier"/>
              </a:rPr>
              <a:t>, (</a:t>
            </a:r>
            <a:r>
              <a:rPr lang="en-US" b="1" dirty="0" err="1">
                <a:latin typeface="Courier"/>
                <a:cs typeface="Courier"/>
              </a:rPr>
              <a:t>xdatap</a:t>
            </a:r>
            <a:r>
              <a:rPr lang="en-US" b="1" dirty="0">
                <a:latin typeface="Courier"/>
                <a:cs typeface="Courier"/>
              </a:rPr>
              <a:t>)</a:t>
            </a:r>
          </a:p>
          <a:p>
            <a:pPr marL="0" indent="0">
              <a:buNone/>
            </a:pPr>
            <a:r>
              <a:rPr lang="en-US" b="1" dirty="0" err="1">
                <a:latin typeface="Courier"/>
                <a:cs typeface="Courier"/>
              </a:rPr>
              <a:t>ld</a:t>
            </a:r>
            <a:r>
              <a:rPr lang="en-US" b="1" dirty="0">
                <a:latin typeface="Courier"/>
                <a:cs typeface="Courier"/>
              </a:rPr>
              <a:t> </a:t>
            </a:r>
            <a:r>
              <a:rPr lang="en-US" b="1" dirty="0" err="1">
                <a:latin typeface="Courier"/>
                <a:cs typeface="Courier"/>
              </a:rPr>
              <a:t>xflag</a:t>
            </a:r>
            <a:r>
              <a:rPr lang="en-US" b="1" dirty="0">
                <a:latin typeface="Courier"/>
                <a:cs typeface="Courier"/>
              </a:rPr>
              <a:t>, 1</a:t>
            </a:r>
          </a:p>
          <a:p>
            <a:pPr marL="0" indent="0">
              <a:buNone/>
            </a:pPr>
            <a:r>
              <a:rPr lang="en-US" b="1" dirty="0" err="1">
                <a:latin typeface="Courier"/>
                <a:cs typeface="Courier"/>
              </a:rPr>
              <a:t>st</a:t>
            </a:r>
            <a:r>
              <a:rPr lang="en-US" b="1" dirty="0">
                <a:latin typeface="Courier"/>
                <a:cs typeface="Courier"/>
              </a:rPr>
              <a:t> </a:t>
            </a:r>
            <a:r>
              <a:rPr lang="en-US" b="1" dirty="0" err="1">
                <a:latin typeface="Courier"/>
                <a:cs typeface="Courier"/>
              </a:rPr>
              <a:t>xflag</a:t>
            </a:r>
            <a:r>
              <a:rPr lang="en-US" b="1" dirty="0">
                <a:latin typeface="Courier"/>
                <a:cs typeface="Courier"/>
              </a:rPr>
              <a:t>, (</a:t>
            </a:r>
            <a:r>
              <a:rPr lang="en-US" b="1" dirty="0" err="1">
                <a:latin typeface="Courier"/>
                <a:cs typeface="Courier"/>
              </a:rPr>
              <a:t>xflagp</a:t>
            </a:r>
            <a:r>
              <a:rPr lang="en-US" b="1" dirty="0">
                <a:latin typeface="Courier"/>
                <a:cs typeface="Courier"/>
              </a:rPr>
              <a:t>)</a:t>
            </a:r>
          </a:p>
        </p:txBody>
      </p:sp>
      <p:sp>
        <p:nvSpPr>
          <p:cNvPr id="4" name="Slide Number Placeholder 3"/>
          <p:cNvSpPr>
            <a:spLocks noGrp="1"/>
          </p:cNvSpPr>
          <p:nvPr>
            <p:ph type="sldNum" sz="quarter" idx="12"/>
          </p:nvPr>
        </p:nvSpPr>
        <p:spPr/>
        <p:txBody>
          <a:bodyPr/>
          <a:lstStyle/>
          <a:p>
            <a:pPr>
              <a:defRPr/>
            </a:pPr>
            <a:fld id="{890A75C8-C148-D646-81FC-1D13FFF086FF}" type="slidenum">
              <a:rPr lang="en-US" smtClean="0"/>
              <a:pPr>
                <a:defRPr/>
              </a:pPr>
              <a:t>3</a:t>
            </a:fld>
            <a:endParaRPr lang="en-US"/>
          </a:p>
        </p:txBody>
      </p:sp>
      <p:sp>
        <p:nvSpPr>
          <p:cNvPr id="6" name="Text Placeholder 5"/>
          <p:cNvSpPr>
            <a:spLocks noGrp="1"/>
          </p:cNvSpPr>
          <p:nvPr>
            <p:ph type="body" sz="quarter" idx="4294967295"/>
          </p:nvPr>
        </p:nvSpPr>
        <p:spPr>
          <a:xfrm>
            <a:off x="8153400" y="3352800"/>
            <a:ext cx="4038600" cy="3810000"/>
          </a:xfrm>
        </p:spPr>
        <p:txBody>
          <a:bodyPr/>
          <a:lstStyle/>
          <a:p>
            <a:pPr marL="0" indent="0">
              <a:buNone/>
            </a:pPr>
            <a:r>
              <a:rPr lang="en-US" b="1" dirty="0">
                <a:latin typeface="Courier"/>
                <a:cs typeface="Courier"/>
              </a:rPr>
              <a:t>spin: </a:t>
            </a:r>
            <a:r>
              <a:rPr lang="en-US" b="1" dirty="0" err="1">
                <a:latin typeface="Courier"/>
                <a:cs typeface="Courier"/>
              </a:rPr>
              <a:t>ld</a:t>
            </a:r>
            <a:r>
              <a:rPr lang="en-US" b="1" dirty="0">
                <a:latin typeface="Courier"/>
                <a:cs typeface="Courier"/>
              </a:rPr>
              <a:t> </a:t>
            </a:r>
            <a:r>
              <a:rPr lang="en-US" b="1" dirty="0" err="1">
                <a:latin typeface="Courier"/>
                <a:cs typeface="Courier"/>
              </a:rPr>
              <a:t>xflag</a:t>
            </a:r>
            <a:r>
              <a:rPr lang="en-US" b="1" dirty="0">
                <a:latin typeface="Courier"/>
                <a:cs typeface="Courier"/>
              </a:rPr>
              <a:t>, (</a:t>
            </a:r>
            <a:r>
              <a:rPr lang="en-US" b="1" dirty="0" err="1">
                <a:latin typeface="Courier"/>
                <a:cs typeface="Courier"/>
              </a:rPr>
              <a:t>xflagp</a:t>
            </a:r>
            <a:r>
              <a:rPr lang="en-US" b="1" dirty="0">
                <a:latin typeface="Courier"/>
                <a:cs typeface="Courier"/>
              </a:rPr>
              <a:t>)</a:t>
            </a:r>
          </a:p>
          <a:p>
            <a:pPr marL="0" indent="0">
              <a:buNone/>
            </a:pPr>
            <a:r>
              <a:rPr lang="en-US" b="1" dirty="0">
                <a:latin typeface="Courier"/>
                <a:cs typeface="Courier"/>
              </a:rPr>
              <a:t>	</a:t>
            </a:r>
            <a:r>
              <a:rPr lang="en-US" b="1" dirty="0" err="1">
                <a:latin typeface="Courier"/>
                <a:cs typeface="Courier"/>
              </a:rPr>
              <a:t>beqz</a:t>
            </a:r>
            <a:r>
              <a:rPr lang="en-US" b="1" dirty="0">
                <a:latin typeface="Courier"/>
                <a:cs typeface="Courier"/>
              </a:rPr>
              <a:t> </a:t>
            </a:r>
            <a:r>
              <a:rPr lang="en-US" b="1" dirty="0" err="1">
                <a:latin typeface="Courier"/>
                <a:cs typeface="Courier"/>
              </a:rPr>
              <a:t>xflag</a:t>
            </a:r>
            <a:r>
              <a:rPr lang="en-US" b="1" dirty="0">
                <a:latin typeface="Courier"/>
                <a:cs typeface="Courier"/>
              </a:rPr>
              <a:t>, spin</a:t>
            </a:r>
          </a:p>
          <a:p>
            <a:pPr marL="0" indent="0">
              <a:buNone/>
            </a:pPr>
            <a:r>
              <a:rPr lang="en-US" b="1" dirty="0">
                <a:latin typeface="Courier"/>
                <a:cs typeface="Courier"/>
              </a:rPr>
              <a:t>	</a:t>
            </a:r>
            <a:r>
              <a:rPr lang="en-US" b="1" dirty="0" err="1">
                <a:latin typeface="Courier"/>
                <a:cs typeface="Courier"/>
              </a:rPr>
              <a:t>ld</a:t>
            </a:r>
            <a:r>
              <a:rPr lang="en-US" b="1" dirty="0">
                <a:latin typeface="Courier"/>
                <a:cs typeface="Courier"/>
              </a:rPr>
              <a:t> </a:t>
            </a:r>
            <a:r>
              <a:rPr lang="en-US" b="1" dirty="0" err="1">
                <a:latin typeface="Courier"/>
                <a:cs typeface="Courier"/>
              </a:rPr>
              <a:t>xdata</a:t>
            </a:r>
            <a:r>
              <a:rPr lang="en-US" b="1" dirty="0">
                <a:latin typeface="Courier"/>
                <a:cs typeface="Courier"/>
              </a:rPr>
              <a:t>, (</a:t>
            </a:r>
            <a:r>
              <a:rPr lang="en-US" b="1" dirty="0" err="1">
                <a:latin typeface="Courier"/>
                <a:cs typeface="Courier"/>
              </a:rPr>
              <a:t>xdatap</a:t>
            </a:r>
            <a:r>
              <a:rPr lang="en-US" b="1" dirty="0">
                <a:latin typeface="Courier"/>
                <a:cs typeface="Courier"/>
              </a:rPr>
              <a:t>)</a:t>
            </a:r>
          </a:p>
          <a:p>
            <a:pPr marL="0" indent="0">
              <a:buNone/>
            </a:pPr>
            <a:endParaRPr lang="en-US" b="1" dirty="0">
              <a:latin typeface="Courier"/>
              <a:cs typeface="Courier"/>
            </a:endParaRPr>
          </a:p>
        </p:txBody>
      </p:sp>
      <p:sp>
        <p:nvSpPr>
          <p:cNvPr id="7" name="Rectangle 6"/>
          <p:cNvSpPr/>
          <p:nvPr/>
        </p:nvSpPr>
        <p:spPr>
          <a:xfrm>
            <a:off x="5410200" y="2362200"/>
            <a:ext cx="1066800" cy="304800"/>
          </a:xfrm>
          <a:prstGeom prst="rect">
            <a:avLst/>
          </a:prstGeom>
          <a:solidFill>
            <a:srgbClr val="FFFFFF"/>
          </a:solidFill>
          <a:ln w="12700" cmpd="sng">
            <a:solidFill>
              <a:srgbClr val="000000"/>
            </a:solidFill>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400" eaLnBrk="0" fontAlgn="base" hangingPunct="0">
              <a:spcBef>
                <a:spcPct val="0"/>
              </a:spcBef>
              <a:spcAft>
                <a:spcPct val="0"/>
              </a:spcAft>
            </a:pPr>
            <a:r>
              <a:rPr lang="en-US" sz="2000" b="1" dirty="0">
                <a:latin typeface="Courier New"/>
                <a:ea typeface="ＭＳ Ｐゴシック" pitchFamily="18" charset="-128"/>
                <a:cs typeface="Courier New"/>
              </a:rPr>
              <a:t>data</a:t>
            </a:r>
          </a:p>
        </p:txBody>
      </p:sp>
      <p:sp>
        <p:nvSpPr>
          <p:cNvPr id="8" name="Rectangle 7"/>
          <p:cNvSpPr/>
          <p:nvPr/>
        </p:nvSpPr>
        <p:spPr>
          <a:xfrm>
            <a:off x="5410200" y="2057400"/>
            <a:ext cx="1066800" cy="304800"/>
          </a:xfrm>
          <a:prstGeom prst="rect">
            <a:avLst/>
          </a:prstGeom>
          <a:solidFill>
            <a:srgbClr val="FFFFFF"/>
          </a:solidFill>
          <a:ln w="12700" cmpd="sng">
            <a:solidFill>
              <a:srgbClr val="000000"/>
            </a:solidFill>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400" eaLnBrk="0" fontAlgn="base" hangingPunct="0">
              <a:spcBef>
                <a:spcPct val="0"/>
              </a:spcBef>
              <a:spcAft>
                <a:spcPct val="0"/>
              </a:spcAft>
            </a:pPr>
            <a:r>
              <a:rPr lang="en-US" sz="2000" b="1" dirty="0">
                <a:latin typeface="Courier New"/>
                <a:ea typeface="ＭＳ Ｐゴシック" pitchFamily="18" charset="-128"/>
                <a:cs typeface="Courier New"/>
              </a:rPr>
              <a:t>flag</a:t>
            </a:r>
          </a:p>
        </p:txBody>
      </p:sp>
      <p:sp>
        <p:nvSpPr>
          <p:cNvPr id="9" name="Oval 8"/>
          <p:cNvSpPr/>
          <p:nvPr/>
        </p:nvSpPr>
        <p:spPr>
          <a:xfrm>
            <a:off x="2514600" y="1828800"/>
            <a:ext cx="1752600" cy="1066800"/>
          </a:xfrm>
          <a:prstGeom prst="ellipse">
            <a:avLst/>
          </a:prstGeom>
          <a:solidFill>
            <a:srgbClr val="FFFFFF"/>
          </a:solidFill>
          <a:ln w="12700" cmpd="sng">
            <a:solidFill>
              <a:srgbClr val="000000"/>
            </a:solidFill>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400" eaLnBrk="0" fontAlgn="base" hangingPunct="0">
              <a:spcBef>
                <a:spcPct val="0"/>
              </a:spcBef>
              <a:spcAft>
                <a:spcPct val="0"/>
              </a:spcAft>
            </a:pPr>
            <a:r>
              <a:rPr lang="en-US" sz="2000" dirty="0">
                <a:latin typeface="Calibri"/>
                <a:ea typeface="ＭＳ Ｐゴシック" pitchFamily="18" charset="-128"/>
                <a:cs typeface="Calibri"/>
              </a:rPr>
              <a:t>Producer</a:t>
            </a:r>
          </a:p>
        </p:txBody>
      </p:sp>
      <p:sp>
        <p:nvSpPr>
          <p:cNvPr id="10" name="Oval 9"/>
          <p:cNvSpPr/>
          <p:nvPr/>
        </p:nvSpPr>
        <p:spPr>
          <a:xfrm>
            <a:off x="7620000" y="1828800"/>
            <a:ext cx="1752600" cy="1066800"/>
          </a:xfrm>
          <a:prstGeom prst="ellipse">
            <a:avLst/>
          </a:prstGeom>
          <a:solidFill>
            <a:srgbClr val="FFFFFF"/>
          </a:solidFill>
          <a:ln w="12700" cmpd="sng">
            <a:solidFill>
              <a:srgbClr val="000000"/>
            </a:solidFill>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400" eaLnBrk="0" fontAlgn="base" hangingPunct="0">
              <a:spcBef>
                <a:spcPct val="0"/>
              </a:spcBef>
              <a:spcAft>
                <a:spcPct val="0"/>
              </a:spcAft>
            </a:pPr>
            <a:r>
              <a:rPr lang="en-US" sz="2000" dirty="0">
                <a:latin typeface="Calibri"/>
                <a:ea typeface="ＭＳ Ｐゴシック" pitchFamily="18" charset="-128"/>
                <a:cs typeface="Calibri"/>
              </a:rPr>
              <a:t>Consumer</a:t>
            </a:r>
          </a:p>
        </p:txBody>
      </p:sp>
      <p:cxnSp>
        <p:nvCxnSpPr>
          <p:cNvPr id="12" name="Straight Arrow Connector 11"/>
          <p:cNvCxnSpPr>
            <a:stCxn id="9" idx="6"/>
          </p:cNvCxnSpPr>
          <p:nvPr/>
        </p:nvCxnSpPr>
        <p:spPr bwMode="auto">
          <a:xfrm>
            <a:off x="4267200" y="2362200"/>
            <a:ext cx="1066800" cy="0"/>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cxnSp>
        <p:nvCxnSpPr>
          <p:cNvPr id="13" name="Straight Arrow Connector 12"/>
          <p:cNvCxnSpPr/>
          <p:nvPr/>
        </p:nvCxnSpPr>
        <p:spPr bwMode="auto">
          <a:xfrm>
            <a:off x="6553200" y="2362200"/>
            <a:ext cx="1066800" cy="0"/>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sp>
        <p:nvSpPr>
          <p:cNvPr id="11" name="TextBox 10"/>
          <p:cNvSpPr txBox="1"/>
          <p:nvPr/>
        </p:nvSpPr>
        <p:spPr>
          <a:xfrm>
            <a:off x="4846722" y="2895599"/>
            <a:ext cx="1747594" cy="369332"/>
          </a:xfrm>
          <a:prstGeom prst="rect">
            <a:avLst/>
          </a:prstGeom>
          <a:noFill/>
        </p:spPr>
        <p:txBody>
          <a:bodyPr wrap="none" rtlCol="0">
            <a:spAutoFit/>
          </a:bodyPr>
          <a:lstStyle/>
          <a:p>
            <a:r>
              <a:rPr lang="en-US" dirty="0">
                <a:latin typeface="Calibri"/>
                <a:cs typeface="Calibri"/>
              </a:rPr>
              <a:t>Initially </a:t>
            </a:r>
            <a:r>
              <a:rPr lang="en-US" b="1" dirty="0">
                <a:latin typeface="Courier New"/>
                <a:cs typeface="Courier New"/>
              </a:rPr>
              <a:t>flag=0</a:t>
            </a:r>
          </a:p>
        </p:txBody>
      </p:sp>
      <p:sp>
        <p:nvSpPr>
          <p:cNvPr id="14" name="TextBox 13">
            <a:extLst>
              <a:ext uri="{FF2B5EF4-FFF2-40B4-BE49-F238E27FC236}">
                <a16:creationId xmlns:a16="http://schemas.microsoft.com/office/drawing/2014/main" id="{A91C7959-B2F3-42C0-99E1-5AD6E137FE94}"/>
              </a:ext>
            </a:extLst>
          </p:cNvPr>
          <p:cNvSpPr txBox="1"/>
          <p:nvPr/>
        </p:nvSpPr>
        <p:spPr>
          <a:xfrm>
            <a:off x="4800600" y="5131985"/>
            <a:ext cx="4495799" cy="707886"/>
          </a:xfrm>
          <a:prstGeom prst="rect">
            <a:avLst/>
          </a:prstGeom>
          <a:noFill/>
        </p:spPr>
        <p:txBody>
          <a:bodyPr wrap="square" rtlCol="0">
            <a:spAutoFit/>
          </a:bodyPr>
          <a:lstStyle/>
          <a:p>
            <a:r>
              <a:rPr lang="en-US" sz="2000" dirty="0">
                <a:latin typeface="Calibri"/>
                <a:cs typeface="Calibri"/>
              </a:rPr>
              <a:t>Can consumer read </a:t>
            </a:r>
            <a:r>
              <a:rPr lang="en-US" sz="2000" b="1" dirty="0">
                <a:latin typeface="Calibri"/>
                <a:cs typeface="Calibri"/>
              </a:rPr>
              <a:t>flag=1</a:t>
            </a:r>
            <a:r>
              <a:rPr lang="en-US" sz="2000" dirty="0">
                <a:latin typeface="Calibri"/>
                <a:cs typeface="Calibri"/>
              </a:rPr>
              <a:t> before </a:t>
            </a:r>
            <a:r>
              <a:rPr lang="en-US" sz="2000" b="1" dirty="0">
                <a:latin typeface="Courier New"/>
                <a:cs typeface="Courier New"/>
              </a:rPr>
              <a:t>data</a:t>
            </a:r>
            <a:r>
              <a:rPr lang="en-US" sz="2000" dirty="0">
                <a:latin typeface="Calibri"/>
                <a:cs typeface="Calibri"/>
              </a:rPr>
              <a:t> written by producer?</a:t>
            </a:r>
          </a:p>
        </p:txBody>
      </p:sp>
      <p:sp>
        <p:nvSpPr>
          <p:cNvPr id="15" name="TextBox 14">
            <a:extLst>
              <a:ext uri="{FF2B5EF4-FFF2-40B4-BE49-F238E27FC236}">
                <a16:creationId xmlns:a16="http://schemas.microsoft.com/office/drawing/2014/main" id="{32859073-5510-4E96-BE67-D0F1A74F799E}"/>
              </a:ext>
            </a:extLst>
          </p:cNvPr>
          <p:cNvSpPr txBox="1"/>
          <p:nvPr/>
        </p:nvSpPr>
        <p:spPr>
          <a:xfrm>
            <a:off x="2002106" y="5146789"/>
            <a:ext cx="2623234" cy="584776"/>
          </a:xfrm>
          <a:prstGeom prst="rect">
            <a:avLst/>
          </a:prstGeom>
          <a:noFill/>
        </p:spPr>
        <p:txBody>
          <a:bodyPr wrap="none" rtlCol="0">
            <a:spAutoFit/>
          </a:bodyPr>
          <a:lstStyle/>
          <a:p>
            <a:r>
              <a:rPr lang="en-US" sz="3200" dirty="0">
                <a:latin typeface="Calibri"/>
                <a:cs typeface="Calibri"/>
              </a:rPr>
              <a:t>Is this correct?</a:t>
            </a:r>
          </a:p>
        </p:txBody>
      </p:sp>
    </p:spTree>
    <p:extLst>
      <p:ext uri="{BB962C8B-B14F-4D97-AF65-F5344CB8AC3E}">
        <p14:creationId xmlns:p14="http://schemas.microsoft.com/office/powerpoint/2010/main" val="16488389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normAutofit/>
          </a:bodyPr>
          <a:lstStyle/>
          <a:p>
            <a:r>
              <a:rPr lang="en-US" dirty="0" err="1"/>
              <a:t>Test&amp;Set</a:t>
            </a:r>
            <a:r>
              <a:rPr lang="en-US" dirty="0"/>
              <a:t> with </a:t>
            </a:r>
            <a:r>
              <a:rPr lang="en-US" dirty="0" err="1"/>
              <a:t>Backoff</a:t>
            </a:r>
            <a:endParaRPr lang="en-US" dirty="0"/>
          </a:p>
        </p:txBody>
      </p:sp>
      <p:sp>
        <p:nvSpPr>
          <p:cNvPr id="313347" name="Rectangle 3"/>
          <p:cNvSpPr>
            <a:spLocks noGrp="1" noChangeArrowheads="1"/>
          </p:cNvSpPr>
          <p:nvPr>
            <p:ph idx="1"/>
          </p:nvPr>
        </p:nvSpPr>
        <p:spPr/>
        <p:txBody>
          <a:bodyPr/>
          <a:lstStyle/>
          <a:p>
            <a:r>
              <a:rPr lang="en-US" sz="2400" dirty="0"/>
              <a:t>Upon failure, delay for a while before retrying</a:t>
            </a:r>
          </a:p>
          <a:p>
            <a:pPr lvl="1"/>
            <a:r>
              <a:rPr lang="en-US" dirty="0"/>
              <a:t>either constant delay or exponential </a:t>
            </a:r>
            <a:r>
              <a:rPr lang="en-US" dirty="0" err="1"/>
              <a:t>backoff</a:t>
            </a:r>
            <a:endParaRPr lang="en-US" dirty="0"/>
          </a:p>
          <a:p>
            <a:endParaRPr lang="en-US" sz="2400" dirty="0"/>
          </a:p>
          <a:p>
            <a:r>
              <a:rPr lang="en-US" sz="2400" dirty="0"/>
              <a:t>Tradeoffs:</a:t>
            </a:r>
          </a:p>
          <a:p>
            <a:pPr lvl="1">
              <a:buFontTx/>
              <a:buNone/>
            </a:pPr>
            <a:r>
              <a:rPr lang="en-US" dirty="0"/>
              <a:t>(+) much less network traffic</a:t>
            </a:r>
          </a:p>
          <a:p>
            <a:pPr lvl="1">
              <a:buFontTx/>
              <a:buNone/>
            </a:pPr>
            <a:r>
              <a:rPr lang="en-US" dirty="0"/>
              <a:t>(-) exponential </a:t>
            </a:r>
            <a:r>
              <a:rPr lang="en-US" dirty="0" err="1"/>
              <a:t>backoff</a:t>
            </a:r>
            <a:r>
              <a:rPr lang="en-US" dirty="0"/>
              <a:t> can cause starvation for high-contention locks</a:t>
            </a:r>
          </a:p>
          <a:p>
            <a:pPr lvl="2"/>
            <a:r>
              <a:rPr lang="en-US" sz="1800" dirty="0"/>
              <a:t>new requestors back off for shorter times</a:t>
            </a:r>
          </a:p>
          <a:p>
            <a:endParaRPr lang="en-US" sz="2400" dirty="0"/>
          </a:p>
          <a:p>
            <a:r>
              <a:rPr lang="en-US" sz="2400" dirty="0"/>
              <a:t>But exponential found to work best in practice</a:t>
            </a:r>
          </a:p>
        </p:txBody>
      </p:sp>
    </p:spTree>
    <p:extLst>
      <p:ext uri="{BB962C8B-B14F-4D97-AF65-F5344CB8AC3E}">
        <p14:creationId xmlns:p14="http://schemas.microsoft.com/office/powerpoint/2010/main" val="319390506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normAutofit/>
          </a:bodyPr>
          <a:lstStyle/>
          <a:p>
            <a:r>
              <a:rPr lang="en-US" altLang="en-US"/>
              <a:t>T&amp;S Lock Performance</a:t>
            </a:r>
          </a:p>
        </p:txBody>
      </p:sp>
      <mc:AlternateContent xmlns:mc="http://schemas.openxmlformats.org/markup-compatibility/2006" xmlns:a14="http://schemas.microsoft.com/office/drawing/2010/main">
        <mc:Choice Requires="a14">
          <p:sp>
            <p:nvSpPr>
              <p:cNvPr id="8195" name="Rectangle 3"/>
              <p:cNvSpPr>
                <a:spLocks noGrp="1" noChangeArrowheads="1"/>
              </p:cNvSpPr>
              <p:nvPr>
                <p:ph idx="1"/>
              </p:nvPr>
            </p:nvSpPr>
            <p:spPr/>
            <p:txBody>
              <a:bodyPr>
                <a:normAutofit/>
              </a:bodyPr>
              <a:lstStyle/>
              <a:p>
                <a:r>
                  <a:rPr lang="en-US" altLang="en-US" dirty="0">
                    <a:solidFill>
                      <a:schemeClr val="tx1"/>
                    </a:solidFill>
                  </a:rPr>
                  <a:t>Code:	</a:t>
                </a:r>
                <a:r>
                  <a:rPr lang="en-US" altLang="en-US" dirty="0">
                    <a:solidFill>
                      <a:schemeClr val="tx1"/>
                    </a:solidFill>
                    <a:latin typeface="Courier New" panose="02070309020205020404" pitchFamily="49" charset="0"/>
                    <a:cs typeface="Courier New" panose="02070309020205020404" pitchFamily="49" charset="0"/>
                  </a:rPr>
                  <a:t>for (</a:t>
                </a:r>
                <a:r>
                  <a:rPr lang="en-US" altLang="en-US" dirty="0" err="1">
                    <a:solidFill>
                      <a:schemeClr val="tx1"/>
                    </a:solidFill>
                    <a:latin typeface="Courier New" panose="02070309020205020404" pitchFamily="49" charset="0"/>
                    <a:cs typeface="Courier New" panose="02070309020205020404" pitchFamily="49" charset="0"/>
                  </a:rPr>
                  <a:t>i</a:t>
                </a:r>
                <a:r>
                  <a:rPr lang="en-US" altLang="en-US" dirty="0">
                    <a:solidFill>
                      <a:schemeClr val="tx1"/>
                    </a:solidFill>
                    <a:latin typeface="Courier New" panose="02070309020205020404" pitchFamily="49" charset="0"/>
                    <a:cs typeface="Courier New" panose="02070309020205020404" pitchFamily="49" charset="0"/>
                  </a:rPr>
                  <a:t>=0;i&lt;</a:t>
                </a:r>
                <a:r>
                  <a:rPr lang="en-US" altLang="en-US" dirty="0" err="1">
                    <a:solidFill>
                      <a:schemeClr val="tx1"/>
                    </a:solidFill>
                    <a:latin typeface="Courier New" panose="02070309020205020404" pitchFamily="49" charset="0"/>
                    <a:cs typeface="Courier New" panose="02070309020205020404" pitchFamily="49" charset="0"/>
                  </a:rPr>
                  <a:t>N;i</a:t>
                </a:r>
                <a:r>
                  <a:rPr lang="en-US" altLang="en-US" dirty="0">
                    <a:solidFill>
                      <a:schemeClr val="tx1"/>
                    </a:solidFill>
                    <a:latin typeface="Courier New" panose="02070309020205020404" pitchFamily="49" charset="0"/>
                    <a:cs typeface="Courier New" panose="02070309020205020404" pitchFamily="49" charset="0"/>
                  </a:rPr>
                  <a:t>++) { lock; delay(c); unlock; }</a:t>
                </a:r>
              </a:p>
              <a:p>
                <a:pPr>
                  <a:lnSpc>
                    <a:spcPct val="100000"/>
                  </a:lnSpc>
                  <a:spcBef>
                    <a:spcPct val="0"/>
                  </a:spcBef>
                </a:pPr>
                <a:r>
                  <a:rPr lang="en-US" altLang="en-US" dirty="0">
                    <a:solidFill>
                      <a:schemeClr val="tx1"/>
                    </a:solidFill>
                  </a:rPr>
                  <a:t>Same total no. of lock calls as </a:t>
                </a:r>
                <a14:m>
                  <m:oMath xmlns:m="http://schemas.openxmlformats.org/officeDocument/2006/math">
                    <m:r>
                      <a:rPr lang="en-US" altLang="en-US" b="0" i="1" smtClean="0">
                        <a:solidFill>
                          <a:schemeClr val="tx1"/>
                        </a:solidFill>
                        <a:latin typeface="Cambria Math" panose="02040503050406030204" pitchFamily="18" charset="0"/>
                      </a:rPr>
                      <m:t>𝑃</m:t>
                    </m:r>
                  </m:oMath>
                </a14:m>
                <a:r>
                  <a:rPr lang="en-US" altLang="en-US" dirty="0">
                    <a:solidFill>
                      <a:schemeClr val="tx1"/>
                    </a:solidFill>
                  </a:rPr>
                  <a:t> increases; measure time per transfer</a:t>
                </a:r>
                <a:endParaRPr lang="en-US" sz="2800" dirty="0"/>
              </a:p>
            </p:txBody>
          </p:sp>
        </mc:Choice>
        <mc:Fallback xmlns="">
          <p:sp>
            <p:nvSpPr>
              <p:cNvPr id="8195" name="Rectangle 3"/>
              <p:cNvSpPr>
                <a:spLocks noGrp="1" noRot="1" noChangeAspect="1" noMove="1" noResize="1" noEditPoints="1" noAdjustHandles="1" noChangeArrowheads="1" noChangeShapeType="1" noTextEdit="1"/>
              </p:cNvSpPr>
              <p:nvPr>
                <p:ph idx="1"/>
              </p:nvPr>
            </p:nvSpPr>
            <p:spPr>
              <a:blipFill>
                <a:blip r:embed="rId3"/>
                <a:stretch>
                  <a:fillRect l="-606" t="-1407"/>
                </a:stretch>
              </a:blipFill>
            </p:spPr>
            <p:txBody>
              <a:bodyPr/>
              <a:lstStyle/>
              <a:p>
                <a:r>
                  <a:rPr lang="en-US">
                    <a:noFill/>
                  </a:rPr>
                  <a:t> </a:t>
                </a:r>
              </a:p>
            </p:txBody>
          </p:sp>
        </mc:Fallback>
      </mc:AlternateContent>
      <p:grpSp>
        <p:nvGrpSpPr>
          <p:cNvPr id="106" name="Group 4">
            <a:extLst>
              <a:ext uri="{FF2B5EF4-FFF2-40B4-BE49-F238E27FC236}">
                <a16:creationId xmlns:a16="http://schemas.microsoft.com/office/drawing/2014/main" id="{BC4DD1FA-101E-4B3A-9924-67223D8BAE5C}"/>
              </a:ext>
            </a:extLst>
          </p:cNvPr>
          <p:cNvGrpSpPr>
            <a:grpSpLocks/>
          </p:cNvGrpSpPr>
          <p:nvPr/>
        </p:nvGrpSpPr>
        <p:grpSpPr bwMode="auto">
          <a:xfrm>
            <a:off x="3345534" y="2006759"/>
            <a:ext cx="5341938" cy="4005263"/>
            <a:chOff x="1251" y="1206"/>
            <a:chExt cx="3365" cy="2523"/>
          </a:xfrm>
        </p:grpSpPr>
        <p:sp>
          <p:nvSpPr>
            <p:cNvPr id="107" name="Line 5">
              <a:extLst>
                <a:ext uri="{FF2B5EF4-FFF2-40B4-BE49-F238E27FC236}">
                  <a16:creationId xmlns:a16="http://schemas.microsoft.com/office/drawing/2014/main" id="{1D11C610-145B-4946-841F-FCB55C50B14F}"/>
                </a:ext>
              </a:extLst>
            </p:cNvPr>
            <p:cNvSpPr>
              <a:spLocks noChangeShapeType="1"/>
            </p:cNvSpPr>
            <p:nvPr/>
          </p:nvSpPr>
          <p:spPr bwMode="auto">
            <a:xfrm>
              <a:off x="1490" y="3282"/>
              <a:ext cx="3113" cy="1"/>
            </a:xfrm>
            <a:prstGeom prst="line">
              <a:avLst/>
            </a:prstGeom>
            <a:noFill/>
            <a:ln w="6350">
              <a:solidFill>
                <a:srgbClr val="000000"/>
              </a:solidFill>
              <a:round/>
              <a:headEnd/>
              <a:tailEnd/>
            </a:ln>
          </p:spPr>
          <p:txBody>
            <a:bodyPr/>
            <a:lstStyle/>
            <a:p>
              <a:endParaRPr lang="en-US"/>
            </a:p>
          </p:txBody>
        </p:sp>
        <p:sp>
          <p:nvSpPr>
            <p:cNvPr id="108" name="Line 6">
              <a:extLst>
                <a:ext uri="{FF2B5EF4-FFF2-40B4-BE49-F238E27FC236}">
                  <a16:creationId xmlns:a16="http://schemas.microsoft.com/office/drawing/2014/main" id="{282F7442-C9F8-47C9-81B6-EFF35CD22139}"/>
                </a:ext>
              </a:extLst>
            </p:cNvPr>
            <p:cNvSpPr>
              <a:spLocks noChangeShapeType="1"/>
            </p:cNvSpPr>
            <p:nvPr/>
          </p:nvSpPr>
          <p:spPr bwMode="auto">
            <a:xfrm>
              <a:off x="1490" y="2831"/>
              <a:ext cx="3113" cy="1"/>
            </a:xfrm>
            <a:prstGeom prst="line">
              <a:avLst/>
            </a:prstGeom>
            <a:noFill/>
            <a:ln w="6350">
              <a:solidFill>
                <a:srgbClr val="000000"/>
              </a:solidFill>
              <a:round/>
              <a:headEnd/>
              <a:tailEnd/>
            </a:ln>
          </p:spPr>
          <p:txBody>
            <a:bodyPr/>
            <a:lstStyle/>
            <a:p>
              <a:endParaRPr lang="en-US"/>
            </a:p>
          </p:txBody>
        </p:sp>
        <p:sp>
          <p:nvSpPr>
            <p:cNvPr id="109" name="Line 7">
              <a:extLst>
                <a:ext uri="{FF2B5EF4-FFF2-40B4-BE49-F238E27FC236}">
                  <a16:creationId xmlns:a16="http://schemas.microsoft.com/office/drawing/2014/main" id="{CD201CE5-B236-401B-A15B-54C7EF4875E4}"/>
                </a:ext>
              </a:extLst>
            </p:cNvPr>
            <p:cNvSpPr>
              <a:spLocks noChangeShapeType="1"/>
            </p:cNvSpPr>
            <p:nvPr/>
          </p:nvSpPr>
          <p:spPr bwMode="auto">
            <a:xfrm>
              <a:off x="1490" y="2379"/>
              <a:ext cx="3113" cy="1"/>
            </a:xfrm>
            <a:prstGeom prst="line">
              <a:avLst/>
            </a:prstGeom>
            <a:noFill/>
            <a:ln w="6350">
              <a:solidFill>
                <a:srgbClr val="000000"/>
              </a:solidFill>
              <a:round/>
              <a:headEnd/>
              <a:tailEnd/>
            </a:ln>
          </p:spPr>
          <p:txBody>
            <a:bodyPr/>
            <a:lstStyle/>
            <a:p>
              <a:endParaRPr lang="en-US"/>
            </a:p>
          </p:txBody>
        </p:sp>
        <p:sp>
          <p:nvSpPr>
            <p:cNvPr id="110" name="Line 8">
              <a:extLst>
                <a:ext uri="{FF2B5EF4-FFF2-40B4-BE49-F238E27FC236}">
                  <a16:creationId xmlns:a16="http://schemas.microsoft.com/office/drawing/2014/main" id="{EE3B1378-D108-4479-83B4-FB5FC562D944}"/>
                </a:ext>
              </a:extLst>
            </p:cNvPr>
            <p:cNvSpPr>
              <a:spLocks noChangeShapeType="1"/>
            </p:cNvSpPr>
            <p:nvPr/>
          </p:nvSpPr>
          <p:spPr bwMode="auto">
            <a:xfrm>
              <a:off x="1490" y="1926"/>
              <a:ext cx="3113" cy="1"/>
            </a:xfrm>
            <a:prstGeom prst="line">
              <a:avLst/>
            </a:prstGeom>
            <a:noFill/>
            <a:ln w="6350">
              <a:solidFill>
                <a:srgbClr val="000000"/>
              </a:solidFill>
              <a:round/>
              <a:headEnd/>
              <a:tailEnd/>
            </a:ln>
          </p:spPr>
          <p:txBody>
            <a:bodyPr/>
            <a:lstStyle/>
            <a:p>
              <a:endParaRPr lang="en-US"/>
            </a:p>
          </p:txBody>
        </p:sp>
        <p:sp>
          <p:nvSpPr>
            <p:cNvPr id="111" name="Line 9">
              <a:extLst>
                <a:ext uri="{FF2B5EF4-FFF2-40B4-BE49-F238E27FC236}">
                  <a16:creationId xmlns:a16="http://schemas.microsoft.com/office/drawing/2014/main" id="{435CC214-481A-4101-9AC3-9F9191A07C37}"/>
                </a:ext>
              </a:extLst>
            </p:cNvPr>
            <p:cNvSpPr>
              <a:spLocks noChangeShapeType="1"/>
            </p:cNvSpPr>
            <p:nvPr/>
          </p:nvSpPr>
          <p:spPr bwMode="auto">
            <a:xfrm>
              <a:off x="1490" y="1476"/>
              <a:ext cx="3113" cy="1"/>
            </a:xfrm>
            <a:prstGeom prst="line">
              <a:avLst/>
            </a:prstGeom>
            <a:noFill/>
            <a:ln w="6350">
              <a:solidFill>
                <a:srgbClr val="000000"/>
              </a:solidFill>
              <a:round/>
              <a:headEnd/>
              <a:tailEnd/>
            </a:ln>
          </p:spPr>
          <p:txBody>
            <a:bodyPr/>
            <a:lstStyle/>
            <a:p>
              <a:endParaRPr lang="en-US"/>
            </a:p>
          </p:txBody>
        </p:sp>
        <p:sp>
          <p:nvSpPr>
            <p:cNvPr id="112" name="Line 10">
              <a:extLst>
                <a:ext uri="{FF2B5EF4-FFF2-40B4-BE49-F238E27FC236}">
                  <a16:creationId xmlns:a16="http://schemas.microsoft.com/office/drawing/2014/main" id="{3F377303-A010-47C6-AD19-9B2682FF17F9}"/>
                </a:ext>
              </a:extLst>
            </p:cNvPr>
            <p:cNvSpPr>
              <a:spLocks noChangeShapeType="1"/>
            </p:cNvSpPr>
            <p:nvPr/>
          </p:nvSpPr>
          <p:spPr bwMode="auto">
            <a:xfrm flipV="1">
              <a:off x="1698" y="3473"/>
              <a:ext cx="1" cy="35"/>
            </a:xfrm>
            <a:prstGeom prst="line">
              <a:avLst/>
            </a:prstGeom>
            <a:noFill/>
            <a:ln w="6350">
              <a:solidFill>
                <a:srgbClr val="000000"/>
              </a:solidFill>
              <a:round/>
              <a:headEnd/>
              <a:tailEnd/>
            </a:ln>
          </p:spPr>
          <p:txBody>
            <a:bodyPr/>
            <a:lstStyle/>
            <a:p>
              <a:endParaRPr lang="en-US"/>
            </a:p>
          </p:txBody>
        </p:sp>
        <p:sp>
          <p:nvSpPr>
            <p:cNvPr id="113" name="Line 11">
              <a:extLst>
                <a:ext uri="{FF2B5EF4-FFF2-40B4-BE49-F238E27FC236}">
                  <a16:creationId xmlns:a16="http://schemas.microsoft.com/office/drawing/2014/main" id="{0A76FB3B-6EF0-4AAF-8E7D-3747FC8515BE}"/>
                </a:ext>
              </a:extLst>
            </p:cNvPr>
            <p:cNvSpPr>
              <a:spLocks noChangeShapeType="1"/>
            </p:cNvSpPr>
            <p:nvPr/>
          </p:nvSpPr>
          <p:spPr bwMode="auto">
            <a:xfrm flipV="1">
              <a:off x="1906" y="3473"/>
              <a:ext cx="1" cy="35"/>
            </a:xfrm>
            <a:prstGeom prst="line">
              <a:avLst/>
            </a:prstGeom>
            <a:noFill/>
            <a:ln w="6350">
              <a:solidFill>
                <a:srgbClr val="000000"/>
              </a:solidFill>
              <a:round/>
              <a:headEnd/>
              <a:tailEnd/>
            </a:ln>
          </p:spPr>
          <p:txBody>
            <a:bodyPr/>
            <a:lstStyle/>
            <a:p>
              <a:endParaRPr lang="en-US"/>
            </a:p>
          </p:txBody>
        </p:sp>
        <p:sp>
          <p:nvSpPr>
            <p:cNvPr id="114" name="Line 12">
              <a:extLst>
                <a:ext uri="{FF2B5EF4-FFF2-40B4-BE49-F238E27FC236}">
                  <a16:creationId xmlns:a16="http://schemas.microsoft.com/office/drawing/2014/main" id="{411405F6-1E80-4C6F-B6EB-9C9FF80FE19B}"/>
                </a:ext>
              </a:extLst>
            </p:cNvPr>
            <p:cNvSpPr>
              <a:spLocks noChangeShapeType="1"/>
            </p:cNvSpPr>
            <p:nvPr/>
          </p:nvSpPr>
          <p:spPr bwMode="auto">
            <a:xfrm flipV="1">
              <a:off x="2114" y="3473"/>
              <a:ext cx="1" cy="35"/>
            </a:xfrm>
            <a:prstGeom prst="line">
              <a:avLst/>
            </a:prstGeom>
            <a:noFill/>
            <a:ln w="6350">
              <a:solidFill>
                <a:srgbClr val="000000"/>
              </a:solidFill>
              <a:round/>
              <a:headEnd/>
              <a:tailEnd/>
            </a:ln>
          </p:spPr>
          <p:txBody>
            <a:bodyPr/>
            <a:lstStyle/>
            <a:p>
              <a:endParaRPr lang="en-US"/>
            </a:p>
          </p:txBody>
        </p:sp>
        <p:sp>
          <p:nvSpPr>
            <p:cNvPr id="115" name="Line 13">
              <a:extLst>
                <a:ext uri="{FF2B5EF4-FFF2-40B4-BE49-F238E27FC236}">
                  <a16:creationId xmlns:a16="http://schemas.microsoft.com/office/drawing/2014/main" id="{87699847-3534-4E33-9134-E1191E04F2CF}"/>
                </a:ext>
              </a:extLst>
            </p:cNvPr>
            <p:cNvSpPr>
              <a:spLocks noChangeShapeType="1"/>
            </p:cNvSpPr>
            <p:nvPr/>
          </p:nvSpPr>
          <p:spPr bwMode="auto">
            <a:xfrm flipV="1">
              <a:off x="2321" y="3473"/>
              <a:ext cx="1" cy="35"/>
            </a:xfrm>
            <a:prstGeom prst="line">
              <a:avLst/>
            </a:prstGeom>
            <a:noFill/>
            <a:ln w="6350">
              <a:solidFill>
                <a:srgbClr val="000000"/>
              </a:solidFill>
              <a:round/>
              <a:headEnd/>
              <a:tailEnd/>
            </a:ln>
          </p:spPr>
          <p:txBody>
            <a:bodyPr/>
            <a:lstStyle/>
            <a:p>
              <a:endParaRPr lang="en-US"/>
            </a:p>
          </p:txBody>
        </p:sp>
        <p:sp>
          <p:nvSpPr>
            <p:cNvPr id="116" name="Line 14">
              <a:extLst>
                <a:ext uri="{FF2B5EF4-FFF2-40B4-BE49-F238E27FC236}">
                  <a16:creationId xmlns:a16="http://schemas.microsoft.com/office/drawing/2014/main" id="{68F1D072-0BD1-4F16-A958-0AEBA0AC958F}"/>
                </a:ext>
              </a:extLst>
            </p:cNvPr>
            <p:cNvSpPr>
              <a:spLocks noChangeShapeType="1"/>
            </p:cNvSpPr>
            <p:nvPr/>
          </p:nvSpPr>
          <p:spPr bwMode="auto">
            <a:xfrm flipV="1">
              <a:off x="2529" y="3473"/>
              <a:ext cx="1" cy="35"/>
            </a:xfrm>
            <a:prstGeom prst="line">
              <a:avLst/>
            </a:prstGeom>
            <a:noFill/>
            <a:ln w="6350">
              <a:solidFill>
                <a:srgbClr val="000000"/>
              </a:solidFill>
              <a:round/>
              <a:headEnd/>
              <a:tailEnd/>
            </a:ln>
          </p:spPr>
          <p:txBody>
            <a:bodyPr/>
            <a:lstStyle/>
            <a:p>
              <a:endParaRPr lang="en-US"/>
            </a:p>
          </p:txBody>
        </p:sp>
        <p:sp>
          <p:nvSpPr>
            <p:cNvPr id="117" name="Line 15">
              <a:extLst>
                <a:ext uri="{FF2B5EF4-FFF2-40B4-BE49-F238E27FC236}">
                  <a16:creationId xmlns:a16="http://schemas.microsoft.com/office/drawing/2014/main" id="{C78957BF-E9B1-4AFE-B750-F1CCC0108445}"/>
                </a:ext>
              </a:extLst>
            </p:cNvPr>
            <p:cNvSpPr>
              <a:spLocks noChangeShapeType="1"/>
            </p:cNvSpPr>
            <p:nvPr/>
          </p:nvSpPr>
          <p:spPr bwMode="auto">
            <a:xfrm flipV="1">
              <a:off x="2735" y="3473"/>
              <a:ext cx="1" cy="35"/>
            </a:xfrm>
            <a:prstGeom prst="line">
              <a:avLst/>
            </a:prstGeom>
            <a:noFill/>
            <a:ln w="6350">
              <a:solidFill>
                <a:srgbClr val="000000"/>
              </a:solidFill>
              <a:round/>
              <a:headEnd/>
              <a:tailEnd/>
            </a:ln>
          </p:spPr>
          <p:txBody>
            <a:bodyPr/>
            <a:lstStyle/>
            <a:p>
              <a:endParaRPr lang="en-US"/>
            </a:p>
          </p:txBody>
        </p:sp>
        <p:sp>
          <p:nvSpPr>
            <p:cNvPr id="118" name="Line 16">
              <a:extLst>
                <a:ext uri="{FF2B5EF4-FFF2-40B4-BE49-F238E27FC236}">
                  <a16:creationId xmlns:a16="http://schemas.microsoft.com/office/drawing/2014/main" id="{98C9D305-98B7-494A-9C53-E69346A7839C}"/>
                </a:ext>
              </a:extLst>
            </p:cNvPr>
            <p:cNvSpPr>
              <a:spLocks noChangeShapeType="1"/>
            </p:cNvSpPr>
            <p:nvPr/>
          </p:nvSpPr>
          <p:spPr bwMode="auto">
            <a:xfrm flipV="1">
              <a:off x="2943" y="3473"/>
              <a:ext cx="1" cy="35"/>
            </a:xfrm>
            <a:prstGeom prst="line">
              <a:avLst/>
            </a:prstGeom>
            <a:noFill/>
            <a:ln w="6350">
              <a:solidFill>
                <a:srgbClr val="000000"/>
              </a:solidFill>
              <a:round/>
              <a:headEnd/>
              <a:tailEnd/>
            </a:ln>
          </p:spPr>
          <p:txBody>
            <a:bodyPr/>
            <a:lstStyle/>
            <a:p>
              <a:endParaRPr lang="en-US"/>
            </a:p>
          </p:txBody>
        </p:sp>
        <p:sp>
          <p:nvSpPr>
            <p:cNvPr id="119" name="Line 17">
              <a:extLst>
                <a:ext uri="{FF2B5EF4-FFF2-40B4-BE49-F238E27FC236}">
                  <a16:creationId xmlns:a16="http://schemas.microsoft.com/office/drawing/2014/main" id="{FEE20BA2-4787-4418-B9A3-C80E0CE43F69}"/>
                </a:ext>
              </a:extLst>
            </p:cNvPr>
            <p:cNvSpPr>
              <a:spLocks noChangeShapeType="1"/>
            </p:cNvSpPr>
            <p:nvPr/>
          </p:nvSpPr>
          <p:spPr bwMode="auto">
            <a:xfrm flipV="1">
              <a:off x="3150" y="3473"/>
              <a:ext cx="1" cy="35"/>
            </a:xfrm>
            <a:prstGeom prst="line">
              <a:avLst/>
            </a:prstGeom>
            <a:noFill/>
            <a:ln w="6350">
              <a:solidFill>
                <a:srgbClr val="000000"/>
              </a:solidFill>
              <a:round/>
              <a:headEnd/>
              <a:tailEnd/>
            </a:ln>
          </p:spPr>
          <p:txBody>
            <a:bodyPr/>
            <a:lstStyle/>
            <a:p>
              <a:endParaRPr lang="en-US"/>
            </a:p>
          </p:txBody>
        </p:sp>
        <p:sp>
          <p:nvSpPr>
            <p:cNvPr id="120" name="Line 18">
              <a:extLst>
                <a:ext uri="{FF2B5EF4-FFF2-40B4-BE49-F238E27FC236}">
                  <a16:creationId xmlns:a16="http://schemas.microsoft.com/office/drawing/2014/main" id="{DFE19AB9-55FC-46FD-94B6-9452A470A8FB}"/>
                </a:ext>
              </a:extLst>
            </p:cNvPr>
            <p:cNvSpPr>
              <a:spLocks noChangeShapeType="1"/>
            </p:cNvSpPr>
            <p:nvPr/>
          </p:nvSpPr>
          <p:spPr bwMode="auto">
            <a:xfrm flipV="1">
              <a:off x="3358" y="3473"/>
              <a:ext cx="1" cy="35"/>
            </a:xfrm>
            <a:prstGeom prst="line">
              <a:avLst/>
            </a:prstGeom>
            <a:noFill/>
            <a:ln w="6350">
              <a:solidFill>
                <a:srgbClr val="000000"/>
              </a:solidFill>
              <a:round/>
              <a:headEnd/>
              <a:tailEnd/>
            </a:ln>
          </p:spPr>
          <p:txBody>
            <a:bodyPr/>
            <a:lstStyle/>
            <a:p>
              <a:endParaRPr lang="en-US"/>
            </a:p>
          </p:txBody>
        </p:sp>
        <p:sp>
          <p:nvSpPr>
            <p:cNvPr id="121" name="Line 19">
              <a:extLst>
                <a:ext uri="{FF2B5EF4-FFF2-40B4-BE49-F238E27FC236}">
                  <a16:creationId xmlns:a16="http://schemas.microsoft.com/office/drawing/2014/main" id="{4EA28B5A-D0E7-4E73-B87A-18C08A7945F2}"/>
                </a:ext>
              </a:extLst>
            </p:cNvPr>
            <p:cNvSpPr>
              <a:spLocks noChangeShapeType="1"/>
            </p:cNvSpPr>
            <p:nvPr/>
          </p:nvSpPr>
          <p:spPr bwMode="auto">
            <a:xfrm flipV="1">
              <a:off x="3566" y="3473"/>
              <a:ext cx="1" cy="35"/>
            </a:xfrm>
            <a:prstGeom prst="line">
              <a:avLst/>
            </a:prstGeom>
            <a:noFill/>
            <a:ln w="6350">
              <a:solidFill>
                <a:srgbClr val="000000"/>
              </a:solidFill>
              <a:round/>
              <a:headEnd/>
              <a:tailEnd/>
            </a:ln>
          </p:spPr>
          <p:txBody>
            <a:bodyPr/>
            <a:lstStyle/>
            <a:p>
              <a:endParaRPr lang="en-US"/>
            </a:p>
          </p:txBody>
        </p:sp>
        <p:sp>
          <p:nvSpPr>
            <p:cNvPr id="122" name="Line 20">
              <a:extLst>
                <a:ext uri="{FF2B5EF4-FFF2-40B4-BE49-F238E27FC236}">
                  <a16:creationId xmlns:a16="http://schemas.microsoft.com/office/drawing/2014/main" id="{D2DCD24A-B391-4D55-B7C3-1B292CFFE6B3}"/>
                </a:ext>
              </a:extLst>
            </p:cNvPr>
            <p:cNvSpPr>
              <a:spLocks noChangeShapeType="1"/>
            </p:cNvSpPr>
            <p:nvPr/>
          </p:nvSpPr>
          <p:spPr bwMode="auto">
            <a:xfrm flipV="1">
              <a:off x="3774" y="3473"/>
              <a:ext cx="1" cy="35"/>
            </a:xfrm>
            <a:prstGeom prst="line">
              <a:avLst/>
            </a:prstGeom>
            <a:noFill/>
            <a:ln w="6350">
              <a:solidFill>
                <a:srgbClr val="000000"/>
              </a:solidFill>
              <a:round/>
              <a:headEnd/>
              <a:tailEnd/>
            </a:ln>
          </p:spPr>
          <p:txBody>
            <a:bodyPr/>
            <a:lstStyle/>
            <a:p>
              <a:endParaRPr lang="en-US"/>
            </a:p>
          </p:txBody>
        </p:sp>
        <p:sp>
          <p:nvSpPr>
            <p:cNvPr id="123" name="Line 21">
              <a:extLst>
                <a:ext uri="{FF2B5EF4-FFF2-40B4-BE49-F238E27FC236}">
                  <a16:creationId xmlns:a16="http://schemas.microsoft.com/office/drawing/2014/main" id="{87023233-02EE-406B-9983-595CEA0F4CB4}"/>
                </a:ext>
              </a:extLst>
            </p:cNvPr>
            <p:cNvSpPr>
              <a:spLocks noChangeShapeType="1"/>
            </p:cNvSpPr>
            <p:nvPr/>
          </p:nvSpPr>
          <p:spPr bwMode="auto">
            <a:xfrm flipV="1">
              <a:off x="3982" y="3473"/>
              <a:ext cx="1" cy="35"/>
            </a:xfrm>
            <a:prstGeom prst="line">
              <a:avLst/>
            </a:prstGeom>
            <a:noFill/>
            <a:ln w="6350">
              <a:solidFill>
                <a:srgbClr val="000000"/>
              </a:solidFill>
              <a:round/>
              <a:headEnd/>
              <a:tailEnd/>
            </a:ln>
          </p:spPr>
          <p:txBody>
            <a:bodyPr/>
            <a:lstStyle/>
            <a:p>
              <a:endParaRPr lang="en-US"/>
            </a:p>
          </p:txBody>
        </p:sp>
        <p:sp>
          <p:nvSpPr>
            <p:cNvPr id="124" name="Line 22">
              <a:extLst>
                <a:ext uri="{FF2B5EF4-FFF2-40B4-BE49-F238E27FC236}">
                  <a16:creationId xmlns:a16="http://schemas.microsoft.com/office/drawing/2014/main" id="{DA8C34E3-A250-4460-A6A0-3F7B06D85B7A}"/>
                </a:ext>
              </a:extLst>
            </p:cNvPr>
            <p:cNvSpPr>
              <a:spLocks noChangeShapeType="1"/>
            </p:cNvSpPr>
            <p:nvPr/>
          </p:nvSpPr>
          <p:spPr bwMode="auto">
            <a:xfrm flipV="1">
              <a:off x="4187" y="3473"/>
              <a:ext cx="1" cy="35"/>
            </a:xfrm>
            <a:prstGeom prst="line">
              <a:avLst/>
            </a:prstGeom>
            <a:noFill/>
            <a:ln w="6350">
              <a:solidFill>
                <a:srgbClr val="000000"/>
              </a:solidFill>
              <a:round/>
              <a:headEnd/>
              <a:tailEnd/>
            </a:ln>
          </p:spPr>
          <p:txBody>
            <a:bodyPr/>
            <a:lstStyle/>
            <a:p>
              <a:endParaRPr lang="en-US"/>
            </a:p>
          </p:txBody>
        </p:sp>
        <p:sp>
          <p:nvSpPr>
            <p:cNvPr id="125" name="Line 23">
              <a:extLst>
                <a:ext uri="{FF2B5EF4-FFF2-40B4-BE49-F238E27FC236}">
                  <a16:creationId xmlns:a16="http://schemas.microsoft.com/office/drawing/2014/main" id="{46BAD16B-8EA9-4380-A964-6FE61210D7D1}"/>
                </a:ext>
              </a:extLst>
            </p:cNvPr>
            <p:cNvSpPr>
              <a:spLocks noChangeShapeType="1"/>
            </p:cNvSpPr>
            <p:nvPr/>
          </p:nvSpPr>
          <p:spPr bwMode="auto">
            <a:xfrm flipV="1">
              <a:off x="4395" y="3473"/>
              <a:ext cx="1" cy="35"/>
            </a:xfrm>
            <a:prstGeom prst="line">
              <a:avLst/>
            </a:prstGeom>
            <a:noFill/>
            <a:ln w="6350">
              <a:solidFill>
                <a:srgbClr val="000000"/>
              </a:solidFill>
              <a:round/>
              <a:headEnd/>
              <a:tailEnd/>
            </a:ln>
          </p:spPr>
          <p:txBody>
            <a:bodyPr/>
            <a:lstStyle/>
            <a:p>
              <a:endParaRPr lang="en-US"/>
            </a:p>
          </p:txBody>
        </p:sp>
        <p:sp>
          <p:nvSpPr>
            <p:cNvPr id="126" name="Line 24">
              <a:extLst>
                <a:ext uri="{FF2B5EF4-FFF2-40B4-BE49-F238E27FC236}">
                  <a16:creationId xmlns:a16="http://schemas.microsoft.com/office/drawing/2014/main" id="{FF32B13A-292D-40B6-A226-C006C3104CA5}"/>
                </a:ext>
              </a:extLst>
            </p:cNvPr>
            <p:cNvSpPr>
              <a:spLocks noChangeShapeType="1"/>
            </p:cNvSpPr>
            <p:nvPr/>
          </p:nvSpPr>
          <p:spPr bwMode="auto">
            <a:xfrm flipV="1">
              <a:off x="4603" y="3473"/>
              <a:ext cx="1" cy="35"/>
            </a:xfrm>
            <a:prstGeom prst="line">
              <a:avLst/>
            </a:prstGeom>
            <a:noFill/>
            <a:ln w="6350">
              <a:solidFill>
                <a:srgbClr val="000000"/>
              </a:solidFill>
              <a:round/>
              <a:headEnd/>
              <a:tailEnd/>
            </a:ln>
          </p:spPr>
          <p:txBody>
            <a:bodyPr/>
            <a:lstStyle/>
            <a:p>
              <a:endParaRPr lang="en-US"/>
            </a:p>
          </p:txBody>
        </p:sp>
        <p:sp>
          <p:nvSpPr>
            <p:cNvPr id="127" name="Line 25">
              <a:extLst>
                <a:ext uri="{FF2B5EF4-FFF2-40B4-BE49-F238E27FC236}">
                  <a16:creationId xmlns:a16="http://schemas.microsoft.com/office/drawing/2014/main" id="{9D66964D-F600-4C06-8B24-E4DEAE6F30E6}"/>
                </a:ext>
              </a:extLst>
            </p:cNvPr>
            <p:cNvSpPr>
              <a:spLocks noChangeShapeType="1"/>
            </p:cNvSpPr>
            <p:nvPr/>
          </p:nvSpPr>
          <p:spPr bwMode="auto">
            <a:xfrm flipV="1">
              <a:off x="1490" y="1249"/>
              <a:ext cx="1" cy="2259"/>
            </a:xfrm>
            <a:prstGeom prst="line">
              <a:avLst/>
            </a:prstGeom>
            <a:noFill/>
            <a:ln w="6350">
              <a:solidFill>
                <a:srgbClr val="000000"/>
              </a:solidFill>
              <a:round/>
              <a:headEnd/>
              <a:tailEnd/>
            </a:ln>
          </p:spPr>
          <p:txBody>
            <a:bodyPr/>
            <a:lstStyle/>
            <a:p>
              <a:endParaRPr lang="en-US"/>
            </a:p>
          </p:txBody>
        </p:sp>
        <p:sp>
          <p:nvSpPr>
            <p:cNvPr id="128" name="Line 26">
              <a:extLst>
                <a:ext uri="{FF2B5EF4-FFF2-40B4-BE49-F238E27FC236}">
                  <a16:creationId xmlns:a16="http://schemas.microsoft.com/office/drawing/2014/main" id="{DEC2875B-A13B-4BDF-AEEF-74C8754F2FD5}"/>
                </a:ext>
              </a:extLst>
            </p:cNvPr>
            <p:cNvSpPr>
              <a:spLocks noChangeShapeType="1"/>
            </p:cNvSpPr>
            <p:nvPr/>
          </p:nvSpPr>
          <p:spPr bwMode="auto">
            <a:xfrm>
              <a:off x="1492" y="1249"/>
              <a:ext cx="45" cy="1"/>
            </a:xfrm>
            <a:prstGeom prst="line">
              <a:avLst/>
            </a:prstGeom>
            <a:noFill/>
            <a:ln w="6350">
              <a:solidFill>
                <a:srgbClr val="000000"/>
              </a:solidFill>
              <a:round/>
              <a:headEnd/>
              <a:tailEnd/>
            </a:ln>
          </p:spPr>
          <p:txBody>
            <a:bodyPr/>
            <a:lstStyle/>
            <a:p>
              <a:endParaRPr lang="en-US"/>
            </a:p>
          </p:txBody>
        </p:sp>
        <p:sp>
          <p:nvSpPr>
            <p:cNvPr id="129" name="Line 27">
              <a:extLst>
                <a:ext uri="{FF2B5EF4-FFF2-40B4-BE49-F238E27FC236}">
                  <a16:creationId xmlns:a16="http://schemas.microsoft.com/office/drawing/2014/main" id="{68E17394-201A-401D-A046-997A05685540}"/>
                </a:ext>
              </a:extLst>
            </p:cNvPr>
            <p:cNvSpPr>
              <a:spLocks noChangeShapeType="1"/>
            </p:cNvSpPr>
            <p:nvPr/>
          </p:nvSpPr>
          <p:spPr bwMode="auto">
            <a:xfrm>
              <a:off x="1492" y="1702"/>
              <a:ext cx="45" cy="1"/>
            </a:xfrm>
            <a:prstGeom prst="line">
              <a:avLst/>
            </a:prstGeom>
            <a:noFill/>
            <a:ln w="6350">
              <a:solidFill>
                <a:srgbClr val="000000"/>
              </a:solidFill>
              <a:round/>
              <a:headEnd/>
              <a:tailEnd/>
            </a:ln>
          </p:spPr>
          <p:txBody>
            <a:bodyPr/>
            <a:lstStyle/>
            <a:p>
              <a:endParaRPr lang="en-US"/>
            </a:p>
          </p:txBody>
        </p:sp>
        <p:sp>
          <p:nvSpPr>
            <p:cNvPr id="130" name="Line 28">
              <a:extLst>
                <a:ext uri="{FF2B5EF4-FFF2-40B4-BE49-F238E27FC236}">
                  <a16:creationId xmlns:a16="http://schemas.microsoft.com/office/drawing/2014/main" id="{4D42E12C-E34B-4AB9-A32E-5EB0A997D734}"/>
                </a:ext>
              </a:extLst>
            </p:cNvPr>
            <p:cNvSpPr>
              <a:spLocks noChangeShapeType="1"/>
            </p:cNvSpPr>
            <p:nvPr/>
          </p:nvSpPr>
          <p:spPr bwMode="auto">
            <a:xfrm>
              <a:off x="1492" y="2152"/>
              <a:ext cx="45" cy="1"/>
            </a:xfrm>
            <a:prstGeom prst="line">
              <a:avLst/>
            </a:prstGeom>
            <a:noFill/>
            <a:ln w="6350">
              <a:solidFill>
                <a:srgbClr val="000000"/>
              </a:solidFill>
              <a:round/>
              <a:headEnd/>
              <a:tailEnd/>
            </a:ln>
          </p:spPr>
          <p:txBody>
            <a:bodyPr/>
            <a:lstStyle/>
            <a:p>
              <a:endParaRPr lang="en-US"/>
            </a:p>
          </p:txBody>
        </p:sp>
        <p:sp>
          <p:nvSpPr>
            <p:cNvPr id="131" name="Line 29">
              <a:extLst>
                <a:ext uri="{FF2B5EF4-FFF2-40B4-BE49-F238E27FC236}">
                  <a16:creationId xmlns:a16="http://schemas.microsoft.com/office/drawing/2014/main" id="{417194E8-3350-4A81-B582-3FFA0D3B9500}"/>
                </a:ext>
              </a:extLst>
            </p:cNvPr>
            <p:cNvSpPr>
              <a:spLocks noChangeShapeType="1"/>
            </p:cNvSpPr>
            <p:nvPr/>
          </p:nvSpPr>
          <p:spPr bwMode="auto">
            <a:xfrm>
              <a:off x="1492" y="2605"/>
              <a:ext cx="45" cy="1"/>
            </a:xfrm>
            <a:prstGeom prst="line">
              <a:avLst/>
            </a:prstGeom>
            <a:noFill/>
            <a:ln w="6350">
              <a:solidFill>
                <a:srgbClr val="000000"/>
              </a:solidFill>
              <a:round/>
              <a:headEnd/>
              <a:tailEnd/>
            </a:ln>
          </p:spPr>
          <p:txBody>
            <a:bodyPr/>
            <a:lstStyle/>
            <a:p>
              <a:endParaRPr lang="en-US"/>
            </a:p>
          </p:txBody>
        </p:sp>
        <p:sp>
          <p:nvSpPr>
            <p:cNvPr id="132" name="Line 30">
              <a:extLst>
                <a:ext uri="{FF2B5EF4-FFF2-40B4-BE49-F238E27FC236}">
                  <a16:creationId xmlns:a16="http://schemas.microsoft.com/office/drawing/2014/main" id="{90E5409C-7781-4233-97CF-856FB770973D}"/>
                </a:ext>
              </a:extLst>
            </p:cNvPr>
            <p:cNvSpPr>
              <a:spLocks noChangeShapeType="1"/>
            </p:cNvSpPr>
            <p:nvPr/>
          </p:nvSpPr>
          <p:spPr bwMode="auto">
            <a:xfrm>
              <a:off x="1492" y="3058"/>
              <a:ext cx="45" cy="1"/>
            </a:xfrm>
            <a:prstGeom prst="line">
              <a:avLst/>
            </a:prstGeom>
            <a:noFill/>
            <a:ln w="6350">
              <a:solidFill>
                <a:srgbClr val="000000"/>
              </a:solidFill>
              <a:round/>
              <a:headEnd/>
              <a:tailEnd/>
            </a:ln>
          </p:spPr>
          <p:txBody>
            <a:bodyPr/>
            <a:lstStyle/>
            <a:p>
              <a:endParaRPr lang="en-US"/>
            </a:p>
          </p:txBody>
        </p:sp>
        <p:sp>
          <p:nvSpPr>
            <p:cNvPr id="133" name="Line 31">
              <a:extLst>
                <a:ext uri="{FF2B5EF4-FFF2-40B4-BE49-F238E27FC236}">
                  <a16:creationId xmlns:a16="http://schemas.microsoft.com/office/drawing/2014/main" id="{AD2084E4-695F-4F24-815D-3C47E3A94933}"/>
                </a:ext>
              </a:extLst>
            </p:cNvPr>
            <p:cNvSpPr>
              <a:spLocks noChangeShapeType="1"/>
            </p:cNvSpPr>
            <p:nvPr/>
          </p:nvSpPr>
          <p:spPr bwMode="auto">
            <a:xfrm>
              <a:off x="1490" y="3508"/>
              <a:ext cx="3113" cy="1"/>
            </a:xfrm>
            <a:prstGeom prst="line">
              <a:avLst/>
            </a:prstGeom>
            <a:noFill/>
            <a:ln w="6350">
              <a:solidFill>
                <a:srgbClr val="000000"/>
              </a:solidFill>
              <a:round/>
              <a:headEnd/>
              <a:tailEnd/>
            </a:ln>
          </p:spPr>
          <p:txBody>
            <a:bodyPr/>
            <a:lstStyle/>
            <a:p>
              <a:endParaRPr lang="en-US"/>
            </a:p>
          </p:txBody>
        </p:sp>
        <p:sp>
          <p:nvSpPr>
            <p:cNvPr id="134" name="Freeform 32">
              <a:extLst>
                <a:ext uri="{FF2B5EF4-FFF2-40B4-BE49-F238E27FC236}">
                  <a16:creationId xmlns:a16="http://schemas.microsoft.com/office/drawing/2014/main" id="{46055372-1E82-4B85-A5BB-83F8B9C41C92}"/>
                </a:ext>
              </a:extLst>
            </p:cNvPr>
            <p:cNvSpPr>
              <a:spLocks/>
            </p:cNvSpPr>
            <p:nvPr/>
          </p:nvSpPr>
          <p:spPr bwMode="auto">
            <a:xfrm>
              <a:off x="1490" y="1373"/>
              <a:ext cx="3113" cy="2094"/>
            </a:xfrm>
            <a:custGeom>
              <a:avLst/>
              <a:gdLst>
                <a:gd name="T0" fmla="*/ 0 w 3113"/>
                <a:gd name="T1" fmla="*/ 2094 h 2094"/>
                <a:gd name="T2" fmla="*/ 208 w 3113"/>
                <a:gd name="T3" fmla="*/ 1969 h 2094"/>
                <a:gd name="T4" fmla="*/ 416 w 3113"/>
                <a:gd name="T5" fmla="*/ 1775 h 2094"/>
                <a:gd name="T6" fmla="*/ 624 w 3113"/>
                <a:gd name="T7" fmla="*/ 944 h 2094"/>
                <a:gd name="T8" fmla="*/ 831 w 3113"/>
                <a:gd name="T9" fmla="*/ 707 h 2094"/>
                <a:gd name="T10" fmla="*/ 1039 w 3113"/>
                <a:gd name="T11" fmla="*/ 882 h 2094"/>
                <a:gd name="T12" fmla="*/ 1245 w 3113"/>
                <a:gd name="T13" fmla="*/ 1094 h 2094"/>
                <a:gd name="T14" fmla="*/ 1453 w 3113"/>
                <a:gd name="T15" fmla="*/ 771 h 2094"/>
                <a:gd name="T16" fmla="*/ 1660 w 3113"/>
                <a:gd name="T17" fmla="*/ 615 h 2094"/>
                <a:gd name="T18" fmla="*/ 1868 w 3113"/>
                <a:gd name="T19" fmla="*/ 858 h 2094"/>
                <a:gd name="T20" fmla="*/ 2076 w 3113"/>
                <a:gd name="T21" fmla="*/ 267 h 2094"/>
                <a:gd name="T22" fmla="*/ 2284 w 3113"/>
                <a:gd name="T23" fmla="*/ 516 h 2094"/>
                <a:gd name="T24" fmla="*/ 2492 w 3113"/>
                <a:gd name="T25" fmla="*/ 368 h 2094"/>
                <a:gd name="T26" fmla="*/ 2697 w 3113"/>
                <a:gd name="T27" fmla="*/ 319 h 2094"/>
                <a:gd name="T28" fmla="*/ 2905 w 3113"/>
                <a:gd name="T29" fmla="*/ 84 h 2094"/>
                <a:gd name="T30" fmla="*/ 3113 w 3113"/>
                <a:gd name="T31" fmla="*/ 0 h 2094"/>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3113"/>
                <a:gd name="T49" fmla="*/ 0 h 2094"/>
                <a:gd name="T50" fmla="*/ 3113 w 3113"/>
                <a:gd name="T51" fmla="*/ 2094 h 2094"/>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3113" h="2094">
                  <a:moveTo>
                    <a:pt x="0" y="2094"/>
                  </a:moveTo>
                  <a:lnTo>
                    <a:pt x="208" y="1969"/>
                  </a:lnTo>
                  <a:lnTo>
                    <a:pt x="416" y="1775"/>
                  </a:lnTo>
                  <a:lnTo>
                    <a:pt x="624" y="944"/>
                  </a:lnTo>
                  <a:lnTo>
                    <a:pt x="831" y="707"/>
                  </a:lnTo>
                  <a:lnTo>
                    <a:pt x="1039" y="882"/>
                  </a:lnTo>
                  <a:lnTo>
                    <a:pt x="1245" y="1094"/>
                  </a:lnTo>
                  <a:lnTo>
                    <a:pt x="1453" y="771"/>
                  </a:lnTo>
                  <a:lnTo>
                    <a:pt x="1660" y="615"/>
                  </a:lnTo>
                  <a:lnTo>
                    <a:pt x="1868" y="858"/>
                  </a:lnTo>
                  <a:lnTo>
                    <a:pt x="2076" y="267"/>
                  </a:lnTo>
                  <a:lnTo>
                    <a:pt x="2284" y="516"/>
                  </a:lnTo>
                  <a:lnTo>
                    <a:pt x="2492" y="368"/>
                  </a:lnTo>
                  <a:lnTo>
                    <a:pt x="2697" y="319"/>
                  </a:lnTo>
                  <a:lnTo>
                    <a:pt x="2905" y="84"/>
                  </a:lnTo>
                  <a:lnTo>
                    <a:pt x="3113" y="0"/>
                  </a:lnTo>
                </a:path>
              </a:pathLst>
            </a:custGeom>
            <a:noFill/>
            <a:ln w="12700">
              <a:solidFill>
                <a:srgbClr val="000000"/>
              </a:solidFill>
              <a:prstDash val="solid"/>
              <a:round/>
              <a:headEnd/>
              <a:tailEnd/>
            </a:ln>
          </p:spPr>
          <p:txBody>
            <a:bodyPr/>
            <a:lstStyle/>
            <a:p>
              <a:endParaRPr lang="en-US"/>
            </a:p>
          </p:txBody>
        </p:sp>
        <p:sp>
          <p:nvSpPr>
            <p:cNvPr id="135" name="Freeform 33">
              <a:extLst>
                <a:ext uri="{FF2B5EF4-FFF2-40B4-BE49-F238E27FC236}">
                  <a16:creationId xmlns:a16="http://schemas.microsoft.com/office/drawing/2014/main" id="{F540EB8A-48E0-41BA-9C92-614C007F1674}"/>
                </a:ext>
              </a:extLst>
            </p:cNvPr>
            <p:cNvSpPr>
              <a:spLocks/>
            </p:cNvSpPr>
            <p:nvPr/>
          </p:nvSpPr>
          <p:spPr bwMode="auto">
            <a:xfrm>
              <a:off x="1490" y="1315"/>
              <a:ext cx="3113" cy="2158"/>
            </a:xfrm>
            <a:custGeom>
              <a:avLst/>
              <a:gdLst>
                <a:gd name="T0" fmla="*/ 0 w 3113"/>
                <a:gd name="T1" fmla="*/ 2158 h 2158"/>
                <a:gd name="T2" fmla="*/ 208 w 3113"/>
                <a:gd name="T3" fmla="*/ 2082 h 2158"/>
                <a:gd name="T4" fmla="*/ 416 w 3113"/>
                <a:gd name="T5" fmla="*/ 1985 h 2158"/>
                <a:gd name="T6" fmla="*/ 624 w 3113"/>
                <a:gd name="T7" fmla="*/ 1909 h 2158"/>
                <a:gd name="T8" fmla="*/ 831 w 3113"/>
                <a:gd name="T9" fmla="*/ 1854 h 2158"/>
                <a:gd name="T10" fmla="*/ 1039 w 3113"/>
                <a:gd name="T11" fmla="*/ 1817 h 2158"/>
                <a:gd name="T12" fmla="*/ 1245 w 3113"/>
                <a:gd name="T13" fmla="*/ 1671 h 2158"/>
                <a:gd name="T14" fmla="*/ 1453 w 3113"/>
                <a:gd name="T15" fmla="*/ 1362 h 2158"/>
                <a:gd name="T16" fmla="*/ 1660 w 3113"/>
                <a:gd name="T17" fmla="*/ 1128 h 2158"/>
                <a:gd name="T18" fmla="*/ 1868 w 3113"/>
                <a:gd name="T19" fmla="*/ 1062 h 2158"/>
                <a:gd name="T20" fmla="*/ 2076 w 3113"/>
                <a:gd name="T21" fmla="*/ 1025 h 2158"/>
                <a:gd name="T22" fmla="*/ 2284 w 3113"/>
                <a:gd name="T23" fmla="*/ 879 h 2158"/>
                <a:gd name="T24" fmla="*/ 2492 w 3113"/>
                <a:gd name="T25" fmla="*/ 663 h 2158"/>
                <a:gd name="T26" fmla="*/ 2697 w 3113"/>
                <a:gd name="T27" fmla="*/ 611 h 2158"/>
                <a:gd name="T28" fmla="*/ 2905 w 3113"/>
                <a:gd name="T29" fmla="*/ 403 h 2158"/>
                <a:gd name="T30" fmla="*/ 3113 w 3113"/>
                <a:gd name="T31" fmla="*/ 0 h 2158"/>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3113"/>
                <a:gd name="T49" fmla="*/ 0 h 2158"/>
                <a:gd name="T50" fmla="*/ 3113 w 3113"/>
                <a:gd name="T51" fmla="*/ 2158 h 2158"/>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3113" h="2158">
                  <a:moveTo>
                    <a:pt x="0" y="2158"/>
                  </a:moveTo>
                  <a:lnTo>
                    <a:pt x="208" y="2082"/>
                  </a:lnTo>
                  <a:lnTo>
                    <a:pt x="416" y="1985"/>
                  </a:lnTo>
                  <a:lnTo>
                    <a:pt x="624" y="1909"/>
                  </a:lnTo>
                  <a:lnTo>
                    <a:pt x="831" y="1854"/>
                  </a:lnTo>
                  <a:lnTo>
                    <a:pt x="1039" y="1817"/>
                  </a:lnTo>
                  <a:lnTo>
                    <a:pt x="1245" y="1671"/>
                  </a:lnTo>
                  <a:lnTo>
                    <a:pt x="1453" y="1362"/>
                  </a:lnTo>
                  <a:lnTo>
                    <a:pt x="1660" y="1128"/>
                  </a:lnTo>
                  <a:lnTo>
                    <a:pt x="1868" y="1062"/>
                  </a:lnTo>
                  <a:lnTo>
                    <a:pt x="2076" y="1025"/>
                  </a:lnTo>
                  <a:lnTo>
                    <a:pt x="2284" y="879"/>
                  </a:lnTo>
                  <a:lnTo>
                    <a:pt x="2492" y="663"/>
                  </a:lnTo>
                  <a:lnTo>
                    <a:pt x="2697" y="611"/>
                  </a:lnTo>
                  <a:lnTo>
                    <a:pt x="2905" y="403"/>
                  </a:lnTo>
                  <a:lnTo>
                    <a:pt x="3113" y="0"/>
                  </a:lnTo>
                </a:path>
              </a:pathLst>
            </a:custGeom>
            <a:noFill/>
            <a:ln w="12700">
              <a:solidFill>
                <a:srgbClr val="000000"/>
              </a:solidFill>
              <a:prstDash val="solid"/>
              <a:round/>
              <a:headEnd/>
              <a:tailEnd/>
            </a:ln>
          </p:spPr>
          <p:txBody>
            <a:bodyPr/>
            <a:lstStyle/>
            <a:p>
              <a:endParaRPr lang="en-US"/>
            </a:p>
          </p:txBody>
        </p:sp>
        <p:sp>
          <p:nvSpPr>
            <p:cNvPr id="136" name="Freeform 34">
              <a:extLst>
                <a:ext uri="{FF2B5EF4-FFF2-40B4-BE49-F238E27FC236}">
                  <a16:creationId xmlns:a16="http://schemas.microsoft.com/office/drawing/2014/main" id="{211EDEE6-2018-4004-AF5C-623FFB679463}"/>
                </a:ext>
              </a:extLst>
            </p:cNvPr>
            <p:cNvSpPr>
              <a:spLocks/>
            </p:cNvSpPr>
            <p:nvPr/>
          </p:nvSpPr>
          <p:spPr bwMode="auto">
            <a:xfrm>
              <a:off x="1490" y="1527"/>
              <a:ext cx="3113" cy="1936"/>
            </a:xfrm>
            <a:custGeom>
              <a:avLst/>
              <a:gdLst>
                <a:gd name="T0" fmla="*/ 0 w 3113"/>
                <a:gd name="T1" fmla="*/ 1936 h 1936"/>
                <a:gd name="T2" fmla="*/ 208 w 3113"/>
                <a:gd name="T3" fmla="*/ 1893 h 1936"/>
                <a:gd name="T4" fmla="*/ 416 w 3113"/>
                <a:gd name="T5" fmla="*/ 1891 h 1936"/>
                <a:gd name="T6" fmla="*/ 624 w 3113"/>
                <a:gd name="T7" fmla="*/ 1876 h 1936"/>
                <a:gd name="T8" fmla="*/ 831 w 3113"/>
                <a:gd name="T9" fmla="*/ 1743 h 1936"/>
                <a:gd name="T10" fmla="*/ 1039 w 3113"/>
                <a:gd name="T11" fmla="*/ 1617 h 1936"/>
                <a:gd name="T12" fmla="*/ 1245 w 3113"/>
                <a:gd name="T13" fmla="*/ 1492 h 1936"/>
                <a:gd name="T14" fmla="*/ 1453 w 3113"/>
                <a:gd name="T15" fmla="*/ 1317 h 1936"/>
                <a:gd name="T16" fmla="*/ 1660 w 3113"/>
                <a:gd name="T17" fmla="*/ 1142 h 1936"/>
                <a:gd name="T18" fmla="*/ 1868 w 3113"/>
                <a:gd name="T19" fmla="*/ 1037 h 1936"/>
                <a:gd name="T20" fmla="*/ 2076 w 3113"/>
                <a:gd name="T21" fmla="*/ 983 h 1936"/>
                <a:gd name="T22" fmla="*/ 2284 w 3113"/>
                <a:gd name="T23" fmla="*/ 876 h 1936"/>
                <a:gd name="T24" fmla="*/ 2492 w 3113"/>
                <a:gd name="T25" fmla="*/ 658 h 1936"/>
                <a:gd name="T26" fmla="*/ 2697 w 3113"/>
                <a:gd name="T27" fmla="*/ 593 h 1936"/>
                <a:gd name="T28" fmla="*/ 2905 w 3113"/>
                <a:gd name="T29" fmla="*/ 393 h 1936"/>
                <a:gd name="T30" fmla="*/ 3113 w 3113"/>
                <a:gd name="T31" fmla="*/ 0 h 19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3113"/>
                <a:gd name="T49" fmla="*/ 0 h 1936"/>
                <a:gd name="T50" fmla="*/ 3113 w 3113"/>
                <a:gd name="T51" fmla="*/ 1936 h 19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3113" h="1936">
                  <a:moveTo>
                    <a:pt x="0" y="1936"/>
                  </a:moveTo>
                  <a:lnTo>
                    <a:pt x="208" y="1893"/>
                  </a:lnTo>
                  <a:lnTo>
                    <a:pt x="416" y="1891"/>
                  </a:lnTo>
                  <a:lnTo>
                    <a:pt x="624" y="1876"/>
                  </a:lnTo>
                  <a:lnTo>
                    <a:pt x="831" y="1743"/>
                  </a:lnTo>
                  <a:lnTo>
                    <a:pt x="1039" y="1617"/>
                  </a:lnTo>
                  <a:lnTo>
                    <a:pt x="1245" y="1492"/>
                  </a:lnTo>
                  <a:lnTo>
                    <a:pt x="1453" y="1317"/>
                  </a:lnTo>
                  <a:lnTo>
                    <a:pt x="1660" y="1142"/>
                  </a:lnTo>
                  <a:lnTo>
                    <a:pt x="1868" y="1037"/>
                  </a:lnTo>
                  <a:lnTo>
                    <a:pt x="2076" y="983"/>
                  </a:lnTo>
                  <a:lnTo>
                    <a:pt x="2284" y="876"/>
                  </a:lnTo>
                  <a:lnTo>
                    <a:pt x="2492" y="658"/>
                  </a:lnTo>
                  <a:lnTo>
                    <a:pt x="2697" y="593"/>
                  </a:lnTo>
                  <a:lnTo>
                    <a:pt x="2905" y="393"/>
                  </a:lnTo>
                  <a:lnTo>
                    <a:pt x="3113" y="0"/>
                  </a:lnTo>
                </a:path>
              </a:pathLst>
            </a:custGeom>
            <a:noFill/>
            <a:ln w="12700">
              <a:solidFill>
                <a:srgbClr val="000000"/>
              </a:solidFill>
              <a:prstDash val="solid"/>
              <a:round/>
              <a:headEnd/>
              <a:tailEnd/>
            </a:ln>
          </p:spPr>
          <p:txBody>
            <a:bodyPr/>
            <a:lstStyle/>
            <a:p>
              <a:endParaRPr lang="en-US"/>
            </a:p>
          </p:txBody>
        </p:sp>
        <p:sp>
          <p:nvSpPr>
            <p:cNvPr id="137" name="Freeform 35">
              <a:extLst>
                <a:ext uri="{FF2B5EF4-FFF2-40B4-BE49-F238E27FC236}">
                  <a16:creationId xmlns:a16="http://schemas.microsoft.com/office/drawing/2014/main" id="{D5D8EA20-9325-4D82-B8E9-9C1CA72FCA18}"/>
                </a:ext>
              </a:extLst>
            </p:cNvPr>
            <p:cNvSpPr>
              <a:spLocks/>
            </p:cNvSpPr>
            <p:nvPr/>
          </p:nvSpPr>
          <p:spPr bwMode="auto">
            <a:xfrm>
              <a:off x="1490" y="3385"/>
              <a:ext cx="3113" cy="84"/>
            </a:xfrm>
            <a:custGeom>
              <a:avLst/>
              <a:gdLst>
                <a:gd name="T0" fmla="*/ 0 w 3113"/>
                <a:gd name="T1" fmla="*/ 84 h 84"/>
                <a:gd name="T2" fmla="*/ 208 w 3113"/>
                <a:gd name="T3" fmla="*/ 0 h 84"/>
                <a:gd name="T4" fmla="*/ 3113 w 3113"/>
                <a:gd name="T5" fmla="*/ 0 h 84"/>
                <a:gd name="T6" fmla="*/ 0 60000 65536"/>
                <a:gd name="T7" fmla="*/ 0 60000 65536"/>
                <a:gd name="T8" fmla="*/ 0 60000 65536"/>
                <a:gd name="T9" fmla="*/ 0 w 3113"/>
                <a:gd name="T10" fmla="*/ 0 h 84"/>
                <a:gd name="T11" fmla="*/ 3113 w 3113"/>
                <a:gd name="T12" fmla="*/ 84 h 84"/>
              </a:gdLst>
              <a:ahLst/>
              <a:cxnLst>
                <a:cxn ang="T6">
                  <a:pos x="T0" y="T1"/>
                </a:cxn>
                <a:cxn ang="T7">
                  <a:pos x="T2" y="T3"/>
                </a:cxn>
                <a:cxn ang="T8">
                  <a:pos x="T4" y="T5"/>
                </a:cxn>
              </a:cxnLst>
              <a:rect l="T9" t="T10" r="T11" b="T12"/>
              <a:pathLst>
                <a:path w="3113" h="84">
                  <a:moveTo>
                    <a:pt x="0" y="84"/>
                  </a:moveTo>
                  <a:lnTo>
                    <a:pt x="208" y="0"/>
                  </a:lnTo>
                  <a:lnTo>
                    <a:pt x="3113" y="0"/>
                  </a:lnTo>
                </a:path>
              </a:pathLst>
            </a:custGeom>
            <a:noFill/>
            <a:ln w="12700">
              <a:solidFill>
                <a:srgbClr val="000000"/>
              </a:solidFill>
              <a:prstDash val="solid"/>
              <a:round/>
              <a:headEnd/>
              <a:tailEnd/>
            </a:ln>
          </p:spPr>
          <p:txBody>
            <a:bodyPr/>
            <a:lstStyle/>
            <a:p>
              <a:endParaRPr lang="en-US"/>
            </a:p>
          </p:txBody>
        </p:sp>
        <p:sp>
          <p:nvSpPr>
            <p:cNvPr id="138" name="Rectangle 36">
              <a:extLst>
                <a:ext uri="{FF2B5EF4-FFF2-40B4-BE49-F238E27FC236}">
                  <a16:creationId xmlns:a16="http://schemas.microsoft.com/office/drawing/2014/main" id="{5AA6F6D3-4C71-4C8E-81F7-D0D1167CFB60}"/>
                </a:ext>
              </a:extLst>
            </p:cNvPr>
            <p:cNvSpPr>
              <a:spLocks noChangeArrowheads="1"/>
            </p:cNvSpPr>
            <p:nvPr/>
          </p:nvSpPr>
          <p:spPr bwMode="auto">
            <a:xfrm>
              <a:off x="1463" y="3436"/>
              <a:ext cx="27" cy="78"/>
            </a:xfrm>
            <a:prstGeom prst="rect">
              <a:avLst/>
            </a:prstGeom>
            <a:noFill/>
            <a:ln w="9525">
              <a:noFill/>
              <a:miter lim="800000"/>
              <a:headEnd/>
              <a:tailEnd/>
            </a:ln>
          </p:spPr>
          <p:txBody>
            <a:bodyPr wrap="none" lIns="0" tIns="0" rIns="0" bIns="0">
              <a:spAutoFit/>
            </a:bodyPr>
            <a:lstStyle/>
            <a:p>
              <a:r>
                <a:rPr lang="en-US" sz="800">
                  <a:solidFill>
                    <a:srgbClr val="000000"/>
                  </a:solidFill>
                  <a:latin typeface="Monotype Sorts" pitchFamily="2" charset="2"/>
                </a:rPr>
                <a:t>s</a:t>
              </a:r>
              <a:endParaRPr lang="en-US" sz="2400">
                <a:latin typeface="Times New Roman" pitchFamily="18" charset="0"/>
              </a:endParaRPr>
            </a:p>
          </p:txBody>
        </p:sp>
        <p:sp>
          <p:nvSpPr>
            <p:cNvPr id="139" name="Rectangle 37">
              <a:extLst>
                <a:ext uri="{FF2B5EF4-FFF2-40B4-BE49-F238E27FC236}">
                  <a16:creationId xmlns:a16="http://schemas.microsoft.com/office/drawing/2014/main" id="{1FCBBF1F-ACB3-4A27-8349-7E33A16858C3}"/>
                </a:ext>
              </a:extLst>
            </p:cNvPr>
            <p:cNvSpPr>
              <a:spLocks noChangeArrowheads="1"/>
            </p:cNvSpPr>
            <p:nvPr/>
          </p:nvSpPr>
          <p:spPr bwMode="auto">
            <a:xfrm>
              <a:off x="1671" y="3311"/>
              <a:ext cx="27" cy="78"/>
            </a:xfrm>
            <a:prstGeom prst="rect">
              <a:avLst/>
            </a:prstGeom>
            <a:noFill/>
            <a:ln w="9525">
              <a:noFill/>
              <a:miter lim="800000"/>
              <a:headEnd/>
              <a:tailEnd/>
            </a:ln>
          </p:spPr>
          <p:txBody>
            <a:bodyPr wrap="none" lIns="0" tIns="0" rIns="0" bIns="0">
              <a:spAutoFit/>
            </a:bodyPr>
            <a:lstStyle/>
            <a:p>
              <a:r>
                <a:rPr lang="en-US" sz="800">
                  <a:solidFill>
                    <a:srgbClr val="000000"/>
                  </a:solidFill>
                  <a:latin typeface="Monotype Sorts" pitchFamily="2" charset="2"/>
                </a:rPr>
                <a:t>s</a:t>
              </a:r>
              <a:endParaRPr lang="en-US" sz="2400">
                <a:latin typeface="Times New Roman" pitchFamily="18" charset="0"/>
              </a:endParaRPr>
            </a:p>
          </p:txBody>
        </p:sp>
        <p:sp>
          <p:nvSpPr>
            <p:cNvPr id="140" name="Rectangle 38">
              <a:extLst>
                <a:ext uri="{FF2B5EF4-FFF2-40B4-BE49-F238E27FC236}">
                  <a16:creationId xmlns:a16="http://schemas.microsoft.com/office/drawing/2014/main" id="{F574EC11-A7E5-4EE8-AFA1-886B2F893E53}"/>
                </a:ext>
              </a:extLst>
            </p:cNvPr>
            <p:cNvSpPr>
              <a:spLocks noChangeArrowheads="1"/>
            </p:cNvSpPr>
            <p:nvPr/>
          </p:nvSpPr>
          <p:spPr bwMode="auto">
            <a:xfrm>
              <a:off x="1879" y="3118"/>
              <a:ext cx="27" cy="78"/>
            </a:xfrm>
            <a:prstGeom prst="rect">
              <a:avLst/>
            </a:prstGeom>
            <a:noFill/>
            <a:ln w="9525">
              <a:noFill/>
              <a:miter lim="800000"/>
              <a:headEnd/>
              <a:tailEnd/>
            </a:ln>
          </p:spPr>
          <p:txBody>
            <a:bodyPr wrap="none" lIns="0" tIns="0" rIns="0" bIns="0">
              <a:spAutoFit/>
            </a:bodyPr>
            <a:lstStyle/>
            <a:p>
              <a:r>
                <a:rPr lang="en-US" sz="800">
                  <a:solidFill>
                    <a:srgbClr val="000000"/>
                  </a:solidFill>
                  <a:latin typeface="Monotype Sorts" pitchFamily="2" charset="2"/>
                </a:rPr>
                <a:t>s</a:t>
              </a:r>
              <a:endParaRPr lang="en-US" sz="2400">
                <a:latin typeface="Times New Roman" pitchFamily="18" charset="0"/>
              </a:endParaRPr>
            </a:p>
          </p:txBody>
        </p:sp>
        <p:sp>
          <p:nvSpPr>
            <p:cNvPr id="141" name="Rectangle 39">
              <a:extLst>
                <a:ext uri="{FF2B5EF4-FFF2-40B4-BE49-F238E27FC236}">
                  <a16:creationId xmlns:a16="http://schemas.microsoft.com/office/drawing/2014/main" id="{FA039D6D-B490-4ACB-902C-BEE8665AA5ED}"/>
                </a:ext>
              </a:extLst>
            </p:cNvPr>
            <p:cNvSpPr>
              <a:spLocks noChangeArrowheads="1"/>
            </p:cNvSpPr>
            <p:nvPr/>
          </p:nvSpPr>
          <p:spPr bwMode="auto">
            <a:xfrm>
              <a:off x="2085" y="2287"/>
              <a:ext cx="27" cy="78"/>
            </a:xfrm>
            <a:prstGeom prst="rect">
              <a:avLst/>
            </a:prstGeom>
            <a:noFill/>
            <a:ln w="9525">
              <a:noFill/>
              <a:miter lim="800000"/>
              <a:headEnd/>
              <a:tailEnd/>
            </a:ln>
          </p:spPr>
          <p:txBody>
            <a:bodyPr wrap="none" lIns="0" tIns="0" rIns="0" bIns="0">
              <a:spAutoFit/>
            </a:bodyPr>
            <a:lstStyle/>
            <a:p>
              <a:r>
                <a:rPr lang="en-US" sz="800">
                  <a:solidFill>
                    <a:srgbClr val="000000"/>
                  </a:solidFill>
                  <a:latin typeface="Monotype Sorts" pitchFamily="2" charset="2"/>
                </a:rPr>
                <a:t>s</a:t>
              </a:r>
              <a:endParaRPr lang="en-US" sz="2400">
                <a:latin typeface="Times New Roman" pitchFamily="18" charset="0"/>
              </a:endParaRPr>
            </a:p>
          </p:txBody>
        </p:sp>
        <p:sp>
          <p:nvSpPr>
            <p:cNvPr id="142" name="Rectangle 40">
              <a:extLst>
                <a:ext uri="{FF2B5EF4-FFF2-40B4-BE49-F238E27FC236}">
                  <a16:creationId xmlns:a16="http://schemas.microsoft.com/office/drawing/2014/main" id="{62020C18-089E-4284-B972-2FF9B51EFD5E}"/>
                </a:ext>
              </a:extLst>
            </p:cNvPr>
            <p:cNvSpPr>
              <a:spLocks noChangeArrowheads="1"/>
            </p:cNvSpPr>
            <p:nvPr/>
          </p:nvSpPr>
          <p:spPr bwMode="auto">
            <a:xfrm>
              <a:off x="2293" y="2050"/>
              <a:ext cx="27" cy="78"/>
            </a:xfrm>
            <a:prstGeom prst="rect">
              <a:avLst/>
            </a:prstGeom>
            <a:noFill/>
            <a:ln w="9525">
              <a:noFill/>
              <a:miter lim="800000"/>
              <a:headEnd/>
              <a:tailEnd/>
            </a:ln>
          </p:spPr>
          <p:txBody>
            <a:bodyPr wrap="none" lIns="0" tIns="0" rIns="0" bIns="0">
              <a:spAutoFit/>
            </a:bodyPr>
            <a:lstStyle/>
            <a:p>
              <a:r>
                <a:rPr lang="en-US" sz="800">
                  <a:solidFill>
                    <a:srgbClr val="000000"/>
                  </a:solidFill>
                  <a:latin typeface="Monotype Sorts" pitchFamily="2" charset="2"/>
                </a:rPr>
                <a:t>s</a:t>
              </a:r>
              <a:endParaRPr lang="en-US" sz="2400">
                <a:latin typeface="Times New Roman" pitchFamily="18" charset="0"/>
              </a:endParaRPr>
            </a:p>
          </p:txBody>
        </p:sp>
        <p:sp>
          <p:nvSpPr>
            <p:cNvPr id="143" name="Rectangle 41">
              <a:extLst>
                <a:ext uri="{FF2B5EF4-FFF2-40B4-BE49-F238E27FC236}">
                  <a16:creationId xmlns:a16="http://schemas.microsoft.com/office/drawing/2014/main" id="{7087EC93-41DB-422D-A1B1-78EB63D3416F}"/>
                </a:ext>
              </a:extLst>
            </p:cNvPr>
            <p:cNvSpPr>
              <a:spLocks noChangeArrowheads="1"/>
            </p:cNvSpPr>
            <p:nvPr/>
          </p:nvSpPr>
          <p:spPr bwMode="auto">
            <a:xfrm>
              <a:off x="2500" y="2225"/>
              <a:ext cx="27" cy="78"/>
            </a:xfrm>
            <a:prstGeom prst="rect">
              <a:avLst/>
            </a:prstGeom>
            <a:noFill/>
            <a:ln w="9525">
              <a:noFill/>
              <a:miter lim="800000"/>
              <a:headEnd/>
              <a:tailEnd/>
            </a:ln>
          </p:spPr>
          <p:txBody>
            <a:bodyPr wrap="none" lIns="0" tIns="0" rIns="0" bIns="0">
              <a:spAutoFit/>
            </a:bodyPr>
            <a:lstStyle/>
            <a:p>
              <a:r>
                <a:rPr lang="en-US" sz="800">
                  <a:solidFill>
                    <a:srgbClr val="000000"/>
                  </a:solidFill>
                  <a:latin typeface="Monotype Sorts" pitchFamily="2" charset="2"/>
                </a:rPr>
                <a:t>s</a:t>
              </a:r>
              <a:endParaRPr lang="en-US" sz="2400">
                <a:latin typeface="Times New Roman" pitchFamily="18" charset="0"/>
              </a:endParaRPr>
            </a:p>
          </p:txBody>
        </p:sp>
        <p:sp>
          <p:nvSpPr>
            <p:cNvPr id="144" name="Rectangle 42">
              <a:extLst>
                <a:ext uri="{FF2B5EF4-FFF2-40B4-BE49-F238E27FC236}">
                  <a16:creationId xmlns:a16="http://schemas.microsoft.com/office/drawing/2014/main" id="{57BF27F6-BBAE-45E2-ACCB-54C121B3F837}"/>
                </a:ext>
              </a:extLst>
            </p:cNvPr>
            <p:cNvSpPr>
              <a:spLocks noChangeArrowheads="1"/>
            </p:cNvSpPr>
            <p:nvPr/>
          </p:nvSpPr>
          <p:spPr bwMode="auto">
            <a:xfrm>
              <a:off x="2708" y="2437"/>
              <a:ext cx="27" cy="78"/>
            </a:xfrm>
            <a:prstGeom prst="rect">
              <a:avLst/>
            </a:prstGeom>
            <a:noFill/>
            <a:ln w="9525">
              <a:noFill/>
              <a:miter lim="800000"/>
              <a:headEnd/>
              <a:tailEnd/>
            </a:ln>
          </p:spPr>
          <p:txBody>
            <a:bodyPr wrap="none" lIns="0" tIns="0" rIns="0" bIns="0">
              <a:spAutoFit/>
            </a:bodyPr>
            <a:lstStyle/>
            <a:p>
              <a:r>
                <a:rPr lang="en-US" sz="800">
                  <a:solidFill>
                    <a:srgbClr val="000000"/>
                  </a:solidFill>
                  <a:latin typeface="Monotype Sorts" pitchFamily="2" charset="2"/>
                </a:rPr>
                <a:t>s</a:t>
              </a:r>
              <a:endParaRPr lang="en-US" sz="2400">
                <a:latin typeface="Times New Roman" pitchFamily="18" charset="0"/>
              </a:endParaRPr>
            </a:p>
          </p:txBody>
        </p:sp>
        <p:sp>
          <p:nvSpPr>
            <p:cNvPr id="145" name="Rectangle 43">
              <a:extLst>
                <a:ext uri="{FF2B5EF4-FFF2-40B4-BE49-F238E27FC236}">
                  <a16:creationId xmlns:a16="http://schemas.microsoft.com/office/drawing/2014/main" id="{F66EC396-6109-4E0B-9E2E-6BBB6C598B08}"/>
                </a:ext>
              </a:extLst>
            </p:cNvPr>
            <p:cNvSpPr>
              <a:spLocks noChangeArrowheads="1"/>
            </p:cNvSpPr>
            <p:nvPr/>
          </p:nvSpPr>
          <p:spPr bwMode="auto">
            <a:xfrm>
              <a:off x="2916" y="2114"/>
              <a:ext cx="27" cy="78"/>
            </a:xfrm>
            <a:prstGeom prst="rect">
              <a:avLst/>
            </a:prstGeom>
            <a:noFill/>
            <a:ln w="9525">
              <a:noFill/>
              <a:miter lim="800000"/>
              <a:headEnd/>
              <a:tailEnd/>
            </a:ln>
          </p:spPr>
          <p:txBody>
            <a:bodyPr wrap="none" lIns="0" tIns="0" rIns="0" bIns="0">
              <a:spAutoFit/>
            </a:bodyPr>
            <a:lstStyle/>
            <a:p>
              <a:r>
                <a:rPr lang="en-US" sz="800">
                  <a:solidFill>
                    <a:srgbClr val="000000"/>
                  </a:solidFill>
                  <a:latin typeface="Monotype Sorts" pitchFamily="2" charset="2"/>
                </a:rPr>
                <a:t>s</a:t>
              </a:r>
              <a:endParaRPr lang="en-US" sz="2400">
                <a:latin typeface="Times New Roman" pitchFamily="18" charset="0"/>
              </a:endParaRPr>
            </a:p>
          </p:txBody>
        </p:sp>
        <p:sp>
          <p:nvSpPr>
            <p:cNvPr id="146" name="Rectangle 44">
              <a:extLst>
                <a:ext uri="{FF2B5EF4-FFF2-40B4-BE49-F238E27FC236}">
                  <a16:creationId xmlns:a16="http://schemas.microsoft.com/office/drawing/2014/main" id="{26EDDAC4-4F5D-43F2-B063-7768A0C2420F}"/>
                </a:ext>
              </a:extLst>
            </p:cNvPr>
            <p:cNvSpPr>
              <a:spLocks noChangeArrowheads="1"/>
            </p:cNvSpPr>
            <p:nvPr/>
          </p:nvSpPr>
          <p:spPr bwMode="auto">
            <a:xfrm>
              <a:off x="3124" y="1957"/>
              <a:ext cx="27" cy="78"/>
            </a:xfrm>
            <a:prstGeom prst="rect">
              <a:avLst/>
            </a:prstGeom>
            <a:noFill/>
            <a:ln w="9525">
              <a:noFill/>
              <a:miter lim="800000"/>
              <a:headEnd/>
              <a:tailEnd/>
            </a:ln>
          </p:spPr>
          <p:txBody>
            <a:bodyPr wrap="none" lIns="0" tIns="0" rIns="0" bIns="0">
              <a:spAutoFit/>
            </a:bodyPr>
            <a:lstStyle/>
            <a:p>
              <a:r>
                <a:rPr lang="en-US" sz="800">
                  <a:solidFill>
                    <a:srgbClr val="000000"/>
                  </a:solidFill>
                  <a:latin typeface="Monotype Sorts" pitchFamily="2" charset="2"/>
                </a:rPr>
                <a:t>s</a:t>
              </a:r>
              <a:endParaRPr lang="en-US" sz="2400">
                <a:latin typeface="Times New Roman" pitchFamily="18" charset="0"/>
              </a:endParaRPr>
            </a:p>
          </p:txBody>
        </p:sp>
        <p:sp>
          <p:nvSpPr>
            <p:cNvPr id="147" name="Rectangle 45">
              <a:extLst>
                <a:ext uri="{FF2B5EF4-FFF2-40B4-BE49-F238E27FC236}">
                  <a16:creationId xmlns:a16="http://schemas.microsoft.com/office/drawing/2014/main" id="{16435B10-BFC2-4FFE-94CE-50D3FF81CCA2}"/>
                </a:ext>
              </a:extLst>
            </p:cNvPr>
            <p:cNvSpPr>
              <a:spLocks noChangeArrowheads="1"/>
            </p:cNvSpPr>
            <p:nvPr/>
          </p:nvSpPr>
          <p:spPr bwMode="auto">
            <a:xfrm>
              <a:off x="3332" y="2200"/>
              <a:ext cx="27" cy="78"/>
            </a:xfrm>
            <a:prstGeom prst="rect">
              <a:avLst/>
            </a:prstGeom>
            <a:noFill/>
            <a:ln w="9525">
              <a:noFill/>
              <a:miter lim="800000"/>
              <a:headEnd/>
              <a:tailEnd/>
            </a:ln>
          </p:spPr>
          <p:txBody>
            <a:bodyPr wrap="none" lIns="0" tIns="0" rIns="0" bIns="0">
              <a:spAutoFit/>
            </a:bodyPr>
            <a:lstStyle/>
            <a:p>
              <a:r>
                <a:rPr lang="en-US" sz="800">
                  <a:solidFill>
                    <a:srgbClr val="000000"/>
                  </a:solidFill>
                  <a:latin typeface="Monotype Sorts" pitchFamily="2" charset="2"/>
                </a:rPr>
                <a:t>s</a:t>
              </a:r>
              <a:endParaRPr lang="en-US" sz="2400">
                <a:latin typeface="Times New Roman" pitchFamily="18" charset="0"/>
              </a:endParaRPr>
            </a:p>
          </p:txBody>
        </p:sp>
        <p:sp>
          <p:nvSpPr>
            <p:cNvPr id="148" name="Rectangle 46">
              <a:extLst>
                <a:ext uri="{FF2B5EF4-FFF2-40B4-BE49-F238E27FC236}">
                  <a16:creationId xmlns:a16="http://schemas.microsoft.com/office/drawing/2014/main" id="{1BEB3C0E-FFCB-4169-B774-11055CF5FB4E}"/>
                </a:ext>
              </a:extLst>
            </p:cNvPr>
            <p:cNvSpPr>
              <a:spLocks noChangeArrowheads="1"/>
            </p:cNvSpPr>
            <p:nvPr/>
          </p:nvSpPr>
          <p:spPr bwMode="auto">
            <a:xfrm>
              <a:off x="3537" y="1610"/>
              <a:ext cx="27" cy="78"/>
            </a:xfrm>
            <a:prstGeom prst="rect">
              <a:avLst/>
            </a:prstGeom>
            <a:noFill/>
            <a:ln w="9525">
              <a:noFill/>
              <a:miter lim="800000"/>
              <a:headEnd/>
              <a:tailEnd/>
            </a:ln>
          </p:spPr>
          <p:txBody>
            <a:bodyPr wrap="none" lIns="0" tIns="0" rIns="0" bIns="0">
              <a:spAutoFit/>
            </a:bodyPr>
            <a:lstStyle/>
            <a:p>
              <a:r>
                <a:rPr lang="en-US" sz="800">
                  <a:solidFill>
                    <a:srgbClr val="000000"/>
                  </a:solidFill>
                  <a:latin typeface="Monotype Sorts" pitchFamily="2" charset="2"/>
                </a:rPr>
                <a:t>s</a:t>
              </a:r>
              <a:endParaRPr lang="en-US" sz="2400">
                <a:latin typeface="Times New Roman" pitchFamily="18" charset="0"/>
              </a:endParaRPr>
            </a:p>
          </p:txBody>
        </p:sp>
        <p:sp>
          <p:nvSpPr>
            <p:cNvPr id="149" name="Rectangle 47">
              <a:extLst>
                <a:ext uri="{FF2B5EF4-FFF2-40B4-BE49-F238E27FC236}">
                  <a16:creationId xmlns:a16="http://schemas.microsoft.com/office/drawing/2014/main" id="{81F47ABA-7C4E-4B16-8586-ECF3F18BE473}"/>
                </a:ext>
              </a:extLst>
            </p:cNvPr>
            <p:cNvSpPr>
              <a:spLocks noChangeArrowheads="1"/>
            </p:cNvSpPr>
            <p:nvPr/>
          </p:nvSpPr>
          <p:spPr bwMode="auto">
            <a:xfrm>
              <a:off x="3745" y="1859"/>
              <a:ext cx="27" cy="78"/>
            </a:xfrm>
            <a:prstGeom prst="rect">
              <a:avLst/>
            </a:prstGeom>
            <a:noFill/>
            <a:ln w="9525">
              <a:noFill/>
              <a:miter lim="800000"/>
              <a:headEnd/>
              <a:tailEnd/>
            </a:ln>
          </p:spPr>
          <p:txBody>
            <a:bodyPr wrap="none" lIns="0" tIns="0" rIns="0" bIns="0">
              <a:spAutoFit/>
            </a:bodyPr>
            <a:lstStyle/>
            <a:p>
              <a:r>
                <a:rPr lang="en-US" sz="800">
                  <a:solidFill>
                    <a:srgbClr val="000000"/>
                  </a:solidFill>
                  <a:latin typeface="Monotype Sorts" pitchFamily="2" charset="2"/>
                </a:rPr>
                <a:t>s</a:t>
              </a:r>
              <a:endParaRPr lang="en-US" sz="2400">
                <a:latin typeface="Times New Roman" pitchFamily="18" charset="0"/>
              </a:endParaRPr>
            </a:p>
          </p:txBody>
        </p:sp>
        <p:sp>
          <p:nvSpPr>
            <p:cNvPr id="150" name="Rectangle 48">
              <a:extLst>
                <a:ext uri="{FF2B5EF4-FFF2-40B4-BE49-F238E27FC236}">
                  <a16:creationId xmlns:a16="http://schemas.microsoft.com/office/drawing/2014/main" id="{7E5C2C56-EDCE-4DA3-A88E-5F5C21793C44}"/>
                </a:ext>
              </a:extLst>
            </p:cNvPr>
            <p:cNvSpPr>
              <a:spLocks noChangeArrowheads="1"/>
            </p:cNvSpPr>
            <p:nvPr/>
          </p:nvSpPr>
          <p:spPr bwMode="auto">
            <a:xfrm>
              <a:off x="3953" y="1710"/>
              <a:ext cx="27" cy="78"/>
            </a:xfrm>
            <a:prstGeom prst="rect">
              <a:avLst/>
            </a:prstGeom>
            <a:noFill/>
            <a:ln w="9525">
              <a:noFill/>
              <a:miter lim="800000"/>
              <a:headEnd/>
              <a:tailEnd/>
            </a:ln>
          </p:spPr>
          <p:txBody>
            <a:bodyPr wrap="none" lIns="0" tIns="0" rIns="0" bIns="0">
              <a:spAutoFit/>
            </a:bodyPr>
            <a:lstStyle/>
            <a:p>
              <a:r>
                <a:rPr lang="en-US" sz="800">
                  <a:solidFill>
                    <a:srgbClr val="000000"/>
                  </a:solidFill>
                  <a:latin typeface="Monotype Sorts" pitchFamily="2" charset="2"/>
                </a:rPr>
                <a:t>s</a:t>
              </a:r>
              <a:endParaRPr lang="en-US" sz="2400">
                <a:latin typeface="Times New Roman" pitchFamily="18" charset="0"/>
              </a:endParaRPr>
            </a:p>
          </p:txBody>
        </p:sp>
        <p:sp>
          <p:nvSpPr>
            <p:cNvPr id="151" name="Rectangle 49">
              <a:extLst>
                <a:ext uri="{FF2B5EF4-FFF2-40B4-BE49-F238E27FC236}">
                  <a16:creationId xmlns:a16="http://schemas.microsoft.com/office/drawing/2014/main" id="{2741A442-D4B1-4DBA-952F-6D6D0964186C}"/>
                </a:ext>
              </a:extLst>
            </p:cNvPr>
            <p:cNvSpPr>
              <a:spLocks noChangeArrowheads="1"/>
            </p:cNvSpPr>
            <p:nvPr/>
          </p:nvSpPr>
          <p:spPr bwMode="auto">
            <a:xfrm>
              <a:off x="4161" y="1661"/>
              <a:ext cx="27" cy="78"/>
            </a:xfrm>
            <a:prstGeom prst="rect">
              <a:avLst/>
            </a:prstGeom>
            <a:noFill/>
            <a:ln w="9525">
              <a:noFill/>
              <a:miter lim="800000"/>
              <a:headEnd/>
              <a:tailEnd/>
            </a:ln>
          </p:spPr>
          <p:txBody>
            <a:bodyPr wrap="none" lIns="0" tIns="0" rIns="0" bIns="0">
              <a:spAutoFit/>
            </a:bodyPr>
            <a:lstStyle/>
            <a:p>
              <a:r>
                <a:rPr lang="en-US" sz="800">
                  <a:solidFill>
                    <a:srgbClr val="000000"/>
                  </a:solidFill>
                  <a:latin typeface="Monotype Sorts" pitchFamily="2" charset="2"/>
                </a:rPr>
                <a:t>s</a:t>
              </a:r>
              <a:endParaRPr lang="en-US" sz="2400">
                <a:latin typeface="Times New Roman" pitchFamily="18" charset="0"/>
              </a:endParaRPr>
            </a:p>
          </p:txBody>
        </p:sp>
        <p:sp>
          <p:nvSpPr>
            <p:cNvPr id="152" name="Rectangle 50">
              <a:extLst>
                <a:ext uri="{FF2B5EF4-FFF2-40B4-BE49-F238E27FC236}">
                  <a16:creationId xmlns:a16="http://schemas.microsoft.com/office/drawing/2014/main" id="{20E91A57-F818-45B4-9570-6727377D8B7A}"/>
                </a:ext>
              </a:extLst>
            </p:cNvPr>
            <p:cNvSpPr>
              <a:spLocks noChangeArrowheads="1"/>
            </p:cNvSpPr>
            <p:nvPr/>
          </p:nvSpPr>
          <p:spPr bwMode="auto">
            <a:xfrm>
              <a:off x="4368" y="1427"/>
              <a:ext cx="27" cy="78"/>
            </a:xfrm>
            <a:prstGeom prst="rect">
              <a:avLst/>
            </a:prstGeom>
            <a:noFill/>
            <a:ln w="9525">
              <a:noFill/>
              <a:miter lim="800000"/>
              <a:headEnd/>
              <a:tailEnd/>
            </a:ln>
          </p:spPr>
          <p:txBody>
            <a:bodyPr wrap="none" lIns="0" tIns="0" rIns="0" bIns="0">
              <a:spAutoFit/>
            </a:bodyPr>
            <a:lstStyle/>
            <a:p>
              <a:r>
                <a:rPr lang="en-US" sz="800">
                  <a:solidFill>
                    <a:srgbClr val="000000"/>
                  </a:solidFill>
                  <a:latin typeface="Monotype Sorts" pitchFamily="2" charset="2"/>
                </a:rPr>
                <a:t>s</a:t>
              </a:r>
              <a:endParaRPr lang="en-US" sz="2400">
                <a:latin typeface="Times New Roman" pitchFamily="18" charset="0"/>
              </a:endParaRPr>
            </a:p>
          </p:txBody>
        </p:sp>
        <p:sp>
          <p:nvSpPr>
            <p:cNvPr id="153" name="Rectangle 51">
              <a:extLst>
                <a:ext uri="{FF2B5EF4-FFF2-40B4-BE49-F238E27FC236}">
                  <a16:creationId xmlns:a16="http://schemas.microsoft.com/office/drawing/2014/main" id="{EC8BB2B8-B45D-4A00-B500-80D9285975DF}"/>
                </a:ext>
              </a:extLst>
            </p:cNvPr>
            <p:cNvSpPr>
              <a:spLocks noChangeArrowheads="1"/>
            </p:cNvSpPr>
            <p:nvPr/>
          </p:nvSpPr>
          <p:spPr bwMode="auto">
            <a:xfrm>
              <a:off x="4576" y="1342"/>
              <a:ext cx="27" cy="78"/>
            </a:xfrm>
            <a:prstGeom prst="rect">
              <a:avLst/>
            </a:prstGeom>
            <a:noFill/>
            <a:ln w="9525">
              <a:noFill/>
              <a:miter lim="800000"/>
              <a:headEnd/>
              <a:tailEnd/>
            </a:ln>
          </p:spPr>
          <p:txBody>
            <a:bodyPr wrap="none" lIns="0" tIns="0" rIns="0" bIns="0">
              <a:spAutoFit/>
            </a:bodyPr>
            <a:lstStyle/>
            <a:p>
              <a:r>
                <a:rPr lang="en-US" sz="800">
                  <a:solidFill>
                    <a:srgbClr val="000000"/>
                  </a:solidFill>
                  <a:latin typeface="Monotype Sorts" pitchFamily="2" charset="2"/>
                </a:rPr>
                <a:t>s</a:t>
              </a:r>
              <a:endParaRPr lang="en-US" sz="2400">
                <a:latin typeface="Times New Roman" pitchFamily="18" charset="0"/>
              </a:endParaRPr>
            </a:p>
          </p:txBody>
        </p:sp>
        <p:sp>
          <p:nvSpPr>
            <p:cNvPr id="154" name="Rectangle 52">
              <a:extLst>
                <a:ext uri="{FF2B5EF4-FFF2-40B4-BE49-F238E27FC236}">
                  <a16:creationId xmlns:a16="http://schemas.microsoft.com/office/drawing/2014/main" id="{FB2B6744-A2FE-4B4E-B432-0FA4C0D10CD6}"/>
                </a:ext>
              </a:extLst>
            </p:cNvPr>
            <p:cNvSpPr>
              <a:spLocks noChangeArrowheads="1"/>
            </p:cNvSpPr>
            <p:nvPr/>
          </p:nvSpPr>
          <p:spPr bwMode="auto">
            <a:xfrm>
              <a:off x="1465" y="3443"/>
              <a:ext cx="16" cy="78"/>
            </a:xfrm>
            <a:prstGeom prst="rect">
              <a:avLst/>
            </a:prstGeom>
            <a:noFill/>
            <a:ln w="9525">
              <a:noFill/>
              <a:miter lim="800000"/>
              <a:headEnd/>
              <a:tailEnd/>
            </a:ln>
          </p:spPr>
          <p:txBody>
            <a:bodyPr wrap="none" lIns="0" tIns="0" rIns="0" bIns="0">
              <a:spAutoFit/>
            </a:bodyPr>
            <a:lstStyle/>
            <a:p>
              <a:r>
                <a:rPr lang="en-US" sz="800">
                  <a:solidFill>
                    <a:srgbClr val="000000"/>
                  </a:solidFill>
                  <a:latin typeface="Monotype Sorts" pitchFamily="2" charset="2"/>
                </a:rPr>
                <a:t>l</a:t>
              </a:r>
              <a:endParaRPr lang="en-US" sz="2400">
                <a:latin typeface="Times New Roman" pitchFamily="18" charset="0"/>
              </a:endParaRPr>
            </a:p>
          </p:txBody>
        </p:sp>
        <p:sp>
          <p:nvSpPr>
            <p:cNvPr id="155" name="Rectangle 53">
              <a:extLst>
                <a:ext uri="{FF2B5EF4-FFF2-40B4-BE49-F238E27FC236}">
                  <a16:creationId xmlns:a16="http://schemas.microsoft.com/office/drawing/2014/main" id="{FC60791F-822E-43CC-97A7-37C02F6FE23B}"/>
                </a:ext>
              </a:extLst>
            </p:cNvPr>
            <p:cNvSpPr>
              <a:spLocks noChangeArrowheads="1"/>
            </p:cNvSpPr>
            <p:nvPr/>
          </p:nvSpPr>
          <p:spPr bwMode="auto">
            <a:xfrm>
              <a:off x="1673" y="3367"/>
              <a:ext cx="16" cy="78"/>
            </a:xfrm>
            <a:prstGeom prst="rect">
              <a:avLst/>
            </a:prstGeom>
            <a:noFill/>
            <a:ln w="9525">
              <a:noFill/>
              <a:miter lim="800000"/>
              <a:headEnd/>
              <a:tailEnd/>
            </a:ln>
          </p:spPr>
          <p:txBody>
            <a:bodyPr wrap="none" lIns="0" tIns="0" rIns="0" bIns="0">
              <a:spAutoFit/>
            </a:bodyPr>
            <a:lstStyle/>
            <a:p>
              <a:r>
                <a:rPr lang="en-US" sz="800">
                  <a:solidFill>
                    <a:srgbClr val="000000"/>
                  </a:solidFill>
                  <a:latin typeface="Monotype Sorts" pitchFamily="2" charset="2"/>
                </a:rPr>
                <a:t>l</a:t>
              </a:r>
              <a:endParaRPr lang="en-US" sz="2400">
                <a:latin typeface="Times New Roman" pitchFamily="18" charset="0"/>
              </a:endParaRPr>
            </a:p>
          </p:txBody>
        </p:sp>
        <p:sp>
          <p:nvSpPr>
            <p:cNvPr id="156" name="Rectangle 54">
              <a:extLst>
                <a:ext uri="{FF2B5EF4-FFF2-40B4-BE49-F238E27FC236}">
                  <a16:creationId xmlns:a16="http://schemas.microsoft.com/office/drawing/2014/main" id="{5DD7BE2B-7B2A-4179-BD65-7CEC240398F7}"/>
                </a:ext>
              </a:extLst>
            </p:cNvPr>
            <p:cNvSpPr>
              <a:spLocks noChangeArrowheads="1"/>
            </p:cNvSpPr>
            <p:nvPr/>
          </p:nvSpPr>
          <p:spPr bwMode="auto">
            <a:xfrm>
              <a:off x="1881" y="3270"/>
              <a:ext cx="16" cy="78"/>
            </a:xfrm>
            <a:prstGeom prst="rect">
              <a:avLst/>
            </a:prstGeom>
            <a:noFill/>
            <a:ln w="9525">
              <a:noFill/>
              <a:miter lim="800000"/>
              <a:headEnd/>
              <a:tailEnd/>
            </a:ln>
          </p:spPr>
          <p:txBody>
            <a:bodyPr wrap="none" lIns="0" tIns="0" rIns="0" bIns="0">
              <a:spAutoFit/>
            </a:bodyPr>
            <a:lstStyle/>
            <a:p>
              <a:r>
                <a:rPr lang="en-US" sz="800">
                  <a:solidFill>
                    <a:srgbClr val="000000"/>
                  </a:solidFill>
                  <a:latin typeface="Monotype Sorts" pitchFamily="2" charset="2"/>
                </a:rPr>
                <a:t>l</a:t>
              </a:r>
              <a:endParaRPr lang="en-US" sz="2400">
                <a:latin typeface="Times New Roman" pitchFamily="18" charset="0"/>
              </a:endParaRPr>
            </a:p>
          </p:txBody>
        </p:sp>
        <p:sp>
          <p:nvSpPr>
            <p:cNvPr id="157" name="Rectangle 55">
              <a:extLst>
                <a:ext uri="{FF2B5EF4-FFF2-40B4-BE49-F238E27FC236}">
                  <a16:creationId xmlns:a16="http://schemas.microsoft.com/office/drawing/2014/main" id="{D01414BE-0D79-41E7-B834-B0DF40ADD783}"/>
                </a:ext>
              </a:extLst>
            </p:cNvPr>
            <p:cNvSpPr>
              <a:spLocks noChangeArrowheads="1"/>
            </p:cNvSpPr>
            <p:nvPr/>
          </p:nvSpPr>
          <p:spPr bwMode="auto">
            <a:xfrm>
              <a:off x="2089" y="3194"/>
              <a:ext cx="16" cy="78"/>
            </a:xfrm>
            <a:prstGeom prst="rect">
              <a:avLst/>
            </a:prstGeom>
            <a:noFill/>
            <a:ln w="9525">
              <a:noFill/>
              <a:miter lim="800000"/>
              <a:headEnd/>
              <a:tailEnd/>
            </a:ln>
          </p:spPr>
          <p:txBody>
            <a:bodyPr wrap="none" lIns="0" tIns="0" rIns="0" bIns="0">
              <a:spAutoFit/>
            </a:bodyPr>
            <a:lstStyle/>
            <a:p>
              <a:r>
                <a:rPr lang="en-US" sz="800">
                  <a:solidFill>
                    <a:srgbClr val="000000"/>
                  </a:solidFill>
                  <a:latin typeface="Monotype Sorts" pitchFamily="2" charset="2"/>
                </a:rPr>
                <a:t>l</a:t>
              </a:r>
              <a:endParaRPr lang="en-US" sz="2400">
                <a:latin typeface="Times New Roman" pitchFamily="18" charset="0"/>
              </a:endParaRPr>
            </a:p>
          </p:txBody>
        </p:sp>
        <p:sp>
          <p:nvSpPr>
            <p:cNvPr id="158" name="Rectangle 56">
              <a:extLst>
                <a:ext uri="{FF2B5EF4-FFF2-40B4-BE49-F238E27FC236}">
                  <a16:creationId xmlns:a16="http://schemas.microsoft.com/office/drawing/2014/main" id="{5617BA2B-9349-42B4-914B-B92D761DB847}"/>
                </a:ext>
              </a:extLst>
            </p:cNvPr>
            <p:cNvSpPr>
              <a:spLocks noChangeArrowheads="1"/>
            </p:cNvSpPr>
            <p:nvPr/>
          </p:nvSpPr>
          <p:spPr bwMode="auto">
            <a:xfrm>
              <a:off x="2297" y="3138"/>
              <a:ext cx="16" cy="78"/>
            </a:xfrm>
            <a:prstGeom prst="rect">
              <a:avLst/>
            </a:prstGeom>
            <a:noFill/>
            <a:ln w="9525">
              <a:noFill/>
              <a:miter lim="800000"/>
              <a:headEnd/>
              <a:tailEnd/>
            </a:ln>
          </p:spPr>
          <p:txBody>
            <a:bodyPr wrap="none" lIns="0" tIns="0" rIns="0" bIns="0">
              <a:spAutoFit/>
            </a:bodyPr>
            <a:lstStyle/>
            <a:p>
              <a:r>
                <a:rPr lang="en-US" sz="800">
                  <a:solidFill>
                    <a:srgbClr val="000000"/>
                  </a:solidFill>
                  <a:latin typeface="Monotype Sorts" pitchFamily="2" charset="2"/>
                </a:rPr>
                <a:t>l</a:t>
              </a:r>
              <a:endParaRPr lang="en-US" sz="2400">
                <a:latin typeface="Times New Roman" pitchFamily="18" charset="0"/>
              </a:endParaRPr>
            </a:p>
          </p:txBody>
        </p:sp>
        <p:sp>
          <p:nvSpPr>
            <p:cNvPr id="159" name="Rectangle 57">
              <a:extLst>
                <a:ext uri="{FF2B5EF4-FFF2-40B4-BE49-F238E27FC236}">
                  <a16:creationId xmlns:a16="http://schemas.microsoft.com/office/drawing/2014/main" id="{69773E85-BA44-4ECA-9E71-146EC90108BB}"/>
                </a:ext>
              </a:extLst>
            </p:cNvPr>
            <p:cNvSpPr>
              <a:spLocks noChangeArrowheads="1"/>
            </p:cNvSpPr>
            <p:nvPr/>
          </p:nvSpPr>
          <p:spPr bwMode="auto">
            <a:xfrm>
              <a:off x="2504" y="3101"/>
              <a:ext cx="16" cy="78"/>
            </a:xfrm>
            <a:prstGeom prst="rect">
              <a:avLst/>
            </a:prstGeom>
            <a:noFill/>
            <a:ln w="9525">
              <a:noFill/>
              <a:miter lim="800000"/>
              <a:headEnd/>
              <a:tailEnd/>
            </a:ln>
          </p:spPr>
          <p:txBody>
            <a:bodyPr wrap="none" lIns="0" tIns="0" rIns="0" bIns="0">
              <a:spAutoFit/>
            </a:bodyPr>
            <a:lstStyle/>
            <a:p>
              <a:r>
                <a:rPr lang="en-US" sz="800">
                  <a:solidFill>
                    <a:srgbClr val="000000"/>
                  </a:solidFill>
                  <a:latin typeface="Monotype Sorts" pitchFamily="2" charset="2"/>
                </a:rPr>
                <a:t>l</a:t>
              </a:r>
              <a:endParaRPr lang="en-US" sz="2400">
                <a:latin typeface="Times New Roman" pitchFamily="18" charset="0"/>
              </a:endParaRPr>
            </a:p>
          </p:txBody>
        </p:sp>
        <p:sp>
          <p:nvSpPr>
            <p:cNvPr id="160" name="Rectangle 58">
              <a:extLst>
                <a:ext uri="{FF2B5EF4-FFF2-40B4-BE49-F238E27FC236}">
                  <a16:creationId xmlns:a16="http://schemas.microsoft.com/office/drawing/2014/main" id="{5B40EB67-443E-47E9-9ABB-8CAF9B4BE33D}"/>
                </a:ext>
              </a:extLst>
            </p:cNvPr>
            <p:cNvSpPr>
              <a:spLocks noChangeArrowheads="1"/>
            </p:cNvSpPr>
            <p:nvPr/>
          </p:nvSpPr>
          <p:spPr bwMode="auto">
            <a:xfrm>
              <a:off x="2710" y="2955"/>
              <a:ext cx="16" cy="78"/>
            </a:xfrm>
            <a:prstGeom prst="rect">
              <a:avLst/>
            </a:prstGeom>
            <a:noFill/>
            <a:ln w="9525">
              <a:noFill/>
              <a:miter lim="800000"/>
              <a:headEnd/>
              <a:tailEnd/>
            </a:ln>
          </p:spPr>
          <p:txBody>
            <a:bodyPr wrap="none" lIns="0" tIns="0" rIns="0" bIns="0">
              <a:spAutoFit/>
            </a:bodyPr>
            <a:lstStyle/>
            <a:p>
              <a:r>
                <a:rPr lang="en-US" sz="800">
                  <a:solidFill>
                    <a:srgbClr val="000000"/>
                  </a:solidFill>
                  <a:latin typeface="Monotype Sorts" pitchFamily="2" charset="2"/>
                </a:rPr>
                <a:t>l</a:t>
              </a:r>
              <a:endParaRPr lang="en-US" sz="2400">
                <a:latin typeface="Times New Roman" pitchFamily="18" charset="0"/>
              </a:endParaRPr>
            </a:p>
          </p:txBody>
        </p:sp>
        <p:sp>
          <p:nvSpPr>
            <p:cNvPr id="161" name="Rectangle 59">
              <a:extLst>
                <a:ext uri="{FF2B5EF4-FFF2-40B4-BE49-F238E27FC236}">
                  <a16:creationId xmlns:a16="http://schemas.microsoft.com/office/drawing/2014/main" id="{E4DAB7FF-335B-49BD-B692-5CB78592F4BD}"/>
                </a:ext>
              </a:extLst>
            </p:cNvPr>
            <p:cNvSpPr>
              <a:spLocks noChangeArrowheads="1"/>
            </p:cNvSpPr>
            <p:nvPr/>
          </p:nvSpPr>
          <p:spPr bwMode="auto">
            <a:xfrm>
              <a:off x="2918" y="2647"/>
              <a:ext cx="16" cy="78"/>
            </a:xfrm>
            <a:prstGeom prst="rect">
              <a:avLst/>
            </a:prstGeom>
            <a:noFill/>
            <a:ln w="9525">
              <a:noFill/>
              <a:miter lim="800000"/>
              <a:headEnd/>
              <a:tailEnd/>
            </a:ln>
          </p:spPr>
          <p:txBody>
            <a:bodyPr wrap="none" lIns="0" tIns="0" rIns="0" bIns="0">
              <a:spAutoFit/>
            </a:bodyPr>
            <a:lstStyle/>
            <a:p>
              <a:r>
                <a:rPr lang="en-US" sz="800">
                  <a:solidFill>
                    <a:srgbClr val="000000"/>
                  </a:solidFill>
                  <a:latin typeface="Monotype Sorts" pitchFamily="2" charset="2"/>
                </a:rPr>
                <a:t>l</a:t>
              </a:r>
              <a:endParaRPr lang="en-US" sz="2400">
                <a:latin typeface="Times New Roman" pitchFamily="18" charset="0"/>
              </a:endParaRPr>
            </a:p>
          </p:txBody>
        </p:sp>
        <p:sp>
          <p:nvSpPr>
            <p:cNvPr id="162" name="Rectangle 60">
              <a:extLst>
                <a:ext uri="{FF2B5EF4-FFF2-40B4-BE49-F238E27FC236}">
                  <a16:creationId xmlns:a16="http://schemas.microsoft.com/office/drawing/2014/main" id="{2DAD5461-643C-48F9-AAA7-BB1BD73BD22A}"/>
                </a:ext>
              </a:extLst>
            </p:cNvPr>
            <p:cNvSpPr>
              <a:spLocks noChangeArrowheads="1"/>
            </p:cNvSpPr>
            <p:nvPr/>
          </p:nvSpPr>
          <p:spPr bwMode="auto">
            <a:xfrm>
              <a:off x="3126" y="2412"/>
              <a:ext cx="16" cy="78"/>
            </a:xfrm>
            <a:prstGeom prst="rect">
              <a:avLst/>
            </a:prstGeom>
            <a:noFill/>
            <a:ln w="9525">
              <a:noFill/>
              <a:miter lim="800000"/>
              <a:headEnd/>
              <a:tailEnd/>
            </a:ln>
          </p:spPr>
          <p:txBody>
            <a:bodyPr wrap="none" lIns="0" tIns="0" rIns="0" bIns="0">
              <a:spAutoFit/>
            </a:bodyPr>
            <a:lstStyle/>
            <a:p>
              <a:r>
                <a:rPr lang="en-US" sz="800">
                  <a:solidFill>
                    <a:srgbClr val="000000"/>
                  </a:solidFill>
                  <a:latin typeface="Monotype Sorts" pitchFamily="2" charset="2"/>
                </a:rPr>
                <a:t>l</a:t>
              </a:r>
              <a:endParaRPr lang="en-US" sz="2400">
                <a:latin typeface="Times New Roman" pitchFamily="18" charset="0"/>
              </a:endParaRPr>
            </a:p>
          </p:txBody>
        </p:sp>
        <p:sp>
          <p:nvSpPr>
            <p:cNvPr id="163" name="Rectangle 61">
              <a:extLst>
                <a:ext uri="{FF2B5EF4-FFF2-40B4-BE49-F238E27FC236}">
                  <a16:creationId xmlns:a16="http://schemas.microsoft.com/office/drawing/2014/main" id="{1F93709A-2475-4B11-A8A3-6FC96989E49D}"/>
                </a:ext>
              </a:extLst>
            </p:cNvPr>
            <p:cNvSpPr>
              <a:spLocks noChangeArrowheads="1"/>
            </p:cNvSpPr>
            <p:nvPr/>
          </p:nvSpPr>
          <p:spPr bwMode="auto">
            <a:xfrm>
              <a:off x="3334" y="2346"/>
              <a:ext cx="16" cy="78"/>
            </a:xfrm>
            <a:prstGeom prst="rect">
              <a:avLst/>
            </a:prstGeom>
            <a:noFill/>
            <a:ln w="9525">
              <a:noFill/>
              <a:miter lim="800000"/>
              <a:headEnd/>
              <a:tailEnd/>
            </a:ln>
          </p:spPr>
          <p:txBody>
            <a:bodyPr wrap="none" lIns="0" tIns="0" rIns="0" bIns="0">
              <a:spAutoFit/>
            </a:bodyPr>
            <a:lstStyle/>
            <a:p>
              <a:r>
                <a:rPr lang="en-US" sz="800">
                  <a:solidFill>
                    <a:srgbClr val="000000"/>
                  </a:solidFill>
                  <a:latin typeface="Monotype Sorts" pitchFamily="2" charset="2"/>
                </a:rPr>
                <a:t>l</a:t>
              </a:r>
              <a:endParaRPr lang="en-US" sz="2400">
                <a:latin typeface="Times New Roman" pitchFamily="18" charset="0"/>
              </a:endParaRPr>
            </a:p>
          </p:txBody>
        </p:sp>
        <p:sp>
          <p:nvSpPr>
            <p:cNvPr id="164" name="Rectangle 62">
              <a:extLst>
                <a:ext uri="{FF2B5EF4-FFF2-40B4-BE49-F238E27FC236}">
                  <a16:creationId xmlns:a16="http://schemas.microsoft.com/office/drawing/2014/main" id="{CD222DDE-647F-4798-A88B-86788390BC1F}"/>
                </a:ext>
              </a:extLst>
            </p:cNvPr>
            <p:cNvSpPr>
              <a:spLocks noChangeArrowheads="1"/>
            </p:cNvSpPr>
            <p:nvPr/>
          </p:nvSpPr>
          <p:spPr bwMode="auto">
            <a:xfrm>
              <a:off x="3541" y="2309"/>
              <a:ext cx="16" cy="78"/>
            </a:xfrm>
            <a:prstGeom prst="rect">
              <a:avLst/>
            </a:prstGeom>
            <a:noFill/>
            <a:ln w="9525">
              <a:noFill/>
              <a:miter lim="800000"/>
              <a:headEnd/>
              <a:tailEnd/>
            </a:ln>
          </p:spPr>
          <p:txBody>
            <a:bodyPr wrap="none" lIns="0" tIns="0" rIns="0" bIns="0">
              <a:spAutoFit/>
            </a:bodyPr>
            <a:lstStyle/>
            <a:p>
              <a:r>
                <a:rPr lang="en-US" sz="800">
                  <a:solidFill>
                    <a:srgbClr val="000000"/>
                  </a:solidFill>
                  <a:latin typeface="Monotype Sorts" pitchFamily="2" charset="2"/>
                </a:rPr>
                <a:t>l</a:t>
              </a:r>
              <a:endParaRPr lang="en-US" sz="2400">
                <a:latin typeface="Times New Roman" pitchFamily="18" charset="0"/>
              </a:endParaRPr>
            </a:p>
          </p:txBody>
        </p:sp>
        <p:sp>
          <p:nvSpPr>
            <p:cNvPr id="165" name="Rectangle 63">
              <a:extLst>
                <a:ext uri="{FF2B5EF4-FFF2-40B4-BE49-F238E27FC236}">
                  <a16:creationId xmlns:a16="http://schemas.microsoft.com/office/drawing/2014/main" id="{415D56DF-5905-4AEC-82B0-5A1ACA4AF583}"/>
                </a:ext>
              </a:extLst>
            </p:cNvPr>
            <p:cNvSpPr>
              <a:spLocks noChangeArrowheads="1"/>
            </p:cNvSpPr>
            <p:nvPr/>
          </p:nvSpPr>
          <p:spPr bwMode="auto">
            <a:xfrm>
              <a:off x="3749" y="2163"/>
              <a:ext cx="16" cy="78"/>
            </a:xfrm>
            <a:prstGeom prst="rect">
              <a:avLst/>
            </a:prstGeom>
            <a:noFill/>
            <a:ln w="9525">
              <a:noFill/>
              <a:miter lim="800000"/>
              <a:headEnd/>
              <a:tailEnd/>
            </a:ln>
          </p:spPr>
          <p:txBody>
            <a:bodyPr wrap="none" lIns="0" tIns="0" rIns="0" bIns="0">
              <a:spAutoFit/>
            </a:bodyPr>
            <a:lstStyle/>
            <a:p>
              <a:r>
                <a:rPr lang="en-US" sz="800">
                  <a:solidFill>
                    <a:srgbClr val="000000"/>
                  </a:solidFill>
                  <a:latin typeface="Monotype Sorts" pitchFamily="2" charset="2"/>
                </a:rPr>
                <a:t>l</a:t>
              </a:r>
              <a:endParaRPr lang="en-US" sz="2400">
                <a:latin typeface="Times New Roman" pitchFamily="18" charset="0"/>
              </a:endParaRPr>
            </a:p>
          </p:txBody>
        </p:sp>
        <p:sp>
          <p:nvSpPr>
            <p:cNvPr id="166" name="Rectangle 64">
              <a:extLst>
                <a:ext uri="{FF2B5EF4-FFF2-40B4-BE49-F238E27FC236}">
                  <a16:creationId xmlns:a16="http://schemas.microsoft.com/office/drawing/2014/main" id="{9FD51D6A-6697-499C-8988-C00F2B2C9EBB}"/>
                </a:ext>
              </a:extLst>
            </p:cNvPr>
            <p:cNvSpPr>
              <a:spLocks noChangeArrowheads="1"/>
            </p:cNvSpPr>
            <p:nvPr/>
          </p:nvSpPr>
          <p:spPr bwMode="auto">
            <a:xfrm>
              <a:off x="3957" y="1947"/>
              <a:ext cx="16" cy="78"/>
            </a:xfrm>
            <a:prstGeom prst="rect">
              <a:avLst/>
            </a:prstGeom>
            <a:noFill/>
            <a:ln w="9525">
              <a:noFill/>
              <a:miter lim="800000"/>
              <a:headEnd/>
              <a:tailEnd/>
            </a:ln>
          </p:spPr>
          <p:txBody>
            <a:bodyPr wrap="none" lIns="0" tIns="0" rIns="0" bIns="0">
              <a:spAutoFit/>
            </a:bodyPr>
            <a:lstStyle/>
            <a:p>
              <a:r>
                <a:rPr lang="en-US" sz="800">
                  <a:solidFill>
                    <a:srgbClr val="000000"/>
                  </a:solidFill>
                  <a:latin typeface="Monotype Sorts" pitchFamily="2" charset="2"/>
                </a:rPr>
                <a:t>l</a:t>
              </a:r>
              <a:endParaRPr lang="en-US" sz="2400">
                <a:latin typeface="Times New Roman" pitchFamily="18" charset="0"/>
              </a:endParaRPr>
            </a:p>
          </p:txBody>
        </p:sp>
        <p:sp>
          <p:nvSpPr>
            <p:cNvPr id="167" name="Rectangle 65">
              <a:extLst>
                <a:ext uri="{FF2B5EF4-FFF2-40B4-BE49-F238E27FC236}">
                  <a16:creationId xmlns:a16="http://schemas.microsoft.com/office/drawing/2014/main" id="{981ECC79-581F-4385-A9DC-375572EB9AB9}"/>
                </a:ext>
              </a:extLst>
            </p:cNvPr>
            <p:cNvSpPr>
              <a:spLocks noChangeArrowheads="1"/>
            </p:cNvSpPr>
            <p:nvPr/>
          </p:nvSpPr>
          <p:spPr bwMode="auto">
            <a:xfrm>
              <a:off x="4165" y="1896"/>
              <a:ext cx="16" cy="78"/>
            </a:xfrm>
            <a:prstGeom prst="rect">
              <a:avLst/>
            </a:prstGeom>
            <a:noFill/>
            <a:ln w="9525">
              <a:noFill/>
              <a:miter lim="800000"/>
              <a:headEnd/>
              <a:tailEnd/>
            </a:ln>
          </p:spPr>
          <p:txBody>
            <a:bodyPr wrap="none" lIns="0" tIns="0" rIns="0" bIns="0">
              <a:spAutoFit/>
            </a:bodyPr>
            <a:lstStyle/>
            <a:p>
              <a:r>
                <a:rPr lang="en-US" sz="800">
                  <a:solidFill>
                    <a:srgbClr val="000000"/>
                  </a:solidFill>
                  <a:latin typeface="Monotype Sorts" pitchFamily="2" charset="2"/>
                </a:rPr>
                <a:t>l</a:t>
              </a:r>
              <a:endParaRPr lang="en-US" sz="2400">
                <a:latin typeface="Times New Roman" pitchFamily="18" charset="0"/>
              </a:endParaRPr>
            </a:p>
          </p:txBody>
        </p:sp>
        <p:sp>
          <p:nvSpPr>
            <p:cNvPr id="168" name="Rectangle 66">
              <a:extLst>
                <a:ext uri="{FF2B5EF4-FFF2-40B4-BE49-F238E27FC236}">
                  <a16:creationId xmlns:a16="http://schemas.microsoft.com/office/drawing/2014/main" id="{C61645D9-9F61-4B13-A6F9-12014FA561EF}"/>
                </a:ext>
              </a:extLst>
            </p:cNvPr>
            <p:cNvSpPr>
              <a:spLocks noChangeArrowheads="1"/>
            </p:cNvSpPr>
            <p:nvPr/>
          </p:nvSpPr>
          <p:spPr bwMode="auto">
            <a:xfrm>
              <a:off x="4371" y="1688"/>
              <a:ext cx="16" cy="78"/>
            </a:xfrm>
            <a:prstGeom prst="rect">
              <a:avLst/>
            </a:prstGeom>
            <a:noFill/>
            <a:ln w="9525">
              <a:noFill/>
              <a:miter lim="800000"/>
              <a:headEnd/>
              <a:tailEnd/>
            </a:ln>
          </p:spPr>
          <p:txBody>
            <a:bodyPr wrap="none" lIns="0" tIns="0" rIns="0" bIns="0">
              <a:spAutoFit/>
            </a:bodyPr>
            <a:lstStyle/>
            <a:p>
              <a:r>
                <a:rPr lang="en-US" sz="800">
                  <a:solidFill>
                    <a:srgbClr val="000000"/>
                  </a:solidFill>
                  <a:latin typeface="Monotype Sorts" pitchFamily="2" charset="2"/>
                </a:rPr>
                <a:t>l</a:t>
              </a:r>
              <a:endParaRPr lang="en-US" sz="2400">
                <a:latin typeface="Times New Roman" pitchFamily="18" charset="0"/>
              </a:endParaRPr>
            </a:p>
          </p:txBody>
        </p:sp>
        <p:sp>
          <p:nvSpPr>
            <p:cNvPr id="169" name="Rectangle 67">
              <a:extLst>
                <a:ext uri="{FF2B5EF4-FFF2-40B4-BE49-F238E27FC236}">
                  <a16:creationId xmlns:a16="http://schemas.microsoft.com/office/drawing/2014/main" id="{C3AD417C-BC7C-4CD2-A0FE-F13D2468602C}"/>
                </a:ext>
              </a:extLst>
            </p:cNvPr>
            <p:cNvSpPr>
              <a:spLocks noChangeArrowheads="1"/>
            </p:cNvSpPr>
            <p:nvPr/>
          </p:nvSpPr>
          <p:spPr bwMode="auto">
            <a:xfrm>
              <a:off x="4578" y="1285"/>
              <a:ext cx="16" cy="78"/>
            </a:xfrm>
            <a:prstGeom prst="rect">
              <a:avLst/>
            </a:prstGeom>
            <a:noFill/>
            <a:ln w="9525">
              <a:noFill/>
              <a:miter lim="800000"/>
              <a:headEnd/>
              <a:tailEnd/>
            </a:ln>
          </p:spPr>
          <p:txBody>
            <a:bodyPr wrap="none" lIns="0" tIns="0" rIns="0" bIns="0">
              <a:spAutoFit/>
            </a:bodyPr>
            <a:lstStyle/>
            <a:p>
              <a:r>
                <a:rPr lang="en-US" sz="800">
                  <a:solidFill>
                    <a:srgbClr val="000000"/>
                  </a:solidFill>
                  <a:latin typeface="Monotype Sorts" pitchFamily="2" charset="2"/>
                </a:rPr>
                <a:t>l</a:t>
              </a:r>
              <a:endParaRPr lang="en-US" sz="2400">
                <a:latin typeface="Times New Roman" pitchFamily="18" charset="0"/>
              </a:endParaRPr>
            </a:p>
          </p:txBody>
        </p:sp>
        <p:sp>
          <p:nvSpPr>
            <p:cNvPr id="170" name="Rectangle 68">
              <a:extLst>
                <a:ext uri="{FF2B5EF4-FFF2-40B4-BE49-F238E27FC236}">
                  <a16:creationId xmlns:a16="http://schemas.microsoft.com/office/drawing/2014/main" id="{CD0F2EFB-8F74-496C-AF64-8614E62E5A40}"/>
                </a:ext>
              </a:extLst>
            </p:cNvPr>
            <p:cNvSpPr>
              <a:spLocks noChangeArrowheads="1"/>
            </p:cNvSpPr>
            <p:nvPr/>
          </p:nvSpPr>
          <p:spPr bwMode="auto">
            <a:xfrm>
              <a:off x="1467" y="3432"/>
              <a:ext cx="36" cy="78"/>
            </a:xfrm>
            <a:prstGeom prst="rect">
              <a:avLst/>
            </a:prstGeom>
            <a:noFill/>
            <a:ln w="9525">
              <a:noFill/>
              <a:miter lim="800000"/>
              <a:headEnd/>
              <a:tailEnd/>
            </a:ln>
          </p:spPr>
          <p:txBody>
            <a:bodyPr wrap="none" lIns="0" tIns="0" rIns="0" bIns="0">
              <a:spAutoFit/>
            </a:bodyPr>
            <a:lstStyle/>
            <a:p>
              <a:r>
                <a:rPr lang="en-US" sz="800">
                  <a:solidFill>
                    <a:srgbClr val="000000"/>
                  </a:solidFill>
                  <a:latin typeface="Monotype Sorts" pitchFamily="2" charset="2"/>
                </a:rPr>
                <a:t>n</a:t>
              </a:r>
              <a:endParaRPr lang="en-US" sz="2400">
                <a:latin typeface="Times New Roman" pitchFamily="18" charset="0"/>
              </a:endParaRPr>
            </a:p>
          </p:txBody>
        </p:sp>
        <p:sp>
          <p:nvSpPr>
            <p:cNvPr id="171" name="Rectangle 69">
              <a:extLst>
                <a:ext uri="{FF2B5EF4-FFF2-40B4-BE49-F238E27FC236}">
                  <a16:creationId xmlns:a16="http://schemas.microsoft.com/office/drawing/2014/main" id="{64A6BF09-73EE-45A2-B422-3B1769CA9482}"/>
                </a:ext>
              </a:extLst>
            </p:cNvPr>
            <p:cNvSpPr>
              <a:spLocks noChangeArrowheads="1"/>
            </p:cNvSpPr>
            <p:nvPr/>
          </p:nvSpPr>
          <p:spPr bwMode="auto">
            <a:xfrm>
              <a:off x="1675" y="3389"/>
              <a:ext cx="36" cy="78"/>
            </a:xfrm>
            <a:prstGeom prst="rect">
              <a:avLst/>
            </a:prstGeom>
            <a:noFill/>
            <a:ln w="9525">
              <a:noFill/>
              <a:miter lim="800000"/>
              <a:headEnd/>
              <a:tailEnd/>
            </a:ln>
          </p:spPr>
          <p:txBody>
            <a:bodyPr wrap="none" lIns="0" tIns="0" rIns="0" bIns="0">
              <a:spAutoFit/>
            </a:bodyPr>
            <a:lstStyle/>
            <a:p>
              <a:r>
                <a:rPr lang="en-US" sz="800">
                  <a:solidFill>
                    <a:srgbClr val="000000"/>
                  </a:solidFill>
                  <a:latin typeface="Monotype Sorts" pitchFamily="2" charset="2"/>
                </a:rPr>
                <a:t>n</a:t>
              </a:r>
              <a:endParaRPr lang="en-US" sz="2400">
                <a:latin typeface="Times New Roman" pitchFamily="18" charset="0"/>
              </a:endParaRPr>
            </a:p>
          </p:txBody>
        </p:sp>
        <p:sp>
          <p:nvSpPr>
            <p:cNvPr id="172" name="Rectangle 70">
              <a:extLst>
                <a:ext uri="{FF2B5EF4-FFF2-40B4-BE49-F238E27FC236}">
                  <a16:creationId xmlns:a16="http://schemas.microsoft.com/office/drawing/2014/main" id="{81BB584E-6EBB-4290-B015-6EC22C05187D}"/>
                </a:ext>
              </a:extLst>
            </p:cNvPr>
            <p:cNvSpPr>
              <a:spLocks noChangeArrowheads="1"/>
            </p:cNvSpPr>
            <p:nvPr/>
          </p:nvSpPr>
          <p:spPr bwMode="auto">
            <a:xfrm>
              <a:off x="1881" y="3387"/>
              <a:ext cx="36" cy="78"/>
            </a:xfrm>
            <a:prstGeom prst="rect">
              <a:avLst/>
            </a:prstGeom>
            <a:noFill/>
            <a:ln w="9525">
              <a:noFill/>
              <a:miter lim="800000"/>
              <a:headEnd/>
              <a:tailEnd/>
            </a:ln>
          </p:spPr>
          <p:txBody>
            <a:bodyPr wrap="none" lIns="0" tIns="0" rIns="0" bIns="0">
              <a:spAutoFit/>
            </a:bodyPr>
            <a:lstStyle/>
            <a:p>
              <a:r>
                <a:rPr lang="en-US" sz="800">
                  <a:solidFill>
                    <a:srgbClr val="000000"/>
                  </a:solidFill>
                  <a:latin typeface="Monotype Sorts" pitchFamily="2" charset="2"/>
                </a:rPr>
                <a:t>n</a:t>
              </a:r>
              <a:endParaRPr lang="en-US" sz="2400">
                <a:latin typeface="Times New Roman" pitchFamily="18" charset="0"/>
              </a:endParaRPr>
            </a:p>
          </p:txBody>
        </p:sp>
        <p:sp>
          <p:nvSpPr>
            <p:cNvPr id="173" name="Rectangle 71">
              <a:extLst>
                <a:ext uri="{FF2B5EF4-FFF2-40B4-BE49-F238E27FC236}">
                  <a16:creationId xmlns:a16="http://schemas.microsoft.com/office/drawing/2014/main" id="{F722EE92-EAB4-4355-BC01-1D61376357FA}"/>
                </a:ext>
              </a:extLst>
            </p:cNvPr>
            <p:cNvSpPr>
              <a:spLocks noChangeArrowheads="1"/>
            </p:cNvSpPr>
            <p:nvPr/>
          </p:nvSpPr>
          <p:spPr bwMode="auto">
            <a:xfrm>
              <a:off x="2089" y="3373"/>
              <a:ext cx="36" cy="78"/>
            </a:xfrm>
            <a:prstGeom prst="rect">
              <a:avLst/>
            </a:prstGeom>
            <a:noFill/>
            <a:ln w="9525">
              <a:noFill/>
              <a:miter lim="800000"/>
              <a:headEnd/>
              <a:tailEnd/>
            </a:ln>
          </p:spPr>
          <p:txBody>
            <a:bodyPr wrap="none" lIns="0" tIns="0" rIns="0" bIns="0">
              <a:spAutoFit/>
            </a:bodyPr>
            <a:lstStyle/>
            <a:p>
              <a:r>
                <a:rPr lang="en-US" sz="800">
                  <a:solidFill>
                    <a:srgbClr val="000000"/>
                  </a:solidFill>
                  <a:latin typeface="Monotype Sorts" pitchFamily="2" charset="2"/>
                </a:rPr>
                <a:t>n</a:t>
              </a:r>
              <a:endParaRPr lang="en-US" sz="2400">
                <a:latin typeface="Times New Roman" pitchFamily="18" charset="0"/>
              </a:endParaRPr>
            </a:p>
          </p:txBody>
        </p:sp>
        <p:sp>
          <p:nvSpPr>
            <p:cNvPr id="174" name="Rectangle 72">
              <a:extLst>
                <a:ext uri="{FF2B5EF4-FFF2-40B4-BE49-F238E27FC236}">
                  <a16:creationId xmlns:a16="http://schemas.microsoft.com/office/drawing/2014/main" id="{16870540-460F-42AF-9B7A-5F52C2A0A882}"/>
                </a:ext>
              </a:extLst>
            </p:cNvPr>
            <p:cNvSpPr>
              <a:spLocks noChangeArrowheads="1"/>
            </p:cNvSpPr>
            <p:nvPr/>
          </p:nvSpPr>
          <p:spPr bwMode="auto">
            <a:xfrm>
              <a:off x="2297" y="3239"/>
              <a:ext cx="36" cy="78"/>
            </a:xfrm>
            <a:prstGeom prst="rect">
              <a:avLst/>
            </a:prstGeom>
            <a:noFill/>
            <a:ln w="9525">
              <a:noFill/>
              <a:miter lim="800000"/>
              <a:headEnd/>
              <a:tailEnd/>
            </a:ln>
          </p:spPr>
          <p:txBody>
            <a:bodyPr wrap="none" lIns="0" tIns="0" rIns="0" bIns="0">
              <a:spAutoFit/>
            </a:bodyPr>
            <a:lstStyle/>
            <a:p>
              <a:r>
                <a:rPr lang="en-US" sz="800">
                  <a:solidFill>
                    <a:srgbClr val="000000"/>
                  </a:solidFill>
                  <a:latin typeface="Monotype Sorts" pitchFamily="2" charset="2"/>
                </a:rPr>
                <a:t>n</a:t>
              </a:r>
              <a:endParaRPr lang="en-US" sz="2400">
                <a:latin typeface="Times New Roman" pitchFamily="18" charset="0"/>
              </a:endParaRPr>
            </a:p>
          </p:txBody>
        </p:sp>
        <p:sp>
          <p:nvSpPr>
            <p:cNvPr id="175" name="Rectangle 73">
              <a:extLst>
                <a:ext uri="{FF2B5EF4-FFF2-40B4-BE49-F238E27FC236}">
                  <a16:creationId xmlns:a16="http://schemas.microsoft.com/office/drawing/2014/main" id="{553ADFD7-AE06-43D1-8A5E-AEA35FFE0AD4}"/>
                </a:ext>
              </a:extLst>
            </p:cNvPr>
            <p:cNvSpPr>
              <a:spLocks noChangeArrowheads="1"/>
            </p:cNvSpPr>
            <p:nvPr/>
          </p:nvSpPr>
          <p:spPr bwMode="auto">
            <a:xfrm>
              <a:off x="2504" y="3114"/>
              <a:ext cx="36" cy="78"/>
            </a:xfrm>
            <a:prstGeom prst="rect">
              <a:avLst/>
            </a:prstGeom>
            <a:noFill/>
            <a:ln w="9525">
              <a:noFill/>
              <a:miter lim="800000"/>
              <a:headEnd/>
              <a:tailEnd/>
            </a:ln>
          </p:spPr>
          <p:txBody>
            <a:bodyPr wrap="none" lIns="0" tIns="0" rIns="0" bIns="0">
              <a:spAutoFit/>
            </a:bodyPr>
            <a:lstStyle/>
            <a:p>
              <a:r>
                <a:rPr lang="en-US" sz="800">
                  <a:solidFill>
                    <a:srgbClr val="000000"/>
                  </a:solidFill>
                  <a:latin typeface="Monotype Sorts" pitchFamily="2" charset="2"/>
                </a:rPr>
                <a:t>n</a:t>
              </a:r>
              <a:endParaRPr lang="en-US" sz="2400">
                <a:latin typeface="Times New Roman" pitchFamily="18" charset="0"/>
              </a:endParaRPr>
            </a:p>
          </p:txBody>
        </p:sp>
        <p:sp>
          <p:nvSpPr>
            <p:cNvPr id="176" name="Rectangle 74">
              <a:extLst>
                <a:ext uri="{FF2B5EF4-FFF2-40B4-BE49-F238E27FC236}">
                  <a16:creationId xmlns:a16="http://schemas.microsoft.com/office/drawing/2014/main" id="{F711DD33-54AD-42FA-B0BC-AD830F1D2D63}"/>
                </a:ext>
              </a:extLst>
            </p:cNvPr>
            <p:cNvSpPr>
              <a:spLocks noChangeArrowheads="1"/>
            </p:cNvSpPr>
            <p:nvPr/>
          </p:nvSpPr>
          <p:spPr bwMode="auto">
            <a:xfrm>
              <a:off x="2712" y="2988"/>
              <a:ext cx="36" cy="78"/>
            </a:xfrm>
            <a:prstGeom prst="rect">
              <a:avLst/>
            </a:prstGeom>
            <a:noFill/>
            <a:ln w="9525">
              <a:noFill/>
              <a:miter lim="800000"/>
              <a:headEnd/>
              <a:tailEnd/>
            </a:ln>
          </p:spPr>
          <p:txBody>
            <a:bodyPr wrap="none" lIns="0" tIns="0" rIns="0" bIns="0">
              <a:spAutoFit/>
            </a:bodyPr>
            <a:lstStyle/>
            <a:p>
              <a:r>
                <a:rPr lang="en-US" sz="800">
                  <a:solidFill>
                    <a:srgbClr val="000000"/>
                  </a:solidFill>
                  <a:latin typeface="Monotype Sorts" pitchFamily="2" charset="2"/>
                </a:rPr>
                <a:t>n</a:t>
              </a:r>
              <a:endParaRPr lang="en-US" sz="2400">
                <a:latin typeface="Times New Roman" pitchFamily="18" charset="0"/>
              </a:endParaRPr>
            </a:p>
          </p:txBody>
        </p:sp>
        <p:sp>
          <p:nvSpPr>
            <p:cNvPr id="177" name="Rectangle 75">
              <a:extLst>
                <a:ext uri="{FF2B5EF4-FFF2-40B4-BE49-F238E27FC236}">
                  <a16:creationId xmlns:a16="http://schemas.microsoft.com/office/drawing/2014/main" id="{DA80E8BE-E724-4941-8785-1697552A738E}"/>
                </a:ext>
              </a:extLst>
            </p:cNvPr>
            <p:cNvSpPr>
              <a:spLocks noChangeArrowheads="1"/>
            </p:cNvSpPr>
            <p:nvPr/>
          </p:nvSpPr>
          <p:spPr bwMode="auto">
            <a:xfrm>
              <a:off x="2920" y="2813"/>
              <a:ext cx="36" cy="78"/>
            </a:xfrm>
            <a:prstGeom prst="rect">
              <a:avLst/>
            </a:prstGeom>
            <a:noFill/>
            <a:ln w="9525">
              <a:noFill/>
              <a:miter lim="800000"/>
              <a:headEnd/>
              <a:tailEnd/>
            </a:ln>
          </p:spPr>
          <p:txBody>
            <a:bodyPr wrap="none" lIns="0" tIns="0" rIns="0" bIns="0">
              <a:spAutoFit/>
            </a:bodyPr>
            <a:lstStyle/>
            <a:p>
              <a:r>
                <a:rPr lang="en-US" sz="800">
                  <a:solidFill>
                    <a:srgbClr val="000000"/>
                  </a:solidFill>
                  <a:latin typeface="Monotype Sorts" pitchFamily="2" charset="2"/>
                </a:rPr>
                <a:t>n</a:t>
              </a:r>
              <a:endParaRPr lang="en-US" sz="2400">
                <a:latin typeface="Times New Roman" pitchFamily="18" charset="0"/>
              </a:endParaRPr>
            </a:p>
          </p:txBody>
        </p:sp>
        <p:sp>
          <p:nvSpPr>
            <p:cNvPr id="178" name="Rectangle 76">
              <a:extLst>
                <a:ext uri="{FF2B5EF4-FFF2-40B4-BE49-F238E27FC236}">
                  <a16:creationId xmlns:a16="http://schemas.microsoft.com/office/drawing/2014/main" id="{E38BE5F1-E0E6-4C72-9652-9693FB92D420}"/>
                </a:ext>
              </a:extLst>
            </p:cNvPr>
            <p:cNvSpPr>
              <a:spLocks noChangeArrowheads="1"/>
            </p:cNvSpPr>
            <p:nvPr/>
          </p:nvSpPr>
          <p:spPr bwMode="auto">
            <a:xfrm>
              <a:off x="3128" y="2638"/>
              <a:ext cx="36" cy="78"/>
            </a:xfrm>
            <a:prstGeom prst="rect">
              <a:avLst/>
            </a:prstGeom>
            <a:noFill/>
            <a:ln w="9525">
              <a:noFill/>
              <a:miter lim="800000"/>
              <a:headEnd/>
              <a:tailEnd/>
            </a:ln>
          </p:spPr>
          <p:txBody>
            <a:bodyPr wrap="none" lIns="0" tIns="0" rIns="0" bIns="0">
              <a:spAutoFit/>
            </a:bodyPr>
            <a:lstStyle/>
            <a:p>
              <a:r>
                <a:rPr lang="en-US" sz="800">
                  <a:solidFill>
                    <a:srgbClr val="000000"/>
                  </a:solidFill>
                  <a:latin typeface="Monotype Sorts" pitchFamily="2" charset="2"/>
                </a:rPr>
                <a:t>n</a:t>
              </a:r>
              <a:endParaRPr lang="en-US" sz="2400">
                <a:latin typeface="Times New Roman" pitchFamily="18" charset="0"/>
              </a:endParaRPr>
            </a:p>
          </p:txBody>
        </p:sp>
        <p:sp>
          <p:nvSpPr>
            <p:cNvPr id="179" name="Rectangle 77">
              <a:extLst>
                <a:ext uri="{FF2B5EF4-FFF2-40B4-BE49-F238E27FC236}">
                  <a16:creationId xmlns:a16="http://schemas.microsoft.com/office/drawing/2014/main" id="{E067EC2D-D054-4AC5-A30B-C8BE64B4E137}"/>
                </a:ext>
              </a:extLst>
            </p:cNvPr>
            <p:cNvSpPr>
              <a:spLocks noChangeArrowheads="1"/>
            </p:cNvSpPr>
            <p:nvPr/>
          </p:nvSpPr>
          <p:spPr bwMode="auto">
            <a:xfrm>
              <a:off x="3334" y="2533"/>
              <a:ext cx="36" cy="78"/>
            </a:xfrm>
            <a:prstGeom prst="rect">
              <a:avLst/>
            </a:prstGeom>
            <a:noFill/>
            <a:ln w="9525">
              <a:noFill/>
              <a:miter lim="800000"/>
              <a:headEnd/>
              <a:tailEnd/>
            </a:ln>
          </p:spPr>
          <p:txBody>
            <a:bodyPr wrap="none" lIns="0" tIns="0" rIns="0" bIns="0">
              <a:spAutoFit/>
            </a:bodyPr>
            <a:lstStyle/>
            <a:p>
              <a:r>
                <a:rPr lang="en-US" sz="800">
                  <a:solidFill>
                    <a:srgbClr val="000000"/>
                  </a:solidFill>
                  <a:latin typeface="Monotype Sorts" pitchFamily="2" charset="2"/>
                </a:rPr>
                <a:t>n</a:t>
              </a:r>
              <a:endParaRPr lang="en-US" sz="2400">
                <a:latin typeface="Times New Roman" pitchFamily="18" charset="0"/>
              </a:endParaRPr>
            </a:p>
          </p:txBody>
        </p:sp>
        <p:sp>
          <p:nvSpPr>
            <p:cNvPr id="180" name="Rectangle 78">
              <a:extLst>
                <a:ext uri="{FF2B5EF4-FFF2-40B4-BE49-F238E27FC236}">
                  <a16:creationId xmlns:a16="http://schemas.microsoft.com/office/drawing/2014/main" id="{93441520-88A2-46E8-9668-AACDE4C87067}"/>
                </a:ext>
              </a:extLst>
            </p:cNvPr>
            <p:cNvSpPr>
              <a:spLocks noChangeArrowheads="1"/>
            </p:cNvSpPr>
            <p:nvPr/>
          </p:nvSpPr>
          <p:spPr bwMode="auto">
            <a:xfrm>
              <a:off x="3541" y="2480"/>
              <a:ext cx="36" cy="78"/>
            </a:xfrm>
            <a:prstGeom prst="rect">
              <a:avLst/>
            </a:prstGeom>
            <a:noFill/>
            <a:ln w="9525">
              <a:noFill/>
              <a:miter lim="800000"/>
              <a:headEnd/>
              <a:tailEnd/>
            </a:ln>
          </p:spPr>
          <p:txBody>
            <a:bodyPr wrap="none" lIns="0" tIns="0" rIns="0" bIns="0">
              <a:spAutoFit/>
            </a:bodyPr>
            <a:lstStyle/>
            <a:p>
              <a:r>
                <a:rPr lang="en-US" sz="800">
                  <a:solidFill>
                    <a:srgbClr val="000000"/>
                  </a:solidFill>
                  <a:latin typeface="Monotype Sorts" pitchFamily="2" charset="2"/>
                </a:rPr>
                <a:t>n</a:t>
              </a:r>
              <a:endParaRPr lang="en-US" sz="2400">
                <a:latin typeface="Times New Roman" pitchFamily="18" charset="0"/>
              </a:endParaRPr>
            </a:p>
          </p:txBody>
        </p:sp>
        <p:sp>
          <p:nvSpPr>
            <p:cNvPr id="181" name="Rectangle 79">
              <a:extLst>
                <a:ext uri="{FF2B5EF4-FFF2-40B4-BE49-F238E27FC236}">
                  <a16:creationId xmlns:a16="http://schemas.microsoft.com/office/drawing/2014/main" id="{D3490A94-948D-4753-830F-78767261EA43}"/>
                </a:ext>
              </a:extLst>
            </p:cNvPr>
            <p:cNvSpPr>
              <a:spLocks noChangeArrowheads="1"/>
            </p:cNvSpPr>
            <p:nvPr/>
          </p:nvSpPr>
          <p:spPr bwMode="auto">
            <a:xfrm>
              <a:off x="3749" y="2373"/>
              <a:ext cx="36" cy="78"/>
            </a:xfrm>
            <a:prstGeom prst="rect">
              <a:avLst/>
            </a:prstGeom>
            <a:noFill/>
            <a:ln w="9525">
              <a:noFill/>
              <a:miter lim="800000"/>
              <a:headEnd/>
              <a:tailEnd/>
            </a:ln>
          </p:spPr>
          <p:txBody>
            <a:bodyPr wrap="none" lIns="0" tIns="0" rIns="0" bIns="0">
              <a:spAutoFit/>
            </a:bodyPr>
            <a:lstStyle/>
            <a:p>
              <a:r>
                <a:rPr lang="en-US" sz="800">
                  <a:solidFill>
                    <a:srgbClr val="000000"/>
                  </a:solidFill>
                  <a:latin typeface="Monotype Sorts" pitchFamily="2" charset="2"/>
                </a:rPr>
                <a:t>n</a:t>
              </a:r>
              <a:endParaRPr lang="en-US" sz="2400">
                <a:latin typeface="Times New Roman" pitchFamily="18" charset="0"/>
              </a:endParaRPr>
            </a:p>
          </p:txBody>
        </p:sp>
        <p:sp>
          <p:nvSpPr>
            <p:cNvPr id="182" name="Rectangle 80">
              <a:extLst>
                <a:ext uri="{FF2B5EF4-FFF2-40B4-BE49-F238E27FC236}">
                  <a16:creationId xmlns:a16="http://schemas.microsoft.com/office/drawing/2014/main" id="{CC757673-B41C-45C1-A329-68FC7C65253B}"/>
                </a:ext>
              </a:extLst>
            </p:cNvPr>
            <p:cNvSpPr>
              <a:spLocks noChangeArrowheads="1"/>
            </p:cNvSpPr>
            <p:nvPr/>
          </p:nvSpPr>
          <p:spPr bwMode="auto">
            <a:xfrm>
              <a:off x="3957" y="2155"/>
              <a:ext cx="36" cy="78"/>
            </a:xfrm>
            <a:prstGeom prst="rect">
              <a:avLst/>
            </a:prstGeom>
            <a:noFill/>
            <a:ln w="9525">
              <a:noFill/>
              <a:miter lim="800000"/>
              <a:headEnd/>
              <a:tailEnd/>
            </a:ln>
          </p:spPr>
          <p:txBody>
            <a:bodyPr wrap="none" lIns="0" tIns="0" rIns="0" bIns="0">
              <a:spAutoFit/>
            </a:bodyPr>
            <a:lstStyle/>
            <a:p>
              <a:r>
                <a:rPr lang="en-US" sz="800">
                  <a:solidFill>
                    <a:srgbClr val="000000"/>
                  </a:solidFill>
                  <a:latin typeface="Monotype Sorts" pitchFamily="2" charset="2"/>
                </a:rPr>
                <a:t>n</a:t>
              </a:r>
              <a:endParaRPr lang="en-US" sz="2400">
                <a:latin typeface="Times New Roman" pitchFamily="18" charset="0"/>
              </a:endParaRPr>
            </a:p>
          </p:txBody>
        </p:sp>
        <p:sp>
          <p:nvSpPr>
            <p:cNvPr id="183" name="Rectangle 81">
              <a:extLst>
                <a:ext uri="{FF2B5EF4-FFF2-40B4-BE49-F238E27FC236}">
                  <a16:creationId xmlns:a16="http://schemas.microsoft.com/office/drawing/2014/main" id="{F449A7E9-E5A8-4535-A877-B422BF092A61}"/>
                </a:ext>
              </a:extLst>
            </p:cNvPr>
            <p:cNvSpPr>
              <a:spLocks noChangeArrowheads="1"/>
            </p:cNvSpPr>
            <p:nvPr/>
          </p:nvSpPr>
          <p:spPr bwMode="auto">
            <a:xfrm>
              <a:off x="4165" y="2089"/>
              <a:ext cx="36" cy="78"/>
            </a:xfrm>
            <a:prstGeom prst="rect">
              <a:avLst/>
            </a:prstGeom>
            <a:noFill/>
            <a:ln w="9525">
              <a:noFill/>
              <a:miter lim="800000"/>
              <a:headEnd/>
              <a:tailEnd/>
            </a:ln>
          </p:spPr>
          <p:txBody>
            <a:bodyPr wrap="none" lIns="0" tIns="0" rIns="0" bIns="0">
              <a:spAutoFit/>
            </a:bodyPr>
            <a:lstStyle/>
            <a:p>
              <a:r>
                <a:rPr lang="en-US" sz="800">
                  <a:solidFill>
                    <a:srgbClr val="000000"/>
                  </a:solidFill>
                  <a:latin typeface="Monotype Sorts" pitchFamily="2" charset="2"/>
                </a:rPr>
                <a:t>n</a:t>
              </a:r>
              <a:endParaRPr lang="en-US" sz="2400">
                <a:latin typeface="Times New Roman" pitchFamily="18" charset="0"/>
              </a:endParaRPr>
            </a:p>
          </p:txBody>
        </p:sp>
        <p:sp>
          <p:nvSpPr>
            <p:cNvPr id="184" name="Rectangle 82">
              <a:extLst>
                <a:ext uri="{FF2B5EF4-FFF2-40B4-BE49-F238E27FC236}">
                  <a16:creationId xmlns:a16="http://schemas.microsoft.com/office/drawing/2014/main" id="{AAF38138-9F42-4EB8-811D-0FFE7ED7A0AD}"/>
                </a:ext>
              </a:extLst>
            </p:cNvPr>
            <p:cNvSpPr>
              <a:spLocks noChangeArrowheads="1"/>
            </p:cNvSpPr>
            <p:nvPr/>
          </p:nvSpPr>
          <p:spPr bwMode="auto">
            <a:xfrm>
              <a:off x="4373" y="1889"/>
              <a:ext cx="36" cy="78"/>
            </a:xfrm>
            <a:prstGeom prst="rect">
              <a:avLst/>
            </a:prstGeom>
            <a:noFill/>
            <a:ln w="9525">
              <a:noFill/>
              <a:miter lim="800000"/>
              <a:headEnd/>
              <a:tailEnd/>
            </a:ln>
          </p:spPr>
          <p:txBody>
            <a:bodyPr wrap="none" lIns="0" tIns="0" rIns="0" bIns="0">
              <a:spAutoFit/>
            </a:bodyPr>
            <a:lstStyle/>
            <a:p>
              <a:r>
                <a:rPr lang="en-US" sz="800">
                  <a:solidFill>
                    <a:srgbClr val="000000"/>
                  </a:solidFill>
                  <a:latin typeface="Monotype Sorts" pitchFamily="2" charset="2"/>
                </a:rPr>
                <a:t>n</a:t>
              </a:r>
              <a:endParaRPr lang="en-US" sz="2400">
                <a:latin typeface="Times New Roman" pitchFamily="18" charset="0"/>
              </a:endParaRPr>
            </a:p>
          </p:txBody>
        </p:sp>
        <p:sp>
          <p:nvSpPr>
            <p:cNvPr id="185" name="Rectangle 83">
              <a:extLst>
                <a:ext uri="{FF2B5EF4-FFF2-40B4-BE49-F238E27FC236}">
                  <a16:creationId xmlns:a16="http://schemas.microsoft.com/office/drawing/2014/main" id="{141ABC43-2C4F-4408-BF5E-3CA71B821788}"/>
                </a:ext>
              </a:extLst>
            </p:cNvPr>
            <p:cNvSpPr>
              <a:spLocks noChangeArrowheads="1"/>
            </p:cNvSpPr>
            <p:nvPr/>
          </p:nvSpPr>
          <p:spPr bwMode="auto">
            <a:xfrm>
              <a:off x="4580" y="1497"/>
              <a:ext cx="36" cy="78"/>
            </a:xfrm>
            <a:prstGeom prst="rect">
              <a:avLst/>
            </a:prstGeom>
            <a:noFill/>
            <a:ln w="9525">
              <a:noFill/>
              <a:miter lim="800000"/>
              <a:headEnd/>
              <a:tailEnd/>
            </a:ln>
          </p:spPr>
          <p:txBody>
            <a:bodyPr wrap="none" lIns="0" tIns="0" rIns="0" bIns="0">
              <a:spAutoFit/>
            </a:bodyPr>
            <a:lstStyle/>
            <a:p>
              <a:r>
                <a:rPr lang="en-US" sz="800">
                  <a:solidFill>
                    <a:srgbClr val="000000"/>
                  </a:solidFill>
                  <a:latin typeface="Monotype Sorts" pitchFamily="2" charset="2"/>
                </a:rPr>
                <a:t>n</a:t>
              </a:r>
              <a:endParaRPr lang="en-US" sz="2400">
                <a:latin typeface="Times New Roman" pitchFamily="18" charset="0"/>
              </a:endParaRPr>
            </a:p>
          </p:txBody>
        </p:sp>
        <p:sp>
          <p:nvSpPr>
            <p:cNvPr id="186" name="Rectangle 84">
              <a:extLst>
                <a:ext uri="{FF2B5EF4-FFF2-40B4-BE49-F238E27FC236}">
                  <a16:creationId xmlns:a16="http://schemas.microsoft.com/office/drawing/2014/main" id="{31FFC5F4-24EA-4E44-B3AB-A39B708D1A6E}"/>
                </a:ext>
              </a:extLst>
            </p:cNvPr>
            <p:cNvSpPr>
              <a:spLocks noChangeArrowheads="1"/>
            </p:cNvSpPr>
            <p:nvPr/>
          </p:nvSpPr>
          <p:spPr bwMode="auto">
            <a:xfrm>
              <a:off x="1465" y="3439"/>
              <a:ext cx="36" cy="78"/>
            </a:xfrm>
            <a:prstGeom prst="rect">
              <a:avLst/>
            </a:prstGeom>
            <a:noFill/>
            <a:ln w="9525">
              <a:noFill/>
              <a:miter lim="800000"/>
              <a:headEnd/>
              <a:tailEnd/>
            </a:ln>
          </p:spPr>
          <p:txBody>
            <a:bodyPr wrap="none" lIns="0" tIns="0" rIns="0" bIns="0">
              <a:spAutoFit/>
            </a:bodyPr>
            <a:lstStyle/>
            <a:p>
              <a:r>
                <a:rPr lang="en-US" sz="800">
                  <a:solidFill>
                    <a:srgbClr val="000000"/>
                  </a:solidFill>
                  <a:latin typeface="Monotype Sorts" pitchFamily="2" charset="2"/>
                </a:rPr>
                <a:t>u</a:t>
              </a:r>
              <a:endParaRPr lang="en-US" sz="2400">
                <a:latin typeface="Times New Roman" pitchFamily="18" charset="0"/>
              </a:endParaRPr>
            </a:p>
          </p:txBody>
        </p:sp>
        <p:sp>
          <p:nvSpPr>
            <p:cNvPr id="187" name="Rectangle 85">
              <a:extLst>
                <a:ext uri="{FF2B5EF4-FFF2-40B4-BE49-F238E27FC236}">
                  <a16:creationId xmlns:a16="http://schemas.microsoft.com/office/drawing/2014/main" id="{F60BF375-A2FA-4964-85AE-50F254FA8881}"/>
                </a:ext>
              </a:extLst>
            </p:cNvPr>
            <p:cNvSpPr>
              <a:spLocks noChangeArrowheads="1"/>
            </p:cNvSpPr>
            <p:nvPr/>
          </p:nvSpPr>
          <p:spPr bwMode="auto">
            <a:xfrm>
              <a:off x="1673" y="3354"/>
              <a:ext cx="2779" cy="78"/>
            </a:xfrm>
            <a:prstGeom prst="rect">
              <a:avLst/>
            </a:prstGeom>
            <a:noFill/>
            <a:ln w="9525">
              <a:noFill/>
              <a:miter lim="800000"/>
              <a:headEnd/>
              <a:tailEnd/>
            </a:ln>
          </p:spPr>
          <p:txBody>
            <a:bodyPr wrap="none" lIns="0" tIns="0" rIns="0" bIns="0">
              <a:spAutoFit/>
            </a:bodyPr>
            <a:lstStyle/>
            <a:p>
              <a:r>
                <a:rPr lang="en-US" sz="800">
                  <a:solidFill>
                    <a:srgbClr val="000000"/>
                  </a:solidFill>
                  <a:latin typeface="Monotype Sorts" pitchFamily="2" charset="2"/>
                </a:rPr>
                <a:t>U         U         u        u         u         u         u        u         u         u         u        u         u         u        u</a:t>
              </a:r>
              <a:endParaRPr lang="en-US" sz="2400">
                <a:latin typeface="Times New Roman" pitchFamily="18" charset="0"/>
              </a:endParaRPr>
            </a:p>
          </p:txBody>
        </p:sp>
        <p:sp>
          <p:nvSpPr>
            <p:cNvPr id="188" name="Rectangle 86">
              <a:extLst>
                <a:ext uri="{FF2B5EF4-FFF2-40B4-BE49-F238E27FC236}">
                  <a16:creationId xmlns:a16="http://schemas.microsoft.com/office/drawing/2014/main" id="{CD689626-3980-402A-BA51-8B78323BF817}"/>
                </a:ext>
              </a:extLst>
            </p:cNvPr>
            <p:cNvSpPr>
              <a:spLocks noChangeArrowheads="1"/>
            </p:cNvSpPr>
            <p:nvPr/>
          </p:nvSpPr>
          <p:spPr bwMode="auto">
            <a:xfrm>
              <a:off x="2801" y="3642"/>
              <a:ext cx="715" cy="87"/>
            </a:xfrm>
            <a:prstGeom prst="rect">
              <a:avLst/>
            </a:prstGeom>
            <a:noFill/>
            <a:ln w="9525">
              <a:noFill/>
              <a:miter lim="800000"/>
              <a:headEnd/>
              <a:tailEnd/>
            </a:ln>
          </p:spPr>
          <p:txBody>
            <a:bodyPr wrap="none" lIns="0" tIns="0" rIns="0" bIns="0">
              <a:spAutoFit/>
            </a:bodyPr>
            <a:lstStyle/>
            <a:p>
              <a:r>
                <a:rPr lang="en-US" sz="900">
                  <a:solidFill>
                    <a:srgbClr val="000000"/>
                  </a:solidFill>
                  <a:latin typeface="Arial" charset="0"/>
                </a:rPr>
                <a:t>Number of processors</a:t>
              </a:r>
              <a:endParaRPr lang="en-US" sz="2400">
                <a:latin typeface="Times New Roman" pitchFamily="18" charset="0"/>
              </a:endParaRPr>
            </a:p>
          </p:txBody>
        </p:sp>
        <p:sp>
          <p:nvSpPr>
            <p:cNvPr id="189" name="Rectangle 87">
              <a:extLst>
                <a:ext uri="{FF2B5EF4-FFF2-40B4-BE49-F238E27FC236}">
                  <a16:creationId xmlns:a16="http://schemas.microsoft.com/office/drawing/2014/main" id="{C48D2124-7F5E-46D1-9642-68E4E2EAEC53}"/>
                </a:ext>
              </a:extLst>
            </p:cNvPr>
            <p:cNvSpPr>
              <a:spLocks noChangeArrowheads="1"/>
            </p:cNvSpPr>
            <p:nvPr/>
          </p:nvSpPr>
          <p:spPr bwMode="auto">
            <a:xfrm rot="16200000">
              <a:off x="1279" y="2368"/>
              <a:ext cx="44" cy="87"/>
            </a:xfrm>
            <a:prstGeom prst="rect">
              <a:avLst/>
            </a:prstGeom>
            <a:noFill/>
            <a:ln w="9525">
              <a:noFill/>
              <a:miter lim="800000"/>
              <a:headEnd/>
              <a:tailEnd/>
            </a:ln>
          </p:spPr>
          <p:txBody>
            <a:bodyPr wrap="none" lIns="0" tIns="0" rIns="0" bIns="0">
              <a:spAutoFit/>
            </a:bodyPr>
            <a:lstStyle/>
            <a:p>
              <a:r>
                <a:rPr lang="en-US" sz="900">
                  <a:solidFill>
                    <a:srgbClr val="000000"/>
                  </a:solidFill>
                  <a:latin typeface="Arial" charset="0"/>
                </a:rPr>
                <a:t>T</a:t>
              </a:r>
              <a:endParaRPr lang="en-US" sz="2400">
                <a:latin typeface="Times New Roman" pitchFamily="18" charset="0"/>
              </a:endParaRPr>
            </a:p>
          </p:txBody>
        </p:sp>
        <p:sp>
          <p:nvSpPr>
            <p:cNvPr id="190" name="Rectangle 88">
              <a:extLst>
                <a:ext uri="{FF2B5EF4-FFF2-40B4-BE49-F238E27FC236}">
                  <a16:creationId xmlns:a16="http://schemas.microsoft.com/office/drawing/2014/main" id="{0AB90233-14F5-4763-AAA3-13EF0BC5D31E}"/>
                </a:ext>
              </a:extLst>
            </p:cNvPr>
            <p:cNvSpPr>
              <a:spLocks noChangeArrowheads="1"/>
            </p:cNvSpPr>
            <p:nvPr/>
          </p:nvSpPr>
          <p:spPr bwMode="auto">
            <a:xfrm rot="16200000">
              <a:off x="1220" y="2270"/>
              <a:ext cx="162" cy="87"/>
            </a:xfrm>
            <a:prstGeom prst="rect">
              <a:avLst/>
            </a:prstGeom>
            <a:noFill/>
            <a:ln w="9525">
              <a:noFill/>
              <a:miter lim="800000"/>
              <a:headEnd/>
              <a:tailEnd/>
            </a:ln>
          </p:spPr>
          <p:txBody>
            <a:bodyPr wrap="none" lIns="0" tIns="0" rIns="0" bIns="0">
              <a:spAutoFit/>
            </a:bodyPr>
            <a:lstStyle/>
            <a:p>
              <a:r>
                <a:rPr lang="en-US" sz="900">
                  <a:solidFill>
                    <a:srgbClr val="000000"/>
                  </a:solidFill>
                  <a:latin typeface="Arial" charset="0"/>
                </a:rPr>
                <a:t>ime (</a:t>
              </a:r>
              <a:endParaRPr lang="en-US" sz="2400">
                <a:latin typeface="Times New Roman" pitchFamily="18" charset="0"/>
              </a:endParaRPr>
            </a:p>
          </p:txBody>
        </p:sp>
        <p:sp>
          <p:nvSpPr>
            <p:cNvPr id="191" name="Rectangle 89">
              <a:extLst>
                <a:ext uri="{FF2B5EF4-FFF2-40B4-BE49-F238E27FC236}">
                  <a16:creationId xmlns:a16="http://schemas.microsoft.com/office/drawing/2014/main" id="{E1E8BFE2-0E04-45D3-BB97-BA341DD6604E}"/>
                </a:ext>
              </a:extLst>
            </p:cNvPr>
            <p:cNvSpPr>
              <a:spLocks noChangeArrowheads="1"/>
            </p:cNvSpPr>
            <p:nvPr/>
          </p:nvSpPr>
          <p:spPr bwMode="auto">
            <a:xfrm rot="16200000">
              <a:off x="1274" y="2176"/>
              <a:ext cx="41" cy="87"/>
            </a:xfrm>
            <a:prstGeom prst="rect">
              <a:avLst/>
            </a:prstGeom>
            <a:noFill/>
            <a:ln w="9525">
              <a:noFill/>
              <a:miter lim="800000"/>
              <a:headEnd/>
              <a:tailEnd/>
            </a:ln>
          </p:spPr>
          <p:txBody>
            <a:bodyPr wrap="none" lIns="0" tIns="0" rIns="0" bIns="0">
              <a:spAutoFit/>
            </a:bodyPr>
            <a:lstStyle/>
            <a:p>
              <a:r>
                <a:rPr lang="en-US" sz="900">
                  <a:solidFill>
                    <a:srgbClr val="000000"/>
                  </a:solidFill>
                  <a:latin typeface="Symbol" pitchFamily="18" charset="2"/>
                </a:rPr>
                <a:t>m</a:t>
              </a:r>
              <a:endParaRPr lang="en-US" sz="2400">
                <a:latin typeface="Times New Roman" pitchFamily="18" charset="0"/>
              </a:endParaRPr>
            </a:p>
          </p:txBody>
        </p:sp>
        <p:sp>
          <p:nvSpPr>
            <p:cNvPr id="192" name="Rectangle 90">
              <a:extLst>
                <a:ext uri="{FF2B5EF4-FFF2-40B4-BE49-F238E27FC236}">
                  <a16:creationId xmlns:a16="http://schemas.microsoft.com/office/drawing/2014/main" id="{80453F67-F218-4EF3-9298-59ECFBD16DF7}"/>
                </a:ext>
              </a:extLst>
            </p:cNvPr>
            <p:cNvSpPr>
              <a:spLocks noChangeArrowheads="1"/>
            </p:cNvSpPr>
            <p:nvPr/>
          </p:nvSpPr>
          <p:spPr bwMode="auto">
            <a:xfrm rot="16200000">
              <a:off x="1271" y="2125"/>
              <a:ext cx="61" cy="87"/>
            </a:xfrm>
            <a:prstGeom prst="rect">
              <a:avLst/>
            </a:prstGeom>
            <a:noFill/>
            <a:ln w="9525">
              <a:noFill/>
              <a:miter lim="800000"/>
              <a:headEnd/>
              <a:tailEnd/>
            </a:ln>
          </p:spPr>
          <p:txBody>
            <a:bodyPr wrap="none" lIns="0" tIns="0" rIns="0" bIns="0">
              <a:spAutoFit/>
            </a:bodyPr>
            <a:lstStyle/>
            <a:p>
              <a:r>
                <a:rPr lang="en-US" sz="900">
                  <a:solidFill>
                    <a:srgbClr val="000000"/>
                  </a:solidFill>
                  <a:latin typeface="Arial" charset="0"/>
                </a:rPr>
                <a:t>s)</a:t>
              </a:r>
              <a:endParaRPr lang="en-US" sz="2400">
                <a:latin typeface="Times New Roman" pitchFamily="18" charset="0"/>
              </a:endParaRPr>
            </a:p>
          </p:txBody>
        </p:sp>
        <p:sp>
          <p:nvSpPr>
            <p:cNvPr id="193" name="Rectangle 91">
              <a:extLst>
                <a:ext uri="{FF2B5EF4-FFF2-40B4-BE49-F238E27FC236}">
                  <a16:creationId xmlns:a16="http://schemas.microsoft.com/office/drawing/2014/main" id="{AEC54524-CA6D-4CB9-B5E4-21676B9FF1F9}"/>
                </a:ext>
              </a:extLst>
            </p:cNvPr>
            <p:cNvSpPr>
              <a:spLocks noChangeArrowheads="1"/>
            </p:cNvSpPr>
            <p:nvPr/>
          </p:nvSpPr>
          <p:spPr bwMode="auto">
            <a:xfrm>
              <a:off x="3527" y="3526"/>
              <a:ext cx="81" cy="87"/>
            </a:xfrm>
            <a:prstGeom prst="rect">
              <a:avLst/>
            </a:prstGeom>
            <a:noFill/>
            <a:ln w="9525">
              <a:noFill/>
              <a:miter lim="800000"/>
              <a:headEnd/>
              <a:tailEnd/>
            </a:ln>
          </p:spPr>
          <p:txBody>
            <a:bodyPr wrap="none" lIns="0" tIns="0" rIns="0" bIns="0">
              <a:spAutoFit/>
            </a:bodyPr>
            <a:lstStyle/>
            <a:p>
              <a:r>
                <a:rPr lang="en-US" sz="900">
                  <a:solidFill>
                    <a:srgbClr val="000000"/>
                  </a:solidFill>
                  <a:latin typeface="Arial" charset="0"/>
                </a:rPr>
                <a:t>11</a:t>
              </a:r>
              <a:endParaRPr lang="en-US" sz="2400">
                <a:latin typeface="Times New Roman" pitchFamily="18" charset="0"/>
              </a:endParaRPr>
            </a:p>
          </p:txBody>
        </p:sp>
        <p:sp>
          <p:nvSpPr>
            <p:cNvPr id="194" name="Rectangle 92">
              <a:extLst>
                <a:ext uri="{FF2B5EF4-FFF2-40B4-BE49-F238E27FC236}">
                  <a16:creationId xmlns:a16="http://schemas.microsoft.com/office/drawing/2014/main" id="{5ACD33AF-228A-48C6-9B65-69B48FA844E3}"/>
                </a:ext>
              </a:extLst>
            </p:cNvPr>
            <p:cNvSpPr>
              <a:spLocks noChangeArrowheads="1"/>
            </p:cNvSpPr>
            <p:nvPr/>
          </p:nvSpPr>
          <p:spPr bwMode="auto">
            <a:xfrm>
              <a:off x="3943" y="3526"/>
              <a:ext cx="81" cy="87"/>
            </a:xfrm>
            <a:prstGeom prst="rect">
              <a:avLst/>
            </a:prstGeom>
            <a:noFill/>
            <a:ln w="9525">
              <a:noFill/>
              <a:miter lim="800000"/>
              <a:headEnd/>
              <a:tailEnd/>
            </a:ln>
          </p:spPr>
          <p:txBody>
            <a:bodyPr wrap="none" lIns="0" tIns="0" rIns="0" bIns="0">
              <a:spAutoFit/>
            </a:bodyPr>
            <a:lstStyle/>
            <a:p>
              <a:r>
                <a:rPr lang="en-US" sz="900">
                  <a:solidFill>
                    <a:srgbClr val="000000"/>
                  </a:solidFill>
                  <a:latin typeface="Arial" charset="0"/>
                </a:rPr>
                <a:t>13</a:t>
              </a:r>
              <a:endParaRPr lang="en-US" sz="2400">
                <a:latin typeface="Times New Roman" pitchFamily="18" charset="0"/>
              </a:endParaRPr>
            </a:p>
          </p:txBody>
        </p:sp>
        <p:sp>
          <p:nvSpPr>
            <p:cNvPr id="195" name="Rectangle 93">
              <a:extLst>
                <a:ext uri="{FF2B5EF4-FFF2-40B4-BE49-F238E27FC236}">
                  <a16:creationId xmlns:a16="http://schemas.microsoft.com/office/drawing/2014/main" id="{23221E37-E55B-4F33-B1EC-BB7FA246E0D6}"/>
                </a:ext>
              </a:extLst>
            </p:cNvPr>
            <p:cNvSpPr>
              <a:spLocks noChangeArrowheads="1"/>
            </p:cNvSpPr>
            <p:nvPr/>
          </p:nvSpPr>
          <p:spPr bwMode="auto">
            <a:xfrm>
              <a:off x="4356" y="3526"/>
              <a:ext cx="81" cy="87"/>
            </a:xfrm>
            <a:prstGeom prst="rect">
              <a:avLst/>
            </a:prstGeom>
            <a:noFill/>
            <a:ln w="9525">
              <a:noFill/>
              <a:miter lim="800000"/>
              <a:headEnd/>
              <a:tailEnd/>
            </a:ln>
          </p:spPr>
          <p:txBody>
            <a:bodyPr wrap="none" lIns="0" tIns="0" rIns="0" bIns="0">
              <a:spAutoFit/>
            </a:bodyPr>
            <a:lstStyle/>
            <a:p>
              <a:r>
                <a:rPr lang="en-US" sz="900">
                  <a:solidFill>
                    <a:srgbClr val="000000"/>
                  </a:solidFill>
                  <a:latin typeface="Arial" charset="0"/>
                </a:rPr>
                <a:t>15</a:t>
              </a:r>
              <a:endParaRPr lang="en-US" sz="2400">
                <a:latin typeface="Times New Roman" pitchFamily="18" charset="0"/>
              </a:endParaRPr>
            </a:p>
          </p:txBody>
        </p:sp>
        <p:sp>
          <p:nvSpPr>
            <p:cNvPr id="196" name="Rectangle 94">
              <a:extLst>
                <a:ext uri="{FF2B5EF4-FFF2-40B4-BE49-F238E27FC236}">
                  <a16:creationId xmlns:a16="http://schemas.microsoft.com/office/drawing/2014/main" id="{A48FC968-3C58-4D55-B81F-B14DAA2F8104}"/>
                </a:ext>
              </a:extLst>
            </p:cNvPr>
            <p:cNvSpPr>
              <a:spLocks noChangeArrowheads="1"/>
            </p:cNvSpPr>
            <p:nvPr/>
          </p:nvSpPr>
          <p:spPr bwMode="auto">
            <a:xfrm>
              <a:off x="1420" y="3465"/>
              <a:ext cx="40" cy="87"/>
            </a:xfrm>
            <a:prstGeom prst="rect">
              <a:avLst/>
            </a:prstGeom>
            <a:noFill/>
            <a:ln w="9525">
              <a:noFill/>
              <a:miter lim="800000"/>
              <a:headEnd/>
              <a:tailEnd/>
            </a:ln>
          </p:spPr>
          <p:txBody>
            <a:bodyPr wrap="none" lIns="0" tIns="0" rIns="0" bIns="0">
              <a:spAutoFit/>
            </a:bodyPr>
            <a:lstStyle/>
            <a:p>
              <a:r>
                <a:rPr lang="en-US" sz="900">
                  <a:solidFill>
                    <a:srgbClr val="000000"/>
                  </a:solidFill>
                  <a:latin typeface="Arial" charset="0"/>
                </a:rPr>
                <a:t>0</a:t>
              </a:r>
              <a:endParaRPr lang="en-US" sz="2400">
                <a:latin typeface="Times New Roman" pitchFamily="18" charset="0"/>
              </a:endParaRPr>
            </a:p>
          </p:txBody>
        </p:sp>
        <p:sp>
          <p:nvSpPr>
            <p:cNvPr id="197" name="Rectangle 95">
              <a:extLst>
                <a:ext uri="{FF2B5EF4-FFF2-40B4-BE49-F238E27FC236}">
                  <a16:creationId xmlns:a16="http://schemas.microsoft.com/office/drawing/2014/main" id="{40CC6711-1F40-43C2-AC52-C4AF9A2FEBC6}"/>
                </a:ext>
              </a:extLst>
            </p:cNvPr>
            <p:cNvSpPr>
              <a:spLocks noChangeArrowheads="1"/>
            </p:cNvSpPr>
            <p:nvPr/>
          </p:nvSpPr>
          <p:spPr bwMode="auto">
            <a:xfrm>
              <a:off x="1420" y="3238"/>
              <a:ext cx="40" cy="87"/>
            </a:xfrm>
            <a:prstGeom prst="rect">
              <a:avLst/>
            </a:prstGeom>
            <a:noFill/>
            <a:ln w="9525">
              <a:noFill/>
              <a:miter lim="800000"/>
              <a:headEnd/>
              <a:tailEnd/>
            </a:ln>
          </p:spPr>
          <p:txBody>
            <a:bodyPr wrap="none" lIns="0" tIns="0" rIns="0" bIns="0">
              <a:spAutoFit/>
            </a:bodyPr>
            <a:lstStyle/>
            <a:p>
              <a:r>
                <a:rPr lang="en-US" sz="900">
                  <a:solidFill>
                    <a:srgbClr val="000000"/>
                  </a:solidFill>
                  <a:latin typeface="Arial" charset="0"/>
                </a:rPr>
                <a:t>2</a:t>
              </a:r>
              <a:endParaRPr lang="en-US" sz="2400">
                <a:latin typeface="Times New Roman" pitchFamily="18" charset="0"/>
              </a:endParaRPr>
            </a:p>
          </p:txBody>
        </p:sp>
        <p:sp>
          <p:nvSpPr>
            <p:cNvPr id="198" name="Rectangle 96">
              <a:extLst>
                <a:ext uri="{FF2B5EF4-FFF2-40B4-BE49-F238E27FC236}">
                  <a16:creationId xmlns:a16="http://schemas.microsoft.com/office/drawing/2014/main" id="{FE4CE927-AE1D-46C4-8003-1D3D7271128B}"/>
                </a:ext>
              </a:extLst>
            </p:cNvPr>
            <p:cNvSpPr>
              <a:spLocks noChangeArrowheads="1"/>
            </p:cNvSpPr>
            <p:nvPr/>
          </p:nvSpPr>
          <p:spPr bwMode="auto">
            <a:xfrm>
              <a:off x="1420" y="3012"/>
              <a:ext cx="40" cy="87"/>
            </a:xfrm>
            <a:prstGeom prst="rect">
              <a:avLst/>
            </a:prstGeom>
            <a:noFill/>
            <a:ln w="9525">
              <a:noFill/>
              <a:miter lim="800000"/>
              <a:headEnd/>
              <a:tailEnd/>
            </a:ln>
          </p:spPr>
          <p:txBody>
            <a:bodyPr wrap="none" lIns="0" tIns="0" rIns="0" bIns="0">
              <a:spAutoFit/>
            </a:bodyPr>
            <a:lstStyle/>
            <a:p>
              <a:r>
                <a:rPr lang="en-US" sz="900">
                  <a:solidFill>
                    <a:srgbClr val="000000"/>
                  </a:solidFill>
                  <a:latin typeface="Arial" charset="0"/>
                </a:rPr>
                <a:t>4</a:t>
              </a:r>
              <a:endParaRPr lang="en-US" sz="2400">
                <a:latin typeface="Times New Roman" pitchFamily="18" charset="0"/>
              </a:endParaRPr>
            </a:p>
          </p:txBody>
        </p:sp>
        <p:sp>
          <p:nvSpPr>
            <p:cNvPr id="199" name="Rectangle 97">
              <a:extLst>
                <a:ext uri="{FF2B5EF4-FFF2-40B4-BE49-F238E27FC236}">
                  <a16:creationId xmlns:a16="http://schemas.microsoft.com/office/drawing/2014/main" id="{6FB9B23D-C501-4F86-856C-E55160FAD04E}"/>
                </a:ext>
              </a:extLst>
            </p:cNvPr>
            <p:cNvSpPr>
              <a:spLocks noChangeArrowheads="1"/>
            </p:cNvSpPr>
            <p:nvPr/>
          </p:nvSpPr>
          <p:spPr bwMode="auto">
            <a:xfrm>
              <a:off x="1420" y="2788"/>
              <a:ext cx="40" cy="87"/>
            </a:xfrm>
            <a:prstGeom prst="rect">
              <a:avLst/>
            </a:prstGeom>
            <a:noFill/>
            <a:ln w="9525">
              <a:noFill/>
              <a:miter lim="800000"/>
              <a:headEnd/>
              <a:tailEnd/>
            </a:ln>
          </p:spPr>
          <p:txBody>
            <a:bodyPr wrap="none" lIns="0" tIns="0" rIns="0" bIns="0">
              <a:spAutoFit/>
            </a:bodyPr>
            <a:lstStyle/>
            <a:p>
              <a:r>
                <a:rPr lang="en-US" sz="900">
                  <a:solidFill>
                    <a:srgbClr val="000000"/>
                  </a:solidFill>
                  <a:latin typeface="Arial" charset="0"/>
                </a:rPr>
                <a:t>6</a:t>
              </a:r>
              <a:endParaRPr lang="en-US" sz="2400">
                <a:latin typeface="Times New Roman" pitchFamily="18" charset="0"/>
              </a:endParaRPr>
            </a:p>
          </p:txBody>
        </p:sp>
        <p:sp>
          <p:nvSpPr>
            <p:cNvPr id="200" name="Rectangle 98">
              <a:extLst>
                <a:ext uri="{FF2B5EF4-FFF2-40B4-BE49-F238E27FC236}">
                  <a16:creationId xmlns:a16="http://schemas.microsoft.com/office/drawing/2014/main" id="{CB87E813-3D61-489E-B304-B1E30BBE1291}"/>
                </a:ext>
              </a:extLst>
            </p:cNvPr>
            <p:cNvSpPr>
              <a:spLocks noChangeArrowheads="1"/>
            </p:cNvSpPr>
            <p:nvPr/>
          </p:nvSpPr>
          <p:spPr bwMode="auto">
            <a:xfrm>
              <a:off x="1420" y="2562"/>
              <a:ext cx="40" cy="87"/>
            </a:xfrm>
            <a:prstGeom prst="rect">
              <a:avLst/>
            </a:prstGeom>
            <a:noFill/>
            <a:ln w="9525">
              <a:noFill/>
              <a:miter lim="800000"/>
              <a:headEnd/>
              <a:tailEnd/>
            </a:ln>
          </p:spPr>
          <p:txBody>
            <a:bodyPr wrap="none" lIns="0" tIns="0" rIns="0" bIns="0">
              <a:spAutoFit/>
            </a:bodyPr>
            <a:lstStyle/>
            <a:p>
              <a:r>
                <a:rPr lang="en-US" sz="900">
                  <a:solidFill>
                    <a:srgbClr val="000000"/>
                  </a:solidFill>
                  <a:latin typeface="Arial" charset="0"/>
                </a:rPr>
                <a:t>8</a:t>
              </a:r>
              <a:endParaRPr lang="en-US" sz="2400">
                <a:latin typeface="Times New Roman" pitchFamily="18" charset="0"/>
              </a:endParaRPr>
            </a:p>
          </p:txBody>
        </p:sp>
        <p:sp>
          <p:nvSpPr>
            <p:cNvPr id="201" name="Rectangle 99">
              <a:extLst>
                <a:ext uri="{FF2B5EF4-FFF2-40B4-BE49-F238E27FC236}">
                  <a16:creationId xmlns:a16="http://schemas.microsoft.com/office/drawing/2014/main" id="{0A6FB360-423F-48F3-AEBB-00567CAF5B63}"/>
                </a:ext>
              </a:extLst>
            </p:cNvPr>
            <p:cNvSpPr>
              <a:spLocks noChangeArrowheads="1"/>
            </p:cNvSpPr>
            <p:nvPr/>
          </p:nvSpPr>
          <p:spPr bwMode="auto">
            <a:xfrm>
              <a:off x="1383" y="2335"/>
              <a:ext cx="81" cy="87"/>
            </a:xfrm>
            <a:prstGeom prst="rect">
              <a:avLst/>
            </a:prstGeom>
            <a:noFill/>
            <a:ln w="9525">
              <a:noFill/>
              <a:miter lim="800000"/>
              <a:headEnd/>
              <a:tailEnd/>
            </a:ln>
          </p:spPr>
          <p:txBody>
            <a:bodyPr wrap="none" lIns="0" tIns="0" rIns="0" bIns="0">
              <a:spAutoFit/>
            </a:bodyPr>
            <a:lstStyle/>
            <a:p>
              <a:r>
                <a:rPr lang="en-US" sz="900">
                  <a:solidFill>
                    <a:srgbClr val="000000"/>
                  </a:solidFill>
                  <a:latin typeface="Arial" charset="0"/>
                </a:rPr>
                <a:t>10</a:t>
              </a:r>
              <a:endParaRPr lang="en-US" sz="2400">
                <a:latin typeface="Times New Roman" pitchFamily="18" charset="0"/>
              </a:endParaRPr>
            </a:p>
          </p:txBody>
        </p:sp>
        <p:sp>
          <p:nvSpPr>
            <p:cNvPr id="202" name="Rectangle 100">
              <a:extLst>
                <a:ext uri="{FF2B5EF4-FFF2-40B4-BE49-F238E27FC236}">
                  <a16:creationId xmlns:a16="http://schemas.microsoft.com/office/drawing/2014/main" id="{60D54BE1-32C2-4561-9489-C887C7BA57F1}"/>
                </a:ext>
              </a:extLst>
            </p:cNvPr>
            <p:cNvSpPr>
              <a:spLocks noChangeArrowheads="1"/>
            </p:cNvSpPr>
            <p:nvPr/>
          </p:nvSpPr>
          <p:spPr bwMode="auto">
            <a:xfrm>
              <a:off x="1383" y="2109"/>
              <a:ext cx="81" cy="87"/>
            </a:xfrm>
            <a:prstGeom prst="rect">
              <a:avLst/>
            </a:prstGeom>
            <a:noFill/>
            <a:ln w="9525">
              <a:noFill/>
              <a:miter lim="800000"/>
              <a:headEnd/>
              <a:tailEnd/>
            </a:ln>
          </p:spPr>
          <p:txBody>
            <a:bodyPr wrap="none" lIns="0" tIns="0" rIns="0" bIns="0">
              <a:spAutoFit/>
            </a:bodyPr>
            <a:lstStyle/>
            <a:p>
              <a:r>
                <a:rPr lang="en-US" sz="900">
                  <a:solidFill>
                    <a:srgbClr val="000000"/>
                  </a:solidFill>
                  <a:latin typeface="Arial" charset="0"/>
                </a:rPr>
                <a:t>12</a:t>
              </a:r>
              <a:endParaRPr lang="en-US" sz="2400">
                <a:latin typeface="Times New Roman" pitchFamily="18" charset="0"/>
              </a:endParaRPr>
            </a:p>
          </p:txBody>
        </p:sp>
        <p:sp>
          <p:nvSpPr>
            <p:cNvPr id="203" name="Rectangle 101">
              <a:extLst>
                <a:ext uri="{FF2B5EF4-FFF2-40B4-BE49-F238E27FC236}">
                  <a16:creationId xmlns:a16="http://schemas.microsoft.com/office/drawing/2014/main" id="{884716E2-B4E4-4DB5-AF16-D969EB822815}"/>
                </a:ext>
              </a:extLst>
            </p:cNvPr>
            <p:cNvSpPr>
              <a:spLocks noChangeArrowheads="1"/>
            </p:cNvSpPr>
            <p:nvPr/>
          </p:nvSpPr>
          <p:spPr bwMode="auto">
            <a:xfrm>
              <a:off x="1383" y="1885"/>
              <a:ext cx="81" cy="87"/>
            </a:xfrm>
            <a:prstGeom prst="rect">
              <a:avLst/>
            </a:prstGeom>
            <a:noFill/>
            <a:ln w="9525">
              <a:noFill/>
              <a:miter lim="800000"/>
              <a:headEnd/>
              <a:tailEnd/>
            </a:ln>
          </p:spPr>
          <p:txBody>
            <a:bodyPr wrap="none" lIns="0" tIns="0" rIns="0" bIns="0">
              <a:spAutoFit/>
            </a:bodyPr>
            <a:lstStyle/>
            <a:p>
              <a:r>
                <a:rPr lang="en-US" sz="900">
                  <a:solidFill>
                    <a:srgbClr val="000000"/>
                  </a:solidFill>
                  <a:latin typeface="Arial" charset="0"/>
                </a:rPr>
                <a:t>14</a:t>
              </a:r>
              <a:endParaRPr lang="en-US" sz="2400">
                <a:latin typeface="Times New Roman" pitchFamily="18" charset="0"/>
              </a:endParaRPr>
            </a:p>
          </p:txBody>
        </p:sp>
        <p:sp>
          <p:nvSpPr>
            <p:cNvPr id="204" name="Rectangle 102">
              <a:extLst>
                <a:ext uri="{FF2B5EF4-FFF2-40B4-BE49-F238E27FC236}">
                  <a16:creationId xmlns:a16="http://schemas.microsoft.com/office/drawing/2014/main" id="{E48179F4-884D-4FBB-B223-8580B189DF1A}"/>
                </a:ext>
              </a:extLst>
            </p:cNvPr>
            <p:cNvSpPr>
              <a:spLocks noChangeArrowheads="1"/>
            </p:cNvSpPr>
            <p:nvPr/>
          </p:nvSpPr>
          <p:spPr bwMode="auto">
            <a:xfrm>
              <a:off x="1383" y="1659"/>
              <a:ext cx="81" cy="87"/>
            </a:xfrm>
            <a:prstGeom prst="rect">
              <a:avLst/>
            </a:prstGeom>
            <a:noFill/>
            <a:ln w="9525">
              <a:noFill/>
              <a:miter lim="800000"/>
              <a:headEnd/>
              <a:tailEnd/>
            </a:ln>
          </p:spPr>
          <p:txBody>
            <a:bodyPr wrap="none" lIns="0" tIns="0" rIns="0" bIns="0">
              <a:spAutoFit/>
            </a:bodyPr>
            <a:lstStyle/>
            <a:p>
              <a:r>
                <a:rPr lang="en-US" sz="900">
                  <a:solidFill>
                    <a:srgbClr val="000000"/>
                  </a:solidFill>
                  <a:latin typeface="Arial" charset="0"/>
                </a:rPr>
                <a:t>16</a:t>
              </a:r>
              <a:endParaRPr lang="en-US" sz="2400">
                <a:latin typeface="Times New Roman" pitchFamily="18" charset="0"/>
              </a:endParaRPr>
            </a:p>
          </p:txBody>
        </p:sp>
        <p:sp>
          <p:nvSpPr>
            <p:cNvPr id="205" name="Rectangle 103">
              <a:extLst>
                <a:ext uri="{FF2B5EF4-FFF2-40B4-BE49-F238E27FC236}">
                  <a16:creationId xmlns:a16="http://schemas.microsoft.com/office/drawing/2014/main" id="{F85CCFD2-7BDA-40BE-8B06-FCA5E9330AFD}"/>
                </a:ext>
              </a:extLst>
            </p:cNvPr>
            <p:cNvSpPr>
              <a:spLocks noChangeArrowheads="1"/>
            </p:cNvSpPr>
            <p:nvPr/>
          </p:nvSpPr>
          <p:spPr bwMode="auto">
            <a:xfrm>
              <a:off x="1383" y="1432"/>
              <a:ext cx="81" cy="87"/>
            </a:xfrm>
            <a:prstGeom prst="rect">
              <a:avLst/>
            </a:prstGeom>
            <a:noFill/>
            <a:ln w="9525">
              <a:noFill/>
              <a:miter lim="800000"/>
              <a:headEnd/>
              <a:tailEnd/>
            </a:ln>
          </p:spPr>
          <p:txBody>
            <a:bodyPr wrap="none" lIns="0" tIns="0" rIns="0" bIns="0">
              <a:spAutoFit/>
            </a:bodyPr>
            <a:lstStyle/>
            <a:p>
              <a:r>
                <a:rPr lang="en-US" sz="900">
                  <a:solidFill>
                    <a:srgbClr val="000000"/>
                  </a:solidFill>
                  <a:latin typeface="Arial" charset="0"/>
                </a:rPr>
                <a:t>18</a:t>
              </a:r>
              <a:endParaRPr lang="en-US" sz="2400">
                <a:latin typeface="Times New Roman" pitchFamily="18" charset="0"/>
              </a:endParaRPr>
            </a:p>
          </p:txBody>
        </p:sp>
        <p:sp>
          <p:nvSpPr>
            <p:cNvPr id="206" name="Rectangle 104">
              <a:extLst>
                <a:ext uri="{FF2B5EF4-FFF2-40B4-BE49-F238E27FC236}">
                  <a16:creationId xmlns:a16="http://schemas.microsoft.com/office/drawing/2014/main" id="{FCCE5313-48F2-47EE-8BA6-399305EB22D7}"/>
                </a:ext>
              </a:extLst>
            </p:cNvPr>
            <p:cNvSpPr>
              <a:spLocks noChangeArrowheads="1"/>
            </p:cNvSpPr>
            <p:nvPr/>
          </p:nvSpPr>
          <p:spPr bwMode="auto">
            <a:xfrm>
              <a:off x="1383" y="1206"/>
              <a:ext cx="81" cy="87"/>
            </a:xfrm>
            <a:prstGeom prst="rect">
              <a:avLst/>
            </a:prstGeom>
            <a:noFill/>
            <a:ln w="9525">
              <a:noFill/>
              <a:miter lim="800000"/>
              <a:headEnd/>
              <a:tailEnd/>
            </a:ln>
          </p:spPr>
          <p:txBody>
            <a:bodyPr wrap="none" lIns="0" tIns="0" rIns="0" bIns="0">
              <a:spAutoFit/>
            </a:bodyPr>
            <a:lstStyle/>
            <a:p>
              <a:r>
                <a:rPr lang="en-US" sz="900">
                  <a:solidFill>
                    <a:srgbClr val="000000"/>
                  </a:solidFill>
                  <a:latin typeface="Arial" charset="0"/>
                </a:rPr>
                <a:t>20</a:t>
              </a:r>
              <a:endParaRPr lang="en-US" sz="2400">
                <a:latin typeface="Times New Roman" pitchFamily="18" charset="0"/>
              </a:endParaRPr>
            </a:p>
          </p:txBody>
        </p:sp>
        <p:sp>
          <p:nvSpPr>
            <p:cNvPr id="207" name="Freeform 105">
              <a:extLst>
                <a:ext uri="{FF2B5EF4-FFF2-40B4-BE49-F238E27FC236}">
                  <a16:creationId xmlns:a16="http://schemas.microsoft.com/office/drawing/2014/main" id="{C3F58C17-C272-48F9-A324-71D80845D2FC}"/>
                </a:ext>
              </a:extLst>
            </p:cNvPr>
            <p:cNvSpPr>
              <a:spLocks/>
            </p:cNvSpPr>
            <p:nvPr/>
          </p:nvSpPr>
          <p:spPr bwMode="auto">
            <a:xfrm>
              <a:off x="1611" y="1247"/>
              <a:ext cx="1546" cy="461"/>
            </a:xfrm>
            <a:custGeom>
              <a:avLst/>
              <a:gdLst>
                <a:gd name="T0" fmla="*/ 0 w 1546"/>
                <a:gd name="T1" fmla="*/ 0 h 461"/>
                <a:gd name="T2" fmla="*/ 1546 w 1546"/>
                <a:gd name="T3" fmla="*/ 2 h 461"/>
                <a:gd name="T4" fmla="*/ 1546 w 1546"/>
                <a:gd name="T5" fmla="*/ 461 h 461"/>
                <a:gd name="T6" fmla="*/ 0 w 1546"/>
                <a:gd name="T7" fmla="*/ 461 h 461"/>
                <a:gd name="T8" fmla="*/ 0 w 1546"/>
                <a:gd name="T9" fmla="*/ 2 h 461"/>
                <a:gd name="T10" fmla="*/ 0 w 1546"/>
                <a:gd name="T11" fmla="*/ 0 h 461"/>
                <a:gd name="T12" fmla="*/ 0 60000 65536"/>
                <a:gd name="T13" fmla="*/ 0 60000 65536"/>
                <a:gd name="T14" fmla="*/ 0 60000 65536"/>
                <a:gd name="T15" fmla="*/ 0 60000 65536"/>
                <a:gd name="T16" fmla="*/ 0 60000 65536"/>
                <a:gd name="T17" fmla="*/ 0 60000 65536"/>
                <a:gd name="T18" fmla="*/ 0 w 1546"/>
                <a:gd name="T19" fmla="*/ 0 h 461"/>
                <a:gd name="T20" fmla="*/ 1546 w 1546"/>
                <a:gd name="T21" fmla="*/ 461 h 461"/>
              </a:gdLst>
              <a:ahLst/>
              <a:cxnLst>
                <a:cxn ang="T12">
                  <a:pos x="T0" y="T1"/>
                </a:cxn>
                <a:cxn ang="T13">
                  <a:pos x="T2" y="T3"/>
                </a:cxn>
                <a:cxn ang="T14">
                  <a:pos x="T4" y="T5"/>
                </a:cxn>
                <a:cxn ang="T15">
                  <a:pos x="T6" y="T7"/>
                </a:cxn>
                <a:cxn ang="T16">
                  <a:pos x="T8" y="T9"/>
                </a:cxn>
                <a:cxn ang="T17">
                  <a:pos x="T10" y="T11"/>
                </a:cxn>
              </a:cxnLst>
              <a:rect l="T18" t="T19" r="T20" b="T21"/>
              <a:pathLst>
                <a:path w="1546" h="461">
                  <a:moveTo>
                    <a:pt x="0" y="0"/>
                  </a:moveTo>
                  <a:lnTo>
                    <a:pt x="1546" y="2"/>
                  </a:lnTo>
                  <a:lnTo>
                    <a:pt x="1546" y="461"/>
                  </a:lnTo>
                  <a:lnTo>
                    <a:pt x="0" y="461"/>
                  </a:lnTo>
                  <a:lnTo>
                    <a:pt x="0" y="2"/>
                  </a:lnTo>
                  <a:lnTo>
                    <a:pt x="0" y="0"/>
                  </a:lnTo>
                  <a:close/>
                </a:path>
              </a:pathLst>
            </a:custGeom>
            <a:solidFill>
              <a:srgbClr val="FFFFFF"/>
            </a:solidFill>
            <a:ln w="9525">
              <a:noFill/>
              <a:round/>
              <a:headEnd/>
              <a:tailEnd/>
            </a:ln>
          </p:spPr>
          <p:txBody>
            <a:bodyPr/>
            <a:lstStyle/>
            <a:p>
              <a:endParaRPr lang="en-US"/>
            </a:p>
          </p:txBody>
        </p:sp>
        <p:sp>
          <p:nvSpPr>
            <p:cNvPr id="208" name="Freeform 106">
              <a:extLst>
                <a:ext uri="{FF2B5EF4-FFF2-40B4-BE49-F238E27FC236}">
                  <a16:creationId xmlns:a16="http://schemas.microsoft.com/office/drawing/2014/main" id="{B0237EA0-07DF-4A95-A792-AAA8DDBA6FAC}"/>
                </a:ext>
              </a:extLst>
            </p:cNvPr>
            <p:cNvSpPr>
              <a:spLocks/>
            </p:cNvSpPr>
            <p:nvPr/>
          </p:nvSpPr>
          <p:spPr bwMode="auto">
            <a:xfrm>
              <a:off x="1611" y="1247"/>
              <a:ext cx="1546" cy="461"/>
            </a:xfrm>
            <a:custGeom>
              <a:avLst/>
              <a:gdLst>
                <a:gd name="T0" fmla="*/ 0 w 1546"/>
                <a:gd name="T1" fmla="*/ 0 h 461"/>
                <a:gd name="T2" fmla="*/ 1546 w 1546"/>
                <a:gd name="T3" fmla="*/ 2 h 461"/>
                <a:gd name="T4" fmla="*/ 1546 w 1546"/>
                <a:gd name="T5" fmla="*/ 461 h 461"/>
                <a:gd name="T6" fmla="*/ 0 w 1546"/>
                <a:gd name="T7" fmla="*/ 461 h 461"/>
                <a:gd name="T8" fmla="*/ 0 w 1546"/>
                <a:gd name="T9" fmla="*/ 2 h 461"/>
                <a:gd name="T10" fmla="*/ 0 60000 65536"/>
                <a:gd name="T11" fmla="*/ 0 60000 65536"/>
                <a:gd name="T12" fmla="*/ 0 60000 65536"/>
                <a:gd name="T13" fmla="*/ 0 60000 65536"/>
                <a:gd name="T14" fmla="*/ 0 60000 65536"/>
                <a:gd name="T15" fmla="*/ 0 w 1546"/>
                <a:gd name="T16" fmla="*/ 0 h 461"/>
                <a:gd name="T17" fmla="*/ 1546 w 1546"/>
                <a:gd name="T18" fmla="*/ 461 h 461"/>
              </a:gdLst>
              <a:ahLst/>
              <a:cxnLst>
                <a:cxn ang="T10">
                  <a:pos x="T0" y="T1"/>
                </a:cxn>
                <a:cxn ang="T11">
                  <a:pos x="T2" y="T3"/>
                </a:cxn>
                <a:cxn ang="T12">
                  <a:pos x="T4" y="T5"/>
                </a:cxn>
                <a:cxn ang="T13">
                  <a:pos x="T6" y="T7"/>
                </a:cxn>
                <a:cxn ang="T14">
                  <a:pos x="T8" y="T9"/>
                </a:cxn>
              </a:cxnLst>
              <a:rect l="T15" t="T16" r="T17" b="T18"/>
              <a:pathLst>
                <a:path w="1546" h="461">
                  <a:moveTo>
                    <a:pt x="0" y="0"/>
                  </a:moveTo>
                  <a:lnTo>
                    <a:pt x="1546" y="2"/>
                  </a:lnTo>
                  <a:lnTo>
                    <a:pt x="1546" y="461"/>
                  </a:lnTo>
                  <a:lnTo>
                    <a:pt x="0" y="461"/>
                  </a:lnTo>
                  <a:lnTo>
                    <a:pt x="0" y="2"/>
                  </a:lnTo>
                </a:path>
              </a:pathLst>
            </a:custGeom>
            <a:noFill/>
            <a:ln w="6350">
              <a:solidFill>
                <a:srgbClr val="000000"/>
              </a:solidFill>
              <a:prstDash val="solid"/>
              <a:round/>
              <a:headEnd/>
              <a:tailEnd/>
            </a:ln>
          </p:spPr>
          <p:txBody>
            <a:bodyPr/>
            <a:lstStyle/>
            <a:p>
              <a:endParaRPr lang="en-US"/>
            </a:p>
          </p:txBody>
        </p:sp>
        <p:sp>
          <p:nvSpPr>
            <p:cNvPr id="209" name="Line 107">
              <a:extLst>
                <a:ext uri="{FF2B5EF4-FFF2-40B4-BE49-F238E27FC236}">
                  <a16:creationId xmlns:a16="http://schemas.microsoft.com/office/drawing/2014/main" id="{0CB798F0-0E16-490B-AE0A-3995E2BF8064}"/>
                </a:ext>
              </a:extLst>
            </p:cNvPr>
            <p:cNvSpPr>
              <a:spLocks noChangeShapeType="1"/>
            </p:cNvSpPr>
            <p:nvPr/>
          </p:nvSpPr>
          <p:spPr bwMode="auto">
            <a:xfrm>
              <a:off x="1686" y="1336"/>
              <a:ext cx="137" cy="1"/>
            </a:xfrm>
            <a:prstGeom prst="line">
              <a:avLst/>
            </a:prstGeom>
            <a:noFill/>
            <a:ln w="12700">
              <a:solidFill>
                <a:srgbClr val="000000"/>
              </a:solidFill>
              <a:round/>
              <a:headEnd/>
              <a:tailEnd/>
            </a:ln>
          </p:spPr>
          <p:txBody>
            <a:bodyPr/>
            <a:lstStyle/>
            <a:p>
              <a:endParaRPr lang="en-US"/>
            </a:p>
          </p:txBody>
        </p:sp>
        <p:sp>
          <p:nvSpPr>
            <p:cNvPr id="210" name="Rectangle 108">
              <a:extLst>
                <a:ext uri="{FF2B5EF4-FFF2-40B4-BE49-F238E27FC236}">
                  <a16:creationId xmlns:a16="http://schemas.microsoft.com/office/drawing/2014/main" id="{B95CA5C2-B2D5-43CF-BAF9-9890D9FF8A51}"/>
                </a:ext>
              </a:extLst>
            </p:cNvPr>
            <p:cNvSpPr>
              <a:spLocks noChangeArrowheads="1"/>
            </p:cNvSpPr>
            <p:nvPr/>
          </p:nvSpPr>
          <p:spPr bwMode="auto">
            <a:xfrm>
              <a:off x="1727" y="1305"/>
              <a:ext cx="27" cy="78"/>
            </a:xfrm>
            <a:prstGeom prst="rect">
              <a:avLst/>
            </a:prstGeom>
            <a:noFill/>
            <a:ln w="9525">
              <a:noFill/>
              <a:miter lim="800000"/>
              <a:headEnd/>
              <a:tailEnd/>
            </a:ln>
          </p:spPr>
          <p:txBody>
            <a:bodyPr wrap="none" lIns="0" tIns="0" rIns="0" bIns="0">
              <a:spAutoFit/>
            </a:bodyPr>
            <a:lstStyle/>
            <a:p>
              <a:r>
                <a:rPr lang="en-US" sz="800">
                  <a:solidFill>
                    <a:srgbClr val="000000"/>
                  </a:solidFill>
                  <a:latin typeface="Monotype Sorts" pitchFamily="2" charset="2"/>
                </a:rPr>
                <a:t>s</a:t>
              </a:r>
              <a:endParaRPr lang="en-US" sz="2400">
                <a:latin typeface="Times New Roman" pitchFamily="18" charset="0"/>
              </a:endParaRPr>
            </a:p>
          </p:txBody>
        </p:sp>
        <p:sp>
          <p:nvSpPr>
            <p:cNvPr id="211" name="Rectangle 109">
              <a:extLst>
                <a:ext uri="{FF2B5EF4-FFF2-40B4-BE49-F238E27FC236}">
                  <a16:creationId xmlns:a16="http://schemas.microsoft.com/office/drawing/2014/main" id="{50C166B0-0D9D-41CC-BE76-4DC0E230C9DC}"/>
                </a:ext>
              </a:extLst>
            </p:cNvPr>
            <p:cNvSpPr>
              <a:spLocks noChangeArrowheads="1"/>
            </p:cNvSpPr>
            <p:nvPr/>
          </p:nvSpPr>
          <p:spPr bwMode="auto">
            <a:xfrm>
              <a:off x="1877" y="1292"/>
              <a:ext cx="44" cy="87"/>
            </a:xfrm>
            <a:prstGeom prst="rect">
              <a:avLst/>
            </a:prstGeom>
            <a:noFill/>
            <a:ln w="9525">
              <a:noFill/>
              <a:miter lim="800000"/>
              <a:headEnd/>
              <a:tailEnd/>
            </a:ln>
          </p:spPr>
          <p:txBody>
            <a:bodyPr wrap="none" lIns="0" tIns="0" rIns="0" bIns="0">
              <a:spAutoFit/>
            </a:bodyPr>
            <a:lstStyle/>
            <a:p>
              <a:r>
                <a:rPr lang="en-US" sz="900">
                  <a:solidFill>
                    <a:srgbClr val="000000"/>
                  </a:solidFill>
                  <a:latin typeface="Arial" charset="0"/>
                </a:rPr>
                <a:t>T</a:t>
              </a:r>
              <a:endParaRPr lang="en-US" sz="2400">
                <a:latin typeface="Times New Roman" pitchFamily="18" charset="0"/>
              </a:endParaRPr>
            </a:p>
          </p:txBody>
        </p:sp>
        <p:sp>
          <p:nvSpPr>
            <p:cNvPr id="212" name="Rectangle 110">
              <a:extLst>
                <a:ext uri="{FF2B5EF4-FFF2-40B4-BE49-F238E27FC236}">
                  <a16:creationId xmlns:a16="http://schemas.microsoft.com/office/drawing/2014/main" id="{255CCA66-7F6E-48A4-ADAB-234FA25B467E}"/>
                </a:ext>
              </a:extLst>
            </p:cNvPr>
            <p:cNvSpPr>
              <a:spLocks noChangeArrowheads="1"/>
            </p:cNvSpPr>
            <p:nvPr/>
          </p:nvSpPr>
          <p:spPr bwMode="auto">
            <a:xfrm>
              <a:off x="1914" y="1292"/>
              <a:ext cx="283" cy="87"/>
            </a:xfrm>
            <a:prstGeom prst="rect">
              <a:avLst/>
            </a:prstGeom>
            <a:noFill/>
            <a:ln w="9525">
              <a:noFill/>
              <a:miter lim="800000"/>
              <a:headEnd/>
              <a:tailEnd/>
            </a:ln>
          </p:spPr>
          <p:txBody>
            <a:bodyPr wrap="none" lIns="0" tIns="0" rIns="0" bIns="0">
              <a:spAutoFit/>
            </a:bodyPr>
            <a:lstStyle/>
            <a:p>
              <a:r>
                <a:rPr lang="en-US" sz="900">
                  <a:solidFill>
                    <a:srgbClr val="000000"/>
                  </a:solidFill>
                  <a:latin typeface="Arial" charset="0"/>
                </a:rPr>
                <a:t>est&amp;set, </a:t>
              </a:r>
              <a:endParaRPr lang="en-US" sz="2400">
                <a:latin typeface="Times New Roman" pitchFamily="18" charset="0"/>
              </a:endParaRPr>
            </a:p>
          </p:txBody>
        </p:sp>
        <p:sp>
          <p:nvSpPr>
            <p:cNvPr id="213" name="Rectangle 111">
              <a:extLst>
                <a:ext uri="{FF2B5EF4-FFF2-40B4-BE49-F238E27FC236}">
                  <a16:creationId xmlns:a16="http://schemas.microsoft.com/office/drawing/2014/main" id="{E1D1F14B-98E4-4928-AFEA-63A8B580E104}"/>
                </a:ext>
              </a:extLst>
            </p:cNvPr>
            <p:cNvSpPr>
              <a:spLocks noChangeArrowheads="1"/>
            </p:cNvSpPr>
            <p:nvPr/>
          </p:nvSpPr>
          <p:spPr bwMode="auto">
            <a:xfrm>
              <a:off x="2179" y="1292"/>
              <a:ext cx="36" cy="87"/>
            </a:xfrm>
            <a:prstGeom prst="rect">
              <a:avLst/>
            </a:prstGeom>
            <a:noFill/>
            <a:ln w="9525">
              <a:noFill/>
              <a:miter lim="800000"/>
              <a:headEnd/>
              <a:tailEnd/>
            </a:ln>
          </p:spPr>
          <p:txBody>
            <a:bodyPr wrap="none" lIns="0" tIns="0" rIns="0" bIns="0">
              <a:spAutoFit/>
            </a:bodyPr>
            <a:lstStyle/>
            <a:p>
              <a:r>
                <a:rPr lang="en-US" sz="900">
                  <a:solidFill>
                    <a:srgbClr val="000000"/>
                  </a:solidFill>
                  <a:latin typeface="Arial" charset="0"/>
                </a:rPr>
                <a:t>c</a:t>
              </a:r>
              <a:endParaRPr lang="en-US" sz="2400">
                <a:latin typeface="Times New Roman" pitchFamily="18" charset="0"/>
              </a:endParaRPr>
            </a:p>
          </p:txBody>
        </p:sp>
        <p:sp>
          <p:nvSpPr>
            <p:cNvPr id="214" name="Rectangle 112">
              <a:extLst>
                <a:ext uri="{FF2B5EF4-FFF2-40B4-BE49-F238E27FC236}">
                  <a16:creationId xmlns:a16="http://schemas.microsoft.com/office/drawing/2014/main" id="{A11F728F-FF68-487E-9ED8-CE1E79871238}"/>
                </a:ext>
              </a:extLst>
            </p:cNvPr>
            <p:cNvSpPr>
              <a:spLocks noChangeArrowheads="1"/>
            </p:cNvSpPr>
            <p:nvPr/>
          </p:nvSpPr>
          <p:spPr bwMode="auto">
            <a:xfrm>
              <a:off x="2210" y="1292"/>
              <a:ext cx="123" cy="87"/>
            </a:xfrm>
            <a:prstGeom prst="rect">
              <a:avLst/>
            </a:prstGeom>
            <a:noFill/>
            <a:ln w="9525">
              <a:noFill/>
              <a:miter lim="800000"/>
              <a:headEnd/>
              <a:tailEnd/>
            </a:ln>
          </p:spPr>
          <p:txBody>
            <a:bodyPr wrap="none" lIns="0" tIns="0" rIns="0" bIns="0">
              <a:spAutoFit/>
            </a:bodyPr>
            <a:lstStyle/>
            <a:p>
              <a:r>
                <a:rPr lang="en-US" sz="900">
                  <a:solidFill>
                    <a:srgbClr val="000000"/>
                  </a:solidFill>
                  <a:latin typeface="Arial" charset="0"/>
                </a:rPr>
                <a:t> = 0</a:t>
              </a:r>
              <a:endParaRPr lang="en-US" sz="2400">
                <a:latin typeface="Times New Roman" pitchFamily="18" charset="0"/>
              </a:endParaRPr>
            </a:p>
          </p:txBody>
        </p:sp>
        <p:sp>
          <p:nvSpPr>
            <p:cNvPr id="215" name="Line 113">
              <a:extLst>
                <a:ext uri="{FF2B5EF4-FFF2-40B4-BE49-F238E27FC236}">
                  <a16:creationId xmlns:a16="http://schemas.microsoft.com/office/drawing/2014/main" id="{47B6FC7D-93D4-4CFE-9192-E3E606F20DB1}"/>
                </a:ext>
              </a:extLst>
            </p:cNvPr>
            <p:cNvSpPr>
              <a:spLocks noChangeShapeType="1"/>
            </p:cNvSpPr>
            <p:nvPr/>
          </p:nvSpPr>
          <p:spPr bwMode="auto">
            <a:xfrm>
              <a:off x="1686" y="1432"/>
              <a:ext cx="137" cy="3"/>
            </a:xfrm>
            <a:prstGeom prst="line">
              <a:avLst/>
            </a:prstGeom>
            <a:noFill/>
            <a:ln w="12700">
              <a:solidFill>
                <a:srgbClr val="000000"/>
              </a:solidFill>
              <a:round/>
              <a:headEnd/>
              <a:tailEnd/>
            </a:ln>
          </p:spPr>
          <p:txBody>
            <a:bodyPr/>
            <a:lstStyle/>
            <a:p>
              <a:endParaRPr lang="en-US"/>
            </a:p>
          </p:txBody>
        </p:sp>
        <p:sp>
          <p:nvSpPr>
            <p:cNvPr id="216" name="Rectangle 114">
              <a:extLst>
                <a:ext uri="{FF2B5EF4-FFF2-40B4-BE49-F238E27FC236}">
                  <a16:creationId xmlns:a16="http://schemas.microsoft.com/office/drawing/2014/main" id="{98400788-43E3-4F62-BDAB-7D2968A2D085}"/>
                </a:ext>
              </a:extLst>
            </p:cNvPr>
            <p:cNvSpPr>
              <a:spLocks noChangeArrowheads="1"/>
            </p:cNvSpPr>
            <p:nvPr/>
          </p:nvSpPr>
          <p:spPr bwMode="auto">
            <a:xfrm>
              <a:off x="1731" y="1404"/>
              <a:ext cx="16" cy="78"/>
            </a:xfrm>
            <a:prstGeom prst="rect">
              <a:avLst/>
            </a:prstGeom>
            <a:noFill/>
            <a:ln w="9525">
              <a:noFill/>
              <a:miter lim="800000"/>
              <a:headEnd/>
              <a:tailEnd/>
            </a:ln>
          </p:spPr>
          <p:txBody>
            <a:bodyPr wrap="none" lIns="0" tIns="0" rIns="0" bIns="0">
              <a:spAutoFit/>
            </a:bodyPr>
            <a:lstStyle/>
            <a:p>
              <a:r>
                <a:rPr lang="en-US" sz="800">
                  <a:solidFill>
                    <a:srgbClr val="000000"/>
                  </a:solidFill>
                  <a:latin typeface="Monotype Sorts" pitchFamily="2" charset="2"/>
                </a:rPr>
                <a:t>l</a:t>
              </a:r>
              <a:endParaRPr lang="en-US" sz="2400">
                <a:latin typeface="Times New Roman" pitchFamily="18" charset="0"/>
              </a:endParaRPr>
            </a:p>
          </p:txBody>
        </p:sp>
        <p:sp>
          <p:nvSpPr>
            <p:cNvPr id="217" name="Rectangle 115">
              <a:extLst>
                <a:ext uri="{FF2B5EF4-FFF2-40B4-BE49-F238E27FC236}">
                  <a16:creationId xmlns:a16="http://schemas.microsoft.com/office/drawing/2014/main" id="{67CD057E-1EA6-40B0-A0A8-04010CED100E}"/>
                </a:ext>
              </a:extLst>
            </p:cNvPr>
            <p:cNvSpPr>
              <a:spLocks noChangeArrowheads="1"/>
            </p:cNvSpPr>
            <p:nvPr/>
          </p:nvSpPr>
          <p:spPr bwMode="auto">
            <a:xfrm>
              <a:off x="1877" y="1391"/>
              <a:ext cx="44" cy="87"/>
            </a:xfrm>
            <a:prstGeom prst="rect">
              <a:avLst/>
            </a:prstGeom>
            <a:noFill/>
            <a:ln w="9525">
              <a:noFill/>
              <a:miter lim="800000"/>
              <a:headEnd/>
              <a:tailEnd/>
            </a:ln>
          </p:spPr>
          <p:txBody>
            <a:bodyPr wrap="none" lIns="0" tIns="0" rIns="0" bIns="0">
              <a:spAutoFit/>
            </a:bodyPr>
            <a:lstStyle/>
            <a:p>
              <a:r>
                <a:rPr lang="en-US" sz="900">
                  <a:solidFill>
                    <a:srgbClr val="000000"/>
                  </a:solidFill>
                  <a:latin typeface="Arial" charset="0"/>
                </a:rPr>
                <a:t>T</a:t>
              </a:r>
              <a:endParaRPr lang="en-US" sz="2400">
                <a:latin typeface="Times New Roman" pitchFamily="18" charset="0"/>
              </a:endParaRPr>
            </a:p>
          </p:txBody>
        </p:sp>
        <p:sp>
          <p:nvSpPr>
            <p:cNvPr id="218" name="Rectangle 116">
              <a:extLst>
                <a:ext uri="{FF2B5EF4-FFF2-40B4-BE49-F238E27FC236}">
                  <a16:creationId xmlns:a16="http://schemas.microsoft.com/office/drawing/2014/main" id="{661A7D6D-2813-4453-918C-9F5050DFAF9E}"/>
                </a:ext>
              </a:extLst>
            </p:cNvPr>
            <p:cNvSpPr>
              <a:spLocks noChangeArrowheads="1"/>
            </p:cNvSpPr>
            <p:nvPr/>
          </p:nvSpPr>
          <p:spPr bwMode="auto">
            <a:xfrm>
              <a:off x="1914" y="1391"/>
              <a:ext cx="889" cy="87"/>
            </a:xfrm>
            <a:prstGeom prst="rect">
              <a:avLst/>
            </a:prstGeom>
            <a:noFill/>
            <a:ln w="9525">
              <a:noFill/>
              <a:miter lim="800000"/>
              <a:headEnd/>
              <a:tailEnd/>
            </a:ln>
          </p:spPr>
          <p:txBody>
            <a:bodyPr wrap="none" lIns="0" tIns="0" rIns="0" bIns="0">
              <a:spAutoFit/>
            </a:bodyPr>
            <a:lstStyle/>
            <a:p>
              <a:r>
                <a:rPr lang="en-US" sz="900">
                  <a:solidFill>
                    <a:srgbClr val="000000"/>
                  </a:solidFill>
                  <a:latin typeface="Arial" charset="0"/>
                </a:rPr>
                <a:t>est&amp;set, exponential backof</a:t>
              </a:r>
              <a:endParaRPr lang="en-US" sz="2400">
                <a:latin typeface="Times New Roman" pitchFamily="18" charset="0"/>
              </a:endParaRPr>
            </a:p>
          </p:txBody>
        </p:sp>
        <p:sp>
          <p:nvSpPr>
            <p:cNvPr id="219" name="Rectangle 117">
              <a:extLst>
                <a:ext uri="{FF2B5EF4-FFF2-40B4-BE49-F238E27FC236}">
                  <a16:creationId xmlns:a16="http://schemas.microsoft.com/office/drawing/2014/main" id="{06672C30-99DB-42D7-ABA1-49C99F78BC94}"/>
                </a:ext>
              </a:extLst>
            </p:cNvPr>
            <p:cNvSpPr>
              <a:spLocks noChangeArrowheads="1"/>
            </p:cNvSpPr>
            <p:nvPr/>
          </p:nvSpPr>
          <p:spPr bwMode="auto">
            <a:xfrm>
              <a:off x="2749" y="1391"/>
              <a:ext cx="61" cy="87"/>
            </a:xfrm>
            <a:prstGeom prst="rect">
              <a:avLst/>
            </a:prstGeom>
            <a:noFill/>
            <a:ln w="9525">
              <a:noFill/>
              <a:miter lim="800000"/>
              <a:headEnd/>
              <a:tailEnd/>
            </a:ln>
          </p:spPr>
          <p:txBody>
            <a:bodyPr wrap="none" lIns="0" tIns="0" rIns="0" bIns="0">
              <a:spAutoFit/>
            </a:bodyPr>
            <a:lstStyle/>
            <a:p>
              <a:r>
                <a:rPr lang="en-US" sz="900">
                  <a:solidFill>
                    <a:srgbClr val="000000"/>
                  </a:solidFill>
                  <a:latin typeface="Arial" charset="0"/>
                </a:rPr>
                <a:t>f, </a:t>
              </a:r>
              <a:endParaRPr lang="en-US" sz="2400">
                <a:latin typeface="Times New Roman" pitchFamily="18" charset="0"/>
              </a:endParaRPr>
            </a:p>
          </p:txBody>
        </p:sp>
        <p:sp>
          <p:nvSpPr>
            <p:cNvPr id="220" name="Rectangle 118">
              <a:extLst>
                <a:ext uri="{FF2B5EF4-FFF2-40B4-BE49-F238E27FC236}">
                  <a16:creationId xmlns:a16="http://schemas.microsoft.com/office/drawing/2014/main" id="{EF757D4F-1459-4FFC-9CDD-5210FEAB6D84}"/>
                </a:ext>
              </a:extLst>
            </p:cNvPr>
            <p:cNvSpPr>
              <a:spLocks noChangeArrowheads="1"/>
            </p:cNvSpPr>
            <p:nvPr/>
          </p:nvSpPr>
          <p:spPr bwMode="auto">
            <a:xfrm>
              <a:off x="2860" y="1391"/>
              <a:ext cx="36" cy="87"/>
            </a:xfrm>
            <a:prstGeom prst="rect">
              <a:avLst/>
            </a:prstGeom>
            <a:noFill/>
            <a:ln w="9525">
              <a:noFill/>
              <a:miter lim="800000"/>
              <a:headEnd/>
              <a:tailEnd/>
            </a:ln>
          </p:spPr>
          <p:txBody>
            <a:bodyPr wrap="none" lIns="0" tIns="0" rIns="0" bIns="0">
              <a:spAutoFit/>
            </a:bodyPr>
            <a:lstStyle/>
            <a:p>
              <a:r>
                <a:rPr lang="en-US" sz="900">
                  <a:solidFill>
                    <a:srgbClr val="000000"/>
                  </a:solidFill>
                  <a:latin typeface="Arial" charset="0"/>
                </a:rPr>
                <a:t>c</a:t>
              </a:r>
              <a:endParaRPr lang="en-US" sz="2400">
                <a:latin typeface="Times New Roman" pitchFamily="18" charset="0"/>
              </a:endParaRPr>
            </a:p>
          </p:txBody>
        </p:sp>
        <p:sp>
          <p:nvSpPr>
            <p:cNvPr id="221" name="Rectangle 119">
              <a:extLst>
                <a:ext uri="{FF2B5EF4-FFF2-40B4-BE49-F238E27FC236}">
                  <a16:creationId xmlns:a16="http://schemas.microsoft.com/office/drawing/2014/main" id="{BB85EDFA-C4ED-425A-A317-F9B0C2D666E7}"/>
                </a:ext>
              </a:extLst>
            </p:cNvPr>
            <p:cNvSpPr>
              <a:spLocks noChangeArrowheads="1"/>
            </p:cNvSpPr>
            <p:nvPr/>
          </p:nvSpPr>
          <p:spPr bwMode="auto">
            <a:xfrm>
              <a:off x="2891" y="1391"/>
              <a:ext cx="224" cy="87"/>
            </a:xfrm>
            <a:prstGeom prst="rect">
              <a:avLst/>
            </a:prstGeom>
            <a:noFill/>
            <a:ln w="9525">
              <a:noFill/>
              <a:miter lim="800000"/>
              <a:headEnd/>
              <a:tailEnd/>
            </a:ln>
          </p:spPr>
          <p:txBody>
            <a:bodyPr wrap="none" lIns="0" tIns="0" rIns="0" bIns="0">
              <a:spAutoFit/>
            </a:bodyPr>
            <a:lstStyle/>
            <a:p>
              <a:r>
                <a:rPr lang="en-US" sz="900">
                  <a:solidFill>
                    <a:srgbClr val="000000"/>
                  </a:solidFill>
                  <a:latin typeface="Arial" charset="0"/>
                </a:rPr>
                <a:t> = 3.64</a:t>
              </a:r>
              <a:endParaRPr lang="en-US" sz="2400">
                <a:latin typeface="Times New Roman" pitchFamily="18" charset="0"/>
              </a:endParaRPr>
            </a:p>
          </p:txBody>
        </p:sp>
        <p:sp>
          <p:nvSpPr>
            <p:cNvPr id="222" name="Line 120">
              <a:extLst>
                <a:ext uri="{FF2B5EF4-FFF2-40B4-BE49-F238E27FC236}">
                  <a16:creationId xmlns:a16="http://schemas.microsoft.com/office/drawing/2014/main" id="{2069A6C4-AC76-44CE-AAA9-2D09139A72F6}"/>
                </a:ext>
              </a:extLst>
            </p:cNvPr>
            <p:cNvSpPr>
              <a:spLocks noChangeShapeType="1"/>
            </p:cNvSpPr>
            <p:nvPr/>
          </p:nvSpPr>
          <p:spPr bwMode="auto">
            <a:xfrm>
              <a:off x="1686" y="1531"/>
              <a:ext cx="137" cy="1"/>
            </a:xfrm>
            <a:prstGeom prst="line">
              <a:avLst/>
            </a:prstGeom>
            <a:noFill/>
            <a:ln w="12700">
              <a:solidFill>
                <a:srgbClr val="000000"/>
              </a:solidFill>
              <a:round/>
              <a:headEnd/>
              <a:tailEnd/>
            </a:ln>
          </p:spPr>
          <p:txBody>
            <a:bodyPr/>
            <a:lstStyle/>
            <a:p>
              <a:endParaRPr lang="en-US"/>
            </a:p>
          </p:txBody>
        </p:sp>
        <p:sp>
          <p:nvSpPr>
            <p:cNvPr id="223" name="Rectangle 121">
              <a:extLst>
                <a:ext uri="{FF2B5EF4-FFF2-40B4-BE49-F238E27FC236}">
                  <a16:creationId xmlns:a16="http://schemas.microsoft.com/office/drawing/2014/main" id="{507A5791-42EA-44E0-907A-91D37BB49819}"/>
                </a:ext>
              </a:extLst>
            </p:cNvPr>
            <p:cNvSpPr>
              <a:spLocks noChangeArrowheads="1"/>
            </p:cNvSpPr>
            <p:nvPr/>
          </p:nvSpPr>
          <p:spPr bwMode="auto">
            <a:xfrm>
              <a:off x="1731" y="1501"/>
              <a:ext cx="36" cy="78"/>
            </a:xfrm>
            <a:prstGeom prst="rect">
              <a:avLst/>
            </a:prstGeom>
            <a:noFill/>
            <a:ln w="9525">
              <a:noFill/>
              <a:miter lim="800000"/>
              <a:headEnd/>
              <a:tailEnd/>
            </a:ln>
          </p:spPr>
          <p:txBody>
            <a:bodyPr wrap="none" lIns="0" tIns="0" rIns="0" bIns="0">
              <a:spAutoFit/>
            </a:bodyPr>
            <a:lstStyle/>
            <a:p>
              <a:r>
                <a:rPr lang="en-US" sz="800">
                  <a:solidFill>
                    <a:srgbClr val="000000"/>
                  </a:solidFill>
                  <a:latin typeface="Monotype Sorts" pitchFamily="2" charset="2"/>
                </a:rPr>
                <a:t>n</a:t>
              </a:r>
              <a:endParaRPr lang="en-US" sz="2400">
                <a:latin typeface="Times New Roman" pitchFamily="18" charset="0"/>
              </a:endParaRPr>
            </a:p>
          </p:txBody>
        </p:sp>
        <p:sp>
          <p:nvSpPr>
            <p:cNvPr id="224" name="Rectangle 122">
              <a:extLst>
                <a:ext uri="{FF2B5EF4-FFF2-40B4-BE49-F238E27FC236}">
                  <a16:creationId xmlns:a16="http://schemas.microsoft.com/office/drawing/2014/main" id="{B764994B-4149-4E36-8313-277753D08314}"/>
                </a:ext>
              </a:extLst>
            </p:cNvPr>
            <p:cNvSpPr>
              <a:spLocks noChangeArrowheads="1"/>
            </p:cNvSpPr>
            <p:nvPr/>
          </p:nvSpPr>
          <p:spPr bwMode="auto">
            <a:xfrm>
              <a:off x="1877" y="1488"/>
              <a:ext cx="44" cy="87"/>
            </a:xfrm>
            <a:prstGeom prst="rect">
              <a:avLst/>
            </a:prstGeom>
            <a:noFill/>
            <a:ln w="9525">
              <a:noFill/>
              <a:miter lim="800000"/>
              <a:headEnd/>
              <a:tailEnd/>
            </a:ln>
          </p:spPr>
          <p:txBody>
            <a:bodyPr wrap="none" lIns="0" tIns="0" rIns="0" bIns="0">
              <a:spAutoFit/>
            </a:bodyPr>
            <a:lstStyle/>
            <a:p>
              <a:r>
                <a:rPr lang="en-US" sz="900">
                  <a:solidFill>
                    <a:srgbClr val="000000"/>
                  </a:solidFill>
                  <a:latin typeface="Arial" charset="0"/>
                </a:rPr>
                <a:t>T</a:t>
              </a:r>
              <a:endParaRPr lang="en-US" sz="2400">
                <a:latin typeface="Times New Roman" pitchFamily="18" charset="0"/>
              </a:endParaRPr>
            </a:p>
          </p:txBody>
        </p:sp>
        <p:sp>
          <p:nvSpPr>
            <p:cNvPr id="225" name="Rectangle 123">
              <a:extLst>
                <a:ext uri="{FF2B5EF4-FFF2-40B4-BE49-F238E27FC236}">
                  <a16:creationId xmlns:a16="http://schemas.microsoft.com/office/drawing/2014/main" id="{43E5A429-F987-464D-9792-880AA20CF8BE}"/>
                </a:ext>
              </a:extLst>
            </p:cNvPr>
            <p:cNvSpPr>
              <a:spLocks noChangeArrowheads="1"/>
            </p:cNvSpPr>
            <p:nvPr/>
          </p:nvSpPr>
          <p:spPr bwMode="auto">
            <a:xfrm>
              <a:off x="1914" y="1488"/>
              <a:ext cx="889" cy="87"/>
            </a:xfrm>
            <a:prstGeom prst="rect">
              <a:avLst/>
            </a:prstGeom>
            <a:noFill/>
            <a:ln w="9525">
              <a:noFill/>
              <a:miter lim="800000"/>
              <a:headEnd/>
              <a:tailEnd/>
            </a:ln>
          </p:spPr>
          <p:txBody>
            <a:bodyPr wrap="none" lIns="0" tIns="0" rIns="0" bIns="0">
              <a:spAutoFit/>
            </a:bodyPr>
            <a:lstStyle/>
            <a:p>
              <a:r>
                <a:rPr lang="en-US" sz="900">
                  <a:solidFill>
                    <a:srgbClr val="000000"/>
                  </a:solidFill>
                  <a:latin typeface="Arial" charset="0"/>
                </a:rPr>
                <a:t>est&amp;set, exponential backof</a:t>
              </a:r>
              <a:endParaRPr lang="en-US" sz="2400">
                <a:latin typeface="Times New Roman" pitchFamily="18" charset="0"/>
              </a:endParaRPr>
            </a:p>
          </p:txBody>
        </p:sp>
        <p:sp>
          <p:nvSpPr>
            <p:cNvPr id="226" name="Rectangle 124">
              <a:extLst>
                <a:ext uri="{FF2B5EF4-FFF2-40B4-BE49-F238E27FC236}">
                  <a16:creationId xmlns:a16="http://schemas.microsoft.com/office/drawing/2014/main" id="{AE8FAB34-8CF0-4C93-8866-3458826930E4}"/>
                </a:ext>
              </a:extLst>
            </p:cNvPr>
            <p:cNvSpPr>
              <a:spLocks noChangeArrowheads="1"/>
            </p:cNvSpPr>
            <p:nvPr/>
          </p:nvSpPr>
          <p:spPr bwMode="auto">
            <a:xfrm>
              <a:off x="2749" y="1488"/>
              <a:ext cx="61" cy="87"/>
            </a:xfrm>
            <a:prstGeom prst="rect">
              <a:avLst/>
            </a:prstGeom>
            <a:noFill/>
            <a:ln w="9525">
              <a:noFill/>
              <a:miter lim="800000"/>
              <a:headEnd/>
              <a:tailEnd/>
            </a:ln>
          </p:spPr>
          <p:txBody>
            <a:bodyPr wrap="none" lIns="0" tIns="0" rIns="0" bIns="0">
              <a:spAutoFit/>
            </a:bodyPr>
            <a:lstStyle/>
            <a:p>
              <a:r>
                <a:rPr lang="en-US" sz="900">
                  <a:solidFill>
                    <a:srgbClr val="000000"/>
                  </a:solidFill>
                  <a:latin typeface="Arial" charset="0"/>
                </a:rPr>
                <a:t>f, </a:t>
              </a:r>
              <a:endParaRPr lang="en-US" sz="2400">
                <a:latin typeface="Times New Roman" pitchFamily="18" charset="0"/>
              </a:endParaRPr>
            </a:p>
          </p:txBody>
        </p:sp>
        <p:sp>
          <p:nvSpPr>
            <p:cNvPr id="227" name="Rectangle 125">
              <a:extLst>
                <a:ext uri="{FF2B5EF4-FFF2-40B4-BE49-F238E27FC236}">
                  <a16:creationId xmlns:a16="http://schemas.microsoft.com/office/drawing/2014/main" id="{DE1035F6-2247-4292-8222-B74FCA9607BD}"/>
                </a:ext>
              </a:extLst>
            </p:cNvPr>
            <p:cNvSpPr>
              <a:spLocks noChangeArrowheads="1"/>
            </p:cNvSpPr>
            <p:nvPr/>
          </p:nvSpPr>
          <p:spPr bwMode="auto">
            <a:xfrm>
              <a:off x="2860" y="1488"/>
              <a:ext cx="36" cy="87"/>
            </a:xfrm>
            <a:prstGeom prst="rect">
              <a:avLst/>
            </a:prstGeom>
            <a:noFill/>
            <a:ln w="9525">
              <a:noFill/>
              <a:miter lim="800000"/>
              <a:headEnd/>
              <a:tailEnd/>
            </a:ln>
          </p:spPr>
          <p:txBody>
            <a:bodyPr wrap="none" lIns="0" tIns="0" rIns="0" bIns="0">
              <a:spAutoFit/>
            </a:bodyPr>
            <a:lstStyle/>
            <a:p>
              <a:r>
                <a:rPr lang="en-US" sz="900">
                  <a:solidFill>
                    <a:srgbClr val="000000"/>
                  </a:solidFill>
                  <a:latin typeface="Arial" charset="0"/>
                </a:rPr>
                <a:t>c</a:t>
              </a:r>
              <a:endParaRPr lang="en-US" sz="2400">
                <a:latin typeface="Times New Roman" pitchFamily="18" charset="0"/>
              </a:endParaRPr>
            </a:p>
          </p:txBody>
        </p:sp>
        <p:sp>
          <p:nvSpPr>
            <p:cNvPr id="228" name="Rectangle 126">
              <a:extLst>
                <a:ext uri="{FF2B5EF4-FFF2-40B4-BE49-F238E27FC236}">
                  <a16:creationId xmlns:a16="http://schemas.microsoft.com/office/drawing/2014/main" id="{8CEA4305-CF5B-43E3-93B3-E6DE6627A397}"/>
                </a:ext>
              </a:extLst>
            </p:cNvPr>
            <p:cNvSpPr>
              <a:spLocks noChangeArrowheads="1"/>
            </p:cNvSpPr>
            <p:nvPr/>
          </p:nvSpPr>
          <p:spPr bwMode="auto">
            <a:xfrm>
              <a:off x="2891" y="1488"/>
              <a:ext cx="123" cy="87"/>
            </a:xfrm>
            <a:prstGeom prst="rect">
              <a:avLst/>
            </a:prstGeom>
            <a:noFill/>
            <a:ln w="9525">
              <a:noFill/>
              <a:miter lim="800000"/>
              <a:headEnd/>
              <a:tailEnd/>
            </a:ln>
          </p:spPr>
          <p:txBody>
            <a:bodyPr wrap="none" lIns="0" tIns="0" rIns="0" bIns="0">
              <a:spAutoFit/>
            </a:bodyPr>
            <a:lstStyle/>
            <a:p>
              <a:r>
                <a:rPr lang="en-US" sz="900">
                  <a:solidFill>
                    <a:srgbClr val="000000"/>
                  </a:solidFill>
                  <a:latin typeface="Arial" charset="0"/>
                </a:rPr>
                <a:t> = 0</a:t>
              </a:r>
              <a:endParaRPr lang="en-US" sz="2400">
                <a:latin typeface="Times New Roman" pitchFamily="18" charset="0"/>
              </a:endParaRPr>
            </a:p>
          </p:txBody>
        </p:sp>
        <p:sp>
          <p:nvSpPr>
            <p:cNvPr id="229" name="Line 127">
              <a:extLst>
                <a:ext uri="{FF2B5EF4-FFF2-40B4-BE49-F238E27FC236}">
                  <a16:creationId xmlns:a16="http://schemas.microsoft.com/office/drawing/2014/main" id="{9C6C692A-5E8D-4115-B379-79501D44619F}"/>
                </a:ext>
              </a:extLst>
            </p:cNvPr>
            <p:cNvSpPr>
              <a:spLocks noChangeShapeType="1"/>
            </p:cNvSpPr>
            <p:nvPr/>
          </p:nvSpPr>
          <p:spPr bwMode="auto">
            <a:xfrm>
              <a:off x="1686" y="1630"/>
              <a:ext cx="137" cy="1"/>
            </a:xfrm>
            <a:prstGeom prst="line">
              <a:avLst/>
            </a:prstGeom>
            <a:noFill/>
            <a:ln w="12700">
              <a:solidFill>
                <a:srgbClr val="000000"/>
              </a:solidFill>
              <a:round/>
              <a:headEnd/>
              <a:tailEnd/>
            </a:ln>
          </p:spPr>
          <p:txBody>
            <a:bodyPr/>
            <a:lstStyle/>
            <a:p>
              <a:endParaRPr lang="en-US"/>
            </a:p>
          </p:txBody>
        </p:sp>
        <p:sp>
          <p:nvSpPr>
            <p:cNvPr id="230" name="Rectangle 128">
              <a:extLst>
                <a:ext uri="{FF2B5EF4-FFF2-40B4-BE49-F238E27FC236}">
                  <a16:creationId xmlns:a16="http://schemas.microsoft.com/office/drawing/2014/main" id="{118E8025-86EF-411E-82E9-6CC93F1E26BD}"/>
                </a:ext>
              </a:extLst>
            </p:cNvPr>
            <p:cNvSpPr>
              <a:spLocks noChangeArrowheads="1"/>
            </p:cNvSpPr>
            <p:nvPr/>
          </p:nvSpPr>
          <p:spPr bwMode="auto">
            <a:xfrm>
              <a:off x="1731" y="1599"/>
              <a:ext cx="36" cy="78"/>
            </a:xfrm>
            <a:prstGeom prst="rect">
              <a:avLst/>
            </a:prstGeom>
            <a:noFill/>
            <a:ln w="9525">
              <a:noFill/>
              <a:miter lim="800000"/>
              <a:headEnd/>
              <a:tailEnd/>
            </a:ln>
          </p:spPr>
          <p:txBody>
            <a:bodyPr wrap="none" lIns="0" tIns="0" rIns="0" bIns="0">
              <a:spAutoFit/>
            </a:bodyPr>
            <a:lstStyle/>
            <a:p>
              <a:r>
                <a:rPr lang="en-US" sz="800">
                  <a:solidFill>
                    <a:srgbClr val="000000"/>
                  </a:solidFill>
                  <a:latin typeface="Monotype Sorts" pitchFamily="2" charset="2"/>
                </a:rPr>
                <a:t>u</a:t>
              </a:r>
              <a:endParaRPr lang="en-US" sz="2400">
                <a:latin typeface="Times New Roman" pitchFamily="18" charset="0"/>
              </a:endParaRPr>
            </a:p>
          </p:txBody>
        </p:sp>
        <p:sp>
          <p:nvSpPr>
            <p:cNvPr id="231" name="Rectangle 129">
              <a:extLst>
                <a:ext uri="{FF2B5EF4-FFF2-40B4-BE49-F238E27FC236}">
                  <a16:creationId xmlns:a16="http://schemas.microsoft.com/office/drawing/2014/main" id="{B70720F2-345A-47DD-B7A7-3044D61FF0BF}"/>
                </a:ext>
              </a:extLst>
            </p:cNvPr>
            <p:cNvSpPr>
              <a:spLocks noChangeArrowheads="1"/>
            </p:cNvSpPr>
            <p:nvPr/>
          </p:nvSpPr>
          <p:spPr bwMode="auto">
            <a:xfrm>
              <a:off x="1877" y="1587"/>
              <a:ext cx="158" cy="87"/>
            </a:xfrm>
            <a:prstGeom prst="rect">
              <a:avLst/>
            </a:prstGeom>
            <a:noFill/>
            <a:ln w="9525">
              <a:noFill/>
              <a:miter lim="800000"/>
              <a:headEnd/>
              <a:tailEnd/>
            </a:ln>
          </p:spPr>
          <p:txBody>
            <a:bodyPr wrap="none" lIns="0" tIns="0" rIns="0" bIns="0">
              <a:spAutoFit/>
            </a:bodyPr>
            <a:lstStyle/>
            <a:p>
              <a:r>
                <a:rPr lang="en-US" sz="900">
                  <a:solidFill>
                    <a:srgbClr val="000000"/>
                  </a:solidFill>
                  <a:latin typeface="Arial" charset="0"/>
                </a:rPr>
                <a:t>Ideal</a:t>
              </a:r>
              <a:endParaRPr lang="en-US" sz="2400">
                <a:latin typeface="Times New Roman" pitchFamily="18" charset="0"/>
              </a:endParaRPr>
            </a:p>
          </p:txBody>
        </p:sp>
        <p:sp>
          <p:nvSpPr>
            <p:cNvPr id="232" name="Rectangle 130">
              <a:extLst>
                <a:ext uri="{FF2B5EF4-FFF2-40B4-BE49-F238E27FC236}">
                  <a16:creationId xmlns:a16="http://schemas.microsoft.com/office/drawing/2014/main" id="{9ACCCB87-19B6-46DC-83B2-B718EC159BB5}"/>
                </a:ext>
              </a:extLst>
            </p:cNvPr>
            <p:cNvSpPr>
              <a:spLocks noChangeArrowheads="1"/>
            </p:cNvSpPr>
            <p:nvPr/>
          </p:nvSpPr>
          <p:spPr bwMode="auto">
            <a:xfrm>
              <a:off x="3132" y="3524"/>
              <a:ext cx="40" cy="87"/>
            </a:xfrm>
            <a:prstGeom prst="rect">
              <a:avLst/>
            </a:prstGeom>
            <a:noFill/>
            <a:ln w="9525">
              <a:noFill/>
              <a:miter lim="800000"/>
              <a:headEnd/>
              <a:tailEnd/>
            </a:ln>
          </p:spPr>
          <p:txBody>
            <a:bodyPr wrap="none" lIns="0" tIns="0" rIns="0" bIns="0">
              <a:spAutoFit/>
            </a:bodyPr>
            <a:lstStyle/>
            <a:p>
              <a:r>
                <a:rPr lang="en-US" sz="900">
                  <a:solidFill>
                    <a:srgbClr val="000000"/>
                  </a:solidFill>
                  <a:latin typeface="Arial" charset="0"/>
                </a:rPr>
                <a:t>9</a:t>
              </a:r>
              <a:endParaRPr lang="en-US" sz="2400">
                <a:latin typeface="Times New Roman" pitchFamily="18" charset="0"/>
              </a:endParaRPr>
            </a:p>
          </p:txBody>
        </p:sp>
        <p:sp>
          <p:nvSpPr>
            <p:cNvPr id="233" name="Rectangle 131">
              <a:extLst>
                <a:ext uri="{FF2B5EF4-FFF2-40B4-BE49-F238E27FC236}">
                  <a16:creationId xmlns:a16="http://schemas.microsoft.com/office/drawing/2014/main" id="{71AA6ED4-2AEC-48DC-A095-8576D95EE655}"/>
                </a:ext>
              </a:extLst>
            </p:cNvPr>
            <p:cNvSpPr>
              <a:spLocks noChangeArrowheads="1"/>
            </p:cNvSpPr>
            <p:nvPr/>
          </p:nvSpPr>
          <p:spPr bwMode="auto">
            <a:xfrm>
              <a:off x="2717" y="3524"/>
              <a:ext cx="40" cy="87"/>
            </a:xfrm>
            <a:prstGeom prst="rect">
              <a:avLst/>
            </a:prstGeom>
            <a:noFill/>
            <a:ln w="9525">
              <a:noFill/>
              <a:miter lim="800000"/>
              <a:headEnd/>
              <a:tailEnd/>
            </a:ln>
          </p:spPr>
          <p:txBody>
            <a:bodyPr wrap="none" lIns="0" tIns="0" rIns="0" bIns="0">
              <a:spAutoFit/>
            </a:bodyPr>
            <a:lstStyle/>
            <a:p>
              <a:r>
                <a:rPr lang="en-US" sz="900">
                  <a:solidFill>
                    <a:srgbClr val="000000"/>
                  </a:solidFill>
                  <a:latin typeface="Arial" charset="0"/>
                </a:rPr>
                <a:t>7</a:t>
              </a:r>
              <a:endParaRPr lang="en-US" sz="2400">
                <a:latin typeface="Times New Roman" pitchFamily="18" charset="0"/>
              </a:endParaRPr>
            </a:p>
          </p:txBody>
        </p:sp>
        <p:sp>
          <p:nvSpPr>
            <p:cNvPr id="234" name="Rectangle 132">
              <a:extLst>
                <a:ext uri="{FF2B5EF4-FFF2-40B4-BE49-F238E27FC236}">
                  <a16:creationId xmlns:a16="http://schemas.microsoft.com/office/drawing/2014/main" id="{75469786-AB26-4B5D-94BA-BCF10166BB8D}"/>
                </a:ext>
              </a:extLst>
            </p:cNvPr>
            <p:cNvSpPr>
              <a:spLocks noChangeArrowheads="1"/>
            </p:cNvSpPr>
            <p:nvPr/>
          </p:nvSpPr>
          <p:spPr bwMode="auto">
            <a:xfrm>
              <a:off x="2304" y="3524"/>
              <a:ext cx="40" cy="87"/>
            </a:xfrm>
            <a:prstGeom prst="rect">
              <a:avLst/>
            </a:prstGeom>
            <a:noFill/>
            <a:ln w="9525">
              <a:noFill/>
              <a:miter lim="800000"/>
              <a:headEnd/>
              <a:tailEnd/>
            </a:ln>
          </p:spPr>
          <p:txBody>
            <a:bodyPr wrap="none" lIns="0" tIns="0" rIns="0" bIns="0">
              <a:spAutoFit/>
            </a:bodyPr>
            <a:lstStyle/>
            <a:p>
              <a:r>
                <a:rPr lang="en-US" sz="900">
                  <a:solidFill>
                    <a:srgbClr val="000000"/>
                  </a:solidFill>
                  <a:latin typeface="Arial" charset="0"/>
                </a:rPr>
                <a:t>5</a:t>
              </a:r>
              <a:endParaRPr lang="en-US" sz="2400">
                <a:latin typeface="Times New Roman" pitchFamily="18" charset="0"/>
              </a:endParaRPr>
            </a:p>
          </p:txBody>
        </p:sp>
        <p:sp>
          <p:nvSpPr>
            <p:cNvPr id="235" name="Rectangle 133">
              <a:extLst>
                <a:ext uri="{FF2B5EF4-FFF2-40B4-BE49-F238E27FC236}">
                  <a16:creationId xmlns:a16="http://schemas.microsoft.com/office/drawing/2014/main" id="{396BBF19-ED61-4EB6-9721-100ECAD10BD8}"/>
                </a:ext>
              </a:extLst>
            </p:cNvPr>
            <p:cNvSpPr>
              <a:spLocks noChangeArrowheads="1"/>
            </p:cNvSpPr>
            <p:nvPr/>
          </p:nvSpPr>
          <p:spPr bwMode="auto">
            <a:xfrm>
              <a:off x="1888" y="3524"/>
              <a:ext cx="40" cy="87"/>
            </a:xfrm>
            <a:prstGeom prst="rect">
              <a:avLst/>
            </a:prstGeom>
            <a:noFill/>
            <a:ln w="9525">
              <a:noFill/>
              <a:miter lim="800000"/>
              <a:headEnd/>
              <a:tailEnd/>
            </a:ln>
          </p:spPr>
          <p:txBody>
            <a:bodyPr wrap="none" lIns="0" tIns="0" rIns="0" bIns="0">
              <a:spAutoFit/>
            </a:bodyPr>
            <a:lstStyle/>
            <a:p>
              <a:r>
                <a:rPr lang="en-US" sz="900">
                  <a:solidFill>
                    <a:srgbClr val="000000"/>
                  </a:solidFill>
                  <a:latin typeface="Arial" charset="0"/>
                </a:rPr>
                <a:t>3</a:t>
              </a:r>
              <a:endParaRPr lang="en-US" sz="2400">
                <a:latin typeface="Times New Roman" pitchFamily="18" charset="0"/>
              </a:endParaRPr>
            </a:p>
          </p:txBody>
        </p:sp>
      </p:grpSp>
    </p:spTree>
    <p:extLst>
      <p:ext uri="{BB962C8B-B14F-4D97-AF65-F5344CB8AC3E}">
        <p14:creationId xmlns:p14="http://schemas.microsoft.com/office/powerpoint/2010/main" val="20800080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normAutofit/>
          </a:bodyPr>
          <a:lstStyle/>
          <a:p>
            <a:r>
              <a:rPr lang="en-US" dirty="0" err="1"/>
              <a:t>Test&amp;Set</a:t>
            </a:r>
            <a:r>
              <a:rPr lang="en-US" dirty="0"/>
              <a:t> with Update</a:t>
            </a:r>
          </a:p>
        </p:txBody>
      </p:sp>
      <p:sp>
        <p:nvSpPr>
          <p:cNvPr id="314371" name="Rectangle 3"/>
          <p:cNvSpPr>
            <a:spLocks noGrp="1" noChangeArrowheads="1"/>
          </p:cNvSpPr>
          <p:nvPr>
            <p:ph idx="1"/>
          </p:nvPr>
        </p:nvSpPr>
        <p:spPr/>
        <p:txBody>
          <a:bodyPr/>
          <a:lstStyle/>
          <a:p>
            <a:r>
              <a:rPr lang="en-US" sz="2400" dirty="0" err="1"/>
              <a:t>Test&amp;Set</a:t>
            </a:r>
            <a:r>
              <a:rPr lang="en-US" sz="2400" dirty="0"/>
              <a:t> sends </a:t>
            </a:r>
            <a:r>
              <a:rPr lang="en-US" sz="2400" dirty="0">
                <a:solidFill>
                  <a:srgbClr val="CC0099"/>
                </a:solidFill>
              </a:rPr>
              <a:t>updates</a:t>
            </a:r>
            <a:r>
              <a:rPr lang="en-US" sz="2400" dirty="0"/>
              <a:t> to processors that cache the lock</a:t>
            </a:r>
          </a:p>
          <a:p>
            <a:endParaRPr lang="en-US" sz="2400" dirty="0"/>
          </a:p>
          <a:p>
            <a:r>
              <a:rPr lang="en-US" sz="2400" dirty="0"/>
              <a:t>Tradeoffs:</a:t>
            </a:r>
          </a:p>
          <a:p>
            <a:pPr lvl="1">
              <a:buFontTx/>
              <a:buNone/>
            </a:pPr>
            <a:r>
              <a:rPr lang="en-US" dirty="0"/>
              <a:t>(+) good for bus-based machines</a:t>
            </a:r>
          </a:p>
          <a:p>
            <a:pPr lvl="1">
              <a:buFontTx/>
              <a:buNone/>
            </a:pPr>
            <a:r>
              <a:rPr lang="en-US" dirty="0"/>
              <a:t>(-) still lots of traffic on distributed networks</a:t>
            </a:r>
          </a:p>
          <a:p>
            <a:endParaRPr lang="en-US" sz="2400" dirty="0"/>
          </a:p>
          <a:p>
            <a:r>
              <a:rPr lang="en-US" sz="2400" dirty="0"/>
              <a:t>Main problem with </a:t>
            </a:r>
            <a:r>
              <a:rPr lang="en-US" sz="2400" dirty="0" err="1"/>
              <a:t>test&amp;set-based</a:t>
            </a:r>
            <a:r>
              <a:rPr lang="en-US" sz="2400" dirty="0"/>
              <a:t> schemes:</a:t>
            </a:r>
          </a:p>
          <a:p>
            <a:pPr lvl="1"/>
            <a:r>
              <a:rPr lang="en-US" dirty="0">
                <a:solidFill>
                  <a:srgbClr val="000099"/>
                </a:solidFill>
              </a:rPr>
              <a:t>a lock release causes all waiters to try to get the lock</a:t>
            </a:r>
            <a:r>
              <a:rPr lang="en-US" dirty="0"/>
              <a:t>, using a </a:t>
            </a:r>
            <a:r>
              <a:rPr lang="en-US" dirty="0" err="1"/>
              <a:t>test&amp;set</a:t>
            </a:r>
            <a:r>
              <a:rPr lang="en-US" dirty="0"/>
              <a:t> to try to get it.</a:t>
            </a:r>
          </a:p>
        </p:txBody>
      </p:sp>
    </p:spTree>
    <p:extLst>
      <p:ext uri="{BB962C8B-B14F-4D97-AF65-F5344CB8AC3E}">
        <p14:creationId xmlns:p14="http://schemas.microsoft.com/office/powerpoint/2010/main" val="160563853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normAutofit/>
          </a:bodyPr>
          <a:lstStyle/>
          <a:p>
            <a:r>
              <a:rPr lang="en-US"/>
              <a:t>Ticket Lock (fetch&amp;incr based)</a:t>
            </a:r>
          </a:p>
        </p:txBody>
      </p:sp>
      <p:sp>
        <p:nvSpPr>
          <p:cNvPr id="315395" name="Rectangle 3"/>
          <p:cNvSpPr>
            <a:spLocks noGrp="1" noChangeArrowheads="1"/>
          </p:cNvSpPr>
          <p:nvPr>
            <p:ph idx="1"/>
          </p:nvPr>
        </p:nvSpPr>
        <p:spPr/>
        <p:txBody>
          <a:bodyPr/>
          <a:lstStyle/>
          <a:p>
            <a:pPr>
              <a:lnSpc>
                <a:spcPct val="80000"/>
              </a:lnSpc>
            </a:pPr>
            <a:r>
              <a:rPr lang="en-US" dirty="0"/>
              <a:t>Two counters:</a:t>
            </a:r>
          </a:p>
          <a:p>
            <a:pPr lvl="1">
              <a:lnSpc>
                <a:spcPct val="80000"/>
              </a:lnSpc>
            </a:pPr>
            <a:r>
              <a:rPr lang="en-US" dirty="0" err="1">
                <a:solidFill>
                  <a:schemeClr val="tx1">
                    <a:lumMod val="85000"/>
                    <a:lumOff val="15000"/>
                  </a:schemeClr>
                </a:solidFill>
                <a:latin typeface="Courier New" panose="02070309020205020404" pitchFamily="49" charset="0"/>
                <a:cs typeface="Courier New" panose="02070309020205020404" pitchFamily="49" charset="0"/>
              </a:rPr>
              <a:t>next_ticket</a:t>
            </a:r>
            <a:r>
              <a:rPr lang="en-US" dirty="0"/>
              <a:t>  (number of requests)</a:t>
            </a:r>
          </a:p>
          <a:p>
            <a:pPr lvl="1">
              <a:lnSpc>
                <a:spcPct val="80000"/>
              </a:lnSpc>
            </a:pPr>
            <a:r>
              <a:rPr lang="en-US" dirty="0" err="1">
                <a:solidFill>
                  <a:schemeClr val="tx1">
                    <a:lumMod val="85000"/>
                    <a:lumOff val="15000"/>
                  </a:schemeClr>
                </a:solidFill>
                <a:latin typeface="Courier New" panose="02070309020205020404" pitchFamily="49" charset="0"/>
                <a:cs typeface="Courier New" panose="02070309020205020404" pitchFamily="49" charset="0"/>
              </a:rPr>
              <a:t>now_serving</a:t>
            </a:r>
            <a:r>
              <a:rPr lang="en-US" dirty="0">
                <a:solidFill>
                  <a:schemeClr val="tx1">
                    <a:lumMod val="85000"/>
                    <a:lumOff val="15000"/>
                  </a:schemeClr>
                </a:solidFill>
                <a:latin typeface="Courier New" panose="02070309020205020404" pitchFamily="49" charset="0"/>
                <a:cs typeface="Courier New" panose="02070309020205020404" pitchFamily="49" charset="0"/>
              </a:rPr>
              <a:t> </a:t>
            </a:r>
            <a:r>
              <a:rPr lang="en-US" dirty="0"/>
              <a:t>(number of releases that have happened)</a:t>
            </a:r>
          </a:p>
          <a:p>
            <a:pPr>
              <a:lnSpc>
                <a:spcPct val="80000"/>
              </a:lnSpc>
            </a:pPr>
            <a:r>
              <a:rPr lang="en-US" dirty="0"/>
              <a:t>Algorithm:</a:t>
            </a:r>
          </a:p>
        </p:txBody>
      </p:sp>
      <p:sp>
        <p:nvSpPr>
          <p:cNvPr id="4" name="Rectangle 3"/>
          <p:cNvSpPr/>
          <p:nvPr/>
        </p:nvSpPr>
        <p:spPr>
          <a:xfrm>
            <a:off x="1967948" y="3583764"/>
            <a:ext cx="8660280" cy="401805"/>
          </a:xfrm>
          <a:prstGeom prst="rect">
            <a:avLst/>
          </a:prstGeom>
          <a:solidFill>
            <a:srgbClr val="BFF944"/>
          </a:solidFill>
          <a:ln w="12700" cmpd="sng">
            <a:solidFill>
              <a:srgbClr val="000000"/>
            </a:solidFill>
          </a:ln>
        </p:spPr>
        <p:txBody>
          <a:bodyPr rot="0" spcFirstLastPara="0" vertOverflow="overflow" horzOverflow="overflow" vert="horz" wrap="square" lIns="0" tIns="0" rIns="91440" bIns="0" numCol="1" spcCol="0" rtlCol="0" fromWordArt="0" anchor="ctr" anchorCtr="0" forceAA="0" compatLnSpc="1">
            <a:prstTxWarp prst="textNoShape">
              <a:avLst/>
            </a:prstTxWarp>
            <a:noAutofit/>
          </a:bodyPr>
          <a:lstStyle/>
          <a:p>
            <a:pPr algn="r" defTabSz="914400" eaLnBrk="0" fontAlgn="base" hangingPunct="0">
              <a:spcBef>
                <a:spcPct val="0"/>
              </a:spcBef>
              <a:spcAft>
                <a:spcPct val="0"/>
              </a:spcAft>
            </a:pPr>
            <a:r>
              <a:rPr lang="en-US" sz="2000" dirty="0">
                <a:latin typeface="Calibri"/>
                <a:ea typeface="ＭＳ Ｐゴシック" pitchFamily="18" charset="-128"/>
                <a:cs typeface="Calibri"/>
              </a:rPr>
              <a:t>Release Lock</a:t>
            </a:r>
          </a:p>
        </p:txBody>
      </p:sp>
      <p:sp>
        <p:nvSpPr>
          <p:cNvPr id="5" name="Rectangle 4"/>
          <p:cNvSpPr/>
          <p:nvPr/>
        </p:nvSpPr>
        <p:spPr>
          <a:xfrm>
            <a:off x="1967948" y="2662722"/>
            <a:ext cx="8660280" cy="693546"/>
          </a:xfrm>
          <a:prstGeom prst="rect">
            <a:avLst/>
          </a:prstGeom>
          <a:solidFill>
            <a:schemeClr val="accent5">
              <a:lumMod val="60000"/>
              <a:lumOff val="40000"/>
            </a:schemeClr>
          </a:solidFill>
          <a:ln w="12700" cmpd="sng">
            <a:solidFill>
              <a:srgbClr val="000000"/>
            </a:solidFill>
          </a:ln>
        </p:spPr>
        <p:txBody>
          <a:bodyPr rot="0" spcFirstLastPara="0" vertOverflow="overflow" horzOverflow="overflow" vert="horz" wrap="square" lIns="0" tIns="0" rIns="91440" bIns="0" numCol="1" spcCol="0" rtlCol="0" fromWordArt="0" anchor="ctr" anchorCtr="0" forceAA="0" compatLnSpc="1">
            <a:prstTxWarp prst="textNoShape">
              <a:avLst/>
            </a:prstTxWarp>
            <a:noAutofit/>
          </a:bodyPr>
          <a:lstStyle/>
          <a:p>
            <a:pPr algn="r" defTabSz="914400" eaLnBrk="0" fontAlgn="base" hangingPunct="0">
              <a:spcBef>
                <a:spcPct val="0"/>
              </a:spcBef>
              <a:spcAft>
                <a:spcPct val="0"/>
              </a:spcAft>
            </a:pPr>
            <a:r>
              <a:rPr lang="en-US" sz="2000" dirty="0">
                <a:latin typeface="Calibri"/>
                <a:ea typeface="ＭＳ Ｐゴシック" pitchFamily="18" charset="-128"/>
                <a:cs typeface="Calibri"/>
              </a:rPr>
              <a:t>Acquire Lock</a:t>
            </a:r>
          </a:p>
        </p:txBody>
      </p:sp>
      <p:sp>
        <p:nvSpPr>
          <p:cNvPr id="6" name="Rectangle 5"/>
          <p:cNvSpPr/>
          <p:nvPr/>
        </p:nvSpPr>
        <p:spPr>
          <a:xfrm>
            <a:off x="1967948" y="3251046"/>
            <a:ext cx="8660280" cy="332718"/>
          </a:xfrm>
          <a:prstGeom prst="rect">
            <a:avLst/>
          </a:prstGeom>
          <a:solidFill>
            <a:srgbClr val="FDB8A2"/>
          </a:solidFill>
          <a:ln w="12700" cmpd="sng">
            <a:solidFill>
              <a:srgbClr val="000000"/>
            </a:solidFill>
          </a:ln>
        </p:spPr>
        <p:txBody>
          <a:bodyPr rot="0" spcFirstLastPara="0" vertOverflow="overflow" horzOverflow="overflow" vert="horz" wrap="square" lIns="0" tIns="0" rIns="91440" bIns="0" numCol="1" spcCol="0" rtlCol="0" fromWordArt="0" anchor="ctr" anchorCtr="0" forceAA="0" compatLnSpc="1">
            <a:prstTxWarp prst="textNoShape">
              <a:avLst/>
            </a:prstTxWarp>
            <a:noAutofit/>
          </a:bodyPr>
          <a:lstStyle/>
          <a:p>
            <a:pPr algn="r" defTabSz="914400" eaLnBrk="0" fontAlgn="base" hangingPunct="0">
              <a:spcBef>
                <a:spcPct val="0"/>
              </a:spcBef>
              <a:spcAft>
                <a:spcPct val="0"/>
              </a:spcAft>
            </a:pPr>
            <a:r>
              <a:rPr lang="en-US" sz="2000" dirty="0">
                <a:latin typeface="Calibri"/>
                <a:ea typeface="ＭＳ Ｐゴシック" pitchFamily="18" charset="-128"/>
                <a:cs typeface="Calibri"/>
              </a:rPr>
              <a:t>Critical Section</a:t>
            </a:r>
          </a:p>
        </p:txBody>
      </p:sp>
      <p:sp>
        <p:nvSpPr>
          <p:cNvPr id="2" name="Rectangle 1">
            <a:extLst>
              <a:ext uri="{FF2B5EF4-FFF2-40B4-BE49-F238E27FC236}">
                <a16:creationId xmlns:a16="http://schemas.microsoft.com/office/drawing/2014/main" id="{CA983E91-1A8B-405A-AD29-21E61804D6EA}"/>
              </a:ext>
            </a:extLst>
          </p:cNvPr>
          <p:cNvSpPr/>
          <p:nvPr/>
        </p:nvSpPr>
        <p:spPr>
          <a:xfrm>
            <a:off x="1756129" y="2687048"/>
            <a:ext cx="7490102" cy="1274195"/>
          </a:xfrm>
          <a:prstGeom prst="rect">
            <a:avLst/>
          </a:prstGeom>
        </p:spPr>
        <p:txBody>
          <a:bodyPr wrap="square">
            <a:spAutoFit/>
          </a:bodyPr>
          <a:lstStyle/>
          <a:p>
            <a:pPr marL="201168" lvl="1" indent="0">
              <a:lnSpc>
                <a:spcPct val="80000"/>
              </a:lnSpc>
              <a:buNone/>
            </a:pPr>
            <a:r>
              <a:rPr lang="en-US" sz="2400" dirty="0">
                <a:latin typeface="Courier New" panose="02070309020205020404" pitchFamily="49" charset="0"/>
                <a:cs typeface="Courier New" panose="02070309020205020404" pitchFamily="49" charset="0"/>
              </a:rPr>
              <a:t>ticket = </a:t>
            </a:r>
            <a:r>
              <a:rPr lang="en-US" sz="2400" dirty="0" err="1">
                <a:latin typeface="Courier New" panose="02070309020205020404" pitchFamily="49" charset="0"/>
                <a:cs typeface="Courier New" panose="02070309020205020404" pitchFamily="49" charset="0"/>
              </a:rPr>
              <a:t>fetch&amp;increment</a:t>
            </a:r>
            <a:r>
              <a:rPr lang="en-US" sz="2400" dirty="0">
                <a:latin typeface="Courier New" panose="02070309020205020404" pitchFamily="49" charset="0"/>
                <a:cs typeface="Courier New" panose="02070309020205020404" pitchFamily="49" charset="0"/>
              </a:rPr>
              <a:t>(</a:t>
            </a:r>
            <a:r>
              <a:rPr lang="en-US" sz="2400" dirty="0" err="1">
                <a:latin typeface="Courier New" panose="02070309020205020404" pitchFamily="49" charset="0"/>
                <a:cs typeface="Courier New" panose="02070309020205020404" pitchFamily="49" charset="0"/>
              </a:rPr>
              <a:t>next_ticket</a:t>
            </a:r>
            <a:r>
              <a:rPr lang="en-US" sz="2400" dirty="0">
                <a:latin typeface="Courier New" panose="02070309020205020404" pitchFamily="49" charset="0"/>
                <a:cs typeface="Courier New" panose="02070309020205020404" pitchFamily="49" charset="0"/>
              </a:rPr>
              <a:t>)</a:t>
            </a:r>
          </a:p>
          <a:p>
            <a:pPr marL="201168" lvl="1" indent="0">
              <a:lnSpc>
                <a:spcPct val="80000"/>
              </a:lnSpc>
              <a:buNone/>
            </a:pPr>
            <a:r>
              <a:rPr lang="en-US" sz="2400" dirty="0">
                <a:latin typeface="Courier New" panose="02070309020205020404" pitchFamily="49" charset="0"/>
                <a:cs typeface="Courier New" panose="02070309020205020404" pitchFamily="49" charset="0"/>
              </a:rPr>
              <a:t>while (ticket != </a:t>
            </a:r>
            <a:r>
              <a:rPr lang="en-US" sz="2400" dirty="0" err="1">
                <a:latin typeface="Courier New" panose="02070309020205020404" pitchFamily="49" charset="0"/>
                <a:cs typeface="Courier New" panose="02070309020205020404" pitchFamily="49" charset="0"/>
              </a:rPr>
              <a:t>now_serving</a:t>
            </a:r>
            <a:r>
              <a:rPr lang="en-US" sz="2400" dirty="0">
                <a:latin typeface="Courier New" panose="02070309020205020404" pitchFamily="49" charset="0"/>
                <a:cs typeface="Courier New" panose="02070309020205020404" pitchFamily="49" charset="0"/>
              </a:rPr>
              <a:t>) delay(</a:t>
            </a:r>
            <a:r>
              <a:rPr lang="en-US" sz="2400" i="1" dirty="0">
                <a:latin typeface="Courier New" panose="02070309020205020404" pitchFamily="49" charset="0"/>
                <a:cs typeface="Courier New" panose="02070309020205020404" pitchFamily="49" charset="0"/>
              </a:rPr>
              <a:t>x</a:t>
            </a:r>
            <a:r>
              <a:rPr lang="en-US" sz="2400" dirty="0">
                <a:latin typeface="Courier New" panose="02070309020205020404" pitchFamily="49" charset="0"/>
                <a:cs typeface="Courier New" panose="02070309020205020404" pitchFamily="49" charset="0"/>
              </a:rPr>
              <a:t>)</a:t>
            </a:r>
          </a:p>
          <a:p>
            <a:pPr marL="201168" lvl="1" indent="0">
              <a:lnSpc>
                <a:spcPct val="80000"/>
              </a:lnSpc>
              <a:buNone/>
            </a:pPr>
            <a:r>
              <a:rPr lang="en-US" sz="2400" dirty="0">
                <a:latin typeface="Courier New" panose="02070309020205020404" pitchFamily="49" charset="0"/>
                <a:cs typeface="Courier New" panose="02070309020205020404" pitchFamily="49" charset="0"/>
              </a:rPr>
              <a:t>/* mutex */</a:t>
            </a:r>
          </a:p>
          <a:p>
            <a:pPr marL="201168" lvl="1" indent="0">
              <a:lnSpc>
                <a:spcPct val="80000"/>
              </a:lnSpc>
              <a:buNone/>
            </a:pPr>
            <a:r>
              <a:rPr lang="en-US" sz="2400" dirty="0" err="1">
                <a:latin typeface="Courier New" panose="02070309020205020404" pitchFamily="49" charset="0"/>
                <a:cs typeface="Courier New" panose="02070309020205020404" pitchFamily="49" charset="0"/>
              </a:rPr>
              <a:t>now_serving</a:t>
            </a:r>
            <a:r>
              <a:rPr lang="en-US" sz="2400" dirty="0">
                <a:latin typeface="Courier New" panose="02070309020205020404" pitchFamily="49" charset="0"/>
                <a:cs typeface="Courier New" panose="02070309020205020404" pitchFamily="49" charset="0"/>
              </a:rPr>
              <a:t>++</a:t>
            </a:r>
          </a:p>
        </p:txBody>
      </p:sp>
      <p:sp>
        <p:nvSpPr>
          <p:cNvPr id="3" name="TextBox 2">
            <a:extLst>
              <a:ext uri="{FF2B5EF4-FFF2-40B4-BE49-F238E27FC236}">
                <a16:creationId xmlns:a16="http://schemas.microsoft.com/office/drawing/2014/main" id="{BDEB0498-5510-4E6E-8DE1-10E7E73DC733}"/>
              </a:ext>
            </a:extLst>
          </p:cNvPr>
          <p:cNvSpPr txBox="1"/>
          <p:nvPr/>
        </p:nvSpPr>
        <p:spPr>
          <a:xfrm>
            <a:off x="619066" y="4645551"/>
            <a:ext cx="5582951" cy="1200329"/>
          </a:xfrm>
          <a:prstGeom prst="rect">
            <a:avLst/>
          </a:prstGeom>
          <a:noFill/>
        </p:spPr>
        <p:txBody>
          <a:bodyPr wrap="square" rtlCol="0">
            <a:spAutoFit/>
          </a:bodyPr>
          <a:lstStyle/>
          <a:p>
            <a:r>
              <a:rPr lang="en-US" sz="2400" dirty="0">
                <a:solidFill>
                  <a:schemeClr val="tx1">
                    <a:lumMod val="75000"/>
                    <a:lumOff val="25000"/>
                  </a:schemeClr>
                </a:solidFill>
              </a:rPr>
              <a:t>What delay to use?</a:t>
            </a:r>
          </a:p>
          <a:p>
            <a:r>
              <a:rPr lang="en-US" sz="2400" i="1" dirty="0">
                <a:solidFill>
                  <a:schemeClr val="tx1">
                    <a:lumMod val="75000"/>
                    <a:lumOff val="25000"/>
                  </a:schemeClr>
                </a:solidFill>
              </a:rPr>
              <a:t>Not exponential!</a:t>
            </a:r>
            <a:r>
              <a:rPr lang="en-US" sz="2400" dirty="0">
                <a:solidFill>
                  <a:schemeClr val="tx1">
                    <a:lumMod val="75000"/>
                    <a:lumOff val="25000"/>
                  </a:schemeClr>
                </a:solidFill>
              </a:rPr>
              <a:t> Why?</a:t>
            </a:r>
          </a:p>
          <a:p>
            <a:r>
              <a:rPr lang="en-US" sz="2400" dirty="0">
                <a:solidFill>
                  <a:schemeClr val="tx1">
                    <a:lumMod val="75000"/>
                    <a:lumOff val="25000"/>
                  </a:schemeClr>
                </a:solidFill>
              </a:rPr>
              <a:t>Instead: </a:t>
            </a:r>
            <a:r>
              <a:rPr lang="en-US" sz="2400" dirty="0">
                <a:solidFill>
                  <a:schemeClr val="tx1">
                    <a:lumMod val="75000"/>
                    <a:lumOff val="25000"/>
                  </a:schemeClr>
                </a:solidFill>
                <a:latin typeface="Courier New" panose="02070309020205020404" pitchFamily="49" charset="0"/>
                <a:cs typeface="Courier New" panose="02070309020205020404" pitchFamily="49" charset="0"/>
              </a:rPr>
              <a:t>ticket – </a:t>
            </a:r>
            <a:r>
              <a:rPr lang="en-US" sz="2400" dirty="0" err="1">
                <a:solidFill>
                  <a:schemeClr val="tx1">
                    <a:lumMod val="75000"/>
                    <a:lumOff val="25000"/>
                  </a:schemeClr>
                </a:solidFill>
                <a:latin typeface="Courier New" panose="02070309020205020404" pitchFamily="49" charset="0"/>
                <a:cs typeface="Courier New" panose="02070309020205020404" pitchFamily="49" charset="0"/>
              </a:rPr>
              <a:t>now_serving</a:t>
            </a:r>
            <a:endParaRPr lang="en-US" sz="2400" dirty="0">
              <a:solidFill>
                <a:schemeClr val="tx1">
                  <a:lumMod val="75000"/>
                  <a:lumOff val="25000"/>
                </a:schemeClr>
              </a:solidFill>
            </a:endParaRPr>
          </a:p>
        </p:txBody>
      </p:sp>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558A26D6-7F67-4654-A879-42696DE3AD82}"/>
                  </a:ext>
                </a:extLst>
              </p:cNvPr>
              <p:cNvSpPr txBox="1"/>
              <p:nvPr/>
            </p:nvSpPr>
            <p:spPr>
              <a:xfrm>
                <a:off x="6126480" y="4426842"/>
                <a:ext cx="5582951" cy="1569660"/>
              </a:xfrm>
              <a:prstGeom prst="rect">
                <a:avLst/>
              </a:prstGeom>
              <a:noFill/>
            </p:spPr>
            <p:txBody>
              <a:bodyPr wrap="square" rtlCol="0">
                <a:spAutoFit/>
              </a:bodyPr>
              <a:lstStyle/>
              <a:p>
                <a:r>
                  <a:rPr lang="en-US" sz="2400" dirty="0">
                    <a:solidFill>
                      <a:schemeClr val="tx1">
                        <a:lumMod val="75000"/>
                        <a:lumOff val="25000"/>
                      </a:schemeClr>
                    </a:solidFill>
                  </a:rPr>
                  <a:t>+ Guaranteed FIFO order </a:t>
                </a:r>
                <a:r>
                  <a:rPr lang="en-US" sz="2400" dirty="0">
                    <a:solidFill>
                      <a:schemeClr val="tx1">
                        <a:lumMod val="75000"/>
                        <a:lumOff val="25000"/>
                      </a:schemeClr>
                    </a:solidFill>
                    <a:sym typeface="Wingdings" panose="05000000000000000000" pitchFamily="2" charset="2"/>
                  </a:rPr>
                  <a:t> no starvation</a:t>
                </a:r>
              </a:p>
              <a:p>
                <a:r>
                  <a:rPr lang="en-US" sz="2400" dirty="0">
                    <a:solidFill>
                      <a:schemeClr val="tx1">
                        <a:lumMod val="75000"/>
                        <a:lumOff val="25000"/>
                      </a:schemeClr>
                    </a:solidFill>
                    <a:sym typeface="Wingdings" panose="05000000000000000000" pitchFamily="2" charset="2"/>
                  </a:rPr>
                  <a:t>+ Latency can be low (</a:t>
                </a:r>
                <a:r>
                  <a:rPr lang="en-US" sz="2400" dirty="0" err="1">
                    <a:solidFill>
                      <a:schemeClr val="tx1">
                        <a:lumMod val="75000"/>
                        <a:lumOff val="25000"/>
                      </a:schemeClr>
                    </a:solidFill>
                    <a:sym typeface="Wingdings" panose="05000000000000000000" pitchFamily="2" charset="2"/>
                  </a:rPr>
                  <a:t>f&amp;i</a:t>
                </a:r>
                <a:r>
                  <a:rPr lang="en-US" sz="2400" dirty="0">
                    <a:solidFill>
                      <a:schemeClr val="tx1">
                        <a:lumMod val="75000"/>
                        <a:lumOff val="25000"/>
                      </a:schemeClr>
                    </a:solidFill>
                    <a:sym typeface="Wingdings" panose="05000000000000000000" pitchFamily="2" charset="2"/>
                  </a:rPr>
                  <a:t> cacheable)</a:t>
                </a:r>
              </a:p>
              <a:p>
                <a:r>
                  <a:rPr lang="en-US" sz="2400" dirty="0">
                    <a:solidFill>
                      <a:schemeClr val="tx1">
                        <a:lumMod val="75000"/>
                        <a:lumOff val="25000"/>
                      </a:schemeClr>
                    </a:solidFill>
                    <a:sym typeface="Wingdings" panose="05000000000000000000" pitchFamily="2" charset="2"/>
                  </a:rPr>
                  <a:t>+ Traffic can be low, but…</a:t>
                </a:r>
              </a:p>
              <a:p>
                <a14:m>
                  <m:oMath xmlns:m="http://schemas.openxmlformats.org/officeDocument/2006/math">
                    <m:r>
                      <a:rPr lang="en-US" sz="2400" b="0" i="1" smtClean="0">
                        <a:solidFill>
                          <a:schemeClr val="tx1">
                            <a:lumMod val="75000"/>
                            <a:lumOff val="25000"/>
                          </a:schemeClr>
                        </a:solidFill>
                        <a:latin typeface="Cambria Math" panose="02040503050406030204" pitchFamily="18" charset="0"/>
                      </a:rPr>
                      <m:t>−</m:t>
                    </m:r>
                  </m:oMath>
                </a14:m>
                <a:r>
                  <a:rPr lang="en-US" sz="2400" dirty="0">
                    <a:solidFill>
                      <a:schemeClr val="tx1">
                        <a:lumMod val="75000"/>
                        <a:lumOff val="25000"/>
                      </a:schemeClr>
                    </a:solidFill>
                  </a:rPr>
                  <a:t> Polling </a:t>
                </a:r>
                <a:r>
                  <a:rPr lang="en-US" sz="2400" dirty="0">
                    <a:solidFill>
                      <a:schemeClr val="tx1">
                        <a:lumMod val="75000"/>
                        <a:lumOff val="25000"/>
                      </a:schemeClr>
                    </a:solidFill>
                    <a:sym typeface="Wingdings" panose="05000000000000000000" pitchFamily="2" charset="2"/>
                  </a:rPr>
                  <a:t> no guarantee of low traffic</a:t>
                </a:r>
                <a:endParaRPr lang="en-US" sz="2400" dirty="0">
                  <a:solidFill>
                    <a:schemeClr val="tx1">
                      <a:lumMod val="75000"/>
                      <a:lumOff val="25000"/>
                    </a:schemeClr>
                  </a:solidFill>
                </a:endParaRPr>
              </a:p>
            </p:txBody>
          </p:sp>
        </mc:Choice>
        <mc:Fallback xmlns="">
          <p:sp>
            <p:nvSpPr>
              <p:cNvPr id="9" name="TextBox 8">
                <a:extLst>
                  <a:ext uri="{FF2B5EF4-FFF2-40B4-BE49-F238E27FC236}">
                    <a16:creationId xmlns:a16="http://schemas.microsoft.com/office/drawing/2014/main" id="{558A26D6-7F67-4654-A879-42696DE3AD82}"/>
                  </a:ext>
                </a:extLst>
              </p:cNvPr>
              <p:cNvSpPr txBox="1">
                <a:spLocks noRot="1" noChangeAspect="1" noMove="1" noResize="1" noEditPoints="1" noAdjustHandles="1" noChangeArrowheads="1" noChangeShapeType="1" noTextEdit="1"/>
              </p:cNvSpPr>
              <p:nvPr/>
            </p:nvSpPr>
            <p:spPr>
              <a:xfrm>
                <a:off x="6126480" y="4426842"/>
                <a:ext cx="5582951" cy="1569660"/>
              </a:xfrm>
              <a:prstGeom prst="rect">
                <a:avLst/>
              </a:prstGeom>
              <a:blipFill>
                <a:blip r:embed="rId3"/>
                <a:stretch>
                  <a:fillRect l="-1638" t="-3488" b="-7752"/>
                </a:stretch>
              </a:blipFill>
            </p:spPr>
            <p:txBody>
              <a:bodyPr/>
              <a:lstStyle/>
              <a:p>
                <a:r>
                  <a:rPr lang="en-US">
                    <a:noFill/>
                  </a:rPr>
                  <a:t> </a:t>
                </a:r>
              </a:p>
            </p:txBody>
          </p:sp>
        </mc:Fallback>
      </mc:AlternateContent>
    </p:spTree>
    <p:extLst>
      <p:ext uri="{BB962C8B-B14F-4D97-AF65-F5344CB8AC3E}">
        <p14:creationId xmlns:p14="http://schemas.microsoft.com/office/powerpoint/2010/main" val="14546526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3" grpId="0"/>
      <p:bldP spid="9"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2514600" y="5031830"/>
            <a:ext cx="7467600" cy="381000"/>
          </a:xfrm>
          <a:prstGeom prst="rect">
            <a:avLst/>
          </a:prstGeom>
          <a:solidFill>
            <a:srgbClr val="BFF944"/>
          </a:solidFill>
          <a:ln w="12700" cmpd="sng">
            <a:solidFill>
              <a:srgbClr val="000000"/>
            </a:solidFill>
          </a:ln>
        </p:spPr>
        <p:txBody>
          <a:bodyPr rot="0" spcFirstLastPara="0" vertOverflow="overflow" horzOverflow="overflow" vert="horz" wrap="square" lIns="0" tIns="0" rIns="91440" bIns="0" numCol="1" spcCol="0" rtlCol="0" fromWordArt="0" anchor="ctr" anchorCtr="0" forceAA="0" compatLnSpc="1">
            <a:prstTxWarp prst="textNoShape">
              <a:avLst/>
            </a:prstTxWarp>
            <a:noAutofit/>
          </a:bodyPr>
          <a:lstStyle/>
          <a:p>
            <a:pPr algn="r" defTabSz="914400" eaLnBrk="0" fontAlgn="base" hangingPunct="0">
              <a:spcBef>
                <a:spcPct val="0"/>
              </a:spcBef>
              <a:spcAft>
                <a:spcPct val="0"/>
              </a:spcAft>
            </a:pPr>
            <a:r>
              <a:rPr lang="en-US" sz="2000" dirty="0">
                <a:latin typeface="Calibri"/>
                <a:ea typeface="ＭＳ Ｐゴシック" pitchFamily="18" charset="-128"/>
                <a:cs typeface="Calibri"/>
              </a:rPr>
              <a:t>Release Lock</a:t>
            </a:r>
          </a:p>
        </p:txBody>
      </p:sp>
      <p:sp>
        <p:nvSpPr>
          <p:cNvPr id="14" name="Rectangle 13"/>
          <p:cNvSpPr/>
          <p:nvPr/>
        </p:nvSpPr>
        <p:spPr>
          <a:xfrm>
            <a:off x="2514600" y="3505200"/>
            <a:ext cx="7467600" cy="1319548"/>
          </a:xfrm>
          <a:prstGeom prst="rect">
            <a:avLst/>
          </a:prstGeom>
          <a:solidFill>
            <a:schemeClr val="accent5">
              <a:lumMod val="60000"/>
              <a:lumOff val="40000"/>
            </a:schemeClr>
          </a:solidFill>
          <a:ln w="12700" cmpd="sng">
            <a:solidFill>
              <a:srgbClr val="000000"/>
            </a:solidFill>
          </a:ln>
        </p:spPr>
        <p:txBody>
          <a:bodyPr rot="0" spcFirstLastPara="0" vertOverflow="overflow" horzOverflow="overflow" vert="horz" wrap="square" lIns="0" tIns="0" rIns="91440" bIns="0" numCol="1" spcCol="0" rtlCol="0" fromWordArt="0" anchor="ctr" anchorCtr="0" forceAA="0" compatLnSpc="1">
            <a:prstTxWarp prst="textNoShape">
              <a:avLst/>
            </a:prstTxWarp>
            <a:noAutofit/>
          </a:bodyPr>
          <a:lstStyle/>
          <a:p>
            <a:pPr algn="r" defTabSz="914400" eaLnBrk="0" fontAlgn="base" hangingPunct="0">
              <a:spcBef>
                <a:spcPct val="0"/>
              </a:spcBef>
              <a:spcAft>
                <a:spcPct val="0"/>
              </a:spcAft>
            </a:pPr>
            <a:r>
              <a:rPr lang="en-US" sz="2000" dirty="0">
                <a:latin typeface="Calibri"/>
                <a:ea typeface="ＭＳ Ｐゴシック" pitchFamily="18" charset="-128"/>
                <a:cs typeface="Calibri"/>
              </a:rPr>
              <a:t>Acquire Lock</a:t>
            </a:r>
          </a:p>
        </p:txBody>
      </p:sp>
      <p:sp>
        <p:nvSpPr>
          <p:cNvPr id="15" name="Rectangle 14"/>
          <p:cNvSpPr/>
          <p:nvPr/>
        </p:nvSpPr>
        <p:spPr>
          <a:xfrm>
            <a:off x="2514600" y="4741480"/>
            <a:ext cx="7467600" cy="342900"/>
          </a:xfrm>
          <a:prstGeom prst="rect">
            <a:avLst/>
          </a:prstGeom>
          <a:solidFill>
            <a:srgbClr val="FDB8A2"/>
          </a:solidFill>
          <a:ln w="12700" cmpd="sng">
            <a:solidFill>
              <a:srgbClr val="000000"/>
            </a:solidFill>
          </a:ln>
        </p:spPr>
        <p:txBody>
          <a:bodyPr rot="0" spcFirstLastPara="0" vertOverflow="overflow" horzOverflow="overflow" vert="horz" wrap="square" lIns="0" tIns="0" rIns="91440" bIns="0" numCol="1" spcCol="0" rtlCol="0" fromWordArt="0" anchor="ctr" anchorCtr="0" forceAA="0" compatLnSpc="1">
            <a:prstTxWarp prst="textNoShape">
              <a:avLst/>
            </a:prstTxWarp>
            <a:noAutofit/>
          </a:bodyPr>
          <a:lstStyle/>
          <a:p>
            <a:pPr algn="r" defTabSz="914400" eaLnBrk="0" fontAlgn="base" hangingPunct="0">
              <a:spcBef>
                <a:spcPct val="0"/>
              </a:spcBef>
              <a:spcAft>
                <a:spcPct val="0"/>
              </a:spcAft>
            </a:pPr>
            <a:r>
              <a:rPr lang="en-US" sz="2000" dirty="0">
                <a:latin typeface="Calibri"/>
                <a:ea typeface="ＭＳ Ｐゴシック" pitchFamily="18" charset="-128"/>
                <a:cs typeface="Calibri"/>
              </a:rPr>
              <a:t>Critical Section</a:t>
            </a:r>
          </a:p>
        </p:txBody>
      </p:sp>
      <p:sp>
        <p:nvSpPr>
          <p:cNvPr id="15362" name="Rectangle 2"/>
          <p:cNvSpPr>
            <a:spLocks noGrp="1" noChangeArrowheads="1"/>
          </p:cNvSpPr>
          <p:nvPr>
            <p:ph type="title"/>
          </p:nvPr>
        </p:nvSpPr>
        <p:spPr/>
        <p:txBody>
          <a:bodyPr>
            <a:normAutofit/>
          </a:bodyPr>
          <a:lstStyle/>
          <a:p>
            <a:r>
              <a:rPr lang="en-US"/>
              <a:t>Array-Based Queueing Locks</a:t>
            </a:r>
          </a:p>
        </p:txBody>
      </p:sp>
      <p:sp>
        <p:nvSpPr>
          <p:cNvPr id="317443" name="Rectangle 3"/>
          <p:cNvSpPr>
            <a:spLocks noGrp="1" noChangeArrowheads="1"/>
          </p:cNvSpPr>
          <p:nvPr>
            <p:ph idx="1"/>
          </p:nvPr>
        </p:nvSpPr>
        <p:spPr/>
        <p:txBody>
          <a:bodyPr>
            <a:normAutofit/>
          </a:bodyPr>
          <a:lstStyle/>
          <a:p>
            <a:r>
              <a:rPr lang="en-US" dirty="0"/>
              <a:t>Every process </a:t>
            </a:r>
            <a:r>
              <a:rPr lang="en-US" dirty="0">
                <a:solidFill>
                  <a:schemeClr val="tx1"/>
                </a:solidFill>
              </a:rPr>
              <a:t>spins on a</a:t>
            </a:r>
            <a:r>
              <a:rPr lang="en-US" dirty="0">
                <a:solidFill>
                  <a:srgbClr val="CC0099"/>
                </a:solidFill>
              </a:rPr>
              <a:t> </a:t>
            </a:r>
            <a:r>
              <a:rPr lang="en-US" dirty="0">
                <a:solidFill>
                  <a:schemeClr val="accent2"/>
                </a:solidFill>
              </a:rPr>
              <a:t>unique location</a:t>
            </a:r>
            <a:r>
              <a:rPr lang="en-US" dirty="0"/>
              <a:t>, rather than on a single </a:t>
            </a:r>
            <a:r>
              <a:rPr lang="en-US" dirty="0" err="1">
                <a:latin typeface="Courier New" panose="02070309020205020404" pitchFamily="49" charset="0"/>
                <a:cs typeface="Courier New" panose="02070309020205020404" pitchFamily="49" charset="0"/>
              </a:rPr>
              <a:t>now_serving</a:t>
            </a:r>
            <a:r>
              <a:rPr lang="en-US" dirty="0">
                <a:latin typeface="Courier New" panose="02070309020205020404" pitchFamily="49" charset="0"/>
                <a:cs typeface="Courier New" panose="02070309020205020404" pitchFamily="49" charset="0"/>
              </a:rPr>
              <a:t> </a:t>
            </a:r>
            <a:r>
              <a:rPr lang="en-US" dirty="0"/>
              <a:t>counter</a:t>
            </a:r>
          </a:p>
          <a:p>
            <a:endParaRPr lang="en-US" dirty="0"/>
          </a:p>
          <a:p>
            <a:endParaRPr lang="en-US" dirty="0"/>
          </a:p>
        </p:txBody>
      </p:sp>
      <p:sp>
        <p:nvSpPr>
          <p:cNvPr id="2" name="Rectangle 1"/>
          <p:cNvSpPr/>
          <p:nvPr/>
        </p:nvSpPr>
        <p:spPr bwMode="auto">
          <a:xfrm>
            <a:off x="2514600" y="2667000"/>
            <a:ext cx="1295400" cy="457200"/>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r>
              <a:rPr lang="en-US" sz="2000" dirty="0"/>
              <a:t>next-slot</a:t>
            </a:r>
          </a:p>
        </p:txBody>
      </p:sp>
      <p:sp>
        <p:nvSpPr>
          <p:cNvPr id="6" name="Rectangle 5"/>
          <p:cNvSpPr/>
          <p:nvPr/>
        </p:nvSpPr>
        <p:spPr bwMode="auto">
          <a:xfrm>
            <a:off x="4724400" y="2667000"/>
            <a:ext cx="914400" cy="457200"/>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defTabSz="914400" eaLnBrk="0" fontAlgn="base" hangingPunct="0">
              <a:spcBef>
                <a:spcPct val="0"/>
              </a:spcBef>
              <a:spcAft>
                <a:spcPct val="0"/>
              </a:spcAft>
            </a:pPr>
            <a:r>
              <a:rPr lang="en-US" sz="2000" dirty="0"/>
              <a:t>Wait</a:t>
            </a:r>
          </a:p>
        </p:txBody>
      </p:sp>
      <p:sp>
        <p:nvSpPr>
          <p:cNvPr id="7" name="Rectangle 6"/>
          <p:cNvSpPr/>
          <p:nvPr/>
        </p:nvSpPr>
        <p:spPr bwMode="auto">
          <a:xfrm>
            <a:off x="3810000" y="2667000"/>
            <a:ext cx="914400" cy="457200"/>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defTabSz="914400" eaLnBrk="0" fontAlgn="base" hangingPunct="0">
              <a:spcBef>
                <a:spcPct val="0"/>
              </a:spcBef>
              <a:spcAft>
                <a:spcPct val="0"/>
              </a:spcAft>
            </a:pPr>
            <a:r>
              <a:rPr lang="en-US" sz="2000" dirty="0"/>
              <a:t>Lock</a:t>
            </a:r>
          </a:p>
        </p:txBody>
      </p:sp>
      <p:sp>
        <p:nvSpPr>
          <p:cNvPr id="8" name="Rectangle 7"/>
          <p:cNvSpPr/>
          <p:nvPr/>
        </p:nvSpPr>
        <p:spPr bwMode="auto">
          <a:xfrm>
            <a:off x="5638800" y="2667000"/>
            <a:ext cx="914400" cy="457200"/>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defTabSz="914400" eaLnBrk="0" fontAlgn="base" hangingPunct="0">
              <a:spcBef>
                <a:spcPct val="0"/>
              </a:spcBef>
              <a:spcAft>
                <a:spcPct val="0"/>
              </a:spcAft>
            </a:pPr>
            <a:r>
              <a:rPr lang="en-US" sz="2000" dirty="0"/>
              <a:t>Wait</a:t>
            </a:r>
          </a:p>
        </p:txBody>
      </p:sp>
      <p:sp>
        <p:nvSpPr>
          <p:cNvPr id="9" name="Rectangle 8"/>
          <p:cNvSpPr/>
          <p:nvPr/>
        </p:nvSpPr>
        <p:spPr bwMode="auto">
          <a:xfrm>
            <a:off x="6553200" y="2667000"/>
            <a:ext cx="914400" cy="457200"/>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defTabSz="914400" eaLnBrk="0" fontAlgn="base" hangingPunct="0">
              <a:spcBef>
                <a:spcPct val="0"/>
              </a:spcBef>
              <a:spcAft>
                <a:spcPct val="0"/>
              </a:spcAft>
            </a:pPr>
            <a:r>
              <a:rPr lang="en-US" sz="2000" dirty="0"/>
              <a:t>Wait</a:t>
            </a:r>
          </a:p>
        </p:txBody>
      </p:sp>
      <p:sp>
        <p:nvSpPr>
          <p:cNvPr id="10" name="Rectangle 9"/>
          <p:cNvSpPr/>
          <p:nvPr/>
        </p:nvSpPr>
        <p:spPr bwMode="auto">
          <a:xfrm>
            <a:off x="7467600" y="2667000"/>
            <a:ext cx="914400" cy="457200"/>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defTabSz="914400" eaLnBrk="0" fontAlgn="base" hangingPunct="0">
              <a:spcBef>
                <a:spcPct val="0"/>
              </a:spcBef>
              <a:spcAft>
                <a:spcPct val="0"/>
              </a:spcAft>
            </a:pPr>
            <a:r>
              <a:rPr lang="en-US" sz="2000" dirty="0"/>
              <a:t>Wait</a:t>
            </a:r>
          </a:p>
        </p:txBody>
      </p:sp>
      <p:sp>
        <p:nvSpPr>
          <p:cNvPr id="3" name="Freeform 2"/>
          <p:cNvSpPr/>
          <p:nvPr/>
        </p:nvSpPr>
        <p:spPr bwMode="auto">
          <a:xfrm>
            <a:off x="3133859" y="2331056"/>
            <a:ext cx="1146220" cy="321993"/>
          </a:xfrm>
          <a:custGeom>
            <a:avLst/>
            <a:gdLst>
              <a:gd name="connsiteX0" fmla="*/ 0 w 1146220"/>
              <a:gd name="connsiteY0" fmla="*/ 309114 h 321993"/>
              <a:gd name="connsiteX1" fmla="*/ 682580 w 1146220"/>
              <a:gd name="connsiteY1" fmla="*/ 21 h 321993"/>
              <a:gd name="connsiteX2" fmla="*/ 1146220 w 1146220"/>
              <a:gd name="connsiteY2" fmla="*/ 321993 h 321993"/>
            </a:gdLst>
            <a:ahLst/>
            <a:cxnLst>
              <a:cxn ang="0">
                <a:pos x="connsiteX0" y="connsiteY0"/>
              </a:cxn>
              <a:cxn ang="0">
                <a:pos x="connsiteX1" y="connsiteY1"/>
              </a:cxn>
              <a:cxn ang="0">
                <a:pos x="connsiteX2" y="connsiteY2"/>
              </a:cxn>
            </a:cxnLst>
            <a:rect l="l" t="t" r="r" b="b"/>
            <a:pathLst>
              <a:path w="1146220" h="321993">
                <a:moveTo>
                  <a:pt x="0" y="309114"/>
                </a:moveTo>
                <a:cubicBezTo>
                  <a:pt x="245771" y="153494"/>
                  <a:pt x="491543" y="-2126"/>
                  <a:pt x="682580" y="21"/>
                </a:cubicBezTo>
                <a:cubicBezTo>
                  <a:pt x="873617" y="2167"/>
                  <a:pt x="1146220" y="321993"/>
                  <a:pt x="1146220" y="321993"/>
                </a:cubicBezTo>
              </a:path>
            </a:pathLst>
          </a:custGeom>
          <a:noFill/>
          <a:ln w="25400" cap="flat" cmpd="sng" algn="ctr">
            <a:solidFill>
              <a:schemeClr val="tx1"/>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p>
        </p:txBody>
      </p:sp>
      <p:sp>
        <p:nvSpPr>
          <p:cNvPr id="4" name="TextBox 3"/>
          <p:cNvSpPr txBox="1"/>
          <p:nvPr/>
        </p:nvSpPr>
        <p:spPr>
          <a:xfrm>
            <a:off x="2514601" y="3505201"/>
            <a:ext cx="5724644" cy="2246769"/>
          </a:xfrm>
          <a:prstGeom prst="rect">
            <a:avLst/>
          </a:prstGeom>
          <a:noFill/>
        </p:spPr>
        <p:txBody>
          <a:bodyPr wrap="none" rtlCol="0">
            <a:spAutoFit/>
          </a:bodyPr>
          <a:lstStyle/>
          <a:p>
            <a:r>
              <a:rPr lang="en-US" sz="2000" b="1" dirty="0">
                <a:latin typeface="Courier New" panose="02070309020205020404" pitchFamily="49" charset="0"/>
                <a:cs typeface="Courier New" panose="02070309020205020404" pitchFamily="49" charset="0"/>
              </a:rPr>
              <a:t>my-slot = F&amp;I(next-slot)</a:t>
            </a:r>
          </a:p>
          <a:p>
            <a:r>
              <a:rPr lang="en-US" sz="2000" b="1" dirty="0">
                <a:latin typeface="Courier New" panose="02070309020205020404" pitchFamily="49" charset="0"/>
                <a:cs typeface="Courier New" panose="02070309020205020404" pitchFamily="49" charset="0"/>
              </a:rPr>
              <a:t>my-slot = my-slot % </a:t>
            </a:r>
            <a:r>
              <a:rPr lang="en-US" sz="2000" b="1" dirty="0" err="1">
                <a:latin typeface="Courier New" panose="02070309020205020404" pitchFamily="49" charset="0"/>
                <a:cs typeface="Courier New" panose="02070309020205020404" pitchFamily="49" charset="0"/>
              </a:rPr>
              <a:t>num_procs</a:t>
            </a:r>
            <a:endParaRPr lang="en-US" sz="2000" b="1" dirty="0">
              <a:latin typeface="Courier New" panose="02070309020205020404" pitchFamily="49" charset="0"/>
              <a:cs typeface="Courier New" panose="02070309020205020404" pitchFamily="49" charset="0"/>
            </a:endParaRPr>
          </a:p>
          <a:p>
            <a:r>
              <a:rPr lang="en-US" sz="2000" b="1" dirty="0">
                <a:latin typeface="Courier New" panose="02070309020205020404" pitchFamily="49" charset="0"/>
                <a:cs typeface="Courier New" panose="02070309020205020404" pitchFamily="49" charset="0"/>
              </a:rPr>
              <a:t>while (slots[my-slot] == Wait);</a:t>
            </a:r>
          </a:p>
          <a:p>
            <a:r>
              <a:rPr lang="en-US" sz="2000" b="1" dirty="0">
                <a:latin typeface="Courier New" panose="02070309020205020404" pitchFamily="49" charset="0"/>
                <a:cs typeface="Courier New" panose="02070309020205020404" pitchFamily="49" charset="0"/>
              </a:rPr>
              <a:t>slots[my-slot] = Wait;</a:t>
            </a:r>
          </a:p>
          <a:p>
            <a:r>
              <a:rPr lang="en-US" sz="2000" b="1" dirty="0">
                <a:latin typeface="Courier New" panose="02070309020205020404" pitchFamily="49" charset="0"/>
                <a:cs typeface="Courier New" panose="02070309020205020404" pitchFamily="49" charset="0"/>
              </a:rPr>
              <a:t>// mutex</a:t>
            </a:r>
          </a:p>
          <a:p>
            <a:r>
              <a:rPr lang="en-US" sz="2000" b="1" dirty="0">
                <a:latin typeface="Courier New" panose="02070309020205020404" pitchFamily="49" charset="0"/>
                <a:cs typeface="Courier New" panose="02070309020205020404" pitchFamily="49" charset="0"/>
              </a:rPr>
              <a:t>slots[(my-slot+1)%</a:t>
            </a:r>
            <a:r>
              <a:rPr lang="en-US" sz="2000" b="1" dirty="0" err="1">
                <a:latin typeface="Courier New" panose="02070309020205020404" pitchFamily="49" charset="0"/>
                <a:cs typeface="Courier New" panose="02070309020205020404" pitchFamily="49" charset="0"/>
              </a:rPr>
              <a:t>num_procs</a:t>
            </a:r>
            <a:r>
              <a:rPr lang="en-US" sz="2000" b="1" dirty="0">
                <a:latin typeface="Courier New" panose="02070309020205020404" pitchFamily="49" charset="0"/>
                <a:cs typeface="Courier New" panose="02070309020205020404" pitchFamily="49" charset="0"/>
              </a:rPr>
              <a:t>] = Lock;</a:t>
            </a:r>
          </a:p>
          <a:p>
            <a:endParaRPr lang="en-US" sz="2000" b="1"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23763857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animBg="1"/>
      <p:bldP spid="15"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US" sz="3600"/>
              <a:t>List-Base Queueing Locks (MCS)</a:t>
            </a:r>
          </a:p>
        </p:txBody>
      </p:sp>
      <p:sp>
        <p:nvSpPr>
          <p:cNvPr id="16387" name="Rectangle 3"/>
          <p:cNvSpPr>
            <a:spLocks noGrp="1" noChangeArrowheads="1"/>
          </p:cNvSpPr>
          <p:nvPr>
            <p:ph idx="1"/>
          </p:nvPr>
        </p:nvSpPr>
        <p:spPr/>
        <p:txBody>
          <a:bodyPr/>
          <a:lstStyle/>
          <a:p>
            <a:pPr>
              <a:lnSpc>
                <a:spcPct val="80000"/>
              </a:lnSpc>
            </a:pPr>
            <a:r>
              <a:rPr lang="en-US" dirty="0"/>
              <a:t>All other good things </a:t>
            </a:r>
            <a:r>
              <a:rPr lang="en-US" dirty="0">
                <a:solidFill>
                  <a:schemeClr val="accent2"/>
                </a:solidFill>
              </a:rPr>
              <a:t>+ O(1) traffic even without coherent caches (spin locally)</a:t>
            </a:r>
          </a:p>
          <a:p>
            <a:pPr>
              <a:lnSpc>
                <a:spcPct val="80000"/>
              </a:lnSpc>
            </a:pPr>
            <a:r>
              <a:rPr lang="en-US" dirty="0"/>
              <a:t>Uses </a:t>
            </a:r>
            <a:r>
              <a:rPr lang="en-US" dirty="0" err="1">
                <a:solidFill>
                  <a:schemeClr val="accent2"/>
                </a:solidFill>
              </a:rPr>
              <a:t>compare&amp;swap</a:t>
            </a:r>
            <a:r>
              <a:rPr lang="en-US" dirty="0">
                <a:solidFill>
                  <a:schemeClr val="accent2"/>
                </a:solidFill>
              </a:rPr>
              <a:t> </a:t>
            </a:r>
            <a:r>
              <a:rPr lang="en-US" dirty="0"/>
              <a:t>to build linked lists in software</a:t>
            </a:r>
          </a:p>
          <a:p>
            <a:pPr>
              <a:lnSpc>
                <a:spcPct val="80000"/>
              </a:lnSpc>
            </a:pPr>
            <a:r>
              <a:rPr lang="en-US" dirty="0"/>
              <a:t>Locally-allocated flag per list node to spin on</a:t>
            </a:r>
          </a:p>
          <a:p>
            <a:pPr>
              <a:lnSpc>
                <a:spcPct val="80000"/>
              </a:lnSpc>
            </a:pPr>
            <a:r>
              <a:rPr lang="en-US" dirty="0"/>
              <a:t>Can work with </a:t>
            </a:r>
            <a:r>
              <a:rPr lang="en-US" dirty="0" err="1">
                <a:solidFill>
                  <a:schemeClr val="accent2"/>
                </a:solidFill>
              </a:rPr>
              <a:t>fetch&amp;store</a:t>
            </a:r>
            <a:r>
              <a:rPr lang="en-US" dirty="0"/>
              <a:t>, but loses FIFO guarantee</a:t>
            </a:r>
          </a:p>
          <a:p>
            <a:pPr>
              <a:lnSpc>
                <a:spcPct val="80000"/>
              </a:lnSpc>
            </a:pPr>
            <a:r>
              <a:rPr lang="en-US" dirty="0"/>
              <a:t>Tradeoffs:</a:t>
            </a:r>
          </a:p>
          <a:p>
            <a:pPr lvl="1">
              <a:lnSpc>
                <a:spcPct val="80000"/>
              </a:lnSpc>
              <a:buFontTx/>
              <a:buNone/>
            </a:pPr>
            <a:r>
              <a:rPr lang="en-US" dirty="0"/>
              <a:t>(+) less storage than array-based locks</a:t>
            </a:r>
          </a:p>
          <a:p>
            <a:pPr lvl="1">
              <a:lnSpc>
                <a:spcPct val="80000"/>
              </a:lnSpc>
              <a:buFontTx/>
              <a:buNone/>
            </a:pPr>
            <a:r>
              <a:rPr lang="en-US" dirty="0"/>
              <a:t>(+) O(1) traffic even without coherent caches</a:t>
            </a:r>
          </a:p>
          <a:p>
            <a:pPr lvl="1">
              <a:lnSpc>
                <a:spcPct val="80000"/>
              </a:lnSpc>
              <a:buFontTx/>
              <a:buNone/>
            </a:pPr>
            <a:r>
              <a:rPr lang="en-US" dirty="0"/>
              <a:t>(-) </a:t>
            </a:r>
            <a:r>
              <a:rPr lang="en-US" dirty="0" err="1"/>
              <a:t>compare&amp;swap</a:t>
            </a:r>
            <a:r>
              <a:rPr lang="en-US" dirty="0"/>
              <a:t> not easy to implement (three read-register operands)</a:t>
            </a:r>
          </a:p>
        </p:txBody>
      </p:sp>
    </p:spTree>
    <p:extLst>
      <p:ext uri="{BB962C8B-B14F-4D97-AF65-F5344CB8AC3E}">
        <p14:creationId xmlns:p14="http://schemas.microsoft.com/office/powerpoint/2010/main" val="228061181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a:t>Barriers</a:t>
            </a:r>
          </a:p>
        </p:txBody>
      </p:sp>
      <p:sp>
        <p:nvSpPr>
          <p:cNvPr id="2" name="Subtitle 1"/>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6937097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Barrier</a:t>
            </a:r>
          </a:p>
        </p:txBody>
      </p:sp>
      <p:sp>
        <p:nvSpPr>
          <p:cNvPr id="3" name="Content Placeholder 2"/>
          <p:cNvSpPr>
            <a:spLocks noGrp="1"/>
          </p:cNvSpPr>
          <p:nvPr>
            <p:ph idx="1"/>
          </p:nvPr>
        </p:nvSpPr>
        <p:spPr/>
        <p:txBody>
          <a:bodyPr/>
          <a:lstStyle/>
          <a:p>
            <a:r>
              <a:rPr lang="en-US" dirty="0"/>
              <a:t>Single operation: wait until P threads all reach synchronization point</a:t>
            </a:r>
          </a:p>
        </p:txBody>
      </p:sp>
      <p:grpSp>
        <p:nvGrpSpPr>
          <p:cNvPr id="42" name="Group 41"/>
          <p:cNvGrpSpPr/>
          <p:nvPr/>
        </p:nvGrpSpPr>
        <p:grpSpPr>
          <a:xfrm>
            <a:off x="3980768" y="2438401"/>
            <a:ext cx="4501734" cy="1300653"/>
            <a:chOff x="2456768" y="1841936"/>
            <a:chExt cx="4501734" cy="1897117"/>
          </a:xfrm>
        </p:grpSpPr>
        <p:sp>
          <p:nvSpPr>
            <p:cNvPr id="4" name="Freeform 3"/>
            <p:cNvSpPr/>
            <p:nvPr/>
          </p:nvSpPr>
          <p:spPr bwMode="auto">
            <a:xfrm>
              <a:off x="2456768" y="1841937"/>
              <a:ext cx="400028" cy="159757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6" name="Freeform 5"/>
            <p:cNvSpPr/>
            <p:nvPr/>
          </p:nvSpPr>
          <p:spPr bwMode="auto">
            <a:xfrm>
              <a:off x="3042726" y="2215054"/>
              <a:ext cx="400028" cy="990600"/>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7" name="Freeform 6"/>
            <p:cNvSpPr/>
            <p:nvPr/>
          </p:nvSpPr>
          <p:spPr bwMode="auto">
            <a:xfrm>
              <a:off x="3628684" y="1986454"/>
              <a:ext cx="400028" cy="1752599"/>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8" name="Freeform 7"/>
            <p:cNvSpPr/>
            <p:nvPr/>
          </p:nvSpPr>
          <p:spPr bwMode="auto">
            <a:xfrm>
              <a:off x="4214642" y="1841937"/>
              <a:ext cx="400028" cy="1516117"/>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9" name="Freeform 8"/>
            <p:cNvSpPr/>
            <p:nvPr/>
          </p:nvSpPr>
          <p:spPr bwMode="auto">
            <a:xfrm>
              <a:off x="4800600" y="1986454"/>
              <a:ext cx="400028" cy="1219200"/>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0" name="Freeform 9"/>
            <p:cNvSpPr/>
            <p:nvPr/>
          </p:nvSpPr>
          <p:spPr bwMode="auto">
            <a:xfrm>
              <a:off x="5386558" y="1841936"/>
              <a:ext cx="400028" cy="1744717"/>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1" name="Freeform 10"/>
            <p:cNvSpPr/>
            <p:nvPr/>
          </p:nvSpPr>
          <p:spPr bwMode="auto">
            <a:xfrm>
              <a:off x="5972516" y="1841937"/>
              <a:ext cx="400028" cy="982717"/>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2" name="Freeform 11"/>
            <p:cNvSpPr/>
            <p:nvPr/>
          </p:nvSpPr>
          <p:spPr bwMode="auto">
            <a:xfrm>
              <a:off x="6558474" y="2291253"/>
              <a:ext cx="400028" cy="1295400"/>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grpSp>
      <p:cxnSp>
        <p:nvCxnSpPr>
          <p:cNvPr id="14" name="Straight Connector 13"/>
          <p:cNvCxnSpPr/>
          <p:nvPr/>
        </p:nvCxnSpPr>
        <p:spPr bwMode="auto">
          <a:xfrm>
            <a:off x="3980768" y="3815254"/>
            <a:ext cx="4501734" cy="0"/>
          </a:xfrm>
          <a:prstGeom prst="line">
            <a:avLst/>
          </a:prstGeom>
          <a:solidFill>
            <a:schemeClr val="bg1"/>
          </a:solidFill>
          <a:ln w="25400" cap="flat" cmpd="sng" algn="ctr">
            <a:solidFill>
              <a:schemeClr val="tx1"/>
            </a:solidFill>
            <a:prstDash val="solid"/>
            <a:round/>
            <a:headEnd type="none" w="med" len="med"/>
            <a:tailEnd type="none" w="med" len="med"/>
          </a:ln>
          <a:effectLst/>
        </p:spPr>
      </p:cxnSp>
      <p:sp>
        <p:nvSpPr>
          <p:cNvPr id="15" name="TextBox 14"/>
          <p:cNvSpPr txBox="1"/>
          <p:nvPr/>
        </p:nvSpPr>
        <p:spPr>
          <a:xfrm>
            <a:off x="2826295" y="3615199"/>
            <a:ext cx="829073" cy="369332"/>
          </a:xfrm>
          <a:prstGeom prst="rect">
            <a:avLst/>
          </a:prstGeom>
          <a:noFill/>
        </p:spPr>
        <p:txBody>
          <a:bodyPr wrap="none" rtlCol="0">
            <a:spAutoFit/>
          </a:bodyPr>
          <a:lstStyle/>
          <a:p>
            <a:r>
              <a:rPr lang="en-US" dirty="0"/>
              <a:t>Barrier</a:t>
            </a:r>
          </a:p>
        </p:txBody>
      </p:sp>
      <p:grpSp>
        <p:nvGrpSpPr>
          <p:cNvPr id="43" name="Group 42"/>
          <p:cNvGrpSpPr/>
          <p:nvPr/>
        </p:nvGrpSpPr>
        <p:grpSpPr>
          <a:xfrm>
            <a:off x="4033326" y="3891454"/>
            <a:ext cx="4501734" cy="1284892"/>
            <a:chOff x="2509326" y="3891454"/>
            <a:chExt cx="4501734" cy="1597574"/>
          </a:xfrm>
        </p:grpSpPr>
        <p:sp>
          <p:nvSpPr>
            <p:cNvPr id="24" name="Freeform 23"/>
            <p:cNvSpPr/>
            <p:nvPr/>
          </p:nvSpPr>
          <p:spPr bwMode="auto">
            <a:xfrm>
              <a:off x="2509326" y="4059621"/>
              <a:ext cx="400028" cy="1429405"/>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5" name="Freeform 24"/>
            <p:cNvSpPr/>
            <p:nvPr/>
          </p:nvSpPr>
          <p:spPr bwMode="auto">
            <a:xfrm>
              <a:off x="3095284" y="3891454"/>
              <a:ext cx="400028" cy="1295399"/>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6" name="Freeform 25"/>
            <p:cNvSpPr/>
            <p:nvPr/>
          </p:nvSpPr>
          <p:spPr bwMode="auto">
            <a:xfrm>
              <a:off x="3681242" y="3891456"/>
              <a:ext cx="400028" cy="159757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7" name="Freeform 26"/>
            <p:cNvSpPr/>
            <p:nvPr/>
          </p:nvSpPr>
          <p:spPr bwMode="auto">
            <a:xfrm>
              <a:off x="4267200" y="4191000"/>
              <a:ext cx="400028" cy="995854"/>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8" name="Freeform 27"/>
            <p:cNvSpPr/>
            <p:nvPr/>
          </p:nvSpPr>
          <p:spPr bwMode="auto">
            <a:xfrm>
              <a:off x="4853904" y="4059622"/>
              <a:ext cx="400028" cy="990600"/>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9" name="Freeform 28"/>
            <p:cNvSpPr/>
            <p:nvPr/>
          </p:nvSpPr>
          <p:spPr bwMode="auto">
            <a:xfrm>
              <a:off x="5439116" y="3891455"/>
              <a:ext cx="400028" cy="1379537"/>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30" name="Freeform 29"/>
            <p:cNvSpPr/>
            <p:nvPr/>
          </p:nvSpPr>
          <p:spPr bwMode="auto">
            <a:xfrm>
              <a:off x="6025074" y="3891455"/>
              <a:ext cx="400028" cy="1455738"/>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31" name="Freeform 30"/>
            <p:cNvSpPr/>
            <p:nvPr/>
          </p:nvSpPr>
          <p:spPr bwMode="auto">
            <a:xfrm>
              <a:off x="6611032" y="3891455"/>
              <a:ext cx="400028" cy="914400"/>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grpSp>
      <p:cxnSp>
        <p:nvCxnSpPr>
          <p:cNvPr id="32" name="Straight Connector 31"/>
          <p:cNvCxnSpPr/>
          <p:nvPr/>
        </p:nvCxnSpPr>
        <p:spPr bwMode="auto">
          <a:xfrm>
            <a:off x="3980768" y="5280937"/>
            <a:ext cx="4501734" cy="0"/>
          </a:xfrm>
          <a:prstGeom prst="line">
            <a:avLst/>
          </a:prstGeom>
          <a:solidFill>
            <a:schemeClr val="bg1"/>
          </a:solidFill>
          <a:ln w="25400" cap="flat" cmpd="sng" algn="ctr">
            <a:solidFill>
              <a:schemeClr val="tx1"/>
            </a:solidFill>
            <a:prstDash val="solid"/>
            <a:round/>
            <a:headEnd type="none" w="med" len="med"/>
            <a:tailEnd type="none" w="med" len="med"/>
          </a:ln>
          <a:effectLst/>
        </p:spPr>
      </p:cxnSp>
      <p:sp>
        <p:nvSpPr>
          <p:cNvPr id="33" name="TextBox 32"/>
          <p:cNvSpPr txBox="1"/>
          <p:nvPr/>
        </p:nvSpPr>
        <p:spPr>
          <a:xfrm>
            <a:off x="2826295" y="5080882"/>
            <a:ext cx="829073" cy="369332"/>
          </a:xfrm>
          <a:prstGeom prst="rect">
            <a:avLst/>
          </a:prstGeom>
          <a:noFill/>
        </p:spPr>
        <p:txBody>
          <a:bodyPr wrap="none" rtlCol="0">
            <a:spAutoFit/>
          </a:bodyPr>
          <a:lstStyle/>
          <a:p>
            <a:r>
              <a:rPr lang="en-US" dirty="0"/>
              <a:t>Barrier</a:t>
            </a:r>
          </a:p>
        </p:txBody>
      </p:sp>
      <p:grpSp>
        <p:nvGrpSpPr>
          <p:cNvPr id="44" name="Group 43"/>
          <p:cNvGrpSpPr/>
          <p:nvPr/>
        </p:nvGrpSpPr>
        <p:grpSpPr>
          <a:xfrm>
            <a:off x="4033326" y="5355165"/>
            <a:ext cx="4501734" cy="1303214"/>
            <a:chOff x="2509326" y="5663213"/>
            <a:chExt cx="4501734" cy="1597574"/>
          </a:xfrm>
        </p:grpSpPr>
        <p:sp>
          <p:nvSpPr>
            <p:cNvPr id="34" name="Freeform 33"/>
            <p:cNvSpPr/>
            <p:nvPr/>
          </p:nvSpPr>
          <p:spPr bwMode="auto">
            <a:xfrm>
              <a:off x="2509326" y="5831380"/>
              <a:ext cx="400028" cy="1429405"/>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35" name="Freeform 34"/>
            <p:cNvSpPr/>
            <p:nvPr/>
          </p:nvSpPr>
          <p:spPr bwMode="auto">
            <a:xfrm>
              <a:off x="3095284" y="5663213"/>
              <a:ext cx="400028" cy="1295399"/>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36" name="Freeform 35"/>
            <p:cNvSpPr/>
            <p:nvPr/>
          </p:nvSpPr>
          <p:spPr bwMode="auto">
            <a:xfrm>
              <a:off x="3681242" y="5663215"/>
              <a:ext cx="400028" cy="159757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37" name="Freeform 36"/>
            <p:cNvSpPr/>
            <p:nvPr/>
          </p:nvSpPr>
          <p:spPr bwMode="auto">
            <a:xfrm>
              <a:off x="4267200" y="5962759"/>
              <a:ext cx="400028" cy="995854"/>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38" name="Freeform 37"/>
            <p:cNvSpPr/>
            <p:nvPr/>
          </p:nvSpPr>
          <p:spPr bwMode="auto">
            <a:xfrm>
              <a:off x="4853904" y="5831381"/>
              <a:ext cx="400028" cy="990600"/>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39" name="Freeform 38"/>
            <p:cNvSpPr/>
            <p:nvPr/>
          </p:nvSpPr>
          <p:spPr bwMode="auto">
            <a:xfrm>
              <a:off x="5439116" y="5663214"/>
              <a:ext cx="400028" cy="1379537"/>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40" name="Freeform 39"/>
            <p:cNvSpPr/>
            <p:nvPr/>
          </p:nvSpPr>
          <p:spPr bwMode="auto">
            <a:xfrm>
              <a:off x="6025074" y="5663214"/>
              <a:ext cx="400028" cy="1455738"/>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41" name="Freeform 40"/>
            <p:cNvSpPr/>
            <p:nvPr/>
          </p:nvSpPr>
          <p:spPr bwMode="auto">
            <a:xfrm>
              <a:off x="6611032" y="5663214"/>
              <a:ext cx="400028" cy="914400"/>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grpSp>
    </p:spTree>
    <p:extLst>
      <p:ext uri="{BB962C8B-B14F-4D97-AF65-F5344CB8AC3E}">
        <p14:creationId xmlns:p14="http://schemas.microsoft.com/office/powerpoint/2010/main" val="26943807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2"/>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33"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normAutofit/>
          </a:bodyPr>
          <a:lstStyle/>
          <a:p>
            <a:r>
              <a:rPr lang="en-US"/>
              <a:t>Barriers</a:t>
            </a:r>
          </a:p>
        </p:txBody>
      </p:sp>
      <p:sp>
        <p:nvSpPr>
          <p:cNvPr id="18435" name="Rectangle 3"/>
          <p:cNvSpPr>
            <a:spLocks noGrp="1" noChangeArrowheads="1"/>
          </p:cNvSpPr>
          <p:nvPr>
            <p:ph idx="1"/>
          </p:nvPr>
        </p:nvSpPr>
        <p:spPr/>
        <p:txBody>
          <a:bodyPr/>
          <a:lstStyle/>
          <a:p>
            <a:r>
              <a:rPr lang="en-US"/>
              <a:t>We will discuss five barriers:</a:t>
            </a:r>
          </a:p>
          <a:p>
            <a:pPr lvl="1"/>
            <a:r>
              <a:rPr lang="en-US"/>
              <a:t>centralized</a:t>
            </a:r>
          </a:p>
          <a:p>
            <a:pPr lvl="1"/>
            <a:r>
              <a:rPr lang="en-US"/>
              <a:t>software combining tree</a:t>
            </a:r>
          </a:p>
          <a:p>
            <a:pPr lvl="1"/>
            <a:r>
              <a:rPr lang="en-US"/>
              <a:t>dissemination barrier</a:t>
            </a:r>
          </a:p>
          <a:p>
            <a:pPr lvl="1"/>
            <a:r>
              <a:rPr lang="en-US"/>
              <a:t>tournament barrier</a:t>
            </a:r>
          </a:p>
          <a:p>
            <a:pPr lvl="1"/>
            <a:r>
              <a:rPr lang="en-US"/>
              <a:t>MCS tree-based barrier</a:t>
            </a:r>
          </a:p>
        </p:txBody>
      </p:sp>
    </p:spTree>
    <p:extLst>
      <p:ext uri="{BB962C8B-B14F-4D97-AF65-F5344CB8AC3E}">
        <p14:creationId xmlns:p14="http://schemas.microsoft.com/office/powerpoint/2010/main" val="419932134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normAutofit/>
          </a:bodyPr>
          <a:lstStyle/>
          <a:p>
            <a:r>
              <a:rPr lang="en-US" dirty="0"/>
              <a:t>Barrier Criteria</a:t>
            </a:r>
          </a:p>
        </p:txBody>
      </p:sp>
      <p:sp>
        <p:nvSpPr>
          <p:cNvPr id="25603" name="Rectangle 3"/>
          <p:cNvSpPr>
            <a:spLocks noGrp="1" noChangeArrowheads="1"/>
          </p:cNvSpPr>
          <p:nvPr>
            <p:ph idx="1"/>
          </p:nvPr>
        </p:nvSpPr>
        <p:spPr/>
        <p:txBody>
          <a:bodyPr>
            <a:normAutofit/>
          </a:bodyPr>
          <a:lstStyle/>
          <a:p>
            <a:pPr marL="338138" lvl="1" indent="0">
              <a:buNone/>
            </a:pPr>
            <a:endParaRPr lang="en-US" sz="2400" dirty="0"/>
          </a:p>
          <a:p>
            <a:pPr marL="338138" lvl="1" indent="0">
              <a:buNone/>
            </a:pPr>
            <a:r>
              <a:rPr lang="en-US" sz="2400" dirty="0"/>
              <a:t>Length of critical path</a:t>
            </a:r>
          </a:p>
          <a:p>
            <a:pPr marL="681038" lvl="1" indent="-342900"/>
            <a:r>
              <a:rPr lang="en-US" sz="2000" dirty="0"/>
              <a:t>Determines performance on scalable network</a:t>
            </a:r>
          </a:p>
          <a:p>
            <a:pPr lvl="1"/>
            <a:endParaRPr lang="en-US" sz="2400" dirty="0"/>
          </a:p>
          <a:p>
            <a:pPr marL="338138" lvl="1" indent="0">
              <a:buNone/>
            </a:pPr>
            <a:r>
              <a:rPr lang="en-US" sz="2400" dirty="0"/>
              <a:t>Total network communication</a:t>
            </a:r>
          </a:p>
          <a:p>
            <a:pPr marL="681038" lvl="1" indent="-342900"/>
            <a:r>
              <a:rPr lang="en-US" sz="2000" dirty="0"/>
              <a:t>Determines performance on non-scalable network (e.g., bus)</a:t>
            </a:r>
          </a:p>
          <a:p>
            <a:pPr lvl="1"/>
            <a:endParaRPr lang="en-US" sz="2400" dirty="0"/>
          </a:p>
          <a:p>
            <a:pPr marL="338138" lvl="1" indent="0">
              <a:buNone/>
            </a:pPr>
            <a:r>
              <a:rPr lang="en-US" sz="2400" dirty="0"/>
              <a:t>Storage requirements</a:t>
            </a:r>
          </a:p>
          <a:p>
            <a:pPr lvl="1"/>
            <a:endParaRPr lang="en-US" sz="2400" dirty="0"/>
          </a:p>
          <a:p>
            <a:pPr marL="338138" lvl="1" indent="0">
              <a:buNone/>
            </a:pPr>
            <a:r>
              <a:rPr lang="en-US" sz="2400" dirty="0"/>
              <a:t>Implementation requirements (e.g., atomic ops)</a:t>
            </a:r>
            <a:endParaRPr lang="en-US" sz="1600" dirty="0"/>
          </a:p>
        </p:txBody>
      </p:sp>
    </p:spTree>
    <p:extLst>
      <p:ext uri="{BB962C8B-B14F-4D97-AF65-F5344CB8AC3E}">
        <p14:creationId xmlns:p14="http://schemas.microsoft.com/office/powerpoint/2010/main" val="18889908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475586" name="Rectangle 2"/>
          <p:cNvSpPr>
            <a:spLocks noGrp="1" noChangeArrowheads="1"/>
          </p:cNvSpPr>
          <p:nvPr>
            <p:ph type="title"/>
          </p:nvPr>
        </p:nvSpPr>
        <p:spPr>
          <a:xfrm>
            <a:off x="2743200" y="228600"/>
            <a:ext cx="7162800" cy="685800"/>
          </a:xfrm>
          <a:noFill/>
          <a:ln/>
        </p:spPr>
        <p:txBody>
          <a:bodyPr vert="horz" lIns="90488" tIns="44450" rIns="90488" bIns="44450" rtlCol="0" anchor="b">
            <a:normAutofit fontScale="90000"/>
          </a:bodyPr>
          <a:lstStyle/>
          <a:p>
            <a:r>
              <a:rPr lang="en-US" dirty="0"/>
              <a:t>Sequential Consistency</a:t>
            </a:r>
            <a:br>
              <a:rPr lang="en-US" dirty="0"/>
            </a:br>
            <a:r>
              <a:rPr lang="en-US" sz="2000" i="1" dirty="0"/>
              <a:t>A Memory Model</a:t>
            </a:r>
          </a:p>
        </p:txBody>
      </p:sp>
      <p:sp>
        <p:nvSpPr>
          <p:cNvPr id="1475587" name="Rectangle 3"/>
          <p:cNvSpPr>
            <a:spLocks noChangeArrowheads="1"/>
          </p:cNvSpPr>
          <p:nvPr/>
        </p:nvSpPr>
        <p:spPr bwMode="auto">
          <a:xfrm>
            <a:off x="2362200" y="3289301"/>
            <a:ext cx="7620000" cy="2305759"/>
          </a:xfrm>
          <a:prstGeom prst="rect">
            <a:avLst/>
          </a:prstGeom>
          <a:noFill/>
          <a:ln w="25400">
            <a:noFill/>
            <a:miter lim="800000"/>
            <a:headEnd/>
            <a:tailEnd/>
          </a:ln>
          <a:effectLst/>
        </p:spPr>
        <p:txBody>
          <a:bodyPr wrap="square" lIns="90488" tIns="44450" rIns="90488" bIns="44450">
            <a:prstTxWarp prst="textNoShape">
              <a:avLst/>
            </a:prstTxWarp>
            <a:spAutoFit/>
          </a:bodyPr>
          <a:lstStyle/>
          <a:p>
            <a:pPr eaLnBrk="0" hangingPunct="0"/>
            <a:r>
              <a:rPr lang="en-US" dirty="0">
                <a:solidFill>
                  <a:srgbClr val="56127A"/>
                </a:solidFill>
                <a:latin typeface="Calibri"/>
                <a:cs typeface="Calibri"/>
              </a:rPr>
              <a:t>“ A system is </a:t>
            </a:r>
            <a:r>
              <a:rPr lang="en-US" i="1" dirty="0">
                <a:solidFill>
                  <a:srgbClr val="56127A"/>
                </a:solidFill>
                <a:latin typeface="Calibri"/>
                <a:cs typeface="Calibri"/>
              </a:rPr>
              <a:t>sequentially consistent </a:t>
            </a:r>
            <a:r>
              <a:rPr lang="en-US" dirty="0">
                <a:solidFill>
                  <a:srgbClr val="56127A"/>
                </a:solidFill>
                <a:latin typeface="Calibri"/>
                <a:cs typeface="Calibri"/>
              </a:rPr>
              <a:t>if the result of any execution is the same as if the operations of all the processors were executed in some sequential order, and the operations of each individual processor appear in the order specified by the program”</a:t>
            </a:r>
          </a:p>
          <a:p>
            <a:pPr eaLnBrk="0" hangingPunct="0"/>
            <a:r>
              <a:rPr lang="en-US" dirty="0">
                <a:solidFill>
                  <a:srgbClr val="56127A"/>
                </a:solidFill>
                <a:latin typeface="Calibri"/>
                <a:cs typeface="Calibri"/>
              </a:rPr>
              <a:t>					 </a:t>
            </a:r>
            <a:r>
              <a:rPr lang="en-US" i="1" dirty="0">
                <a:solidFill>
                  <a:srgbClr val="56127A"/>
                </a:solidFill>
                <a:latin typeface="Calibri"/>
                <a:cs typeface="Calibri"/>
              </a:rPr>
              <a:t>Leslie </a:t>
            </a:r>
            <a:r>
              <a:rPr lang="en-US" i="1" dirty="0" err="1">
                <a:solidFill>
                  <a:srgbClr val="56127A"/>
                </a:solidFill>
                <a:latin typeface="Calibri"/>
                <a:cs typeface="Calibri"/>
              </a:rPr>
              <a:t>Lamport</a:t>
            </a:r>
            <a:endParaRPr lang="en-US" dirty="0">
              <a:solidFill>
                <a:srgbClr val="56127A"/>
              </a:solidFill>
              <a:latin typeface="Calibri"/>
              <a:cs typeface="Calibri"/>
            </a:endParaRPr>
          </a:p>
          <a:p>
            <a:pPr eaLnBrk="0" hangingPunct="0"/>
            <a:endParaRPr lang="en-US" dirty="0">
              <a:solidFill>
                <a:srgbClr val="56127A"/>
              </a:solidFill>
              <a:latin typeface="Calibri"/>
              <a:cs typeface="Calibri"/>
            </a:endParaRPr>
          </a:p>
          <a:p>
            <a:pPr eaLnBrk="0" hangingPunct="0"/>
            <a:r>
              <a:rPr lang="en-US" dirty="0">
                <a:solidFill>
                  <a:srgbClr val="000000"/>
                </a:solidFill>
                <a:latin typeface="Calibri"/>
                <a:cs typeface="Calibri"/>
              </a:rPr>
              <a:t>Sequential Consistency = arbitrary </a:t>
            </a:r>
            <a:r>
              <a:rPr lang="en-US" i="1" dirty="0">
                <a:solidFill>
                  <a:srgbClr val="000000"/>
                </a:solidFill>
                <a:latin typeface="Calibri"/>
                <a:cs typeface="Calibri"/>
              </a:rPr>
              <a:t>order-preserving interleaving</a:t>
            </a:r>
            <a:r>
              <a:rPr lang="en-US" dirty="0">
                <a:solidFill>
                  <a:srgbClr val="000000"/>
                </a:solidFill>
                <a:latin typeface="Calibri"/>
                <a:cs typeface="Calibri"/>
              </a:rPr>
              <a:t> of memory references of sequential programs</a:t>
            </a:r>
          </a:p>
        </p:txBody>
      </p:sp>
      <p:grpSp>
        <p:nvGrpSpPr>
          <p:cNvPr id="1475588" name="Group 4"/>
          <p:cNvGrpSpPr>
            <a:grpSpLocks/>
          </p:cNvGrpSpPr>
          <p:nvPr/>
        </p:nvGrpSpPr>
        <p:grpSpPr bwMode="auto">
          <a:xfrm>
            <a:off x="4479925" y="1905001"/>
            <a:ext cx="3074988" cy="1254125"/>
            <a:chOff x="1862" y="872"/>
            <a:chExt cx="1937" cy="790"/>
          </a:xfrm>
          <a:solidFill>
            <a:srgbClr val="FFFFFF"/>
          </a:solidFill>
        </p:grpSpPr>
        <p:sp>
          <p:nvSpPr>
            <p:cNvPr id="1475589" name="Rectangle 5"/>
            <p:cNvSpPr>
              <a:spLocks noChangeArrowheads="1"/>
            </p:cNvSpPr>
            <p:nvPr/>
          </p:nvSpPr>
          <p:spPr bwMode="auto">
            <a:xfrm>
              <a:off x="2664" y="1425"/>
              <a:ext cx="243" cy="237"/>
            </a:xfrm>
            <a:prstGeom prst="rect">
              <a:avLst/>
            </a:prstGeom>
            <a:grpFill/>
            <a:ln w="12700">
              <a:solidFill>
                <a:srgbClr val="000000"/>
              </a:solidFill>
              <a:miter lim="800000"/>
              <a:headEnd/>
              <a:tailEnd/>
            </a:ln>
            <a:effectLst/>
          </p:spPr>
          <p:txBody>
            <a:bodyPr wrap="none" lIns="90488" tIns="44450" rIns="90488" bIns="44450">
              <a:prstTxWarp prst="textNoShape">
                <a:avLst/>
              </a:prstTxWarp>
              <a:spAutoFit/>
            </a:bodyPr>
            <a:lstStyle/>
            <a:p>
              <a:pPr eaLnBrk="0" hangingPunct="0"/>
              <a:r>
                <a:rPr lang="en-US">
                  <a:solidFill>
                    <a:srgbClr val="000000"/>
                  </a:solidFill>
                  <a:latin typeface="Verdana" charset="0"/>
                </a:rPr>
                <a:t>M</a:t>
              </a:r>
            </a:p>
          </p:txBody>
        </p:sp>
        <p:sp>
          <p:nvSpPr>
            <p:cNvPr id="1475590" name="Rectangle 6"/>
            <p:cNvSpPr>
              <a:spLocks noChangeArrowheads="1"/>
            </p:cNvSpPr>
            <p:nvPr/>
          </p:nvSpPr>
          <p:spPr bwMode="auto">
            <a:xfrm>
              <a:off x="1864" y="872"/>
              <a:ext cx="207" cy="235"/>
            </a:xfrm>
            <a:prstGeom prst="rect">
              <a:avLst/>
            </a:prstGeom>
            <a:grpFill/>
            <a:ln w="9525">
              <a:solidFill>
                <a:srgbClr val="000000"/>
              </a:solidFill>
              <a:miter lim="800000"/>
              <a:headEnd/>
              <a:tailEnd/>
            </a:ln>
            <a:effectLst/>
          </p:spPr>
          <p:txBody>
            <a:bodyPr wrap="none" lIns="90488" tIns="44450" rIns="90488" bIns="44450">
              <a:prstTxWarp prst="textNoShape">
                <a:avLst/>
              </a:prstTxWarp>
              <a:spAutoFit/>
            </a:bodyPr>
            <a:lstStyle/>
            <a:p>
              <a:pPr eaLnBrk="0" hangingPunct="0"/>
              <a:r>
                <a:rPr lang="en-US">
                  <a:solidFill>
                    <a:srgbClr val="56127A"/>
                  </a:solidFill>
                  <a:latin typeface="Verdana" charset="0"/>
                </a:rPr>
                <a:t>P</a:t>
              </a:r>
            </a:p>
          </p:txBody>
        </p:sp>
        <p:grpSp>
          <p:nvGrpSpPr>
            <p:cNvPr id="1475591" name="Group 7"/>
            <p:cNvGrpSpPr>
              <a:grpSpLocks/>
            </p:cNvGrpSpPr>
            <p:nvPr/>
          </p:nvGrpSpPr>
          <p:grpSpPr bwMode="auto">
            <a:xfrm>
              <a:off x="1862" y="1097"/>
              <a:ext cx="1904" cy="330"/>
              <a:chOff x="1894" y="1041"/>
              <a:chExt cx="1840" cy="330"/>
            </a:xfrm>
            <a:grpFill/>
          </p:grpSpPr>
          <p:sp>
            <p:nvSpPr>
              <p:cNvPr id="1475592" name="Line 8"/>
              <p:cNvSpPr>
                <a:spLocks noChangeShapeType="1"/>
              </p:cNvSpPr>
              <p:nvPr/>
            </p:nvSpPr>
            <p:spPr bwMode="auto">
              <a:xfrm>
                <a:off x="1894" y="1206"/>
                <a:ext cx="1840" cy="0"/>
              </a:xfrm>
              <a:prstGeom prst="line">
                <a:avLst/>
              </a:prstGeom>
              <a:grpFill/>
              <a:ln w="50800">
                <a:solidFill>
                  <a:srgbClr val="000000"/>
                </a:solidFill>
                <a:round/>
                <a:headEnd/>
                <a:tailEnd/>
              </a:ln>
              <a:effectLst/>
            </p:spPr>
            <p:txBody>
              <a:bodyPr wrap="none" anchor="ctr">
                <a:prstTxWarp prst="textNoShape">
                  <a:avLst/>
                </a:prstTxWarp>
              </a:bodyPr>
              <a:lstStyle/>
              <a:p>
                <a:pPr algn="ctr" eaLnBrk="0" hangingPunct="0">
                  <a:spcBef>
                    <a:spcPct val="50000"/>
                  </a:spcBef>
                </a:pPr>
                <a:endParaRPr lang="en-US" sz="1600">
                  <a:solidFill>
                    <a:srgbClr val="000000"/>
                  </a:solidFill>
                  <a:latin typeface="Arial" charset="0"/>
                </a:endParaRPr>
              </a:p>
            </p:txBody>
          </p:sp>
          <p:sp>
            <p:nvSpPr>
              <p:cNvPr id="1475593" name="Line 9"/>
              <p:cNvSpPr>
                <a:spLocks noChangeShapeType="1"/>
              </p:cNvSpPr>
              <p:nvPr/>
            </p:nvSpPr>
            <p:spPr bwMode="auto">
              <a:xfrm>
                <a:off x="2790" y="1214"/>
                <a:ext cx="0" cy="157"/>
              </a:xfrm>
              <a:prstGeom prst="line">
                <a:avLst/>
              </a:prstGeom>
              <a:grpFill/>
              <a:ln w="25400">
                <a:solidFill>
                  <a:srgbClr val="000000"/>
                </a:solidFill>
                <a:round/>
                <a:headEnd/>
                <a:tailEnd/>
              </a:ln>
              <a:effectLst/>
            </p:spPr>
            <p:txBody>
              <a:bodyPr wrap="none" anchor="ctr">
                <a:prstTxWarp prst="textNoShape">
                  <a:avLst/>
                </a:prstTxWarp>
              </a:bodyPr>
              <a:lstStyle/>
              <a:p>
                <a:pPr algn="ctr" eaLnBrk="0" hangingPunct="0">
                  <a:spcBef>
                    <a:spcPct val="50000"/>
                  </a:spcBef>
                </a:pPr>
                <a:endParaRPr lang="en-US" sz="1600">
                  <a:solidFill>
                    <a:srgbClr val="000000"/>
                  </a:solidFill>
                  <a:latin typeface="Arial" charset="0"/>
                </a:endParaRPr>
              </a:p>
            </p:txBody>
          </p:sp>
          <p:sp>
            <p:nvSpPr>
              <p:cNvPr id="1475594" name="Line 10"/>
              <p:cNvSpPr>
                <a:spLocks noChangeShapeType="1"/>
              </p:cNvSpPr>
              <p:nvPr/>
            </p:nvSpPr>
            <p:spPr bwMode="auto">
              <a:xfrm>
                <a:off x="1974" y="1041"/>
                <a:ext cx="0" cy="157"/>
              </a:xfrm>
              <a:prstGeom prst="line">
                <a:avLst/>
              </a:prstGeom>
              <a:grpFill/>
              <a:ln w="25400">
                <a:solidFill>
                  <a:srgbClr val="000000"/>
                </a:solidFill>
                <a:round/>
                <a:headEnd/>
                <a:tailEnd/>
              </a:ln>
              <a:effectLst/>
            </p:spPr>
            <p:txBody>
              <a:bodyPr wrap="none" anchor="ctr">
                <a:prstTxWarp prst="textNoShape">
                  <a:avLst/>
                </a:prstTxWarp>
              </a:bodyPr>
              <a:lstStyle/>
              <a:p>
                <a:pPr algn="ctr" eaLnBrk="0" hangingPunct="0">
                  <a:spcBef>
                    <a:spcPct val="50000"/>
                  </a:spcBef>
                </a:pPr>
                <a:endParaRPr lang="en-US" sz="1600">
                  <a:solidFill>
                    <a:srgbClr val="000000"/>
                  </a:solidFill>
                  <a:latin typeface="Arial" charset="0"/>
                </a:endParaRPr>
              </a:p>
            </p:txBody>
          </p:sp>
          <p:sp>
            <p:nvSpPr>
              <p:cNvPr id="1475595" name="Line 11"/>
              <p:cNvSpPr>
                <a:spLocks noChangeShapeType="1"/>
              </p:cNvSpPr>
              <p:nvPr/>
            </p:nvSpPr>
            <p:spPr bwMode="auto">
              <a:xfrm>
                <a:off x="3654" y="1041"/>
                <a:ext cx="0" cy="157"/>
              </a:xfrm>
              <a:prstGeom prst="line">
                <a:avLst/>
              </a:prstGeom>
              <a:grpFill/>
              <a:ln w="25400">
                <a:solidFill>
                  <a:srgbClr val="000000"/>
                </a:solidFill>
                <a:round/>
                <a:headEnd/>
                <a:tailEnd/>
              </a:ln>
              <a:effectLst/>
            </p:spPr>
            <p:txBody>
              <a:bodyPr wrap="none" anchor="ctr">
                <a:prstTxWarp prst="textNoShape">
                  <a:avLst/>
                </a:prstTxWarp>
              </a:bodyPr>
              <a:lstStyle/>
              <a:p>
                <a:pPr algn="ctr" eaLnBrk="0" hangingPunct="0">
                  <a:spcBef>
                    <a:spcPct val="50000"/>
                  </a:spcBef>
                </a:pPr>
                <a:endParaRPr lang="en-US" sz="1600">
                  <a:solidFill>
                    <a:srgbClr val="000000"/>
                  </a:solidFill>
                  <a:latin typeface="Arial" charset="0"/>
                </a:endParaRPr>
              </a:p>
            </p:txBody>
          </p:sp>
          <p:sp>
            <p:nvSpPr>
              <p:cNvPr id="1475596" name="Line 12"/>
              <p:cNvSpPr>
                <a:spLocks noChangeShapeType="1"/>
              </p:cNvSpPr>
              <p:nvPr/>
            </p:nvSpPr>
            <p:spPr bwMode="auto">
              <a:xfrm>
                <a:off x="3318" y="1041"/>
                <a:ext cx="0" cy="157"/>
              </a:xfrm>
              <a:prstGeom prst="line">
                <a:avLst/>
              </a:prstGeom>
              <a:grpFill/>
              <a:ln w="25400">
                <a:solidFill>
                  <a:srgbClr val="000000"/>
                </a:solidFill>
                <a:round/>
                <a:headEnd/>
                <a:tailEnd/>
              </a:ln>
              <a:effectLst/>
            </p:spPr>
            <p:txBody>
              <a:bodyPr wrap="none" anchor="ctr">
                <a:prstTxWarp prst="textNoShape">
                  <a:avLst/>
                </a:prstTxWarp>
              </a:bodyPr>
              <a:lstStyle/>
              <a:p>
                <a:pPr algn="ctr" eaLnBrk="0" hangingPunct="0">
                  <a:spcBef>
                    <a:spcPct val="50000"/>
                  </a:spcBef>
                </a:pPr>
                <a:endParaRPr lang="en-US" sz="1600">
                  <a:solidFill>
                    <a:srgbClr val="000000"/>
                  </a:solidFill>
                  <a:latin typeface="Arial" charset="0"/>
                </a:endParaRPr>
              </a:p>
            </p:txBody>
          </p:sp>
          <p:sp>
            <p:nvSpPr>
              <p:cNvPr id="1475597" name="Line 13"/>
              <p:cNvSpPr>
                <a:spLocks noChangeShapeType="1"/>
              </p:cNvSpPr>
              <p:nvPr/>
            </p:nvSpPr>
            <p:spPr bwMode="auto">
              <a:xfrm>
                <a:off x="2646" y="1041"/>
                <a:ext cx="0" cy="157"/>
              </a:xfrm>
              <a:prstGeom prst="line">
                <a:avLst/>
              </a:prstGeom>
              <a:grpFill/>
              <a:ln w="25400">
                <a:solidFill>
                  <a:srgbClr val="000000"/>
                </a:solidFill>
                <a:round/>
                <a:headEnd/>
                <a:tailEnd/>
              </a:ln>
              <a:effectLst/>
            </p:spPr>
            <p:txBody>
              <a:bodyPr wrap="none" anchor="ctr">
                <a:prstTxWarp prst="textNoShape">
                  <a:avLst/>
                </a:prstTxWarp>
              </a:bodyPr>
              <a:lstStyle/>
              <a:p>
                <a:pPr algn="ctr" eaLnBrk="0" hangingPunct="0">
                  <a:spcBef>
                    <a:spcPct val="50000"/>
                  </a:spcBef>
                </a:pPr>
                <a:endParaRPr lang="en-US" sz="1600">
                  <a:solidFill>
                    <a:srgbClr val="000000"/>
                  </a:solidFill>
                  <a:latin typeface="Arial" charset="0"/>
                </a:endParaRPr>
              </a:p>
            </p:txBody>
          </p:sp>
          <p:sp>
            <p:nvSpPr>
              <p:cNvPr id="1475598" name="Line 14"/>
              <p:cNvSpPr>
                <a:spLocks noChangeShapeType="1"/>
              </p:cNvSpPr>
              <p:nvPr/>
            </p:nvSpPr>
            <p:spPr bwMode="auto">
              <a:xfrm>
                <a:off x="2982" y="1041"/>
                <a:ext cx="0" cy="157"/>
              </a:xfrm>
              <a:prstGeom prst="line">
                <a:avLst/>
              </a:prstGeom>
              <a:grpFill/>
              <a:ln w="25400">
                <a:solidFill>
                  <a:srgbClr val="000000"/>
                </a:solidFill>
                <a:round/>
                <a:headEnd/>
                <a:tailEnd/>
              </a:ln>
              <a:effectLst/>
            </p:spPr>
            <p:txBody>
              <a:bodyPr wrap="none" anchor="ctr">
                <a:prstTxWarp prst="textNoShape">
                  <a:avLst/>
                </a:prstTxWarp>
              </a:bodyPr>
              <a:lstStyle/>
              <a:p>
                <a:pPr algn="ctr" eaLnBrk="0" hangingPunct="0">
                  <a:spcBef>
                    <a:spcPct val="50000"/>
                  </a:spcBef>
                </a:pPr>
                <a:endParaRPr lang="en-US" sz="1600">
                  <a:solidFill>
                    <a:srgbClr val="000000"/>
                  </a:solidFill>
                  <a:latin typeface="Arial" charset="0"/>
                </a:endParaRPr>
              </a:p>
            </p:txBody>
          </p:sp>
          <p:sp>
            <p:nvSpPr>
              <p:cNvPr id="1475599" name="Line 15"/>
              <p:cNvSpPr>
                <a:spLocks noChangeShapeType="1"/>
              </p:cNvSpPr>
              <p:nvPr/>
            </p:nvSpPr>
            <p:spPr bwMode="auto">
              <a:xfrm>
                <a:off x="2310" y="1041"/>
                <a:ext cx="0" cy="157"/>
              </a:xfrm>
              <a:prstGeom prst="line">
                <a:avLst/>
              </a:prstGeom>
              <a:grpFill/>
              <a:ln w="25400">
                <a:solidFill>
                  <a:srgbClr val="000000"/>
                </a:solidFill>
                <a:round/>
                <a:headEnd/>
                <a:tailEnd/>
              </a:ln>
              <a:effectLst/>
            </p:spPr>
            <p:txBody>
              <a:bodyPr wrap="none" anchor="ctr">
                <a:prstTxWarp prst="textNoShape">
                  <a:avLst/>
                </a:prstTxWarp>
              </a:bodyPr>
              <a:lstStyle/>
              <a:p>
                <a:pPr algn="ctr" eaLnBrk="0" hangingPunct="0">
                  <a:spcBef>
                    <a:spcPct val="50000"/>
                  </a:spcBef>
                </a:pPr>
                <a:endParaRPr lang="en-US" sz="1600">
                  <a:solidFill>
                    <a:srgbClr val="000000"/>
                  </a:solidFill>
                  <a:latin typeface="Arial" charset="0"/>
                </a:endParaRPr>
              </a:p>
            </p:txBody>
          </p:sp>
        </p:grpSp>
        <p:sp>
          <p:nvSpPr>
            <p:cNvPr id="1475600" name="Rectangle 16"/>
            <p:cNvSpPr>
              <a:spLocks noChangeArrowheads="1"/>
            </p:cNvSpPr>
            <p:nvPr/>
          </p:nvSpPr>
          <p:spPr bwMode="auto">
            <a:xfrm>
              <a:off x="2209" y="872"/>
              <a:ext cx="207" cy="235"/>
            </a:xfrm>
            <a:prstGeom prst="rect">
              <a:avLst/>
            </a:prstGeom>
            <a:grpFill/>
            <a:ln w="9525">
              <a:solidFill>
                <a:srgbClr val="000000"/>
              </a:solidFill>
              <a:miter lim="800000"/>
              <a:headEnd/>
              <a:tailEnd/>
            </a:ln>
            <a:effectLst/>
          </p:spPr>
          <p:txBody>
            <a:bodyPr wrap="none" lIns="90488" tIns="44450" rIns="90488" bIns="44450">
              <a:prstTxWarp prst="textNoShape">
                <a:avLst/>
              </a:prstTxWarp>
              <a:spAutoFit/>
            </a:bodyPr>
            <a:lstStyle/>
            <a:p>
              <a:pPr eaLnBrk="0" hangingPunct="0"/>
              <a:r>
                <a:rPr lang="en-US">
                  <a:solidFill>
                    <a:srgbClr val="56127A"/>
                  </a:solidFill>
                  <a:latin typeface="Verdana" charset="0"/>
                </a:rPr>
                <a:t>P</a:t>
              </a:r>
            </a:p>
          </p:txBody>
        </p:sp>
        <p:sp>
          <p:nvSpPr>
            <p:cNvPr id="1475601" name="Rectangle 17"/>
            <p:cNvSpPr>
              <a:spLocks noChangeArrowheads="1"/>
            </p:cNvSpPr>
            <p:nvPr/>
          </p:nvSpPr>
          <p:spPr bwMode="auto">
            <a:xfrm>
              <a:off x="2555" y="872"/>
              <a:ext cx="207" cy="235"/>
            </a:xfrm>
            <a:prstGeom prst="rect">
              <a:avLst/>
            </a:prstGeom>
            <a:grpFill/>
            <a:ln w="9525">
              <a:solidFill>
                <a:srgbClr val="000000"/>
              </a:solidFill>
              <a:miter lim="800000"/>
              <a:headEnd/>
              <a:tailEnd/>
            </a:ln>
            <a:effectLst/>
          </p:spPr>
          <p:txBody>
            <a:bodyPr wrap="none" lIns="90488" tIns="44450" rIns="90488" bIns="44450">
              <a:prstTxWarp prst="textNoShape">
                <a:avLst/>
              </a:prstTxWarp>
              <a:spAutoFit/>
            </a:bodyPr>
            <a:lstStyle/>
            <a:p>
              <a:pPr eaLnBrk="0" hangingPunct="0"/>
              <a:r>
                <a:rPr lang="en-US">
                  <a:solidFill>
                    <a:srgbClr val="56127A"/>
                  </a:solidFill>
                  <a:latin typeface="Verdana" charset="0"/>
                </a:rPr>
                <a:t>P</a:t>
              </a:r>
            </a:p>
          </p:txBody>
        </p:sp>
        <p:sp>
          <p:nvSpPr>
            <p:cNvPr id="1475602" name="Rectangle 18"/>
            <p:cNvSpPr>
              <a:spLocks noChangeArrowheads="1"/>
            </p:cNvSpPr>
            <p:nvPr/>
          </p:nvSpPr>
          <p:spPr bwMode="auto">
            <a:xfrm>
              <a:off x="2900" y="872"/>
              <a:ext cx="207" cy="235"/>
            </a:xfrm>
            <a:prstGeom prst="rect">
              <a:avLst/>
            </a:prstGeom>
            <a:grpFill/>
            <a:ln w="9525">
              <a:solidFill>
                <a:srgbClr val="000000"/>
              </a:solidFill>
              <a:miter lim="800000"/>
              <a:headEnd/>
              <a:tailEnd/>
            </a:ln>
            <a:effectLst/>
          </p:spPr>
          <p:txBody>
            <a:bodyPr wrap="none" lIns="90488" tIns="44450" rIns="90488" bIns="44450">
              <a:prstTxWarp prst="textNoShape">
                <a:avLst/>
              </a:prstTxWarp>
              <a:spAutoFit/>
            </a:bodyPr>
            <a:lstStyle/>
            <a:p>
              <a:pPr eaLnBrk="0" hangingPunct="0"/>
              <a:r>
                <a:rPr lang="en-US">
                  <a:solidFill>
                    <a:srgbClr val="56127A"/>
                  </a:solidFill>
                  <a:latin typeface="Verdana" charset="0"/>
                </a:rPr>
                <a:t>P</a:t>
              </a:r>
            </a:p>
          </p:txBody>
        </p:sp>
        <p:sp>
          <p:nvSpPr>
            <p:cNvPr id="1475603" name="Rectangle 19"/>
            <p:cNvSpPr>
              <a:spLocks noChangeArrowheads="1"/>
            </p:cNvSpPr>
            <p:nvPr/>
          </p:nvSpPr>
          <p:spPr bwMode="auto">
            <a:xfrm>
              <a:off x="3246" y="872"/>
              <a:ext cx="207" cy="235"/>
            </a:xfrm>
            <a:prstGeom prst="rect">
              <a:avLst/>
            </a:prstGeom>
            <a:grpFill/>
            <a:ln w="9525">
              <a:solidFill>
                <a:srgbClr val="000000"/>
              </a:solidFill>
              <a:miter lim="800000"/>
              <a:headEnd/>
              <a:tailEnd/>
            </a:ln>
            <a:effectLst/>
          </p:spPr>
          <p:txBody>
            <a:bodyPr wrap="none" lIns="90488" tIns="44450" rIns="90488" bIns="44450">
              <a:prstTxWarp prst="textNoShape">
                <a:avLst/>
              </a:prstTxWarp>
              <a:spAutoFit/>
            </a:bodyPr>
            <a:lstStyle/>
            <a:p>
              <a:pPr eaLnBrk="0" hangingPunct="0"/>
              <a:r>
                <a:rPr lang="en-US">
                  <a:solidFill>
                    <a:srgbClr val="56127A"/>
                  </a:solidFill>
                  <a:latin typeface="Verdana" charset="0"/>
                </a:rPr>
                <a:t>P</a:t>
              </a:r>
            </a:p>
          </p:txBody>
        </p:sp>
        <p:sp>
          <p:nvSpPr>
            <p:cNvPr id="1475604" name="Rectangle 20"/>
            <p:cNvSpPr>
              <a:spLocks noChangeArrowheads="1"/>
            </p:cNvSpPr>
            <p:nvPr/>
          </p:nvSpPr>
          <p:spPr bwMode="auto">
            <a:xfrm>
              <a:off x="3592" y="872"/>
              <a:ext cx="207" cy="235"/>
            </a:xfrm>
            <a:prstGeom prst="rect">
              <a:avLst/>
            </a:prstGeom>
            <a:grpFill/>
            <a:ln w="9525">
              <a:solidFill>
                <a:srgbClr val="000000"/>
              </a:solidFill>
              <a:miter lim="800000"/>
              <a:headEnd/>
              <a:tailEnd/>
            </a:ln>
            <a:effectLst/>
          </p:spPr>
          <p:txBody>
            <a:bodyPr wrap="none" lIns="90488" tIns="44450" rIns="90488" bIns="44450">
              <a:prstTxWarp prst="textNoShape">
                <a:avLst/>
              </a:prstTxWarp>
              <a:spAutoFit/>
            </a:bodyPr>
            <a:lstStyle/>
            <a:p>
              <a:pPr eaLnBrk="0" hangingPunct="0"/>
              <a:r>
                <a:rPr lang="en-US">
                  <a:solidFill>
                    <a:srgbClr val="56127A"/>
                  </a:solidFill>
                  <a:latin typeface="Verdana" charset="0"/>
                </a:rPr>
                <a:t>P</a:t>
              </a:r>
            </a:p>
          </p:txBody>
        </p:sp>
      </p:grpSp>
    </p:spTree>
    <p:extLst>
      <p:ext uri="{BB962C8B-B14F-4D97-AF65-F5344CB8AC3E}">
        <p14:creationId xmlns:p14="http://schemas.microsoft.com/office/powerpoint/2010/main" val="4034483480"/>
      </p:ext>
    </p:extLst>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normAutofit/>
          </a:bodyPr>
          <a:lstStyle/>
          <a:p>
            <a:r>
              <a:rPr lang="en-US"/>
              <a:t>Critical Path Length</a:t>
            </a:r>
          </a:p>
        </p:txBody>
      </p:sp>
      <p:sp>
        <p:nvSpPr>
          <p:cNvPr id="28675" name="Rectangle 3"/>
          <p:cNvSpPr>
            <a:spLocks noGrp="1" noChangeArrowheads="1"/>
          </p:cNvSpPr>
          <p:nvPr>
            <p:ph idx="1"/>
          </p:nvPr>
        </p:nvSpPr>
        <p:spPr/>
        <p:txBody>
          <a:bodyPr/>
          <a:lstStyle/>
          <a:p>
            <a:r>
              <a:rPr lang="en-US" dirty="0"/>
              <a:t>Analysis assumes independent parallel network paths available</a:t>
            </a:r>
          </a:p>
          <a:p>
            <a:endParaRPr lang="en-US" dirty="0"/>
          </a:p>
          <a:p>
            <a:r>
              <a:rPr lang="en-US" dirty="0"/>
              <a:t>May not apply in some systems</a:t>
            </a:r>
          </a:p>
          <a:p>
            <a:pPr lvl="1"/>
            <a:r>
              <a:rPr lang="en-US" sz="2000" dirty="0" err="1"/>
              <a:t>Eg</a:t>
            </a:r>
            <a:r>
              <a:rPr lang="en-US" sz="2000" dirty="0"/>
              <a:t>, communication serializes on bus</a:t>
            </a:r>
          </a:p>
          <a:p>
            <a:pPr lvl="1"/>
            <a:r>
              <a:rPr lang="en-US" sz="2000" dirty="0"/>
              <a:t>In this case, total communication dominates critical path</a:t>
            </a:r>
          </a:p>
          <a:p>
            <a:endParaRPr lang="en-US" dirty="0"/>
          </a:p>
          <a:p>
            <a:r>
              <a:rPr lang="en-US" dirty="0"/>
              <a:t>More generally, </a:t>
            </a:r>
            <a:r>
              <a:rPr lang="en-US" u="sng" dirty="0"/>
              <a:t>network contention</a:t>
            </a:r>
            <a:r>
              <a:rPr lang="en-US" dirty="0"/>
              <a:t> can lengthen critical path</a:t>
            </a:r>
          </a:p>
          <a:p>
            <a:pPr marL="338138" lvl="1" indent="0">
              <a:buNone/>
            </a:pPr>
            <a:endParaRPr lang="en-US" sz="2400" dirty="0"/>
          </a:p>
        </p:txBody>
      </p:sp>
    </p:spTree>
    <p:extLst>
      <p:ext uri="{BB962C8B-B14F-4D97-AF65-F5344CB8AC3E}">
        <p14:creationId xmlns:p14="http://schemas.microsoft.com/office/powerpoint/2010/main" val="46210797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normAutofit/>
          </a:bodyPr>
          <a:lstStyle/>
          <a:p>
            <a:r>
              <a:rPr lang="en-US"/>
              <a:t>Centralized Barrier</a:t>
            </a:r>
          </a:p>
        </p:txBody>
      </p:sp>
      <p:sp>
        <p:nvSpPr>
          <p:cNvPr id="324611" name="Rectangle 3"/>
          <p:cNvSpPr>
            <a:spLocks noGrp="1" noChangeArrowheads="1"/>
          </p:cNvSpPr>
          <p:nvPr>
            <p:ph idx="1"/>
          </p:nvPr>
        </p:nvSpPr>
        <p:spPr/>
        <p:txBody>
          <a:bodyPr/>
          <a:lstStyle/>
          <a:p>
            <a:r>
              <a:rPr lang="en-US" sz="2400" dirty="0"/>
              <a:t>Basic idea:</a:t>
            </a:r>
          </a:p>
          <a:p>
            <a:pPr lvl="1"/>
            <a:r>
              <a:rPr lang="en-US" dirty="0"/>
              <a:t>Notify a single shared counter when you arrive</a:t>
            </a:r>
          </a:p>
          <a:p>
            <a:pPr lvl="1"/>
            <a:r>
              <a:rPr lang="en-US" dirty="0"/>
              <a:t>Poll that shared location until all have arrived</a:t>
            </a:r>
          </a:p>
          <a:p>
            <a:pPr lvl="1"/>
            <a:r>
              <a:rPr lang="en-US" dirty="0"/>
              <a:t>Implemented using atomic fetch &amp; op on counter</a:t>
            </a:r>
          </a:p>
          <a:p>
            <a:endParaRPr lang="en-US" sz="2400" dirty="0"/>
          </a:p>
        </p:txBody>
      </p:sp>
    </p:spTree>
    <p:extLst>
      <p:ext uri="{BB962C8B-B14F-4D97-AF65-F5344CB8AC3E}">
        <p14:creationId xmlns:p14="http://schemas.microsoft.com/office/powerpoint/2010/main" val="218573183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Centralized Barrier – 1</a:t>
            </a:r>
            <a:r>
              <a:rPr lang="en-US" baseline="30000" dirty="0"/>
              <a:t>st</a:t>
            </a:r>
            <a:r>
              <a:rPr lang="en-US" dirty="0"/>
              <a:t> attempt</a:t>
            </a:r>
          </a:p>
        </p:txBody>
      </p:sp>
      <p:sp>
        <p:nvSpPr>
          <p:cNvPr id="3" name="Content Placeholder 2"/>
          <p:cNvSpPr>
            <a:spLocks noGrp="1"/>
          </p:cNvSpPr>
          <p:nvPr>
            <p:ph idx="1"/>
          </p:nvPr>
        </p:nvSpPr>
        <p:spPr/>
        <p:txBody>
          <a:bodyPr/>
          <a:lstStyle/>
          <a:p>
            <a:r>
              <a:rPr lang="en-US" sz="1600" b="1" dirty="0" err="1">
                <a:latin typeface="Courier New" panose="02070309020205020404" pitchFamily="49" charset="0"/>
                <a:cs typeface="Courier New" panose="02070309020205020404" pitchFamily="49" charset="0"/>
              </a:rPr>
              <a:t>int</a:t>
            </a:r>
            <a:r>
              <a:rPr lang="en-US" sz="1600" b="1" dirty="0">
                <a:latin typeface="Courier New" panose="02070309020205020404" pitchFamily="49" charset="0"/>
                <a:cs typeface="Courier New" panose="02070309020205020404" pitchFamily="49" charset="0"/>
              </a:rPr>
              <a:t> counter = 1;</a:t>
            </a:r>
          </a:p>
          <a:p>
            <a:r>
              <a:rPr lang="en-US" sz="1600" b="1" dirty="0">
                <a:latin typeface="Courier New" panose="02070309020205020404" pitchFamily="49" charset="0"/>
                <a:cs typeface="Courier New" panose="02070309020205020404" pitchFamily="49" charset="0"/>
              </a:rPr>
              <a:t>void barrier(P) {</a:t>
            </a:r>
          </a:p>
          <a:p>
            <a:r>
              <a:rPr lang="en-US" sz="1600" b="1" dirty="0">
                <a:latin typeface="Courier New" panose="02070309020205020404" pitchFamily="49" charset="0"/>
                <a:cs typeface="Courier New" panose="02070309020205020404" pitchFamily="49" charset="0"/>
              </a:rPr>
              <a:t>  if (</a:t>
            </a:r>
            <a:r>
              <a:rPr lang="en-US" sz="1600" b="1" dirty="0" err="1">
                <a:latin typeface="Courier New" panose="02070309020205020404" pitchFamily="49" charset="0"/>
                <a:cs typeface="Courier New" panose="02070309020205020404" pitchFamily="49" charset="0"/>
              </a:rPr>
              <a:t>fetch_and_increment</a:t>
            </a:r>
            <a:r>
              <a:rPr lang="en-US" sz="1600" b="1" dirty="0">
                <a:latin typeface="Courier New" panose="02070309020205020404" pitchFamily="49" charset="0"/>
                <a:cs typeface="Courier New" panose="02070309020205020404" pitchFamily="49" charset="0"/>
              </a:rPr>
              <a:t>(&amp;counter) == P) {</a:t>
            </a:r>
          </a:p>
          <a:p>
            <a:r>
              <a:rPr lang="en-US" sz="1600" b="1" dirty="0">
                <a:latin typeface="Courier New" panose="02070309020205020404" pitchFamily="49" charset="0"/>
                <a:cs typeface="Courier New" panose="02070309020205020404" pitchFamily="49" charset="0"/>
              </a:rPr>
              <a:t>    counter = 1;</a:t>
            </a:r>
          </a:p>
          <a:p>
            <a:r>
              <a:rPr lang="en-US" sz="1600" b="1" dirty="0">
                <a:latin typeface="Courier New" panose="02070309020205020404" pitchFamily="49" charset="0"/>
                <a:cs typeface="Courier New" panose="02070309020205020404" pitchFamily="49" charset="0"/>
              </a:rPr>
              <a:t>  } else {</a:t>
            </a:r>
          </a:p>
          <a:p>
            <a:r>
              <a:rPr lang="en-US" sz="1600" b="1" dirty="0">
                <a:latin typeface="Courier New" panose="02070309020205020404" pitchFamily="49" charset="0"/>
                <a:cs typeface="Courier New" panose="02070309020205020404" pitchFamily="49" charset="0"/>
              </a:rPr>
              <a:t>    while (counter != 1) { /* spin */ }</a:t>
            </a:r>
          </a:p>
          <a:p>
            <a:r>
              <a:rPr lang="en-US" sz="1600" b="1" dirty="0">
                <a:latin typeface="Courier New" panose="02070309020205020404" pitchFamily="49" charset="0"/>
                <a:cs typeface="Courier New" panose="02070309020205020404" pitchFamily="49" charset="0"/>
              </a:rPr>
              <a:t>  }</a:t>
            </a:r>
          </a:p>
          <a:p>
            <a:r>
              <a:rPr lang="en-US" sz="1600" b="1" dirty="0">
                <a:latin typeface="Courier New" panose="02070309020205020404" pitchFamily="49" charset="0"/>
                <a:cs typeface="Courier New" panose="02070309020205020404" pitchFamily="49" charset="0"/>
              </a:rPr>
              <a:t>}</a:t>
            </a:r>
          </a:p>
          <a:p>
            <a:endParaRPr lang="en-US" dirty="0"/>
          </a:p>
          <a:p>
            <a:r>
              <a:rPr lang="en-US" dirty="0"/>
              <a:t>Is this implementation correct?</a:t>
            </a:r>
          </a:p>
        </p:txBody>
      </p:sp>
    </p:spTree>
    <p:extLst>
      <p:ext uri="{BB962C8B-B14F-4D97-AF65-F5344CB8AC3E}">
        <p14:creationId xmlns:p14="http://schemas.microsoft.com/office/powerpoint/2010/main" val="311135317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normAutofit/>
          </a:bodyPr>
          <a:lstStyle/>
          <a:p>
            <a:r>
              <a:rPr lang="en-US"/>
              <a:t>Centralized Barrier</a:t>
            </a:r>
          </a:p>
        </p:txBody>
      </p:sp>
      <p:sp>
        <p:nvSpPr>
          <p:cNvPr id="324611" name="Rectangle 3"/>
          <p:cNvSpPr>
            <a:spLocks noGrp="1" noChangeArrowheads="1"/>
          </p:cNvSpPr>
          <p:nvPr>
            <p:ph idx="1"/>
          </p:nvPr>
        </p:nvSpPr>
        <p:spPr/>
        <p:txBody>
          <a:bodyPr/>
          <a:lstStyle/>
          <a:p>
            <a:r>
              <a:rPr lang="en-US" sz="2400" dirty="0"/>
              <a:t>Basic idea:</a:t>
            </a:r>
          </a:p>
          <a:p>
            <a:pPr lvl="1"/>
            <a:r>
              <a:rPr lang="en-US" dirty="0"/>
              <a:t>Notify a single shared counter when you arrive</a:t>
            </a:r>
          </a:p>
          <a:p>
            <a:pPr lvl="1"/>
            <a:r>
              <a:rPr lang="en-US" dirty="0"/>
              <a:t>Poll that shared location until all have arrived</a:t>
            </a:r>
          </a:p>
          <a:p>
            <a:pPr lvl="1"/>
            <a:r>
              <a:rPr lang="en-US" dirty="0"/>
              <a:t>Implemented using atomic fetch &amp; decrement on counter</a:t>
            </a:r>
          </a:p>
          <a:p>
            <a:endParaRPr lang="en-US" sz="2400" dirty="0"/>
          </a:p>
          <a:p>
            <a:r>
              <a:rPr lang="en-US" sz="2400" dirty="0"/>
              <a:t>Simple solution requires polling/spinning </a:t>
            </a:r>
            <a:r>
              <a:rPr lang="en-US" sz="2400" b="1" dirty="0">
                <a:solidFill>
                  <a:schemeClr val="accent2"/>
                </a:solidFill>
              </a:rPr>
              <a:t>twice</a:t>
            </a:r>
            <a:r>
              <a:rPr lang="en-US" sz="2400" dirty="0"/>
              <a:t>:</a:t>
            </a:r>
          </a:p>
          <a:p>
            <a:pPr lvl="1"/>
            <a:r>
              <a:rPr lang="en-US" dirty="0"/>
              <a:t>First to ensure that all </a:t>
            </a:r>
            <a:r>
              <a:rPr lang="en-US" dirty="0" err="1"/>
              <a:t>procs</a:t>
            </a:r>
            <a:r>
              <a:rPr lang="en-US" dirty="0"/>
              <a:t> have left previous barrier</a:t>
            </a:r>
          </a:p>
          <a:p>
            <a:pPr lvl="1"/>
            <a:r>
              <a:rPr lang="en-US" dirty="0"/>
              <a:t>Second to ensure that all </a:t>
            </a:r>
            <a:r>
              <a:rPr lang="en-US" dirty="0" err="1"/>
              <a:t>procs</a:t>
            </a:r>
            <a:r>
              <a:rPr lang="en-US" dirty="0"/>
              <a:t> have arrived at current barrier</a:t>
            </a:r>
          </a:p>
          <a:p>
            <a:endParaRPr lang="en-US" sz="2400" dirty="0"/>
          </a:p>
        </p:txBody>
      </p:sp>
    </p:spTree>
    <p:extLst>
      <p:ext uri="{BB962C8B-B14F-4D97-AF65-F5344CB8AC3E}">
        <p14:creationId xmlns:p14="http://schemas.microsoft.com/office/powerpoint/2010/main" val="218956533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Centralized Barrier – 2</a:t>
            </a:r>
            <a:r>
              <a:rPr lang="en-US" baseline="30000" dirty="0"/>
              <a:t>nd</a:t>
            </a:r>
            <a:r>
              <a:rPr lang="en-US" dirty="0"/>
              <a:t> attempt</a:t>
            </a:r>
          </a:p>
        </p:txBody>
      </p:sp>
      <p:sp>
        <p:nvSpPr>
          <p:cNvPr id="3" name="Content Placeholder 2"/>
          <p:cNvSpPr>
            <a:spLocks noGrp="1"/>
          </p:cNvSpPr>
          <p:nvPr>
            <p:ph idx="1"/>
          </p:nvPr>
        </p:nvSpPr>
        <p:spPr/>
        <p:txBody>
          <a:bodyPr>
            <a:normAutofit fontScale="77500" lnSpcReduction="20000"/>
          </a:bodyPr>
          <a:lstStyle/>
          <a:p>
            <a:r>
              <a:rPr lang="en-US" sz="1600" b="1" dirty="0" err="1">
                <a:solidFill>
                  <a:srgbClr val="000099"/>
                </a:solidFill>
                <a:latin typeface="Courier New" panose="02070309020205020404" pitchFamily="49" charset="0"/>
                <a:cs typeface="Courier New" panose="02070309020205020404" pitchFamily="49" charset="0"/>
              </a:rPr>
              <a:t>int</a:t>
            </a:r>
            <a:r>
              <a:rPr lang="en-US" sz="1600" b="1" dirty="0">
                <a:solidFill>
                  <a:srgbClr val="000099"/>
                </a:solidFill>
                <a:latin typeface="Courier New" panose="02070309020205020404" pitchFamily="49" charset="0"/>
                <a:cs typeface="Courier New" panose="02070309020205020404" pitchFamily="49" charset="0"/>
              </a:rPr>
              <a:t> enter = 1; // allocate on diff cache lines</a:t>
            </a:r>
          </a:p>
          <a:p>
            <a:r>
              <a:rPr lang="en-US" sz="1600" b="1" dirty="0" err="1">
                <a:solidFill>
                  <a:srgbClr val="000099"/>
                </a:solidFill>
                <a:latin typeface="Courier New" panose="02070309020205020404" pitchFamily="49" charset="0"/>
                <a:cs typeface="Courier New" panose="02070309020205020404" pitchFamily="49" charset="0"/>
              </a:rPr>
              <a:t>int</a:t>
            </a:r>
            <a:r>
              <a:rPr lang="en-US" sz="1600" b="1" dirty="0">
                <a:solidFill>
                  <a:srgbClr val="000099"/>
                </a:solidFill>
                <a:latin typeface="Courier New" panose="02070309020205020404" pitchFamily="49" charset="0"/>
                <a:cs typeface="Courier New" panose="02070309020205020404" pitchFamily="49" charset="0"/>
              </a:rPr>
              <a:t> exit = 1;</a:t>
            </a:r>
          </a:p>
          <a:p>
            <a:r>
              <a:rPr lang="en-US" sz="1600" b="1" dirty="0">
                <a:latin typeface="Courier New" panose="02070309020205020404" pitchFamily="49" charset="0"/>
                <a:cs typeface="Courier New" panose="02070309020205020404" pitchFamily="49" charset="0"/>
              </a:rPr>
              <a:t>void barrier(P) {</a:t>
            </a:r>
          </a:p>
          <a:p>
            <a:r>
              <a:rPr lang="en-US" sz="1600" b="1" dirty="0">
                <a:latin typeface="Courier New" panose="02070309020205020404" pitchFamily="49" charset="0"/>
                <a:cs typeface="Courier New" panose="02070309020205020404" pitchFamily="49" charset="0"/>
              </a:rPr>
              <a:t>  if (</a:t>
            </a:r>
            <a:r>
              <a:rPr lang="en-US" sz="1600" b="1" dirty="0" err="1">
                <a:latin typeface="Courier New" panose="02070309020205020404" pitchFamily="49" charset="0"/>
                <a:cs typeface="Courier New" panose="02070309020205020404" pitchFamily="49" charset="0"/>
              </a:rPr>
              <a:t>fetch_and_increment</a:t>
            </a:r>
            <a:r>
              <a:rPr lang="en-US" sz="1600" b="1" dirty="0">
                <a:latin typeface="Courier New" panose="02070309020205020404" pitchFamily="49" charset="0"/>
                <a:cs typeface="Courier New" panose="02070309020205020404" pitchFamily="49" charset="0"/>
              </a:rPr>
              <a:t>(&amp;enter) == P) {  // enter barrier</a:t>
            </a:r>
          </a:p>
          <a:p>
            <a:r>
              <a:rPr lang="en-US" sz="1600" b="1" dirty="0">
                <a:latin typeface="Courier New" panose="02070309020205020404" pitchFamily="49" charset="0"/>
                <a:cs typeface="Courier New" panose="02070309020205020404" pitchFamily="49" charset="0"/>
              </a:rPr>
              <a:t>    enter = 1;</a:t>
            </a:r>
          </a:p>
          <a:p>
            <a:r>
              <a:rPr lang="en-US" sz="1600" b="1" dirty="0">
                <a:latin typeface="Courier New" panose="02070309020205020404" pitchFamily="49" charset="0"/>
                <a:cs typeface="Courier New" panose="02070309020205020404" pitchFamily="49" charset="0"/>
              </a:rPr>
              <a:t>  } else {</a:t>
            </a:r>
          </a:p>
          <a:p>
            <a:r>
              <a:rPr lang="en-US" sz="1600" b="1" dirty="0">
                <a:latin typeface="Courier New" panose="02070309020205020404" pitchFamily="49" charset="0"/>
                <a:cs typeface="Courier New" panose="02070309020205020404" pitchFamily="49" charset="0"/>
              </a:rPr>
              <a:t>    while (enter != 1) { /* spin */ }</a:t>
            </a:r>
          </a:p>
          <a:p>
            <a:r>
              <a:rPr lang="en-US" sz="1600" b="1" dirty="0">
                <a:latin typeface="Courier New" panose="02070309020205020404" pitchFamily="49" charset="0"/>
                <a:cs typeface="Courier New" panose="02070309020205020404" pitchFamily="49" charset="0"/>
              </a:rPr>
              <a:t>  }</a:t>
            </a:r>
          </a:p>
          <a:p>
            <a:r>
              <a:rPr lang="en-US" sz="1600" b="1" dirty="0">
                <a:latin typeface="Courier New" panose="02070309020205020404" pitchFamily="49" charset="0"/>
                <a:cs typeface="Courier New" panose="02070309020205020404" pitchFamily="49" charset="0"/>
              </a:rPr>
              <a:t>  </a:t>
            </a:r>
            <a:r>
              <a:rPr lang="en-US" sz="1600" b="1" dirty="0">
                <a:solidFill>
                  <a:srgbClr val="000099"/>
                </a:solidFill>
                <a:latin typeface="Courier New" panose="02070309020205020404" pitchFamily="49" charset="0"/>
                <a:cs typeface="Courier New" panose="02070309020205020404" pitchFamily="49" charset="0"/>
              </a:rPr>
              <a:t>if (</a:t>
            </a:r>
            <a:r>
              <a:rPr lang="en-US" sz="1600" b="1" dirty="0" err="1">
                <a:solidFill>
                  <a:srgbClr val="000099"/>
                </a:solidFill>
                <a:latin typeface="Courier New" panose="02070309020205020404" pitchFamily="49" charset="0"/>
                <a:cs typeface="Courier New" panose="02070309020205020404" pitchFamily="49" charset="0"/>
              </a:rPr>
              <a:t>fetch_and_increment</a:t>
            </a:r>
            <a:r>
              <a:rPr lang="en-US" sz="1600" b="1" dirty="0">
                <a:solidFill>
                  <a:srgbClr val="000099"/>
                </a:solidFill>
                <a:latin typeface="Courier New" panose="02070309020205020404" pitchFamily="49" charset="0"/>
                <a:cs typeface="Courier New" panose="02070309020205020404" pitchFamily="49" charset="0"/>
              </a:rPr>
              <a:t>(&amp;exit) == P) {  // exit barrier</a:t>
            </a:r>
          </a:p>
          <a:p>
            <a:r>
              <a:rPr lang="en-US" sz="1600" b="1" dirty="0">
                <a:solidFill>
                  <a:srgbClr val="000099"/>
                </a:solidFill>
                <a:latin typeface="Courier New" panose="02070309020205020404" pitchFamily="49" charset="0"/>
                <a:cs typeface="Courier New" panose="02070309020205020404" pitchFamily="49" charset="0"/>
              </a:rPr>
              <a:t>    exit = 1;</a:t>
            </a:r>
          </a:p>
          <a:p>
            <a:r>
              <a:rPr lang="en-US" sz="1600" b="1" dirty="0">
                <a:solidFill>
                  <a:srgbClr val="000099"/>
                </a:solidFill>
                <a:latin typeface="Courier New" panose="02070309020205020404" pitchFamily="49" charset="0"/>
                <a:cs typeface="Courier New" panose="02070309020205020404" pitchFamily="49" charset="0"/>
              </a:rPr>
              <a:t>  } else {</a:t>
            </a:r>
          </a:p>
          <a:p>
            <a:r>
              <a:rPr lang="en-US" sz="1600" b="1" dirty="0">
                <a:solidFill>
                  <a:srgbClr val="000099"/>
                </a:solidFill>
                <a:latin typeface="Courier New" panose="02070309020205020404" pitchFamily="49" charset="0"/>
                <a:cs typeface="Courier New" panose="02070309020205020404" pitchFamily="49" charset="0"/>
              </a:rPr>
              <a:t>    while (exit != 1) { /* spin */ }</a:t>
            </a:r>
          </a:p>
          <a:p>
            <a:r>
              <a:rPr lang="en-US" sz="1600" b="1" dirty="0">
                <a:solidFill>
                  <a:srgbClr val="000099"/>
                </a:solidFill>
                <a:latin typeface="Courier New" panose="02070309020205020404" pitchFamily="49" charset="0"/>
                <a:cs typeface="Courier New" panose="02070309020205020404" pitchFamily="49" charset="0"/>
              </a:rPr>
              <a:t>  }</a:t>
            </a:r>
          </a:p>
          <a:p>
            <a:r>
              <a:rPr lang="en-US" sz="1600" b="1" dirty="0">
                <a:latin typeface="Courier New" panose="02070309020205020404" pitchFamily="49" charset="0"/>
                <a:cs typeface="Courier New" panose="02070309020205020404" pitchFamily="49" charset="0"/>
              </a:rPr>
              <a:t>}</a:t>
            </a:r>
            <a:endParaRPr lang="en-US" b="1" dirty="0"/>
          </a:p>
          <a:p>
            <a:r>
              <a:rPr lang="en-US" dirty="0"/>
              <a:t>Do we need to count to P twice?</a:t>
            </a:r>
          </a:p>
        </p:txBody>
      </p:sp>
    </p:spTree>
    <p:extLst>
      <p:ext uri="{BB962C8B-B14F-4D97-AF65-F5344CB8AC3E}">
        <p14:creationId xmlns:p14="http://schemas.microsoft.com/office/powerpoint/2010/main" val="379652454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normAutofit/>
          </a:bodyPr>
          <a:lstStyle/>
          <a:p>
            <a:r>
              <a:rPr lang="en-US"/>
              <a:t>Centralized Barrier</a:t>
            </a:r>
          </a:p>
        </p:txBody>
      </p:sp>
      <p:sp>
        <p:nvSpPr>
          <p:cNvPr id="324611" name="Rectangle 3"/>
          <p:cNvSpPr>
            <a:spLocks noGrp="1" noChangeArrowheads="1"/>
          </p:cNvSpPr>
          <p:nvPr>
            <p:ph idx="1"/>
          </p:nvPr>
        </p:nvSpPr>
        <p:spPr/>
        <p:txBody>
          <a:bodyPr/>
          <a:lstStyle/>
          <a:p>
            <a:r>
              <a:rPr lang="en-US" sz="2400" dirty="0"/>
              <a:t>Basic idea:</a:t>
            </a:r>
          </a:p>
          <a:p>
            <a:pPr lvl="1"/>
            <a:r>
              <a:rPr lang="en-US" dirty="0"/>
              <a:t>Notify a single shared counter when you arrive</a:t>
            </a:r>
          </a:p>
          <a:p>
            <a:pPr lvl="1"/>
            <a:r>
              <a:rPr lang="en-US" dirty="0"/>
              <a:t>Poll that shared location until all have arrived</a:t>
            </a:r>
          </a:p>
          <a:p>
            <a:pPr lvl="1"/>
            <a:r>
              <a:rPr lang="en-US" dirty="0"/>
              <a:t>Implemented using atomic fetch &amp; decrement on counter</a:t>
            </a:r>
          </a:p>
          <a:p>
            <a:endParaRPr lang="en-US" sz="2400" dirty="0"/>
          </a:p>
          <a:p>
            <a:r>
              <a:rPr lang="en-US" sz="2400" dirty="0"/>
              <a:t>Simple solution requires polling/spinning twice:</a:t>
            </a:r>
          </a:p>
          <a:p>
            <a:pPr lvl="1"/>
            <a:r>
              <a:rPr lang="en-US" dirty="0"/>
              <a:t>First to ensure that all </a:t>
            </a:r>
            <a:r>
              <a:rPr lang="en-US" dirty="0" err="1"/>
              <a:t>procs</a:t>
            </a:r>
            <a:r>
              <a:rPr lang="en-US" dirty="0"/>
              <a:t> have left previous barrier</a:t>
            </a:r>
          </a:p>
          <a:p>
            <a:pPr lvl="1"/>
            <a:r>
              <a:rPr lang="en-US" dirty="0"/>
              <a:t>Second to ensure that all </a:t>
            </a:r>
            <a:r>
              <a:rPr lang="en-US" dirty="0" err="1"/>
              <a:t>procs</a:t>
            </a:r>
            <a:r>
              <a:rPr lang="en-US" dirty="0"/>
              <a:t> have arrived at current barrier</a:t>
            </a:r>
          </a:p>
          <a:p>
            <a:endParaRPr lang="en-US" sz="2400" dirty="0"/>
          </a:p>
          <a:p>
            <a:r>
              <a:rPr lang="en-US" sz="2400" dirty="0"/>
              <a:t>Avoid spinning with </a:t>
            </a:r>
            <a:r>
              <a:rPr lang="en-US" sz="2400" u="sng" dirty="0"/>
              <a:t>sense reversal</a:t>
            </a:r>
            <a:endParaRPr lang="en-US" sz="2400" dirty="0"/>
          </a:p>
        </p:txBody>
      </p:sp>
    </p:spTree>
    <p:extLst>
      <p:ext uri="{BB962C8B-B14F-4D97-AF65-F5344CB8AC3E}">
        <p14:creationId xmlns:p14="http://schemas.microsoft.com/office/powerpoint/2010/main" val="79714195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Centralized Barrier – Final version</a:t>
            </a:r>
          </a:p>
        </p:txBody>
      </p:sp>
      <p:sp>
        <p:nvSpPr>
          <p:cNvPr id="3" name="Content Placeholder 2"/>
          <p:cNvSpPr>
            <a:spLocks noGrp="1"/>
          </p:cNvSpPr>
          <p:nvPr>
            <p:ph idx="1"/>
          </p:nvPr>
        </p:nvSpPr>
        <p:spPr/>
        <p:txBody>
          <a:bodyPr/>
          <a:lstStyle/>
          <a:p>
            <a:r>
              <a:rPr lang="en-US" sz="1600" b="1" dirty="0" err="1">
                <a:latin typeface="Courier New" panose="02070309020205020404" pitchFamily="49" charset="0"/>
                <a:cs typeface="Courier New" panose="02070309020205020404" pitchFamily="49" charset="0"/>
              </a:rPr>
              <a:t>int</a:t>
            </a:r>
            <a:r>
              <a:rPr lang="en-US" sz="1600" b="1" dirty="0">
                <a:latin typeface="Courier New" panose="02070309020205020404" pitchFamily="49" charset="0"/>
                <a:cs typeface="Courier New" panose="02070309020205020404" pitchFamily="49" charset="0"/>
              </a:rPr>
              <a:t> counter = 1;</a:t>
            </a:r>
          </a:p>
          <a:p>
            <a:r>
              <a:rPr lang="en-US" sz="1600" b="1" dirty="0">
                <a:solidFill>
                  <a:srgbClr val="000099"/>
                </a:solidFill>
                <a:latin typeface="Courier New" panose="02070309020205020404" pitchFamily="49" charset="0"/>
                <a:cs typeface="Courier New" panose="02070309020205020404" pitchFamily="49" charset="0"/>
              </a:rPr>
              <a:t>bool sense = false;</a:t>
            </a:r>
          </a:p>
          <a:p>
            <a:r>
              <a:rPr lang="en-US" sz="1600" b="1" dirty="0">
                <a:latin typeface="Courier New" panose="02070309020205020404" pitchFamily="49" charset="0"/>
                <a:cs typeface="Courier New" panose="02070309020205020404" pitchFamily="49" charset="0"/>
              </a:rPr>
              <a:t>void barrier(P) {</a:t>
            </a:r>
          </a:p>
          <a:p>
            <a:r>
              <a:rPr lang="en-US" sz="1600" b="1" dirty="0">
                <a:solidFill>
                  <a:srgbClr val="000099"/>
                </a:solidFill>
                <a:latin typeface="Courier New" panose="02070309020205020404" pitchFamily="49" charset="0"/>
                <a:cs typeface="Courier New" panose="02070309020205020404" pitchFamily="49" charset="0"/>
              </a:rPr>
              <a:t>  bool </a:t>
            </a:r>
            <a:r>
              <a:rPr lang="en-US" sz="1600" b="1" dirty="0" err="1">
                <a:solidFill>
                  <a:srgbClr val="000099"/>
                </a:solidFill>
                <a:latin typeface="Courier New" panose="02070309020205020404" pitchFamily="49" charset="0"/>
                <a:cs typeface="Courier New" panose="02070309020205020404" pitchFamily="49" charset="0"/>
              </a:rPr>
              <a:t>local_sense</a:t>
            </a:r>
            <a:r>
              <a:rPr lang="en-US" sz="1600" b="1" dirty="0">
                <a:solidFill>
                  <a:srgbClr val="000099"/>
                </a:solidFill>
                <a:latin typeface="Courier New" panose="02070309020205020404" pitchFamily="49" charset="0"/>
                <a:cs typeface="Courier New" panose="02070309020205020404" pitchFamily="49" charset="0"/>
              </a:rPr>
              <a:t> = ! sense;</a:t>
            </a:r>
          </a:p>
          <a:p>
            <a:r>
              <a:rPr lang="en-US" sz="1600" b="1" dirty="0">
                <a:latin typeface="Courier New" panose="02070309020205020404" pitchFamily="49" charset="0"/>
                <a:cs typeface="Courier New" panose="02070309020205020404" pitchFamily="49" charset="0"/>
              </a:rPr>
              <a:t>  if (</a:t>
            </a:r>
            <a:r>
              <a:rPr lang="en-US" sz="1600" b="1" dirty="0" err="1">
                <a:latin typeface="Courier New" panose="02070309020205020404" pitchFamily="49" charset="0"/>
                <a:cs typeface="Courier New" panose="02070309020205020404" pitchFamily="49" charset="0"/>
              </a:rPr>
              <a:t>fetch_and_increment</a:t>
            </a:r>
            <a:r>
              <a:rPr lang="en-US" sz="1600" b="1" dirty="0">
                <a:latin typeface="Courier New" panose="02070309020205020404" pitchFamily="49" charset="0"/>
                <a:cs typeface="Courier New" panose="02070309020205020404" pitchFamily="49" charset="0"/>
              </a:rPr>
              <a:t>(&amp;counter) == P) {</a:t>
            </a:r>
          </a:p>
          <a:p>
            <a:r>
              <a:rPr lang="en-US" sz="1600" b="1" dirty="0">
                <a:latin typeface="Courier New" panose="02070309020205020404" pitchFamily="49" charset="0"/>
                <a:cs typeface="Courier New" panose="02070309020205020404" pitchFamily="49" charset="0"/>
              </a:rPr>
              <a:t>    counter = 1;</a:t>
            </a:r>
          </a:p>
          <a:p>
            <a:r>
              <a:rPr lang="en-US" sz="1600" b="1" dirty="0">
                <a:solidFill>
                  <a:srgbClr val="000099"/>
                </a:solidFill>
                <a:latin typeface="Courier New" panose="02070309020205020404" pitchFamily="49" charset="0"/>
                <a:cs typeface="Courier New" panose="02070309020205020404" pitchFamily="49" charset="0"/>
              </a:rPr>
              <a:t>    sense = </a:t>
            </a:r>
            <a:r>
              <a:rPr lang="en-US" sz="1600" b="1" dirty="0" err="1">
                <a:solidFill>
                  <a:srgbClr val="000099"/>
                </a:solidFill>
                <a:latin typeface="Courier New" panose="02070309020205020404" pitchFamily="49" charset="0"/>
                <a:cs typeface="Courier New" panose="02070309020205020404" pitchFamily="49" charset="0"/>
              </a:rPr>
              <a:t>local_sense</a:t>
            </a:r>
            <a:r>
              <a:rPr lang="en-US" sz="1600" b="1" dirty="0">
                <a:solidFill>
                  <a:srgbClr val="000099"/>
                </a:solidFill>
                <a:latin typeface="Courier New" panose="02070309020205020404" pitchFamily="49" charset="0"/>
                <a:cs typeface="Courier New" panose="02070309020205020404" pitchFamily="49" charset="0"/>
              </a:rPr>
              <a:t>;</a:t>
            </a:r>
          </a:p>
          <a:p>
            <a:r>
              <a:rPr lang="en-US" sz="1600" b="1" dirty="0">
                <a:latin typeface="Courier New" panose="02070309020205020404" pitchFamily="49" charset="0"/>
                <a:cs typeface="Courier New" panose="02070309020205020404" pitchFamily="49" charset="0"/>
              </a:rPr>
              <a:t>  } else {</a:t>
            </a:r>
          </a:p>
          <a:p>
            <a:r>
              <a:rPr lang="en-US" sz="1600" b="1" dirty="0">
                <a:latin typeface="Courier New" panose="02070309020205020404" pitchFamily="49" charset="0"/>
                <a:cs typeface="Courier New" panose="02070309020205020404" pitchFamily="49" charset="0"/>
              </a:rPr>
              <a:t>    while (</a:t>
            </a:r>
            <a:r>
              <a:rPr lang="en-US" sz="1600" b="1" dirty="0">
                <a:solidFill>
                  <a:srgbClr val="000099"/>
                </a:solidFill>
                <a:latin typeface="Courier New" panose="02070309020205020404" pitchFamily="49" charset="0"/>
                <a:cs typeface="Courier New" panose="02070309020205020404" pitchFamily="49" charset="0"/>
              </a:rPr>
              <a:t>sense != </a:t>
            </a:r>
            <a:r>
              <a:rPr lang="en-US" sz="1600" b="1" dirty="0" err="1">
                <a:solidFill>
                  <a:srgbClr val="000099"/>
                </a:solidFill>
                <a:latin typeface="Courier New" panose="02070309020205020404" pitchFamily="49" charset="0"/>
                <a:cs typeface="Courier New" panose="02070309020205020404" pitchFamily="49" charset="0"/>
              </a:rPr>
              <a:t>local_sense</a:t>
            </a:r>
            <a:r>
              <a:rPr lang="en-US" sz="1600" b="1" dirty="0">
                <a:latin typeface="Courier New" panose="02070309020205020404" pitchFamily="49" charset="0"/>
                <a:cs typeface="Courier New" panose="02070309020205020404" pitchFamily="49" charset="0"/>
              </a:rPr>
              <a:t>) { /* spin */ }</a:t>
            </a:r>
          </a:p>
          <a:p>
            <a:r>
              <a:rPr lang="en-US" sz="1600" b="1" dirty="0">
                <a:latin typeface="Courier New" panose="02070309020205020404" pitchFamily="49" charset="0"/>
                <a:cs typeface="Courier New" panose="02070309020205020404" pitchFamily="49" charset="0"/>
              </a:rPr>
              <a:t>  }</a:t>
            </a:r>
          </a:p>
          <a:p>
            <a:r>
              <a:rPr lang="en-US" sz="1600" b="1" dirty="0">
                <a:latin typeface="Courier New" panose="02070309020205020404" pitchFamily="49" charset="0"/>
                <a:cs typeface="Courier New" panose="02070309020205020404" pitchFamily="49" charset="0"/>
              </a:rPr>
              <a:t>}</a:t>
            </a:r>
            <a:endParaRPr lang="en-US" b="1" dirty="0"/>
          </a:p>
        </p:txBody>
      </p:sp>
    </p:spTree>
    <p:extLst>
      <p:ext uri="{BB962C8B-B14F-4D97-AF65-F5344CB8AC3E}">
        <p14:creationId xmlns:p14="http://schemas.microsoft.com/office/powerpoint/2010/main" val="261027293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Centralized Barrier Analysis</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r>
                  <a:rPr lang="en-US" dirty="0"/>
                  <a:t>Remote spinning </a:t>
                </a:r>
                <a:r>
                  <a:rPr lang="en-US" dirty="0">
                    <a:sym typeface="Wingdings" panose="05000000000000000000" pitchFamily="2" charset="2"/>
                  </a:rPr>
                  <a:t></a:t>
                </a:r>
                <a:r>
                  <a:rPr lang="en-US" dirty="0"/>
                  <a:t> on single shared location</a:t>
                </a:r>
              </a:p>
              <a:p>
                <a:pPr marL="457200" indent="-457200">
                  <a:buFont typeface="Arial" panose="020B0604020202020204" pitchFamily="34" charset="0"/>
                  <a:buChar char="•"/>
                </a:pPr>
                <a:r>
                  <a:rPr lang="en-US" dirty="0"/>
                  <a:t>Maybe OK on broadcast-based coherent systems, spinning traffic on non-coherent or directory-based systems can be unacceptable</a:t>
                </a:r>
              </a:p>
              <a:p>
                <a:endParaRPr lang="en-US" dirty="0"/>
              </a:p>
              <a:p>
                <a14:m>
                  <m:oMath xmlns:m="http://schemas.openxmlformats.org/officeDocument/2006/math">
                    <m:r>
                      <a:rPr lang="en-US" i="1" dirty="0" smtClean="0">
                        <a:latin typeface="Cambria Math" panose="02040503050406030204" pitchFamily="18" charset="0"/>
                      </a:rPr>
                      <m:t>𝑂</m:t>
                    </m:r>
                    <m:r>
                      <a:rPr lang="en-US" i="1" dirty="0" smtClean="0">
                        <a:latin typeface="Cambria Math" panose="02040503050406030204" pitchFamily="18" charset="0"/>
                      </a:rPr>
                      <m:t>(</m:t>
                    </m:r>
                    <m:r>
                      <a:rPr lang="en-US" i="1" dirty="0" smtClean="0">
                        <a:latin typeface="Cambria Math" panose="02040503050406030204" pitchFamily="18" charset="0"/>
                      </a:rPr>
                      <m:t>𝑃</m:t>
                    </m:r>
                    <m:r>
                      <a:rPr lang="en-US" i="1" dirty="0" smtClean="0">
                        <a:latin typeface="Cambria Math" panose="02040503050406030204" pitchFamily="18" charset="0"/>
                      </a:rPr>
                      <m:t>)</m:t>
                    </m:r>
                  </m:oMath>
                </a14:m>
                <a:r>
                  <a:rPr lang="en-US" dirty="0"/>
                  <a:t> operations on critical path</a:t>
                </a:r>
              </a:p>
              <a:p>
                <a14:m>
                  <m:oMath xmlns:m="http://schemas.openxmlformats.org/officeDocument/2006/math">
                    <m:r>
                      <a:rPr lang="en-US" i="1" dirty="0" smtClean="0">
                        <a:latin typeface="Cambria Math" panose="02040503050406030204" pitchFamily="18" charset="0"/>
                      </a:rPr>
                      <m:t>𝑂</m:t>
                    </m:r>
                    <m:r>
                      <a:rPr lang="en-US" i="1" dirty="0" smtClean="0">
                        <a:latin typeface="Cambria Math" panose="02040503050406030204" pitchFamily="18" charset="0"/>
                      </a:rPr>
                      <m:t>(1)</m:t>
                    </m:r>
                  </m:oMath>
                </a14:m>
                <a:r>
                  <a:rPr lang="en-US" dirty="0"/>
                  <a:t> space</a:t>
                </a:r>
              </a:p>
              <a:p>
                <a14:m>
                  <m:oMath xmlns:m="http://schemas.openxmlformats.org/officeDocument/2006/math">
                    <m:r>
                      <a:rPr lang="en-US" i="1" dirty="0" smtClean="0">
                        <a:latin typeface="Cambria Math" panose="02040503050406030204" pitchFamily="18" charset="0"/>
                      </a:rPr>
                      <m:t>𝑂</m:t>
                    </m:r>
                    <m:r>
                      <a:rPr lang="en-US" i="1" dirty="0" smtClean="0">
                        <a:latin typeface="Cambria Math" panose="02040503050406030204" pitchFamily="18" charset="0"/>
                      </a:rPr>
                      <m:t>(</m:t>
                    </m:r>
                    <m:r>
                      <a:rPr lang="en-US" i="1" dirty="0" smtClean="0">
                        <a:latin typeface="Cambria Math" panose="02040503050406030204" pitchFamily="18" charset="0"/>
                      </a:rPr>
                      <m:t>𝑃</m:t>
                    </m:r>
                    <m:r>
                      <a:rPr lang="en-US" i="1" dirty="0" smtClean="0">
                        <a:latin typeface="Cambria Math" panose="02040503050406030204" pitchFamily="18" charset="0"/>
                      </a:rPr>
                      <m:t>)</m:t>
                    </m:r>
                  </m:oMath>
                </a14:m>
                <a:r>
                  <a:rPr lang="en-US" dirty="0"/>
                  <a:t> best-case traffic, but </a:t>
                </a:r>
                <a14:m>
                  <m:oMath xmlns:m="http://schemas.openxmlformats.org/officeDocument/2006/math">
                    <m:r>
                      <a:rPr lang="en-US" i="1" dirty="0" smtClean="0">
                        <a:latin typeface="Cambria Math" panose="02040503050406030204" pitchFamily="18" charset="0"/>
                      </a:rPr>
                      <m:t>𝑂</m:t>
                    </m:r>
                    <m:r>
                      <a:rPr lang="en-US" i="1" dirty="0" smtClean="0">
                        <a:latin typeface="Cambria Math" panose="02040503050406030204" pitchFamily="18" charset="0"/>
                      </a:rPr>
                      <m:t>(</m:t>
                    </m:r>
                    <m:sSup>
                      <m:sSupPr>
                        <m:ctrlPr>
                          <a:rPr lang="en-US" i="1" dirty="0" smtClean="0">
                            <a:latin typeface="Cambria Math" panose="02040503050406030204" pitchFamily="18" charset="0"/>
                          </a:rPr>
                        </m:ctrlPr>
                      </m:sSupPr>
                      <m:e>
                        <m:r>
                          <a:rPr lang="en-US" i="1" dirty="0" smtClean="0">
                            <a:latin typeface="Cambria Math" panose="02040503050406030204" pitchFamily="18" charset="0"/>
                          </a:rPr>
                          <m:t>𝑃</m:t>
                        </m:r>
                      </m:e>
                      <m:sup>
                        <m:r>
                          <a:rPr lang="en-US" i="1" dirty="0" smtClean="0">
                            <a:latin typeface="Cambria Math" panose="02040503050406030204" pitchFamily="18" charset="0"/>
                          </a:rPr>
                          <m:t>2</m:t>
                        </m:r>
                      </m:sup>
                    </m:sSup>
                    <m:r>
                      <a:rPr lang="en-US" i="1" dirty="0" smtClean="0">
                        <a:latin typeface="Cambria Math" panose="02040503050406030204" pitchFamily="18" charset="0"/>
                      </a:rPr>
                      <m:t>) </m:t>
                    </m:r>
                  </m:oMath>
                </a14:m>
                <a:r>
                  <a:rPr lang="en-US" dirty="0"/>
                  <a:t>or even unbounded in practice </a:t>
                </a:r>
                <a:r>
                  <a:rPr lang="en-US" i="1" dirty="0"/>
                  <a:t>(why?)</a:t>
                </a:r>
                <a:endParaRPr lang="en-US" dirty="0"/>
              </a:p>
              <a:p>
                <a:r>
                  <a:rPr lang="en-US" dirty="0"/>
                  <a:t>Atomic </a:t>
                </a:r>
                <a:r>
                  <a:rPr lang="en-US" dirty="0" err="1"/>
                  <a:t>fetch&amp;increment</a:t>
                </a:r>
                <a:endParaRPr lang="en-US" dirty="0"/>
              </a:p>
              <a:p>
                <a:endParaRPr lang="en-US" i="1" dirty="0"/>
              </a:p>
              <a:p>
                <a:pPr algn="ctr"/>
                <a:r>
                  <a:rPr lang="en-US" i="1" dirty="0"/>
                  <a:t>How about exponential </a:t>
                </a:r>
                <a:r>
                  <a:rPr lang="en-US" i="1" dirty="0" err="1"/>
                  <a:t>backoff</a:t>
                </a:r>
                <a:r>
                  <a:rPr lang="en-US" i="1" dirty="0"/>
                  <a:t>?</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1515" t="-1535"/>
                </a:stretch>
              </a:blipFill>
            </p:spPr>
            <p:txBody>
              <a:bodyPr/>
              <a:lstStyle/>
              <a:p>
                <a:r>
                  <a:rPr lang="en-US">
                    <a:noFill/>
                  </a:rPr>
                  <a:t> </a:t>
                </a:r>
              </a:p>
            </p:txBody>
          </p:sp>
        </mc:Fallback>
      </mc:AlternateContent>
    </p:spTree>
    <p:extLst>
      <p:ext uri="{BB962C8B-B14F-4D97-AF65-F5344CB8AC3E}">
        <p14:creationId xmlns:p14="http://schemas.microsoft.com/office/powerpoint/2010/main" val="129018620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en-US" sz="3600" dirty="0"/>
              <a:t>Software Combining-Tree Barrier</a:t>
            </a:r>
          </a:p>
        </p:txBody>
      </p:sp>
      <p:sp>
        <p:nvSpPr>
          <p:cNvPr id="20483" name="Rectangle 3"/>
          <p:cNvSpPr>
            <a:spLocks noGrp="1" noChangeArrowheads="1"/>
          </p:cNvSpPr>
          <p:nvPr>
            <p:ph idx="1"/>
          </p:nvPr>
        </p:nvSpPr>
        <p:spPr/>
        <p:txBody>
          <a:bodyPr>
            <a:normAutofit/>
          </a:bodyPr>
          <a:lstStyle/>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r>
              <a:rPr lang="en-US" dirty="0"/>
              <a:t>Writes into one tree for barrier arrival</a:t>
            </a:r>
          </a:p>
          <a:p>
            <a:pPr marL="0" indent="0">
              <a:buNone/>
            </a:pPr>
            <a:r>
              <a:rPr lang="en-US" dirty="0"/>
              <a:t>Reads from another tree to allow </a:t>
            </a:r>
            <a:r>
              <a:rPr lang="en-US" dirty="0" err="1"/>
              <a:t>procs</a:t>
            </a:r>
            <a:r>
              <a:rPr lang="en-US" dirty="0"/>
              <a:t> to continue</a:t>
            </a:r>
          </a:p>
          <a:p>
            <a:pPr marL="0" indent="0">
              <a:buNone/>
            </a:pPr>
            <a:r>
              <a:rPr lang="en-US" dirty="0"/>
              <a:t>Sense reversal to distinguish consecutive barriers</a:t>
            </a:r>
          </a:p>
        </p:txBody>
      </p:sp>
      <p:pic>
        <p:nvPicPr>
          <p:cNvPr id="20484" name="Picture 4" descr="0311"/>
          <p:cNvPicPr>
            <a:picLocks noChangeAspect="1" noChangeArrowheads="1"/>
          </p:cNvPicPr>
          <p:nvPr/>
        </p:nvPicPr>
        <p:blipFill>
          <a:blip r:embed="rId3" cstate="print"/>
          <a:srcRect/>
          <a:stretch>
            <a:fillRect/>
          </a:stretch>
        </p:blipFill>
        <p:spPr bwMode="auto">
          <a:xfrm>
            <a:off x="1828800" y="1371601"/>
            <a:ext cx="8547100" cy="2740025"/>
          </a:xfrm>
          <a:prstGeom prst="rect">
            <a:avLst/>
          </a:prstGeom>
          <a:noFill/>
          <a:ln w="9525">
            <a:noFill/>
            <a:miter lim="800000"/>
            <a:headEnd/>
            <a:tailEnd/>
          </a:ln>
        </p:spPr>
      </p:pic>
    </p:spTree>
    <p:extLst>
      <p:ext uri="{BB962C8B-B14F-4D97-AF65-F5344CB8AC3E}">
        <p14:creationId xmlns:p14="http://schemas.microsoft.com/office/powerpoint/2010/main" val="217374505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Combining Barrier – Why binary?</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r>
                  <a:rPr lang="en-US" dirty="0"/>
                  <a:t>With branching factor </a:t>
                </a:r>
                <a14:m>
                  <m:oMath xmlns:m="http://schemas.openxmlformats.org/officeDocument/2006/math">
                    <m:r>
                      <a:rPr lang="en-US" b="1" i="1" smtClean="0">
                        <a:latin typeface="Cambria Math" panose="02040503050406030204" pitchFamily="18" charset="0"/>
                      </a:rPr>
                      <m:t>𝒌</m:t>
                    </m:r>
                  </m:oMath>
                </a14:m>
                <a:r>
                  <a:rPr lang="en-US" dirty="0"/>
                  <a:t> what is critical path?</a:t>
                </a:r>
              </a:p>
              <a:p>
                <a:endParaRPr lang="en-US" dirty="0"/>
              </a:p>
              <a:p>
                <a:r>
                  <a:rPr lang="en-US" dirty="0"/>
                  <a:t>Depth of barrier tree is </a:t>
                </a:r>
                <a14:m>
                  <m:oMath xmlns:m="http://schemas.openxmlformats.org/officeDocument/2006/math">
                    <m:sSub>
                      <m:sSubPr>
                        <m:ctrlPr>
                          <a:rPr lang="en-US" b="1" i="1" smtClean="0">
                            <a:latin typeface="Cambria Math" panose="02040503050406030204" pitchFamily="18" charset="0"/>
                          </a:rPr>
                        </m:ctrlPr>
                      </m:sSubPr>
                      <m:e>
                        <m:r>
                          <m:rPr>
                            <m:sty m:val="p"/>
                          </m:rPr>
                          <a:rPr lang="en-US" b="0" i="0" smtClean="0">
                            <a:latin typeface="Cambria Math" panose="02040503050406030204" pitchFamily="18" charset="0"/>
                          </a:rPr>
                          <m:t>log</m:t>
                        </m:r>
                      </m:e>
                      <m:sub>
                        <m:r>
                          <a:rPr lang="en-US" b="1" i="1" smtClean="0">
                            <a:latin typeface="Cambria Math" panose="02040503050406030204" pitchFamily="18" charset="0"/>
                          </a:rPr>
                          <m:t>𝒌</m:t>
                        </m:r>
                      </m:sub>
                    </m:sSub>
                    <m:r>
                      <a:rPr lang="en-US" b="1" i="1" smtClean="0">
                        <a:latin typeface="Cambria Math" panose="02040503050406030204" pitchFamily="18" charset="0"/>
                      </a:rPr>
                      <m:t>𝑷</m:t>
                    </m:r>
                  </m:oMath>
                </a14:m>
                <a:endParaRPr lang="en-US" dirty="0"/>
              </a:p>
              <a:p>
                <a:r>
                  <a:rPr lang="en-US" dirty="0"/>
                  <a:t>Each barrier notifies </a:t>
                </a:r>
                <a14:m>
                  <m:oMath xmlns:m="http://schemas.openxmlformats.org/officeDocument/2006/math">
                    <m:r>
                      <a:rPr lang="en-US" b="1" i="1" smtClean="0">
                        <a:latin typeface="Cambria Math" panose="02040503050406030204" pitchFamily="18" charset="0"/>
                      </a:rPr>
                      <m:t>𝒌</m:t>
                    </m:r>
                  </m:oMath>
                </a14:m>
                <a:r>
                  <a:rPr lang="en-US" dirty="0"/>
                  <a:t> children</a:t>
                </a:r>
              </a:p>
              <a:p>
                <a:pPr marL="457200" indent="-457200">
                  <a:buFont typeface="Wingdings" panose="05000000000000000000" pitchFamily="2" charset="2"/>
                  <a:buChar char="è"/>
                </a:pPr>
                <a:r>
                  <a:rPr lang="en-US" dirty="0">
                    <a:sym typeface="Wingdings" panose="05000000000000000000" pitchFamily="2" charset="2"/>
                  </a:rPr>
                  <a:t>Critical path is </a:t>
                </a:r>
                <a14:m>
                  <m:oMath xmlns:m="http://schemas.openxmlformats.org/officeDocument/2006/math">
                    <m:r>
                      <a:rPr lang="en-US" b="1" i="1" smtClean="0">
                        <a:latin typeface="Cambria Math" panose="02040503050406030204" pitchFamily="18" charset="0"/>
                        <a:sym typeface="Wingdings" panose="05000000000000000000" pitchFamily="2" charset="2"/>
                      </a:rPr>
                      <m:t>𝒌</m:t>
                    </m:r>
                    <m:r>
                      <a:rPr lang="en-US" b="1" i="1" smtClean="0">
                        <a:latin typeface="Cambria Math" panose="02040503050406030204" pitchFamily="18" charset="0"/>
                        <a:sym typeface="Wingdings" panose="05000000000000000000" pitchFamily="2" charset="2"/>
                      </a:rPr>
                      <m:t> </m:t>
                    </m:r>
                    <m:sSub>
                      <m:sSubPr>
                        <m:ctrlPr>
                          <a:rPr lang="en-US" b="1" i="1" smtClean="0">
                            <a:latin typeface="Cambria Math" panose="02040503050406030204" pitchFamily="18" charset="0"/>
                            <a:sym typeface="Wingdings" panose="05000000000000000000" pitchFamily="2" charset="2"/>
                          </a:rPr>
                        </m:ctrlPr>
                      </m:sSubPr>
                      <m:e>
                        <m:r>
                          <m:rPr>
                            <m:sty m:val="p"/>
                          </m:rPr>
                          <a:rPr lang="en-US" b="0" i="0" smtClean="0">
                            <a:latin typeface="Cambria Math" panose="02040503050406030204" pitchFamily="18" charset="0"/>
                            <a:sym typeface="Wingdings" panose="05000000000000000000" pitchFamily="2" charset="2"/>
                          </a:rPr>
                          <m:t>log</m:t>
                        </m:r>
                      </m:e>
                      <m:sub>
                        <m:r>
                          <a:rPr lang="en-US" b="1" i="1" smtClean="0">
                            <a:latin typeface="Cambria Math" panose="02040503050406030204" pitchFamily="18" charset="0"/>
                            <a:sym typeface="Wingdings" panose="05000000000000000000" pitchFamily="2" charset="2"/>
                          </a:rPr>
                          <m:t>𝒌</m:t>
                        </m:r>
                      </m:sub>
                    </m:sSub>
                    <m:r>
                      <a:rPr lang="en-US" b="1" i="1" smtClean="0">
                        <a:latin typeface="Cambria Math" panose="02040503050406030204" pitchFamily="18" charset="0"/>
                        <a:sym typeface="Wingdings" panose="05000000000000000000" pitchFamily="2" charset="2"/>
                      </a:rPr>
                      <m:t>𝑷</m:t>
                    </m:r>
                  </m:oMath>
                </a14:m>
                <a:endParaRPr lang="en-US" dirty="0"/>
              </a:p>
              <a:p>
                <a:pPr marL="0" indent="0"/>
                <a:endParaRPr lang="en-US" dirty="0"/>
              </a:p>
              <a:p>
                <a:pPr marL="0" indent="0"/>
                <a:r>
                  <a:rPr lang="en-US" dirty="0"/>
                  <a:t>Critical path is minimized by choosing </a:t>
                </a:r>
                <a14:m>
                  <m:oMath xmlns:m="http://schemas.openxmlformats.org/officeDocument/2006/math">
                    <m:r>
                      <a:rPr lang="en-US" b="1" i="1" smtClean="0">
                        <a:latin typeface="Cambria Math" panose="02040503050406030204" pitchFamily="18" charset="0"/>
                      </a:rPr>
                      <m:t>𝒌</m:t>
                    </m:r>
                    <m:r>
                      <a:rPr lang="en-US" b="1" i="1" smtClean="0">
                        <a:latin typeface="Cambria Math" panose="02040503050406030204" pitchFamily="18" charset="0"/>
                      </a:rPr>
                      <m:t>=</m:t>
                    </m:r>
                    <m:r>
                      <a:rPr lang="en-US" b="1" i="1" smtClean="0">
                        <a:latin typeface="Cambria Math" panose="02040503050406030204" pitchFamily="18" charset="0"/>
                      </a:rPr>
                      <m:t>𝟐</m:t>
                    </m:r>
                  </m:oMath>
                </a14:m>
                <a:endParaRPr lang="en-US" dirty="0"/>
              </a:p>
              <a:p>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1551" t="-2211"/>
                </a:stretch>
              </a:blipFill>
            </p:spPr>
            <p:txBody>
              <a:bodyPr/>
              <a:lstStyle/>
              <a:p>
                <a:r>
                  <a:rPr lang="en-US">
                    <a:noFill/>
                  </a:rPr>
                  <a:t> </a:t>
                </a:r>
              </a:p>
            </p:txBody>
          </p:sp>
        </mc:Fallback>
      </mc:AlternateContent>
    </p:spTree>
    <p:extLst>
      <p:ext uri="{BB962C8B-B14F-4D97-AF65-F5344CB8AC3E}">
        <p14:creationId xmlns:p14="http://schemas.microsoft.com/office/powerpoint/2010/main" val="34408387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Simple Producer-Consumer Example</a:t>
            </a:r>
          </a:p>
        </p:txBody>
      </p:sp>
      <p:sp>
        <p:nvSpPr>
          <p:cNvPr id="5" name="Text Placeholder 4"/>
          <p:cNvSpPr>
            <a:spLocks noGrp="1"/>
          </p:cNvSpPr>
          <p:nvPr>
            <p:ph idx="1"/>
          </p:nvPr>
        </p:nvSpPr>
        <p:spPr/>
        <p:txBody>
          <a:bodyPr/>
          <a:lstStyle/>
          <a:p>
            <a:pPr marL="0" indent="0">
              <a:buNone/>
            </a:pPr>
            <a:endParaRPr lang="en-US" b="1" dirty="0">
              <a:latin typeface="Courier"/>
              <a:cs typeface="Courier"/>
            </a:endParaRPr>
          </a:p>
          <a:p>
            <a:pPr marL="0" indent="0">
              <a:buNone/>
            </a:pPr>
            <a:endParaRPr lang="en-US" b="1" dirty="0">
              <a:latin typeface="Courier"/>
              <a:cs typeface="Courier"/>
            </a:endParaRPr>
          </a:p>
          <a:p>
            <a:pPr marL="0" indent="0">
              <a:buNone/>
            </a:pPr>
            <a:endParaRPr lang="en-US" b="1" dirty="0">
              <a:latin typeface="Courier"/>
              <a:cs typeface="Courier"/>
            </a:endParaRPr>
          </a:p>
          <a:p>
            <a:pPr marL="0" indent="0">
              <a:buNone/>
            </a:pPr>
            <a:endParaRPr lang="en-US" b="1" dirty="0">
              <a:latin typeface="Courier"/>
              <a:cs typeface="Courier"/>
            </a:endParaRPr>
          </a:p>
          <a:p>
            <a:pPr marL="0" indent="0">
              <a:buNone/>
            </a:pPr>
            <a:endParaRPr lang="en-US" b="1" dirty="0">
              <a:latin typeface="Courier"/>
              <a:cs typeface="Courier"/>
            </a:endParaRPr>
          </a:p>
          <a:p>
            <a:pPr marL="0" indent="0">
              <a:buNone/>
            </a:pPr>
            <a:r>
              <a:rPr lang="en-US" b="1" dirty="0" err="1">
                <a:latin typeface="Courier"/>
                <a:cs typeface="Courier"/>
              </a:rPr>
              <a:t>sd</a:t>
            </a:r>
            <a:r>
              <a:rPr lang="en-US" b="1" dirty="0">
                <a:latin typeface="Courier"/>
                <a:cs typeface="Courier"/>
              </a:rPr>
              <a:t> </a:t>
            </a:r>
            <a:r>
              <a:rPr lang="en-US" b="1" dirty="0" err="1">
                <a:latin typeface="Courier"/>
                <a:cs typeface="Courier"/>
              </a:rPr>
              <a:t>xdata</a:t>
            </a:r>
            <a:r>
              <a:rPr lang="en-US" b="1" dirty="0">
                <a:latin typeface="Courier"/>
                <a:cs typeface="Courier"/>
              </a:rPr>
              <a:t>, (</a:t>
            </a:r>
            <a:r>
              <a:rPr lang="en-US" b="1" dirty="0" err="1">
                <a:latin typeface="Courier"/>
                <a:cs typeface="Courier"/>
              </a:rPr>
              <a:t>xdatap</a:t>
            </a:r>
            <a:r>
              <a:rPr lang="en-US" b="1" dirty="0">
                <a:latin typeface="Courier"/>
                <a:cs typeface="Courier"/>
              </a:rPr>
              <a:t>)</a:t>
            </a:r>
          </a:p>
          <a:p>
            <a:pPr marL="0" indent="0">
              <a:buNone/>
            </a:pPr>
            <a:r>
              <a:rPr lang="en-US" b="1" dirty="0">
                <a:latin typeface="Courier"/>
                <a:cs typeface="Courier"/>
              </a:rPr>
              <a:t>li </a:t>
            </a:r>
            <a:r>
              <a:rPr lang="en-US" b="1" dirty="0" err="1">
                <a:latin typeface="Courier"/>
                <a:cs typeface="Courier"/>
              </a:rPr>
              <a:t>xflag</a:t>
            </a:r>
            <a:r>
              <a:rPr lang="en-US" b="1" dirty="0">
                <a:latin typeface="Courier"/>
                <a:cs typeface="Courier"/>
              </a:rPr>
              <a:t>, 1</a:t>
            </a:r>
          </a:p>
          <a:p>
            <a:pPr marL="0" indent="0">
              <a:buNone/>
            </a:pPr>
            <a:r>
              <a:rPr lang="en-US" b="1" dirty="0" err="1">
                <a:latin typeface="Courier"/>
                <a:cs typeface="Courier"/>
              </a:rPr>
              <a:t>sd</a:t>
            </a:r>
            <a:r>
              <a:rPr lang="en-US" b="1" dirty="0">
                <a:latin typeface="Courier"/>
                <a:cs typeface="Courier"/>
              </a:rPr>
              <a:t> </a:t>
            </a:r>
            <a:r>
              <a:rPr lang="en-US" b="1" dirty="0" err="1">
                <a:latin typeface="Courier"/>
                <a:cs typeface="Courier"/>
              </a:rPr>
              <a:t>xflag</a:t>
            </a:r>
            <a:r>
              <a:rPr lang="en-US" b="1" dirty="0">
                <a:latin typeface="Courier"/>
                <a:cs typeface="Courier"/>
              </a:rPr>
              <a:t>, (</a:t>
            </a:r>
            <a:r>
              <a:rPr lang="en-US" b="1" dirty="0" err="1">
                <a:latin typeface="Courier"/>
                <a:cs typeface="Courier"/>
              </a:rPr>
              <a:t>xflagp</a:t>
            </a:r>
            <a:r>
              <a:rPr lang="en-US" b="1" dirty="0">
                <a:latin typeface="Courier"/>
                <a:cs typeface="Courier"/>
              </a:rPr>
              <a:t>)</a:t>
            </a:r>
          </a:p>
        </p:txBody>
      </p:sp>
      <p:sp>
        <p:nvSpPr>
          <p:cNvPr id="6" name="Text Placeholder 5"/>
          <p:cNvSpPr>
            <a:spLocks noGrp="1"/>
          </p:cNvSpPr>
          <p:nvPr>
            <p:ph type="body" sz="quarter" idx="4294967295"/>
          </p:nvPr>
        </p:nvSpPr>
        <p:spPr>
          <a:xfrm>
            <a:off x="8153400" y="3351395"/>
            <a:ext cx="4038600" cy="3810000"/>
          </a:xfrm>
        </p:spPr>
        <p:txBody>
          <a:bodyPr/>
          <a:lstStyle/>
          <a:p>
            <a:pPr marL="0" indent="0">
              <a:buNone/>
            </a:pPr>
            <a:r>
              <a:rPr lang="en-US" b="1" dirty="0">
                <a:latin typeface="Courier"/>
                <a:cs typeface="Courier"/>
              </a:rPr>
              <a:t>spin: </a:t>
            </a:r>
            <a:r>
              <a:rPr lang="en-US" b="1" dirty="0" err="1">
                <a:latin typeface="Courier"/>
                <a:cs typeface="Courier"/>
              </a:rPr>
              <a:t>ld</a:t>
            </a:r>
            <a:r>
              <a:rPr lang="en-US" b="1" dirty="0">
                <a:latin typeface="Courier"/>
                <a:cs typeface="Courier"/>
              </a:rPr>
              <a:t> </a:t>
            </a:r>
            <a:r>
              <a:rPr lang="en-US" b="1" dirty="0" err="1">
                <a:latin typeface="Courier"/>
                <a:cs typeface="Courier"/>
              </a:rPr>
              <a:t>xflag</a:t>
            </a:r>
            <a:r>
              <a:rPr lang="en-US" b="1" dirty="0">
                <a:latin typeface="Courier"/>
                <a:cs typeface="Courier"/>
              </a:rPr>
              <a:t>, (</a:t>
            </a:r>
            <a:r>
              <a:rPr lang="en-US" b="1" dirty="0" err="1">
                <a:latin typeface="Courier"/>
                <a:cs typeface="Courier"/>
              </a:rPr>
              <a:t>xflagp</a:t>
            </a:r>
            <a:r>
              <a:rPr lang="en-US" b="1" dirty="0">
                <a:latin typeface="Courier"/>
                <a:cs typeface="Courier"/>
              </a:rPr>
              <a:t>)</a:t>
            </a:r>
          </a:p>
          <a:p>
            <a:pPr marL="0" indent="0">
              <a:buNone/>
            </a:pPr>
            <a:r>
              <a:rPr lang="en-US" b="1" dirty="0">
                <a:latin typeface="Courier"/>
                <a:cs typeface="Courier"/>
              </a:rPr>
              <a:t>	</a:t>
            </a:r>
            <a:r>
              <a:rPr lang="en-US" b="1" dirty="0" err="1">
                <a:latin typeface="Courier"/>
                <a:cs typeface="Courier"/>
              </a:rPr>
              <a:t>beqz</a:t>
            </a:r>
            <a:r>
              <a:rPr lang="en-US" b="1" dirty="0">
                <a:latin typeface="Courier"/>
                <a:cs typeface="Courier"/>
              </a:rPr>
              <a:t> </a:t>
            </a:r>
            <a:r>
              <a:rPr lang="en-US" b="1" dirty="0" err="1">
                <a:latin typeface="Courier"/>
                <a:cs typeface="Courier"/>
              </a:rPr>
              <a:t>xflag</a:t>
            </a:r>
            <a:r>
              <a:rPr lang="en-US" b="1" dirty="0">
                <a:latin typeface="Courier"/>
                <a:cs typeface="Courier"/>
              </a:rPr>
              <a:t>, spin</a:t>
            </a:r>
          </a:p>
          <a:p>
            <a:pPr marL="0" indent="0">
              <a:buNone/>
            </a:pPr>
            <a:r>
              <a:rPr lang="en-US" b="1" dirty="0">
                <a:latin typeface="Courier"/>
                <a:cs typeface="Courier"/>
              </a:rPr>
              <a:t>	</a:t>
            </a:r>
            <a:r>
              <a:rPr lang="en-US" b="1" dirty="0" err="1">
                <a:latin typeface="Courier"/>
                <a:cs typeface="Courier"/>
              </a:rPr>
              <a:t>ld</a:t>
            </a:r>
            <a:r>
              <a:rPr lang="en-US" b="1" dirty="0">
                <a:latin typeface="Courier"/>
                <a:cs typeface="Courier"/>
              </a:rPr>
              <a:t> </a:t>
            </a:r>
            <a:r>
              <a:rPr lang="en-US" b="1" dirty="0" err="1">
                <a:latin typeface="Courier"/>
                <a:cs typeface="Courier"/>
              </a:rPr>
              <a:t>xdata</a:t>
            </a:r>
            <a:r>
              <a:rPr lang="en-US" b="1" dirty="0">
                <a:latin typeface="Courier"/>
                <a:cs typeface="Courier"/>
              </a:rPr>
              <a:t>, (</a:t>
            </a:r>
            <a:r>
              <a:rPr lang="en-US" b="1" dirty="0" err="1">
                <a:latin typeface="Courier"/>
                <a:cs typeface="Courier"/>
              </a:rPr>
              <a:t>xdatap</a:t>
            </a:r>
            <a:r>
              <a:rPr lang="en-US" b="1" dirty="0">
                <a:latin typeface="Courier"/>
                <a:cs typeface="Courier"/>
              </a:rPr>
              <a:t>)</a:t>
            </a:r>
          </a:p>
          <a:p>
            <a:pPr marL="0" indent="0">
              <a:buNone/>
            </a:pPr>
            <a:endParaRPr lang="en-US" b="1" dirty="0">
              <a:latin typeface="Courier"/>
              <a:cs typeface="Courier"/>
            </a:endParaRPr>
          </a:p>
        </p:txBody>
      </p:sp>
      <p:sp>
        <p:nvSpPr>
          <p:cNvPr id="7" name="Rectangle 6"/>
          <p:cNvSpPr/>
          <p:nvPr/>
        </p:nvSpPr>
        <p:spPr>
          <a:xfrm>
            <a:off x="5410200" y="2360795"/>
            <a:ext cx="1066800" cy="304800"/>
          </a:xfrm>
          <a:prstGeom prst="rect">
            <a:avLst/>
          </a:prstGeom>
          <a:solidFill>
            <a:srgbClr val="FFFFFF"/>
          </a:solidFill>
          <a:ln w="12700" cmpd="sng">
            <a:solidFill>
              <a:srgbClr val="000000"/>
            </a:solidFill>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400" eaLnBrk="0" fontAlgn="base" hangingPunct="0">
              <a:spcBef>
                <a:spcPct val="0"/>
              </a:spcBef>
              <a:spcAft>
                <a:spcPct val="0"/>
              </a:spcAft>
            </a:pPr>
            <a:r>
              <a:rPr lang="en-US" sz="2000" b="1" dirty="0">
                <a:latin typeface="Courier New"/>
                <a:ea typeface="ＭＳ Ｐゴシック" pitchFamily="18" charset="-128"/>
                <a:cs typeface="Courier New"/>
              </a:rPr>
              <a:t>data</a:t>
            </a:r>
          </a:p>
        </p:txBody>
      </p:sp>
      <p:sp>
        <p:nvSpPr>
          <p:cNvPr id="8" name="Rectangle 7"/>
          <p:cNvSpPr/>
          <p:nvPr/>
        </p:nvSpPr>
        <p:spPr>
          <a:xfrm>
            <a:off x="5410200" y="2055995"/>
            <a:ext cx="1066800" cy="304800"/>
          </a:xfrm>
          <a:prstGeom prst="rect">
            <a:avLst/>
          </a:prstGeom>
          <a:solidFill>
            <a:srgbClr val="FFFFFF"/>
          </a:solidFill>
          <a:ln w="12700" cmpd="sng">
            <a:solidFill>
              <a:srgbClr val="000000"/>
            </a:solidFill>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400" eaLnBrk="0" fontAlgn="base" hangingPunct="0">
              <a:spcBef>
                <a:spcPct val="0"/>
              </a:spcBef>
              <a:spcAft>
                <a:spcPct val="0"/>
              </a:spcAft>
            </a:pPr>
            <a:r>
              <a:rPr lang="en-US" sz="2000" b="1" dirty="0">
                <a:latin typeface="Courier New"/>
                <a:ea typeface="ＭＳ Ｐゴシック" pitchFamily="18" charset="-128"/>
                <a:cs typeface="Courier New"/>
              </a:rPr>
              <a:t>flag</a:t>
            </a:r>
          </a:p>
        </p:txBody>
      </p:sp>
      <p:sp>
        <p:nvSpPr>
          <p:cNvPr id="9" name="Oval 8"/>
          <p:cNvSpPr/>
          <p:nvPr/>
        </p:nvSpPr>
        <p:spPr>
          <a:xfrm>
            <a:off x="2514600" y="1827395"/>
            <a:ext cx="1752600" cy="1066800"/>
          </a:xfrm>
          <a:prstGeom prst="ellipse">
            <a:avLst/>
          </a:prstGeom>
          <a:solidFill>
            <a:srgbClr val="FFFFFF"/>
          </a:solidFill>
          <a:ln w="12700" cmpd="sng">
            <a:solidFill>
              <a:srgbClr val="000000"/>
            </a:solidFill>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400" eaLnBrk="0" fontAlgn="base" hangingPunct="0">
              <a:spcBef>
                <a:spcPct val="0"/>
              </a:spcBef>
              <a:spcAft>
                <a:spcPct val="0"/>
              </a:spcAft>
            </a:pPr>
            <a:r>
              <a:rPr lang="en-US" sz="2000" dirty="0">
                <a:latin typeface="Calibri"/>
                <a:ea typeface="ＭＳ Ｐゴシック" pitchFamily="18" charset="-128"/>
                <a:cs typeface="Calibri"/>
              </a:rPr>
              <a:t>Producer</a:t>
            </a:r>
          </a:p>
        </p:txBody>
      </p:sp>
      <p:sp>
        <p:nvSpPr>
          <p:cNvPr id="10" name="Oval 9"/>
          <p:cNvSpPr/>
          <p:nvPr/>
        </p:nvSpPr>
        <p:spPr>
          <a:xfrm>
            <a:off x="7620000" y="1827395"/>
            <a:ext cx="1752600" cy="1066800"/>
          </a:xfrm>
          <a:prstGeom prst="ellipse">
            <a:avLst/>
          </a:prstGeom>
          <a:solidFill>
            <a:srgbClr val="FFFFFF"/>
          </a:solidFill>
          <a:ln w="12700" cmpd="sng">
            <a:solidFill>
              <a:srgbClr val="000000"/>
            </a:solidFill>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400" eaLnBrk="0" fontAlgn="base" hangingPunct="0">
              <a:spcBef>
                <a:spcPct val="0"/>
              </a:spcBef>
              <a:spcAft>
                <a:spcPct val="0"/>
              </a:spcAft>
            </a:pPr>
            <a:r>
              <a:rPr lang="en-US" sz="2000" dirty="0">
                <a:latin typeface="Calibri"/>
                <a:ea typeface="ＭＳ Ｐゴシック" pitchFamily="18" charset="-128"/>
                <a:cs typeface="Calibri"/>
              </a:rPr>
              <a:t>Consumer</a:t>
            </a:r>
          </a:p>
        </p:txBody>
      </p:sp>
      <p:cxnSp>
        <p:nvCxnSpPr>
          <p:cNvPr id="12" name="Straight Arrow Connector 11"/>
          <p:cNvCxnSpPr>
            <a:stCxn id="9" idx="6"/>
          </p:cNvCxnSpPr>
          <p:nvPr/>
        </p:nvCxnSpPr>
        <p:spPr bwMode="auto">
          <a:xfrm>
            <a:off x="4267200" y="2360795"/>
            <a:ext cx="1066800" cy="0"/>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cxnSp>
        <p:nvCxnSpPr>
          <p:cNvPr id="13" name="Straight Arrow Connector 12"/>
          <p:cNvCxnSpPr/>
          <p:nvPr/>
        </p:nvCxnSpPr>
        <p:spPr bwMode="auto">
          <a:xfrm>
            <a:off x="6553200" y="2360795"/>
            <a:ext cx="1066800" cy="0"/>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sp>
        <p:nvSpPr>
          <p:cNvPr id="11" name="TextBox 10"/>
          <p:cNvSpPr txBox="1"/>
          <p:nvPr/>
        </p:nvSpPr>
        <p:spPr>
          <a:xfrm>
            <a:off x="4724400" y="2894195"/>
            <a:ext cx="1548822" cy="369332"/>
          </a:xfrm>
          <a:prstGeom prst="rect">
            <a:avLst/>
          </a:prstGeom>
          <a:noFill/>
        </p:spPr>
        <p:txBody>
          <a:bodyPr wrap="none" rtlCol="0">
            <a:spAutoFit/>
          </a:bodyPr>
          <a:lstStyle/>
          <a:p>
            <a:r>
              <a:rPr lang="en-US" dirty="0">
                <a:latin typeface="Calibri"/>
                <a:cs typeface="Calibri"/>
              </a:rPr>
              <a:t>Initially </a:t>
            </a:r>
            <a:r>
              <a:rPr lang="en-US" b="1" dirty="0">
                <a:latin typeface="Calibri"/>
                <a:cs typeface="Calibri"/>
              </a:rPr>
              <a:t>flag =0</a:t>
            </a:r>
          </a:p>
        </p:txBody>
      </p:sp>
      <p:sp>
        <p:nvSpPr>
          <p:cNvPr id="15" name="Freeform 14"/>
          <p:cNvSpPr/>
          <p:nvPr/>
        </p:nvSpPr>
        <p:spPr>
          <a:xfrm>
            <a:off x="751761" y="4000950"/>
            <a:ext cx="242663" cy="342448"/>
          </a:xfrm>
          <a:custGeom>
            <a:avLst/>
            <a:gdLst>
              <a:gd name="connsiteX0" fmla="*/ 147247 w 1916139"/>
              <a:gd name="connsiteY0" fmla="*/ 0 h 1511822"/>
              <a:gd name="connsiteX1" fmla="*/ 177484 w 1916139"/>
              <a:gd name="connsiteY1" fmla="*/ 355278 h 1511822"/>
              <a:gd name="connsiteX2" fmla="*/ 1916139 w 1916139"/>
              <a:gd name="connsiteY2" fmla="*/ 1511822 h 1511822"/>
              <a:gd name="connsiteX0" fmla="*/ 1756604 w 1756604"/>
              <a:gd name="connsiteY0" fmla="*/ 0 h 1638195"/>
              <a:gd name="connsiteX1" fmla="*/ 5 w 1756604"/>
              <a:gd name="connsiteY1" fmla="*/ 481651 h 1638195"/>
              <a:gd name="connsiteX2" fmla="*/ 1738660 w 1756604"/>
              <a:gd name="connsiteY2" fmla="*/ 1638195 h 1638195"/>
              <a:gd name="connsiteX0" fmla="*/ 958233 w 958233"/>
              <a:gd name="connsiteY0" fmla="*/ 0 h 1638195"/>
              <a:gd name="connsiteX1" fmla="*/ 8 w 958233"/>
              <a:gd name="connsiteY1" fmla="*/ 750192 h 1638195"/>
              <a:gd name="connsiteX2" fmla="*/ 940289 w 958233"/>
              <a:gd name="connsiteY2" fmla="*/ 1638195 h 1638195"/>
              <a:gd name="connsiteX0" fmla="*/ 745434 w 745434"/>
              <a:gd name="connsiteY0" fmla="*/ 0 h 1638195"/>
              <a:gd name="connsiteX1" fmla="*/ 9 w 745434"/>
              <a:gd name="connsiteY1" fmla="*/ 1007937 h 1638195"/>
              <a:gd name="connsiteX2" fmla="*/ 727490 w 745434"/>
              <a:gd name="connsiteY2" fmla="*/ 1638195 h 1638195"/>
              <a:gd name="connsiteX0" fmla="*/ 745434 w 745434"/>
              <a:gd name="connsiteY0" fmla="*/ 0 h 1638195"/>
              <a:gd name="connsiteX1" fmla="*/ 9 w 745434"/>
              <a:gd name="connsiteY1" fmla="*/ 676551 h 1638195"/>
              <a:gd name="connsiteX2" fmla="*/ 727490 w 745434"/>
              <a:gd name="connsiteY2" fmla="*/ 1638195 h 1638195"/>
            </a:gdLst>
            <a:ahLst/>
            <a:cxnLst>
              <a:cxn ang="0">
                <a:pos x="connsiteX0" y="connsiteY0"/>
              </a:cxn>
              <a:cxn ang="0">
                <a:pos x="connsiteX1" y="connsiteY1"/>
              </a:cxn>
              <a:cxn ang="0">
                <a:pos x="connsiteX2" y="connsiteY2"/>
              </a:cxn>
            </a:cxnLst>
            <a:rect l="l" t="t" r="r" b="b"/>
            <a:pathLst>
              <a:path w="745434" h="1638195">
                <a:moveTo>
                  <a:pt x="745434" y="0"/>
                </a:moveTo>
                <a:cubicBezTo>
                  <a:pt x="613145" y="51654"/>
                  <a:pt x="3000" y="403519"/>
                  <a:pt x="9" y="676551"/>
                </a:cubicBezTo>
                <a:cubicBezTo>
                  <a:pt x="-2982" y="949583"/>
                  <a:pt x="727490" y="1638195"/>
                  <a:pt x="727490" y="1638195"/>
                </a:cubicBezTo>
              </a:path>
            </a:pathLst>
          </a:custGeom>
          <a:noFill/>
          <a:ln w="38100" cmpd="sng">
            <a:solidFill>
              <a:srgbClr val="0000FF"/>
            </a:solidFill>
            <a:headEnd type="none"/>
            <a:tailEnd type="arrow"/>
          </a:ln>
        </p:spPr>
        <p:txBody>
          <a:bodyPr rtlCol="0" anchor="ctr"/>
          <a:lstStyle/>
          <a:p>
            <a:pPr algn="ctr"/>
            <a:endParaRPr lang="en-US"/>
          </a:p>
        </p:txBody>
      </p:sp>
      <p:sp>
        <p:nvSpPr>
          <p:cNvPr id="16" name="Freeform 15"/>
          <p:cNvSpPr/>
          <p:nvPr/>
        </p:nvSpPr>
        <p:spPr>
          <a:xfrm>
            <a:off x="8810874" y="3543911"/>
            <a:ext cx="219573" cy="342448"/>
          </a:xfrm>
          <a:custGeom>
            <a:avLst/>
            <a:gdLst>
              <a:gd name="connsiteX0" fmla="*/ 147247 w 1916139"/>
              <a:gd name="connsiteY0" fmla="*/ 0 h 1511822"/>
              <a:gd name="connsiteX1" fmla="*/ 177484 w 1916139"/>
              <a:gd name="connsiteY1" fmla="*/ 355278 h 1511822"/>
              <a:gd name="connsiteX2" fmla="*/ 1916139 w 1916139"/>
              <a:gd name="connsiteY2" fmla="*/ 1511822 h 1511822"/>
              <a:gd name="connsiteX0" fmla="*/ 1756604 w 1756604"/>
              <a:gd name="connsiteY0" fmla="*/ 0 h 1638195"/>
              <a:gd name="connsiteX1" fmla="*/ 5 w 1756604"/>
              <a:gd name="connsiteY1" fmla="*/ 481651 h 1638195"/>
              <a:gd name="connsiteX2" fmla="*/ 1738660 w 1756604"/>
              <a:gd name="connsiteY2" fmla="*/ 1638195 h 1638195"/>
              <a:gd name="connsiteX0" fmla="*/ 958233 w 958233"/>
              <a:gd name="connsiteY0" fmla="*/ 0 h 1638195"/>
              <a:gd name="connsiteX1" fmla="*/ 8 w 958233"/>
              <a:gd name="connsiteY1" fmla="*/ 750192 h 1638195"/>
              <a:gd name="connsiteX2" fmla="*/ 940289 w 958233"/>
              <a:gd name="connsiteY2" fmla="*/ 1638195 h 1638195"/>
              <a:gd name="connsiteX0" fmla="*/ 674504 w 674504"/>
              <a:gd name="connsiteY0" fmla="*/ 0 h 1638195"/>
              <a:gd name="connsiteX1" fmla="*/ 12 w 674504"/>
              <a:gd name="connsiteY1" fmla="*/ 1265682 h 1638195"/>
              <a:gd name="connsiteX2" fmla="*/ 656560 w 674504"/>
              <a:gd name="connsiteY2" fmla="*/ 1638195 h 1638195"/>
            </a:gdLst>
            <a:ahLst/>
            <a:cxnLst>
              <a:cxn ang="0">
                <a:pos x="connsiteX0" y="connsiteY0"/>
              </a:cxn>
              <a:cxn ang="0">
                <a:pos x="connsiteX1" y="connsiteY1"/>
              </a:cxn>
              <a:cxn ang="0">
                <a:pos x="connsiteX2" y="connsiteY2"/>
              </a:cxn>
            </a:cxnLst>
            <a:rect l="l" t="t" r="r" b="b"/>
            <a:pathLst>
              <a:path w="674504" h="1638195">
                <a:moveTo>
                  <a:pt x="674504" y="0"/>
                </a:moveTo>
                <a:cubicBezTo>
                  <a:pt x="542215" y="51654"/>
                  <a:pt x="3003" y="992650"/>
                  <a:pt x="12" y="1265682"/>
                </a:cubicBezTo>
                <a:cubicBezTo>
                  <a:pt x="-2979" y="1538714"/>
                  <a:pt x="656560" y="1638195"/>
                  <a:pt x="656560" y="1638195"/>
                </a:cubicBezTo>
              </a:path>
            </a:pathLst>
          </a:custGeom>
          <a:noFill/>
          <a:ln w="38100" cmpd="sng">
            <a:solidFill>
              <a:srgbClr val="0000FF"/>
            </a:solidFill>
            <a:headEnd type="none"/>
            <a:tailEnd type="arrow"/>
          </a:ln>
        </p:spPr>
        <p:txBody>
          <a:bodyPr rtlCol="0" anchor="ctr"/>
          <a:lstStyle/>
          <a:p>
            <a:pPr algn="ctr"/>
            <a:endParaRPr lang="en-US"/>
          </a:p>
        </p:txBody>
      </p:sp>
      <p:sp>
        <p:nvSpPr>
          <p:cNvPr id="17" name="Freeform 16"/>
          <p:cNvSpPr/>
          <p:nvPr/>
        </p:nvSpPr>
        <p:spPr>
          <a:xfrm>
            <a:off x="3962400" y="4724400"/>
            <a:ext cx="311936" cy="342448"/>
          </a:xfrm>
          <a:custGeom>
            <a:avLst/>
            <a:gdLst>
              <a:gd name="connsiteX0" fmla="*/ 147247 w 1916139"/>
              <a:gd name="connsiteY0" fmla="*/ 0 h 1511822"/>
              <a:gd name="connsiteX1" fmla="*/ 177484 w 1916139"/>
              <a:gd name="connsiteY1" fmla="*/ 355278 h 1511822"/>
              <a:gd name="connsiteX2" fmla="*/ 1916139 w 1916139"/>
              <a:gd name="connsiteY2" fmla="*/ 1511822 h 1511822"/>
              <a:gd name="connsiteX0" fmla="*/ 1756604 w 1756604"/>
              <a:gd name="connsiteY0" fmla="*/ 0 h 1638195"/>
              <a:gd name="connsiteX1" fmla="*/ 5 w 1756604"/>
              <a:gd name="connsiteY1" fmla="*/ 481651 h 1638195"/>
              <a:gd name="connsiteX2" fmla="*/ 1738660 w 1756604"/>
              <a:gd name="connsiteY2" fmla="*/ 1638195 h 1638195"/>
              <a:gd name="connsiteX0" fmla="*/ 958233 w 958233"/>
              <a:gd name="connsiteY0" fmla="*/ 0 h 1638195"/>
              <a:gd name="connsiteX1" fmla="*/ 8 w 958233"/>
              <a:gd name="connsiteY1" fmla="*/ 750192 h 1638195"/>
              <a:gd name="connsiteX2" fmla="*/ 940289 w 958233"/>
              <a:gd name="connsiteY2" fmla="*/ 1638195 h 1638195"/>
            </a:gdLst>
            <a:ahLst/>
            <a:cxnLst>
              <a:cxn ang="0">
                <a:pos x="connsiteX0" y="connsiteY0"/>
              </a:cxn>
              <a:cxn ang="0">
                <a:pos x="connsiteX1" y="connsiteY1"/>
              </a:cxn>
              <a:cxn ang="0">
                <a:pos x="connsiteX2" y="connsiteY2"/>
              </a:cxn>
            </a:cxnLst>
            <a:rect l="l" t="t" r="r" b="b"/>
            <a:pathLst>
              <a:path w="958233" h="1638195">
                <a:moveTo>
                  <a:pt x="958233" y="0"/>
                </a:moveTo>
                <a:cubicBezTo>
                  <a:pt x="825944" y="51654"/>
                  <a:pt x="2999" y="477160"/>
                  <a:pt x="8" y="750192"/>
                </a:cubicBezTo>
                <a:cubicBezTo>
                  <a:pt x="-2983" y="1023224"/>
                  <a:pt x="940289" y="1638195"/>
                  <a:pt x="940289" y="1638195"/>
                </a:cubicBezTo>
              </a:path>
            </a:pathLst>
          </a:custGeom>
          <a:noFill/>
          <a:ln w="38100" cmpd="sng">
            <a:solidFill>
              <a:srgbClr val="0000FF"/>
            </a:solidFill>
            <a:headEnd type="none"/>
            <a:tailEnd type="arrow"/>
          </a:ln>
        </p:spPr>
        <p:txBody>
          <a:bodyPr rtlCol="0" anchor="ctr"/>
          <a:lstStyle/>
          <a:p>
            <a:pPr algn="ctr"/>
            <a:endParaRPr lang="en-US"/>
          </a:p>
        </p:txBody>
      </p:sp>
      <p:sp>
        <p:nvSpPr>
          <p:cNvPr id="18" name="TextBox 17"/>
          <p:cNvSpPr txBox="1"/>
          <p:nvPr/>
        </p:nvSpPr>
        <p:spPr>
          <a:xfrm>
            <a:off x="4343401" y="4648200"/>
            <a:ext cx="3400803" cy="369332"/>
          </a:xfrm>
          <a:prstGeom prst="rect">
            <a:avLst/>
          </a:prstGeom>
          <a:noFill/>
        </p:spPr>
        <p:txBody>
          <a:bodyPr wrap="none" rtlCol="0">
            <a:spAutoFit/>
          </a:bodyPr>
          <a:lstStyle/>
          <a:p>
            <a:r>
              <a:rPr lang="en-US" dirty="0">
                <a:latin typeface="Calibri"/>
                <a:cs typeface="Calibri"/>
              </a:rPr>
              <a:t>Dependencies from sequential ISA</a:t>
            </a:r>
          </a:p>
        </p:txBody>
      </p:sp>
      <p:grpSp>
        <p:nvGrpSpPr>
          <p:cNvPr id="3" name="Group 2">
            <a:extLst>
              <a:ext uri="{FF2B5EF4-FFF2-40B4-BE49-F238E27FC236}">
                <a16:creationId xmlns:a16="http://schemas.microsoft.com/office/drawing/2014/main" id="{68A04B88-AD67-45E4-986E-85528B4774A5}"/>
              </a:ext>
            </a:extLst>
          </p:cNvPr>
          <p:cNvGrpSpPr/>
          <p:nvPr/>
        </p:nvGrpSpPr>
        <p:grpSpPr>
          <a:xfrm>
            <a:off x="613986" y="3630275"/>
            <a:ext cx="8669599" cy="2224539"/>
            <a:chOff x="613986" y="3630275"/>
            <a:chExt cx="8669599" cy="2224539"/>
          </a:xfrm>
        </p:grpSpPr>
        <p:sp>
          <p:nvSpPr>
            <p:cNvPr id="19" name="Freeform 18"/>
            <p:cNvSpPr/>
            <p:nvPr/>
          </p:nvSpPr>
          <p:spPr>
            <a:xfrm>
              <a:off x="3949584" y="5284683"/>
              <a:ext cx="311936" cy="342448"/>
            </a:xfrm>
            <a:custGeom>
              <a:avLst/>
              <a:gdLst>
                <a:gd name="connsiteX0" fmla="*/ 147247 w 1916139"/>
                <a:gd name="connsiteY0" fmla="*/ 0 h 1511822"/>
                <a:gd name="connsiteX1" fmla="*/ 177484 w 1916139"/>
                <a:gd name="connsiteY1" fmla="*/ 355278 h 1511822"/>
                <a:gd name="connsiteX2" fmla="*/ 1916139 w 1916139"/>
                <a:gd name="connsiteY2" fmla="*/ 1511822 h 1511822"/>
                <a:gd name="connsiteX0" fmla="*/ 1756604 w 1756604"/>
                <a:gd name="connsiteY0" fmla="*/ 0 h 1638195"/>
                <a:gd name="connsiteX1" fmla="*/ 5 w 1756604"/>
                <a:gd name="connsiteY1" fmla="*/ 481651 h 1638195"/>
                <a:gd name="connsiteX2" fmla="*/ 1738660 w 1756604"/>
                <a:gd name="connsiteY2" fmla="*/ 1638195 h 1638195"/>
                <a:gd name="connsiteX0" fmla="*/ 958233 w 958233"/>
                <a:gd name="connsiteY0" fmla="*/ 0 h 1638195"/>
                <a:gd name="connsiteX1" fmla="*/ 8 w 958233"/>
                <a:gd name="connsiteY1" fmla="*/ 750192 h 1638195"/>
                <a:gd name="connsiteX2" fmla="*/ 940289 w 958233"/>
                <a:gd name="connsiteY2" fmla="*/ 1638195 h 1638195"/>
              </a:gdLst>
              <a:ahLst/>
              <a:cxnLst>
                <a:cxn ang="0">
                  <a:pos x="connsiteX0" y="connsiteY0"/>
                </a:cxn>
                <a:cxn ang="0">
                  <a:pos x="connsiteX1" y="connsiteY1"/>
                </a:cxn>
                <a:cxn ang="0">
                  <a:pos x="connsiteX2" y="connsiteY2"/>
                </a:cxn>
              </a:cxnLst>
              <a:rect l="l" t="t" r="r" b="b"/>
              <a:pathLst>
                <a:path w="958233" h="1638195">
                  <a:moveTo>
                    <a:pt x="958233" y="0"/>
                  </a:moveTo>
                  <a:cubicBezTo>
                    <a:pt x="825944" y="51654"/>
                    <a:pt x="2999" y="477160"/>
                    <a:pt x="8" y="750192"/>
                  </a:cubicBezTo>
                  <a:cubicBezTo>
                    <a:pt x="-2983" y="1023224"/>
                    <a:pt x="940289" y="1638195"/>
                    <a:pt x="940289" y="1638195"/>
                  </a:cubicBezTo>
                </a:path>
              </a:pathLst>
            </a:custGeom>
            <a:noFill/>
            <a:ln w="38100" cmpd="sng">
              <a:solidFill>
                <a:srgbClr val="FF0000"/>
              </a:solidFill>
              <a:headEnd type="none"/>
              <a:tailEnd type="arrow"/>
            </a:ln>
          </p:spPr>
          <p:txBody>
            <a:bodyPr rtlCol="0" anchor="ctr"/>
            <a:lstStyle/>
            <a:p>
              <a:pPr algn="ctr"/>
              <a:endParaRPr lang="en-US"/>
            </a:p>
          </p:txBody>
        </p:sp>
        <p:sp>
          <p:nvSpPr>
            <p:cNvPr id="20" name="TextBox 19"/>
            <p:cNvSpPr txBox="1"/>
            <p:nvPr/>
          </p:nvSpPr>
          <p:spPr>
            <a:xfrm>
              <a:off x="4330585" y="5208483"/>
              <a:ext cx="4953000" cy="646331"/>
            </a:xfrm>
            <a:prstGeom prst="rect">
              <a:avLst/>
            </a:prstGeom>
            <a:noFill/>
          </p:spPr>
          <p:txBody>
            <a:bodyPr wrap="square" rtlCol="0">
              <a:spAutoFit/>
            </a:bodyPr>
            <a:lstStyle/>
            <a:p>
              <a:r>
                <a:rPr lang="en-US" dirty="0">
                  <a:latin typeface="Calibri"/>
                  <a:cs typeface="Calibri"/>
                </a:rPr>
                <a:t>Dependencies added by sequentially consistent memory model</a:t>
              </a:r>
            </a:p>
          </p:txBody>
        </p:sp>
        <p:sp>
          <p:nvSpPr>
            <p:cNvPr id="21" name="Freeform 20"/>
            <p:cNvSpPr/>
            <p:nvPr/>
          </p:nvSpPr>
          <p:spPr>
            <a:xfrm>
              <a:off x="613986" y="3657599"/>
              <a:ext cx="304238" cy="647248"/>
            </a:xfrm>
            <a:custGeom>
              <a:avLst/>
              <a:gdLst>
                <a:gd name="connsiteX0" fmla="*/ 147247 w 1916139"/>
                <a:gd name="connsiteY0" fmla="*/ 0 h 1511822"/>
                <a:gd name="connsiteX1" fmla="*/ 177484 w 1916139"/>
                <a:gd name="connsiteY1" fmla="*/ 355278 h 1511822"/>
                <a:gd name="connsiteX2" fmla="*/ 1916139 w 1916139"/>
                <a:gd name="connsiteY2" fmla="*/ 1511822 h 1511822"/>
                <a:gd name="connsiteX0" fmla="*/ 1756604 w 1756604"/>
                <a:gd name="connsiteY0" fmla="*/ 0 h 1638195"/>
                <a:gd name="connsiteX1" fmla="*/ 5 w 1756604"/>
                <a:gd name="connsiteY1" fmla="*/ 481651 h 1638195"/>
                <a:gd name="connsiteX2" fmla="*/ 1738660 w 1756604"/>
                <a:gd name="connsiteY2" fmla="*/ 1638195 h 1638195"/>
                <a:gd name="connsiteX0" fmla="*/ 958233 w 958233"/>
                <a:gd name="connsiteY0" fmla="*/ 0 h 1638195"/>
                <a:gd name="connsiteX1" fmla="*/ 8 w 958233"/>
                <a:gd name="connsiteY1" fmla="*/ 750192 h 1638195"/>
                <a:gd name="connsiteX2" fmla="*/ 940289 w 958233"/>
                <a:gd name="connsiteY2" fmla="*/ 1638195 h 1638195"/>
                <a:gd name="connsiteX0" fmla="*/ 934586 w 934586"/>
                <a:gd name="connsiteY0" fmla="*/ 0 h 1638195"/>
                <a:gd name="connsiteX1" fmla="*/ 7 w 934586"/>
                <a:gd name="connsiteY1" fmla="*/ 1120334 h 1638195"/>
                <a:gd name="connsiteX2" fmla="*/ 916642 w 934586"/>
                <a:gd name="connsiteY2" fmla="*/ 1638195 h 1638195"/>
              </a:gdLst>
              <a:ahLst/>
              <a:cxnLst>
                <a:cxn ang="0">
                  <a:pos x="connsiteX0" y="connsiteY0"/>
                </a:cxn>
                <a:cxn ang="0">
                  <a:pos x="connsiteX1" y="connsiteY1"/>
                </a:cxn>
                <a:cxn ang="0">
                  <a:pos x="connsiteX2" y="connsiteY2"/>
                </a:cxn>
              </a:cxnLst>
              <a:rect l="l" t="t" r="r" b="b"/>
              <a:pathLst>
                <a:path w="934586" h="1638195">
                  <a:moveTo>
                    <a:pt x="934586" y="0"/>
                  </a:moveTo>
                  <a:cubicBezTo>
                    <a:pt x="802297" y="51654"/>
                    <a:pt x="2998" y="847302"/>
                    <a:pt x="7" y="1120334"/>
                  </a:cubicBezTo>
                  <a:cubicBezTo>
                    <a:pt x="-2984" y="1393366"/>
                    <a:pt x="916642" y="1638195"/>
                    <a:pt x="916642" y="1638195"/>
                  </a:cubicBezTo>
                </a:path>
              </a:pathLst>
            </a:custGeom>
            <a:noFill/>
            <a:ln w="38100" cmpd="sng">
              <a:solidFill>
                <a:srgbClr val="FF0000"/>
              </a:solidFill>
              <a:headEnd type="none"/>
              <a:tailEnd type="arrow"/>
            </a:ln>
          </p:spPr>
          <p:txBody>
            <a:bodyPr rtlCol="0" anchor="ctr"/>
            <a:lstStyle/>
            <a:p>
              <a:pPr algn="ctr"/>
              <a:endParaRPr lang="en-US"/>
            </a:p>
          </p:txBody>
        </p:sp>
        <p:sp>
          <p:nvSpPr>
            <p:cNvPr id="22" name="Freeform 21"/>
            <p:cNvSpPr/>
            <p:nvPr/>
          </p:nvSpPr>
          <p:spPr>
            <a:xfrm>
              <a:off x="8664634" y="3630275"/>
              <a:ext cx="365813" cy="647248"/>
            </a:xfrm>
            <a:custGeom>
              <a:avLst/>
              <a:gdLst>
                <a:gd name="connsiteX0" fmla="*/ 147247 w 1916139"/>
                <a:gd name="connsiteY0" fmla="*/ 0 h 1511822"/>
                <a:gd name="connsiteX1" fmla="*/ 177484 w 1916139"/>
                <a:gd name="connsiteY1" fmla="*/ 355278 h 1511822"/>
                <a:gd name="connsiteX2" fmla="*/ 1916139 w 1916139"/>
                <a:gd name="connsiteY2" fmla="*/ 1511822 h 1511822"/>
                <a:gd name="connsiteX0" fmla="*/ 1756604 w 1756604"/>
                <a:gd name="connsiteY0" fmla="*/ 0 h 1638195"/>
                <a:gd name="connsiteX1" fmla="*/ 5 w 1756604"/>
                <a:gd name="connsiteY1" fmla="*/ 481651 h 1638195"/>
                <a:gd name="connsiteX2" fmla="*/ 1738660 w 1756604"/>
                <a:gd name="connsiteY2" fmla="*/ 1638195 h 1638195"/>
                <a:gd name="connsiteX0" fmla="*/ 958233 w 958233"/>
                <a:gd name="connsiteY0" fmla="*/ 0 h 1638195"/>
                <a:gd name="connsiteX1" fmla="*/ 8 w 958233"/>
                <a:gd name="connsiteY1" fmla="*/ 750192 h 1638195"/>
                <a:gd name="connsiteX2" fmla="*/ 940289 w 958233"/>
                <a:gd name="connsiteY2" fmla="*/ 1638195 h 1638195"/>
                <a:gd name="connsiteX0" fmla="*/ 1123737 w 1123737"/>
                <a:gd name="connsiteY0" fmla="*/ 0 h 1638195"/>
                <a:gd name="connsiteX1" fmla="*/ 6 w 1123737"/>
                <a:gd name="connsiteY1" fmla="*/ 1198259 h 1638195"/>
                <a:gd name="connsiteX2" fmla="*/ 1105793 w 1123737"/>
                <a:gd name="connsiteY2" fmla="*/ 1638195 h 1638195"/>
              </a:gdLst>
              <a:ahLst/>
              <a:cxnLst>
                <a:cxn ang="0">
                  <a:pos x="connsiteX0" y="connsiteY0"/>
                </a:cxn>
                <a:cxn ang="0">
                  <a:pos x="connsiteX1" y="connsiteY1"/>
                </a:cxn>
                <a:cxn ang="0">
                  <a:pos x="connsiteX2" y="connsiteY2"/>
                </a:cxn>
              </a:cxnLst>
              <a:rect l="l" t="t" r="r" b="b"/>
              <a:pathLst>
                <a:path w="1123737" h="1638195">
                  <a:moveTo>
                    <a:pt x="1123737" y="0"/>
                  </a:moveTo>
                  <a:cubicBezTo>
                    <a:pt x="991448" y="51654"/>
                    <a:pt x="2997" y="925227"/>
                    <a:pt x="6" y="1198259"/>
                  </a:cubicBezTo>
                  <a:cubicBezTo>
                    <a:pt x="-2985" y="1471291"/>
                    <a:pt x="1105793" y="1638195"/>
                    <a:pt x="1105793" y="1638195"/>
                  </a:cubicBezTo>
                </a:path>
              </a:pathLst>
            </a:custGeom>
            <a:noFill/>
            <a:ln w="38100" cmpd="sng">
              <a:solidFill>
                <a:srgbClr val="FF0000"/>
              </a:solidFill>
              <a:headEnd type="none"/>
              <a:tailEnd type="arrow"/>
            </a:ln>
          </p:spPr>
          <p:txBody>
            <a:bodyPr rtlCol="0" anchor="ctr"/>
            <a:lstStyle/>
            <a:p>
              <a:pPr algn="ctr"/>
              <a:endParaRPr lang="en-US"/>
            </a:p>
          </p:txBody>
        </p:sp>
      </p:grpSp>
    </p:spTree>
    <p:extLst>
      <p:ext uri="{BB962C8B-B14F-4D97-AF65-F5344CB8AC3E}">
        <p14:creationId xmlns:p14="http://schemas.microsoft.com/office/powerpoint/2010/main" val="17092480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Software Combining-Tree Analysis</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r>
                  <a:rPr lang="en-US" dirty="0"/>
                  <a:t>Remote spinning </a:t>
                </a:r>
                <a:r>
                  <a:rPr lang="en-US" dirty="0">
                    <a:sym typeface="Wingdings" panose="05000000000000000000" pitchFamily="2" charset="2"/>
                  </a:rPr>
                  <a:t> </a:t>
                </a:r>
                <a:endParaRPr lang="en-US" dirty="0"/>
              </a:p>
              <a:p>
                <a:endParaRPr lang="en-US" dirty="0"/>
              </a:p>
              <a:p>
                <a14:m>
                  <m:oMath xmlns:m="http://schemas.openxmlformats.org/officeDocument/2006/math">
                    <m:r>
                      <a:rPr lang="en-US" i="1" dirty="0" smtClean="0">
                        <a:latin typeface="Cambria Math" panose="02040503050406030204" pitchFamily="18" charset="0"/>
                      </a:rPr>
                      <m:t>𝑂</m:t>
                    </m:r>
                    <m:r>
                      <a:rPr lang="en-US" i="1" dirty="0" smtClean="0">
                        <a:latin typeface="Cambria Math" panose="02040503050406030204" pitchFamily="18" charset="0"/>
                      </a:rPr>
                      <m:t>(</m:t>
                    </m:r>
                    <m:r>
                      <m:rPr>
                        <m:sty m:val="p"/>
                      </m:rPr>
                      <a:rPr lang="en-US" i="1" dirty="0" smtClean="0">
                        <a:latin typeface="Cambria Math" panose="02040503050406030204" pitchFamily="18" charset="0"/>
                      </a:rPr>
                      <m:t>log</m:t>
                    </m:r>
                    <m:r>
                      <a:rPr lang="en-US" i="1" dirty="0" smtClean="0">
                        <a:latin typeface="Cambria Math" panose="02040503050406030204" pitchFamily="18" charset="0"/>
                      </a:rPr>
                      <m:t>⁡</m:t>
                    </m:r>
                    <m:r>
                      <a:rPr lang="en-US" i="1" dirty="0" smtClean="0">
                        <a:latin typeface="Cambria Math" panose="02040503050406030204" pitchFamily="18" charset="0"/>
                      </a:rPr>
                      <m:t>𝑃</m:t>
                    </m:r>
                    <m:r>
                      <a:rPr lang="en-US" i="1" dirty="0" smtClean="0">
                        <a:latin typeface="Cambria Math" panose="02040503050406030204" pitchFamily="18" charset="0"/>
                      </a:rPr>
                      <m:t>)</m:t>
                    </m:r>
                  </m:oMath>
                </a14:m>
                <a:r>
                  <a:rPr lang="en-US" dirty="0"/>
                  <a:t> critical path</a:t>
                </a:r>
              </a:p>
              <a:p>
                <a14:m>
                  <m:oMath xmlns:m="http://schemas.openxmlformats.org/officeDocument/2006/math">
                    <m:r>
                      <a:rPr lang="en-US" i="1" dirty="0" smtClean="0">
                        <a:latin typeface="Cambria Math" panose="02040503050406030204" pitchFamily="18" charset="0"/>
                      </a:rPr>
                      <m:t>𝑂</m:t>
                    </m:r>
                    <m:r>
                      <a:rPr lang="en-US" i="1" dirty="0" smtClean="0">
                        <a:latin typeface="Cambria Math" panose="02040503050406030204" pitchFamily="18" charset="0"/>
                      </a:rPr>
                      <m:t>(</m:t>
                    </m:r>
                    <m:r>
                      <a:rPr lang="en-US" i="1" dirty="0" smtClean="0">
                        <a:latin typeface="Cambria Math" panose="02040503050406030204" pitchFamily="18" charset="0"/>
                      </a:rPr>
                      <m:t>𝑃</m:t>
                    </m:r>
                    <m:r>
                      <a:rPr lang="en-US" i="1" dirty="0" smtClean="0">
                        <a:latin typeface="Cambria Math" panose="02040503050406030204" pitchFamily="18" charset="0"/>
                      </a:rPr>
                      <m:t>)</m:t>
                    </m:r>
                  </m:oMath>
                </a14:m>
                <a:r>
                  <a:rPr lang="en-US" dirty="0"/>
                  <a:t> space</a:t>
                </a:r>
              </a:p>
              <a:p>
                <a:endParaRPr lang="en-US" dirty="0"/>
              </a:p>
              <a:p>
                <a14:m>
                  <m:oMath xmlns:m="http://schemas.openxmlformats.org/officeDocument/2006/math">
                    <m:r>
                      <a:rPr lang="en-US" i="1" dirty="0" smtClean="0">
                        <a:latin typeface="Cambria Math" panose="02040503050406030204" pitchFamily="18" charset="0"/>
                      </a:rPr>
                      <m:t>𝑂</m:t>
                    </m:r>
                    <m:r>
                      <a:rPr lang="en-US" i="1" dirty="0" smtClean="0">
                        <a:latin typeface="Cambria Math" panose="02040503050406030204" pitchFamily="18" charset="0"/>
                      </a:rPr>
                      <m:t>(</m:t>
                    </m:r>
                    <m:r>
                      <a:rPr lang="en-US" i="1" dirty="0" smtClean="0">
                        <a:latin typeface="Cambria Math" panose="02040503050406030204" pitchFamily="18" charset="0"/>
                      </a:rPr>
                      <m:t>𝑃</m:t>
                    </m:r>
                    <m:r>
                      <a:rPr lang="en-US" i="1" dirty="0" smtClean="0">
                        <a:latin typeface="Cambria Math" panose="02040503050406030204" pitchFamily="18" charset="0"/>
                      </a:rPr>
                      <m:t>)</m:t>
                    </m:r>
                  </m:oMath>
                </a14:m>
                <a:r>
                  <a:rPr lang="en-US" dirty="0"/>
                  <a:t> total network communication</a:t>
                </a:r>
              </a:p>
              <a:p>
                <a:pPr marL="292608" lvl="1" indent="0"/>
                <a:r>
                  <a:rPr lang="en-US" dirty="0"/>
                  <a:t> Unbounded without coherence</a:t>
                </a:r>
              </a:p>
              <a:p>
                <a:endParaRPr lang="en-US" dirty="0"/>
              </a:p>
              <a:p>
                <a:r>
                  <a:rPr lang="en-US" dirty="0"/>
                  <a:t>Needs atomic fetch &amp; increment</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1515" t="-1535"/>
                </a:stretch>
              </a:blipFill>
            </p:spPr>
            <p:txBody>
              <a:bodyPr/>
              <a:lstStyle/>
              <a:p>
                <a:r>
                  <a:rPr lang="en-US">
                    <a:noFill/>
                  </a:rPr>
                  <a:t> </a:t>
                </a:r>
              </a:p>
            </p:txBody>
          </p:sp>
        </mc:Fallback>
      </mc:AlternateContent>
    </p:spTree>
    <p:extLst>
      <p:ext uri="{BB962C8B-B14F-4D97-AF65-F5344CB8AC3E}">
        <p14:creationId xmlns:p14="http://schemas.microsoft.com/office/powerpoint/2010/main" val="132800084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normAutofit/>
          </a:bodyPr>
          <a:lstStyle/>
          <a:p>
            <a:r>
              <a:rPr lang="en-US"/>
              <a:t>Dissemination Barrier</a:t>
            </a:r>
          </a:p>
        </p:txBody>
      </p:sp>
      <mc:AlternateContent xmlns:mc="http://schemas.openxmlformats.org/markup-compatibility/2006" xmlns:a14="http://schemas.microsoft.com/office/drawing/2010/main">
        <mc:Choice Requires="a14">
          <p:sp>
            <p:nvSpPr>
              <p:cNvPr id="21507" name="Rectangle 3"/>
              <p:cNvSpPr>
                <a:spLocks noGrp="1" noChangeArrowheads="1"/>
              </p:cNvSpPr>
              <p:nvPr>
                <p:ph idx="1"/>
              </p:nvPr>
            </p:nvSpPr>
            <p:spPr/>
            <p:txBody>
              <a:bodyPr/>
              <a:lstStyle/>
              <a:p>
                <a14:m>
                  <m:oMath xmlns:m="http://schemas.openxmlformats.org/officeDocument/2006/math">
                    <m:r>
                      <m:rPr>
                        <m:sty m:val="p"/>
                      </m:rPr>
                      <a:rPr lang="en-US" sz="2400" i="1" dirty="0" smtClean="0">
                        <a:latin typeface="Cambria Math" panose="02040503050406030204" pitchFamily="18" charset="0"/>
                      </a:rPr>
                      <m:t>log</m:t>
                    </m:r>
                    <m:r>
                      <a:rPr lang="en-US" sz="2400" i="1" dirty="0" smtClean="0">
                        <a:latin typeface="Cambria Math" panose="02040503050406030204" pitchFamily="18" charset="0"/>
                      </a:rPr>
                      <m:t>⁡</m:t>
                    </m:r>
                    <m:r>
                      <a:rPr lang="en-US" sz="2400" i="1" dirty="0" smtClean="0">
                        <a:latin typeface="Cambria Math" panose="02040503050406030204" pitchFamily="18" charset="0"/>
                      </a:rPr>
                      <m:t>𝑃</m:t>
                    </m:r>
                    <m:r>
                      <a:rPr lang="en-US" sz="2400" i="1" dirty="0" smtClean="0">
                        <a:latin typeface="Cambria Math" panose="02040503050406030204" pitchFamily="18" charset="0"/>
                      </a:rPr>
                      <m:t> </m:t>
                    </m:r>
                  </m:oMath>
                </a14:m>
                <a:r>
                  <a:rPr lang="en-US" sz="2400" dirty="0"/>
                  <a:t>rounds of synchronization</a:t>
                </a:r>
              </a:p>
              <a:p>
                <a:r>
                  <a:rPr lang="en-US" sz="2400" dirty="0"/>
                  <a:t>In round </a:t>
                </a:r>
                <a14:m>
                  <m:oMath xmlns:m="http://schemas.openxmlformats.org/officeDocument/2006/math">
                    <m:r>
                      <a:rPr lang="en-US" sz="2400" i="1" dirty="0" smtClean="0">
                        <a:latin typeface="Cambria Math" panose="02040503050406030204" pitchFamily="18" charset="0"/>
                      </a:rPr>
                      <m:t>𝑘</m:t>
                    </m:r>
                  </m:oMath>
                </a14:m>
                <a:r>
                  <a:rPr lang="en-US" sz="2400" dirty="0"/>
                  <a:t>, </a:t>
                </a:r>
                <a:r>
                  <a:rPr lang="en-US" sz="2400" dirty="0" err="1"/>
                  <a:t>proc</a:t>
                </a:r>
                <a:r>
                  <a:rPr lang="en-US" sz="2400" dirty="0"/>
                  <a:t> </a:t>
                </a:r>
                <a14:m>
                  <m:oMath xmlns:m="http://schemas.openxmlformats.org/officeDocument/2006/math">
                    <m:r>
                      <a:rPr lang="en-US" sz="2400" i="1" dirty="0" smtClean="0">
                        <a:latin typeface="Cambria Math" panose="02040503050406030204" pitchFamily="18" charset="0"/>
                      </a:rPr>
                      <m:t>𝑖</m:t>
                    </m:r>
                  </m:oMath>
                </a14:m>
                <a:r>
                  <a:rPr lang="en-US" sz="2400" dirty="0"/>
                  <a:t> synchronizes with </a:t>
                </a:r>
                <a:r>
                  <a:rPr lang="en-US" sz="2400" dirty="0" err="1"/>
                  <a:t>proc</a:t>
                </a:r>
                <a:r>
                  <a:rPr lang="en-US" sz="2400" dirty="0"/>
                  <a:t> </a:t>
                </a:r>
                <a14:m>
                  <m:oMath xmlns:m="http://schemas.openxmlformats.org/officeDocument/2006/math">
                    <m:r>
                      <a:rPr lang="en-US" sz="2400" i="1" dirty="0" smtClean="0">
                        <a:latin typeface="Cambria Math" panose="02040503050406030204" pitchFamily="18" charset="0"/>
                      </a:rPr>
                      <m:t>(</m:t>
                    </m:r>
                    <m:r>
                      <a:rPr lang="en-US" sz="2400" i="1" dirty="0" smtClean="0">
                        <a:latin typeface="Cambria Math" panose="02040503050406030204" pitchFamily="18" charset="0"/>
                      </a:rPr>
                      <m:t>𝑖</m:t>
                    </m:r>
                    <m:r>
                      <a:rPr lang="en-US" sz="2400" i="1" dirty="0" smtClean="0">
                        <a:latin typeface="Cambria Math" panose="02040503050406030204" pitchFamily="18" charset="0"/>
                      </a:rPr>
                      <m:t>+2</m:t>
                    </m:r>
                    <m:r>
                      <a:rPr lang="en-US" sz="2400" i="1" baseline="30000" dirty="0">
                        <a:latin typeface="Cambria Math" panose="02040503050406030204" pitchFamily="18" charset="0"/>
                      </a:rPr>
                      <m:t>𝑘</m:t>
                    </m:r>
                    <m:r>
                      <a:rPr lang="en-US" sz="2400" i="1" dirty="0">
                        <a:latin typeface="Cambria Math" panose="02040503050406030204" pitchFamily="18" charset="0"/>
                      </a:rPr>
                      <m:t>)</m:t>
                    </m:r>
                    <m:r>
                      <a:rPr lang="en-US" sz="2400" i="1" dirty="0" smtClean="0">
                        <a:latin typeface="Cambria Math" panose="02040503050406030204" pitchFamily="18" charset="0"/>
                      </a:rPr>
                      <m:t> </m:t>
                    </m:r>
                    <m:r>
                      <m:rPr>
                        <m:sty m:val="p"/>
                      </m:rPr>
                      <a:rPr lang="en-US" sz="2400" i="0" dirty="0" smtClean="0">
                        <a:latin typeface="Cambria Math" panose="02040503050406030204" pitchFamily="18" charset="0"/>
                      </a:rPr>
                      <m:t>mod</m:t>
                    </m:r>
                    <m:r>
                      <a:rPr lang="en-US" sz="2400" i="1" dirty="0" smtClean="0">
                        <a:latin typeface="Cambria Math" panose="02040503050406030204" pitchFamily="18" charset="0"/>
                      </a:rPr>
                      <m:t> </m:t>
                    </m:r>
                    <m:r>
                      <a:rPr lang="en-US" sz="2400" i="1" dirty="0" smtClean="0">
                        <a:latin typeface="Cambria Math" panose="02040503050406030204" pitchFamily="18" charset="0"/>
                      </a:rPr>
                      <m:t>𝑃</m:t>
                    </m:r>
                  </m:oMath>
                </a14:m>
                <a:endParaRPr lang="en-US" sz="2400" i="1" dirty="0"/>
              </a:p>
              <a:p>
                <a:endParaRPr lang="en-US" sz="2400" dirty="0"/>
              </a:p>
              <a:p>
                <a:r>
                  <a:rPr lang="en-US" sz="2400" dirty="0"/>
                  <a:t>Threads signal each other by writing flags</a:t>
                </a:r>
              </a:p>
              <a:p>
                <a:pPr marL="342900" indent="-342900">
                  <a:buFont typeface="Arial" panose="020B0604020202020204" pitchFamily="34" charset="0"/>
                  <a:buChar char="•"/>
                </a:pPr>
                <a:r>
                  <a:rPr lang="en-US" sz="2400" dirty="0"/>
                  <a:t>One flag per round </a:t>
                </a:r>
                <a:r>
                  <a:rPr lang="en-US" sz="2400" dirty="0">
                    <a:sym typeface="Wingdings" panose="05000000000000000000" pitchFamily="2" charset="2"/>
                  </a:rPr>
                  <a:t> </a:t>
                </a:r>
                <a14:m>
                  <m:oMath xmlns:m="http://schemas.openxmlformats.org/officeDocument/2006/math">
                    <m:r>
                      <m:rPr>
                        <m:sty m:val="p"/>
                      </m:rPr>
                      <a:rPr lang="en-US" sz="2400" i="1" dirty="0" smtClean="0">
                        <a:latin typeface="Cambria Math" panose="02040503050406030204" pitchFamily="18" charset="0"/>
                        <a:sym typeface="Wingdings" panose="05000000000000000000" pitchFamily="2" charset="2"/>
                      </a:rPr>
                      <m:t>log</m:t>
                    </m:r>
                    <m:r>
                      <a:rPr lang="en-US" sz="2400" i="1" dirty="0" smtClean="0">
                        <a:latin typeface="Cambria Math" panose="02040503050406030204" pitchFamily="18" charset="0"/>
                        <a:sym typeface="Wingdings" panose="05000000000000000000" pitchFamily="2" charset="2"/>
                      </a:rPr>
                      <m:t>⁡</m:t>
                    </m:r>
                    <m:r>
                      <a:rPr lang="en-US" sz="2400" i="1" dirty="0" smtClean="0">
                        <a:latin typeface="Cambria Math" panose="02040503050406030204" pitchFamily="18" charset="0"/>
                        <a:sym typeface="Wingdings" panose="05000000000000000000" pitchFamily="2" charset="2"/>
                      </a:rPr>
                      <m:t>𝑃</m:t>
                    </m:r>
                    <m:r>
                      <a:rPr lang="en-US" sz="2400" i="1" dirty="0" smtClean="0">
                        <a:latin typeface="Cambria Math" panose="02040503050406030204" pitchFamily="18" charset="0"/>
                        <a:sym typeface="Wingdings" panose="05000000000000000000" pitchFamily="2" charset="2"/>
                      </a:rPr>
                      <m:t> </m:t>
                    </m:r>
                  </m:oMath>
                </a14:m>
                <a:r>
                  <a:rPr lang="en-US" sz="2400" dirty="0">
                    <a:sym typeface="Wingdings" panose="05000000000000000000" pitchFamily="2" charset="2"/>
                  </a:rPr>
                  <a:t>flags per thread</a:t>
                </a:r>
                <a:endParaRPr lang="en-US" sz="2400" dirty="0"/>
              </a:p>
              <a:p>
                <a:endParaRPr lang="en-US" sz="2400" dirty="0"/>
              </a:p>
              <a:p>
                <a:r>
                  <a:rPr lang="en-US" sz="2400" dirty="0"/>
                  <a:t>Advantage:</a:t>
                </a:r>
              </a:p>
              <a:p>
                <a:pPr marL="342900" indent="-342900">
                  <a:buFont typeface="Arial" panose="020B0604020202020204" pitchFamily="34" charset="0"/>
                  <a:buChar char="•"/>
                </a:pPr>
                <a:r>
                  <a:rPr lang="en-US" sz="2400" dirty="0"/>
                  <a:t>Can statically allocate flags to avoid remote spinning</a:t>
                </a:r>
              </a:p>
              <a:p>
                <a:pPr marL="342900" indent="-342900">
                  <a:buFont typeface="Arial" panose="020B0604020202020204" pitchFamily="34" charset="0"/>
                  <a:buChar char="•"/>
                </a:pPr>
                <a:r>
                  <a:rPr lang="en-US" sz="2400" dirty="0"/>
                  <a:t>Exactly </a:t>
                </a:r>
                <a14:m>
                  <m:oMath xmlns:m="http://schemas.openxmlformats.org/officeDocument/2006/math">
                    <m:r>
                      <m:rPr>
                        <m:sty m:val="p"/>
                      </m:rPr>
                      <a:rPr lang="en-US" sz="2400" i="1" dirty="0" smtClean="0">
                        <a:latin typeface="Cambria Math" panose="02040503050406030204" pitchFamily="18" charset="0"/>
                      </a:rPr>
                      <m:t>log</m:t>
                    </m:r>
                    <m:r>
                      <a:rPr lang="en-US" sz="2400" i="1" dirty="0" smtClean="0">
                        <a:latin typeface="Cambria Math" panose="02040503050406030204" pitchFamily="18" charset="0"/>
                      </a:rPr>
                      <m:t>⁡</m:t>
                    </m:r>
                    <m:r>
                      <a:rPr lang="en-US" sz="2400" i="1" dirty="0" smtClean="0">
                        <a:latin typeface="Cambria Math" panose="02040503050406030204" pitchFamily="18" charset="0"/>
                      </a:rPr>
                      <m:t>𝑃</m:t>
                    </m:r>
                    <m:r>
                      <a:rPr lang="en-US" sz="2400" i="1" dirty="0" smtClean="0">
                        <a:latin typeface="Cambria Math" panose="02040503050406030204" pitchFamily="18" charset="0"/>
                      </a:rPr>
                      <m:t> </m:t>
                    </m:r>
                  </m:oMath>
                </a14:m>
                <a:r>
                  <a:rPr lang="en-US" sz="2400" dirty="0"/>
                  <a:t>critical path</a:t>
                </a:r>
                <a:endParaRPr lang="en-US" dirty="0"/>
              </a:p>
            </p:txBody>
          </p:sp>
        </mc:Choice>
        <mc:Fallback xmlns="">
          <p:sp>
            <p:nvSpPr>
              <p:cNvPr id="21507" name="Rectangle 3"/>
              <p:cNvSpPr>
                <a:spLocks noGrp="1" noRot="1" noChangeAspect="1" noMove="1" noResize="1" noEditPoints="1" noAdjustHandles="1" noChangeArrowheads="1" noChangeShapeType="1" noTextEdit="1"/>
              </p:cNvSpPr>
              <p:nvPr>
                <p:ph idx="1"/>
              </p:nvPr>
            </p:nvSpPr>
            <p:spPr>
              <a:blipFill>
                <a:blip r:embed="rId3"/>
                <a:stretch>
                  <a:fillRect l="-1818" t="-2046"/>
                </a:stretch>
              </a:blipFill>
            </p:spPr>
            <p:txBody>
              <a:bodyPr/>
              <a:lstStyle/>
              <a:p>
                <a:r>
                  <a:rPr lang="en-US">
                    <a:noFill/>
                  </a:rPr>
                  <a:t> </a:t>
                </a:r>
              </a:p>
            </p:txBody>
          </p:sp>
        </mc:Fallback>
      </mc:AlternateContent>
    </p:spTree>
    <p:extLst>
      <p:ext uri="{BB962C8B-B14F-4D97-AF65-F5344CB8AC3E}">
        <p14:creationId xmlns:p14="http://schemas.microsoft.com/office/powerpoint/2010/main" val="76600454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502DDE4F-14DD-4F3E-84C7-3F783E3C18FC}"/>
              </a:ext>
            </a:extLst>
          </p:cNvPr>
          <p:cNvSpPr/>
          <p:nvPr/>
        </p:nvSpPr>
        <p:spPr>
          <a:xfrm>
            <a:off x="3913178" y="836753"/>
            <a:ext cx="4002566" cy="583535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bwMode="auto">
          <a:xfrm>
            <a:off x="3980768" y="2133600"/>
            <a:ext cx="3867832" cy="3276996"/>
          </a:xfrm>
          <a:prstGeom prst="rect">
            <a:avLst/>
          </a:prstGeom>
          <a:solidFill>
            <a:schemeClr val="accent2"/>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defTabSz="914400" eaLnBrk="0" fontAlgn="base" hangingPunct="0">
              <a:spcBef>
                <a:spcPct val="0"/>
              </a:spcBef>
              <a:spcAft>
                <a:spcPct val="0"/>
              </a:spcAft>
            </a:pPr>
            <a:r>
              <a:rPr lang="en-US" sz="9600" b="1" dirty="0">
                <a:latin typeface="Comic Sans MS" pitchFamily="66" charset="0"/>
              </a:rPr>
              <a:t>???</a:t>
            </a:r>
          </a:p>
        </p:txBody>
      </p:sp>
      <p:sp>
        <p:nvSpPr>
          <p:cNvPr id="2" name="Title 1"/>
          <p:cNvSpPr>
            <a:spLocks noGrp="1"/>
          </p:cNvSpPr>
          <p:nvPr>
            <p:ph type="title"/>
          </p:nvPr>
        </p:nvSpPr>
        <p:spPr/>
        <p:txBody>
          <a:bodyPr>
            <a:normAutofit/>
          </a:bodyPr>
          <a:lstStyle/>
          <a:p>
            <a:r>
              <a:rPr lang="en-US" dirty="0"/>
              <a:t>Dissemination Barrier with P=5</a:t>
            </a:r>
          </a:p>
        </p:txBody>
      </p:sp>
      <p:grpSp>
        <p:nvGrpSpPr>
          <p:cNvPr id="4" name="Group 3"/>
          <p:cNvGrpSpPr/>
          <p:nvPr/>
        </p:nvGrpSpPr>
        <p:grpSpPr>
          <a:xfrm>
            <a:off x="4123984" y="737673"/>
            <a:ext cx="3581400" cy="1300652"/>
            <a:chOff x="2456768" y="1841937"/>
            <a:chExt cx="2743860" cy="1897116"/>
          </a:xfrm>
        </p:grpSpPr>
        <p:sp>
          <p:nvSpPr>
            <p:cNvPr id="5" name="Freeform 4"/>
            <p:cNvSpPr/>
            <p:nvPr/>
          </p:nvSpPr>
          <p:spPr bwMode="auto">
            <a:xfrm>
              <a:off x="2456768" y="1841937"/>
              <a:ext cx="400028" cy="159757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6" name="Freeform 5"/>
            <p:cNvSpPr/>
            <p:nvPr/>
          </p:nvSpPr>
          <p:spPr bwMode="auto">
            <a:xfrm>
              <a:off x="3042726" y="2215054"/>
              <a:ext cx="400028" cy="990600"/>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7" name="Freeform 6"/>
            <p:cNvSpPr/>
            <p:nvPr/>
          </p:nvSpPr>
          <p:spPr bwMode="auto">
            <a:xfrm>
              <a:off x="3628684" y="1986454"/>
              <a:ext cx="400028" cy="1752599"/>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8" name="Freeform 7"/>
            <p:cNvSpPr/>
            <p:nvPr/>
          </p:nvSpPr>
          <p:spPr bwMode="auto">
            <a:xfrm>
              <a:off x="4214642" y="1841937"/>
              <a:ext cx="400028" cy="1516117"/>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9" name="Freeform 8"/>
            <p:cNvSpPr/>
            <p:nvPr/>
          </p:nvSpPr>
          <p:spPr bwMode="auto">
            <a:xfrm>
              <a:off x="4800600" y="1986454"/>
              <a:ext cx="400028" cy="1219200"/>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grpSp>
      <p:sp>
        <p:nvSpPr>
          <p:cNvPr id="14" name="TextBox 13"/>
          <p:cNvSpPr txBox="1"/>
          <p:nvPr/>
        </p:nvSpPr>
        <p:spPr>
          <a:xfrm>
            <a:off x="2826295" y="3615199"/>
            <a:ext cx="829073" cy="369332"/>
          </a:xfrm>
          <a:prstGeom prst="rect">
            <a:avLst/>
          </a:prstGeom>
          <a:noFill/>
        </p:spPr>
        <p:txBody>
          <a:bodyPr wrap="none" rtlCol="0">
            <a:spAutoFit/>
          </a:bodyPr>
          <a:lstStyle/>
          <a:p>
            <a:r>
              <a:rPr lang="en-US" dirty="0"/>
              <a:t>Barrier</a:t>
            </a:r>
          </a:p>
        </p:txBody>
      </p:sp>
      <p:grpSp>
        <p:nvGrpSpPr>
          <p:cNvPr id="15" name="Group 14"/>
          <p:cNvGrpSpPr/>
          <p:nvPr/>
        </p:nvGrpSpPr>
        <p:grpSpPr>
          <a:xfrm>
            <a:off x="4081309" y="5791200"/>
            <a:ext cx="3666753" cy="1284892"/>
            <a:chOff x="2509326" y="3891454"/>
            <a:chExt cx="2744606" cy="1597574"/>
          </a:xfrm>
        </p:grpSpPr>
        <p:sp>
          <p:nvSpPr>
            <p:cNvPr id="16" name="Freeform 15"/>
            <p:cNvSpPr/>
            <p:nvPr/>
          </p:nvSpPr>
          <p:spPr bwMode="auto">
            <a:xfrm>
              <a:off x="2509326" y="4059621"/>
              <a:ext cx="400028" cy="1429405"/>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7" name="Freeform 16"/>
            <p:cNvSpPr/>
            <p:nvPr/>
          </p:nvSpPr>
          <p:spPr bwMode="auto">
            <a:xfrm>
              <a:off x="3095284" y="3891454"/>
              <a:ext cx="400028" cy="1295399"/>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8" name="Freeform 17"/>
            <p:cNvSpPr/>
            <p:nvPr/>
          </p:nvSpPr>
          <p:spPr bwMode="auto">
            <a:xfrm>
              <a:off x="3681242" y="3891456"/>
              <a:ext cx="400028" cy="159757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9" name="Freeform 18"/>
            <p:cNvSpPr/>
            <p:nvPr/>
          </p:nvSpPr>
          <p:spPr bwMode="auto">
            <a:xfrm>
              <a:off x="4267200" y="4191000"/>
              <a:ext cx="400028" cy="995854"/>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0" name="Freeform 19"/>
            <p:cNvSpPr/>
            <p:nvPr/>
          </p:nvSpPr>
          <p:spPr bwMode="auto">
            <a:xfrm>
              <a:off x="4853904" y="4059622"/>
              <a:ext cx="400028" cy="990600"/>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grpSp>
    </p:spTree>
    <p:extLst>
      <p:ext uri="{BB962C8B-B14F-4D97-AF65-F5344CB8AC3E}">
        <p14:creationId xmlns:p14="http://schemas.microsoft.com/office/powerpoint/2010/main" val="387865755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Rectangle 42">
            <a:extLst>
              <a:ext uri="{FF2B5EF4-FFF2-40B4-BE49-F238E27FC236}">
                <a16:creationId xmlns:a16="http://schemas.microsoft.com/office/drawing/2014/main" id="{8C80DEED-EEAD-4D7C-BF9D-10D3AD40FA76}"/>
              </a:ext>
            </a:extLst>
          </p:cNvPr>
          <p:cNvSpPr/>
          <p:nvPr/>
        </p:nvSpPr>
        <p:spPr>
          <a:xfrm>
            <a:off x="3913178" y="836753"/>
            <a:ext cx="4002566" cy="583535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52"/>
          <p:cNvSpPr/>
          <p:nvPr/>
        </p:nvSpPr>
        <p:spPr bwMode="auto">
          <a:xfrm>
            <a:off x="3980768" y="2133600"/>
            <a:ext cx="3867832" cy="3276996"/>
          </a:xfrm>
          <a:prstGeom prst="rect">
            <a:avLst/>
          </a:prstGeom>
          <a:solidFill>
            <a:schemeClr val="accent2"/>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 name="Title 1"/>
          <p:cNvSpPr>
            <a:spLocks noGrp="1"/>
          </p:cNvSpPr>
          <p:nvPr>
            <p:ph type="title"/>
          </p:nvPr>
        </p:nvSpPr>
        <p:spPr/>
        <p:txBody>
          <a:bodyPr>
            <a:normAutofit/>
          </a:bodyPr>
          <a:lstStyle/>
          <a:p>
            <a:r>
              <a:rPr lang="en-US" dirty="0"/>
              <a:t>Dissemination Barrier with P=5</a:t>
            </a:r>
          </a:p>
        </p:txBody>
      </p:sp>
      <p:grpSp>
        <p:nvGrpSpPr>
          <p:cNvPr id="4" name="Group 3"/>
          <p:cNvGrpSpPr/>
          <p:nvPr/>
        </p:nvGrpSpPr>
        <p:grpSpPr>
          <a:xfrm>
            <a:off x="4123984" y="737673"/>
            <a:ext cx="3581400" cy="1300652"/>
            <a:chOff x="2456768" y="1841937"/>
            <a:chExt cx="2743860" cy="1897116"/>
          </a:xfrm>
        </p:grpSpPr>
        <p:sp>
          <p:nvSpPr>
            <p:cNvPr id="5" name="Freeform 4"/>
            <p:cNvSpPr/>
            <p:nvPr/>
          </p:nvSpPr>
          <p:spPr bwMode="auto">
            <a:xfrm>
              <a:off x="2456768" y="1841937"/>
              <a:ext cx="400028" cy="159757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6" name="Freeform 5"/>
            <p:cNvSpPr/>
            <p:nvPr/>
          </p:nvSpPr>
          <p:spPr bwMode="auto">
            <a:xfrm>
              <a:off x="3042726" y="2215054"/>
              <a:ext cx="400028" cy="990600"/>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7" name="Freeform 6"/>
            <p:cNvSpPr/>
            <p:nvPr/>
          </p:nvSpPr>
          <p:spPr bwMode="auto">
            <a:xfrm>
              <a:off x="3628684" y="1986454"/>
              <a:ext cx="400028" cy="1752599"/>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8" name="Freeform 7"/>
            <p:cNvSpPr/>
            <p:nvPr/>
          </p:nvSpPr>
          <p:spPr bwMode="auto">
            <a:xfrm>
              <a:off x="4214642" y="1841937"/>
              <a:ext cx="400028" cy="1516117"/>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9" name="Freeform 8"/>
            <p:cNvSpPr/>
            <p:nvPr/>
          </p:nvSpPr>
          <p:spPr bwMode="auto">
            <a:xfrm>
              <a:off x="4800600" y="1986454"/>
              <a:ext cx="400028" cy="1219200"/>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grpSp>
      <p:sp>
        <p:nvSpPr>
          <p:cNvPr id="14" name="TextBox 13"/>
          <p:cNvSpPr txBox="1"/>
          <p:nvPr/>
        </p:nvSpPr>
        <p:spPr>
          <a:xfrm>
            <a:off x="2826295" y="3615199"/>
            <a:ext cx="829073" cy="369332"/>
          </a:xfrm>
          <a:prstGeom prst="rect">
            <a:avLst/>
          </a:prstGeom>
          <a:noFill/>
        </p:spPr>
        <p:txBody>
          <a:bodyPr wrap="none" rtlCol="0">
            <a:spAutoFit/>
          </a:bodyPr>
          <a:lstStyle/>
          <a:p>
            <a:r>
              <a:rPr lang="en-US" dirty="0"/>
              <a:t>Barrier</a:t>
            </a:r>
          </a:p>
        </p:txBody>
      </p:sp>
      <mc:AlternateContent xmlns:mc="http://schemas.openxmlformats.org/markup-compatibility/2006" xmlns:a14="http://schemas.microsoft.com/office/drawing/2010/main">
        <mc:Choice Requires="a14">
          <p:sp>
            <p:nvSpPr>
              <p:cNvPr id="27" name="TextBox 26"/>
              <p:cNvSpPr txBox="1"/>
              <p:nvPr/>
            </p:nvSpPr>
            <p:spPr>
              <a:xfrm>
                <a:off x="1835575" y="1513258"/>
                <a:ext cx="1883529" cy="369332"/>
              </a:xfrm>
              <a:prstGeom prst="rect">
                <a:avLst/>
              </a:prstGeom>
              <a:noFill/>
            </p:spPr>
            <p:txBody>
              <a:bodyPr wrap="none" rtlCol="0">
                <a:spAutoFit/>
              </a:bodyPr>
              <a:lstStyle/>
              <a:p>
                <a14:m>
                  <m:oMath xmlns:m="http://schemas.openxmlformats.org/officeDocument/2006/math">
                    <m:r>
                      <a:rPr lang="en-US" i="1">
                        <a:latin typeface="Cambria Math" panose="02040503050406030204" pitchFamily="18" charset="0"/>
                      </a:rPr>
                      <m:t>3=</m:t>
                    </m:r>
                    <m:sSub>
                      <m:sSubPr>
                        <m:ctrlPr>
                          <a:rPr lang="en-US" i="1">
                            <a:latin typeface="Cambria Math" panose="02040503050406030204" pitchFamily="18" charset="0"/>
                          </a:rPr>
                        </m:ctrlPr>
                      </m:sSubPr>
                      <m:e>
                        <m:r>
                          <m:rPr>
                            <m:sty m:val="p"/>
                          </m:rPr>
                          <a:rPr lang="en-US">
                            <a:latin typeface="Cambria Math" panose="02040503050406030204" pitchFamily="18" charset="0"/>
                          </a:rPr>
                          <m:t>log</m:t>
                        </m:r>
                      </m:e>
                      <m:sub>
                        <m:r>
                          <a:rPr lang="en-US" i="1">
                            <a:latin typeface="Cambria Math" panose="02040503050406030204" pitchFamily="18" charset="0"/>
                          </a:rPr>
                          <m:t>2</m:t>
                        </m:r>
                      </m:sub>
                    </m:sSub>
                    <m:r>
                      <a:rPr lang="en-US" i="1">
                        <a:latin typeface="Cambria Math" panose="02040503050406030204" pitchFamily="18" charset="0"/>
                      </a:rPr>
                      <m:t>𝑃</m:t>
                    </m:r>
                  </m:oMath>
                </a14:m>
                <a:r>
                  <a:rPr lang="en-US" dirty="0"/>
                  <a:t> rounds</a:t>
                </a:r>
              </a:p>
            </p:txBody>
          </p:sp>
        </mc:Choice>
        <mc:Fallback xmlns="">
          <p:sp>
            <p:nvSpPr>
              <p:cNvPr id="27" name="TextBox 26"/>
              <p:cNvSpPr txBox="1">
                <a:spLocks noRot="1" noChangeAspect="1" noMove="1" noResize="1" noEditPoints="1" noAdjustHandles="1" noChangeArrowheads="1" noChangeShapeType="1" noTextEdit="1"/>
              </p:cNvSpPr>
              <p:nvPr/>
            </p:nvSpPr>
            <p:spPr>
              <a:xfrm>
                <a:off x="1835575" y="1513258"/>
                <a:ext cx="1883529" cy="369332"/>
              </a:xfrm>
              <a:prstGeom prst="rect">
                <a:avLst/>
              </a:prstGeom>
              <a:blipFill>
                <a:blip r:embed="rId2"/>
                <a:stretch>
                  <a:fillRect t="-8197" r="-2265" b="-24590"/>
                </a:stretch>
              </a:blipFill>
            </p:spPr>
            <p:txBody>
              <a:bodyPr/>
              <a:lstStyle/>
              <a:p>
                <a:r>
                  <a:rPr lang="en-US">
                    <a:noFill/>
                  </a:rPr>
                  <a:t> </a:t>
                </a:r>
              </a:p>
            </p:txBody>
          </p:sp>
        </mc:Fallback>
      </mc:AlternateContent>
      <p:sp>
        <p:nvSpPr>
          <p:cNvPr id="28" name="Oval 27"/>
          <p:cNvSpPr/>
          <p:nvPr/>
        </p:nvSpPr>
        <p:spPr bwMode="auto">
          <a:xfrm>
            <a:off x="4311412" y="2293929"/>
            <a:ext cx="147277" cy="146304"/>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9" name="Oval 28"/>
          <p:cNvSpPr/>
          <p:nvPr/>
        </p:nvSpPr>
        <p:spPr bwMode="auto">
          <a:xfrm>
            <a:off x="5057716" y="2293929"/>
            <a:ext cx="147277" cy="146304"/>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30" name="Oval 29"/>
          <p:cNvSpPr/>
          <p:nvPr/>
        </p:nvSpPr>
        <p:spPr bwMode="auto">
          <a:xfrm>
            <a:off x="5804020" y="2293929"/>
            <a:ext cx="147277" cy="146304"/>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31" name="Oval 30"/>
          <p:cNvSpPr/>
          <p:nvPr/>
        </p:nvSpPr>
        <p:spPr bwMode="auto">
          <a:xfrm>
            <a:off x="6550324" y="2293929"/>
            <a:ext cx="147277" cy="146304"/>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32" name="Oval 31"/>
          <p:cNvSpPr/>
          <p:nvPr/>
        </p:nvSpPr>
        <p:spPr bwMode="auto">
          <a:xfrm>
            <a:off x="7296628" y="2293929"/>
            <a:ext cx="147277" cy="146304"/>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33" name="Oval 32"/>
          <p:cNvSpPr/>
          <p:nvPr/>
        </p:nvSpPr>
        <p:spPr bwMode="auto">
          <a:xfrm>
            <a:off x="4311412" y="3206496"/>
            <a:ext cx="147277" cy="146304"/>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34" name="Oval 33"/>
          <p:cNvSpPr/>
          <p:nvPr/>
        </p:nvSpPr>
        <p:spPr bwMode="auto">
          <a:xfrm>
            <a:off x="5057716" y="3206496"/>
            <a:ext cx="147277" cy="146304"/>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35" name="Oval 34"/>
          <p:cNvSpPr/>
          <p:nvPr/>
        </p:nvSpPr>
        <p:spPr bwMode="auto">
          <a:xfrm>
            <a:off x="5804020" y="3206496"/>
            <a:ext cx="147277" cy="146304"/>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36" name="Oval 35"/>
          <p:cNvSpPr/>
          <p:nvPr/>
        </p:nvSpPr>
        <p:spPr bwMode="auto">
          <a:xfrm>
            <a:off x="6550324" y="3206496"/>
            <a:ext cx="147277" cy="146304"/>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37" name="Oval 36"/>
          <p:cNvSpPr/>
          <p:nvPr/>
        </p:nvSpPr>
        <p:spPr bwMode="auto">
          <a:xfrm>
            <a:off x="7296628" y="3206496"/>
            <a:ext cx="147277" cy="146304"/>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38" name="Oval 37"/>
          <p:cNvSpPr/>
          <p:nvPr/>
        </p:nvSpPr>
        <p:spPr bwMode="auto">
          <a:xfrm>
            <a:off x="4311412" y="5173671"/>
            <a:ext cx="147277" cy="146304"/>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39" name="Oval 38"/>
          <p:cNvSpPr/>
          <p:nvPr/>
        </p:nvSpPr>
        <p:spPr bwMode="auto">
          <a:xfrm>
            <a:off x="5057716" y="5173671"/>
            <a:ext cx="147277" cy="146304"/>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40" name="Oval 39"/>
          <p:cNvSpPr/>
          <p:nvPr/>
        </p:nvSpPr>
        <p:spPr bwMode="auto">
          <a:xfrm>
            <a:off x="5804020" y="5173671"/>
            <a:ext cx="147277" cy="146304"/>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41" name="Oval 40"/>
          <p:cNvSpPr/>
          <p:nvPr/>
        </p:nvSpPr>
        <p:spPr bwMode="auto">
          <a:xfrm>
            <a:off x="6550324" y="5173671"/>
            <a:ext cx="147277" cy="146304"/>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42" name="Oval 41"/>
          <p:cNvSpPr/>
          <p:nvPr/>
        </p:nvSpPr>
        <p:spPr bwMode="auto">
          <a:xfrm>
            <a:off x="7296628" y="5173671"/>
            <a:ext cx="147277" cy="146304"/>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55" name="Oval 54"/>
          <p:cNvSpPr/>
          <p:nvPr/>
        </p:nvSpPr>
        <p:spPr bwMode="auto">
          <a:xfrm>
            <a:off x="4314054" y="4273296"/>
            <a:ext cx="147277" cy="146304"/>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56" name="Oval 55"/>
          <p:cNvSpPr/>
          <p:nvPr/>
        </p:nvSpPr>
        <p:spPr bwMode="auto">
          <a:xfrm>
            <a:off x="5060358" y="4273296"/>
            <a:ext cx="147277" cy="146304"/>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57" name="Oval 56"/>
          <p:cNvSpPr/>
          <p:nvPr/>
        </p:nvSpPr>
        <p:spPr bwMode="auto">
          <a:xfrm>
            <a:off x="5806662" y="4273296"/>
            <a:ext cx="147277" cy="146304"/>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58" name="Oval 57"/>
          <p:cNvSpPr/>
          <p:nvPr/>
        </p:nvSpPr>
        <p:spPr bwMode="auto">
          <a:xfrm>
            <a:off x="6552966" y="4273296"/>
            <a:ext cx="147277" cy="146304"/>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59" name="Oval 58"/>
          <p:cNvSpPr/>
          <p:nvPr/>
        </p:nvSpPr>
        <p:spPr bwMode="auto">
          <a:xfrm>
            <a:off x="7299270" y="4273296"/>
            <a:ext cx="147277" cy="146304"/>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cxnSp>
        <p:nvCxnSpPr>
          <p:cNvPr id="73" name="Straight Arrow Connector 72"/>
          <p:cNvCxnSpPr/>
          <p:nvPr/>
        </p:nvCxnSpPr>
        <p:spPr bwMode="auto">
          <a:xfrm flipH="1">
            <a:off x="4385050" y="2038325"/>
            <a:ext cx="0" cy="255604"/>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74" name="Straight Arrow Connector 73"/>
          <p:cNvCxnSpPr/>
          <p:nvPr/>
        </p:nvCxnSpPr>
        <p:spPr bwMode="auto">
          <a:xfrm flipH="1">
            <a:off x="5131354" y="2057401"/>
            <a:ext cx="0" cy="236529"/>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75" name="Straight Arrow Connector 74"/>
          <p:cNvCxnSpPr/>
          <p:nvPr/>
        </p:nvCxnSpPr>
        <p:spPr bwMode="auto">
          <a:xfrm flipH="1">
            <a:off x="5876926" y="2057401"/>
            <a:ext cx="0" cy="236529"/>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76" name="Straight Arrow Connector 75"/>
          <p:cNvCxnSpPr/>
          <p:nvPr/>
        </p:nvCxnSpPr>
        <p:spPr bwMode="auto">
          <a:xfrm flipH="1">
            <a:off x="6622498" y="2057401"/>
            <a:ext cx="0" cy="236529"/>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77" name="Straight Arrow Connector 76"/>
          <p:cNvCxnSpPr/>
          <p:nvPr/>
        </p:nvCxnSpPr>
        <p:spPr bwMode="auto">
          <a:xfrm flipH="1">
            <a:off x="7368070" y="2057401"/>
            <a:ext cx="0" cy="236529"/>
          </a:xfrm>
          <a:prstGeom prst="straightConnector1">
            <a:avLst/>
          </a:prstGeom>
          <a:solidFill>
            <a:schemeClr val="bg1"/>
          </a:solidFill>
          <a:ln w="25400" cap="flat" cmpd="sng" algn="ctr">
            <a:solidFill>
              <a:schemeClr val="bg2"/>
            </a:solidFill>
            <a:prstDash val="solid"/>
            <a:round/>
            <a:headEnd type="none" w="med" len="med"/>
            <a:tailEnd type="triangle"/>
          </a:ln>
          <a:effectLst/>
        </p:spPr>
      </p:cxnSp>
    </p:spTree>
    <p:extLst>
      <p:ext uri="{BB962C8B-B14F-4D97-AF65-F5344CB8AC3E}">
        <p14:creationId xmlns:p14="http://schemas.microsoft.com/office/powerpoint/2010/main" val="107269833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 name="Rectangle 51">
            <a:extLst>
              <a:ext uri="{FF2B5EF4-FFF2-40B4-BE49-F238E27FC236}">
                <a16:creationId xmlns:a16="http://schemas.microsoft.com/office/drawing/2014/main" id="{1D734EB7-6C21-46B9-A582-0A4F7D0CA4AB}"/>
              </a:ext>
            </a:extLst>
          </p:cNvPr>
          <p:cNvSpPr/>
          <p:nvPr/>
        </p:nvSpPr>
        <p:spPr>
          <a:xfrm>
            <a:off x="3913178" y="836753"/>
            <a:ext cx="4002566" cy="583535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Rectangle 64"/>
          <p:cNvSpPr/>
          <p:nvPr/>
        </p:nvSpPr>
        <p:spPr bwMode="auto">
          <a:xfrm>
            <a:off x="3980768" y="2133600"/>
            <a:ext cx="3867832" cy="3276996"/>
          </a:xfrm>
          <a:prstGeom prst="rect">
            <a:avLst/>
          </a:prstGeom>
          <a:solidFill>
            <a:schemeClr val="accent2"/>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 name="Title 1"/>
          <p:cNvSpPr>
            <a:spLocks noGrp="1"/>
          </p:cNvSpPr>
          <p:nvPr>
            <p:ph type="title"/>
          </p:nvPr>
        </p:nvSpPr>
        <p:spPr/>
        <p:txBody>
          <a:bodyPr>
            <a:normAutofit/>
          </a:bodyPr>
          <a:lstStyle/>
          <a:p>
            <a:r>
              <a:rPr lang="en-US" dirty="0"/>
              <a:t>Dissemination Barrier with P=5</a:t>
            </a:r>
          </a:p>
        </p:txBody>
      </p:sp>
      <p:grpSp>
        <p:nvGrpSpPr>
          <p:cNvPr id="4" name="Group 3"/>
          <p:cNvGrpSpPr/>
          <p:nvPr/>
        </p:nvGrpSpPr>
        <p:grpSpPr>
          <a:xfrm>
            <a:off x="4123984" y="737673"/>
            <a:ext cx="3581400" cy="1300652"/>
            <a:chOff x="2456768" y="1841937"/>
            <a:chExt cx="2743860" cy="1897116"/>
          </a:xfrm>
        </p:grpSpPr>
        <p:sp>
          <p:nvSpPr>
            <p:cNvPr id="5" name="Freeform 4"/>
            <p:cNvSpPr/>
            <p:nvPr/>
          </p:nvSpPr>
          <p:spPr bwMode="auto">
            <a:xfrm>
              <a:off x="2456768" y="1841937"/>
              <a:ext cx="400028" cy="159757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6" name="Freeform 5"/>
            <p:cNvSpPr/>
            <p:nvPr/>
          </p:nvSpPr>
          <p:spPr bwMode="auto">
            <a:xfrm>
              <a:off x="3042726" y="2215054"/>
              <a:ext cx="400028" cy="990600"/>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7" name="Freeform 6"/>
            <p:cNvSpPr/>
            <p:nvPr/>
          </p:nvSpPr>
          <p:spPr bwMode="auto">
            <a:xfrm>
              <a:off x="3628684" y="1986454"/>
              <a:ext cx="400028" cy="1752599"/>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8" name="Freeform 7"/>
            <p:cNvSpPr/>
            <p:nvPr/>
          </p:nvSpPr>
          <p:spPr bwMode="auto">
            <a:xfrm>
              <a:off x="4214642" y="1841937"/>
              <a:ext cx="400028" cy="1516117"/>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9" name="Freeform 8"/>
            <p:cNvSpPr/>
            <p:nvPr/>
          </p:nvSpPr>
          <p:spPr bwMode="auto">
            <a:xfrm>
              <a:off x="4800600" y="1986454"/>
              <a:ext cx="400028" cy="1219200"/>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grpSp>
      <p:sp>
        <p:nvSpPr>
          <p:cNvPr id="14" name="TextBox 13"/>
          <p:cNvSpPr txBox="1"/>
          <p:nvPr/>
        </p:nvSpPr>
        <p:spPr>
          <a:xfrm>
            <a:off x="2826295" y="3615199"/>
            <a:ext cx="829073" cy="369332"/>
          </a:xfrm>
          <a:prstGeom prst="rect">
            <a:avLst/>
          </a:prstGeom>
          <a:noFill/>
        </p:spPr>
        <p:txBody>
          <a:bodyPr wrap="none" rtlCol="0">
            <a:spAutoFit/>
          </a:bodyPr>
          <a:lstStyle/>
          <a:p>
            <a:r>
              <a:rPr lang="en-US" dirty="0"/>
              <a:t>Barrier</a:t>
            </a:r>
          </a:p>
        </p:txBody>
      </p:sp>
      <mc:AlternateContent xmlns:mc="http://schemas.openxmlformats.org/markup-compatibility/2006" xmlns:a14="http://schemas.microsoft.com/office/drawing/2010/main">
        <mc:Choice Requires="a14">
          <p:sp>
            <p:nvSpPr>
              <p:cNvPr id="27" name="TextBox 26"/>
              <p:cNvSpPr txBox="1"/>
              <p:nvPr/>
            </p:nvSpPr>
            <p:spPr>
              <a:xfrm>
                <a:off x="1835575" y="1513258"/>
                <a:ext cx="1883529" cy="369332"/>
              </a:xfrm>
              <a:prstGeom prst="rect">
                <a:avLst/>
              </a:prstGeom>
              <a:noFill/>
            </p:spPr>
            <p:txBody>
              <a:bodyPr wrap="none" rtlCol="0">
                <a:spAutoFit/>
              </a:bodyPr>
              <a:lstStyle/>
              <a:p>
                <a14:m>
                  <m:oMath xmlns:m="http://schemas.openxmlformats.org/officeDocument/2006/math">
                    <m:r>
                      <a:rPr lang="en-US" i="1">
                        <a:latin typeface="Cambria Math" panose="02040503050406030204" pitchFamily="18" charset="0"/>
                      </a:rPr>
                      <m:t>3=</m:t>
                    </m:r>
                    <m:sSub>
                      <m:sSubPr>
                        <m:ctrlPr>
                          <a:rPr lang="en-US" i="1">
                            <a:latin typeface="Cambria Math" panose="02040503050406030204" pitchFamily="18" charset="0"/>
                          </a:rPr>
                        </m:ctrlPr>
                      </m:sSubPr>
                      <m:e>
                        <m:r>
                          <m:rPr>
                            <m:sty m:val="p"/>
                          </m:rPr>
                          <a:rPr lang="en-US">
                            <a:latin typeface="Cambria Math" panose="02040503050406030204" pitchFamily="18" charset="0"/>
                          </a:rPr>
                          <m:t>log</m:t>
                        </m:r>
                      </m:e>
                      <m:sub>
                        <m:r>
                          <a:rPr lang="en-US" i="1">
                            <a:latin typeface="Cambria Math" panose="02040503050406030204" pitchFamily="18" charset="0"/>
                          </a:rPr>
                          <m:t>2</m:t>
                        </m:r>
                      </m:sub>
                    </m:sSub>
                    <m:r>
                      <a:rPr lang="en-US" i="1">
                        <a:latin typeface="Cambria Math" panose="02040503050406030204" pitchFamily="18" charset="0"/>
                      </a:rPr>
                      <m:t>𝑃</m:t>
                    </m:r>
                  </m:oMath>
                </a14:m>
                <a:r>
                  <a:rPr lang="en-US" dirty="0"/>
                  <a:t> rounds</a:t>
                </a:r>
              </a:p>
            </p:txBody>
          </p:sp>
        </mc:Choice>
        <mc:Fallback xmlns="">
          <p:sp>
            <p:nvSpPr>
              <p:cNvPr id="27" name="TextBox 26"/>
              <p:cNvSpPr txBox="1">
                <a:spLocks noRot="1" noChangeAspect="1" noMove="1" noResize="1" noEditPoints="1" noAdjustHandles="1" noChangeArrowheads="1" noChangeShapeType="1" noTextEdit="1"/>
              </p:cNvSpPr>
              <p:nvPr/>
            </p:nvSpPr>
            <p:spPr>
              <a:xfrm>
                <a:off x="1835575" y="1513258"/>
                <a:ext cx="1883529" cy="369332"/>
              </a:xfrm>
              <a:prstGeom prst="rect">
                <a:avLst/>
              </a:prstGeom>
              <a:blipFill>
                <a:blip r:embed="rId2"/>
                <a:stretch>
                  <a:fillRect t="-8197" r="-2265" b="-24590"/>
                </a:stretch>
              </a:blipFill>
            </p:spPr>
            <p:txBody>
              <a:bodyPr/>
              <a:lstStyle/>
              <a:p>
                <a:r>
                  <a:rPr lang="en-US">
                    <a:noFill/>
                  </a:rPr>
                  <a:t> </a:t>
                </a:r>
              </a:p>
            </p:txBody>
          </p:sp>
        </mc:Fallback>
      </mc:AlternateContent>
      <p:sp>
        <p:nvSpPr>
          <p:cNvPr id="28" name="Oval 27"/>
          <p:cNvSpPr/>
          <p:nvPr/>
        </p:nvSpPr>
        <p:spPr bwMode="auto">
          <a:xfrm>
            <a:off x="4311412" y="2293929"/>
            <a:ext cx="147277" cy="146304"/>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9" name="Oval 28"/>
          <p:cNvSpPr/>
          <p:nvPr/>
        </p:nvSpPr>
        <p:spPr bwMode="auto">
          <a:xfrm>
            <a:off x="5057716" y="2293929"/>
            <a:ext cx="147277" cy="146304"/>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30" name="Oval 29"/>
          <p:cNvSpPr/>
          <p:nvPr/>
        </p:nvSpPr>
        <p:spPr bwMode="auto">
          <a:xfrm>
            <a:off x="5804020" y="2293929"/>
            <a:ext cx="147277" cy="146304"/>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31" name="Oval 30"/>
          <p:cNvSpPr/>
          <p:nvPr/>
        </p:nvSpPr>
        <p:spPr bwMode="auto">
          <a:xfrm>
            <a:off x="6550324" y="2293929"/>
            <a:ext cx="147277" cy="146304"/>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32" name="Oval 31"/>
          <p:cNvSpPr/>
          <p:nvPr/>
        </p:nvSpPr>
        <p:spPr bwMode="auto">
          <a:xfrm>
            <a:off x="7296628" y="2293929"/>
            <a:ext cx="147277" cy="146304"/>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33" name="Oval 32"/>
          <p:cNvSpPr/>
          <p:nvPr/>
        </p:nvSpPr>
        <p:spPr bwMode="auto">
          <a:xfrm>
            <a:off x="4311412" y="3206496"/>
            <a:ext cx="147277" cy="146304"/>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34" name="Oval 33"/>
          <p:cNvSpPr/>
          <p:nvPr/>
        </p:nvSpPr>
        <p:spPr bwMode="auto">
          <a:xfrm>
            <a:off x="5057716" y="3206496"/>
            <a:ext cx="147277" cy="146304"/>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35" name="Oval 34"/>
          <p:cNvSpPr/>
          <p:nvPr/>
        </p:nvSpPr>
        <p:spPr bwMode="auto">
          <a:xfrm>
            <a:off x="5804020" y="3206496"/>
            <a:ext cx="147277" cy="146304"/>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36" name="Oval 35"/>
          <p:cNvSpPr/>
          <p:nvPr/>
        </p:nvSpPr>
        <p:spPr bwMode="auto">
          <a:xfrm>
            <a:off x="6550324" y="3206496"/>
            <a:ext cx="147277" cy="146304"/>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37" name="Oval 36"/>
          <p:cNvSpPr/>
          <p:nvPr/>
        </p:nvSpPr>
        <p:spPr bwMode="auto">
          <a:xfrm>
            <a:off x="7296628" y="3206496"/>
            <a:ext cx="147277" cy="146304"/>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38" name="Oval 37"/>
          <p:cNvSpPr/>
          <p:nvPr/>
        </p:nvSpPr>
        <p:spPr bwMode="auto">
          <a:xfrm>
            <a:off x="4311412" y="5173671"/>
            <a:ext cx="147277" cy="146304"/>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39" name="Oval 38"/>
          <p:cNvSpPr/>
          <p:nvPr/>
        </p:nvSpPr>
        <p:spPr bwMode="auto">
          <a:xfrm>
            <a:off x="5057716" y="5173671"/>
            <a:ext cx="147277" cy="146304"/>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40" name="Oval 39"/>
          <p:cNvSpPr/>
          <p:nvPr/>
        </p:nvSpPr>
        <p:spPr bwMode="auto">
          <a:xfrm>
            <a:off x="5804020" y="5173671"/>
            <a:ext cx="147277" cy="146304"/>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41" name="Oval 40"/>
          <p:cNvSpPr/>
          <p:nvPr/>
        </p:nvSpPr>
        <p:spPr bwMode="auto">
          <a:xfrm>
            <a:off x="6550324" y="5173671"/>
            <a:ext cx="147277" cy="146304"/>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42" name="Oval 41"/>
          <p:cNvSpPr/>
          <p:nvPr/>
        </p:nvSpPr>
        <p:spPr bwMode="auto">
          <a:xfrm>
            <a:off x="7296628" y="5173671"/>
            <a:ext cx="147277" cy="146304"/>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cxnSp>
        <p:nvCxnSpPr>
          <p:cNvPr id="44" name="Straight Arrow Connector 43"/>
          <p:cNvCxnSpPr>
            <a:endCxn id="34" idx="1"/>
          </p:cNvCxnSpPr>
          <p:nvPr/>
        </p:nvCxnSpPr>
        <p:spPr bwMode="auto">
          <a:xfrm>
            <a:off x="4395835" y="2480250"/>
            <a:ext cx="683449" cy="747673"/>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46" name="Straight Arrow Connector 45"/>
          <p:cNvCxnSpPr>
            <a:endCxn id="35" idx="1"/>
          </p:cNvCxnSpPr>
          <p:nvPr/>
        </p:nvCxnSpPr>
        <p:spPr bwMode="auto">
          <a:xfrm>
            <a:off x="5142139" y="2480250"/>
            <a:ext cx="683449" cy="747673"/>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49" name="Straight Arrow Connector 48"/>
          <p:cNvCxnSpPr>
            <a:endCxn id="36" idx="1"/>
          </p:cNvCxnSpPr>
          <p:nvPr/>
        </p:nvCxnSpPr>
        <p:spPr bwMode="auto">
          <a:xfrm>
            <a:off x="5888443" y="2480250"/>
            <a:ext cx="683449" cy="747673"/>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50" name="Straight Arrow Connector 49"/>
          <p:cNvCxnSpPr>
            <a:endCxn id="37" idx="1"/>
          </p:cNvCxnSpPr>
          <p:nvPr/>
        </p:nvCxnSpPr>
        <p:spPr bwMode="auto">
          <a:xfrm>
            <a:off x="6634747" y="2480250"/>
            <a:ext cx="683449" cy="747673"/>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51" name="Straight Arrow Connector 50"/>
          <p:cNvCxnSpPr>
            <a:stCxn id="32" idx="3"/>
            <a:endCxn id="33" idx="7"/>
          </p:cNvCxnSpPr>
          <p:nvPr/>
        </p:nvCxnSpPr>
        <p:spPr bwMode="auto">
          <a:xfrm flipH="1">
            <a:off x="4437121" y="2418808"/>
            <a:ext cx="2881075" cy="809115"/>
          </a:xfrm>
          <a:prstGeom prst="straightConnector1">
            <a:avLst/>
          </a:prstGeom>
          <a:solidFill>
            <a:schemeClr val="bg1"/>
          </a:solidFill>
          <a:ln w="25400" cap="flat" cmpd="sng" algn="ctr">
            <a:solidFill>
              <a:schemeClr val="tx1"/>
            </a:solidFill>
            <a:prstDash val="solid"/>
            <a:round/>
            <a:headEnd type="none" w="med" len="med"/>
            <a:tailEnd type="triangle"/>
          </a:ln>
          <a:effectLst/>
        </p:spPr>
      </p:cxnSp>
      <p:sp>
        <p:nvSpPr>
          <p:cNvPr id="55" name="Oval 54"/>
          <p:cNvSpPr/>
          <p:nvPr/>
        </p:nvSpPr>
        <p:spPr bwMode="auto">
          <a:xfrm>
            <a:off x="4314054" y="4273296"/>
            <a:ext cx="147277" cy="146304"/>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56" name="Oval 55"/>
          <p:cNvSpPr/>
          <p:nvPr/>
        </p:nvSpPr>
        <p:spPr bwMode="auto">
          <a:xfrm>
            <a:off x="5060358" y="4273296"/>
            <a:ext cx="147277" cy="146304"/>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57" name="Oval 56"/>
          <p:cNvSpPr/>
          <p:nvPr/>
        </p:nvSpPr>
        <p:spPr bwMode="auto">
          <a:xfrm>
            <a:off x="5806662" y="4273296"/>
            <a:ext cx="147277" cy="146304"/>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58" name="Oval 57"/>
          <p:cNvSpPr/>
          <p:nvPr/>
        </p:nvSpPr>
        <p:spPr bwMode="auto">
          <a:xfrm>
            <a:off x="6552966" y="4273296"/>
            <a:ext cx="147277" cy="146304"/>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59" name="Oval 58"/>
          <p:cNvSpPr/>
          <p:nvPr/>
        </p:nvSpPr>
        <p:spPr bwMode="auto">
          <a:xfrm>
            <a:off x="7299270" y="4273296"/>
            <a:ext cx="147277" cy="146304"/>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mc:AlternateContent xmlns:mc="http://schemas.openxmlformats.org/markup-compatibility/2006" xmlns:a14="http://schemas.microsoft.com/office/drawing/2010/main">
        <mc:Choice Requires="a14">
          <p:sp>
            <p:nvSpPr>
              <p:cNvPr id="106" name="TextBox 105"/>
              <p:cNvSpPr txBox="1"/>
              <p:nvPr/>
            </p:nvSpPr>
            <p:spPr>
              <a:xfrm>
                <a:off x="7941566" y="2608354"/>
                <a:ext cx="2334229" cy="369332"/>
              </a:xfrm>
              <a:prstGeom prst="rect">
                <a:avLst/>
              </a:prstGeom>
              <a:noFill/>
            </p:spPr>
            <p:txBody>
              <a:bodyPr wrap="none" rtlCol="0">
                <a:spAutoFit/>
              </a:bodyPr>
              <a:lstStyle/>
              <a:p>
                <a:r>
                  <a:rPr lang="en-US" dirty="0"/>
                  <a:t>Round 1: offset </a:t>
                </a:r>
                <a14:m>
                  <m:oMath xmlns:m="http://schemas.openxmlformats.org/officeDocument/2006/math">
                    <m:sSup>
                      <m:sSupPr>
                        <m:ctrlPr>
                          <a:rPr lang="en-US" i="1">
                            <a:latin typeface="Cambria Math" panose="02040503050406030204" pitchFamily="18" charset="0"/>
                          </a:rPr>
                        </m:ctrlPr>
                      </m:sSupPr>
                      <m:e>
                        <m:r>
                          <a:rPr lang="en-US" i="1">
                            <a:latin typeface="Cambria Math" panose="02040503050406030204" pitchFamily="18" charset="0"/>
                          </a:rPr>
                          <m:t>2</m:t>
                        </m:r>
                      </m:e>
                      <m:sup>
                        <m:r>
                          <a:rPr lang="en-US" i="1">
                            <a:latin typeface="Cambria Math" panose="02040503050406030204" pitchFamily="18" charset="0"/>
                          </a:rPr>
                          <m:t>0</m:t>
                        </m:r>
                      </m:sup>
                    </m:sSup>
                    <m:r>
                      <a:rPr lang="en-US" i="1">
                        <a:latin typeface="Cambria Math" panose="02040503050406030204" pitchFamily="18" charset="0"/>
                      </a:rPr>
                      <m:t>=1</m:t>
                    </m:r>
                  </m:oMath>
                </a14:m>
                <a:endParaRPr lang="en-US" dirty="0"/>
              </a:p>
            </p:txBody>
          </p:sp>
        </mc:Choice>
        <mc:Fallback xmlns="">
          <p:sp>
            <p:nvSpPr>
              <p:cNvPr id="106" name="TextBox 105"/>
              <p:cNvSpPr txBox="1">
                <a:spLocks noRot="1" noChangeAspect="1" noMove="1" noResize="1" noEditPoints="1" noAdjustHandles="1" noChangeArrowheads="1" noChangeShapeType="1" noTextEdit="1"/>
              </p:cNvSpPr>
              <p:nvPr/>
            </p:nvSpPr>
            <p:spPr>
              <a:xfrm>
                <a:off x="7941566" y="2608354"/>
                <a:ext cx="2334229" cy="369332"/>
              </a:xfrm>
              <a:prstGeom prst="rect">
                <a:avLst/>
              </a:prstGeom>
              <a:blipFill>
                <a:blip r:embed="rId3"/>
                <a:stretch>
                  <a:fillRect l="-2350" t="-10000" b="-26667"/>
                </a:stretch>
              </a:blipFill>
            </p:spPr>
            <p:txBody>
              <a:bodyPr/>
              <a:lstStyle/>
              <a:p>
                <a:r>
                  <a:rPr lang="en-US">
                    <a:noFill/>
                  </a:rPr>
                  <a:t> </a:t>
                </a:r>
              </a:p>
            </p:txBody>
          </p:sp>
        </mc:Fallback>
      </mc:AlternateContent>
      <p:cxnSp>
        <p:nvCxnSpPr>
          <p:cNvPr id="66" name="Straight Arrow Connector 65"/>
          <p:cNvCxnSpPr/>
          <p:nvPr/>
        </p:nvCxnSpPr>
        <p:spPr bwMode="auto">
          <a:xfrm flipH="1">
            <a:off x="4385050" y="2455901"/>
            <a:ext cx="0" cy="731520"/>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67" name="Straight Arrow Connector 66"/>
          <p:cNvCxnSpPr/>
          <p:nvPr/>
        </p:nvCxnSpPr>
        <p:spPr bwMode="auto">
          <a:xfrm flipH="1">
            <a:off x="5131354" y="2474976"/>
            <a:ext cx="0" cy="731520"/>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68" name="Straight Arrow Connector 67"/>
          <p:cNvCxnSpPr/>
          <p:nvPr/>
        </p:nvCxnSpPr>
        <p:spPr bwMode="auto">
          <a:xfrm flipH="1">
            <a:off x="5876926" y="2474976"/>
            <a:ext cx="0" cy="731520"/>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69" name="Straight Arrow Connector 68"/>
          <p:cNvCxnSpPr/>
          <p:nvPr/>
        </p:nvCxnSpPr>
        <p:spPr bwMode="auto">
          <a:xfrm flipH="1">
            <a:off x="6622498" y="2474976"/>
            <a:ext cx="0" cy="731520"/>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70" name="Straight Arrow Connector 69"/>
          <p:cNvCxnSpPr/>
          <p:nvPr/>
        </p:nvCxnSpPr>
        <p:spPr bwMode="auto">
          <a:xfrm flipH="1">
            <a:off x="7368070" y="2474976"/>
            <a:ext cx="0" cy="731520"/>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77" name="Straight Arrow Connector 76"/>
          <p:cNvCxnSpPr/>
          <p:nvPr/>
        </p:nvCxnSpPr>
        <p:spPr bwMode="auto">
          <a:xfrm flipH="1">
            <a:off x="4385050" y="2038325"/>
            <a:ext cx="0" cy="255604"/>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78" name="Straight Arrow Connector 77"/>
          <p:cNvCxnSpPr/>
          <p:nvPr/>
        </p:nvCxnSpPr>
        <p:spPr bwMode="auto">
          <a:xfrm flipH="1">
            <a:off x="5131354" y="2057401"/>
            <a:ext cx="0" cy="236529"/>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80" name="Straight Arrow Connector 79"/>
          <p:cNvCxnSpPr/>
          <p:nvPr/>
        </p:nvCxnSpPr>
        <p:spPr bwMode="auto">
          <a:xfrm flipH="1">
            <a:off x="5876926" y="2057401"/>
            <a:ext cx="0" cy="236529"/>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81" name="Straight Arrow Connector 80"/>
          <p:cNvCxnSpPr/>
          <p:nvPr/>
        </p:nvCxnSpPr>
        <p:spPr bwMode="auto">
          <a:xfrm flipH="1">
            <a:off x="6622498" y="2057401"/>
            <a:ext cx="0" cy="236529"/>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83" name="Straight Arrow Connector 82"/>
          <p:cNvCxnSpPr/>
          <p:nvPr/>
        </p:nvCxnSpPr>
        <p:spPr bwMode="auto">
          <a:xfrm flipH="1">
            <a:off x="7368070" y="2057401"/>
            <a:ext cx="0" cy="236529"/>
          </a:xfrm>
          <a:prstGeom prst="straightConnector1">
            <a:avLst/>
          </a:prstGeom>
          <a:solidFill>
            <a:schemeClr val="bg1"/>
          </a:solidFill>
          <a:ln w="25400" cap="flat" cmpd="sng" algn="ctr">
            <a:solidFill>
              <a:schemeClr val="bg2"/>
            </a:solidFill>
            <a:prstDash val="solid"/>
            <a:round/>
            <a:headEnd type="none" w="med" len="med"/>
            <a:tailEnd type="triangle"/>
          </a:ln>
          <a:effectLst/>
        </p:spPr>
      </p:cxnSp>
    </p:spTree>
    <p:extLst>
      <p:ext uri="{BB962C8B-B14F-4D97-AF65-F5344CB8AC3E}">
        <p14:creationId xmlns:p14="http://schemas.microsoft.com/office/powerpoint/2010/main" val="381996193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 name="Rectangle 59">
            <a:extLst>
              <a:ext uri="{FF2B5EF4-FFF2-40B4-BE49-F238E27FC236}">
                <a16:creationId xmlns:a16="http://schemas.microsoft.com/office/drawing/2014/main" id="{28BD3BBC-4C7D-4758-8FC7-8B3396E4D33A}"/>
              </a:ext>
            </a:extLst>
          </p:cNvPr>
          <p:cNvSpPr/>
          <p:nvPr/>
        </p:nvSpPr>
        <p:spPr>
          <a:xfrm>
            <a:off x="3913178" y="836753"/>
            <a:ext cx="4002566" cy="583535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Rectangle 61"/>
          <p:cNvSpPr/>
          <p:nvPr/>
        </p:nvSpPr>
        <p:spPr bwMode="auto">
          <a:xfrm>
            <a:off x="3980768" y="2133600"/>
            <a:ext cx="3867832" cy="3276996"/>
          </a:xfrm>
          <a:prstGeom prst="rect">
            <a:avLst/>
          </a:prstGeom>
          <a:solidFill>
            <a:schemeClr val="accent2"/>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 name="Title 1"/>
          <p:cNvSpPr>
            <a:spLocks noGrp="1"/>
          </p:cNvSpPr>
          <p:nvPr>
            <p:ph type="title"/>
          </p:nvPr>
        </p:nvSpPr>
        <p:spPr/>
        <p:txBody>
          <a:bodyPr>
            <a:normAutofit/>
          </a:bodyPr>
          <a:lstStyle/>
          <a:p>
            <a:r>
              <a:rPr lang="en-US" dirty="0"/>
              <a:t>Dissemination Barrier with P=5</a:t>
            </a:r>
          </a:p>
        </p:txBody>
      </p:sp>
      <p:grpSp>
        <p:nvGrpSpPr>
          <p:cNvPr id="4" name="Group 3"/>
          <p:cNvGrpSpPr/>
          <p:nvPr/>
        </p:nvGrpSpPr>
        <p:grpSpPr>
          <a:xfrm>
            <a:off x="4123984" y="737673"/>
            <a:ext cx="3581400" cy="1300652"/>
            <a:chOff x="2456768" y="1841937"/>
            <a:chExt cx="2743860" cy="1897116"/>
          </a:xfrm>
        </p:grpSpPr>
        <p:sp>
          <p:nvSpPr>
            <p:cNvPr id="5" name="Freeform 4"/>
            <p:cNvSpPr/>
            <p:nvPr/>
          </p:nvSpPr>
          <p:spPr bwMode="auto">
            <a:xfrm>
              <a:off x="2456768" y="1841937"/>
              <a:ext cx="400028" cy="159757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6" name="Freeform 5"/>
            <p:cNvSpPr/>
            <p:nvPr/>
          </p:nvSpPr>
          <p:spPr bwMode="auto">
            <a:xfrm>
              <a:off x="3042726" y="2215054"/>
              <a:ext cx="400028" cy="990600"/>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7" name="Freeform 6"/>
            <p:cNvSpPr/>
            <p:nvPr/>
          </p:nvSpPr>
          <p:spPr bwMode="auto">
            <a:xfrm>
              <a:off x="3628684" y="1986454"/>
              <a:ext cx="400028" cy="1752599"/>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8" name="Freeform 7"/>
            <p:cNvSpPr/>
            <p:nvPr/>
          </p:nvSpPr>
          <p:spPr bwMode="auto">
            <a:xfrm>
              <a:off x="4214642" y="1841937"/>
              <a:ext cx="400028" cy="1516117"/>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9" name="Freeform 8"/>
            <p:cNvSpPr/>
            <p:nvPr/>
          </p:nvSpPr>
          <p:spPr bwMode="auto">
            <a:xfrm>
              <a:off x="4800600" y="1986454"/>
              <a:ext cx="400028" cy="1219200"/>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grpSp>
      <p:sp>
        <p:nvSpPr>
          <p:cNvPr id="14" name="TextBox 13"/>
          <p:cNvSpPr txBox="1"/>
          <p:nvPr/>
        </p:nvSpPr>
        <p:spPr>
          <a:xfrm>
            <a:off x="2826295" y="3615199"/>
            <a:ext cx="829073" cy="369332"/>
          </a:xfrm>
          <a:prstGeom prst="rect">
            <a:avLst/>
          </a:prstGeom>
          <a:noFill/>
        </p:spPr>
        <p:txBody>
          <a:bodyPr wrap="none" rtlCol="0">
            <a:spAutoFit/>
          </a:bodyPr>
          <a:lstStyle/>
          <a:p>
            <a:r>
              <a:rPr lang="en-US" dirty="0"/>
              <a:t>Barrier</a:t>
            </a:r>
          </a:p>
        </p:txBody>
      </p:sp>
      <mc:AlternateContent xmlns:mc="http://schemas.openxmlformats.org/markup-compatibility/2006" xmlns:a14="http://schemas.microsoft.com/office/drawing/2010/main">
        <mc:Choice Requires="a14">
          <p:sp>
            <p:nvSpPr>
              <p:cNvPr id="27" name="TextBox 26"/>
              <p:cNvSpPr txBox="1"/>
              <p:nvPr/>
            </p:nvSpPr>
            <p:spPr>
              <a:xfrm>
                <a:off x="1835575" y="1513258"/>
                <a:ext cx="1883529" cy="369332"/>
              </a:xfrm>
              <a:prstGeom prst="rect">
                <a:avLst/>
              </a:prstGeom>
              <a:noFill/>
            </p:spPr>
            <p:txBody>
              <a:bodyPr wrap="none" rtlCol="0">
                <a:spAutoFit/>
              </a:bodyPr>
              <a:lstStyle/>
              <a:p>
                <a14:m>
                  <m:oMath xmlns:m="http://schemas.openxmlformats.org/officeDocument/2006/math">
                    <m:r>
                      <a:rPr lang="en-US" i="1">
                        <a:latin typeface="Cambria Math" panose="02040503050406030204" pitchFamily="18" charset="0"/>
                      </a:rPr>
                      <m:t>3=</m:t>
                    </m:r>
                    <m:sSub>
                      <m:sSubPr>
                        <m:ctrlPr>
                          <a:rPr lang="en-US" i="1">
                            <a:latin typeface="Cambria Math" panose="02040503050406030204" pitchFamily="18" charset="0"/>
                          </a:rPr>
                        </m:ctrlPr>
                      </m:sSubPr>
                      <m:e>
                        <m:r>
                          <m:rPr>
                            <m:sty m:val="p"/>
                          </m:rPr>
                          <a:rPr lang="en-US">
                            <a:latin typeface="Cambria Math" panose="02040503050406030204" pitchFamily="18" charset="0"/>
                          </a:rPr>
                          <m:t>log</m:t>
                        </m:r>
                      </m:e>
                      <m:sub>
                        <m:r>
                          <a:rPr lang="en-US" i="1">
                            <a:latin typeface="Cambria Math" panose="02040503050406030204" pitchFamily="18" charset="0"/>
                          </a:rPr>
                          <m:t>2</m:t>
                        </m:r>
                      </m:sub>
                    </m:sSub>
                    <m:r>
                      <a:rPr lang="en-US" i="1">
                        <a:latin typeface="Cambria Math" panose="02040503050406030204" pitchFamily="18" charset="0"/>
                      </a:rPr>
                      <m:t>𝑃</m:t>
                    </m:r>
                  </m:oMath>
                </a14:m>
                <a:r>
                  <a:rPr lang="en-US" dirty="0"/>
                  <a:t> rounds</a:t>
                </a:r>
              </a:p>
            </p:txBody>
          </p:sp>
        </mc:Choice>
        <mc:Fallback xmlns="">
          <p:sp>
            <p:nvSpPr>
              <p:cNvPr id="27" name="TextBox 26"/>
              <p:cNvSpPr txBox="1">
                <a:spLocks noRot="1" noChangeAspect="1" noMove="1" noResize="1" noEditPoints="1" noAdjustHandles="1" noChangeArrowheads="1" noChangeShapeType="1" noTextEdit="1"/>
              </p:cNvSpPr>
              <p:nvPr/>
            </p:nvSpPr>
            <p:spPr>
              <a:xfrm>
                <a:off x="1835575" y="1513258"/>
                <a:ext cx="1883529" cy="369332"/>
              </a:xfrm>
              <a:prstGeom prst="rect">
                <a:avLst/>
              </a:prstGeom>
              <a:blipFill>
                <a:blip r:embed="rId2"/>
                <a:stretch>
                  <a:fillRect t="-8197" r="-2265" b="-24590"/>
                </a:stretch>
              </a:blipFill>
            </p:spPr>
            <p:txBody>
              <a:bodyPr/>
              <a:lstStyle/>
              <a:p>
                <a:r>
                  <a:rPr lang="en-US">
                    <a:noFill/>
                  </a:rPr>
                  <a:t> </a:t>
                </a:r>
              </a:p>
            </p:txBody>
          </p:sp>
        </mc:Fallback>
      </mc:AlternateContent>
      <p:sp>
        <p:nvSpPr>
          <p:cNvPr id="28" name="Oval 27"/>
          <p:cNvSpPr/>
          <p:nvPr/>
        </p:nvSpPr>
        <p:spPr bwMode="auto">
          <a:xfrm>
            <a:off x="4311412" y="2293929"/>
            <a:ext cx="147277" cy="146304"/>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9" name="Oval 28"/>
          <p:cNvSpPr/>
          <p:nvPr/>
        </p:nvSpPr>
        <p:spPr bwMode="auto">
          <a:xfrm>
            <a:off x="5057716" y="2293929"/>
            <a:ext cx="147277" cy="146304"/>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30" name="Oval 29"/>
          <p:cNvSpPr/>
          <p:nvPr/>
        </p:nvSpPr>
        <p:spPr bwMode="auto">
          <a:xfrm>
            <a:off x="5804020" y="2293929"/>
            <a:ext cx="147277" cy="146304"/>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31" name="Oval 30"/>
          <p:cNvSpPr/>
          <p:nvPr/>
        </p:nvSpPr>
        <p:spPr bwMode="auto">
          <a:xfrm>
            <a:off x="6550324" y="2293929"/>
            <a:ext cx="147277" cy="146304"/>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32" name="Oval 31"/>
          <p:cNvSpPr/>
          <p:nvPr/>
        </p:nvSpPr>
        <p:spPr bwMode="auto">
          <a:xfrm>
            <a:off x="7296628" y="2293929"/>
            <a:ext cx="147277" cy="146304"/>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33" name="Oval 32"/>
          <p:cNvSpPr/>
          <p:nvPr/>
        </p:nvSpPr>
        <p:spPr bwMode="auto">
          <a:xfrm>
            <a:off x="4311412" y="3206496"/>
            <a:ext cx="147277" cy="146304"/>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34" name="Oval 33"/>
          <p:cNvSpPr/>
          <p:nvPr/>
        </p:nvSpPr>
        <p:spPr bwMode="auto">
          <a:xfrm>
            <a:off x="5057716" y="3206496"/>
            <a:ext cx="147277" cy="146304"/>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35" name="Oval 34"/>
          <p:cNvSpPr/>
          <p:nvPr/>
        </p:nvSpPr>
        <p:spPr bwMode="auto">
          <a:xfrm>
            <a:off x="5804020" y="3206496"/>
            <a:ext cx="147277" cy="146304"/>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36" name="Oval 35"/>
          <p:cNvSpPr/>
          <p:nvPr/>
        </p:nvSpPr>
        <p:spPr bwMode="auto">
          <a:xfrm>
            <a:off x="6550324" y="3206496"/>
            <a:ext cx="147277" cy="146304"/>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37" name="Oval 36"/>
          <p:cNvSpPr/>
          <p:nvPr/>
        </p:nvSpPr>
        <p:spPr bwMode="auto">
          <a:xfrm>
            <a:off x="7296628" y="3206496"/>
            <a:ext cx="147277" cy="146304"/>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38" name="Oval 37"/>
          <p:cNvSpPr/>
          <p:nvPr/>
        </p:nvSpPr>
        <p:spPr bwMode="auto">
          <a:xfrm>
            <a:off x="4311412" y="5173671"/>
            <a:ext cx="147277" cy="146304"/>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39" name="Oval 38"/>
          <p:cNvSpPr/>
          <p:nvPr/>
        </p:nvSpPr>
        <p:spPr bwMode="auto">
          <a:xfrm>
            <a:off x="5057716" y="5173671"/>
            <a:ext cx="147277" cy="146304"/>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40" name="Oval 39"/>
          <p:cNvSpPr/>
          <p:nvPr/>
        </p:nvSpPr>
        <p:spPr bwMode="auto">
          <a:xfrm>
            <a:off x="5804020" y="5173671"/>
            <a:ext cx="147277" cy="146304"/>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41" name="Oval 40"/>
          <p:cNvSpPr/>
          <p:nvPr/>
        </p:nvSpPr>
        <p:spPr bwMode="auto">
          <a:xfrm>
            <a:off x="6550324" y="5173671"/>
            <a:ext cx="147277" cy="146304"/>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42" name="Oval 41"/>
          <p:cNvSpPr/>
          <p:nvPr/>
        </p:nvSpPr>
        <p:spPr bwMode="auto">
          <a:xfrm>
            <a:off x="7296628" y="5173671"/>
            <a:ext cx="147277" cy="146304"/>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cxnSp>
        <p:nvCxnSpPr>
          <p:cNvPr id="44" name="Straight Arrow Connector 43"/>
          <p:cNvCxnSpPr>
            <a:endCxn id="34" idx="1"/>
          </p:cNvCxnSpPr>
          <p:nvPr/>
        </p:nvCxnSpPr>
        <p:spPr bwMode="auto">
          <a:xfrm>
            <a:off x="4395835" y="2480250"/>
            <a:ext cx="683449" cy="747673"/>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46" name="Straight Arrow Connector 45"/>
          <p:cNvCxnSpPr>
            <a:endCxn id="35" idx="1"/>
          </p:cNvCxnSpPr>
          <p:nvPr/>
        </p:nvCxnSpPr>
        <p:spPr bwMode="auto">
          <a:xfrm>
            <a:off x="5142139" y="2480250"/>
            <a:ext cx="683449" cy="747673"/>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49" name="Straight Arrow Connector 48"/>
          <p:cNvCxnSpPr>
            <a:endCxn id="36" idx="1"/>
          </p:cNvCxnSpPr>
          <p:nvPr/>
        </p:nvCxnSpPr>
        <p:spPr bwMode="auto">
          <a:xfrm>
            <a:off x="5888443" y="2480250"/>
            <a:ext cx="683449" cy="747673"/>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50" name="Straight Arrow Connector 49"/>
          <p:cNvCxnSpPr>
            <a:endCxn id="37" idx="1"/>
          </p:cNvCxnSpPr>
          <p:nvPr/>
        </p:nvCxnSpPr>
        <p:spPr bwMode="auto">
          <a:xfrm>
            <a:off x="6634747" y="2480250"/>
            <a:ext cx="683449" cy="747673"/>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51" name="Straight Arrow Connector 50"/>
          <p:cNvCxnSpPr>
            <a:stCxn id="32" idx="3"/>
            <a:endCxn id="33" idx="7"/>
          </p:cNvCxnSpPr>
          <p:nvPr/>
        </p:nvCxnSpPr>
        <p:spPr bwMode="auto">
          <a:xfrm flipH="1">
            <a:off x="4437121" y="2418808"/>
            <a:ext cx="2881075" cy="809115"/>
          </a:xfrm>
          <a:prstGeom prst="straightConnector1">
            <a:avLst/>
          </a:prstGeom>
          <a:solidFill>
            <a:schemeClr val="bg1"/>
          </a:solidFill>
          <a:ln w="25400" cap="flat" cmpd="sng" algn="ctr">
            <a:solidFill>
              <a:schemeClr val="tx1"/>
            </a:solidFill>
            <a:prstDash val="solid"/>
            <a:round/>
            <a:headEnd type="none" w="med" len="med"/>
            <a:tailEnd type="triangle"/>
          </a:ln>
          <a:effectLst/>
        </p:spPr>
      </p:cxnSp>
      <p:sp>
        <p:nvSpPr>
          <p:cNvPr id="55" name="Oval 54"/>
          <p:cNvSpPr/>
          <p:nvPr/>
        </p:nvSpPr>
        <p:spPr bwMode="auto">
          <a:xfrm>
            <a:off x="4314054" y="4273296"/>
            <a:ext cx="147277" cy="146304"/>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56" name="Oval 55"/>
          <p:cNvSpPr/>
          <p:nvPr/>
        </p:nvSpPr>
        <p:spPr bwMode="auto">
          <a:xfrm>
            <a:off x="5060358" y="4273296"/>
            <a:ext cx="147277" cy="146304"/>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57" name="Oval 56"/>
          <p:cNvSpPr/>
          <p:nvPr/>
        </p:nvSpPr>
        <p:spPr bwMode="auto">
          <a:xfrm>
            <a:off x="5806662" y="4273296"/>
            <a:ext cx="147277" cy="146304"/>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58" name="Oval 57"/>
          <p:cNvSpPr/>
          <p:nvPr/>
        </p:nvSpPr>
        <p:spPr bwMode="auto">
          <a:xfrm>
            <a:off x="6552966" y="4273296"/>
            <a:ext cx="147277" cy="146304"/>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59" name="Oval 58"/>
          <p:cNvSpPr/>
          <p:nvPr/>
        </p:nvSpPr>
        <p:spPr bwMode="auto">
          <a:xfrm>
            <a:off x="7299270" y="4273296"/>
            <a:ext cx="147277" cy="146304"/>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cxnSp>
        <p:nvCxnSpPr>
          <p:cNvPr id="72" name="Straight Arrow Connector 71"/>
          <p:cNvCxnSpPr>
            <a:stCxn id="33" idx="5"/>
            <a:endCxn id="57" idx="1"/>
          </p:cNvCxnSpPr>
          <p:nvPr/>
        </p:nvCxnSpPr>
        <p:spPr bwMode="auto">
          <a:xfrm>
            <a:off x="4437121" y="3331374"/>
            <a:ext cx="1391109" cy="963348"/>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76" name="Straight Arrow Connector 75"/>
          <p:cNvCxnSpPr>
            <a:stCxn id="34" idx="5"/>
            <a:endCxn id="58" idx="1"/>
          </p:cNvCxnSpPr>
          <p:nvPr/>
        </p:nvCxnSpPr>
        <p:spPr bwMode="auto">
          <a:xfrm>
            <a:off x="5183425" y="3331374"/>
            <a:ext cx="1391109" cy="963348"/>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79" name="Straight Arrow Connector 78"/>
          <p:cNvCxnSpPr>
            <a:stCxn id="35" idx="5"/>
            <a:endCxn id="59" idx="1"/>
          </p:cNvCxnSpPr>
          <p:nvPr/>
        </p:nvCxnSpPr>
        <p:spPr bwMode="auto">
          <a:xfrm>
            <a:off x="5929729" y="3331374"/>
            <a:ext cx="1391109" cy="963348"/>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82" name="Straight Arrow Connector 81"/>
          <p:cNvCxnSpPr>
            <a:stCxn id="36" idx="3"/>
            <a:endCxn id="55" idx="7"/>
          </p:cNvCxnSpPr>
          <p:nvPr/>
        </p:nvCxnSpPr>
        <p:spPr bwMode="auto">
          <a:xfrm flipH="1">
            <a:off x="4439763" y="3331374"/>
            <a:ext cx="2132129" cy="963348"/>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85" name="Straight Arrow Connector 84"/>
          <p:cNvCxnSpPr>
            <a:stCxn id="37" idx="3"/>
            <a:endCxn id="56" idx="7"/>
          </p:cNvCxnSpPr>
          <p:nvPr/>
        </p:nvCxnSpPr>
        <p:spPr bwMode="auto">
          <a:xfrm flipH="1">
            <a:off x="5186067" y="3331374"/>
            <a:ext cx="2132129" cy="963348"/>
          </a:xfrm>
          <a:prstGeom prst="straightConnector1">
            <a:avLst/>
          </a:prstGeom>
          <a:solidFill>
            <a:schemeClr val="bg1"/>
          </a:solidFill>
          <a:ln w="25400" cap="flat" cmpd="sng" algn="ctr">
            <a:solidFill>
              <a:schemeClr val="tx1"/>
            </a:solidFill>
            <a:prstDash val="solid"/>
            <a:round/>
            <a:headEnd type="none" w="med" len="med"/>
            <a:tailEnd type="triangle"/>
          </a:ln>
          <a:effectLst/>
        </p:spPr>
      </p:cxnSp>
      <mc:AlternateContent xmlns:mc="http://schemas.openxmlformats.org/markup-compatibility/2006" xmlns:a14="http://schemas.microsoft.com/office/drawing/2010/main">
        <mc:Choice Requires="a14">
          <p:sp>
            <p:nvSpPr>
              <p:cNvPr id="106" name="TextBox 105"/>
              <p:cNvSpPr txBox="1"/>
              <p:nvPr/>
            </p:nvSpPr>
            <p:spPr>
              <a:xfrm>
                <a:off x="7941566" y="2608354"/>
                <a:ext cx="2334229" cy="369332"/>
              </a:xfrm>
              <a:prstGeom prst="rect">
                <a:avLst/>
              </a:prstGeom>
              <a:noFill/>
            </p:spPr>
            <p:txBody>
              <a:bodyPr wrap="none" rtlCol="0">
                <a:spAutoFit/>
              </a:bodyPr>
              <a:lstStyle/>
              <a:p>
                <a:r>
                  <a:rPr lang="en-US" dirty="0"/>
                  <a:t>Round 1: offset </a:t>
                </a:r>
                <a14:m>
                  <m:oMath xmlns:m="http://schemas.openxmlformats.org/officeDocument/2006/math">
                    <m:sSup>
                      <m:sSupPr>
                        <m:ctrlPr>
                          <a:rPr lang="en-US" i="1">
                            <a:latin typeface="Cambria Math" panose="02040503050406030204" pitchFamily="18" charset="0"/>
                          </a:rPr>
                        </m:ctrlPr>
                      </m:sSupPr>
                      <m:e>
                        <m:r>
                          <a:rPr lang="en-US" i="1">
                            <a:latin typeface="Cambria Math" panose="02040503050406030204" pitchFamily="18" charset="0"/>
                          </a:rPr>
                          <m:t>2</m:t>
                        </m:r>
                      </m:e>
                      <m:sup>
                        <m:r>
                          <a:rPr lang="en-US" i="1">
                            <a:latin typeface="Cambria Math" panose="02040503050406030204" pitchFamily="18" charset="0"/>
                          </a:rPr>
                          <m:t>0</m:t>
                        </m:r>
                      </m:sup>
                    </m:sSup>
                    <m:r>
                      <a:rPr lang="en-US" i="1">
                        <a:latin typeface="Cambria Math" panose="02040503050406030204" pitchFamily="18" charset="0"/>
                      </a:rPr>
                      <m:t>=1</m:t>
                    </m:r>
                  </m:oMath>
                </a14:m>
                <a:endParaRPr lang="en-US" dirty="0"/>
              </a:p>
            </p:txBody>
          </p:sp>
        </mc:Choice>
        <mc:Fallback xmlns="">
          <p:sp>
            <p:nvSpPr>
              <p:cNvPr id="106" name="TextBox 105"/>
              <p:cNvSpPr txBox="1">
                <a:spLocks noRot="1" noChangeAspect="1" noMove="1" noResize="1" noEditPoints="1" noAdjustHandles="1" noChangeArrowheads="1" noChangeShapeType="1" noTextEdit="1"/>
              </p:cNvSpPr>
              <p:nvPr/>
            </p:nvSpPr>
            <p:spPr>
              <a:xfrm>
                <a:off x="7941566" y="2608354"/>
                <a:ext cx="2334229" cy="369332"/>
              </a:xfrm>
              <a:prstGeom prst="rect">
                <a:avLst/>
              </a:prstGeom>
              <a:blipFill>
                <a:blip r:embed="rId3"/>
                <a:stretch>
                  <a:fillRect l="-2350" t="-10000" b="-2666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07" name="TextBox 106"/>
              <p:cNvSpPr txBox="1"/>
              <p:nvPr/>
            </p:nvSpPr>
            <p:spPr>
              <a:xfrm>
                <a:off x="7941564" y="3642888"/>
                <a:ext cx="2329292" cy="369332"/>
              </a:xfrm>
              <a:prstGeom prst="rect">
                <a:avLst/>
              </a:prstGeom>
              <a:noFill/>
            </p:spPr>
            <p:txBody>
              <a:bodyPr wrap="none" rtlCol="0">
                <a:spAutoFit/>
              </a:bodyPr>
              <a:lstStyle/>
              <a:p>
                <a:r>
                  <a:rPr lang="en-US" dirty="0"/>
                  <a:t>Round 2: offset </a:t>
                </a:r>
                <a14:m>
                  <m:oMath xmlns:m="http://schemas.openxmlformats.org/officeDocument/2006/math">
                    <m:sSup>
                      <m:sSupPr>
                        <m:ctrlPr>
                          <a:rPr lang="en-US" i="1">
                            <a:latin typeface="Cambria Math" panose="02040503050406030204" pitchFamily="18" charset="0"/>
                          </a:rPr>
                        </m:ctrlPr>
                      </m:sSupPr>
                      <m:e>
                        <m:r>
                          <a:rPr lang="en-US" i="1">
                            <a:latin typeface="Cambria Math" panose="02040503050406030204" pitchFamily="18" charset="0"/>
                          </a:rPr>
                          <m:t>2</m:t>
                        </m:r>
                      </m:e>
                      <m:sup>
                        <m:r>
                          <a:rPr lang="en-US" i="1">
                            <a:latin typeface="Cambria Math" panose="02040503050406030204" pitchFamily="18" charset="0"/>
                          </a:rPr>
                          <m:t>1</m:t>
                        </m:r>
                      </m:sup>
                    </m:sSup>
                    <m:r>
                      <a:rPr lang="en-US" i="1">
                        <a:latin typeface="Cambria Math" panose="02040503050406030204" pitchFamily="18" charset="0"/>
                      </a:rPr>
                      <m:t>=</m:t>
                    </m:r>
                    <m:r>
                      <a:rPr lang="en-US">
                        <a:latin typeface="Cambria Math" panose="02040503050406030204" pitchFamily="18" charset="0"/>
                      </a:rPr>
                      <m:t>2</m:t>
                    </m:r>
                  </m:oMath>
                </a14:m>
                <a:endParaRPr lang="en-US" dirty="0"/>
              </a:p>
            </p:txBody>
          </p:sp>
        </mc:Choice>
        <mc:Fallback xmlns="">
          <p:sp>
            <p:nvSpPr>
              <p:cNvPr id="107" name="TextBox 106"/>
              <p:cNvSpPr txBox="1">
                <a:spLocks noRot="1" noChangeAspect="1" noMove="1" noResize="1" noEditPoints="1" noAdjustHandles="1" noChangeArrowheads="1" noChangeShapeType="1" noTextEdit="1"/>
              </p:cNvSpPr>
              <p:nvPr/>
            </p:nvSpPr>
            <p:spPr>
              <a:xfrm>
                <a:off x="7941564" y="3642888"/>
                <a:ext cx="2329292" cy="369332"/>
              </a:xfrm>
              <a:prstGeom prst="rect">
                <a:avLst/>
              </a:prstGeom>
              <a:blipFill>
                <a:blip r:embed="rId4"/>
                <a:stretch>
                  <a:fillRect l="-2356" t="-10000" b="-26667"/>
                </a:stretch>
              </a:blipFill>
            </p:spPr>
            <p:txBody>
              <a:bodyPr/>
              <a:lstStyle/>
              <a:p>
                <a:r>
                  <a:rPr lang="en-US">
                    <a:noFill/>
                  </a:rPr>
                  <a:t> </a:t>
                </a:r>
              </a:p>
            </p:txBody>
          </p:sp>
        </mc:Fallback>
      </mc:AlternateContent>
      <p:cxnSp>
        <p:nvCxnSpPr>
          <p:cNvPr id="63" name="Straight Arrow Connector 62"/>
          <p:cNvCxnSpPr/>
          <p:nvPr/>
        </p:nvCxnSpPr>
        <p:spPr bwMode="auto">
          <a:xfrm flipH="1">
            <a:off x="4385050" y="2455901"/>
            <a:ext cx="0" cy="731520"/>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64" name="Straight Arrow Connector 63"/>
          <p:cNvCxnSpPr/>
          <p:nvPr/>
        </p:nvCxnSpPr>
        <p:spPr bwMode="auto">
          <a:xfrm flipH="1">
            <a:off x="5131354" y="2474976"/>
            <a:ext cx="0" cy="731520"/>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65" name="Straight Arrow Connector 64"/>
          <p:cNvCxnSpPr/>
          <p:nvPr/>
        </p:nvCxnSpPr>
        <p:spPr bwMode="auto">
          <a:xfrm flipH="1">
            <a:off x="5876926" y="2474976"/>
            <a:ext cx="0" cy="731520"/>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66" name="Straight Arrow Connector 65"/>
          <p:cNvCxnSpPr/>
          <p:nvPr/>
        </p:nvCxnSpPr>
        <p:spPr bwMode="auto">
          <a:xfrm flipH="1">
            <a:off x="6622498" y="2474976"/>
            <a:ext cx="0" cy="731520"/>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67" name="Straight Arrow Connector 66"/>
          <p:cNvCxnSpPr/>
          <p:nvPr/>
        </p:nvCxnSpPr>
        <p:spPr bwMode="auto">
          <a:xfrm flipH="1">
            <a:off x="7368070" y="2474976"/>
            <a:ext cx="0" cy="731520"/>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68" name="Straight Arrow Connector 67"/>
          <p:cNvCxnSpPr/>
          <p:nvPr/>
        </p:nvCxnSpPr>
        <p:spPr bwMode="auto">
          <a:xfrm flipH="1">
            <a:off x="4385050" y="3352800"/>
            <a:ext cx="0" cy="914400"/>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69" name="Straight Arrow Connector 68"/>
          <p:cNvCxnSpPr/>
          <p:nvPr/>
        </p:nvCxnSpPr>
        <p:spPr bwMode="auto">
          <a:xfrm flipH="1">
            <a:off x="5131354" y="3371875"/>
            <a:ext cx="0" cy="914400"/>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70" name="Straight Arrow Connector 69"/>
          <p:cNvCxnSpPr/>
          <p:nvPr/>
        </p:nvCxnSpPr>
        <p:spPr bwMode="auto">
          <a:xfrm flipH="1">
            <a:off x="5876926" y="3371875"/>
            <a:ext cx="0" cy="914400"/>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71" name="Straight Arrow Connector 70"/>
          <p:cNvCxnSpPr/>
          <p:nvPr/>
        </p:nvCxnSpPr>
        <p:spPr bwMode="auto">
          <a:xfrm flipH="1">
            <a:off x="6622498" y="3371875"/>
            <a:ext cx="0" cy="914400"/>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73" name="Straight Arrow Connector 72"/>
          <p:cNvCxnSpPr/>
          <p:nvPr/>
        </p:nvCxnSpPr>
        <p:spPr bwMode="auto">
          <a:xfrm flipH="1">
            <a:off x="7368070" y="3371875"/>
            <a:ext cx="0" cy="914400"/>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88" name="Straight Arrow Connector 87"/>
          <p:cNvCxnSpPr/>
          <p:nvPr/>
        </p:nvCxnSpPr>
        <p:spPr bwMode="auto">
          <a:xfrm flipH="1">
            <a:off x="4385050" y="2038325"/>
            <a:ext cx="0" cy="255604"/>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89" name="Straight Arrow Connector 88"/>
          <p:cNvCxnSpPr/>
          <p:nvPr/>
        </p:nvCxnSpPr>
        <p:spPr bwMode="auto">
          <a:xfrm flipH="1">
            <a:off x="5131354" y="2057401"/>
            <a:ext cx="0" cy="236529"/>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90" name="Straight Arrow Connector 89"/>
          <p:cNvCxnSpPr/>
          <p:nvPr/>
        </p:nvCxnSpPr>
        <p:spPr bwMode="auto">
          <a:xfrm flipH="1">
            <a:off x="5876926" y="2057401"/>
            <a:ext cx="0" cy="236529"/>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91" name="Straight Arrow Connector 90"/>
          <p:cNvCxnSpPr/>
          <p:nvPr/>
        </p:nvCxnSpPr>
        <p:spPr bwMode="auto">
          <a:xfrm flipH="1">
            <a:off x="6622498" y="2057401"/>
            <a:ext cx="0" cy="236529"/>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92" name="Straight Arrow Connector 91"/>
          <p:cNvCxnSpPr/>
          <p:nvPr/>
        </p:nvCxnSpPr>
        <p:spPr bwMode="auto">
          <a:xfrm flipH="1">
            <a:off x="7368070" y="2057401"/>
            <a:ext cx="0" cy="236529"/>
          </a:xfrm>
          <a:prstGeom prst="straightConnector1">
            <a:avLst/>
          </a:prstGeom>
          <a:solidFill>
            <a:schemeClr val="bg1"/>
          </a:solidFill>
          <a:ln w="25400" cap="flat" cmpd="sng" algn="ctr">
            <a:solidFill>
              <a:schemeClr val="bg2"/>
            </a:solidFill>
            <a:prstDash val="solid"/>
            <a:round/>
            <a:headEnd type="none" w="med" len="med"/>
            <a:tailEnd type="triangle"/>
          </a:ln>
          <a:effectLst/>
        </p:spPr>
      </p:cxnSp>
    </p:spTree>
    <p:extLst>
      <p:ext uri="{BB962C8B-B14F-4D97-AF65-F5344CB8AC3E}">
        <p14:creationId xmlns:p14="http://schemas.microsoft.com/office/powerpoint/2010/main" val="151855508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id="{AC100C82-22F1-47BA-AFA8-C864B3104F4C}"/>
              </a:ext>
            </a:extLst>
          </p:cNvPr>
          <p:cNvSpPr/>
          <p:nvPr/>
        </p:nvSpPr>
        <p:spPr>
          <a:xfrm>
            <a:off x="3913178" y="836753"/>
            <a:ext cx="4002566" cy="583535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Rectangle 64"/>
          <p:cNvSpPr/>
          <p:nvPr/>
        </p:nvSpPr>
        <p:spPr bwMode="auto">
          <a:xfrm>
            <a:off x="3980768" y="2133600"/>
            <a:ext cx="3867832" cy="3276996"/>
          </a:xfrm>
          <a:prstGeom prst="rect">
            <a:avLst/>
          </a:prstGeom>
          <a:solidFill>
            <a:schemeClr val="accent2"/>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 name="Title 1"/>
          <p:cNvSpPr>
            <a:spLocks noGrp="1"/>
          </p:cNvSpPr>
          <p:nvPr>
            <p:ph type="title"/>
          </p:nvPr>
        </p:nvSpPr>
        <p:spPr/>
        <p:txBody>
          <a:bodyPr>
            <a:normAutofit/>
          </a:bodyPr>
          <a:lstStyle/>
          <a:p>
            <a:r>
              <a:rPr lang="en-US" dirty="0"/>
              <a:t>Dissemination Barrier with P=5</a:t>
            </a:r>
          </a:p>
        </p:txBody>
      </p:sp>
      <p:grpSp>
        <p:nvGrpSpPr>
          <p:cNvPr id="4" name="Group 3"/>
          <p:cNvGrpSpPr/>
          <p:nvPr/>
        </p:nvGrpSpPr>
        <p:grpSpPr>
          <a:xfrm>
            <a:off x="4123984" y="737673"/>
            <a:ext cx="3581400" cy="1300652"/>
            <a:chOff x="2456768" y="1841937"/>
            <a:chExt cx="2743860" cy="1897116"/>
          </a:xfrm>
        </p:grpSpPr>
        <p:sp>
          <p:nvSpPr>
            <p:cNvPr id="5" name="Freeform 4"/>
            <p:cNvSpPr/>
            <p:nvPr/>
          </p:nvSpPr>
          <p:spPr bwMode="auto">
            <a:xfrm>
              <a:off x="2456768" y="1841937"/>
              <a:ext cx="400028" cy="159757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6" name="Freeform 5"/>
            <p:cNvSpPr/>
            <p:nvPr/>
          </p:nvSpPr>
          <p:spPr bwMode="auto">
            <a:xfrm>
              <a:off x="3042726" y="2215054"/>
              <a:ext cx="400028" cy="990600"/>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7" name="Freeform 6"/>
            <p:cNvSpPr/>
            <p:nvPr/>
          </p:nvSpPr>
          <p:spPr bwMode="auto">
            <a:xfrm>
              <a:off x="3628684" y="1986454"/>
              <a:ext cx="400028" cy="1752599"/>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8" name="Freeform 7"/>
            <p:cNvSpPr/>
            <p:nvPr/>
          </p:nvSpPr>
          <p:spPr bwMode="auto">
            <a:xfrm>
              <a:off x="4214642" y="1841937"/>
              <a:ext cx="400028" cy="1516117"/>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9" name="Freeform 8"/>
            <p:cNvSpPr/>
            <p:nvPr/>
          </p:nvSpPr>
          <p:spPr bwMode="auto">
            <a:xfrm>
              <a:off x="4800600" y="1986454"/>
              <a:ext cx="400028" cy="1219200"/>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grpSp>
      <p:sp>
        <p:nvSpPr>
          <p:cNvPr id="14" name="TextBox 13"/>
          <p:cNvSpPr txBox="1"/>
          <p:nvPr/>
        </p:nvSpPr>
        <p:spPr>
          <a:xfrm>
            <a:off x="2826295" y="3615199"/>
            <a:ext cx="829073" cy="369332"/>
          </a:xfrm>
          <a:prstGeom prst="rect">
            <a:avLst/>
          </a:prstGeom>
          <a:noFill/>
        </p:spPr>
        <p:txBody>
          <a:bodyPr wrap="none" rtlCol="0">
            <a:spAutoFit/>
          </a:bodyPr>
          <a:lstStyle/>
          <a:p>
            <a:r>
              <a:rPr lang="en-US" dirty="0"/>
              <a:t>Barrier</a:t>
            </a:r>
          </a:p>
        </p:txBody>
      </p:sp>
      <p:sp>
        <p:nvSpPr>
          <p:cNvPr id="28" name="Oval 27"/>
          <p:cNvSpPr/>
          <p:nvPr/>
        </p:nvSpPr>
        <p:spPr bwMode="auto">
          <a:xfrm>
            <a:off x="4311412" y="2293929"/>
            <a:ext cx="147277" cy="146304"/>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9" name="Oval 28"/>
          <p:cNvSpPr/>
          <p:nvPr/>
        </p:nvSpPr>
        <p:spPr bwMode="auto">
          <a:xfrm>
            <a:off x="5057716" y="2293929"/>
            <a:ext cx="147277" cy="146304"/>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30" name="Oval 29"/>
          <p:cNvSpPr/>
          <p:nvPr/>
        </p:nvSpPr>
        <p:spPr bwMode="auto">
          <a:xfrm>
            <a:off x="5804020" y="2293929"/>
            <a:ext cx="147277" cy="146304"/>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31" name="Oval 30"/>
          <p:cNvSpPr/>
          <p:nvPr/>
        </p:nvSpPr>
        <p:spPr bwMode="auto">
          <a:xfrm>
            <a:off x="6550324" y="2293929"/>
            <a:ext cx="147277" cy="146304"/>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32" name="Oval 31"/>
          <p:cNvSpPr/>
          <p:nvPr/>
        </p:nvSpPr>
        <p:spPr bwMode="auto">
          <a:xfrm>
            <a:off x="7296628" y="2293929"/>
            <a:ext cx="147277" cy="146304"/>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33" name="Oval 32"/>
          <p:cNvSpPr/>
          <p:nvPr/>
        </p:nvSpPr>
        <p:spPr bwMode="auto">
          <a:xfrm>
            <a:off x="4311412" y="3206496"/>
            <a:ext cx="147277" cy="146304"/>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34" name="Oval 33"/>
          <p:cNvSpPr/>
          <p:nvPr/>
        </p:nvSpPr>
        <p:spPr bwMode="auto">
          <a:xfrm>
            <a:off x="5057716" y="3206496"/>
            <a:ext cx="147277" cy="146304"/>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35" name="Oval 34"/>
          <p:cNvSpPr/>
          <p:nvPr/>
        </p:nvSpPr>
        <p:spPr bwMode="auto">
          <a:xfrm>
            <a:off x="5804020" y="3206496"/>
            <a:ext cx="147277" cy="146304"/>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36" name="Oval 35"/>
          <p:cNvSpPr/>
          <p:nvPr/>
        </p:nvSpPr>
        <p:spPr bwMode="auto">
          <a:xfrm>
            <a:off x="6550324" y="3206496"/>
            <a:ext cx="147277" cy="146304"/>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37" name="Oval 36"/>
          <p:cNvSpPr/>
          <p:nvPr/>
        </p:nvSpPr>
        <p:spPr bwMode="auto">
          <a:xfrm>
            <a:off x="7296628" y="3206496"/>
            <a:ext cx="147277" cy="146304"/>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38" name="Oval 37"/>
          <p:cNvSpPr/>
          <p:nvPr/>
        </p:nvSpPr>
        <p:spPr bwMode="auto">
          <a:xfrm>
            <a:off x="4311412" y="5173671"/>
            <a:ext cx="147277" cy="146304"/>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39" name="Oval 38"/>
          <p:cNvSpPr/>
          <p:nvPr/>
        </p:nvSpPr>
        <p:spPr bwMode="auto">
          <a:xfrm>
            <a:off x="5057716" y="5173671"/>
            <a:ext cx="147277" cy="146304"/>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40" name="Oval 39"/>
          <p:cNvSpPr/>
          <p:nvPr/>
        </p:nvSpPr>
        <p:spPr bwMode="auto">
          <a:xfrm>
            <a:off x="5804020" y="5173671"/>
            <a:ext cx="147277" cy="146304"/>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41" name="Oval 40"/>
          <p:cNvSpPr/>
          <p:nvPr/>
        </p:nvSpPr>
        <p:spPr bwMode="auto">
          <a:xfrm>
            <a:off x="6550324" y="5173671"/>
            <a:ext cx="147277" cy="146304"/>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42" name="Oval 41"/>
          <p:cNvSpPr/>
          <p:nvPr/>
        </p:nvSpPr>
        <p:spPr bwMode="auto">
          <a:xfrm>
            <a:off x="7296628" y="5173671"/>
            <a:ext cx="147277" cy="146304"/>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cxnSp>
        <p:nvCxnSpPr>
          <p:cNvPr id="44" name="Straight Arrow Connector 43"/>
          <p:cNvCxnSpPr>
            <a:endCxn id="34" idx="1"/>
          </p:cNvCxnSpPr>
          <p:nvPr/>
        </p:nvCxnSpPr>
        <p:spPr bwMode="auto">
          <a:xfrm>
            <a:off x="4395835" y="2480250"/>
            <a:ext cx="683449" cy="747673"/>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46" name="Straight Arrow Connector 45"/>
          <p:cNvCxnSpPr>
            <a:endCxn id="35" idx="1"/>
          </p:cNvCxnSpPr>
          <p:nvPr/>
        </p:nvCxnSpPr>
        <p:spPr bwMode="auto">
          <a:xfrm>
            <a:off x="5142139" y="2480250"/>
            <a:ext cx="683449" cy="747673"/>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49" name="Straight Arrow Connector 48"/>
          <p:cNvCxnSpPr>
            <a:endCxn id="36" idx="1"/>
          </p:cNvCxnSpPr>
          <p:nvPr/>
        </p:nvCxnSpPr>
        <p:spPr bwMode="auto">
          <a:xfrm>
            <a:off x="5888443" y="2480250"/>
            <a:ext cx="683449" cy="747673"/>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50" name="Straight Arrow Connector 49"/>
          <p:cNvCxnSpPr>
            <a:endCxn id="37" idx="1"/>
          </p:cNvCxnSpPr>
          <p:nvPr/>
        </p:nvCxnSpPr>
        <p:spPr bwMode="auto">
          <a:xfrm>
            <a:off x="6634747" y="2480250"/>
            <a:ext cx="683449" cy="747673"/>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51" name="Straight Arrow Connector 50"/>
          <p:cNvCxnSpPr>
            <a:stCxn id="32" idx="3"/>
            <a:endCxn id="33" idx="7"/>
          </p:cNvCxnSpPr>
          <p:nvPr/>
        </p:nvCxnSpPr>
        <p:spPr bwMode="auto">
          <a:xfrm flipH="1">
            <a:off x="4437121" y="2418808"/>
            <a:ext cx="2881075" cy="809115"/>
          </a:xfrm>
          <a:prstGeom prst="straightConnector1">
            <a:avLst/>
          </a:prstGeom>
          <a:solidFill>
            <a:schemeClr val="bg1"/>
          </a:solidFill>
          <a:ln w="25400" cap="flat" cmpd="sng" algn="ctr">
            <a:solidFill>
              <a:schemeClr val="tx1"/>
            </a:solidFill>
            <a:prstDash val="solid"/>
            <a:round/>
            <a:headEnd type="none" w="med" len="med"/>
            <a:tailEnd type="triangle"/>
          </a:ln>
          <a:effectLst/>
        </p:spPr>
      </p:cxnSp>
      <p:sp>
        <p:nvSpPr>
          <p:cNvPr id="55" name="Oval 54"/>
          <p:cNvSpPr/>
          <p:nvPr/>
        </p:nvSpPr>
        <p:spPr bwMode="auto">
          <a:xfrm>
            <a:off x="4314054" y="4273296"/>
            <a:ext cx="147277" cy="146304"/>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56" name="Oval 55"/>
          <p:cNvSpPr/>
          <p:nvPr/>
        </p:nvSpPr>
        <p:spPr bwMode="auto">
          <a:xfrm>
            <a:off x="5060358" y="4273296"/>
            <a:ext cx="147277" cy="146304"/>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57" name="Oval 56"/>
          <p:cNvSpPr/>
          <p:nvPr/>
        </p:nvSpPr>
        <p:spPr bwMode="auto">
          <a:xfrm>
            <a:off x="5806662" y="4273296"/>
            <a:ext cx="147277" cy="146304"/>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58" name="Oval 57"/>
          <p:cNvSpPr/>
          <p:nvPr/>
        </p:nvSpPr>
        <p:spPr bwMode="auto">
          <a:xfrm>
            <a:off x="6552966" y="4273296"/>
            <a:ext cx="147277" cy="146304"/>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59" name="Oval 58"/>
          <p:cNvSpPr/>
          <p:nvPr/>
        </p:nvSpPr>
        <p:spPr bwMode="auto">
          <a:xfrm>
            <a:off x="7299270" y="4273296"/>
            <a:ext cx="147277" cy="146304"/>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cxnSp>
        <p:nvCxnSpPr>
          <p:cNvPr id="72" name="Straight Arrow Connector 71"/>
          <p:cNvCxnSpPr>
            <a:stCxn id="33" idx="5"/>
            <a:endCxn id="57" idx="1"/>
          </p:cNvCxnSpPr>
          <p:nvPr/>
        </p:nvCxnSpPr>
        <p:spPr bwMode="auto">
          <a:xfrm>
            <a:off x="4437121" y="3331374"/>
            <a:ext cx="1391109" cy="963348"/>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76" name="Straight Arrow Connector 75"/>
          <p:cNvCxnSpPr>
            <a:stCxn id="34" idx="5"/>
            <a:endCxn id="58" idx="1"/>
          </p:cNvCxnSpPr>
          <p:nvPr/>
        </p:nvCxnSpPr>
        <p:spPr bwMode="auto">
          <a:xfrm>
            <a:off x="5183425" y="3331374"/>
            <a:ext cx="1391109" cy="963348"/>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79" name="Straight Arrow Connector 78"/>
          <p:cNvCxnSpPr>
            <a:stCxn id="35" idx="5"/>
            <a:endCxn id="59" idx="1"/>
          </p:cNvCxnSpPr>
          <p:nvPr/>
        </p:nvCxnSpPr>
        <p:spPr bwMode="auto">
          <a:xfrm>
            <a:off x="5929729" y="3331374"/>
            <a:ext cx="1391109" cy="963348"/>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82" name="Straight Arrow Connector 81"/>
          <p:cNvCxnSpPr>
            <a:stCxn id="36" idx="3"/>
            <a:endCxn id="55" idx="7"/>
          </p:cNvCxnSpPr>
          <p:nvPr/>
        </p:nvCxnSpPr>
        <p:spPr bwMode="auto">
          <a:xfrm flipH="1">
            <a:off x="4439763" y="3331374"/>
            <a:ext cx="2132129" cy="963348"/>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85" name="Straight Arrow Connector 84"/>
          <p:cNvCxnSpPr>
            <a:stCxn id="37" idx="3"/>
            <a:endCxn id="56" idx="7"/>
          </p:cNvCxnSpPr>
          <p:nvPr/>
        </p:nvCxnSpPr>
        <p:spPr bwMode="auto">
          <a:xfrm flipH="1">
            <a:off x="5186067" y="3331374"/>
            <a:ext cx="2132129" cy="963348"/>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88" name="Straight Arrow Connector 87"/>
          <p:cNvCxnSpPr>
            <a:stCxn id="55" idx="5"/>
            <a:endCxn id="42" idx="1"/>
          </p:cNvCxnSpPr>
          <p:nvPr/>
        </p:nvCxnSpPr>
        <p:spPr bwMode="auto">
          <a:xfrm>
            <a:off x="4439763" y="4398175"/>
            <a:ext cx="2878433" cy="796923"/>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91" name="Straight Arrow Connector 90"/>
          <p:cNvCxnSpPr>
            <a:stCxn id="56" idx="3"/>
            <a:endCxn id="38" idx="7"/>
          </p:cNvCxnSpPr>
          <p:nvPr/>
        </p:nvCxnSpPr>
        <p:spPr bwMode="auto">
          <a:xfrm flipH="1">
            <a:off x="4437121" y="4398175"/>
            <a:ext cx="644805" cy="796923"/>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97" name="Straight Arrow Connector 96"/>
          <p:cNvCxnSpPr>
            <a:stCxn id="57" idx="3"/>
            <a:endCxn id="39" idx="7"/>
          </p:cNvCxnSpPr>
          <p:nvPr/>
        </p:nvCxnSpPr>
        <p:spPr bwMode="auto">
          <a:xfrm flipH="1">
            <a:off x="5183425" y="4398175"/>
            <a:ext cx="644805" cy="796923"/>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00" name="Straight Arrow Connector 99"/>
          <p:cNvCxnSpPr>
            <a:stCxn id="58" idx="3"/>
            <a:endCxn id="40" idx="7"/>
          </p:cNvCxnSpPr>
          <p:nvPr/>
        </p:nvCxnSpPr>
        <p:spPr bwMode="auto">
          <a:xfrm flipH="1">
            <a:off x="5929729" y="4398175"/>
            <a:ext cx="644805" cy="796923"/>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03" name="Straight Arrow Connector 102"/>
          <p:cNvCxnSpPr>
            <a:stCxn id="59" idx="3"/>
            <a:endCxn id="41" idx="7"/>
          </p:cNvCxnSpPr>
          <p:nvPr/>
        </p:nvCxnSpPr>
        <p:spPr bwMode="auto">
          <a:xfrm flipH="1">
            <a:off x="6676033" y="4398175"/>
            <a:ext cx="644805" cy="796923"/>
          </a:xfrm>
          <a:prstGeom prst="straightConnector1">
            <a:avLst/>
          </a:prstGeom>
          <a:solidFill>
            <a:schemeClr val="bg1"/>
          </a:solidFill>
          <a:ln w="25400" cap="flat" cmpd="sng" algn="ctr">
            <a:solidFill>
              <a:schemeClr val="tx1"/>
            </a:solidFill>
            <a:prstDash val="solid"/>
            <a:round/>
            <a:headEnd type="none" w="med" len="med"/>
            <a:tailEnd type="triangle"/>
          </a:ln>
          <a:effectLst/>
        </p:spPr>
      </p:cxnSp>
      <mc:AlternateContent xmlns:mc="http://schemas.openxmlformats.org/markup-compatibility/2006" xmlns:a14="http://schemas.microsoft.com/office/drawing/2010/main">
        <mc:Choice Requires="a14">
          <p:sp>
            <p:nvSpPr>
              <p:cNvPr id="106" name="TextBox 105"/>
              <p:cNvSpPr txBox="1"/>
              <p:nvPr/>
            </p:nvSpPr>
            <p:spPr>
              <a:xfrm>
                <a:off x="7941566" y="2608354"/>
                <a:ext cx="2334229" cy="369332"/>
              </a:xfrm>
              <a:prstGeom prst="rect">
                <a:avLst/>
              </a:prstGeom>
              <a:noFill/>
            </p:spPr>
            <p:txBody>
              <a:bodyPr wrap="none" rtlCol="0">
                <a:spAutoFit/>
              </a:bodyPr>
              <a:lstStyle/>
              <a:p>
                <a:r>
                  <a:rPr lang="en-US" dirty="0"/>
                  <a:t>Round 1: offset </a:t>
                </a:r>
                <a14:m>
                  <m:oMath xmlns:m="http://schemas.openxmlformats.org/officeDocument/2006/math">
                    <m:sSup>
                      <m:sSupPr>
                        <m:ctrlPr>
                          <a:rPr lang="en-US" i="1">
                            <a:latin typeface="Cambria Math" panose="02040503050406030204" pitchFamily="18" charset="0"/>
                          </a:rPr>
                        </m:ctrlPr>
                      </m:sSupPr>
                      <m:e>
                        <m:r>
                          <a:rPr lang="en-US" i="1">
                            <a:latin typeface="Cambria Math" panose="02040503050406030204" pitchFamily="18" charset="0"/>
                          </a:rPr>
                          <m:t>2</m:t>
                        </m:r>
                      </m:e>
                      <m:sup>
                        <m:r>
                          <a:rPr lang="en-US" i="1">
                            <a:latin typeface="Cambria Math" panose="02040503050406030204" pitchFamily="18" charset="0"/>
                          </a:rPr>
                          <m:t>0</m:t>
                        </m:r>
                      </m:sup>
                    </m:sSup>
                    <m:r>
                      <a:rPr lang="en-US" i="1">
                        <a:latin typeface="Cambria Math" panose="02040503050406030204" pitchFamily="18" charset="0"/>
                      </a:rPr>
                      <m:t>=1</m:t>
                    </m:r>
                  </m:oMath>
                </a14:m>
                <a:endParaRPr lang="en-US" dirty="0"/>
              </a:p>
            </p:txBody>
          </p:sp>
        </mc:Choice>
        <mc:Fallback xmlns="">
          <p:sp>
            <p:nvSpPr>
              <p:cNvPr id="106" name="TextBox 105"/>
              <p:cNvSpPr txBox="1">
                <a:spLocks noRot="1" noChangeAspect="1" noMove="1" noResize="1" noEditPoints="1" noAdjustHandles="1" noChangeArrowheads="1" noChangeShapeType="1" noTextEdit="1"/>
              </p:cNvSpPr>
              <p:nvPr/>
            </p:nvSpPr>
            <p:spPr>
              <a:xfrm>
                <a:off x="7941566" y="2608354"/>
                <a:ext cx="2334229" cy="369332"/>
              </a:xfrm>
              <a:prstGeom prst="rect">
                <a:avLst/>
              </a:prstGeom>
              <a:blipFill>
                <a:blip r:embed="rId2"/>
                <a:stretch>
                  <a:fillRect l="-2350" t="-10000" b="-2666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07" name="TextBox 106"/>
              <p:cNvSpPr txBox="1"/>
              <p:nvPr/>
            </p:nvSpPr>
            <p:spPr>
              <a:xfrm>
                <a:off x="7941564" y="3642888"/>
                <a:ext cx="2329292" cy="369332"/>
              </a:xfrm>
              <a:prstGeom prst="rect">
                <a:avLst/>
              </a:prstGeom>
              <a:noFill/>
            </p:spPr>
            <p:txBody>
              <a:bodyPr wrap="none" rtlCol="0">
                <a:spAutoFit/>
              </a:bodyPr>
              <a:lstStyle/>
              <a:p>
                <a:r>
                  <a:rPr lang="en-US" dirty="0"/>
                  <a:t>Round 2: offset </a:t>
                </a:r>
                <a14:m>
                  <m:oMath xmlns:m="http://schemas.openxmlformats.org/officeDocument/2006/math">
                    <m:sSup>
                      <m:sSupPr>
                        <m:ctrlPr>
                          <a:rPr lang="en-US" i="1">
                            <a:latin typeface="Cambria Math" panose="02040503050406030204" pitchFamily="18" charset="0"/>
                          </a:rPr>
                        </m:ctrlPr>
                      </m:sSupPr>
                      <m:e>
                        <m:r>
                          <a:rPr lang="en-US" i="1">
                            <a:latin typeface="Cambria Math" panose="02040503050406030204" pitchFamily="18" charset="0"/>
                          </a:rPr>
                          <m:t>2</m:t>
                        </m:r>
                      </m:e>
                      <m:sup>
                        <m:r>
                          <a:rPr lang="en-US" i="1">
                            <a:latin typeface="Cambria Math" panose="02040503050406030204" pitchFamily="18" charset="0"/>
                          </a:rPr>
                          <m:t>1</m:t>
                        </m:r>
                      </m:sup>
                    </m:sSup>
                    <m:r>
                      <a:rPr lang="en-US" i="1">
                        <a:latin typeface="Cambria Math" panose="02040503050406030204" pitchFamily="18" charset="0"/>
                      </a:rPr>
                      <m:t>=</m:t>
                    </m:r>
                    <m:r>
                      <a:rPr lang="en-US">
                        <a:latin typeface="Cambria Math" panose="02040503050406030204" pitchFamily="18" charset="0"/>
                      </a:rPr>
                      <m:t>2</m:t>
                    </m:r>
                  </m:oMath>
                </a14:m>
                <a:endParaRPr lang="en-US" dirty="0"/>
              </a:p>
            </p:txBody>
          </p:sp>
        </mc:Choice>
        <mc:Fallback xmlns="">
          <p:sp>
            <p:nvSpPr>
              <p:cNvPr id="107" name="TextBox 106"/>
              <p:cNvSpPr txBox="1">
                <a:spLocks noRot="1" noChangeAspect="1" noMove="1" noResize="1" noEditPoints="1" noAdjustHandles="1" noChangeArrowheads="1" noChangeShapeType="1" noTextEdit="1"/>
              </p:cNvSpPr>
              <p:nvPr/>
            </p:nvSpPr>
            <p:spPr>
              <a:xfrm>
                <a:off x="7941564" y="3642888"/>
                <a:ext cx="2329292" cy="369332"/>
              </a:xfrm>
              <a:prstGeom prst="rect">
                <a:avLst/>
              </a:prstGeom>
              <a:blipFill>
                <a:blip r:embed="rId3"/>
                <a:stretch>
                  <a:fillRect l="-2356" t="-10000" b="-2666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08" name="TextBox 107"/>
              <p:cNvSpPr txBox="1"/>
              <p:nvPr/>
            </p:nvSpPr>
            <p:spPr>
              <a:xfrm>
                <a:off x="7941564" y="4659868"/>
                <a:ext cx="2334229" cy="369332"/>
              </a:xfrm>
              <a:prstGeom prst="rect">
                <a:avLst/>
              </a:prstGeom>
              <a:noFill/>
            </p:spPr>
            <p:txBody>
              <a:bodyPr wrap="none" rtlCol="0">
                <a:spAutoFit/>
              </a:bodyPr>
              <a:lstStyle/>
              <a:p>
                <a:r>
                  <a:rPr lang="en-US" dirty="0"/>
                  <a:t>Round 3: offset </a:t>
                </a:r>
                <a14:m>
                  <m:oMath xmlns:m="http://schemas.openxmlformats.org/officeDocument/2006/math">
                    <m:sSup>
                      <m:sSupPr>
                        <m:ctrlPr>
                          <a:rPr lang="en-US" i="1">
                            <a:latin typeface="Cambria Math" panose="02040503050406030204" pitchFamily="18" charset="0"/>
                          </a:rPr>
                        </m:ctrlPr>
                      </m:sSupPr>
                      <m:e>
                        <m:r>
                          <a:rPr lang="en-US" i="1">
                            <a:latin typeface="Cambria Math" panose="02040503050406030204" pitchFamily="18" charset="0"/>
                          </a:rPr>
                          <m:t>2</m:t>
                        </m:r>
                      </m:e>
                      <m:sup>
                        <m:r>
                          <a:rPr lang="en-US" i="1">
                            <a:latin typeface="Cambria Math" panose="02040503050406030204" pitchFamily="18" charset="0"/>
                          </a:rPr>
                          <m:t>2</m:t>
                        </m:r>
                      </m:sup>
                    </m:sSup>
                    <m:r>
                      <a:rPr lang="en-US" i="1">
                        <a:latin typeface="Cambria Math" panose="02040503050406030204" pitchFamily="18" charset="0"/>
                      </a:rPr>
                      <m:t>=</m:t>
                    </m:r>
                    <m:r>
                      <a:rPr lang="en-US">
                        <a:latin typeface="Cambria Math" panose="02040503050406030204" pitchFamily="18" charset="0"/>
                      </a:rPr>
                      <m:t>4</m:t>
                    </m:r>
                  </m:oMath>
                </a14:m>
                <a:endParaRPr lang="en-US" dirty="0"/>
              </a:p>
            </p:txBody>
          </p:sp>
        </mc:Choice>
        <mc:Fallback xmlns="">
          <p:sp>
            <p:nvSpPr>
              <p:cNvPr id="108" name="TextBox 107"/>
              <p:cNvSpPr txBox="1">
                <a:spLocks noRot="1" noChangeAspect="1" noMove="1" noResize="1" noEditPoints="1" noAdjustHandles="1" noChangeArrowheads="1" noChangeShapeType="1" noTextEdit="1"/>
              </p:cNvSpPr>
              <p:nvPr/>
            </p:nvSpPr>
            <p:spPr>
              <a:xfrm>
                <a:off x="7941564" y="4659868"/>
                <a:ext cx="2334229" cy="369332"/>
              </a:xfrm>
              <a:prstGeom prst="rect">
                <a:avLst/>
              </a:prstGeom>
              <a:blipFill>
                <a:blip r:embed="rId4"/>
                <a:stretch>
                  <a:fillRect l="-2350" t="-8197" b="-24590"/>
                </a:stretch>
              </a:blipFill>
            </p:spPr>
            <p:txBody>
              <a:bodyPr/>
              <a:lstStyle/>
              <a:p>
                <a:r>
                  <a:rPr lang="en-US">
                    <a:noFill/>
                  </a:rPr>
                  <a:t> </a:t>
                </a:r>
              </a:p>
            </p:txBody>
          </p:sp>
        </mc:Fallback>
      </mc:AlternateContent>
      <p:cxnSp>
        <p:nvCxnSpPr>
          <p:cNvPr id="66" name="Straight Arrow Connector 65"/>
          <p:cNvCxnSpPr/>
          <p:nvPr/>
        </p:nvCxnSpPr>
        <p:spPr bwMode="auto">
          <a:xfrm flipH="1">
            <a:off x="4385050" y="2038325"/>
            <a:ext cx="0" cy="255604"/>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67" name="Straight Arrow Connector 66"/>
          <p:cNvCxnSpPr/>
          <p:nvPr/>
        </p:nvCxnSpPr>
        <p:spPr bwMode="auto">
          <a:xfrm flipH="1">
            <a:off x="5131354" y="2057401"/>
            <a:ext cx="0" cy="236529"/>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68" name="Straight Arrow Connector 67"/>
          <p:cNvCxnSpPr/>
          <p:nvPr/>
        </p:nvCxnSpPr>
        <p:spPr bwMode="auto">
          <a:xfrm flipH="1">
            <a:off x="5876926" y="2057401"/>
            <a:ext cx="0" cy="236529"/>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69" name="Straight Arrow Connector 68"/>
          <p:cNvCxnSpPr/>
          <p:nvPr/>
        </p:nvCxnSpPr>
        <p:spPr bwMode="auto">
          <a:xfrm flipH="1">
            <a:off x="6622498" y="2057401"/>
            <a:ext cx="0" cy="236529"/>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70" name="Straight Arrow Connector 69"/>
          <p:cNvCxnSpPr/>
          <p:nvPr/>
        </p:nvCxnSpPr>
        <p:spPr bwMode="auto">
          <a:xfrm flipH="1">
            <a:off x="7368070" y="2057401"/>
            <a:ext cx="0" cy="236529"/>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78" name="Straight Arrow Connector 77"/>
          <p:cNvCxnSpPr/>
          <p:nvPr/>
        </p:nvCxnSpPr>
        <p:spPr bwMode="auto">
          <a:xfrm flipH="1">
            <a:off x="4385050" y="2455901"/>
            <a:ext cx="0" cy="731520"/>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80" name="Straight Arrow Connector 79"/>
          <p:cNvCxnSpPr/>
          <p:nvPr/>
        </p:nvCxnSpPr>
        <p:spPr bwMode="auto">
          <a:xfrm flipH="1">
            <a:off x="5131354" y="2474976"/>
            <a:ext cx="0" cy="731520"/>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81" name="Straight Arrow Connector 80"/>
          <p:cNvCxnSpPr/>
          <p:nvPr/>
        </p:nvCxnSpPr>
        <p:spPr bwMode="auto">
          <a:xfrm flipH="1">
            <a:off x="5876926" y="2474976"/>
            <a:ext cx="0" cy="731520"/>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83" name="Straight Arrow Connector 82"/>
          <p:cNvCxnSpPr/>
          <p:nvPr/>
        </p:nvCxnSpPr>
        <p:spPr bwMode="auto">
          <a:xfrm flipH="1">
            <a:off x="6622498" y="2474976"/>
            <a:ext cx="0" cy="731520"/>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84" name="Straight Arrow Connector 83"/>
          <p:cNvCxnSpPr/>
          <p:nvPr/>
        </p:nvCxnSpPr>
        <p:spPr bwMode="auto">
          <a:xfrm flipH="1">
            <a:off x="7368070" y="2474976"/>
            <a:ext cx="0" cy="731520"/>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86" name="Straight Arrow Connector 85"/>
          <p:cNvCxnSpPr/>
          <p:nvPr/>
        </p:nvCxnSpPr>
        <p:spPr bwMode="auto">
          <a:xfrm flipH="1">
            <a:off x="4385050" y="3352800"/>
            <a:ext cx="0" cy="914400"/>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87" name="Straight Arrow Connector 86"/>
          <p:cNvCxnSpPr/>
          <p:nvPr/>
        </p:nvCxnSpPr>
        <p:spPr bwMode="auto">
          <a:xfrm flipH="1">
            <a:off x="5131354" y="3371875"/>
            <a:ext cx="0" cy="914400"/>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89" name="Straight Arrow Connector 88"/>
          <p:cNvCxnSpPr/>
          <p:nvPr/>
        </p:nvCxnSpPr>
        <p:spPr bwMode="auto">
          <a:xfrm flipH="1">
            <a:off x="5876926" y="3371875"/>
            <a:ext cx="0" cy="914400"/>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90" name="Straight Arrow Connector 89"/>
          <p:cNvCxnSpPr/>
          <p:nvPr/>
        </p:nvCxnSpPr>
        <p:spPr bwMode="auto">
          <a:xfrm flipH="1">
            <a:off x="6622498" y="3371875"/>
            <a:ext cx="0" cy="914400"/>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92" name="Straight Arrow Connector 91"/>
          <p:cNvCxnSpPr/>
          <p:nvPr/>
        </p:nvCxnSpPr>
        <p:spPr bwMode="auto">
          <a:xfrm flipH="1">
            <a:off x="7368070" y="3371875"/>
            <a:ext cx="0" cy="914400"/>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93" name="Straight Arrow Connector 92"/>
          <p:cNvCxnSpPr/>
          <p:nvPr/>
        </p:nvCxnSpPr>
        <p:spPr bwMode="auto">
          <a:xfrm flipH="1">
            <a:off x="4385050" y="4423076"/>
            <a:ext cx="0" cy="731520"/>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94" name="Straight Arrow Connector 93"/>
          <p:cNvCxnSpPr/>
          <p:nvPr/>
        </p:nvCxnSpPr>
        <p:spPr bwMode="auto">
          <a:xfrm flipH="1">
            <a:off x="5131354" y="4442151"/>
            <a:ext cx="0" cy="731520"/>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95" name="Straight Arrow Connector 94"/>
          <p:cNvCxnSpPr/>
          <p:nvPr/>
        </p:nvCxnSpPr>
        <p:spPr bwMode="auto">
          <a:xfrm flipH="1">
            <a:off x="5876926" y="4442151"/>
            <a:ext cx="0" cy="731520"/>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96" name="Straight Arrow Connector 95"/>
          <p:cNvCxnSpPr/>
          <p:nvPr/>
        </p:nvCxnSpPr>
        <p:spPr bwMode="auto">
          <a:xfrm flipH="1">
            <a:off x="6622498" y="4442151"/>
            <a:ext cx="0" cy="731520"/>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98" name="Straight Arrow Connector 97"/>
          <p:cNvCxnSpPr/>
          <p:nvPr/>
        </p:nvCxnSpPr>
        <p:spPr bwMode="auto">
          <a:xfrm flipH="1">
            <a:off x="7368070" y="4442151"/>
            <a:ext cx="0" cy="731520"/>
          </a:xfrm>
          <a:prstGeom prst="straightConnector1">
            <a:avLst/>
          </a:prstGeom>
          <a:solidFill>
            <a:schemeClr val="bg1"/>
          </a:solidFill>
          <a:ln w="25400" cap="flat" cmpd="sng" algn="ctr">
            <a:solidFill>
              <a:schemeClr val="bg2"/>
            </a:solidFill>
            <a:prstDash val="solid"/>
            <a:round/>
            <a:headEnd type="none" w="med" len="med"/>
            <a:tailEnd type="triangle"/>
          </a:ln>
          <a:effectLst/>
        </p:spPr>
      </p:cxnSp>
      <mc:AlternateContent xmlns:mc="http://schemas.openxmlformats.org/markup-compatibility/2006" xmlns:a14="http://schemas.microsoft.com/office/drawing/2010/main">
        <mc:Choice Requires="a14">
          <p:sp>
            <p:nvSpPr>
              <p:cNvPr id="99" name="TextBox 98"/>
              <p:cNvSpPr txBox="1"/>
              <p:nvPr/>
            </p:nvSpPr>
            <p:spPr>
              <a:xfrm>
                <a:off x="1835575" y="1513258"/>
                <a:ext cx="1883529" cy="369332"/>
              </a:xfrm>
              <a:prstGeom prst="rect">
                <a:avLst/>
              </a:prstGeom>
              <a:noFill/>
            </p:spPr>
            <p:txBody>
              <a:bodyPr wrap="none" rtlCol="0">
                <a:spAutoFit/>
              </a:bodyPr>
              <a:lstStyle/>
              <a:p>
                <a14:m>
                  <m:oMath xmlns:m="http://schemas.openxmlformats.org/officeDocument/2006/math">
                    <m:r>
                      <a:rPr lang="en-US" i="1">
                        <a:latin typeface="Cambria Math" panose="02040503050406030204" pitchFamily="18" charset="0"/>
                      </a:rPr>
                      <m:t>3=</m:t>
                    </m:r>
                    <m:sSub>
                      <m:sSubPr>
                        <m:ctrlPr>
                          <a:rPr lang="en-US" i="1">
                            <a:latin typeface="Cambria Math" panose="02040503050406030204" pitchFamily="18" charset="0"/>
                          </a:rPr>
                        </m:ctrlPr>
                      </m:sSubPr>
                      <m:e>
                        <m:r>
                          <m:rPr>
                            <m:sty m:val="p"/>
                          </m:rPr>
                          <a:rPr lang="en-US">
                            <a:latin typeface="Cambria Math" panose="02040503050406030204" pitchFamily="18" charset="0"/>
                          </a:rPr>
                          <m:t>log</m:t>
                        </m:r>
                      </m:e>
                      <m:sub>
                        <m:r>
                          <a:rPr lang="en-US" i="1">
                            <a:latin typeface="Cambria Math" panose="02040503050406030204" pitchFamily="18" charset="0"/>
                          </a:rPr>
                          <m:t>2</m:t>
                        </m:r>
                      </m:sub>
                    </m:sSub>
                    <m:r>
                      <a:rPr lang="en-US" i="1">
                        <a:latin typeface="Cambria Math" panose="02040503050406030204" pitchFamily="18" charset="0"/>
                      </a:rPr>
                      <m:t>𝑃</m:t>
                    </m:r>
                  </m:oMath>
                </a14:m>
                <a:r>
                  <a:rPr lang="en-US" dirty="0"/>
                  <a:t> rounds</a:t>
                </a:r>
              </a:p>
            </p:txBody>
          </p:sp>
        </mc:Choice>
        <mc:Fallback xmlns="">
          <p:sp>
            <p:nvSpPr>
              <p:cNvPr id="99" name="TextBox 98"/>
              <p:cNvSpPr txBox="1">
                <a:spLocks noRot="1" noChangeAspect="1" noMove="1" noResize="1" noEditPoints="1" noAdjustHandles="1" noChangeArrowheads="1" noChangeShapeType="1" noTextEdit="1"/>
              </p:cNvSpPr>
              <p:nvPr/>
            </p:nvSpPr>
            <p:spPr>
              <a:xfrm>
                <a:off x="1835575" y="1513258"/>
                <a:ext cx="1883529" cy="369332"/>
              </a:xfrm>
              <a:prstGeom prst="rect">
                <a:avLst/>
              </a:prstGeom>
              <a:blipFill>
                <a:blip r:embed="rId5"/>
                <a:stretch>
                  <a:fillRect t="-8197" r="-2265" b="-24590"/>
                </a:stretch>
              </a:blipFill>
            </p:spPr>
            <p:txBody>
              <a:bodyPr/>
              <a:lstStyle/>
              <a:p>
                <a:r>
                  <a:rPr lang="en-US">
                    <a:noFill/>
                  </a:rPr>
                  <a:t> </a:t>
                </a:r>
              </a:p>
            </p:txBody>
          </p:sp>
        </mc:Fallback>
      </mc:AlternateContent>
    </p:spTree>
    <p:extLst>
      <p:ext uri="{BB962C8B-B14F-4D97-AF65-F5344CB8AC3E}">
        <p14:creationId xmlns:p14="http://schemas.microsoft.com/office/powerpoint/2010/main" val="197509392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 name="Rectangle 92">
            <a:extLst>
              <a:ext uri="{FF2B5EF4-FFF2-40B4-BE49-F238E27FC236}">
                <a16:creationId xmlns:a16="http://schemas.microsoft.com/office/drawing/2014/main" id="{110A63B4-DCC8-43FB-BBDF-1E283BC1E6F9}"/>
              </a:ext>
            </a:extLst>
          </p:cNvPr>
          <p:cNvSpPr/>
          <p:nvPr/>
        </p:nvSpPr>
        <p:spPr>
          <a:xfrm>
            <a:off x="3913178" y="836753"/>
            <a:ext cx="4002566" cy="583535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p:cNvSpPr/>
          <p:nvPr/>
        </p:nvSpPr>
        <p:spPr bwMode="auto">
          <a:xfrm>
            <a:off x="3980768" y="2133600"/>
            <a:ext cx="3867832" cy="3276996"/>
          </a:xfrm>
          <a:prstGeom prst="rect">
            <a:avLst/>
          </a:prstGeom>
          <a:solidFill>
            <a:schemeClr val="accent2"/>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cxnSp>
        <p:nvCxnSpPr>
          <p:cNvPr id="70" name="Straight Arrow Connector 69"/>
          <p:cNvCxnSpPr/>
          <p:nvPr/>
        </p:nvCxnSpPr>
        <p:spPr bwMode="auto">
          <a:xfrm flipH="1">
            <a:off x="4385050" y="2455901"/>
            <a:ext cx="0" cy="731520"/>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71" name="Straight Arrow Connector 70"/>
          <p:cNvCxnSpPr/>
          <p:nvPr/>
        </p:nvCxnSpPr>
        <p:spPr bwMode="auto">
          <a:xfrm flipH="1">
            <a:off x="5131354" y="2474976"/>
            <a:ext cx="0" cy="731520"/>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73" name="Straight Arrow Connector 72"/>
          <p:cNvCxnSpPr/>
          <p:nvPr/>
        </p:nvCxnSpPr>
        <p:spPr bwMode="auto">
          <a:xfrm flipH="1">
            <a:off x="5876926" y="2474976"/>
            <a:ext cx="0" cy="731520"/>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74" name="Straight Arrow Connector 73"/>
          <p:cNvCxnSpPr/>
          <p:nvPr/>
        </p:nvCxnSpPr>
        <p:spPr bwMode="auto">
          <a:xfrm flipH="1">
            <a:off x="6622498" y="2474976"/>
            <a:ext cx="0" cy="731520"/>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75" name="Straight Arrow Connector 74"/>
          <p:cNvCxnSpPr/>
          <p:nvPr/>
        </p:nvCxnSpPr>
        <p:spPr bwMode="auto">
          <a:xfrm flipH="1">
            <a:off x="7368070" y="2474976"/>
            <a:ext cx="0" cy="731520"/>
          </a:xfrm>
          <a:prstGeom prst="straightConnector1">
            <a:avLst/>
          </a:prstGeom>
          <a:solidFill>
            <a:schemeClr val="bg1"/>
          </a:solidFill>
          <a:ln w="25400" cap="flat" cmpd="sng" algn="ctr">
            <a:solidFill>
              <a:schemeClr val="bg2"/>
            </a:solidFill>
            <a:prstDash val="solid"/>
            <a:round/>
            <a:headEnd type="none" w="med" len="med"/>
            <a:tailEnd type="triangle"/>
          </a:ln>
          <a:effectLst/>
        </p:spPr>
      </p:cxnSp>
      <p:sp>
        <p:nvSpPr>
          <p:cNvPr id="2" name="Title 1"/>
          <p:cNvSpPr>
            <a:spLocks noGrp="1"/>
          </p:cNvSpPr>
          <p:nvPr>
            <p:ph type="title"/>
          </p:nvPr>
        </p:nvSpPr>
        <p:spPr/>
        <p:txBody>
          <a:bodyPr>
            <a:normAutofit/>
          </a:bodyPr>
          <a:lstStyle/>
          <a:p>
            <a:r>
              <a:rPr lang="en-US" dirty="0"/>
              <a:t>Dissemination Barrier with P=5</a:t>
            </a:r>
          </a:p>
        </p:txBody>
      </p:sp>
      <p:grpSp>
        <p:nvGrpSpPr>
          <p:cNvPr id="4" name="Group 3"/>
          <p:cNvGrpSpPr/>
          <p:nvPr/>
        </p:nvGrpSpPr>
        <p:grpSpPr>
          <a:xfrm>
            <a:off x="4123984" y="737673"/>
            <a:ext cx="3581400" cy="1300652"/>
            <a:chOff x="2456768" y="1841937"/>
            <a:chExt cx="2743860" cy="1897116"/>
          </a:xfrm>
        </p:grpSpPr>
        <p:sp>
          <p:nvSpPr>
            <p:cNvPr id="5" name="Freeform 4"/>
            <p:cNvSpPr/>
            <p:nvPr/>
          </p:nvSpPr>
          <p:spPr bwMode="auto">
            <a:xfrm>
              <a:off x="2456768" y="1841937"/>
              <a:ext cx="400028" cy="159757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6" name="Freeform 5"/>
            <p:cNvSpPr/>
            <p:nvPr/>
          </p:nvSpPr>
          <p:spPr bwMode="auto">
            <a:xfrm>
              <a:off x="3042726" y="2215054"/>
              <a:ext cx="400028" cy="990600"/>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7" name="Freeform 6"/>
            <p:cNvSpPr/>
            <p:nvPr/>
          </p:nvSpPr>
          <p:spPr bwMode="auto">
            <a:xfrm>
              <a:off x="3628684" y="1986454"/>
              <a:ext cx="400028" cy="1752599"/>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8" name="Freeform 7"/>
            <p:cNvSpPr/>
            <p:nvPr/>
          </p:nvSpPr>
          <p:spPr bwMode="auto">
            <a:xfrm>
              <a:off x="4214642" y="1841937"/>
              <a:ext cx="400028" cy="1516117"/>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9" name="Freeform 8"/>
            <p:cNvSpPr/>
            <p:nvPr/>
          </p:nvSpPr>
          <p:spPr bwMode="auto">
            <a:xfrm>
              <a:off x="4800600" y="1986454"/>
              <a:ext cx="400028" cy="1219200"/>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grpSp>
      <p:sp>
        <p:nvSpPr>
          <p:cNvPr id="14" name="TextBox 13"/>
          <p:cNvSpPr txBox="1"/>
          <p:nvPr/>
        </p:nvSpPr>
        <p:spPr>
          <a:xfrm>
            <a:off x="2826295" y="3615199"/>
            <a:ext cx="829073" cy="369332"/>
          </a:xfrm>
          <a:prstGeom prst="rect">
            <a:avLst/>
          </a:prstGeom>
          <a:noFill/>
        </p:spPr>
        <p:txBody>
          <a:bodyPr wrap="none" rtlCol="0">
            <a:spAutoFit/>
          </a:bodyPr>
          <a:lstStyle/>
          <a:p>
            <a:r>
              <a:rPr lang="en-US" dirty="0"/>
              <a:t>Barrier</a:t>
            </a:r>
          </a:p>
        </p:txBody>
      </p:sp>
      <p:grpSp>
        <p:nvGrpSpPr>
          <p:cNvPr id="15" name="Group 14"/>
          <p:cNvGrpSpPr/>
          <p:nvPr/>
        </p:nvGrpSpPr>
        <p:grpSpPr>
          <a:xfrm>
            <a:off x="4081309" y="5791200"/>
            <a:ext cx="3666753" cy="1284892"/>
            <a:chOff x="2509326" y="3891454"/>
            <a:chExt cx="2744606" cy="1597574"/>
          </a:xfrm>
        </p:grpSpPr>
        <p:sp>
          <p:nvSpPr>
            <p:cNvPr id="16" name="Freeform 15"/>
            <p:cNvSpPr/>
            <p:nvPr/>
          </p:nvSpPr>
          <p:spPr bwMode="auto">
            <a:xfrm>
              <a:off x="2509326" y="4059621"/>
              <a:ext cx="400028" cy="1429405"/>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7" name="Freeform 16"/>
            <p:cNvSpPr/>
            <p:nvPr/>
          </p:nvSpPr>
          <p:spPr bwMode="auto">
            <a:xfrm>
              <a:off x="3095284" y="3891454"/>
              <a:ext cx="400028" cy="1295399"/>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8" name="Freeform 17"/>
            <p:cNvSpPr/>
            <p:nvPr/>
          </p:nvSpPr>
          <p:spPr bwMode="auto">
            <a:xfrm>
              <a:off x="3681242" y="3891456"/>
              <a:ext cx="400028" cy="159757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9" name="Freeform 18"/>
            <p:cNvSpPr/>
            <p:nvPr/>
          </p:nvSpPr>
          <p:spPr bwMode="auto">
            <a:xfrm>
              <a:off x="4267200" y="4191000"/>
              <a:ext cx="400028" cy="995854"/>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0" name="Freeform 19"/>
            <p:cNvSpPr/>
            <p:nvPr/>
          </p:nvSpPr>
          <p:spPr bwMode="auto">
            <a:xfrm>
              <a:off x="4853904" y="4059622"/>
              <a:ext cx="400028" cy="990600"/>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grpSp>
      <p:sp>
        <p:nvSpPr>
          <p:cNvPr id="28" name="Oval 27"/>
          <p:cNvSpPr/>
          <p:nvPr/>
        </p:nvSpPr>
        <p:spPr bwMode="auto">
          <a:xfrm>
            <a:off x="4311412" y="2293929"/>
            <a:ext cx="147277" cy="146304"/>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9" name="Oval 28"/>
          <p:cNvSpPr/>
          <p:nvPr/>
        </p:nvSpPr>
        <p:spPr bwMode="auto">
          <a:xfrm>
            <a:off x="5057716" y="2293929"/>
            <a:ext cx="147277" cy="146304"/>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30" name="Oval 29"/>
          <p:cNvSpPr/>
          <p:nvPr/>
        </p:nvSpPr>
        <p:spPr bwMode="auto">
          <a:xfrm>
            <a:off x="5804020" y="2293929"/>
            <a:ext cx="147277" cy="146304"/>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31" name="Oval 30"/>
          <p:cNvSpPr/>
          <p:nvPr/>
        </p:nvSpPr>
        <p:spPr bwMode="auto">
          <a:xfrm>
            <a:off x="6550324" y="2293929"/>
            <a:ext cx="147277" cy="146304"/>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32" name="Oval 31"/>
          <p:cNvSpPr/>
          <p:nvPr/>
        </p:nvSpPr>
        <p:spPr bwMode="auto">
          <a:xfrm>
            <a:off x="7296628" y="2293929"/>
            <a:ext cx="147277" cy="146304"/>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33" name="Oval 32"/>
          <p:cNvSpPr/>
          <p:nvPr/>
        </p:nvSpPr>
        <p:spPr bwMode="auto">
          <a:xfrm>
            <a:off x="4311412" y="3206496"/>
            <a:ext cx="147277" cy="146304"/>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34" name="Oval 33"/>
          <p:cNvSpPr/>
          <p:nvPr/>
        </p:nvSpPr>
        <p:spPr bwMode="auto">
          <a:xfrm>
            <a:off x="5057716" y="3206496"/>
            <a:ext cx="147277" cy="146304"/>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35" name="Oval 34"/>
          <p:cNvSpPr/>
          <p:nvPr/>
        </p:nvSpPr>
        <p:spPr bwMode="auto">
          <a:xfrm>
            <a:off x="5804020" y="3206496"/>
            <a:ext cx="147277" cy="146304"/>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36" name="Oval 35"/>
          <p:cNvSpPr/>
          <p:nvPr/>
        </p:nvSpPr>
        <p:spPr bwMode="auto">
          <a:xfrm>
            <a:off x="6550324" y="3206496"/>
            <a:ext cx="147277" cy="146304"/>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37" name="Oval 36"/>
          <p:cNvSpPr/>
          <p:nvPr/>
        </p:nvSpPr>
        <p:spPr bwMode="auto">
          <a:xfrm>
            <a:off x="7296628" y="3206496"/>
            <a:ext cx="147277" cy="146304"/>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38" name="Oval 37"/>
          <p:cNvSpPr/>
          <p:nvPr/>
        </p:nvSpPr>
        <p:spPr bwMode="auto">
          <a:xfrm>
            <a:off x="4311412" y="5173671"/>
            <a:ext cx="147277" cy="146304"/>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39" name="Oval 38"/>
          <p:cNvSpPr/>
          <p:nvPr/>
        </p:nvSpPr>
        <p:spPr bwMode="auto">
          <a:xfrm>
            <a:off x="5057716" y="5173671"/>
            <a:ext cx="147277" cy="146304"/>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40" name="Oval 39"/>
          <p:cNvSpPr/>
          <p:nvPr/>
        </p:nvSpPr>
        <p:spPr bwMode="auto">
          <a:xfrm>
            <a:off x="5804020" y="5173671"/>
            <a:ext cx="147277" cy="146304"/>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41" name="Oval 40"/>
          <p:cNvSpPr/>
          <p:nvPr/>
        </p:nvSpPr>
        <p:spPr bwMode="auto">
          <a:xfrm>
            <a:off x="6550324" y="5173671"/>
            <a:ext cx="147277" cy="146304"/>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42" name="Oval 41"/>
          <p:cNvSpPr/>
          <p:nvPr/>
        </p:nvSpPr>
        <p:spPr bwMode="auto">
          <a:xfrm>
            <a:off x="7296628" y="5173671"/>
            <a:ext cx="147277" cy="146304"/>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cxnSp>
        <p:nvCxnSpPr>
          <p:cNvPr id="44" name="Straight Arrow Connector 43"/>
          <p:cNvCxnSpPr>
            <a:endCxn id="34" idx="1"/>
          </p:cNvCxnSpPr>
          <p:nvPr/>
        </p:nvCxnSpPr>
        <p:spPr bwMode="auto">
          <a:xfrm>
            <a:off x="4395835" y="2480250"/>
            <a:ext cx="683449" cy="747673"/>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46" name="Straight Arrow Connector 45"/>
          <p:cNvCxnSpPr>
            <a:endCxn id="35" idx="1"/>
          </p:cNvCxnSpPr>
          <p:nvPr/>
        </p:nvCxnSpPr>
        <p:spPr bwMode="auto">
          <a:xfrm>
            <a:off x="5142139" y="2480250"/>
            <a:ext cx="683449" cy="747673"/>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49" name="Straight Arrow Connector 48"/>
          <p:cNvCxnSpPr>
            <a:endCxn id="36" idx="1"/>
          </p:cNvCxnSpPr>
          <p:nvPr/>
        </p:nvCxnSpPr>
        <p:spPr bwMode="auto">
          <a:xfrm>
            <a:off x="5888443" y="2480250"/>
            <a:ext cx="683449" cy="747673"/>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50" name="Straight Arrow Connector 49"/>
          <p:cNvCxnSpPr>
            <a:endCxn id="37" idx="1"/>
          </p:cNvCxnSpPr>
          <p:nvPr/>
        </p:nvCxnSpPr>
        <p:spPr bwMode="auto">
          <a:xfrm>
            <a:off x="6634747" y="2480250"/>
            <a:ext cx="683449" cy="747673"/>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51" name="Straight Arrow Connector 50"/>
          <p:cNvCxnSpPr>
            <a:stCxn id="32" idx="3"/>
            <a:endCxn id="33" idx="7"/>
          </p:cNvCxnSpPr>
          <p:nvPr/>
        </p:nvCxnSpPr>
        <p:spPr bwMode="auto">
          <a:xfrm flipH="1">
            <a:off x="4437121" y="2418808"/>
            <a:ext cx="2881075" cy="809115"/>
          </a:xfrm>
          <a:prstGeom prst="straightConnector1">
            <a:avLst/>
          </a:prstGeom>
          <a:solidFill>
            <a:schemeClr val="bg1"/>
          </a:solidFill>
          <a:ln w="25400" cap="flat" cmpd="sng" algn="ctr">
            <a:solidFill>
              <a:schemeClr val="tx1"/>
            </a:solidFill>
            <a:prstDash val="solid"/>
            <a:round/>
            <a:headEnd type="none" w="med" len="med"/>
            <a:tailEnd type="triangle"/>
          </a:ln>
          <a:effectLst/>
        </p:spPr>
      </p:cxnSp>
      <p:sp>
        <p:nvSpPr>
          <p:cNvPr id="55" name="Oval 54"/>
          <p:cNvSpPr/>
          <p:nvPr/>
        </p:nvSpPr>
        <p:spPr bwMode="auto">
          <a:xfrm>
            <a:off x="4314054" y="4273296"/>
            <a:ext cx="147277" cy="146304"/>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56" name="Oval 55"/>
          <p:cNvSpPr/>
          <p:nvPr/>
        </p:nvSpPr>
        <p:spPr bwMode="auto">
          <a:xfrm>
            <a:off x="5060358" y="4273296"/>
            <a:ext cx="147277" cy="146304"/>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57" name="Oval 56"/>
          <p:cNvSpPr/>
          <p:nvPr/>
        </p:nvSpPr>
        <p:spPr bwMode="auto">
          <a:xfrm>
            <a:off x="5806662" y="4273296"/>
            <a:ext cx="147277" cy="146304"/>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58" name="Oval 57"/>
          <p:cNvSpPr/>
          <p:nvPr/>
        </p:nvSpPr>
        <p:spPr bwMode="auto">
          <a:xfrm>
            <a:off x="6552966" y="4273296"/>
            <a:ext cx="147277" cy="146304"/>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59" name="Oval 58"/>
          <p:cNvSpPr/>
          <p:nvPr/>
        </p:nvSpPr>
        <p:spPr bwMode="auto">
          <a:xfrm>
            <a:off x="7299270" y="4273296"/>
            <a:ext cx="147277" cy="146304"/>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cxnSp>
        <p:nvCxnSpPr>
          <p:cNvPr id="72" name="Straight Arrow Connector 71"/>
          <p:cNvCxnSpPr>
            <a:stCxn id="33" idx="5"/>
            <a:endCxn id="57" idx="1"/>
          </p:cNvCxnSpPr>
          <p:nvPr/>
        </p:nvCxnSpPr>
        <p:spPr bwMode="auto">
          <a:xfrm>
            <a:off x="4437121" y="3331374"/>
            <a:ext cx="1391109" cy="963348"/>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76" name="Straight Arrow Connector 75"/>
          <p:cNvCxnSpPr>
            <a:stCxn id="34" idx="5"/>
            <a:endCxn id="58" idx="1"/>
          </p:cNvCxnSpPr>
          <p:nvPr/>
        </p:nvCxnSpPr>
        <p:spPr bwMode="auto">
          <a:xfrm>
            <a:off x="5183425" y="3331374"/>
            <a:ext cx="1391109" cy="963348"/>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79" name="Straight Arrow Connector 78"/>
          <p:cNvCxnSpPr>
            <a:stCxn id="35" idx="5"/>
            <a:endCxn id="59" idx="1"/>
          </p:cNvCxnSpPr>
          <p:nvPr/>
        </p:nvCxnSpPr>
        <p:spPr bwMode="auto">
          <a:xfrm>
            <a:off x="5929729" y="3331374"/>
            <a:ext cx="1391109" cy="963348"/>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82" name="Straight Arrow Connector 81"/>
          <p:cNvCxnSpPr>
            <a:stCxn id="36" idx="3"/>
            <a:endCxn id="55" idx="7"/>
          </p:cNvCxnSpPr>
          <p:nvPr/>
        </p:nvCxnSpPr>
        <p:spPr bwMode="auto">
          <a:xfrm flipH="1">
            <a:off x="4439763" y="3331374"/>
            <a:ext cx="2132129" cy="963348"/>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85" name="Straight Arrow Connector 84"/>
          <p:cNvCxnSpPr>
            <a:stCxn id="37" idx="3"/>
            <a:endCxn id="56" idx="7"/>
          </p:cNvCxnSpPr>
          <p:nvPr/>
        </p:nvCxnSpPr>
        <p:spPr bwMode="auto">
          <a:xfrm flipH="1">
            <a:off x="5186067" y="3331374"/>
            <a:ext cx="2132129" cy="963348"/>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88" name="Straight Arrow Connector 87"/>
          <p:cNvCxnSpPr>
            <a:stCxn id="55" idx="5"/>
            <a:endCxn id="42" idx="1"/>
          </p:cNvCxnSpPr>
          <p:nvPr/>
        </p:nvCxnSpPr>
        <p:spPr bwMode="auto">
          <a:xfrm>
            <a:off x="4439763" y="4398175"/>
            <a:ext cx="2878433" cy="796923"/>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91" name="Straight Arrow Connector 90"/>
          <p:cNvCxnSpPr>
            <a:stCxn id="56" idx="3"/>
            <a:endCxn id="38" idx="7"/>
          </p:cNvCxnSpPr>
          <p:nvPr/>
        </p:nvCxnSpPr>
        <p:spPr bwMode="auto">
          <a:xfrm flipH="1">
            <a:off x="4437121" y="4398175"/>
            <a:ext cx="644805" cy="796923"/>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97" name="Straight Arrow Connector 96"/>
          <p:cNvCxnSpPr>
            <a:stCxn id="57" idx="3"/>
            <a:endCxn id="39" idx="7"/>
          </p:cNvCxnSpPr>
          <p:nvPr/>
        </p:nvCxnSpPr>
        <p:spPr bwMode="auto">
          <a:xfrm flipH="1">
            <a:off x="5183425" y="4398175"/>
            <a:ext cx="644805" cy="796923"/>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00" name="Straight Arrow Connector 99"/>
          <p:cNvCxnSpPr>
            <a:stCxn id="58" idx="3"/>
            <a:endCxn id="40" idx="7"/>
          </p:cNvCxnSpPr>
          <p:nvPr/>
        </p:nvCxnSpPr>
        <p:spPr bwMode="auto">
          <a:xfrm flipH="1">
            <a:off x="5929729" y="4398175"/>
            <a:ext cx="644805" cy="796923"/>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03" name="Straight Arrow Connector 102"/>
          <p:cNvCxnSpPr>
            <a:stCxn id="59" idx="3"/>
            <a:endCxn id="41" idx="7"/>
          </p:cNvCxnSpPr>
          <p:nvPr/>
        </p:nvCxnSpPr>
        <p:spPr bwMode="auto">
          <a:xfrm flipH="1">
            <a:off x="6676033" y="4398175"/>
            <a:ext cx="644805" cy="796923"/>
          </a:xfrm>
          <a:prstGeom prst="straightConnector1">
            <a:avLst/>
          </a:prstGeom>
          <a:solidFill>
            <a:schemeClr val="bg1"/>
          </a:solidFill>
          <a:ln w="25400" cap="flat" cmpd="sng" algn="ctr">
            <a:solidFill>
              <a:schemeClr val="tx1"/>
            </a:solidFill>
            <a:prstDash val="solid"/>
            <a:round/>
            <a:headEnd type="none" w="med" len="med"/>
            <a:tailEnd type="triangle"/>
          </a:ln>
          <a:effectLst/>
        </p:spPr>
      </p:cxnSp>
      <mc:AlternateContent xmlns:mc="http://schemas.openxmlformats.org/markup-compatibility/2006" xmlns:a14="http://schemas.microsoft.com/office/drawing/2010/main">
        <mc:Choice Requires="a14">
          <p:sp>
            <p:nvSpPr>
              <p:cNvPr id="106" name="TextBox 105"/>
              <p:cNvSpPr txBox="1"/>
              <p:nvPr/>
            </p:nvSpPr>
            <p:spPr>
              <a:xfrm>
                <a:off x="7941566" y="2608354"/>
                <a:ext cx="2334229" cy="369332"/>
              </a:xfrm>
              <a:prstGeom prst="rect">
                <a:avLst/>
              </a:prstGeom>
              <a:noFill/>
            </p:spPr>
            <p:txBody>
              <a:bodyPr wrap="none" rtlCol="0">
                <a:spAutoFit/>
              </a:bodyPr>
              <a:lstStyle/>
              <a:p>
                <a:r>
                  <a:rPr lang="en-US" dirty="0"/>
                  <a:t>Round 1: offset </a:t>
                </a:r>
                <a14:m>
                  <m:oMath xmlns:m="http://schemas.openxmlformats.org/officeDocument/2006/math">
                    <m:sSup>
                      <m:sSupPr>
                        <m:ctrlPr>
                          <a:rPr lang="en-US" i="1">
                            <a:latin typeface="Cambria Math" panose="02040503050406030204" pitchFamily="18" charset="0"/>
                          </a:rPr>
                        </m:ctrlPr>
                      </m:sSupPr>
                      <m:e>
                        <m:r>
                          <a:rPr lang="en-US" i="1">
                            <a:latin typeface="Cambria Math" panose="02040503050406030204" pitchFamily="18" charset="0"/>
                          </a:rPr>
                          <m:t>2</m:t>
                        </m:r>
                      </m:e>
                      <m:sup>
                        <m:r>
                          <a:rPr lang="en-US" i="1">
                            <a:latin typeface="Cambria Math" panose="02040503050406030204" pitchFamily="18" charset="0"/>
                          </a:rPr>
                          <m:t>0</m:t>
                        </m:r>
                      </m:sup>
                    </m:sSup>
                    <m:r>
                      <a:rPr lang="en-US" i="1">
                        <a:latin typeface="Cambria Math" panose="02040503050406030204" pitchFamily="18" charset="0"/>
                      </a:rPr>
                      <m:t>=1</m:t>
                    </m:r>
                  </m:oMath>
                </a14:m>
                <a:endParaRPr lang="en-US" dirty="0"/>
              </a:p>
            </p:txBody>
          </p:sp>
        </mc:Choice>
        <mc:Fallback xmlns="">
          <p:sp>
            <p:nvSpPr>
              <p:cNvPr id="106" name="TextBox 105"/>
              <p:cNvSpPr txBox="1">
                <a:spLocks noRot="1" noChangeAspect="1" noMove="1" noResize="1" noEditPoints="1" noAdjustHandles="1" noChangeArrowheads="1" noChangeShapeType="1" noTextEdit="1"/>
              </p:cNvSpPr>
              <p:nvPr/>
            </p:nvSpPr>
            <p:spPr>
              <a:xfrm>
                <a:off x="7941566" y="2608354"/>
                <a:ext cx="2334229" cy="369332"/>
              </a:xfrm>
              <a:prstGeom prst="rect">
                <a:avLst/>
              </a:prstGeom>
              <a:blipFill>
                <a:blip r:embed="rId2"/>
                <a:stretch>
                  <a:fillRect l="-2350" t="-10000" b="-2666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07" name="TextBox 106"/>
              <p:cNvSpPr txBox="1"/>
              <p:nvPr/>
            </p:nvSpPr>
            <p:spPr>
              <a:xfrm>
                <a:off x="7941564" y="3642888"/>
                <a:ext cx="2329292" cy="369332"/>
              </a:xfrm>
              <a:prstGeom prst="rect">
                <a:avLst/>
              </a:prstGeom>
              <a:noFill/>
            </p:spPr>
            <p:txBody>
              <a:bodyPr wrap="none" rtlCol="0">
                <a:spAutoFit/>
              </a:bodyPr>
              <a:lstStyle/>
              <a:p>
                <a:r>
                  <a:rPr lang="en-US" dirty="0"/>
                  <a:t>Round 2: offset </a:t>
                </a:r>
                <a14:m>
                  <m:oMath xmlns:m="http://schemas.openxmlformats.org/officeDocument/2006/math">
                    <m:sSup>
                      <m:sSupPr>
                        <m:ctrlPr>
                          <a:rPr lang="en-US" i="1">
                            <a:latin typeface="Cambria Math" panose="02040503050406030204" pitchFamily="18" charset="0"/>
                          </a:rPr>
                        </m:ctrlPr>
                      </m:sSupPr>
                      <m:e>
                        <m:r>
                          <a:rPr lang="en-US" i="1">
                            <a:latin typeface="Cambria Math" panose="02040503050406030204" pitchFamily="18" charset="0"/>
                          </a:rPr>
                          <m:t>2</m:t>
                        </m:r>
                      </m:e>
                      <m:sup>
                        <m:r>
                          <a:rPr lang="en-US" i="1">
                            <a:latin typeface="Cambria Math" panose="02040503050406030204" pitchFamily="18" charset="0"/>
                          </a:rPr>
                          <m:t>1</m:t>
                        </m:r>
                      </m:sup>
                    </m:sSup>
                    <m:r>
                      <a:rPr lang="en-US" i="1">
                        <a:latin typeface="Cambria Math" panose="02040503050406030204" pitchFamily="18" charset="0"/>
                      </a:rPr>
                      <m:t>=</m:t>
                    </m:r>
                    <m:r>
                      <a:rPr lang="en-US">
                        <a:latin typeface="Cambria Math" panose="02040503050406030204" pitchFamily="18" charset="0"/>
                      </a:rPr>
                      <m:t>2</m:t>
                    </m:r>
                  </m:oMath>
                </a14:m>
                <a:endParaRPr lang="en-US" dirty="0"/>
              </a:p>
            </p:txBody>
          </p:sp>
        </mc:Choice>
        <mc:Fallback xmlns="">
          <p:sp>
            <p:nvSpPr>
              <p:cNvPr id="107" name="TextBox 106"/>
              <p:cNvSpPr txBox="1">
                <a:spLocks noRot="1" noChangeAspect="1" noMove="1" noResize="1" noEditPoints="1" noAdjustHandles="1" noChangeArrowheads="1" noChangeShapeType="1" noTextEdit="1"/>
              </p:cNvSpPr>
              <p:nvPr/>
            </p:nvSpPr>
            <p:spPr>
              <a:xfrm>
                <a:off x="7941564" y="3642888"/>
                <a:ext cx="2329292" cy="369332"/>
              </a:xfrm>
              <a:prstGeom prst="rect">
                <a:avLst/>
              </a:prstGeom>
              <a:blipFill>
                <a:blip r:embed="rId3"/>
                <a:stretch>
                  <a:fillRect l="-2356" t="-10000" b="-2666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08" name="TextBox 107"/>
              <p:cNvSpPr txBox="1"/>
              <p:nvPr/>
            </p:nvSpPr>
            <p:spPr>
              <a:xfrm>
                <a:off x="7941564" y="4659868"/>
                <a:ext cx="2334229" cy="369332"/>
              </a:xfrm>
              <a:prstGeom prst="rect">
                <a:avLst/>
              </a:prstGeom>
              <a:noFill/>
            </p:spPr>
            <p:txBody>
              <a:bodyPr wrap="none" rtlCol="0">
                <a:spAutoFit/>
              </a:bodyPr>
              <a:lstStyle/>
              <a:p>
                <a:r>
                  <a:rPr lang="en-US" dirty="0"/>
                  <a:t>Round 3: offset </a:t>
                </a:r>
                <a14:m>
                  <m:oMath xmlns:m="http://schemas.openxmlformats.org/officeDocument/2006/math">
                    <m:sSup>
                      <m:sSupPr>
                        <m:ctrlPr>
                          <a:rPr lang="en-US" i="1">
                            <a:latin typeface="Cambria Math" panose="02040503050406030204" pitchFamily="18" charset="0"/>
                          </a:rPr>
                        </m:ctrlPr>
                      </m:sSupPr>
                      <m:e>
                        <m:r>
                          <a:rPr lang="en-US" i="1">
                            <a:latin typeface="Cambria Math" panose="02040503050406030204" pitchFamily="18" charset="0"/>
                          </a:rPr>
                          <m:t>2</m:t>
                        </m:r>
                      </m:e>
                      <m:sup>
                        <m:r>
                          <a:rPr lang="en-US" i="1">
                            <a:latin typeface="Cambria Math" panose="02040503050406030204" pitchFamily="18" charset="0"/>
                          </a:rPr>
                          <m:t>2</m:t>
                        </m:r>
                      </m:sup>
                    </m:sSup>
                    <m:r>
                      <a:rPr lang="en-US" i="1">
                        <a:latin typeface="Cambria Math" panose="02040503050406030204" pitchFamily="18" charset="0"/>
                      </a:rPr>
                      <m:t>=</m:t>
                    </m:r>
                    <m:r>
                      <a:rPr lang="en-US">
                        <a:latin typeface="Cambria Math" panose="02040503050406030204" pitchFamily="18" charset="0"/>
                      </a:rPr>
                      <m:t>4</m:t>
                    </m:r>
                  </m:oMath>
                </a14:m>
                <a:endParaRPr lang="en-US" dirty="0"/>
              </a:p>
            </p:txBody>
          </p:sp>
        </mc:Choice>
        <mc:Fallback xmlns="">
          <p:sp>
            <p:nvSpPr>
              <p:cNvPr id="108" name="TextBox 107"/>
              <p:cNvSpPr txBox="1">
                <a:spLocks noRot="1" noChangeAspect="1" noMove="1" noResize="1" noEditPoints="1" noAdjustHandles="1" noChangeArrowheads="1" noChangeShapeType="1" noTextEdit="1"/>
              </p:cNvSpPr>
              <p:nvPr/>
            </p:nvSpPr>
            <p:spPr>
              <a:xfrm>
                <a:off x="7941564" y="4659868"/>
                <a:ext cx="2334229" cy="369332"/>
              </a:xfrm>
              <a:prstGeom prst="rect">
                <a:avLst/>
              </a:prstGeom>
              <a:blipFill>
                <a:blip r:embed="rId4"/>
                <a:stretch>
                  <a:fillRect l="-2350" t="-8197" b="-24590"/>
                </a:stretch>
              </a:blipFill>
            </p:spPr>
            <p:txBody>
              <a:bodyPr/>
              <a:lstStyle/>
              <a:p>
                <a:r>
                  <a:rPr lang="en-US">
                    <a:noFill/>
                  </a:rPr>
                  <a:t> </a:t>
                </a:r>
              </a:p>
            </p:txBody>
          </p:sp>
        </mc:Fallback>
      </mc:AlternateContent>
      <p:cxnSp>
        <p:nvCxnSpPr>
          <p:cNvPr id="60" name="Straight Arrow Connector 59"/>
          <p:cNvCxnSpPr/>
          <p:nvPr/>
        </p:nvCxnSpPr>
        <p:spPr bwMode="auto">
          <a:xfrm flipH="1">
            <a:off x="4385050" y="2038325"/>
            <a:ext cx="0" cy="255604"/>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61" name="Straight Arrow Connector 60"/>
          <p:cNvCxnSpPr/>
          <p:nvPr/>
        </p:nvCxnSpPr>
        <p:spPr bwMode="auto">
          <a:xfrm flipH="1">
            <a:off x="5131354" y="2057401"/>
            <a:ext cx="0" cy="236529"/>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62" name="Straight Arrow Connector 61"/>
          <p:cNvCxnSpPr/>
          <p:nvPr/>
        </p:nvCxnSpPr>
        <p:spPr bwMode="auto">
          <a:xfrm flipH="1">
            <a:off x="5876926" y="2057401"/>
            <a:ext cx="0" cy="236529"/>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63" name="Straight Arrow Connector 62"/>
          <p:cNvCxnSpPr/>
          <p:nvPr/>
        </p:nvCxnSpPr>
        <p:spPr bwMode="auto">
          <a:xfrm flipH="1">
            <a:off x="6622498" y="2057401"/>
            <a:ext cx="0" cy="236529"/>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64" name="Straight Arrow Connector 63"/>
          <p:cNvCxnSpPr/>
          <p:nvPr/>
        </p:nvCxnSpPr>
        <p:spPr bwMode="auto">
          <a:xfrm flipH="1">
            <a:off x="7368070" y="2057401"/>
            <a:ext cx="0" cy="236529"/>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65" name="Straight Arrow Connector 64"/>
          <p:cNvCxnSpPr/>
          <p:nvPr/>
        </p:nvCxnSpPr>
        <p:spPr bwMode="auto">
          <a:xfrm flipH="1">
            <a:off x="4395834" y="5319975"/>
            <a:ext cx="0" cy="255604"/>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66" name="Straight Arrow Connector 65"/>
          <p:cNvCxnSpPr/>
          <p:nvPr/>
        </p:nvCxnSpPr>
        <p:spPr bwMode="auto">
          <a:xfrm flipH="1">
            <a:off x="5142138" y="5339051"/>
            <a:ext cx="0" cy="236529"/>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67" name="Straight Arrow Connector 66"/>
          <p:cNvCxnSpPr/>
          <p:nvPr/>
        </p:nvCxnSpPr>
        <p:spPr bwMode="auto">
          <a:xfrm flipH="1">
            <a:off x="5887710" y="5339051"/>
            <a:ext cx="0" cy="236529"/>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68" name="Straight Arrow Connector 67"/>
          <p:cNvCxnSpPr/>
          <p:nvPr/>
        </p:nvCxnSpPr>
        <p:spPr bwMode="auto">
          <a:xfrm flipH="1">
            <a:off x="6633282" y="5339051"/>
            <a:ext cx="0" cy="236529"/>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69" name="Straight Arrow Connector 68"/>
          <p:cNvCxnSpPr/>
          <p:nvPr/>
        </p:nvCxnSpPr>
        <p:spPr bwMode="auto">
          <a:xfrm flipH="1">
            <a:off x="7378854" y="5339051"/>
            <a:ext cx="0" cy="236529"/>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77" name="Straight Arrow Connector 76"/>
          <p:cNvCxnSpPr/>
          <p:nvPr/>
        </p:nvCxnSpPr>
        <p:spPr bwMode="auto">
          <a:xfrm flipH="1">
            <a:off x="4385050" y="3352800"/>
            <a:ext cx="0" cy="914400"/>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78" name="Straight Arrow Connector 77"/>
          <p:cNvCxnSpPr/>
          <p:nvPr/>
        </p:nvCxnSpPr>
        <p:spPr bwMode="auto">
          <a:xfrm flipH="1">
            <a:off x="5131354" y="3371875"/>
            <a:ext cx="0" cy="914400"/>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80" name="Straight Arrow Connector 79"/>
          <p:cNvCxnSpPr/>
          <p:nvPr/>
        </p:nvCxnSpPr>
        <p:spPr bwMode="auto">
          <a:xfrm flipH="1">
            <a:off x="5876926" y="3371875"/>
            <a:ext cx="0" cy="914400"/>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81" name="Straight Arrow Connector 80"/>
          <p:cNvCxnSpPr/>
          <p:nvPr/>
        </p:nvCxnSpPr>
        <p:spPr bwMode="auto">
          <a:xfrm flipH="1">
            <a:off x="6622498" y="3371875"/>
            <a:ext cx="0" cy="914400"/>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83" name="Straight Arrow Connector 82"/>
          <p:cNvCxnSpPr/>
          <p:nvPr/>
        </p:nvCxnSpPr>
        <p:spPr bwMode="auto">
          <a:xfrm flipH="1">
            <a:off x="7368070" y="3371875"/>
            <a:ext cx="0" cy="914400"/>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84" name="Straight Arrow Connector 83"/>
          <p:cNvCxnSpPr/>
          <p:nvPr/>
        </p:nvCxnSpPr>
        <p:spPr bwMode="auto">
          <a:xfrm flipH="1">
            <a:off x="4385050" y="4423076"/>
            <a:ext cx="0" cy="731520"/>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86" name="Straight Arrow Connector 85"/>
          <p:cNvCxnSpPr/>
          <p:nvPr/>
        </p:nvCxnSpPr>
        <p:spPr bwMode="auto">
          <a:xfrm flipH="1">
            <a:off x="5131354" y="4442151"/>
            <a:ext cx="0" cy="731520"/>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87" name="Straight Arrow Connector 86"/>
          <p:cNvCxnSpPr/>
          <p:nvPr/>
        </p:nvCxnSpPr>
        <p:spPr bwMode="auto">
          <a:xfrm flipH="1">
            <a:off x="5876926" y="4442151"/>
            <a:ext cx="0" cy="731520"/>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89" name="Straight Arrow Connector 88"/>
          <p:cNvCxnSpPr/>
          <p:nvPr/>
        </p:nvCxnSpPr>
        <p:spPr bwMode="auto">
          <a:xfrm flipH="1">
            <a:off x="6622498" y="4442151"/>
            <a:ext cx="0" cy="731520"/>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90" name="Straight Arrow Connector 89"/>
          <p:cNvCxnSpPr/>
          <p:nvPr/>
        </p:nvCxnSpPr>
        <p:spPr bwMode="auto">
          <a:xfrm flipH="1">
            <a:off x="7368070" y="4442151"/>
            <a:ext cx="0" cy="731520"/>
          </a:xfrm>
          <a:prstGeom prst="straightConnector1">
            <a:avLst/>
          </a:prstGeom>
          <a:solidFill>
            <a:schemeClr val="bg1"/>
          </a:solidFill>
          <a:ln w="25400" cap="flat" cmpd="sng" algn="ctr">
            <a:solidFill>
              <a:schemeClr val="bg2"/>
            </a:solidFill>
            <a:prstDash val="solid"/>
            <a:round/>
            <a:headEnd type="none" w="med" len="med"/>
            <a:tailEnd type="triangle"/>
          </a:ln>
          <a:effectLst/>
        </p:spPr>
      </p:cxnSp>
      <mc:AlternateContent xmlns:mc="http://schemas.openxmlformats.org/markup-compatibility/2006" xmlns:a14="http://schemas.microsoft.com/office/drawing/2010/main">
        <mc:Choice Requires="a14">
          <p:sp>
            <p:nvSpPr>
              <p:cNvPr id="92" name="TextBox 91"/>
              <p:cNvSpPr txBox="1"/>
              <p:nvPr/>
            </p:nvSpPr>
            <p:spPr>
              <a:xfrm>
                <a:off x="1835575" y="1513258"/>
                <a:ext cx="1883529" cy="369332"/>
              </a:xfrm>
              <a:prstGeom prst="rect">
                <a:avLst/>
              </a:prstGeom>
              <a:noFill/>
            </p:spPr>
            <p:txBody>
              <a:bodyPr wrap="none" rtlCol="0">
                <a:spAutoFit/>
              </a:bodyPr>
              <a:lstStyle/>
              <a:p>
                <a14:m>
                  <m:oMath xmlns:m="http://schemas.openxmlformats.org/officeDocument/2006/math">
                    <m:r>
                      <a:rPr lang="en-US" i="1">
                        <a:latin typeface="Cambria Math" panose="02040503050406030204" pitchFamily="18" charset="0"/>
                      </a:rPr>
                      <m:t>3=</m:t>
                    </m:r>
                    <m:sSub>
                      <m:sSubPr>
                        <m:ctrlPr>
                          <a:rPr lang="en-US" i="1">
                            <a:latin typeface="Cambria Math" panose="02040503050406030204" pitchFamily="18" charset="0"/>
                          </a:rPr>
                        </m:ctrlPr>
                      </m:sSubPr>
                      <m:e>
                        <m:r>
                          <m:rPr>
                            <m:sty m:val="p"/>
                          </m:rPr>
                          <a:rPr lang="en-US">
                            <a:latin typeface="Cambria Math" panose="02040503050406030204" pitchFamily="18" charset="0"/>
                          </a:rPr>
                          <m:t>log</m:t>
                        </m:r>
                      </m:e>
                      <m:sub>
                        <m:r>
                          <a:rPr lang="en-US" i="1">
                            <a:latin typeface="Cambria Math" panose="02040503050406030204" pitchFamily="18" charset="0"/>
                          </a:rPr>
                          <m:t>2</m:t>
                        </m:r>
                      </m:sub>
                    </m:sSub>
                    <m:r>
                      <a:rPr lang="en-US" i="1">
                        <a:latin typeface="Cambria Math" panose="02040503050406030204" pitchFamily="18" charset="0"/>
                      </a:rPr>
                      <m:t>𝑃</m:t>
                    </m:r>
                  </m:oMath>
                </a14:m>
                <a:r>
                  <a:rPr lang="en-US" dirty="0"/>
                  <a:t> rounds</a:t>
                </a:r>
              </a:p>
            </p:txBody>
          </p:sp>
        </mc:Choice>
        <mc:Fallback xmlns="">
          <p:sp>
            <p:nvSpPr>
              <p:cNvPr id="92" name="TextBox 91"/>
              <p:cNvSpPr txBox="1">
                <a:spLocks noRot="1" noChangeAspect="1" noMove="1" noResize="1" noEditPoints="1" noAdjustHandles="1" noChangeArrowheads="1" noChangeShapeType="1" noTextEdit="1"/>
              </p:cNvSpPr>
              <p:nvPr/>
            </p:nvSpPr>
            <p:spPr>
              <a:xfrm>
                <a:off x="1835575" y="1513258"/>
                <a:ext cx="1883529" cy="369332"/>
              </a:xfrm>
              <a:prstGeom prst="rect">
                <a:avLst/>
              </a:prstGeom>
              <a:blipFill>
                <a:blip r:embed="rId5"/>
                <a:stretch>
                  <a:fillRect t="-8197" r="-2265" b="-24590"/>
                </a:stretch>
              </a:blipFill>
            </p:spPr>
            <p:txBody>
              <a:bodyPr/>
              <a:lstStyle/>
              <a:p>
                <a:r>
                  <a:rPr lang="en-US">
                    <a:noFill/>
                  </a:rPr>
                  <a:t> </a:t>
                </a:r>
              </a:p>
            </p:txBody>
          </p:sp>
        </mc:Fallback>
      </mc:AlternateContent>
    </p:spTree>
    <p:extLst>
      <p:ext uri="{BB962C8B-B14F-4D97-AF65-F5344CB8AC3E}">
        <p14:creationId xmlns:p14="http://schemas.microsoft.com/office/powerpoint/2010/main" val="78887088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 name="Rectangle 78">
            <a:extLst>
              <a:ext uri="{FF2B5EF4-FFF2-40B4-BE49-F238E27FC236}">
                <a16:creationId xmlns:a16="http://schemas.microsoft.com/office/drawing/2014/main" id="{292D29A3-0D2E-4B13-83B8-067C44E74CB1}"/>
              </a:ext>
            </a:extLst>
          </p:cNvPr>
          <p:cNvSpPr/>
          <p:nvPr/>
        </p:nvSpPr>
        <p:spPr>
          <a:xfrm>
            <a:off x="3913178" y="836753"/>
            <a:ext cx="4002566" cy="58353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097280" y="286603"/>
            <a:ext cx="10058400" cy="727188"/>
          </a:xfrm>
        </p:spPr>
        <p:txBody>
          <a:bodyPr>
            <a:normAutofit/>
          </a:bodyPr>
          <a:lstStyle/>
          <a:p>
            <a:r>
              <a:rPr lang="en-US" dirty="0"/>
              <a:t>Dissemination Barrier with P=5</a:t>
            </a:r>
          </a:p>
        </p:txBody>
      </p:sp>
      <p:sp>
        <p:nvSpPr>
          <p:cNvPr id="3" name="Content Placeholder 2"/>
          <p:cNvSpPr>
            <a:spLocks noGrp="1"/>
          </p:cNvSpPr>
          <p:nvPr>
            <p:ph idx="1"/>
          </p:nvPr>
        </p:nvSpPr>
        <p:spPr>
          <a:xfrm>
            <a:off x="1097280" y="1103243"/>
            <a:ext cx="2858579" cy="4765851"/>
          </a:xfrm>
        </p:spPr>
        <p:txBody>
          <a:bodyPr/>
          <a:lstStyle/>
          <a:p>
            <a:r>
              <a:rPr lang="en-US" dirty="0"/>
              <a:t>Threads can progress unevenly through barrier</a:t>
            </a:r>
          </a:p>
          <a:p>
            <a:endParaRPr lang="en-US" dirty="0"/>
          </a:p>
          <a:p>
            <a:r>
              <a:rPr lang="en-US" u="sng" dirty="0">
                <a:solidFill>
                  <a:srgbClr val="0070C0"/>
                </a:solidFill>
              </a:rPr>
              <a:t>But none will exit until all arrive</a:t>
            </a:r>
          </a:p>
          <a:p>
            <a:endParaRPr lang="en-US" dirty="0"/>
          </a:p>
        </p:txBody>
      </p:sp>
      <p:sp>
        <p:nvSpPr>
          <p:cNvPr id="4" name="Rectangle 3"/>
          <p:cNvSpPr/>
          <p:nvPr/>
        </p:nvSpPr>
        <p:spPr bwMode="auto">
          <a:xfrm>
            <a:off x="3980768" y="2133600"/>
            <a:ext cx="3867832" cy="3276600"/>
          </a:xfrm>
          <a:prstGeom prst="rect">
            <a:avLst/>
          </a:prstGeom>
          <a:solidFill>
            <a:schemeClr val="accent2"/>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6" name="Freeform 5"/>
          <p:cNvSpPr/>
          <p:nvPr/>
        </p:nvSpPr>
        <p:spPr bwMode="auto">
          <a:xfrm>
            <a:off x="4123985" y="737673"/>
            <a:ext cx="522133" cy="1095286"/>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7" name="Freeform 6"/>
          <p:cNvSpPr/>
          <p:nvPr/>
        </p:nvSpPr>
        <p:spPr bwMode="auto">
          <a:xfrm>
            <a:off x="4888802" y="993480"/>
            <a:ext cx="522133" cy="679150"/>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8" name="Freeform 7"/>
          <p:cNvSpPr/>
          <p:nvPr/>
        </p:nvSpPr>
        <p:spPr bwMode="auto">
          <a:xfrm>
            <a:off x="5653618" y="836753"/>
            <a:ext cx="522133" cy="120157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0" name="Freeform 9"/>
          <p:cNvSpPr/>
          <p:nvPr/>
        </p:nvSpPr>
        <p:spPr bwMode="auto">
          <a:xfrm>
            <a:off x="7183252" y="836754"/>
            <a:ext cx="522133" cy="835877"/>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8" name="Oval 17"/>
          <p:cNvSpPr/>
          <p:nvPr/>
        </p:nvSpPr>
        <p:spPr bwMode="auto">
          <a:xfrm>
            <a:off x="4311412" y="2293929"/>
            <a:ext cx="147277" cy="146304"/>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9" name="Oval 18"/>
          <p:cNvSpPr/>
          <p:nvPr/>
        </p:nvSpPr>
        <p:spPr bwMode="auto">
          <a:xfrm>
            <a:off x="5057716" y="2293929"/>
            <a:ext cx="147277" cy="146304"/>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0" name="Oval 19"/>
          <p:cNvSpPr/>
          <p:nvPr/>
        </p:nvSpPr>
        <p:spPr bwMode="auto">
          <a:xfrm>
            <a:off x="5804020" y="2293929"/>
            <a:ext cx="147277" cy="146304"/>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2" name="Oval 21"/>
          <p:cNvSpPr/>
          <p:nvPr/>
        </p:nvSpPr>
        <p:spPr bwMode="auto">
          <a:xfrm>
            <a:off x="7296628" y="2293929"/>
            <a:ext cx="147277" cy="146304"/>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3" name="Oval 22"/>
          <p:cNvSpPr/>
          <p:nvPr/>
        </p:nvSpPr>
        <p:spPr bwMode="auto">
          <a:xfrm>
            <a:off x="4311412" y="3206496"/>
            <a:ext cx="147277" cy="146304"/>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4" name="Oval 23"/>
          <p:cNvSpPr/>
          <p:nvPr/>
        </p:nvSpPr>
        <p:spPr bwMode="auto">
          <a:xfrm>
            <a:off x="5057716" y="3206496"/>
            <a:ext cx="147277" cy="146304"/>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5" name="Oval 24"/>
          <p:cNvSpPr/>
          <p:nvPr/>
        </p:nvSpPr>
        <p:spPr bwMode="auto">
          <a:xfrm>
            <a:off x="5804020" y="3206496"/>
            <a:ext cx="147277" cy="146304"/>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cxnSp>
        <p:nvCxnSpPr>
          <p:cNvPr id="33" name="Straight Arrow Connector 32"/>
          <p:cNvCxnSpPr>
            <a:endCxn id="24" idx="1"/>
          </p:cNvCxnSpPr>
          <p:nvPr/>
        </p:nvCxnSpPr>
        <p:spPr bwMode="auto">
          <a:xfrm>
            <a:off x="4395835" y="2480250"/>
            <a:ext cx="683449" cy="747673"/>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34" name="Straight Arrow Connector 33"/>
          <p:cNvCxnSpPr>
            <a:endCxn id="25" idx="1"/>
          </p:cNvCxnSpPr>
          <p:nvPr/>
        </p:nvCxnSpPr>
        <p:spPr bwMode="auto">
          <a:xfrm>
            <a:off x="5142139" y="2480250"/>
            <a:ext cx="683449" cy="747673"/>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35" name="Straight Arrow Connector 34"/>
          <p:cNvCxnSpPr/>
          <p:nvPr/>
        </p:nvCxnSpPr>
        <p:spPr bwMode="auto">
          <a:xfrm>
            <a:off x="5888443" y="2480250"/>
            <a:ext cx="683449" cy="747673"/>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37" name="Straight Arrow Connector 36"/>
          <p:cNvCxnSpPr>
            <a:stCxn id="22" idx="3"/>
            <a:endCxn id="23" idx="7"/>
          </p:cNvCxnSpPr>
          <p:nvPr/>
        </p:nvCxnSpPr>
        <p:spPr bwMode="auto">
          <a:xfrm flipH="1">
            <a:off x="4437121" y="2418808"/>
            <a:ext cx="2881075" cy="809115"/>
          </a:xfrm>
          <a:prstGeom prst="straightConnector1">
            <a:avLst/>
          </a:prstGeom>
          <a:solidFill>
            <a:schemeClr val="bg1"/>
          </a:solidFill>
          <a:ln w="25400" cap="flat" cmpd="sng" algn="ctr">
            <a:solidFill>
              <a:schemeClr val="tx1"/>
            </a:solidFill>
            <a:prstDash val="solid"/>
            <a:round/>
            <a:headEnd type="none" w="med" len="med"/>
            <a:tailEnd type="triangle"/>
          </a:ln>
          <a:effectLst/>
        </p:spPr>
      </p:cxnSp>
      <p:sp>
        <p:nvSpPr>
          <p:cNvPr id="40" name="Oval 39"/>
          <p:cNvSpPr/>
          <p:nvPr/>
        </p:nvSpPr>
        <p:spPr bwMode="auto">
          <a:xfrm>
            <a:off x="5806662" y="4273296"/>
            <a:ext cx="147277" cy="146304"/>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cxnSp>
        <p:nvCxnSpPr>
          <p:cNvPr id="43" name="Straight Arrow Connector 42"/>
          <p:cNvCxnSpPr>
            <a:stCxn id="23" idx="5"/>
            <a:endCxn id="40" idx="1"/>
          </p:cNvCxnSpPr>
          <p:nvPr/>
        </p:nvCxnSpPr>
        <p:spPr bwMode="auto">
          <a:xfrm>
            <a:off x="4437121" y="3331374"/>
            <a:ext cx="1391109" cy="963348"/>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44" name="Straight Arrow Connector 43"/>
          <p:cNvCxnSpPr>
            <a:stCxn id="24" idx="5"/>
          </p:cNvCxnSpPr>
          <p:nvPr/>
        </p:nvCxnSpPr>
        <p:spPr bwMode="auto">
          <a:xfrm>
            <a:off x="5183425" y="3331374"/>
            <a:ext cx="1391109" cy="963348"/>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45" name="Straight Arrow Connector 44"/>
          <p:cNvCxnSpPr>
            <a:stCxn id="25" idx="5"/>
          </p:cNvCxnSpPr>
          <p:nvPr/>
        </p:nvCxnSpPr>
        <p:spPr bwMode="auto">
          <a:xfrm>
            <a:off x="5929729" y="3331374"/>
            <a:ext cx="1391109" cy="963348"/>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50" name="Straight Arrow Connector 49"/>
          <p:cNvCxnSpPr>
            <a:stCxn id="40" idx="3"/>
          </p:cNvCxnSpPr>
          <p:nvPr/>
        </p:nvCxnSpPr>
        <p:spPr bwMode="auto">
          <a:xfrm flipH="1">
            <a:off x="5183425" y="4398175"/>
            <a:ext cx="644805" cy="796923"/>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56" name="Straight Arrow Connector 55"/>
          <p:cNvCxnSpPr/>
          <p:nvPr/>
        </p:nvCxnSpPr>
        <p:spPr bwMode="auto">
          <a:xfrm flipH="1">
            <a:off x="4385050" y="2038325"/>
            <a:ext cx="0" cy="255604"/>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57" name="Straight Arrow Connector 56"/>
          <p:cNvCxnSpPr/>
          <p:nvPr/>
        </p:nvCxnSpPr>
        <p:spPr bwMode="auto">
          <a:xfrm flipH="1">
            <a:off x="5131354" y="2057401"/>
            <a:ext cx="0" cy="236529"/>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58" name="Straight Arrow Connector 57"/>
          <p:cNvCxnSpPr/>
          <p:nvPr/>
        </p:nvCxnSpPr>
        <p:spPr bwMode="auto">
          <a:xfrm flipH="1">
            <a:off x="5876926" y="2057401"/>
            <a:ext cx="0" cy="236529"/>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59" name="Straight Arrow Connector 58"/>
          <p:cNvCxnSpPr/>
          <p:nvPr/>
        </p:nvCxnSpPr>
        <p:spPr bwMode="auto">
          <a:xfrm flipH="1">
            <a:off x="7368070" y="2057401"/>
            <a:ext cx="0" cy="236529"/>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60" name="Straight Arrow Connector 59"/>
          <p:cNvCxnSpPr/>
          <p:nvPr/>
        </p:nvCxnSpPr>
        <p:spPr bwMode="auto">
          <a:xfrm flipH="1">
            <a:off x="4385050" y="2455901"/>
            <a:ext cx="0" cy="731520"/>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61" name="Straight Arrow Connector 60"/>
          <p:cNvCxnSpPr/>
          <p:nvPr/>
        </p:nvCxnSpPr>
        <p:spPr bwMode="auto">
          <a:xfrm flipH="1">
            <a:off x="5131354" y="2474976"/>
            <a:ext cx="0" cy="731520"/>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62" name="Straight Arrow Connector 61"/>
          <p:cNvCxnSpPr/>
          <p:nvPr/>
        </p:nvCxnSpPr>
        <p:spPr bwMode="auto">
          <a:xfrm flipH="1">
            <a:off x="5876926" y="2474976"/>
            <a:ext cx="0" cy="731520"/>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63" name="Straight Arrow Connector 62"/>
          <p:cNvCxnSpPr/>
          <p:nvPr/>
        </p:nvCxnSpPr>
        <p:spPr bwMode="auto">
          <a:xfrm flipH="1">
            <a:off x="7368070" y="2474976"/>
            <a:ext cx="0" cy="731520"/>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64" name="Straight Arrow Connector 63"/>
          <p:cNvCxnSpPr/>
          <p:nvPr/>
        </p:nvCxnSpPr>
        <p:spPr bwMode="auto">
          <a:xfrm flipH="1">
            <a:off x="5876926" y="3371875"/>
            <a:ext cx="0" cy="914400"/>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65" name="Straight Arrow Connector 64"/>
          <p:cNvCxnSpPr/>
          <p:nvPr/>
        </p:nvCxnSpPr>
        <p:spPr bwMode="auto">
          <a:xfrm flipH="1">
            <a:off x="5142139" y="3358896"/>
            <a:ext cx="0" cy="914400"/>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66" name="Straight Arrow Connector 65"/>
          <p:cNvCxnSpPr/>
          <p:nvPr/>
        </p:nvCxnSpPr>
        <p:spPr bwMode="auto">
          <a:xfrm flipH="1">
            <a:off x="4385050" y="3352800"/>
            <a:ext cx="0" cy="914400"/>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67" name="Straight Arrow Connector 66"/>
          <p:cNvCxnSpPr>
            <a:stCxn id="40" idx="4"/>
          </p:cNvCxnSpPr>
          <p:nvPr/>
        </p:nvCxnSpPr>
        <p:spPr bwMode="auto">
          <a:xfrm flipH="1">
            <a:off x="5877658" y="4419601"/>
            <a:ext cx="2642" cy="75407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sp>
        <p:nvSpPr>
          <p:cNvPr id="69" name="Freeform 68"/>
          <p:cNvSpPr/>
          <p:nvPr/>
        </p:nvSpPr>
        <p:spPr bwMode="auto">
          <a:xfrm>
            <a:off x="6418435" y="737674"/>
            <a:ext cx="522133" cy="1039441"/>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cxnSp>
        <p:nvCxnSpPr>
          <p:cNvPr id="70" name="Straight Arrow Connector 69"/>
          <p:cNvCxnSpPr/>
          <p:nvPr/>
        </p:nvCxnSpPr>
        <p:spPr bwMode="auto">
          <a:xfrm flipH="1">
            <a:off x="6619516" y="2057401"/>
            <a:ext cx="0" cy="236529"/>
          </a:xfrm>
          <a:prstGeom prst="straightConnector1">
            <a:avLst/>
          </a:prstGeom>
          <a:solidFill>
            <a:schemeClr val="bg1"/>
          </a:solidFill>
          <a:ln w="25400" cap="flat" cmpd="sng" algn="ctr">
            <a:solidFill>
              <a:schemeClr val="bg2"/>
            </a:solidFill>
            <a:prstDash val="solid"/>
            <a:round/>
            <a:headEnd type="none" w="med" len="med"/>
            <a:tailEnd type="triangle"/>
          </a:ln>
          <a:effectLst/>
        </p:spPr>
      </p:cxnSp>
      <p:sp>
        <p:nvSpPr>
          <p:cNvPr id="71" name="Oval 70"/>
          <p:cNvSpPr/>
          <p:nvPr/>
        </p:nvSpPr>
        <p:spPr bwMode="auto">
          <a:xfrm>
            <a:off x="6545878" y="2302849"/>
            <a:ext cx="147277" cy="146304"/>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cxnSp>
        <p:nvCxnSpPr>
          <p:cNvPr id="72" name="Straight Arrow Connector 71"/>
          <p:cNvCxnSpPr/>
          <p:nvPr/>
        </p:nvCxnSpPr>
        <p:spPr bwMode="auto">
          <a:xfrm flipH="1">
            <a:off x="6619515" y="2474976"/>
            <a:ext cx="0" cy="731520"/>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73" name="Straight Arrow Connector 72"/>
          <p:cNvCxnSpPr/>
          <p:nvPr/>
        </p:nvCxnSpPr>
        <p:spPr bwMode="auto">
          <a:xfrm>
            <a:off x="6653194" y="2470495"/>
            <a:ext cx="683449" cy="747673"/>
          </a:xfrm>
          <a:prstGeom prst="straightConnector1">
            <a:avLst/>
          </a:prstGeom>
          <a:solidFill>
            <a:schemeClr val="bg1"/>
          </a:solidFill>
          <a:ln w="25400" cap="flat" cmpd="sng" algn="ctr">
            <a:solidFill>
              <a:schemeClr val="tx1"/>
            </a:solidFill>
            <a:prstDash val="solid"/>
            <a:round/>
            <a:headEnd type="none" w="med" len="med"/>
            <a:tailEnd type="triangle"/>
          </a:ln>
          <a:effectLst/>
        </p:spPr>
      </p:cxnSp>
      <p:sp>
        <p:nvSpPr>
          <p:cNvPr id="74" name="Oval 73"/>
          <p:cNvSpPr/>
          <p:nvPr/>
        </p:nvSpPr>
        <p:spPr bwMode="auto">
          <a:xfrm>
            <a:off x="6536170" y="3196725"/>
            <a:ext cx="147277" cy="146304"/>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75" name="Oval 74"/>
          <p:cNvSpPr/>
          <p:nvPr/>
        </p:nvSpPr>
        <p:spPr bwMode="auto">
          <a:xfrm>
            <a:off x="7299913" y="3215640"/>
            <a:ext cx="147277" cy="146304"/>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cxnSp>
        <p:nvCxnSpPr>
          <p:cNvPr id="76" name="Straight Arrow Connector 75"/>
          <p:cNvCxnSpPr/>
          <p:nvPr/>
        </p:nvCxnSpPr>
        <p:spPr bwMode="auto">
          <a:xfrm flipH="1">
            <a:off x="7368070" y="3361944"/>
            <a:ext cx="0" cy="914400"/>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77" name="Straight Arrow Connector 76"/>
          <p:cNvCxnSpPr/>
          <p:nvPr/>
        </p:nvCxnSpPr>
        <p:spPr bwMode="auto">
          <a:xfrm flipH="1">
            <a:off x="6633283" y="3348965"/>
            <a:ext cx="0" cy="914400"/>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78" name="Straight Arrow Connector 77"/>
          <p:cNvCxnSpPr>
            <a:stCxn id="74" idx="3"/>
          </p:cNvCxnSpPr>
          <p:nvPr/>
        </p:nvCxnSpPr>
        <p:spPr bwMode="auto">
          <a:xfrm flipH="1">
            <a:off x="4446609" y="3321603"/>
            <a:ext cx="2111129" cy="941762"/>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81" name="Straight Arrow Connector 80"/>
          <p:cNvCxnSpPr>
            <a:stCxn id="75" idx="3"/>
          </p:cNvCxnSpPr>
          <p:nvPr/>
        </p:nvCxnSpPr>
        <p:spPr bwMode="auto">
          <a:xfrm flipH="1">
            <a:off x="5196472" y="3340519"/>
            <a:ext cx="2125009" cy="951693"/>
          </a:xfrm>
          <a:prstGeom prst="straightConnector1">
            <a:avLst/>
          </a:prstGeom>
          <a:solidFill>
            <a:schemeClr val="bg1"/>
          </a:solidFill>
          <a:ln w="25400" cap="flat" cmpd="sng" algn="ctr">
            <a:solidFill>
              <a:schemeClr val="tx1"/>
            </a:solidFill>
            <a:prstDash val="solid"/>
            <a:round/>
            <a:headEnd type="none" w="med" len="med"/>
            <a:tailEnd type="triangle"/>
          </a:ln>
          <a:effectLst/>
        </p:spPr>
      </p:cxnSp>
      <p:sp>
        <p:nvSpPr>
          <p:cNvPr id="84" name="Oval 83"/>
          <p:cNvSpPr/>
          <p:nvPr/>
        </p:nvSpPr>
        <p:spPr bwMode="auto">
          <a:xfrm>
            <a:off x="6536170" y="4265250"/>
            <a:ext cx="147277" cy="146304"/>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85" name="Oval 84"/>
          <p:cNvSpPr/>
          <p:nvPr/>
        </p:nvSpPr>
        <p:spPr bwMode="auto">
          <a:xfrm>
            <a:off x="7299913" y="4284165"/>
            <a:ext cx="147277" cy="146304"/>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86" name="Oval 85"/>
          <p:cNvSpPr/>
          <p:nvPr/>
        </p:nvSpPr>
        <p:spPr bwMode="auto">
          <a:xfrm>
            <a:off x="4310681" y="4263365"/>
            <a:ext cx="147277" cy="146304"/>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87" name="Oval 86"/>
          <p:cNvSpPr/>
          <p:nvPr/>
        </p:nvSpPr>
        <p:spPr bwMode="auto">
          <a:xfrm>
            <a:off x="5074424" y="4282280"/>
            <a:ext cx="147277" cy="146304"/>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cxnSp>
        <p:nvCxnSpPr>
          <p:cNvPr id="89" name="Straight Arrow Connector 88"/>
          <p:cNvCxnSpPr/>
          <p:nvPr/>
        </p:nvCxnSpPr>
        <p:spPr bwMode="auto">
          <a:xfrm flipH="1">
            <a:off x="5133995" y="4419601"/>
            <a:ext cx="2642" cy="75407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90" name="Straight Arrow Connector 89"/>
          <p:cNvCxnSpPr/>
          <p:nvPr/>
        </p:nvCxnSpPr>
        <p:spPr bwMode="auto">
          <a:xfrm flipH="1">
            <a:off x="4390332" y="4419601"/>
            <a:ext cx="2642" cy="75407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91" name="Straight Arrow Connector 90"/>
          <p:cNvCxnSpPr/>
          <p:nvPr/>
        </p:nvCxnSpPr>
        <p:spPr bwMode="auto">
          <a:xfrm flipH="1">
            <a:off x="7365428" y="4419376"/>
            <a:ext cx="2642" cy="75407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92" name="Straight Arrow Connector 91"/>
          <p:cNvCxnSpPr/>
          <p:nvPr/>
        </p:nvCxnSpPr>
        <p:spPr bwMode="auto">
          <a:xfrm flipH="1">
            <a:off x="6621765" y="4419376"/>
            <a:ext cx="2642" cy="75407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93" name="Straight Arrow Connector 92"/>
          <p:cNvCxnSpPr>
            <a:stCxn id="86" idx="5"/>
          </p:cNvCxnSpPr>
          <p:nvPr/>
        </p:nvCxnSpPr>
        <p:spPr bwMode="auto">
          <a:xfrm>
            <a:off x="4436389" y="4388243"/>
            <a:ext cx="2881806" cy="80685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97" name="Straight Arrow Connector 96"/>
          <p:cNvCxnSpPr/>
          <p:nvPr/>
        </p:nvCxnSpPr>
        <p:spPr bwMode="auto">
          <a:xfrm flipH="1">
            <a:off x="5937128" y="4376636"/>
            <a:ext cx="644805" cy="796923"/>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98" name="Straight Arrow Connector 97"/>
          <p:cNvCxnSpPr/>
          <p:nvPr/>
        </p:nvCxnSpPr>
        <p:spPr bwMode="auto">
          <a:xfrm flipH="1">
            <a:off x="6690831" y="4355097"/>
            <a:ext cx="644805" cy="796923"/>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99" name="Straight Arrow Connector 98"/>
          <p:cNvCxnSpPr/>
          <p:nvPr/>
        </p:nvCxnSpPr>
        <p:spPr bwMode="auto">
          <a:xfrm flipH="1">
            <a:off x="4443623" y="4393209"/>
            <a:ext cx="644805" cy="796923"/>
          </a:xfrm>
          <a:prstGeom prst="straightConnector1">
            <a:avLst/>
          </a:prstGeom>
          <a:solidFill>
            <a:schemeClr val="bg1"/>
          </a:solidFill>
          <a:ln w="25400" cap="flat" cmpd="sng" algn="ctr">
            <a:solidFill>
              <a:schemeClr val="tx1"/>
            </a:solidFill>
            <a:prstDash val="solid"/>
            <a:round/>
            <a:headEnd type="none" w="med" len="med"/>
            <a:tailEnd type="triangle"/>
          </a:ln>
          <a:effectLst/>
        </p:spPr>
      </p:cxnSp>
      <p:sp>
        <p:nvSpPr>
          <p:cNvPr id="100" name="Oval 99"/>
          <p:cNvSpPr/>
          <p:nvPr/>
        </p:nvSpPr>
        <p:spPr bwMode="auto">
          <a:xfrm>
            <a:off x="5806662" y="5188968"/>
            <a:ext cx="147277" cy="146304"/>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01" name="Oval 100"/>
          <p:cNvSpPr/>
          <p:nvPr/>
        </p:nvSpPr>
        <p:spPr bwMode="auto">
          <a:xfrm>
            <a:off x="6536170" y="5180922"/>
            <a:ext cx="147277" cy="146304"/>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02" name="Oval 101"/>
          <p:cNvSpPr/>
          <p:nvPr/>
        </p:nvSpPr>
        <p:spPr bwMode="auto">
          <a:xfrm>
            <a:off x="7299913" y="5199837"/>
            <a:ext cx="147277" cy="146304"/>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03" name="Oval 102"/>
          <p:cNvSpPr/>
          <p:nvPr/>
        </p:nvSpPr>
        <p:spPr bwMode="auto">
          <a:xfrm>
            <a:off x="4310681" y="5179037"/>
            <a:ext cx="147277" cy="146304"/>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04" name="Oval 103"/>
          <p:cNvSpPr/>
          <p:nvPr/>
        </p:nvSpPr>
        <p:spPr bwMode="auto">
          <a:xfrm>
            <a:off x="5074424" y="5197952"/>
            <a:ext cx="147277" cy="146304"/>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cxnSp>
        <p:nvCxnSpPr>
          <p:cNvPr id="105" name="Straight Arrow Connector 104"/>
          <p:cNvCxnSpPr/>
          <p:nvPr/>
        </p:nvCxnSpPr>
        <p:spPr bwMode="auto">
          <a:xfrm flipH="1">
            <a:off x="4395834" y="5319975"/>
            <a:ext cx="0" cy="255604"/>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06" name="Straight Arrow Connector 105"/>
          <p:cNvCxnSpPr/>
          <p:nvPr/>
        </p:nvCxnSpPr>
        <p:spPr bwMode="auto">
          <a:xfrm flipH="1">
            <a:off x="5142138" y="5339051"/>
            <a:ext cx="0" cy="236529"/>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07" name="Straight Arrow Connector 106"/>
          <p:cNvCxnSpPr/>
          <p:nvPr/>
        </p:nvCxnSpPr>
        <p:spPr bwMode="auto">
          <a:xfrm flipH="1">
            <a:off x="5887710" y="5339051"/>
            <a:ext cx="0" cy="236529"/>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08" name="Straight Arrow Connector 107"/>
          <p:cNvCxnSpPr/>
          <p:nvPr/>
        </p:nvCxnSpPr>
        <p:spPr bwMode="auto">
          <a:xfrm flipH="1">
            <a:off x="6633282" y="5339051"/>
            <a:ext cx="0" cy="236529"/>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09" name="Straight Arrow Connector 108"/>
          <p:cNvCxnSpPr/>
          <p:nvPr/>
        </p:nvCxnSpPr>
        <p:spPr bwMode="auto">
          <a:xfrm flipH="1">
            <a:off x="7378854" y="5339051"/>
            <a:ext cx="0" cy="236529"/>
          </a:xfrm>
          <a:prstGeom prst="straightConnector1">
            <a:avLst/>
          </a:prstGeom>
          <a:solidFill>
            <a:schemeClr val="bg1"/>
          </a:solidFill>
          <a:ln w="25400" cap="flat" cmpd="sng" algn="ctr">
            <a:solidFill>
              <a:schemeClr val="bg2"/>
            </a:solidFill>
            <a:prstDash val="solid"/>
            <a:round/>
            <a:headEnd type="none" w="med" len="med"/>
            <a:tailEnd type="triangle"/>
          </a:ln>
          <a:effectLst/>
        </p:spPr>
      </p:cxnSp>
      <p:grpSp>
        <p:nvGrpSpPr>
          <p:cNvPr id="110" name="Group 109"/>
          <p:cNvGrpSpPr/>
          <p:nvPr/>
        </p:nvGrpSpPr>
        <p:grpSpPr>
          <a:xfrm>
            <a:off x="4081309" y="5791200"/>
            <a:ext cx="3666753" cy="1284892"/>
            <a:chOff x="2509326" y="3891454"/>
            <a:chExt cx="2744606" cy="1597574"/>
          </a:xfrm>
        </p:grpSpPr>
        <p:sp>
          <p:nvSpPr>
            <p:cNvPr id="111" name="Freeform 110"/>
            <p:cNvSpPr/>
            <p:nvPr/>
          </p:nvSpPr>
          <p:spPr bwMode="auto">
            <a:xfrm>
              <a:off x="2509326" y="4059621"/>
              <a:ext cx="400028" cy="1429405"/>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12" name="Freeform 111"/>
            <p:cNvSpPr/>
            <p:nvPr/>
          </p:nvSpPr>
          <p:spPr bwMode="auto">
            <a:xfrm>
              <a:off x="3095284" y="3891454"/>
              <a:ext cx="400028" cy="1295399"/>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13" name="Freeform 112"/>
            <p:cNvSpPr/>
            <p:nvPr/>
          </p:nvSpPr>
          <p:spPr bwMode="auto">
            <a:xfrm>
              <a:off x="3681242" y="3891456"/>
              <a:ext cx="400028" cy="159757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14" name="Freeform 113"/>
            <p:cNvSpPr/>
            <p:nvPr/>
          </p:nvSpPr>
          <p:spPr bwMode="auto">
            <a:xfrm>
              <a:off x="4267200" y="4191000"/>
              <a:ext cx="400028" cy="995854"/>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15" name="Freeform 114"/>
            <p:cNvSpPr/>
            <p:nvPr/>
          </p:nvSpPr>
          <p:spPr bwMode="auto">
            <a:xfrm>
              <a:off x="4853904" y="4059622"/>
              <a:ext cx="400028" cy="990600"/>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grpSp>
    </p:spTree>
    <p:extLst>
      <p:ext uri="{BB962C8B-B14F-4D97-AF65-F5344CB8AC3E}">
        <p14:creationId xmlns:p14="http://schemas.microsoft.com/office/powerpoint/2010/main" val="40119721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6"/>
                                        </p:tgtEl>
                                        <p:attrNameLst>
                                          <p:attrName>style.visibility</p:attrName>
                                        </p:attrNameLst>
                                      </p:cBhvr>
                                      <p:to>
                                        <p:strVal val="visible"/>
                                      </p:to>
                                    </p:set>
                                  </p:childTnLst>
                                </p:cTn>
                              </p:par>
                              <p:par>
                                <p:cTn id="9" presetID="1" presetClass="emph" presetSubtype="2" fill="hold" nodeType="withEffect">
                                  <p:stCondLst>
                                    <p:cond delay="0"/>
                                  </p:stCondLst>
                                  <p:childTnLst>
                                    <p:animClr clrSpc="rgb" dir="cw">
                                      <p:cBhvr>
                                        <p:cTn id="10" dur="1000" fill="hold"/>
                                        <p:tgtEl>
                                          <p:spTgt spid="18"/>
                                        </p:tgtEl>
                                        <p:attrNameLst>
                                          <p:attrName>fillcolor</p:attrName>
                                        </p:attrNameLst>
                                      </p:cBhvr>
                                      <p:to>
                                        <a:schemeClr val="tx1"/>
                                      </p:to>
                                    </p:animClr>
                                    <p:set>
                                      <p:cBhvr>
                                        <p:cTn id="11" dur="1000" fill="hold"/>
                                        <p:tgtEl>
                                          <p:spTgt spid="18"/>
                                        </p:tgtEl>
                                        <p:attrNameLst>
                                          <p:attrName>fill.type</p:attrName>
                                        </p:attrNameLst>
                                      </p:cBhvr>
                                      <p:to>
                                        <p:strVal val="solid"/>
                                      </p:to>
                                    </p:set>
                                    <p:set>
                                      <p:cBhvr>
                                        <p:cTn id="12" dur="1000" fill="hold"/>
                                        <p:tgtEl>
                                          <p:spTgt spid="18"/>
                                        </p:tgtEl>
                                        <p:attrNameLst>
                                          <p:attrName>fill.on</p:attrName>
                                        </p:attrNameLst>
                                      </p:cBhvr>
                                      <p:to>
                                        <p:strVal val="true"/>
                                      </p:to>
                                    </p:set>
                                  </p:childTnLst>
                                </p:cTn>
                              </p:par>
                            </p:childTnLst>
                          </p:cTn>
                        </p:par>
                        <p:par>
                          <p:cTn id="13" fill="hold">
                            <p:stCondLst>
                              <p:cond delay="1000"/>
                            </p:stCondLst>
                            <p:childTnLst>
                              <p:par>
                                <p:cTn id="14" presetID="1" presetClass="entr" presetSubtype="0" fill="hold" nodeType="afterEffect">
                                  <p:stCondLst>
                                    <p:cond delay="0"/>
                                  </p:stCondLst>
                                  <p:childTnLst>
                                    <p:set>
                                      <p:cBhvr>
                                        <p:cTn id="15" dur="1" fill="hold">
                                          <p:stCondLst>
                                            <p:cond delay="0"/>
                                          </p:stCondLst>
                                        </p:cTn>
                                        <p:tgtEl>
                                          <p:spTgt spid="33"/>
                                        </p:tgtEl>
                                        <p:attrNameLst>
                                          <p:attrName>style.visibility</p:attrName>
                                        </p:attrNameLst>
                                      </p:cBhvr>
                                      <p:to>
                                        <p:strVal val="visible"/>
                                      </p:to>
                                    </p:set>
                                  </p:childTnLst>
                                </p:cTn>
                              </p:par>
                            </p:childTnLst>
                          </p:cTn>
                        </p:par>
                        <p:par>
                          <p:cTn id="16" fill="hold">
                            <p:stCondLst>
                              <p:cond delay="1000"/>
                            </p:stCondLst>
                            <p:childTnLst>
                              <p:par>
                                <p:cTn id="17" presetID="1" presetClass="entr" presetSubtype="0" fill="hold" nodeType="afterEffect">
                                  <p:stCondLst>
                                    <p:cond delay="0"/>
                                  </p:stCondLst>
                                  <p:childTnLst>
                                    <p:set>
                                      <p:cBhvr>
                                        <p:cTn id="18" dur="1" fill="hold">
                                          <p:stCondLst>
                                            <p:cond delay="0"/>
                                          </p:stCondLst>
                                        </p:cTn>
                                        <p:tgtEl>
                                          <p:spTgt spid="60"/>
                                        </p:tgtEl>
                                        <p:attrNameLst>
                                          <p:attrName>style.visibility</p:attrName>
                                        </p:attrNameLst>
                                      </p:cBhvr>
                                      <p:to>
                                        <p:strVal val="visible"/>
                                      </p:to>
                                    </p:set>
                                  </p:childTnLst>
                                </p:cTn>
                              </p:par>
                              <p:par>
                                <p:cTn id="19" presetID="1" presetClass="emph" presetSubtype="2" fill="hold" nodeType="withEffect">
                                  <p:stCondLst>
                                    <p:cond delay="0"/>
                                  </p:stCondLst>
                                  <p:childTnLst>
                                    <p:animClr clrSpc="rgb" dir="cw">
                                      <p:cBhvr>
                                        <p:cTn id="20" dur="1000" fill="hold"/>
                                        <p:tgtEl>
                                          <p:spTgt spid="24"/>
                                        </p:tgtEl>
                                        <p:attrNameLst>
                                          <p:attrName>fillcolor</p:attrName>
                                        </p:attrNameLst>
                                      </p:cBhvr>
                                      <p:to>
                                        <a:schemeClr val="tx1"/>
                                      </p:to>
                                    </p:animClr>
                                    <p:set>
                                      <p:cBhvr>
                                        <p:cTn id="21" dur="1000" fill="hold"/>
                                        <p:tgtEl>
                                          <p:spTgt spid="24"/>
                                        </p:tgtEl>
                                        <p:attrNameLst>
                                          <p:attrName>fill.type</p:attrName>
                                        </p:attrNameLst>
                                      </p:cBhvr>
                                      <p:to>
                                        <p:strVal val="solid"/>
                                      </p:to>
                                    </p:set>
                                    <p:set>
                                      <p:cBhvr>
                                        <p:cTn id="22" dur="1000" fill="hold"/>
                                        <p:tgtEl>
                                          <p:spTgt spid="24"/>
                                        </p:tgtEl>
                                        <p:attrNameLst>
                                          <p:attrName>fill.on</p:attrName>
                                        </p:attrNameLst>
                                      </p:cBhvr>
                                      <p:to>
                                        <p:strVal val="tru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58"/>
                                        </p:tgtEl>
                                        <p:attrNameLst>
                                          <p:attrName>style.visibility</p:attrName>
                                        </p:attrNameLst>
                                      </p:cBhvr>
                                      <p:to>
                                        <p:strVal val="visible"/>
                                      </p:to>
                                    </p:set>
                                  </p:childTnLst>
                                </p:cTn>
                              </p:par>
                              <p:par>
                                <p:cTn id="29" presetID="1" presetClass="emph" presetSubtype="2" fill="hold" nodeType="withEffect">
                                  <p:stCondLst>
                                    <p:cond delay="0"/>
                                  </p:stCondLst>
                                  <p:childTnLst>
                                    <p:animClr clrSpc="rgb" dir="cw">
                                      <p:cBhvr>
                                        <p:cTn id="30" dur="1000" fill="hold"/>
                                        <p:tgtEl>
                                          <p:spTgt spid="20"/>
                                        </p:tgtEl>
                                        <p:attrNameLst>
                                          <p:attrName>fillcolor</p:attrName>
                                        </p:attrNameLst>
                                      </p:cBhvr>
                                      <p:to>
                                        <a:schemeClr val="tx1"/>
                                      </p:to>
                                    </p:animClr>
                                    <p:set>
                                      <p:cBhvr>
                                        <p:cTn id="31" dur="1000" fill="hold"/>
                                        <p:tgtEl>
                                          <p:spTgt spid="20"/>
                                        </p:tgtEl>
                                        <p:attrNameLst>
                                          <p:attrName>fill.type</p:attrName>
                                        </p:attrNameLst>
                                      </p:cBhvr>
                                      <p:to>
                                        <p:strVal val="solid"/>
                                      </p:to>
                                    </p:set>
                                    <p:set>
                                      <p:cBhvr>
                                        <p:cTn id="32" dur="1000" fill="hold"/>
                                        <p:tgtEl>
                                          <p:spTgt spid="20"/>
                                        </p:tgtEl>
                                        <p:attrNameLst>
                                          <p:attrName>fill.on</p:attrName>
                                        </p:attrNameLst>
                                      </p:cBhvr>
                                      <p:to>
                                        <p:strVal val="true"/>
                                      </p:to>
                                    </p:set>
                                  </p:childTnLst>
                                </p:cTn>
                              </p:par>
                            </p:childTnLst>
                          </p:cTn>
                        </p:par>
                        <p:par>
                          <p:cTn id="33" fill="hold">
                            <p:stCondLst>
                              <p:cond delay="1000"/>
                            </p:stCondLst>
                            <p:childTnLst>
                              <p:par>
                                <p:cTn id="34" presetID="1" presetClass="entr" presetSubtype="0" fill="hold" nodeType="afterEffect">
                                  <p:stCondLst>
                                    <p:cond delay="0"/>
                                  </p:stCondLst>
                                  <p:childTnLst>
                                    <p:set>
                                      <p:cBhvr>
                                        <p:cTn id="35" dur="1" fill="hold">
                                          <p:stCondLst>
                                            <p:cond delay="0"/>
                                          </p:stCondLst>
                                        </p:cTn>
                                        <p:tgtEl>
                                          <p:spTgt spid="62"/>
                                        </p:tgtEl>
                                        <p:attrNameLst>
                                          <p:attrName>style.visibility</p:attrName>
                                        </p:attrNameLst>
                                      </p:cBhvr>
                                      <p:to>
                                        <p:strVal val="visible"/>
                                      </p:to>
                                    </p:set>
                                  </p:childTnLst>
                                </p:cTn>
                              </p:par>
                            </p:childTnLst>
                          </p:cTn>
                        </p:par>
                        <p:par>
                          <p:cTn id="36" fill="hold">
                            <p:stCondLst>
                              <p:cond delay="1000"/>
                            </p:stCondLst>
                            <p:childTnLst>
                              <p:par>
                                <p:cTn id="37" presetID="1" presetClass="entr" presetSubtype="0" fill="hold" nodeType="afterEffect">
                                  <p:stCondLst>
                                    <p:cond delay="0"/>
                                  </p:stCondLst>
                                  <p:childTnLst>
                                    <p:set>
                                      <p:cBhvr>
                                        <p:cTn id="38" dur="1" fill="hold">
                                          <p:stCondLst>
                                            <p:cond delay="0"/>
                                          </p:stCondLst>
                                        </p:cTn>
                                        <p:tgtEl>
                                          <p:spTgt spid="35"/>
                                        </p:tgtEl>
                                        <p:attrNameLst>
                                          <p:attrName>style.visibility</p:attrName>
                                        </p:attrNameLst>
                                      </p:cBhvr>
                                      <p:to>
                                        <p:strVal val="visible"/>
                                      </p:to>
                                    </p:set>
                                  </p:childTnLst>
                                </p:cTn>
                              </p:par>
                              <p:par>
                                <p:cTn id="39" presetID="1" presetClass="emph" presetSubtype="2" fill="hold" nodeType="withEffect">
                                  <p:stCondLst>
                                    <p:cond delay="0"/>
                                  </p:stCondLst>
                                  <p:childTnLst>
                                    <p:animClr clrSpc="rgb" dir="cw">
                                      <p:cBhvr>
                                        <p:cTn id="40" dur="1000" fill="hold"/>
                                        <p:tgtEl>
                                          <p:spTgt spid="74"/>
                                        </p:tgtEl>
                                        <p:attrNameLst>
                                          <p:attrName>fillcolor</p:attrName>
                                        </p:attrNameLst>
                                      </p:cBhvr>
                                      <p:to>
                                        <a:schemeClr val="tx1"/>
                                      </p:to>
                                    </p:animClr>
                                    <p:set>
                                      <p:cBhvr>
                                        <p:cTn id="41" dur="1000" fill="hold"/>
                                        <p:tgtEl>
                                          <p:spTgt spid="74"/>
                                        </p:tgtEl>
                                        <p:attrNameLst>
                                          <p:attrName>fill.type</p:attrName>
                                        </p:attrNameLst>
                                      </p:cBhvr>
                                      <p:to>
                                        <p:strVal val="solid"/>
                                      </p:to>
                                    </p:set>
                                    <p:set>
                                      <p:cBhvr>
                                        <p:cTn id="42" dur="1000" fill="hold"/>
                                        <p:tgtEl>
                                          <p:spTgt spid="74"/>
                                        </p:tgtEl>
                                        <p:attrNameLst>
                                          <p:attrName>fill.on</p:attrName>
                                        </p:attrNameLst>
                                      </p:cBhvr>
                                      <p:to>
                                        <p:strVal val="tru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7"/>
                                        </p:tgtEl>
                                        <p:attrNameLst>
                                          <p:attrName>style.visibility</p:attrName>
                                        </p:attrNameLst>
                                      </p:cBhvr>
                                      <p:to>
                                        <p:strVal val="visible"/>
                                      </p:to>
                                    </p:set>
                                  </p:childTnLst>
                                </p:cTn>
                              </p:par>
                            </p:childTnLst>
                          </p:cTn>
                        </p:par>
                        <p:par>
                          <p:cTn id="47" fill="hold">
                            <p:stCondLst>
                              <p:cond delay="0"/>
                            </p:stCondLst>
                            <p:childTnLst>
                              <p:par>
                                <p:cTn id="48" presetID="1" presetClass="entr" presetSubtype="0" fill="hold" nodeType="afterEffect">
                                  <p:stCondLst>
                                    <p:cond delay="0"/>
                                  </p:stCondLst>
                                  <p:childTnLst>
                                    <p:set>
                                      <p:cBhvr>
                                        <p:cTn id="49" dur="1" fill="hold">
                                          <p:stCondLst>
                                            <p:cond delay="0"/>
                                          </p:stCondLst>
                                        </p:cTn>
                                        <p:tgtEl>
                                          <p:spTgt spid="57"/>
                                        </p:tgtEl>
                                        <p:attrNameLst>
                                          <p:attrName>style.visibility</p:attrName>
                                        </p:attrNameLst>
                                      </p:cBhvr>
                                      <p:to>
                                        <p:strVal val="visible"/>
                                      </p:to>
                                    </p:set>
                                  </p:childTnLst>
                                </p:cTn>
                              </p:par>
                            </p:childTnLst>
                          </p:cTn>
                        </p:par>
                        <p:par>
                          <p:cTn id="50" fill="hold">
                            <p:stCondLst>
                              <p:cond delay="0"/>
                            </p:stCondLst>
                            <p:childTnLst>
                              <p:par>
                                <p:cTn id="51" presetID="1" presetClass="emph" presetSubtype="2" fill="hold" nodeType="afterEffect">
                                  <p:stCondLst>
                                    <p:cond delay="0"/>
                                  </p:stCondLst>
                                  <p:childTnLst>
                                    <p:animClr clrSpc="rgb" dir="cw">
                                      <p:cBhvr>
                                        <p:cTn id="52" dur="1000" fill="hold"/>
                                        <p:tgtEl>
                                          <p:spTgt spid="19"/>
                                        </p:tgtEl>
                                        <p:attrNameLst>
                                          <p:attrName>fillcolor</p:attrName>
                                        </p:attrNameLst>
                                      </p:cBhvr>
                                      <p:to>
                                        <a:schemeClr val="tx1"/>
                                      </p:to>
                                    </p:animClr>
                                    <p:set>
                                      <p:cBhvr>
                                        <p:cTn id="53" dur="1000" fill="hold"/>
                                        <p:tgtEl>
                                          <p:spTgt spid="19"/>
                                        </p:tgtEl>
                                        <p:attrNameLst>
                                          <p:attrName>fill.type</p:attrName>
                                        </p:attrNameLst>
                                      </p:cBhvr>
                                      <p:to>
                                        <p:strVal val="solid"/>
                                      </p:to>
                                    </p:set>
                                    <p:set>
                                      <p:cBhvr>
                                        <p:cTn id="54" dur="1000" fill="hold"/>
                                        <p:tgtEl>
                                          <p:spTgt spid="19"/>
                                        </p:tgtEl>
                                        <p:attrNameLst>
                                          <p:attrName>fill.on</p:attrName>
                                        </p:attrNameLst>
                                      </p:cBhvr>
                                      <p:to>
                                        <p:strVal val="true"/>
                                      </p:to>
                                    </p:set>
                                  </p:childTnLst>
                                </p:cTn>
                              </p:par>
                            </p:childTnLst>
                          </p:cTn>
                        </p:par>
                        <p:par>
                          <p:cTn id="55" fill="hold">
                            <p:stCondLst>
                              <p:cond delay="1000"/>
                            </p:stCondLst>
                            <p:childTnLst>
                              <p:par>
                                <p:cTn id="56" presetID="1" presetClass="entr" presetSubtype="0" fill="hold" nodeType="afterEffect">
                                  <p:stCondLst>
                                    <p:cond delay="0"/>
                                  </p:stCondLst>
                                  <p:childTnLst>
                                    <p:set>
                                      <p:cBhvr>
                                        <p:cTn id="57" dur="1" fill="hold">
                                          <p:stCondLst>
                                            <p:cond delay="0"/>
                                          </p:stCondLst>
                                        </p:cTn>
                                        <p:tgtEl>
                                          <p:spTgt spid="34"/>
                                        </p:tgtEl>
                                        <p:attrNameLst>
                                          <p:attrName>style.visibility</p:attrName>
                                        </p:attrNameLst>
                                      </p:cBhvr>
                                      <p:to>
                                        <p:strVal val="visible"/>
                                      </p:to>
                                    </p:set>
                                  </p:childTnLst>
                                </p:cTn>
                              </p:par>
                            </p:childTnLst>
                          </p:cTn>
                        </p:par>
                        <p:par>
                          <p:cTn id="58" fill="hold">
                            <p:stCondLst>
                              <p:cond delay="1000"/>
                            </p:stCondLst>
                            <p:childTnLst>
                              <p:par>
                                <p:cTn id="59" presetID="1" presetClass="entr" presetSubtype="0" fill="hold" nodeType="afterEffect">
                                  <p:stCondLst>
                                    <p:cond delay="0"/>
                                  </p:stCondLst>
                                  <p:childTnLst>
                                    <p:set>
                                      <p:cBhvr>
                                        <p:cTn id="60" dur="1" fill="hold">
                                          <p:stCondLst>
                                            <p:cond delay="0"/>
                                          </p:stCondLst>
                                        </p:cTn>
                                        <p:tgtEl>
                                          <p:spTgt spid="61"/>
                                        </p:tgtEl>
                                        <p:attrNameLst>
                                          <p:attrName>style.visibility</p:attrName>
                                        </p:attrNameLst>
                                      </p:cBhvr>
                                      <p:to>
                                        <p:strVal val="visible"/>
                                      </p:to>
                                    </p:set>
                                  </p:childTnLst>
                                </p:cTn>
                              </p:par>
                              <p:par>
                                <p:cTn id="61" presetID="1" presetClass="emph" presetSubtype="2" fill="hold" nodeType="withEffect">
                                  <p:stCondLst>
                                    <p:cond delay="0"/>
                                  </p:stCondLst>
                                  <p:childTnLst>
                                    <p:animClr clrSpc="rgb" dir="cw">
                                      <p:cBhvr>
                                        <p:cTn id="62" dur="1000" fill="hold"/>
                                        <p:tgtEl>
                                          <p:spTgt spid="25"/>
                                        </p:tgtEl>
                                        <p:attrNameLst>
                                          <p:attrName>fillcolor</p:attrName>
                                        </p:attrNameLst>
                                      </p:cBhvr>
                                      <p:to>
                                        <a:schemeClr val="tx1"/>
                                      </p:to>
                                    </p:animClr>
                                    <p:set>
                                      <p:cBhvr>
                                        <p:cTn id="63" dur="1000" fill="hold"/>
                                        <p:tgtEl>
                                          <p:spTgt spid="25"/>
                                        </p:tgtEl>
                                        <p:attrNameLst>
                                          <p:attrName>fill.type</p:attrName>
                                        </p:attrNameLst>
                                      </p:cBhvr>
                                      <p:to>
                                        <p:strVal val="solid"/>
                                      </p:to>
                                    </p:set>
                                    <p:set>
                                      <p:cBhvr>
                                        <p:cTn id="64" dur="1000" fill="hold"/>
                                        <p:tgtEl>
                                          <p:spTgt spid="25"/>
                                        </p:tgtEl>
                                        <p:attrNameLst>
                                          <p:attrName>fill.on</p:attrName>
                                        </p:attrNameLst>
                                      </p:cBhvr>
                                      <p:to>
                                        <p:strVal val="true"/>
                                      </p:to>
                                    </p:set>
                                  </p:childTnLst>
                                </p:cTn>
                              </p:par>
                            </p:childTnLst>
                          </p:cTn>
                        </p:par>
                        <p:par>
                          <p:cTn id="65" fill="hold">
                            <p:stCondLst>
                              <p:cond delay="2000"/>
                            </p:stCondLst>
                            <p:childTnLst>
                              <p:par>
                                <p:cTn id="66" presetID="1" presetClass="entr" presetSubtype="0" fill="hold" nodeType="afterEffect">
                                  <p:stCondLst>
                                    <p:cond delay="0"/>
                                  </p:stCondLst>
                                  <p:childTnLst>
                                    <p:set>
                                      <p:cBhvr>
                                        <p:cTn id="67" dur="1" fill="hold">
                                          <p:stCondLst>
                                            <p:cond delay="0"/>
                                          </p:stCondLst>
                                        </p:cTn>
                                        <p:tgtEl>
                                          <p:spTgt spid="45"/>
                                        </p:tgtEl>
                                        <p:attrNameLst>
                                          <p:attrName>style.visibility</p:attrName>
                                        </p:attrNameLst>
                                      </p:cBhvr>
                                      <p:to>
                                        <p:strVal val="visible"/>
                                      </p:to>
                                    </p:set>
                                  </p:childTnLst>
                                </p:cTn>
                              </p:par>
                            </p:childTnLst>
                          </p:cTn>
                        </p:par>
                        <p:par>
                          <p:cTn id="68" fill="hold">
                            <p:stCondLst>
                              <p:cond delay="2000"/>
                            </p:stCondLst>
                            <p:childTnLst>
                              <p:par>
                                <p:cTn id="69" presetID="1" presetClass="entr" presetSubtype="0" fill="hold" nodeType="afterEffect">
                                  <p:stCondLst>
                                    <p:cond delay="0"/>
                                  </p:stCondLst>
                                  <p:childTnLst>
                                    <p:set>
                                      <p:cBhvr>
                                        <p:cTn id="70" dur="1" fill="hold">
                                          <p:stCondLst>
                                            <p:cond delay="0"/>
                                          </p:stCondLst>
                                        </p:cTn>
                                        <p:tgtEl>
                                          <p:spTgt spid="64"/>
                                        </p:tgtEl>
                                        <p:attrNameLst>
                                          <p:attrName>style.visibility</p:attrName>
                                        </p:attrNameLst>
                                      </p:cBhvr>
                                      <p:to>
                                        <p:strVal val="visible"/>
                                      </p:to>
                                    </p:set>
                                  </p:childTnLst>
                                </p:cTn>
                              </p:par>
                            </p:childTnLst>
                          </p:cTn>
                        </p:par>
                        <p:par>
                          <p:cTn id="71" fill="hold">
                            <p:stCondLst>
                              <p:cond delay="2000"/>
                            </p:stCondLst>
                            <p:childTnLst>
                              <p:par>
                                <p:cTn id="72" presetID="1" presetClass="entr" presetSubtype="0" fill="hold" nodeType="afterEffect">
                                  <p:stCondLst>
                                    <p:cond delay="0"/>
                                  </p:stCondLst>
                                  <p:childTnLst>
                                    <p:set>
                                      <p:cBhvr>
                                        <p:cTn id="73" dur="1" fill="hold">
                                          <p:stCondLst>
                                            <p:cond delay="0"/>
                                          </p:stCondLst>
                                        </p:cTn>
                                        <p:tgtEl>
                                          <p:spTgt spid="44"/>
                                        </p:tgtEl>
                                        <p:attrNameLst>
                                          <p:attrName>style.visibility</p:attrName>
                                        </p:attrNameLst>
                                      </p:cBhvr>
                                      <p:to>
                                        <p:strVal val="visible"/>
                                      </p:to>
                                    </p:set>
                                  </p:childTnLst>
                                </p:cTn>
                              </p:par>
                            </p:childTnLst>
                          </p:cTn>
                        </p:par>
                        <p:par>
                          <p:cTn id="74" fill="hold">
                            <p:stCondLst>
                              <p:cond delay="2000"/>
                            </p:stCondLst>
                            <p:childTnLst>
                              <p:par>
                                <p:cTn id="75" presetID="1" presetClass="entr" presetSubtype="0" fill="hold" nodeType="afterEffect">
                                  <p:stCondLst>
                                    <p:cond delay="0"/>
                                  </p:stCondLst>
                                  <p:childTnLst>
                                    <p:set>
                                      <p:cBhvr>
                                        <p:cTn id="76" dur="1" fill="hold">
                                          <p:stCondLst>
                                            <p:cond delay="0"/>
                                          </p:stCondLst>
                                        </p:cTn>
                                        <p:tgtEl>
                                          <p:spTgt spid="65"/>
                                        </p:tgtEl>
                                        <p:attrNameLst>
                                          <p:attrName>style.visibility</p:attrName>
                                        </p:attrNameLst>
                                      </p:cBhvr>
                                      <p:to>
                                        <p:strVal val="visible"/>
                                      </p:to>
                                    </p:set>
                                  </p:childTnLst>
                                </p:cTn>
                              </p:par>
                              <p:par>
                                <p:cTn id="77" presetID="1" presetClass="emph" presetSubtype="2" fill="hold" nodeType="withEffect">
                                  <p:stCondLst>
                                    <p:cond delay="0"/>
                                  </p:stCondLst>
                                  <p:childTnLst>
                                    <p:animClr clrSpc="rgb" dir="cw">
                                      <p:cBhvr>
                                        <p:cTn id="78" dur="1000" fill="hold"/>
                                        <p:tgtEl>
                                          <p:spTgt spid="84"/>
                                        </p:tgtEl>
                                        <p:attrNameLst>
                                          <p:attrName>fillcolor</p:attrName>
                                        </p:attrNameLst>
                                      </p:cBhvr>
                                      <p:to>
                                        <a:schemeClr val="tx1"/>
                                      </p:to>
                                    </p:animClr>
                                    <p:set>
                                      <p:cBhvr>
                                        <p:cTn id="79" dur="1000" fill="hold"/>
                                        <p:tgtEl>
                                          <p:spTgt spid="84"/>
                                        </p:tgtEl>
                                        <p:attrNameLst>
                                          <p:attrName>fill.type</p:attrName>
                                        </p:attrNameLst>
                                      </p:cBhvr>
                                      <p:to>
                                        <p:strVal val="solid"/>
                                      </p:to>
                                    </p:set>
                                    <p:set>
                                      <p:cBhvr>
                                        <p:cTn id="80" dur="1000" fill="hold"/>
                                        <p:tgtEl>
                                          <p:spTgt spid="84"/>
                                        </p:tgtEl>
                                        <p:attrNameLst>
                                          <p:attrName>fill.on</p:attrName>
                                        </p:attrNameLst>
                                      </p:cBhvr>
                                      <p:to>
                                        <p:strVal val="true"/>
                                      </p:to>
                                    </p:set>
                                  </p:childTnLst>
                                </p:cTn>
                              </p:par>
                              <p:par>
                                <p:cTn id="81" presetID="1" presetClass="emph" presetSubtype="2" fill="hold" nodeType="withEffect">
                                  <p:stCondLst>
                                    <p:cond delay="0"/>
                                  </p:stCondLst>
                                  <p:childTnLst>
                                    <p:animClr clrSpc="rgb" dir="cw">
                                      <p:cBhvr>
                                        <p:cTn id="82" dur="1000" fill="hold"/>
                                        <p:tgtEl>
                                          <p:spTgt spid="85"/>
                                        </p:tgtEl>
                                        <p:attrNameLst>
                                          <p:attrName>fillcolor</p:attrName>
                                        </p:attrNameLst>
                                      </p:cBhvr>
                                      <p:to>
                                        <a:schemeClr val="tx1"/>
                                      </p:to>
                                    </p:animClr>
                                    <p:set>
                                      <p:cBhvr>
                                        <p:cTn id="83" dur="1000" fill="hold"/>
                                        <p:tgtEl>
                                          <p:spTgt spid="85"/>
                                        </p:tgtEl>
                                        <p:attrNameLst>
                                          <p:attrName>fill.type</p:attrName>
                                        </p:attrNameLst>
                                      </p:cBhvr>
                                      <p:to>
                                        <p:strVal val="solid"/>
                                      </p:to>
                                    </p:set>
                                    <p:set>
                                      <p:cBhvr>
                                        <p:cTn id="84" dur="1000" fill="hold"/>
                                        <p:tgtEl>
                                          <p:spTgt spid="85"/>
                                        </p:tgtEl>
                                        <p:attrNameLst>
                                          <p:attrName>fill.on</p:attrName>
                                        </p:attrNameLst>
                                      </p:cBhvr>
                                      <p:to>
                                        <p:strVal val="true"/>
                                      </p:to>
                                    </p:set>
                                  </p:childTnLst>
                                </p:cTn>
                              </p:par>
                            </p:childTnLst>
                          </p:cTn>
                        </p:par>
                      </p:childTnLst>
                    </p:cTn>
                  </p:par>
                  <p:par>
                    <p:cTn id="85" fill="hold">
                      <p:stCondLst>
                        <p:cond delay="indefinite"/>
                      </p:stCondLst>
                      <p:childTnLst>
                        <p:par>
                          <p:cTn id="86" fill="hold">
                            <p:stCondLst>
                              <p:cond delay="0"/>
                            </p:stCondLst>
                            <p:childTnLst>
                              <p:par>
                                <p:cTn id="87" presetID="1" presetClass="entr" presetSubtype="0" fill="hold" grpId="0" nodeType="clickEffect">
                                  <p:stCondLst>
                                    <p:cond delay="0"/>
                                  </p:stCondLst>
                                  <p:childTnLst>
                                    <p:set>
                                      <p:cBhvr>
                                        <p:cTn id="88" dur="1" fill="hold">
                                          <p:stCondLst>
                                            <p:cond delay="0"/>
                                          </p:stCondLst>
                                        </p:cTn>
                                        <p:tgtEl>
                                          <p:spTgt spid="10"/>
                                        </p:tgtEl>
                                        <p:attrNameLst>
                                          <p:attrName>style.visibility</p:attrName>
                                        </p:attrNameLst>
                                      </p:cBhvr>
                                      <p:to>
                                        <p:strVal val="visible"/>
                                      </p:to>
                                    </p:set>
                                  </p:childTnLst>
                                </p:cTn>
                              </p:par>
                            </p:childTnLst>
                          </p:cTn>
                        </p:par>
                        <p:par>
                          <p:cTn id="89" fill="hold">
                            <p:stCondLst>
                              <p:cond delay="0"/>
                            </p:stCondLst>
                            <p:childTnLst>
                              <p:par>
                                <p:cTn id="90" presetID="1" presetClass="entr" presetSubtype="0" fill="hold" nodeType="afterEffect">
                                  <p:stCondLst>
                                    <p:cond delay="0"/>
                                  </p:stCondLst>
                                  <p:childTnLst>
                                    <p:set>
                                      <p:cBhvr>
                                        <p:cTn id="91" dur="1" fill="hold">
                                          <p:stCondLst>
                                            <p:cond delay="0"/>
                                          </p:stCondLst>
                                        </p:cTn>
                                        <p:tgtEl>
                                          <p:spTgt spid="59"/>
                                        </p:tgtEl>
                                        <p:attrNameLst>
                                          <p:attrName>style.visibility</p:attrName>
                                        </p:attrNameLst>
                                      </p:cBhvr>
                                      <p:to>
                                        <p:strVal val="visible"/>
                                      </p:to>
                                    </p:set>
                                  </p:childTnLst>
                                </p:cTn>
                              </p:par>
                            </p:childTnLst>
                          </p:cTn>
                        </p:par>
                        <p:par>
                          <p:cTn id="92" fill="hold">
                            <p:stCondLst>
                              <p:cond delay="0"/>
                            </p:stCondLst>
                            <p:childTnLst>
                              <p:par>
                                <p:cTn id="93" presetID="1" presetClass="emph" presetSubtype="2" fill="hold" nodeType="afterEffect">
                                  <p:stCondLst>
                                    <p:cond delay="0"/>
                                  </p:stCondLst>
                                  <p:childTnLst>
                                    <p:animClr clrSpc="rgb" dir="cw">
                                      <p:cBhvr>
                                        <p:cTn id="94" dur="1000" fill="hold"/>
                                        <p:tgtEl>
                                          <p:spTgt spid="22"/>
                                        </p:tgtEl>
                                        <p:attrNameLst>
                                          <p:attrName>fillcolor</p:attrName>
                                        </p:attrNameLst>
                                      </p:cBhvr>
                                      <p:to>
                                        <a:schemeClr val="tx1"/>
                                      </p:to>
                                    </p:animClr>
                                    <p:set>
                                      <p:cBhvr>
                                        <p:cTn id="95" dur="1000" fill="hold"/>
                                        <p:tgtEl>
                                          <p:spTgt spid="22"/>
                                        </p:tgtEl>
                                        <p:attrNameLst>
                                          <p:attrName>fill.type</p:attrName>
                                        </p:attrNameLst>
                                      </p:cBhvr>
                                      <p:to>
                                        <p:strVal val="solid"/>
                                      </p:to>
                                    </p:set>
                                    <p:set>
                                      <p:cBhvr>
                                        <p:cTn id="96" dur="1000" fill="hold"/>
                                        <p:tgtEl>
                                          <p:spTgt spid="22"/>
                                        </p:tgtEl>
                                        <p:attrNameLst>
                                          <p:attrName>fill.on</p:attrName>
                                        </p:attrNameLst>
                                      </p:cBhvr>
                                      <p:to>
                                        <p:strVal val="true"/>
                                      </p:to>
                                    </p:set>
                                  </p:childTnLst>
                                </p:cTn>
                              </p:par>
                            </p:childTnLst>
                          </p:cTn>
                        </p:par>
                        <p:par>
                          <p:cTn id="97" fill="hold">
                            <p:stCondLst>
                              <p:cond delay="1000"/>
                            </p:stCondLst>
                            <p:childTnLst>
                              <p:par>
                                <p:cTn id="98" presetID="1" presetClass="entr" presetSubtype="0" fill="hold" nodeType="afterEffect">
                                  <p:stCondLst>
                                    <p:cond delay="0"/>
                                  </p:stCondLst>
                                  <p:childTnLst>
                                    <p:set>
                                      <p:cBhvr>
                                        <p:cTn id="99" dur="1" fill="hold">
                                          <p:stCondLst>
                                            <p:cond delay="0"/>
                                          </p:stCondLst>
                                        </p:cTn>
                                        <p:tgtEl>
                                          <p:spTgt spid="37"/>
                                        </p:tgtEl>
                                        <p:attrNameLst>
                                          <p:attrName>style.visibility</p:attrName>
                                        </p:attrNameLst>
                                      </p:cBhvr>
                                      <p:to>
                                        <p:strVal val="visible"/>
                                      </p:to>
                                    </p:set>
                                  </p:childTnLst>
                                </p:cTn>
                              </p:par>
                            </p:childTnLst>
                          </p:cTn>
                        </p:par>
                        <p:par>
                          <p:cTn id="100" fill="hold">
                            <p:stCondLst>
                              <p:cond delay="1000"/>
                            </p:stCondLst>
                            <p:childTnLst>
                              <p:par>
                                <p:cTn id="101" presetID="1" presetClass="entr" presetSubtype="0" fill="hold" nodeType="afterEffect">
                                  <p:stCondLst>
                                    <p:cond delay="0"/>
                                  </p:stCondLst>
                                  <p:childTnLst>
                                    <p:set>
                                      <p:cBhvr>
                                        <p:cTn id="102" dur="1" fill="hold">
                                          <p:stCondLst>
                                            <p:cond delay="0"/>
                                          </p:stCondLst>
                                        </p:cTn>
                                        <p:tgtEl>
                                          <p:spTgt spid="63"/>
                                        </p:tgtEl>
                                        <p:attrNameLst>
                                          <p:attrName>style.visibility</p:attrName>
                                        </p:attrNameLst>
                                      </p:cBhvr>
                                      <p:to>
                                        <p:strVal val="visible"/>
                                      </p:to>
                                    </p:set>
                                  </p:childTnLst>
                                </p:cTn>
                              </p:par>
                            </p:childTnLst>
                          </p:cTn>
                        </p:par>
                        <p:par>
                          <p:cTn id="103" fill="hold">
                            <p:stCondLst>
                              <p:cond delay="1000"/>
                            </p:stCondLst>
                            <p:childTnLst>
                              <p:par>
                                <p:cTn id="104" presetID="1" presetClass="emph" presetSubtype="2" fill="hold" nodeType="afterEffect">
                                  <p:stCondLst>
                                    <p:cond delay="0"/>
                                  </p:stCondLst>
                                  <p:childTnLst>
                                    <p:animClr clrSpc="rgb" dir="cw">
                                      <p:cBhvr>
                                        <p:cTn id="105" dur="1000" fill="hold"/>
                                        <p:tgtEl>
                                          <p:spTgt spid="23"/>
                                        </p:tgtEl>
                                        <p:attrNameLst>
                                          <p:attrName>fillcolor</p:attrName>
                                        </p:attrNameLst>
                                      </p:cBhvr>
                                      <p:to>
                                        <a:schemeClr val="tx1"/>
                                      </p:to>
                                    </p:animClr>
                                    <p:set>
                                      <p:cBhvr>
                                        <p:cTn id="106" dur="1000" fill="hold"/>
                                        <p:tgtEl>
                                          <p:spTgt spid="23"/>
                                        </p:tgtEl>
                                        <p:attrNameLst>
                                          <p:attrName>fill.type</p:attrName>
                                        </p:attrNameLst>
                                      </p:cBhvr>
                                      <p:to>
                                        <p:strVal val="solid"/>
                                      </p:to>
                                    </p:set>
                                    <p:set>
                                      <p:cBhvr>
                                        <p:cTn id="107" dur="1000" fill="hold"/>
                                        <p:tgtEl>
                                          <p:spTgt spid="23"/>
                                        </p:tgtEl>
                                        <p:attrNameLst>
                                          <p:attrName>fill.on</p:attrName>
                                        </p:attrNameLst>
                                      </p:cBhvr>
                                      <p:to>
                                        <p:strVal val="true"/>
                                      </p:to>
                                    </p:set>
                                  </p:childTnLst>
                                </p:cTn>
                              </p:par>
                            </p:childTnLst>
                          </p:cTn>
                        </p:par>
                        <p:par>
                          <p:cTn id="108" fill="hold">
                            <p:stCondLst>
                              <p:cond delay="2000"/>
                            </p:stCondLst>
                            <p:childTnLst>
                              <p:par>
                                <p:cTn id="109" presetID="1" presetClass="entr" presetSubtype="0" fill="hold" nodeType="afterEffect">
                                  <p:stCondLst>
                                    <p:cond delay="0"/>
                                  </p:stCondLst>
                                  <p:childTnLst>
                                    <p:set>
                                      <p:cBhvr>
                                        <p:cTn id="110" dur="1" fill="hold">
                                          <p:stCondLst>
                                            <p:cond delay="0"/>
                                          </p:stCondLst>
                                        </p:cTn>
                                        <p:tgtEl>
                                          <p:spTgt spid="43"/>
                                        </p:tgtEl>
                                        <p:attrNameLst>
                                          <p:attrName>style.visibility</p:attrName>
                                        </p:attrNameLst>
                                      </p:cBhvr>
                                      <p:to>
                                        <p:strVal val="visible"/>
                                      </p:to>
                                    </p:set>
                                  </p:childTnLst>
                                </p:cTn>
                              </p:par>
                            </p:childTnLst>
                          </p:cTn>
                        </p:par>
                        <p:par>
                          <p:cTn id="111" fill="hold">
                            <p:stCondLst>
                              <p:cond delay="2000"/>
                            </p:stCondLst>
                            <p:childTnLst>
                              <p:par>
                                <p:cTn id="112" presetID="1" presetClass="entr" presetSubtype="0" fill="hold" nodeType="afterEffect">
                                  <p:stCondLst>
                                    <p:cond delay="0"/>
                                  </p:stCondLst>
                                  <p:childTnLst>
                                    <p:set>
                                      <p:cBhvr>
                                        <p:cTn id="113" dur="1" fill="hold">
                                          <p:stCondLst>
                                            <p:cond delay="0"/>
                                          </p:stCondLst>
                                        </p:cTn>
                                        <p:tgtEl>
                                          <p:spTgt spid="66"/>
                                        </p:tgtEl>
                                        <p:attrNameLst>
                                          <p:attrName>style.visibility</p:attrName>
                                        </p:attrNameLst>
                                      </p:cBhvr>
                                      <p:to>
                                        <p:strVal val="visible"/>
                                      </p:to>
                                    </p:set>
                                  </p:childTnLst>
                                </p:cTn>
                              </p:par>
                            </p:childTnLst>
                          </p:cTn>
                        </p:par>
                        <p:par>
                          <p:cTn id="114" fill="hold">
                            <p:stCondLst>
                              <p:cond delay="2000"/>
                            </p:stCondLst>
                            <p:childTnLst>
                              <p:par>
                                <p:cTn id="115" presetID="1" presetClass="emph" presetSubtype="2" fill="hold" nodeType="afterEffect">
                                  <p:stCondLst>
                                    <p:cond delay="0"/>
                                  </p:stCondLst>
                                  <p:childTnLst>
                                    <p:animClr clrSpc="rgb" dir="cw">
                                      <p:cBhvr>
                                        <p:cTn id="116" dur="1000" fill="hold"/>
                                        <p:tgtEl>
                                          <p:spTgt spid="40"/>
                                        </p:tgtEl>
                                        <p:attrNameLst>
                                          <p:attrName>fillcolor</p:attrName>
                                        </p:attrNameLst>
                                      </p:cBhvr>
                                      <p:to>
                                        <a:schemeClr val="tx1"/>
                                      </p:to>
                                    </p:animClr>
                                    <p:set>
                                      <p:cBhvr>
                                        <p:cTn id="117" dur="1000" fill="hold"/>
                                        <p:tgtEl>
                                          <p:spTgt spid="40"/>
                                        </p:tgtEl>
                                        <p:attrNameLst>
                                          <p:attrName>fill.type</p:attrName>
                                        </p:attrNameLst>
                                      </p:cBhvr>
                                      <p:to>
                                        <p:strVal val="solid"/>
                                      </p:to>
                                    </p:set>
                                    <p:set>
                                      <p:cBhvr>
                                        <p:cTn id="118" dur="1000" fill="hold"/>
                                        <p:tgtEl>
                                          <p:spTgt spid="40"/>
                                        </p:tgtEl>
                                        <p:attrNameLst>
                                          <p:attrName>fill.on</p:attrName>
                                        </p:attrNameLst>
                                      </p:cBhvr>
                                      <p:to>
                                        <p:strVal val="true"/>
                                      </p:to>
                                    </p:set>
                                  </p:childTnLst>
                                </p:cTn>
                              </p:par>
                            </p:childTnLst>
                          </p:cTn>
                        </p:par>
                        <p:par>
                          <p:cTn id="119" fill="hold">
                            <p:stCondLst>
                              <p:cond delay="3000"/>
                            </p:stCondLst>
                            <p:childTnLst>
                              <p:par>
                                <p:cTn id="120" presetID="1" presetClass="entr" presetSubtype="0" fill="hold" nodeType="afterEffect">
                                  <p:stCondLst>
                                    <p:cond delay="0"/>
                                  </p:stCondLst>
                                  <p:childTnLst>
                                    <p:set>
                                      <p:cBhvr>
                                        <p:cTn id="121" dur="1" fill="hold">
                                          <p:stCondLst>
                                            <p:cond delay="0"/>
                                          </p:stCondLst>
                                        </p:cTn>
                                        <p:tgtEl>
                                          <p:spTgt spid="50"/>
                                        </p:tgtEl>
                                        <p:attrNameLst>
                                          <p:attrName>style.visibility</p:attrName>
                                        </p:attrNameLst>
                                      </p:cBhvr>
                                      <p:to>
                                        <p:strVal val="visible"/>
                                      </p:to>
                                    </p:set>
                                  </p:childTnLst>
                                </p:cTn>
                              </p:par>
                            </p:childTnLst>
                          </p:cTn>
                        </p:par>
                        <p:par>
                          <p:cTn id="122" fill="hold">
                            <p:stCondLst>
                              <p:cond delay="3000"/>
                            </p:stCondLst>
                            <p:childTnLst>
                              <p:par>
                                <p:cTn id="123" presetID="1" presetClass="entr" presetSubtype="0" fill="hold" nodeType="afterEffect">
                                  <p:stCondLst>
                                    <p:cond delay="0"/>
                                  </p:stCondLst>
                                  <p:childTnLst>
                                    <p:set>
                                      <p:cBhvr>
                                        <p:cTn id="124" dur="1" fill="hold">
                                          <p:stCondLst>
                                            <p:cond delay="0"/>
                                          </p:stCondLst>
                                        </p:cTn>
                                        <p:tgtEl>
                                          <p:spTgt spid="67"/>
                                        </p:tgtEl>
                                        <p:attrNameLst>
                                          <p:attrName>style.visibility</p:attrName>
                                        </p:attrNameLst>
                                      </p:cBhvr>
                                      <p:to>
                                        <p:strVal val="visible"/>
                                      </p:to>
                                    </p:set>
                                  </p:childTnLst>
                                </p:cTn>
                              </p:par>
                              <p:par>
                                <p:cTn id="125" presetID="1" presetClass="emph" presetSubtype="2" fill="hold" nodeType="withEffect">
                                  <p:stCondLst>
                                    <p:cond delay="0"/>
                                  </p:stCondLst>
                                  <p:childTnLst>
                                    <p:animClr clrSpc="rgb" dir="cw">
                                      <p:cBhvr>
                                        <p:cTn id="126" dur="1000" fill="hold"/>
                                        <p:tgtEl>
                                          <p:spTgt spid="104"/>
                                        </p:tgtEl>
                                        <p:attrNameLst>
                                          <p:attrName>fillcolor</p:attrName>
                                        </p:attrNameLst>
                                      </p:cBhvr>
                                      <p:to>
                                        <a:schemeClr val="tx1"/>
                                      </p:to>
                                    </p:animClr>
                                    <p:set>
                                      <p:cBhvr>
                                        <p:cTn id="127" dur="1000" fill="hold"/>
                                        <p:tgtEl>
                                          <p:spTgt spid="104"/>
                                        </p:tgtEl>
                                        <p:attrNameLst>
                                          <p:attrName>fill.type</p:attrName>
                                        </p:attrNameLst>
                                      </p:cBhvr>
                                      <p:to>
                                        <p:strVal val="solid"/>
                                      </p:to>
                                    </p:set>
                                    <p:set>
                                      <p:cBhvr>
                                        <p:cTn id="128" dur="1000" fill="hold"/>
                                        <p:tgtEl>
                                          <p:spTgt spid="104"/>
                                        </p:tgtEl>
                                        <p:attrNameLst>
                                          <p:attrName>fill.on</p:attrName>
                                        </p:attrNameLst>
                                      </p:cBhvr>
                                      <p:to>
                                        <p:strVal val="true"/>
                                      </p:to>
                                    </p:set>
                                  </p:childTnLst>
                                </p:cTn>
                              </p:par>
                            </p:childTnLst>
                          </p:cTn>
                        </p:par>
                      </p:childTnLst>
                    </p:cTn>
                  </p:par>
                  <p:par>
                    <p:cTn id="129" fill="hold">
                      <p:stCondLst>
                        <p:cond delay="indefinite"/>
                      </p:stCondLst>
                      <p:childTnLst>
                        <p:par>
                          <p:cTn id="130" fill="hold">
                            <p:stCondLst>
                              <p:cond delay="0"/>
                            </p:stCondLst>
                            <p:childTnLst>
                              <p:par>
                                <p:cTn id="131" presetID="1" presetClass="entr" presetSubtype="0" fill="hold" nodeType="clickEffect">
                                  <p:stCondLst>
                                    <p:cond delay="0"/>
                                  </p:stCondLst>
                                  <p:childTnLst>
                                    <p:set>
                                      <p:cBhvr>
                                        <p:cTn id="13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3" fill="hold">
                      <p:stCondLst>
                        <p:cond delay="indefinite"/>
                      </p:stCondLst>
                      <p:childTnLst>
                        <p:par>
                          <p:cTn id="134" fill="hold">
                            <p:stCondLst>
                              <p:cond delay="0"/>
                            </p:stCondLst>
                            <p:childTnLst>
                              <p:par>
                                <p:cTn id="135" presetID="1" presetClass="entr" presetSubtype="0" fill="hold" grpId="0" nodeType="clickEffect">
                                  <p:stCondLst>
                                    <p:cond delay="0"/>
                                  </p:stCondLst>
                                  <p:childTnLst>
                                    <p:set>
                                      <p:cBhvr>
                                        <p:cTn id="136" dur="1" fill="hold">
                                          <p:stCondLst>
                                            <p:cond delay="0"/>
                                          </p:stCondLst>
                                        </p:cTn>
                                        <p:tgtEl>
                                          <p:spTgt spid="69"/>
                                        </p:tgtEl>
                                        <p:attrNameLst>
                                          <p:attrName>style.visibility</p:attrName>
                                        </p:attrNameLst>
                                      </p:cBhvr>
                                      <p:to>
                                        <p:strVal val="visible"/>
                                      </p:to>
                                    </p:set>
                                  </p:childTnLst>
                                </p:cTn>
                              </p:par>
                              <p:par>
                                <p:cTn id="137" presetID="1" presetClass="entr" presetSubtype="0" fill="hold" nodeType="withEffect">
                                  <p:stCondLst>
                                    <p:cond delay="0"/>
                                  </p:stCondLst>
                                  <p:childTnLst>
                                    <p:set>
                                      <p:cBhvr>
                                        <p:cTn id="138" dur="1" fill="hold">
                                          <p:stCondLst>
                                            <p:cond delay="0"/>
                                          </p:stCondLst>
                                        </p:cTn>
                                        <p:tgtEl>
                                          <p:spTgt spid="70"/>
                                        </p:tgtEl>
                                        <p:attrNameLst>
                                          <p:attrName>style.visibility</p:attrName>
                                        </p:attrNameLst>
                                      </p:cBhvr>
                                      <p:to>
                                        <p:strVal val="visible"/>
                                      </p:to>
                                    </p:set>
                                  </p:childTnLst>
                                </p:cTn>
                              </p:par>
                              <p:par>
                                <p:cTn id="139" presetID="1" presetClass="emph" presetSubtype="2" fill="hold" nodeType="withEffect">
                                  <p:stCondLst>
                                    <p:cond delay="0"/>
                                  </p:stCondLst>
                                  <p:childTnLst>
                                    <p:animClr clrSpc="rgb" dir="cw">
                                      <p:cBhvr>
                                        <p:cTn id="140" dur="1000" fill="hold"/>
                                        <p:tgtEl>
                                          <p:spTgt spid="71"/>
                                        </p:tgtEl>
                                        <p:attrNameLst>
                                          <p:attrName>fillcolor</p:attrName>
                                        </p:attrNameLst>
                                      </p:cBhvr>
                                      <p:to>
                                        <a:schemeClr val="tx1"/>
                                      </p:to>
                                    </p:animClr>
                                    <p:set>
                                      <p:cBhvr>
                                        <p:cTn id="141" dur="1000" fill="hold"/>
                                        <p:tgtEl>
                                          <p:spTgt spid="71"/>
                                        </p:tgtEl>
                                        <p:attrNameLst>
                                          <p:attrName>fill.type</p:attrName>
                                        </p:attrNameLst>
                                      </p:cBhvr>
                                      <p:to>
                                        <p:strVal val="solid"/>
                                      </p:to>
                                    </p:set>
                                    <p:set>
                                      <p:cBhvr>
                                        <p:cTn id="142" dur="1000" fill="hold"/>
                                        <p:tgtEl>
                                          <p:spTgt spid="71"/>
                                        </p:tgtEl>
                                        <p:attrNameLst>
                                          <p:attrName>fill.on</p:attrName>
                                        </p:attrNameLst>
                                      </p:cBhvr>
                                      <p:to>
                                        <p:strVal val="true"/>
                                      </p:to>
                                    </p:set>
                                  </p:childTnLst>
                                </p:cTn>
                              </p:par>
                            </p:childTnLst>
                          </p:cTn>
                        </p:par>
                        <p:par>
                          <p:cTn id="143" fill="hold">
                            <p:stCondLst>
                              <p:cond delay="1000"/>
                            </p:stCondLst>
                            <p:childTnLst>
                              <p:par>
                                <p:cTn id="144" presetID="1" presetClass="entr" presetSubtype="0" fill="hold" nodeType="afterEffect">
                                  <p:stCondLst>
                                    <p:cond delay="0"/>
                                  </p:stCondLst>
                                  <p:childTnLst>
                                    <p:set>
                                      <p:cBhvr>
                                        <p:cTn id="145" dur="1" fill="hold">
                                          <p:stCondLst>
                                            <p:cond delay="0"/>
                                          </p:stCondLst>
                                        </p:cTn>
                                        <p:tgtEl>
                                          <p:spTgt spid="72"/>
                                        </p:tgtEl>
                                        <p:attrNameLst>
                                          <p:attrName>style.visibility</p:attrName>
                                        </p:attrNameLst>
                                      </p:cBhvr>
                                      <p:to>
                                        <p:strVal val="visible"/>
                                      </p:to>
                                    </p:set>
                                  </p:childTnLst>
                                </p:cTn>
                              </p:par>
                            </p:childTnLst>
                          </p:cTn>
                        </p:par>
                        <p:par>
                          <p:cTn id="146" fill="hold">
                            <p:stCondLst>
                              <p:cond delay="1000"/>
                            </p:stCondLst>
                            <p:childTnLst>
                              <p:par>
                                <p:cTn id="147" presetID="1" presetClass="entr" presetSubtype="0" fill="hold" nodeType="afterEffect">
                                  <p:stCondLst>
                                    <p:cond delay="0"/>
                                  </p:stCondLst>
                                  <p:childTnLst>
                                    <p:set>
                                      <p:cBhvr>
                                        <p:cTn id="148" dur="1" fill="hold">
                                          <p:stCondLst>
                                            <p:cond delay="0"/>
                                          </p:stCondLst>
                                        </p:cTn>
                                        <p:tgtEl>
                                          <p:spTgt spid="73"/>
                                        </p:tgtEl>
                                        <p:attrNameLst>
                                          <p:attrName>style.visibility</p:attrName>
                                        </p:attrNameLst>
                                      </p:cBhvr>
                                      <p:to>
                                        <p:strVal val="visible"/>
                                      </p:to>
                                    </p:set>
                                  </p:childTnLst>
                                </p:cTn>
                              </p:par>
                              <p:par>
                                <p:cTn id="149" presetID="1" presetClass="emph" presetSubtype="2" fill="hold" nodeType="withEffect">
                                  <p:stCondLst>
                                    <p:cond delay="0"/>
                                  </p:stCondLst>
                                  <p:childTnLst>
                                    <p:animClr clrSpc="rgb" dir="cw">
                                      <p:cBhvr>
                                        <p:cTn id="150" dur="1000" fill="hold"/>
                                        <p:tgtEl>
                                          <p:spTgt spid="75"/>
                                        </p:tgtEl>
                                        <p:attrNameLst>
                                          <p:attrName>fillcolor</p:attrName>
                                        </p:attrNameLst>
                                      </p:cBhvr>
                                      <p:to>
                                        <a:schemeClr val="tx1"/>
                                      </p:to>
                                    </p:animClr>
                                    <p:set>
                                      <p:cBhvr>
                                        <p:cTn id="151" dur="1000" fill="hold"/>
                                        <p:tgtEl>
                                          <p:spTgt spid="75"/>
                                        </p:tgtEl>
                                        <p:attrNameLst>
                                          <p:attrName>fill.type</p:attrName>
                                        </p:attrNameLst>
                                      </p:cBhvr>
                                      <p:to>
                                        <p:strVal val="solid"/>
                                      </p:to>
                                    </p:set>
                                    <p:set>
                                      <p:cBhvr>
                                        <p:cTn id="152" dur="1000" fill="hold"/>
                                        <p:tgtEl>
                                          <p:spTgt spid="75"/>
                                        </p:tgtEl>
                                        <p:attrNameLst>
                                          <p:attrName>fill.on</p:attrName>
                                        </p:attrNameLst>
                                      </p:cBhvr>
                                      <p:to>
                                        <p:strVal val="true"/>
                                      </p:to>
                                    </p:set>
                                  </p:childTnLst>
                                </p:cTn>
                              </p:par>
                            </p:childTnLst>
                          </p:cTn>
                        </p:par>
                        <p:par>
                          <p:cTn id="153" fill="hold">
                            <p:stCondLst>
                              <p:cond delay="2000"/>
                            </p:stCondLst>
                            <p:childTnLst>
                              <p:par>
                                <p:cTn id="154" presetID="1" presetClass="entr" presetSubtype="0" fill="hold" nodeType="afterEffect">
                                  <p:stCondLst>
                                    <p:cond delay="0"/>
                                  </p:stCondLst>
                                  <p:childTnLst>
                                    <p:set>
                                      <p:cBhvr>
                                        <p:cTn id="155" dur="1" fill="hold">
                                          <p:stCondLst>
                                            <p:cond delay="0"/>
                                          </p:stCondLst>
                                        </p:cTn>
                                        <p:tgtEl>
                                          <p:spTgt spid="76"/>
                                        </p:tgtEl>
                                        <p:attrNameLst>
                                          <p:attrName>style.visibility</p:attrName>
                                        </p:attrNameLst>
                                      </p:cBhvr>
                                      <p:to>
                                        <p:strVal val="visible"/>
                                      </p:to>
                                    </p:set>
                                  </p:childTnLst>
                                </p:cTn>
                              </p:par>
                            </p:childTnLst>
                          </p:cTn>
                        </p:par>
                        <p:par>
                          <p:cTn id="156" fill="hold">
                            <p:stCondLst>
                              <p:cond delay="2000"/>
                            </p:stCondLst>
                            <p:childTnLst>
                              <p:par>
                                <p:cTn id="157" presetID="1" presetClass="entr" presetSubtype="0" fill="hold" nodeType="afterEffect">
                                  <p:stCondLst>
                                    <p:cond delay="0"/>
                                  </p:stCondLst>
                                  <p:childTnLst>
                                    <p:set>
                                      <p:cBhvr>
                                        <p:cTn id="158" dur="1" fill="hold">
                                          <p:stCondLst>
                                            <p:cond delay="0"/>
                                          </p:stCondLst>
                                        </p:cTn>
                                        <p:tgtEl>
                                          <p:spTgt spid="77"/>
                                        </p:tgtEl>
                                        <p:attrNameLst>
                                          <p:attrName>style.visibility</p:attrName>
                                        </p:attrNameLst>
                                      </p:cBhvr>
                                      <p:to>
                                        <p:strVal val="visible"/>
                                      </p:to>
                                    </p:set>
                                  </p:childTnLst>
                                </p:cTn>
                              </p:par>
                            </p:childTnLst>
                          </p:cTn>
                        </p:par>
                        <p:par>
                          <p:cTn id="159" fill="hold">
                            <p:stCondLst>
                              <p:cond delay="2000"/>
                            </p:stCondLst>
                            <p:childTnLst>
                              <p:par>
                                <p:cTn id="160" presetID="1" presetClass="entr" presetSubtype="0" fill="hold" nodeType="afterEffect">
                                  <p:stCondLst>
                                    <p:cond delay="0"/>
                                  </p:stCondLst>
                                  <p:childTnLst>
                                    <p:set>
                                      <p:cBhvr>
                                        <p:cTn id="161" dur="1" fill="hold">
                                          <p:stCondLst>
                                            <p:cond delay="0"/>
                                          </p:stCondLst>
                                        </p:cTn>
                                        <p:tgtEl>
                                          <p:spTgt spid="78"/>
                                        </p:tgtEl>
                                        <p:attrNameLst>
                                          <p:attrName>style.visibility</p:attrName>
                                        </p:attrNameLst>
                                      </p:cBhvr>
                                      <p:to>
                                        <p:strVal val="visible"/>
                                      </p:to>
                                    </p:set>
                                  </p:childTnLst>
                                </p:cTn>
                              </p:par>
                            </p:childTnLst>
                          </p:cTn>
                        </p:par>
                        <p:par>
                          <p:cTn id="162" fill="hold">
                            <p:stCondLst>
                              <p:cond delay="2000"/>
                            </p:stCondLst>
                            <p:childTnLst>
                              <p:par>
                                <p:cTn id="163" presetID="1" presetClass="entr" presetSubtype="0" fill="hold" nodeType="afterEffect">
                                  <p:stCondLst>
                                    <p:cond delay="0"/>
                                  </p:stCondLst>
                                  <p:childTnLst>
                                    <p:set>
                                      <p:cBhvr>
                                        <p:cTn id="164" dur="1" fill="hold">
                                          <p:stCondLst>
                                            <p:cond delay="0"/>
                                          </p:stCondLst>
                                        </p:cTn>
                                        <p:tgtEl>
                                          <p:spTgt spid="81"/>
                                        </p:tgtEl>
                                        <p:attrNameLst>
                                          <p:attrName>style.visibility</p:attrName>
                                        </p:attrNameLst>
                                      </p:cBhvr>
                                      <p:to>
                                        <p:strVal val="visible"/>
                                      </p:to>
                                    </p:set>
                                  </p:childTnLst>
                                </p:cTn>
                              </p:par>
                              <p:par>
                                <p:cTn id="165" presetID="1" presetClass="emph" presetSubtype="2" fill="hold" nodeType="withEffect">
                                  <p:stCondLst>
                                    <p:cond delay="0"/>
                                  </p:stCondLst>
                                  <p:childTnLst>
                                    <p:animClr clrSpc="rgb" dir="cw">
                                      <p:cBhvr>
                                        <p:cTn id="166" dur="1000" fill="hold"/>
                                        <p:tgtEl>
                                          <p:spTgt spid="86"/>
                                        </p:tgtEl>
                                        <p:attrNameLst>
                                          <p:attrName>fillcolor</p:attrName>
                                        </p:attrNameLst>
                                      </p:cBhvr>
                                      <p:to>
                                        <a:schemeClr val="tx1"/>
                                      </p:to>
                                    </p:animClr>
                                    <p:set>
                                      <p:cBhvr>
                                        <p:cTn id="167" dur="1000" fill="hold"/>
                                        <p:tgtEl>
                                          <p:spTgt spid="86"/>
                                        </p:tgtEl>
                                        <p:attrNameLst>
                                          <p:attrName>fill.type</p:attrName>
                                        </p:attrNameLst>
                                      </p:cBhvr>
                                      <p:to>
                                        <p:strVal val="solid"/>
                                      </p:to>
                                    </p:set>
                                    <p:set>
                                      <p:cBhvr>
                                        <p:cTn id="168" dur="1000" fill="hold"/>
                                        <p:tgtEl>
                                          <p:spTgt spid="86"/>
                                        </p:tgtEl>
                                        <p:attrNameLst>
                                          <p:attrName>fill.on</p:attrName>
                                        </p:attrNameLst>
                                      </p:cBhvr>
                                      <p:to>
                                        <p:strVal val="true"/>
                                      </p:to>
                                    </p:set>
                                  </p:childTnLst>
                                </p:cTn>
                              </p:par>
                              <p:par>
                                <p:cTn id="169" presetID="1" presetClass="emph" presetSubtype="2" fill="hold" nodeType="withEffect">
                                  <p:stCondLst>
                                    <p:cond delay="0"/>
                                  </p:stCondLst>
                                  <p:childTnLst>
                                    <p:animClr clrSpc="rgb" dir="cw">
                                      <p:cBhvr>
                                        <p:cTn id="170" dur="1000" fill="hold"/>
                                        <p:tgtEl>
                                          <p:spTgt spid="87"/>
                                        </p:tgtEl>
                                        <p:attrNameLst>
                                          <p:attrName>fillcolor</p:attrName>
                                        </p:attrNameLst>
                                      </p:cBhvr>
                                      <p:to>
                                        <a:schemeClr val="tx1"/>
                                      </p:to>
                                    </p:animClr>
                                    <p:set>
                                      <p:cBhvr>
                                        <p:cTn id="171" dur="1000" fill="hold"/>
                                        <p:tgtEl>
                                          <p:spTgt spid="87"/>
                                        </p:tgtEl>
                                        <p:attrNameLst>
                                          <p:attrName>fill.type</p:attrName>
                                        </p:attrNameLst>
                                      </p:cBhvr>
                                      <p:to>
                                        <p:strVal val="solid"/>
                                      </p:to>
                                    </p:set>
                                    <p:set>
                                      <p:cBhvr>
                                        <p:cTn id="172" dur="1000" fill="hold"/>
                                        <p:tgtEl>
                                          <p:spTgt spid="87"/>
                                        </p:tgtEl>
                                        <p:attrNameLst>
                                          <p:attrName>fill.on</p:attrName>
                                        </p:attrNameLst>
                                      </p:cBhvr>
                                      <p:to>
                                        <p:strVal val="true"/>
                                      </p:to>
                                    </p:set>
                                  </p:childTnLst>
                                </p:cTn>
                              </p:par>
                            </p:childTnLst>
                          </p:cTn>
                        </p:par>
                        <p:par>
                          <p:cTn id="173" fill="hold">
                            <p:stCondLst>
                              <p:cond delay="3000"/>
                            </p:stCondLst>
                            <p:childTnLst>
                              <p:par>
                                <p:cTn id="174" presetID="1" presetClass="entr" presetSubtype="0" fill="hold" nodeType="afterEffect">
                                  <p:stCondLst>
                                    <p:cond delay="0"/>
                                  </p:stCondLst>
                                  <p:childTnLst>
                                    <p:set>
                                      <p:cBhvr>
                                        <p:cTn id="175" dur="1" fill="hold">
                                          <p:stCondLst>
                                            <p:cond delay="0"/>
                                          </p:stCondLst>
                                        </p:cTn>
                                        <p:tgtEl>
                                          <p:spTgt spid="89"/>
                                        </p:tgtEl>
                                        <p:attrNameLst>
                                          <p:attrName>style.visibility</p:attrName>
                                        </p:attrNameLst>
                                      </p:cBhvr>
                                      <p:to>
                                        <p:strVal val="visible"/>
                                      </p:to>
                                    </p:set>
                                  </p:childTnLst>
                                </p:cTn>
                              </p:par>
                            </p:childTnLst>
                          </p:cTn>
                        </p:par>
                        <p:par>
                          <p:cTn id="176" fill="hold">
                            <p:stCondLst>
                              <p:cond delay="3000"/>
                            </p:stCondLst>
                            <p:childTnLst>
                              <p:par>
                                <p:cTn id="177" presetID="1" presetClass="entr" presetSubtype="0" fill="hold" nodeType="afterEffect">
                                  <p:stCondLst>
                                    <p:cond delay="0"/>
                                  </p:stCondLst>
                                  <p:childTnLst>
                                    <p:set>
                                      <p:cBhvr>
                                        <p:cTn id="178" dur="1" fill="hold">
                                          <p:stCondLst>
                                            <p:cond delay="0"/>
                                          </p:stCondLst>
                                        </p:cTn>
                                        <p:tgtEl>
                                          <p:spTgt spid="90"/>
                                        </p:tgtEl>
                                        <p:attrNameLst>
                                          <p:attrName>style.visibility</p:attrName>
                                        </p:attrNameLst>
                                      </p:cBhvr>
                                      <p:to>
                                        <p:strVal val="visible"/>
                                      </p:to>
                                    </p:set>
                                  </p:childTnLst>
                                </p:cTn>
                              </p:par>
                            </p:childTnLst>
                          </p:cTn>
                        </p:par>
                        <p:par>
                          <p:cTn id="179" fill="hold">
                            <p:stCondLst>
                              <p:cond delay="3000"/>
                            </p:stCondLst>
                            <p:childTnLst>
                              <p:par>
                                <p:cTn id="180" presetID="1" presetClass="entr" presetSubtype="0" fill="hold" nodeType="afterEffect">
                                  <p:stCondLst>
                                    <p:cond delay="0"/>
                                  </p:stCondLst>
                                  <p:childTnLst>
                                    <p:set>
                                      <p:cBhvr>
                                        <p:cTn id="181" dur="1" fill="hold">
                                          <p:stCondLst>
                                            <p:cond delay="0"/>
                                          </p:stCondLst>
                                        </p:cTn>
                                        <p:tgtEl>
                                          <p:spTgt spid="91"/>
                                        </p:tgtEl>
                                        <p:attrNameLst>
                                          <p:attrName>style.visibility</p:attrName>
                                        </p:attrNameLst>
                                      </p:cBhvr>
                                      <p:to>
                                        <p:strVal val="visible"/>
                                      </p:to>
                                    </p:set>
                                  </p:childTnLst>
                                </p:cTn>
                              </p:par>
                            </p:childTnLst>
                          </p:cTn>
                        </p:par>
                        <p:par>
                          <p:cTn id="182" fill="hold">
                            <p:stCondLst>
                              <p:cond delay="3000"/>
                            </p:stCondLst>
                            <p:childTnLst>
                              <p:par>
                                <p:cTn id="183" presetID="1" presetClass="entr" presetSubtype="0" fill="hold" nodeType="afterEffect">
                                  <p:stCondLst>
                                    <p:cond delay="0"/>
                                  </p:stCondLst>
                                  <p:childTnLst>
                                    <p:set>
                                      <p:cBhvr>
                                        <p:cTn id="184" dur="1" fill="hold">
                                          <p:stCondLst>
                                            <p:cond delay="0"/>
                                          </p:stCondLst>
                                        </p:cTn>
                                        <p:tgtEl>
                                          <p:spTgt spid="92"/>
                                        </p:tgtEl>
                                        <p:attrNameLst>
                                          <p:attrName>style.visibility</p:attrName>
                                        </p:attrNameLst>
                                      </p:cBhvr>
                                      <p:to>
                                        <p:strVal val="visible"/>
                                      </p:to>
                                    </p:set>
                                  </p:childTnLst>
                                </p:cTn>
                              </p:par>
                            </p:childTnLst>
                          </p:cTn>
                        </p:par>
                        <p:par>
                          <p:cTn id="185" fill="hold">
                            <p:stCondLst>
                              <p:cond delay="3000"/>
                            </p:stCondLst>
                            <p:childTnLst>
                              <p:par>
                                <p:cTn id="186" presetID="1" presetClass="entr" presetSubtype="0" fill="hold" nodeType="afterEffect">
                                  <p:stCondLst>
                                    <p:cond delay="0"/>
                                  </p:stCondLst>
                                  <p:childTnLst>
                                    <p:set>
                                      <p:cBhvr>
                                        <p:cTn id="187" dur="1" fill="hold">
                                          <p:stCondLst>
                                            <p:cond delay="0"/>
                                          </p:stCondLst>
                                        </p:cTn>
                                        <p:tgtEl>
                                          <p:spTgt spid="93"/>
                                        </p:tgtEl>
                                        <p:attrNameLst>
                                          <p:attrName>style.visibility</p:attrName>
                                        </p:attrNameLst>
                                      </p:cBhvr>
                                      <p:to>
                                        <p:strVal val="visible"/>
                                      </p:to>
                                    </p:set>
                                  </p:childTnLst>
                                </p:cTn>
                              </p:par>
                            </p:childTnLst>
                          </p:cTn>
                        </p:par>
                        <p:par>
                          <p:cTn id="188" fill="hold">
                            <p:stCondLst>
                              <p:cond delay="3000"/>
                            </p:stCondLst>
                            <p:childTnLst>
                              <p:par>
                                <p:cTn id="189" presetID="1" presetClass="entr" presetSubtype="0" fill="hold" nodeType="afterEffect">
                                  <p:stCondLst>
                                    <p:cond delay="0"/>
                                  </p:stCondLst>
                                  <p:childTnLst>
                                    <p:set>
                                      <p:cBhvr>
                                        <p:cTn id="190" dur="1" fill="hold">
                                          <p:stCondLst>
                                            <p:cond delay="0"/>
                                          </p:stCondLst>
                                        </p:cTn>
                                        <p:tgtEl>
                                          <p:spTgt spid="97"/>
                                        </p:tgtEl>
                                        <p:attrNameLst>
                                          <p:attrName>style.visibility</p:attrName>
                                        </p:attrNameLst>
                                      </p:cBhvr>
                                      <p:to>
                                        <p:strVal val="visible"/>
                                      </p:to>
                                    </p:set>
                                  </p:childTnLst>
                                </p:cTn>
                              </p:par>
                            </p:childTnLst>
                          </p:cTn>
                        </p:par>
                        <p:par>
                          <p:cTn id="191" fill="hold">
                            <p:stCondLst>
                              <p:cond delay="3000"/>
                            </p:stCondLst>
                            <p:childTnLst>
                              <p:par>
                                <p:cTn id="192" presetID="1" presetClass="entr" presetSubtype="0" fill="hold" nodeType="afterEffect">
                                  <p:stCondLst>
                                    <p:cond delay="0"/>
                                  </p:stCondLst>
                                  <p:childTnLst>
                                    <p:set>
                                      <p:cBhvr>
                                        <p:cTn id="193" dur="1" fill="hold">
                                          <p:stCondLst>
                                            <p:cond delay="0"/>
                                          </p:stCondLst>
                                        </p:cTn>
                                        <p:tgtEl>
                                          <p:spTgt spid="98"/>
                                        </p:tgtEl>
                                        <p:attrNameLst>
                                          <p:attrName>style.visibility</p:attrName>
                                        </p:attrNameLst>
                                      </p:cBhvr>
                                      <p:to>
                                        <p:strVal val="visible"/>
                                      </p:to>
                                    </p:set>
                                  </p:childTnLst>
                                </p:cTn>
                              </p:par>
                            </p:childTnLst>
                          </p:cTn>
                        </p:par>
                        <p:par>
                          <p:cTn id="194" fill="hold">
                            <p:stCondLst>
                              <p:cond delay="3000"/>
                            </p:stCondLst>
                            <p:childTnLst>
                              <p:par>
                                <p:cTn id="195" presetID="1" presetClass="entr" presetSubtype="0" fill="hold" nodeType="afterEffect">
                                  <p:stCondLst>
                                    <p:cond delay="0"/>
                                  </p:stCondLst>
                                  <p:childTnLst>
                                    <p:set>
                                      <p:cBhvr>
                                        <p:cTn id="196" dur="1" fill="hold">
                                          <p:stCondLst>
                                            <p:cond delay="0"/>
                                          </p:stCondLst>
                                        </p:cTn>
                                        <p:tgtEl>
                                          <p:spTgt spid="99"/>
                                        </p:tgtEl>
                                        <p:attrNameLst>
                                          <p:attrName>style.visibility</p:attrName>
                                        </p:attrNameLst>
                                      </p:cBhvr>
                                      <p:to>
                                        <p:strVal val="visible"/>
                                      </p:to>
                                    </p:set>
                                  </p:childTnLst>
                                </p:cTn>
                              </p:par>
                            </p:childTnLst>
                          </p:cTn>
                        </p:par>
                        <p:par>
                          <p:cTn id="197" fill="hold">
                            <p:stCondLst>
                              <p:cond delay="3000"/>
                            </p:stCondLst>
                            <p:childTnLst>
                              <p:par>
                                <p:cTn id="198" presetID="1" presetClass="emph" presetSubtype="2" fill="hold" nodeType="afterEffect">
                                  <p:stCondLst>
                                    <p:cond delay="0"/>
                                  </p:stCondLst>
                                  <p:childTnLst>
                                    <p:animClr clrSpc="rgb" dir="cw">
                                      <p:cBhvr>
                                        <p:cTn id="199" dur="1000" fill="hold"/>
                                        <p:tgtEl>
                                          <p:spTgt spid="100"/>
                                        </p:tgtEl>
                                        <p:attrNameLst>
                                          <p:attrName>fillcolor</p:attrName>
                                        </p:attrNameLst>
                                      </p:cBhvr>
                                      <p:to>
                                        <a:schemeClr val="tx1"/>
                                      </p:to>
                                    </p:animClr>
                                    <p:set>
                                      <p:cBhvr>
                                        <p:cTn id="200" dur="1000" fill="hold"/>
                                        <p:tgtEl>
                                          <p:spTgt spid="100"/>
                                        </p:tgtEl>
                                        <p:attrNameLst>
                                          <p:attrName>fill.type</p:attrName>
                                        </p:attrNameLst>
                                      </p:cBhvr>
                                      <p:to>
                                        <p:strVal val="solid"/>
                                      </p:to>
                                    </p:set>
                                    <p:set>
                                      <p:cBhvr>
                                        <p:cTn id="201" dur="1000" fill="hold"/>
                                        <p:tgtEl>
                                          <p:spTgt spid="100"/>
                                        </p:tgtEl>
                                        <p:attrNameLst>
                                          <p:attrName>fill.on</p:attrName>
                                        </p:attrNameLst>
                                      </p:cBhvr>
                                      <p:to>
                                        <p:strVal val="true"/>
                                      </p:to>
                                    </p:set>
                                  </p:childTnLst>
                                </p:cTn>
                              </p:par>
                              <p:par>
                                <p:cTn id="202" presetID="1" presetClass="emph" presetSubtype="2" fill="hold" nodeType="withEffect">
                                  <p:stCondLst>
                                    <p:cond delay="0"/>
                                  </p:stCondLst>
                                  <p:childTnLst>
                                    <p:animClr clrSpc="rgb" dir="cw">
                                      <p:cBhvr>
                                        <p:cTn id="203" dur="1000" fill="hold"/>
                                        <p:tgtEl>
                                          <p:spTgt spid="101"/>
                                        </p:tgtEl>
                                        <p:attrNameLst>
                                          <p:attrName>fillcolor</p:attrName>
                                        </p:attrNameLst>
                                      </p:cBhvr>
                                      <p:to>
                                        <a:schemeClr val="tx1"/>
                                      </p:to>
                                    </p:animClr>
                                    <p:set>
                                      <p:cBhvr>
                                        <p:cTn id="204" dur="1000" fill="hold"/>
                                        <p:tgtEl>
                                          <p:spTgt spid="101"/>
                                        </p:tgtEl>
                                        <p:attrNameLst>
                                          <p:attrName>fill.type</p:attrName>
                                        </p:attrNameLst>
                                      </p:cBhvr>
                                      <p:to>
                                        <p:strVal val="solid"/>
                                      </p:to>
                                    </p:set>
                                    <p:set>
                                      <p:cBhvr>
                                        <p:cTn id="205" dur="1000" fill="hold"/>
                                        <p:tgtEl>
                                          <p:spTgt spid="101"/>
                                        </p:tgtEl>
                                        <p:attrNameLst>
                                          <p:attrName>fill.on</p:attrName>
                                        </p:attrNameLst>
                                      </p:cBhvr>
                                      <p:to>
                                        <p:strVal val="true"/>
                                      </p:to>
                                    </p:set>
                                  </p:childTnLst>
                                </p:cTn>
                              </p:par>
                              <p:par>
                                <p:cTn id="206" presetID="1" presetClass="emph" presetSubtype="2" fill="hold" nodeType="withEffect">
                                  <p:stCondLst>
                                    <p:cond delay="0"/>
                                  </p:stCondLst>
                                  <p:childTnLst>
                                    <p:animClr clrSpc="rgb" dir="cw">
                                      <p:cBhvr>
                                        <p:cTn id="207" dur="1000" fill="hold"/>
                                        <p:tgtEl>
                                          <p:spTgt spid="102"/>
                                        </p:tgtEl>
                                        <p:attrNameLst>
                                          <p:attrName>fillcolor</p:attrName>
                                        </p:attrNameLst>
                                      </p:cBhvr>
                                      <p:to>
                                        <a:schemeClr val="tx1"/>
                                      </p:to>
                                    </p:animClr>
                                    <p:set>
                                      <p:cBhvr>
                                        <p:cTn id="208" dur="1000" fill="hold"/>
                                        <p:tgtEl>
                                          <p:spTgt spid="102"/>
                                        </p:tgtEl>
                                        <p:attrNameLst>
                                          <p:attrName>fill.type</p:attrName>
                                        </p:attrNameLst>
                                      </p:cBhvr>
                                      <p:to>
                                        <p:strVal val="solid"/>
                                      </p:to>
                                    </p:set>
                                    <p:set>
                                      <p:cBhvr>
                                        <p:cTn id="209" dur="1000" fill="hold"/>
                                        <p:tgtEl>
                                          <p:spTgt spid="102"/>
                                        </p:tgtEl>
                                        <p:attrNameLst>
                                          <p:attrName>fill.on</p:attrName>
                                        </p:attrNameLst>
                                      </p:cBhvr>
                                      <p:to>
                                        <p:strVal val="true"/>
                                      </p:to>
                                    </p:set>
                                  </p:childTnLst>
                                </p:cTn>
                              </p:par>
                              <p:par>
                                <p:cTn id="210" presetID="1" presetClass="emph" presetSubtype="2" fill="hold" nodeType="withEffect">
                                  <p:stCondLst>
                                    <p:cond delay="0"/>
                                  </p:stCondLst>
                                  <p:childTnLst>
                                    <p:animClr clrSpc="rgb" dir="cw">
                                      <p:cBhvr>
                                        <p:cTn id="211" dur="1000" fill="hold"/>
                                        <p:tgtEl>
                                          <p:spTgt spid="103"/>
                                        </p:tgtEl>
                                        <p:attrNameLst>
                                          <p:attrName>fillcolor</p:attrName>
                                        </p:attrNameLst>
                                      </p:cBhvr>
                                      <p:to>
                                        <a:schemeClr val="tx1"/>
                                      </p:to>
                                    </p:animClr>
                                    <p:set>
                                      <p:cBhvr>
                                        <p:cTn id="212" dur="1000" fill="hold"/>
                                        <p:tgtEl>
                                          <p:spTgt spid="103"/>
                                        </p:tgtEl>
                                        <p:attrNameLst>
                                          <p:attrName>fill.type</p:attrName>
                                        </p:attrNameLst>
                                      </p:cBhvr>
                                      <p:to>
                                        <p:strVal val="solid"/>
                                      </p:to>
                                    </p:set>
                                    <p:set>
                                      <p:cBhvr>
                                        <p:cTn id="213" dur="1000" fill="hold"/>
                                        <p:tgtEl>
                                          <p:spTgt spid="103"/>
                                        </p:tgtEl>
                                        <p:attrNameLst>
                                          <p:attrName>fill.on</p:attrName>
                                        </p:attrNameLst>
                                      </p:cBhvr>
                                      <p:to>
                                        <p:strVal val="true"/>
                                      </p:to>
                                    </p:set>
                                  </p:childTnLst>
                                </p:cTn>
                              </p:par>
                            </p:childTnLst>
                          </p:cTn>
                        </p:par>
                        <p:par>
                          <p:cTn id="214" fill="hold">
                            <p:stCondLst>
                              <p:cond delay="4000"/>
                            </p:stCondLst>
                            <p:childTnLst>
                              <p:par>
                                <p:cTn id="215" presetID="1" presetClass="entr" presetSubtype="0" fill="hold" nodeType="afterEffect">
                                  <p:stCondLst>
                                    <p:cond delay="0"/>
                                  </p:stCondLst>
                                  <p:childTnLst>
                                    <p:set>
                                      <p:cBhvr>
                                        <p:cTn id="216" dur="1" fill="hold">
                                          <p:stCondLst>
                                            <p:cond delay="0"/>
                                          </p:stCondLst>
                                        </p:cTn>
                                        <p:tgtEl>
                                          <p:spTgt spid="105"/>
                                        </p:tgtEl>
                                        <p:attrNameLst>
                                          <p:attrName>style.visibility</p:attrName>
                                        </p:attrNameLst>
                                      </p:cBhvr>
                                      <p:to>
                                        <p:strVal val="visible"/>
                                      </p:to>
                                    </p:set>
                                  </p:childTnLst>
                                </p:cTn>
                              </p:par>
                            </p:childTnLst>
                          </p:cTn>
                        </p:par>
                        <p:par>
                          <p:cTn id="217" fill="hold">
                            <p:stCondLst>
                              <p:cond delay="4000"/>
                            </p:stCondLst>
                            <p:childTnLst>
                              <p:par>
                                <p:cTn id="218" presetID="1" presetClass="entr" presetSubtype="0" fill="hold" nodeType="afterEffect">
                                  <p:stCondLst>
                                    <p:cond delay="0"/>
                                  </p:stCondLst>
                                  <p:childTnLst>
                                    <p:set>
                                      <p:cBhvr>
                                        <p:cTn id="219" dur="1" fill="hold">
                                          <p:stCondLst>
                                            <p:cond delay="0"/>
                                          </p:stCondLst>
                                        </p:cTn>
                                        <p:tgtEl>
                                          <p:spTgt spid="106"/>
                                        </p:tgtEl>
                                        <p:attrNameLst>
                                          <p:attrName>style.visibility</p:attrName>
                                        </p:attrNameLst>
                                      </p:cBhvr>
                                      <p:to>
                                        <p:strVal val="visible"/>
                                      </p:to>
                                    </p:set>
                                  </p:childTnLst>
                                </p:cTn>
                              </p:par>
                            </p:childTnLst>
                          </p:cTn>
                        </p:par>
                        <p:par>
                          <p:cTn id="220" fill="hold">
                            <p:stCondLst>
                              <p:cond delay="4000"/>
                            </p:stCondLst>
                            <p:childTnLst>
                              <p:par>
                                <p:cTn id="221" presetID="1" presetClass="entr" presetSubtype="0" fill="hold" nodeType="afterEffect">
                                  <p:stCondLst>
                                    <p:cond delay="0"/>
                                  </p:stCondLst>
                                  <p:childTnLst>
                                    <p:set>
                                      <p:cBhvr>
                                        <p:cTn id="222" dur="1" fill="hold">
                                          <p:stCondLst>
                                            <p:cond delay="0"/>
                                          </p:stCondLst>
                                        </p:cTn>
                                        <p:tgtEl>
                                          <p:spTgt spid="107"/>
                                        </p:tgtEl>
                                        <p:attrNameLst>
                                          <p:attrName>style.visibility</p:attrName>
                                        </p:attrNameLst>
                                      </p:cBhvr>
                                      <p:to>
                                        <p:strVal val="visible"/>
                                      </p:to>
                                    </p:set>
                                  </p:childTnLst>
                                </p:cTn>
                              </p:par>
                            </p:childTnLst>
                          </p:cTn>
                        </p:par>
                        <p:par>
                          <p:cTn id="223" fill="hold">
                            <p:stCondLst>
                              <p:cond delay="4000"/>
                            </p:stCondLst>
                            <p:childTnLst>
                              <p:par>
                                <p:cTn id="224" presetID="1" presetClass="entr" presetSubtype="0" fill="hold" nodeType="afterEffect">
                                  <p:stCondLst>
                                    <p:cond delay="0"/>
                                  </p:stCondLst>
                                  <p:childTnLst>
                                    <p:set>
                                      <p:cBhvr>
                                        <p:cTn id="225" dur="1" fill="hold">
                                          <p:stCondLst>
                                            <p:cond delay="0"/>
                                          </p:stCondLst>
                                        </p:cTn>
                                        <p:tgtEl>
                                          <p:spTgt spid="108"/>
                                        </p:tgtEl>
                                        <p:attrNameLst>
                                          <p:attrName>style.visibility</p:attrName>
                                        </p:attrNameLst>
                                      </p:cBhvr>
                                      <p:to>
                                        <p:strVal val="visible"/>
                                      </p:to>
                                    </p:set>
                                  </p:childTnLst>
                                </p:cTn>
                              </p:par>
                            </p:childTnLst>
                          </p:cTn>
                        </p:par>
                        <p:par>
                          <p:cTn id="226" fill="hold">
                            <p:stCondLst>
                              <p:cond delay="4000"/>
                            </p:stCondLst>
                            <p:childTnLst>
                              <p:par>
                                <p:cTn id="227" presetID="1" presetClass="entr" presetSubtype="0" fill="hold" nodeType="afterEffect">
                                  <p:stCondLst>
                                    <p:cond delay="0"/>
                                  </p:stCondLst>
                                  <p:childTnLst>
                                    <p:set>
                                      <p:cBhvr>
                                        <p:cTn id="228" dur="1" fill="hold">
                                          <p:stCondLst>
                                            <p:cond delay="0"/>
                                          </p:stCondLst>
                                        </p:cTn>
                                        <p:tgtEl>
                                          <p:spTgt spid="109"/>
                                        </p:tgtEl>
                                        <p:attrNameLst>
                                          <p:attrName>style.visibility</p:attrName>
                                        </p:attrNameLst>
                                      </p:cBhvr>
                                      <p:to>
                                        <p:strVal val="visible"/>
                                      </p:to>
                                    </p:set>
                                  </p:childTnLst>
                                </p:cTn>
                              </p:par>
                            </p:childTnLst>
                          </p:cTn>
                        </p:par>
                        <p:par>
                          <p:cTn id="229" fill="hold">
                            <p:stCondLst>
                              <p:cond delay="4000"/>
                            </p:stCondLst>
                            <p:childTnLst>
                              <p:par>
                                <p:cTn id="230" presetID="1" presetClass="entr" presetSubtype="0" fill="hold" nodeType="afterEffect">
                                  <p:stCondLst>
                                    <p:cond delay="500"/>
                                  </p:stCondLst>
                                  <p:childTnLst>
                                    <p:set>
                                      <p:cBhvr>
                                        <p:cTn id="231" dur="1" fill="hold">
                                          <p:stCondLst>
                                            <p:cond delay="0"/>
                                          </p:stCondLst>
                                        </p:cTn>
                                        <p:tgtEl>
                                          <p:spTgt spid="1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10" grpId="0" animBg="1"/>
      <p:bldP spid="69" grpId="0" animBg="1"/>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A006D452-197A-41E1-8831-5B0CCBFB2337}"/>
              </a:ext>
            </a:extLst>
          </p:cNvPr>
          <p:cNvSpPr/>
          <p:nvPr/>
        </p:nvSpPr>
        <p:spPr>
          <a:xfrm>
            <a:off x="3913178" y="836753"/>
            <a:ext cx="4002566" cy="58353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p:cNvSpPr/>
          <p:nvPr/>
        </p:nvSpPr>
        <p:spPr bwMode="auto">
          <a:xfrm>
            <a:off x="3980768" y="2133600"/>
            <a:ext cx="3867832" cy="3276996"/>
          </a:xfrm>
          <a:prstGeom prst="rect">
            <a:avLst/>
          </a:prstGeom>
          <a:solidFill>
            <a:schemeClr val="accent2"/>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 name="Title 1"/>
          <p:cNvSpPr>
            <a:spLocks noGrp="1"/>
          </p:cNvSpPr>
          <p:nvPr>
            <p:ph type="title"/>
          </p:nvPr>
        </p:nvSpPr>
        <p:spPr/>
        <p:txBody>
          <a:bodyPr>
            <a:normAutofit/>
          </a:bodyPr>
          <a:lstStyle/>
          <a:p>
            <a:r>
              <a:rPr lang="en-US" dirty="0"/>
              <a:t>Why Dissemination Barriers Work</a:t>
            </a:r>
          </a:p>
        </p:txBody>
      </p:sp>
      <p:sp>
        <p:nvSpPr>
          <p:cNvPr id="93" name="Content Placeholder 2"/>
          <p:cNvSpPr>
            <a:spLocks noGrp="1"/>
          </p:cNvSpPr>
          <p:nvPr>
            <p:ph idx="1"/>
          </p:nvPr>
        </p:nvSpPr>
        <p:spPr>
          <a:xfrm>
            <a:off x="1097280" y="1103243"/>
            <a:ext cx="2883488" cy="4765851"/>
          </a:xfrm>
        </p:spPr>
        <p:txBody>
          <a:bodyPr/>
          <a:lstStyle/>
          <a:p>
            <a:r>
              <a:rPr lang="en-US" dirty="0"/>
              <a:t>Prove that:</a:t>
            </a:r>
            <a:br>
              <a:rPr lang="en-US" u="sng" dirty="0">
                <a:solidFill>
                  <a:srgbClr val="0070C0"/>
                </a:solidFill>
              </a:rPr>
            </a:br>
            <a:br>
              <a:rPr lang="en-US" u="sng" dirty="0">
                <a:solidFill>
                  <a:srgbClr val="0070C0"/>
                </a:solidFill>
              </a:rPr>
            </a:br>
            <a:r>
              <a:rPr lang="en-US" dirty="0">
                <a:solidFill>
                  <a:srgbClr val="0070C0"/>
                </a:solidFill>
              </a:rPr>
              <a:t>Any thread leaves barrier</a:t>
            </a:r>
            <a:br>
              <a:rPr lang="en-US" dirty="0">
                <a:solidFill>
                  <a:srgbClr val="0070C0"/>
                </a:solidFill>
              </a:rPr>
            </a:br>
            <a:r>
              <a:rPr lang="en-US" dirty="0">
                <a:solidFill>
                  <a:srgbClr val="0070C0"/>
                </a:solidFill>
                <a:sym typeface="Wingdings" panose="05000000000000000000" pitchFamily="2" charset="2"/>
              </a:rPr>
              <a:t></a:t>
            </a:r>
            <a:br>
              <a:rPr lang="en-US" dirty="0">
                <a:solidFill>
                  <a:srgbClr val="0070C0"/>
                </a:solidFill>
                <a:sym typeface="Wingdings" panose="05000000000000000000" pitchFamily="2" charset="2"/>
              </a:rPr>
            </a:br>
            <a:r>
              <a:rPr lang="en-US" i="1" dirty="0">
                <a:solidFill>
                  <a:srgbClr val="0070C0"/>
                </a:solidFill>
                <a:sym typeface="Wingdings" panose="05000000000000000000" pitchFamily="2" charset="2"/>
              </a:rPr>
              <a:t>All</a:t>
            </a:r>
            <a:r>
              <a:rPr lang="en-US" dirty="0">
                <a:solidFill>
                  <a:srgbClr val="0070C0"/>
                </a:solidFill>
                <a:sym typeface="Wingdings" panose="05000000000000000000" pitchFamily="2" charset="2"/>
              </a:rPr>
              <a:t> threads entered barrier</a:t>
            </a:r>
            <a:endParaRPr lang="en-US" dirty="0">
              <a:solidFill>
                <a:srgbClr val="0070C0"/>
              </a:solidFill>
            </a:endParaRPr>
          </a:p>
          <a:p>
            <a:endParaRPr lang="en-US" dirty="0"/>
          </a:p>
        </p:txBody>
      </p:sp>
      <p:grpSp>
        <p:nvGrpSpPr>
          <p:cNvPr id="4" name="Group 3"/>
          <p:cNvGrpSpPr/>
          <p:nvPr/>
        </p:nvGrpSpPr>
        <p:grpSpPr>
          <a:xfrm>
            <a:off x="4123984" y="737673"/>
            <a:ext cx="3581400" cy="1300652"/>
            <a:chOff x="2456768" y="1841937"/>
            <a:chExt cx="2743860" cy="1897116"/>
          </a:xfrm>
        </p:grpSpPr>
        <p:sp>
          <p:nvSpPr>
            <p:cNvPr id="5" name="Freeform 4"/>
            <p:cNvSpPr/>
            <p:nvPr/>
          </p:nvSpPr>
          <p:spPr bwMode="auto">
            <a:xfrm>
              <a:off x="2456768" y="1841937"/>
              <a:ext cx="400028" cy="159757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6" name="Freeform 5"/>
            <p:cNvSpPr/>
            <p:nvPr/>
          </p:nvSpPr>
          <p:spPr bwMode="auto">
            <a:xfrm>
              <a:off x="3042726" y="2215054"/>
              <a:ext cx="400028" cy="990600"/>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7" name="Freeform 6"/>
            <p:cNvSpPr/>
            <p:nvPr/>
          </p:nvSpPr>
          <p:spPr bwMode="auto">
            <a:xfrm>
              <a:off x="3628684" y="1986454"/>
              <a:ext cx="400028" cy="1752599"/>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8" name="Freeform 7"/>
            <p:cNvSpPr/>
            <p:nvPr/>
          </p:nvSpPr>
          <p:spPr bwMode="auto">
            <a:xfrm>
              <a:off x="4214642" y="1841937"/>
              <a:ext cx="400028" cy="1516117"/>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9" name="Freeform 8"/>
            <p:cNvSpPr/>
            <p:nvPr/>
          </p:nvSpPr>
          <p:spPr bwMode="auto">
            <a:xfrm>
              <a:off x="4800600" y="1986454"/>
              <a:ext cx="400028" cy="1219200"/>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grpSp>
      <p:sp>
        <p:nvSpPr>
          <p:cNvPr id="17" name="Freeform 16"/>
          <p:cNvSpPr/>
          <p:nvPr/>
        </p:nvSpPr>
        <p:spPr bwMode="auto">
          <a:xfrm>
            <a:off x="4864140" y="5791200"/>
            <a:ext cx="534431" cy="1041860"/>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cxnSp>
        <p:nvCxnSpPr>
          <p:cNvPr id="60" name="Straight Arrow Connector 59"/>
          <p:cNvCxnSpPr/>
          <p:nvPr/>
        </p:nvCxnSpPr>
        <p:spPr bwMode="auto">
          <a:xfrm flipH="1">
            <a:off x="4385050" y="2038325"/>
            <a:ext cx="0" cy="255604"/>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61" name="Straight Arrow Connector 60"/>
          <p:cNvCxnSpPr/>
          <p:nvPr/>
        </p:nvCxnSpPr>
        <p:spPr bwMode="auto">
          <a:xfrm flipH="1">
            <a:off x="5131354" y="2057401"/>
            <a:ext cx="0" cy="236529"/>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62" name="Straight Arrow Connector 61"/>
          <p:cNvCxnSpPr/>
          <p:nvPr/>
        </p:nvCxnSpPr>
        <p:spPr bwMode="auto">
          <a:xfrm flipH="1">
            <a:off x="5876926" y="2057401"/>
            <a:ext cx="0" cy="236529"/>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63" name="Straight Arrow Connector 62"/>
          <p:cNvCxnSpPr/>
          <p:nvPr/>
        </p:nvCxnSpPr>
        <p:spPr bwMode="auto">
          <a:xfrm flipH="1">
            <a:off x="6622498" y="2057401"/>
            <a:ext cx="0" cy="236529"/>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64" name="Straight Arrow Connector 63"/>
          <p:cNvCxnSpPr/>
          <p:nvPr/>
        </p:nvCxnSpPr>
        <p:spPr bwMode="auto">
          <a:xfrm flipH="1">
            <a:off x="7368070" y="2057401"/>
            <a:ext cx="0" cy="236529"/>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66" name="Straight Arrow Connector 65"/>
          <p:cNvCxnSpPr/>
          <p:nvPr/>
        </p:nvCxnSpPr>
        <p:spPr bwMode="auto">
          <a:xfrm flipH="1">
            <a:off x="5142138" y="5339051"/>
            <a:ext cx="0" cy="236529"/>
          </a:xfrm>
          <a:prstGeom prst="straightConnector1">
            <a:avLst/>
          </a:prstGeom>
          <a:solidFill>
            <a:schemeClr val="bg1"/>
          </a:solidFill>
          <a:ln w="25400" cap="flat" cmpd="sng" algn="ctr">
            <a:solidFill>
              <a:schemeClr val="bg2"/>
            </a:solidFill>
            <a:prstDash val="solid"/>
            <a:round/>
            <a:headEnd type="none" w="med" len="med"/>
            <a:tailEnd type="triangle"/>
          </a:ln>
          <a:effectLst/>
        </p:spPr>
      </p:cxnSp>
      <p:sp>
        <p:nvSpPr>
          <p:cNvPr id="3" name="TextBox 2"/>
          <p:cNvSpPr txBox="1"/>
          <p:nvPr/>
        </p:nvSpPr>
        <p:spPr>
          <a:xfrm>
            <a:off x="8859613" y="3800674"/>
            <a:ext cx="824265" cy="646331"/>
          </a:xfrm>
          <a:prstGeom prst="rect">
            <a:avLst/>
          </a:prstGeom>
          <a:noFill/>
        </p:spPr>
        <p:txBody>
          <a:bodyPr wrap="none" rtlCol="0">
            <a:spAutoFit/>
          </a:bodyPr>
          <a:lstStyle/>
          <a:p>
            <a:r>
              <a:rPr lang="en-US" sz="3600" dirty="0"/>
              <a:t>???</a:t>
            </a:r>
          </a:p>
        </p:txBody>
      </p:sp>
      <p:sp>
        <p:nvSpPr>
          <p:cNvPr id="94" name="TextBox 93"/>
          <p:cNvSpPr txBox="1"/>
          <p:nvPr/>
        </p:nvSpPr>
        <p:spPr>
          <a:xfrm>
            <a:off x="4566320" y="5439172"/>
            <a:ext cx="3345548" cy="646331"/>
          </a:xfrm>
          <a:prstGeom prst="rect">
            <a:avLst/>
          </a:prstGeom>
          <a:noFill/>
        </p:spPr>
        <p:txBody>
          <a:bodyPr wrap="square" rtlCol="0">
            <a:spAutoFit/>
          </a:bodyPr>
          <a:lstStyle/>
          <a:p>
            <a:pPr algn="r"/>
            <a:r>
              <a:rPr lang="en-US" sz="3600" dirty="0"/>
              <a:t>Thread leaving</a:t>
            </a:r>
          </a:p>
        </p:txBody>
      </p:sp>
      <p:sp>
        <p:nvSpPr>
          <p:cNvPr id="10" name="Curved Right Arrow 9"/>
          <p:cNvSpPr/>
          <p:nvPr/>
        </p:nvSpPr>
        <p:spPr bwMode="auto">
          <a:xfrm rot="10800000">
            <a:off x="8217341" y="1371600"/>
            <a:ext cx="2169027" cy="4479818"/>
          </a:xfrm>
          <a:prstGeom prst="curvedRightArrow">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Tree>
    <p:extLst>
      <p:ext uri="{BB962C8B-B14F-4D97-AF65-F5344CB8AC3E}">
        <p14:creationId xmlns:p14="http://schemas.microsoft.com/office/powerpoint/2010/main" val="25668445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Implementing SC in hardware</a:t>
            </a:r>
          </a:p>
        </p:txBody>
      </p:sp>
      <p:sp>
        <p:nvSpPr>
          <p:cNvPr id="7" name="Content Placeholder 6"/>
          <p:cNvSpPr>
            <a:spLocks noGrp="1"/>
          </p:cNvSpPr>
          <p:nvPr>
            <p:ph idx="1"/>
          </p:nvPr>
        </p:nvSpPr>
        <p:spPr/>
        <p:txBody>
          <a:bodyPr/>
          <a:lstStyle/>
          <a:p>
            <a:r>
              <a:rPr lang="en-US" dirty="0"/>
              <a:t>Only a few commercial systems implemented SC</a:t>
            </a:r>
          </a:p>
          <a:p>
            <a:pPr lvl="1"/>
            <a:r>
              <a:rPr lang="en-US" dirty="0"/>
              <a:t>Neither x86 nor ARM are SC</a:t>
            </a:r>
          </a:p>
          <a:p>
            <a:endParaRPr lang="en-US" dirty="0"/>
          </a:p>
          <a:p>
            <a:r>
              <a:rPr lang="en-US" dirty="0"/>
              <a:t>Requires either severe performance penalty</a:t>
            </a:r>
          </a:p>
          <a:p>
            <a:pPr lvl="1"/>
            <a:r>
              <a:rPr lang="en-US" dirty="0"/>
              <a:t>Wait for stores to complete before issuing new store</a:t>
            </a:r>
          </a:p>
          <a:p>
            <a:endParaRPr lang="en-US" dirty="0"/>
          </a:p>
          <a:p>
            <a:r>
              <a:rPr lang="en-US" dirty="0"/>
              <a:t>Or, complex hardware (MIPS R10K)</a:t>
            </a:r>
          </a:p>
          <a:p>
            <a:pPr lvl="1"/>
            <a:r>
              <a:rPr lang="en-US" dirty="0"/>
              <a:t>Issue loads speculatively</a:t>
            </a:r>
          </a:p>
          <a:p>
            <a:pPr lvl="1"/>
            <a:r>
              <a:rPr lang="en-US" dirty="0"/>
              <a:t>Detect inconsistency with later store</a:t>
            </a:r>
          </a:p>
          <a:p>
            <a:pPr lvl="1"/>
            <a:r>
              <a:rPr lang="en-US" dirty="0"/>
              <a:t>Squash speculative load</a:t>
            </a:r>
          </a:p>
        </p:txBody>
      </p:sp>
    </p:spTree>
    <p:extLst>
      <p:ext uri="{BB962C8B-B14F-4D97-AF65-F5344CB8AC3E}">
        <p14:creationId xmlns:p14="http://schemas.microsoft.com/office/powerpoint/2010/main" val="26064623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6" end="6"/>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7" end="7"/>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
                                            <p:txEl>
                                              <p:pRg st="8" end="8"/>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7">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 name="Rectangle 50">
            <a:extLst>
              <a:ext uri="{FF2B5EF4-FFF2-40B4-BE49-F238E27FC236}">
                <a16:creationId xmlns:a16="http://schemas.microsoft.com/office/drawing/2014/main" id="{4A6DE283-272D-4D91-A1B6-28F6015BB065}"/>
              </a:ext>
            </a:extLst>
          </p:cNvPr>
          <p:cNvSpPr/>
          <p:nvPr/>
        </p:nvSpPr>
        <p:spPr>
          <a:xfrm>
            <a:off x="3913178" y="836753"/>
            <a:ext cx="4002566" cy="58353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p:cNvSpPr/>
          <p:nvPr/>
        </p:nvSpPr>
        <p:spPr bwMode="auto">
          <a:xfrm>
            <a:off x="3980768" y="2133600"/>
            <a:ext cx="3867832" cy="3276996"/>
          </a:xfrm>
          <a:prstGeom prst="rect">
            <a:avLst/>
          </a:prstGeom>
          <a:solidFill>
            <a:schemeClr val="accent2"/>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cxnSp>
        <p:nvCxnSpPr>
          <p:cNvPr id="71" name="Straight Arrow Connector 70"/>
          <p:cNvCxnSpPr/>
          <p:nvPr/>
        </p:nvCxnSpPr>
        <p:spPr bwMode="auto">
          <a:xfrm flipH="1">
            <a:off x="5131354" y="2474976"/>
            <a:ext cx="0" cy="731520"/>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73" name="Straight Arrow Connector 72"/>
          <p:cNvCxnSpPr/>
          <p:nvPr/>
        </p:nvCxnSpPr>
        <p:spPr bwMode="auto">
          <a:xfrm flipH="1">
            <a:off x="5876926" y="2474976"/>
            <a:ext cx="0" cy="731520"/>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75" name="Straight Arrow Connector 74"/>
          <p:cNvCxnSpPr/>
          <p:nvPr/>
        </p:nvCxnSpPr>
        <p:spPr bwMode="auto">
          <a:xfrm flipH="1">
            <a:off x="7368070" y="2474976"/>
            <a:ext cx="0" cy="731520"/>
          </a:xfrm>
          <a:prstGeom prst="straightConnector1">
            <a:avLst/>
          </a:prstGeom>
          <a:solidFill>
            <a:schemeClr val="bg1"/>
          </a:solidFill>
          <a:ln w="25400" cap="flat" cmpd="sng" algn="ctr">
            <a:solidFill>
              <a:schemeClr val="bg2"/>
            </a:solidFill>
            <a:prstDash val="solid"/>
            <a:round/>
            <a:headEnd type="none" w="med" len="med"/>
            <a:tailEnd type="triangle"/>
          </a:ln>
          <a:effectLst/>
        </p:spPr>
      </p:cxnSp>
      <p:sp>
        <p:nvSpPr>
          <p:cNvPr id="2" name="Title 1"/>
          <p:cNvSpPr>
            <a:spLocks noGrp="1"/>
          </p:cNvSpPr>
          <p:nvPr>
            <p:ph type="title"/>
          </p:nvPr>
        </p:nvSpPr>
        <p:spPr/>
        <p:txBody>
          <a:bodyPr>
            <a:normAutofit/>
          </a:bodyPr>
          <a:lstStyle/>
          <a:p>
            <a:r>
              <a:rPr lang="en-US" dirty="0"/>
              <a:t>Why Dissemination Barriers Work</a:t>
            </a:r>
          </a:p>
        </p:txBody>
      </p:sp>
      <p:sp>
        <p:nvSpPr>
          <p:cNvPr id="93" name="Content Placeholder 2"/>
          <p:cNvSpPr>
            <a:spLocks noGrp="1"/>
          </p:cNvSpPr>
          <p:nvPr>
            <p:ph idx="1"/>
          </p:nvPr>
        </p:nvSpPr>
        <p:spPr>
          <a:xfrm>
            <a:off x="1097280" y="1103243"/>
            <a:ext cx="2872704" cy="4765851"/>
          </a:xfrm>
        </p:spPr>
        <p:txBody>
          <a:bodyPr/>
          <a:lstStyle/>
          <a:p>
            <a:r>
              <a:rPr lang="en-US" dirty="0"/>
              <a:t>Prove that:</a:t>
            </a:r>
            <a:br>
              <a:rPr lang="en-US" u="sng" dirty="0">
                <a:solidFill>
                  <a:srgbClr val="0070C0"/>
                </a:solidFill>
              </a:rPr>
            </a:br>
            <a:br>
              <a:rPr lang="en-US" u="sng" dirty="0">
                <a:solidFill>
                  <a:srgbClr val="0070C0"/>
                </a:solidFill>
              </a:rPr>
            </a:br>
            <a:r>
              <a:rPr lang="en-US" i="1" dirty="0">
                <a:solidFill>
                  <a:srgbClr val="0070C0"/>
                </a:solidFill>
              </a:rPr>
              <a:t>Any</a:t>
            </a:r>
            <a:r>
              <a:rPr lang="en-US" dirty="0">
                <a:solidFill>
                  <a:srgbClr val="0070C0"/>
                </a:solidFill>
              </a:rPr>
              <a:t> thread exits barrier</a:t>
            </a:r>
            <a:br>
              <a:rPr lang="en-US" dirty="0">
                <a:solidFill>
                  <a:srgbClr val="0070C0"/>
                </a:solidFill>
              </a:rPr>
            </a:br>
            <a:r>
              <a:rPr lang="en-US" dirty="0">
                <a:solidFill>
                  <a:srgbClr val="0070C0"/>
                </a:solidFill>
                <a:sym typeface="Wingdings" panose="05000000000000000000" pitchFamily="2" charset="2"/>
              </a:rPr>
              <a:t></a:t>
            </a:r>
            <a:br>
              <a:rPr lang="en-US" dirty="0">
                <a:solidFill>
                  <a:srgbClr val="0070C0"/>
                </a:solidFill>
                <a:sym typeface="Wingdings" panose="05000000000000000000" pitchFamily="2" charset="2"/>
              </a:rPr>
            </a:br>
            <a:r>
              <a:rPr lang="en-US" i="1" dirty="0">
                <a:solidFill>
                  <a:srgbClr val="0070C0"/>
                </a:solidFill>
                <a:sym typeface="Wingdings" panose="05000000000000000000" pitchFamily="2" charset="2"/>
              </a:rPr>
              <a:t>All</a:t>
            </a:r>
            <a:r>
              <a:rPr lang="en-US" dirty="0">
                <a:solidFill>
                  <a:srgbClr val="0070C0"/>
                </a:solidFill>
                <a:sym typeface="Wingdings" panose="05000000000000000000" pitchFamily="2" charset="2"/>
              </a:rPr>
              <a:t> threads entered barrier</a:t>
            </a:r>
          </a:p>
          <a:p>
            <a:endParaRPr lang="en-US" dirty="0">
              <a:solidFill>
                <a:schemeClr val="tx1"/>
              </a:solidFill>
              <a:sym typeface="Wingdings" panose="05000000000000000000" pitchFamily="2" charset="2"/>
            </a:endParaRPr>
          </a:p>
          <a:p>
            <a:r>
              <a:rPr lang="en-US" dirty="0">
                <a:solidFill>
                  <a:schemeClr val="tx1"/>
                </a:solidFill>
                <a:sym typeface="Wingdings" panose="05000000000000000000" pitchFamily="2" charset="2"/>
              </a:rPr>
              <a:t>Forward propagation proves:</a:t>
            </a:r>
            <a:br>
              <a:rPr lang="en-US" dirty="0">
                <a:solidFill>
                  <a:srgbClr val="0070C0"/>
                </a:solidFill>
                <a:sym typeface="Wingdings" panose="05000000000000000000" pitchFamily="2" charset="2"/>
              </a:rPr>
            </a:br>
            <a:br>
              <a:rPr lang="en-US" dirty="0">
                <a:solidFill>
                  <a:srgbClr val="0070C0"/>
                </a:solidFill>
                <a:sym typeface="Wingdings" panose="05000000000000000000" pitchFamily="2" charset="2"/>
              </a:rPr>
            </a:br>
            <a:r>
              <a:rPr lang="en-US" dirty="0">
                <a:solidFill>
                  <a:srgbClr val="0070C0"/>
                </a:solidFill>
                <a:sym typeface="Wingdings" panose="05000000000000000000" pitchFamily="2" charset="2"/>
              </a:rPr>
              <a:t>All threads exit barrier</a:t>
            </a:r>
            <a:endParaRPr lang="en-US" dirty="0">
              <a:solidFill>
                <a:schemeClr val="tx1"/>
              </a:solidFill>
              <a:sym typeface="Wingdings" panose="05000000000000000000" pitchFamily="2" charset="2"/>
            </a:endParaRPr>
          </a:p>
          <a:p>
            <a:endParaRPr lang="en-US" dirty="0">
              <a:solidFill>
                <a:srgbClr val="0070C0"/>
              </a:solidFill>
              <a:sym typeface="Wingdings" panose="05000000000000000000" pitchFamily="2" charset="2"/>
            </a:endParaRPr>
          </a:p>
        </p:txBody>
      </p:sp>
      <p:grpSp>
        <p:nvGrpSpPr>
          <p:cNvPr id="4" name="Group 3"/>
          <p:cNvGrpSpPr/>
          <p:nvPr/>
        </p:nvGrpSpPr>
        <p:grpSpPr>
          <a:xfrm>
            <a:off x="4123984" y="737673"/>
            <a:ext cx="3581400" cy="1300652"/>
            <a:chOff x="2456768" y="1841937"/>
            <a:chExt cx="2743860" cy="1897116"/>
          </a:xfrm>
        </p:grpSpPr>
        <p:sp>
          <p:nvSpPr>
            <p:cNvPr id="5" name="Freeform 4"/>
            <p:cNvSpPr/>
            <p:nvPr/>
          </p:nvSpPr>
          <p:spPr bwMode="auto">
            <a:xfrm>
              <a:off x="2456768" y="1841937"/>
              <a:ext cx="400028" cy="159757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6" name="Freeform 5"/>
            <p:cNvSpPr/>
            <p:nvPr/>
          </p:nvSpPr>
          <p:spPr bwMode="auto">
            <a:xfrm>
              <a:off x="3042726" y="2215054"/>
              <a:ext cx="400028" cy="990600"/>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7" name="Freeform 6"/>
            <p:cNvSpPr/>
            <p:nvPr/>
          </p:nvSpPr>
          <p:spPr bwMode="auto">
            <a:xfrm>
              <a:off x="3628684" y="1986454"/>
              <a:ext cx="400028" cy="1752599"/>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8" name="Freeform 7"/>
            <p:cNvSpPr/>
            <p:nvPr/>
          </p:nvSpPr>
          <p:spPr bwMode="auto">
            <a:xfrm>
              <a:off x="4214642" y="1841937"/>
              <a:ext cx="400028" cy="1516117"/>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9" name="Freeform 8"/>
            <p:cNvSpPr/>
            <p:nvPr/>
          </p:nvSpPr>
          <p:spPr bwMode="auto">
            <a:xfrm>
              <a:off x="4800600" y="1986454"/>
              <a:ext cx="400028" cy="1219200"/>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grpSp>
      <p:sp>
        <p:nvSpPr>
          <p:cNvPr id="17" name="Freeform 16"/>
          <p:cNvSpPr/>
          <p:nvPr/>
        </p:nvSpPr>
        <p:spPr bwMode="auto">
          <a:xfrm>
            <a:off x="4864140" y="5791200"/>
            <a:ext cx="534431" cy="1041860"/>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8" name="Oval 27"/>
          <p:cNvSpPr/>
          <p:nvPr/>
        </p:nvSpPr>
        <p:spPr bwMode="auto">
          <a:xfrm>
            <a:off x="4311412" y="2293929"/>
            <a:ext cx="147277" cy="146304"/>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9" name="Oval 28"/>
          <p:cNvSpPr/>
          <p:nvPr/>
        </p:nvSpPr>
        <p:spPr bwMode="auto">
          <a:xfrm>
            <a:off x="5057716" y="2293929"/>
            <a:ext cx="147277" cy="146304"/>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30" name="Oval 29"/>
          <p:cNvSpPr/>
          <p:nvPr/>
        </p:nvSpPr>
        <p:spPr bwMode="auto">
          <a:xfrm>
            <a:off x="5804020" y="2293929"/>
            <a:ext cx="147277" cy="146304"/>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31" name="Oval 30"/>
          <p:cNvSpPr/>
          <p:nvPr/>
        </p:nvSpPr>
        <p:spPr bwMode="auto">
          <a:xfrm>
            <a:off x="6550324" y="2293929"/>
            <a:ext cx="147277" cy="146304"/>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32" name="Oval 31"/>
          <p:cNvSpPr/>
          <p:nvPr/>
        </p:nvSpPr>
        <p:spPr bwMode="auto">
          <a:xfrm>
            <a:off x="7296628" y="2293929"/>
            <a:ext cx="147277" cy="146304"/>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33" name="Oval 32"/>
          <p:cNvSpPr/>
          <p:nvPr/>
        </p:nvSpPr>
        <p:spPr bwMode="auto">
          <a:xfrm>
            <a:off x="4311412" y="3206496"/>
            <a:ext cx="147277" cy="146304"/>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34" name="Oval 33"/>
          <p:cNvSpPr/>
          <p:nvPr/>
        </p:nvSpPr>
        <p:spPr bwMode="auto">
          <a:xfrm>
            <a:off x="5057716" y="3206496"/>
            <a:ext cx="147277" cy="146304"/>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35" name="Oval 34"/>
          <p:cNvSpPr/>
          <p:nvPr/>
        </p:nvSpPr>
        <p:spPr bwMode="auto">
          <a:xfrm>
            <a:off x="5804020" y="3206496"/>
            <a:ext cx="147277" cy="146304"/>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36" name="Oval 35"/>
          <p:cNvSpPr/>
          <p:nvPr/>
        </p:nvSpPr>
        <p:spPr bwMode="auto">
          <a:xfrm>
            <a:off x="6550324" y="3206496"/>
            <a:ext cx="147277" cy="146304"/>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37" name="Oval 36"/>
          <p:cNvSpPr/>
          <p:nvPr/>
        </p:nvSpPr>
        <p:spPr bwMode="auto">
          <a:xfrm>
            <a:off x="7296628" y="3206496"/>
            <a:ext cx="147277" cy="146304"/>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38" name="Oval 37"/>
          <p:cNvSpPr/>
          <p:nvPr/>
        </p:nvSpPr>
        <p:spPr bwMode="auto">
          <a:xfrm>
            <a:off x="4311412" y="5173671"/>
            <a:ext cx="147277" cy="146304"/>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39" name="Oval 38"/>
          <p:cNvSpPr/>
          <p:nvPr/>
        </p:nvSpPr>
        <p:spPr bwMode="auto">
          <a:xfrm>
            <a:off x="5057716" y="5173671"/>
            <a:ext cx="147277" cy="146304"/>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40" name="Oval 39"/>
          <p:cNvSpPr/>
          <p:nvPr/>
        </p:nvSpPr>
        <p:spPr bwMode="auto">
          <a:xfrm>
            <a:off x="5804020" y="5173671"/>
            <a:ext cx="147277" cy="146304"/>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41" name="Oval 40"/>
          <p:cNvSpPr/>
          <p:nvPr/>
        </p:nvSpPr>
        <p:spPr bwMode="auto">
          <a:xfrm>
            <a:off x="6550324" y="5173671"/>
            <a:ext cx="147277" cy="146304"/>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42" name="Oval 41"/>
          <p:cNvSpPr/>
          <p:nvPr/>
        </p:nvSpPr>
        <p:spPr bwMode="auto">
          <a:xfrm>
            <a:off x="7296628" y="5173671"/>
            <a:ext cx="147277" cy="146304"/>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cxnSp>
        <p:nvCxnSpPr>
          <p:cNvPr id="44" name="Straight Arrow Connector 43"/>
          <p:cNvCxnSpPr>
            <a:endCxn id="34" idx="1"/>
          </p:cNvCxnSpPr>
          <p:nvPr/>
        </p:nvCxnSpPr>
        <p:spPr bwMode="auto">
          <a:xfrm>
            <a:off x="4395835" y="2480250"/>
            <a:ext cx="683449" cy="747673"/>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46" name="Straight Arrow Connector 45"/>
          <p:cNvCxnSpPr>
            <a:endCxn id="35" idx="1"/>
          </p:cNvCxnSpPr>
          <p:nvPr/>
        </p:nvCxnSpPr>
        <p:spPr bwMode="auto">
          <a:xfrm>
            <a:off x="5142139" y="2480250"/>
            <a:ext cx="683449" cy="747673"/>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50" name="Straight Arrow Connector 49"/>
          <p:cNvCxnSpPr>
            <a:endCxn id="37" idx="1"/>
          </p:cNvCxnSpPr>
          <p:nvPr/>
        </p:nvCxnSpPr>
        <p:spPr bwMode="auto">
          <a:xfrm>
            <a:off x="6634747" y="2480250"/>
            <a:ext cx="683449" cy="747673"/>
          </a:xfrm>
          <a:prstGeom prst="straightConnector1">
            <a:avLst/>
          </a:prstGeom>
          <a:solidFill>
            <a:schemeClr val="bg1"/>
          </a:solidFill>
          <a:ln w="25400" cap="flat" cmpd="sng" algn="ctr">
            <a:solidFill>
              <a:schemeClr val="tx1"/>
            </a:solidFill>
            <a:prstDash val="solid"/>
            <a:round/>
            <a:headEnd type="none" w="med" len="med"/>
            <a:tailEnd type="triangle"/>
          </a:ln>
          <a:effectLst/>
        </p:spPr>
      </p:cxnSp>
      <p:sp>
        <p:nvSpPr>
          <p:cNvPr id="55" name="Oval 54"/>
          <p:cNvSpPr/>
          <p:nvPr/>
        </p:nvSpPr>
        <p:spPr bwMode="auto">
          <a:xfrm>
            <a:off x="4314054" y="4273296"/>
            <a:ext cx="147277" cy="146304"/>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56" name="Oval 55"/>
          <p:cNvSpPr/>
          <p:nvPr/>
        </p:nvSpPr>
        <p:spPr bwMode="auto">
          <a:xfrm>
            <a:off x="5060358" y="4273296"/>
            <a:ext cx="147277" cy="146304"/>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57" name="Oval 56"/>
          <p:cNvSpPr/>
          <p:nvPr/>
        </p:nvSpPr>
        <p:spPr bwMode="auto">
          <a:xfrm>
            <a:off x="5806662" y="4273296"/>
            <a:ext cx="147277" cy="146304"/>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58" name="Oval 57"/>
          <p:cNvSpPr/>
          <p:nvPr/>
        </p:nvSpPr>
        <p:spPr bwMode="auto">
          <a:xfrm>
            <a:off x="6552966" y="4273296"/>
            <a:ext cx="147277" cy="146304"/>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59" name="Oval 58"/>
          <p:cNvSpPr/>
          <p:nvPr/>
        </p:nvSpPr>
        <p:spPr bwMode="auto">
          <a:xfrm>
            <a:off x="7299270" y="4273296"/>
            <a:ext cx="147277" cy="146304"/>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cxnSp>
        <p:nvCxnSpPr>
          <p:cNvPr id="85" name="Straight Arrow Connector 84"/>
          <p:cNvCxnSpPr>
            <a:stCxn id="37" idx="3"/>
            <a:endCxn id="56" idx="7"/>
          </p:cNvCxnSpPr>
          <p:nvPr/>
        </p:nvCxnSpPr>
        <p:spPr bwMode="auto">
          <a:xfrm flipH="1">
            <a:off x="5186067" y="3331374"/>
            <a:ext cx="2132129" cy="963348"/>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97" name="Straight Arrow Connector 96"/>
          <p:cNvCxnSpPr>
            <a:stCxn id="57" idx="3"/>
            <a:endCxn id="39" idx="7"/>
          </p:cNvCxnSpPr>
          <p:nvPr/>
        </p:nvCxnSpPr>
        <p:spPr bwMode="auto">
          <a:xfrm flipH="1">
            <a:off x="5183425" y="4398175"/>
            <a:ext cx="644805" cy="796923"/>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60" name="Straight Arrow Connector 59"/>
          <p:cNvCxnSpPr/>
          <p:nvPr/>
        </p:nvCxnSpPr>
        <p:spPr bwMode="auto">
          <a:xfrm flipH="1">
            <a:off x="4385050" y="2038325"/>
            <a:ext cx="0" cy="255604"/>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61" name="Straight Arrow Connector 60"/>
          <p:cNvCxnSpPr/>
          <p:nvPr/>
        </p:nvCxnSpPr>
        <p:spPr bwMode="auto">
          <a:xfrm flipH="1">
            <a:off x="5131354" y="2057401"/>
            <a:ext cx="0" cy="236529"/>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62" name="Straight Arrow Connector 61"/>
          <p:cNvCxnSpPr/>
          <p:nvPr/>
        </p:nvCxnSpPr>
        <p:spPr bwMode="auto">
          <a:xfrm flipH="1">
            <a:off x="5876926" y="2057401"/>
            <a:ext cx="0" cy="236529"/>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63" name="Straight Arrow Connector 62"/>
          <p:cNvCxnSpPr/>
          <p:nvPr/>
        </p:nvCxnSpPr>
        <p:spPr bwMode="auto">
          <a:xfrm flipH="1">
            <a:off x="6622498" y="2057401"/>
            <a:ext cx="0" cy="236529"/>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64" name="Straight Arrow Connector 63"/>
          <p:cNvCxnSpPr/>
          <p:nvPr/>
        </p:nvCxnSpPr>
        <p:spPr bwMode="auto">
          <a:xfrm flipH="1">
            <a:off x="7368070" y="2057401"/>
            <a:ext cx="0" cy="236529"/>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66" name="Straight Arrow Connector 65"/>
          <p:cNvCxnSpPr/>
          <p:nvPr/>
        </p:nvCxnSpPr>
        <p:spPr bwMode="auto">
          <a:xfrm flipH="1">
            <a:off x="5142138" y="5339051"/>
            <a:ext cx="0" cy="236529"/>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78" name="Straight Arrow Connector 77"/>
          <p:cNvCxnSpPr/>
          <p:nvPr/>
        </p:nvCxnSpPr>
        <p:spPr bwMode="auto">
          <a:xfrm flipH="1">
            <a:off x="5131354" y="3371875"/>
            <a:ext cx="0" cy="914400"/>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80" name="Straight Arrow Connector 79"/>
          <p:cNvCxnSpPr/>
          <p:nvPr/>
        </p:nvCxnSpPr>
        <p:spPr bwMode="auto">
          <a:xfrm flipH="1">
            <a:off x="5876926" y="3371875"/>
            <a:ext cx="0" cy="914400"/>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86" name="Straight Arrow Connector 85"/>
          <p:cNvCxnSpPr/>
          <p:nvPr/>
        </p:nvCxnSpPr>
        <p:spPr bwMode="auto">
          <a:xfrm flipH="1">
            <a:off x="5131354" y="4442151"/>
            <a:ext cx="0" cy="731520"/>
          </a:xfrm>
          <a:prstGeom prst="straightConnector1">
            <a:avLst/>
          </a:prstGeom>
          <a:solidFill>
            <a:schemeClr val="bg1"/>
          </a:solidFill>
          <a:ln w="25400" cap="flat" cmpd="sng" algn="ctr">
            <a:solidFill>
              <a:schemeClr val="bg2"/>
            </a:solidFill>
            <a:prstDash val="solid"/>
            <a:round/>
            <a:headEnd type="none" w="med" len="med"/>
            <a:tailEnd type="triangle"/>
          </a:ln>
          <a:effectLst/>
        </p:spPr>
      </p:cxnSp>
      <p:sp>
        <p:nvSpPr>
          <p:cNvPr id="3" name="Rectangle 2"/>
          <p:cNvSpPr/>
          <p:nvPr/>
        </p:nvSpPr>
        <p:spPr>
          <a:xfrm>
            <a:off x="7915744" y="2038326"/>
            <a:ext cx="2676057" cy="2985433"/>
          </a:xfrm>
          <a:prstGeom prst="rect">
            <a:avLst/>
          </a:prstGeom>
        </p:spPr>
        <p:txBody>
          <a:bodyPr wrap="square">
            <a:spAutoFit/>
          </a:bodyPr>
          <a:lstStyle/>
          <a:p>
            <a:r>
              <a:rPr lang="en-US" dirty="0">
                <a:sym typeface="Wingdings" panose="05000000000000000000" pitchFamily="2" charset="2"/>
              </a:rPr>
              <a:t>Just follow dependence graph backwards!</a:t>
            </a:r>
          </a:p>
          <a:p>
            <a:pPr marL="342900" indent="-342900">
              <a:buFont typeface="Arial" panose="020B0604020202020204" pitchFamily="34" charset="0"/>
              <a:buChar char="•"/>
            </a:pPr>
            <a:r>
              <a:rPr lang="en-US" sz="1600" dirty="0">
                <a:sym typeface="Wingdings" panose="05000000000000000000" pitchFamily="2" charset="2"/>
              </a:rPr>
              <a:t>Each exiting thread is the root of a binary tree with all entering threads as leaves (requires log P rounds)</a:t>
            </a:r>
          </a:p>
          <a:p>
            <a:endParaRPr lang="en-US" dirty="0">
              <a:sym typeface="Wingdings" panose="05000000000000000000" pitchFamily="2" charset="2"/>
            </a:endParaRPr>
          </a:p>
          <a:p>
            <a:r>
              <a:rPr lang="en-US" dirty="0">
                <a:sym typeface="Wingdings" panose="05000000000000000000" pitchFamily="2" charset="2"/>
              </a:rPr>
              <a:t>Proof is symmetric (mod P) for all threads</a:t>
            </a:r>
            <a:endParaRPr lang="en-US" dirty="0"/>
          </a:p>
          <a:p>
            <a:endParaRPr lang="en-US" dirty="0"/>
          </a:p>
        </p:txBody>
      </p:sp>
    </p:spTree>
    <p:extLst>
      <p:ext uri="{BB962C8B-B14F-4D97-AF65-F5344CB8AC3E}">
        <p14:creationId xmlns:p14="http://schemas.microsoft.com/office/powerpoint/2010/main" val="26627334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Dissemination Implementation #1</a:t>
            </a:r>
          </a:p>
        </p:txBody>
      </p:sp>
      <p:sp>
        <p:nvSpPr>
          <p:cNvPr id="3" name="Content Placeholder 2"/>
          <p:cNvSpPr>
            <a:spLocks noGrp="1"/>
          </p:cNvSpPr>
          <p:nvPr>
            <p:ph idx="1"/>
          </p:nvPr>
        </p:nvSpPr>
        <p:spPr/>
        <p:txBody>
          <a:bodyPr>
            <a:normAutofit fontScale="92500" lnSpcReduction="10000"/>
          </a:bodyPr>
          <a:lstStyle/>
          <a:p>
            <a:r>
              <a:rPr lang="en-US" sz="1600" b="1" dirty="0" err="1">
                <a:latin typeface="Courier New" panose="02070309020205020404" pitchFamily="49" charset="0"/>
                <a:cs typeface="Courier New" panose="02070309020205020404" pitchFamily="49" charset="0"/>
              </a:rPr>
              <a:t>const</a:t>
            </a:r>
            <a:r>
              <a:rPr lang="en-US" sz="1600" b="1" dirty="0">
                <a:latin typeface="Courier New" panose="02070309020205020404" pitchFamily="49" charset="0"/>
                <a:cs typeface="Courier New" panose="02070309020205020404" pitchFamily="49" charset="0"/>
              </a:rPr>
              <a:t> </a:t>
            </a:r>
            <a:r>
              <a:rPr lang="en-US" sz="1600" b="1" dirty="0" err="1">
                <a:latin typeface="Courier New" panose="02070309020205020404" pitchFamily="49" charset="0"/>
                <a:cs typeface="Courier New" panose="02070309020205020404" pitchFamily="49" charset="0"/>
              </a:rPr>
              <a:t>int</a:t>
            </a:r>
            <a:r>
              <a:rPr lang="en-US" sz="1600" b="1" dirty="0">
                <a:latin typeface="Courier New" panose="02070309020205020404" pitchFamily="49" charset="0"/>
                <a:cs typeface="Courier New" panose="02070309020205020404" pitchFamily="49" charset="0"/>
              </a:rPr>
              <a:t> rounds = log(P);</a:t>
            </a:r>
          </a:p>
          <a:p>
            <a:r>
              <a:rPr lang="en-US" sz="1600" b="1" dirty="0">
                <a:latin typeface="Courier New" panose="02070309020205020404" pitchFamily="49" charset="0"/>
                <a:cs typeface="Courier New" panose="02070309020205020404" pitchFamily="49" charset="0"/>
              </a:rPr>
              <a:t>bool flags[P][rounds]; // allocated in local storage per thread</a:t>
            </a:r>
          </a:p>
          <a:p>
            <a:endParaRPr lang="en-US" sz="1600" b="1" dirty="0">
              <a:latin typeface="Courier New" panose="02070309020205020404" pitchFamily="49" charset="0"/>
              <a:cs typeface="Courier New" panose="02070309020205020404" pitchFamily="49" charset="0"/>
            </a:endParaRPr>
          </a:p>
          <a:p>
            <a:r>
              <a:rPr lang="en-US" sz="1600" b="1" dirty="0">
                <a:latin typeface="Courier New" panose="02070309020205020404" pitchFamily="49" charset="0"/>
                <a:cs typeface="Courier New" panose="02070309020205020404" pitchFamily="49" charset="0"/>
              </a:rPr>
              <a:t>void barrier() {</a:t>
            </a:r>
          </a:p>
          <a:p>
            <a:r>
              <a:rPr lang="en-US" sz="1600" b="1" dirty="0">
                <a:latin typeface="Courier New" panose="02070309020205020404" pitchFamily="49" charset="0"/>
                <a:cs typeface="Courier New" panose="02070309020205020404" pitchFamily="49" charset="0"/>
              </a:rPr>
              <a:t>  for (round = 0 to rounds – 1) {</a:t>
            </a:r>
          </a:p>
          <a:p>
            <a:r>
              <a:rPr lang="en-US" sz="1600" b="1" dirty="0">
                <a:latin typeface="Courier New" panose="02070309020205020404" pitchFamily="49" charset="0"/>
                <a:cs typeface="Courier New" panose="02070309020205020404" pitchFamily="49" charset="0"/>
              </a:rPr>
              <a:t>    partner = (</a:t>
            </a:r>
            <a:r>
              <a:rPr lang="en-US" sz="1600" b="1" dirty="0" err="1">
                <a:latin typeface="Courier New" panose="02070309020205020404" pitchFamily="49" charset="0"/>
                <a:cs typeface="Courier New" panose="02070309020205020404" pitchFamily="49" charset="0"/>
              </a:rPr>
              <a:t>tid</a:t>
            </a:r>
            <a:r>
              <a:rPr lang="en-US" sz="1600" b="1" dirty="0">
                <a:latin typeface="Courier New" panose="02070309020205020404" pitchFamily="49" charset="0"/>
                <a:cs typeface="Courier New" panose="02070309020205020404" pitchFamily="49" charset="0"/>
              </a:rPr>
              <a:t> + 2^round) mod P;</a:t>
            </a:r>
          </a:p>
          <a:p>
            <a:r>
              <a:rPr lang="en-US" sz="1600" b="1" dirty="0">
                <a:latin typeface="Courier New" panose="02070309020205020404" pitchFamily="49" charset="0"/>
                <a:cs typeface="Courier New" panose="02070309020205020404" pitchFamily="49" charset="0"/>
              </a:rPr>
              <a:t>    flags[partner][round] = 1;</a:t>
            </a:r>
          </a:p>
          <a:p>
            <a:r>
              <a:rPr lang="en-US" sz="1600" b="1" dirty="0">
                <a:latin typeface="Courier New" panose="02070309020205020404" pitchFamily="49" charset="0"/>
                <a:cs typeface="Courier New" panose="02070309020205020404" pitchFamily="49" charset="0"/>
              </a:rPr>
              <a:t>    while (flags[</a:t>
            </a:r>
            <a:r>
              <a:rPr lang="en-US" sz="1600" b="1" dirty="0" err="1">
                <a:latin typeface="Courier New" panose="02070309020205020404" pitchFamily="49" charset="0"/>
                <a:cs typeface="Courier New" panose="02070309020205020404" pitchFamily="49" charset="0"/>
              </a:rPr>
              <a:t>tid</a:t>
            </a:r>
            <a:r>
              <a:rPr lang="en-US" sz="1600" b="1" dirty="0">
                <a:latin typeface="Courier New" panose="02070309020205020404" pitchFamily="49" charset="0"/>
                <a:cs typeface="Courier New" panose="02070309020205020404" pitchFamily="49" charset="0"/>
              </a:rPr>
              <a:t>][round] == 0) { /* spin */ }</a:t>
            </a:r>
          </a:p>
          <a:p>
            <a:r>
              <a:rPr lang="en-US" sz="1600" b="1" dirty="0">
                <a:latin typeface="Courier New" panose="02070309020205020404" pitchFamily="49" charset="0"/>
                <a:cs typeface="Courier New" panose="02070309020205020404" pitchFamily="49" charset="0"/>
              </a:rPr>
              <a:t>    flags[</a:t>
            </a:r>
            <a:r>
              <a:rPr lang="en-US" sz="1600" b="1" dirty="0" err="1">
                <a:latin typeface="Courier New" panose="02070309020205020404" pitchFamily="49" charset="0"/>
                <a:cs typeface="Courier New" panose="02070309020205020404" pitchFamily="49" charset="0"/>
              </a:rPr>
              <a:t>tid</a:t>
            </a:r>
            <a:r>
              <a:rPr lang="en-US" sz="1600" b="1" dirty="0">
                <a:latin typeface="Courier New" panose="02070309020205020404" pitchFamily="49" charset="0"/>
                <a:cs typeface="Courier New" panose="02070309020205020404" pitchFamily="49" charset="0"/>
              </a:rPr>
              <a:t>][round] = 0;</a:t>
            </a:r>
          </a:p>
          <a:p>
            <a:r>
              <a:rPr lang="en-US" sz="1600" b="1" dirty="0">
                <a:latin typeface="Courier New" panose="02070309020205020404" pitchFamily="49" charset="0"/>
                <a:cs typeface="Courier New" panose="02070309020205020404" pitchFamily="49" charset="0"/>
              </a:rPr>
              <a:t>  }</a:t>
            </a:r>
          </a:p>
          <a:p>
            <a:r>
              <a:rPr lang="en-US" sz="1600" b="1" dirty="0">
                <a:latin typeface="Courier New" panose="02070309020205020404" pitchFamily="49" charset="0"/>
                <a:cs typeface="Courier New" panose="02070309020205020404" pitchFamily="49" charset="0"/>
              </a:rPr>
              <a:t>}</a:t>
            </a:r>
          </a:p>
          <a:p>
            <a:endParaRPr lang="en-US" sz="1600" dirty="0">
              <a:latin typeface="Courier New" panose="02070309020205020404" pitchFamily="49" charset="0"/>
              <a:cs typeface="Courier New" panose="02070309020205020404" pitchFamily="49" charset="0"/>
            </a:endParaRPr>
          </a:p>
          <a:p>
            <a:pPr algn="ctr"/>
            <a:r>
              <a:rPr lang="en-US" sz="2400" dirty="0">
                <a:latin typeface="+mj-lt"/>
                <a:cs typeface="Courier New" panose="02070309020205020404" pitchFamily="49" charset="0"/>
              </a:rPr>
              <a:t>What’d we forget?</a:t>
            </a:r>
          </a:p>
        </p:txBody>
      </p:sp>
    </p:spTree>
    <p:extLst>
      <p:ext uri="{BB962C8B-B14F-4D97-AF65-F5344CB8AC3E}">
        <p14:creationId xmlns:p14="http://schemas.microsoft.com/office/powerpoint/2010/main" val="38033076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Dissemination Implementation #2</a:t>
            </a:r>
          </a:p>
        </p:txBody>
      </p:sp>
      <p:sp>
        <p:nvSpPr>
          <p:cNvPr id="3" name="Content Placeholder 2"/>
          <p:cNvSpPr>
            <a:spLocks noGrp="1"/>
          </p:cNvSpPr>
          <p:nvPr>
            <p:ph idx="1"/>
          </p:nvPr>
        </p:nvSpPr>
        <p:spPr/>
        <p:txBody>
          <a:bodyPr>
            <a:normAutofit fontScale="92500" lnSpcReduction="20000"/>
          </a:bodyPr>
          <a:lstStyle/>
          <a:p>
            <a:r>
              <a:rPr lang="en-US" sz="1600" b="1" dirty="0" err="1">
                <a:latin typeface="Courier New" panose="02070309020205020404" pitchFamily="49" charset="0"/>
                <a:cs typeface="Courier New" panose="02070309020205020404" pitchFamily="49" charset="0"/>
              </a:rPr>
              <a:t>const</a:t>
            </a:r>
            <a:r>
              <a:rPr lang="en-US" sz="1600" b="1" dirty="0">
                <a:latin typeface="Courier New" panose="02070309020205020404" pitchFamily="49" charset="0"/>
                <a:cs typeface="Courier New" panose="02070309020205020404" pitchFamily="49" charset="0"/>
              </a:rPr>
              <a:t> </a:t>
            </a:r>
            <a:r>
              <a:rPr lang="en-US" sz="1600" b="1" dirty="0" err="1">
                <a:latin typeface="Courier New" panose="02070309020205020404" pitchFamily="49" charset="0"/>
                <a:cs typeface="Courier New" panose="02070309020205020404" pitchFamily="49" charset="0"/>
              </a:rPr>
              <a:t>int</a:t>
            </a:r>
            <a:r>
              <a:rPr lang="en-US" sz="1600" b="1" dirty="0">
                <a:latin typeface="Courier New" panose="02070309020205020404" pitchFamily="49" charset="0"/>
                <a:cs typeface="Courier New" panose="02070309020205020404" pitchFamily="49" charset="0"/>
              </a:rPr>
              <a:t> rounds = log(P);</a:t>
            </a:r>
          </a:p>
          <a:p>
            <a:r>
              <a:rPr lang="en-US" sz="1600" b="1" dirty="0">
                <a:latin typeface="Courier New" panose="02070309020205020404" pitchFamily="49" charset="0"/>
                <a:cs typeface="Courier New" panose="02070309020205020404" pitchFamily="49" charset="0"/>
              </a:rPr>
              <a:t>bool flags[P][rounds]; // allocated in local storage per thread</a:t>
            </a:r>
          </a:p>
          <a:p>
            <a:r>
              <a:rPr lang="en-US" sz="1600" b="1" dirty="0">
                <a:solidFill>
                  <a:srgbClr val="000099"/>
                </a:solidFill>
                <a:latin typeface="Courier New" panose="02070309020205020404" pitchFamily="49" charset="0"/>
                <a:cs typeface="Courier New" panose="02070309020205020404" pitchFamily="49" charset="0"/>
              </a:rPr>
              <a:t>local bool sense = false;</a:t>
            </a:r>
          </a:p>
          <a:p>
            <a:endParaRPr lang="en-US" sz="1600" b="1" dirty="0">
              <a:latin typeface="Courier New" panose="02070309020205020404" pitchFamily="49" charset="0"/>
              <a:cs typeface="Courier New" panose="02070309020205020404" pitchFamily="49" charset="0"/>
            </a:endParaRPr>
          </a:p>
          <a:p>
            <a:r>
              <a:rPr lang="en-US" sz="1600" b="1" dirty="0">
                <a:latin typeface="Courier New" panose="02070309020205020404" pitchFamily="49" charset="0"/>
                <a:cs typeface="Courier New" panose="02070309020205020404" pitchFamily="49" charset="0"/>
              </a:rPr>
              <a:t>void barrier() {</a:t>
            </a:r>
          </a:p>
          <a:p>
            <a:r>
              <a:rPr lang="en-US" sz="1600" b="1" dirty="0">
                <a:latin typeface="Courier New" panose="02070309020205020404" pitchFamily="49" charset="0"/>
                <a:cs typeface="Courier New" panose="02070309020205020404" pitchFamily="49" charset="0"/>
              </a:rPr>
              <a:t>  for (round = 0 to rounds – 1) {</a:t>
            </a:r>
          </a:p>
          <a:p>
            <a:r>
              <a:rPr lang="en-US" sz="1600" b="1" dirty="0">
                <a:latin typeface="Courier New" panose="02070309020205020404" pitchFamily="49" charset="0"/>
                <a:cs typeface="Courier New" panose="02070309020205020404" pitchFamily="49" charset="0"/>
              </a:rPr>
              <a:t>    partner = (</a:t>
            </a:r>
            <a:r>
              <a:rPr lang="en-US" sz="1600" b="1" dirty="0" err="1">
                <a:latin typeface="Courier New" panose="02070309020205020404" pitchFamily="49" charset="0"/>
                <a:cs typeface="Courier New" panose="02070309020205020404" pitchFamily="49" charset="0"/>
              </a:rPr>
              <a:t>tid</a:t>
            </a:r>
            <a:r>
              <a:rPr lang="en-US" sz="1600" b="1" dirty="0">
                <a:latin typeface="Courier New" panose="02070309020205020404" pitchFamily="49" charset="0"/>
                <a:cs typeface="Courier New" panose="02070309020205020404" pitchFamily="49" charset="0"/>
              </a:rPr>
              <a:t> + 2^round) mod P;</a:t>
            </a:r>
          </a:p>
          <a:p>
            <a:r>
              <a:rPr lang="en-US" sz="1600" b="1" dirty="0">
                <a:latin typeface="Courier New" panose="02070309020205020404" pitchFamily="49" charset="0"/>
                <a:cs typeface="Courier New" panose="02070309020205020404" pitchFamily="49" charset="0"/>
              </a:rPr>
              <a:t>    flags[partner][round] = </a:t>
            </a:r>
            <a:r>
              <a:rPr lang="en-US" sz="1600" b="1" dirty="0">
                <a:solidFill>
                  <a:srgbClr val="000099"/>
                </a:solidFill>
                <a:latin typeface="Courier New" panose="02070309020205020404" pitchFamily="49" charset="0"/>
                <a:cs typeface="Courier New" panose="02070309020205020404" pitchFamily="49" charset="0"/>
              </a:rPr>
              <a:t>!sense</a:t>
            </a:r>
            <a:r>
              <a:rPr lang="en-US" sz="1600" b="1" dirty="0">
                <a:latin typeface="Courier New" panose="02070309020205020404" pitchFamily="49" charset="0"/>
                <a:cs typeface="Courier New" panose="02070309020205020404" pitchFamily="49" charset="0"/>
              </a:rPr>
              <a:t>;</a:t>
            </a:r>
          </a:p>
          <a:p>
            <a:r>
              <a:rPr lang="en-US" sz="1600" b="1" dirty="0">
                <a:latin typeface="Courier New" panose="02070309020205020404" pitchFamily="49" charset="0"/>
                <a:cs typeface="Courier New" panose="02070309020205020404" pitchFamily="49" charset="0"/>
              </a:rPr>
              <a:t>    while (flags[</a:t>
            </a:r>
            <a:r>
              <a:rPr lang="en-US" sz="1600" b="1" dirty="0" err="1">
                <a:latin typeface="Courier New" panose="02070309020205020404" pitchFamily="49" charset="0"/>
                <a:cs typeface="Courier New" panose="02070309020205020404" pitchFamily="49" charset="0"/>
              </a:rPr>
              <a:t>tid</a:t>
            </a:r>
            <a:r>
              <a:rPr lang="en-US" sz="1600" b="1" dirty="0">
                <a:latin typeface="Courier New" panose="02070309020205020404" pitchFamily="49" charset="0"/>
                <a:cs typeface="Courier New" panose="02070309020205020404" pitchFamily="49" charset="0"/>
              </a:rPr>
              <a:t>][round] == </a:t>
            </a:r>
            <a:r>
              <a:rPr lang="en-US" sz="1600" b="1" dirty="0">
                <a:solidFill>
                  <a:srgbClr val="000099"/>
                </a:solidFill>
                <a:latin typeface="Courier New" panose="02070309020205020404" pitchFamily="49" charset="0"/>
                <a:cs typeface="Courier New" panose="02070309020205020404" pitchFamily="49" charset="0"/>
              </a:rPr>
              <a:t>sense</a:t>
            </a:r>
            <a:r>
              <a:rPr lang="en-US" sz="1600" b="1" dirty="0">
                <a:latin typeface="Courier New" panose="02070309020205020404" pitchFamily="49" charset="0"/>
                <a:cs typeface="Courier New" panose="02070309020205020404" pitchFamily="49" charset="0"/>
              </a:rPr>
              <a:t>) { /* spin */ }</a:t>
            </a:r>
          </a:p>
          <a:p>
            <a:r>
              <a:rPr lang="en-US" sz="1600" b="1" dirty="0">
                <a:latin typeface="Courier New" panose="02070309020205020404" pitchFamily="49" charset="0"/>
                <a:cs typeface="Courier New" panose="02070309020205020404" pitchFamily="49" charset="0"/>
              </a:rPr>
              <a:t>  }</a:t>
            </a:r>
          </a:p>
          <a:p>
            <a:r>
              <a:rPr lang="en-US" sz="1600" b="1" dirty="0">
                <a:solidFill>
                  <a:srgbClr val="000099"/>
                </a:solidFill>
                <a:latin typeface="Courier New" panose="02070309020205020404" pitchFamily="49" charset="0"/>
                <a:cs typeface="Courier New" panose="02070309020205020404" pitchFamily="49" charset="0"/>
              </a:rPr>
              <a:t>  sense = !sense;</a:t>
            </a:r>
          </a:p>
          <a:p>
            <a:r>
              <a:rPr lang="en-US" sz="1600" b="1" dirty="0">
                <a:latin typeface="Courier New" panose="02070309020205020404" pitchFamily="49" charset="0"/>
                <a:cs typeface="Courier New" panose="02070309020205020404" pitchFamily="49" charset="0"/>
              </a:rPr>
              <a:t>}</a:t>
            </a:r>
          </a:p>
          <a:p>
            <a:endParaRPr lang="en-US" sz="1600" dirty="0">
              <a:latin typeface="Courier New" panose="02070309020205020404" pitchFamily="49" charset="0"/>
              <a:cs typeface="Courier New" panose="02070309020205020404" pitchFamily="49" charset="0"/>
            </a:endParaRPr>
          </a:p>
          <a:p>
            <a:pPr algn="ctr"/>
            <a:r>
              <a:rPr lang="en-US" sz="2400" dirty="0">
                <a:latin typeface="+mj-lt"/>
                <a:cs typeface="Courier New" panose="02070309020205020404" pitchFamily="49" charset="0"/>
              </a:rPr>
              <a:t>Good?</a:t>
            </a:r>
          </a:p>
        </p:txBody>
      </p:sp>
    </p:spTree>
    <p:extLst>
      <p:ext uri="{BB962C8B-B14F-4D97-AF65-F5344CB8AC3E}">
        <p14:creationId xmlns:p14="http://schemas.microsoft.com/office/powerpoint/2010/main" val="34352492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70E9446-9781-4AED-9A29-0D0430772160}"/>
              </a:ext>
            </a:extLst>
          </p:cNvPr>
          <p:cNvSpPr/>
          <p:nvPr/>
        </p:nvSpPr>
        <p:spPr>
          <a:xfrm>
            <a:off x="854110" y="2059912"/>
            <a:ext cx="10510576" cy="46925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normAutofit/>
          </a:bodyPr>
          <a:lstStyle/>
          <a:p>
            <a:r>
              <a:rPr lang="en-US" dirty="0"/>
              <a:t>Sense Reversal in Dissemination</a:t>
            </a:r>
          </a:p>
        </p:txBody>
      </p:sp>
      <p:sp>
        <p:nvSpPr>
          <p:cNvPr id="3" name="Content Placeholder 2"/>
          <p:cNvSpPr>
            <a:spLocks noGrp="1"/>
          </p:cNvSpPr>
          <p:nvPr>
            <p:ph idx="1"/>
          </p:nvPr>
        </p:nvSpPr>
        <p:spPr/>
        <p:txBody>
          <a:bodyPr/>
          <a:lstStyle/>
          <a:p>
            <a:r>
              <a:rPr lang="en-US" dirty="0"/>
              <a:t>Thread 2 isn’t scheduled for a while…</a:t>
            </a:r>
          </a:p>
          <a:p>
            <a:r>
              <a:rPr lang="en-US" dirty="0"/>
              <a:t>Thread 2 </a:t>
            </a:r>
            <a:r>
              <a:rPr lang="en-US" u="sng" dirty="0"/>
              <a:t>blocks</a:t>
            </a:r>
            <a:r>
              <a:rPr lang="en-US" dirty="0"/>
              <a:t> waiting on old sense</a:t>
            </a:r>
            <a:endParaRPr lang="en-US" u="sng" dirty="0"/>
          </a:p>
        </p:txBody>
      </p:sp>
      <p:grpSp>
        <p:nvGrpSpPr>
          <p:cNvPr id="56" name="Group 55"/>
          <p:cNvGrpSpPr/>
          <p:nvPr/>
        </p:nvGrpSpPr>
        <p:grpSpPr>
          <a:xfrm rot="16200000">
            <a:off x="1239015" y="3572627"/>
            <a:ext cx="2816583" cy="1157733"/>
            <a:chOff x="3042726" y="1841937"/>
            <a:chExt cx="2157902" cy="1897116"/>
          </a:xfrm>
        </p:grpSpPr>
        <p:sp>
          <p:nvSpPr>
            <p:cNvPr id="58" name="Freeform 57"/>
            <p:cNvSpPr/>
            <p:nvPr/>
          </p:nvSpPr>
          <p:spPr bwMode="auto">
            <a:xfrm>
              <a:off x="3042726" y="2215054"/>
              <a:ext cx="400028" cy="990600"/>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59" name="Freeform 58"/>
            <p:cNvSpPr/>
            <p:nvPr/>
          </p:nvSpPr>
          <p:spPr bwMode="auto">
            <a:xfrm>
              <a:off x="3628684" y="1986454"/>
              <a:ext cx="400028" cy="1752599"/>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60" name="Freeform 59"/>
            <p:cNvSpPr/>
            <p:nvPr/>
          </p:nvSpPr>
          <p:spPr bwMode="auto">
            <a:xfrm>
              <a:off x="4214642" y="1841937"/>
              <a:ext cx="400028" cy="1516117"/>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61" name="Freeform 60"/>
            <p:cNvSpPr/>
            <p:nvPr/>
          </p:nvSpPr>
          <p:spPr bwMode="auto">
            <a:xfrm>
              <a:off x="4800600" y="1986454"/>
              <a:ext cx="400028" cy="1219200"/>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grpSp>
      <p:grpSp>
        <p:nvGrpSpPr>
          <p:cNvPr id="62" name="Group 61"/>
          <p:cNvGrpSpPr/>
          <p:nvPr/>
        </p:nvGrpSpPr>
        <p:grpSpPr>
          <a:xfrm rot="16200000">
            <a:off x="4671291" y="3721473"/>
            <a:ext cx="2883922" cy="927378"/>
            <a:chOff x="3095284" y="3891454"/>
            <a:chExt cx="2158648" cy="1295400"/>
          </a:xfrm>
        </p:grpSpPr>
        <p:sp>
          <p:nvSpPr>
            <p:cNvPr id="64" name="Freeform 63"/>
            <p:cNvSpPr/>
            <p:nvPr/>
          </p:nvSpPr>
          <p:spPr bwMode="auto">
            <a:xfrm>
              <a:off x="3095284" y="3891454"/>
              <a:ext cx="400028" cy="1295399"/>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66" name="Freeform 65"/>
            <p:cNvSpPr/>
            <p:nvPr/>
          </p:nvSpPr>
          <p:spPr bwMode="auto">
            <a:xfrm>
              <a:off x="4267200" y="4191000"/>
              <a:ext cx="400028" cy="995854"/>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67" name="Freeform 66"/>
            <p:cNvSpPr/>
            <p:nvPr/>
          </p:nvSpPr>
          <p:spPr bwMode="auto">
            <a:xfrm>
              <a:off x="4853904" y="4059622"/>
              <a:ext cx="400028" cy="990600"/>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grpSp>
      <p:sp>
        <p:nvSpPr>
          <p:cNvPr id="50" name="Rectangle 49"/>
          <p:cNvSpPr/>
          <p:nvPr/>
        </p:nvSpPr>
        <p:spPr bwMode="auto">
          <a:xfrm rot="16200000">
            <a:off x="2989678" y="3149884"/>
            <a:ext cx="2755862" cy="2113263"/>
          </a:xfrm>
          <a:prstGeom prst="rect">
            <a:avLst/>
          </a:prstGeom>
          <a:solidFill>
            <a:schemeClr val="accent2"/>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cxnSp>
        <p:nvCxnSpPr>
          <p:cNvPr id="52" name="Straight Arrow Connector 51"/>
          <p:cNvCxnSpPr/>
          <p:nvPr/>
        </p:nvCxnSpPr>
        <p:spPr bwMode="auto">
          <a:xfrm rot="16200000" flipH="1">
            <a:off x="3940412" y="4991662"/>
            <a:ext cx="0" cy="651139"/>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53" name="Straight Arrow Connector 52"/>
          <p:cNvCxnSpPr/>
          <p:nvPr/>
        </p:nvCxnSpPr>
        <p:spPr bwMode="auto">
          <a:xfrm rot="16200000" flipH="1">
            <a:off x="3940412" y="4246090"/>
            <a:ext cx="0" cy="651139"/>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54" name="Straight Arrow Connector 53"/>
          <p:cNvCxnSpPr/>
          <p:nvPr/>
        </p:nvCxnSpPr>
        <p:spPr bwMode="auto">
          <a:xfrm rot="16200000" flipH="1">
            <a:off x="3940412" y="3500518"/>
            <a:ext cx="0" cy="651139"/>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55" name="Straight Arrow Connector 54"/>
          <p:cNvCxnSpPr/>
          <p:nvPr/>
        </p:nvCxnSpPr>
        <p:spPr bwMode="auto">
          <a:xfrm rot="16200000" flipH="1">
            <a:off x="3940412" y="2754946"/>
            <a:ext cx="0" cy="651139"/>
          </a:xfrm>
          <a:prstGeom prst="straightConnector1">
            <a:avLst/>
          </a:prstGeom>
          <a:solidFill>
            <a:schemeClr val="bg1"/>
          </a:solidFill>
          <a:ln w="25400" cap="flat" cmpd="sng" algn="ctr">
            <a:solidFill>
              <a:schemeClr val="bg2"/>
            </a:solidFill>
            <a:prstDash val="solid"/>
            <a:round/>
            <a:headEnd type="none" w="med" len="med"/>
            <a:tailEnd type="triangle"/>
          </a:ln>
          <a:effectLst/>
        </p:spPr>
      </p:cxnSp>
      <p:sp>
        <p:nvSpPr>
          <p:cNvPr id="69" name="Oval 68"/>
          <p:cNvSpPr/>
          <p:nvPr/>
        </p:nvSpPr>
        <p:spPr bwMode="auto">
          <a:xfrm rot="16200000">
            <a:off x="3445166" y="5252117"/>
            <a:ext cx="147277" cy="130228"/>
          </a:xfrm>
          <a:prstGeom prst="ellipse">
            <a:avLst/>
          </a:prstGeom>
          <a:solidFill>
            <a:schemeClr val="bg2"/>
          </a:solid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70" name="Oval 69"/>
          <p:cNvSpPr/>
          <p:nvPr/>
        </p:nvSpPr>
        <p:spPr bwMode="auto">
          <a:xfrm rot="16200000">
            <a:off x="3445166" y="4505813"/>
            <a:ext cx="147277" cy="130228"/>
          </a:xfrm>
          <a:prstGeom prst="ellipse">
            <a:avLst/>
          </a:prstGeom>
          <a:solidFill>
            <a:schemeClr val="bg2"/>
          </a:solid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71" name="Oval 70"/>
          <p:cNvSpPr/>
          <p:nvPr/>
        </p:nvSpPr>
        <p:spPr bwMode="auto">
          <a:xfrm rot="16200000">
            <a:off x="3445166" y="3759509"/>
            <a:ext cx="147277" cy="130228"/>
          </a:xfrm>
          <a:prstGeom prst="ellipse">
            <a:avLst/>
          </a:prstGeom>
          <a:solidFill>
            <a:schemeClr val="bg2"/>
          </a:solid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72" name="Oval 71"/>
          <p:cNvSpPr/>
          <p:nvPr/>
        </p:nvSpPr>
        <p:spPr bwMode="auto">
          <a:xfrm rot="16200000">
            <a:off x="3445166" y="3013205"/>
            <a:ext cx="147277" cy="130228"/>
          </a:xfrm>
          <a:prstGeom prst="ellipse">
            <a:avLst/>
          </a:prstGeom>
          <a:solidFill>
            <a:schemeClr val="bg2"/>
          </a:solid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74" name="Oval 73"/>
          <p:cNvSpPr/>
          <p:nvPr/>
        </p:nvSpPr>
        <p:spPr bwMode="auto">
          <a:xfrm rot="16200000">
            <a:off x="4257458" y="5252117"/>
            <a:ext cx="147277" cy="130228"/>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75" name="Oval 74"/>
          <p:cNvSpPr/>
          <p:nvPr/>
        </p:nvSpPr>
        <p:spPr bwMode="auto">
          <a:xfrm rot="16200000">
            <a:off x="4257458" y="4505813"/>
            <a:ext cx="147277" cy="130228"/>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76" name="Oval 75"/>
          <p:cNvSpPr/>
          <p:nvPr/>
        </p:nvSpPr>
        <p:spPr bwMode="auto">
          <a:xfrm rot="16200000">
            <a:off x="4257458" y="3759509"/>
            <a:ext cx="147277" cy="130228"/>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77" name="Oval 76"/>
          <p:cNvSpPr/>
          <p:nvPr/>
        </p:nvSpPr>
        <p:spPr bwMode="auto">
          <a:xfrm rot="16200000">
            <a:off x="4257458" y="3013205"/>
            <a:ext cx="147277" cy="130228"/>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cxnSp>
        <p:nvCxnSpPr>
          <p:cNvPr id="84" name="Straight Arrow Connector 83"/>
          <p:cNvCxnSpPr>
            <a:endCxn id="75" idx="1"/>
          </p:cNvCxnSpPr>
          <p:nvPr/>
        </p:nvCxnSpPr>
        <p:spPr bwMode="auto">
          <a:xfrm rot="16200000">
            <a:off x="3610571" y="4631964"/>
            <a:ext cx="683449" cy="665517"/>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85" name="Straight Arrow Connector 84"/>
          <p:cNvCxnSpPr>
            <a:endCxn id="76" idx="1"/>
          </p:cNvCxnSpPr>
          <p:nvPr/>
        </p:nvCxnSpPr>
        <p:spPr bwMode="auto">
          <a:xfrm rot="16200000">
            <a:off x="3610571" y="3885660"/>
            <a:ext cx="683449" cy="665517"/>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86" name="Straight Arrow Connector 85"/>
          <p:cNvCxnSpPr>
            <a:endCxn id="77" idx="1"/>
          </p:cNvCxnSpPr>
          <p:nvPr/>
        </p:nvCxnSpPr>
        <p:spPr bwMode="auto">
          <a:xfrm rot="16200000">
            <a:off x="3610571" y="3139356"/>
            <a:ext cx="683449" cy="665517"/>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87" name="Straight Arrow Connector 86"/>
          <p:cNvCxnSpPr>
            <a:stCxn id="72" idx="3"/>
          </p:cNvCxnSpPr>
          <p:nvPr/>
        </p:nvCxnSpPr>
        <p:spPr bwMode="auto">
          <a:xfrm rot="16200000" flipH="1">
            <a:off x="2868349" y="3826888"/>
            <a:ext cx="2113203" cy="720207"/>
          </a:xfrm>
          <a:prstGeom prst="straightConnector1">
            <a:avLst/>
          </a:prstGeom>
          <a:solidFill>
            <a:schemeClr val="bg1"/>
          </a:solidFill>
          <a:ln w="25400" cap="flat" cmpd="sng" algn="ctr">
            <a:solidFill>
              <a:schemeClr val="tx1"/>
            </a:solidFill>
            <a:prstDash val="solid"/>
            <a:round/>
            <a:headEnd type="none" w="med" len="med"/>
            <a:tailEnd type="triangle"/>
          </a:ln>
          <a:effectLst/>
        </p:spPr>
      </p:cxnSp>
      <p:sp>
        <p:nvSpPr>
          <p:cNvPr id="89" name="Oval 88"/>
          <p:cNvSpPr/>
          <p:nvPr/>
        </p:nvSpPr>
        <p:spPr bwMode="auto">
          <a:xfrm rot="16200000">
            <a:off x="5207035" y="5249475"/>
            <a:ext cx="147277" cy="130228"/>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90" name="Oval 89"/>
          <p:cNvSpPr/>
          <p:nvPr/>
        </p:nvSpPr>
        <p:spPr bwMode="auto">
          <a:xfrm rot="16200000">
            <a:off x="5207035" y="4503171"/>
            <a:ext cx="147277" cy="130228"/>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91" name="Oval 90"/>
          <p:cNvSpPr/>
          <p:nvPr/>
        </p:nvSpPr>
        <p:spPr bwMode="auto">
          <a:xfrm rot="16200000">
            <a:off x="5207035" y="3756867"/>
            <a:ext cx="147277" cy="130228"/>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92" name="Oval 91"/>
          <p:cNvSpPr/>
          <p:nvPr/>
        </p:nvSpPr>
        <p:spPr bwMode="auto">
          <a:xfrm rot="16200000">
            <a:off x="5207035" y="3010563"/>
            <a:ext cx="147277" cy="130228"/>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cxnSp>
        <p:nvCxnSpPr>
          <p:cNvPr id="94" name="Straight Arrow Connector 93"/>
          <p:cNvCxnSpPr>
            <a:stCxn id="74" idx="5"/>
            <a:endCxn id="91" idx="1"/>
          </p:cNvCxnSpPr>
          <p:nvPr/>
        </p:nvCxnSpPr>
        <p:spPr bwMode="auto">
          <a:xfrm rot="16200000">
            <a:off x="4110330" y="4140860"/>
            <a:ext cx="1391109" cy="857493"/>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95" name="Straight Arrow Connector 94"/>
          <p:cNvCxnSpPr>
            <a:stCxn id="75" idx="5"/>
            <a:endCxn id="92" idx="1"/>
          </p:cNvCxnSpPr>
          <p:nvPr/>
        </p:nvCxnSpPr>
        <p:spPr bwMode="auto">
          <a:xfrm rot="16200000">
            <a:off x="4110330" y="3394556"/>
            <a:ext cx="1391109" cy="857493"/>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96" name="Straight Arrow Connector 95"/>
          <p:cNvCxnSpPr>
            <a:stCxn id="76" idx="3"/>
          </p:cNvCxnSpPr>
          <p:nvPr/>
        </p:nvCxnSpPr>
        <p:spPr bwMode="auto">
          <a:xfrm rot="16200000" flipH="1">
            <a:off x="4118676" y="4135155"/>
            <a:ext cx="1366899" cy="84997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97" name="Straight Arrow Connector 96"/>
          <p:cNvCxnSpPr>
            <a:stCxn id="77" idx="3"/>
          </p:cNvCxnSpPr>
          <p:nvPr/>
        </p:nvCxnSpPr>
        <p:spPr bwMode="auto">
          <a:xfrm rot="16200000" flipH="1">
            <a:off x="4112900" y="3394629"/>
            <a:ext cx="1366899" cy="838421"/>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04" name="Straight Arrow Connector 103"/>
          <p:cNvCxnSpPr/>
          <p:nvPr/>
        </p:nvCxnSpPr>
        <p:spPr bwMode="auto">
          <a:xfrm rot="16200000" flipH="1">
            <a:off x="3348420" y="5211962"/>
            <a:ext cx="0" cy="210539"/>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05" name="Straight Arrow Connector 104"/>
          <p:cNvCxnSpPr/>
          <p:nvPr/>
        </p:nvCxnSpPr>
        <p:spPr bwMode="auto">
          <a:xfrm rot="16200000" flipH="1">
            <a:off x="3348420" y="4466390"/>
            <a:ext cx="0" cy="210539"/>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06" name="Straight Arrow Connector 105"/>
          <p:cNvCxnSpPr/>
          <p:nvPr/>
        </p:nvCxnSpPr>
        <p:spPr bwMode="auto">
          <a:xfrm rot="16200000" flipH="1">
            <a:off x="3348420" y="3720818"/>
            <a:ext cx="0" cy="210539"/>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07" name="Straight Arrow Connector 106"/>
          <p:cNvCxnSpPr/>
          <p:nvPr/>
        </p:nvCxnSpPr>
        <p:spPr bwMode="auto">
          <a:xfrm rot="16200000" flipH="1">
            <a:off x="3348420" y="2975246"/>
            <a:ext cx="0" cy="210539"/>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09" name="Straight Arrow Connector 108"/>
          <p:cNvCxnSpPr/>
          <p:nvPr/>
        </p:nvCxnSpPr>
        <p:spPr bwMode="auto">
          <a:xfrm rot="16200000" flipH="1">
            <a:off x="5451056" y="5211962"/>
            <a:ext cx="0" cy="210539"/>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10" name="Straight Arrow Connector 109"/>
          <p:cNvCxnSpPr/>
          <p:nvPr/>
        </p:nvCxnSpPr>
        <p:spPr bwMode="auto">
          <a:xfrm rot="16200000" flipH="1">
            <a:off x="5451056" y="4466390"/>
            <a:ext cx="0" cy="210539"/>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11" name="Straight Arrow Connector 110"/>
          <p:cNvCxnSpPr/>
          <p:nvPr/>
        </p:nvCxnSpPr>
        <p:spPr bwMode="auto">
          <a:xfrm rot="16200000" flipH="1">
            <a:off x="5451056" y="3720818"/>
            <a:ext cx="0" cy="210539"/>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12" name="Straight Arrow Connector 111"/>
          <p:cNvCxnSpPr/>
          <p:nvPr/>
        </p:nvCxnSpPr>
        <p:spPr bwMode="auto">
          <a:xfrm rot="16200000" flipH="1">
            <a:off x="5451056" y="2975246"/>
            <a:ext cx="0" cy="210539"/>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14" name="Straight Arrow Connector 113"/>
          <p:cNvCxnSpPr/>
          <p:nvPr/>
        </p:nvCxnSpPr>
        <p:spPr bwMode="auto">
          <a:xfrm rot="16200000" flipH="1">
            <a:off x="4820150" y="4910269"/>
            <a:ext cx="0" cy="813923"/>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16" name="Straight Arrow Connector 115"/>
          <p:cNvCxnSpPr/>
          <p:nvPr/>
        </p:nvCxnSpPr>
        <p:spPr bwMode="auto">
          <a:xfrm rot="16200000" flipH="1">
            <a:off x="4820150" y="3419125"/>
            <a:ext cx="0" cy="813923"/>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17" name="Straight Arrow Connector 116"/>
          <p:cNvCxnSpPr/>
          <p:nvPr/>
        </p:nvCxnSpPr>
        <p:spPr bwMode="auto">
          <a:xfrm rot="16200000" flipH="1">
            <a:off x="4820150" y="2673553"/>
            <a:ext cx="0" cy="813923"/>
          </a:xfrm>
          <a:prstGeom prst="straightConnector1">
            <a:avLst/>
          </a:prstGeom>
          <a:solidFill>
            <a:schemeClr val="bg1"/>
          </a:solidFill>
          <a:ln w="25400" cap="flat" cmpd="sng" algn="ctr">
            <a:solidFill>
              <a:schemeClr val="bg2"/>
            </a:solidFill>
            <a:prstDash val="solid"/>
            <a:round/>
            <a:headEnd type="none" w="med" len="med"/>
            <a:tailEnd type="triangle"/>
          </a:ln>
          <a:effectLst/>
        </p:spPr>
      </p:cxnSp>
      <p:grpSp>
        <p:nvGrpSpPr>
          <p:cNvPr id="57" name="Group 56"/>
          <p:cNvGrpSpPr/>
          <p:nvPr/>
        </p:nvGrpSpPr>
        <p:grpSpPr>
          <a:xfrm rot="16200000">
            <a:off x="6373815" y="3091310"/>
            <a:ext cx="2755862" cy="2181089"/>
            <a:chOff x="3340139" y="2057400"/>
            <a:chExt cx="2755862" cy="2450339"/>
          </a:xfrm>
        </p:grpSpPr>
        <p:sp>
          <p:nvSpPr>
            <p:cNvPr id="63" name="Rectangle 62"/>
            <p:cNvSpPr/>
            <p:nvPr/>
          </p:nvSpPr>
          <p:spPr bwMode="auto">
            <a:xfrm>
              <a:off x="3340139" y="2133600"/>
              <a:ext cx="2755862" cy="2374139"/>
            </a:xfrm>
            <a:prstGeom prst="rect">
              <a:avLst/>
            </a:prstGeom>
            <a:solidFill>
              <a:schemeClr val="accent2"/>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cxnSp>
          <p:nvCxnSpPr>
            <p:cNvPr id="68" name="Straight Arrow Connector 67"/>
            <p:cNvCxnSpPr/>
            <p:nvPr/>
          </p:nvCxnSpPr>
          <p:spPr bwMode="auto">
            <a:xfrm flipH="1">
              <a:off x="3607354" y="2474976"/>
              <a:ext cx="0" cy="731520"/>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78" name="Straight Arrow Connector 77"/>
            <p:cNvCxnSpPr/>
            <p:nvPr/>
          </p:nvCxnSpPr>
          <p:spPr bwMode="auto">
            <a:xfrm flipH="1">
              <a:off x="5098498" y="2474976"/>
              <a:ext cx="0" cy="731520"/>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79" name="Straight Arrow Connector 78"/>
            <p:cNvCxnSpPr/>
            <p:nvPr/>
          </p:nvCxnSpPr>
          <p:spPr bwMode="auto">
            <a:xfrm flipH="1">
              <a:off x="5844070" y="2474976"/>
              <a:ext cx="0" cy="731520"/>
            </a:xfrm>
            <a:prstGeom prst="straightConnector1">
              <a:avLst/>
            </a:prstGeom>
            <a:solidFill>
              <a:schemeClr val="bg1"/>
            </a:solidFill>
            <a:ln w="25400" cap="flat" cmpd="sng" algn="ctr">
              <a:solidFill>
                <a:schemeClr val="bg2"/>
              </a:solidFill>
              <a:prstDash val="solid"/>
              <a:round/>
              <a:headEnd type="none" w="med" len="med"/>
              <a:tailEnd type="triangle"/>
            </a:ln>
            <a:effectLst/>
          </p:spPr>
        </p:cxnSp>
        <p:sp>
          <p:nvSpPr>
            <p:cNvPr id="80" name="Oval 79"/>
            <p:cNvSpPr/>
            <p:nvPr/>
          </p:nvSpPr>
          <p:spPr bwMode="auto">
            <a:xfrm>
              <a:off x="3533715" y="2293929"/>
              <a:ext cx="147277" cy="146304"/>
            </a:xfrm>
            <a:prstGeom prst="ellipse">
              <a:avLst/>
            </a:prstGeom>
            <a:solidFill>
              <a:schemeClr val="bg2"/>
            </a:solid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81" name="Oval 80"/>
            <p:cNvSpPr/>
            <p:nvPr/>
          </p:nvSpPr>
          <p:spPr bwMode="auto">
            <a:xfrm>
              <a:off x="4280019" y="2293929"/>
              <a:ext cx="147277" cy="146304"/>
            </a:xfrm>
            <a:prstGeom prst="ellipse">
              <a:avLst/>
            </a:prstGeom>
            <a:solidFill>
              <a:schemeClr val="bg2"/>
            </a:solid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82" name="Oval 81"/>
            <p:cNvSpPr/>
            <p:nvPr/>
          </p:nvSpPr>
          <p:spPr bwMode="auto">
            <a:xfrm>
              <a:off x="5026323" y="2293929"/>
              <a:ext cx="147277" cy="146304"/>
            </a:xfrm>
            <a:prstGeom prst="ellipse">
              <a:avLst/>
            </a:prstGeom>
            <a:solidFill>
              <a:schemeClr val="bg2"/>
            </a:solid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83" name="Oval 82"/>
            <p:cNvSpPr/>
            <p:nvPr/>
          </p:nvSpPr>
          <p:spPr bwMode="auto">
            <a:xfrm>
              <a:off x="5772627" y="2293929"/>
              <a:ext cx="147277" cy="146304"/>
            </a:xfrm>
            <a:prstGeom prst="ellipse">
              <a:avLst/>
            </a:prstGeom>
            <a:solidFill>
              <a:schemeClr val="bg2"/>
            </a:solid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88" name="Oval 87"/>
            <p:cNvSpPr/>
            <p:nvPr/>
          </p:nvSpPr>
          <p:spPr bwMode="auto">
            <a:xfrm>
              <a:off x="3533715" y="3206496"/>
              <a:ext cx="147277" cy="146304"/>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93" name="Oval 92"/>
            <p:cNvSpPr/>
            <p:nvPr/>
          </p:nvSpPr>
          <p:spPr bwMode="auto">
            <a:xfrm>
              <a:off x="4280019" y="3206496"/>
              <a:ext cx="147277" cy="146304"/>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98" name="Oval 97"/>
            <p:cNvSpPr/>
            <p:nvPr/>
          </p:nvSpPr>
          <p:spPr bwMode="auto">
            <a:xfrm>
              <a:off x="5026323" y="3206496"/>
              <a:ext cx="147277" cy="146304"/>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99" name="Oval 98"/>
            <p:cNvSpPr/>
            <p:nvPr/>
          </p:nvSpPr>
          <p:spPr bwMode="auto">
            <a:xfrm>
              <a:off x="5772627" y="3206496"/>
              <a:ext cx="147277" cy="146304"/>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cxnSp>
          <p:nvCxnSpPr>
            <p:cNvPr id="100" name="Straight Arrow Connector 99"/>
            <p:cNvCxnSpPr>
              <a:endCxn id="93" idx="1"/>
            </p:cNvCxnSpPr>
            <p:nvPr/>
          </p:nvCxnSpPr>
          <p:spPr bwMode="auto">
            <a:xfrm>
              <a:off x="3618138" y="2480249"/>
              <a:ext cx="683449" cy="747673"/>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02" name="Straight Arrow Connector 101"/>
            <p:cNvCxnSpPr>
              <a:endCxn id="99" idx="1"/>
            </p:cNvCxnSpPr>
            <p:nvPr/>
          </p:nvCxnSpPr>
          <p:spPr bwMode="auto">
            <a:xfrm>
              <a:off x="5110746" y="2480249"/>
              <a:ext cx="683449" cy="747673"/>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03" name="Straight Arrow Connector 102"/>
            <p:cNvCxnSpPr>
              <a:stCxn id="83" idx="3"/>
            </p:cNvCxnSpPr>
            <p:nvPr/>
          </p:nvCxnSpPr>
          <p:spPr bwMode="auto">
            <a:xfrm flipH="1">
              <a:off x="3680992" y="2418807"/>
              <a:ext cx="2113203" cy="809115"/>
            </a:xfrm>
            <a:prstGeom prst="straightConnector1">
              <a:avLst/>
            </a:prstGeom>
            <a:solidFill>
              <a:schemeClr val="bg1"/>
            </a:solidFill>
            <a:ln w="25400" cap="flat" cmpd="sng" algn="ctr">
              <a:solidFill>
                <a:schemeClr val="tx1"/>
              </a:solidFill>
              <a:prstDash val="solid"/>
              <a:round/>
              <a:headEnd type="none" w="med" len="med"/>
              <a:tailEnd type="triangle"/>
            </a:ln>
            <a:effectLst/>
          </p:spPr>
        </p:cxnSp>
        <p:sp>
          <p:nvSpPr>
            <p:cNvPr id="108" name="Oval 107"/>
            <p:cNvSpPr/>
            <p:nvPr/>
          </p:nvSpPr>
          <p:spPr bwMode="auto">
            <a:xfrm>
              <a:off x="3536357" y="4273296"/>
              <a:ext cx="147277" cy="146304"/>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13" name="Oval 112"/>
            <p:cNvSpPr/>
            <p:nvPr/>
          </p:nvSpPr>
          <p:spPr bwMode="auto">
            <a:xfrm>
              <a:off x="4282661" y="4273296"/>
              <a:ext cx="147277" cy="146304"/>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18" name="Oval 117"/>
            <p:cNvSpPr/>
            <p:nvPr/>
          </p:nvSpPr>
          <p:spPr bwMode="auto">
            <a:xfrm>
              <a:off x="5028965" y="4273296"/>
              <a:ext cx="147277" cy="146304"/>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19" name="Oval 118"/>
            <p:cNvSpPr/>
            <p:nvPr/>
          </p:nvSpPr>
          <p:spPr bwMode="auto">
            <a:xfrm>
              <a:off x="5775269" y="4273296"/>
              <a:ext cx="147277" cy="146304"/>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cxnSp>
          <p:nvCxnSpPr>
            <p:cNvPr id="120" name="Straight Arrow Connector 119"/>
            <p:cNvCxnSpPr>
              <a:stCxn id="88" idx="5"/>
              <a:endCxn id="118" idx="1"/>
            </p:cNvCxnSpPr>
            <p:nvPr/>
          </p:nvCxnSpPr>
          <p:spPr bwMode="auto">
            <a:xfrm>
              <a:off x="3659424" y="3331374"/>
              <a:ext cx="1391109" cy="963348"/>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23" name="Straight Arrow Connector 122"/>
            <p:cNvCxnSpPr>
              <a:stCxn id="99" idx="3"/>
            </p:cNvCxnSpPr>
            <p:nvPr/>
          </p:nvCxnSpPr>
          <p:spPr bwMode="auto">
            <a:xfrm flipH="1">
              <a:off x="4427296" y="3331374"/>
              <a:ext cx="1366899" cy="941922"/>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24" name="Straight Arrow Connector 123"/>
            <p:cNvCxnSpPr/>
            <p:nvPr/>
          </p:nvCxnSpPr>
          <p:spPr bwMode="auto">
            <a:xfrm flipH="1">
              <a:off x="3607354" y="2057400"/>
              <a:ext cx="0" cy="236529"/>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26" name="Straight Arrow Connector 125"/>
            <p:cNvCxnSpPr/>
            <p:nvPr/>
          </p:nvCxnSpPr>
          <p:spPr bwMode="auto">
            <a:xfrm flipH="1">
              <a:off x="5098498" y="2057400"/>
              <a:ext cx="0" cy="236529"/>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27" name="Straight Arrow Connector 126"/>
            <p:cNvCxnSpPr/>
            <p:nvPr/>
          </p:nvCxnSpPr>
          <p:spPr bwMode="auto">
            <a:xfrm flipH="1">
              <a:off x="5844070" y="2057400"/>
              <a:ext cx="0" cy="236529"/>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32" name="Straight Arrow Connector 131"/>
            <p:cNvCxnSpPr/>
            <p:nvPr/>
          </p:nvCxnSpPr>
          <p:spPr bwMode="auto">
            <a:xfrm flipH="1">
              <a:off x="3607354" y="3371875"/>
              <a:ext cx="0" cy="914400"/>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34" name="Straight Arrow Connector 133"/>
            <p:cNvCxnSpPr/>
            <p:nvPr/>
          </p:nvCxnSpPr>
          <p:spPr bwMode="auto">
            <a:xfrm flipH="1">
              <a:off x="5844070" y="3371875"/>
              <a:ext cx="0" cy="914400"/>
            </a:xfrm>
            <a:prstGeom prst="straightConnector1">
              <a:avLst/>
            </a:prstGeom>
            <a:solidFill>
              <a:schemeClr val="bg1"/>
            </a:solidFill>
            <a:ln w="25400" cap="flat" cmpd="sng" algn="ctr">
              <a:solidFill>
                <a:schemeClr val="bg2"/>
              </a:solidFill>
              <a:prstDash val="solid"/>
              <a:round/>
              <a:headEnd type="none" w="med" len="med"/>
              <a:tailEnd type="triangle"/>
            </a:ln>
            <a:effectLst/>
          </p:spPr>
        </p:cxnSp>
      </p:grpSp>
      <p:sp>
        <p:nvSpPr>
          <p:cNvPr id="6" name="TextBox 5"/>
          <p:cNvSpPr txBox="1"/>
          <p:nvPr/>
        </p:nvSpPr>
        <p:spPr>
          <a:xfrm>
            <a:off x="6775997" y="5634886"/>
            <a:ext cx="1673087" cy="369332"/>
          </a:xfrm>
          <a:prstGeom prst="rect">
            <a:avLst/>
          </a:prstGeom>
          <a:noFill/>
        </p:spPr>
        <p:txBody>
          <a:bodyPr wrap="none" rtlCol="0">
            <a:spAutoFit/>
          </a:bodyPr>
          <a:lstStyle/>
          <a:p>
            <a:r>
              <a:rPr lang="en-US" dirty="0"/>
              <a:t>Sense reversed!</a:t>
            </a:r>
          </a:p>
        </p:txBody>
      </p:sp>
      <p:sp>
        <p:nvSpPr>
          <p:cNvPr id="7" name="Curved Up Arrow 6"/>
          <p:cNvSpPr/>
          <p:nvPr/>
        </p:nvSpPr>
        <p:spPr bwMode="auto">
          <a:xfrm flipH="1">
            <a:off x="4377136" y="6053436"/>
            <a:ext cx="2922062" cy="465138"/>
          </a:xfrm>
          <a:prstGeom prst="curvedUpArrow">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8" name="TextBox 7"/>
          <p:cNvSpPr txBox="1"/>
          <p:nvPr/>
        </p:nvSpPr>
        <p:spPr>
          <a:xfrm>
            <a:off x="2598399" y="5634320"/>
            <a:ext cx="2787943" cy="369332"/>
          </a:xfrm>
          <a:prstGeom prst="rect">
            <a:avLst/>
          </a:prstGeom>
          <a:noFill/>
        </p:spPr>
        <p:txBody>
          <a:bodyPr wrap="none" rtlCol="0">
            <a:spAutoFit/>
          </a:bodyPr>
          <a:lstStyle/>
          <a:p>
            <a:r>
              <a:rPr lang="en-US" dirty="0"/>
              <a:t>But this is the same barrier!</a:t>
            </a:r>
          </a:p>
        </p:txBody>
      </p:sp>
      <p:sp>
        <p:nvSpPr>
          <p:cNvPr id="9" name="Oval 8"/>
          <p:cNvSpPr/>
          <p:nvPr/>
        </p:nvSpPr>
        <p:spPr bwMode="auto">
          <a:xfrm>
            <a:off x="4199813" y="4439627"/>
            <a:ext cx="274320" cy="274320"/>
          </a:xfrm>
          <a:prstGeom prst="ellipse">
            <a:avLst/>
          </a:prstGeom>
          <a:noFill/>
          <a:ln w="5715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Tree>
    <p:extLst>
      <p:ext uri="{BB962C8B-B14F-4D97-AF65-F5344CB8AC3E}">
        <p14:creationId xmlns:p14="http://schemas.microsoft.com/office/powerpoint/2010/main" val="27741396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mph" presetSubtype="2" fill="hold" nodeType="clickEffect">
                                  <p:stCondLst>
                                    <p:cond delay="0"/>
                                  </p:stCondLst>
                                  <p:childTnLst>
                                    <p:animClr clrSpc="rgb" dir="cw">
                                      <p:cBhvr>
                                        <p:cTn id="18" dur="2000" fill="hold"/>
                                        <p:tgtEl>
                                          <p:spTgt spid="75"/>
                                        </p:tgtEl>
                                        <p:attrNameLst>
                                          <p:attrName>fillcolor</p:attrName>
                                        </p:attrNameLst>
                                      </p:cBhvr>
                                      <p:to>
                                        <a:schemeClr val="bg1"/>
                                      </p:to>
                                    </p:animClr>
                                    <p:set>
                                      <p:cBhvr>
                                        <p:cTn id="19" dur="2000" fill="hold"/>
                                        <p:tgtEl>
                                          <p:spTgt spid="75"/>
                                        </p:tgtEl>
                                        <p:attrNameLst>
                                          <p:attrName>fill.type</p:attrName>
                                        </p:attrNameLst>
                                      </p:cBhvr>
                                      <p:to>
                                        <p:strVal val="solid"/>
                                      </p:to>
                                    </p:set>
                                    <p:set>
                                      <p:cBhvr>
                                        <p:cTn id="20" dur="2000" fill="hold"/>
                                        <p:tgtEl>
                                          <p:spTgt spid="75"/>
                                        </p:tgtEl>
                                        <p:attrNameLst>
                                          <p:attrName>fill.on</p:attrName>
                                        </p:attrNameLst>
                                      </p:cBhvr>
                                      <p:to>
                                        <p:strVal val="true"/>
                                      </p:to>
                                    </p:set>
                                  </p:childTnLst>
                                </p:cTn>
                              </p:par>
                              <p:par>
                                <p:cTn id="21" presetID="1" presetClass="emph" presetSubtype="2" fill="hold" nodeType="withEffect">
                                  <p:stCondLst>
                                    <p:cond delay="0"/>
                                  </p:stCondLst>
                                  <p:childTnLst>
                                    <p:animClr clrSpc="rgb" dir="cw">
                                      <p:cBhvr>
                                        <p:cTn id="22" dur="2000" fill="hold"/>
                                        <p:tgtEl>
                                          <p:spTgt spid="90"/>
                                        </p:tgtEl>
                                        <p:attrNameLst>
                                          <p:attrName>fillcolor</p:attrName>
                                        </p:attrNameLst>
                                      </p:cBhvr>
                                      <p:to>
                                        <a:schemeClr val="bg1"/>
                                      </p:to>
                                    </p:animClr>
                                    <p:set>
                                      <p:cBhvr>
                                        <p:cTn id="23" dur="2000" fill="hold"/>
                                        <p:tgtEl>
                                          <p:spTgt spid="90"/>
                                        </p:tgtEl>
                                        <p:attrNameLst>
                                          <p:attrName>fill.type</p:attrName>
                                        </p:attrNameLst>
                                      </p:cBhvr>
                                      <p:to>
                                        <p:strVal val="solid"/>
                                      </p:to>
                                    </p:set>
                                    <p:set>
                                      <p:cBhvr>
                                        <p:cTn id="24" dur="2000" fill="hold"/>
                                        <p:tgtEl>
                                          <p:spTgt spid="90"/>
                                        </p:tgtEl>
                                        <p:attrNameLst>
                                          <p:attrName>fill.on</p:attrName>
                                        </p:attrNameLst>
                                      </p:cBhvr>
                                      <p:to>
                                        <p:strVal val="true"/>
                                      </p:to>
                                    </p:set>
                                  </p:childTnLst>
                                </p:cTn>
                              </p:par>
                              <p:par>
                                <p:cTn id="25" presetID="1" presetClass="emph" presetSubtype="2" fill="hold" nodeType="withEffect">
                                  <p:stCondLst>
                                    <p:cond delay="0"/>
                                  </p:stCondLst>
                                  <p:childTnLst>
                                    <p:animClr clrSpc="rgb" dir="cw">
                                      <p:cBhvr>
                                        <p:cTn id="26" dur="2000" fill="hold"/>
                                        <p:tgtEl>
                                          <p:spTgt spid="91"/>
                                        </p:tgtEl>
                                        <p:attrNameLst>
                                          <p:attrName>fillcolor</p:attrName>
                                        </p:attrNameLst>
                                      </p:cBhvr>
                                      <p:to>
                                        <a:schemeClr val="bg1"/>
                                      </p:to>
                                    </p:animClr>
                                    <p:set>
                                      <p:cBhvr>
                                        <p:cTn id="27" dur="2000" fill="hold"/>
                                        <p:tgtEl>
                                          <p:spTgt spid="91"/>
                                        </p:tgtEl>
                                        <p:attrNameLst>
                                          <p:attrName>fill.type</p:attrName>
                                        </p:attrNameLst>
                                      </p:cBhvr>
                                      <p:to>
                                        <p:strVal val="solid"/>
                                      </p:to>
                                    </p:set>
                                    <p:set>
                                      <p:cBhvr>
                                        <p:cTn id="28" dur="2000" fill="hold"/>
                                        <p:tgtEl>
                                          <p:spTgt spid="91"/>
                                        </p:tgtEl>
                                        <p:attrNameLst>
                                          <p:attrName>fill.on</p:attrName>
                                        </p:attrNameLst>
                                      </p:cBhvr>
                                      <p:to>
                                        <p:strVal val="true"/>
                                      </p:to>
                                    </p:set>
                                  </p:childTnLst>
                                </p:cTn>
                              </p:par>
                              <p:par>
                                <p:cTn id="29" presetID="1" presetClass="emph" presetSubtype="2" fill="hold" nodeType="withEffect">
                                  <p:stCondLst>
                                    <p:cond delay="0"/>
                                  </p:stCondLst>
                                  <p:childTnLst>
                                    <p:animClr clrSpc="rgb" dir="cw">
                                      <p:cBhvr>
                                        <p:cTn id="30" dur="2000" fill="hold"/>
                                        <p:tgtEl>
                                          <p:spTgt spid="77"/>
                                        </p:tgtEl>
                                        <p:attrNameLst>
                                          <p:attrName>fillcolor</p:attrName>
                                        </p:attrNameLst>
                                      </p:cBhvr>
                                      <p:to>
                                        <a:schemeClr val="bg1"/>
                                      </p:to>
                                    </p:animClr>
                                    <p:set>
                                      <p:cBhvr>
                                        <p:cTn id="31" dur="2000" fill="hold"/>
                                        <p:tgtEl>
                                          <p:spTgt spid="77"/>
                                        </p:tgtEl>
                                        <p:attrNameLst>
                                          <p:attrName>fill.type</p:attrName>
                                        </p:attrNameLst>
                                      </p:cBhvr>
                                      <p:to>
                                        <p:strVal val="solid"/>
                                      </p:to>
                                    </p:set>
                                    <p:set>
                                      <p:cBhvr>
                                        <p:cTn id="32" dur="2000" fill="hold"/>
                                        <p:tgtEl>
                                          <p:spTgt spid="77"/>
                                        </p:tgtEl>
                                        <p:attrNameLst>
                                          <p:attrName>fill.on</p:attrName>
                                        </p:attrNameLst>
                                      </p:cBhvr>
                                      <p:to>
                                        <p:strVal val="true"/>
                                      </p:to>
                                    </p:set>
                                  </p:childTnLst>
                                </p:cTn>
                              </p:par>
                              <p:par>
                                <p:cTn id="33" presetID="1" presetClass="emph" presetSubtype="2" fill="hold" nodeType="withEffect">
                                  <p:stCondLst>
                                    <p:cond delay="0"/>
                                  </p:stCondLst>
                                  <p:childTnLst>
                                    <p:animClr clrSpc="rgb" dir="cw">
                                      <p:cBhvr>
                                        <p:cTn id="34" dur="2000" fill="hold"/>
                                        <p:tgtEl>
                                          <p:spTgt spid="74"/>
                                        </p:tgtEl>
                                        <p:attrNameLst>
                                          <p:attrName>fillcolor</p:attrName>
                                        </p:attrNameLst>
                                      </p:cBhvr>
                                      <p:to>
                                        <a:schemeClr val="bg1"/>
                                      </p:to>
                                    </p:animClr>
                                    <p:set>
                                      <p:cBhvr>
                                        <p:cTn id="35" dur="2000" fill="hold"/>
                                        <p:tgtEl>
                                          <p:spTgt spid="74"/>
                                        </p:tgtEl>
                                        <p:attrNameLst>
                                          <p:attrName>fill.type</p:attrName>
                                        </p:attrNameLst>
                                      </p:cBhvr>
                                      <p:to>
                                        <p:strVal val="solid"/>
                                      </p:to>
                                    </p:set>
                                    <p:set>
                                      <p:cBhvr>
                                        <p:cTn id="36" dur="2000" fill="hold"/>
                                        <p:tgtEl>
                                          <p:spTgt spid="74"/>
                                        </p:tgtEl>
                                        <p:attrNameLst>
                                          <p:attrName>fill.on</p:attrName>
                                        </p:attrNameLst>
                                      </p:cBhvr>
                                      <p:to>
                                        <p:strVal val="tru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9"/>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animBg="1"/>
      <p:bldP spid="8" grpId="0"/>
      <p:bldP spid="9" grpId="0" animBg="1"/>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Dissemination Implementation #3</a:t>
            </a:r>
          </a:p>
        </p:txBody>
      </p:sp>
      <p:sp>
        <p:nvSpPr>
          <p:cNvPr id="3" name="Content Placeholder 2"/>
          <p:cNvSpPr>
            <a:spLocks noGrp="1"/>
          </p:cNvSpPr>
          <p:nvPr>
            <p:ph idx="1"/>
          </p:nvPr>
        </p:nvSpPr>
        <p:spPr/>
        <p:txBody>
          <a:bodyPr>
            <a:normAutofit fontScale="62500" lnSpcReduction="20000"/>
          </a:bodyPr>
          <a:lstStyle/>
          <a:p>
            <a:r>
              <a:rPr lang="en-US" sz="1600" b="1" dirty="0" err="1">
                <a:latin typeface="Courier New" panose="02070309020205020404" pitchFamily="49" charset="0"/>
                <a:cs typeface="Courier New" panose="02070309020205020404" pitchFamily="49" charset="0"/>
              </a:rPr>
              <a:t>const</a:t>
            </a:r>
            <a:r>
              <a:rPr lang="en-US" sz="1600" b="1" dirty="0">
                <a:latin typeface="Courier New" panose="02070309020205020404" pitchFamily="49" charset="0"/>
                <a:cs typeface="Courier New" panose="02070309020205020404" pitchFamily="49" charset="0"/>
              </a:rPr>
              <a:t> </a:t>
            </a:r>
            <a:r>
              <a:rPr lang="en-US" sz="1600" b="1" dirty="0" err="1">
                <a:latin typeface="Courier New" panose="02070309020205020404" pitchFamily="49" charset="0"/>
                <a:cs typeface="Courier New" panose="02070309020205020404" pitchFamily="49" charset="0"/>
              </a:rPr>
              <a:t>int</a:t>
            </a:r>
            <a:r>
              <a:rPr lang="en-US" sz="1600" b="1" dirty="0">
                <a:latin typeface="Courier New" panose="02070309020205020404" pitchFamily="49" charset="0"/>
                <a:cs typeface="Courier New" panose="02070309020205020404" pitchFamily="49" charset="0"/>
              </a:rPr>
              <a:t> rounds = log(P);</a:t>
            </a:r>
          </a:p>
          <a:p>
            <a:r>
              <a:rPr lang="en-US" sz="1600" b="1" dirty="0">
                <a:latin typeface="Courier New" panose="02070309020205020404" pitchFamily="49" charset="0"/>
                <a:cs typeface="Courier New" panose="02070309020205020404" pitchFamily="49" charset="0"/>
              </a:rPr>
              <a:t>bool flags[P]</a:t>
            </a:r>
            <a:r>
              <a:rPr lang="en-US" sz="1600" b="1" dirty="0">
                <a:solidFill>
                  <a:srgbClr val="000099"/>
                </a:solidFill>
                <a:latin typeface="Courier New" panose="02070309020205020404" pitchFamily="49" charset="0"/>
                <a:cs typeface="Courier New" panose="02070309020205020404" pitchFamily="49" charset="0"/>
              </a:rPr>
              <a:t>[2]</a:t>
            </a:r>
            <a:r>
              <a:rPr lang="en-US" sz="1600" b="1" dirty="0">
                <a:latin typeface="Courier New" panose="02070309020205020404" pitchFamily="49" charset="0"/>
                <a:cs typeface="Courier New" panose="02070309020205020404" pitchFamily="49" charset="0"/>
              </a:rPr>
              <a:t>[rounds]; // allocated in local storage per thread</a:t>
            </a:r>
          </a:p>
          <a:p>
            <a:r>
              <a:rPr lang="en-US" sz="1600" b="1" dirty="0">
                <a:latin typeface="Courier New" panose="02070309020205020404" pitchFamily="49" charset="0"/>
                <a:cs typeface="Courier New" panose="02070309020205020404" pitchFamily="49" charset="0"/>
              </a:rPr>
              <a:t>local bool sense = false;</a:t>
            </a:r>
          </a:p>
          <a:p>
            <a:r>
              <a:rPr lang="en-US" sz="1600" b="1" dirty="0">
                <a:solidFill>
                  <a:srgbClr val="000099"/>
                </a:solidFill>
                <a:latin typeface="Courier New" panose="02070309020205020404" pitchFamily="49" charset="0"/>
                <a:cs typeface="Courier New" panose="02070309020205020404" pitchFamily="49" charset="0"/>
              </a:rPr>
              <a:t>local </a:t>
            </a:r>
            <a:r>
              <a:rPr lang="en-US" sz="1600" b="1" dirty="0" err="1">
                <a:solidFill>
                  <a:srgbClr val="000099"/>
                </a:solidFill>
                <a:latin typeface="Courier New" panose="02070309020205020404" pitchFamily="49" charset="0"/>
                <a:cs typeface="Courier New" panose="02070309020205020404" pitchFamily="49" charset="0"/>
              </a:rPr>
              <a:t>int</a:t>
            </a:r>
            <a:r>
              <a:rPr lang="en-US" sz="1600" b="1" dirty="0">
                <a:solidFill>
                  <a:srgbClr val="000099"/>
                </a:solidFill>
                <a:latin typeface="Courier New" panose="02070309020205020404" pitchFamily="49" charset="0"/>
                <a:cs typeface="Courier New" panose="02070309020205020404" pitchFamily="49" charset="0"/>
              </a:rPr>
              <a:t> parity = 0;</a:t>
            </a:r>
          </a:p>
          <a:p>
            <a:endParaRPr lang="en-US" sz="1600" b="1" dirty="0">
              <a:latin typeface="Courier New" panose="02070309020205020404" pitchFamily="49" charset="0"/>
              <a:cs typeface="Courier New" panose="02070309020205020404" pitchFamily="49" charset="0"/>
            </a:endParaRPr>
          </a:p>
          <a:p>
            <a:r>
              <a:rPr lang="en-US" sz="1600" b="1" dirty="0">
                <a:latin typeface="Courier New" panose="02070309020205020404" pitchFamily="49" charset="0"/>
                <a:cs typeface="Courier New" panose="02070309020205020404" pitchFamily="49" charset="0"/>
              </a:rPr>
              <a:t>void barrier() {</a:t>
            </a:r>
          </a:p>
          <a:p>
            <a:r>
              <a:rPr lang="en-US" sz="1600" b="1" dirty="0">
                <a:latin typeface="Courier New" panose="02070309020205020404" pitchFamily="49" charset="0"/>
                <a:cs typeface="Courier New" panose="02070309020205020404" pitchFamily="49" charset="0"/>
              </a:rPr>
              <a:t>  for (round = 0 to rounds – 1) {</a:t>
            </a:r>
          </a:p>
          <a:p>
            <a:r>
              <a:rPr lang="en-US" sz="1600" b="1" dirty="0">
                <a:latin typeface="Courier New" panose="02070309020205020404" pitchFamily="49" charset="0"/>
                <a:cs typeface="Courier New" panose="02070309020205020404" pitchFamily="49" charset="0"/>
              </a:rPr>
              <a:t>    partner = (</a:t>
            </a:r>
            <a:r>
              <a:rPr lang="en-US" sz="1600" b="1" dirty="0" err="1">
                <a:latin typeface="Courier New" panose="02070309020205020404" pitchFamily="49" charset="0"/>
                <a:cs typeface="Courier New" panose="02070309020205020404" pitchFamily="49" charset="0"/>
              </a:rPr>
              <a:t>tid</a:t>
            </a:r>
            <a:r>
              <a:rPr lang="en-US" sz="1600" b="1" dirty="0">
                <a:latin typeface="Courier New" panose="02070309020205020404" pitchFamily="49" charset="0"/>
                <a:cs typeface="Courier New" panose="02070309020205020404" pitchFamily="49" charset="0"/>
              </a:rPr>
              <a:t> + 2^round) mod P;</a:t>
            </a:r>
          </a:p>
          <a:p>
            <a:r>
              <a:rPr lang="en-US" sz="1600" b="1" dirty="0">
                <a:latin typeface="Courier New" panose="02070309020205020404" pitchFamily="49" charset="0"/>
                <a:cs typeface="Courier New" panose="02070309020205020404" pitchFamily="49" charset="0"/>
              </a:rPr>
              <a:t>    flags[partner]</a:t>
            </a:r>
            <a:r>
              <a:rPr lang="en-US" sz="1600" b="1" dirty="0">
                <a:solidFill>
                  <a:srgbClr val="000099"/>
                </a:solidFill>
                <a:latin typeface="Courier New" panose="02070309020205020404" pitchFamily="49" charset="0"/>
                <a:cs typeface="Courier New" panose="02070309020205020404" pitchFamily="49" charset="0"/>
              </a:rPr>
              <a:t>[parity][</a:t>
            </a:r>
            <a:r>
              <a:rPr lang="en-US" sz="1600" b="1" dirty="0">
                <a:latin typeface="Courier New" panose="02070309020205020404" pitchFamily="49" charset="0"/>
                <a:cs typeface="Courier New" panose="02070309020205020404" pitchFamily="49" charset="0"/>
              </a:rPr>
              <a:t>round] = !sense;</a:t>
            </a:r>
          </a:p>
          <a:p>
            <a:r>
              <a:rPr lang="en-US" sz="1600" b="1" dirty="0">
                <a:latin typeface="Courier New" panose="02070309020205020404" pitchFamily="49" charset="0"/>
                <a:cs typeface="Courier New" panose="02070309020205020404" pitchFamily="49" charset="0"/>
              </a:rPr>
              <a:t>    while (flags[</a:t>
            </a:r>
            <a:r>
              <a:rPr lang="en-US" sz="1600" b="1" dirty="0" err="1">
                <a:latin typeface="Courier New" panose="02070309020205020404" pitchFamily="49" charset="0"/>
                <a:cs typeface="Courier New" panose="02070309020205020404" pitchFamily="49" charset="0"/>
              </a:rPr>
              <a:t>tid</a:t>
            </a:r>
            <a:r>
              <a:rPr lang="en-US" sz="1600" b="1" dirty="0">
                <a:latin typeface="Courier New" panose="02070309020205020404" pitchFamily="49" charset="0"/>
                <a:cs typeface="Courier New" panose="02070309020205020404" pitchFamily="49" charset="0"/>
              </a:rPr>
              <a:t>]</a:t>
            </a:r>
            <a:r>
              <a:rPr lang="en-US" sz="1600" b="1" dirty="0">
                <a:solidFill>
                  <a:srgbClr val="000099"/>
                </a:solidFill>
                <a:latin typeface="Courier New" panose="02070309020205020404" pitchFamily="49" charset="0"/>
                <a:cs typeface="Courier New" panose="02070309020205020404" pitchFamily="49" charset="0"/>
              </a:rPr>
              <a:t>[parity]</a:t>
            </a:r>
            <a:r>
              <a:rPr lang="en-US" sz="1600" b="1" dirty="0">
                <a:latin typeface="Courier New" panose="02070309020205020404" pitchFamily="49" charset="0"/>
                <a:cs typeface="Courier New" panose="02070309020205020404" pitchFamily="49" charset="0"/>
              </a:rPr>
              <a:t>[round] == sense)</a:t>
            </a:r>
          </a:p>
          <a:p>
            <a:r>
              <a:rPr lang="en-US" sz="1600" b="1" dirty="0">
                <a:latin typeface="Courier New" panose="02070309020205020404" pitchFamily="49" charset="0"/>
                <a:cs typeface="Courier New" panose="02070309020205020404" pitchFamily="49" charset="0"/>
              </a:rPr>
              <a:t>		{ /* spin */ }</a:t>
            </a:r>
          </a:p>
          <a:p>
            <a:r>
              <a:rPr lang="en-US" sz="1600" b="1" dirty="0">
                <a:latin typeface="Courier New" panose="02070309020205020404" pitchFamily="49" charset="0"/>
                <a:cs typeface="Courier New" panose="02070309020205020404" pitchFamily="49" charset="0"/>
              </a:rPr>
              <a:t>  }</a:t>
            </a:r>
          </a:p>
          <a:p>
            <a:r>
              <a:rPr lang="en-US" sz="1600" b="1" dirty="0">
                <a:solidFill>
                  <a:srgbClr val="000099"/>
                </a:solidFill>
                <a:latin typeface="Courier New" panose="02070309020205020404" pitchFamily="49" charset="0"/>
                <a:cs typeface="Courier New" panose="02070309020205020404" pitchFamily="49" charset="0"/>
              </a:rPr>
              <a:t>  if (parity == 1) {</a:t>
            </a:r>
          </a:p>
          <a:p>
            <a:r>
              <a:rPr lang="en-US" sz="1600" b="1" dirty="0">
                <a:latin typeface="Courier New" panose="02070309020205020404" pitchFamily="49" charset="0"/>
                <a:cs typeface="Courier New" panose="02070309020205020404" pitchFamily="49" charset="0"/>
              </a:rPr>
              <a:t>    sense = !sense;</a:t>
            </a:r>
          </a:p>
          <a:p>
            <a:r>
              <a:rPr lang="en-US" sz="1600" b="1" dirty="0">
                <a:solidFill>
                  <a:srgbClr val="000099"/>
                </a:solidFill>
                <a:latin typeface="Courier New" panose="02070309020205020404" pitchFamily="49" charset="0"/>
                <a:cs typeface="Courier New" panose="02070309020205020404" pitchFamily="49" charset="0"/>
              </a:rPr>
              <a:t>  }</a:t>
            </a:r>
          </a:p>
          <a:p>
            <a:r>
              <a:rPr lang="en-US" sz="1600" b="1" dirty="0">
                <a:solidFill>
                  <a:srgbClr val="000099"/>
                </a:solidFill>
                <a:latin typeface="Courier New" panose="02070309020205020404" pitchFamily="49" charset="0"/>
                <a:cs typeface="Courier New" panose="02070309020205020404" pitchFamily="49" charset="0"/>
              </a:rPr>
              <a:t>  parity = 1 – parity;</a:t>
            </a:r>
          </a:p>
          <a:p>
            <a:r>
              <a:rPr lang="en-US" sz="1600" b="1" dirty="0">
                <a:latin typeface="Courier New" panose="02070309020205020404" pitchFamily="49" charset="0"/>
                <a:cs typeface="Courier New" panose="02070309020205020404" pitchFamily="49" charset="0"/>
              </a:rPr>
              <a:t>}</a:t>
            </a:r>
          </a:p>
        </p:txBody>
      </p:sp>
      <p:sp>
        <p:nvSpPr>
          <p:cNvPr id="4" name="TextBox 3"/>
          <p:cNvSpPr txBox="1"/>
          <p:nvPr/>
        </p:nvSpPr>
        <p:spPr>
          <a:xfrm>
            <a:off x="7924800" y="3124200"/>
            <a:ext cx="2514600" cy="1754326"/>
          </a:xfrm>
          <a:prstGeom prst="rect">
            <a:avLst/>
          </a:prstGeom>
          <a:noFill/>
        </p:spPr>
        <p:txBody>
          <a:bodyPr wrap="square" rtlCol="0">
            <a:spAutoFit/>
          </a:bodyPr>
          <a:lstStyle/>
          <a:p>
            <a:r>
              <a:rPr lang="en-US" dirty="0"/>
              <a:t>Allocate 2 barriers, alternate between them via ‘parity’.</a:t>
            </a:r>
            <a:br>
              <a:rPr lang="en-US" dirty="0"/>
            </a:br>
            <a:br>
              <a:rPr lang="en-US" dirty="0"/>
            </a:br>
            <a:r>
              <a:rPr lang="en-US" dirty="0"/>
              <a:t>Reverse sense every other barrier.</a:t>
            </a:r>
          </a:p>
        </p:txBody>
      </p:sp>
    </p:spTree>
    <p:extLst>
      <p:ext uri="{BB962C8B-B14F-4D97-AF65-F5344CB8AC3E}">
        <p14:creationId xmlns:p14="http://schemas.microsoft.com/office/powerpoint/2010/main" val="330807956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Dissemination Barrier Analysis</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r>
                  <a:rPr lang="en-US" dirty="0"/>
                  <a:t>Local spinning only</a:t>
                </a:r>
              </a:p>
              <a:p>
                <a:endParaRPr lang="en-US" dirty="0"/>
              </a:p>
              <a:p>
                <a14:m>
                  <m:oMath xmlns:m="http://schemas.openxmlformats.org/officeDocument/2006/math">
                    <m:r>
                      <a:rPr lang="en-US" i="1" dirty="0" smtClean="0">
                        <a:latin typeface="Cambria Math" panose="02040503050406030204" pitchFamily="18" charset="0"/>
                      </a:rPr>
                      <m:t>𝑂</m:t>
                    </m:r>
                    <m:r>
                      <a:rPr lang="en-US" i="1" dirty="0" smtClean="0">
                        <a:latin typeface="Cambria Math" panose="02040503050406030204" pitchFamily="18" charset="0"/>
                      </a:rPr>
                      <m:t>(</m:t>
                    </m:r>
                    <m:r>
                      <m:rPr>
                        <m:sty m:val="p"/>
                      </m:rPr>
                      <a:rPr lang="en-US" i="1" dirty="0" smtClean="0">
                        <a:latin typeface="Cambria Math" panose="02040503050406030204" pitchFamily="18" charset="0"/>
                      </a:rPr>
                      <m:t>log</m:t>
                    </m:r>
                    <m:r>
                      <a:rPr lang="en-US" i="1" dirty="0" smtClean="0">
                        <a:latin typeface="Cambria Math" panose="02040503050406030204" pitchFamily="18" charset="0"/>
                      </a:rPr>
                      <m:t>⁡</m:t>
                    </m:r>
                    <m:r>
                      <a:rPr lang="en-US" i="1" dirty="0" smtClean="0">
                        <a:latin typeface="Cambria Math" panose="02040503050406030204" pitchFamily="18" charset="0"/>
                      </a:rPr>
                      <m:t>𝑃</m:t>
                    </m:r>
                    <m:r>
                      <a:rPr lang="en-US" i="1" dirty="0" smtClean="0">
                        <a:latin typeface="Cambria Math" panose="02040503050406030204" pitchFamily="18" charset="0"/>
                      </a:rPr>
                      <m:t>)</m:t>
                    </m:r>
                  </m:oMath>
                </a14:m>
                <a:r>
                  <a:rPr lang="en-US" dirty="0"/>
                  <a:t> messages on critical path</a:t>
                </a:r>
              </a:p>
              <a:p>
                <a:endParaRPr lang="en-US" dirty="0"/>
              </a:p>
              <a:p>
                <a14:m>
                  <m:oMath xmlns:m="http://schemas.openxmlformats.org/officeDocument/2006/math">
                    <m:r>
                      <a:rPr lang="en-US" i="1" dirty="0" smtClean="0">
                        <a:latin typeface="Cambria Math" panose="02040503050406030204" pitchFamily="18" charset="0"/>
                      </a:rPr>
                      <m:t>𝑂</m:t>
                    </m:r>
                    <m:r>
                      <a:rPr lang="en-US" i="1" dirty="0" smtClean="0">
                        <a:latin typeface="Cambria Math" panose="02040503050406030204" pitchFamily="18" charset="0"/>
                      </a:rPr>
                      <m:t>(</m:t>
                    </m:r>
                    <m:r>
                      <a:rPr lang="en-US" i="1" dirty="0" smtClean="0">
                        <a:latin typeface="Cambria Math" panose="02040503050406030204" pitchFamily="18" charset="0"/>
                      </a:rPr>
                      <m:t>𝑃</m:t>
                    </m:r>
                    <m:r>
                      <a:rPr lang="en-US" i="1" dirty="0" smtClean="0">
                        <a:latin typeface="Cambria Math" panose="02040503050406030204" pitchFamily="18" charset="0"/>
                      </a:rPr>
                      <m:t> </m:t>
                    </m:r>
                    <m:r>
                      <m:rPr>
                        <m:sty m:val="p"/>
                      </m:rPr>
                      <a:rPr lang="en-US" i="1" dirty="0" smtClean="0">
                        <a:latin typeface="Cambria Math" panose="02040503050406030204" pitchFamily="18" charset="0"/>
                      </a:rPr>
                      <m:t>log</m:t>
                    </m:r>
                    <m:r>
                      <a:rPr lang="en-US" i="1" dirty="0" smtClean="0">
                        <a:latin typeface="Cambria Math" panose="02040503050406030204" pitchFamily="18" charset="0"/>
                      </a:rPr>
                      <m:t>⁡</m:t>
                    </m:r>
                    <m:r>
                      <a:rPr lang="en-US" i="1" dirty="0" smtClean="0">
                        <a:latin typeface="Cambria Math" panose="02040503050406030204" pitchFamily="18" charset="0"/>
                      </a:rPr>
                      <m:t>𝑃</m:t>
                    </m:r>
                    <m:r>
                      <a:rPr lang="en-US" i="1" dirty="0" smtClean="0">
                        <a:latin typeface="Cambria Math" panose="02040503050406030204" pitchFamily="18" charset="0"/>
                      </a:rPr>
                      <m:t>)</m:t>
                    </m:r>
                  </m:oMath>
                </a14:m>
                <a:r>
                  <a:rPr lang="en-US" dirty="0"/>
                  <a:t> space – </a:t>
                </a:r>
                <a14:m>
                  <m:oMath xmlns:m="http://schemas.openxmlformats.org/officeDocument/2006/math">
                    <m:r>
                      <m:rPr>
                        <m:sty m:val="p"/>
                      </m:rPr>
                      <a:rPr lang="en-US" i="1" dirty="0" smtClean="0">
                        <a:latin typeface="Cambria Math" panose="02040503050406030204" pitchFamily="18" charset="0"/>
                      </a:rPr>
                      <m:t>log</m:t>
                    </m:r>
                    <m:r>
                      <a:rPr lang="en-US" i="1" dirty="0" smtClean="0">
                        <a:latin typeface="Cambria Math" panose="02040503050406030204" pitchFamily="18" charset="0"/>
                      </a:rPr>
                      <m:t>⁡</m:t>
                    </m:r>
                    <m:r>
                      <a:rPr lang="en-US" i="1" dirty="0" smtClean="0">
                        <a:latin typeface="Cambria Math" panose="02040503050406030204" pitchFamily="18" charset="0"/>
                      </a:rPr>
                      <m:t>𝑃</m:t>
                    </m:r>
                  </m:oMath>
                </a14:m>
                <a:r>
                  <a:rPr lang="en-US" dirty="0"/>
                  <a:t> variables per processor</a:t>
                </a:r>
              </a:p>
              <a:p>
                <a:endParaRPr lang="en-US" dirty="0"/>
              </a:p>
              <a:p>
                <a14:m>
                  <m:oMath xmlns:m="http://schemas.openxmlformats.org/officeDocument/2006/math">
                    <m:r>
                      <a:rPr lang="en-US" i="1" dirty="0" smtClean="0">
                        <a:latin typeface="Cambria Math" panose="02040503050406030204" pitchFamily="18" charset="0"/>
                      </a:rPr>
                      <m:t>𝑂</m:t>
                    </m:r>
                    <m:r>
                      <a:rPr lang="en-US" i="1" dirty="0" smtClean="0">
                        <a:latin typeface="Cambria Math" panose="02040503050406030204" pitchFamily="18" charset="0"/>
                      </a:rPr>
                      <m:t>(</m:t>
                    </m:r>
                    <m:r>
                      <a:rPr lang="en-US" i="1" dirty="0" smtClean="0">
                        <a:latin typeface="Cambria Math" panose="02040503050406030204" pitchFamily="18" charset="0"/>
                      </a:rPr>
                      <m:t>𝑃</m:t>
                    </m:r>
                    <m:r>
                      <a:rPr lang="en-US" i="1" dirty="0" smtClean="0">
                        <a:latin typeface="Cambria Math" panose="02040503050406030204" pitchFamily="18" charset="0"/>
                      </a:rPr>
                      <m:t> </m:t>
                    </m:r>
                    <m:r>
                      <m:rPr>
                        <m:sty m:val="p"/>
                      </m:rPr>
                      <a:rPr lang="en-US" i="1" dirty="0" smtClean="0">
                        <a:latin typeface="Cambria Math" panose="02040503050406030204" pitchFamily="18" charset="0"/>
                      </a:rPr>
                      <m:t>log</m:t>
                    </m:r>
                    <m:r>
                      <a:rPr lang="en-US" i="1" dirty="0" smtClean="0">
                        <a:latin typeface="Cambria Math" panose="02040503050406030204" pitchFamily="18" charset="0"/>
                      </a:rPr>
                      <m:t>⁡</m:t>
                    </m:r>
                    <m:r>
                      <a:rPr lang="en-US" i="1" dirty="0" smtClean="0">
                        <a:latin typeface="Cambria Math" panose="02040503050406030204" pitchFamily="18" charset="0"/>
                      </a:rPr>
                      <m:t>𝑃</m:t>
                    </m:r>
                    <m:r>
                      <a:rPr lang="en-US" i="1" dirty="0" smtClean="0">
                        <a:latin typeface="Cambria Math" panose="02040503050406030204" pitchFamily="18" charset="0"/>
                      </a:rPr>
                      <m:t>)</m:t>
                    </m:r>
                  </m:oMath>
                </a14:m>
                <a:r>
                  <a:rPr lang="en-US" dirty="0"/>
                  <a:t> total messages on network</a:t>
                </a:r>
              </a:p>
              <a:p>
                <a:endParaRPr lang="en-US" dirty="0"/>
              </a:p>
              <a:p>
                <a:r>
                  <a:rPr lang="en-US" dirty="0"/>
                  <a:t>Only uses loads &amp; stores</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1515" t="-1407"/>
                </a:stretch>
              </a:blipFill>
            </p:spPr>
            <p:txBody>
              <a:bodyPr/>
              <a:lstStyle/>
              <a:p>
                <a:r>
                  <a:rPr lang="en-US">
                    <a:noFill/>
                  </a:rPr>
                  <a:t> </a:t>
                </a:r>
              </a:p>
            </p:txBody>
          </p:sp>
        </mc:Fallback>
      </mc:AlternateContent>
    </p:spTree>
    <p:extLst>
      <p:ext uri="{BB962C8B-B14F-4D97-AF65-F5344CB8AC3E}">
        <p14:creationId xmlns:p14="http://schemas.microsoft.com/office/powerpoint/2010/main" val="73247159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normAutofit/>
          </a:bodyPr>
          <a:lstStyle/>
          <a:p>
            <a:r>
              <a:rPr lang="en-US"/>
              <a:t>Minimum Barrier Traffic</a:t>
            </a:r>
          </a:p>
        </p:txBody>
      </p:sp>
      <p:sp>
        <p:nvSpPr>
          <p:cNvPr id="22531" name="Rectangle 3"/>
          <p:cNvSpPr>
            <a:spLocks noGrp="1" noChangeArrowheads="1"/>
          </p:cNvSpPr>
          <p:nvPr>
            <p:ph idx="1"/>
          </p:nvPr>
        </p:nvSpPr>
        <p:spPr/>
        <p:txBody>
          <a:bodyPr/>
          <a:lstStyle/>
          <a:p>
            <a:r>
              <a:rPr lang="en-US" dirty="0"/>
              <a:t>What is the minimum number of messages needed to implement a barrier with N processors?</a:t>
            </a:r>
          </a:p>
          <a:p>
            <a:endParaRPr lang="en-US" dirty="0"/>
          </a:p>
          <a:p>
            <a:endParaRPr lang="en-US" dirty="0"/>
          </a:p>
          <a:p>
            <a:endParaRPr lang="en-US" dirty="0"/>
          </a:p>
          <a:p>
            <a:endParaRPr lang="en-US" dirty="0"/>
          </a:p>
          <a:p>
            <a:endParaRPr lang="en-US" dirty="0"/>
          </a:p>
          <a:p>
            <a:r>
              <a:rPr lang="en-US" dirty="0"/>
              <a:t>P-1 to notify everyone arrives</a:t>
            </a:r>
          </a:p>
          <a:p>
            <a:r>
              <a:rPr lang="en-US" dirty="0"/>
              <a:t>P-1 to wakeup</a:t>
            </a:r>
          </a:p>
          <a:p>
            <a:r>
              <a:rPr lang="en-US" dirty="0">
                <a:sym typeface="Wingdings" panose="05000000000000000000" pitchFamily="2" charset="2"/>
              </a:rPr>
              <a:t> </a:t>
            </a:r>
            <a:r>
              <a:rPr lang="en-US" dirty="0"/>
              <a:t>2P – 2 total messages minimum</a:t>
            </a:r>
          </a:p>
        </p:txBody>
      </p:sp>
      <p:sp>
        <p:nvSpPr>
          <p:cNvPr id="22532" name="Oval 4"/>
          <p:cNvSpPr>
            <a:spLocks noChangeArrowheads="1"/>
          </p:cNvSpPr>
          <p:nvPr/>
        </p:nvSpPr>
        <p:spPr bwMode="auto">
          <a:xfrm>
            <a:off x="2695398" y="2348002"/>
            <a:ext cx="533400" cy="533400"/>
          </a:xfrm>
          <a:prstGeom prst="ellipse">
            <a:avLst/>
          </a:prstGeom>
          <a:solidFill>
            <a:schemeClr val="bg1"/>
          </a:solidFill>
          <a:ln w="25400">
            <a:solidFill>
              <a:schemeClr val="tx1"/>
            </a:solidFill>
            <a:round/>
            <a:headEnd/>
            <a:tailEnd/>
          </a:ln>
        </p:spPr>
        <p:txBody>
          <a:bodyPr wrap="none" anchor="ctr"/>
          <a:lstStyle/>
          <a:p>
            <a:pPr algn="ctr"/>
            <a:r>
              <a:rPr lang="en-US"/>
              <a:t>P1</a:t>
            </a:r>
          </a:p>
        </p:txBody>
      </p:sp>
      <p:sp>
        <p:nvSpPr>
          <p:cNvPr id="22533" name="Oval 5"/>
          <p:cNvSpPr>
            <a:spLocks noChangeArrowheads="1"/>
          </p:cNvSpPr>
          <p:nvPr/>
        </p:nvSpPr>
        <p:spPr bwMode="auto">
          <a:xfrm>
            <a:off x="3838398" y="2348002"/>
            <a:ext cx="533400" cy="533400"/>
          </a:xfrm>
          <a:prstGeom prst="ellipse">
            <a:avLst/>
          </a:prstGeom>
          <a:solidFill>
            <a:schemeClr val="bg1"/>
          </a:solidFill>
          <a:ln w="25400">
            <a:solidFill>
              <a:schemeClr val="tx1"/>
            </a:solidFill>
            <a:round/>
            <a:headEnd/>
            <a:tailEnd/>
          </a:ln>
        </p:spPr>
        <p:txBody>
          <a:bodyPr wrap="none" anchor="ctr"/>
          <a:lstStyle/>
          <a:p>
            <a:endParaRPr lang="en-US"/>
          </a:p>
        </p:txBody>
      </p:sp>
      <p:sp>
        <p:nvSpPr>
          <p:cNvPr id="22534" name="Text Box 9"/>
          <p:cNvSpPr txBox="1">
            <a:spLocks noChangeArrowheads="1"/>
          </p:cNvSpPr>
          <p:nvPr/>
        </p:nvSpPr>
        <p:spPr bwMode="auto">
          <a:xfrm>
            <a:off x="7419798" y="2043203"/>
            <a:ext cx="574196" cy="769441"/>
          </a:xfrm>
          <a:prstGeom prst="rect">
            <a:avLst/>
          </a:prstGeom>
          <a:noFill/>
          <a:ln w="25400">
            <a:noFill/>
            <a:miter lim="800000"/>
            <a:headEnd/>
            <a:tailEnd/>
          </a:ln>
        </p:spPr>
        <p:txBody>
          <a:bodyPr wrap="none">
            <a:spAutoFit/>
          </a:bodyPr>
          <a:lstStyle/>
          <a:p>
            <a:r>
              <a:rPr lang="en-US" sz="4400"/>
              <a:t>…</a:t>
            </a:r>
          </a:p>
        </p:txBody>
      </p:sp>
      <p:sp>
        <p:nvSpPr>
          <p:cNvPr id="22535" name="Oval 11"/>
          <p:cNvSpPr>
            <a:spLocks noChangeArrowheads="1"/>
          </p:cNvSpPr>
          <p:nvPr/>
        </p:nvSpPr>
        <p:spPr bwMode="auto">
          <a:xfrm>
            <a:off x="3838398" y="2348002"/>
            <a:ext cx="533400" cy="533400"/>
          </a:xfrm>
          <a:prstGeom prst="ellipse">
            <a:avLst/>
          </a:prstGeom>
          <a:solidFill>
            <a:schemeClr val="bg1"/>
          </a:solidFill>
          <a:ln w="25400">
            <a:solidFill>
              <a:schemeClr val="tx1"/>
            </a:solidFill>
            <a:round/>
            <a:headEnd/>
            <a:tailEnd/>
          </a:ln>
        </p:spPr>
        <p:txBody>
          <a:bodyPr wrap="none" anchor="ctr"/>
          <a:lstStyle/>
          <a:p>
            <a:pPr algn="ctr"/>
            <a:r>
              <a:rPr lang="en-US"/>
              <a:t>P2</a:t>
            </a:r>
          </a:p>
        </p:txBody>
      </p:sp>
      <p:sp>
        <p:nvSpPr>
          <p:cNvPr id="22536" name="Oval 12"/>
          <p:cNvSpPr>
            <a:spLocks noChangeArrowheads="1"/>
          </p:cNvSpPr>
          <p:nvPr/>
        </p:nvSpPr>
        <p:spPr bwMode="auto">
          <a:xfrm>
            <a:off x="5057598" y="2348002"/>
            <a:ext cx="533400" cy="533400"/>
          </a:xfrm>
          <a:prstGeom prst="ellipse">
            <a:avLst/>
          </a:prstGeom>
          <a:solidFill>
            <a:schemeClr val="bg1"/>
          </a:solidFill>
          <a:ln w="25400">
            <a:solidFill>
              <a:schemeClr val="tx1"/>
            </a:solidFill>
            <a:round/>
            <a:headEnd/>
            <a:tailEnd/>
          </a:ln>
        </p:spPr>
        <p:txBody>
          <a:bodyPr wrap="none" anchor="ctr"/>
          <a:lstStyle/>
          <a:p>
            <a:pPr algn="ctr"/>
            <a:r>
              <a:rPr lang="en-US"/>
              <a:t>P3</a:t>
            </a:r>
          </a:p>
        </p:txBody>
      </p:sp>
      <p:sp>
        <p:nvSpPr>
          <p:cNvPr id="22537" name="Oval 13"/>
          <p:cNvSpPr>
            <a:spLocks noChangeArrowheads="1"/>
          </p:cNvSpPr>
          <p:nvPr/>
        </p:nvSpPr>
        <p:spPr bwMode="auto">
          <a:xfrm>
            <a:off x="6429198" y="2348002"/>
            <a:ext cx="533400" cy="533400"/>
          </a:xfrm>
          <a:prstGeom prst="ellipse">
            <a:avLst/>
          </a:prstGeom>
          <a:solidFill>
            <a:schemeClr val="bg1"/>
          </a:solidFill>
          <a:ln w="25400">
            <a:solidFill>
              <a:schemeClr val="tx1"/>
            </a:solidFill>
            <a:round/>
            <a:headEnd/>
            <a:tailEnd/>
          </a:ln>
        </p:spPr>
        <p:txBody>
          <a:bodyPr wrap="none" anchor="ctr"/>
          <a:lstStyle/>
          <a:p>
            <a:pPr algn="ctr"/>
            <a:r>
              <a:rPr lang="en-US"/>
              <a:t>P4</a:t>
            </a:r>
          </a:p>
        </p:txBody>
      </p:sp>
      <p:sp>
        <p:nvSpPr>
          <p:cNvPr id="22538" name="Oval 14"/>
          <p:cNvSpPr>
            <a:spLocks noChangeArrowheads="1"/>
          </p:cNvSpPr>
          <p:nvPr/>
        </p:nvSpPr>
        <p:spPr bwMode="auto">
          <a:xfrm>
            <a:off x="8334198" y="2348002"/>
            <a:ext cx="533400" cy="533400"/>
          </a:xfrm>
          <a:prstGeom prst="ellipse">
            <a:avLst/>
          </a:prstGeom>
          <a:solidFill>
            <a:schemeClr val="bg1"/>
          </a:solidFill>
          <a:ln w="25400">
            <a:solidFill>
              <a:schemeClr val="tx1"/>
            </a:solidFill>
            <a:round/>
            <a:headEnd/>
            <a:tailEnd/>
          </a:ln>
        </p:spPr>
        <p:txBody>
          <a:bodyPr wrap="none" anchor="ctr"/>
          <a:lstStyle/>
          <a:p>
            <a:pPr algn="ctr"/>
            <a:r>
              <a:rPr lang="en-US"/>
              <a:t>PN</a:t>
            </a:r>
          </a:p>
        </p:txBody>
      </p:sp>
      <p:cxnSp>
        <p:nvCxnSpPr>
          <p:cNvPr id="3" name="Curved Connector 2"/>
          <p:cNvCxnSpPr>
            <a:stCxn id="22532" idx="7"/>
            <a:endCxn id="22535" idx="1"/>
          </p:cNvCxnSpPr>
          <p:nvPr/>
        </p:nvCxnSpPr>
        <p:spPr bwMode="auto">
          <a:xfrm rot="5400000" flipH="1" flipV="1">
            <a:off x="3533598" y="2043202"/>
            <a:ext cx="12700" cy="765830"/>
          </a:xfrm>
          <a:prstGeom prst="curvedConnector3">
            <a:avLst>
              <a:gd name="adj1" fmla="val 2415079"/>
            </a:avLst>
          </a:prstGeom>
          <a:solidFill>
            <a:schemeClr val="bg1"/>
          </a:solidFill>
          <a:ln w="25400" cap="flat" cmpd="sng" algn="ctr">
            <a:solidFill>
              <a:schemeClr val="tx1"/>
            </a:solidFill>
            <a:prstDash val="solid"/>
            <a:round/>
            <a:headEnd type="none" w="med" len="med"/>
            <a:tailEnd type="triangle"/>
          </a:ln>
          <a:effectLst/>
        </p:spPr>
      </p:cxnSp>
      <p:cxnSp>
        <p:nvCxnSpPr>
          <p:cNvPr id="13" name="Curved Connector 12"/>
          <p:cNvCxnSpPr>
            <a:stCxn id="22535" idx="7"/>
            <a:endCxn id="22536" idx="1"/>
          </p:cNvCxnSpPr>
          <p:nvPr/>
        </p:nvCxnSpPr>
        <p:spPr bwMode="auto">
          <a:xfrm rot="5400000" flipH="1" flipV="1">
            <a:off x="4714698" y="2005102"/>
            <a:ext cx="12700" cy="842030"/>
          </a:xfrm>
          <a:prstGeom prst="curvedConnector3">
            <a:avLst>
              <a:gd name="adj1" fmla="val 2415079"/>
            </a:avLst>
          </a:prstGeom>
          <a:solidFill>
            <a:schemeClr val="bg1"/>
          </a:solidFill>
          <a:ln w="25400" cap="flat" cmpd="sng" algn="ctr">
            <a:solidFill>
              <a:schemeClr val="tx1"/>
            </a:solidFill>
            <a:prstDash val="solid"/>
            <a:round/>
            <a:headEnd type="none" w="med" len="med"/>
            <a:tailEnd type="triangle"/>
          </a:ln>
          <a:effectLst/>
        </p:spPr>
      </p:cxnSp>
      <p:cxnSp>
        <p:nvCxnSpPr>
          <p:cNvPr id="14" name="Curved Connector 13"/>
          <p:cNvCxnSpPr>
            <a:stCxn id="22536" idx="7"/>
            <a:endCxn id="22537" idx="1"/>
          </p:cNvCxnSpPr>
          <p:nvPr/>
        </p:nvCxnSpPr>
        <p:spPr bwMode="auto">
          <a:xfrm rot="5400000" flipH="1" flipV="1">
            <a:off x="6010098" y="1928902"/>
            <a:ext cx="12700" cy="994430"/>
          </a:xfrm>
          <a:prstGeom prst="curvedConnector3">
            <a:avLst>
              <a:gd name="adj1" fmla="val 2415079"/>
            </a:avLst>
          </a:prstGeom>
          <a:solidFill>
            <a:schemeClr val="bg1"/>
          </a:solidFill>
          <a:ln w="25400" cap="flat" cmpd="sng" algn="ctr">
            <a:solidFill>
              <a:schemeClr val="tx1"/>
            </a:solidFill>
            <a:prstDash val="solid"/>
            <a:round/>
            <a:headEnd type="none" w="med" len="med"/>
            <a:tailEnd type="triangle"/>
          </a:ln>
          <a:effectLst/>
        </p:spPr>
      </p:cxnSp>
      <p:cxnSp>
        <p:nvCxnSpPr>
          <p:cNvPr id="15" name="Curved Connector 14"/>
          <p:cNvCxnSpPr>
            <a:endCxn id="22538" idx="1"/>
          </p:cNvCxnSpPr>
          <p:nvPr/>
        </p:nvCxnSpPr>
        <p:spPr bwMode="auto">
          <a:xfrm>
            <a:off x="7800799" y="2043203"/>
            <a:ext cx="611515" cy="382915"/>
          </a:xfrm>
          <a:prstGeom prst="curvedConnector2">
            <a:avLst/>
          </a:prstGeom>
          <a:solidFill>
            <a:schemeClr val="bg1"/>
          </a:solidFill>
          <a:ln w="25400" cap="flat" cmpd="sng" algn="ctr">
            <a:solidFill>
              <a:schemeClr val="tx1"/>
            </a:solidFill>
            <a:prstDash val="solid"/>
            <a:round/>
            <a:headEnd type="none" w="med" len="med"/>
            <a:tailEnd type="triangle"/>
          </a:ln>
          <a:effectLst/>
        </p:spPr>
      </p:cxnSp>
      <p:cxnSp>
        <p:nvCxnSpPr>
          <p:cNvPr id="20" name="Curved Connector 19"/>
          <p:cNvCxnSpPr>
            <a:stCxn id="22538" idx="3"/>
          </p:cNvCxnSpPr>
          <p:nvPr/>
        </p:nvCxnSpPr>
        <p:spPr bwMode="auto">
          <a:xfrm rot="5400000">
            <a:off x="7900168" y="2576262"/>
            <a:ext cx="285120" cy="739170"/>
          </a:xfrm>
          <a:prstGeom prst="curvedConnector2">
            <a:avLst/>
          </a:prstGeom>
          <a:solidFill>
            <a:schemeClr val="bg1"/>
          </a:solidFill>
          <a:ln w="25400" cap="flat" cmpd="sng" algn="ctr">
            <a:solidFill>
              <a:schemeClr val="tx1"/>
            </a:solidFill>
            <a:prstDash val="solid"/>
            <a:round/>
            <a:headEnd type="none" w="med" len="med"/>
            <a:tailEnd type="triangle"/>
          </a:ln>
          <a:effectLst/>
        </p:spPr>
      </p:cxnSp>
      <p:cxnSp>
        <p:nvCxnSpPr>
          <p:cNvPr id="29" name="Curved Connector 28"/>
          <p:cNvCxnSpPr>
            <a:stCxn id="22537" idx="3"/>
            <a:endCxn id="22536" idx="5"/>
          </p:cNvCxnSpPr>
          <p:nvPr/>
        </p:nvCxnSpPr>
        <p:spPr bwMode="auto">
          <a:xfrm rot="5400000">
            <a:off x="6010098" y="2306072"/>
            <a:ext cx="12700" cy="994430"/>
          </a:xfrm>
          <a:prstGeom prst="curvedConnector3">
            <a:avLst>
              <a:gd name="adj1" fmla="val 2415079"/>
            </a:avLst>
          </a:prstGeom>
          <a:solidFill>
            <a:schemeClr val="bg1"/>
          </a:solidFill>
          <a:ln w="25400" cap="flat" cmpd="sng" algn="ctr">
            <a:solidFill>
              <a:schemeClr val="tx1"/>
            </a:solidFill>
            <a:prstDash val="solid"/>
            <a:round/>
            <a:headEnd type="none" w="med" len="med"/>
            <a:tailEnd type="triangle"/>
          </a:ln>
          <a:effectLst/>
        </p:spPr>
      </p:cxnSp>
      <p:cxnSp>
        <p:nvCxnSpPr>
          <p:cNvPr id="32" name="Curved Connector 31"/>
          <p:cNvCxnSpPr>
            <a:stCxn id="22536" idx="3"/>
            <a:endCxn id="22535" idx="5"/>
          </p:cNvCxnSpPr>
          <p:nvPr/>
        </p:nvCxnSpPr>
        <p:spPr bwMode="auto">
          <a:xfrm rot="5400000">
            <a:off x="4714698" y="2382272"/>
            <a:ext cx="12700" cy="842030"/>
          </a:xfrm>
          <a:prstGeom prst="curvedConnector3">
            <a:avLst>
              <a:gd name="adj1" fmla="val 2415079"/>
            </a:avLst>
          </a:prstGeom>
          <a:solidFill>
            <a:schemeClr val="bg1"/>
          </a:solidFill>
          <a:ln w="25400" cap="flat" cmpd="sng" algn="ctr">
            <a:solidFill>
              <a:schemeClr val="tx1"/>
            </a:solidFill>
            <a:prstDash val="solid"/>
            <a:round/>
            <a:headEnd type="none" w="med" len="med"/>
            <a:tailEnd type="triangle"/>
          </a:ln>
          <a:effectLst/>
        </p:spPr>
      </p:cxnSp>
      <p:cxnSp>
        <p:nvCxnSpPr>
          <p:cNvPr id="35" name="Curved Connector 34"/>
          <p:cNvCxnSpPr>
            <a:stCxn id="22535" idx="3"/>
            <a:endCxn id="22532" idx="5"/>
          </p:cNvCxnSpPr>
          <p:nvPr/>
        </p:nvCxnSpPr>
        <p:spPr bwMode="auto">
          <a:xfrm rot="5400000">
            <a:off x="3533598" y="2420372"/>
            <a:ext cx="12700" cy="765830"/>
          </a:xfrm>
          <a:prstGeom prst="curvedConnector3">
            <a:avLst>
              <a:gd name="adj1" fmla="val 2415079"/>
            </a:avLst>
          </a:prstGeom>
          <a:solidFill>
            <a:schemeClr val="bg1"/>
          </a:solidFill>
          <a:ln w="25400" cap="flat" cmpd="sng" algn="ctr">
            <a:solidFill>
              <a:schemeClr val="tx1"/>
            </a:solidFill>
            <a:prstDash val="solid"/>
            <a:round/>
            <a:headEnd type="none" w="med" len="med"/>
            <a:tailEnd type="triangle"/>
          </a:ln>
          <a:effectLst/>
        </p:spPr>
      </p:cxnSp>
      <p:cxnSp>
        <p:nvCxnSpPr>
          <p:cNvPr id="39" name="Curved Connector 38"/>
          <p:cNvCxnSpPr>
            <a:stCxn id="22537" idx="7"/>
          </p:cNvCxnSpPr>
          <p:nvPr/>
        </p:nvCxnSpPr>
        <p:spPr bwMode="auto">
          <a:xfrm rot="5400000" flipH="1" flipV="1">
            <a:off x="6908297" y="2019390"/>
            <a:ext cx="382915" cy="430540"/>
          </a:xfrm>
          <a:prstGeom prst="curvedConnector2">
            <a:avLst/>
          </a:prstGeom>
          <a:solidFill>
            <a:schemeClr val="bg1"/>
          </a:solidFill>
          <a:ln w="25400" cap="flat" cmpd="sng" algn="ctr">
            <a:solidFill>
              <a:schemeClr val="tx1"/>
            </a:solidFill>
            <a:prstDash val="solid"/>
            <a:round/>
            <a:headEnd type="none" w="med" len="med"/>
            <a:tailEnd type="triangle"/>
          </a:ln>
          <a:effectLst/>
        </p:spPr>
      </p:cxnSp>
      <p:cxnSp>
        <p:nvCxnSpPr>
          <p:cNvPr id="42" name="Curved Connector 41"/>
          <p:cNvCxnSpPr>
            <a:endCxn id="22537" idx="5"/>
          </p:cNvCxnSpPr>
          <p:nvPr/>
        </p:nvCxnSpPr>
        <p:spPr bwMode="auto">
          <a:xfrm rot="10800000">
            <a:off x="6884485" y="2803287"/>
            <a:ext cx="535315" cy="285120"/>
          </a:xfrm>
          <a:prstGeom prst="curvedConnector2">
            <a:avLst/>
          </a:prstGeom>
          <a:solidFill>
            <a:schemeClr val="bg1"/>
          </a:solidFill>
          <a:ln w="25400" cap="flat" cmpd="sng" algn="ctr">
            <a:solidFill>
              <a:schemeClr val="tx1"/>
            </a:solidFill>
            <a:prstDash val="solid"/>
            <a:round/>
            <a:headEnd type="none" w="med" len="med"/>
            <a:tailEnd type="triangle"/>
          </a:ln>
          <a:effectLst/>
        </p:spPr>
      </p:cxnSp>
    </p:spTree>
    <p:extLst>
      <p:ext uri="{BB962C8B-B14F-4D97-AF65-F5344CB8AC3E}">
        <p14:creationId xmlns:p14="http://schemas.microsoft.com/office/powerpoint/2010/main" val="287226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9"/>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0"/>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9"/>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2"/>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2531">
                                            <p:txEl>
                                              <p:pRg st="6" end="6"/>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2531">
                                            <p:txEl>
                                              <p:pRg st="7" end="7"/>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2531">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normAutofit/>
          </a:bodyPr>
          <a:lstStyle/>
          <a:p>
            <a:r>
              <a:rPr lang="en-US"/>
              <a:t>Tournament Barrier</a:t>
            </a:r>
          </a:p>
        </p:txBody>
      </p:sp>
      <mc:AlternateContent xmlns:mc="http://schemas.openxmlformats.org/markup-compatibility/2006" xmlns:a14="http://schemas.microsoft.com/office/drawing/2010/main">
        <mc:Choice Requires="a14">
          <p:sp>
            <p:nvSpPr>
              <p:cNvPr id="327683" name="Rectangle 3"/>
              <p:cNvSpPr>
                <a:spLocks noGrp="1" noChangeArrowheads="1"/>
              </p:cNvSpPr>
              <p:nvPr>
                <p:ph idx="1"/>
              </p:nvPr>
            </p:nvSpPr>
            <p:spPr/>
            <p:txBody>
              <a:bodyPr/>
              <a:lstStyle/>
              <a:p>
                <a:pPr>
                  <a:lnSpc>
                    <a:spcPct val="80000"/>
                  </a:lnSpc>
                </a:pPr>
                <a:r>
                  <a:rPr lang="en-US" sz="2400" dirty="0"/>
                  <a:t>Binary combining tree</a:t>
                </a:r>
              </a:p>
              <a:p>
                <a:pPr>
                  <a:lnSpc>
                    <a:spcPct val="80000"/>
                  </a:lnSpc>
                </a:pPr>
                <a:endParaRPr lang="en-US" sz="2400" dirty="0"/>
              </a:p>
              <a:p>
                <a:pPr>
                  <a:lnSpc>
                    <a:spcPct val="80000"/>
                  </a:lnSpc>
                </a:pPr>
                <a:r>
                  <a:rPr lang="en-US" sz="2400" dirty="0"/>
                  <a:t>Representative processor at a node is </a:t>
                </a:r>
                <a:r>
                  <a:rPr lang="en-US" sz="2400" dirty="0">
                    <a:solidFill>
                      <a:schemeClr val="accent2"/>
                    </a:solidFill>
                  </a:rPr>
                  <a:t>statically chosen</a:t>
                </a:r>
              </a:p>
              <a:p>
                <a:pPr lvl="1">
                  <a:lnSpc>
                    <a:spcPct val="80000"/>
                  </a:lnSpc>
                </a:pPr>
                <a:r>
                  <a:rPr lang="en-US" sz="2000" dirty="0"/>
                  <a:t>No </a:t>
                </a:r>
                <a:r>
                  <a:rPr lang="en-US" sz="2000" dirty="0" err="1"/>
                  <a:t>fetch&amp;op</a:t>
                </a:r>
                <a:r>
                  <a:rPr lang="en-US" sz="2000" dirty="0"/>
                  <a:t> needed</a:t>
                </a:r>
              </a:p>
              <a:p>
                <a:pPr>
                  <a:lnSpc>
                    <a:spcPct val="80000"/>
                  </a:lnSpc>
                </a:pPr>
                <a:endParaRPr lang="en-US" sz="2400" dirty="0"/>
              </a:p>
              <a:p>
                <a:pPr>
                  <a:lnSpc>
                    <a:spcPct val="80000"/>
                  </a:lnSpc>
                </a:pPr>
                <a:r>
                  <a:rPr lang="en-US" sz="2400" dirty="0"/>
                  <a:t>In round </a:t>
                </a:r>
                <a14:m>
                  <m:oMath xmlns:m="http://schemas.openxmlformats.org/officeDocument/2006/math">
                    <m:r>
                      <a:rPr lang="en-US" sz="2400" i="1" dirty="0" smtClean="0">
                        <a:latin typeface="Cambria Math" panose="02040503050406030204" pitchFamily="18" charset="0"/>
                      </a:rPr>
                      <m:t>𝑘</m:t>
                    </m:r>
                  </m:oMath>
                </a14:m>
                <a:r>
                  <a:rPr lang="en-US" sz="2400" dirty="0"/>
                  <a:t>, </a:t>
                </a:r>
                <a:r>
                  <a:rPr lang="en-US" sz="2400" dirty="0" err="1"/>
                  <a:t>proc</a:t>
                </a:r>
                <a:r>
                  <a:rPr lang="en-US" sz="2400" dirty="0"/>
                  <a:t> </a:t>
                </a:r>
                <a14:m>
                  <m:oMath xmlns:m="http://schemas.openxmlformats.org/officeDocument/2006/math">
                    <m:r>
                      <a:rPr lang="en-US" sz="2400" i="1" dirty="0" smtClean="0">
                        <a:latin typeface="Cambria Math" panose="02040503050406030204" pitchFamily="18" charset="0"/>
                      </a:rPr>
                      <m:t>𝑖</m:t>
                    </m:r>
                    <m:r>
                      <a:rPr lang="en-US" sz="2400" i="1" dirty="0">
                        <a:latin typeface="Cambria Math" panose="02040503050406030204" pitchFamily="18" charset="0"/>
                      </a:rPr>
                      <m:t>=2</m:t>
                    </m:r>
                    <m:r>
                      <a:rPr lang="en-US" sz="2400" i="1" baseline="30000" dirty="0">
                        <a:latin typeface="Cambria Math" panose="02040503050406030204" pitchFamily="18" charset="0"/>
                      </a:rPr>
                      <m:t>𝑘</m:t>
                    </m:r>
                  </m:oMath>
                </a14:m>
                <a:r>
                  <a:rPr lang="en-US" sz="2400" dirty="0"/>
                  <a:t> sets a flag for </a:t>
                </a:r>
                <a:r>
                  <a:rPr lang="en-US" sz="2400" dirty="0" err="1"/>
                  <a:t>proc</a:t>
                </a:r>
                <a14:m>
                  <m:oMath xmlns:m="http://schemas.openxmlformats.org/officeDocument/2006/math">
                    <m:r>
                      <a:rPr lang="en-US" sz="2400" i="1" dirty="0" smtClean="0">
                        <a:latin typeface="Cambria Math" panose="02040503050406030204" pitchFamily="18" charset="0"/>
                      </a:rPr>
                      <m:t> </m:t>
                    </m:r>
                    <m:r>
                      <a:rPr lang="en-US" sz="2400" i="1" dirty="0" smtClean="0">
                        <a:latin typeface="Cambria Math" panose="02040503050406030204" pitchFamily="18" charset="0"/>
                      </a:rPr>
                      <m:t>𝑗</m:t>
                    </m:r>
                    <m:r>
                      <a:rPr lang="en-US" sz="2400" i="1" dirty="0" smtClean="0">
                        <a:latin typeface="Cambria Math" panose="02040503050406030204" pitchFamily="18" charset="0"/>
                      </a:rPr>
                      <m:t>=</m:t>
                    </m:r>
                    <m:r>
                      <a:rPr lang="en-US" sz="2400" i="1" dirty="0" smtClean="0">
                        <a:latin typeface="Cambria Math" panose="02040503050406030204" pitchFamily="18" charset="0"/>
                      </a:rPr>
                      <m:t>𝑖</m:t>
                    </m:r>
                    <m:r>
                      <a:rPr lang="en-US" sz="2400" i="1" dirty="0" smtClean="0">
                        <a:latin typeface="Cambria Math" panose="02040503050406030204" pitchFamily="18" charset="0"/>
                      </a:rPr>
                      <m:t>−2</m:t>
                    </m:r>
                    <m:r>
                      <a:rPr lang="en-US" sz="2400" i="1" baseline="30000" dirty="0">
                        <a:latin typeface="Cambria Math" panose="02040503050406030204" pitchFamily="18" charset="0"/>
                      </a:rPr>
                      <m:t>𝑘</m:t>
                    </m:r>
                  </m:oMath>
                </a14:m>
                <a:endParaRPr lang="en-US" sz="2400" dirty="0"/>
              </a:p>
              <a:p>
                <a:pPr lvl="1">
                  <a:lnSpc>
                    <a:spcPct val="80000"/>
                  </a:lnSpc>
                </a:pPr>
                <a14:m>
                  <m:oMath xmlns:m="http://schemas.openxmlformats.org/officeDocument/2006/math">
                    <m:r>
                      <a:rPr lang="en-US" sz="2000" i="1" dirty="0" smtClean="0">
                        <a:latin typeface="Cambria Math" panose="02040503050406030204" pitchFamily="18" charset="0"/>
                      </a:rPr>
                      <m:t>𝑖</m:t>
                    </m:r>
                  </m:oMath>
                </a14:m>
                <a:r>
                  <a:rPr lang="en-US" sz="2000" dirty="0"/>
                  <a:t> then drops out of tournament and </a:t>
                </a:r>
                <a14:m>
                  <m:oMath xmlns:m="http://schemas.openxmlformats.org/officeDocument/2006/math">
                    <m:r>
                      <a:rPr lang="en-US" sz="2000" i="1" dirty="0" smtClean="0">
                        <a:latin typeface="Cambria Math" panose="02040503050406030204" pitchFamily="18" charset="0"/>
                      </a:rPr>
                      <m:t>𝑗</m:t>
                    </m:r>
                  </m:oMath>
                </a14:m>
                <a:r>
                  <a:rPr lang="en-US" sz="2000" dirty="0"/>
                  <a:t> proceeds in next round</a:t>
                </a:r>
              </a:p>
              <a:p>
                <a:pPr lvl="1">
                  <a:lnSpc>
                    <a:spcPct val="80000"/>
                  </a:lnSpc>
                </a:pPr>
                <a14:m>
                  <m:oMath xmlns:m="http://schemas.openxmlformats.org/officeDocument/2006/math">
                    <m:r>
                      <a:rPr lang="en-US" sz="2000" i="1" dirty="0" smtClean="0">
                        <a:latin typeface="Cambria Math" panose="02040503050406030204" pitchFamily="18" charset="0"/>
                      </a:rPr>
                      <m:t>𝑖</m:t>
                    </m:r>
                  </m:oMath>
                </a14:m>
                <a:r>
                  <a:rPr lang="en-US" sz="2000" i="1" dirty="0"/>
                  <a:t> </a:t>
                </a:r>
                <a:r>
                  <a:rPr lang="en-US" sz="2000" dirty="0"/>
                  <a:t>waits for signal from partner to wakeup</a:t>
                </a:r>
              </a:p>
              <a:p>
                <a:pPr lvl="2">
                  <a:lnSpc>
                    <a:spcPct val="80000"/>
                  </a:lnSpc>
                </a:pPr>
                <a:r>
                  <a:rPr lang="en-US" sz="2000" dirty="0"/>
                  <a:t>Or, on coherent machines, can wait for global flag</a:t>
                </a:r>
              </a:p>
            </p:txBody>
          </p:sp>
        </mc:Choice>
        <mc:Fallback xmlns="">
          <p:sp>
            <p:nvSpPr>
              <p:cNvPr id="327683" name="Rectangle 3"/>
              <p:cNvSpPr>
                <a:spLocks noGrp="1" noRot="1" noChangeAspect="1" noMove="1" noResize="1" noEditPoints="1" noAdjustHandles="1" noChangeArrowheads="1" noChangeShapeType="1" noTextEdit="1"/>
              </p:cNvSpPr>
              <p:nvPr>
                <p:ph idx="1"/>
              </p:nvPr>
            </p:nvSpPr>
            <p:spPr>
              <a:blipFill>
                <a:blip r:embed="rId3"/>
                <a:stretch>
                  <a:fillRect l="-909" t="-2430"/>
                </a:stretch>
              </a:blipFill>
            </p:spPr>
            <p:txBody>
              <a:bodyPr/>
              <a:lstStyle/>
              <a:p>
                <a:r>
                  <a:rPr lang="en-US">
                    <a:noFill/>
                  </a:rPr>
                  <a:t> </a:t>
                </a:r>
              </a:p>
            </p:txBody>
          </p:sp>
        </mc:Fallback>
      </mc:AlternateContent>
    </p:spTree>
    <p:extLst>
      <p:ext uri="{BB962C8B-B14F-4D97-AF65-F5344CB8AC3E}">
        <p14:creationId xmlns:p14="http://schemas.microsoft.com/office/powerpoint/2010/main" val="256980227"/>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EEF385D3-65A0-4EE3-A129-70F22490B619}"/>
              </a:ext>
            </a:extLst>
          </p:cNvPr>
          <p:cNvSpPr/>
          <p:nvPr/>
        </p:nvSpPr>
        <p:spPr>
          <a:xfrm>
            <a:off x="783771" y="1103243"/>
            <a:ext cx="10651253" cy="55688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normAutofit/>
          </a:bodyPr>
          <a:lstStyle/>
          <a:p>
            <a:r>
              <a:rPr lang="en-US" dirty="0"/>
              <a:t>Tournament Barrier with P=8</a:t>
            </a:r>
          </a:p>
        </p:txBody>
      </p:sp>
      <p:sp>
        <p:nvSpPr>
          <p:cNvPr id="12" name="Content Placeholder 11">
            <a:extLst>
              <a:ext uri="{FF2B5EF4-FFF2-40B4-BE49-F238E27FC236}">
                <a16:creationId xmlns:a16="http://schemas.microsoft.com/office/drawing/2014/main" id="{89EE96AA-11F3-4689-8C94-A09A3BCDCD38}"/>
              </a:ext>
            </a:extLst>
          </p:cNvPr>
          <p:cNvSpPr>
            <a:spLocks noGrp="1"/>
          </p:cNvSpPr>
          <p:nvPr>
            <p:ph idx="1"/>
          </p:nvPr>
        </p:nvSpPr>
        <p:spPr/>
        <p:txBody>
          <a:bodyPr/>
          <a:lstStyle/>
          <a:p>
            <a:endParaRPr lang="en-US"/>
          </a:p>
        </p:txBody>
      </p:sp>
      <p:cxnSp>
        <p:nvCxnSpPr>
          <p:cNvPr id="131" name="Straight Connector 130"/>
          <p:cNvCxnSpPr/>
          <p:nvPr/>
        </p:nvCxnSpPr>
        <p:spPr bwMode="auto">
          <a:xfrm>
            <a:off x="2090020" y="3849257"/>
            <a:ext cx="8013700" cy="0"/>
          </a:xfrm>
          <a:prstGeom prst="line">
            <a:avLst/>
          </a:prstGeom>
          <a:solidFill>
            <a:schemeClr val="bg1"/>
          </a:solidFill>
          <a:ln w="12700" cap="flat" cmpd="sng" algn="ctr">
            <a:solidFill>
              <a:schemeClr val="bg2"/>
            </a:solidFill>
            <a:prstDash val="solid"/>
            <a:round/>
            <a:headEnd type="none" w="med" len="med"/>
            <a:tailEnd type="none" w="med" len="med"/>
          </a:ln>
          <a:effectLst/>
        </p:spPr>
      </p:cxnSp>
      <p:sp>
        <p:nvSpPr>
          <p:cNvPr id="4" name="Freeform 3"/>
          <p:cNvSpPr/>
          <p:nvPr/>
        </p:nvSpPr>
        <p:spPr bwMode="auto">
          <a:xfrm flipV="1">
            <a:off x="2347925"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5" name="Freeform 4"/>
          <p:cNvSpPr/>
          <p:nvPr/>
        </p:nvSpPr>
        <p:spPr bwMode="auto">
          <a:xfrm flipV="1">
            <a:off x="3357924"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6" name="Freeform 5"/>
          <p:cNvSpPr/>
          <p:nvPr/>
        </p:nvSpPr>
        <p:spPr bwMode="auto">
          <a:xfrm flipV="1">
            <a:off x="4367923"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7" name="Freeform 6"/>
          <p:cNvSpPr/>
          <p:nvPr/>
        </p:nvSpPr>
        <p:spPr bwMode="auto">
          <a:xfrm flipV="1">
            <a:off x="5377922"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8" name="Freeform 7"/>
          <p:cNvSpPr/>
          <p:nvPr/>
        </p:nvSpPr>
        <p:spPr bwMode="auto">
          <a:xfrm flipV="1">
            <a:off x="6387921"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9" name="Freeform 8"/>
          <p:cNvSpPr/>
          <p:nvPr/>
        </p:nvSpPr>
        <p:spPr bwMode="auto">
          <a:xfrm flipV="1">
            <a:off x="7397920"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0" name="Freeform 9"/>
          <p:cNvSpPr/>
          <p:nvPr/>
        </p:nvSpPr>
        <p:spPr bwMode="auto">
          <a:xfrm flipV="1">
            <a:off x="8407919"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1" name="Freeform 10"/>
          <p:cNvSpPr/>
          <p:nvPr/>
        </p:nvSpPr>
        <p:spPr bwMode="auto">
          <a:xfrm flipV="1">
            <a:off x="9417920"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3" name="Oval 12"/>
          <p:cNvSpPr/>
          <p:nvPr/>
        </p:nvSpPr>
        <p:spPr bwMode="auto">
          <a:xfrm flipV="1">
            <a:off x="2415823" y="250882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5" name="Oval 14"/>
          <p:cNvSpPr/>
          <p:nvPr/>
        </p:nvSpPr>
        <p:spPr bwMode="auto">
          <a:xfrm flipV="1">
            <a:off x="3425822" y="250882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6" name="Oval 15"/>
          <p:cNvSpPr/>
          <p:nvPr/>
        </p:nvSpPr>
        <p:spPr bwMode="auto">
          <a:xfrm flipV="1">
            <a:off x="4435821" y="250882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7" name="Oval 16"/>
          <p:cNvSpPr/>
          <p:nvPr/>
        </p:nvSpPr>
        <p:spPr bwMode="auto">
          <a:xfrm flipV="1">
            <a:off x="5445820" y="250882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8" name="Oval 17"/>
          <p:cNvSpPr/>
          <p:nvPr/>
        </p:nvSpPr>
        <p:spPr bwMode="auto">
          <a:xfrm flipV="1">
            <a:off x="6455819" y="250882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9" name="Oval 18"/>
          <p:cNvSpPr/>
          <p:nvPr/>
        </p:nvSpPr>
        <p:spPr bwMode="auto">
          <a:xfrm flipV="1">
            <a:off x="7465818" y="250882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0" name="Oval 19"/>
          <p:cNvSpPr/>
          <p:nvPr/>
        </p:nvSpPr>
        <p:spPr bwMode="auto">
          <a:xfrm flipV="1">
            <a:off x="8475817" y="250882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1" name="Oval 20"/>
          <p:cNvSpPr/>
          <p:nvPr/>
        </p:nvSpPr>
        <p:spPr bwMode="auto">
          <a:xfrm flipV="1">
            <a:off x="9485816" y="250882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2" name="Oval 21"/>
          <p:cNvSpPr/>
          <p:nvPr/>
        </p:nvSpPr>
        <p:spPr bwMode="auto">
          <a:xfrm flipV="1">
            <a:off x="2415823" y="2934004"/>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3" name="Oval 22"/>
          <p:cNvSpPr/>
          <p:nvPr/>
        </p:nvSpPr>
        <p:spPr bwMode="auto">
          <a:xfrm flipV="1">
            <a:off x="4435821" y="2934004"/>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4" name="Oval 23"/>
          <p:cNvSpPr/>
          <p:nvPr/>
        </p:nvSpPr>
        <p:spPr bwMode="auto">
          <a:xfrm flipV="1">
            <a:off x="6455819" y="2934004"/>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5" name="Oval 24"/>
          <p:cNvSpPr/>
          <p:nvPr/>
        </p:nvSpPr>
        <p:spPr bwMode="auto">
          <a:xfrm flipV="1">
            <a:off x="8475817" y="2934004"/>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6" name="Oval 25"/>
          <p:cNvSpPr/>
          <p:nvPr/>
        </p:nvSpPr>
        <p:spPr bwMode="auto">
          <a:xfrm flipV="1">
            <a:off x="2422903" y="3326733"/>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7" name="Oval 26"/>
          <p:cNvSpPr/>
          <p:nvPr/>
        </p:nvSpPr>
        <p:spPr bwMode="auto">
          <a:xfrm flipV="1">
            <a:off x="6451101" y="3326733"/>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8" name="Oval 27"/>
          <p:cNvSpPr/>
          <p:nvPr/>
        </p:nvSpPr>
        <p:spPr bwMode="auto">
          <a:xfrm flipV="1">
            <a:off x="2422903" y="3722428"/>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51" name="Oval 50"/>
          <p:cNvSpPr/>
          <p:nvPr/>
        </p:nvSpPr>
        <p:spPr bwMode="auto">
          <a:xfrm flipV="1">
            <a:off x="6451101" y="4191510"/>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57" name="Oval 56"/>
          <p:cNvSpPr/>
          <p:nvPr/>
        </p:nvSpPr>
        <p:spPr bwMode="auto">
          <a:xfrm flipV="1">
            <a:off x="4431103" y="4537303"/>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61" name="Oval 60"/>
          <p:cNvSpPr/>
          <p:nvPr/>
        </p:nvSpPr>
        <p:spPr bwMode="auto">
          <a:xfrm flipV="1">
            <a:off x="8471099" y="4537303"/>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64" name="Oval 63"/>
          <p:cNvSpPr/>
          <p:nvPr/>
        </p:nvSpPr>
        <p:spPr bwMode="auto">
          <a:xfrm flipV="1">
            <a:off x="3421104" y="488309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66" name="Oval 65"/>
          <p:cNvSpPr/>
          <p:nvPr/>
        </p:nvSpPr>
        <p:spPr bwMode="auto">
          <a:xfrm flipV="1">
            <a:off x="5441102" y="488309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68" name="Oval 67"/>
          <p:cNvSpPr/>
          <p:nvPr/>
        </p:nvSpPr>
        <p:spPr bwMode="auto">
          <a:xfrm flipV="1">
            <a:off x="7461100" y="488309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70" name="Oval 69"/>
          <p:cNvSpPr/>
          <p:nvPr/>
        </p:nvSpPr>
        <p:spPr bwMode="auto">
          <a:xfrm flipV="1">
            <a:off x="9481098" y="488309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cxnSp>
        <p:nvCxnSpPr>
          <p:cNvPr id="72" name="Straight Arrow Connector 71"/>
          <p:cNvCxnSpPr>
            <a:stCxn id="13" idx="0"/>
            <a:endCxn id="22" idx="4"/>
          </p:cNvCxnSpPr>
          <p:nvPr/>
        </p:nvCxnSpPr>
        <p:spPr bwMode="auto">
          <a:xfrm>
            <a:off x="2538425" y="2739123"/>
            <a:ext cx="0" cy="19488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73" name="Straight Arrow Connector 72"/>
          <p:cNvCxnSpPr>
            <a:stCxn id="22" idx="0"/>
            <a:endCxn id="26" idx="4"/>
          </p:cNvCxnSpPr>
          <p:nvPr/>
        </p:nvCxnSpPr>
        <p:spPr bwMode="auto">
          <a:xfrm>
            <a:off x="2538425" y="3164300"/>
            <a:ext cx="7080" cy="162432"/>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76" name="Straight Arrow Connector 75"/>
          <p:cNvCxnSpPr>
            <a:stCxn id="26" idx="0"/>
            <a:endCxn id="28" idx="4"/>
          </p:cNvCxnSpPr>
          <p:nvPr/>
        </p:nvCxnSpPr>
        <p:spPr bwMode="auto">
          <a:xfrm>
            <a:off x="2545505" y="3557030"/>
            <a:ext cx="0" cy="165399"/>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79" name="Straight Arrow Connector 78"/>
          <p:cNvCxnSpPr>
            <a:stCxn id="15" idx="0"/>
            <a:endCxn id="64" idx="4"/>
          </p:cNvCxnSpPr>
          <p:nvPr/>
        </p:nvCxnSpPr>
        <p:spPr bwMode="auto">
          <a:xfrm flipH="1">
            <a:off x="3543706" y="2739122"/>
            <a:ext cx="4718" cy="2143974"/>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82" name="Straight Arrow Connector 81"/>
          <p:cNvCxnSpPr>
            <a:stCxn id="15" idx="1"/>
            <a:endCxn id="22" idx="5"/>
          </p:cNvCxnSpPr>
          <p:nvPr/>
        </p:nvCxnSpPr>
        <p:spPr bwMode="auto">
          <a:xfrm flipH="1">
            <a:off x="2625118" y="2705395"/>
            <a:ext cx="836612" cy="26233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85" name="Straight Arrow Connector 84"/>
          <p:cNvCxnSpPr>
            <a:stCxn id="23" idx="1"/>
            <a:endCxn id="26" idx="5"/>
          </p:cNvCxnSpPr>
          <p:nvPr/>
        </p:nvCxnSpPr>
        <p:spPr bwMode="auto">
          <a:xfrm flipH="1">
            <a:off x="2632199" y="3130574"/>
            <a:ext cx="1839531" cy="229885"/>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88" name="Straight Arrow Connector 87"/>
          <p:cNvCxnSpPr>
            <a:stCxn id="27" idx="1"/>
            <a:endCxn id="28" idx="5"/>
          </p:cNvCxnSpPr>
          <p:nvPr/>
        </p:nvCxnSpPr>
        <p:spPr bwMode="auto">
          <a:xfrm flipH="1">
            <a:off x="2632199" y="3523302"/>
            <a:ext cx="3854811" cy="232852"/>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91" name="Straight Arrow Connector 90"/>
          <p:cNvCxnSpPr>
            <a:stCxn id="17" idx="1"/>
            <a:endCxn id="23" idx="5"/>
          </p:cNvCxnSpPr>
          <p:nvPr/>
        </p:nvCxnSpPr>
        <p:spPr bwMode="auto">
          <a:xfrm flipH="1">
            <a:off x="4645116" y="2705395"/>
            <a:ext cx="836612" cy="26233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94" name="Straight Arrow Connector 93"/>
          <p:cNvCxnSpPr>
            <a:stCxn id="19" idx="1"/>
            <a:endCxn id="24" idx="5"/>
          </p:cNvCxnSpPr>
          <p:nvPr/>
        </p:nvCxnSpPr>
        <p:spPr bwMode="auto">
          <a:xfrm flipH="1">
            <a:off x="6665114" y="2705395"/>
            <a:ext cx="836612" cy="26233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97" name="Straight Arrow Connector 96"/>
          <p:cNvCxnSpPr>
            <a:stCxn id="21" idx="1"/>
            <a:endCxn id="25" idx="5"/>
          </p:cNvCxnSpPr>
          <p:nvPr/>
        </p:nvCxnSpPr>
        <p:spPr bwMode="auto">
          <a:xfrm flipH="1">
            <a:off x="8685112" y="2705395"/>
            <a:ext cx="836612" cy="26233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00" name="Straight Arrow Connector 99"/>
          <p:cNvCxnSpPr>
            <a:stCxn id="25" idx="1"/>
            <a:endCxn id="27" idx="5"/>
          </p:cNvCxnSpPr>
          <p:nvPr/>
        </p:nvCxnSpPr>
        <p:spPr bwMode="auto">
          <a:xfrm flipH="1">
            <a:off x="6660397" y="3130574"/>
            <a:ext cx="1851329" cy="229885"/>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03" name="Straight Arrow Connector 102"/>
          <p:cNvCxnSpPr>
            <a:stCxn id="28" idx="7"/>
            <a:endCxn id="51" idx="3"/>
          </p:cNvCxnSpPr>
          <p:nvPr/>
        </p:nvCxnSpPr>
        <p:spPr bwMode="auto">
          <a:xfrm>
            <a:off x="2632199" y="3918998"/>
            <a:ext cx="3854811" cy="306238"/>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06" name="Straight Arrow Connector 105"/>
          <p:cNvCxnSpPr>
            <a:stCxn id="28" idx="7"/>
            <a:endCxn id="57" idx="3"/>
          </p:cNvCxnSpPr>
          <p:nvPr/>
        </p:nvCxnSpPr>
        <p:spPr bwMode="auto">
          <a:xfrm>
            <a:off x="2632199" y="3918999"/>
            <a:ext cx="1834813" cy="652031"/>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09" name="Straight Arrow Connector 108"/>
          <p:cNvCxnSpPr>
            <a:stCxn id="28" idx="7"/>
            <a:endCxn id="64" idx="3"/>
          </p:cNvCxnSpPr>
          <p:nvPr/>
        </p:nvCxnSpPr>
        <p:spPr bwMode="auto">
          <a:xfrm>
            <a:off x="2632198" y="3918998"/>
            <a:ext cx="824814" cy="99782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15" name="Straight Arrow Connector 114"/>
          <p:cNvCxnSpPr>
            <a:stCxn id="51" idx="7"/>
            <a:endCxn id="61" idx="3"/>
          </p:cNvCxnSpPr>
          <p:nvPr/>
        </p:nvCxnSpPr>
        <p:spPr bwMode="auto">
          <a:xfrm>
            <a:off x="6660397" y="4388081"/>
            <a:ext cx="1846611" cy="182949"/>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19" name="Straight Arrow Connector 118"/>
          <p:cNvCxnSpPr>
            <a:stCxn id="51" idx="7"/>
            <a:endCxn id="68" idx="3"/>
          </p:cNvCxnSpPr>
          <p:nvPr/>
        </p:nvCxnSpPr>
        <p:spPr bwMode="auto">
          <a:xfrm>
            <a:off x="6660396" y="4388080"/>
            <a:ext cx="836612" cy="528742"/>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22" name="Straight Arrow Connector 121"/>
          <p:cNvCxnSpPr>
            <a:stCxn id="61" idx="7"/>
            <a:endCxn id="70" idx="3"/>
          </p:cNvCxnSpPr>
          <p:nvPr/>
        </p:nvCxnSpPr>
        <p:spPr bwMode="auto">
          <a:xfrm>
            <a:off x="8680394" y="4733874"/>
            <a:ext cx="836612" cy="182949"/>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25" name="Straight Arrow Connector 124"/>
          <p:cNvCxnSpPr>
            <a:stCxn id="57" idx="7"/>
            <a:endCxn id="66" idx="3"/>
          </p:cNvCxnSpPr>
          <p:nvPr/>
        </p:nvCxnSpPr>
        <p:spPr bwMode="auto">
          <a:xfrm>
            <a:off x="4640398" y="4733874"/>
            <a:ext cx="836612" cy="182949"/>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36" name="Straight Arrow Connector 135"/>
          <p:cNvCxnSpPr>
            <a:stCxn id="28" idx="0"/>
          </p:cNvCxnSpPr>
          <p:nvPr/>
        </p:nvCxnSpPr>
        <p:spPr bwMode="auto">
          <a:xfrm flipH="1">
            <a:off x="2545505" y="3952725"/>
            <a:ext cx="1" cy="1435075"/>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40" name="Straight Arrow Connector 139"/>
          <p:cNvCxnSpPr>
            <a:stCxn id="64" idx="0"/>
          </p:cNvCxnSpPr>
          <p:nvPr/>
        </p:nvCxnSpPr>
        <p:spPr bwMode="auto">
          <a:xfrm flipH="1">
            <a:off x="3543706" y="5113393"/>
            <a:ext cx="1" cy="274407"/>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43" name="Straight Arrow Connector 142"/>
          <p:cNvCxnSpPr>
            <a:stCxn id="16" idx="0"/>
            <a:endCxn id="23" idx="4"/>
          </p:cNvCxnSpPr>
          <p:nvPr/>
        </p:nvCxnSpPr>
        <p:spPr bwMode="auto">
          <a:xfrm>
            <a:off x="4558423" y="2739123"/>
            <a:ext cx="0" cy="19488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46" name="Straight Arrow Connector 145"/>
          <p:cNvCxnSpPr>
            <a:stCxn id="18" idx="0"/>
            <a:endCxn id="24" idx="4"/>
          </p:cNvCxnSpPr>
          <p:nvPr/>
        </p:nvCxnSpPr>
        <p:spPr bwMode="auto">
          <a:xfrm>
            <a:off x="6578421" y="2739123"/>
            <a:ext cx="0" cy="19488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49" name="Straight Arrow Connector 148"/>
          <p:cNvCxnSpPr>
            <a:stCxn id="20" idx="0"/>
            <a:endCxn id="25" idx="4"/>
          </p:cNvCxnSpPr>
          <p:nvPr/>
        </p:nvCxnSpPr>
        <p:spPr bwMode="auto">
          <a:xfrm>
            <a:off x="8598419" y="2739123"/>
            <a:ext cx="0" cy="19488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52" name="Straight Arrow Connector 151"/>
          <p:cNvCxnSpPr>
            <a:stCxn id="23" idx="0"/>
            <a:endCxn id="57" idx="4"/>
          </p:cNvCxnSpPr>
          <p:nvPr/>
        </p:nvCxnSpPr>
        <p:spPr bwMode="auto">
          <a:xfrm flipH="1">
            <a:off x="4553705" y="3164300"/>
            <a:ext cx="4718" cy="1373002"/>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55" name="Straight Arrow Connector 154"/>
          <p:cNvCxnSpPr>
            <a:stCxn id="27" idx="0"/>
            <a:endCxn id="51" idx="4"/>
          </p:cNvCxnSpPr>
          <p:nvPr/>
        </p:nvCxnSpPr>
        <p:spPr bwMode="auto">
          <a:xfrm>
            <a:off x="6573703" y="3557029"/>
            <a:ext cx="0" cy="634480"/>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58" name="Straight Arrow Connector 157"/>
          <p:cNvCxnSpPr>
            <a:stCxn id="25" idx="0"/>
            <a:endCxn id="61" idx="4"/>
          </p:cNvCxnSpPr>
          <p:nvPr/>
        </p:nvCxnSpPr>
        <p:spPr bwMode="auto">
          <a:xfrm flipH="1">
            <a:off x="8593701" y="3164300"/>
            <a:ext cx="4718" cy="1373002"/>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61" name="Straight Arrow Connector 160"/>
          <p:cNvCxnSpPr>
            <a:stCxn id="21" idx="0"/>
            <a:endCxn id="70" idx="4"/>
          </p:cNvCxnSpPr>
          <p:nvPr/>
        </p:nvCxnSpPr>
        <p:spPr bwMode="auto">
          <a:xfrm flipH="1">
            <a:off x="9603700" y="2739122"/>
            <a:ext cx="4718" cy="2143974"/>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64" name="Straight Arrow Connector 163"/>
          <p:cNvCxnSpPr>
            <a:stCxn id="19" idx="0"/>
            <a:endCxn id="68" idx="4"/>
          </p:cNvCxnSpPr>
          <p:nvPr/>
        </p:nvCxnSpPr>
        <p:spPr bwMode="auto">
          <a:xfrm flipH="1">
            <a:off x="7583702" y="2739122"/>
            <a:ext cx="4718" cy="2143974"/>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67" name="Straight Arrow Connector 166"/>
          <p:cNvCxnSpPr>
            <a:stCxn id="17" idx="0"/>
            <a:endCxn id="66" idx="4"/>
          </p:cNvCxnSpPr>
          <p:nvPr/>
        </p:nvCxnSpPr>
        <p:spPr bwMode="auto">
          <a:xfrm flipH="1">
            <a:off x="5563704" y="2739122"/>
            <a:ext cx="4718" cy="2143974"/>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70" name="Straight Arrow Connector 169"/>
          <p:cNvCxnSpPr>
            <a:stCxn id="24" idx="0"/>
            <a:endCxn id="27" idx="4"/>
          </p:cNvCxnSpPr>
          <p:nvPr/>
        </p:nvCxnSpPr>
        <p:spPr bwMode="auto">
          <a:xfrm flipH="1">
            <a:off x="6573703" y="3164300"/>
            <a:ext cx="4718" cy="162432"/>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73" name="Straight Arrow Connector 172"/>
          <p:cNvCxnSpPr>
            <a:stCxn id="66" idx="0"/>
          </p:cNvCxnSpPr>
          <p:nvPr/>
        </p:nvCxnSpPr>
        <p:spPr bwMode="auto">
          <a:xfrm flipH="1">
            <a:off x="5558986" y="5113393"/>
            <a:ext cx="4719" cy="274407"/>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76" name="Straight Arrow Connector 175"/>
          <p:cNvCxnSpPr>
            <a:stCxn id="57" idx="0"/>
          </p:cNvCxnSpPr>
          <p:nvPr/>
        </p:nvCxnSpPr>
        <p:spPr bwMode="auto">
          <a:xfrm flipH="1">
            <a:off x="4548987" y="4767599"/>
            <a:ext cx="4719" cy="624824"/>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79" name="Straight Arrow Connector 178"/>
          <p:cNvCxnSpPr>
            <a:stCxn id="68" idx="0"/>
          </p:cNvCxnSpPr>
          <p:nvPr/>
        </p:nvCxnSpPr>
        <p:spPr bwMode="auto">
          <a:xfrm>
            <a:off x="7583702" y="5113393"/>
            <a:ext cx="0" cy="25908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82" name="Straight Arrow Connector 181"/>
          <p:cNvCxnSpPr>
            <a:stCxn id="70" idx="0"/>
          </p:cNvCxnSpPr>
          <p:nvPr/>
        </p:nvCxnSpPr>
        <p:spPr bwMode="auto">
          <a:xfrm>
            <a:off x="9603700" y="5113393"/>
            <a:ext cx="0" cy="23329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85" name="Straight Arrow Connector 184"/>
          <p:cNvCxnSpPr>
            <a:stCxn id="61" idx="0"/>
          </p:cNvCxnSpPr>
          <p:nvPr/>
        </p:nvCxnSpPr>
        <p:spPr bwMode="auto">
          <a:xfrm>
            <a:off x="8593702" y="4767600"/>
            <a:ext cx="4717" cy="588183"/>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88" name="Straight Arrow Connector 187"/>
          <p:cNvCxnSpPr>
            <a:stCxn id="51" idx="0"/>
          </p:cNvCxnSpPr>
          <p:nvPr/>
        </p:nvCxnSpPr>
        <p:spPr bwMode="auto">
          <a:xfrm flipH="1">
            <a:off x="6568985" y="4421806"/>
            <a:ext cx="4719" cy="959932"/>
          </a:xfrm>
          <a:prstGeom prst="straightConnector1">
            <a:avLst/>
          </a:prstGeom>
          <a:solidFill>
            <a:schemeClr val="bg1"/>
          </a:solidFill>
          <a:ln w="25400" cap="flat" cmpd="sng" algn="ctr">
            <a:solidFill>
              <a:schemeClr val="bg2"/>
            </a:solidFill>
            <a:prstDash val="solid"/>
            <a:round/>
            <a:headEnd type="none" w="med" len="med"/>
            <a:tailEnd type="triangle"/>
          </a:ln>
          <a:effectLst/>
        </p:spPr>
      </p:cxnSp>
      <p:sp>
        <p:nvSpPr>
          <p:cNvPr id="192" name="Freeform 191"/>
          <p:cNvSpPr/>
          <p:nvPr/>
        </p:nvSpPr>
        <p:spPr bwMode="auto">
          <a:xfrm flipV="1">
            <a:off x="2347925" y="5505866"/>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93" name="Freeform 192"/>
          <p:cNvSpPr/>
          <p:nvPr/>
        </p:nvSpPr>
        <p:spPr bwMode="auto">
          <a:xfrm flipV="1">
            <a:off x="3357924" y="5505866"/>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94" name="Freeform 193"/>
          <p:cNvSpPr/>
          <p:nvPr/>
        </p:nvSpPr>
        <p:spPr bwMode="auto">
          <a:xfrm flipV="1">
            <a:off x="4367923" y="5505866"/>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95" name="Freeform 194"/>
          <p:cNvSpPr/>
          <p:nvPr/>
        </p:nvSpPr>
        <p:spPr bwMode="auto">
          <a:xfrm flipV="1">
            <a:off x="5377922" y="5505866"/>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96" name="Freeform 195"/>
          <p:cNvSpPr/>
          <p:nvPr/>
        </p:nvSpPr>
        <p:spPr bwMode="auto">
          <a:xfrm flipV="1">
            <a:off x="6387921" y="5505866"/>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97" name="Freeform 196"/>
          <p:cNvSpPr/>
          <p:nvPr/>
        </p:nvSpPr>
        <p:spPr bwMode="auto">
          <a:xfrm flipV="1">
            <a:off x="7397920" y="5505866"/>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98" name="Freeform 197"/>
          <p:cNvSpPr/>
          <p:nvPr/>
        </p:nvSpPr>
        <p:spPr bwMode="auto">
          <a:xfrm flipV="1">
            <a:off x="8407919" y="5505866"/>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99" name="Freeform 198"/>
          <p:cNvSpPr/>
          <p:nvPr/>
        </p:nvSpPr>
        <p:spPr bwMode="auto">
          <a:xfrm flipV="1">
            <a:off x="9417920" y="5505866"/>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Tree>
    <p:extLst>
      <p:ext uri="{BB962C8B-B14F-4D97-AF65-F5344CB8AC3E}">
        <p14:creationId xmlns:p14="http://schemas.microsoft.com/office/powerpoint/2010/main" val="1184339624"/>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9B6C219-2313-48CB-B8F1-7E772D785592}"/>
              </a:ext>
            </a:extLst>
          </p:cNvPr>
          <p:cNvSpPr/>
          <p:nvPr/>
        </p:nvSpPr>
        <p:spPr>
          <a:xfrm>
            <a:off x="783771" y="1103243"/>
            <a:ext cx="10651253" cy="55688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normAutofit/>
          </a:bodyPr>
          <a:lstStyle/>
          <a:p>
            <a:r>
              <a:rPr lang="en-US" dirty="0"/>
              <a:t>Tournament Barrier with P=8</a:t>
            </a:r>
          </a:p>
        </p:txBody>
      </p:sp>
      <p:sp>
        <p:nvSpPr>
          <p:cNvPr id="3" name="Content Placeholder 2">
            <a:extLst>
              <a:ext uri="{FF2B5EF4-FFF2-40B4-BE49-F238E27FC236}">
                <a16:creationId xmlns:a16="http://schemas.microsoft.com/office/drawing/2014/main" id="{51A857EE-4807-43C5-848A-F17DD249592A}"/>
              </a:ext>
            </a:extLst>
          </p:cNvPr>
          <p:cNvSpPr>
            <a:spLocks noGrp="1"/>
          </p:cNvSpPr>
          <p:nvPr>
            <p:ph idx="1"/>
          </p:nvPr>
        </p:nvSpPr>
        <p:spPr/>
        <p:txBody>
          <a:bodyPr/>
          <a:lstStyle/>
          <a:p>
            <a:endParaRPr lang="en-US"/>
          </a:p>
        </p:txBody>
      </p:sp>
      <p:sp>
        <p:nvSpPr>
          <p:cNvPr id="4" name="Freeform 3"/>
          <p:cNvSpPr/>
          <p:nvPr/>
        </p:nvSpPr>
        <p:spPr bwMode="auto">
          <a:xfrm flipV="1">
            <a:off x="2347925"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5" name="Freeform 4"/>
          <p:cNvSpPr/>
          <p:nvPr/>
        </p:nvSpPr>
        <p:spPr bwMode="auto">
          <a:xfrm flipV="1">
            <a:off x="3357924"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6" name="Freeform 5"/>
          <p:cNvSpPr/>
          <p:nvPr/>
        </p:nvSpPr>
        <p:spPr bwMode="auto">
          <a:xfrm flipV="1">
            <a:off x="4367923"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7" name="Freeform 6"/>
          <p:cNvSpPr/>
          <p:nvPr/>
        </p:nvSpPr>
        <p:spPr bwMode="auto">
          <a:xfrm flipV="1">
            <a:off x="5377922"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8" name="Freeform 7"/>
          <p:cNvSpPr/>
          <p:nvPr/>
        </p:nvSpPr>
        <p:spPr bwMode="auto">
          <a:xfrm flipV="1">
            <a:off x="6387921"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9" name="Freeform 8"/>
          <p:cNvSpPr/>
          <p:nvPr/>
        </p:nvSpPr>
        <p:spPr bwMode="auto">
          <a:xfrm flipV="1">
            <a:off x="7397920"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0" name="Freeform 9"/>
          <p:cNvSpPr/>
          <p:nvPr/>
        </p:nvSpPr>
        <p:spPr bwMode="auto">
          <a:xfrm flipV="1">
            <a:off x="8407919"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1" name="Freeform 10"/>
          <p:cNvSpPr/>
          <p:nvPr/>
        </p:nvSpPr>
        <p:spPr bwMode="auto">
          <a:xfrm flipV="1">
            <a:off x="9417920"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3" name="Oval 12"/>
          <p:cNvSpPr/>
          <p:nvPr/>
        </p:nvSpPr>
        <p:spPr bwMode="auto">
          <a:xfrm flipV="1">
            <a:off x="2415823" y="250882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5" name="Oval 14"/>
          <p:cNvSpPr/>
          <p:nvPr/>
        </p:nvSpPr>
        <p:spPr bwMode="auto">
          <a:xfrm flipV="1">
            <a:off x="3425822" y="250882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6" name="Oval 15"/>
          <p:cNvSpPr/>
          <p:nvPr/>
        </p:nvSpPr>
        <p:spPr bwMode="auto">
          <a:xfrm flipV="1">
            <a:off x="4435821" y="250882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7" name="Oval 16"/>
          <p:cNvSpPr/>
          <p:nvPr/>
        </p:nvSpPr>
        <p:spPr bwMode="auto">
          <a:xfrm flipV="1">
            <a:off x="5445820" y="250882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8" name="Oval 17"/>
          <p:cNvSpPr/>
          <p:nvPr/>
        </p:nvSpPr>
        <p:spPr bwMode="auto">
          <a:xfrm flipV="1">
            <a:off x="6455819" y="250882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9" name="Oval 18"/>
          <p:cNvSpPr/>
          <p:nvPr/>
        </p:nvSpPr>
        <p:spPr bwMode="auto">
          <a:xfrm flipV="1">
            <a:off x="7465818" y="250882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0" name="Oval 19"/>
          <p:cNvSpPr/>
          <p:nvPr/>
        </p:nvSpPr>
        <p:spPr bwMode="auto">
          <a:xfrm flipV="1">
            <a:off x="8475817" y="250882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1" name="Oval 20"/>
          <p:cNvSpPr/>
          <p:nvPr/>
        </p:nvSpPr>
        <p:spPr bwMode="auto">
          <a:xfrm flipV="1">
            <a:off x="9485816" y="250882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cxnSp>
        <p:nvCxnSpPr>
          <p:cNvPr id="201" name="Straight Connector 200"/>
          <p:cNvCxnSpPr/>
          <p:nvPr/>
        </p:nvCxnSpPr>
        <p:spPr bwMode="auto">
          <a:xfrm>
            <a:off x="2090020" y="3849257"/>
            <a:ext cx="8013700" cy="0"/>
          </a:xfrm>
          <a:prstGeom prst="line">
            <a:avLst/>
          </a:prstGeom>
          <a:solidFill>
            <a:schemeClr val="bg1"/>
          </a:solidFill>
          <a:ln w="12700" cap="flat" cmpd="sng" algn="ctr">
            <a:solidFill>
              <a:schemeClr val="bg2"/>
            </a:solidFill>
            <a:prstDash val="solid"/>
            <a:round/>
            <a:headEnd type="none" w="med" len="med"/>
            <a:tailEnd type="none" w="med" len="med"/>
          </a:ln>
          <a:effectLst/>
        </p:spPr>
      </p:cxnSp>
    </p:spTree>
    <p:extLst>
      <p:ext uri="{BB962C8B-B14F-4D97-AF65-F5344CB8AC3E}">
        <p14:creationId xmlns:p14="http://schemas.microsoft.com/office/powerpoint/2010/main" val="2203419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Software reorders too!</a:t>
            </a:r>
          </a:p>
        </p:txBody>
      </p:sp>
      <p:sp>
        <p:nvSpPr>
          <p:cNvPr id="3" name="Content Placeholder 2"/>
          <p:cNvSpPr>
            <a:spLocks noGrp="1"/>
          </p:cNvSpPr>
          <p:nvPr>
            <p:ph idx="1"/>
          </p:nvPr>
        </p:nvSpPr>
        <p:spPr/>
        <p:txBody>
          <a:bodyPr/>
          <a:lstStyle/>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r>
              <a:rPr lang="en-US" dirty="0"/>
              <a:t>Compiler can reorder/remove memory operations unless made aware of memory model</a:t>
            </a:r>
          </a:p>
          <a:p>
            <a:pPr lvl="1"/>
            <a:r>
              <a:rPr lang="en-US" dirty="0"/>
              <a:t>Instruction scheduling, move loads before stores if to different address</a:t>
            </a:r>
          </a:p>
          <a:p>
            <a:pPr lvl="1"/>
            <a:r>
              <a:rPr lang="en-US" dirty="0"/>
              <a:t>Register allocation, cache load value in register, don’t check memory</a:t>
            </a:r>
          </a:p>
          <a:p>
            <a:pPr marL="0" indent="0">
              <a:buNone/>
            </a:pPr>
            <a:endParaRPr lang="en-US" dirty="0"/>
          </a:p>
          <a:p>
            <a:pPr marL="0" indent="0">
              <a:buNone/>
            </a:pPr>
            <a:r>
              <a:rPr lang="en-US" dirty="0"/>
              <a:t>Prohibiting these optimizations would result in very poor performance</a:t>
            </a:r>
          </a:p>
        </p:txBody>
      </p:sp>
      <p:sp>
        <p:nvSpPr>
          <p:cNvPr id="5" name="TextBox 4"/>
          <p:cNvSpPr txBox="1"/>
          <p:nvPr/>
        </p:nvSpPr>
        <p:spPr>
          <a:xfrm>
            <a:off x="2590800" y="1478340"/>
            <a:ext cx="3124200" cy="923330"/>
          </a:xfrm>
          <a:prstGeom prst="rect">
            <a:avLst/>
          </a:prstGeom>
          <a:noFill/>
        </p:spPr>
        <p:txBody>
          <a:bodyPr wrap="square" rtlCol="0">
            <a:spAutoFit/>
          </a:bodyPr>
          <a:lstStyle/>
          <a:p>
            <a:r>
              <a:rPr lang="en-US" b="1" dirty="0">
                <a:latin typeface="Courier New"/>
                <a:cs typeface="Courier New"/>
              </a:rPr>
              <a:t>//Producer code</a:t>
            </a:r>
          </a:p>
          <a:p>
            <a:r>
              <a:rPr lang="en-US" b="1" dirty="0">
                <a:latin typeface="Courier New"/>
                <a:cs typeface="Courier New"/>
              </a:rPr>
              <a:t>*</a:t>
            </a:r>
            <a:r>
              <a:rPr lang="en-US" b="1" dirty="0" err="1">
                <a:latin typeface="Courier New"/>
                <a:cs typeface="Courier New"/>
              </a:rPr>
              <a:t>datap</a:t>
            </a:r>
            <a:r>
              <a:rPr lang="en-US" b="1" dirty="0">
                <a:latin typeface="Courier New"/>
                <a:cs typeface="Courier New"/>
              </a:rPr>
              <a:t> = x/y;</a:t>
            </a:r>
          </a:p>
          <a:p>
            <a:r>
              <a:rPr lang="en-US" b="1" dirty="0">
                <a:latin typeface="Courier New"/>
                <a:cs typeface="Courier New"/>
              </a:rPr>
              <a:t>*</a:t>
            </a:r>
            <a:r>
              <a:rPr lang="en-US" b="1" dirty="0" err="1">
                <a:latin typeface="Courier New"/>
                <a:cs typeface="Courier New"/>
              </a:rPr>
              <a:t>flagp</a:t>
            </a:r>
            <a:r>
              <a:rPr lang="en-US" b="1" dirty="0">
                <a:latin typeface="Courier New"/>
                <a:cs typeface="Courier New"/>
              </a:rPr>
              <a:t> = 1;</a:t>
            </a:r>
          </a:p>
        </p:txBody>
      </p:sp>
      <p:sp>
        <p:nvSpPr>
          <p:cNvPr id="6" name="TextBox 5"/>
          <p:cNvSpPr txBox="1"/>
          <p:nvPr/>
        </p:nvSpPr>
        <p:spPr>
          <a:xfrm>
            <a:off x="6553200" y="1478341"/>
            <a:ext cx="3200400" cy="1200329"/>
          </a:xfrm>
          <a:prstGeom prst="rect">
            <a:avLst/>
          </a:prstGeom>
          <a:noFill/>
        </p:spPr>
        <p:txBody>
          <a:bodyPr wrap="square" rtlCol="0">
            <a:spAutoFit/>
          </a:bodyPr>
          <a:lstStyle/>
          <a:p>
            <a:r>
              <a:rPr lang="en-US" b="1" dirty="0">
                <a:latin typeface="Courier New"/>
                <a:cs typeface="Courier New"/>
              </a:rPr>
              <a:t>//Consumer code</a:t>
            </a:r>
          </a:p>
          <a:p>
            <a:r>
              <a:rPr lang="en-US" b="1" dirty="0">
                <a:latin typeface="Courier New"/>
                <a:cs typeface="Courier New"/>
              </a:rPr>
              <a:t>while (!*</a:t>
            </a:r>
            <a:r>
              <a:rPr lang="en-US" b="1" dirty="0" err="1">
                <a:latin typeface="Courier New"/>
                <a:cs typeface="Courier New"/>
              </a:rPr>
              <a:t>flagp</a:t>
            </a:r>
            <a:r>
              <a:rPr lang="en-US" b="1" dirty="0">
                <a:latin typeface="Courier New"/>
                <a:cs typeface="Courier New"/>
              </a:rPr>
              <a:t>)</a:t>
            </a:r>
          </a:p>
          <a:p>
            <a:r>
              <a:rPr lang="en-US" b="1" dirty="0">
                <a:latin typeface="Courier New"/>
                <a:cs typeface="Courier New"/>
              </a:rPr>
              <a:t>	;</a:t>
            </a:r>
          </a:p>
          <a:p>
            <a:r>
              <a:rPr lang="en-US" b="1" dirty="0">
                <a:latin typeface="Courier New"/>
                <a:cs typeface="Courier New"/>
              </a:rPr>
              <a:t>d = *</a:t>
            </a:r>
            <a:r>
              <a:rPr lang="en-US" b="1" dirty="0" err="1">
                <a:latin typeface="Courier New"/>
                <a:cs typeface="Courier New"/>
              </a:rPr>
              <a:t>datap</a:t>
            </a:r>
            <a:r>
              <a:rPr lang="en-US" b="1" dirty="0">
                <a:latin typeface="Courier New"/>
                <a:cs typeface="Courier New"/>
              </a:rPr>
              <a:t>;</a:t>
            </a:r>
          </a:p>
        </p:txBody>
      </p:sp>
    </p:spTree>
    <p:extLst>
      <p:ext uri="{BB962C8B-B14F-4D97-AF65-F5344CB8AC3E}">
        <p14:creationId xmlns:p14="http://schemas.microsoft.com/office/powerpoint/2010/main" val="2568502575"/>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Rectangle 32">
            <a:extLst>
              <a:ext uri="{FF2B5EF4-FFF2-40B4-BE49-F238E27FC236}">
                <a16:creationId xmlns:a16="http://schemas.microsoft.com/office/drawing/2014/main" id="{139DF2AF-E2BC-4022-BD3B-F45ED22FA977}"/>
              </a:ext>
            </a:extLst>
          </p:cNvPr>
          <p:cNvSpPr/>
          <p:nvPr/>
        </p:nvSpPr>
        <p:spPr>
          <a:xfrm>
            <a:off x="783771" y="1114603"/>
            <a:ext cx="10651253" cy="55688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normAutofit/>
          </a:bodyPr>
          <a:lstStyle/>
          <a:p>
            <a:r>
              <a:rPr lang="en-US" dirty="0"/>
              <a:t>Tournament Barrier with P=8</a:t>
            </a:r>
          </a:p>
        </p:txBody>
      </p:sp>
      <p:sp>
        <p:nvSpPr>
          <p:cNvPr id="3" name="Content Placeholder 2">
            <a:extLst>
              <a:ext uri="{FF2B5EF4-FFF2-40B4-BE49-F238E27FC236}">
                <a16:creationId xmlns:a16="http://schemas.microsoft.com/office/drawing/2014/main" id="{54C96EEC-225A-4764-AD8B-A81ABFA1A387}"/>
              </a:ext>
            </a:extLst>
          </p:cNvPr>
          <p:cNvSpPr>
            <a:spLocks noGrp="1"/>
          </p:cNvSpPr>
          <p:nvPr>
            <p:ph idx="1"/>
          </p:nvPr>
        </p:nvSpPr>
        <p:spPr/>
        <p:txBody>
          <a:bodyPr/>
          <a:lstStyle/>
          <a:p>
            <a:endParaRPr lang="en-US"/>
          </a:p>
        </p:txBody>
      </p:sp>
      <p:cxnSp>
        <p:nvCxnSpPr>
          <p:cNvPr id="131" name="Straight Connector 130"/>
          <p:cNvCxnSpPr/>
          <p:nvPr/>
        </p:nvCxnSpPr>
        <p:spPr bwMode="auto">
          <a:xfrm>
            <a:off x="2090020" y="3849257"/>
            <a:ext cx="8013700" cy="0"/>
          </a:xfrm>
          <a:prstGeom prst="line">
            <a:avLst/>
          </a:prstGeom>
          <a:solidFill>
            <a:schemeClr val="bg1"/>
          </a:solidFill>
          <a:ln w="12700" cap="flat" cmpd="sng" algn="ctr">
            <a:solidFill>
              <a:schemeClr val="bg2"/>
            </a:solidFill>
            <a:prstDash val="solid"/>
            <a:round/>
            <a:headEnd type="none" w="med" len="med"/>
            <a:tailEnd type="none" w="med" len="med"/>
          </a:ln>
          <a:effectLst/>
        </p:spPr>
      </p:cxnSp>
      <p:sp>
        <p:nvSpPr>
          <p:cNvPr id="4" name="Freeform 3"/>
          <p:cNvSpPr/>
          <p:nvPr/>
        </p:nvSpPr>
        <p:spPr bwMode="auto">
          <a:xfrm flipV="1">
            <a:off x="2347925"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5" name="Freeform 4"/>
          <p:cNvSpPr/>
          <p:nvPr/>
        </p:nvSpPr>
        <p:spPr bwMode="auto">
          <a:xfrm flipV="1">
            <a:off x="3357924"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6" name="Freeform 5"/>
          <p:cNvSpPr/>
          <p:nvPr/>
        </p:nvSpPr>
        <p:spPr bwMode="auto">
          <a:xfrm flipV="1">
            <a:off x="4367923"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7" name="Freeform 6"/>
          <p:cNvSpPr/>
          <p:nvPr/>
        </p:nvSpPr>
        <p:spPr bwMode="auto">
          <a:xfrm flipV="1">
            <a:off x="5377922"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8" name="Freeform 7"/>
          <p:cNvSpPr/>
          <p:nvPr/>
        </p:nvSpPr>
        <p:spPr bwMode="auto">
          <a:xfrm flipV="1">
            <a:off x="6387921"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9" name="Freeform 8"/>
          <p:cNvSpPr/>
          <p:nvPr/>
        </p:nvSpPr>
        <p:spPr bwMode="auto">
          <a:xfrm flipV="1">
            <a:off x="7397920"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0" name="Freeform 9"/>
          <p:cNvSpPr/>
          <p:nvPr/>
        </p:nvSpPr>
        <p:spPr bwMode="auto">
          <a:xfrm flipV="1">
            <a:off x="8407919"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1" name="Freeform 10"/>
          <p:cNvSpPr/>
          <p:nvPr/>
        </p:nvSpPr>
        <p:spPr bwMode="auto">
          <a:xfrm flipV="1">
            <a:off x="9417920"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3" name="Oval 12"/>
          <p:cNvSpPr/>
          <p:nvPr/>
        </p:nvSpPr>
        <p:spPr bwMode="auto">
          <a:xfrm flipV="1">
            <a:off x="2415823" y="250882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5" name="Oval 14"/>
          <p:cNvSpPr/>
          <p:nvPr/>
        </p:nvSpPr>
        <p:spPr bwMode="auto">
          <a:xfrm flipV="1">
            <a:off x="3425822" y="250882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6" name="Oval 15"/>
          <p:cNvSpPr/>
          <p:nvPr/>
        </p:nvSpPr>
        <p:spPr bwMode="auto">
          <a:xfrm flipV="1">
            <a:off x="4435821" y="250882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7" name="Oval 16"/>
          <p:cNvSpPr/>
          <p:nvPr/>
        </p:nvSpPr>
        <p:spPr bwMode="auto">
          <a:xfrm flipV="1">
            <a:off x="5445820" y="250882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8" name="Oval 17"/>
          <p:cNvSpPr/>
          <p:nvPr/>
        </p:nvSpPr>
        <p:spPr bwMode="auto">
          <a:xfrm flipV="1">
            <a:off x="6455819" y="250882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9" name="Oval 18"/>
          <p:cNvSpPr/>
          <p:nvPr/>
        </p:nvSpPr>
        <p:spPr bwMode="auto">
          <a:xfrm flipV="1">
            <a:off x="7465818" y="250882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0" name="Oval 19"/>
          <p:cNvSpPr/>
          <p:nvPr/>
        </p:nvSpPr>
        <p:spPr bwMode="auto">
          <a:xfrm flipV="1">
            <a:off x="8475817" y="250882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1" name="Oval 20"/>
          <p:cNvSpPr/>
          <p:nvPr/>
        </p:nvSpPr>
        <p:spPr bwMode="auto">
          <a:xfrm flipV="1">
            <a:off x="9485816" y="250882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2" name="Oval 21"/>
          <p:cNvSpPr/>
          <p:nvPr/>
        </p:nvSpPr>
        <p:spPr bwMode="auto">
          <a:xfrm flipV="1">
            <a:off x="2415823" y="2934004"/>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3" name="Oval 22"/>
          <p:cNvSpPr/>
          <p:nvPr/>
        </p:nvSpPr>
        <p:spPr bwMode="auto">
          <a:xfrm flipV="1">
            <a:off x="4435821" y="2934004"/>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4" name="Oval 23"/>
          <p:cNvSpPr/>
          <p:nvPr/>
        </p:nvSpPr>
        <p:spPr bwMode="auto">
          <a:xfrm flipV="1">
            <a:off x="6455819" y="2934004"/>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5" name="Oval 24"/>
          <p:cNvSpPr/>
          <p:nvPr/>
        </p:nvSpPr>
        <p:spPr bwMode="auto">
          <a:xfrm flipV="1">
            <a:off x="8475817" y="2934004"/>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cxnSp>
        <p:nvCxnSpPr>
          <p:cNvPr id="72" name="Straight Arrow Connector 71"/>
          <p:cNvCxnSpPr>
            <a:stCxn id="13" idx="0"/>
            <a:endCxn id="22" idx="4"/>
          </p:cNvCxnSpPr>
          <p:nvPr/>
        </p:nvCxnSpPr>
        <p:spPr bwMode="auto">
          <a:xfrm>
            <a:off x="2538425" y="2739123"/>
            <a:ext cx="0" cy="19488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82" name="Straight Arrow Connector 81"/>
          <p:cNvCxnSpPr>
            <a:stCxn id="15" idx="1"/>
            <a:endCxn id="22" idx="5"/>
          </p:cNvCxnSpPr>
          <p:nvPr/>
        </p:nvCxnSpPr>
        <p:spPr bwMode="auto">
          <a:xfrm flipH="1">
            <a:off x="2625118" y="2705395"/>
            <a:ext cx="836612" cy="26233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91" name="Straight Arrow Connector 90"/>
          <p:cNvCxnSpPr>
            <a:stCxn id="17" idx="1"/>
            <a:endCxn id="23" idx="5"/>
          </p:cNvCxnSpPr>
          <p:nvPr/>
        </p:nvCxnSpPr>
        <p:spPr bwMode="auto">
          <a:xfrm flipH="1">
            <a:off x="4645116" y="2705395"/>
            <a:ext cx="836612" cy="26233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94" name="Straight Arrow Connector 93"/>
          <p:cNvCxnSpPr>
            <a:stCxn id="19" idx="1"/>
            <a:endCxn id="24" idx="5"/>
          </p:cNvCxnSpPr>
          <p:nvPr/>
        </p:nvCxnSpPr>
        <p:spPr bwMode="auto">
          <a:xfrm flipH="1">
            <a:off x="6665114" y="2705395"/>
            <a:ext cx="836612" cy="26233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97" name="Straight Arrow Connector 96"/>
          <p:cNvCxnSpPr>
            <a:stCxn id="21" idx="1"/>
            <a:endCxn id="25" idx="5"/>
          </p:cNvCxnSpPr>
          <p:nvPr/>
        </p:nvCxnSpPr>
        <p:spPr bwMode="auto">
          <a:xfrm flipH="1">
            <a:off x="8685112" y="2705395"/>
            <a:ext cx="836612" cy="26233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43" name="Straight Arrow Connector 142"/>
          <p:cNvCxnSpPr>
            <a:stCxn id="16" idx="0"/>
            <a:endCxn id="23" idx="4"/>
          </p:cNvCxnSpPr>
          <p:nvPr/>
        </p:nvCxnSpPr>
        <p:spPr bwMode="auto">
          <a:xfrm>
            <a:off x="4558423" y="2739123"/>
            <a:ext cx="0" cy="19488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46" name="Straight Arrow Connector 145"/>
          <p:cNvCxnSpPr>
            <a:stCxn id="18" idx="0"/>
            <a:endCxn id="24" idx="4"/>
          </p:cNvCxnSpPr>
          <p:nvPr/>
        </p:nvCxnSpPr>
        <p:spPr bwMode="auto">
          <a:xfrm>
            <a:off x="6578421" y="2739123"/>
            <a:ext cx="0" cy="19488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49" name="Straight Arrow Connector 148"/>
          <p:cNvCxnSpPr>
            <a:stCxn id="20" idx="0"/>
            <a:endCxn id="25" idx="4"/>
          </p:cNvCxnSpPr>
          <p:nvPr/>
        </p:nvCxnSpPr>
        <p:spPr bwMode="auto">
          <a:xfrm>
            <a:off x="8598419" y="2739123"/>
            <a:ext cx="0" cy="19488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spTree>
    <p:extLst>
      <p:ext uri="{BB962C8B-B14F-4D97-AF65-F5344CB8AC3E}">
        <p14:creationId xmlns:p14="http://schemas.microsoft.com/office/powerpoint/2010/main" val="2500556712"/>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Rectangle 46">
            <a:extLst>
              <a:ext uri="{FF2B5EF4-FFF2-40B4-BE49-F238E27FC236}">
                <a16:creationId xmlns:a16="http://schemas.microsoft.com/office/drawing/2014/main" id="{0954C24F-05A9-462C-9614-9851AB4C12BE}"/>
              </a:ext>
            </a:extLst>
          </p:cNvPr>
          <p:cNvSpPr/>
          <p:nvPr/>
        </p:nvSpPr>
        <p:spPr>
          <a:xfrm>
            <a:off x="783771" y="1103243"/>
            <a:ext cx="10651253" cy="55688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normAutofit/>
          </a:bodyPr>
          <a:lstStyle/>
          <a:p>
            <a:r>
              <a:rPr lang="en-US" dirty="0"/>
              <a:t>Tournament Barrier with P=8</a:t>
            </a:r>
          </a:p>
        </p:txBody>
      </p:sp>
      <p:sp>
        <p:nvSpPr>
          <p:cNvPr id="3" name="Content Placeholder 2">
            <a:extLst>
              <a:ext uri="{FF2B5EF4-FFF2-40B4-BE49-F238E27FC236}">
                <a16:creationId xmlns:a16="http://schemas.microsoft.com/office/drawing/2014/main" id="{F6053A2A-8A30-43FE-8F56-0185D5FAA024}"/>
              </a:ext>
            </a:extLst>
          </p:cNvPr>
          <p:cNvSpPr>
            <a:spLocks noGrp="1"/>
          </p:cNvSpPr>
          <p:nvPr>
            <p:ph idx="1"/>
          </p:nvPr>
        </p:nvSpPr>
        <p:spPr/>
        <p:txBody>
          <a:bodyPr/>
          <a:lstStyle/>
          <a:p>
            <a:endParaRPr lang="en-US"/>
          </a:p>
        </p:txBody>
      </p:sp>
      <p:cxnSp>
        <p:nvCxnSpPr>
          <p:cNvPr id="131" name="Straight Connector 130"/>
          <p:cNvCxnSpPr/>
          <p:nvPr/>
        </p:nvCxnSpPr>
        <p:spPr bwMode="auto">
          <a:xfrm>
            <a:off x="2090020" y="3849257"/>
            <a:ext cx="8013700" cy="0"/>
          </a:xfrm>
          <a:prstGeom prst="line">
            <a:avLst/>
          </a:prstGeom>
          <a:solidFill>
            <a:schemeClr val="bg1"/>
          </a:solidFill>
          <a:ln w="12700" cap="flat" cmpd="sng" algn="ctr">
            <a:solidFill>
              <a:schemeClr val="bg2"/>
            </a:solidFill>
            <a:prstDash val="solid"/>
            <a:round/>
            <a:headEnd type="none" w="med" len="med"/>
            <a:tailEnd type="none" w="med" len="med"/>
          </a:ln>
          <a:effectLst/>
        </p:spPr>
      </p:cxnSp>
      <p:sp>
        <p:nvSpPr>
          <p:cNvPr id="4" name="Freeform 3"/>
          <p:cNvSpPr/>
          <p:nvPr/>
        </p:nvSpPr>
        <p:spPr bwMode="auto">
          <a:xfrm flipV="1">
            <a:off x="2347925"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5" name="Freeform 4"/>
          <p:cNvSpPr/>
          <p:nvPr/>
        </p:nvSpPr>
        <p:spPr bwMode="auto">
          <a:xfrm flipV="1">
            <a:off x="3357924"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6" name="Freeform 5"/>
          <p:cNvSpPr/>
          <p:nvPr/>
        </p:nvSpPr>
        <p:spPr bwMode="auto">
          <a:xfrm flipV="1">
            <a:off x="4367923"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7" name="Freeform 6"/>
          <p:cNvSpPr/>
          <p:nvPr/>
        </p:nvSpPr>
        <p:spPr bwMode="auto">
          <a:xfrm flipV="1">
            <a:off x="5377922"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8" name="Freeform 7"/>
          <p:cNvSpPr/>
          <p:nvPr/>
        </p:nvSpPr>
        <p:spPr bwMode="auto">
          <a:xfrm flipV="1">
            <a:off x="6387921"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9" name="Freeform 8"/>
          <p:cNvSpPr/>
          <p:nvPr/>
        </p:nvSpPr>
        <p:spPr bwMode="auto">
          <a:xfrm flipV="1">
            <a:off x="7397920"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0" name="Freeform 9"/>
          <p:cNvSpPr/>
          <p:nvPr/>
        </p:nvSpPr>
        <p:spPr bwMode="auto">
          <a:xfrm flipV="1">
            <a:off x="8407919"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1" name="Freeform 10"/>
          <p:cNvSpPr/>
          <p:nvPr/>
        </p:nvSpPr>
        <p:spPr bwMode="auto">
          <a:xfrm flipV="1">
            <a:off x="9417920"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3" name="Oval 12"/>
          <p:cNvSpPr/>
          <p:nvPr/>
        </p:nvSpPr>
        <p:spPr bwMode="auto">
          <a:xfrm flipV="1">
            <a:off x="2415823" y="250882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5" name="Oval 14"/>
          <p:cNvSpPr/>
          <p:nvPr/>
        </p:nvSpPr>
        <p:spPr bwMode="auto">
          <a:xfrm flipV="1">
            <a:off x="3425822" y="250882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6" name="Oval 15"/>
          <p:cNvSpPr/>
          <p:nvPr/>
        </p:nvSpPr>
        <p:spPr bwMode="auto">
          <a:xfrm flipV="1">
            <a:off x="4435821" y="250882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7" name="Oval 16"/>
          <p:cNvSpPr/>
          <p:nvPr/>
        </p:nvSpPr>
        <p:spPr bwMode="auto">
          <a:xfrm flipV="1">
            <a:off x="5445820" y="250882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8" name="Oval 17"/>
          <p:cNvSpPr/>
          <p:nvPr/>
        </p:nvSpPr>
        <p:spPr bwMode="auto">
          <a:xfrm flipV="1">
            <a:off x="6455819" y="250882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9" name="Oval 18"/>
          <p:cNvSpPr/>
          <p:nvPr/>
        </p:nvSpPr>
        <p:spPr bwMode="auto">
          <a:xfrm flipV="1">
            <a:off x="7465818" y="250882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0" name="Oval 19"/>
          <p:cNvSpPr/>
          <p:nvPr/>
        </p:nvSpPr>
        <p:spPr bwMode="auto">
          <a:xfrm flipV="1">
            <a:off x="8475817" y="250882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1" name="Oval 20"/>
          <p:cNvSpPr/>
          <p:nvPr/>
        </p:nvSpPr>
        <p:spPr bwMode="auto">
          <a:xfrm flipV="1">
            <a:off x="9485816" y="250882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2" name="Oval 21"/>
          <p:cNvSpPr/>
          <p:nvPr/>
        </p:nvSpPr>
        <p:spPr bwMode="auto">
          <a:xfrm flipV="1">
            <a:off x="2415823" y="2934004"/>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3" name="Oval 22"/>
          <p:cNvSpPr/>
          <p:nvPr/>
        </p:nvSpPr>
        <p:spPr bwMode="auto">
          <a:xfrm flipV="1">
            <a:off x="4435821" y="2934004"/>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4" name="Oval 23"/>
          <p:cNvSpPr/>
          <p:nvPr/>
        </p:nvSpPr>
        <p:spPr bwMode="auto">
          <a:xfrm flipV="1">
            <a:off x="6455819" y="2934004"/>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5" name="Oval 24"/>
          <p:cNvSpPr/>
          <p:nvPr/>
        </p:nvSpPr>
        <p:spPr bwMode="auto">
          <a:xfrm flipV="1">
            <a:off x="8475817" y="2934004"/>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6" name="Oval 25"/>
          <p:cNvSpPr/>
          <p:nvPr/>
        </p:nvSpPr>
        <p:spPr bwMode="auto">
          <a:xfrm flipV="1">
            <a:off x="2422903" y="3326733"/>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7" name="Oval 26"/>
          <p:cNvSpPr/>
          <p:nvPr/>
        </p:nvSpPr>
        <p:spPr bwMode="auto">
          <a:xfrm flipV="1">
            <a:off x="6451101" y="3326733"/>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64" name="Oval 63"/>
          <p:cNvSpPr/>
          <p:nvPr/>
        </p:nvSpPr>
        <p:spPr bwMode="auto">
          <a:xfrm flipV="1">
            <a:off x="3421104" y="488309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66" name="Oval 65"/>
          <p:cNvSpPr/>
          <p:nvPr/>
        </p:nvSpPr>
        <p:spPr bwMode="auto">
          <a:xfrm flipV="1">
            <a:off x="5441102" y="488309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68" name="Oval 67"/>
          <p:cNvSpPr/>
          <p:nvPr/>
        </p:nvSpPr>
        <p:spPr bwMode="auto">
          <a:xfrm flipV="1">
            <a:off x="7461100" y="488309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70" name="Oval 69"/>
          <p:cNvSpPr/>
          <p:nvPr/>
        </p:nvSpPr>
        <p:spPr bwMode="auto">
          <a:xfrm flipV="1">
            <a:off x="9481098" y="488309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cxnSp>
        <p:nvCxnSpPr>
          <p:cNvPr id="72" name="Straight Arrow Connector 71"/>
          <p:cNvCxnSpPr>
            <a:stCxn id="13" idx="0"/>
            <a:endCxn id="22" idx="4"/>
          </p:cNvCxnSpPr>
          <p:nvPr/>
        </p:nvCxnSpPr>
        <p:spPr bwMode="auto">
          <a:xfrm>
            <a:off x="2538425" y="2739123"/>
            <a:ext cx="0" cy="19488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73" name="Straight Arrow Connector 72"/>
          <p:cNvCxnSpPr>
            <a:stCxn id="22" idx="0"/>
            <a:endCxn id="26" idx="4"/>
          </p:cNvCxnSpPr>
          <p:nvPr/>
        </p:nvCxnSpPr>
        <p:spPr bwMode="auto">
          <a:xfrm>
            <a:off x="2538425" y="3164300"/>
            <a:ext cx="7080" cy="162432"/>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79" name="Straight Arrow Connector 78"/>
          <p:cNvCxnSpPr>
            <a:stCxn id="15" idx="0"/>
            <a:endCxn id="64" idx="4"/>
          </p:cNvCxnSpPr>
          <p:nvPr/>
        </p:nvCxnSpPr>
        <p:spPr bwMode="auto">
          <a:xfrm flipH="1">
            <a:off x="3543706" y="2739122"/>
            <a:ext cx="4718" cy="2143974"/>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82" name="Straight Arrow Connector 81"/>
          <p:cNvCxnSpPr>
            <a:stCxn id="15" idx="1"/>
            <a:endCxn id="22" idx="5"/>
          </p:cNvCxnSpPr>
          <p:nvPr/>
        </p:nvCxnSpPr>
        <p:spPr bwMode="auto">
          <a:xfrm flipH="1">
            <a:off x="2625118" y="2705395"/>
            <a:ext cx="836612" cy="26233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85" name="Straight Arrow Connector 84"/>
          <p:cNvCxnSpPr>
            <a:stCxn id="23" idx="1"/>
            <a:endCxn id="26" idx="5"/>
          </p:cNvCxnSpPr>
          <p:nvPr/>
        </p:nvCxnSpPr>
        <p:spPr bwMode="auto">
          <a:xfrm flipH="1">
            <a:off x="2632199" y="3130574"/>
            <a:ext cx="1839531" cy="229885"/>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91" name="Straight Arrow Connector 90"/>
          <p:cNvCxnSpPr>
            <a:stCxn id="17" idx="1"/>
            <a:endCxn id="23" idx="5"/>
          </p:cNvCxnSpPr>
          <p:nvPr/>
        </p:nvCxnSpPr>
        <p:spPr bwMode="auto">
          <a:xfrm flipH="1">
            <a:off x="4645116" y="2705395"/>
            <a:ext cx="836612" cy="26233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94" name="Straight Arrow Connector 93"/>
          <p:cNvCxnSpPr>
            <a:stCxn id="19" idx="1"/>
            <a:endCxn id="24" idx="5"/>
          </p:cNvCxnSpPr>
          <p:nvPr/>
        </p:nvCxnSpPr>
        <p:spPr bwMode="auto">
          <a:xfrm flipH="1">
            <a:off x="6665114" y="2705395"/>
            <a:ext cx="836612" cy="26233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97" name="Straight Arrow Connector 96"/>
          <p:cNvCxnSpPr>
            <a:stCxn id="21" idx="1"/>
            <a:endCxn id="25" idx="5"/>
          </p:cNvCxnSpPr>
          <p:nvPr/>
        </p:nvCxnSpPr>
        <p:spPr bwMode="auto">
          <a:xfrm flipH="1">
            <a:off x="8685112" y="2705395"/>
            <a:ext cx="836612" cy="26233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00" name="Straight Arrow Connector 99"/>
          <p:cNvCxnSpPr>
            <a:stCxn id="25" idx="1"/>
            <a:endCxn id="27" idx="5"/>
          </p:cNvCxnSpPr>
          <p:nvPr/>
        </p:nvCxnSpPr>
        <p:spPr bwMode="auto">
          <a:xfrm flipH="1">
            <a:off x="6660397" y="3130574"/>
            <a:ext cx="1851329" cy="229885"/>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43" name="Straight Arrow Connector 142"/>
          <p:cNvCxnSpPr>
            <a:stCxn id="16" idx="0"/>
            <a:endCxn id="23" idx="4"/>
          </p:cNvCxnSpPr>
          <p:nvPr/>
        </p:nvCxnSpPr>
        <p:spPr bwMode="auto">
          <a:xfrm>
            <a:off x="4558423" y="2739123"/>
            <a:ext cx="0" cy="19488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46" name="Straight Arrow Connector 145"/>
          <p:cNvCxnSpPr>
            <a:stCxn id="18" idx="0"/>
            <a:endCxn id="24" idx="4"/>
          </p:cNvCxnSpPr>
          <p:nvPr/>
        </p:nvCxnSpPr>
        <p:spPr bwMode="auto">
          <a:xfrm>
            <a:off x="6578421" y="2739123"/>
            <a:ext cx="0" cy="19488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49" name="Straight Arrow Connector 148"/>
          <p:cNvCxnSpPr>
            <a:stCxn id="20" idx="0"/>
            <a:endCxn id="25" idx="4"/>
          </p:cNvCxnSpPr>
          <p:nvPr/>
        </p:nvCxnSpPr>
        <p:spPr bwMode="auto">
          <a:xfrm>
            <a:off x="8598419" y="2739123"/>
            <a:ext cx="0" cy="19488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61" name="Straight Arrow Connector 160"/>
          <p:cNvCxnSpPr>
            <a:stCxn id="21" idx="0"/>
            <a:endCxn id="70" idx="4"/>
          </p:cNvCxnSpPr>
          <p:nvPr/>
        </p:nvCxnSpPr>
        <p:spPr bwMode="auto">
          <a:xfrm flipH="1">
            <a:off x="9603700" y="2739122"/>
            <a:ext cx="4718" cy="2143974"/>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64" name="Straight Arrow Connector 163"/>
          <p:cNvCxnSpPr>
            <a:stCxn id="19" idx="0"/>
            <a:endCxn id="68" idx="4"/>
          </p:cNvCxnSpPr>
          <p:nvPr/>
        </p:nvCxnSpPr>
        <p:spPr bwMode="auto">
          <a:xfrm flipH="1">
            <a:off x="7583702" y="2739122"/>
            <a:ext cx="4718" cy="2143974"/>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67" name="Straight Arrow Connector 166"/>
          <p:cNvCxnSpPr>
            <a:stCxn id="17" idx="0"/>
            <a:endCxn id="66" idx="4"/>
          </p:cNvCxnSpPr>
          <p:nvPr/>
        </p:nvCxnSpPr>
        <p:spPr bwMode="auto">
          <a:xfrm flipH="1">
            <a:off x="5563704" y="2739122"/>
            <a:ext cx="4718" cy="2143974"/>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70" name="Straight Arrow Connector 169"/>
          <p:cNvCxnSpPr>
            <a:stCxn id="24" idx="0"/>
            <a:endCxn id="27" idx="4"/>
          </p:cNvCxnSpPr>
          <p:nvPr/>
        </p:nvCxnSpPr>
        <p:spPr bwMode="auto">
          <a:xfrm flipH="1">
            <a:off x="6573703" y="3164300"/>
            <a:ext cx="4718" cy="162432"/>
          </a:xfrm>
          <a:prstGeom prst="straightConnector1">
            <a:avLst/>
          </a:prstGeom>
          <a:solidFill>
            <a:schemeClr val="bg1"/>
          </a:solidFill>
          <a:ln w="25400" cap="flat" cmpd="sng" algn="ctr">
            <a:solidFill>
              <a:schemeClr val="bg2"/>
            </a:solidFill>
            <a:prstDash val="solid"/>
            <a:round/>
            <a:headEnd type="none" w="med" len="med"/>
            <a:tailEnd type="triangle"/>
          </a:ln>
          <a:effectLst/>
        </p:spPr>
      </p:cxnSp>
    </p:spTree>
    <p:extLst>
      <p:ext uri="{BB962C8B-B14F-4D97-AF65-F5344CB8AC3E}">
        <p14:creationId xmlns:p14="http://schemas.microsoft.com/office/powerpoint/2010/main" val="3507055330"/>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 name="Rectangle 53">
            <a:extLst>
              <a:ext uri="{FF2B5EF4-FFF2-40B4-BE49-F238E27FC236}">
                <a16:creationId xmlns:a16="http://schemas.microsoft.com/office/drawing/2014/main" id="{65809F73-4163-4010-8FB1-4E58F4FCE203}"/>
              </a:ext>
            </a:extLst>
          </p:cNvPr>
          <p:cNvSpPr/>
          <p:nvPr/>
        </p:nvSpPr>
        <p:spPr>
          <a:xfrm>
            <a:off x="783771" y="1103243"/>
            <a:ext cx="10651253" cy="55688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normAutofit/>
          </a:bodyPr>
          <a:lstStyle/>
          <a:p>
            <a:r>
              <a:rPr lang="en-US" dirty="0"/>
              <a:t>Tournament Barrier with P=8</a:t>
            </a:r>
          </a:p>
        </p:txBody>
      </p:sp>
      <p:sp>
        <p:nvSpPr>
          <p:cNvPr id="3" name="Content Placeholder 2">
            <a:extLst>
              <a:ext uri="{FF2B5EF4-FFF2-40B4-BE49-F238E27FC236}">
                <a16:creationId xmlns:a16="http://schemas.microsoft.com/office/drawing/2014/main" id="{A923F7DD-68EE-4A92-9BA7-1D26DFDBACCA}"/>
              </a:ext>
            </a:extLst>
          </p:cNvPr>
          <p:cNvSpPr>
            <a:spLocks noGrp="1"/>
          </p:cNvSpPr>
          <p:nvPr>
            <p:ph idx="1"/>
          </p:nvPr>
        </p:nvSpPr>
        <p:spPr/>
        <p:txBody>
          <a:bodyPr/>
          <a:lstStyle/>
          <a:p>
            <a:endParaRPr lang="en-US"/>
          </a:p>
        </p:txBody>
      </p:sp>
      <p:cxnSp>
        <p:nvCxnSpPr>
          <p:cNvPr id="131" name="Straight Connector 130"/>
          <p:cNvCxnSpPr/>
          <p:nvPr/>
        </p:nvCxnSpPr>
        <p:spPr bwMode="auto">
          <a:xfrm>
            <a:off x="2090020" y="3849257"/>
            <a:ext cx="8013700" cy="0"/>
          </a:xfrm>
          <a:prstGeom prst="line">
            <a:avLst/>
          </a:prstGeom>
          <a:solidFill>
            <a:schemeClr val="bg1"/>
          </a:solidFill>
          <a:ln w="12700" cap="flat" cmpd="sng" algn="ctr">
            <a:solidFill>
              <a:schemeClr val="bg2"/>
            </a:solidFill>
            <a:prstDash val="solid"/>
            <a:round/>
            <a:headEnd type="none" w="med" len="med"/>
            <a:tailEnd type="none" w="med" len="med"/>
          </a:ln>
          <a:effectLst/>
        </p:spPr>
      </p:cxnSp>
      <p:sp>
        <p:nvSpPr>
          <p:cNvPr id="4" name="Freeform 3"/>
          <p:cNvSpPr/>
          <p:nvPr/>
        </p:nvSpPr>
        <p:spPr bwMode="auto">
          <a:xfrm flipV="1">
            <a:off x="2347925"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5" name="Freeform 4"/>
          <p:cNvSpPr/>
          <p:nvPr/>
        </p:nvSpPr>
        <p:spPr bwMode="auto">
          <a:xfrm flipV="1">
            <a:off x="3357924"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6" name="Freeform 5"/>
          <p:cNvSpPr/>
          <p:nvPr/>
        </p:nvSpPr>
        <p:spPr bwMode="auto">
          <a:xfrm flipV="1">
            <a:off x="4367923"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7" name="Freeform 6"/>
          <p:cNvSpPr/>
          <p:nvPr/>
        </p:nvSpPr>
        <p:spPr bwMode="auto">
          <a:xfrm flipV="1">
            <a:off x="5377922"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8" name="Freeform 7"/>
          <p:cNvSpPr/>
          <p:nvPr/>
        </p:nvSpPr>
        <p:spPr bwMode="auto">
          <a:xfrm flipV="1">
            <a:off x="6387921"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9" name="Freeform 8"/>
          <p:cNvSpPr/>
          <p:nvPr/>
        </p:nvSpPr>
        <p:spPr bwMode="auto">
          <a:xfrm flipV="1">
            <a:off x="7397920"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0" name="Freeform 9"/>
          <p:cNvSpPr/>
          <p:nvPr/>
        </p:nvSpPr>
        <p:spPr bwMode="auto">
          <a:xfrm flipV="1">
            <a:off x="8407919"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1" name="Freeform 10"/>
          <p:cNvSpPr/>
          <p:nvPr/>
        </p:nvSpPr>
        <p:spPr bwMode="auto">
          <a:xfrm flipV="1">
            <a:off x="9417920"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3" name="Oval 12"/>
          <p:cNvSpPr/>
          <p:nvPr/>
        </p:nvSpPr>
        <p:spPr bwMode="auto">
          <a:xfrm flipV="1">
            <a:off x="2415823" y="250882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5" name="Oval 14"/>
          <p:cNvSpPr/>
          <p:nvPr/>
        </p:nvSpPr>
        <p:spPr bwMode="auto">
          <a:xfrm flipV="1">
            <a:off x="3425822" y="250882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6" name="Oval 15"/>
          <p:cNvSpPr/>
          <p:nvPr/>
        </p:nvSpPr>
        <p:spPr bwMode="auto">
          <a:xfrm flipV="1">
            <a:off x="4435821" y="250882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7" name="Oval 16"/>
          <p:cNvSpPr/>
          <p:nvPr/>
        </p:nvSpPr>
        <p:spPr bwMode="auto">
          <a:xfrm flipV="1">
            <a:off x="5445820" y="250882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8" name="Oval 17"/>
          <p:cNvSpPr/>
          <p:nvPr/>
        </p:nvSpPr>
        <p:spPr bwMode="auto">
          <a:xfrm flipV="1">
            <a:off x="6455819" y="250882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9" name="Oval 18"/>
          <p:cNvSpPr/>
          <p:nvPr/>
        </p:nvSpPr>
        <p:spPr bwMode="auto">
          <a:xfrm flipV="1">
            <a:off x="7465818" y="250882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0" name="Oval 19"/>
          <p:cNvSpPr/>
          <p:nvPr/>
        </p:nvSpPr>
        <p:spPr bwMode="auto">
          <a:xfrm flipV="1">
            <a:off x="8475817" y="250882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1" name="Oval 20"/>
          <p:cNvSpPr/>
          <p:nvPr/>
        </p:nvSpPr>
        <p:spPr bwMode="auto">
          <a:xfrm flipV="1">
            <a:off x="9485816" y="250882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2" name="Oval 21"/>
          <p:cNvSpPr/>
          <p:nvPr/>
        </p:nvSpPr>
        <p:spPr bwMode="auto">
          <a:xfrm flipV="1">
            <a:off x="2415823" y="2934004"/>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3" name="Oval 22"/>
          <p:cNvSpPr/>
          <p:nvPr/>
        </p:nvSpPr>
        <p:spPr bwMode="auto">
          <a:xfrm flipV="1">
            <a:off x="4435821" y="2934004"/>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4" name="Oval 23"/>
          <p:cNvSpPr/>
          <p:nvPr/>
        </p:nvSpPr>
        <p:spPr bwMode="auto">
          <a:xfrm flipV="1">
            <a:off x="6455819" y="2934004"/>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5" name="Oval 24"/>
          <p:cNvSpPr/>
          <p:nvPr/>
        </p:nvSpPr>
        <p:spPr bwMode="auto">
          <a:xfrm flipV="1">
            <a:off x="8475817" y="2934004"/>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6" name="Oval 25"/>
          <p:cNvSpPr/>
          <p:nvPr/>
        </p:nvSpPr>
        <p:spPr bwMode="auto">
          <a:xfrm flipV="1">
            <a:off x="2422903" y="3326733"/>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7" name="Oval 26"/>
          <p:cNvSpPr/>
          <p:nvPr/>
        </p:nvSpPr>
        <p:spPr bwMode="auto">
          <a:xfrm flipV="1">
            <a:off x="6451101" y="3326733"/>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8" name="Oval 27"/>
          <p:cNvSpPr/>
          <p:nvPr/>
        </p:nvSpPr>
        <p:spPr bwMode="auto">
          <a:xfrm flipV="1">
            <a:off x="2422903" y="3722428"/>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57" name="Oval 56"/>
          <p:cNvSpPr/>
          <p:nvPr/>
        </p:nvSpPr>
        <p:spPr bwMode="auto">
          <a:xfrm flipV="1">
            <a:off x="4431103" y="4537303"/>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61" name="Oval 60"/>
          <p:cNvSpPr/>
          <p:nvPr/>
        </p:nvSpPr>
        <p:spPr bwMode="auto">
          <a:xfrm flipV="1">
            <a:off x="8471099" y="4537303"/>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64" name="Oval 63"/>
          <p:cNvSpPr/>
          <p:nvPr/>
        </p:nvSpPr>
        <p:spPr bwMode="auto">
          <a:xfrm flipV="1">
            <a:off x="3421104" y="488309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66" name="Oval 65"/>
          <p:cNvSpPr/>
          <p:nvPr/>
        </p:nvSpPr>
        <p:spPr bwMode="auto">
          <a:xfrm flipV="1">
            <a:off x="5441102" y="488309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68" name="Oval 67"/>
          <p:cNvSpPr/>
          <p:nvPr/>
        </p:nvSpPr>
        <p:spPr bwMode="auto">
          <a:xfrm flipV="1">
            <a:off x="7461100" y="488309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70" name="Oval 69"/>
          <p:cNvSpPr/>
          <p:nvPr/>
        </p:nvSpPr>
        <p:spPr bwMode="auto">
          <a:xfrm flipV="1">
            <a:off x="9481098" y="488309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cxnSp>
        <p:nvCxnSpPr>
          <p:cNvPr id="72" name="Straight Arrow Connector 71"/>
          <p:cNvCxnSpPr>
            <a:stCxn id="13" idx="0"/>
            <a:endCxn id="22" idx="4"/>
          </p:cNvCxnSpPr>
          <p:nvPr/>
        </p:nvCxnSpPr>
        <p:spPr bwMode="auto">
          <a:xfrm>
            <a:off x="2538425" y="2739123"/>
            <a:ext cx="0" cy="19488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73" name="Straight Arrow Connector 72"/>
          <p:cNvCxnSpPr>
            <a:stCxn id="22" idx="0"/>
            <a:endCxn id="26" idx="4"/>
          </p:cNvCxnSpPr>
          <p:nvPr/>
        </p:nvCxnSpPr>
        <p:spPr bwMode="auto">
          <a:xfrm>
            <a:off x="2538425" y="3164300"/>
            <a:ext cx="7080" cy="162432"/>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76" name="Straight Arrow Connector 75"/>
          <p:cNvCxnSpPr>
            <a:stCxn id="26" idx="0"/>
            <a:endCxn id="28" idx="4"/>
          </p:cNvCxnSpPr>
          <p:nvPr/>
        </p:nvCxnSpPr>
        <p:spPr bwMode="auto">
          <a:xfrm>
            <a:off x="2545505" y="3557030"/>
            <a:ext cx="0" cy="165399"/>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79" name="Straight Arrow Connector 78"/>
          <p:cNvCxnSpPr>
            <a:stCxn id="15" idx="0"/>
            <a:endCxn id="64" idx="4"/>
          </p:cNvCxnSpPr>
          <p:nvPr/>
        </p:nvCxnSpPr>
        <p:spPr bwMode="auto">
          <a:xfrm flipH="1">
            <a:off x="3543706" y="2739122"/>
            <a:ext cx="4718" cy="2143974"/>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82" name="Straight Arrow Connector 81"/>
          <p:cNvCxnSpPr>
            <a:stCxn id="15" idx="1"/>
            <a:endCxn id="22" idx="5"/>
          </p:cNvCxnSpPr>
          <p:nvPr/>
        </p:nvCxnSpPr>
        <p:spPr bwMode="auto">
          <a:xfrm flipH="1">
            <a:off x="2625118" y="2705395"/>
            <a:ext cx="836612" cy="26233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85" name="Straight Arrow Connector 84"/>
          <p:cNvCxnSpPr>
            <a:stCxn id="23" idx="1"/>
            <a:endCxn id="26" idx="5"/>
          </p:cNvCxnSpPr>
          <p:nvPr/>
        </p:nvCxnSpPr>
        <p:spPr bwMode="auto">
          <a:xfrm flipH="1">
            <a:off x="2632199" y="3130574"/>
            <a:ext cx="1839531" cy="229885"/>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88" name="Straight Arrow Connector 87"/>
          <p:cNvCxnSpPr>
            <a:stCxn id="27" idx="1"/>
            <a:endCxn id="28" idx="5"/>
          </p:cNvCxnSpPr>
          <p:nvPr/>
        </p:nvCxnSpPr>
        <p:spPr bwMode="auto">
          <a:xfrm flipH="1">
            <a:off x="2632199" y="3523302"/>
            <a:ext cx="3854811" cy="232852"/>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91" name="Straight Arrow Connector 90"/>
          <p:cNvCxnSpPr>
            <a:stCxn id="17" idx="1"/>
            <a:endCxn id="23" idx="5"/>
          </p:cNvCxnSpPr>
          <p:nvPr/>
        </p:nvCxnSpPr>
        <p:spPr bwMode="auto">
          <a:xfrm flipH="1">
            <a:off x="4645116" y="2705395"/>
            <a:ext cx="836612" cy="26233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94" name="Straight Arrow Connector 93"/>
          <p:cNvCxnSpPr>
            <a:stCxn id="19" idx="1"/>
            <a:endCxn id="24" idx="5"/>
          </p:cNvCxnSpPr>
          <p:nvPr/>
        </p:nvCxnSpPr>
        <p:spPr bwMode="auto">
          <a:xfrm flipH="1">
            <a:off x="6665114" y="2705395"/>
            <a:ext cx="836612" cy="26233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97" name="Straight Arrow Connector 96"/>
          <p:cNvCxnSpPr>
            <a:stCxn id="21" idx="1"/>
            <a:endCxn id="25" idx="5"/>
          </p:cNvCxnSpPr>
          <p:nvPr/>
        </p:nvCxnSpPr>
        <p:spPr bwMode="auto">
          <a:xfrm flipH="1">
            <a:off x="8685112" y="2705395"/>
            <a:ext cx="836612" cy="26233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00" name="Straight Arrow Connector 99"/>
          <p:cNvCxnSpPr>
            <a:stCxn id="25" idx="1"/>
            <a:endCxn id="27" idx="5"/>
          </p:cNvCxnSpPr>
          <p:nvPr/>
        </p:nvCxnSpPr>
        <p:spPr bwMode="auto">
          <a:xfrm flipH="1">
            <a:off x="6660397" y="3130574"/>
            <a:ext cx="1851329" cy="229885"/>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43" name="Straight Arrow Connector 142"/>
          <p:cNvCxnSpPr>
            <a:stCxn id="16" idx="0"/>
            <a:endCxn id="23" idx="4"/>
          </p:cNvCxnSpPr>
          <p:nvPr/>
        </p:nvCxnSpPr>
        <p:spPr bwMode="auto">
          <a:xfrm>
            <a:off x="4558423" y="2739123"/>
            <a:ext cx="0" cy="19488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46" name="Straight Arrow Connector 145"/>
          <p:cNvCxnSpPr>
            <a:stCxn id="18" idx="0"/>
            <a:endCxn id="24" idx="4"/>
          </p:cNvCxnSpPr>
          <p:nvPr/>
        </p:nvCxnSpPr>
        <p:spPr bwMode="auto">
          <a:xfrm>
            <a:off x="6578421" y="2739123"/>
            <a:ext cx="0" cy="19488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49" name="Straight Arrow Connector 148"/>
          <p:cNvCxnSpPr>
            <a:stCxn id="20" idx="0"/>
            <a:endCxn id="25" idx="4"/>
          </p:cNvCxnSpPr>
          <p:nvPr/>
        </p:nvCxnSpPr>
        <p:spPr bwMode="auto">
          <a:xfrm>
            <a:off x="8598419" y="2739123"/>
            <a:ext cx="0" cy="19488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52" name="Straight Arrow Connector 151"/>
          <p:cNvCxnSpPr>
            <a:stCxn id="23" idx="0"/>
            <a:endCxn id="57" idx="4"/>
          </p:cNvCxnSpPr>
          <p:nvPr/>
        </p:nvCxnSpPr>
        <p:spPr bwMode="auto">
          <a:xfrm flipH="1">
            <a:off x="4553705" y="3164300"/>
            <a:ext cx="4718" cy="1373002"/>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58" name="Straight Arrow Connector 157"/>
          <p:cNvCxnSpPr>
            <a:stCxn id="25" idx="0"/>
            <a:endCxn id="61" idx="4"/>
          </p:cNvCxnSpPr>
          <p:nvPr/>
        </p:nvCxnSpPr>
        <p:spPr bwMode="auto">
          <a:xfrm flipH="1">
            <a:off x="8593701" y="3164300"/>
            <a:ext cx="4718" cy="1373002"/>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61" name="Straight Arrow Connector 160"/>
          <p:cNvCxnSpPr>
            <a:stCxn id="21" idx="0"/>
            <a:endCxn id="70" idx="4"/>
          </p:cNvCxnSpPr>
          <p:nvPr/>
        </p:nvCxnSpPr>
        <p:spPr bwMode="auto">
          <a:xfrm flipH="1">
            <a:off x="9603700" y="2739122"/>
            <a:ext cx="4718" cy="2143974"/>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64" name="Straight Arrow Connector 163"/>
          <p:cNvCxnSpPr>
            <a:stCxn id="19" idx="0"/>
            <a:endCxn id="68" idx="4"/>
          </p:cNvCxnSpPr>
          <p:nvPr/>
        </p:nvCxnSpPr>
        <p:spPr bwMode="auto">
          <a:xfrm flipH="1">
            <a:off x="7583702" y="2739122"/>
            <a:ext cx="4718" cy="2143974"/>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67" name="Straight Arrow Connector 166"/>
          <p:cNvCxnSpPr>
            <a:stCxn id="17" idx="0"/>
            <a:endCxn id="66" idx="4"/>
          </p:cNvCxnSpPr>
          <p:nvPr/>
        </p:nvCxnSpPr>
        <p:spPr bwMode="auto">
          <a:xfrm flipH="1">
            <a:off x="5563704" y="2739122"/>
            <a:ext cx="4718" cy="2143974"/>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70" name="Straight Arrow Connector 169"/>
          <p:cNvCxnSpPr>
            <a:stCxn id="24" idx="0"/>
            <a:endCxn id="27" idx="4"/>
          </p:cNvCxnSpPr>
          <p:nvPr/>
        </p:nvCxnSpPr>
        <p:spPr bwMode="auto">
          <a:xfrm flipH="1">
            <a:off x="6573703" y="3164300"/>
            <a:ext cx="4718" cy="162432"/>
          </a:xfrm>
          <a:prstGeom prst="straightConnector1">
            <a:avLst/>
          </a:prstGeom>
          <a:solidFill>
            <a:schemeClr val="bg1"/>
          </a:solidFill>
          <a:ln w="25400" cap="flat" cmpd="sng" algn="ctr">
            <a:solidFill>
              <a:schemeClr val="bg2"/>
            </a:solidFill>
            <a:prstDash val="solid"/>
            <a:round/>
            <a:headEnd type="none" w="med" len="med"/>
            <a:tailEnd type="triangle"/>
          </a:ln>
          <a:effectLst/>
        </p:spPr>
      </p:cxnSp>
    </p:spTree>
    <p:extLst>
      <p:ext uri="{BB962C8B-B14F-4D97-AF65-F5344CB8AC3E}">
        <p14:creationId xmlns:p14="http://schemas.microsoft.com/office/powerpoint/2010/main" val="3913089896"/>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Rectangle 55">
            <a:extLst>
              <a:ext uri="{FF2B5EF4-FFF2-40B4-BE49-F238E27FC236}">
                <a16:creationId xmlns:a16="http://schemas.microsoft.com/office/drawing/2014/main" id="{02F8D369-1CDE-4A8A-82AC-133093914847}"/>
              </a:ext>
            </a:extLst>
          </p:cNvPr>
          <p:cNvSpPr/>
          <p:nvPr/>
        </p:nvSpPr>
        <p:spPr>
          <a:xfrm>
            <a:off x="783771" y="1103243"/>
            <a:ext cx="10651253" cy="55688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normAutofit/>
          </a:bodyPr>
          <a:lstStyle/>
          <a:p>
            <a:r>
              <a:rPr lang="en-US" dirty="0"/>
              <a:t>Tournament Barrier with P=8</a:t>
            </a:r>
          </a:p>
        </p:txBody>
      </p:sp>
      <p:sp>
        <p:nvSpPr>
          <p:cNvPr id="3" name="Content Placeholder 2">
            <a:extLst>
              <a:ext uri="{FF2B5EF4-FFF2-40B4-BE49-F238E27FC236}">
                <a16:creationId xmlns:a16="http://schemas.microsoft.com/office/drawing/2014/main" id="{A4483AF9-5906-4A94-A547-2BE0C79C922A}"/>
              </a:ext>
            </a:extLst>
          </p:cNvPr>
          <p:cNvSpPr>
            <a:spLocks noGrp="1"/>
          </p:cNvSpPr>
          <p:nvPr>
            <p:ph idx="1"/>
          </p:nvPr>
        </p:nvSpPr>
        <p:spPr/>
        <p:txBody>
          <a:bodyPr/>
          <a:lstStyle/>
          <a:p>
            <a:endParaRPr lang="en-US"/>
          </a:p>
        </p:txBody>
      </p:sp>
      <p:cxnSp>
        <p:nvCxnSpPr>
          <p:cNvPr id="131" name="Straight Connector 130"/>
          <p:cNvCxnSpPr/>
          <p:nvPr/>
        </p:nvCxnSpPr>
        <p:spPr bwMode="auto">
          <a:xfrm>
            <a:off x="2090020" y="3849257"/>
            <a:ext cx="8013700" cy="0"/>
          </a:xfrm>
          <a:prstGeom prst="line">
            <a:avLst/>
          </a:prstGeom>
          <a:solidFill>
            <a:schemeClr val="bg1"/>
          </a:solidFill>
          <a:ln w="12700" cap="flat" cmpd="sng" algn="ctr">
            <a:solidFill>
              <a:schemeClr val="bg2"/>
            </a:solidFill>
            <a:prstDash val="solid"/>
            <a:round/>
            <a:headEnd type="none" w="med" len="med"/>
            <a:tailEnd type="none" w="med" len="med"/>
          </a:ln>
          <a:effectLst/>
        </p:spPr>
      </p:cxnSp>
      <p:sp>
        <p:nvSpPr>
          <p:cNvPr id="4" name="Freeform 3"/>
          <p:cNvSpPr/>
          <p:nvPr/>
        </p:nvSpPr>
        <p:spPr bwMode="auto">
          <a:xfrm flipV="1">
            <a:off x="2347925"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5" name="Freeform 4"/>
          <p:cNvSpPr/>
          <p:nvPr/>
        </p:nvSpPr>
        <p:spPr bwMode="auto">
          <a:xfrm flipV="1">
            <a:off x="3357924"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6" name="Freeform 5"/>
          <p:cNvSpPr/>
          <p:nvPr/>
        </p:nvSpPr>
        <p:spPr bwMode="auto">
          <a:xfrm flipV="1">
            <a:off x="4367923"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7" name="Freeform 6"/>
          <p:cNvSpPr/>
          <p:nvPr/>
        </p:nvSpPr>
        <p:spPr bwMode="auto">
          <a:xfrm flipV="1">
            <a:off x="5377922"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8" name="Freeform 7"/>
          <p:cNvSpPr/>
          <p:nvPr/>
        </p:nvSpPr>
        <p:spPr bwMode="auto">
          <a:xfrm flipV="1">
            <a:off x="6387921"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9" name="Freeform 8"/>
          <p:cNvSpPr/>
          <p:nvPr/>
        </p:nvSpPr>
        <p:spPr bwMode="auto">
          <a:xfrm flipV="1">
            <a:off x="7397920"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0" name="Freeform 9"/>
          <p:cNvSpPr/>
          <p:nvPr/>
        </p:nvSpPr>
        <p:spPr bwMode="auto">
          <a:xfrm flipV="1">
            <a:off x="8407919"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1" name="Freeform 10"/>
          <p:cNvSpPr/>
          <p:nvPr/>
        </p:nvSpPr>
        <p:spPr bwMode="auto">
          <a:xfrm flipV="1">
            <a:off x="9417920"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3" name="Oval 12"/>
          <p:cNvSpPr/>
          <p:nvPr/>
        </p:nvSpPr>
        <p:spPr bwMode="auto">
          <a:xfrm flipV="1">
            <a:off x="2415823" y="250882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5" name="Oval 14"/>
          <p:cNvSpPr/>
          <p:nvPr/>
        </p:nvSpPr>
        <p:spPr bwMode="auto">
          <a:xfrm flipV="1">
            <a:off x="3425822" y="250882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6" name="Oval 15"/>
          <p:cNvSpPr/>
          <p:nvPr/>
        </p:nvSpPr>
        <p:spPr bwMode="auto">
          <a:xfrm flipV="1">
            <a:off x="4435821" y="250882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7" name="Oval 16"/>
          <p:cNvSpPr/>
          <p:nvPr/>
        </p:nvSpPr>
        <p:spPr bwMode="auto">
          <a:xfrm flipV="1">
            <a:off x="5445820" y="250882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8" name="Oval 17"/>
          <p:cNvSpPr/>
          <p:nvPr/>
        </p:nvSpPr>
        <p:spPr bwMode="auto">
          <a:xfrm flipV="1">
            <a:off x="6455819" y="250882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9" name="Oval 18"/>
          <p:cNvSpPr/>
          <p:nvPr/>
        </p:nvSpPr>
        <p:spPr bwMode="auto">
          <a:xfrm flipV="1">
            <a:off x="7465818" y="250882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0" name="Oval 19"/>
          <p:cNvSpPr/>
          <p:nvPr/>
        </p:nvSpPr>
        <p:spPr bwMode="auto">
          <a:xfrm flipV="1">
            <a:off x="8475817" y="250882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1" name="Oval 20"/>
          <p:cNvSpPr/>
          <p:nvPr/>
        </p:nvSpPr>
        <p:spPr bwMode="auto">
          <a:xfrm flipV="1">
            <a:off x="9485816" y="250882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2" name="Oval 21"/>
          <p:cNvSpPr/>
          <p:nvPr/>
        </p:nvSpPr>
        <p:spPr bwMode="auto">
          <a:xfrm flipV="1">
            <a:off x="2415823" y="2934004"/>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3" name="Oval 22"/>
          <p:cNvSpPr/>
          <p:nvPr/>
        </p:nvSpPr>
        <p:spPr bwMode="auto">
          <a:xfrm flipV="1">
            <a:off x="4435821" y="2934004"/>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4" name="Oval 23"/>
          <p:cNvSpPr/>
          <p:nvPr/>
        </p:nvSpPr>
        <p:spPr bwMode="auto">
          <a:xfrm flipV="1">
            <a:off x="6455819" y="2934004"/>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5" name="Oval 24"/>
          <p:cNvSpPr/>
          <p:nvPr/>
        </p:nvSpPr>
        <p:spPr bwMode="auto">
          <a:xfrm flipV="1">
            <a:off x="8475817" y="2934004"/>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6" name="Oval 25"/>
          <p:cNvSpPr/>
          <p:nvPr/>
        </p:nvSpPr>
        <p:spPr bwMode="auto">
          <a:xfrm flipV="1">
            <a:off x="2422903" y="3326733"/>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7" name="Oval 26"/>
          <p:cNvSpPr/>
          <p:nvPr/>
        </p:nvSpPr>
        <p:spPr bwMode="auto">
          <a:xfrm flipV="1">
            <a:off x="6451101" y="3326733"/>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8" name="Oval 27"/>
          <p:cNvSpPr/>
          <p:nvPr/>
        </p:nvSpPr>
        <p:spPr bwMode="auto">
          <a:xfrm flipV="1">
            <a:off x="2422903" y="3722428"/>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51" name="Oval 50"/>
          <p:cNvSpPr/>
          <p:nvPr/>
        </p:nvSpPr>
        <p:spPr bwMode="auto">
          <a:xfrm flipV="1">
            <a:off x="6451101" y="4191510"/>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57" name="Oval 56"/>
          <p:cNvSpPr/>
          <p:nvPr/>
        </p:nvSpPr>
        <p:spPr bwMode="auto">
          <a:xfrm flipV="1">
            <a:off x="4431103" y="4537303"/>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61" name="Oval 60"/>
          <p:cNvSpPr/>
          <p:nvPr/>
        </p:nvSpPr>
        <p:spPr bwMode="auto">
          <a:xfrm flipV="1">
            <a:off x="8471099" y="4537303"/>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64" name="Oval 63"/>
          <p:cNvSpPr/>
          <p:nvPr/>
        </p:nvSpPr>
        <p:spPr bwMode="auto">
          <a:xfrm flipV="1">
            <a:off x="3421104" y="488309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66" name="Oval 65"/>
          <p:cNvSpPr/>
          <p:nvPr/>
        </p:nvSpPr>
        <p:spPr bwMode="auto">
          <a:xfrm flipV="1">
            <a:off x="5441102" y="488309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68" name="Oval 67"/>
          <p:cNvSpPr/>
          <p:nvPr/>
        </p:nvSpPr>
        <p:spPr bwMode="auto">
          <a:xfrm flipV="1">
            <a:off x="7461100" y="488309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70" name="Oval 69"/>
          <p:cNvSpPr/>
          <p:nvPr/>
        </p:nvSpPr>
        <p:spPr bwMode="auto">
          <a:xfrm flipV="1">
            <a:off x="9481098" y="488309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cxnSp>
        <p:nvCxnSpPr>
          <p:cNvPr id="72" name="Straight Arrow Connector 71"/>
          <p:cNvCxnSpPr>
            <a:stCxn id="13" idx="0"/>
            <a:endCxn id="22" idx="4"/>
          </p:cNvCxnSpPr>
          <p:nvPr/>
        </p:nvCxnSpPr>
        <p:spPr bwMode="auto">
          <a:xfrm>
            <a:off x="2538425" y="2739123"/>
            <a:ext cx="0" cy="19488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73" name="Straight Arrow Connector 72"/>
          <p:cNvCxnSpPr>
            <a:stCxn id="22" idx="0"/>
            <a:endCxn id="26" idx="4"/>
          </p:cNvCxnSpPr>
          <p:nvPr/>
        </p:nvCxnSpPr>
        <p:spPr bwMode="auto">
          <a:xfrm>
            <a:off x="2538425" y="3164300"/>
            <a:ext cx="7080" cy="162432"/>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76" name="Straight Arrow Connector 75"/>
          <p:cNvCxnSpPr>
            <a:stCxn id="26" idx="0"/>
            <a:endCxn id="28" idx="4"/>
          </p:cNvCxnSpPr>
          <p:nvPr/>
        </p:nvCxnSpPr>
        <p:spPr bwMode="auto">
          <a:xfrm>
            <a:off x="2545505" y="3557030"/>
            <a:ext cx="0" cy="165399"/>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79" name="Straight Arrow Connector 78"/>
          <p:cNvCxnSpPr>
            <a:stCxn id="15" idx="0"/>
            <a:endCxn id="64" idx="4"/>
          </p:cNvCxnSpPr>
          <p:nvPr/>
        </p:nvCxnSpPr>
        <p:spPr bwMode="auto">
          <a:xfrm flipH="1">
            <a:off x="3543706" y="2739122"/>
            <a:ext cx="4718" cy="2143974"/>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82" name="Straight Arrow Connector 81"/>
          <p:cNvCxnSpPr>
            <a:stCxn id="15" idx="1"/>
            <a:endCxn id="22" idx="5"/>
          </p:cNvCxnSpPr>
          <p:nvPr/>
        </p:nvCxnSpPr>
        <p:spPr bwMode="auto">
          <a:xfrm flipH="1">
            <a:off x="2625118" y="2705395"/>
            <a:ext cx="836612" cy="26233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85" name="Straight Arrow Connector 84"/>
          <p:cNvCxnSpPr>
            <a:stCxn id="23" idx="1"/>
            <a:endCxn id="26" idx="5"/>
          </p:cNvCxnSpPr>
          <p:nvPr/>
        </p:nvCxnSpPr>
        <p:spPr bwMode="auto">
          <a:xfrm flipH="1">
            <a:off x="2632199" y="3130574"/>
            <a:ext cx="1839531" cy="229885"/>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88" name="Straight Arrow Connector 87"/>
          <p:cNvCxnSpPr>
            <a:stCxn id="27" idx="1"/>
            <a:endCxn id="28" idx="5"/>
          </p:cNvCxnSpPr>
          <p:nvPr/>
        </p:nvCxnSpPr>
        <p:spPr bwMode="auto">
          <a:xfrm flipH="1">
            <a:off x="2632199" y="3523302"/>
            <a:ext cx="3854811" cy="232852"/>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91" name="Straight Arrow Connector 90"/>
          <p:cNvCxnSpPr>
            <a:stCxn id="17" idx="1"/>
            <a:endCxn id="23" idx="5"/>
          </p:cNvCxnSpPr>
          <p:nvPr/>
        </p:nvCxnSpPr>
        <p:spPr bwMode="auto">
          <a:xfrm flipH="1">
            <a:off x="4645116" y="2705395"/>
            <a:ext cx="836612" cy="26233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94" name="Straight Arrow Connector 93"/>
          <p:cNvCxnSpPr>
            <a:stCxn id="19" idx="1"/>
            <a:endCxn id="24" idx="5"/>
          </p:cNvCxnSpPr>
          <p:nvPr/>
        </p:nvCxnSpPr>
        <p:spPr bwMode="auto">
          <a:xfrm flipH="1">
            <a:off x="6665114" y="2705395"/>
            <a:ext cx="836612" cy="26233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97" name="Straight Arrow Connector 96"/>
          <p:cNvCxnSpPr>
            <a:stCxn id="21" idx="1"/>
            <a:endCxn id="25" idx="5"/>
          </p:cNvCxnSpPr>
          <p:nvPr/>
        </p:nvCxnSpPr>
        <p:spPr bwMode="auto">
          <a:xfrm flipH="1">
            <a:off x="8685112" y="2705395"/>
            <a:ext cx="836612" cy="26233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00" name="Straight Arrow Connector 99"/>
          <p:cNvCxnSpPr>
            <a:stCxn id="25" idx="1"/>
            <a:endCxn id="27" idx="5"/>
          </p:cNvCxnSpPr>
          <p:nvPr/>
        </p:nvCxnSpPr>
        <p:spPr bwMode="auto">
          <a:xfrm flipH="1">
            <a:off x="6660397" y="3130574"/>
            <a:ext cx="1851329" cy="229885"/>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43" name="Straight Arrow Connector 142"/>
          <p:cNvCxnSpPr>
            <a:stCxn id="16" idx="0"/>
            <a:endCxn id="23" idx="4"/>
          </p:cNvCxnSpPr>
          <p:nvPr/>
        </p:nvCxnSpPr>
        <p:spPr bwMode="auto">
          <a:xfrm>
            <a:off x="4558423" y="2739123"/>
            <a:ext cx="0" cy="19488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46" name="Straight Arrow Connector 145"/>
          <p:cNvCxnSpPr>
            <a:stCxn id="18" idx="0"/>
            <a:endCxn id="24" idx="4"/>
          </p:cNvCxnSpPr>
          <p:nvPr/>
        </p:nvCxnSpPr>
        <p:spPr bwMode="auto">
          <a:xfrm>
            <a:off x="6578421" y="2739123"/>
            <a:ext cx="0" cy="19488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49" name="Straight Arrow Connector 148"/>
          <p:cNvCxnSpPr>
            <a:stCxn id="20" idx="0"/>
            <a:endCxn id="25" idx="4"/>
          </p:cNvCxnSpPr>
          <p:nvPr/>
        </p:nvCxnSpPr>
        <p:spPr bwMode="auto">
          <a:xfrm>
            <a:off x="8598419" y="2739123"/>
            <a:ext cx="0" cy="19488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52" name="Straight Arrow Connector 151"/>
          <p:cNvCxnSpPr>
            <a:stCxn id="23" idx="0"/>
            <a:endCxn id="57" idx="4"/>
          </p:cNvCxnSpPr>
          <p:nvPr/>
        </p:nvCxnSpPr>
        <p:spPr bwMode="auto">
          <a:xfrm flipH="1">
            <a:off x="4553705" y="3164300"/>
            <a:ext cx="4718" cy="1373002"/>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55" name="Straight Arrow Connector 154"/>
          <p:cNvCxnSpPr>
            <a:stCxn id="27" idx="0"/>
            <a:endCxn id="51" idx="4"/>
          </p:cNvCxnSpPr>
          <p:nvPr/>
        </p:nvCxnSpPr>
        <p:spPr bwMode="auto">
          <a:xfrm>
            <a:off x="6573703" y="3557029"/>
            <a:ext cx="0" cy="634480"/>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58" name="Straight Arrow Connector 157"/>
          <p:cNvCxnSpPr>
            <a:stCxn id="25" idx="0"/>
            <a:endCxn id="61" idx="4"/>
          </p:cNvCxnSpPr>
          <p:nvPr/>
        </p:nvCxnSpPr>
        <p:spPr bwMode="auto">
          <a:xfrm flipH="1">
            <a:off x="8593701" y="3164300"/>
            <a:ext cx="4718" cy="1373002"/>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61" name="Straight Arrow Connector 160"/>
          <p:cNvCxnSpPr>
            <a:stCxn id="21" idx="0"/>
            <a:endCxn id="70" idx="4"/>
          </p:cNvCxnSpPr>
          <p:nvPr/>
        </p:nvCxnSpPr>
        <p:spPr bwMode="auto">
          <a:xfrm flipH="1">
            <a:off x="9603700" y="2739122"/>
            <a:ext cx="4718" cy="2143974"/>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64" name="Straight Arrow Connector 163"/>
          <p:cNvCxnSpPr>
            <a:stCxn id="19" idx="0"/>
            <a:endCxn id="68" idx="4"/>
          </p:cNvCxnSpPr>
          <p:nvPr/>
        </p:nvCxnSpPr>
        <p:spPr bwMode="auto">
          <a:xfrm flipH="1">
            <a:off x="7583702" y="2739122"/>
            <a:ext cx="4718" cy="2143974"/>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67" name="Straight Arrow Connector 166"/>
          <p:cNvCxnSpPr>
            <a:stCxn id="17" idx="0"/>
            <a:endCxn id="66" idx="4"/>
          </p:cNvCxnSpPr>
          <p:nvPr/>
        </p:nvCxnSpPr>
        <p:spPr bwMode="auto">
          <a:xfrm flipH="1">
            <a:off x="5563704" y="2739122"/>
            <a:ext cx="4718" cy="2143974"/>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70" name="Straight Arrow Connector 169"/>
          <p:cNvCxnSpPr>
            <a:stCxn id="24" idx="0"/>
            <a:endCxn id="27" idx="4"/>
          </p:cNvCxnSpPr>
          <p:nvPr/>
        </p:nvCxnSpPr>
        <p:spPr bwMode="auto">
          <a:xfrm flipH="1">
            <a:off x="6573703" y="3164300"/>
            <a:ext cx="4718" cy="162432"/>
          </a:xfrm>
          <a:prstGeom prst="straightConnector1">
            <a:avLst/>
          </a:prstGeom>
          <a:solidFill>
            <a:schemeClr val="bg1"/>
          </a:solidFill>
          <a:ln w="25400" cap="flat" cmpd="sng" algn="ctr">
            <a:solidFill>
              <a:schemeClr val="bg2"/>
            </a:solidFill>
            <a:prstDash val="solid"/>
            <a:round/>
            <a:headEnd type="none" w="med" len="med"/>
            <a:tailEnd type="triangle"/>
          </a:ln>
          <a:effectLst/>
        </p:spPr>
      </p:cxnSp>
    </p:spTree>
    <p:extLst>
      <p:ext uri="{BB962C8B-B14F-4D97-AF65-F5344CB8AC3E}">
        <p14:creationId xmlns:p14="http://schemas.microsoft.com/office/powerpoint/2010/main" val="26023709"/>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Rectangle 57">
            <a:extLst>
              <a:ext uri="{FF2B5EF4-FFF2-40B4-BE49-F238E27FC236}">
                <a16:creationId xmlns:a16="http://schemas.microsoft.com/office/drawing/2014/main" id="{6B923362-A2A9-492A-868C-ECA7FEE6D404}"/>
              </a:ext>
            </a:extLst>
          </p:cNvPr>
          <p:cNvSpPr/>
          <p:nvPr/>
        </p:nvSpPr>
        <p:spPr>
          <a:xfrm>
            <a:off x="783771" y="1103243"/>
            <a:ext cx="10651253" cy="55688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normAutofit/>
          </a:bodyPr>
          <a:lstStyle/>
          <a:p>
            <a:r>
              <a:rPr lang="en-US" dirty="0"/>
              <a:t>Tournament Barrier with P=8</a:t>
            </a:r>
          </a:p>
        </p:txBody>
      </p:sp>
      <p:sp>
        <p:nvSpPr>
          <p:cNvPr id="3" name="Content Placeholder 2">
            <a:extLst>
              <a:ext uri="{FF2B5EF4-FFF2-40B4-BE49-F238E27FC236}">
                <a16:creationId xmlns:a16="http://schemas.microsoft.com/office/drawing/2014/main" id="{A54C16CA-C6D1-408C-8A03-9F47E71B2A10}"/>
              </a:ext>
            </a:extLst>
          </p:cNvPr>
          <p:cNvSpPr>
            <a:spLocks noGrp="1"/>
          </p:cNvSpPr>
          <p:nvPr>
            <p:ph idx="1"/>
          </p:nvPr>
        </p:nvSpPr>
        <p:spPr/>
        <p:txBody>
          <a:bodyPr/>
          <a:lstStyle/>
          <a:p>
            <a:endParaRPr lang="en-US"/>
          </a:p>
        </p:txBody>
      </p:sp>
      <p:cxnSp>
        <p:nvCxnSpPr>
          <p:cNvPr id="131" name="Straight Connector 130"/>
          <p:cNvCxnSpPr/>
          <p:nvPr/>
        </p:nvCxnSpPr>
        <p:spPr bwMode="auto">
          <a:xfrm>
            <a:off x="2090020" y="3849257"/>
            <a:ext cx="8013700" cy="0"/>
          </a:xfrm>
          <a:prstGeom prst="line">
            <a:avLst/>
          </a:prstGeom>
          <a:solidFill>
            <a:schemeClr val="bg1"/>
          </a:solidFill>
          <a:ln w="12700" cap="flat" cmpd="sng" algn="ctr">
            <a:solidFill>
              <a:schemeClr val="bg2"/>
            </a:solidFill>
            <a:prstDash val="solid"/>
            <a:round/>
            <a:headEnd type="none" w="med" len="med"/>
            <a:tailEnd type="none" w="med" len="med"/>
          </a:ln>
          <a:effectLst/>
        </p:spPr>
      </p:cxnSp>
      <p:sp>
        <p:nvSpPr>
          <p:cNvPr id="4" name="Freeform 3"/>
          <p:cNvSpPr/>
          <p:nvPr/>
        </p:nvSpPr>
        <p:spPr bwMode="auto">
          <a:xfrm flipV="1">
            <a:off x="2347925"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5" name="Freeform 4"/>
          <p:cNvSpPr/>
          <p:nvPr/>
        </p:nvSpPr>
        <p:spPr bwMode="auto">
          <a:xfrm flipV="1">
            <a:off x="3357924"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6" name="Freeform 5"/>
          <p:cNvSpPr/>
          <p:nvPr/>
        </p:nvSpPr>
        <p:spPr bwMode="auto">
          <a:xfrm flipV="1">
            <a:off x="4367923"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7" name="Freeform 6"/>
          <p:cNvSpPr/>
          <p:nvPr/>
        </p:nvSpPr>
        <p:spPr bwMode="auto">
          <a:xfrm flipV="1">
            <a:off x="5377922"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8" name="Freeform 7"/>
          <p:cNvSpPr/>
          <p:nvPr/>
        </p:nvSpPr>
        <p:spPr bwMode="auto">
          <a:xfrm flipV="1">
            <a:off x="6387921"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9" name="Freeform 8"/>
          <p:cNvSpPr/>
          <p:nvPr/>
        </p:nvSpPr>
        <p:spPr bwMode="auto">
          <a:xfrm flipV="1">
            <a:off x="7397920"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0" name="Freeform 9"/>
          <p:cNvSpPr/>
          <p:nvPr/>
        </p:nvSpPr>
        <p:spPr bwMode="auto">
          <a:xfrm flipV="1">
            <a:off x="8407919"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1" name="Freeform 10"/>
          <p:cNvSpPr/>
          <p:nvPr/>
        </p:nvSpPr>
        <p:spPr bwMode="auto">
          <a:xfrm flipV="1">
            <a:off x="9417920"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3" name="Oval 12"/>
          <p:cNvSpPr/>
          <p:nvPr/>
        </p:nvSpPr>
        <p:spPr bwMode="auto">
          <a:xfrm flipV="1">
            <a:off x="2415823" y="250882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5" name="Oval 14"/>
          <p:cNvSpPr/>
          <p:nvPr/>
        </p:nvSpPr>
        <p:spPr bwMode="auto">
          <a:xfrm flipV="1">
            <a:off x="3425822" y="250882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6" name="Oval 15"/>
          <p:cNvSpPr/>
          <p:nvPr/>
        </p:nvSpPr>
        <p:spPr bwMode="auto">
          <a:xfrm flipV="1">
            <a:off x="4435821" y="250882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7" name="Oval 16"/>
          <p:cNvSpPr/>
          <p:nvPr/>
        </p:nvSpPr>
        <p:spPr bwMode="auto">
          <a:xfrm flipV="1">
            <a:off x="5445820" y="250882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8" name="Oval 17"/>
          <p:cNvSpPr/>
          <p:nvPr/>
        </p:nvSpPr>
        <p:spPr bwMode="auto">
          <a:xfrm flipV="1">
            <a:off x="6455819" y="250882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9" name="Oval 18"/>
          <p:cNvSpPr/>
          <p:nvPr/>
        </p:nvSpPr>
        <p:spPr bwMode="auto">
          <a:xfrm flipV="1">
            <a:off x="7465818" y="250882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0" name="Oval 19"/>
          <p:cNvSpPr/>
          <p:nvPr/>
        </p:nvSpPr>
        <p:spPr bwMode="auto">
          <a:xfrm flipV="1">
            <a:off x="8475817" y="250882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1" name="Oval 20"/>
          <p:cNvSpPr/>
          <p:nvPr/>
        </p:nvSpPr>
        <p:spPr bwMode="auto">
          <a:xfrm flipV="1">
            <a:off x="9485816" y="250882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2" name="Oval 21"/>
          <p:cNvSpPr/>
          <p:nvPr/>
        </p:nvSpPr>
        <p:spPr bwMode="auto">
          <a:xfrm flipV="1">
            <a:off x="2415823" y="2934004"/>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3" name="Oval 22"/>
          <p:cNvSpPr/>
          <p:nvPr/>
        </p:nvSpPr>
        <p:spPr bwMode="auto">
          <a:xfrm flipV="1">
            <a:off x="4435821" y="2934004"/>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4" name="Oval 23"/>
          <p:cNvSpPr/>
          <p:nvPr/>
        </p:nvSpPr>
        <p:spPr bwMode="auto">
          <a:xfrm flipV="1">
            <a:off x="6455819" y="2934004"/>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5" name="Oval 24"/>
          <p:cNvSpPr/>
          <p:nvPr/>
        </p:nvSpPr>
        <p:spPr bwMode="auto">
          <a:xfrm flipV="1">
            <a:off x="8475817" y="2934004"/>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6" name="Oval 25"/>
          <p:cNvSpPr/>
          <p:nvPr/>
        </p:nvSpPr>
        <p:spPr bwMode="auto">
          <a:xfrm flipV="1">
            <a:off x="2422903" y="3326733"/>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7" name="Oval 26"/>
          <p:cNvSpPr/>
          <p:nvPr/>
        </p:nvSpPr>
        <p:spPr bwMode="auto">
          <a:xfrm flipV="1">
            <a:off x="6451101" y="3326733"/>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8" name="Oval 27"/>
          <p:cNvSpPr/>
          <p:nvPr/>
        </p:nvSpPr>
        <p:spPr bwMode="auto">
          <a:xfrm flipV="1">
            <a:off x="2422903" y="3722428"/>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51" name="Oval 50"/>
          <p:cNvSpPr/>
          <p:nvPr/>
        </p:nvSpPr>
        <p:spPr bwMode="auto">
          <a:xfrm flipV="1">
            <a:off x="6451101" y="4191510"/>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57" name="Oval 56"/>
          <p:cNvSpPr/>
          <p:nvPr/>
        </p:nvSpPr>
        <p:spPr bwMode="auto">
          <a:xfrm flipV="1">
            <a:off x="4431103" y="4537303"/>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61" name="Oval 60"/>
          <p:cNvSpPr/>
          <p:nvPr/>
        </p:nvSpPr>
        <p:spPr bwMode="auto">
          <a:xfrm flipV="1">
            <a:off x="8471099" y="4537303"/>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64" name="Oval 63"/>
          <p:cNvSpPr/>
          <p:nvPr/>
        </p:nvSpPr>
        <p:spPr bwMode="auto">
          <a:xfrm flipV="1">
            <a:off x="3421104" y="488309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66" name="Oval 65"/>
          <p:cNvSpPr/>
          <p:nvPr/>
        </p:nvSpPr>
        <p:spPr bwMode="auto">
          <a:xfrm flipV="1">
            <a:off x="5441102" y="488309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68" name="Oval 67"/>
          <p:cNvSpPr/>
          <p:nvPr/>
        </p:nvSpPr>
        <p:spPr bwMode="auto">
          <a:xfrm flipV="1">
            <a:off x="7461100" y="488309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70" name="Oval 69"/>
          <p:cNvSpPr/>
          <p:nvPr/>
        </p:nvSpPr>
        <p:spPr bwMode="auto">
          <a:xfrm flipV="1">
            <a:off x="9481098" y="488309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cxnSp>
        <p:nvCxnSpPr>
          <p:cNvPr id="72" name="Straight Arrow Connector 71"/>
          <p:cNvCxnSpPr>
            <a:stCxn id="13" idx="0"/>
            <a:endCxn id="22" idx="4"/>
          </p:cNvCxnSpPr>
          <p:nvPr/>
        </p:nvCxnSpPr>
        <p:spPr bwMode="auto">
          <a:xfrm>
            <a:off x="2538425" y="2739123"/>
            <a:ext cx="0" cy="19488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73" name="Straight Arrow Connector 72"/>
          <p:cNvCxnSpPr>
            <a:stCxn id="22" idx="0"/>
            <a:endCxn id="26" idx="4"/>
          </p:cNvCxnSpPr>
          <p:nvPr/>
        </p:nvCxnSpPr>
        <p:spPr bwMode="auto">
          <a:xfrm>
            <a:off x="2538425" y="3164300"/>
            <a:ext cx="7080" cy="162432"/>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76" name="Straight Arrow Connector 75"/>
          <p:cNvCxnSpPr>
            <a:stCxn id="26" idx="0"/>
            <a:endCxn id="28" idx="4"/>
          </p:cNvCxnSpPr>
          <p:nvPr/>
        </p:nvCxnSpPr>
        <p:spPr bwMode="auto">
          <a:xfrm>
            <a:off x="2545505" y="3557030"/>
            <a:ext cx="0" cy="165399"/>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79" name="Straight Arrow Connector 78"/>
          <p:cNvCxnSpPr>
            <a:stCxn id="15" idx="0"/>
            <a:endCxn id="64" idx="4"/>
          </p:cNvCxnSpPr>
          <p:nvPr/>
        </p:nvCxnSpPr>
        <p:spPr bwMode="auto">
          <a:xfrm flipH="1">
            <a:off x="3543706" y="2739122"/>
            <a:ext cx="4718" cy="2143974"/>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82" name="Straight Arrow Connector 81"/>
          <p:cNvCxnSpPr>
            <a:stCxn id="15" idx="1"/>
            <a:endCxn id="22" idx="5"/>
          </p:cNvCxnSpPr>
          <p:nvPr/>
        </p:nvCxnSpPr>
        <p:spPr bwMode="auto">
          <a:xfrm flipH="1">
            <a:off x="2625118" y="2705395"/>
            <a:ext cx="836612" cy="26233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85" name="Straight Arrow Connector 84"/>
          <p:cNvCxnSpPr>
            <a:stCxn id="23" idx="1"/>
            <a:endCxn id="26" idx="5"/>
          </p:cNvCxnSpPr>
          <p:nvPr/>
        </p:nvCxnSpPr>
        <p:spPr bwMode="auto">
          <a:xfrm flipH="1">
            <a:off x="2632199" y="3130574"/>
            <a:ext cx="1839531" cy="229885"/>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88" name="Straight Arrow Connector 87"/>
          <p:cNvCxnSpPr>
            <a:stCxn id="27" idx="1"/>
            <a:endCxn id="28" idx="5"/>
          </p:cNvCxnSpPr>
          <p:nvPr/>
        </p:nvCxnSpPr>
        <p:spPr bwMode="auto">
          <a:xfrm flipH="1">
            <a:off x="2632199" y="3523302"/>
            <a:ext cx="3854811" cy="232852"/>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91" name="Straight Arrow Connector 90"/>
          <p:cNvCxnSpPr>
            <a:stCxn id="17" idx="1"/>
            <a:endCxn id="23" idx="5"/>
          </p:cNvCxnSpPr>
          <p:nvPr/>
        </p:nvCxnSpPr>
        <p:spPr bwMode="auto">
          <a:xfrm flipH="1">
            <a:off x="4645116" y="2705395"/>
            <a:ext cx="836612" cy="26233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94" name="Straight Arrow Connector 93"/>
          <p:cNvCxnSpPr>
            <a:stCxn id="19" idx="1"/>
            <a:endCxn id="24" idx="5"/>
          </p:cNvCxnSpPr>
          <p:nvPr/>
        </p:nvCxnSpPr>
        <p:spPr bwMode="auto">
          <a:xfrm flipH="1">
            <a:off x="6665114" y="2705395"/>
            <a:ext cx="836612" cy="26233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97" name="Straight Arrow Connector 96"/>
          <p:cNvCxnSpPr>
            <a:stCxn id="21" idx="1"/>
            <a:endCxn id="25" idx="5"/>
          </p:cNvCxnSpPr>
          <p:nvPr/>
        </p:nvCxnSpPr>
        <p:spPr bwMode="auto">
          <a:xfrm flipH="1">
            <a:off x="8685112" y="2705395"/>
            <a:ext cx="836612" cy="26233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00" name="Straight Arrow Connector 99"/>
          <p:cNvCxnSpPr>
            <a:stCxn id="25" idx="1"/>
            <a:endCxn id="27" idx="5"/>
          </p:cNvCxnSpPr>
          <p:nvPr/>
        </p:nvCxnSpPr>
        <p:spPr bwMode="auto">
          <a:xfrm flipH="1">
            <a:off x="6660397" y="3130574"/>
            <a:ext cx="1851329" cy="229885"/>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03" name="Straight Arrow Connector 102"/>
          <p:cNvCxnSpPr>
            <a:stCxn id="28" idx="7"/>
            <a:endCxn id="51" idx="3"/>
          </p:cNvCxnSpPr>
          <p:nvPr/>
        </p:nvCxnSpPr>
        <p:spPr bwMode="auto">
          <a:xfrm>
            <a:off x="2632199" y="3918998"/>
            <a:ext cx="3854811" cy="306238"/>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43" name="Straight Arrow Connector 142"/>
          <p:cNvCxnSpPr>
            <a:stCxn id="16" idx="0"/>
            <a:endCxn id="23" idx="4"/>
          </p:cNvCxnSpPr>
          <p:nvPr/>
        </p:nvCxnSpPr>
        <p:spPr bwMode="auto">
          <a:xfrm>
            <a:off x="4558423" y="2739123"/>
            <a:ext cx="0" cy="19488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46" name="Straight Arrow Connector 145"/>
          <p:cNvCxnSpPr>
            <a:stCxn id="18" idx="0"/>
            <a:endCxn id="24" idx="4"/>
          </p:cNvCxnSpPr>
          <p:nvPr/>
        </p:nvCxnSpPr>
        <p:spPr bwMode="auto">
          <a:xfrm>
            <a:off x="6578421" y="2739123"/>
            <a:ext cx="0" cy="19488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49" name="Straight Arrow Connector 148"/>
          <p:cNvCxnSpPr>
            <a:stCxn id="20" idx="0"/>
            <a:endCxn id="25" idx="4"/>
          </p:cNvCxnSpPr>
          <p:nvPr/>
        </p:nvCxnSpPr>
        <p:spPr bwMode="auto">
          <a:xfrm>
            <a:off x="8598419" y="2739123"/>
            <a:ext cx="0" cy="19488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52" name="Straight Arrow Connector 151"/>
          <p:cNvCxnSpPr>
            <a:stCxn id="23" idx="0"/>
            <a:endCxn id="57" idx="4"/>
          </p:cNvCxnSpPr>
          <p:nvPr/>
        </p:nvCxnSpPr>
        <p:spPr bwMode="auto">
          <a:xfrm flipH="1">
            <a:off x="4553705" y="3164300"/>
            <a:ext cx="4718" cy="1373002"/>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55" name="Straight Arrow Connector 154"/>
          <p:cNvCxnSpPr>
            <a:stCxn id="27" idx="0"/>
            <a:endCxn id="51" idx="4"/>
          </p:cNvCxnSpPr>
          <p:nvPr/>
        </p:nvCxnSpPr>
        <p:spPr bwMode="auto">
          <a:xfrm>
            <a:off x="6573703" y="3557029"/>
            <a:ext cx="0" cy="634480"/>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58" name="Straight Arrow Connector 157"/>
          <p:cNvCxnSpPr>
            <a:stCxn id="25" idx="0"/>
            <a:endCxn id="61" idx="4"/>
          </p:cNvCxnSpPr>
          <p:nvPr/>
        </p:nvCxnSpPr>
        <p:spPr bwMode="auto">
          <a:xfrm flipH="1">
            <a:off x="8593701" y="3164300"/>
            <a:ext cx="4718" cy="1373002"/>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61" name="Straight Arrow Connector 160"/>
          <p:cNvCxnSpPr>
            <a:stCxn id="21" idx="0"/>
            <a:endCxn id="70" idx="4"/>
          </p:cNvCxnSpPr>
          <p:nvPr/>
        </p:nvCxnSpPr>
        <p:spPr bwMode="auto">
          <a:xfrm flipH="1">
            <a:off x="9603700" y="2739122"/>
            <a:ext cx="4718" cy="2143974"/>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64" name="Straight Arrow Connector 163"/>
          <p:cNvCxnSpPr>
            <a:stCxn id="19" idx="0"/>
            <a:endCxn id="68" idx="4"/>
          </p:cNvCxnSpPr>
          <p:nvPr/>
        </p:nvCxnSpPr>
        <p:spPr bwMode="auto">
          <a:xfrm flipH="1">
            <a:off x="7583702" y="2739122"/>
            <a:ext cx="4718" cy="2143974"/>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67" name="Straight Arrow Connector 166"/>
          <p:cNvCxnSpPr>
            <a:stCxn id="17" idx="0"/>
            <a:endCxn id="66" idx="4"/>
          </p:cNvCxnSpPr>
          <p:nvPr/>
        </p:nvCxnSpPr>
        <p:spPr bwMode="auto">
          <a:xfrm flipH="1">
            <a:off x="5563704" y="2739122"/>
            <a:ext cx="4718" cy="2143974"/>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70" name="Straight Arrow Connector 169"/>
          <p:cNvCxnSpPr>
            <a:stCxn id="24" idx="0"/>
            <a:endCxn id="27" idx="4"/>
          </p:cNvCxnSpPr>
          <p:nvPr/>
        </p:nvCxnSpPr>
        <p:spPr bwMode="auto">
          <a:xfrm flipH="1">
            <a:off x="6573703" y="3164300"/>
            <a:ext cx="4718" cy="162432"/>
          </a:xfrm>
          <a:prstGeom prst="straightConnector1">
            <a:avLst/>
          </a:prstGeom>
          <a:solidFill>
            <a:schemeClr val="bg1"/>
          </a:solidFill>
          <a:ln w="25400" cap="flat" cmpd="sng" algn="ctr">
            <a:solidFill>
              <a:schemeClr val="bg2"/>
            </a:solidFill>
            <a:prstDash val="solid"/>
            <a:round/>
            <a:headEnd type="none" w="med" len="med"/>
            <a:tailEnd type="triangle"/>
          </a:ln>
          <a:effectLst/>
        </p:spPr>
      </p:cxnSp>
    </p:spTree>
    <p:extLst>
      <p:ext uri="{BB962C8B-B14F-4D97-AF65-F5344CB8AC3E}">
        <p14:creationId xmlns:p14="http://schemas.microsoft.com/office/powerpoint/2010/main" val="2460567967"/>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 name="Rectangle 58">
            <a:extLst>
              <a:ext uri="{FF2B5EF4-FFF2-40B4-BE49-F238E27FC236}">
                <a16:creationId xmlns:a16="http://schemas.microsoft.com/office/drawing/2014/main" id="{0AD0D1BD-C8AE-406F-90C6-E042CA9777DF}"/>
              </a:ext>
            </a:extLst>
          </p:cNvPr>
          <p:cNvSpPr/>
          <p:nvPr/>
        </p:nvSpPr>
        <p:spPr>
          <a:xfrm>
            <a:off x="783771" y="1103243"/>
            <a:ext cx="10651253" cy="55688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normAutofit/>
          </a:bodyPr>
          <a:lstStyle/>
          <a:p>
            <a:r>
              <a:rPr lang="en-US" dirty="0"/>
              <a:t>Tournament Barrier with P=8</a:t>
            </a:r>
          </a:p>
        </p:txBody>
      </p:sp>
      <p:sp>
        <p:nvSpPr>
          <p:cNvPr id="3" name="Content Placeholder 2">
            <a:extLst>
              <a:ext uri="{FF2B5EF4-FFF2-40B4-BE49-F238E27FC236}">
                <a16:creationId xmlns:a16="http://schemas.microsoft.com/office/drawing/2014/main" id="{6EB55C9E-3A56-4FE3-AC85-1E3EDB222FDA}"/>
              </a:ext>
            </a:extLst>
          </p:cNvPr>
          <p:cNvSpPr>
            <a:spLocks noGrp="1"/>
          </p:cNvSpPr>
          <p:nvPr>
            <p:ph idx="1"/>
          </p:nvPr>
        </p:nvSpPr>
        <p:spPr/>
        <p:txBody>
          <a:bodyPr/>
          <a:lstStyle/>
          <a:p>
            <a:endParaRPr lang="en-US"/>
          </a:p>
        </p:txBody>
      </p:sp>
      <p:cxnSp>
        <p:nvCxnSpPr>
          <p:cNvPr id="131" name="Straight Connector 130"/>
          <p:cNvCxnSpPr/>
          <p:nvPr/>
        </p:nvCxnSpPr>
        <p:spPr bwMode="auto">
          <a:xfrm>
            <a:off x="2090020" y="3849257"/>
            <a:ext cx="8013700" cy="0"/>
          </a:xfrm>
          <a:prstGeom prst="line">
            <a:avLst/>
          </a:prstGeom>
          <a:solidFill>
            <a:schemeClr val="bg1"/>
          </a:solidFill>
          <a:ln w="12700" cap="flat" cmpd="sng" algn="ctr">
            <a:solidFill>
              <a:schemeClr val="bg2"/>
            </a:solidFill>
            <a:prstDash val="solid"/>
            <a:round/>
            <a:headEnd type="none" w="med" len="med"/>
            <a:tailEnd type="none" w="med" len="med"/>
          </a:ln>
          <a:effectLst/>
        </p:spPr>
      </p:cxnSp>
      <p:sp>
        <p:nvSpPr>
          <p:cNvPr id="4" name="Freeform 3"/>
          <p:cNvSpPr/>
          <p:nvPr/>
        </p:nvSpPr>
        <p:spPr bwMode="auto">
          <a:xfrm flipV="1">
            <a:off x="2347925"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5" name="Freeform 4"/>
          <p:cNvSpPr/>
          <p:nvPr/>
        </p:nvSpPr>
        <p:spPr bwMode="auto">
          <a:xfrm flipV="1">
            <a:off x="3357924"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6" name="Freeform 5"/>
          <p:cNvSpPr/>
          <p:nvPr/>
        </p:nvSpPr>
        <p:spPr bwMode="auto">
          <a:xfrm flipV="1">
            <a:off x="4367923"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7" name="Freeform 6"/>
          <p:cNvSpPr/>
          <p:nvPr/>
        </p:nvSpPr>
        <p:spPr bwMode="auto">
          <a:xfrm flipV="1">
            <a:off x="5377922"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8" name="Freeform 7"/>
          <p:cNvSpPr/>
          <p:nvPr/>
        </p:nvSpPr>
        <p:spPr bwMode="auto">
          <a:xfrm flipV="1">
            <a:off x="6387921"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9" name="Freeform 8"/>
          <p:cNvSpPr/>
          <p:nvPr/>
        </p:nvSpPr>
        <p:spPr bwMode="auto">
          <a:xfrm flipV="1">
            <a:off x="7397920"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0" name="Freeform 9"/>
          <p:cNvSpPr/>
          <p:nvPr/>
        </p:nvSpPr>
        <p:spPr bwMode="auto">
          <a:xfrm flipV="1">
            <a:off x="8407919"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1" name="Freeform 10"/>
          <p:cNvSpPr/>
          <p:nvPr/>
        </p:nvSpPr>
        <p:spPr bwMode="auto">
          <a:xfrm flipV="1">
            <a:off x="9417920"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3" name="Oval 12"/>
          <p:cNvSpPr/>
          <p:nvPr/>
        </p:nvSpPr>
        <p:spPr bwMode="auto">
          <a:xfrm flipV="1">
            <a:off x="2415823" y="250882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5" name="Oval 14"/>
          <p:cNvSpPr/>
          <p:nvPr/>
        </p:nvSpPr>
        <p:spPr bwMode="auto">
          <a:xfrm flipV="1">
            <a:off x="3425822" y="250882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6" name="Oval 15"/>
          <p:cNvSpPr/>
          <p:nvPr/>
        </p:nvSpPr>
        <p:spPr bwMode="auto">
          <a:xfrm flipV="1">
            <a:off x="4435821" y="250882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7" name="Oval 16"/>
          <p:cNvSpPr/>
          <p:nvPr/>
        </p:nvSpPr>
        <p:spPr bwMode="auto">
          <a:xfrm flipV="1">
            <a:off x="5445820" y="250882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8" name="Oval 17"/>
          <p:cNvSpPr/>
          <p:nvPr/>
        </p:nvSpPr>
        <p:spPr bwMode="auto">
          <a:xfrm flipV="1">
            <a:off x="6455819" y="250882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9" name="Oval 18"/>
          <p:cNvSpPr/>
          <p:nvPr/>
        </p:nvSpPr>
        <p:spPr bwMode="auto">
          <a:xfrm flipV="1">
            <a:off x="7465818" y="250882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0" name="Oval 19"/>
          <p:cNvSpPr/>
          <p:nvPr/>
        </p:nvSpPr>
        <p:spPr bwMode="auto">
          <a:xfrm flipV="1">
            <a:off x="8475817" y="250882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1" name="Oval 20"/>
          <p:cNvSpPr/>
          <p:nvPr/>
        </p:nvSpPr>
        <p:spPr bwMode="auto">
          <a:xfrm flipV="1">
            <a:off x="9485816" y="250882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2" name="Oval 21"/>
          <p:cNvSpPr/>
          <p:nvPr/>
        </p:nvSpPr>
        <p:spPr bwMode="auto">
          <a:xfrm flipV="1">
            <a:off x="2415823" y="2934004"/>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3" name="Oval 22"/>
          <p:cNvSpPr/>
          <p:nvPr/>
        </p:nvSpPr>
        <p:spPr bwMode="auto">
          <a:xfrm flipV="1">
            <a:off x="4435821" y="2934004"/>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4" name="Oval 23"/>
          <p:cNvSpPr/>
          <p:nvPr/>
        </p:nvSpPr>
        <p:spPr bwMode="auto">
          <a:xfrm flipV="1">
            <a:off x="6455819" y="2934004"/>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5" name="Oval 24"/>
          <p:cNvSpPr/>
          <p:nvPr/>
        </p:nvSpPr>
        <p:spPr bwMode="auto">
          <a:xfrm flipV="1">
            <a:off x="8475817" y="2934004"/>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6" name="Oval 25"/>
          <p:cNvSpPr/>
          <p:nvPr/>
        </p:nvSpPr>
        <p:spPr bwMode="auto">
          <a:xfrm flipV="1">
            <a:off x="2422903" y="3326733"/>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7" name="Oval 26"/>
          <p:cNvSpPr/>
          <p:nvPr/>
        </p:nvSpPr>
        <p:spPr bwMode="auto">
          <a:xfrm flipV="1">
            <a:off x="6451101" y="3326733"/>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8" name="Oval 27"/>
          <p:cNvSpPr/>
          <p:nvPr/>
        </p:nvSpPr>
        <p:spPr bwMode="auto">
          <a:xfrm flipV="1">
            <a:off x="2422903" y="3722428"/>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51" name="Oval 50"/>
          <p:cNvSpPr/>
          <p:nvPr/>
        </p:nvSpPr>
        <p:spPr bwMode="auto">
          <a:xfrm flipV="1">
            <a:off x="6451101" y="4191510"/>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57" name="Oval 56"/>
          <p:cNvSpPr/>
          <p:nvPr/>
        </p:nvSpPr>
        <p:spPr bwMode="auto">
          <a:xfrm flipV="1">
            <a:off x="4431103" y="4537303"/>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61" name="Oval 60"/>
          <p:cNvSpPr/>
          <p:nvPr/>
        </p:nvSpPr>
        <p:spPr bwMode="auto">
          <a:xfrm flipV="1">
            <a:off x="8471099" y="4537303"/>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64" name="Oval 63"/>
          <p:cNvSpPr/>
          <p:nvPr/>
        </p:nvSpPr>
        <p:spPr bwMode="auto">
          <a:xfrm flipV="1">
            <a:off x="3421104" y="488309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66" name="Oval 65"/>
          <p:cNvSpPr/>
          <p:nvPr/>
        </p:nvSpPr>
        <p:spPr bwMode="auto">
          <a:xfrm flipV="1">
            <a:off x="5441102" y="488309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68" name="Oval 67"/>
          <p:cNvSpPr/>
          <p:nvPr/>
        </p:nvSpPr>
        <p:spPr bwMode="auto">
          <a:xfrm flipV="1">
            <a:off x="7461100" y="488309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70" name="Oval 69"/>
          <p:cNvSpPr/>
          <p:nvPr/>
        </p:nvSpPr>
        <p:spPr bwMode="auto">
          <a:xfrm flipV="1">
            <a:off x="9481098" y="488309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cxnSp>
        <p:nvCxnSpPr>
          <p:cNvPr id="72" name="Straight Arrow Connector 71"/>
          <p:cNvCxnSpPr>
            <a:stCxn id="13" idx="0"/>
            <a:endCxn id="22" idx="4"/>
          </p:cNvCxnSpPr>
          <p:nvPr/>
        </p:nvCxnSpPr>
        <p:spPr bwMode="auto">
          <a:xfrm>
            <a:off x="2538425" y="2739123"/>
            <a:ext cx="0" cy="19488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73" name="Straight Arrow Connector 72"/>
          <p:cNvCxnSpPr>
            <a:stCxn id="22" idx="0"/>
            <a:endCxn id="26" idx="4"/>
          </p:cNvCxnSpPr>
          <p:nvPr/>
        </p:nvCxnSpPr>
        <p:spPr bwMode="auto">
          <a:xfrm>
            <a:off x="2538425" y="3164300"/>
            <a:ext cx="7080" cy="162432"/>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76" name="Straight Arrow Connector 75"/>
          <p:cNvCxnSpPr>
            <a:stCxn id="26" idx="0"/>
            <a:endCxn id="28" idx="4"/>
          </p:cNvCxnSpPr>
          <p:nvPr/>
        </p:nvCxnSpPr>
        <p:spPr bwMode="auto">
          <a:xfrm>
            <a:off x="2545505" y="3557030"/>
            <a:ext cx="0" cy="165399"/>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79" name="Straight Arrow Connector 78"/>
          <p:cNvCxnSpPr>
            <a:stCxn id="15" idx="0"/>
            <a:endCxn id="64" idx="4"/>
          </p:cNvCxnSpPr>
          <p:nvPr/>
        </p:nvCxnSpPr>
        <p:spPr bwMode="auto">
          <a:xfrm flipH="1">
            <a:off x="3543706" y="2739122"/>
            <a:ext cx="4718" cy="2143974"/>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82" name="Straight Arrow Connector 81"/>
          <p:cNvCxnSpPr>
            <a:stCxn id="15" idx="1"/>
            <a:endCxn id="22" idx="5"/>
          </p:cNvCxnSpPr>
          <p:nvPr/>
        </p:nvCxnSpPr>
        <p:spPr bwMode="auto">
          <a:xfrm flipH="1">
            <a:off x="2625118" y="2705395"/>
            <a:ext cx="836612" cy="26233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85" name="Straight Arrow Connector 84"/>
          <p:cNvCxnSpPr>
            <a:stCxn id="23" idx="1"/>
            <a:endCxn id="26" idx="5"/>
          </p:cNvCxnSpPr>
          <p:nvPr/>
        </p:nvCxnSpPr>
        <p:spPr bwMode="auto">
          <a:xfrm flipH="1">
            <a:off x="2632199" y="3130574"/>
            <a:ext cx="1839531" cy="229885"/>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88" name="Straight Arrow Connector 87"/>
          <p:cNvCxnSpPr>
            <a:stCxn id="27" idx="1"/>
            <a:endCxn id="28" idx="5"/>
          </p:cNvCxnSpPr>
          <p:nvPr/>
        </p:nvCxnSpPr>
        <p:spPr bwMode="auto">
          <a:xfrm flipH="1">
            <a:off x="2632199" y="3523302"/>
            <a:ext cx="3854811" cy="232852"/>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91" name="Straight Arrow Connector 90"/>
          <p:cNvCxnSpPr>
            <a:stCxn id="17" idx="1"/>
            <a:endCxn id="23" idx="5"/>
          </p:cNvCxnSpPr>
          <p:nvPr/>
        </p:nvCxnSpPr>
        <p:spPr bwMode="auto">
          <a:xfrm flipH="1">
            <a:off x="4645116" y="2705395"/>
            <a:ext cx="836612" cy="26233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94" name="Straight Arrow Connector 93"/>
          <p:cNvCxnSpPr>
            <a:stCxn id="19" idx="1"/>
            <a:endCxn id="24" idx="5"/>
          </p:cNvCxnSpPr>
          <p:nvPr/>
        </p:nvCxnSpPr>
        <p:spPr bwMode="auto">
          <a:xfrm flipH="1">
            <a:off x="6665114" y="2705395"/>
            <a:ext cx="836612" cy="26233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97" name="Straight Arrow Connector 96"/>
          <p:cNvCxnSpPr>
            <a:stCxn id="21" idx="1"/>
            <a:endCxn id="25" idx="5"/>
          </p:cNvCxnSpPr>
          <p:nvPr/>
        </p:nvCxnSpPr>
        <p:spPr bwMode="auto">
          <a:xfrm flipH="1">
            <a:off x="8685112" y="2705395"/>
            <a:ext cx="836612" cy="26233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00" name="Straight Arrow Connector 99"/>
          <p:cNvCxnSpPr>
            <a:stCxn id="25" idx="1"/>
            <a:endCxn id="27" idx="5"/>
          </p:cNvCxnSpPr>
          <p:nvPr/>
        </p:nvCxnSpPr>
        <p:spPr bwMode="auto">
          <a:xfrm flipH="1">
            <a:off x="6660397" y="3130574"/>
            <a:ext cx="1851329" cy="229885"/>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03" name="Straight Arrow Connector 102"/>
          <p:cNvCxnSpPr>
            <a:stCxn id="28" idx="7"/>
            <a:endCxn id="51" idx="3"/>
          </p:cNvCxnSpPr>
          <p:nvPr/>
        </p:nvCxnSpPr>
        <p:spPr bwMode="auto">
          <a:xfrm>
            <a:off x="2632199" y="3918998"/>
            <a:ext cx="3854811" cy="306238"/>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06" name="Straight Arrow Connector 105"/>
          <p:cNvCxnSpPr>
            <a:stCxn id="28" idx="7"/>
            <a:endCxn id="57" idx="3"/>
          </p:cNvCxnSpPr>
          <p:nvPr/>
        </p:nvCxnSpPr>
        <p:spPr bwMode="auto">
          <a:xfrm>
            <a:off x="2632199" y="3918999"/>
            <a:ext cx="1834813" cy="652031"/>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15" name="Straight Arrow Connector 114"/>
          <p:cNvCxnSpPr>
            <a:stCxn id="51" idx="7"/>
            <a:endCxn id="61" idx="3"/>
          </p:cNvCxnSpPr>
          <p:nvPr/>
        </p:nvCxnSpPr>
        <p:spPr bwMode="auto">
          <a:xfrm>
            <a:off x="6660397" y="4388081"/>
            <a:ext cx="1846611" cy="182949"/>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43" name="Straight Arrow Connector 142"/>
          <p:cNvCxnSpPr>
            <a:stCxn id="16" idx="0"/>
            <a:endCxn id="23" idx="4"/>
          </p:cNvCxnSpPr>
          <p:nvPr/>
        </p:nvCxnSpPr>
        <p:spPr bwMode="auto">
          <a:xfrm>
            <a:off x="4558423" y="2739123"/>
            <a:ext cx="0" cy="19488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46" name="Straight Arrow Connector 145"/>
          <p:cNvCxnSpPr>
            <a:stCxn id="18" idx="0"/>
            <a:endCxn id="24" idx="4"/>
          </p:cNvCxnSpPr>
          <p:nvPr/>
        </p:nvCxnSpPr>
        <p:spPr bwMode="auto">
          <a:xfrm>
            <a:off x="6578421" y="2739123"/>
            <a:ext cx="0" cy="19488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49" name="Straight Arrow Connector 148"/>
          <p:cNvCxnSpPr>
            <a:stCxn id="20" idx="0"/>
            <a:endCxn id="25" idx="4"/>
          </p:cNvCxnSpPr>
          <p:nvPr/>
        </p:nvCxnSpPr>
        <p:spPr bwMode="auto">
          <a:xfrm>
            <a:off x="8598419" y="2739123"/>
            <a:ext cx="0" cy="19488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52" name="Straight Arrow Connector 151"/>
          <p:cNvCxnSpPr>
            <a:stCxn id="23" idx="0"/>
            <a:endCxn id="57" idx="4"/>
          </p:cNvCxnSpPr>
          <p:nvPr/>
        </p:nvCxnSpPr>
        <p:spPr bwMode="auto">
          <a:xfrm flipH="1">
            <a:off x="4553705" y="3164300"/>
            <a:ext cx="4718" cy="1373002"/>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55" name="Straight Arrow Connector 154"/>
          <p:cNvCxnSpPr>
            <a:stCxn id="27" idx="0"/>
            <a:endCxn id="51" idx="4"/>
          </p:cNvCxnSpPr>
          <p:nvPr/>
        </p:nvCxnSpPr>
        <p:spPr bwMode="auto">
          <a:xfrm>
            <a:off x="6573703" y="3557029"/>
            <a:ext cx="0" cy="634480"/>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58" name="Straight Arrow Connector 157"/>
          <p:cNvCxnSpPr>
            <a:stCxn id="25" idx="0"/>
            <a:endCxn id="61" idx="4"/>
          </p:cNvCxnSpPr>
          <p:nvPr/>
        </p:nvCxnSpPr>
        <p:spPr bwMode="auto">
          <a:xfrm flipH="1">
            <a:off x="8593701" y="3164300"/>
            <a:ext cx="4718" cy="1373002"/>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61" name="Straight Arrow Connector 160"/>
          <p:cNvCxnSpPr>
            <a:stCxn id="21" idx="0"/>
            <a:endCxn id="70" idx="4"/>
          </p:cNvCxnSpPr>
          <p:nvPr/>
        </p:nvCxnSpPr>
        <p:spPr bwMode="auto">
          <a:xfrm flipH="1">
            <a:off x="9603700" y="2739122"/>
            <a:ext cx="4718" cy="2143974"/>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64" name="Straight Arrow Connector 163"/>
          <p:cNvCxnSpPr>
            <a:stCxn id="19" idx="0"/>
            <a:endCxn id="68" idx="4"/>
          </p:cNvCxnSpPr>
          <p:nvPr/>
        </p:nvCxnSpPr>
        <p:spPr bwMode="auto">
          <a:xfrm flipH="1">
            <a:off x="7583702" y="2739122"/>
            <a:ext cx="4718" cy="2143974"/>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67" name="Straight Arrow Connector 166"/>
          <p:cNvCxnSpPr>
            <a:stCxn id="17" idx="0"/>
            <a:endCxn id="66" idx="4"/>
          </p:cNvCxnSpPr>
          <p:nvPr/>
        </p:nvCxnSpPr>
        <p:spPr bwMode="auto">
          <a:xfrm flipH="1">
            <a:off x="5563704" y="2739122"/>
            <a:ext cx="4718" cy="2143974"/>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70" name="Straight Arrow Connector 169"/>
          <p:cNvCxnSpPr>
            <a:stCxn id="24" idx="0"/>
            <a:endCxn id="27" idx="4"/>
          </p:cNvCxnSpPr>
          <p:nvPr/>
        </p:nvCxnSpPr>
        <p:spPr bwMode="auto">
          <a:xfrm flipH="1">
            <a:off x="6573703" y="3164300"/>
            <a:ext cx="4718" cy="162432"/>
          </a:xfrm>
          <a:prstGeom prst="straightConnector1">
            <a:avLst/>
          </a:prstGeom>
          <a:solidFill>
            <a:schemeClr val="bg1"/>
          </a:solidFill>
          <a:ln w="25400" cap="flat" cmpd="sng" algn="ctr">
            <a:solidFill>
              <a:schemeClr val="bg2"/>
            </a:solidFill>
            <a:prstDash val="solid"/>
            <a:round/>
            <a:headEnd type="none" w="med" len="med"/>
            <a:tailEnd type="triangle"/>
          </a:ln>
          <a:effectLst/>
        </p:spPr>
      </p:cxnSp>
    </p:spTree>
    <p:extLst>
      <p:ext uri="{BB962C8B-B14F-4D97-AF65-F5344CB8AC3E}">
        <p14:creationId xmlns:p14="http://schemas.microsoft.com/office/powerpoint/2010/main" val="857186946"/>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Rectangle 62">
            <a:extLst>
              <a:ext uri="{FF2B5EF4-FFF2-40B4-BE49-F238E27FC236}">
                <a16:creationId xmlns:a16="http://schemas.microsoft.com/office/drawing/2014/main" id="{D25CE8D0-215C-4BFF-9A2C-721EA76675B4}"/>
              </a:ext>
            </a:extLst>
          </p:cNvPr>
          <p:cNvSpPr/>
          <p:nvPr/>
        </p:nvSpPr>
        <p:spPr>
          <a:xfrm>
            <a:off x="783771" y="1103243"/>
            <a:ext cx="10651253" cy="55688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normAutofit/>
          </a:bodyPr>
          <a:lstStyle/>
          <a:p>
            <a:r>
              <a:rPr lang="en-US" dirty="0"/>
              <a:t>Tournament Barrier with P=8</a:t>
            </a:r>
          </a:p>
        </p:txBody>
      </p:sp>
      <p:sp>
        <p:nvSpPr>
          <p:cNvPr id="3" name="Content Placeholder 2">
            <a:extLst>
              <a:ext uri="{FF2B5EF4-FFF2-40B4-BE49-F238E27FC236}">
                <a16:creationId xmlns:a16="http://schemas.microsoft.com/office/drawing/2014/main" id="{12E96FF1-1B4C-412F-A21E-D6A7FFB96441}"/>
              </a:ext>
            </a:extLst>
          </p:cNvPr>
          <p:cNvSpPr>
            <a:spLocks noGrp="1"/>
          </p:cNvSpPr>
          <p:nvPr>
            <p:ph idx="1"/>
          </p:nvPr>
        </p:nvSpPr>
        <p:spPr/>
        <p:txBody>
          <a:bodyPr/>
          <a:lstStyle/>
          <a:p>
            <a:endParaRPr lang="en-US"/>
          </a:p>
        </p:txBody>
      </p:sp>
      <p:cxnSp>
        <p:nvCxnSpPr>
          <p:cNvPr id="131" name="Straight Connector 130"/>
          <p:cNvCxnSpPr/>
          <p:nvPr/>
        </p:nvCxnSpPr>
        <p:spPr bwMode="auto">
          <a:xfrm>
            <a:off x="2090020" y="3849257"/>
            <a:ext cx="8013700" cy="0"/>
          </a:xfrm>
          <a:prstGeom prst="line">
            <a:avLst/>
          </a:prstGeom>
          <a:solidFill>
            <a:schemeClr val="bg1"/>
          </a:solidFill>
          <a:ln w="12700" cap="flat" cmpd="sng" algn="ctr">
            <a:solidFill>
              <a:schemeClr val="bg2"/>
            </a:solidFill>
            <a:prstDash val="solid"/>
            <a:round/>
            <a:headEnd type="none" w="med" len="med"/>
            <a:tailEnd type="none" w="med" len="med"/>
          </a:ln>
          <a:effectLst/>
        </p:spPr>
      </p:cxnSp>
      <p:sp>
        <p:nvSpPr>
          <p:cNvPr id="4" name="Freeform 3"/>
          <p:cNvSpPr/>
          <p:nvPr/>
        </p:nvSpPr>
        <p:spPr bwMode="auto">
          <a:xfrm flipV="1">
            <a:off x="2347925"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5" name="Freeform 4"/>
          <p:cNvSpPr/>
          <p:nvPr/>
        </p:nvSpPr>
        <p:spPr bwMode="auto">
          <a:xfrm flipV="1">
            <a:off x="3357924"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6" name="Freeform 5"/>
          <p:cNvSpPr/>
          <p:nvPr/>
        </p:nvSpPr>
        <p:spPr bwMode="auto">
          <a:xfrm flipV="1">
            <a:off x="4367923"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7" name="Freeform 6"/>
          <p:cNvSpPr/>
          <p:nvPr/>
        </p:nvSpPr>
        <p:spPr bwMode="auto">
          <a:xfrm flipV="1">
            <a:off x="5377922"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8" name="Freeform 7"/>
          <p:cNvSpPr/>
          <p:nvPr/>
        </p:nvSpPr>
        <p:spPr bwMode="auto">
          <a:xfrm flipV="1">
            <a:off x="6387921"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9" name="Freeform 8"/>
          <p:cNvSpPr/>
          <p:nvPr/>
        </p:nvSpPr>
        <p:spPr bwMode="auto">
          <a:xfrm flipV="1">
            <a:off x="7397920"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0" name="Freeform 9"/>
          <p:cNvSpPr/>
          <p:nvPr/>
        </p:nvSpPr>
        <p:spPr bwMode="auto">
          <a:xfrm flipV="1">
            <a:off x="8407919"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1" name="Freeform 10"/>
          <p:cNvSpPr/>
          <p:nvPr/>
        </p:nvSpPr>
        <p:spPr bwMode="auto">
          <a:xfrm flipV="1">
            <a:off x="9417920"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3" name="Oval 12"/>
          <p:cNvSpPr/>
          <p:nvPr/>
        </p:nvSpPr>
        <p:spPr bwMode="auto">
          <a:xfrm flipV="1">
            <a:off x="2415823" y="250882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5" name="Oval 14"/>
          <p:cNvSpPr/>
          <p:nvPr/>
        </p:nvSpPr>
        <p:spPr bwMode="auto">
          <a:xfrm flipV="1">
            <a:off x="3425822" y="250882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6" name="Oval 15"/>
          <p:cNvSpPr/>
          <p:nvPr/>
        </p:nvSpPr>
        <p:spPr bwMode="auto">
          <a:xfrm flipV="1">
            <a:off x="4435821" y="250882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7" name="Oval 16"/>
          <p:cNvSpPr/>
          <p:nvPr/>
        </p:nvSpPr>
        <p:spPr bwMode="auto">
          <a:xfrm flipV="1">
            <a:off x="5445820" y="250882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8" name="Oval 17"/>
          <p:cNvSpPr/>
          <p:nvPr/>
        </p:nvSpPr>
        <p:spPr bwMode="auto">
          <a:xfrm flipV="1">
            <a:off x="6455819" y="250882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9" name="Oval 18"/>
          <p:cNvSpPr/>
          <p:nvPr/>
        </p:nvSpPr>
        <p:spPr bwMode="auto">
          <a:xfrm flipV="1">
            <a:off x="7465818" y="250882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0" name="Oval 19"/>
          <p:cNvSpPr/>
          <p:nvPr/>
        </p:nvSpPr>
        <p:spPr bwMode="auto">
          <a:xfrm flipV="1">
            <a:off x="8475817" y="250882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1" name="Oval 20"/>
          <p:cNvSpPr/>
          <p:nvPr/>
        </p:nvSpPr>
        <p:spPr bwMode="auto">
          <a:xfrm flipV="1">
            <a:off x="9485816" y="250882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2" name="Oval 21"/>
          <p:cNvSpPr/>
          <p:nvPr/>
        </p:nvSpPr>
        <p:spPr bwMode="auto">
          <a:xfrm flipV="1">
            <a:off x="2415823" y="2934004"/>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3" name="Oval 22"/>
          <p:cNvSpPr/>
          <p:nvPr/>
        </p:nvSpPr>
        <p:spPr bwMode="auto">
          <a:xfrm flipV="1">
            <a:off x="4435821" y="2934004"/>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4" name="Oval 23"/>
          <p:cNvSpPr/>
          <p:nvPr/>
        </p:nvSpPr>
        <p:spPr bwMode="auto">
          <a:xfrm flipV="1">
            <a:off x="6455819" y="2934004"/>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5" name="Oval 24"/>
          <p:cNvSpPr/>
          <p:nvPr/>
        </p:nvSpPr>
        <p:spPr bwMode="auto">
          <a:xfrm flipV="1">
            <a:off x="8475817" y="2934004"/>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6" name="Oval 25"/>
          <p:cNvSpPr/>
          <p:nvPr/>
        </p:nvSpPr>
        <p:spPr bwMode="auto">
          <a:xfrm flipV="1">
            <a:off x="2422903" y="3326733"/>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7" name="Oval 26"/>
          <p:cNvSpPr/>
          <p:nvPr/>
        </p:nvSpPr>
        <p:spPr bwMode="auto">
          <a:xfrm flipV="1">
            <a:off x="6451101" y="3326733"/>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8" name="Oval 27"/>
          <p:cNvSpPr/>
          <p:nvPr/>
        </p:nvSpPr>
        <p:spPr bwMode="auto">
          <a:xfrm flipV="1">
            <a:off x="2422903" y="3722428"/>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51" name="Oval 50"/>
          <p:cNvSpPr/>
          <p:nvPr/>
        </p:nvSpPr>
        <p:spPr bwMode="auto">
          <a:xfrm flipV="1">
            <a:off x="6451101" y="4191510"/>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57" name="Oval 56"/>
          <p:cNvSpPr/>
          <p:nvPr/>
        </p:nvSpPr>
        <p:spPr bwMode="auto">
          <a:xfrm flipV="1">
            <a:off x="4431103" y="4537303"/>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61" name="Oval 60"/>
          <p:cNvSpPr/>
          <p:nvPr/>
        </p:nvSpPr>
        <p:spPr bwMode="auto">
          <a:xfrm flipV="1">
            <a:off x="8471099" y="4537303"/>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64" name="Oval 63"/>
          <p:cNvSpPr/>
          <p:nvPr/>
        </p:nvSpPr>
        <p:spPr bwMode="auto">
          <a:xfrm flipV="1">
            <a:off x="3421104" y="488309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66" name="Oval 65"/>
          <p:cNvSpPr/>
          <p:nvPr/>
        </p:nvSpPr>
        <p:spPr bwMode="auto">
          <a:xfrm flipV="1">
            <a:off x="5441102" y="488309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68" name="Oval 67"/>
          <p:cNvSpPr/>
          <p:nvPr/>
        </p:nvSpPr>
        <p:spPr bwMode="auto">
          <a:xfrm flipV="1">
            <a:off x="7461100" y="488309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70" name="Oval 69"/>
          <p:cNvSpPr/>
          <p:nvPr/>
        </p:nvSpPr>
        <p:spPr bwMode="auto">
          <a:xfrm flipV="1">
            <a:off x="9481098" y="488309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cxnSp>
        <p:nvCxnSpPr>
          <p:cNvPr id="72" name="Straight Arrow Connector 71"/>
          <p:cNvCxnSpPr>
            <a:stCxn id="13" idx="0"/>
            <a:endCxn id="22" idx="4"/>
          </p:cNvCxnSpPr>
          <p:nvPr/>
        </p:nvCxnSpPr>
        <p:spPr bwMode="auto">
          <a:xfrm>
            <a:off x="2538425" y="2739123"/>
            <a:ext cx="0" cy="19488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73" name="Straight Arrow Connector 72"/>
          <p:cNvCxnSpPr>
            <a:stCxn id="22" idx="0"/>
            <a:endCxn id="26" idx="4"/>
          </p:cNvCxnSpPr>
          <p:nvPr/>
        </p:nvCxnSpPr>
        <p:spPr bwMode="auto">
          <a:xfrm>
            <a:off x="2538425" y="3164300"/>
            <a:ext cx="7080" cy="162432"/>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76" name="Straight Arrow Connector 75"/>
          <p:cNvCxnSpPr>
            <a:stCxn id="26" idx="0"/>
            <a:endCxn id="28" idx="4"/>
          </p:cNvCxnSpPr>
          <p:nvPr/>
        </p:nvCxnSpPr>
        <p:spPr bwMode="auto">
          <a:xfrm>
            <a:off x="2545505" y="3557030"/>
            <a:ext cx="0" cy="165399"/>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79" name="Straight Arrow Connector 78"/>
          <p:cNvCxnSpPr>
            <a:stCxn id="15" idx="0"/>
            <a:endCxn id="64" idx="4"/>
          </p:cNvCxnSpPr>
          <p:nvPr/>
        </p:nvCxnSpPr>
        <p:spPr bwMode="auto">
          <a:xfrm flipH="1">
            <a:off x="3543706" y="2739122"/>
            <a:ext cx="4718" cy="2143974"/>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82" name="Straight Arrow Connector 81"/>
          <p:cNvCxnSpPr>
            <a:stCxn id="15" idx="1"/>
            <a:endCxn id="22" idx="5"/>
          </p:cNvCxnSpPr>
          <p:nvPr/>
        </p:nvCxnSpPr>
        <p:spPr bwMode="auto">
          <a:xfrm flipH="1">
            <a:off x="2625118" y="2705395"/>
            <a:ext cx="836612" cy="26233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85" name="Straight Arrow Connector 84"/>
          <p:cNvCxnSpPr>
            <a:stCxn id="23" idx="1"/>
            <a:endCxn id="26" idx="5"/>
          </p:cNvCxnSpPr>
          <p:nvPr/>
        </p:nvCxnSpPr>
        <p:spPr bwMode="auto">
          <a:xfrm flipH="1">
            <a:off x="2632199" y="3130574"/>
            <a:ext cx="1839531" cy="229885"/>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88" name="Straight Arrow Connector 87"/>
          <p:cNvCxnSpPr>
            <a:stCxn id="27" idx="1"/>
            <a:endCxn id="28" idx="5"/>
          </p:cNvCxnSpPr>
          <p:nvPr/>
        </p:nvCxnSpPr>
        <p:spPr bwMode="auto">
          <a:xfrm flipH="1">
            <a:off x="2632199" y="3523302"/>
            <a:ext cx="3854811" cy="232852"/>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91" name="Straight Arrow Connector 90"/>
          <p:cNvCxnSpPr>
            <a:stCxn id="17" idx="1"/>
            <a:endCxn id="23" idx="5"/>
          </p:cNvCxnSpPr>
          <p:nvPr/>
        </p:nvCxnSpPr>
        <p:spPr bwMode="auto">
          <a:xfrm flipH="1">
            <a:off x="4645116" y="2705395"/>
            <a:ext cx="836612" cy="26233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94" name="Straight Arrow Connector 93"/>
          <p:cNvCxnSpPr>
            <a:stCxn id="19" idx="1"/>
            <a:endCxn id="24" idx="5"/>
          </p:cNvCxnSpPr>
          <p:nvPr/>
        </p:nvCxnSpPr>
        <p:spPr bwMode="auto">
          <a:xfrm flipH="1">
            <a:off x="6665114" y="2705395"/>
            <a:ext cx="836612" cy="26233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97" name="Straight Arrow Connector 96"/>
          <p:cNvCxnSpPr>
            <a:stCxn id="21" idx="1"/>
            <a:endCxn id="25" idx="5"/>
          </p:cNvCxnSpPr>
          <p:nvPr/>
        </p:nvCxnSpPr>
        <p:spPr bwMode="auto">
          <a:xfrm flipH="1">
            <a:off x="8685112" y="2705395"/>
            <a:ext cx="836612" cy="26233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00" name="Straight Arrow Connector 99"/>
          <p:cNvCxnSpPr>
            <a:stCxn id="25" idx="1"/>
            <a:endCxn id="27" idx="5"/>
          </p:cNvCxnSpPr>
          <p:nvPr/>
        </p:nvCxnSpPr>
        <p:spPr bwMode="auto">
          <a:xfrm flipH="1">
            <a:off x="6660397" y="3130574"/>
            <a:ext cx="1851329" cy="229885"/>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03" name="Straight Arrow Connector 102"/>
          <p:cNvCxnSpPr>
            <a:stCxn id="28" idx="7"/>
            <a:endCxn id="51" idx="3"/>
          </p:cNvCxnSpPr>
          <p:nvPr/>
        </p:nvCxnSpPr>
        <p:spPr bwMode="auto">
          <a:xfrm>
            <a:off x="2632199" y="3918998"/>
            <a:ext cx="3854811" cy="306238"/>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06" name="Straight Arrow Connector 105"/>
          <p:cNvCxnSpPr>
            <a:stCxn id="28" idx="7"/>
            <a:endCxn id="57" idx="3"/>
          </p:cNvCxnSpPr>
          <p:nvPr/>
        </p:nvCxnSpPr>
        <p:spPr bwMode="auto">
          <a:xfrm>
            <a:off x="2632199" y="3918999"/>
            <a:ext cx="1834813" cy="652031"/>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09" name="Straight Arrow Connector 108"/>
          <p:cNvCxnSpPr>
            <a:stCxn id="28" idx="7"/>
            <a:endCxn id="64" idx="3"/>
          </p:cNvCxnSpPr>
          <p:nvPr/>
        </p:nvCxnSpPr>
        <p:spPr bwMode="auto">
          <a:xfrm>
            <a:off x="2632198" y="3918998"/>
            <a:ext cx="824814" cy="99782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15" name="Straight Arrow Connector 114"/>
          <p:cNvCxnSpPr>
            <a:stCxn id="51" idx="7"/>
            <a:endCxn id="61" idx="3"/>
          </p:cNvCxnSpPr>
          <p:nvPr/>
        </p:nvCxnSpPr>
        <p:spPr bwMode="auto">
          <a:xfrm>
            <a:off x="6660397" y="4388081"/>
            <a:ext cx="1846611" cy="182949"/>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19" name="Straight Arrow Connector 118"/>
          <p:cNvCxnSpPr>
            <a:stCxn id="51" idx="7"/>
            <a:endCxn id="68" idx="3"/>
          </p:cNvCxnSpPr>
          <p:nvPr/>
        </p:nvCxnSpPr>
        <p:spPr bwMode="auto">
          <a:xfrm>
            <a:off x="6660396" y="4388080"/>
            <a:ext cx="836612" cy="528742"/>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22" name="Straight Arrow Connector 121"/>
          <p:cNvCxnSpPr>
            <a:stCxn id="61" idx="7"/>
            <a:endCxn id="70" idx="3"/>
          </p:cNvCxnSpPr>
          <p:nvPr/>
        </p:nvCxnSpPr>
        <p:spPr bwMode="auto">
          <a:xfrm>
            <a:off x="8680394" y="4733874"/>
            <a:ext cx="836612" cy="182949"/>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25" name="Straight Arrow Connector 124"/>
          <p:cNvCxnSpPr>
            <a:stCxn id="57" idx="7"/>
            <a:endCxn id="66" idx="3"/>
          </p:cNvCxnSpPr>
          <p:nvPr/>
        </p:nvCxnSpPr>
        <p:spPr bwMode="auto">
          <a:xfrm>
            <a:off x="4640398" y="4733874"/>
            <a:ext cx="836612" cy="182949"/>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43" name="Straight Arrow Connector 142"/>
          <p:cNvCxnSpPr>
            <a:stCxn id="16" idx="0"/>
            <a:endCxn id="23" idx="4"/>
          </p:cNvCxnSpPr>
          <p:nvPr/>
        </p:nvCxnSpPr>
        <p:spPr bwMode="auto">
          <a:xfrm>
            <a:off x="4558423" y="2739123"/>
            <a:ext cx="0" cy="19488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46" name="Straight Arrow Connector 145"/>
          <p:cNvCxnSpPr>
            <a:stCxn id="18" idx="0"/>
            <a:endCxn id="24" idx="4"/>
          </p:cNvCxnSpPr>
          <p:nvPr/>
        </p:nvCxnSpPr>
        <p:spPr bwMode="auto">
          <a:xfrm>
            <a:off x="6578421" y="2739123"/>
            <a:ext cx="0" cy="19488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49" name="Straight Arrow Connector 148"/>
          <p:cNvCxnSpPr>
            <a:stCxn id="20" idx="0"/>
            <a:endCxn id="25" idx="4"/>
          </p:cNvCxnSpPr>
          <p:nvPr/>
        </p:nvCxnSpPr>
        <p:spPr bwMode="auto">
          <a:xfrm>
            <a:off x="8598419" y="2739123"/>
            <a:ext cx="0" cy="19488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52" name="Straight Arrow Connector 151"/>
          <p:cNvCxnSpPr>
            <a:stCxn id="23" idx="0"/>
            <a:endCxn id="57" idx="4"/>
          </p:cNvCxnSpPr>
          <p:nvPr/>
        </p:nvCxnSpPr>
        <p:spPr bwMode="auto">
          <a:xfrm flipH="1">
            <a:off x="4553705" y="3164300"/>
            <a:ext cx="4718" cy="1373002"/>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55" name="Straight Arrow Connector 154"/>
          <p:cNvCxnSpPr>
            <a:stCxn id="27" idx="0"/>
            <a:endCxn id="51" idx="4"/>
          </p:cNvCxnSpPr>
          <p:nvPr/>
        </p:nvCxnSpPr>
        <p:spPr bwMode="auto">
          <a:xfrm>
            <a:off x="6573703" y="3557029"/>
            <a:ext cx="0" cy="634480"/>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58" name="Straight Arrow Connector 157"/>
          <p:cNvCxnSpPr>
            <a:stCxn id="25" idx="0"/>
            <a:endCxn id="61" idx="4"/>
          </p:cNvCxnSpPr>
          <p:nvPr/>
        </p:nvCxnSpPr>
        <p:spPr bwMode="auto">
          <a:xfrm flipH="1">
            <a:off x="8593701" y="3164300"/>
            <a:ext cx="4718" cy="1373002"/>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61" name="Straight Arrow Connector 160"/>
          <p:cNvCxnSpPr>
            <a:stCxn id="21" idx="0"/>
            <a:endCxn id="70" idx="4"/>
          </p:cNvCxnSpPr>
          <p:nvPr/>
        </p:nvCxnSpPr>
        <p:spPr bwMode="auto">
          <a:xfrm flipH="1">
            <a:off x="9603700" y="2739122"/>
            <a:ext cx="4718" cy="2143974"/>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64" name="Straight Arrow Connector 163"/>
          <p:cNvCxnSpPr>
            <a:stCxn id="19" idx="0"/>
            <a:endCxn id="68" idx="4"/>
          </p:cNvCxnSpPr>
          <p:nvPr/>
        </p:nvCxnSpPr>
        <p:spPr bwMode="auto">
          <a:xfrm flipH="1">
            <a:off x="7583702" y="2739122"/>
            <a:ext cx="4718" cy="2143974"/>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67" name="Straight Arrow Connector 166"/>
          <p:cNvCxnSpPr>
            <a:stCxn id="17" idx="0"/>
            <a:endCxn id="66" idx="4"/>
          </p:cNvCxnSpPr>
          <p:nvPr/>
        </p:nvCxnSpPr>
        <p:spPr bwMode="auto">
          <a:xfrm flipH="1">
            <a:off x="5563704" y="2739122"/>
            <a:ext cx="4718" cy="2143974"/>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70" name="Straight Arrow Connector 169"/>
          <p:cNvCxnSpPr>
            <a:stCxn id="24" idx="0"/>
            <a:endCxn id="27" idx="4"/>
          </p:cNvCxnSpPr>
          <p:nvPr/>
        </p:nvCxnSpPr>
        <p:spPr bwMode="auto">
          <a:xfrm flipH="1">
            <a:off x="6573703" y="3164300"/>
            <a:ext cx="4718" cy="162432"/>
          </a:xfrm>
          <a:prstGeom prst="straightConnector1">
            <a:avLst/>
          </a:prstGeom>
          <a:solidFill>
            <a:schemeClr val="bg1"/>
          </a:solidFill>
          <a:ln w="25400" cap="flat" cmpd="sng" algn="ctr">
            <a:solidFill>
              <a:schemeClr val="bg2"/>
            </a:solidFill>
            <a:prstDash val="solid"/>
            <a:round/>
            <a:headEnd type="none" w="med" len="med"/>
            <a:tailEnd type="triangle"/>
          </a:ln>
          <a:effectLst/>
        </p:spPr>
      </p:cxnSp>
    </p:spTree>
    <p:extLst>
      <p:ext uri="{BB962C8B-B14F-4D97-AF65-F5344CB8AC3E}">
        <p14:creationId xmlns:p14="http://schemas.microsoft.com/office/powerpoint/2010/main" val="1380107398"/>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 name="Rectangle 79">
            <a:extLst>
              <a:ext uri="{FF2B5EF4-FFF2-40B4-BE49-F238E27FC236}">
                <a16:creationId xmlns:a16="http://schemas.microsoft.com/office/drawing/2014/main" id="{6C36C841-65E6-4A11-9436-6FE40165F62F}"/>
              </a:ext>
            </a:extLst>
          </p:cNvPr>
          <p:cNvSpPr/>
          <p:nvPr/>
        </p:nvSpPr>
        <p:spPr>
          <a:xfrm>
            <a:off x="783771" y="1103243"/>
            <a:ext cx="10651253" cy="55688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normAutofit/>
          </a:bodyPr>
          <a:lstStyle/>
          <a:p>
            <a:r>
              <a:rPr lang="en-US" dirty="0"/>
              <a:t>Tournament Barrier with P=8</a:t>
            </a:r>
          </a:p>
        </p:txBody>
      </p:sp>
      <p:cxnSp>
        <p:nvCxnSpPr>
          <p:cNvPr id="131" name="Straight Connector 130"/>
          <p:cNvCxnSpPr/>
          <p:nvPr/>
        </p:nvCxnSpPr>
        <p:spPr bwMode="auto">
          <a:xfrm>
            <a:off x="2090020" y="3849257"/>
            <a:ext cx="8013700" cy="0"/>
          </a:xfrm>
          <a:prstGeom prst="line">
            <a:avLst/>
          </a:prstGeom>
          <a:solidFill>
            <a:schemeClr val="bg1"/>
          </a:solidFill>
          <a:ln w="12700" cap="flat" cmpd="sng" algn="ctr">
            <a:solidFill>
              <a:schemeClr val="bg2"/>
            </a:solidFill>
            <a:prstDash val="solid"/>
            <a:round/>
            <a:headEnd type="none" w="med" len="med"/>
            <a:tailEnd type="none" w="med" len="med"/>
          </a:ln>
          <a:effectLst/>
        </p:spPr>
      </p:cxnSp>
      <p:sp>
        <p:nvSpPr>
          <p:cNvPr id="4" name="Freeform 3"/>
          <p:cNvSpPr/>
          <p:nvPr/>
        </p:nvSpPr>
        <p:spPr bwMode="auto">
          <a:xfrm flipV="1">
            <a:off x="2347925"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5" name="Freeform 4"/>
          <p:cNvSpPr/>
          <p:nvPr/>
        </p:nvSpPr>
        <p:spPr bwMode="auto">
          <a:xfrm flipV="1">
            <a:off x="3357924"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6" name="Freeform 5"/>
          <p:cNvSpPr/>
          <p:nvPr/>
        </p:nvSpPr>
        <p:spPr bwMode="auto">
          <a:xfrm flipV="1">
            <a:off x="4367923"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7" name="Freeform 6"/>
          <p:cNvSpPr/>
          <p:nvPr/>
        </p:nvSpPr>
        <p:spPr bwMode="auto">
          <a:xfrm flipV="1">
            <a:off x="5377922"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8" name="Freeform 7"/>
          <p:cNvSpPr/>
          <p:nvPr/>
        </p:nvSpPr>
        <p:spPr bwMode="auto">
          <a:xfrm flipV="1">
            <a:off x="6387921"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9" name="Freeform 8"/>
          <p:cNvSpPr/>
          <p:nvPr/>
        </p:nvSpPr>
        <p:spPr bwMode="auto">
          <a:xfrm flipV="1">
            <a:off x="7397920"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0" name="Freeform 9"/>
          <p:cNvSpPr/>
          <p:nvPr/>
        </p:nvSpPr>
        <p:spPr bwMode="auto">
          <a:xfrm flipV="1">
            <a:off x="8407919"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1" name="Freeform 10"/>
          <p:cNvSpPr/>
          <p:nvPr/>
        </p:nvSpPr>
        <p:spPr bwMode="auto">
          <a:xfrm flipV="1">
            <a:off x="9417920"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3" name="Oval 12"/>
          <p:cNvSpPr/>
          <p:nvPr/>
        </p:nvSpPr>
        <p:spPr bwMode="auto">
          <a:xfrm flipV="1">
            <a:off x="2415823" y="250882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5" name="Oval 14"/>
          <p:cNvSpPr/>
          <p:nvPr/>
        </p:nvSpPr>
        <p:spPr bwMode="auto">
          <a:xfrm flipV="1">
            <a:off x="3425822" y="250882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6" name="Oval 15"/>
          <p:cNvSpPr/>
          <p:nvPr/>
        </p:nvSpPr>
        <p:spPr bwMode="auto">
          <a:xfrm flipV="1">
            <a:off x="4435821" y="250882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7" name="Oval 16"/>
          <p:cNvSpPr/>
          <p:nvPr/>
        </p:nvSpPr>
        <p:spPr bwMode="auto">
          <a:xfrm flipV="1">
            <a:off x="5445820" y="250882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8" name="Oval 17"/>
          <p:cNvSpPr/>
          <p:nvPr/>
        </p:nvSpPr>
        <p:spPr bwMode="auto">
          <a:xfrm flipV="1">
            <a:off x="6455819" y="250882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9" name="Oval 18"/>
          <p:cNvSpPr/>
          <p:nvPr/>
        </p:nvSpPr>
        <p:spPr bwMode="auto">
          <a:xfrm flipV="1">
            <a:off x="7465818" y="250882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0" name="Oval 19"/>
          <p:cNvSpPr/>
          <p:nvPr/>
        </p:nvSpPr>
        <p:spPr bwMode="auto">
          <a:xfrm flipV="1">
            <a:off x="8475817" y="250882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1" name="Oval 20"/>
          <p:cNvSpPr/>
          <p:nvPr/>
        </p:nvSpPr>
        <p:spPr bwMode="auto">
          <a:xfrm flipV="1">
            <a:off x="9485816" y="250882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2" name="Oval 21"/>
          <p:cNvSpPr/>
          <p:nvPr/>
        </p:nvSpPr>
        <p:spPr bwMode="auto">
          <a:xfrm flipV="1">
            <a:off x="2415823" y="2934004"/>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3" name="Oval 22"/>
          <p:cNvSpPr/>
          <p:nvPr/>
        </p:nvSpPr>
        <p:spPr bwMode="auto">
          <a:xfrm flipV="1">
            <a:off x="4435821" y="2934004"/>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4" name="Oval 23"/>
          <p:cNvSpPr/>
          <p:nvPr/>
        </p:nvSpPr>
        <p:spPr bwMode="auto">
          <a:xfrm flipV="1">
            <a:off x="6455819" y="2934004"/>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5" name="Oval 24"/>
          <p:cNvSpPr/>
          <p:nvPr/>
        </p:nvSpPr>
        <p:spPr bwMode="auto">
          <a:xfrm flipV="1">
            <a:off x="8475817" y="2934004"/>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6" name="Oval 25"/>
          <p:cNvSpPr/>
          <p:nvPr/>
        </p:nvSpPr>
        <p:spPr bwMode="auto">
          <a:xfrm flipV="1">
            <a:off x="2422903" y="3326733"/>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7" name="Oval 26"/>
          <p:cNvSpPr/>
          <p:nvPr/>
        </p:nvSpPr>
        <p:spPr bwMode="auto">
          <a:xfrm flipV="1">
            <a:off x="6451101" y="3326733"/>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8" name="Oval 27"/>
          <p:cNvSpPr/>
          <p:nvPr/>
        </p:nvSpPr>
        <p:spPr bwMode="auto">
          <a:xfrm flipV="1">
            <a:off x="2422903" y="3722428"/>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51" name="Oval 50"/>
          <p:cNvSpPr/>
          <p:nvPr/>
        </p:nvSpPr>
        <p:spPr bwMode="auto">
          <a:xfrm flipV="1">
            <a:off x="6451101" y="4191510"/>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57" name="Oval 56"/>
          <p:cNvSpPr/>
          <p:nvPr/>
        </p:nvSpPr>
        <p:spPr bwMode="auto">
          <a:xfrm flipV="1">
            <a:off x="4431103" y="4537303"/>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61" name="Oval 60"/>
          <p:cNvSpPr/>
          <p:nvPr/>
        </p:nvSpPr>
        <p:spPr bwMode="auto">
          <a:xfrm flipV="1">
            <a:off x="8471099" y="4537303"/>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64" name="Oval 63"/>
          <p:cNvSpPr/>
          <p:nvPr/>
        </p:nvSpPr>
        <p:spPr bwMode="auto">
          <a:xfrm flipV="1">
            <a:off x="3421104" y="488309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66" name="Oval 65"/>
          <p:cNvSpPr/>
          <p:nvPr/>
        </p:nvSpPr>
        <p:spPr bwMode="auto">
          <a:xfrm flipV="1">
            <a:off x="5441102" y="488309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68" name="Oval 67"/>
          <p:cNvSpPr/>
          <p:nvPr/>
        </p:nvSpPr>
        <p:spPr bwMode="auto">
          <a:xfrm flipV="1">
            <a:off x="7461100" y="488309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70" name="Oval 69"/>
          <p:cNvSpPr/>
          <p:nvPr/>
        </p:nvSpPr>
        <p:spPr bwMode="auto">
          <a:xfrm flipV="1">
            <a:off x="9481098" y="488309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cxnSp>
        <p:nvCxnSpPr>
          <p:cNvPr id="72" name="Straight Arrow Connector 71"/>
          <p:cNvCxnSpPr>
            <a:stCxn id="13" idx="0"/>
            <a:endCxn id="22" idx="4"/>
          </p:cNvCxnSpPr>
          <p:nvPr/>
        </p:nvCxnSpPr>
        <p:spPr bwMode="auto">
          <a:xfrm>
            <a:off x="2538425" y="2739123"/>
            <a:ext cx="0" cy="19488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73" name="Straight Arrow Connector 72"/>
          <p:cNvCxnSpPr>
            <a:stCxn id="22" idx="0"/>
            <a:endCxn id="26" idx="4"/>
          </p:cNvCxnSpPr>
          <p:nvPr/>
        </p:nvCxnSpPr>
        <p:spPr bwMode="auto">
          <a:xfrm>
            <a:off x="2538425" y="3164300"/>
            <a:ext cx="7080" cy="162432"/>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76" name="Straight Arrow Connector 75"/>
          <p:cNvCxnSpPr>
            <a:stCxn id="26" idx="0"/>
            <a:endCxn id="28" idx="4"/>
          </p:cNvCxnSpPr>
          <p:nvPr/>
        </p:nvCxnSpPr>
        <p:spPr bwMode="auto">
          <a:xfrm>
            <a:off x="2545505" y="3557030"/>
            <a:ext cx="0" cy="165399"/>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79" name="Straight Arrow Connector 78"/>
          <p:cNvCxnSpPr>
            <a:stCxn id="15" idx="0"/>
            <a:endCxn id="64" idx="4"/>
          </p:cNvCxnSpPr>
          <p:nvPr/>
        </p:nvCxnSpPr>
        <p:spPr bwMode="auto">
          <a:xfrm flipH="1">
            <a:off x="3543706" y="2739122"/>
            <a:ext cx="4718" cy="2143974"/>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82" name="Straight Arrow Connector 81"/>
          <p:cNvCxnSpPr>
            <a:stCxn id="15" idx="1"/>
            <a:endCxn id="22" idx="5"/>
          </p:cNvCxnSpPr>
          <p:nvPr/>
        </p:nvCxnSpPr>
        <p:spPr bwMode="auto">
          <a:xfrm flipH="1">
            <a:off x="2625118" y="2705395"/>
            <a:ext cx="836612" cy="26233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85" name="Straight Arrow Connector 84"/>
          <p:cNvCxnSpPr>
            <a:stCxn id="23" idx="1"/>
            <a:endCxn id="26" idx="5"/>
          </p:cNvCxnSpPr>
          <p:nvPr/>
        </p:nvCxnSpPr>
        <p:spPr bwMode="auto">
          <a:xfrm flipH="1">
            <a:off x="2632199" y="3130574"/>
            <a:ext cx="1839531" cy="229885"/>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88" name="Straight Arrow Connector 87"/>
          <p:cNvCxnSpPr>
            <a:stCxn id="27" idx="1"/>
            <a:endCxn id="28" idx="5"/>
          </p:cNvCxnSpPr>
          <p:nvPr/>
        </p:nvCxnSpPr>
        <p:spPr bwMode="auto">
          <a:xfrm flipH="1">
            <a:off x="2632199" y="3523302"/>
            <a:ext cx="3854811" cy="232852"/>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91" name="Straight Arrow Connector 90"/>
          <p:cNvCxnSpPr>
            <a:stCxn id="17" idx="1"/>
            <a:endCxn id="23" idx="5"/>
          </p:cNvCxnSpPr>
          <p:nvPr/>
        </p:nvCxnSpPr>
        <p:spPr bwMode="auto">
          <a:xfrm flipH="1">
            <a:off x="4645116" y="2705395"/>
            <a:ext cx="836612" cy="26233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94" name="Straight Arrow Connector 93"/>
          <p:cNvCxnSpPr>
            <a:stCxn id="19" idx="1"/>
            <a:endCxn id="24" idx="5"/>
          </p:cNvCxnSpPr>
          <p:nvPr/>
        </p:nvCxnSpPr>
        <p:spPr bwMode="auto">
          <a:xfrm flipH="1">
            <a:off x="6665114" y="2705395"/>
            <a:ext cx="836612" cy="26233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97" name="Straight Arrow Connector 96"/>
          <p:cNvCxnSpPr>
            <a:stCxn id="21" idx="1"/>
            <a:endCxn id="25" idx="5"/>
          </p:cNvCxnSpPr>
          <p:nvPr/>
        </p:nvCxnSpPr>
        <p:spPr bwMode="auto">
          <a:xfrm flipH="1">
            <a:off x="8685112" y="2705395"/>
            <a:ext cx="836612" cy="26233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00" name="Straight Arrow Connector 99"/>
          <p:cNvCxnSpPr>
            <a:stCxn id="25" idx="1"/>
            <a:endCxn id="27" idx="5"/>
          </p:cNvCxnSpPr>
          <p:nvPr/>
        </p:nvCxnSpPr>
        <p:spPr bwMode="auto">
          <a:xfrm flipH="1">
            <a:off x="6660397" y="3130574"/>
            <a:ext cx="1851329" cy="229885"/>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03" name="Straight Arrow Connector 102"/>
          <p:cNvCxnSpPr>
            <a:stCxn id="28" idx="7"/>
            <a:endCxn id="51" idx="3"/>
          </p:cNvCxnSpPr>
          <p:nvPr/>
        </p:nvCxnSpPr>
        <p:spPr bwMode="auto">
          <a:xfrm>
            <a:off x="2632199" y="3918998"/>
            <a:ext cx="3854811" cy="306238"/>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06" name="Straight Arrow Connector 105"/>
          <p:cNvCxnSpPr>
            <a:stCxn id="28" idx="7"/>
            <a:endCxn id="57" idx="3"/>
          </p:cNvCxnSpPr>
          <p:nvPr/>
        </p:nvCxnSpPr>
        <p:spPr bwMode="auto">
          <a:xfrm>
            <a:off x="2632199" y="3918999"/>
            <a:ext cx="1834813" cy="652031"/>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09" name="Straight Arrow Connector 108"/>
          <p:cNvCxnSpPr>
            <a:stCxn id="28" idx="7"/>
            <a:endCxn id="64" idx="3"/>
          </p:cNvCxnSpPr>
          <p:nvPr/>
        </p:nvCxnSpPr>
        <p:spPr bwMode="auto">
          <a:xfrm>
            <a:off x="2632198" y="3918998"/>
            <a:ext cx="824814" cy="99782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15" name="Straight Arrow Connector 114"/>
          <p:cNvCxnSpPr>
            <a:stCxn id="51" idx="7"/>
            <a:endCxn id="61" idx="3"/>
          </p:cNvCxnSpPr>
          <p:nvPr/>
        </p:nvCxnSpPr>
        <p:spPr bwMode="auto">
          <a:xfrm>
            <a:off x="6660397" y="4388081"/>
            <a:ext cx="1846611" cy="182949"/>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19" name="Straight Arrow Connector 118"/>
          <p:cNvCxnSpPr>
            <a:stCxn id="51" idx="7"/>
            <a:endCxn id="68" idx="3"/>
          </p:cNvCxnSpPr>
          <p:nvPr/>
        </p:nvCxnSpPr>
        <p:spPr bwMode="auto">
          <a:xfrm>
            <a:off x="6660396" y="4388080"/>
            <a:ext cx="836612" cy="528742"/>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22" name="Straight Arrow Connector 121"/>
          <p:cNvCxnSpPr>
            <a:stCxn id="61" idx="7"/>
            <a:endCxn id="70" idx="3"/>
          </p:cNvCxnSpPr>
          <p:nvPr/>
        </p:nvCxnSpPr>
        <p:spPr bwMode="auto">
          <a:xfrm>
            <a:off x="8680394" y="4733874"/>
            <a:ext cx="836612" cy="182949"/>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25" name="Straight Arrow Connector 124"/>
          <p:cNvCxnSpPr>
            <a:stCxn id="57" idx="7"/>
            <a:endCxn id="66" idx="3"/>
          </p:cNvCxnSpPr>
          <p:nvPr/>
        </p:nvCxnSpPr>
        <p:spPr bwMode="auto">
          <a:xfrm>
            <a:off x="4640398" y="4733874"/>
            <a:ext cx="836612" cy="182949"/>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36" name="Straight Arrow Connector 135"/>
          <p:cNvCxnSpPr>
            <a:stCxn id="28" idx="0"/>
          </p:cNvCxnSpPr>
          <p:nvPr/>
        </p:nvCxnSpPr>
        <p:spPr bwMode="auto">
          <a:xfrm flipH="1">
            <a:off x="2545505" y="3952725"/>
            <a:ext cx="1" cy="1435075"/>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40" name="Straight Arrow Connector 139"/>
          <p:cNvCxnSpPr>
            <a:stCxn id="64" idx="0"/>
          </p:cNvCxnSpPr>
          <p:nvPr/>
        </p:nvCxnSpPr>
        <p:spPr bwMode="auto">
          <a:xfrm flipH="1">
            <a:off x="3543706" y="5113393"/>
            <a:ext cx="1" cy="274407"/>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43" name="Straight Arrow Connector 142"/>
          <p:cNvCxnSpPr>
            <a:stCxn id="16" idx="0"/>
            <a:endCxn id="23" idx="4"/>
          </p:cNvCxnSpPr>
          <p:nvPr/>
        </p:nvCxnSpPr>
        <p:spPr bwMode="auto">
          <a:xfrm>
            <a:off x="4558423" y="2739123"/>
            <a:ext cx="0" cy="19488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46" name="Straight Arrow Connector 145"/>
          <p:cNvCxnSpPr>
            <a:stCxn id="18" idx="0"/>
            <a:endCxn id="24" idx="4"/>
          </p:cNvCxnSpPr>
          <p:nvPr/>
        </p:nvCxnSpPr>
        <p:spPr bwMode="auto">
          <a:xfrm>
            <a:off x="6578421" y="2739123"/>
            <a:ext cx="0" cy="19488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49" name="Straight Arrow Connector 148"/>
          <p:cNvCxnSpPr>
            <a:stCxn id="20" idx="0"/>
            <a:endCxn id="25" idx="4"/>
          </p:cNvCxnSpPr>
          <p:nvPr/>
        </p:nvCxnSpPr>
        <p:spPr bwMode="auto">
          <a:xfrm>
            <a:off x="8598419" y="2739123"/>
            <a:ext cx="0" cy="19488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52" name="Straight Arrow Connector 151"/>
          <p:cNvCxnSpPr>
            <a:stCxn id="23" idx="0"/>
            <a:endCxn id="57" idx="4"/>
          </p:cNvCxnSpPr>
          <p:nvPr/>
        </p:nvCxnSpPr>
        <p:spPr bwMode="auto">
          <a:xfrm flipH="1">
            <a:off x="4553705" y="3164300"/>
            <a:ext cx="4718" cy="1373002"/>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55" name="Straight Arrow Connector 154"/>
          <p:cNvCxnSpPr>
            <a:stCxn id="27" idx="0"/>
            <a:endCxn id="51" idx="4"/>
          </p:cNvCxnSpPr>
          <p:nvPr/>
        </p:nvCxnSpPr>
        <p:spPr bwMode="auto">
          <a:xfrm>
            <a:off x="6573703" y="3557029"/>
            <a:ext cx="0" cy="634480"/>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58" name="Straight Arrow Connector 157"/>
          <p:cNvCxnSpPr>
            <a:stCxn id="25" idx="0"/>
            <a:endCxn id="61" idx="4"/>
          </p:cNvCxnSpPr>
          <p:nvPr/>
        </p:nvCxnSpPr>
        <p:spPr bwMode="auto">
          <a:xfrm flipH="1">
            <a:off x="8593701" y="3164300"/>
            <a:ext cx="4718" cy="1373002"/>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61" name="Straight Arrow Connector 160"/>
          <p:cNvCxnSpPr>
            <a:stCxn id="21" idx="0"/>
            <a:endCxn id="70" idx="4"/>
          </p:cNvCxnSpPr>
          <p:nvPr/>
        </p:nvCxnSpPr>
        <p:spPr bwMode="auto">
          <a:xfrm flipH="1">
            <a:off x="9603700" y="2739122"/>
            <a:ext cx="4718" cy="2143974"/>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64" name="Straight Arrow Connector 163"/>
          <p:cNvCxnSpPr>
            <a:stCxn id="19" idx="0"/>
            <a:endCxn id="68" idx="4"/>
          </p:cNvCxnSpPr>
          <p:nvPr/>
        </p:nvCxnSpPr>
        <p:spPr bwMode="auto">
          <a:xfrm flipH="1">
            <a:off x="7583702" y="2739122"/>
            <a:ext cx="4718" cy="2143974"/>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67" name="Straight Arrow Connector 166"/>
          <p:cNvCxnSpPr>
            <a:stCxn id="17" idx="0"/>
            <a:endCxn id="66" idx="4"/>
          </p:cNvCxnSpPr>
          <p:nvPr/>
        </p:nvCxnSpPr>
        <p:spPr bwMode="auto">
          <a:xfrm flipH="1">
            <a:off x="5563704" y="2739122"/>
            <a:ext cx="4718" cy="2143974"/>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70" name="Straight Arrow Connector 169"/>
          <p:cNvCxnSpPr>
            <a:stCxn id="24" idx="0"/>
            <a:endCxn id="27" idx="4"/>
          </p:cNvCxnSpPr>
          <p:nvPr/>
        </p:nvCxnSpPr>
        <p:spPr bwMode="auto">
          <a:xfrm flipH="1">
            <a:off x="6573703" y="3164300"/>
            <a:ext cx="4718" cy="162432"/>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73" name="Straight Arrow Connector 172"/>
          <p:cNvCxnSpPr>
            <a:stCxn id="66" idx="0"/>
          </p:cNvCxnSpPr>
          <p:nvPr/>
        </p:nvCxnSpPr>
        <p:spPr bwMode="auto">
          <a:xfrm flipH="1">
            <a:off x="5558986" y="5113393"/>
            <a:ext cx="4719" cy="274407"/>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76" name="Straight Arrow Connector 175"/>
          <p:cNvCxnSpPr>
            <a:stCxn id="57" idx="0"/>
          </p:cNvCxnSpPr>
          <p:nvPr/>
        </p:nvCxnSpPr>
        <p:spPr bwMode="auto">
          <a:xfrm flipH="1">
            <a:off x="4548987" y="4767599"/>
            <a:ext cx="4719" cy="624824"/>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79" name="Straight Arrow Connector 178"/>
          <p:cNvCxnSpPr>
            <a:stCxn id="68" idx="0"/>
          </p:cNvCxnSpPr>
          <p:nvPr/>
        </p:nvCxnSpPr>
        <p:spPr bwMode="auto">
          <a:xfrm>
            <a:off x="7583702" y="5113393"/>
            <a:ext cx="0" cy="25908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82" name="Straight Arrow Connector 181"/>
          <p:cNvCxnSpPr>
            <a:stCxn id="70" idx="0"/>
          </p:cNvCxnSpPr>
          <p:nvPr/>
        </p:nvCxnSpPr>
        <p:spPr bwMode="auto">
          <a:xfrm>
            <a:off x="9603700" y="5113393"/>
            <a:ext cx="0" cy="23329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85" name="Straight Arrow Connector 184"/>
          <p:cNvCxnSpPr>
            <a:stCxn id="61" idx="0"/>
          </p:cNvCxnSpPr>
          <p:nvPr/>
        </p:nvCxnSpPr>
        <p:spPr bwMode="auto">
          <a:xfrm>
            <a:off x="8593702" y="4767600"/>
            <a:ext cx="4717" cy="588183"/>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88" name="Straight Arrow Connector 187"/>
          <p:cNvCxnSpPr>
            <a:stCxn id="51" idx="0"/>
          </p:cNvCxnSpPr>
          <p:nvPr/>
        </p:nvCxnSpPr>
        <p:spPr bwMode="auto">
          <a:xfrm flipH="1">
            <a:off x="6568985" y="4421806"/>
            <a:ext cx="4719" cy="959932"/>
          </a:xfrm>
          <a:prstGeom prst="straightConnector1">
            <a:avLst/>
          </a:prstGeom>
          <a:solidFill>
            <a:schemeClr val="bg1"/>
          </a:solidFill>
          <a:ln w="25400" cap="flat" cmpd="sng" algn="ctr">
            <a:solidFill>
              <a:schemeClr val="bg2"/>
            </a:solidFill>
            <a:prstDash val="solid"/>
            <a:round/>
            <a:headEnd type="none" w="med" len="med"/>
            <a:tailEnd type="triangle"/>
          </a:ln>
          <a:effectLst/>
        </p:spPr>
      </p:cxnSp>
      <p:sp>
        <p:nvSpPr>
          <p:cNvPr id="192" name="Freeform 191"/>
          <p:cNvSpPr/>
          <p:nvPr/>
        </p:nvSpPr>
        <p:spPr bwMode="auto">
          <a:xfrm flipV="1">
            <a:off x="2347925" y="5505866"/>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93" name="Freeform 192"/>
          <p:cNvSpPr/>
          <p:nvPr/>
        </p:nvSpPr>
        <p:spPr bwMode="auto">
          <a:xfrm flipV="1">
            <a:off x="3357924" y="5505866"/>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94" name="Freeform 193"/>
          <p:cNvSpPr/>
          <p:nvPr/>
        </p:nvSpPr>
        <p:spPr bwMode="auto">
          <a:xfrm flipV="1">
            <a:off x="4367923" y="5505866"/>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95" name="Freeform 194"/>
          <p:cNvSpPr/>
          <p:nvPr/>
        </p:nvSpPr>
        <p:spPr bwMode="auto">
          <a:xfrm flipV="1">
            <a:off x="5377922" y="5505866"/>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96" name="Freeform 195"/>
          <p:cNvSpPr/>
          <p:nvPr/>
        </p:nvSpPr>
        <p:spPr bwMode="auto">
          <a:xfrm flipV="1">
            <a:off x="6387921" y="5505866"/>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97" name="Freeform 196"/>
          <p:cNvSpPr/>
          <p:nvPr/>
        </p:nvSpPr>
        <p:spPr bwMode="auto">
          <a:xfrm flipV="1">
            <a:off x="7397920" y="5505866"/>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98" name="Freeform 197"/>
          <p:cNvSpPr/>
          <p:nvPr/>
        </p:nvSpPr>
        <p:spPr bwMode="auto">
          <a:xfrm flipV="1">
            <a:off x="8407919" y="5505866"/>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99" name="Freeform 198"/>
          <p:cNvSpPr/>
          <p:nvPr/>
        </p:nvSpPr>
        <p:spPr bwMode="auto">
          <a:xfrm flipV="1">
            <a:off x="9417920" y="5505866"/>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Tree>
    <p:extLst>
      <p:ext uri="{BB962C8B-B14F-4D97-AF65-F5344CB8AC3E}">
        <p14:creationId xmlns:p14="http://schemas.microsoft.com/office/powerpoint/2010/main" val="3278362802"/>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Why Tournament Barrier Works</a:t>
            </a:r>
          </a:p>
        </p:txBody>
      </p:sp>
      <p:sp>
        <p:nvSpPr>
          <p:cNvPr id="3" name="Content Placeholder 2"/>
          <p:cNvSpPr>
            <a:spLocks noGrp="1"/>
          </p:cNvSpPr>
          <p:nvPr>
            <p:ph idx="1"/>
          </p:nvPr>
        </p:nvSpPr>
        <p:spPr/>
        <p:txBody>
          <a:bodyPr>
            <a:normAutofit/>
          </a:bodyPr>
          <a:lstStyle/>
          <a:p>
            <a:r>
              <a:rPr lang="en-US" sz="2400" dirty="0"/>
              <a:t>As before, threads can progress at different rates through tree</a:t>
            </a:r>
          </a:p>
          <a:p>
            <a:endParaRPr lang="en-US" sz="2400" dirty="0"/>
          </a:p>
          <a:p>
            <a:r>
              <a:rPr lang="en-US" sz="2400" dirty="0"/>
              <a:t>Easy to show correctness:</a:t>
            </a:r>
          </a:p>
          <a:p>
            <a:pPr lvl="1"/>
            <a:r>
              <a:rPr lang="en-US" sz="2200" dirty="0"/>
              <a:t>Tournament root must unblock for any thread to exit barrier</a:t>
            </a:r>
          </a:p>
          <a:p>
            <a:pPr lvl="1"/>
            <a:r>
              <a:rPr lang="en-US" sz="2200" dirty="0"/>
              <a:t>Root depends on all threads (leaves of tree)</a:t>
            </a:r>
          </a:p>
          <a:p>
            <a:endParaRPr lang="en-US" sz="2400" dirty="0"/>
          </a:p>
          <a:p>
            <a:r>
              <a:rPr lang="en-US" sz="2400" dirty="0"/>
              <a:t>Implemented by two loops, up &amp; down tree</a:t>
            </a:r>
            <a:br>
              <a:rPr lang="en-US" sz="2400" dirty="0"/>
            </a:br>
            <a:r>
              <a:rPr lang="en-US" sz="2400" dirty="0"/>
              <a:t>Depth encoded by first 1 in thread id bits</a:t>
            </a:r>
          </a:p>
        </p:txBody>
      </p:sp>
    </p:spTree>
    <p:extLst>
      <p:ext uri="{BB962C8B-B14F-4D97-AF65-F5344CB8AC3E}">
        <p14:creationId xmlns:p14="http://schemas.microsoft.com/office/powerpoint/2010/main" val="2599101560"/>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 name="Rectangle 100">
            <a:extLst>
              <a:ext uri="{FF2B5EF4-FFF2-40B4-BE49-F238E27FC236}">
                <a16:creationId xmlns:a16="http://schemas.microsoft.com/office/drawing/2014/main" id="{4EB35227-DE8B-4641-9CC3-3E756F387BD3}"/>
              </a:ext>
            </a:extLst>
          </p:cNvPr>
          <p:cNvSpPr/>
          <p:nvPr/>
        </p:nvSpPr>
        <p:spPr>
          <a:xfrm>
            <a:off x="783771" y="1103243"/>
            <a:ext cx="10651253" cy="55688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normAutofit/>
          </a:bodyPr>
          <a:lstStyle/>
          <a:p>
            <a:r>
              <a:rPr lang="en-US" dirty="0"/>
              <a:t>Depth == First 1 in Thread ID</a:t>
            </a:r>
          </a:p>
        </p:txBody>
      </p:sp>
      <p:sp>
        <p:nvSpPr>
          <p:cNvPr id="12" name="Content Placeholder 11">
            <a:extLst>
              <a:ext uri="{FF2B5EF4-FFF2-40B4-BE49-F238E27FC236}">
                <a16:creationId xmlns:a16="http://schemas.microsoft.com/office/drawing/2014/main" id="{D0D84044-A016-4F10-A991-666DA703EEA9}"/>
              </a:ext>
            </a:extLst>
          </p:cNvPr>
          <p:cNvSpPr>
            <a:spLocks noGrp="1"/>
          </p:cNvSpPr>
          <p:nvPr>
            <p:ph idx="1"/>
          </p:nvPr>
        </p:nvSpPr>
        <p:spPr/>
        <p:txBody>
          <a:bodyPr/>
          <a:lstStyle/>
          <a:p>
            <a:endParaRPr lang="en-US"/>
          </a:p>
        </p:txBody>
      </p:sp>
      <p:cxnSp>
        <p:nvCxnSpPr>
          <p:cNvPr id="131" name="Straight Connector 130"/>
          <p:cNvCxnSpPr/>
          <p:nvPr/>
        </p:nvCxnSpPr>
        <p:spPr bwMode="auto">
          <a:xfrm>
            <a:off x="2090020" y="3849257"/>
            <a:ext cx="8013700" cy="0"/>
          </a:xfrm>
          <a:prstGeom prst="line">
            <a:avLst/>
          </a:prstGeom>
          <a:solidFill>
            <a:schemeClr val="bg1"/>
          </a:solidFill>
          <a:ln w="12700" cap="flat" cmpd="sng" algn="ctr">
            <a:solidFill>
              <a:schemeClr val="bg2"/>
            </a:solidFill>
            <a:prstDash val="solid"/>
            <a:round/>
            <a:headEnd type="none" w="med" len="med"/>
            <a:tailEnd type="none" w="med" len="med"/>
          </a:ln>
          <a:effectLst/>
        </p:spPr>
      </p:cxnSp>
      <p:sp>
        <p:nvSpPr>
          <p:cNvPr id="4" name="Freeform 3"/>
          <p:cNvSpPr/>
          <p:nvPr/>
        </p:nvSpPr>
        <p:spPr bwMode="auto">
          <a:xfrm flipV="1">
            <a:off x="2347925"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5" name="Freeform 4"/>
          <p:cNvSpPr/>
          <p:nvPr/>
        </p:nvSpPr>
        <p:spPr bwMode="auto">
          <a:xfrm flipV="1">
            <a:off x="3357924"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6" name="Freeform 5"/>
          <p:cNvSpPr/>
          <p:nvPr/>
        </p:nvSpPr>
        <p:spPr bwMode="auto">
          <a:xfrm flipV="1">
            <a:off x="4367923"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7" name="Freeform 6"/>
          <p:cNvSpPr/>
          <p:nvPr/>
        </p:nvSpPr>
        <p:spPr bwMode="auto">
          <a:xfrm flipV="1">
            <a:off x="5377922"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8" name="Freeform 7"/>
          <p:cNvSpPr/>
          <p:nvPr/>
        </p:nvSpPr>
        <p:spPr bwMode="auto">
          <a:xfrm flipV="1">
            <a:off x="6387921"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9" name="Freeform 8"/>
          <p:cNvSpPr/>
          <p:nvPr/>
        </p:nvSpPr>
        <p:spPr bwMode="auto">
          <a:xfrm flipV="1">
            <a:off x="7397920"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0" name="Freeform 9"/>
          <p:cNvSpPr/>
          <p:nvPr/>
        </p:nvSpPr>
        <p:spPr bwMode="auto">
          <a:xfrm flipV="1">
            <a:off x="8407919"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1" name="Freeform 10"/>
          <p:cNvSpPr/>
          <p:nvPr/>
        </p:nvSpPr>
        <p:spPr bwMode="auto">
          <a:xfrm flipV="1">
            <a:off x="9417920"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3" name="Oval 12"/>
          <p:cNvSpPr/>
          <p:nvPr/>
        </p:nvSpPr>
        <p:spPr bwMode="auto">
          <a:xfrm flipV="1">
            <a:off x="2415823" y="250882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5" name="Oval 14"/>
          <p:cNvSpPr/>
          <p:nvPr/>
        </p:nvSpPr>
        <p:spPr bwMode="auto">
          <a:xfrm flipV="1">
            <a:off x="3425822" y="250882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6" name="Oval 15"/>
          <p:cNvSpPr/>
          <p:nvPr/>
        </p:nvSpPr>
        <p:spPr bwMode="auto">
          <a:xfrm flipV="1">
            <a:off x="4435821" y="250882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7" name="Oval 16"/>
          <p:cNvSpPr/>
          <p:nvPr/>
        </p:nvSpPr>
        <p:spPr bwMode="auto">
          <a:xfrm flipV="1">
            <a:off x="5445820" y="250882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8" name="Oval 17"/>
          <p:cNvSpPr/>
          <p:nvPr/>
        </p:nvSpPr>
        <p:spPr bwMode="auto">
          <a:xfrm flipV="1">
            <a:off x="6455819" y="250882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9" name="Oval 18"/>
          <p:cNvSpPr/>
          <p:nvPr/>
        </p:nvSpPr>
        <p:spPr bwMode="auto">
          <a:xfrm flipV="1">
            <a:off x="7465818" y="250882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0" name="Oval 19"/>
          <p:cNvSpPr/>
          <p:nvPr/>
        </p:nvSpPr>
        <p:spPr bwMode="auto">
          <a:xfrm flipV="1">
            <a:off x="8475817" y="250882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1" name="Oval 20"/>
          <p:cNvSpPr/>
          <p:nvPr/>
        </p:nvSpPr>
        <p:spPr bwMode="auto">
          <a:xfrm flipV="1">
            <a:off x="9485816" y="250882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2" name="Oval 21"/>
          <p:cNvSpPr/>
          <p:nvPr/>
        </p:nvSpPr>
        <p:spPr bwMode="auto">
          <a:xfrm flipV="1">
            <a:off x="2415823" y="2934004"/>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3" name="Oval 22"/>
          <p:cNvSpPr/>
          <p:nvPr/>
        </p:nvSpPr>
        <p:spPr bwMode="auto">
          <a:xfrm flipV="1">
            <a:off x="4435821" y="2934004"/>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4" name="Oval 23"/>
          <p:cNvSpPr/>
          <p:nvPr/>
        </p:nvSpPr>
        <p:spPr bwMode="auto">
          <a:xfrm flipV="1">
            <a:off x="6455819" y="2934004"/>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5" name="Oval 24"/>
          <p:cNvSpPr/>
          <p:nvPr/>
        </p:nvSpPr>
        <p:spPr bwMode="auto">
          <a:xfrm flipV="1">
            <a:off x="8475817" y="2934004"/>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6" name="Oval 25"/>
          <p:cNvSpPr/>
          <p:nvPr/>
        </p:nvSpPr>
        <p:spPr bwMode="auto">
          <a:xfrm flipV="1">
            <a:off x="2422903" y="3326733"/>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7" name="Oval 26"/>
          <p:cNvSpPr/>
          <p:nvPr/>
        </p:nvSpPr>
        <p:spPr bwMode="auto">
          <a:xfrm flipV="1">
            <a:off x="6451101" y="3326733"/>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8" name="Oval 27"/>
          <p:cNvSpPr/>
          <p:nvPr/>
        </p:nvSpPr>
        <p:spPr bwMode="auto">
          <a:xfrm flipV="1">
            <a:off x="2422903" y="3722428"/>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51" name="Oval 50"/>
          <p:cNvSpPr/>
          <p:nvPr/>
        </p:nvSpPr>
        <p:spPr bwMode="auto">
          <a:xfrm flipV="1">
            <a:off x="6451101" y="4191510"/>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57" name="Oval 56"/>
          <p:cNvSpPr/>
          <p:nvPr/>
        </p:nvSpPr>
        <p:spPr bwMode="auto">
          <a:xfrm flipV="1">
            <a:off x="4431103" y="4537303"/>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61" name="Oval 60"/>
          <p:cNvSpPr/>
          <p:nvPr/>
        </p:nvSpPr>
        <p:spPr bwMode="auto">
          <a:xfrm flipV="1">
            <a:off x="8471099" y="4537303"/>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64" name="Oval 63"/>
          <p:cNvSpPr/>
          <p:nvPr/>
        </p:nvSpPr>
        <p:spPr bwMode="auto">
          <a:xfrm flipV="1">
            <a:off x="3421104" y="488309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66" name="Oval 65"/>
          <p:cNvSpPr/>
          <p:nvPr/>
        </p:nvSpPr>
        <p:spPr bwMode="auto">
          <a:xfrm flipV="1">
            <a:off x="5441102" y="488309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68" name="Oval 67"/>
          <p:cNvSpPr/>
          <p:nvPr/>
        </p:nvSpPr>
        <p:spPr bwMode="auto">
          <a:xfrm flipV="1">
            <a:off x="7461100" y="488309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70" name="Oval 69"/>
          <p:cNvSpPr/>
          <p:nvPr/>
        </p:nvSpPr>
        <p:spPr bwMode="auto">
          <a:xfrm flipV="1">
            <a:off x="9481098" y="488309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cxnSp>
        <p:nvCxnSpPr>
          <p:cNvPr id="72" name="Straight Arrow Connector 71"/>
          <p:cNvCxnSpPr>
            <a:stCxn id="13" idx="0"/>
            <a:endCxn id="22" idx="4"/>
          </p:cNvCxnSpPr>
          <p:nvPr/>
        </p:nvCxnSpPr>
        <p:spPr bwMode="auto">
          <a:xfrm>
            <a:off x="2538425" y="2739123"/>
            <a:ext cx="0" cy="19488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73" name="Straight Arrow Connector 72"/>
          <p:cNvCxnSpPr>
            <a:stCxn id="22" idx="0"/>
            <a:endCxn id="26" idx="4"/>
          </p:cNvCxnSpPr>
          <p:nvPr/>
        </p:nvCxnSpPr>
        <p:spPr bwMode="auto">
          <a:xfrm>
            <a:off x="2538425" y="3164300"/>
            <a:ext cx="7080" cy="162432"/>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76" name="Straight Arrow Connector 75"/>
          <p:cNvCxnSpPr>
            <a:stCxn id="26" idx="0"/>
            <a:endCxn id="28" idx="4"/>
          </p:cNvCxnSpPr>
          <p:nvPr/>
        </p:nvCxnSpPr>
        <p:spPr bwMode="auto">
          <a:xfrm>
            <a:off x="2545505" y="3557030"/>
            <a:ext cx="0" cy="165399"/>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79" name="Straight Arrow Connector 78"/>
          <p:cNvCxnSpPr>
            <a:stCxn id="15" idx="0"/>
            <a:endCxn id="64" idx="4"/>
          </p:cNvCxnSpPr>
          <p:nvPr/>
        </p:nvCxnSpPr>
        <p:spPr bwMode="auto">
          <a:xfrm flipH="1">
            <a:off x="3543706" y="2739122"/>
            <a:ext cx="4718" cy="2143974"/>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82" name="Straight Arrow Connector 81"/>
          <p:cNvCxnSpPr>
            <a:stCxn id="15" idx="1"/>
            <a:endCxn id="22" idx="5"/>
          </p:cNvCxnSpPr>
          <p:nvPr/>
        </p:nvCxnSpPr>
        <p:spPr bwMode="auto">
          <a:xfrm flipH="1">
            <a:off x="2625118" y="2705395"/>
            <a:ext cx="836612" cy="26233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85" name="Straight Arrow Connector 84"/>
          <p:cNvCxnSpPr>
            <a:stCxn id="23" idx="1"/>
            <a:endCxn id="26" idx="5"/>
          </p:cNvCxnSpPr>
          <p:nvPr/>
        </p:nvCxnSpPr>
        <p:spPr bwMode="auto">
          <a:xfrm flipH="1">
            <a:off x="2632199" y="3130574"/>
            <a:ext cx="1839531" cy="229885"/>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88" name="Straight Arrow Connector 87"/>
          <p:cNvCxnSpPr>
            <a:stCxn id="27" idx="1"/>
            <a:endCxn id="28" idx="5"/>
          </p:cNvCxnSpPr>
          <p:nvPr/>
        </p:nvCxnSpPr>
        <p:spPr bwMode="auto">
          <a:xfrm flipH="1">
            <a:off x="2632199" y="3523302"/>
            <a:ext cx="3854811" cy="232852"/>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91" name="Straight Arrow Connector 90"/>
          <p:cNvCxnSpPr>
            <a:stCxn id="17" idx="1"/>
            <a:endCxn id="23" idx="5"/>
          </p:cNvCxnSpPr>
          <p:nvPr/>
        </p:nvCxnSpPr>
        <p:spPr bwMode="auto">
          <a:xfrm flipH="1">
            <a:off x="4645116" y="2705395"/>
            <a:ext cx="836612" cy="26233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94" name="Straight Arrow Connector 93"/>
          <p:cNvCxnSpPr>
            <a:stCxn id="19" idx="1"/>
            <a:endCxn id="24" idx="5"/>
          </p:cNvCxnSpPr>
          <p:nvPr/>
        </p:nvCxnSpPr>
        <p:spPr bwMode="auto">
          <a:xfrm flipH="1">
            <a:off x="6665114" y="2705395"/>
            <a:ext cx="836612" cy="26233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97" name="Straight Arrow Connector 96"/>
          <p:cNvCxnSpPr>
            <a:stCxn id="21" idx="1"/>
            <a:endCxn id="25" idx="5"/>
          </p:cNvCxnSpPr>
          <p:nvPr/>
        </p:nvCxnSpPr>
        <p:spPr bwMode="auto">
          <a:xfrm flipH="1">
            <a:off x="8685112" y="2705395"/>
            <a:ext cx="836612" cy="26233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00" name="Straight Arrow Connector 99"/>
          <p:cNvCxnSpPr>
            <a:stCxn id="25" idx="1"/>
            <a:endCxn id="27" idx="5"/>
          </p:cNvCxnSpPr>
          <p:nvPr/>
        </p:nvCxnSpPr>
        <p:spPr bwMode="auto">
          <a:xfrm flipH="1">
            <a:off x="6660397" y="3130574"/>
            <a:ext cx="1851329" cy="229885"/>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03" name="Straight Arrow Connector 102"/>
          <p:cNvCxnSpPr>
            <a:stCxn id="28" idx="7"/>
            <a:endCxn id="51" idx="3"/>
          </p:cNvCxnSpPr>
          <p:nvPr/>
        </p:nvCxnSpPr>
        <p:spPr bwMode="auto">
          <a:xfrm>
            <a:off x="2632199" y="3918998"/>
            <a:ext cx="3854811" cy="306238"/>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06" name="Straight Arrow Connector 105"/>
          <p:cNvCxnSpPr>
            <a:stCxn id="28" idx="7"/>
            <a:endCxn id="57" idx="3"/>
          </p:cNvCxnSpPr>
          <p:nvPr/>
        </p:nvCxnSpPr>
        <p:spPr bwMode="auto">
          <a:xfrm>
            <a:off x="2632199" y="3918999"/>
            <a:ext cx="1834813" cy="652031"/>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09" name="Straight Arrow Connector 108"/>
          <p:cNvCxnSpPr>
            <a:stCxn id="28" idx="7"/>
            <a:endCxn id="64" idx="3"/>
          </p:cNvCxnSpPr>
          <p:nvPr/>
        </p:nvCxnSpPr>
        <p:spPr bwMode="auto">
          <a:xfrm>
            <a:off x="2632198" y="3918998"/>
            <a:ext cx="824814" cy="99782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15" name="Straight Arrow Connector 114"/>
          <p:cNvCxnSpPr>
            <a:stCxn id="51" idx="7"/>
            <a:endCxn id="61" idx="3"/>
          </p:cNvCxnSpPr>
          <p:nvPr/>
        </p:nvCxnSpPr>
        <p:spPr bwMode="auto">
          <a:xfrm>
            <a:off x="6660397" y="4388081"/>
            <a:ext cx="1846611" cy="182949"/>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19" name="Straight Arrow Connector 118"/>
          <p:cNvCxnSpPr>
            <a:stCxn id="51" idx="7"/>
            <a:endCxn id="68" idx="3"/>
          </p:cNvCxnSpPr>
          <p:nvPr/>
        </p:nvCxnSpPr>
        <p:spPr bwMode="auto">
          <a:xfrm>
            <a:off x="6660396" y="4388080"/>
            <a:ext cx="836612" cy="528742"/>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22" name="Straight Arrow Connector 121"/>
          <p:cNvCxnSpPr>
            <a:stCxn id="61" idx="7"/>
            <a:endCxn id="70" idx="3"/>
          </p:cNvCxnSpPr>
          <p:nvPr/>
        </p:nvCxnSpPr>
        <p:spPr bwMode="auto">
          <a:xfrm>
            <a:off x="8680394" y="4733874"/>
            <a:ext cx="836612" cy="182949"/>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25" name="Straight Arrow Connector 124"/>
          <p:cNvCxnSpPr>
            <a:stCxn id="57" idx="7"/>
            <a:endCxn id="66" idx="3"/>
          </p:cNvCxnSpPr>
          <p:nvPr/>
        </p:nvCxnSpPr>
        <p:spPr bwMode="auto">
          <a:xfrm>
            <a:off x="4640398" y="4733874"/>
            <a:ext cx="836612" cy="182949"/>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36" name="Straight Arrow Connector 135"/>
          <p:cNvCxnSpPr>
            <a:stCxn id="28" idx="0"/>
          </p:cNvCxnSpPr>
          <p:nvPr/>
        </p:nvCxnSpPr>
        <p:spPr bwMode="auto">
          <a:xfrm flipH="1">
            <a:off x="2545505" y="3952725"/>
            <a:ext cx="1" cy="1435075"/>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40" name="Straight Arrow Connector 139"/>
          <p:cNvCxnSpPr>
            <a:stCxn id="64" idx="0"/>
          </p:cNvCxnSpPr>
          <p:nvPr/>
        </p:nvCxnSpPr>
        <p:spPr bwMode="auto">
          <a:xfrm flipH="1">
            <a:off x="3543706" y="5113393"/>
            <a:ext cx="1" cy="274407"/>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43" name="Straight Arrow Connector 142"/>
          <p:cNvCxnSpPr>
            <a:stCxn id="16" idx="0"/>
            <a:endCxn id="23" idx="4"/>
          </p:cNvCxnSpPr>
          <p:nvPr/>
        </p:nvCxnSpPr>
        <p:spPr bwMode="auto">
          <a:xfrm>
            <a:off x="4558423" y="2739123"/>
            <a:ext cx="0" cy="19488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46" name="Straight Arrow Connector 145"/>
          <p:cNvCxnSpPr>
            <a:stCxn id="18" idx="0"/>
            <a:endCxn id="24" idx="4"/>
          </p:cNvCxnSpPr>
          <p:nvPr/>
        </p:nvCxnSpPr>
        <p:spPr bwMode="auto">
          <a:xfrm>
            <a:off x="6578421" y="2739123"/>
            <a:ext cx="0" cy="19488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49" name="Straight Arrow Connector 148"/>
          <p:cNvCxnSpPr>
            <a:stCxn id="20" idx="0"/>
            <a:endCxn id="25" idx="4"/>
          </p:cNvCxnSpPr>
          <p:nvPr/>
        </p:nvCxnSpPr>
        <p:spPr bwMode="auto">
          <a:xfrm>
            <a:off x="8598419" y="2739123"/>
            <a:ext cx="0" cy="19488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52" name="Straight Arrow Connector 151"/>
          <p:cNvCxnSpPr>
            <a:stCxn id="23" idx="0"/>
            <a:endCxn id="57" idx="4"/>
          </p:cNvCxnSpPr>
          <p:nvPr/>
        </p:nvCxnSpPr>
        <p:spPr bwMode="auto">
          <a:xfrm flipH="1">
            <a:off x="4553705" y="3164300"/>
            <a:ext cx="4718" cy="1373002"/>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55" name="Straight Arrow Connector 154"/>
          <p:cNvCxnSpPr>
            <a:stCxn id="27" idx="0"/>
            <a:endCxn id="51" idx="4"/>
          </p:cNvCxnSpPr>
          <p:nvPr/>
        </p:nvCxnSpPr>
        <p:spPr bwMode="auto">
          <a:xfrm>
            <a:off x="6573703" y="3557029"/>
            <a:ext cx="0" cy="634480"/>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58" name="Straight Arrow Connector 157"/>
          <p:cNvCxnSpPr>
            <a:stCxn id="25" idx="0"/>
            <a:endCxn id="61" idx="4"/>
          </p:cNvCxnSpPr>
          <p:nvPr/>
        </p:nvCxnSpPr>
        <p:spPr bwMode="auto">
          <a:xfrm flipH="1">
            <a:off x="8593701" y="3164300"/>
            <a:ext cx="4718" cy="1373002"/>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61" name="Straight Arrow Connector 160"/>
          <p:cNvCxnSpPr>
            <a:stCxn id="21" idx="0"/>
            <a:endCxn id="70" idx="4"/>
          </p:cNvCxnSpPr>
          <p:nvPr/>
        </p:nvCxnSpPr>
        <p:spPr bwMode="auto">
          <a:xfrm flipH="1">
            <a:off x="9603700" y="2739122"/>
            <a:ext cx="4718" cy="2143974"/>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64" name="Straight Arrow Connector 163"/>
          <p:cNvCxnSpPr>
            <a:stCxn id="19" idx="0"/>
            <a:endCxn id="68" idx="4"/>
          </p:cNvCxnSpPr>
          <p:nvPr/>
        </p:nvCxnSpPr>
        <p:spPr bwMode="auto">
          <a:xfrm flipH="1">
            <a:off x="7583702" y="2739122"/>
            <a:ext cx="4718" cy="2143974"/>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67" name="Straight Arrow Connector 166"/>
          <p:cNvCxnSpPr>
            <a:stCxn id="17" idx="0"/>
            <a:endCxn id="66" idx="4"/>
          </p:cNvCxnSpPr>
          <p:nvPr/>
        </p:nvCxnSpPr>
        <p:spPr bwMode="auto">
          <a:xfrm flipH="1">
            <a:off x="5563704" y="2739122"/>
            <a:ext cx="4718" cy="2143974"/>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70" name="Straight Arrow Connector 169"/>
          <p:cNvCxnSpPr>
            <a:stCxn id="24" idx="0"/>
            <a:endCxn id="27" idx="4"/>
          </p:cNvCxnSpPr>
          <p:nvPr/>
        </p:nvCxnSpPr>
        <p:spPr bwMode="auto">
          <a:xfrm flipH="1">
            <a:off x="6573703" y="3164300"/>
            <a:ext cx="4718" cy="162432"/>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73" name="Straight Arrow Connector 172"/>
          <p:cNvCxnSpPr>
            <a:stCxn id="66" idx="0"/>
          </p:cNvCxnSpPr>
          <p:nvPr/>
        </p:nvCxnSpPr>
        <p:spPr bwMode="auto">
          <a:xfrm flipH="1">
            <a:off x="5558986" y="5113393"/>
            <a:ext cx="4719" cy="274407"/>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76" name="Straight Arrow Connector 175"/>
          <p:cNvCxnSpPr>
            <a:stCxn id="57" idx="0"/>
          </p:cNvCxnSpPr>
          <p:nvPr/>
        </p:nvCxnSpPr>
        <p:spPr bwMode="auto">
          <a:xfrm flipH="1">
            <a:off x="4548987" y="4767599"/>
            <a:ext cx="4719" cy="624824"/>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79" name="Straight Arrow Connector 178"/>
          <p:cNvCxnSpPr>
            <a:stCxn id="68" idx="0"/>
          </p:cNvCxnSpPr>
          <p:nvPr/>
        </p:nvCxnSpPr>
        <p:spPr bwMode="auto">
          <a:xfrm>
            <a:off x="7583702" y="5113393"/>
            <a:ext cx="0" cy="25908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82" name="Straight Arrow Connector 181"/>
          <p:cNvCxnSpPr>
            <a:stCxn id="70" idx="0"/>
          </p:cNvCxnSpPr>
          <p:nvPr/>
        </p:nvCxnSpPr>
        <p:spPr bwMode="auto">
          <a:xfrm>
            <a:off x="9603700" y="5113393"/>
            <a:ext cx="0" cy="23329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85" name="Straight Arrow Connector 184"/>
          <p:cNvCxnSpPr>
            <a:stCxn id="61" idx="0"/>
          </p:cNvCxnSpPr>
          <p:nvPr/>
        </p:nvCxnSpPr>
        <p:spPr bwMode="auto">
          <a:xfrm>
            <a:off x="8593702" y="4767600"/>
            <a:ext cx="4717" cy="588183"/>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88" name="Straight Arrow Connector 187"/>
          <p:cNvCxnSpPr>
            <a:stCxn id="51" idx="0"/>
          </p:cNvCxnSpPr>
          <p:nvPr/>
        </p:nvCxnSpPr>
        <p:spPr bwMode="auto">
          <a:xfrm flipH="1">
            <a:off x="6568985" y="4421806"/>
            <a:ext cx="4719" cy="959932"/>
          </a:xfrm>
          <a:prstGeom prst="straightConnector1">
            <a:avLst/>
          </a:prstGeom>
          <a:solidFill>
            <a:schemeClr val="bg1"/>
          </a:solidFill>
          <a:ln w="25400" cap="flat" cmpd="sng" algn="ctr">
            <a:solidFill>
              <a:schemeClr val="bg2"/>
            </a:solidFill>
            <a:prstDash val="solid"/>
            <a:round/>
            <a:headEnd type="none" w="med" len="med"/>
            <a:tailEnd type="triangle"/>
          </a:ln>
          <a:effectLst/>
        </p:spPr>
      </p:cxnSp>
      <p:sp>
        <p:nvSpPr>
          <p:cNvPr id="192" name="Freeform 191"/>
          <p:cNvSpPr/>
          <p:nvPr/>
        </p:nvSpPr>
        <p:spPr bwMode="auto">
          <a:xfrm flipV="1">
            <a:off x="2347925" y="5505866"/>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93" name="Freeform 192"/>
          <p:cNvSpPr/>
          <p:nvPr/>
        </p:nvSpPr>
        <p:spPr bwMode="auto">
          <a:xfrm flipV="1">
            <a:off x="3357924" y="5505866"/>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94" name="Freeform 193"/>
          <p:cNvSpPr/>
          <p:nvPr/>
        </p:nvSpPr>
        <p:spPr bwMode="auto">
          <a:xfrm flipV="1">
            <a:off x="4367923" y="5505866"/>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95" name="Freeform 194"/>
          <p:cNvSpPr/>
          <p:nvPr/>
        </p:nvSpPr>
        <p:spPr bwMode="auto">
          <a:xfrm flipV="1">
            <a:off x="5377922" y="5505866"/>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96" name="Freeform 195"/>
          <p:cNvSpPr/>
          <p:nvPr/>
        </p:nvSpPr>
        <p:spPr bwMode="auto">
          <a:xfrm flipV="1">
            <a:off x="6387921" y="5505866"/>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97" name="Freeform 196"/>
          <p:cNvSpPr/>
          <p:nvPr/>
        </p:nvSpPr>
        <p:spPr bwMode="auto">
          <a:xfrm flipV="1">
            <a:off x="7397920" y="5505866"/>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98" name="Freeform 197"/>
          <p:cNvSpPr/>
          <p:nvPr/>
        </p:nvSpPr>
        <p:spPr bwMode="auto">
          <a:xfrm flipV="1">
            <a:off x="8407919" y="5505866"/>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99" name="Freeform 198"/>
          <p:cNvSpPr/>
          <p:nvPr/>
        </p:nvSpPr>
        <p:spPr bwMode="auto">
          <a:xfrm flipV="1">
            <a:off x="9417920" y="5505866"/>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3" name="TextBox 2"/>
          <p:cNvSpPr txBox="1"/>
          <p:nvPr/>
        </p:nvSpPr>
        <p:spPr>
          <a:xfrm>
            <a:off x="2179059" y="2038290"/>
            <a:ext cx="732893" cy="523220"/>
          </a:xfrm>
          <a:prstGeom prst="rect">
            <a:avLst/>
          </a:prstGeom>
          <a:noFill/>
        </p:spPr>
        <p:txBody>
          <a:bodyPr wrap="none" rtlCol="0">
            <a:spAutoFit/>
          </a:bodyPr>
          <a:lstStyle/>
          <a:p>
            <a:pPr algn="ctr"/>
            <a:r>
              <a:rPr lang="en-US" sz="2800" b="1" dirty="0">
                <a:solidFill>
                  <a:srgbClr val="000099"/>
                </a:solidFill>
              </a:rPr>
              <a:t>000</a:t>
            </a:r>
          </a:p>
        </p:txBody>
      </p:sp>
      <p:sp>
        <p:nvSpPr>
          <p:cNvPr id="80" name="TextBox 79"/>
          <p:cNvSpPr txBox="1"/>
          <p:nvPr/>
        </p:nvSpPr>
        <p:spPr>
          <a:xfrm>
            <a:off x="3185518" y="2038290"/>
            <a:ext cx="732893" cy="523220"/>
          </a:xfrm>
          <a:prstGeom prst="rect">
            <a:avLst/>
          </a:prstGeom>
          <a:noFill/>
        </p:spPr>
        <p:txBody>
          <a:bodyPr wrap="none" rtlCol="0">
            <a:spAutoFit/>
          </a:bodyPr>
          <a:lstStyle/>
          <a:p>
            <a:pPr algn="ctr"/>
            <a:r>
              <a:rPr lang="en-US" sz="2800" b="1" dirty="0">
                <a:solidFill>
                  <a:srgbClr val="000099"/>
                </a:solidFill>
              </a:rPr>
              <a:t>001</a:t>
            </a:r>
          </a:p>
        </p:txBody>
      </p:sp>
      <p:sp>
        <p:nvSpPr>
          <p:cNvPr id="81" name="TextBox 80"/>
          <p:cNvSpPr txBox="1"/>
          <p:nvPr/>
        </p:nvSpPr>
        <p:spPr>
          <a:xfrm>
            <a:off x="4189619" y="2038290"/>
            <a:ext cx="732893" cy="523220"/>
          </a:xfrm>
          <a:prstGeom prst="rect">
            <a:avLst/>
          </a:prstGeom>
          <a:noFill/>
        </p:spPr>
        <p:txBody>
          <a:bodyPr wrap="none" rtlCol="0">
            <a:spAutoFit/>
          </a:bodyPr>
          <a:lstStyle/>
          <a:p>
            <a:pPr algn="ctr"/>
            <a:r>
              <a:rPr lang="en-US" sz="2800" b="1" dirty="0">
                <a:solidFill>
                  <a:srgbClr val="000099"/>
                </a:solidFill>
              </a:rPr>
              <a:t>010</a:t>
            </a:r>
          </a:p>
        </p:txBody>
      </p:sp>
      <p:sp>
        <p:nvSpPr>
          <p:cNvPr id="83" name="TextBox 82"/>
          <p:cNvSpPr txBox="1"/>
          <p:nvPr/>
        </p:nvSpPr>
        <p:spPr>
          <a:xfrm>
            <a:off x="5193720" y="2038290"/>
            <a:ext cx="732893" cy="523220"/>
          </a:xfrm>
          <a:prstGeom prst="rect">
            <a:avLst/>
          </a:prstGeom>
          <a:noFill/>
        </p:spPr>
        <p:txBody>
          <a:bodyPr wrap="none" rtlCol="0">
            <a:spAutoFit/>
          </a:bodyPr>
          <a:lstStyle/>
          <a:p>
            <a:pPr algn="ctr"/>
            <a:r>
              <a:rPr lang="en-US" sz="2800" b="1" dirty="0">
                <a:solidFill>
                  <a:srgbClr val="000099"/>
                </a:solidFill>
              </a:rPr>
              <a:t>011</a:t>
            </a:r>
          </a:p>
        </p:txBody>
      </p:sp>
      <p:sp>
        <p:nvSpPr>
          <p:cNvPr id="84" name="TextBox 83"/>
          <p:cNvSpPr txBox="1"/>
          <p:nvPr/>
        </p:nvSpPr>
        <p:spPr>
          <a:xfrm>
            <a:off x="6218659" y="2038290"/>
            <a:ext cx="732893" cy="523220"/>
          </a:xfrm>
          <a:prstGeom prst="rect">
            <a:avLst/>
          </a:prstGeom>
          <a:noFill/>
        </p:spPr>
        <p:txBody>
          <a:bodyPr wrap="none" rtlCol="0">
            <a:spAutoFit/>
          </a:bodyPr>
          <a:lstStyle/>
          <a:p>
            <a:pPr algn="ctr"/>
            <a:r>
              <a:rPr lang="en-US" sz="2800" b="1" dirty="0">
                <a:solidFill>
                  <a:srgbClr val="000099"/>
                </a:solidFill>
              </a:rPr>
              <a:t>100</a:t>
            </a:r>
          </a:p>
        </p:txBody>
      </p:sp>
      <p:sp>
        <p:nvSpPr>
          <p:cNvPr id="86" name="TextBox 85"/>
          <p:cNvSpPr txBox="1"/>
          <p:nvPr/>
        </p:nvSpPr>
        <p:spPr>
          <a:xfrm>
            <a:off x="7222760" y="2038290"/>
            <a:ext cx="732893" cy="523220"/>
          </a:xfrm>
          <a:prstGeom prst="rect">
            <a:avLst/>
          </a:prstGeom>
          <a:noFill/>
        </p:spPr>
        <p:txBody>
          <a:bodyPr wrap="none" rtlCol="0">
            <a:spAutoFit/>
          </a:bodyPr>
          <a:lstStyle/>
          <a:p>
            <a:pPr algn="ctr"/>
            <a:r>
              <a:rPr lang="en-US" sz="2800" b="1" dirty="0">
                <a:solidFill>
                  <a:srgbClr val="000099"/>
                </a:solidFill>
              </a:rPr>
              <a:t>101</a:t>
            </a:r>
          </a:p>
        </p:txBody>
      </p:sp>
      <p:sp>
        <p:nvSpPr>
          <p:cNvPr id="87" name="TextBox 86"/>
          <p:cNvSpPr txBox="1"/>
          <p:nvPr/>
        </p:nvSpPr>
        <p:spPr>
          <a:xfrm>
            <a:off x="8247699" y="2038290"/>
            <a:ext cx="732893" cy="523220"/>
          </a:xfrm>
          <a:prstGeom prst="rect">
            <a:avLst/>
          </a:prstGeom>
          <a:noFill/>
        </p:spPr>
        <p:txBody>
          <a:bodyPr wrap="none" rtlCol="0">
            <a:spAutoFit/>
          </a:bodyPr>
          <a:lstStyle/>
          <a:p>
            <a:pPr algn="ctr"/>
            <a:r>
              <a:rPr lang="en-US" sz="2800" b="1" dirty="0">
                <a:solidFill>
                  <a:srgbClr val="000099"/>
                </a:solidFill>
              </a:rPr>
              <a:t>110</a:t>
            </a:r>
          </a:p>
        </p:txBody>
      </p:sp>
      <p:sp>
        <p:nvSpPr>
          <p:cNvPr id="89" name="TextBox 88"/>
          <p:cNvSpPr txBox="1"/>
          <p:nvPr/>
        </p:nvSpPr>
        <p:spPr>
          <a:xfrm>
            <a:off x="9272638" y="2038290"/>
            <a:ext cx="732893" cy="523220"/>
          </a:xfrm>
          <a:prstGeom prst="rect">
            <a:avLst/>
          </a:prstGeom>
          <a:noFill/>
        </p:spPr>
        <p:txBody>
          <a:bodyPr wrap="none" rtlCol="0">
            <a:spAutoFit/>
          </a:bodyPr>
          <a:lstStyle/>
          <a:p>
            <a:pPr algn="ctr"/>
            <a:r>
              <a:rPr lang="en-US" sz="2800" b="1" dirty="0">
                <a:solidFill>
                  <a:srgbClr val="000099"/>
                </a:solidFill>
              </a:rPr>
              <a:t>111</a:t>
            </a:r>
          </a:p>
        </p:txBody>
      </p:sp>
      <p:cxnSp>
        <p:nvCxnSpPr>
          <p:cNvPr id="14" name="Straight Arrow Connector 13"/>
          <p:cNvCxnSpPr/>
          <p:nvPr/>
        </p:nvCxnSpPr>
        <p:spPr bwMode="auto">
          <a:xfrm>
            <a:off x="2123754" y="2508825"/>
            <a:ext cx="0" cy="1563292"/>
          </a:xfrm>
          <a:prstGeom prst="straightConnector1">
            <a:avLst/>
          </a:prstGeom>
          <a:solidFill>
            <a:schemeClr val="bg1"/>
          </a:solidFill>
          <a:ln w="57150" cap="flat" cmpd="sng" algn="ctr">
            <a:solidFill>
              <a:srgbClr val="000099"/>
            </a:solidFill>
            <a:prstDash val="solid"/>
            <a:round/>
            <a:headEnd type="none" w="med" len="med"/>
            <a:tailEnd type="triangle"/>
          </a:ln>
          <a:effectLst/>
        </p:spPr>
      </p:cxnSp>
      <p:cxnSp>
        <p:nvCxnSpPr>
          <p:cNvPr id="90" name="Straight Arrow Connector 89"/>
          <p:cNvCxnSpPr/>
          <p:nvPr/>
        </p:nvCxnSpPr>
        <p:spPr bwMode="auto">
          <a:xfrm>
            <a:off x="3810000" y="2508826"/>
            <a:ext cx="0" cy="352863"/>
          </a:xfrm>
          <a:prstGeom prst="straightConnector1">
            <a:avLst/>
          </a:prstGeom>
          <a:solidFill>
            <a:schemeClr val="bg1"/>
          </a:solidFill>
          <a:ln w="57150" cap="flat" cmpd="sng" algn="ctr">
            <a:solidFill>
              <a:srgbClr val="000099"/>
            </a:solidFill>
            <a:prstDash val="solid"/>
            <a:round/>
            <a:headEnd type="none" w="med" len="med"/>
            <a:tailEnd type="triangle"/>
          </a:ln>
          <a:effectLst/>
        </p:spPr>
      </p:cxnSp>
      <p:cxnSp>
        <p:nvCxnSpPr>
          <p:cNvPr id="92" name="Straight Arrow Connector 91"/>
          <p:cNvCxnSpPr/>
          <p:nvPr/>
        </p:nvCxnSpPr>
        <p:spPr bwMode="auto">
          <a:xfrm>
            <a:off x="5745694" y="2508826"/>
            <a:ext cx="0" cy="352863"/>
          </a:xfrm>
          <a:prstGeom prst="straightConnector1">
            <a:avLst/>
          </a:prstGeom>
          <a:solidFill>
            <a:schemeClr val="bg1"/>
          </a:solidFill>
          <a:ln w="57150" cap="flat" cmpd="sng" algn="ctr">
            <a:solidFill>
              <a:srgbClr val="000099"/>
            </a:solidFill>
            <a:prstDash val="solid"/>
            <a:round/>
            <a:headEnd type="none" w="med" len="med"/>
            <a:tailEnd type="triangle"/>
          </a:ln>
          <a:effectLst/>
        </p:spPr>
      </p:cxnSp>
      <p:cxnSp>
        <p:nvCxnSpPr>
          <p:cNvPr id="93" name="Straight Arrow Connector 92"/>
          <p:cNvCxnSpPr/>
          <p:nvPr/>
        </p:nvCxnSpPr>
        <p:spPr bwMode="auto">
          <a:xfrm>
            <a:off x="7778920" y="2484585"/>
            <a:ext cx="0" cy="352863"/>
          </a:xfrm>
          <a:prstGeom prst="straightConnector1">
            <a:avLst/>
          </a:prstGeom>
          <a:solidFill>
            <a:schemeClr val="bg1"/>
          </a:solidFill>
          <a:ln w="57150" cap="flat" cmpd="sng" algn="ctr">
            <a:solidFill>
              <a:srgbClr val="000099"/>
            </a:solidFill>
            <a:prstDash val="solid"/>
            <a:round/>
            <a:headEnd type="none" w="med" len="med"/>
            <a:tailEnd type="triangle"/>
          </a:ln>
          <a:effectLst/>
        </p:spPr>
      </p:cxnSp>
      <p:cxnSp>
        <p:nvCxnSpPr>
          <p:cNvPr id="95" name="Straight Arrow Connector 94"/>
          <p:cNvCxnSpPr/>
          <p:nvPr/>
        </p:nvCxnSpPr>
        <p:spPr bwMode="auto">
          <a:xfrm>
            <a:off x="9829800" y="2484585"/>
            <a:ext cx="0" cy="352863"/>
          </a:xfrm>
          <a:prstGeom prst="straightConnector1">
            <a:avLst/>
          </a:prstGeom>
          <a:solidFill>
            <a:schemeClr val="bg1"/>
          </a:solidFill>
          <a:ln w="57150" cap="flat" cmpd="sng" algn="ctr">
            <a:solidFill>
              <a:srgbClr val="000099"/>
            </a:solidFill>
            <a:prstDash val="solid"/>
            <a:round/>
            <a:headEnd type="none" w="med" len="med"/>
            <a:tailEnd type="triangle"/>
          </a:ln>
          <a:effectLst/>
        </p:spPr>
      </p:cxnSp>
      <p:cxnSp>
        <p:nvCxnSpPr>
          <p:cNvPr id="96" name="Straight Arrow Connector 95"/>
          <p:cNvCxnSpPr/>
          <p:nvPr/>
        </p:nvCxnSpPr>
        <p:spPr bwMode="auto">
          <a:xfrm>
            <a:off x="4548986" y="2508825"/>
            <a:ext cx="0" cy="761816"/>
          </a:xfrm>
          <a:prstGeom prst="straightConnector1">
            <a:avLst/>
          </a:prstGeom>
          <a:solidFill>
            <a:schemeClr val="bg1"/>
          </a:solidFill>
          <a:ln w="57150" cap="flat" cmpd="sng" algn="ctr">
            <a:solidFill>
              <a:srgbClr val="000099"/>
            </a:solidFill>
            <a:prstDash val="solid"/>
            <a:round/>
            <a:headEnd type="none" w="med" len="med"/>
            <a:tailEnd type="triangle"/>
          </a:ln>
          <a:effectLst/>
        </p:spPr>
      </p:cxnSp>
      <p:cxnSp>
        <p:nvCxnSpPr>
          <p:cNvPr id="98" name="Straight Arrow Connector 97"/>
          <p:cNvCxnSpPr/>
          <p:nvPr/>
        </p:nvCxnSpPr>
        <p:spPr bwMode="auto">
          <a:xfrm>
            <a:off x="6387921" y="2458574"/>
            <a:ext cx="0" cy="1181155"/>
          </a:xfrm>
          <a:prstGeom prst="straightConnector1">
            <a:avLst/>
          </a:prstGeom>
          <a:solidFill>
            <a:schemeClr val="bg1"/>
          </a:solidFill>
          <a:ln w="57150" cap="flat" cmpd="sng" algn="ctr">
            <a:solidFill>
              <a:srgbClr val="000099"/>
            </a:solidFill>
            <a:prstDash val="solid"/>
            <a:round/>
            <a:headEnd type="none" w="med" len="med"/>
            <a:tailEnd type="triangle"/>
          </a:ln>
          <a:effectLst/>
        </p:spPr>
      </p:cxnSp>
      <p:cxnSp>
        <p:nvCxnSpPr>
          <p:cNvPr id="99" name="Straight Arrow Connector 98"/>
          <p:cNvCxnSpPr/>
          <p:nvPr/>
        </p:nvCxnSpPr>
        <p:spPr bwMode="auto">
          <a:xfrm>
            <a:off x="8593701" y="2480780"/>
            <a:ext cx="0" cy="761816"/>
          </a:xfrm>
          <a:prstGeom prst="straightConnector1">
            <a:avLst/>
          </a:prstGeom>
          <a:solidFill>
            <a:schemeClr val="bg1"/>
          </a:solidFill>
          <a:ln w="57150" cap="flat" cmpd="sng" algn="ctr">
            <a:solidFill>
              <a:srgbClr val="000099"/>
            </a:solidFill>
            <a:prstDash val="solid"/>
            <a:round/>
            <a:headEnd type="none" w="med" len="med"/>
            <a:tailEnd type="triangle"/>
          </a:ln>
          <a:effectLst/>
        </p:spPr>
      </p:cxnSp>
    </p:spTree>
    <p:extLst>
      <p:ext uri="{BB962C8B-B14F-4D97-AF65-F5344CB8AC3E}">
        <p14:creationId xmlns:p14="http://schemas.microsoft.com/office/powerpoint/2010/main" val="8062881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FF6357-4C95-4A13-AAE6-144F28B1BB09}"/>
              </a:ext>
            </a:extLst>
          </p:cNvPr>
          <p:cNvSpPr>
            <a:spLocks noGrp="1"/>
          </p:cNvSpPr>
          <p:nvPr>
            <p:ph type="title"/>
          </p:nvPr>
        </p:nvSpPr>
        <p:spPr/>
        <p:txBody>
          <a:bodyPr/>
          <a:lstStyle/>
          <a:p>
            <a:r>
              <a:rPr lang="en-US" dirty="0"/>
              <a:t>Relaxed memory models</a:t>
            </a:r>
          </a:p>
        </p:txBody>
      </p:sp>
      <p:sp>
        <p:nvSpPr>
          <p:cNvPr id="3" name="Content Placeholder 2">
            <a:extLst>
              <a:ext uri="{FF2B5EF4-FFF2-40B4-BE49-F238E27FC236}">
                <a16:creationId xmlns:a16="http://schemas.microsoft.com/office/drawing/2014/main" id="{6414493A-BFAA-4AB9-8CD1-5EA04FDA5159}"/>
              </a:ext>
            </a:extLst>
          </p:cNvPr>
          <p:cNvSpPr>
            <a:spLocks noGrp="1"/>
          </p:cNvSpPr>
          <p:nvPr>
            <p:ph idx="1"/>
          </p:nvPr>
        </p:nvSpPr>
        <p:spPr/>
        <p:txBody>
          <a:bodyPr/>
          <a:lstStyle/>
          <a:p>
            <a:r>
              <a:rPr lang="en-US" dirty="0"/>
              <a:t>Not all dependencies assumed by SC are supported, and software has to explicitly insert additional dependencies were needed</a:t>
            </a:r>
          </a:p>
          <a:p>
            <a:endParaRPr lang="en-US" dirty="0"/>
          </a:p>
          <a:p>
            <a:r>
              <a:rPr lang="en-US" dirty="0"/>
              <a:t>Which dependencies are dropped depends on the particular memory model</a:t>
            </a:r>
          </a:p>
          <a:p>
            <a:pPr lvl="1"/>
            <a:r>
              <a:rPr lang="en-US" dirty="0"/>
              <a:t>IBM370, TSO, PSO, WO, PC, Alpha, RMO, …</a:t>
            </a:r>
          </a:p>
          <a:p>
            <a:endParaRPr lang="en-US" dirty="0"/>
          </a:p>
          <a:p>
            <a:r>
              <a:rPr lang="en-US" dirty="0"/>
              <a:t>How to introduce needed dependencies varies by system</a:t>
            </a:r>
          </a:p>
          <a:p>
            <a:pPr lvl="1"/>
            <a:r>
              <a:rPr lang="en-US" dirty="0"/>
              <a:t>Explicit FENCE instructions (sometimes called sync or memory barrier instructions)</a:t>
            </a:r>
          </a:p>
          <a:p>
            <a:pPr lvl="1"/>
            <a:r>
              <a:rPr lang="en-US" dirty="0"/>
              <a:t>Implicit effects of atomic memory instructions</a:t>
            </a:r>
          </a:p>
          <a:p>
            <a:endParaRPr lang="en-US" dirty="0"/>
          </a:p>
          <a:p>
            <a:r>
              <a:rPr lang="en-US" i="1" dirty="0"/>
              <a:t>Programmers supposed to work with this????</a:t>
            </a:r>
          </a:p>
          <a:p>
            <a:endParaRPr lang="en-US" dirty="0"/>
          </a:p>
        </p:txBody>
      </p:sp>
    </p:spTree>
    <p:extLst>
      <p:ext uri="{BB962C8B-B14F-4D97-AF65-F5344CB8AC3E}">
        <p14:creationId xmlns:p14="http://schemas.microsoft.com/office/powerpoint/2010/main" val="4255816402"/>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Tournament Barrier Implementation</a:t>
            </a:r>
          </a:p>
        </p:txBody>
      </p:sp>
      <p:sp>
        <p:nvSpPr>
          <p:cNvPr id="3" name="Content Placeholder 2"/>
          <p:cNvSpPr>
            <a:spLocks noGrp="1"/>
          </p:cNvSpPr>
          <p:nvPr>
            <p:ph idx="1"/>
          </p:nvPr>
        </p:nvSpPr>
        <p:spPr/>
        <p:txBody>
          <a:bodyPr>
            <a:normAutofit fontScale="55000" lnSpcReduction="20000"/>
          </a:bodyPr>
          <a:lstStyle/>
          <a:p>
            <a:r>
              <a:rPr lang="en-US" sz="1400" dirty="0">
                <a:latin typeface="Courier New" panose="02070309020205020404" pitchFamily="49" charset="0"/>
                <a:cs typeface="Courier New" panose="02070309020205020404" pitchFamily="49" charset="0"/>
              </a:rPr>
              <a:t>/</a:t>
            </a:r>
            <a:r>
              <a:rPr lang="en-US" sz="1400" b="1" dirty="0">
                <a:latin typeface="Courier New" panose="02070309020205020404" pitchFamily="49" charset="0"/>
                <a:cs typeface="Courier New" panose="02070309020205020404" pitchFamily="49" charset="0"/>
              </a:rPr>
              <a:t>/ for simplicity, assume P power of 2                                                                                                                                                                                            </a:t>
            </a:r>
          </a:p>
          <a:p>
            <a:r>
              <a:rPr lang="en-US" sz="1400" b="1" dirty="0">
                <a:latin typeface="Courier New" panose="02070309020205020404" pitchFamily="49" charset="0"/>
                <a:cs typeface="Courier New" panose="02070309020205020404" pitchFamily="49" charset="0"/>
              </a:rPr>
              <a:t>void barrier(</a:t>
            </a:r>
            <a:r>
              <a:rPr lang="en-US" sz="1400" b="1" dirty="0" err="1">
                <a:latin typeface="Courier New" panose="02070309020205020404" pitchFamily="49" charset="0"/>
                <a:cs typeface="Courier New" panose="02070309020205020404" pitchFamily="49" charset="0"/>
              </a:rPr>
              <a:t>int</a:t>
            </a:r>
            <a:r>
              <a:rPr lang="en-US" sz="1400" b="1" dirty="0">
                <a:latin typeface="Courier New" panose="02070309020205020404" pitchFamily="49" charset="0"/>
                <a:cs typeface="Courier New" panose="02070309020205020404" pitchFamily="49" charset="0"/>
              </a:rPr>
              <a:t> </a:t>
            </a:r>
            <a:r>
              <a:rPr lang="en-US" sz="1400" b="1" dirty="0" err="1">
                <a:latin typeface="Courier New" panose="02070309020205020404" pitchFamily="49" charset="0"/>
                <a:cs typeface="Courier New" panose="02070309020205020404" pitchFamily="49" charset="0"/>
              </a:rPr>
              <a:t>tid</a:t>
            </a:r>
            <a:r>
              <a:rPr lang="en-US" sz="1400" b="1" dirty="0">
                <a:latin typeface="Courier New" panose="02070309020205020404" pitchFamily="49" charset="0"/>
                <a:cs typeface="Courier New" panose="02070309020205020404" pitchFamily="49" charset="0"/>
              </a:rPr>
              <a:t>) {</a:t>
            </a:r>
          </a:p>
          <a:p>
            <a:r>
              <a:rPr lang="en-US" sz="1400" b="1" dirty="0">
                <a:latin typeface="Courier New" panose="02070309020205020404" pitchFamily="49" charset="0"/>
                <a:cs typeface="Courier New" panose="02070309020205020404" pitchFamily="49" charset="0"/>
              </a:rPr>
              <a:t>  </a:t>
            </a:r>
            <a:r>
              <a:rPr lang="en-US" sz="1400" b="1" dirty="0" err="1">
                <a:latin typeface="Courier New" panose="02070309020205020404" pitchFamily="49" charset="0"/>
                <a:cs typeface="Courier New" panose="02070309020205020404" pitchFamily="49" charset="0"/>
              </a:rPr>
              <a:t>int</a:t>
            </a:r>
            <a:r>
              <a:rPr lang="en-US" sz="1400" b="1" dirty="0">
                <a:latin typeface="Courier New" panose="02070309020205020404" pitchFamily="49" charset="0"/>
                <a:cs typeface="Courier New" panose="02070309020205020404" pitchFamily="49" charset="0"/>
              </a:rPr>
              <a:t> round;</a:t>
            </a:r>
          </a:p>
          <a:p>
            <a:r>
              <a:rPr lang="en-US" sz="1400" b="1" dirty="0">
                <a:latin typeface="Courier New" panose="02070309020205020404" pitchFamily="49" charset="0"/>
                <a:cs typeface="Courier New" panose="02070309020205020404" pitchFamily="49" charset="0"/>
              </a:rPr>
              <a:t>  for (round = 0; </a:t>
            </a:r>
            <a:r>
              <a:rPr lang="en-US" sz="1400" b="1" dirty="0">
                <a:solidFill>
                  <a:srgbClr val="00B050"/>
                </a:solidFill>
                <a:latin typeface="Courier New" panose="02070309020205020404" pitchFamily="49" charset="0"/>
                <a:cs typeface="Courier New" panose="02070309020205020404" pitchFamily="49" charset="0"/>
              </a:rPr>
              <a:t>// wait for children (depth == first 1)</a:t>
            </a:r>
          </a:p>
          <a:p>
            <a:r>
              <a:rPr lang="en-US" sz="1400" b="1" dirty="0">
                <a:latin typeface="Courier New" panose="02070309020205020404" pitchFamily="49" charset="0"/>
                <a:cs typeface="Courier New" panose="02070309020205020404" pitchFamily="49" charset="0"/>
              </a:rPr>
              <a:t>       ((P | </a:t>
            </a:r>
            <a:r>
              <a:rPr lang="en-US" sz="1400" b="1" dirty="0" err="1">
                <a:latin typeface="Courier New" panose="02070309020205020404" pitchFamily="49" charset="0"/>
                <a:cs typeface="Courier New" panose="02070309020205020404" pitchFamily="49" charset="0"/>
              </a:rPr>
              <a:t>tid</a:t>
            </a:r>
            <a:r>
              <a:rPr lang="en-US" sz="1400" b="1" dirty="0">
                <a:latin typeface="Courier New" panose="02070309020205020404" pitchFamily="49" charset="0"/>
                <a:cs typeface="Courier New" panose="02070309020205020404" pitchFamily="49" charset="0"/>
              </a:rPr>
              <a:t>) &amp; (1 &lt;&lt; round)) == 0; round++) {</a:t>
            </a:r>
          </a:p>
          <a:p>
            <a:r>
              <a:rPr lang="en-US" sz="1400" b="1" dirty="0">
                <a:latin typeface="Courier New" panose="02070309020205020404" pitchFamily="49" charset="0"/>
                <a:cs typeface="Courier New" panose="02070309020205020404" pitchFamily="49" charset="0"/>
              </a:rPr>
              <a:t>    while (flags[</a:t>
            </a:r>
            <a:r>
              <a:rPr lang="en-US" sz="1400" b="1" dirty="0" err="1">
                <a:latin typeface="Courier New" panose="02070309020205020404" pitchFamily="49" charset="0"/>
                <a:cs typeface="Courier New" panose="02070309020205020404" pitchFamily="49" charset="0"/>
              </a:rPr>
              <a:t>tid</a:t>
            </a:r>
            <a:r>
              <a:rPr lang="en-US" sz="1400" b="1" dirty="0">
                <a:latin typeface="Courier New" panose="02070309020205020404" pitchFamily="49" charset="0"/>
                <a:cs typeface="Courier New" panose="02070309020205020404" pitchFamily="49" charset="0"/>
              </a:rPr>
              <a:t>][round] != sense) { /* spin */ }</a:t>
            </a:r>
          </a:p>
          <a:p>
            <a:r>
              <a:rPr lang="en-US" sz="1400" b="1" dirty="0">
                <a:latin typeface="Courier New" panose="02070309020205020404" pitchFamily="49" charset="0"/>
                <a:cs typeface="Courier New" panose="02070309020205020404" pitchFamily="49" charset="0"/>
              </a:rPr>
              <a:t>  }</a:t>
            </a:r>
          </a:p>
          <a:p>
            <a:r>
              <a:rPr lang="en-US" sz="1400" b="1" dirty="0">
                <a:latin typeface="Courier New" panose="02070309020205020404" pitchFamily="49" charset="0"/>
                <a:cs typeface="Courier New" panose="02070309020205020404" pitchFamily="49" charset="0"/>
              </a:rPr>
              <a:t>  if (round &lt; </a:t>
            </a:r>
            <a:r>
              <a:rPr lang="en-US" sz="1400" b="1" dirty="0" err="1">
                <a:latin typeface="Courier New" panose="02070309020205020404" pitchFamily="49" charset="0"/>
                <a:cs typeface="Courier New" panose="02070309020205020404" pitchFamily="49" charset="0"/>
              </a:rPr>
              <a:t>logP</a:t>
            </a:r>
            <a:r>
              <a:rPr lang="en-US" sz="1400" b="1" dirty="0">
                <a:latin typeface="Courier New" panose="02070309020205020404" pitchFamily="49" charset="0"/>
                <a:cs typeface="Courier New" panose="02070309020205020404" pitchFamily="49" charset="0"/>
              </a:rPr>
              <a:t>) { </a:t>
            </a:r>
            <a:r>
              <a:rPr lang="en-US" sz="1400" b="1" dirty="0">
                <a:solidFill>
                  <a:srgbClr val="00B050"/>
                </a:solidFill>
                <a:latin typeface="Courier New" panose="02070309020205020404" pitchFamily="49" charset="0"/>
                <a:cs typeface="Courier New" panose="02070309020205020404" pitchFamily="49" charset="0"/>
              </a:rPr>
              <a:t>// signal + wait for parent (all but root)</a:t>
            </a:r>
          </a:p>
          <a:p>
            <a:r>
              <a:rPr lang="en-US" sz="1400" b="1" dirty="0">
                <a:latin typeface="Courier New" panose="02070309020205020404" pitchFamily="49" charset="0"/>
                <a:cs typeface="Courier New" panose="02070309020205020404" pitchFamily="49" charset="0"/>
              </a:rPr>
              <a:t>    </a:t>
            </a:r>
            <a:r>
              <a:rPr lang="en-US" sz="1400" b="1" dirty="0" err="1">
                <a:latin typeface="Courier New" panose="02070309020205020404" pitchFamily="49" charset="0"/>
                <a:cs typeface="Courier New" panose="02070309020205020404" pitchFamily="49" charset="0"/>
              </a:rPr>
              <a:t>int</a:t>
            </a:r>
            <a:r>
              <a:rPr lang="en-US" sz="1400" b="1" dirty="0">
                <a:latin typeface="Courier New" panose="02070309020205020404" pitchFamily="49" charset="0"/>
                <a:cs typeface="Courier New" panose="02070309020205020404" pitchFamily="49" charset="0"/>
              </a:rPr>
              <a:t> parent = </a:t>
            </a:r>
            <a:r>
              <a:rPr lang="en-US" sz="1400" b="1" dirty="0" err="1">
                <a:latin typeface="Courier New" panose="02070309020205020404" pitchFamily="49" charset="0"/>
                <a:cs typeface="Courier New" panose="02070309020205020404" pitchFamily="49" charset="0"/>
              </a:rPr>
              <a:t>tid</a:t>
            </a:r>
            <a:r>
              <a:rPr lang="en-US" sz="1400" b="1" dirty="0">
                <a:latin typeface="Courier New" panose="02070309020205020404" pitchFamily="49" charset="0"/>
                <a:cs typeface="Courier New" panose="02070309020205020404" pitchFamily="49" charset="0"/>
              </a:rPr>
              <a:t> &amp; ~((1 &lt;&lt; (round+1)) - 1);</a:t>
            </a:r>
          </a:p>
          <a:p>
            <a:r>
              <a:rPr lang="en-US" sz="1400" b="1" dirty="0">
                <a:latin typeface="Courier New" panose="02070309020205020404" pitchFamily="49" charset="0"/>
                <a:cs typeface="Courier New" panose="02070309020205020404" pitchFamily="49" charset="0"/>
              </a:rPr>
              <a:t>    flags[parent][round] = sense;</a:t>
            </a:r>
          </a:p>
          <a:p>
            <a:r>
              <a:rPr lang="en-US" sz="1400" b="1" dirty="0">
                <a:latin typeface="Courier New" panose="02070309020205020404" pitchFamily="49" charset="0"/>
                <a:cs typeface="Courier New" panose="02070309020205020404" pitchFamily="49" charset="0"/>
              </a:rPr>
              <a:t>    while (flags[</a:t>
            </a:r>
            <a:r>
              <a:rPr lang="en-US" sz="1400" b="1" dirty="0" err="1">
                <a:latin typeface="Courier New" panose="02070309020205020404" pitchFamily="49" charset="0"/>
                <a:cs typeface="Courier New" panose="02070309020205020404" pitchFamily="49" charset="0"/>
              </a:rPr>
              <a:t>tid</a:t>
            </a:r>
            <a:r>
              <a:rPr lang="en-US" sz="1400" b="1" dirty="0">
                <a:latin typeface="Courier New" panose="02070309020205020404" pitchFamily="49" charset="0"/>
                <a:cs typeface="Courier New" panose="02070309020205020404" pitchFamily="49" charset="0"/>
              </a:rPr>
              <a:t>][round] != sense) { /* spin */ }</a:t>
            </a:r>
          </a:p>
          <a:p>
            <a:r>
              <a:rPr lang="en-US" sz="1400" b="1" dirty="0">
                <a:latin typeface="Courier New" panose="02070309020205020404" pitchFamily="49" charset="0"/>
                <a:cs typeface="Courier New" panose="02070309020205020404" pitchFamily="49" charset="0"/>
              </a:rPr>
              <a:t>  }</a:t>
            </a:r>
          </a:p>
          <a:p>
            <a:r>
              <a:rPr lang="en-US" sz="1400" b="1" dirty="0">
                <a:latin typeface="Courier New" panose="02070309020205020404" pitchFamily="49" charset="0"/>
                <a:cs typeface="Courier New" panose="02070309020205020404" pitchFamily="49" charset="0"/>
              </a:rPr>
              <a:t>  while (round-- &gt; 0) { </a:t>
            </a:r>
            <a:r>
              <a:rPr lang="en-US" sz="1400" b="1" dirty="0">
                <a:solidFill>
                  <a:srgbClr val="00B050"/>
                </a:solidFill>
                <a:latin typeface="Courier New" panose="02070309020205020404" pitchFamily="49" charset="0"/>
                <a:cs typeface="Courier New" panose="02070309020205020404" pitchFamily="49" charset="0"/>
              </a:rPr>
              <a:t>// wake children</a:t>
            </a:r>
            <a:r>
              <a:rPr lang="en-US" sz="1400" b="1" dirty="0">
                <a:latin typeface="Courier New" panose="02070309020205020404" pitchFamily="49" charset="0"/>
                <a:cs typeface="Courier New" panose="02070309020205020404" pitchFamily="49" charset="0"/>
              </a:rPr>
              <a:t>                                                                                                                                                                                              </a:t>
            </a:r>
          </a:p>
          <a:p>
            <a:r>
              <a:rPr lang="en-US" sz="1400" b="1" dirty="0">
                <a:latin typeface="Courier New" panose="02070309020205020404" pitchFamily="49" charset="0"/>
                <a:cs typeface="Courier New" panose="02070309020205020404" pitchFamily="49" charset="0"/>
              </a:rPr>
              <a:t>    </a:t>
            </a:r>
            <a:r>
              <a:rPr lang="en-US" sz="1400" b="1" dirty="0" err="1">
                <a:latin typeface="Courier New" panose="02070309020205020404" pitchFamily="49" charset="0"/>
                <a:cs typeface="Courier New" panose="02070309020205020404" pitchFamily="49" charset="0"/>
              </a:rPr>
              <a:t>int</a:t>
            </a:r>
            <a:r>
              <a:rPr lang="en-US" sz="1400" b="1" dirty="0">
                <a:latin typeface="Courier New" panose="02070309020205020404" pitchFamily="49" charset="0"/>
                <a:cs typeface="Courier New" panose="02070309020205020404" pitchFamily="49" charset="0"/>
              </a:rPr>
              <a:t> child = </a:t>
            </a:r>
            <a:r>
              <a:rPr lang="en-US" sz="1400" b="1" dirty="0" err="1">
                <a:latin typeface="Courier New" panose="02070309020205020404" pitchFamily="49" charset="0"/>
                <a:cs typeface="Courier New" panose="02070309020205020404" pitchFamily="49" charset="0"/>
              </a:rPr>
              <a:t>tid</a:t>
            </a:r>
            <a:r>
              <a:rPr lang="en-US" sz="1400" b="1" dirty="0">
                <a:latin typeface="Courier New" panose="02070309020205020404" pitchFamily="49" charset="0"/>
                <a:cs typeface="Courier New" panose="02070309020205020404" pitchFamily="49" charset="0"/>
              </a:rPr>
              <a:t> | (1 &lt;&lt; round);</a:t>
            </a:r>
          </a:p>
          <a:p>
            <a:r>
              <a:rPr lang="en-US" sz="1400" b="1" dirty="0">
                <a:latin typeface="Courier New" panose="02070309020205020404" pitchFamily="49" charset="0"/>
                <a:cs typeface="Courier New" panose="02070309020205020404" pitchFamily="49" charset="0"/>
              </a:rPr>
              <a:t>    flags[child][round] = sense;</a:t>
            </a:r>
          </a:p>
          <a:p>
            <a:r>
              <a:rPr lang="en-US" sz="1400" b="1" dirty="0">
                <a:latin typeface="Courier New" panose="02070309020205020404" pitchFamily="49" charset="0"/>
                <a:cs typeface="Courier New" panose="02070309020205020404" pitchFamily="49" charset="0"/>
              </a:rPr>
              <a:t>  }</a:t>
            </a:r>
          </a:p>
          <a:p>
            <a:r>
              <a:rPr lang="en-US" sz="1400" b="1" dirty="0">
                <a:latin typeface="Courier New" panose="02070309020205020404" pitchFamily="49" charset="0"/>
                <a:cs typeface="Courier New" panose="02070309020205020404" pitchFamily="49" charset="0"/>
              </a:rPr>
              <a:t>  sense = !sense;</a:t>
            </a:r>
          </a:p>
          <a:p>
            <a:r>
              <a:rPr lang="en-US" sz="1400" b="1"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634334523"/>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Tournament Barrier Analysis</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Autofit/>
              </a:bodyPr>
              <a:lstStyle/>
              <a:p>
                <a:r>
                  <a:rPr lang="en-US" sz="2400" dirty="0"/>
                  <a:t>Local spinning only</a:t>
                </a:r>
              </a:p>
              <a:p>
                <a:endParaRPr lang="en-US" sz="2400" dirty="0"/>
              </a:p>
              <a:p>
                <a14:m>
                  <m:oMath xmlns:m="http://schemas.openxmlformats.org/officeDocument/2006/math">
                    <m:r>
                      <a:rPr lang="en-US" sz="2400" i="1" dirty="0" smtClean="0">
                        <a:latin typeface="Cambria Math" panose="02040503050406030204" pitchFamily="18" charset="0"/>
                      </a:rPr>
                      <m:t>𝑂</m:t>
                    </m:r>
                    <m:r>
                      <a:rPr lang="en-US" sz="2400" i="1" dirty="0" smtClean="0">
                        <a:latin typeface="Cambria Math" panose="02040503050406030204" pitchFamily="18" charset="0"/>
                      </a:rPr>
                      <m:t>(</m:t>
                    </m:r>
                    <m:r>
                      <m:rPr>
                        <m:sty m:val="p"/>
                      </m:rPr>
                      <a:rPr lang="en-US" sz="2400" i="1" dirty="0" smtClean="0">
                        <a:latin typeface="Cambria Math" panose="02040503050406030204" pitchFamily="18" charset="0"/>
                      </a:rPr>
                      <m:t>log</m:t>
                    </m:r>
                    <m:r>
                      <a:rPr lang="en-US" sz="2400" i="1" dirty="0" smtClean="0">
                        <a:latin typeface="Cambria Math" panose="02040503050406030204" pitchFamily="18" charset="0"/>
                      </a:rPr>
                      <m:t>⁡</m:t>
                    </m:r>
                    <m:r>
                      <a:rPr lang="en-US" sz="2400" i="1" dirty="0" smtClean="0">
                        <a:latin typeface="Cambria Math" panose="02040503050406030204" pitchFamily="18" charset="0"/>
                      </a:rPr>
                      <m:t>𝑃</m:t>
                    </m:r>
                    <m:r>
                      <a:rPr lang="en-US" sz="2400" i="1" dirty="0" smtClean="0">
                        <a:latin typeface="Cambria Math" panose="02040503050406030204" pitchFamily="18" charset="0"/>
                      </a:rPr>
                      <m:t>)</m:t>
                    </m:r>
                  </m:oMath>
                </a14:m>
                <a:r>
                  <a:rPr lang="en-US" sz="2400" dirty="0"/>
                  <a:t> messages on critical path (but &gt; dissemination)</a:t>
                </a:r>
              </a:p>
              <a:p>
                <a:endParaRPr lang="en-US" sz="2400" dirty="0"/>
              </a:p>
              <a:p>
                <a14:m>
                  <m:oMath xmlns:m="http://schemas.openxmlformats.org/officeDocument/2006/math">
                    <m:r>
                      <a:rPr lang="en-US" sz="2400" i="1" dirty="0" smtClean="0">
                        <a:latin typeface="Cambria Math" panose="02040503050406030204" pitchFamily="18" charset="0"/>
                      </a:rPr>
                      <m:t>𝑂</m:t>
                    </m:r>
                    <m:r>
                      <a:rPr lang="en-US" sz="2400" i="1" dirty="0" smtClean="0">
                        <a:latin typeface="Cambria Math" panose="02040503050406030204" pitchFamily="18" charset="0"/>
                      </a:rPr>
                      <m:t>(</m:t>
                    </m:r>
                    <m:r>
                      <a:rPr lang="en-US" sz="2400" i="1" dirty="0" smtClean="0">
                        <a:latin typeface="Cambria Math" panose="02040503050406030204" pitchFamily="18" charset="0"/>
                      </a:rPr>
                      <m:t>𝑃</m:t>
                    </m:r>
                    <m:r>
                      <a:rPr lang="en-US" sz="2400" i="1" dirty="0" smtClean="0">
                        <a:latin typeface="Cambria Math" panose="02040503050406030204" pitchFamily="18" charset="0"/>
                      </a:rPr>
                      <m:t>)</m:t>
                    </m:r>
                  </m:oMath>
                </a14:m>
                <a:r>
                  <a:rPr lang="en-US" sz="2400" dirty="0"/>
                  <a:t> space</a:t>
                </a:r>
              </a:p>
              <a:p>
                <a:endParaRPr lang="en-US" sz="2400" dirty="0"/>
              </a:p>
              <a:p>
                <a14:m>
                  <m:oMath xmlns:m="http://schemas.openxmlformats.org/officeDocument/2006/math">
                    <m:r>
                      <a:rPr lang="en-US" sz="2400" i="1" dirty="0" smtClean="0">
                        <a:latin typeface="Cambria Math" panose="02040503050406030204" pitchFamily="18" charset="0"/>
                      </a:rPr>
                      <m:t>𝑂</m:t>
                    </m:r>
                    <m:r>
                      <a:rPr lang="en-US" sz="2400" i="1" dirty="0" smtClean="0">
                        <a:latin typeface="Cambria Math" panose="02040503050406030204" pitchFamily="18" charset="0"/>
                      </a:rPr>
                      <m:t>(</m:t>
                    </m:r>
                    <m:r>
                      <a:rPr lang="en-US" sz="2400" i="1" dirty="0" smtClean="0">
                        <a:latin typeface="Cambria Math" panose="02040503050406030204" pitchFamily="18" charset="0"/>
                      </a:rPr>
                      <m:t>𝑃</m:t>
                    </m:r>
                    <m:r>
                      <a:rPr lang="en-US" sz="2400" i="1" dirty="0" smtClean="0">
                        <a:latin typeface="Cambria Math" panose="02040503050406030204" pitchFamily="18" charset="0"/>
                      </a:rPr>
                      <m:t>)</m:t>
                    </m:r>
                  </m:oMath>
                </a14:m>
                <a:r>
                  <a:rPr lang="en-US" sz="2400" dirty="0"/>
                  <a:t> total messages on network</a:t>
                </a:r>
              </a:p>
              <a:p>
                <a:endParaRPr lang="en-US" sz="2400" dirty="0"/>
              </a:p>
              <a:p>
                <a:r>
                  <a:rPr lang="en-US" sz="2400" dirty="0"/>
                  <a:t>Only uses loads &amp; stores</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1818" t="-1790"/>
                </a:stretch>
              </a:blipFill>
            </p:spPr>
            <p:txBody>
              <a:bodyPr/>
              <a:lstStyle/>
              <a:p>
                <a:r>
                  <a:rPr lang="en-US">
                    <a:noFill/>
                  </a:rPr>
                  <a:t> </a:t>
                </a:r>
              </a:p>
            </p:txBody>
          </p:sp>
        </mc:Fallback>
      </mc:AlternateContent>
    </p:spTree>
    <p:extLst>
      <p:ext uri="{BB962C8B-B14F-4D97-AF65-F5344CB8AC3E}">
        <p14:creationId xmlns:p14="http://schemas.microsoft.com/office/powerpoint/2010/main" val="3285513105"/>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normAutofit/>
          </a:bodyPr>
          <a:lstStyle/>
          <a:p>
            <a:r>
              <a:rPr lang="en-US"/>
              <a:t>MCS Software Barrier</a:t>
            </a:r>
          </a:p>
        </p:txBody>
      </p:sp>
      <p:sp>
        <p:nvSpPr>
          <p:cNvPr id="24579" name="Rectangle 3"/>
          <p:cNvSpPr>
            <a:spLocks noGrp="1" noChangeArrowheads="1"/>
          </p:cNvSpPr>
          <p:nvPr>
            <p:ph idx="1"/>
          </p:nvPr>
        </p:nvSpPr>
        <p:spPr/>
        <p:txBody>
          <a:bodyPr>
            <a:normAutofit/>
          </a:bodyPr>
          <a:lstStyle/>
          <a:p>
            <a:r>
              <a:rPr lang="en-US" sz="2400" dirty="0"/>
              <a:t>Modifies tournament barrier to allow static allocation in wakeup tree, and to use sense reversal</a:t>
            </a:r>
          </a:p>
          <a:p>
            <a:endParaRPr lang="en-US" sz="2400" dirty="0"/>
          </a:p>
          <a:p>
            <a:r>
              <a:rPr lang="en-US" sz="2400" dirty="0"/>
              <a:t>Every </a:t>
            </a:r>
            <a:r>
              <a:rPr lang="en-US" sz="2400" u="sng" dirty="0"/>
              <a:t>thread</a:t>
            </a:r>
            <a:r>
              <a:rPr lang="en-US" sz="2400" dirty="0"/>
              <a:t> is a node in two P-node trees:</a:t>
            </a:r>
          </a:p>
          <a:p>
            <a:pPr lvl="1"/>
            <a:r>
              <a:rPr lang="en-US" sz="2400" dirty="0"/>
              <a:t>has pointers to its parent building a fan-in-4 arrival tree</a:t>
            </a:r>
          </a:p>
          <a:p>
            <a:pPr lvl="2"/>
            <a:r>
              <a:rPr lang="en-US" sz="2400" dirty="0"/>
              <a:t>fan-in = flags / word for parallel checks</a:t>
            </a:r>
          </a:p>
          <a:p>
            <a:pPr lvl="1"/>
            <a:r>
              <a:rPr lang="en-US" sz="2400" dirty="0"/>
              <a:t>has pointers to its children to build a fan-out-2 wakeup tree</a:t>
            </a:r>
          </a:p>
        </p:txBody>
      </p:sp>
    </p:spTree>
    <p:extLst>
      <p:ext uri="{BB962C8B-B14F-4D97-AF65-F5344CB8AC3E}">
        <p14:creationId xmlns:p14="http://schemas.microsoft.com/office/powerpoint/2010/main" val="1697191857"/>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 name="Rectangle 63">
            <a:extLst>
              <a:ext uri="{FF2B5EF4-FFF2-40B4-BE49-F238E27FC236}">
                <a16:creationId xmlns:a16="http://schemas.microsoft.com/office/drawing/2014/main" id="{6912D604-2CD0-47A5-BC4E-F70D8D414121}"/>
              </a:ext>
            </a:extLst>
          </p:cNvPr>
          <p:cNvSpPr/>
          <p:nvPr/>
        </p:nvSpPr>
        <p:spPr>
          <a:xfrm>
            <a:off x="783771" y="1103243"/>
            <a:ext cx="10651253" cy="55688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normAutofit/>
          </a:bodyPr>
          <a:lstStyle/>
          <a:p>
            <a:r>
              <a:rPr lang="en-US" dirty="0"/>
              <a:t>MCS Barrier with P=7</a:t>
            </a:r>
          </a:p>
        </p:txBody>
      </p:sp>
      <p:cxnSp>
        <p:nvCxnSpPr>
          <p:cNvPr id="136" name="Straight Arrow Connector 135"/>
          <p:cNvCxnSpPr/>
          <p:nvPr/>
        </p:nvCxnSpPr>
        <p:spPr bwMode="auto">
          <a:xfrm>
            <a:off x="3085052" y="2342731"/>
            <a:ext cx="0" cy="1357172"/>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31" name="Straight Connector 130"/>
          <p:cNvCxnSpPr/>
          <p:nvPr/>
        </p:nvCxnSpPr>
        <p:spPr bwMode="auto">
          <a:xfrm>
            <a:off x="1981200" y="3815051"/>
            <a:ext cx="8013700" cy="0"/>
          </a:xfrm>
          <a:prstGeom prst="line">
            <a:avLst/>
          </a:prstGeom>
          <a:solidFill>
            <a:schemeClr val="bg1"/>
          </a:solidFill>
          <a:ln w="12700" cap="flat" cmpd="sng" algn="ctr">
            <a:solidFill>
              <a:schemeClr val="bg2"/>
            </a:solidFill>
            <a:prstDash val="solid"/>
            <a:round/>
            <a:headEnd type="none" w="med" len="med"/>
            <a:tailEnd type="none" w="med" len="med"/>
          </a:ln>
          <a:effectLst/>
        </p:spPr>
      </p:cxnSp>
      <p:sp>
        <p:nvSpPr>
          <p:cNvPr id="4" name="Freeform 3"/>
          <p:cNvSpPr/>
          <p:nvPr/>
        </p:nvSpPr>
        <p:spPr bwMode="auto">
          <a:xfrm flipV="1">
            <a:off x="2875503"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5" name="Freeform 4"/>
          <p:cNvSpPr/>
          <p:nvPr/>
        </p:nvSpPr>
        <p:spPr bwMode="auto">
          <a:xfrm flipV="1">
            <a:off x="3885502"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6" name="Freeform 5"/>
          <p:cNvSpPr/>
          <p:nvPr/>
        </p:nvSpPr>
        <p:spPr bwMode="auto">
          <a:xfrm flipV="1">
            <a:off x="4895501"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7" name="Freeform 6"/>
          <p:cNvSpPr/>
          <p:nvPr/>
        </p:nvSpPr>
        <p:spPr bwMode="auto">
          <a:xfrm flipV="1">
            <a:off x="5905500"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8" name="Freeform 7"/>
          <p:cNvSpPr/>
          <p:nvPr/>
        </p:nvSpPr>
        <p:spPr bwMode="auto">
          <a:xfrm flipV="1">
            <a:off x="6915499"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9" name="Freeform 8"/>
          <p:cNvSpPr/>
          <p:nvPr/>
        </p:nvSpPr>
        <p:spPr bwMode="auto">
          <a:xfrm flipV="1">
            <a:off x="7925498"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0" name="Freeform 9"/>
          <p:cNvSpPr/>
          <p:nvPr/>
        </p:nvSpPr>
        <p:spPr bwMode="auto">
          <a:xfrm flipV="1">
            <a:off x="8935497"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6" name="Oval 15"/>
          <p:cNvSpPr/>
          <p:nvPr/>
        </p:nvSpPr>
        <p:spPr bwMode="auto">
          <a:xfrm flipV="1">
            <a:off x="4963399" y="250882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7" name="Oval 16"/>
          <p:cNvSpPr/>
          <p:nvPr/>
        </p:nvSpPr>
        <p:spPr bwMode="auto">
          <a:xfrm flipV="1">
            <a:off x="5973398" y="250882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9" name="Oval 18"/>
          <p:cNvSpPr/>
          <p:nvPr/>
        </p:nvSpPr>
        <p:spPr bwMode="auto">
          <a:xfrm flipV="1">
            <a:off x="7993396" y="250882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0" name="Oval 19"/>
          <p:cNvSpPr/>
          <p:nvPr/>
        </p:nvSpPr>
        <p:spPr bwMode="auto">
          <a:xfrm flipV="1">
            <a:off x="9003395" y="2508826"/>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cxnSp>
        <p:nvCxnSpPr>
          <p:cNvPr id="82" name="Straight Arrow Connector 81"/>
          <p:cNvCxnSpPr>
            <a:stCxn id="16" idx="1"/>
            <a:endCxn id="80" idx="5"/>
          </p:cNvCxnSpPr>
          <p:nvPr/>
        </p:nvCxnSpPr>
        <p:spPr bwMode="auto">
          <a:xfrm flipH="1">
            <a:off x="4181745" y="2705396"/>
            <a:ext cx="817562" cy="43269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sp>
        <p:nvSpPr>
          <p:cNvPr id="192" name="Freeform 191"/>
          <p:cNvSpPr/>
          <p:nvPr/>
        </p:nvSpPr>
        <p:spPr bwMode="auto">
          <a:xfrm flipV="1">
            <a:off x="2875503" y="5505866"/>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93" name="Freeform 192"/>
          <p:cNvSpPr/>
          <p:nvPr/>
        </p:nvSpPr>
        <p:spPr bwMode="auto">
          <a:xfrm flipV="1">
            <a:off x="3885502" y="5505866"/>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94" name="Freeform 193"/>
          <p:cNvSpPr/>
          <p:nvPr/>
        </p:nvSpPr>
        <p:spPr bwMode="auto">
          <a:xfrm flipV="1">
            <a:off x="4895501" y="5505866"/>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95" name="Freeform 194"/>
          <p:cNvSpPr/>
          <p:nvPr/>
        </p:nvSpPr>
        <p:spPr bwMode="auto">
          <a:xfrm flipV="1">
            <a:off x="5905500" y="5505866"/>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96" name="Freeform 195"/>
          <p:cNvSpPr/>
          <p:nvPr/>
        </p:nvSpPr>
        <p:spPr bwMode="auto">
          <a:xfrm flipV="1">
            <a:off x="6915499" y="5505866"/>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97" name="Freeform 196"/>
          <p:cNvSpPr/>
          <p:nvPr/>
        </p:nvSpPr>
        <p:spPr bwMode="auto">
          <a:xfrm flipV="1">
            <a:off x="7925498" y="5505866"/>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98" name="Freeform 197"/>
          <p:cNvSpPr/>
          <p:nvPr/>
        </p:nvSpPr>
        <p:spPr bwMode="auto">
          <a:xfrm flipV="1">
            <a:off x="8935497" y="5505866"/>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80" name="Oval 79"/>
          <p:cNvSpPr/>
          <p:nvPr/>
        </p:nvSpPr>
        <p:spPr bwMode="auto">
          <a:xfrm flipV="1">
            <a:off x="3972450" y="3104365"/>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84" name="Oval 83"/>
          <p:cNvSpPr/>
          <p:nvPr/>
        </p:nvSpPr>
        <p:spPr bwMode="auto">
          <a:xfrm flipV="1">
            <a:off x="7002447" y="3104365"/>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90" name="Oval 89"/>
          <p:cNvSpPr/>
          <p:nvPr/>
        </p:nvSpPr>
        <p:spPr bwMode="auto">
          <a:xfrm flipV="1">
            <a:off x="2962451" y="3699904"/>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04" name="Oval 103"/>
          <p:cNvSpPr/>
          <p:nvPr/>
        </p:nvSpPr>
        <p:spPr bwMode="auto">
          <a:xfrm flipV="1">
            <a:off x="3972450" y="4295443"/>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08" name="Oval 107"/>
          <p:cNvSpPr/>
          <p:nvPr/>
        </p:nvSpPr>
        <p:spPr bwMode="auto">
          <a:xfrm flipV="1">
            <a:off x="7002447" y="4295443"/>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16" name="Oval 115"/>
          <p:cNvSpPr/>
          <p:nvPr/>
        </p:nvSpPr>
        <p:spPr bwMode="auto">
          <a:xfrm flipV="1">
            <a:off x="4982449" y="4890984"/>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17" name="Oval 116"/>
          <p:cNvSpPr/>
          <p:nvPr/>
        </p:nvSpPr>
        <p:spPr bwMode="auto">
          <a:xfrm flipV="1">
            <a:off x="5992448" y="4890984"/>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20" name="Oval 119"/>
          <p:cNvSpPr/>
          <p:nvPr/>
        </p:nvSpPr>
        <p:spPr bwMode="auto">
          <a:xfrm flipV="1">
            <a:off x="8012446" y="4890984"/>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21" name="Oval 120"/>
          <p:cNvSpPr/>
          <p:nvPr/>
        </p:nvSpPr>
        <p:spPr bwMode="auto">
          <a:xfrm flipV="1">
            <a:off x="9022445" y="4890984"/>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cxnSp>
        <p:nvCxnSpPr>
          <p:cNvPr id="124" name="Straight Arrow Connector 123"/>
          <p:cNvCxnSpPr>
            <a:stCxn id="17" idx="1"/>
            <a:endCxn id="80" idx="5"/>
          </p:cNvCxnSpPr>
          <p:nvPr/>
        </p:nvCxnSpPr>
        <p:spPr bwMode="auto">
          <a:xfrm flipH="1">
            <a:off x="4181746" y="2705396"/>
            <a:ext cx="1827561" cy="43269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26" name="Straight Arrow Connector 125"/>
          <p:cNvCxnSpPr>
            <a:stCxn id="19" idx="1"/>
            <a:endCxn id="84" idx="5"/>
          </p:cNvCxnSpPr>
          <p:nvPr/>
        </p:nvCxnSpPr>
        <p:spPr bwMode="auto">
          <a:xfrm flipH="1">
            <a:off x="7211742" y="2705396"/>
            <a:ext cx="817562" cy="43269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27" name="Straight Arrow Connector 126"/>
          <p:cNvCxnSpPr>
            <a:stCxn id="20" idx="1"/>
            <a:endCxn id="84" idx="5"/>
          </p:cNvCxnSpPr>
          <p:nvPr/>
        </p:nvCxnSpPr>
        <p:spPr bwMode="auto">
          <a:xfrm flipH="1">
            <a:off x="7211743" y="2705396"/>
            <a:ext cx="1827561" cy="43269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30" name="Straight Arrow Connector 129"/>
          <p:cNvCxnSpPr>
            <a:stCxn id="84" idx="1"/>
            <a:endCxn id="90" idx="5"/>
          </p:cNvCxnSpPr>
          <p:nvPr/>
        </p:nvCxnSpPr>
        <p:spPr bwMode="auto">
          <a:xfrm flipH="1">
            <a:off x="3171747" y="3300935"/>
            <a:ext cx="3866609" cy="43269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33" name="Straight Arrow Connector 132"/>
          <p:cNvCxnSpPr>
            <a:stCxn id="80" idx="1"/>
            <a:endCxn id="90" idx="5"/>
          </p:cNvCxnSpPr>
          <p:nvPr/>
        </p:nvCxnSpPr>
        <p:spPr bwMode="auto">
          <a:xfrm flipH="1">
            <a:off x="3171746" y="3300935"/>
            <a:ext cx="836612" cy="43269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37" name="Straight Arrow Connector 136"/>
          <p:cNvCxnSpPr>
            <a:stCxn id="90" idx="7"/>
            <a:endCxn id="104" idx="3"/>
          </p:cNvCxnSpPr>
          <p:nvPr/>
        </p:nvCxnSpPr>
        <p:spPr bwMode="auto">
          <a:xfrm>
            <a:off x="3171746" y="3896474"/>
            <a:ext cx="836612" cy="43269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39" name="Straight Arrow Connector 138"/>
          <p:cNvCxnSpPr>
            <a:stCxn id="90" idx="7"/>
            <a:endCxn id="108" idx="3"/>
          </p:cNvCxnSpPr>
          <p:nvPr/>
        </p:nvCxnSpPr>
        <p:spPr bwMode="auto">
          <a:xfrm>
            <a:off x="3171747" y="3896474"/>
            <a:ext cx="3866609" cy="43269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42" name="Straight Arrow Connector 141"/>
          <p:cNvCxnSpPr>
            <a:stCxn id="104" idx="7"/>
            <a:endCxn id="116" idx="3"/>
          </p:cNvCxnSpPr>
          <p:nvPr/>
        </p:nvCxnSpPr>
        <p:spPr bwMode="auto">
          <a:xfrm>
            <a:off x="4181745" y="4492013"/>
            <a:ext cx="836612" cy="432696"/>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45" name="Straight Arrow Connector 144"/>
          <p:cNvCxnSpPr>
            <a:stCxn id="104" idx="7"/>
            <a:endCxn id="117" idx="3"/>
          </p:cNvCxnSpPr>
          <p:nvPr/>
        </p:nvCxnSpPr>
        <p:spPr bwMode="auto">
          <a:xfrm>
            <a:off x="4181746" y="4492013"/>
            <a:ext cx="1846611" cy="432696"/>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48" name="Straight Arrow Connector 147"/>
          <p:cNvCxnSpPr>
            <a:stCxn id="108" idx="7"/>
            <a:endCxn id="120" idx="3"/>
          </p:cNvCxnSpPr>
          <p:nvPr/>
        </p:nvCxnSpPr>
        <p:spPr bwMode="auto">
          <a:xfrm>
            <a:off x="7211742" y="4492013"/>
            <a:ext cx="836612" cy="432696"/>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51" name="Straight Arrow Connector 150"/>
          <p:cNvCxnSpPr>
            <a:stCxn id="108" idx="7"/>
            <a:endCxn id="121" idx="3"/>
          </p:cNvCxnSpPr>
          <p:nvPr/>
        </p:nvCxnSpPr>
        <p:spPr bwMode="auto">
          <a:xfrm>
            <a:off x="7211743" y="4492013"/>
            <a:ext cx="1846611" cy="432696"/>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56" name="Straight Arrow Connector 155"/>
          <p:cNvCxnSpPr/>
          <p:nvPr/>
        </p:nvCxnSpPr>
        <p:spPr bwMode="auto">
          <a:xfrm>
            <a:off x="3085052" y="3930200"/>
            <a:ext cx="0" cy="1403800"/>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59" name="Straight Arrow Connector 158"/>
          <p:cNvCxnSpPr>
            <a:endCxn id="104" idx="4"/>
          </p:cNvCxnSpPr>
          <p:nvPr/>
        </p:nvCxnSpPr>
        <p:spPr bwMode="auto">
          <a:xfrm>
            <a:off x="4095052" y="3334662"/>
            <a:ext cx="1" cy="96078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60" name="Straight Arrow Connector 159"/>
          <p:cNvCxnSpPr/>
          <p:nvPr/>
        </p:nvCxnSpPr>
        <p:spPr bwMode="auto">
          <a:xfrm>
            <a:off x="4093605" y="4525740"/>
            <a:ext cx="1447" cy="808260"/>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62" name="Straight Arrow Connector 161"/>
          <p:cNvCxnSpPr/>
          <p:nvPr/>
        </p:nvCxnSpPr>
        <p:spPr bwMode="auto">
          <a:xfrm>
            <a:off x="4093604" y="2342732"/>
            <a:ext cx="0" cy="773985"/>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65" name="Straight Arrow Connector 164"/>
          <p:cNvCxnSpPr/>
          <p:nvPr/>
        </p:nvCxnSpPr>
        <p:spPr bwMode="auto">
          <a:xfrm>
            <a:off x="7120955" y="3334662"/>
            <a:ext cx="1" cy="96078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66" name="Straight Arrow Connector 165"/>
          <p:cNvCxnSpPr/>
          <p:nvPr/>
        </p:nvCxnSpPr>
        <p:spPr bwMode="auto">
          <a:xfrm>
            <a:off x="7119508" y="4525740"/>
            <a:ext cx="1447" cy="808260"/>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68" name="Straight Arrow Connector 167"/>
          <p:cNvCxnSpPr/>
          <p:nvPr/>
        </p:nvCxnSpPr>
        <p:spPr bwMode="auto">
          <a:xfrm>
            <a:off x="7119507" y="2342732"/>
            <a:ext cx="0" cy="773985"/>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69" name="Straight Arrow Connector 168"/>
          <p:cNvCxnSpPr/>
          <p:nvPr/>
        </p:nvCxnSpPr>
        <p:spPr bwMode="auto">
          <a:xfrm>
            <a:off x="5105400" y="2342731"/>
            <a:ext cx="0" cy="166094"/>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74" name="Straight Arrow Connector 173"/>
          <p:cNvCxnSpPr>
            <a:stCxn id="16" idx="0"/>
            <a:endCxn id="116" idx="4"/>
          </p:cNvCxnSpPr>
          <p:nvPr/>
        </p:nvCxnSpPr>
        <p:spPr bwMode="auto">
          <a:xfrm>
            <a:off x="5086001" y="2739123"/>
            <a:ext cx="19050" cy="215186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77" name="Straight Arrow Connector 176"/>
          <p:cNvCxnSpPr>
            <a:stCxn id="116" idx="0"/>
          </p:cNvCxnSpPr>
          <p:nvPr/>
        </p:nvCxnSpPr>
        <p:spPr bwMode="auto">
          <a:xfrm flipH="1">
            <a:off x="5100957" y="5121281"/>
            <a:ext cx="4095" cy="22462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80" name="Straight Arrow Connector 179"/>
          <p:cNvCxnSpPr/>
          <p:nvPr/>
        </p:nvCxnSpPr>
        <p:spPr bwMode="auto">
          <a:xfrm>
            <a:off x="6104778" y="2342731"/>
            <a:ext cx="0" cy="166094"/>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81" name="Straight Arrow Connector 180"/>
          <p:cNvCxnSpPr/>
          <p:nvPr/>
        </p:nvCxnSpPr>
        <p:spPr bwMode="auto">
          <a:xfrm>
            <a:off x="6085379" y="2739123"/>
            <a:ext cx="19050" cy="215186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83" name="Straight Arrow Connector 182"/>
          <p:cNvCxnSpPr/>
          <p:nvPr/>
        </p:nvCxnSpPr>
        <p:spPr bwMode="auto">
          <a:xfrm flipH="1">
            <a:off x="6100335" y="5121281"/>
            <a:ext cx="4095" cy="22462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84" name="Straight Arrow Connector 183"/>
          <p:cNvCxnSpPr/>
          <p:nvPr/>
        </p:nvCxnSpPr>
        <p:spPr bwMode="auto">
          <a:xfrm>
            <a:off x="8120441" y="2342731"/>
            <a:ext cx="0" cy="166094"/>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86" name="Straight Arrow Connector 185"/>
          <p:cNvCxnSpPr/>
          <p:nvPr/>
        </p:nvCxnSpPr>
        <p:spPr bwMode="auto">
          <a:xfrm>
            <a:off x="8101042" y="2739123"/>
            <a:ext cx="19050" cy="215186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87" name="Straight Arrow Connector 186"/>
          <p:cNvCxnSpPr/>
          <p:nvPr/>
        </p:nvCxnSpPr>
        <p:spPr bwMode="auto">
          <a:xfrm flipH="1">
            <a:off x="8115998" y="5121281"/>
            <a:ext cx="4095" cy="22462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89" name="Straight Arrow Connector 188"/>
          <p:cNvCxnSpPr/>
          <p:nvPr/>
        </p:nvCxnSpPr>
        <p:spPr bwMode="auto">
          <a:xfrm>
            <a:off x="9136966" y="2342731"/>
            <a:ext cx="0" cy="166094"/>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90" name="Straight Arrow Connector 189"/>
          <p:cNvCxnSpPr/>
          <p:nvPr/>
        </p:nvCxnSpPr>
        <p:spPr bwMode="auto">
          <a:xfrm>
            <a:off x="9117567" y="2739123"/>
            <a:ext cx="19050" cy="215186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91" name="Straight Arrow Connector 190"/>
          <p:cNvCxnSpPr/>
          <p:nvPr/>
        </p:nvCxnSpPr>
        <p:spPr bwMode="auto">
          <a:xfrm flipH="1">
            <a:off x="9132523" y="5121281"/>
            <a:ext cx="4095" cy="22462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spTree>
    <p:extLst>
      <p:ext uri="{BB962C8B-B14F-4D97-AF65-F5344CB8AC3E}">
        <p14:creationId xmlns:p14="http://schemas.microsoft.com/office/powerpoint/2010/main" val="225554358"/>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Rectangle 31">
            <a:extLst>
              <a:ext uri="{FF2B5EF4-FFF2-40B4-BE49-F238E27FC236}">
                <a16:creationId xmlns:a16="http://schemas.microsoft.com/office/drawing/2014/main" id="{9BE253FF-4D30-4E82-8D54-25FAD586AB44}"/>
              </a:ext>
            </a:extLst>
          </p:cNvPr>
          <p:cNvSpPr/>
          <p:nvPr/>
        </p:nvSpPr>
        <p:spPr>
          <a:xfrm>
            <a:off x="783771" y="1103243"/>
            <a:ext cx="10651253" cy="55688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normAutofit/>
          </a:bodyPr>
          <a:lstStyle/>
          <a:p>
            <a:r>
              <a:rPr lang="en-US" dirty="0"/>
              <a:t>MCS Barrier with P=7</a:t>
            </a:r>
          </a:p>
        </p:txBody>
      </p:sp>
      <p:sp>
        <p:nvSpPr>
          <p:cNvPr id="3" name="Content Placeholder 2">
            <a:extLst>
              <a:ext uri="{FF2B5EF4-FFF2-40B4-BE49-F238E27FC236}">
                <a16:creationId xmlns:a16="http://schemas.microsoft.com/office/drawing/2014/main" id="{6000BA56-E7D0-40F8-AAE5-E35B5E76E06F}"/>
              </a:ext>
            </a:extLst>
          </p:cNvPr>
          <p:cNvSpPr>
            <a:spLocks noGrp="1"/>
          </p:cNvSpPr>
          <p:nvPr>
            <p:ph idx="1"/>
          </p:nvPr>
        </p:nvSpPr>
        <p:spPr/>
        <p:txBody>
          <a:bodyPr/>
          <a:lstStyle/>
          <a:p>
            <a:endParaRPr lang="en-US"/>
          </a:p>
        </p:txBody>
      </p:sp>
      <p:cxnSp>
        <p:nvCxnSpPr>
          <p:cNvPr id="136" name="Straight Arrow Connector 135"/>
          <p:cNvCxnSpPr/>
          <p:nvPr/>
        </p:nvCxnSpPr>
        <p:spPr bwMode="auto">
          <a:xfrm>
            <a:off x="3085052" y="2342731"/>
            <a:ext cx="0" cy="1357172"/>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31" name="Straight Connector 130"/>
          <p:cNvCxnSpPr/>
          <p:nvPr/>
        </p:nvCxnSpPr>
        <p:spPr bwMode="auto">
          <a:xfrm>
            <a:off x="1981200" y="3815051"/>
            <a:ext cx="8013700" cy="0"/>
          </a:xfrm>
          <a:prstGeom prst="line">
            <a:avLst/>
          </a:prstGeom>
          <a:solidFill>
            <a:schemeClr val="bg1"/>
          </a:solidFill>
          <a:ln w="12700" cap="flat" cmpd="sng" algn="ctr">
            <a:solidFill>
              <a:schemeClr val="bg2"/>
            </a:solidFill>
            <a:prstDash val="solid"/>
            <a:round/>
            <a:headEnd type="none" w="med" len="med"/>
            <a:tailEnd type="none" w="med" len="med"/>
          </a:ln>
          <a:effectLst/>
        </p:spPr>
      </p:cxnSp>
      <p:sp>
        <p:nvSpPr>
          <p:cNvPr id="4" name="Freeform 3"/>
          <p:cNvSpPr/>
          <p:nvPr/>
        </p:nvSpPr>
        <p:spPr bwMode="auto">
          <a:xfrm flipV="1">
            <a:off x="2875503"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5" name="Freeform 4"/>
          <p:cNvSpPr/>
          <p:nvPr/>
        </p:nvSpPr>
        <p:spPr bwMode="auto">
          <a:xfrm flipV="1">
            <a:off x="3885502"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6" name="Freeform 5"/>
          <p:cNvSpPr/>
          <p:nvPr/>
        </p:nvSpPr>
        <p:spPr bwMode="auto">
          <a:xfrm flipV="1">
            <a:off x="4895501"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7" name="Freeform 6"/>
          <p:cNvSpPr/>
          <p:nvPr/>
        </p:nvSpPr>
        <p:spPr bwMode="auto">
          <a:xfrm flipV="1">
            <a:off x="5905500"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8" name="Freeform 7"/>
          <p:cNvSpPr/>
          <p:nvPr/>
        </p:nvSpPr>
        <p:spPr bwMode="auto">
          <a:xfrm flipV="1">
            <a:off x="6915499"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9" name="Freeform 8"/>
          <p:cNvSpPr/>
          <p:nvPr/>
        </p:nvSpPr>
        <p:spPr bwMode="auto">
          <a:xfrm flipV="1">
            <a:off x="7925498"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0" name="Freeform 9"/>
          <p:cNvSpPr/>
          <p:nvPr/>
        </p:nvSpPr>
        <p:spPr bwMode="auto">
          <a:xfrm flipV="1">
            <a:off x="8935497"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6" name="Oval 15"/>
          <p:cNvSpPr/>
          <p:nvPr/>
        </p:nvSpPr>
        <p:spPr bwMode="auto">
          <a:xfrm flipV="1">
            <a:off x="4963399" y="2508826"/>
            <a:ext cx="245205" cy="230297"/>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7" name="Oval 16"/>
          <p:cNvSpPr/>
          <p:nvPr/>
        </p:nvSpPr>
        <p:spPr bwMode="auto">
          <a:xfrm flipV="1">
            <a:off x="5973398" y="2508826"/>
            <a:ext cx="245205" cy="230297"/>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9" name="Oval 18"/>
          <p:cNvSpPr/>
          <p:nvPr/>
        </p:nvSpPr>
        <p:spPr bwMode="auto">
          <a:xfrm flipV="1">
            <a:off x="7993396" y="2508826"/>
            <a:ext cx="245205" cy="230297"/>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0" name="Oval 19"/>
          <p:cNvSpPr/>
          <p:nvPr/>
        </p:nvSpPr>
        <p:spPr bwMode="auto">
          <a:xfrm flipV="1">
            <a:off x="9003395" y="2508826"/>
            <a:ext cx="245205" cy="230297"/>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80" name="Oval 79"/>
          <p:cNvSpPr/>
          <p:nvPr/>
        </p:nvSpPr>
        <p:spPr bwMode="auto">
          <a:xfrm flipV="1">
            <a:off x="3972450" y="3104365"/>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84" name="Oval 83"/>
          <p:cNvSpPr/>
          <p:nvPr/>
        </p:nvSpPr>
        <p:spPr bwMode="auto">
          <a:xfrm flipV="1">
            <a:off x="7002447" y="3104365"/>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90" name="Oval 89"/>
          <p:cNvSpPr/>
          <p:nvPr/>
        </p:nvSpPr>
        <p:spPr bwMode="auto">
          <a:xfrm flipV="1">
            <a:off x="2962451" y="3699904"/>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04" name="Oval 103"/>
          <p:cNvSpPr/>
          <p:nvPr/>
        </p:nvSpPr>
        <p:spPr bwMode="auto">
          <a:xfrm flipV="1">
            <a:off x="3972450" y="4295443"/>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08" name="Oval 107"/>
          <p:cNvSpPr/>
          <p:nvPr/>
        </p:nvSpPr>
        <p:spPr bwMode="auto">
          <a:xfrm flipV="1">
            <a:off x="7002447" y="4295443"/>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16" name="Oval 115"/>
          <p:cNvSpPr/>
          <p:nvPr/>
        </p:nvSpPr>
        <p:spPr bwMode="auto">
          <a:xfrm flipV="1">
            <a:off x="4982449" y="4890984"/>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17" name="Oval 116"/>
          <p:cNvSpPr/>
          <p:nvPr/>
        </p:nvSpPr>
        <p:spPr bwMode="auto">
          <a:xfrm flipV="1">
            <a:off x="5992448" y="4890984"/>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20" name="Oval 119"/>
          <p:cNvSpPr/>
          <p:nvPr/>
        </p:nvSpPr>
        <p:spPr bwMode="auto">
          <a:xfrm flipV="1">
            <a:off x="8012446" y="4890984"/>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21" name="Oval 120"/>
          <p:cNvSpPr/>
          <p:nvPr/>
        </p:nvSpPr>
        <p:spPr bwMode="auto">
          <a:xfrm flipV="1">
            <a:off x="9022445" y="4890984"/>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cxnSp>
        <p:nvCxnSpPr>
          <p:cNvPr id="162" name="Straight Arrow Connector 161"/>
          <p:cNvCxnSpPr/>
          <p:nvPr/>
        </p:nvCxnSpPr>
        <p:spPr bwMode="auto">
          <a:xfrm>
            <a:off x="4093604" y="2342732"/>
            <a:ext cx="0" cy="773985"/>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68" name="Straight Arrow Connector 167"/>
          <p:cNvCxnSpPr/>
          <p:nvPr/>
        </p:nvCxnSpPr>
        <p:spPr bwMode="auto">
          <a:xfrm>
            <a:off x="7119507" y="2342732"/>
            <a:ext cx="0" cy="773985"/>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69" name="Straight Arrow Connector 168"/>
          <p:cNvCxnSpPr/>
          <p:nvPr/>
        </p:nvCxnSpPr>
        <p:spPr bwMode="auto">
          <a:xfrm>
            <a:off x="5105400" y="2342731"/>
            <a:ext cx="0" cy="166094"/>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80" name="Straight Arrow Connector 179"/>
          <p:cNvCxnSpPr/>
          <p:nvPr/>
        </p:nvCxnSpPr>
        <p:spPr bwMode="auto">
          <a:xfrm>
            <a:off x="6104778" y="2342731"/>
            <a:ext cx="0" cy="166094"/>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84" name="Straight Arrow Connector 183"/>
          <p:cNvCxnSpPr/>
          <p:nvPr/>
        </p:nvCxnSpPr>
        <p:spPr bwMode="auto">
          <a:xfrm>
            <a:off x="8120441" y="2342731"/>
            <a:ext cx="0" cy="166094"/>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89" name="Straight Arrow Connector 188"/>
          <p:cNvCxnSpPr/>
          <p:nvPr/>
        </p:nvCxnSpPr>
        <p:spPr bwMode="auto">
          <a:xfrm>
            <a:off x="9136966" y="2342731"/>
            <a:ext cx="0" cy="166094"/>
          </a:xfrm>
          <a:prstGeom prst="straightConnector1">
            <a:avLst/>
          </a:prstGeom>
          <a:solidFill>
            <a:schemeClr val="bg1"/>
          </a:solidFill>
          <a:ln w="25400" cap="flat" cmpd="sng" algn="ctr">
            <a:solidFill>
              <a:schemeClr val="bg2"/>
            </a:solidFill>
            <a:prstDash val="solid"/>
            <a:round/>
            <a:headEnd type="none" w="med" len="med"/>
            <a:tailEnd type="triangle"/>
          </a:ln>
          <a:effectLst/>
        </p:spPr>
      </p:cxnSp>
    </p:spTree>
    <p:extLst>
      <p:ext uri="{BB962C8B-B14F-4D97-AF65-F5344CB8AC3E}">
        <p14:creationId xmlns:p14="http://schemas.microsoft.com/office/powerpoint/2010/main" val="1038293671"/>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Rectangle 35">
            <a:extLst>
              <a:ext uri="{FF2B5EF4-FFF2-40B4-BE49-F238E27FC236}">
                <a16:creationId xmlns:a16="http://schemas.microsoft.com/office/drawing/2014/main" id="{2C77DF39-7A4E-43C5-93B2-67E266C5A0A6}"/>
              </a:ext>
            </a:extLst>
          </p:cNvPr>
          <p:cNvSpPr/>
          <p:nvPr/>
        </p:nvSpPr>
        <p:spPr>
          <a:xfrm>
            <a:off x="783771" y="1103243"/>
            <a:ext cx="10651253" cy="55688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normAutofit/>
          </a:bodyPr>
          <a:lstStyle/>
          <a:p>
            <a:r>
              <a:rPr lang="en-US" dirty="0"/>
              <a:t>MCS Barrier with P=7</a:t>
            </a:r>
          </a:p>
        </p:txBody>
      </p:sp>
      <p:sp>
        <p:nvSpPr>
          <p:cNvPr id="3" name="Content Placeholder 2">
            <a:extLst>
              <a:ext uri="{FF2B5EF4-FFF2-40B4-BE49-F238E27FC236}">
                <a16:creationId xmlns:a16="http://schemas.microsoft.com/office/drawing/2014/main" id="{70452D36-DE64-4183-8EB3-2BEB20AC19D0}"/>
              </a:ext>
            </a:extLst>
          </p:cNvPr>
          <p:cNvSpPr>
            <a:spLocks noGrp="1"/>
          </p:cNvSpPr>
          <p:nvPr>
            <p:ph idx="1"/>
          </p:nvPr>
        </p:nvSpPr>
        <p:spPr/>
        <p:txBody>
          <a:bodyPr/>
          <a:lstStyle/>
          <a:p>
            <a:endParaRPr lang="en-US"/>
          </a:p>
        </p:txBody>
      </p:sp>
      <p:cxnSp>
        <p:nvCxnSpPr>
          <p:cNvPr id="136" name="Straight Arrow Connector 135"/>
          <p:cNvCxnSpPr/>
          <p:nvPr/>
        </p:nvCxnSpPr>
        <p:spPr bwMode="auto">
          <a:xfrm>
            <a:off x="3085052" y="2342731"/>
            <a:ext cx="0" cy="1357172"/>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31" name="Straight Connector 130"/>
          <p:cNvCxnSpPr/>
          <p:nvPr/>
        </p:nvCxnSpPr>
        <p:spPr bwMode="auto">
          <a:xfrm>
            <a:off x="1981200" y="3815051"/>
            <a:ext cx="8013700" cy="0"/>
          </a:xfrm>
          <a:prstGeom prst="line">
            <a:avLst/>
          </a:prstGeom>
          <a:solidFill>
            <a:schemeClr val="bg1"/>
          </a:solidFill>
          <a:ln w="12700" cap="flat" cmpd="sng" algn="ctr">
            <a:solidFill>
              <a:schemeClr val="bg2"/>
            </a:solidFill>
            <a:prstDash val="solid"/>
            <a:round/>
            <a:headEnd type="none" w="med" len="med"/>
            <a:tailEnd type="none" w="med" len="med"/>
          </a:ln>
          <a:effectLst/>
        </p:spPr>
      </p:cxnSp>
      <p:sp>
        <p:nvSpPr>
          <p:cNvPr id="4" name="Freeform 3"/>
          <p:cNvSpPr/>
          <p:nvPr/>
        </p:nvSpPr>
        <p:spPr bwMode="auto">
          <a:xfrm flipV="1">
            <a:off x="2875503"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5" name="Freeform 4"/>
          <p:cNvSpPr/>
          <p:nvPr/>
        </p:nvSpPr>
        <p:spPr bwMode="auto">
          <a:xfrm flipV="1">
            <a:off x="3885502"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6" name="Freeform 5"/>
          <p:cNvSpPr/>
          <p:nvPr/>
        </p:nvSpPr>
        <p:spPr bwMode="auto">
          <a:xfrm flipV="1">
            <a:off x="4895501"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7" name="Freeform 6"/>
          <p:cNvSpPr/>
          <p:nvPr/>
        </p:nvSpPr>
        <p:spPr bwMode="auto">
          <a:xfrm flipV="1">
            <a:off x="5905500"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8" name="Freeform 7"/>
          <p:cNvSpPr/>
          <p:nvPr/>
        </p:nvSpPr>
        <p:spPr bwMode="auto">
          <a:xfrm flipV="1">
            <a:off x="6915499"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9" name="Freeform 8"/>
          <p:cNvSpPr/>
          <p:nvPr/>
        </p:nvSpPr>
        <p:spPr bwMode="auto">
          <a:xfrm flipV="1">
            <a:off x="7925498"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0" name="Freeform 9"/>
          <p:cNvSpPr/>
          <p:nvPr/>
        </p:nvSpPr>
        <p:spPr bwMode="auto">
          <a:xfrm flipV="1">
            <a:off x="8935497"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6" name="Oval 15"/>
          <p:cNvSpPr/>
          <p:nvPr/>
        </p:nvSpPr>
        <p:spPr bwMode="auto">
          <a:xfrm flipV="1">
            <a:off x="4963399" y="2508826"/>
            <a:ext cx="245205" cy="230297"/>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7" name="Oval 16"/>
          <p:cNvSpPr/>
          <p:nvPr/>
        </p:nvSpPr>
        <p:spPr bwMode="auto">
          <a:xfrm flipV="1">
            <a:off x="5973398" y="2508826"/>
            <a:ext cx="245205" cy="230297"/>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9" name="Oval 18"/>
          <p:cNvSpPr/>
          <p:nvPr/>
        </p:nvSpPr>
        <p:spPr bwMode="auto">
          <a:xfrm flipV="1">
            <a:off x="7993396" y="2508826"/>
            <a:ext cx="245205" cy="230297"/>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0" name="Oval 19"/>
          <p:cNvSpPr/>
          <p:nvPr/>
        </p:nvSpPr>
        <p:spPr bwMode="auto">
          <a:xfrm flipV="1">
            <a:off x="9003395" y="2508826"/>
            <a:ext cx="245205" cy="230297"/>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cxnSp>
        <p:nvCxnSpPr>
          <p:cNvPr id="82" name="Straight Arrow Connector 81"/>
          <p:cNvCxnSpPr>
            <a:stCxn id="16" idx="1"/>
            <a:endCxn id="80" idx="5"/>
          </p:cNvCxnSpPr>
          <p:nvPr/>
        </p:nvCxnSpPr>
        <p:spPr bwMode="auto">
          <a:xfrm flipH="1">
            <a:off x="4181745" y="2705396"/>
            <a:ext cx="817562" cy="43269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sp>
        <p:nvSpPr>
          <p:cNvPr id="80" name="Oval 79"/>
          <p:cNvSpPr/>
          <p:nvPr/>
        </p:nvSpPr>
        <p:spPr bwMode="auto">
          <a:xfrm flipV="1">
            <a:off x="3972450" y="3104365"/>
            <a:ext cx="245205" cy="230297"/>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84" name="Oval 83"/>
          <p:cNvSpPr/>
          <p:nvPr/>
        </p:nvSpPr>
        <p:spPr bwMode="auto">
          <a:xfrm flipV="1">
            <a:off x="7002447" y="3104365"/>
            <a:ext cx="245205" cy="230297"/>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90" name="Oval 89"/>
          <p:cNvSpPr/>
          <p:nvPr/>
        </p:nvSpPr>
        <p:spPr bwMode="auto">
          <a:xfrm flipV="1">
            <a:off x="2962451" y="3699904"/>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04" name="Oval 103"/>
          <p:cNvSpPr/>
          <p:nvPr/>
        </p:nvSpPr>
        <p:spPr bwMode="auto">
          <a:xfrm flipV="1">
            <a:off x="3972450" y="4295443"/>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08" name="Oval 107"/>
          <p:cNvSpPr/>
          <p:nvPr/>
        </p:nvSpPr>
        <p:spPr bwMode="auto">
          <a:xfrm flipV="1">
            <a:off x="7002447" y="4295443"/>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16" name="Oval 115"/>
          <p:cNvSpPr/>
          <p:nvPr/>
        </p:nvSpPr>
        <p:spPr bwMode="auto">
          <a:xfrm flipV="1">
            <a:off x="4982449" y="4890984"/>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17" name="Oval 116"/>
          <p:cNvSpPr/>
          <p:nvPr/>
        </p:nvSpPr>
        <p:spPr bwMode="auto">
          <a:xfrm flipV="1">
            <a:off x="5992448" y="4890984"/>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20" name="Oval 119"/>
          <p:cNvSpPr/>
          <p:nvPr/>
        </p:nvSpPr>
        <p:spPr bwMode="auto">
          <a:xfrm flipV="1">
            <a:off x="8012446" y="4890984"/>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21" name="Oval 120"/>
          <p:cNvSpPr/>
          <p:nvPr/>
        </p:nvSpPr>
        <p:spPr bwMode="auto">
          <a:xfrm flipV="1">
            <a:off x="9022445" y="4890984"/>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cxnSp>
        <p:nvCxnSpPr>
          <p:cNvPr id="124" name="Straight Arrow Connector 123"/>
          <p:cNvCxnSpPr>
            <a:stCxn id="17" idx="1"/>
            <a:endCxn id="80" idx="5"/>
          </p:cNvCxnSpPr>
          <p:nvPr/>
        </p:nvCxnSpPr>
        <p:spPr bwMode="auto">
          <a:xfrm flipH="1">
            <a:off x="4181746" y="2705396"/>
            <a:ext cx="1827561" cy="43269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26" name="Straight Arrow Connector 125"/>
          <p:cNvCxnSpPr>
            <a:stCxn id="19" idx="1"/>
            <a:endCxn id="84" idx="5"/>
          </p:cNvCxnSpPr>
          <p:nvPr/>
        </p:nvCxnSpPr>
        <p:spPr bwMode="auto">
          <a:xfrm flipH="1">
            <a:off x="7211742" y="2705396"/>
            <a:ext cx="817562" cy="43269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27" name="Straight Arrow Connector 126"/>
          <p:cNvCxnSpPr>
            <a:stCxn id="20" idx="1"/>
            <a:endCxn id="84" idx="5"/>
          </p:cNvCxnSpPr>
          <p:nvPr/>
        </p:nvCxnSpPr>
        <p:spPr bwMode="auto">
          <a:xfrm flipH="1">
            <a:off x="7211743" y="2705396"/>
            <a:ext cx="1827561" cy="43269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62" name="Straight Arrow Connector 161"/>
          <p:cNvCxnSpPr/>
          <p:nvPr/>
        </p:nvCxnSpPr>
        <p:spPr bwMode="auto">
          <a:xfrm>
            <a:off x="4093604" y="2342732"/>
            <a:ext cx="0" cy="773985"/>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68" name="Straight Arrow Connector 167"/>
          <p:cNvCxnSpPr/>
          <p:nvPr/>
        </p:nvCxnSpPr>
        <p:spPr bwMode="auto">
          <a:xfrm>
            <a:off x="7119507" y="2342732"/>
            <a:ext cx="0" cy="773985"/>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69" name="Straight Arrow Connector 168"/>
          <p:cNvCxnSpPr/>
          <p:nvPr/>
        </p:nvCxnSpPr>
        <p:spPr bwMode="auto">
          <a:xfrm>
            <a:off x="5105400" y="2342731"/>
            <a:ext cx="0" cy="166094"/>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80" name="Straight Arrow Connector 179"/>
          <p:cNvCxnSpPr/>
          <p:nvPr/>
        </p:nvCxnSpPr>
        <p:spPr bwMode="auto">
          <a:xfrm>
            <a:off x="6104778" y="2342731"/>
            <a:ext cx="0" cy="166094"/>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84" name="Straight Arrow Connector 183"/>
          <p:cNvCxnSpPr/>
          <p:nvPr/>
        </p:nvCxnSpPr>
        <p:spPr bwMode="auto">
          <a:xfrm>
            <a:off x="8120441" y="2342731"/>
            <a:ext cx="0" cy="166094"/>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89" name="Straight Arrow Connector 188"/>
          <p:cNvCxnSpPr/>
          <p:nvPr/>
        </p:nvCxnSpPr>
        <p:spPr bwMode="auto">
          <a:xfrm>
            <a:off x="9136966" y="2342731"/>
            <a:ext cx="0" cy="166094"/>
          </a:xfrm>
          <a:prstGeom prst="straightConnector1">
            <a:avLst/>
          </a:prstGeom>
          <a:solidFill>
            <a:schemeClr val="bg1"/>
          </a:solidFill>
          <a:ln w="25400" cap="flat" cmpd="sng" algn="ctr">
            <a:solidFill>
              <a:schemeClr val="bg2"/>
            </a:solidFill>
            <a:prstDash val="solid"/>
            <a:round/>
            <a:headEnd type="none" w="med" len="med"/>
            <a:tailEnd type="triangle"/>
          </a:ln>
          <a:effectLst/>
        </p:spPr>
      </p:cxnSp>
    </p:spTree>
    <p:extLst>
      <p:ext uri="{BB962C8B-B14F-4D97-AF65-F5344CB8AC3E}">
        <p14:creationId xmlns:p14="http://schemas.microsoft.com/office/powerpoint/2010/main" val="2256393205"/>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Rectangle 41">
            <a:extLst>
              <a:ext uri="{FF2B5EF4-FFF2-40B4-BE49-F238E27FC236}">
                <a16:creationId xmlns:a16="http://schemas.microsoft.com/office/drawing/2014/main" id="{0775C958-708A-4217-8C6F-CC88215F4E5C}"/>
              </a:ext>
            </a:extLst>
          </p:cNvPr>
          <p:cNvSpPr/>
          <p:nvPr/>
        </p:nvSpPr>
        <p:spPr>
          <a:xfrm>
            <a:off x="783771" y="1103243"/>
            <a:ext cx="10651253" cy="55688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normAutofit/>
          </a:bodyPr>
          <a:lstStyle/>
          <a:p>
            <a:r>
              <a:rPr lang="en-US" dirty="0"/>
              <a:t>MCS Barrier with P=7</a:t>
            </a:r>
          </a:p>
        </p:txBody>
      </p:sp>
      <p:sp>
        <p:nvSpPr>
          <p:cNvPr id="3" name="Content Placeholder 2">
            <a:extLst>
              <a:ext uri="{FF2B5EF4-FFF2-40B4-BE49-F238E27FC236}">
                <a16:creationId xmlns:a16="http://schemas.microsoft.com/office/drawing/2014/main" id="{6E911594-F7BB-4779-B093-A45CA7CCEE23}"/>
              </a:ext>
            </a:extLst>
          </p:cNvPr>
          <p:cNvSpPr>
            <a:spLocks noGrp="1"/>
          </p:cNvSpPr>
          <p:nvPr>
            <p:ph idx="1"/>
          </p:nvPr>
        </p:nvSpPr>
        <p:spPr/>
        <p:txBody>
          <a:bodyPr/>
          <a:lstStyle/>
          <a:p>
            <a:endParaRPr lang="en-US"/>
          </a:p>
        </p:txBody>
      </p:sp>
      <p:cxnSp>
        <p:nvCxnSpPr>
          <p:cNvPr id="136" name="Straight Arrow Connector 135"/>
          <p:cNvCxnSpPr/>
          <p:nvPr/>
        </p:nvCxnSpPr>
        <p:spPr bwMode="auto">
          <a:xfrm>
            <a:off x="3085052" y="2342731"/>
            <a:ext cx="0" cy="1357172"/>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31" name="Straight Connector 130"/>
          <p:cNvCxnSpPr/>
          <p:nvPr/>
        </p:nvCxnSpPr>
        <p:spPr bwMode="auto">
          <a:xfrm>
            <a:off x="1981200" y="3815051"/>
            <a:ext cx="8013700" cy="0"/>
          </a:xfrm>
          <a:prstGeom prst="line">
            <a:avLst/>
          </a:prstGeom>
          <a:solidFill>
            <a:schemeClr val="bg1"/>
          </a:solidFill>
          <a:ln w="12700" cap="flat" cmpd="sng" algn="ctr">
            <a:solidFill>
              <a:schemeClr val="bg2"/>
            </a:solidFill>
            <a:prstDash val="solid"/>
            <a:round/>
            <a:headEnd type="none" w="med" len="med"/>
            <a:tailEnd type="none" w="med" len="med"/>
          </a:ln>
          <a:effectLst/>
        </p:spPr>
      </p:cxnSp>
      <p:sp>
        <p:nvSpPr>
          <p:cNvPr id="4" name="Freeform 3"/>
          <p:cNvSpPr/>
          <p:nvPr/>
        </p:nvSpPr>
        <p:spPr bwMode="auto">
          <a:xfrm flipV="1">
            <a:off x="2875503"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5" name="Freeform 4"/>
          <p:cNvSpPr/>
          <p:nvPr/>
        </p:nvSpPr>
        <p:spPr bwMode="auto">
          <a:xfrm flipV="1">
            <a:off x="3885502"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6" name="Freeform 5"/>
          <p:cNvSpPr/>
          <p:nvPr/>
        </p:nvSpPr>
        <p:spPr bwMode="auto">
          <a:xfrm flipV="1">
            <a:off x="4895501"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7" name="Freeform 6"/>
          <p:cNvSpPr/>
          <p:nvPr/>
        </p:nvSpPr>
        <p:spPr bwMode="auto">
          <a:xfrm flipV="1">
            <a:off x="5905500"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8" name="Freeform 7"/>
          <p:cNvSpPr/>
          <p:nvPr/>
        </p:nvSpPr>
        <p:spPr bwMode="auto">
          <a:xfrm flipV="1">
            <a:off x="6915499"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9" name="Freeform 8"/>
          <p:cNvSpPr/>
          <p:nvPr/>
        </p:nvSpPr>
        <p:spPr bwMode="auto">
          <a:xfrm flipV="1">
            <a:off x="7925498"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0" name="Freeform 9"/>
          <p:cNvSpPr/>
          <p:nvPr/>
        </p:nvSpPr>
        <p:spPr bwMode="auto">
          <a:xfrm flipV="1">
            <a:off x="8935497"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6" name="Oval 15"/>
          <p:cNvSpPr/>
          <p:nvPr/>
        </p:nvSpPr>
        <p:spPr bwMode="auto">
          <a:xfrm flipV="1">
            <a:off x="4963399" y="2508826"/>
            <a:ext cx="245205" cy="230297"/>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7" name="Oval 16"/>
          <p:cNvSpPr/>
          <p:nvPr/>
        </p:nvSpPr>
        <p:spPr bwMode="auto">
          <a:xfrm flipV="1">
            <a:off x="5973398" y="2508826"/>
            <a:ext cx="245205" cy="230297"/>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9" name="Oval 18"/>
          <p:cNvSpPr/>
          <p:nvPr/>
        </p:nvSpPr>
        <p:spPr bwMode="auto">
          <a:xfrm flipV="1">
            <a:off x="7993396" y="2508826"/>
            <a:ext cx="245205" cy="230297"/>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0" name="Oval 19"/>
          <p:cNvSpPr/>
          <p:nvPr/>
        </p:nvSpPr>
        <p:spPr bwMode="auto">
          <a:xfrm flipV="1">
            <a:off x="9003395" y="2508826"/>
            <a:ext cx="245205" cy="230297"/>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cxnSp>
        <p:nvCxnSpPr>
          <p:cNvPr id="82" name="Straight Arrow Connector 81"/>
          <p:cNvCxnSpPr>
            <a:stCxn id="16" idx="1"/>
            <a:endCxn id="80" idx="5"/>
          </p:cNvCxnSpPr>
          <p:nvPr/>
        </p:nvCxnSpPr>
        <p:spPr bwMode="auto">
          <a:xfrm flipH="1">
            <a:off x="4181745" y="2705396"/>
            <a:ext cx="817562" cy="43269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sp>
        <p:nvSpPr>
          <p:cNvPr id="80" name="Oval 79"/>
          <p:cNvSpPr/>
          <p:nvPr/>
        </p:nvSpPr>
        <p:spPr bwMode="auto">
          <a:xfrm flipV="1">
            <a:off x="3972450" y="3104365"/>
            <a:ext cx="245205" cy="230297"/>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84" name="Oval 83"/>
          <p:cNvSpPr/>
          <p:nvPr/>
        </p:nvSpPr>
        <p:spPr bwMode="auto">
          <a:xfrm flipV="1">
            <a:off x="7002447" y="3104365"/>
            <a:ext cx="245205" cy="230297"/>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90" name="Oval 89"/>
          <p:cNvSpPr/>
          <p:nvPr/>
        </p:nvSpPr>
        <p:spPr bwMode="auto">
          <a:xfrm flipV="1">
            <a:off x="2962451" y="3699904"/>
            <a:ext cx="245205" cy="230297"/>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04" name="Oval 103"/>
          <p:cNvSpPr/>
          <p:nvPr/>
        </p:nvSpPr>
        <p:spPr bwMode="auto">
          <a:xfrm flipV="1">
            <a:off x="3972450" y="4295443"/>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08" name="Oval 107"/>
          <p:cNvSpPr/>
          <p:nvPr/>
        </p:nvSpPr>
        <p:spPr bwMode="auto">
          <a:xfrm flipV="1">
            <a:off x="7002447" y="4295443"/>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16" name="Oval 115"/>
          <p:cNvSpPr/>
          <p:nvPr/>
        </p:nvSpPr>
        <p:spPr bwMode="auto">
          <a:xfrm flipV="1">
            <a:off x="4982449" y="4890984"/>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17" name="Oval 116"/>
          <p:cNvSpPr/>
          <p:nvPr/>
        </p:nvSpPr>
        <p:spPr bwMode="auto">
          <a:xfrm flipV="1">
            <a:off x="5992448" y="4890984"/>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20" name="Oval 119"/>
          <p:cNvSpPr/>
          <p:nvPr/>
        </p:nvSpPr>
        <p:spPr bwMode="auto">
          <a:xfrm flipV="1">
            <a:off x="8012446" y="4890984"/>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21" name="Oval 120"/>
          <p:cNvSpPr/>
          <p:nvPr/>
        </p:nvSpPr>
        <p:spPr bwMode="auto">
          <a:xfrm flipV="1">
            <a:off x="9022445" y="4890984"/>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cxnSp>
        <p:nvCxnSpPr>
          <p:cNvPr id="124" name="Straight Arrow Connector 123"/>
          <p:cNvCxnSpPr>
            <a:stCxn id="17" idx="1"/>
            <a:endCxn id="80" idx="5"/>
          </p:cNvCxnSpPr>
          <p:nvPr/>
        </p:nvCxnSpPr>
        <p:spPr bwMode="auto">
          <a:xfrm flipH="1">
            <a:off x="4181746" y="2705396"/>
            <a:ext cx="1827561" cy="43269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26" name="Straight Arrow Connector 125"/>
          <p:cNvCxnSpPr>
            <a:stCxn id="19" idx="1"/>
            <a:endCxn id="84" idx="5"/>
          </p:cNvCxnSpPr>
          <p:nvPr/>
        </p:nvCxnSpPr>
        <p:spPr bwMode="auto">
          <a:xfrm flipH="1">
            <a:off x="7211742" y="2705396"/>
            <a:ext cx="817562" cy="43269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27" name="Straight Arrow Connector 126"/>
          <p:cNvCxnSpPr>
            <a:stCxn id="20" idx="1"/>
            <a:endCxn id="84" idx="5"/>
          </p:cNvCxnSpPr>
          <p:nvPr/>
        </p:nvCxnSpPr>
        <p:spPr bwMode="auto">
          <a:xfrm flipH="1">
            <a:off x="7211743" y="2705396"/>
            <a:ext cx="1827561" cy="43269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30" name="Straight Arrow Connector 129"/>
          <p:cNvCxnSpPr>
            <a:stCxn id="84" idx="1"/>
            <a:endCxn id="90" idx="5"/>
          </p:cNvCxnSpPr>
          <p:nvPr/>
        </p:nvCxnSpPr>
        <p:spPr bwMode="auto">
          <a:xfrm flipH="1">
            <a:off x="3171747" y="3300935"/>
            <a:ext cx="3866609" cy="43269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33" name="Straight Arrow Connector 132"/>
          <p:cNvCxnSpPr>
            <a:stCxn id="80" idx="1"/>
            <a:endCxn id="90" idx="5"/>
          </p:cNvCxnSpPr>
          <p:nvPr/>
        </p:nvCxnSpPr>
        <p:spPr bwMode="auto">
          <a:xfrm flipH="1">
            <a:off x="3171746" y="3300935"/>
            <a:ext cx="836612" cy="43269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62" name="Straight Arrow Connector 161"/>
          <p:cNvCxnSpPr/>
          <p:nvPr/>
        </p:nvCxnSpPr>
        <p:spPr bwMode="auto">
          <a:xfrm>
            <a:off x="4093604" y="2342732"/>
            <a:ext cx="0" cy="773985"/>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68" name="Straight Arrow Connector 167"/>
          <p:cNvCxnSpPr/>
          <p:nvPr/>
        </p:nvCxnSpPr>
        <p:spPr bwMode="auto">
          <a:xfrm>
            <a:off x="7119507" y="2342732"/>
            <a:ext cx="0" cy="773985"/>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69" name="Straight Arrow Connector 168"/>
          <p:cNvCxnSpPr/>
          <p:nvPr/>
        </p:nvCxnSpPr>
        <p:spPr bwMode="auto">
          <a:xfrm>
            <a:off x="5105400" y="2342731"/>
            <a:ext cx="0" cy="166094"/>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74" name="Straight Arrow Connector 173"/>
          <p:cNvCxnSpPr>
            <a:stCxn id="16" idx="0"/>
            <a:endCxn id="116" idx="4"/>
          </p:cNvCxnSpPr>
          <p:nvPr/>
        </p:nvCxnSpPr>
        <p:spPr bwMode="auto">
          <a:xfrm>
            <a:off x="5086001" y="2739123"/>
            <a:ext cx="19050" cy="215186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80" name="Straight Arrow Connector 179"/>
          <p:cNvCxnSpPr/>
          <p:nvPr/>
        </p:nvCxnSpPr>
        <p:spPr bwMode="auto">
          <a:xfrm>
            <a:off x="6104778" y="2342731"/>
            <a:ext cx="0" cy="166094"/>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81" name="Straight Arrow Connector 180"/>
          <p:cNvCxnSpPr/>
          <p:nvPr/>
        </p:nvCxnSpPr>
        <p:spPr bwMode="auto">
          <a:xfrm>
            <a:off x="6085379" y="2739123"/>
            <a:ext cx="19050" cy="215186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84" name="Straight Arrow Connector 183"/>
          <p:cNvCxnSpPr/>
          <p:nvPr/>
        </p:nvCxnSpPr>
        <p:spPr bwMode="auto">
          <a:xfrm>
            <a:off x="8120441" y="2342731"/>
            <a:ext cx="0" cy="166094"/>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86" name="Straight Arrow Connector 185"/>
          <p:cNvCxnSpPr/>
          <p:nvPr/>
        </p:nvCxnSpPr>
        <p:spPr bwMode="auto">
          <a:xfrm>
            <a:off x="8101042" y="2739123"/>
            <a:ext cx="19050" cy="215186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89" name="Straight Arrow Connector 188"/>
          <p:cNvCxnSpPr/>
          <p:nvPr/>
        </p:nvCxnSpPr>
        <p:spPr bwMode="auto">
          <a:xfrm>
            <a:off x="9136966" y="2342731"/>
            <a:ext cx="0" cy="166094"/>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90" name="Straight Arrow Connector 189"/>
          <p:cNvCxnSpPr/>
          <p:nvPr/>
        </p:nvCxnSpPr>
        <p:spPr bwMode="auto">
          <a:xfrm>
            <a:off x="9117567" y="2739123"/>
            <a:ext cx="19050" cy="215186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spTree>
    <p:extLst>
      <p:ext uri="{BB962C8B-B14F-4D97-AF65-F5344CB8AC3E}">
        <p14:creationId xmlns:p14="http://schemas.microsoft.com/office/powerpoint/2010/main" val="2427146279"/>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Rectangle 44">
            <a:extLst>
              <a:ext uri="{FF2B5EF4-FFF2-40B4-BE49-F238E27FC236}">
                <a16:creationId xmlns:a16="http://schemas.microsoft.com/office/drawing/2014/main" id="{BD888E2C-5A12-42F4-88BF-3AFBBCF4A3F4}"/>
              </a:ext>
            </a:extLst>
          </p:cNvPr>
          <p:cNvSpPr/>
          <p:nvPr/>
        </p:nvSpPr>
        <p:spPr>
          <a:xfrm>
            <a:off x="783771" y="1103243"/>
            <a:ext cx="10651253" cy="55688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normAutofit/>
          </a:bodyPr>
          <a:lstStyle/>
          <a:p>
            <a:r>
              <a:rPr lang="en-US" dirty="0"/>
              <a:t>MCS Barrier with P=7</a:t>
            </a:r>
          </a:p>
        </p:txBody>
      </p:sp>
      <p:sp>
        <p:nvSpPr>
          <p:cNvPr id="3" name="Content Placeholder 2">
            <a:extLst>
              <a:ext uri="{FF2B5EF4-FFF2-40B4-BE49-F238E27FC236}">
                <a16:creationId xmlns:a16="http://schemas.microsoft.com/office/drawing/2014/main" id="{0FF15DA9-D3B7-475A-86E1-94633CE238C2}"/>
              </a:ext>
            </a:extLst>
          </p:cNvPr>
          <p:cNvSpPr>
            <a:spLocks noGrp="1"/>
          </p:cNvSpPr>
          <p:nvPr>
            <p:ph idx="1"/>
          </p:nvPr>
        </p:nvSpPr>
        <p:spPr/>
        <p:txBody>
          <a:bodyPr/>
          <a:lstStyle/>
          <a:p>
            <a:endParaRPr lang="en-US"/>
          </a:p>
        </p:txBody>
      </p:sp>
      <p:cxnSp>
        <p:nvCxnSpPr>
          <p:cNvPr id="136" name="Straight Arrow Connector 135"/>
          <p:cNvCxnSpPr/>
          <p:nvPr/>
        </p:nvCxnSpPr>
        <p:spPr bwMode="auto">
          <a:xfrm>
            <a:off x="3085052" y="2342731"/>
            <a:ext cx="0" cy="1357172"/>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31" name="Straight Connector 130"/>
          <p:cNvCxnSpPr/>
          <p:nvPr/>
        </p:nvCxnSpPr>
        <p:spPr bwMode="auto">
          <a:xfrm>
            <a:off x="1981200" y="3815051"/>
            <a:ext cx="8013700" cy="0"/>
          </a:xfrm>
          <a:prstGeom prst="line">
            <a:avLst/>
          </a:prstGeom>
          <a:solidFill>
            <a:schemeClr val="bg1"/>
          </a:solidFill>
          <a:ln w="12700" cap="flat" cmpd="sng" algn="ctr">
            <a:solidFill>
              <a:schemeClr val="bg2"/>
            </a:solidFill>
            <a:prstDash val="solid"/>
            <a:round/>
            <a:headEnd type="none" w="med" len="med"/>
            <a:tailEnd type="none" w="med" len="med"/>
          </a:ln>
          <a:effectLst/>
        </p:spPr>
      </p:cxnSp>
      <p:sp>
        <p:nvSpPr>
          <p:cNvPr id="4" name="Freeform 3"/>
          <p:cNvSpPr/>
          <p:nvPr/>
        </p:nvSpPr>
        <p:spPr bwMode="auto">
          <a:xfrm flipV="1">
            <a:off x="2875503"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5" name="Freeform 4"/>
          <p:cNvSpPr/>
          <p:nvPr/>
        </p:nvSpPr>
        <p:spPr bwMode="auto">
          <a:xfrm flipV="1">
            <a:off x="3885502"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6" name="Freeform 5"/>
          <p:cNvSpPr/>
          <p:nvPr/>
        </p:nvSpPr>
        <p:spPr bwMode="auto">
          <a:xfrm flipV="1">
            <a:off x="4895501"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7" name="Freeform 6"/>
          <p:cNvSpPr/>
          <p:nvPr/>
        </p:nvSpPr>
        <p:spPr bwMode="auto">
          <a:xfrm flipV="1">
            <a:off x="5905500"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8" name="Freeform 7"/>
          <p:cNvSpPr/>
          <p:nvPr/>
        </p:nvSpPr>
        <p:spPr bwMode="auto">
          <a:xfrm flipV="1">
            <a:off x="6915499"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9" name="Freeform 8"/>
          <p:cNvSpPr/>
          <p:nvPr/>
        </p:nvSpPr>
        <p:spPr bwMode="auto">
          <a:xfrm flipV="1">
            <a:off x="7925498"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0" name="Freeform 9"/>
          <p:cNvSpPr/>
          <p:nvPr/>
        </p:nvSpPr>
        <p:spPr bwMode="auto">
          <a:xfrm flipV="1">
            <a:off x="8935497"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6" name="Oval 15"/>
          <p:cNvSpPr/>
          <p:nvPr/>
        </p:nvSpPr>
        <p:spPr bwMode="auto">
          <a:xfrm flipV="1">
            <a:off x="4963399" y="2508826"/>
            <a:ext cx="245205" cy="230297"/>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7" name="Oval 16"/>
          <p:cNvSpPr/>
          <p:nvPr/>
        </p:nvSpPr>
        <p:spPr bwMode="auto">
          <a:xfrm flipV="1">
            <a:off x="5973398" y="2508826"/>
            <a:ext cx="245205" cy="230297"/>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9" name="Oval 18"/>
          <p:cNvSpPr/>
          <p:nvPr/>
        </p:nvSpPr>
        <p:spPr bwMode="auto">
          <a:xfrm flipV="1">
            <a:off x="7993396" y="2508826"/>
            <a:ext cx="245205" cy="230297"/>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0" name="Oval 19"/>
          <p:cNvSpPr/>
          <p:nvPr/>
        </p:nvSpPr>
        <p:spPr bwMode="auto">
          <a:xfrm flipV="1">
            <a:off x="9003395" y="2508826"/>
            <a:ext cx="245205" cy="230297"/>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cxnSp>
        <p:nvCxnSpPr>
          <p:cNvPr id="82" name="Straight Arrow Connector 81"/>
          <p:cNvCxnSpPr>
            <a:stCxn id="16" idx="1"/>
            <a:endCxn id="80" idx="5"/>
          </p:cNvCxnSpPr>
          <p:nvPr/>
        </p:nvCxnSpPr>
        <p:spPr bwMode="auto">
          <a:xfrm flipH="1">
            <a:off x="4181745" y="2705396"/>
            <a:ext cx="817562" cy="43269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sp>
        <p:nvSpPr>
          <p:cNvPr id="80" name="Oval 79"/>
          <p:cNvSpPr/>
          <p:nvPr/>
        </p:nvSpPr>
        <p:spPr bwMode="auto">
          <a:xfrm flipV="1">
            <a:off x="3972450" y="3104365"/>
            <a:ext cx="245205" cy="230297"/>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84" name="Oval 83"/>
          <p:cNvSpPr/>
          <p:nvPr/>
        </p:nvSpPr>
        <p:spPr bwMode="auto">
          <a:xfrm flipV="1">
            <a:off x="7002447" y="3104365"/>
            <a:ext cx="245205" cy="230297"/>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90" name="Oval 89"/>
          <p:cNvSpPr/>
          <p:nvPr/>
        </p:nvSpPr>
        <p:spPr bwMode="auto">
          <a:xfrm flipV="1">
            <a:off x="2962451" y="3699904"/>
            <a:ext cx="245205" cy="230297"/>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04" name="Oval 103"/>
          <p:cNvSpPr/>
          <p:nvPr/>
        </p:nvSpPr>
        <p:spPr bwMode="auto">
          <a:xfrm flipV="1">
            <a:off x="3972450" y="4295443"/>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08" name="Oval 107"/>
          <p:cNvSpPr/>
          <p:nvPr/>
        </p:nvSpPr>
        <p:spPr bwMode="auto">
          <a:xfrm flipV="1">
            <a:off x="7002447" y="4295443"/>
            <a:ext cx="245205" cy="230297"/>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16" name="Oval 115"/>
          <p:cNvSpPr/>
          <p:nvPr/>
        </p:nvSpPr>
        <p:spPr bwMode="auto">
          <a:xfrm flipV="1">
            <a:off x="4982449" y="4890984"/>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17" name="Oval 116"/>
          <p:cNvSpPr/>
          <p:nvPr/>
        </p:nvSpPr>
        <p:spPr bwMode="auto">
          <a:xfrm flipV="1">
            <a:off x="5992448" y="4890984"/>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20" name="Oval 119"/>
          <p:cNvSpPr/>
          <p:nvPr/>
        </p:nvSpPr>
        <p:spPr bwMode="auto">
          <a:xfrm flipV="1">
            <a:off x="8012446" y="4890984"/>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21" name="Oval 120"/>
          <p:cNvSpPr/>
          <p:nvPr/>
        </p:nvSpPr>
        <p:spPr bwMode="auto">
          <a:xfrm flipV="1">
            <a:off x="9022445" y="4890984"/>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cxnSp>
        <p:nvCxnSpPr>
          <p:cNvPr id="124" name="Straight Arrow Connector 123"/>
          <p:cNvCxnSpPr>
            <a:stCxn id="17" idx="1"/>
            <a:endCxn id="80" idx="5"/>
          </p:cNvCxnSpPr>
          <p:nvPr/>
        </p:nvCxnSpPr>
        <p:spPr bwMode="auto">
          <a:xfrm flipH="1">
            <a:off x="4181746" y="2705396"/>
            <a:ext cx="1827561" cy="43269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26" name="Straight Arrow Connector 125"/>
          <p:cNvCxnSpPr>
            <a:stCxn id="19" idx="1"/>
            <a:endCxn id="84" idx="5"/>
          </p:cNvCxnSpPr>
          <p:nvPr/>
        </p:nvCxnSpPr>
        <p:spPr bwMode="auto">
          <a:xfrm flipH="1">
            <a:off x="7211742" y="2705396"/>
            <a:ext cx="817562" cy="43269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27" name="Straight Arrow Connector 126"/>
          <p:cNvCxnSpPr>
            <a:stCxn id="20" idx="1"/>
            <a:endCxn id="84" idx="5"/>
          </p:cNvCxnSpPr>
          <p:nvPr/>
        </p:nvCxnSpPr>
        <p:spPr bwMode="auto">
          <a:xfrm flipH="1">
            <a:off x="7211743" y="2705396"/>
            <a:ext cx="1827561" cy="43269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30" name="Straight Arrow Connector 129"/>
          <p:cNvCxnSpPr>
            <a:stCxn id="84" idx="1"/>
            <a:endCxn id="90" idx="5"/>
          </p:cNvCxnSpPr>
          <p:nvPr/>
        </p:nvCxnSpPr>
        <p:spPr bwMode="auto">
          <a:xfrm flipH="1">
            <a:off x="3171747" y="3300935"/>
            <a:ext cx="3866609" cy="43269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33" name="Straight Arrow Connector 132"/>
          <p:cNvCxnSpPr>
            <a:stCxn id="80" idx="1"/>
            <a:endCxn id="90" idx="5"/>
          </p:cNvCxnSpPr>
          <p:nvPr/>
        </p:nvCxnSpPr>
        <p:spPr bwMode="auto">
          <a:xfrm flipH="1">
            <a:off x="3171746" y="3300935"/>
            <a:ext cx="836612" cy="43269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39" name="Straight Arrow Connector 138"/>
          <p:cNvCxnSpPr>
            <a:stCxn id="90" idx="7"/>
            <a:endCxn id="108" idx="3"/>
          </p:cNvCxnSpPr>
          <p:nvPr/>
        </p:nvCxnSpPr>
        <p:spPr bwMode="auto">
          <a:xfrm>
            <a:off x="3171747" y="3896474"/>
            <a:ext cx="3866609" cy="43269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59" name="Straight Arrow Connector 158"/>
          <p:cNvCxnSpPr>
            <a:endCxn id="104" idx="4"/>
          </p:cNvCxnSpPr>
          <p:nvPr/>
        </p:nvCxnSpPr>
        <p:spPr bwMode="auto">
          <a:xfrm>
            <a:off x="4095052" y="3334662"/>
            <a:ext cx="1" cy="96078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62" name="Straight Arrow Connector 161"/>
          <p:cNvCxnSpPr/>
          <p:nvPr/>
        </p:nvCxnSpPr>
        <p:spPr bwMode="auto">
          <a:xfrm>
            <a:off x="4093604" y="2342732"/>
            <a:ext cx="0" cy="773985"/>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65" name="Straight Arrow Connector 164"/>
          <p:cNvCxnSpPr/>
          <p:nvPr/>
        </p:nvCxnSpPr>
        <p:spPr bwMode="auto">
          <a:xfrm>
            <a:off x="7120955" y="3334662"/>
            <a:ext cx="1" cy="96078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68" name="Straight Arrow Connector 167"/>
          <p:cNvCxnSpPr/>
          <p:nvPr/>
        </p:nvCxnSpPr>
        <p:spPr bwMode="auto">
          <a:xfrm>
            <a:off x="7119507" y="2342732"/>
            <a:ext cx="0" cy="773985"/>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69" name="Straight Arrow Connector 168"/>
          <p:cNvCxnSpPr/>
          <p:nvPr/>
        </p:nvCxnSpPr>
        <p:spPr bwMode="auto">
          <a:xfrm>
            <a:off x="5105400" y="2342731"/>
            <a:ext cx="0" cy="166094"/>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74" name="Straight Arrow Connector 173"/>
          <p:cNvCxnSpPr>
            <a:stCxn id="16" idx="0"/>
            <a:endCxn id="116" idx="4"/>
          </p:cNvCxnSpPr>
          <p:nvPr/>
        </p:nvCxnSpPr>
        <p:spPr bwMode="auto">
          <a:xfrm>
            <a:off x="5086001" y="2739123"/>
            <a:ext cx="19050" cy="215186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80" name="Straight Arrow Connector 179"/>
          <p:cNvCxnSpPr/>
          <p:nvPr/>
        </p:nvCxnSpPr>
        <p:spPr bwMode="auto">
          <a:xfrm>
            <a:off x="6104778" y="2342731"/>
            <a:ext cx="0" cy="166094"/>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81" name="Straight Arrow Connector 180"/>
          <p:cNvCxnSpPr/>
          <p:nvPr/>
        </p:nvCxnSpPr>
        <p:spPr bwMode="auto">
          <a:xfrm>
            <a:off x="6085379" y="2739123"/>
            <a:ext cx="19050" cy="215186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84" name="Straight Arrow Connector 183"/>
          <p:cNvCxnSpPr/>
          <p:nvPr/>
        </p:nvCxnSpPr>
        <p:spPr bwMode="auto">
          <a:xfrm>
            <a:off x="8120441" y="2342731"/>
            <a:ext cx="0" cy="166094"/>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86" name="Straight Arrow Connector 185"/>
          <p:cNvCxnSpPr/>
          <p:nvPr/>
        </p:nvCxnSpPr>
        <p:spPr bwMode="auto">
          <a:xfrm>
            <a:off x="8101042" y="2739123"/>
            <a:ext cx="19050" cy="215186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89" name="Straight Arrow Connector 188"/>
          <p:cNvCxnSpPr/>
          <p:nvPr/>
        </p:nvCxnSpPr>
        <p:spPr bwMode="auto">
          <a:xfrm>
            <a:off x="9136966" y="2342731"/>
            <a:ext cx="0" cy="166094"/>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90" name="Straight Arrow Connector 189"/>
          <p:cNvCxnSpPr/>
          <p:nvPr/>
        </p:nvCxnSpPr>
        <p:spPr bwMode="auto">
          <a:xfrm>
            <a:off x="9117567" y="2739123"/>
            <a:ext cx="19050" cy="215186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spTree>
    <p:extLst>
      <p:ext uri="{BB962C8B-B14F-4D97-AF65-F5344CB8AC3E}">
        <p14:creationId xmlns:p14="http://schemas.microsoft.com/office/powerpoint/2010/main" val="4041788112"/>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Rectangle 46">
            <a:extLst>
              <a:ext uri="{FF2B5EF4-FFF2-40B4-BE49-F238E27FC236}">
                <a16:creationId xmlns:a16="http://schemas.microsoft.com/office/drawing/2014/main" id="{672AE664-2335-45C6-B149-81DCD1E6D623}"/>
              </a:ext>
            </a:extLst>
          </p:cNvPr>
          <p:cNvSpPr/>
          <p:nvPr/>
        </p:nvSpPr>
        <p:spPr>
          <a:xfrm>
            <a:off x="783771" y="1103243"/>
            <a:ext cx="10651253" cy="55688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normAutofit/>
          </a:bodyPr>
          <a:lstStyle/>
          <a:p>
            <a:r>
              <a:rPr lang="en-US" dirty="0"/>
              <a:t>MCS Barrier with P=7</a:t>
            </a:r>
          </a:p>
        </p:txBody>
      </p:sp>
      <p:sp>
        <p:nvSpPr>
          <p:cNvPr id="3" name="Content Placeholder 2">
            <a:extLst>
              <a:ext uri="{FF2B5EF4-FFF2-40B4-BE49-F238E27FC236}">
                <a16:creationId xmlns:a16="http://schemas.microsoft.com/office/drawing/2014/main" id="{A9D51A62-CD80-4D9F-9E4E-4844CD66A799}"/>
              </a:ext>
            </a:extLst>
          </p:cNvPr>
          <p:cNvSpPr>
            <a:spLocks noGrp="1"/>
          </p:cNvSpPr>
          <p:nvPr>
            <p:ph idx="1"/>
          </p:nvPr>
        </p:nvSpPr>
        <p:spPr/>
        <p:txBody>
          <a:bodyPr/>
          <a:lstStyle/>
          <a:p>
            <a:endParaRPr lang="en-US"/>
          </a:p>
        </p:txBody>
      </p:sp>
      <p:cxnSp>
        <p:nvCxnSpPr>
          <p:cNvPr id="136" name="Straight Arrow Connector 135"/>
          <p:cNvCxnSpPr/>
          <p:nvPr/>
        </p:nvCxnSpPr>
        <p:spPr bwMode="auto">
          <a:xfrm>
            <a:off x="3085052" y="2342731"/>
            <a:ext cx="0" cy="1357172"/>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31" name="Straight Connector 130"/>
          <p:cNvCxnSpPr/>
          <p:nvPr/>
        </p:nvCxnSpPr>
        <p:spPr bwMode="auto">
          <a:xfrm>
            <a:off x="1981200" y="3815051"/>
            <a:ext cx="8013700" cy="0"/>
          </a:xfrm>
          <a:prstGeom prst="line">
            <a:avLst/>
          </a:prstGeom>
          <a:solidFill>
            <a:schemeClr val="bg1"/>
          </a:solidFill>
          <a:ln w="12700" cap="flat" cmpd="sng" algn="ctr">
            <a:solidFill>
              <a:schemeClr val="bg2"/>
            </a:solidFill>
            <a:prstDash val="solid"/>
            <a:round/>
            <a:headEnd type="none" w="med" len="med"/>
            <a:tailEnd type="none" w="med" len="med"/>
          </a:ln>
          <a:effectLst/>
        </p:spPr>
      </p:cxnSp>
      <p:sp>
        <p:nvSpPr>
          <p:cNvPr id="4" name="Freeform 3"/>
          <p:cNvSpPr/>
          <p:nvPr/>
        </p:nvSpPr>
        <p:spPr bwMode="auto">
          <a:xfrm flipV="1">
            <a:off x="2875503"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5" name="Freeform 4"/>
          <p:cNvSpPr/>
          <p:nvPr/>
        </p:nvSpPr>
        <p:spPr bwMode="auto">
          <a:xfrm flipV="1">
            <a:off x="3885502"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6" name="Freeform 5"/>
          <p:cNvSpPr/>
          <p:nvPr/>
        </p:nvSpPr>
        <p:spPr bwMode="auto">
          <a:xfrm flipV="1">
            <a:off x="4895501"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7" name="Freeform 6"/>
          <p:cNvSpPr/>
          <p:nvPr/>
        </p:nvSpPr>
        <p:spPr bwMode="auto">
          <a:xfrm flipV="1">
            <a:off x="5905500"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8" name="Freeform 7"/>
          <p:cNvSpPr/>
          <p:nvPr/>
        </p:nvSpPr>
        <p:spPr bwMode="auto">
          <a:xfrm flipV="1">
            <a:off x="6915499"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9" name="Freeform 8"/>
          <p:cNvSpPr/>
          <p:nvPr/>
        </p:nvSpPr>
        <p:spPr bwMode="auto">
          <a:xfrm flipV="1">
            <a:off x="7925498"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0" name="Freeform 9"/>
          <p:cNvSpPr/>
          <p:nvPr/>
        </p:nvSpPr>
        <p:spPr bwMode="auto">
          <a:xfrm flipV="1">
            <a:off x="8935497"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6" name="Oval 15"/>
          <p:cNvSpPr/>
          <p:nvPr/>
        </p:nvSpPr>
        <p:spPr bwMode="auto">
          <a:xfrm flipV="1">
            <a:off x="4963399" y="2508826"/>
            <a:ext cx="245205" cy="230297"/>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7" name="Oval 16"/>
          <p:cNvSpPr/>
          <p:nvPr/>
        </p:nvSpPr>
        <p:spPr bwMode="auto">
          <a:xfrm flipV="1">
            <a:off x="5973398" y="2508826"/>
            <a:ext cx="245205" cy="230297"/>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9" name="Oval 18"/>
          <p:cNvSpPr/>
          <p:nvPr/>
        </p:nvSpPr>
        <p:spPr bwMode="auto">
          <a:xfrm flipV="1">
            <a:off x="7993396" y="2508826"/>
            <a:ext cx="245205" cy="230297"/>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0" name="Oval 19"/>
          <p:cNvSpPr/>
          <p:nvPr/>
        </p:nvSpPr>
        <p:spPr bwMode="auto">
          <a:xfrm flipV="1">
            <a:off x="9003395" y="2508826"/>
            <a:ext cx="245205" cy="230297"/>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cxnSp>
        <p:nvCxnSpPr>
          <p:cNvPr id="82" name="Straight Arrow Connector 81"/>
          <p:cNvCxnSpPr>
            <a:stCxn id="16" idx="1"/>
            <a:endCxn id="80" idx="5"/>
          </p:cNvCxnSpPr>
          <p:nvPr/>
        </p:nvCxnSpPr>
        <p:spPr bwMode="auto">
          <a:xfrm flipH="1">
            <a:off x="4181745" y="2705396"/>
            <a:ext cx="817562" cy="43269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sp>
        <p:nvSpPr>
          <p:cNvPr id="80" name="Oval 79"/>
          <p:cNvSpPr/>
          <p:nvPr/>
        </p:nvSpPr>
        <p:spPr bwMode="auto">
          <a:xfrm flipV="1">
            <a:off x="3972450" y="3104365"/>
            <a:ext cx="245205" cy="230297"/>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84" name="Oval 83"/>
          <p:cNvSpPr/>
          <p:nvPr/>
        </p:nvSpPr>
        <p:spPr bwMode="auto">
          <a:xfrm flipV="1">
            <a:off x="7002447" y="3104365"/>
            <a:ext cx="245205" cy="230297"/>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90" name="Oval 89"/>
          <p:cNvSpPr/>
          <p:nvPr/>
        </p:nvSpPr>
        <p:spPr bwMode="auto">
          <a:xfrm flipV="1">
            <a:off x="2962451" y="3699904"/>
            <a:ext cx="245205" cy="230297"/>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04" name="Oval 103"/>
          <p:cNvSpPr/>
          <p:nvPr/>
        </p:nvSpPr>
        <p:spPr bwMode="auto">
          <a:xfrm flipV="1">
            <a:off x="3972450" y="4295443"/>
            <a:ext cx="245205" cy="230297"/>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08" name="Oval 107"/>
          <p:cNvSpPr/>
          <p:nvPr/>
        </p:nvSpPr>
        <p:spPr bwMode="auto">
          <a:xfrm flipV="1">
            <a:off x="7002447" y="4295443"/>
            <a:ext cx="245205" cy="230297"/>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16" name="Oval 115"/>
          <p:cNvSpPr/>
          <p:nvPr/>
        </p:nvSpPr>
        <p:spPr bwMode="auto">
          <a:xfrm flipV="1">
            <a:off x="4982449" y="4890984"/>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17" name="Oval 116"/>
          <p:cNvSpPr/>
          <p:nvPr/>
        </p:nvSpPr>
        <p:spPr bwMode="auto">
          <a:xfrm flipV="1">
            <a:off x="5992448" y="4890984"/>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20" name="Oval 119"/>
          <p:cNvSpPr/>
          <p:nvPr/>
        </p:nvSpPr>
        <p:spPr bwMode="auto">
          <a:xfrm flipV="1">
            <a:off x="8012446" y="4890984"/>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21" name="Oval 120"/>
          <p:cNvSpPr/>
          <p:nvPr/>
        </p:nvSpPr>
        <p:spPr bwMode="auto">
          <a:xfrm flipV="1">
            <a:off x="9022445" y="4890984"/>
            <a:ext cx="245205" cy="230297"/>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cxnSp>
        <p:nvCxnSpPr>
          <p:cNvPr id="124" name="Straight Arrow Connector 123"/>
          <p:cNvCxnSpPr>
            <a:stCxn id="17" idx="1"/>
            <a:endCxn id="80" idx="5"/>
          </p:cNvCxnSpPr>
          <p:nvPr/>
        </p:nvCxnSpPr>
        <p:spPr bwMode="auto">
          <a:xfrm flipH="1">
            <a:off x="4181746" y="2705396"/>
            <a:ext cx="1827561" cy="43269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26" name="Straight Arrow Connector 125"/>
          <p:cNvCxnSpPr>
            <a:stCxn id="19" idx="1"/>
            <a:endCxn id="84" idx="5"/>
          </p:cNvCxnSpPr>
          <p:nvPr/>
        </p:nvCxnSpPr>
        <p:spPr bwMode="auto">
          <a:xfrm flipH="1">
            <a:off x="7211742" y="2705396"/>
            <a:ext cx="817562" cy="43269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27" name="Straight Arrow Connector 126"/>
          <p:cNvCxnSpPr>
            <a:stCxn id="20" idx="1"/>
            <a:endCxn id="84" idx="5"/>
          </p:cNvCxnSpPr>
          <p:nvPr/>
        </p:nvCxnSpPr>
        <p:spPr bwMode="auto">
          <a:xfrm flipH="1">
            <a:off x="7211743" y="2705396"/>
            <a:ext cx="1827561" cy="43269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30" name="Straight Arrow Connector 129"/>
          <p:cNvCxnSpPr>
            <a:stCxn id="84" idx="1"/>
            <a:endCxn id="90" idx="5"/>
          </p:cNvCxnSpPr>
          <p:nvPr/>
        </p:nvCxnSpPr>
        <p:spPr bwMode="auto">
          <a:xfrm flipH="1">
            <a:off x="3171747" y="3300935"/>
            <a:ext cx="3866609" cy="43269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33" name="Straight Arrow Connector 132"/>
          <p:cNvCxnSpPr>
            <a:stCxn id="80" idx="1"/>
            <a:endCxn id="90" idx="5"/>
          </p:cNvCxnSpPr>
          <p:nvPr/>
        </p:nvCxnSpPr>
        <p:spPr bwMode="auto">
          <a:xfrm flipH="1">
            <a:off x="3171746" y="3300935"/>
            <a:ext cx="836612" cy="43269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37" name="Straight Arrow Connector 136"/>
          <p:cNvCxnSpPr>
            <a:stCxn id="90" idx="7"/>
            <a:endCxn id="104" idx="3"/>
          </p:cNvCxnSpPr>
          <p:nvPr/>
        </p:nvCxnSpPr>
        <p:spPr bwMode="auto">
          <a:xfrm>
            <a:off x="3171746" y="3896474"/>
            <a:ext cx="836612" cy="43269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39" name="Straight Arrow Connector 138"/>
          <p:cNvCxnSpPr>
            <a:stCxn id="90" idx="7"/>
            <a:endCxn id="108" idx="3"/>
          </p:cNvCxnSpPr>
          <p:nvPr/>
        </p:nvCxnSpPr>
        <p:spPr bwMode="auto">
          <a:xfrm>
            <a:off x="3171747" y="3896474"/>
            <a:ext cx="3866609" cy="43269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51" name="Straight Arrow Connector 150"/>
          <p:cNvCxnSpPr>
            <a:stCxn id="108" idx="7"/>
            <a:endCxn id="121" idx="3"/>
          </p:cNvCxnSpPr>
          <p:nvPr/>
        </p:nvCxnSpPr>
        <p:spPr bwMode="auto">
          <a:xfrm>
            <a:off x="7211743" y="4492013"/>
            <a:ext cx="1846611" cy="432696"/>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59" name="Straight Arrow Connector 158"/>
          <p:cNvCxnSpPr>
            <a:endCxn id="104" idx="4"/>
          </p:cNvCxnSpPr>
          <p:nvPr/>
        </p:nvCxnSpPr>
        <p:spPr bwMode="auto">
          <a:xfrm>
            <a:off x="4095052" y="3334662"/>
            <a:ext cx="1" cy="96078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62" name="Straight Arrow Connector 161"/>
          <p:cNvCxnSpPr/>
          <p:nvPr/>
        </p:nvCxnSpPr>
        <p:spPr bwMode="auto">
          <a:xfrm>
            <a:off x="4093604" y="2342732"/>
            <a:ext cx="0" cy="773985"/>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65" name="Straight Arrow Connector 164"/>
          <p:cNvCxnSpPr/>
          <p:nvPr/>
        </p:nvCxnSpPr>
        <p:spPr bwMode="auto">
          <a:xfrm>
            <a:off x="7120955" y="3334662"/>
            <a:ext cx="1" cy="96078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68" name="Straight Arrow Connector 167"/>
          <p:cNvCxnSpPr/>
          <p:nvPr/>
        </p:nvCxnSpPr>
        <p:spPr bwMode="auto">
          <a:xfrm>
            <a:off x="7119507" y="2342732"/>
            <a:ext cx="0" cy="773985"/>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69" name="Straight Arrow Connector 168"/>
          <p:cNvCxnSpPr/>
          <p:nvPr/>
        </p:nvCxnSpPr>
        <p:spPr bwMode="auto">
          <a:xfrm>
            <a:off x="5105400" y="2342731"/>
            <a:ext cx="0" cy="166094"/>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74" name="Straight Arrow Connector 173"/>
          <p:cNvCxnSpPr>
            <a:stCxn id="16" idx="0"/>
            <a:endCxn id="116" idx="4"/>
          </p:cNvCxnSpPr>
          <p:nvPr/>
        </p:nvCxnSpPr>
        <p:spPr bwMode="auto">
          <a:xfrm>
            <a:off x="5086001" y="2739123"/>
            <a:ext cx="19050" cy="215186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80" name="Straight Arrow Connector 179"/>
          <p:cNvCxnSpPr/>
          <p:nvPr/>
        </p:nvCxnSpPr>
        <p:spPr bwMode="auto">
          <a:xfrm>
            <a:off x="6104778" y="2342731"/>
            <a:ext cx="0" cy="166094"/>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81" name="Straight Arrow Connector 180"/>
          <p:cNvCxnSpPr/>
          <p:nvPr/>
        </p:nvCxnSpPr>
        <p:spPr bwMode="auto">
          <a:xfrm>
            <a:off x="6085379" y="2739123"/>
            <a:ext cx="19050" cy="215186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84" name="Straight Arrow Connector 183"/>
          <p:cNvCxnSpPr/>
          <p:nvPr/>
        </p:nvCxnSpPr>
        <p:spPr bwMode="auto">
          <a:xfrm>
            <a:off x="8120441" y="2342731"/>
            <a:ext cx="0" cy="166094"/>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86" name="Straight Arrow Connector 185"/>
          <p:cNvCxnSpPr/>
          <p:nvPr/>
        </p:nvCxnSpPr>
        <p:spPr bwMode="auto">
          <a:xfrm>
            <a:off x="8101042" y="2739123"/>
            <a:ext cx="19050" cy="215186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89" name="Straight Arrow Connector 188"/>
          <p:cNvCxnSpPr/>
          <p:nvPr/>
        </p:nvCxnSpPr>
        <p:spPr bwMode="auto">
          <a:xfrm>
            <a:off x="9136966" y="2342731"/>
            <a:ext cx="0" cy="166094"/>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90" name="Straight Arrow Connector 189"/>
          <p:cNvCxnSpPr/>
          <p:nvPr/>
        </p:nvCxnSpPr>
        <p:spPr bwMode="auto">
          <a:xfrm>
            <a:off x="9117567" y="2739123"/>
            <a:ext cx="19050" cy="215186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spTree>
    <p:extLst>
      <p:ext uri="{BB962C8B-B14F-4D97-AF65-F5344CB8AC3E}">
        <p14:creationId xmlns:p14="http://schemas.microsoft.com/office/powerpoint/2010/main" val="1688385405"/>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 name="Rectangle 52">
            <a:extLst>
              <a:ext uri="{FF2B5EF4-FFF2-40B4-BE49-F238E27FC236}">
                <a16:creationId xmlns:a16="http://schemas.microsoft.com/office/drawing/2014/main" id="{D1C31355-654A-4354-88B9-3A7C0E4046F1}"/>
              </a:ext>
            </a:extLst>
          </p:cNvPr>
          <p:cNvSpPr/>
          <p:nvPr/>
        </p:nvSpPr>
        <p:spPr>
          <a:xfrm>
            <a:off x="783771" y="1103243"/>
            <a:ext cx="10651253" cy="55688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normAutofit/>
          </a:bodyPr>
          <a:lstStyle/>
          <a:p>
            <a:r>
              <a:rPr lang="en-US" dirty="0"/>
              <a:t>MCS Barrier with P=7</a:t>
            </a:r>
          </a:p>
        </p:txBody>
      </p:sp>
      <p:sp>
        <p:nvSpPr>
          <p:cNvPr id="3" name="Content Placeholder 2">
            <a:extLst>
              <a:ext uri="{FF2B5EF4-FFF2-40B4-BE49-F238E27FC236}">
                <a16:creationId xmlns:a16="http://schemas.microsoft.com/office/drawing/2014/main" id="{AE1BDDF0-846D-4BEC-A626-F162478CB4E7}"/>
              </a:ext>
            </a:extLst>
          </p:cNvPr>
          <p:cNvSpPr>
            <a:spLocks noGrp="1"/>
          </p:cNvSpPr>
          <p:nvPr>
            <p:ph idx="1"/>
          </p:nvPr>
        </p:nvSpPr>
        <p:spPr/>
        <p:txBody>
          <a:bodyPr/>
          <a:lstStyle/>
          <a:p>
            <a:endParaRPr lang="en-US"/>
          </a:p>
        </p:txBody>
      </p:sp>
      <p:cxnSp>
        <p:nvCxnSpPr>
          <p:cNvPr id="136" name="Straight Arrow Connector 135"/>
          <p:cNvCxnSpPr/>
          <p:nvPr/>
        </p:nvCxnSpPr>
        <p:spPr bwMode="auto">
          <a:xfrm>
            <a:off x="3085052" y="2342731"/>
            <a:ext cx="0" cy="1357172"/>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31" name="Straight Connector 130"/>
          <p:cNvCxnSpPr/>
          <p:nvPr/>
        </p:nvCxnSpPr>
        <p:spPr bwMode="auto">
          <a:xfrm>
            <a:off x="1981200" y="3815051"/>
            <a:ext cx="8013700" cy="0"/>
          </a:xfrm>
          <a:prstGeom prst="line">
            <a:avLst/>
          </a:prstGeom>
          <a:solidFill>
            <a:schemeClr val="bg1"/>
          </a:solidFill>
          <a:ln w="12700" cap="flat" cmpd="sng" algn="ctr">
            <a:solidFill>
              <a:schemeClr val="bg2"/>
            </a:solidFill>
            <a:prstDash val="solid"/>
            <a:round/>
            <a:headEnd type="none" w="med" len="med"/>
            <a:tailEnd type="none" w="med" len="med"/>
          </a:ln>
          <a:effectLst/>
        </p:spPr>
      </p:cxnSp>
      <p:sp>
        <p:nvSpPr>
          <p:cNvPr id="4" name="Freeform 3"/>
          <p:cNvSpPr/>
          <p:nvPr/>
        </p:nvSpPr>
        <p:spPr bwMode="auto">
          <a:xfrm flipV="1">
            <a:off x="2875503"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5" name="Freeform 4"/>
          <p:cNvSpPr/>
          <p:nvPr/>
        </p:nvSpPr>
        <p:spPr bwMode="auto">
          <a:xfrm flipV="1">
            <a:off x="3885502"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6" name="Freeform 5"/>
          <p:cNvSpPr/>
          <p:nvPr/>
        </p:nvSpPr>
        <p:spPr bwMode="auto">
          <a:xfrm flipV="1">
            <a:off x="4895501"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7" name="Freeform 6"/>
          <p:cNvSpPr/>
          <p:nvPr/>
        </p:nvSpPr>
        <p:spPr bwMode="auto">
          <a:xfrm flipV="1">
            <a:off x="5905500"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8" name="Freeform 7"/>
          <p:cNvSpPr/>
          <p:nvPr/>
        </p:nvSpPr>
        <p:spPr bwMode="auto">
          <a:xfrm flipV="1">
            <a:off x="6915499"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9" name="Freeform 8"/>
          <p:cNvSpPr/>
          <p:nvPr/>
        </p:nvSpPr>
        <p:spPr bwMode="auto">
          <a:xfrm flipV="1">
            <a:off x="7925498"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0" name="Freeform 9"/>
          <p:cNvSpPr/>
          <p:nvPr/>
        </p:nvSpPr>
        <p:spPr bwMode="auto">
          <a:xfrm flipV="1">
            <a:off x="8935497"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6" name="Oval 15"/>
          <p:cNvSpPr/>
          <p:nvPr/>
        </p:nvSpPr>
        <p:spPr bwMode="auto">
          <a:xfrm flipV="1">
            <a:off x="4963399" y="2508826"/>
            <a:ext cx="245205" cy="230297"/>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7" name="Oval 16"/>
          <p:cNvSpPr/>
          <p:nvPr/>
        </p:nvSpPr>
        <p:spPr bwMode="auto">
          <a:xfrm flipV="1">
            <a:off x="5973398" y="2508826"/>
            <a:ext cx="245205" cy="230297"/>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9" name="Oval 18"/>
          <p:cNvSpPr/>
          <p:nvPr/>
        </p:nvSpPr>
        <p:spPr bwMode="auto">
          <a:xfrm flipV="1">
            <a:off x="7993396" y="2508826"/>
            <a:ext cx="245205" cy="230297"/>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0" name="Oval 19"/>
          <p:cNvSpPr/>
          <p:nvPr/>
        </p:nvSpPr>
        <p:spPr bwMode="auto">
          <a:xfrm flipV="1">
            <a:off x="9003395" y="2508826"/>
            <a:ext cx="245205" cy="230297"/>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cxnSp>
        <p:nvCxnSpPr>
          <p:cNvPr id="82" name="Straight Arrow Connector 81"/>
          <p:cNvCxnSpPr>
            <a:stCxn id="16" idx="1"/>
            <a:endCxn id="80" idx="5"/>
          </p:cNvCxnSpPr>
          <p:nvPr/>
        </p:nvCxnSpPr>
        <p:spPr bwMode="auto">
          <a:xfrm flipH="1">
            <a:off x="4181745" y="2705396"/>
            <a:ext cx="817562" cy="43269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sp>
        <p:nvSpPr>
          <p:cNvPr id="192" name="Freeform 191"/>
          <p:cNvSpPr/>
          <p:nvPr/>
        </p:nvSpPr>
        <p:spPr bwMode="auto">
          <a:xfrm flipV="1">
            <a:off x="2875503" y="5505866"/>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98" name="Freeform 197"/>
          <p:cNvSpPr/>
          <p:nvPr/>
        </p:nvSpPr>
        <p:spPr bwMode="auto">
          <a:xfrm flipV="1">
            <a:off x="8935497" y="5505866"/>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80" name="Oval 79"/>
          <p:cNvSpPr/>
          <p:nvPr/>
        </p:nvSpPr>
        <p:spPr bwMode="auto">
          <a:xfrm flipV="1">
            <a:off x="3972450" y="3104365"/>
            <a:ext cx="245205" cy="230297"/>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84" name="Oval 83"/>
          <p:cNvSpPr/>
          <p:nvPr/>
        </p:nvSpPr>
        <p:spPr bwMode="auto">
          <a:xfrm flipV="1">
            <a:off x="7002447" y="3104365"/>
            <a:ext cx="245205" cy="230297"/>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90" name="Oval 89"/>
          <p:cNvSpPr/>
          <p:nvPr/>
        </p:nvSpPr>
        <p:spPr bwMode="auto">
          <a:xfrm flipV="1">
            <a:off x="2962451" y="3699904"/>
            <a:ext cx="245205" cy="230297"/>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04" name="Oval 103"/>
          <p:cNvSpPr/>
          <p:nvPr/>
        </p:nvSpPr>
        <p:spPr bwMode="auto">
          <a:xfrm flipV="1">
            <a:off x="3972450" y="4295443"/>
            <a:ext cx="245205" cy="230297"/>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08" name="Oval 107"/>
          <p:cNvSpPr/>
          <p:nvPr/>
        </p:nvSpPr>
        <p:spPr bwMode="auto">
          <a:xfrm flipV="1">
            <a:off x="7002447" y="4295443"/>
            <a:ext cx="245205" cy="230297"/>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16" name="Oval 115"/>
          <p:cNvSpPr/>
          <p:nvPr/>
        </p:nvSpPr>
        <p:spPr bwMode="auto">
          <a:xfrm flipV="1">
            <a:off x="4982449" y="4890984"/>
            <a:ext cx="245205" cy="230297"/>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17" name="Oval 116"/>
          <p:cNvSpPr/>
          <p:nvPr/>
        </p:nvSpPr>
        <p:spPr bwMode="auto">
          <a:xfrm flipV="1">
            <a:off x="5992448" y="4890984"/>
            <a:ext cx="245205" cy="230297"/>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20" name="Oval 119"/>
          <p:cNvSpPr/>
          <p:nvPr/>
        </p:nvSpPr>
        <p:spPr bwMode="auto">
          <a:xfrm flipV="1">
            <a:off x="8012446" y="4890984"/>
            <a:ext cx="245205" cy="230297"/>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21" name="Oval 120"/>
          <p:cNvSpPr/>
          <p:nvPr/>
        </p:nvSpPr>
        <p:spPr bwMode="auto">
          <a:xfrm flipV="1">
            <a:off x="9022445" y="4890984"/>
            <a:ext cx="245205" cy="230297"/>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cxnSp>
        <p:nvCxnSpPr>
          <p:cNvPr id="124" name="Straight Arrow Connector 123"/>
          <p:cNvCxnSpPr>
            <a:stCxn id="17" idx="1"/>
            <a:endCxn id="80" idx="5"/>
          </p:cNvCxnSpPr>
          <p:nvPr/>
        </p:nvCxnSpPr>
        <p:spPr bwMode="auto">
          <a:xfrm flipH="1">
            <a:off x="4181746" y="2705396"/>
            <a:ext cx="1827561" cy="43269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26" name="Straight Arrow Connector 125"/>
          <p:cNvCxnSpPr>
            <a:stCxn id="19" idx="1"/>
            <a:endCxn id="84" idx="5"/>
          </p:cNvCxnSpPr>
          <p:nvPr/>
        </p:nvCxnSpPr>
        <p:spPr bwMode="auto">
          <a:xfrm flipH="1">
            <a:off x="7211742" y="2705396"/>
            <a:ext cx="817562" cy="43269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27" name="Straight Arrow Connector 126"/>
          <p:cNvCxnSpPr>
            <a:stCxn id="20" idx="1"/>
            <a:endCxn id="84" idx="5"/>
          </p:cNvCxnSpPr>
          <p:nvPr/>
        </p:nvCxnSpPr>
        <p:spPr bwMode="auto">
          <a:xfrm flipH="1">
            <a:off x="7211743" y="2705396"/>
            <a:ext cx="1827561" cy="43269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30" name="Straight Arrow Connector 129"/>
          <p:cNvCxnSpPr>
            <a:stCxn id="84" idx="1"/>
            <a:endCxn id="90" idx="5"/>
          </p:cNvCxnSpPr>
          <p:nvPr/>
        </p:nvCxnSpPr>
        <p:spPr bwMode="auto">
          <a:xfrm flipH="1">
            <a:off x="3171747" y="3300935"/>
            <a:ext cx="3866609" cy="43269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33" name="Straight Arrow Connector 132"/>
          <p:cNvCxnSpPr>
            <a:stCxn id="80" idx="1"/>
            <a:endCxn id="90" idx="5"/>
          </p:cNvCxnSpPr>
          <p:nvPr/>
        </p:nvCxnSpPr>
        <p:spPr bwMode="auto">
          <a:xfrm flipH="1">
            <a:off x="3171746" y="3300935"/>
            <a:ext cx="836612" cy="43269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37" name="Straight Arrow Connector 136"/>
          <p:cNvCxnSpPr>
            <a:stCxn id="90" idx="7"/>
            <a:endCxn id="104" idx="3"/>
          </p:cNvCxnSpPr>
          <p:nvPr/>
        </p:nvCxnSpPr>
        <p:spPr bwMode="auto">
          <a:xfrm>
            <a:off x="3171746" y="3896474"/>
            <a:ext cx="836612" cy="43269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39" name="Straight Arrow Connector 138"/>
          <p:cNvCxnSpPr>
            <a:stCxn id="90" idx="7"/>
            <a:endCxn id="108" idx="3"/>
          </p:cNvCxnSpPr>
          <p:nvPr/>
        </p:nvCxnSpPr>
        <p:spPr bwMode="auto">
          <a:xfrm>
            <a:off x="3171747" y="3896474"/>
            <a:ext cx="3866609" cy="43269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45" name="Straight Arrow Connector 144"/>
          <p:cNvCxnSpPr>
            <a:stCxn id="104" idx="7"/>
            <a:endCxn id="117" idx="3"/>
          </p:cNvCxnSpPr>
          <p:nvPr/>
        </p:nvCxnSpPr>
        <p:spPr bwMode="auto">
          <a:xfrm>
            <a:off x="4181746" y="4492013"/>
            <a:ext cx="1846611" cy="432696"/>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48" name="Straight Arrow Connector 147"/>
          <p:cNvCxnSpPr>
            <a:stCxn id="108" idx="7"/>
            <a:endCxn id="120" idx="3"/>
          </p:cNvCxnSpPr>
          <p:nvPr/>
        </p:nvCxnSpPr>
        <p:spPr bwMode="auto">
          <a:xfrm>
            <a:off x="7211742" y="4492013"/>
            <a:ext cx="836612" cy="432696"/>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51" name="Straight Arrow Connector 150"/>
          <p:cNvCxnSpPr>
            <a:stCxn id="108" idx="7"/>
            <a:endCxn id="121" idx="3"/>
          </p:cNvCxnSpPr>
          <p:nvPr/>
        </p:nvCxnSpPr>
        <p:spPr bwMode="auto">
          <a:xfrm>
            <a:off x="7211743" y="4492013"/>
            <a:ext cx="1846611" cy="432696"/>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56" name="Straight Arrow Connector 155"/>
          <p:cNvCxnSpPr/>
          <p:nvPr/>
        </p:nvCxnSpPr>
        <p:spPr bwMode="auto">
          <a:xfrm>
            <a:off x="3085052" y="3930200"/>
            <a:ext cx="0" cy="1403800"/>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59" name="Straight Arrow Connector 158"/>
          <p:cNvCxnSpPr>
            <a:endCxn id="104" idx="4"/>
          </p:cNvCxnSpPr>
          <p:nvPr/>
        </p:nvCxnSpPr>
        <p:spPr bwMode="auto">
          <a:xfrm>
            <a:off x="4095052" y="3334662"/>
            <a:ext cx="1" cy="96078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62" name="Straight Arrow Connector 161"/>
          <p:cNvCxnSpPr/>
          <p:nvPr/>
        </p:nvCxnSpPr>
        <p:spPr bwMode="auto">
          <a:xfrm>
            <a:off x="4093604" y="2342732"/>
            <a:ext cx="0" cy="773985"/>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65" name="Straight Arrow Connector 164"/>
          <p:cNvCxnSpPr/>
          <p:nvPr/>
        </p:nvCxnSpPr>
        <p:spPr bwMode="auto">
          <a:xfrm>
            <a:off x="7120955" y="3334662"/>
            <a:ext cx="1" cy="96078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68" name="Straight Arrow Connector 167"/>
          <p:cNvCxnSpPr/>
          <p:nvPr/>
        </p:nvCxnSpPr>
        <p:spPr bwMode="auto">
          <a:xfrm>
            <a:off x="7119507" y="2342732"/>
            <a:ext cx="0" cy="773985"/>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69" name="Straight Arrow Connector 168"/>
          <p:cNvCxnSpPr/>
          <p:nvPr/>
        </p:nvCxnSpPr>
        <p:spPr bwMode="auto">
          <a:xfrm>
            <a:off x="5105400" y="2342731"/>
            <a:ext cx="0" cy="166094"/>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74" name="Straight Arrow Connector 173"/>
          <p:cNvCxnSpPr>
            <a:stCxn id="16" idx="0"/>
            <a:endCxn id="116" idx="4"/>
          </p:cNvCxnSpPr>
          <p:nvPr/>
        </p:nvCxnSpPr>
        <p:spPr bwMode="auto">
          <a:xfrm>
            <a:off x="5086001" y="2739123"/>
            <a:ext cx="19050" cy="215186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80" name="Straight Arrow Connector 179"/>
          <p:cNvCxnSpPr/>
          <p:nvPr/>
        </p:nvCxnSpPr>
        <p:spPr bwMode="auto">
          <a:xfrm>
            <a:off x="6104778" y="2342731"/>
            <a:ext cx="0" cy="166094"/>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81" name="Straight Arrow Connector 180"/>
          <p:cNvCxnSpPr/>
          <p:nvPr/>
        </p:nvCxnSpPr>
        <p:spPr bwMode="auto">
          <a:xfrm>
            <a:off x="6085379" y="2739123"/>
            <a:ext cx="19050" cy="215186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84" name="Straight Arrow Connector 183"/>
          <p:cNvCxnSpPr/>
          <p:nvPr/>
        </p:nvCxnSpPr>
        <p:spPr bwMode="auto">
          <a:xfrm>
            <a:off x="8120441" y="2342731"/>
            <a:ext cx="0" cy="166094"/>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86" name="Straight Arrow Connector 185"/>
          <p:cNvCxnSpPr/>
          <p:nvPr/>
        </p:nvCxnSpPr>
        <p:spPr bwMode="auto">
          <a:xfrm>
            <a:off x="8101042" y="2739123"/>
            <a:ext cx="19050" cy="215186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89" name="Straight Arrow Connector 188"/>
          <p:cNvCxnSpPr/>
          <p:nvPr/>
        </p:nvCxnSpPr>
        <p:spPr bwMode="auto">
          <a:xfrm>
            <a:off x="9136966" y="2342731"/>
            <a:ext cx="0" cy="166094"/>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90" name="Straight Arrow Connector 189"/>
          <p:cNvCxnSpPr/>
          <p:nvPr/>
        </p:nvCxnSpPr>
        <p:spPr bwMode="auto">
          <a:xfrm>
            <a:off x="9117567" y="2739123"/>
            <a:ext cx="19050" cy="215186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91" name="Straight Arrow Connector 190"/>
          <p:cNvCxnSpPr/>
          <p:nvPr/>
        </p:nvCxnSpPr>
        <p:spPr bwMode="auto">
          <a:xfrm flipH="1">
            <a:off x="9132523" y="5121281"/>
            <a:ext cx="4095" cy="22462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spTree>
    <p:extLst>
      <p:ext uri="{BB962C8B-B14F-4D97-AF65-F5344CB8AC3E}">
        <p14:creationId xmlns:p14="http://schemas.microsoft.com/office/powerpoint/2010/main" val="23751615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1"/>
          </p:nvPr>
        </p:nvSpPr>
        <p:spPr>
          <a:xfrm>
            <a:off x="1905000" y="3352800"/>
            <a:ext cx="4343400" cy="3810000"/>
          </a:xfrm>
        </p:spPr>
        <p:txBody>
          <a:bodyPr/>
          <a:lstStyle/>
          <a:p>
            <a:pPr marL="0" indent="0">
              <a:buNone/>
            </a:pPr>
            <a:r>
              <a:rPr lang="en-US" b="1" dirty="0" err="1">
                <a:latin typeface="Courier"/>
                <a:cs typeface="Courier"/>
              </a:rPr>
              <a:t>sd</a:t>
            </a:r>
            <a:r>
              <a:rPr lang="en-US" b="1" dirty="0">
                <a:latin typeface="Courier"/>
                <a:cs typeface="Courier"/>
              </a:rPr>
              <a:t> </a:t>
            </a:r>
            <a:r>
              <a:rPr lang="en-US" b="1" dirty="0" err="1">
                <a:latin typeface="Courier"/>
                <a:cs typeface="Courier"/>
              </a:rPr>
              <a:t>xdata</a:t>
            </a:r>
            <a:r>
              <a:rPr lang="en-US" b="1" dirty="0">
                <a:latin typeface="Courier"/>
                <a:cs typeface="Courier"/>
              </a:rPr>
              <a:t>, (</a:t>
            </a:r>
            <a:r>
              <a:rPr lang="en-US" b="1" dirty="0" err="1">
                <a:latin typeface="Courier"/>
                <a:cs typeface="Courier"/>
              </a:rPr>
              <a:t>xdatap</a:t>
            </a:r>
            <a:r>
              <a:rPr lang="en-US" b="1" dirty="0">
                <a:latin typeface="Courier"/>
                <a:cs typeface="Courier"/>
              </a:rPr>
              <a:t>)</a:t>
            </a:r>
          </a:p>
          <a:p>
            <a:pPr marL="0" indent="0">
              <a:buNone/>
            </a:pPr>
            <a:r>
              <a:rPr lang="en-US" b="1" dirty="0">
                <a:latin typeface="Courier"/>
                <a:cs typeface="Courier"/>
              </a:rPr>
              <a:t>li </a:t>
            </a:r>
            <a:r>
              <a:rPr lang="en-US" b="1" dirty="0" err="1">
                <a:latin typeface="Courier"/>
                <a:cs typeface="Courier"/>
              </a:rPr>
              <a:t>xflag</a:t>
            </a:r>
            <a:r>
              <a:rPr lang="en-US" b="1" dirty="0">
                <a:latin typeface="Courier"/>
                <a:cs typeface="Courier"/>
              </a:rPr>
              <a:t>, 1</a:t>
            </a:r>
          </a:p>
          <a:p>
            <a:pPr marL="0" indent="0">
              <a:buNone/>
            </a:pPr>
            <a:r>
              <a:rPr lang="en-US" b="1" dirty="0" err="1">
                <a:solidFill>
                  <a:srgbClr val="FF0000"/>
                </a:solidFill>
                <a:latin typeface="Courier"/>
                <a:cs typeface="Courier"/>
              </a:rPr>
              <a:t>fence.w.w</a:t>
            </a:r>
            <a:r>
              <a:rPr lang="en-US" b="1" dirty="0">
                <a:solidFill>
                  <a:srgbClr val="FF0000"/>
                </a:solidFill>
                <a:latin typeface="Courier"/>
                <a:cs typeface="Courier"/>
              </a:rPr>
              <a:t> 	</a:t>
            </a:r>
            <a:r>
              <a:rPr lang="en-US" sz="1800" b="1" dirty="0">
                <a:solidFill>
                  <a:srgbClr val="FF0000"/>
                </a:solidFill>
                <a:cs typeface="Calibri"/>
              </a:rPr>
              <a:t>// Write-Write</a:t>
            </a:r>
            <a:br>
              <a:rPr lang="en-US" sz="1800" b="1" dirty="0">
                <a:solidFill>
                  <a:srgbClr val="FF0000"/>
                </a:solidFill>
                <a:cs typeface="Calibri"/>
              </a:rPr>
            </a:br>
            <a:r>
              <a:rPr lang="en-US" sz="1800" b="1" dirty="0">
                <a:solidFill>
                  <a:srgbClr val="FF0000"/>
                </a:solidFill>
                <a:cs typeface="Calibri"/>
              </a:rPr>
              <a:t>               		// fence</a:t>
            </a:r>
            <a:endParaRPr lang="en-US" b="1" dirty="0">
              <a:solidFill>
                <a:srgbClr val="FF0000"/>
              </a:solidFill>
              <a:cs typeface="Calibri"/>
            </a:endParaRPr>
          </a:p>
          <a:p>
            <a:pPr marL="0" indent="0">
              <a:buNone/>
            </a:pPr>
            <a:r>
              <a:rPr lang="en-US" b="1" dirty="0" err="1">
                <a:latin typeface="Courier"/>
                <a:cs typeface="Courier"/>
              </a:rPr>
              <a:t>sd</a:t>
            </a:r>
            <a:r>
              <a:rPr lang="en-US" b="1" dirty="0">
                <a:latin typeface="Courier"/>
                <a:cs typeface="Courier"/>
              </a:rPr>
              <a:t> </a:t>
            </a:r>
            <a:r>
              <a:rPr lang="en-US" b="1" dirty="0" err="1">
                <a:latin typeface="Courier"/>
                <a:cs typeface="Courier"/>
              </a:rPr>
              <a:t>xflag</a:t>
            </a:r>
            <a:r>
              <a:rPr lang="en-US" b="1" dirty="0">
                <a:latin typeface="Courier"/>
                <a:cs typeface="Courier"/>
              </a:rPr>
              <a:t>, (</a:t>
            </a:r>
            <a:r>
              <a:rPr lang="en-US" b="1" dirty="0" err="1">
                <a:latin typeface="Courier"/>
                <a:cs typeface="Courier"/>
              </a:rPr>
              <a:t>xflagp</a:t>
            </a:r>
            <a:r>
              <a:rPr lang="en-US" b="1" dirty="0">
                <a:latin typeface="Courier"/>
                <a:cs typeface="Courier"/>
              </a:rPr>
              <a:t>)</a:t>
            </a:r>
          </a:p>
        </p:txBody>
      </p:sp>
      <p:sp>
        <p:nvSpPr>
          <p:cNvPr id="6" name="Text Placeholder 5"/>
          <p:cNvSpPr>
            <a:spLocks noGrp="1"/>
          </p:cNvSpPr>
          <p:nvPr>
            <p:ph type="body" sz="quarter" idx="12"/>
          </p:nvPr>
        </p:nvSpPr>
        <p:spPr>
          <a:xfrm>
            <a:off x="5867400" y="3352800"/>
            <a:ext cx="4648200" cy="3810000"/>
          </a:xfrm>
        </p:spPr>
        <p:txBody>
          <a:bodyPr/>
          <a:lstStyle/>
          <a:p>
            <a:pPr marL="0" indent="0">
              <a:buNone/>
            </a:pPr>
            <a:r>
              <a:rPr lang="en-US" b="1" dirty="0">
                <a:latin typeface="Courier"/>
                <a:cs typeface="Courier"/>
              </a:rPr>
              <a:t>spin: </a:t>
            </a:r>
            <a:r>
              <a:rPr lang="en-US" b="1" dirty="0" err="1">
                <a:latin typeface="Courier"/>
                <a:cs typeface="Courier"/>
              </a:rPr>
              <a:t>ld</a:t>
            </a:r>
            <a:r>
              <a:rPr lang="en-US" b="1" dirty="0">
                <a:latin typeface="Courier"/>
                <a:cs typeface="Courier"/>
              </a:rPr>
              <a:t> </a:t>
            </a:r>
            <a:r>
              <a:rPr lang="en-US" b="1" dirty="0" err="1">
                <a:latin typeface="Courier"/>
                <a:cs typeface="Courier"/>
              </a:rPr>
              <a:t>xflag</a:t>
            </a:r>
            <a:r>
              <a:rPr lang="en-US" b="1" dirty="0">
                <a:latin typeface="Courier"/>
                <a:cs typeface="Courier"/>
              </a:rPr>
              <a:t>, (</a:t>
            </a:r>
            <a:r>
              <a:rPr lang="en-US" b="1" dirty="0" err="1">
                <a:latin typeface="Courier"/>
                <a:cs typeface="Courier"/>
              </a:rPr>
              <a:t>xflagp</a:t>
            </a:r>
            <a:r>
              <a:rPr lang="en-US" b="1" dirty="0">
                <a:latin typeface="Courier"/>
                <a:cs typeface="Courier"/>
              </a:rPr>
              <a:t>)</a:t>
            </a:r>
          </a:p>
          <a:p>
            <a:pPr marL="0" indent="0">
              <a:buNone/>
            </a:pPr>
            <a:r>
              <a:rPr lang="en-US" b="1" dirty="0">
                <a:latin typeface="Courier"/>
                <a:cs typeface="Courier"/>
              </a:rPr>
              <a:t>	</a:t>
            </a:r>
            <a:r>
              <a:rPr lang="en-US" b="1" dirty="0" err="1">
                <a:latin typeface="Courier"/>
                <a:cs typeface="Courier"/>
              </a:rPr>
              <a:t>beqz</a:t>
            </a:r>
            <a:r>
              <a:rPr lang="en-US" b="1" dirty="0">
                <a:latin typeface="Courier"/>
                <a:cs typeface="Courier"/>
              </a:rPr>
              <a:t> </a:t>
            </a:r>
            <a:r>
              <a:rPr lang="en-US" b="1" dirty="0" err="1">
                <a:latin typeface="Courier"/>
                <a:cs typeface="Courier"/>
              </a:rPr>
              <a:t>xflag</a:t>
            </a:r>
            <a:r>
              <a:rPr lang="en-US" b="1" dirty="0">
                <a:latin typeface="Courier"/>
                <a:cs typeface="Courier"/>
              </a:rPr>
              <a:t>, spin</a:t>
            </a:r>
          </a:p>
          <a:p>
            <a:pPr marL="0" indent="0">
              <a:buNone/>
            </a:pPr>
            <a:r>
              <a:rPr lang="en-US" b="1" dirty="0">
                <a:solidFill>
                  <a:srgbClr val="FF0000"/>
                </a:solidFill>
                <a:latin typeface="Courier"/>
                <a:cs typeface="Courier"/>
              </a:rPr>
              <a:t>	</a:t>
            </a:r>
            <a:r>
              <a:rPr lang="en-US" b="1" dirty="0" err="1">
                <a:solidFill>
                  <a:srgbClr val="FF0000"/>
                </a:solidFill>
                <a:latin typeface="Courier"/>
                <a:cs typeface="Courier"/>
              </a:rPr>
              <a:t>fence.r.r</a:t>
            </a:r>
            <a:r>
              <a:rPr lang="en-US" b="1" dirty="0">
                <a:solidFill>
                  <a:srgbClr val="FF0000"/>
                </a:solidFill>
                <a:latin typeface="Courier"/>
                <a:cs typeface="Courier"/>
              </a:rPr>
              <a:t>   </a:t>
            </a:r>
            <a:r>
              <a:rPr lang="en-US" sz="1800" b="1" dirty="0">
                <a:solidFill>
                  <a:srgbClr val="FF0000"/>
                </a:solidFill>
                <a:cs typeface="Calibri"/>
              </a:rPr>
              <a:t>// Read-Read</a:t>
            </a:r>
            <a:br>
              <a:rPr lang="en-US" sz="1800" b="1" dirty="0">
                <a:solidFill>
                  <a:srgbClr val="FF0000"/>
                </a:solidFill>
                <a:cs typeface="Calibri"/>
              </a:rPr>
            </a:br>
            <a:r>
              <a:rPr lang="en-US" sz="1800" b="1" dirty="0">
                <a:solidFill>
                  <a:srgbClr val="FF0000"/>
                </a:solidFill>
                <a:cs typeface="Calibri"/>
              </a:rPr>
              <a:t>		         	// fence</a:t>
            </a:r>
            <a:endParaRPr lang="en-US" b="1" dirty="0">
              <a:solidFill>
                <a:srgbClr val="FF0000"/>
              </a:solidFill>
              <a:latin typeface="Courier"/>
              <a:cs typeface="Courier"/>
            </a:endParaRPr>
          </a:p>
          <a:p>
            <a:pPr marL="0" indent="0">
              <a:buNone/>
            </a:pPr>
            <a:r>
              <a:rPr lang="en-US" b="1" dirty="0">
                <a:latin typeface="Courier"/>
                <a:cs typeface="Courier"/>
              </a:rPr>
              <a:t>	</a:t>
            </a:r>
            <a:r>
              <a:rPr lang="en-US" b="1" dirty="0" err="1">
                <a:latin typeface="Courier"/>
                <a:cs typeface="Courier"/>
              </a:rPr>
              <a:t>ld</a:t>
            </a:r>
            <a:r>
              <a:rPr lang="en-US" b="1" dirty="0">
                <a:latin typeface="Courier"/>
                <a:cs typeface="Courier"/>
              </a:rPr>
              <a:t> </a:t>
            </a:r>
            <a:r>
              <a:rPr lang="en-US" b="1" dirty="0" err="1">
                <a:latin typeface="Courier"/>
                <a:cs typeface="Courier"/>
              </a:rPr>
              <a:t>xdata</a:t>
            </a:r>
            <a:r>
              <a:rPr lang="en-US" b="1" dirty="0">
                <a:latin typeface="Courier"/>
                <a:cs typeface="Courier"/>
              </a:rPr>
              <a:t>, (</a:t>
            </a:r>
            <a:r>
              <a:rPr lang="en-US" b="1" dirty="0" err="1">
                <a:latin typeface="Courier"/>
                <a:cs typeface="Courier"/>
              </a:rPr>
              <a:t>xdatap</a:t>
            </a:r>
            <a:r>
              <a:rPr lang="en-US" b="1" dirty="0">
                <a:latin typeface="Courier"/>
                <a:cs typeface="Courier"/>
              </a:rPr>
              <a:t>)</a:t>
            </a:r>
          </a:p>
          <a:p>
            <a:pPr marL="0" indent="0">
              <a:buNone/>
            </a:pPr>
            <a:endParaRPr lang="en-US" b="1" dirty="0">
              <a:latin typeface="Courier"/>
              <a:cs typeface="Courier"/>
            </a:endParaRPr>
          </a:p>
        </p:txBody>
      </p:sp>
      <p:sp>
        <p:nvSpPr>
          <p:cNvPr id="7" name="Rectangle 6"/>
          <p:cNvSpPr/>
          <p:nvPr/>
        </p:nvSpPr>
        <p:spPr>
          <a:xfrm>
            <a:off x="5410200" y="2129135"/>
            <a:ext cx="1066800" cy="304800"/>
          </a:xfrm>
          <a:prstGeom prst="rect">
            <a:avLst/>
          </a:prstGeom>
          <a:solidFill>
            <a:srgbClr val="FFFFFF"/>
          </a:solidFill>
          <a:ln w="12700" cmpd="sng">
            <a:solidFill>
              <a:srgbClr val="000000"/>
            </a:solidFill>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400" eaLnBrk="0" fontAlgn="base" hangingPunct="0">
              <a:spcBef>
                <a:spcPct val="0"/>
              </a:spcBef>
              <a:spcAft>
                <a:spcPct val="0"/>
              </a:spcAft>
            </a:pPr>
            <a:r>
              <a:rPr lang="en-US" sz="2000" b="1" dirty="0">
                <a:latin typeface="Courier New"/>
                <a:ea typeface="ＭＳ Ｐゴシック" pitchFamily="18" charset="-128"/>
                <a:cs typeface="Courier New"/>
              </a:rPr>
              <a:t>data</a:t>
            </a:r>
          </a:p>
        </p:txBody>
      </p:sp>
      <p:sp>
        <p:nvSpPr>
          <p:cNvPr id="8" name="Rectangle 7"/>
          <p:cNvSpPr/>
          <p:nvPr/>
        </p:nvSpPr>
        <p:spPr>
          <a:xfrm>
            <a:off x="5410200" y="1824335"/>
            <a:ext cx="1066800" cy="304800"/>
          </a:xfrm>
          <a:prstGeom prst="rect">
            <a:avLst/>
          </a:prstGeom>
          <a:solidFill>
            <a:srgbClr val="FFFFFF"/>
          </a:solidFill>
          <a:ln w="12700" cmpd="sng">
            <a:solidFill>
              <a:srgbClr val="000000"/>
            </a:solidFill>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400" eaLnBrk="0" fontAlgn="base" hangingPunct="0">
              <a:spcBef>
                <a:spcPct val="0"/>
              </a:spcBef>
              <a:spcAft>
                <a:spcPct val="0"/>
              </a:spcAft>
            </a:pPr>
            <a:r>
              <a:rPr lang="en-US" sz="2000" b="1" dirty="0">
                <a:latin typeface="Courier New"/>
                <a:ea typeface="ＭＳ Ｐゴシック" pitchFamily="18" charset="-128"/>
                <a:cs typeface="Courier New"/>
              </a:rPr>
              <a:t>flag</a:t>
            </a:r>
          </a:p>
        </p:txBody>
      </p:sp>
      <p:sp>
        <p:nvSpPr>
          <p:cNvPr id="9" name="Oval 8"/>
          <p:cNvSpPr/>
          <p:nvPr/>
        </p:nvSpPr>
        <p:spPr>
          <a:xfrm>
            <a:off x="2514600" y="1595735"/>
            <a:ext cx="1752600" cy="1066800"/>
          </a:xfrm>
          <a:prstGeom prst="ellipse">
            <a:avLst/>
          </a:prstGeom>
          <a:solidFill>
            <a:srgbClr val="FFFFFF"/>
          </a:solidFill>
          <a:ln w="12700" cmpd="sng">
            <a:solidFill>
              <a:srgbClr val="000000"/>
            </a:solidFill>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400" eaLnBrk="0" fontAlgn="base" hangingPunct="0">
              <a:spcBef>
                <a:spcPct val="0"/>
              </a:spcBef>
              <a:spcAft>
                <a:spcPct val="0"/>
              </a:spcAft>
            </a:pPr>
            <a:r>
              <a:rPr lang="en-US" sz="2000" dirty="0">
                <a:latin typeface="Calibri"/>
                <a:ea typeface="ＭＳ Ｐゴシック" pitchFamily="18" charset="-128"/>
                <a:cs typeface="Calibri"/>
              </a:rPr>
              <a:t>Producer</a:t>
            </a:r>
          </a:p>
        </p:txBody>
      </p:sp>
      <p:sp>
        <p:nvSpPr>
          <p:cNvPr id="10" name="Oval 9"/>
          <p:cNvSpPr/>
          <p:nvPr/>
        </p:nvSpPr>
        <p:spPr>
          <a:xfrm>
            <a:off x="7620000" y="1595735"/>
            <a:ext cx="1752600" cy="1066800"/>
          </a:xfrm>
          <a:prstGeom prst="ellipse">
            <a:avLst/>
          </a:prstGeom>
          <a:solidFill>
            <a:srgbClr val="FFFFFF"/>
          </a:solidFill>
          <a:ln w="12700" cmpd="sng">
            <a:solidFill>
              <a:srgbClr val="000000"/>
            </a:solidFill>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400" eaLnBrk="0" fontAlgn="base" hangingPunct="0">
              <a:spcBef>
                <a:spcPct val="0"/>
              </a:spcBef>
              <a:spcAft>
                <a:spcPct val="0"/>
              </a:spcAft>
            </a:pPr>
            <a:r>
              <a:rPr lang="en-US" sz="2000" dirty="0">
                <a:latin typeface="Calibri"/>
                <a:ea typeface="ＭＳ Ｐゴシック" pitchFamily="18" charset="-128"/>
                <a:cs typeface="Calibri"/>
              </a:rPr>
              <a:t>Consumer</a:t>
            </a:r>
          </a:p>
        </p:txBody>
      </p:sp>
      <p:cxnSp>
        <p:nvCxnSpPr>
          <p:cNvPr id="12" name="Straight Arrow Connector 11"/>
          <p:cNvCxnSpPr>
            <a:stCxn id="9" idx="6"/>
          </p:cNvCxnSpPr>
          <p:nvPr/>
        </p:nvCxnSpPr>
        <p:spPr bwMode="auto">
          <a:xfrm>
            <a:off x="4267200" y="2129135"/>
            <a:ext cx="1066800" cy="0"/>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cxnSp>
        <p:nvCxnSpPr>
          <p:cNvPr id="13" name="Straight Arrow Connector 12"/>
          <p:cNvCxnSpPr/>
          <p:nvPr/>
        </p:nvCxnSpPr>
        <p:spPr bwMode="auto">
          <a:xfrm>
            <a:off x="6553200" y="2129135"/>
            <a:ext cx="1066800" cy="0"/>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sp>
        <p:nvSpPr>
          <p:cNvPr id="11" name="TextBox 10"/>
          <p:cNvSpPr txBox="1"/>
          <p:nvPr/>
        </p:nvSpPr>
        <p:spPr>
          <a:xfrm>
            <a:off x="5092989" y="2634734"/>
            <a:ext cx="1548822" cy="369332"/>
          </a:xfrm>
          <a:prstGeom prst="rect">
            <a:avLst/>
          </a:prstGeom>
          <a:noFill/>
        </p:spPr>
        <p:txBody>
          <a:bodyPr wrap="none" rtlCol="0">
            <a:spAutoFit/>
          </a:bodyPr>
          <a:lstStyle/>
          <a:p>
            <a:r>
              <a:rPr lang="en-US" dirty="0">
                <a:latin typeface="Calibri"/>
                <a:cs typeface="Calibri"/>
              </a:rPr>
              <a:t>Initially </a:t>
            </a:r>
            <a:r>
              <a:rPr lang="en-US" b="1" dirty="0">
                <a:latin typeface="Calibri"/>
                <a:cs typeface="Calibri"/>
              </a:rPr>
              <a:t>flag =0</a:t>
            </a:r>
          </a:p>
        </p:txBody>
      </p:sp>
      <p:sp>
        <p:nvSpPr>
          <p:cNvPr id="4" name="Title 3">
            <a:extLst>
              <a:ext uri="{FF2B5EF4-FFF2-40B4-BE49-F238E27FC236}">
                <a16:creationId xmlns:a16="http://schemas.microsoft.com/office/drawing/2014/main" id="{B61D0CCD-8313-4749-A68F-62B6B94C31EB}"/>
              </a:ext>
            </a:extLst>
          </p:cNvPr>
          <p:cNvSpPr>
            <a:spLocks noGrp="1"/>
          </p:cNvSpPr>
          <p:nvPr>
            <p:ph type="title"/>
          </p:nvPr>
        </p:nvSpPr>
        <p:spPr/>
        <p:txBody>
          <a:bodyPr>
            <a:normAutofit fontScale="90000"/>
          </a:bodyPr>
          <a:lstStyle/>
          <a:p>
            <a:r>
              <a:rPr lang="en-US" dirty="0"/>
              <a:t>Fences in producer-consumer</a:t>
            </a:r>
          </a:p>
        </p:txBody>
      </p:sp>
    </p:spTree>
    <p:extLst>
      <p:ext uri="{BB962C8B-B14F-4D97-AF65-F5344CB8AC3E}">
        <p14:creationId xmlns:p14="http://schemas.microsoft.com/office/powerpoint/2010/main" val="2688002771"/>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 name="Rectangle 59">
            <a:extLst>
              <a:ext uri="{FF2B5EF4-FFF2-40B4-BE49-F238E27FC236}">
                <a16:creationId xmlns:a16="http://schemas.microsoft.com/office/drawing/2014/main" id="{B9B3C40E-4834-42FB-BB8F-ED5CF38889AC}"/>
              </a:ext>
            </a:extLst>
          </p:cNvPr>
          <p:cNvSpPr/>
          <p:nvPr/>
        </p:nvSpPr>
        <p:spPr>
          <a:xfrm>
            <a:off x="783771" y="1103243"/>
            <a:ext cx="10651253" cy="55688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normAutofit/>
          </a:bodyPr>
          <a:lstStyle/>
          <a:p>
            <a:r>
              <a:rPr lang="en-US" dirty="0"/>
              <a:t>MCS Barrier with P=7</a:t>
            </a:r>
          </a:p>
        </p:txBody>
      </p:sp>
      <p:sp>
        <p:nvSpPr>
          <p:cNvPr id="3" name="Content Placeholder 2">
            <a:extLst>
              <a:ext uri="{FF2B5EF4-FFF2-40B4-BE49-F238E27FC236}">
                <a16:creationId xmlns:a16="http://schemas.microsoft.com/office/drawing/2014/main" id="{24CDA0E6-9CEF-44EE-B648-DCD1A9D5F5B1}"/>
              </a:ext>
            </a:extLst>
          </p:cNvPr>
          <p:cNvSpPr>
            <a:spLocks noGrp="1"/>
          </p:cNvSpPr>
          <p:nvPr>
            <p:ph idx="1"/>
          </p:nvPr>
        </p:nvSpPr>
        <p:spPr/>
        <p:txBody>
          <a:bodyPr/>
          <a:lstStyle/>
          <a:p>
            <a:endParaRPr lang="en-US"/>
          </a:p>
        </p:txBody>
      </p:sp>
      <p:cxnSp>
        <p:nvCxnSpPr>
          <p:cNvPr id="136" name="Straight Arrow Connector 135"/>
          <p:cNvCxnSpPr/>
          <p:nvPr/>
        </p:nvCxnSpPr>
        <p:spPr bwMode="auto">
          <a:xfrm>
            <a:off x="3085052" y="2342731"/>
            <a:ext cx="0" cy="1357172"/>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31" name="Straight Connector 130"/>
          <p:cNvCxnSpPr/>
          <p:nvPr/>
        </p:nvCxnSpPr>
        <p:spPr bwMode="auto">
          <a:xfrm>
            <a:off x="1981200" y="3815051"/>
            <a:ext cx="8013700" cy="0"/>
          </a:xfrm>
          <a:prstGeom prst="line">
            <a:avLst/>
          </a:prstGeom>
          <a:solidFill>
            <a:schemeClr val="bg1"/>
          </a:solidFill>
          <a:ln w="12700" cap="flat" cmpd="sng" algn="ctr">
            <a:solidFill>
              <a:schemeClr val="bg2"/>
            </a:solidFill>
            <a:prstDash val="solid"/>
            <a:round/>
            <a:headEnd type="none" w="med" len="med"/>
            <a:tailEnd type="none" w="med" len="med"/>
          </a:ln>
          <a:effectLst/>
        </p:spPr>
      </p:cxnSp>
      <p:sp>
        <p:nvSpPr>
          <p:cNvPr id="4" name="Freeform 3"/>
          <p:cNvSpPr/>
          <p:nvPr/>
        </p:nvSpPr>
        <p:spPr bwMode="auto">
          <a:xfrm flipV="1">
            <a:off x="2875503"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5" name="Freeform 4"/>
          <p:cNvSpPr/>
          <p:nvPr/>
        </p:nvSpPr>
        <p:spPr bwMode="auto">
          <a:xfrm flipV="1">
            <a:off x="3885502"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6" name="Freeform 5"/>
          <p:cNvSpPr/>
          <p:nvPr/>
        </p:nvSpPr>
        <p:spPr bwMode="auto">
          <a:xfrm flipV="1">
            <a:off x="4895501"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7" name="Freeform 6"/>
          <p:cNvSpPr/>
          <p:nvPr/>
        </p:nvSpPr>
        <p:spPr bwMode="auto">
          <a:xfrm flipV="1">
            <a:off x="5905500"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8" name="Freeform 7"/>
          <p:cNvSpPr/>
          <p:nvPr/>
        </p:nvSpPr>
        <p:spPr bwMode="auto">
          <a:xfrm flipV="1">
            <a:off x="6915499"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9" name="Freeform 8"/>
          <p:cNvSpPr/>
          <p:nvPr/>
        </p:nvSpPr>
        <p:spPr bwMode="auto">
          <a:xfrm flipV="1">
            <a:off x="7925498"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0" name="Freeform 9"/>
          <p:cNvSpPr/>
          <p:nvPr/>
        </p:nvSpPr>
        <p:spPr bwMode="auto">
          <a:xfrm flipV="1">
            <a:off x="8935497"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6" name="Oval 15"/>
          <p:cNvSpPr/>
          <p:nvPr/>
        </p:nvSpPr>
        <p:spPr bwMode="auto">
          <a:xfrm flipV="1">
            <a:off x="4963399" y="2508826"/>
            <a:ext cx="245205" cy="230297"/>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7" name="Oval 16"/>
          <p:cNvSpPr/>
          <p:nvPr/>
        </p:nvSpPr>
        <p:spPr bwMode="auto">
          <a:xfrm flipV="1">
            <a:off x="5973398" y="2508826"/>
            <a:ext cx="245205" cy="230297"/>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9" name="Oval 18"/>
          <p:cNvSpPr/>
          <p:nvPr/>
        </p:nvSpPr>
        <p:spPr bwMode="auto">
          <a:xfrm flipV="1">
            <a:off x="7993396" y="2508826"/>
            <a:ext cx="245205" cy="230297"/>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0" name="Oval 19"/>
          <p:cNvSpPr/>
          <p:nvPr/>
        </p:nvSpPr>
        <p:spPr bwMode="auto">
          <a:xfrm flipV="1">
            <a:off x="9003395" y="2508826"/>
            <a:ext cx="245205" cy="230297"/>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cxnSp>
        <p:nvCxnSpPr>
          <p:cNvPr id="82" name="Straight Arrow Connector 81"/>
          <p:cNvCxnSpPr>
            <a:stCxn id="16" idx="1"/>
            <a:endCxn id="80" idx="5"/>
          </p:cNvCxnSpPr>
          <p:nvPr/>
        </p:nvCxnSpPr>
        <p:spPr bwMode="auto">
          <a:xfrm flipH="1">
            <a:off x="4181745" y="2705396"/>
            <a:ext cx="817562" cy="43269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sp>
        <p:nvSpPr>
          <p:cNvPr id="192" name="Freeform 191"/>
          <p:cNvSpPr/>
          <p:nvPr/>
        </p:nvSpPr>
        <p:spPr bwMode="auto">
          <a:xfrm flipV="1">
            <a:off x="2875503" y="5505866"/>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95" name="Freeform 194"/>
          <p:cNvSpPr/>
          <p:nvPr/>
        </p:nvSpPr>
        <p:spPr bwMode="auto">
          <a:xfrm flipV="1">
            <a:off x="5905500" y="5505866"/>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96" name="Freeform 195"/>
          <p:cNvSpPr/>
          <p:nvPr/>
        </p:nvSpPr>
        <p:spPr bwMode="auto">
          <a:xfrm flipV="1">
            <a:off x="6915499" y="5505866"/>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97" name="Freeform 196"/>
          <p:cNvSpPr/>
          <p:nvPr/>
        </p:nvSpPr>
        <p:spPr bwMode="auto">
          <a:xfrm flipV="1">
            <a:off x="7925498" y="5505866"/>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98" name="Freeform 197"/>
          <p:cNvSpPr/>
          <p:nvPr/>
        </p:nvSpPr>
        <p:spPr bwMode="auto">
          <a:xfrm flipV="1">
            <a:off x="8935497" y="5505866"/>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80" name="Oval 79"/>
          <p:cNvSpPr/>
          <p:nvPr/>
        </p:nvSpPr>
        <p:spPr bwMode="auto">
          <a:xfrm flipV="1">
            <a:off x="3972450" y="3104365"/>
            <a:ext cx="245205" cy="230297"/>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84" name="Oval 83"/>
          <p:cNvSpPr/>
          <p:nvPr/>
        </p:nvSpPr>
        <p:spPr bwMode="auto">
          <a:xfrm flipV="1">
            <a:off x="7002447" y="3104365"/>
            <a:ext cx="245205" cy="230297"/>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90" name="Oval 89"/>
          <p:cNvSpPr/>
          <p:nvPr/>
        </p:nvSpPr>
        <p:spPr bwMode="auto">
          <a:xfrm flipV="1">
            <a:off x="2962451" y="3699904"/>
            <a:ext cx="245205" cy="230297"/>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04" name="Oval 103"/>
          <p:cNvSpPr/>
          <p:nvPr/>
        </p:nvSpPr>
        <p:spPr bwMode="auto">
          <a:xfrm flipV="1">
            <a:off x="3972450" y="4295443"/>
            <a:ext cx="245205" cy="230297"/>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08" name="Oval 107"/>
          <p:cNvSpPr/>
          <p:nvPr/>
        </p:nvSpPr>
        <p:spPr bwMode="auto">
          <a:xfrm flipV="1">
            <a:off x="7002447" y="4295443"/>
            <a:ext cx="245205" cy="230297"/>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16" name="Oval 115"/>
          <p:cNvSpPr/>
          <p:nvPr/>
        </p:nvSpPr>
        <p:spPr bwMode="auto">
          <a:xfrm flipV="1">
            <a:off x="4982449" y="4890984"/>
            <a:ext cx="245205" cy="230297"/>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17" name="Oval 116"/>
          <p:cNvSpPr/>
          <p:nvPr/>
        </p:nvSpPr>
        <p:spPr bwMode="auto">
          <a:xfrm flipV="1">
            <a:off x="5992448" y="4890984"/>
            <a:ext cx="245205" cy="230297"/>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20" name="Oval 119"/>
          <p:cNvSpPr/>
          <p:nvPr/>
        </p:nvSpPr>
        <p:spPr bwMode="auto">
          <a:xfrm flipV="1">
            <a:off x="8012446" y="4890984"/>
            <a:ext cx="245205" cy="230297"/>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21" name="Oval 120"/>
          <p:cNvSpPr/>
          <p:nvPr/>
        </p:nvSpPr>
        <p:spPr bwMode="auto">
          <a:xfrm flipV="1">
            <a:off x="9022445" y="4890984"/>
            <a:ext cx="245205" cy="230297"/>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cxnSp>
        <p:nvCxnSpPr>
          <p:cNvPr id="124" name="Straight Arrow Connector 123"/>
          <p:cNvCxnSpPr>
            <a:stCxn id="17" idx="1"/>
            <a:endCxn id="80" idx="5"/>
          </p:cNvCxnSpPr>
          <p:nvPr/>
        </p:nvCxnSpPr>
        <p:spPr bwMode="auto">
          <a:xfrm flipH="1">
            <a:off x="4181746" y="2705396"/>
            <a:ext cx="1827561" cy="43269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26" name="Straight Arrow Connector 125"/>
          <p:cNvCxnSpPr>
            <a:stCxn id="19" idx="1"/>
            <a:endCxn id="84" idx="5"/>
          </p:cNvCxnSpPr>
          <p:nvPr/>
        </p:nvCxnSpPr>
        <p:spPr bwMode="auto">
          <a:xfrm flipH="1">
            <a:off x="7211742" y="2705396"/>
            <a:ext cx="817562" cy="43269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27" name="Straight Arrow Connector 126"/>
          <p:cNvCxnSpPr>
            <a:stCxn id="20" idx="1"/>
            <a:endCxn id="84" idx="5"/>
          </p:cNvCxnSpPr>
          <p:nvPr/>
        </p:nvCxnSpPr>
        <p:spPr bwMode="auto">
          <a:xfrm flipH="1">
            <a:off x="7211743" y="2705396"/>
            <a:ext cx="1827561" cy="43269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30" name="Straight Arrow Connector 129"/>
          <p:cNvCxnSpPr>
            <a:stCxn id="84" idx="1"/>
            <a:endCxn id="90" idx="5"/>
          </p:cNvCxnSpPr>
          <p:nvPr/>
        </p:nvCxnSpPr>
        <p:spPr bwMode="auto">
          <a:xfrm flipH="1">
            <a:off x="3171747" y="3300935"/>
            <a:ext cx="3866609" cy="43269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33" name="Straight Arrow Connector 132"/>
          <p:cNvCxnSpPr>
            <a:stCxn id="80" idx="1"/>
            <a:endCxn id="90" idx="5"/>
          </p:cNvCxnSpPr>
          <p:nvPr/>
        </p:nvCxnSpPr>
        <p:spPr bwMode="auto">
          <a:xfrm flipH="1">
            <a:off x="3171746" y="3300935"/>
            <a:ext cx="836612" cy="43269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37" name="Straight Arrow Connector 136"/>
          <p:cNvCxnSpPr>
            <a:stCxn id="90" idx="7"/>
            <a:endCxn id="104" idx="3"/>
          </p:cNvCxnSpPr>
          <p:nvPr/>
        </p:nvCxnSpPr>
        <p:spPr bwMode="auto">
          <a:xfrm>
            <a:off x="3171746" y="3896474"/>
            <a:ext cx="836612" cy="43269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39" name="Straight Arrow Connector 138"/>
          <p:cNvCxnSpPr>
            <a:stCxn id="90" idx="7"/>
            <a:endCxn id="108" idx="3"/>
          </p:cNvCxnSpPr>
          <p:nvPr/>
        </p:nvCxnSpPr>
        <p:spPr bwMode="auto">
          <a:xfrm>
            <a:off x="3171747" y="3896474"/>
            <a:ext cx="3866609" cy="43269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42" name="Straight Arrow Connector 141"/>
          <p:cNvCxnSpPr>
            <a:stCxn id="104" idx="7"/>
            <a:endCxn id="116" idx="3"/>
          </p:cNvCxnSpPr>
          <p:nvPr/>
        </p:nvCxnSpPr>
        <p:spPr bwMode="auto">
          <a:xfrm>
            <a:off x="4181745" y="4492013"/>
            <a:ext cx="836612" cy="432696"/>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45" name="Straight Arrow Connector 144"/>
          <p:cNvCxnSpPr>
            <a:stCxn id="104" idx="7"/>
            <a:endCxn id="117" idx="3"/>
          </p:cNvCxnSpPr>
          <p:nvPr/>
        </p:nvCxnSpPr>
        <p:spPr bwMode="auto">
          <a:xfrm>
            <a:off x="4181746" y="4492013"/>
            <a:ext cx="1846611" cy="432696"/>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48" name="Straight Arrow Connector 147"/>
          <p:cNvCxnSpPr>
            <a:stCxn id="108" idx="7"/>
            <a:endCxn id="120" idx="3"/>
          </p:cNvCxnSpPr>
          <p:nvPr/>
        </p:nvCxnSpPr>
        <p:spPr bwMode="auto">
          <a:xfrm>
            <a:off x="7211742" y="4492013"/>
            <a:ext cx="836612" cy="432696"/>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51" name="Straight Arrow Connector 150"/>
          <p:cNvCxnSpPr>
            <a:stCxn id="108" idx="7"/>
            <a:endCxn id="121" idx="3"/>
          </p:cNvCxnSpPr>
          <p:nvPr/>
        </p:nvCxnSpPr>
        <p:spPr bwMode="auto">
          <a:xfrm>
            <a:off x="7211743" y="4492013"/>
            <a:ext cx="1846611" cy="432696"/>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56" name="Straight Arrow Connector 155"/>
          <p:cNvCxnSpPr/>
          <p:nvPr/>
        </p:nvCxnSpPr>
        <p:spPr bwMode="auto">
          <a:xfrm>
            <a:off x="3085052" y="3930200"/>
            <a:ext cx="0" cy="1403800"/>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59" name="Straight Arrow Connector 158"/>
          <p:cNvCxnSpPr>
            <a:endCxn id="104" idx="4"/>
          </p:cNvCxnSpPr>
          <p:nvPr/>
        </p:nvCxnSpPr>
        <p:spPr bwMode="auto">
          <a:xfrm>
            <a:off x="4095052" y="3334662"/>
            <a:ext cx="1" cy="96078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62" name="Straight Arrow Connector 161"/>
          <p:cNvCxnSpPr/>
          <p:nvPr/>
        </p:nvCxnSpPr>
        <p:spPr bwMode="auto">
          <a:xfrm>
            <a:off x="4093604" y="2342732"/>
            <a:ext cx="0" cy="773985"/>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65" name="Straight Arrow Connector 164"/>
          <p:cNvCxnSpPr/>
          <p:nvPr/>
        </p:nvCxnSpPr>
        <p:spPr bwMode="auto">
          <a:xfrm>
            <a:off x="7120955" y="3334662"/>
            <a:ext cx="1" cy="96078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66" name="Straight Arrow Connector 165"/>
          <p:cNvCxnSpPr/>
          <p:nvPr/>
        </p:nvCxnSpPr>
        <p:spPr bwMode="auto">
          <a:xfrm>
            <a:off x="7119508" y="4525740"/>
            <a:ext cx="1447" cy="808260"/>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68" name="Straight Arrow Connector 167"/>
          <p:cNvCxnSpPr/>
          <p:nvPr/>
        </p:nvCxnSpPr>
        <p:spPr bwMode="auto">
          <a:xfrm>
            <a:off x="7119507" y="2342732"/>
            <a:ext cx="0" cy="773985"/>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69" name="Straight Arrow Connector 168"/>
          <p:cNvCxnSpPr/>
          <p:nvPr/>
        </p:nvCxnSpPr>
        <p:spPr bwMode="auto">
          <a:xfrm>
            <a:off x="5105400" y="2342731"/>
            <a:ext cx="0" cy="166094"/>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74" name="Straight Arrow Connector 173"/>
          <p:cNvCxnSpPr>
            <a:stCxn id="16" idx="0"/>
            <a:endCxn id="116" idx="4"/>
          </p:cNvCxnSpPr>
          <p:nvPr/>
        </p:nvCxnSpPr>
        <p:spPr bwMode="auto">
          <a:xfrm>
            <a:off x="5086001" y="2739123"/>
            <a:ext cx="19050" cy="215186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80" name="Straight Arrow Connector 179"/>
          <p:cNvCxnSpPr/>
          <p:nvPr/>
        </p:nvCxnSpPr>
        <p:spPr bwMode="auto">
          <a:xfrm>
            <a:off x="6104778" y="2342731"/>
            <a:ext cx="0" cy="166094"/>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81" name="Straight Arrow Connector 180"/>
          <p:cNvCxnSpPr/>
          <p:nvPr/>
        </p:nvCxnSpPr>
        <p:spPr bwMode="auto">
          <a:xfrm>
            <a:off x="6085379" y="2739123"/>
            <a:ext cx="19050" cy="215186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83" name="Straight Arrow Connector 182"/>
          <p:cNvCxnSpPr/>
          <p:nvPr/>
        </p:nvCxnSpPr>
        <p:spPr bwMode="auto">
          <a:xfrm flipH="1">
            <a:off x="6100335" y="5121281"/>
            <a:ext cx="4095" cy="22462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84" name="Straight Arrow Connector 183"/>
          <p:cNvCxnSpPr/>
          <p:nvPr/>
        </p:nvCxnSpPr>
        <p:spPr bwMode="auto">
          <a:xfrm>
            <a:off x="8120441" y="2342731"/>
            <a:ext cx="0" cy="166094"/>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86" name="Straight Arrow Connector 185"/>
          <p:cNvCxnSpPr/>
          <p:nvPr/>
        </p:nvCxnSpPr>
        <p:spPr bwMode="auto">
          <a:xfrm>
            <a:off x="8101042" y="2739123"/>
            <a:ext cx="19050" cy="215186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87" name="Straight Arrow Connector 186"/>
          <p:cNvCxnSpPr/>
          <p:nvPr/>
        </p:nvCxnSpPr>
        <p:spPr bwMode="auto">
          <a:xfrm flipH="1">
            <a:off x="8115998" y="5121281"/>
            <a:ext cx="4095" cy="22462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89" name="Straight Arrow Connector 188"/>
          <p:cNvCxnSpPr/>
          <p:nvPr/>
        </p:nvCxnSpPr>
        <p:spPr bwMode="auto">
          <a:xfrm>
            <a:off x="9136966" y="2342731"/>
            <a:ext cx="0" cy="166094"/>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90" name="Straight Arrow Connector 189"/>
          <p:cNvCxnSpPr/>
          <p:nvPr/>
        </p:nvCxnSpPr>
        <p:spPr bwMode="auto">
          <a:xfrm>
            <a:off x="9117567" y="2739123"/>
            <a:ext cx="19050" cy="215186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91" name="Straight Arrow Connector 190"/>
          <p:cNvCxnSpPr/>
          <p:nvPr/>
        </p:nvCxnSpPr>
        <p:spPr bwMode="auto">
          <a:xfrm flipH="1">
            <a:off x="9132523" y="5121281"/>
            <a:ext cx="4095" cy="22462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spTree>
    <p:extLst>
      <p:ext uri="{BB962C8B-B14F-4D97-AF65-F5344CB8AC3E}">
        <p14:creationId xmlns:p14="http://schemas.microsoft.com/office/powerpoint/2010/main" val="2126458096"/>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 name="Rectangle 63">
            <a:extLst>
              <a:ext uri="{FF2B5EF4-FFF2-40B4-BE49-F238E27FC236}">
                <a16:creationId xmlns:a16="http://schemas.microsoft.com/office/drawing/2014/main" id="{73E0F46B-6CC1-4045-8C19-919F92C855DF}"/>
              </a:ext>
            </a:extLst>
          </p:cNvPr>
          <p:cNvSpPr/>
          <p:nvPr/>
        </p:nvSpPr>
        <p:spPr>
          <a:xfrm>
            <a:off x="783771" y="1103243"/>
            <a:ext cx="10651253" cy="55688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normAutofit/>
          </a:bodyPr>
          <a:lstStyle/>
          <a:p>
            <a:r>
              <a:rPr lang="en-US" dirty="0"/>
              <a:t>MCS Barrier with P=7</a:t>
            </a:r>
          </a:p>
        </p:txBody>
      </p:sp>
      <p:sp>
        <p:nvSpPr>
          <p:cNvPr id="3" name="Content Placeholder 2">
            <a:extLst>
              <a:ext uri="{FF2B5EF4-FFF2-40B4-BE49-F238E27FC236}">
                <a16:creationId xmlns:a16="http://schemas.microsoft.com/office/drawing/2014/main" id="{72D30E59-0216-4584-A773-5B697C98D3D7}"/>
              </a:ext>
            </a:extLst>
          </p:cNvPr>
          <p:cNvSpPr>
            <a:spLocks noGrp="1"/>
          </p:cNvSpPr>
          <p:nvPr>
            <p:ph idx="1"/>
          </p:nvPr>
        </p:nvSpPr>
        <p:spPr/>
        <p:txBody>
          <a:bodyPr/>
          <a:lstStyle/>
          <a:p>
            <a:endParaRPr lang="en-US"/>
          </a:p>
        </p:txBody>
      </p:sp>
      <p:cxnSp>
        <p:nvCxnSpPr>
          <p:cNvPr id="136" name="Straight Arrow Connector 135"/>
          <p:cNvCxnSpPr/>
          <p:nvPr/>
        </p:nvCxnSpPr>
        <p:spPr bwMode="auto">
          <a:xfrm>
            <a:off x="3085052" y="2342731"/>
            <a:ext cx="0" cy="1357172"/>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31" name="Straight Connector 130"/>
          <p:cNvCxnSpPr/>
          <p:nvPr/>
        </p:nvCxnSpPr>
        <p:spPr bwMode="auto">
          <a:xfrm>
            <a:off x="1981200" y="3815051"/>
            <a:ext cx="8013700" cy="0"/>
          </a:xfrm>
          <a:prstGeom prst="line">
            <a:avLst/>
          </a:prstGeom>
          <a:solidFill>
            <a:schemeClr val="bg1"/>
          </a:solidFill>
          <a:ln w="12700" cap="flat" cmpd="sng" algn="ctr">
            <a:solidFill>
              <a:schemeClr val="bg2"/>
            </a:solidFill>
            <a:prstDash val="solid"/>
            <a:round/>
            <a:headEnd type="none" w="med" len="med"/>
            <a:tailEnd type="none" w="med" len="med"/>
          </a:ln>
          <a:effectLst/>
        </p:spPr>
      </p:cxnSp>
      <p:sp>
        <p:nvSpPr>
          <p:cNvPr id="4" name="Freeform 3"/>
          <p:cNvSpPr/>
          <p:nvPr/>
        </p:nvSpPr>
        <p:spPr bwMode="auto">
          <a:xfrm flipV="1">
            <a:off x="2875503"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5" name="Freeform 4"/>
          <p:cNvSpPr/>
          <p:nvPr/>
        </p:nvSpPr>
        <p:spPr bwMode="auto">
          <a:xfrm flipV="1">
            <a:off x="3885502"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6" name="Freeform 5"/>
          <p:cNvSpPr/>
          <p:nvPr/>
        </p:nvSpPr>
        <p:spPr bwMode="auto">
          <a:xfrm flipV="1">
            <a:off x="4895501"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7" name="Freeform 6"/>
          <p:cNvSpPr/>
          <p:nvPr/>
        </p:nvSpPr>
        <p:spPr bwMode="auto">
          <a:xfrm flipV="1">
            <a:off x="5905500"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8" name="Freeform 7"/>
          <p:cNvSpPr/>
          <p:nvPr/>
        </p:nvSpPr>
        <p:spPr bwMode="auto">
          <a:xfrm flipV="1">
            <a:off x="6915499"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9" name="Freeform 8"/>
          <p:cNvSpPr/>
          <p:nvPr/>
        </p:nvSpPr>
        <p:spPr bwMode="auto">
          <a:xfrm flipV="1">
            <a:off x="7925498"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0" name="Freeform 9"/>
          <p:cNvSpPr/>
          <p:nvPr/>
        </p:nvSpPr>
        <p:spPr bwMode="auto">
          <a:xfrm flipV="1">
            <a:off x="8935497" y="1600199"/>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6" name="Oval 15"/>
          <p:cNvSpPr/>
          <p:nvPr/>
        </p:nvSpPr>
        <p:spPr bwMode="auto">
          <a:xfrm flipV="1">
            <a:off x="4963399" y="2508826"/>
            <a:ext cx="245205" cy="230297"/>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7" name="Oval 16"/>
          <p:cNvSpPr/>
          <p:nvPr/>
        </p:nvSpPr>
        <p:spPr bwMode="auto">
          <a:xfrm flipV="1">
            <a:off x="5973398" y="2508826"/>
            <a:ext cx="245205" cy="230297"/>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9" name="Oval 18"/>
          <p:cNvSpPr/>
          <p:nvPr/>
        </p:nvSpPr>
        <p:spPr bwMode="auto">
          <a:xfrm flipV="1">
            <a:off x="7993396" y="2508826"/>
            <a:ext cx="245205" cy="230297"/>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20" name="Oval 19"/>
          <p:cNvSpPr/>
          <p:nvPr/>
        </p:nvSpPr>
        <p:spPr bwMode="auto">
          <a:xfrm flipV="1">
            <a:off x="9003395" y="2508826"/>
            <a:ext cx="245205" cy="230297"/>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cxnSp>
        <p:nvCxnSpPr>
          <p:cNvPr id="82" name="Straight Arrow Connector 81"/>
          <p:cNvCxnSpPr>
            <a:stCxn id="16" idx="1"/>
            <a:endCxn id="80" idx="5"/>
          </p:cNvCxnSpPr>
          <p:nvPr/>
        </p:nvCxnSpPr>
        <p:spPr bwMode="auto">
          <a:xfrm flipH="1">
            <a:off x="4181745" y="2705396"/>
            <a:ext cx="817562" cy="43269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sp>
        <p:nvSpPr>
          <p:cNvPr id="192" name="Freeform 191"/>
          <p:cNvSpPr/>
          <p:nvPr/>
        </p:nvSpPr>
        <p:spPr bwMode="auto">
          <a:xfrm flipV="1">
            <a:off x="2875503" y="5505866"/>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93" name="Freeform 192"/>
          <p:cNvSpPr/>
          <p:nvPr/>
        </p:nvSpPr>
        <p:spPr bwMode="auto">
          <a:xfrm flipV="1">
            <a:off x="3885502" y="5505866"/>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94" name="Freeform 193"/>
          <p:cNvSpPr/>
          <p:nvPr/>
        </p:nvSpPr>
        <p:spPr bwMode="auto">
          <a:xfrm flipV="1">
            <a:off x="4895501" y="5505866"/>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95" name="Freeform 194"/>
          <p:cNvSpPr/>
          <p:nvPr/>
        </p:nvSpPr>
        <p:spPr bwMode="auto">
          <a:xfrm flipV="1">
            <a:off x="5905500" y="5505866"/>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96" name="Freeform 195"/>
          <p:cNvSpPr/>
          <p:nvPr/>
        </p:nvSpPr>
        <p:spPr bwMode="auto">
          <a:xfrm flipV="1">
            <a:off x="6915499" y="5505866"/>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97" name="Freeform 196"/>
          <p:cNvSpPr/>
          <p:nvPr/>
        </p:nvSpPr>
        <p:spPr bwMode="auto">
          <a:xfrm flipV="1">
            <a:off x="7925498" y="5505866"/>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98" name="Freeform 197"/>
          <p:cNvSpPr/>
          <p:nvPr/>
        </p:nvSpPr>
        <p:spPr bwMode="auto">
          <a:xfrm flipV="1">
            <a:off x="8935497" y="5505866"/>
            <a:ext cx="381000" cy="742532"/>
          </a:xfrm>
          <a:custGeom>
            <a:avLst/>
            <a:gdLst>
              <a:gd name="connsiteX0" fmla="*/ 73579 w 400028"/>
              <a:gd name="connsiteY0" fmla="*/ 0 h 1597572"/>
              <a:gd name="connsiteX1" fmla="*/ 399399 w 400028"/>
              <a:gd name="connsiteY1" fmla="*/ 336331 h 1597572"/>
              <a:gd name="connsiteX2" fmla="*/ 6 w 400028"/>
              <a:gd name="connsiteY2" fmla="*/ 641131 h 1597572"/>
              <a:gd name="connsiteX3" fmla="*/ 388889 w 400028"/>
              <a:gd name="connsiteY3" fmla="*/ 998483 h 1597572"/>
              <a:gd name="connsiteX4" fmla="*/ 63068 w 400028"/>
              <a:gd name="connsiteY4" fmla="*/ 1324303 h 1597572"/>
              <a:gd name="connsiteX5" fmla="*/ 241744 w 400028"/>
              <a:gd name="connsiteY5" fmla="*/ 1597572 h 1597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28" h="1597572">
                <a:moveTo>
                  <a:pt x="73579" y="0"/>
                </a:moveTo>
                <a:cubicBezTo>
                  <a:pt x="242620" y="114738"/>
                  <a:pt x="411661" y="229476"/>
                  <a:pt x="399399" y="336331"/>
                </a:cubicBezTo>
                <a:cubicBezTo>
                  <a:pt x="387137" y="443186"/>
                  <a:pt x="1758" y="530772"/>
                  <a:pt x="6" y="641131"/>
                </a:cubicBezTo>
                <a:cubicBezTo>
                  <a:pt x="-1746" y="751490"/>
                  <a:pt x="378379" y="884621"/>
                  <a:pt x="388889" y="998483"/>
                </a:cubicBezTo>
                <a:cubicBezTo>
                  <a:pt x="399399" y="1112345"/>
                  <a:pt x="87592" y="1224455"/>
                  <a:pt x="63068" y="1324303"/>
                </a:cubicBezTo>
                <a:cubicBezTo>
                  <a:pt x="38544" y="1424151"/>
                  <a:pt x="140144" y="1510861"/>
                  <a:pt x="241744" y="1597572"/>
                </a:cubicBezTo>
              </a:path>
            </a:pathLst>
          </a:custGeom>
          <a:noFill/>
          <a:ln w="2540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80" name="Oval 79"/>
          <p:cNvSpPr/>
          <p:nvPr/>
        </p:nvSpPr>
        <p:spPr bwMode="auto">
          <a:xfrm flipV="1">
            <a:off x="3972450" y="3104365"/>
            <a:ext cx="245205" cy="230297"/>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84" name="Oval 83"/>
          <p:cNvSpPr/>
          <p:nvPr/>
        </p:nvSpPr>
        <p:spPr bwMode="auto">
          <a:xfrm flipV="1">
            <a:off x="7002447" y="3104365"/>
            <a:ext cx="245205" cy="230297"/>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90" name="Oval 89"/>
          <p:cNvSpPr/>
          <p:nvPr/>
        </p:nvSpPr>
        <p:spPr bwMode="auto">
          <a:xfrm flipV="1">
            <a:off x="2962451" y="3699904"/>
            <a:ext cx="245205" cy="230297"/>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04" name="Oval 103"/>
          <p:cNvSpPr/>
          <p:nvPr/>
        </p:nvSpPr>
        <p:spPr bwMode="auto">
          <a:xfrm flipV="1">
            <a:off x="3972450" y="4295443"/>
            <a:ext cx="245205" cy="230297"/>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08" name="Oval 107"/>
          <p:cNvSpPr/>
          <p:nvPr/>
        </p:nvSpPr>
        <p:spPr bwMode="auto">
          <a:xfrm flipV="1">
            <a:off x="7002447" y="4295443"/>
            <a:ext cx="245205" cy="230297"/>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16" name="Oval 115"/>
          <p:cNvSpPr/>
          <p:nvPr/>
        </p:nvSpPr>
        <p:spPr bwMode="auto">
          <a:xfrm flipV="1">
            <a:off x="4982449" y="4890984"/>
            <a:ext cx="245205" cy="230297"/>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17" name="Oval 116"/>
          <p:cNvSpPr/>
          <p:nvPr/>
        </p:nvSpPr>
        <p:spPr bwMode="auto">
          <a:xfrm flipV="1">
            <a:off x="5992448" y="4890984"/>
            <a:ext cx="245205" cy="230297"/>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20" name="Oval 119"/>
          <p:cNvSpPr/>
          <p:nvPr/>
        </p:nvSpPr>
        <p:spPr bwMode="auto">
          <a:xfrm flipV="1">
            <a:off x="8012446" y="4890984"/>
            <a:ext cx="245205" cy="230297"/>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sp>
        <p:nvSpPr>
          <p:cNvPr id="121" name="Oval 120"/>
          <p:cNvSpPr/>
          <p:nvPr/>
        </p:nvSpPr>
        <p:spPr bwMode="auto">
          <a:xfrm flipV="1">
            <a:off x="9022445" y="4890984"/>
            <a:ext cx="245205" cy="230297"/>
          </a:xfrm>
          <a:prstGeom prst="ellipse">
            <a:avLst/>
          </a:prstGeom>
          <a:solidFill>
            <a:schemeClr val="tx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2000">
              <a:latin typeface="Comic Sans MS" pitchFamily="66" charset="0"/>
            </a:endParaRPr>
          </a:p>
        </p:txBody>
      </p:sp>
      <p:cxnSp>
        <p:nvCxnSpPr>
          <p:cNvPr id="124" name="Straight Arrow Connector 123"/>
          <p:cNvCxnSpPr>
            <a:stCxn id="17" idx="1"/>
            <a:endCxn id="80" idx="5"/>
          </p:cNvCxnSpPr>
          <p:nvPr/>
        </p:nvCxnSpPr>
        <p:spPr bwMode="auto">
          <a:xfrm flipH="1">
            <a:off x="4181746" y="2705396"/>
            <a:ext cx="1827561" cy="43269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26" name="Straight Arrow Connector 125"/>
          <p:cNvCxnSpPr>
            <a:stCxn id="19" idx="1"/>
            <a:endCxn id="84" idx="5"/>
          </p:cNvCxnSpPr>
          <p:nvPr/>
        </p:nvCxnSpPr>
        <p:spPr bwMode="auto">
          <a:xfrm flipH="1">
            <a:off x="7211742" y="2705396"/>
            <a:ext cx="817562" cy="43269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27" name="Straight Arrow Connector 126"/>
          <p:cNvCxnSpPr>
            <a:stCxn id="20" idx="1"/>
            <a:endCxn id="84" idx="5"/>
          </p:cNvCxnSpPr>
          <p:nvPr/>
        </p:nvCxnSpPr>
        <p:spPr bwMode="auto">
          <a:xfrm flipH="1">
            <a:off x="7211743" y="2705396"/>
            <a:ext cx="1827561" cy="43269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30" name="Straight Arrow Connector 129"/>
          <p:cNvCxnSpPr>
            <a:stCxn id="84" idx="1"/>
            <a:endCxn id="90" idx="5"/>
          </p:cNvCxnSpPr>
          <p:nvPr/>
        </p:nvCxnSpPr>
        <p:spPr bwMode="auto">
          <a:xfrm flipH="1">
            <a:off x="3171747" y="3300935"/>
            <a:ext cx="3866609" cy="43269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33" name="Straight Arrow Connector 132"/>
          <p:cNvCxnSpPr>
            <a:stCxn id="80" idx="1"/>
            <a:endCxn id="90" idx="5"/>
          </p:cNvCxnSpPr>
          <p:nvPr/>
        </p:nvCxnSpPr>
        <p:spPr bwMode="auto">
          <a:xfrm flipH="1">
            <a:off x="3171746" y="3300935"/>
            <a:ext cx="836612" cy="43269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37" name="Straight Arrow Connector 136"/>
          <p:cNvCxnSpPr>
            <a:stCxn id="90" idx="7"/>
            <a:endCxn id="104" idx="3"/>
          </p:cNvCxnSpPr>
          <p:nvPr/>
        </p:nvCxnSpPr>
        <p:spPr bwMode="auto">
          <a:xfrm>
            <a:off x="3171746" y="3896474"/>
            <a:ext cx="836612" cy="43269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39" name="Straight Arrow Connector 138"/>
          <p:cNvCxnSpPr>
            <a:stCxn id="90" idx="7"/>
            <a:endCxn id="108" idx="3"/>
          </p:cNvCxnSpPr>
          <p:nvPr/>
        </p:nvCxnSpPr>
        <p:spPr bwMode="auto">
          <a:xfrm>
            <a:off x="3171747" y="3896474"/>
            <a:ext cx="3866609" cy="432694"/>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42" name="Straight Arrow Connector 141"/>
          <p:cNvCxnSpPr>
            <a:stCxn id="104" idx="7"/>
            <a:endCxn id="116" idx="3"/>
          </p:cNvCxnSpPr>
          <p:nvPr/>
        </p:nvCxnSpPr>
        <p:spPr bwMode="auto">
          <a:xfrm>
            <a:off x="4181745" y="4492013"/>
            <a:ext cx="836612" cy="432696"/>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45" name="Straight Arrow Connector 144"/>
          <p:cNvCxnSpPr>
            <a:stCxn id="104" idx="7"/>
            <a:endCxn id="117" idx="3"/>
          </p:cNvCxnSpPr>
          <p:nvPr/>
        </p:nvCxnSpPr>
        <p:spPr bwMode="auto">
          <a:xfrm>
            <a:off x="4181746" y="4492013"/>
            <a:ext cx="1846611" cy="432696"/>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48" name="Straight Arrow Connector 147"/>
          <p:cNvCxnSpPr>
            <a:stCxn id="108" idx="7"/>
            <a:endCxn id="120" idx="3"/>
          </p:cNvCxnSpPr>
          <p:nvPr/>
        </p:nvCxnSpPr>
        <p:spPr bwMode="auto">
          <a:xfrm>
            <a:off x="7211742" y="4492013"/>
            <a:ext cx="836612" cy="432696"/>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51" name="Straight Arrow Connector 150"/>
          <p:cNvCxnSpPr>
            <a:stCxn id="108" idx="7"/>
            <a:endCxn id="121" idx="3"/>
          </p:cNvCxnSpPr>
          <p:nvPr/>
        </p:nvCxnSpPr>
        <p:spPr bwMode="auto">
          <a:xfrm>
            <a:off x="7211743" y="4492013"/>
            <a:ext cx="1846611" cy="432696"/>
          </a:xfrm>
          <a:prstGeom prst="straightConnector1">
            <a:avLst/>
          </a:prstGeom>
          <a:solidFill>
            <a:schemeClr val="bg1"/>
          </a:solidFill>
          <a:ln w="25400" cap="flat" cmpd="sng" algn="ctr">
            <a:solidFill>
              <a:schemeClr val="tx1"/>
            </a:solidFill>
            <a:prstDash val="solid"/>
            <a:round/>
            <a:headEnd type="none" w="med" len="med"/>
            <a:tailEnd type="triangle"/>
          </a:ln>
          <a:effectLst/>
        </p:spPr>
      </p:cxnSp>
      <p:cxnSp>
        <p:nvCxnSpPr>
          <p:cNvPr id="156" name="Straight Arrow Connector 155"/>
          <p:cNvCxnSpPr/>
          <p:nvPr/>
        </p:nvCxnSpPr>
        <p:spPr bwMode="auto">
          <a:xfrm>
            <a:off x="3085052" y="3930200"/>
            <a:ext cx="0" cy="1403800"/>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59" name="Straight Arrow Connector 158"/>
          <p:cNvCxnSpPr>
            <a:endCxn id="104" idx="4"/>
          </p:cNvCxnSpPr>
          <p:nvPr/>
        </p:nvCxnSpPr>
        <p:spPr bwMode="auto">
          <a:xfrm>
            <a:off x="4095052" y="3334662"/>
            <a:ext cx="1" cy="96078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60" name="Straight Arrow Connector 159"/>
          <p:cNvCxnSpPr/>
          <p:nvPr/>
        </p:nvCxnSpPr>
        <p:spPr bwMode="auto">
          <a:xfrm>
            <a:off x="4093605" y="4525740"/>
            <a:ext cx="1447" cy="808260"/>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62" name="Straight Arrow Connector 161"/>
          <p:cNvCxnSpPr/>
          <p:nvPr/>
        </p:nvCxnSpPr>
        <p:spPr bwMode="auto">
          <a:xfrm>
            <a:off x="4093604" y="2342732"/>
            <a:ext cx="0" cy="773985"/>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65" name="Straight Arrow Connector 164"/>
          <p:cNvCxnSpPr/>
          <p:nvPr/>
        </p:nvCxnSpPr>
        <p:spPr bwMode="auto">
          <a:xfrm>
            <a:off x="7120955" y="3334662"/>
            <a:ext cx="1" cy="96078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66" name="Straight Arrow Connector 165"/>
          <p:cNvCxnSpPr/>
          <p:nvPr/>
        </p:nvCxnSpPr>
        <p:spPr bwMode="auto">
          <a:xfrm>
            <a:off x="7119508" y="4525740"/>
            <a:ext cx="1447" cy="808260"/>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68" name="Straight Arrow Connector 167"/>
          <p:cNvCxnSpPr/>
          <p:nvPr/>
        </p:nvCxnSpPr>
        <p:spPr bwMode="auto">
          <a:xfrm>
            <a:off x="7119507" y="2342732"/>
            <a:ext cx="0" cy="773985"/>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69" name="Straight Arrow Connector 168"/>
          <p:cNvCxnSpPr/>
          <p:nvPr/>
        </p:nvCxnSpPr>
        <p:spPr bwMode="auto">
          <a:xfrm>
            <a:off x="5105400" y="2342731"/>
            <a:ext cx="0" cy="166094"/>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74" name="Straight Arrow Connector 173"/>
          <p:cNvCxnSpPr>
            <a:stCxn id="16" idx="0"/>
            <a:endCxn id="116" idx="4"/>
          </p:cNvCxnSpPr>
          <p:nvPr/>
        </p:nvCxnSpPr>
        <p:spPr bwMode="auto">
          <a:xfrm>
            <a:off x="5086001" y="2739123"/>
            <a:ext cx="19050" cy="215186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77" name="Straight Arrow Connector 176"/>
          <p:cNvCxnSpPr>
            <a:stCxn id="116" idx="0"/>
          </p:cNvCxnSpPr>
          <p:nvPr/>
        </p:nvCxnSpPr>
        <p:spPr bwMode="auto">
          <a:xfrm flipH="1">
            <a:off x="5100957" y="5121281"/>
            <a:ext cx="4095" cy="22462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80" name="Straight Arrow Connector 179"/>
          <p:cNvCxnSpPr/>
          <p:nvPr/>
        </p:nvCxnSpPr>
        <p:spPr bwMode="auto">
          <a:xfrm>
            <a:off x="6104778" y="2342731"/>
            <a:ext cx="0" cy="166094"/>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81" name="Straight Arrow Connector 180"/>
          <p:cNvCxnSpPr/>
          <p:nvPr/>
        </p:nvCxnSpPr>
        <p:spPr bwMode="auto">
          <a:xfrm>
            <a:off x="6085379" y="2739123"/>
            <a:ext cx="19050" cy="215186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83" name="Straight Arrow Connector 182"/>
          <p:cNvCxnSpPr/>
          <p:nvPr/>
        </p:nvCxnSpPr>
        <p:spPr bwMode="auto">
          <a:xfrm flipH="1">
            <a:off x="6100335" y="5121281"/>
            <a:ext cx="4095" cy="22462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84" name="Straight Arrow Connector 183"/>
          <p:cNvCxnSpPr/>
          <p:nvPr/>
        </p:nvCxnSpPr>
        <p:spPr bwMode="auto">
          <a:xfrm>
            <a:off x="8120441" y="2342731"/>
            <a:ext cx="0" cy="166094"/>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86" name="Straight Arrow Connector 185"/>
          <p:cNvCxnSpPr/>
          <p:nvPr/>
        </p:nvCxnSpPr>
        <p:spPr bwMode="auto">
          <a:xfrm>
            <a:off x="8101042" y="2739123"/>
            <a:ext cx="19050" cy="215186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87" name="Straight Arrow Connector 186"/>
          <p:cNvCxnSpPr/>
          <p:nvPr/>
        </p:nvCxnSpPr>
        <p:spPr bwMode="auto">
          <a:xfrm flipH="1">
            <a:off x="8115998" y="5121281"/>
            <a:ext cx="4095" cy="22462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89" name="Straight Arrow Connector 188"/>
          <p:cNvCxnSpPr/>
          <p:nvPr/>
        </p:nvCxnSpPr>
        <p:spPr bwMode="auto">
          <a:xfrm>
            <a:off x="9136966" y="2342731"/>
            <a:ext cx="0" cy="166094"/>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90" name="Straight Arrow Connector 189"/>
          <p:cNvCxnSpPr/>
          <p:nvPr/>
        </p:nvCxnSpPr>
        <p:spPr bwMode="auto">
          <a:xfrm>
            <a:off x="9117567" y="2739123"/>
            <a:ext cx="19050" cy="215186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cxnSp>
        <p:nvCxnSpPr>
          <p:cNvPr id="191" name="Straight Arrow Connector 190"/>
          <p:cNvCxnSpPr/>
          <p:nvPr/>
        </p:nvCxnSpPr>
        <p:spPr bwMode="auto">
          <a:xfrm flipH="1">
            <a:off x="9132523" y="5121281"/>
            <a:ext cx="4095" cy="224621"/>
          </a:xfrm>
          <a:prstGeom prst="straightConnector1">
            <a:avLst/>
          </a:prstGeom>
          <a:solidFill>
            <a:schemeClr val="bg1"/>
          </a:solidFill>
          <a:ln w="25400" cap="flat" cmpd="sng" algn="ctr">
            <a:solidFill>
              <a:schemeClr val="bg2"/>
            </a:solidFill>
            <a:prstDash val="solid"/>
            <a:round/>
            <a:headEnd type="none" w="med" len="med"/>
            <a:tailEnd type="triangle"/>
          </a:ln>
          <a:effectLst/>
        </p:spPr>
      </p:cxnSp>
    </p:spTree>
    <p:extLst>
      <p:ext uri="{BB962C8B-B14F-4D97-AF65-F5344CB8AC3E}">
        <p14:creationId xmlns:p14="http://schemas.microsoft.com/office/powerpoint/2010/main" val="2415884584"/>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MCS Software Barrier Analysis</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r>
                  <a:rPr lang="en-US" dirty="0"/>
                  <a:t>Local spinning only</a:t>
                </a:r>
              </a:p>
              <a:p>
                <a:endParaRPr lang="en-US" dirty="0"/>
              </a:p>
              <a:p>
                <a14:m>
                  <m:oMath xmlns:m="http://schemas.openxmlformats.org/officeDocument/2006/math">
                    <m:r>
                      <a:rPr lang="en-US" i="1" dirty="0" smtClean="0">
                        <a:latin typeface="Cambria Math" panose="02040503050406030204" pitchFamily="18" charset="0"/>
                      </a:rPr>
                      <m:t>𝑂</m:t>
                    </m:r>
                    <m:r>
                      <a:rPr lang="en-US" i="1" dirty="0" smtClean="0">
                        <a:latin typeface="Cambria Math" panose="02040503050406030204" pitchFamily="18" charset="0"/>
                      </a:rPr>
                      <m:t>(</m:t>
                    </m:r>
                    <m:r>
                      <m:rPr>
                        <m:sty m:val="p"/>
                      </m:rPr>
                      <a:rPr lang="en-US" i="1" dirty="0" smtClean="0">
                        <a:latin typeface="Cambria Math" panose="02040503050406030204" pitchFamily="18" charset="0"/>
                      </a:rPr>
                      <m:t>log</m:t>
                    </m:r>
                    <m:r>
                      <a:rPr lang="en-US" i="1" dirty="0" smtClean="0">
                        <a:latin typeface="Cambria Math" panose="02040503050406030204" pitchFamily="18" charset="0"/>
                      </a:rPr>
                      <m:t>⁡</m:t>
                    </m:r>
                    <m:r>
                      <a:rPr lang="en-US" i="1" dirty="0" smtClean="0">
                        <a:latin typeface="Cambria Math" panose="02040503050406030204" pitchFamily="18" charset="0"/>
                      </a:rPr>
                      <m:t>𝑃</m:t>
                    </m:r>
                    <m:r>
                      <a:rPr lang="en-US" i="1" dirty="0" smtClean="0">
                        <a:latin typeface="Cambria Math" panose="02040503050406030204" pitchFamily="18" charset="0"/>
                      </a:rPr>
                      <m:t>)</m:t>
                    </m:r>
                  </m:oMath>
                </a14:m>
                <a:r>
                  <a:rPr lang="en-US" dirty="0"/>
                  <a:t> messages on critical path</a:t>
                </a:r>
              </a:p>
              <a:p>
                <a:endParaRPr lang="en-US" dirty="0"/>
              </a:p>
              <a:p>
                <a14:m>
                  <m:oMath xmlns:m="http://schemas.openxmlformats.org/officeDocument/2006/math">
                    <m:r>
                      <a:rPr lang="en-US" i="1" dirty="0" smtClean="0">
                        <a:latin typeface="Cambria Math" panose="02040503050406030204" pitchFamily="18" charset="0"/>
                      </a:rPr>
                      <m:t>𝑂</m:t>
                    </m:r>
                    <m:r>
                      <a:rPr lang="en-US" i="1" dirty="0" smtClean="0">
                        <a:latin typeface="Cambria Math" panose="02040503050406030204" pitchFamily="18" charset="0"/>
                      </a:rPr>
                      <m:t>(</m:t>
                    </m:r>
                    <m:r>
                      <a:rPr lang="en-US" i="1" dirty="0" smtClean="0">
                        <a:latin typeface="Cambria Math" panose="02040503050406030204" pitchFamily="18" charset="0"/>
                      </a:rPr>
                      <m:t>𝑃</m:t>
                    </m:r>
                    <m:r>
                      <a:rPr lang="en-US" i="1" dirty="0" smtClean="0">
                        <a:latin typeface="Cambria Math" panose="02040503050406030204" pitchFamily="18" charset="0"/>
                      </a:rPr>
                      <m:t>)</m:t>
                    </m:r>
                  </m:oMath>
                </a14:m>
                <a:r>
                  <a:rPr lang="en-US" dirty="0"/>
                  <a:t> space for P processors</a:t>
                </a:r>
              </a:p>
              <a:p>
                <a:endParaRPr lang="en-US" dirty="0"/>
              </a:p>
              <a:p>
                <a:r>
                  <a:rPr lang="en-US" dirty="0"/>
                  <a:t>Achieves theoretical minimum communication of </a:t>
                </a:r>
                <a14:m>
                  <m:oMath xmlns:m="http://schemas.openxmlformats.org/officeDocument/2006/math">
                    <m:r>
                      <a:rPr lang="en-US" i="1" dirty="0" smtClean="0">
                        <a:latin typeface="Cambria Math" panose="02040503050406030204" pitchFamily="18" charset="0"/>
                      </a:rPr>
                      <m:t>(2</m:t>
                    </m:r>
                    <m:r>
                      <a:rPr lang="en-US" i="1" dirty="0" smtClean="0">
                        <a:latin typeface="Cambria Math" panose="02040503050406030204" pitchFamily="18" charset="0"/>
                      </a:rPr>
                      <m:t>𝑃</m:t>
                    </m:r>
                    <m:r>
                      <a:rPr lang="en-US" i="1" dirty="0" smtClean="0">
                        <a:latin typeface="Cambria Math" panose="02040503050406030204" pitchFamily="18" charset="0"/>
                      </a:rPr>
                      <m:t> – 2)</m:t>
                    </m:r>
                  </m:oMath>
                </a14:m>
                <a:r>
                  <a:rPr lang="en-US" dirty="0"/>
                  <a:t> total messages</a:t>
                </a:r>
              </a:p>
              <a:p>
                <a:endParaRPr lang="en-US" dirty="0"/>
              </a:p>
              <a:p>
                <a:r>
                  <a:rPr lang="en-US" dirty="0"/>
                  <a:t>Only needs loads &amp; stores</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1515" t="-1407"/>
                </a:stretch>
              </a:blipFill>
            </p:spPr>
            <p:txBody>
              <a:bodyPr/>
              <a:lstStyle/>
              <a:p>
                <a:r>
                  <a:rPr lang="en-US">
                    <a:noFill/>
                  </a:rPr>
                  <a:t> </a:t>
                </a:r>
              </a:p>
            </p:txBody>
          </p:sp>
        </mc:Fallback>
      </mc:AlternateContent>
    </p:spTree>
    <p:extLst>
      <p:ext uri="{BB962C8B-B14F-4D97-AF65-F5344CB8AC3E}">
        <p14:creationId xmlns:p14="http://schemas.microsoft.com/office/powerpoint/2010/main" val="1150061396"/>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Review: Critical path</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r>
                  <a:rPr lang="en-US" dirty="0"/>
                  <a:t>All critical paths </a:t>
                </a:r>
                <a14:m>
                  <m:oMath xmlns:m="http://schemas.openxmlformats.org/officeDocument/2006/math">
                    <m:r>
                      <a:rPr lang="en-US" i="1" dirty="0" smtClean="0">
                        <a:latin typeface="Cambria Math" panose="02040503050406030204" pitchFamily="18" charset="0"/>
                      </a:rPr>
                      <m:t>𝑂</m:t>
                    </m:r>
                    <m:r>
                      <a:rPr lang="en-US" i="1" dirty="0" smtClean="0">
                        <a:latin typeface="Cambria Math" panose="02040503050406030204" pitchFamily="18" charset="0"/>
                      </a:rPr>
                      <m:t>(</m:t>
                    </m:r>
                    <m:r>
                      <m:rPr>
                        <m:sty m:val="p"/>
                      </m:rPr>
                      <a:rPr lang="en-US" i="1" dirty="0" smtClean="0">
                        <a:latin typeface="Cambria Math" panose="02040503050406030204" pitchFamily="18" charset="0"/>
                      </a:rPr>
                      <m:t>log</m:t>
                    </m:r>
                    <m:r>
                      <a:rPr lang="en-US" i="1" dirty="0" smtClean="0">
                        <a:latin typeface="Cambria Math" panose="02040503050406030204" pitchFamily="18" charset="0"/>
                      </a:rPr>
                      <m:t>⁡</m:t>
                    </m:r>
                    <m:r>
                      <a:rPr lang="en-US" i="1" dirty="0" smtClean="0">
                        <a:latin typeface="Cambria Math" panose="02040503050406030204" pitchFamily="18" charset="0"/>
                      </a:rPr>
                      <m:t>𝑃</m:t>
                    </m:r>
                    <m:r>
                      <a:rPr lang="en-US" i="1" dirty="0" smtClean="0">
                        <a:latin typeface="Cambria Math" panose="02040503050406030204" pitchFamily="18" charset="0"/>
                      </a:rPr>
                      <m:t>)</m:t>
                    </m:r>
                  </m:oMath>
                </a14:m>
                <a:r>
                  <a:rPr lang="en-US" dirty="0"/>
                  <a:t>, except centralized </a:t>
                </a:r>
                <a14:m>
                  <m:oMath xmlns:m="http://schemas.openxmlformats.org/officeDocument/2006/math">
                    <m:r>
                      <a:rPr lang="en-US" i="1" dirty="0" smtClean="0">
                        <a:latin typeface="Cambria Math" panose="02040503050406030204" pitchFamily="18" charset="0"/>
                      </a:rPr>
                      <m:t>𝑂</m:t>
                    </m:r>
                    <m:r>
                      <a:rPr lang="en-US" i="1" dirty="0" smtClean="0">
                        <a:latin typeface="Cambria Math" panose="02040503050406030204" pitchFamily="18" charset="0"/>
                      </a:rPr>
                      <m:t>(</m:t>
                    </m:r>
                    <m:r>
                      <a:rPr lang="en-US" i="1" dirty="0" smtClean="0">
                        <a:latin typeface="Cambria Math" panose="02040503050406030204" pitchFamily="18" charset="0"/>
                      </a:rPr>
                      <m:t>𝑃</m:t>
                    </m:r>
                    <m:r>
                      <a:rPr lang="en-US" i="1" dirty="0" smtClean="0">
                        <a:latin typeface="Cambria Math" panose="02040503050406030204" pitchFamily="18" charset="0"/>
                      </a:rPr>
                      <m:t>)</m:t>
                    </m:r>
                  </m:oMath>
                </a14:m>
                <a:endParaRPr lang="en-US" dirty="0"/>
              </a:p>
              <a:p>
                <a:endParaRPr lang="en-US" dirty="0"/>
              </a:p>
              <a:p>
                <a:r>
                  <a:rPr lang="en-US" dirty="0"/>
                  <a:t>But beware network contention!</a:t>
                </a:r>
              </a:p>
              <a:p>
                <a:r>
                  <a:rPr lang="en-US" dirty="0">
                    <a:sym typeface="Wingdings" panose="05000000000000000000" pitchFamily="2" charset="2"/>
                  </a:rPr>
                  <a:t> Linear factors dominate bus</a:t>
                </a:r>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606" t="-1407"/>
                </a:stretch>
              </a:blipFill>
            </p:spPr>
            <p:txBody>
              <a:bodyPr/>
              <a:lstStyle/>
              <a:p>
                <a:r>
                  <a:rPr lang="en-US">
                    <a:noFill/>
                  </a:rPr>
                  <a:t> </a:t>
                </a:r>
              </a:p>
            </p:txBody>
          </p:sp>
        </mc:Fallback>
      </mc:AlternateContent>
    </p:spTree>
    <p:extLst>
      <p:ext uri="{BB962C8B-B14F-4D97-AF65-F5344CB8AC3E}">
        <p14:creationId xmlns:p14="http://schemas.microsoft.com/office/powerpoint/2010/main" val="178563978"/>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normAutofit/>
          </a:bodyPr>
          <a:lstStyle/>
          <a:p>
            <a:r>
              <a:rPr lang="en-US" dirty="0"/>
              <a:t>Review: Network transactions</a:t>
            </a:r>
          </a:p>
        </p:txBody>
      </p:sp>
      <mc:AlternateContent xmlns:mc="http://schemas.openxmlformats.org/markup-compatibility/2006" xmlns:a14="http://schemas.microsoft.com/office/drawing/2010/main">
        <mc:Choice Requires="a14">
          <p:sp>
            <p:nvSpPr>
              <p:cNvPr id="27651" name="Rectangle 3"/>
              <p:cNvSpPr>
                <a:spLocks noGrp="1" noChangeArrowheads="1"/>
              </p:cNvSpPr>
              <p:nvPr>
                <p:ph idx="1"/>
              </p:nvPr>
            </p:nvSpPr>
            <p:spPr/>
            <p:txBody>
              <a:bodyPr/>
              <a:lstStyle/>
              <a:p>
                <a:r>
                  <a:rPr lang="en-US" dirty="0"/>
                  <a:t>Centralized, combining tree:</a:t>
                </a:r>
              </a:p>
              <a:p>
                <a:pPr lvl="1"/>
                <a14:m>
                  <m:oMath xmlns:m="http://schemas.openxmlformats.org/officeDocument/2006/math">
                    <m:r>
                      <a:rPr lang="en-US" i="1" dirty="0" smtClean="0">
                        <a:latin typeface="Cambria Math" panose="02040503050406030204" pitchFamily="18" charset="0"/>
                      </a:rPr>
                      <m:t>𝑂</m:t>
                    </m:r>
                    <m:r>
                      <a:rPr lang="en-US" i="1" dirty="0" smtClean="0">
                        <a:latin typeface="Cambria Math" panose="02040503050406030204" pitchFamily="18" charset="0"/>
                      </a:rPr>
                      <m:t>(</m:t>
                    </m:r>
                    <m:r>
                      <a:rPr lang="en-US" i="1" dirty="0" smtClean="0">
                        <a:latin typeface="Cambria Math" panose="02040503050406030204" pitchFamily="18" charset="0"/>
                      </a:rPr>
                      <m:t>𝑃</m:t>
                    </m:r>
                    <m:r>
                      <a:rPr lang="en-US" i="1" dirty="0" smtClean="0">
                        <a:latin typeface="Cambria Math" panose="02040503050406030204" pitchFamily="18" charset="0"/>
                      </a:rPr>
                      <m:t>)</m:t>
                    </m:r>
                  </m:oMath>
                </a14:m>
                <a:r>
                  <a:rPr lang="en-US" dirty="0"/>
                  <a:t> if broadcast and coherent caches;</a:t>
                </a:r>
              </a:p>
              <a:p>
                <a:pPr lvl="1"/>
                <a:r>
                  <a:rPr lang="en-US" dirty="0"/>
                  <a:t>unbounded otherwise</a:t>
                </a:r>
              </a:p>
              <a:p>
                <a:endParaRPr lang="en-US" dirty="0"/>
              </a:p>
              <a:p>
                <a:r>
                  <a:rPr lang="en-US" dirty="0"/>
                  <a:t>Dissemination:</a:t>
                </a:r>
              </a:p>
              <a:p>
                <a:pPr lvl="1"/>
                <a14:m>
                  <m:oMath xmlns:m="http://schemas.openxmlformats.org/officeDocument/2006/math">
                    <m:r>
                      <a:rPr lang="en-US" i="1" dirty="0" smtClean="0">
                        <a:latin typeface="Cambria Math" panose="02040503050406030204" pitchFamily="18" charset="0"/>
                      </a:rPr>
                      <m:t>𝑂</m:t>
                    </m:r>
                    <m:r>
                      <a:rPr lang="en-US" i="1" dirty="0" smtClean="0">
                        <a:latin typeface="Cambria Math" panose="02040503050406030204" pitchFamily="18" charset="0"/>
                      </a:rPr>
                      <m:t>(</m:t>
                    </m:r>
                    <m:r>
                      <a:rPr lang="en-US" i="1" dirty="0" smtClean="0">
                        <a:latin typeface="Cambria Math" panose="02040503050406030204" pitchFamily="18" charset="0"/>
                      </a:rPr>
                      <m:t>𝑃</m:t>
                    </m:r>
                    <m:r>
                      <a:rPr lang="en-US" i="1" dirty="0" smtClean="0">
                        <a:latin typeface="Cambria Math" panose="02040503050406030204" pitchFamily="18" charset="0"/>
                      </a:rPr>
                      <m:t> </m:t>
                    </m:r>
                    <m:r>
                      <m:rPr>
                        <m:sty m:val="p"/>
                      </m:rPr>
                      <a:rPr lang="en-US" i="1" dirty="0" smtClean="0">
                        <a:latin typeface="Cambria Math" panose="02040503050406030204" pitchFamily="18" charset="0"/>
                      </a:rPr>
                      <m:t>log</m:t>
                    </m:r>
                    <m:r>
                      <a:rPr lang="en-US" i="1" dirty="0" smtClean="0">
                        <a:latin typeface="Cambria Math" panose="02040503050406030204" pitchFamily="18" charset="0"/>
                      </a:rPr>
                      <m:t>⁡</m:t>
                    </m:r>
                    <m:r>
                      <a:rPr lang="en-US" i="1" dirty="0" smtClean="0">
                        <a:latin typeface="Cambria Math" panose="02040503050406030204" pitchFamily="18" charset="0"/>
                      </a:rPr>
                      <m:t>𝑃</m:t>
                    </m:r>
                    <m:r>
                      <a:rPr lang="en-US" i="1" dirty="0" smtClean="0">
                        <a:latin typeface="Cambria Math" panose="02040503050406030204" pitchFamily="18" charset="0"/>
                      </a:rPr>
                      <m:t>)</m:t>
                    </m:r>
                  </m:oMath>
                </a14:m>
                <a:endParaRPr lang="en-US" dirty="0"/>
              </a:p>
              <a:p>
                <a:endParaRPr lang="en-US" dirty="0"/>
              </a:p>
              <a:p>
                <a:r>
                  <a:rPr lang="en-US" dirty="0"/>
                  <a:t>Tournament, MCS:</a:t>
                </a:r>
              </a:p>
              <a:p>
                <a:pPr lvl="1"/>
                <a14:m>
                  <m:oMath xmlns:m="http://schemas.openxmlformats.org/officeDocument/2006/math">
                    <m:r>
                      <a:rPr lang="en-US" i="1" dirty="0" smtClean="0">
                        <a:latin typeface="Cambria Math" panose="02040503050406030204" pitchFamily="18" charset="0"/>
                      </a:rPr>
                      <m:t>𝑂</m:t>
                    </m:r>
                    <m:r>
                      <a:rPr lang="en-US" i="1" dirty="0" smtClean="0">
                        <a:latin typeface="Cambria Math" panose="02040503050406030204" pitchFamily="18" charset="0"/>
                      </a:rPr>
                      <m:t>(</m:t>
                    </m:r>
                    <m:r>
                      <a:rPr lang="en-US" i="1" dirty="0" smtClean="0">
                        <a:latin typeface="Cambria Math" panose="02040503050406030204" pitchFamily="18" charset="0"/>
                      </a:rPr>
                      <m:t>𝑃</m:t>
                    </m:r>
                    <m:r>
                      <a:rPr lang="en-US" i="1" dirty="0" smtClean="0">
                        <a:latin typeface="Cambria Math" panose="02040503050406030204" pitchFamily="18" charset="0"/>
                      </a:rPr>
                      <m:t>)</m:t>
                    </m:r>
                  </m:oMath>
                </a14:m>
                <a:endParaRPr lang="en-US" dirty="0"/>
              </a:p>
            </p:txBody>
          </p:sp>
        </mc:Choice>
        <mc:Fallback xmlns="">
          <p:sp>
            <p:nvSpPr>
              <p:cNvPr id="27651" name="Rectangle 3"/>
              <p:cNvSpPr>
                <a:spLocks noGrp="1" noRot="1" noChangeAspect="1" noMove="1" noResize="1" noEditPoints="1" noAdjustHandles="1" noChangeArrowheads="1" noChangeShapeType="1" noTextEdit="1"/>
              </p:cNvSpPr>
              <p:nvPr>
                <p:ph idx="1"/>
              </p:nvPr>
            </p:nvSpPr>
            <p:spPr>
              <a:blipFill>
                <a:blip r:embed="rId3"/>
                <a:stretch>
                  <a:fillRect l="-606" t="-1407"/>
                </a:stretch>
              </a:blipFill>
            </p:spPr>
            <p:txBody>
              <a:bodyPr/>
              <a:lstStyle/>
              <a:p>
                <a:r>
                  <a:rPr lang="en-US">
                    <a:noFill/>
                  </a:rPr>
                  <a:t> </a:t>
                </a:r>
              </a:p>
            </p:txBody>
          </p:sp>
        </mc:Fallback>
      </mc:AlternateContent>
    </p:spTree>
    <p:extLst>
      <p:ext uri="{BB962C8B-B14F-4D97-AF65-F5344CB8AC3E}">
        <p14:creationId xmlns:p14="http://schemas.microsoft.com/office/powerpoint/2010/main" val="1154447761"/>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normAutofit/>
          </a:bodyPr>
          <a:lstStyle/>
          <a:p>
            <a:r>
              <a:rPr lang="en-US" dirty="0"/>
              <a:t>Review: Storage requirements</a:t>
            </a:r>
          </a:p>
        </p:txBody>
      </p:sp>
      <mc:AlternateContent xmlns:mc="http://schemas.openxmlformats.org/markup-compatibility/2006" xmlns:a14="http://schemas.microsoft.com/office/drawing/2010/main">
        <mc:Choice Requires="a14">
          <p:sp>
            <p:nvSpPr>
              <p:cNvPr id="26627" name="Rectangle 3"/>
              <p:cNvSpPr>
                <a:spLocks noGrp="1" noChangeArrowheads="1"/>
              </p:cNvSpPr>
              <p:nvPr>
                <p:ph idx="1"/>
              </p:nvPr>
            </p:nvSpPr>
            <p:spPr/>
            <p:txBody>
              <a:bodyPr>
                <a:normAutofit/>
              </a:bodyPr>
              <a:lstStyle/>
              <a:p>
                <a:r>
                  <a:rPr lang="en-US" sz="2400" dirty="0"/>
                  <a:t>Centralized:</a:t>
                </a:r>
              </a:p>
              <a:p>
                <a:pPr lvl="1"/>
                <a14:m>
                  <m:oMath xmlns:m="http://schemas.openxmlformats.org/officeDocument/2006/math">
                    <m:r>
                      <a:rPr lang="en-US" sz="2000" i="1" dirty="0" smtClean="0">
                        <a:latin typeface="Cambria Math" panose="02040503050406030204" pitchFamily="18" charset="0"/>
                      </a:rPr>
                      <m:t>𝑂</m:t>
                    </m:r>
                    <m:r>
                      <a:rPr lang="en-US" sz="2000" i="1" dirty="0" smtClean="0">
                        <a:latin typeface="Cambria Math" panose="02040503050406030204" pitchFamily="18" charset="0"/>
                      </a:rPr>
                      <m:t>(1)</m:t>
                    </m:r>
                  </m:oMath>
                </a14:m>
                <a:endParaRPr lang="en-US" sz="2000" dirty="0"/>
              </a:p>
              <a:p>
                <a:endParaRPr lang="en-US" sz="2400" dirty="0"/>
              </a:p>
              <a:p>
                <a:r>
                  <a:rPr lang="en-US" sz="2400" dirty="0"/>
                  <a:t>MCS, combining tree:</a:t>
                </a:r>
              </a:p>
              <a:p>
                <a:pPr lvl="1"/>
                <a14:m>
                  <m:oMath xmlns:m="http://schemas.openxmlformats.org/officeDocument/2006/math">
                    <m:r>
                      <a:rPr lang="en-US" sz="2000" i="1" dirty="0" smtClean="0">
                        <a:latin typeface="Cambria Math" panose="02040503050406030204" pitchFamily="18" charset="0"/>
                      </a:rPr>
                      <m:t>𝑂</m:t>
                    </m:r>
                    <m:r>
                      <a:rPr lang="en-US" sz="2000" i="1" dirty="0" smtClean="0">
                        <a:latin typeface="Cambria Math" panose="02040503050406030204" pitchFamily="18" charset="0"/>
                      </a:rPr>
                      <m:t>(</m:t>
                    </m:r>
                    <m:r>
                      <a:rPr lang="en-US" sz="2000" i="1" dirty="0" smtClean="0">
                        <a:latin typeface="Cambria Math" panose="02040503050406030204" pitchFamily="18" charset="0"/>
                      </a:rPr>
                      <m:t>𝑃</m:t>
                    </m:r>
                    <m:r>
                      <a:rPr lang="en-US" sz="2000" i="1" dirty="0" smtClean="0">
                        <a:latin typeface="Cambria Math" panose="02040503050406030204" pitchFamily="18" charset="0"/>
                      </a:rPr>
                      <m:t>)</m:t>
                    </m:r>
                  </m:oMath>
                </a14:m>
                <a:endParaRPr lang="en-US" sz="2000" dirty="0"/>
              </a:p>
              <a:p>
                <a:endParaRPr lang="en-US" sz="2400" dirty="0"/>
              </a:p>
              <a:p>
                <a:r>
                  <a:rPr lang="en-US" sz="2400" dirty="0"/>
                  <a:t>Dissemination, Tournament:</a:t>
                </a:r>
              </a:p>
              <a:p>
                <a:pPr lvl="1"/>
                <a14:m>
                  <m:oMath xmlns:m="http://schemas.openxmlformats.org/officeDocument/2006/math">
                    <m:r>
                      <a:rPr lang="en-US" sz="2000" i="1" dirty="0" smtClean="0">
                        <a:latin typeface="Cambria Math" panose="02040503050406030204" pitchFamily="18" charset="0"/>
                      </a:rPr>
                      <m:t>𝑂</m:t>
                    </m:r>
                    <m:r>
                      <a:rPr lang="en-US" sz="2000" i="1" dirty="0" smtClean="0">
                        <a:latin typeface="Cambria Math" panose="02040503050406030204" pitchFamily="18" charset="0"/>
                      </a:rPr>
                      <m:t>(</m:t>
                    </m:r>
                    <m:r>
                      <a:rPr lang="en-US" sz="2000" i="1" dirty="0" smtClean="0">
                        <a:latin typeface="Cambria Math" panose="02040503050406030204" pitchFamily="18" charset="0"/>
                      </a:rPr>
                      <m:t>𝑃</m:t>
                    </m:r>
                    <m:r>
                      <a:rPr lang="en-US" sz="2000" i="1" dirty="0" smtClean="0">
                        <a:latin typeface="Cambria Math" panose="02040503050406030204" pitchFamily="18" charset="0"/>
                      </a:rPr>
                      <m:t> </m:t>
                    </m:r>
                    <m:r>
                      <m:rPr>
                        <m:sty m:val="p"/>
                      </m:rPr>
                      <a:rPr lang="en-US" sz="2000" i="1" dirty="0" smtClean="0">
                        <a:latin typeface="Cambria Math" panose="02040503050406030204" pitchFamily="18" charset="0"/>
                      </a:rPr>
                      <m:t>log</m:t>
                    </m:r>
                    <m:r>
                      <a:rPr lang="en-US" sz="2000" i="1" dirty="0" smtClean="0">
                        <a:latin typeface="Cambria Math" panose="02040503050406030204" pitchFamily="18" charset="0"/>
                      </a:rPr>
                      <m:t>⁡</m:t>
                    </m:r>
                    <m:r>
                      <a:rPr lang="en-US" sz="2000" i="1" dirty="0" smtClean="0">
                        <a:latin typeface="Cambria Math" panose="02040503050406030204" pitchFamily="18" charset="0"/>
                      </a:rPr>
                      <m:t>𝑃</m:t>
                    </m:r>
                    <m:r>
                      <a:rPr lang="en-US" sz="2000" i="1" dirty="0" smtClean="0">
                        <a:latin typeface="Cambria Math" panose="02040503050406030204" pitchFamily="18" charset="0"/>
                      </a:rPr>
                      <m:t>)</m:t>
                    </m:r>
                  </m:oMath>
                </a14:m>
                <a:endParaRPr lang="en-US" sz="2000" dirty="0"/>
              </a:p>
            </p:txBody>
          </p:sp>
        </mc:Choice>
        <mc:Fallback xmlns="">
          <p:sp>
            <p:nvSpPr>
              <p:cNvPr id="26627" name="Rectangle 3"/>
              <p:cNvSpPr>
                <a:spLocks noGrp="1" noRot="1" noChangeAspect="1" noMove="1" noResize="1" noEditPoints="1" noAdjustHandles="1" noChangeArrowheads="1" noChangeShapeType="1" noTextEdit="1"/>
              </p:cNvSpPr>
              <p:nvPr>
                <p:ph idx="1"/>
              </p:nvPr>
            </p:nvSpPr>
            <p:spPr>
              <a:blipFill>
                <a:blip r:embed="rId3"/>
                <a:stretch>
                  <a:fillRect l="-909" t="-1790"/>
                </a:stretch>
              </a:blipFill>
            </p:spPr>
            <p:txBody>
              <a:bodyPr/>
              <a:lstStyle/>
              <a:p>
                <a:r>
                  <a:rPr lang="en-US">
                    <a:noFill/>
                  </a:rPr>
                  <a:t> </a:t>
                </a:r>
              </a:p>
            </p:txBody>
          </p:sp>
        </mc:Fallback>
      </mc:AlternateContent>
    </p:spTree>
    <p:extLst>
      <p:ext uri="{BB962C8B-B14F-4D97-AF65-F5344CB8AC3E}">
        <p14:creationId xmlns:p14="http://schemas.microsoft.com/office/powerpoint/2010/main" val="2250503981"/>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1026"/>
          <p:cNvSpPr>
            <a:spLocks noGrp="1" noChangeArrowheads="1"/>
          </p:cNvSpPr>
          <p:nvPr>
            <p:ph type="title"/>
          </p:nvPr>
        </p:nvSpPr>
        <p:spPr/>
        <p:txBody>
          <a:bodyPr>
            <a:normAutofit/>
          </a:bodyPr>
          <a:lstStyle/>
          <a:p>
            <a:r>
              <a:rPr lang="en-US" dirty="0"/>
              <a:t>Review: Primitives Needed</a:t>
            </a:r>
          </a:p>
        </p:txBody>
      </p:sp>
      <p:sp>
        <p:nvSpPr>
          <p:cNvPr id="29699" name="Rectangle 1027"/>
          <p:cNvSpPr>
            <a:spLocks noGrp="1" noChangeArrowheads="1"/>
          </p:cNvSpPr>
          <p:nvPr>
            <p:ph idx="1"/>
          </p:nvPr>
        </p:nvSpPr>
        <p:spPr/>
        <p:txBody>
          <a:bodyPr/>
          <a:lstStyle/>
          <a:p>
            <a:r>
              <a:rPr lang="en-US" dirty="0"/>
              <a:t>Centralized and software combining tree:</a:t>
            </a:r>
          </a:p>
          <a:p>
            <a:pPr lvl="1"/>
            <a:r>
              <a:rPr lang="en-US" dirty="0"/>
              <a:t>atomic increment / atomic decrement</a:t>
            </a:r>
          </a:p>
          <a:p>
            <a:pPr lvl="1"/>
            <a:endParaRPr lang="en-US" dirty="0"/>
          </a:p>
          <a:p>
            <a:r>
              <a:rPr lang="en-US" dirty="0"/>
              <a:t>Others (dissemination, tournament, MCS):</a:t>
            </a:r>
          </a:p>
          <a:p>
            <a:pPr lvl="1"/>
            <a:r>
              <a:rPr lang="en-US" dirty="0"/>
              <a:t>atomic read</a:t>
            </a:r>
          </a:p>
          <a:p>
            <a:pPr lvl="1"/>
            <a:r>
              <a:rPr lang="en-US" dirty="0"/>
              <a:t>atomic write</a:t>
            </a:r>
          </a:p>
        </p:txBody>
      </p:sp>
    </p:spTree>
    <p:extLst>
      <p:ext uri="{BB962C8B-B14F-4D97-AF65-F5344CB8AC3E}">
        <p14:creationId xmlns:p14="http://schemas.microsoft.com/office/powerpoint/2010/main" val="1840417244"/>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Rectangle 3"/>
          <p:cNvSpPr>
            <a:spLocks noGrp="1" noChangeArrowheads="1"/>
          </p:cNvSpPr>
          <p:nvPr>
            <p:ph idx="1"/>
          </p:nvPr>
        </p:nvSpPr>
        <p:spPr/>
        <p:txBody>
          <a:bodyPr>
            <a:normAutofit/>
          </a:bodyPr>
          <a:lstStyle/>
          <a:p>
            <a:r>
              <a:rPr lang="en-US" dirty="0"/>
              <a:t>Without broadcast on distributed memory:</a:t>
            </a:r>
          </a:p>
          <a:p>
            <a:pPr lvl="1"/>
            <a:r>
              <a:rPr lang="en-US" sz="2000" i="1" dirty="0"/>
              <a:t>Dissemination</a:t>
            </a:r>
            <a:endParaRPr lang="en-US" sz="2000" dirty="0"/>
          </a:p>
          <a:p>
            <a:pPr lvl="1"/>
            <a:r>
              <a:rPr lang="en-US" sz="2000" dirty="0"/>
              <a:t>MCS is good, only critical path length is about 1.5X longer (for wakeup tree)</a:t>
            </a:r>
          </a:p>
          <a:p>
            <a:pPr lvl="1"/>
            <a:r>
              <a:rPr lang="en-US" sz="2000" dirty="0"/>
              <a:t>MCS has somewhat better network load and space requirements</a:t>
            </a:r>
          </a:p>
          <a:p>
            <a:endParaRPr lang="en-US" dirty="0"/>
          </a:p>
          <a:p>
            <a:r>
              <a:rPr lang="en-US" dirty="0"/>
              <a:t>Cache coherence with broadcast (e.g., a bus):</a:t>
            </a:r>
          </a:p>
          <a:p>
            <a:pPr lvl="1"/>
            <a:r>
              <a:rPr lang="en-US" sz="2000" i="1" dirty="0"/>
              <a:t>MCS with flag wakeup</a:t>
            </a:r>
            <a:endParaRPr lang="en-US" sz="2000" dirty="0"/>
          </a:p>
          <a:p>
            <a:pPr lvl="1"/>
            <a:r>
              <a:rPr lang="en-US" sz="2000" dirty="0"/>
              <a:t>But centralized is best for modest numbers of processors</a:t>
            </a:r>
          </a:p>
          <a:p>
            <a:endParaRPr lang="en-US" dirty="0"/>
          </a:p>
          <a:p>
            <a:r>
              <a:rPr lang="en-US" dirty="0"/>
              <a:t>Big advantage of </a:t>
            </a:r>
            <a:r>
              <a:rPr lang="en-US" i="1" dirty="0"/>
              <a:t>centralized</a:t>
            </a:r>
            <a:r>
              <a:rPr lang="en-US" dirty="0"/>
              <a:t> barrier:</a:t>
            </a:r>
          </a:p>
          <a:p>
            <a:pPr lvl="1"/>
            <a:r>
              <a:rPr lang="en-US" sz="2000" dirty="0"/>
              <a:t>Adapts to changing number of processors across barrier calls</a:t>
            </a:r>
          </a:p>
        </p:txBody>
      </p:sp>
      <p:sp>
        <p:nvSpPr>
          <p:cNvPr id="3" name="Title 2">
            <a:extLst>
              <a:ext uri="{FF2B5EF4-FFF2-40B4-BE49-F238E27FC236}">
                <a16:creationId xmlns:a16="http://schemas.microsoft.com/office/drawing/2014/main" id="{B6825232-4373-4496-B440-9869AD93AC26}"/>
              </a:ext>
            </a:extLst>
          </p:cNvPr>
          <p:cNvSpPr>
            <a:spLocks noGrp="1"/>
          </p:cNvSpPr>
          <p:nvPr>
            <p:ph type="title"/>
          </p:nvPr>
        </p:nvSpPr>
        <p:spPr/>
        <p:txBody>
          <a:bodyPr/>
          <a:lstStyle/>
          <a:p>
            <a:r>
              <a:rPr lang="en-US" dirty="0"/>
              <a:t>Barrier recommendations</a:t>
            </a:r>
          </a:p>
        </p:txBody>
      </p:sp>
    </p:spTree>
    <p:extLst>
      <p:ext uri="{BB962C8B-B14F-4D97-AF65-F5344CB8AC3E}">
        <p14:creationId xmlns:p14="http://schemas.microsoft.com/office/powerpoint/2010/main" val="3163308745"/>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Synchronization Summary</a:t>
            </a:r>
          </a:p>
        </p:txBody>
      </p:sp>
      <p:sp>
        <p:nvSpPr>
          <p:cNvPr id="5" name="Content Placeholder 4">
            <a:extLst>
              <a:ext uri="{FF2B5EF4-FFF2-40B4-BE49-F238E27FC236}">
                <a16:creationId xmlns:a16="http://schemas.microsoft.com/office/drawing/2014/main" id="{AB0004A7-A7FA-4642-8D70-AC333DD42BDC}"/>
              </a:ext>
            </a:extLst>
          </p:cNvPr>
          <p:cNvSpPr>
            <a:spLocks noGrp="1"/>
          </p:cNvSpPr>
          <p:nvPr>
            <p:ph idx="1"/>
          </p:nvPr>
        </p:nvSpPr>
        <p:spPr/>
        <p:txBody>
          <a:bodyPr>
            <a:normAutofit lnSpcReduction="10000"/>
          </a:bodyPr>
          <a:lstStyle/>
          <a:p>
            <a:r>
              <a:rPr lang="en-US" dirty="0"/>
              <a:t>Required for concurrent programs</a:t>
            </a:r>
          </a:p>
          <a:p>
            <a:pPr lvl="1"/>
            <a:r>
              <a:rPr lang="en-US" dirty="0"/>
              <a:t>mutual exclusion</a:t>
            </a:r>
          </a:p>
          <a:p>
            <a:pPr lvl="1"/>
            <a:r>
              <a:rPr lang="en-US" dirty="0"/>
              <a:t>producer-consumer</a:t>
            </a:r>
          </a:p>
          <a:p>
            <a:pPr lvl="1"/>
            <a:r>
              <a:rPr lang="en-US" dirty="0"/>
              <a:t>barrier</a:t>
            </a:r>
          </a:p>
          <a:p>
            <a:endParaRPr lang="en-US" dirty="0"/>
          </a:p>
          <a:p>
            <a:r>
              <a:rPr lang="en-US" dirty="0"/>
              <a:t>Hardware support</a:t>
            </a:r>
          </a:p>
          <a:p>
            <a:pPr lvl="1"/>
            <a:r>
              <a:rPr lang="en-US" dirty="0"/>
              <a:t>ISA</a:t>
            </a:r>
          </a:p>
          <a:p>
            <a:pPr lvl="1"/>
            <a:r>
              <a:rPr lang="en-US" dirty="0"/>
              <a:t>Cache</a:t>
            </a:r>
          </a:p>
          <a:p>
            <a:pPr lvl="1"/>
            <a:r>
              <a:rPr lang="en-US" dirty="0"/>
              <a:t>Memory</a:t>
            </a:r>
          </a:p>
          <a:p>
            <a:endParaRPr lang="en-US" dirty="0"/>
          </a:p>
          <a:p>
            <a:r>
              <a:rPr lang="en-US" dirty="0"/>
              <a:t>Complex interactions</a:t>
            </a:r>
          </a:p>
          <a:p>
            <a:pPr lvl="1"/>
            <a:r>
              <a:rPr lang="en-US" dirty="0"/>
              <a:t>Scalability, Efficiency, Indirect effects</a:t>
            </a:r>
          </a:p>
          <a:p>
            <a:pPr lvl="1"/>
            <a:r>
              <a:rPr lang="en-US" dirty="0"/>
              <a:t>What about message passing?</a:t>
            </a:r>
          </a:p>
          <a:p>
            <a:endParaRPr lang="en-US" dirty="0"/>
          </a:p>
        </p:txBody>
      </p:sp>
    </p:spTree>
    <p:extLst>
      <p:ext uri="{BB962C8B-B14F-4D97-AF65-F5344CB8AC3E}">
        <p14:creationId xmlns:p14="http://schemas.microsoft.com/office/powerpoint/2010/main" val="1014070694"/>
      </p:ext>
    </p:extLst>
  </p:cSld>
  <p:clrMapOvr>
    <a:masterClrMapping/>
  </p:clrMapOvr>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02006FA4-1611-4B07-AF7F-85CF6D20EB3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16552</TotalTime>
  <Words>3884</Words>
  <Application>Microsoft Office PowerPoint</Application>
  <PresentationFormat>Widescreen</PresentationFormat>
  <Paragraphs>990</Paragraphs>
  <Slides>98</Slides>
  <Notes>34</Notes>
  <HiddenSlides>1</HiddenSlides>
  <MMClips>0</MMClips>
  <ScaleCrop>false</ScaleCrop>
  <HeadingPairs>
    <vt:vector size="6" baseType="variant">
      <vt:variant>
        <vt:lpstr>Fonts Used</vt:lpstr>
      </vt:variant>
      <vt:variant>
        <vt:i4>13</vt:i4>
      </vt:variant>
      <vt:variant>
        <vt:lpstr>Theme</vt:lpstr>
      </vt:variant>
      <vt:variant>
        <vt:i4>1</vt:i4>
      </vt:variant>
      <vt:variant>
        <vt:lpstr>Slide Titles</vt:lpstr>
      </vt:variant>
      <vt:variant>
        <vt:i4>98</vt:i4>
      </vt:variant>
    </vt:vector>
  </HeadingPairs>
  <TitlesOfParts>
    <vt:vector size="112" baseType="lpstr">
      <vt:lpstr>ＭＳ Ｐゴシック</vt:lpstr>
      <vt:lpstr>Arial</vt:lpstr>
      <vt:lpstr>Calibri</vt:lpstr>
      <vt:lpstr>Calibri Light</vt:lpstr>
      <vt:lpstr>Cambria Math</vt:lpstr>
      <vt:lpstr>Comic Sans MS</vt:lpstr>
      <vt:lpstr>Courier</vt:lpstr>
      <vt:lpstr>Courier New</vt:lpstr>
      <vt:lpstr>Monotype Sorts</vt:lpstr>
      <vt:lpstr>Symbol</vt:lpstr>
      <vt:lpstr>Times New Roman</vt:lpstr>
      <vt:lpstr>Verdana</vt:lpstr>
      <vt:lpstr>Wingdings</vt:lpstr>
      <vt:lpstr>Retrospect</vt:lpstr>
      <vt:lpstr>Synchronization</vt:lpstr>
      <vt:lpstr>Types of Synchronization</vt:lpstr>
      <vt:lpstr>Simple Producer-Consumer Example</vt:lpstr>
      <vt:lpstr>Sequential Consistency A Memory Model</vt:lpstr>
      <vt:lpstr>Simple Producer-Consumer Example</vt:lpstr>
      <vt:lpstr>Implementing SC in hardware</vt:lpstr>
      <vt:lpstr>Software reorders too!</vt:lpstr>
      <vt:lpstr>Relaxed memory models</vt:lpstr>
      <vt:lpstr>Fences in producer-consumer</vt:lpstr>
      <vt:lpstr>Simple mutual-exclusion example</vt:lpstr>
      <vt:lpstr>MutEx with LD/ST in SC</vt:lpstr>
      <vt:lpstr>MutEx with LD/ST in SC (2nd attempt)</vt:lpstr>
      <vt:lpstr>A Protocol for Mutual Exclusion (+ SC) T. Dekker, 1966</vt:lpstr>
      <vt:lpstr>Components of Mutual Exclusion</vt:lpstr>
      <vt:lpstr>Busy Waiting vs. Blocking</vt:lpstr>
      <vt:lpstr>Need atomic primitive!</vt:lpstr>
      <vt:lpstr>Mutual Exclusion with Atomic Swap</vt:lpstr>
      <vt:lpstr>Mutual Exclusion with Relaxed Consistency</vt:lpstr>
      <vt:lpstr>Mutual Exclusion with Atomic Swap</vt:lpstr>
      <vt:lpstr>Mutual Exclusion with Test &amp; Set</vt:lpstr>
      <vt:lpstr>Load-linked / store-conditional</vt:lpstr>
      <vt:lpstr>Mutual Exclusion with LL/SC</vt:lpstr>
      <vt:lpstr>Implementing fetch&amp;op with LL/SC</vt:lpstr>
      <vt:lpstr>Implementing Atomics</vt:lpstr>
      <vt:lpstr>Implementing LL/SC</vt:lpstr>
      <vt:lpstr>How to Evaluate?</vt:lpstr>
      <vt:lpstr>T&amp;S Lock Performance</vt:lpstr>
      <vt:lpstr>Evaluation of Test&amp;Set based lock</vt:lpstr>
      <vt:lpstr>Test and Test&amp;Set</vt:lpstr>
      <vt:lpstr>Test&amp;Set with Backoff</vt:lpstr>
      <vt:lpstr>T&amp;S Lock Performance</vt:lpstr>
      <vt:lpstr>Test&amp;Set with Update</vt:lpstr>
      <vt:lpstr>Ticket Lock (fetch&amp;incr based)</vt:lpstr>
      <vt:lpstr>Array-Based Queueing Locks</vt:lpstr>
      <vt:lpstr>List-Base Queueing Locks (MCS)</vt:lpstr>
      <vt:lpstr>Barriers</vt:lpstr>
      <vt:lpstr>Barrier</vt:lpstr>
      <vt:lpstr>Barriers</vt:lpstr>
      <vt:lpstr>Barrier Criteria</vt:lpstr>
      <vt:lpstr>Critical Path Length</vt:lpstr>
      <vt:lpstr>Centralized Barrier</vt:lpstr>
      <vt:lpstr>Centralized Barrier – 1st attempt</vt:lpstr>
      <vt:lpstr>Centralized Barrier</vt:lpstr>
      <vt:lpstr>Centralized Barrier – 2nd attempt</vt:lpstr>
      <vt:lpstr>Centralized Barrier</vt:lpstr>
      <vt:lpstr>Centralized Barrier – Final version</vt:lpstr>
      <vt:lpstr>Centralized Barrier Analysis</vt:lpstr>
      <vt:lpstr>Software Combining-Tree Barrier</vt:lpstr>
      <vt:lpstr>Combining Barrier – Why binary?</vt:lpstr>
      <vt:lpstr>Software Combining-Tree Analysis</vt:lpstr>
      <vt:lpstr>Dissemination Barrier</vt:lpstr>
      <vt:lpstr>Dissemination Barrier with P=5</vt:lpstr>
      <vt:lpstr>Dissemination Barrier with P=5</vt:lpstr>
      <vt:lpstr>Dissemination Barrier with P=5</vt:lpstr>
      <vt:lpstr>Dissemination Barrier with P=5</vt:lpstr>
      <vt:lpstr>Dissemination Barrier with P=5</vt:lpstr>
      <vt:lpstr>Dissemination Barrier with P=5</vt:lpstr>
      <vt:lpstr>Dissemination Barrier with P=5</vt:lpstr>
      <vt:lpstr>Why Dissemination Barriers Work</vt:lpstr>
      <vt:lpstr>Why Dissemination Barriers Work</vt:lpstr>
      <vt:lpstr>Dissemination Implementation #1</vt:lpstr>
      <vt:lpstr>Dissemination Implementation #2</vt:lpstr>
      <vt:lpstr>Sense Reversal in Dissemination</vt:lpstr>
      <vt:lpstr>Dissemination Implementation #3</vt:lpstr>
      <vt:lpstr>Dissemination Barrier Analysis</vt:lpstr>
      <vt:lpstr>Minimum Barrier Traffic</vt:lpstr>
      <vt:lpstr>Tournament Barrier</vt:lpstr>
      <vt:lpstr>Tournament Barrier with P=8</vt:lpstr>
      <vt:lpstr>Tournament Barrier with P=8</vt:lpstr>
      <vt:lpstr>Tournament Barrier with P=8</vt:lpstr>
      <vt:lpstr>Tournament Barrier with P=8</vt:lpstr>
      <vt:lpstr>Tournament Barrier with P=8</vt:lpstr>
      <vt:lpstr>Tournament Barrier with P=8</vt:lpstr>
      <vt:lpstr>Tournament Barrier with P=8</vt:lpstr>
      <vt:lpstr>Tournament Barrier with P=8</vt:lpstr>
      <vt:lpstr>Tournament Barrier with P=8</vt:lpstr>
      <vt:lpstr>Tournament Barrier with P=8</vt:lpstr>
      <vt:lpstr>Why Tournament Barrier Works</vt:lpstr>
      <vt:lpstr>Depth == First 1 in Thread ID</vt:lpstr>
      <vt:lpstr>Tournament Barrier Implementation</vt:lpstr>
      <vt:lpstr>Tournament Barrier Analysis</vt:lpstr>
      <vt:lpstr>MCS Software Barrier</vt:lpstr>
      <vt:lpstr>MCS Barrier with P=7</vt:lpstr>
      <vt:lpstr>MCS Barrier with P=7</vt:lpstr>
      <vt:lpstr>MCS Barrier with P=7</vt:lpstr>
      <vt:lpstr>MCS Barrier with P=7</vt:lpstr>
      <vt:lpstr>MCS Barrier with P=7</vt:lpstr>
      <vt:lpstr>MCS Barrier with P=7</vt:lpstr>
      <vt:lpstr>MCS Barrier with P=7</vt:lpstr>
      <vt:lpstr>MCS Barrier with P=7</vt:lpstr>
      <vt:lpstr>MCS Barrier with P=7</vt:lpstr>
      <vt:lpstr>MCS Software Barrier Analysis</vt:lpstr>
      <vt:lpstr>Review: Critical path</vt:lpstr>
      <vt:lpstr>Review: Network transactions</vt:lpstr>
      <vt:lpstr>Review: Storage requirements</vt:lpstr>
      <vt:lpstr>Review: Primitives Needed</vt:lpstr>
      <vt:lpstr>Barrier recommendations</vt:lpstr>
      <vt:lpstr>Synchronization Summary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Overview of 15-740</dc:title>
  <dc:creator>beckmann</dc:creator>
  <cp:lastModifiedBy>beckmann</cp:lastModifiedBy>
  <cp:revision>47</cp:revision>
  <dcterms:created xsi:type="dcterms:W3CDTF">2018-01-15T02:07:25Z</dcterms:created>
  <dcterms:modified xsi:type="dcterms:W3CDTF">2018-03-05T23:01:00Z</dcterms:modified>
</cp:coreProperties>
</file>