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0"/>
  </p:notesMasterIdLst>
  <p:sldIdLst>
    <p:sldId id="256" r:id="rId2"/>
    <p:sldId id="381" r:id="rId3"/>
    <p:sldId id="470" r:id="rId4"/>
    <p:sldId id="471" r:id="rId5"/>
    <p:sldId id="474" r:id="rId6"/>
    <p:sldId id="532" r:id="rId7"/>
    <p:sldId id="531" r:id="rId8"/>
    <p:sldId id="533" r:id="rId9"/>
    <p:sldId id="534" r:id="rId10"/>
    <p:sldId id="475" r:id="rId11"/>
    <p:sldId id="472" r:id="rId12"/>
    <p:sldId id="473" r:id="rId13"/>
    <p:sldId id="476" r:id="rId14"/>
    <p:sldId id="477" r:id="rId15"/>
    <p:sldId id="478" r:id="rId16"/>
    <p:sldId id="480" r:id="rId17"/>
    <p:sldId id="481" r:id="rId18"/>
    <p:sldId id="489" r:id="rId19"/>
    <p:sldId id="482" r:id="rId20"/>
    <p:sldId id="479" r:id="rId21"/>
    <p:sldId id="487" r:id="rId22"/>
    <p:sldId id="483" r:id="rId23"/>
    <p:sldId id="484" r:id="rId24"/>
    <p:sldId id="485" r:id="rId25"/>
    <p:sldId id="486" r:id="rId26"/>
    <p:sldId id="488" r:id="rId27"/>
    <p:sldId id="491" r:id="rId28"/>
    <p:sldId id="535" r:id="rId29"/>
    <p:sldId id="536" r:id="rId30"/>
    <p:sldId id="537" r:id="rId31"/>
    <p:sldId id="538" r:id="rId32"/>
    <p:sldId id="539" r:id="rId33"/>
    <p:sldId id="540" r:id="rId34"/>
    <p:sldId id="541" r:id="rId35"/>
    <p:sldId id="542" r:id="rId36"/>
    <p:sldId id="543" r:id="rId37"/>
    <p:sldId id="544" r:id="rId38"/>
    <p:sldId id="546" r:id="rId39"/>
    <p:sldId id="547" r:id="rId40"/>
    <p:sldId id="556" r:id="rId41"/>
    <p:sldId id="555" r:id="rId42"/>
    <p:sldId id="557" r:id="rId43"/>
    <p:sldId id="551" r:id="rId44"/>
    <p:sldId id="552" r:id="rId45"/>
    <p:sldId id="548" r:id="rId46"/>
    <p:sldId id="550" r:id="rId47"/>
    <p:sldId id="554" r:id="rId48"/>
    <p:sldId id="553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than Beckmann" initials="NB" lastIdx="1" clrIdx="0">
    <p:extLst>
      <p:ext uri="{19B8F6BF-5375-455C-9EA6-DF929625EA0E}">
        <p15:presenceInfo xmlns:p15="http://schemas.microsoft.com/office/powerpoint/2012/main" userId="Nathan Beckman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50"/>
    <a:srgbClr val="F7FFAF"/>
    <a:srgbClr val="FF8B8B"/>
    <a:srgbClr val="FFABAB"/>
    <a:srgbClr val="93D1FF"/>
    <a:srgbClr val="FFE3A3"/>
    <a:srgbClr val="FFF8E5"/>
    <a:srgbClr val="BFFFAB"/>
    <a:srgbClr val="97FFD2"/>
    <a:srgbClr val="C8A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1" autoAdjust="0"/>
    <p:restoredTop sz="95238" autoAdjust="0"/>
  </p:normalViewPr>
  <p:slideViewPr>
    <p:cSldViewPr snapToGrid="0">
      <p:cViewPr varScale="1">
        <p:scale>
          <a:sx n="117" d="100"/>
          <a:sy n="117" d="100"/>
        </p:scale>
        <p:origin x="1840" y="1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commentAuthors" Target="comment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9D6666-5D28-4EFE-A107-8233B89E1E32}" type="datetimeFigureOut">
              <a:rPr lang="en-US" smtClean="0"/>
              <a:t>2/16/20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BEB5D-64EF-4873-9A8C-91DDEA6CC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938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BEB5D-64EF-4873-9A8C-91DDEA6CC57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327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BEB5D-64EF-4873-9A8C-91DDEA6CC572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241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BEB5D-64EF-4873-9A8C-91DDEA6CC572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545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2"/>
            <a:ext cx="7772400" cy="294806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286490"/>
            <a:ext cx="6858000" cy="132336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D9B94-21B3-46B4-BD92-9A745EDAA7C8}" type="datetime1">
              <a:rPr lang="en-US" smtClean="0"/>
              <a:t>2/16/20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6547287-81AC-4385-9DD3-F70FE8D0673F}"/>
              </a:ext>
            </a:extLst>
          </p:cNvPr>
          <p:cNvCxnSpPr/>
          <p:nvPr userDrawn="1"/>
        </p:nvCxnSpPr>
        <p:spPr>
          <a:xfrm>
            <a:off x="1143000" y="4163904"/>
            <a:ext cx="68580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9110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D307-C06D-445B-B2F6-D177114451C9}" type="datetime1">
              <a:rPr lang="en-US" smtClean="0"/>
              <a:t>2/16/20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838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39E0-A9C5-416A-AD68-F27398B3D3E4}" type="datetime1">
              <a:rPr lang="en-US" smtClean="0"/>
              <a:t>2/16/20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05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58442-8597-4E6B-B8C9-528FC1216B19}" type="datetime1">
              <a:rPr lang="en-US" smtClean="0"/>
              <a:t>2/16/20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85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E3729-B2FB-40AA-8CA3-CAD9263A3532}" type="datetime1">
              <a:rPr lang="en-US" smtClean="0"/>
              <a:t>2/16/20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77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0153-81B9-403B-A149-35934ED49D86}" type="datetime1">
              <a:rPr lang="en-US" smtClean="0"/>
              <a:t>2/16/20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032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4238-1115-4443-8F1C-D23E0C3A2F59}" type="datetime1">
              <a:rPr lang="en-US" smtClean="0"/>
              <a:t>2/16/20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63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FED50-4361-4844-8A85-D4E1BFFC82C6}" type="datetime1">
              <a:rPr lang="en-US" smtClean="0"/>
              <a:t>2/16/20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46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26452-53C1-45A5-AD89-BB30BAB7A80D}" type="datetime1">
              <a:rPr lang="en-US" smtClean="0"/>
              <a:t>2/16/20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39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C1C4-D7CF-4F6E-B476-2FF665687670}" type="datetime1">
              <a:rPr lang="en-US" smtClean="0"/>
              <a:t>2/16/20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534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FF59-308E-41D0-A822-AEA91145FB0C}" type="datetime1">
              <a:rPr lang="en-US" smtClean="0"/>
              <a:t>2/16/20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092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92D2C-2B0D-4E54-AFB0-5D791AEFA2BF}" type="datetime1">
              <a:rPr lang="en-US" smtClean="0"/>
              <a:t>2/16/20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CMU 15-418/15-618, Spring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92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image" Target="../media/image7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30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86081-C38A-4B55-8C86-FD3DDD3A0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Recitation 4:</a:t>
            </a:r>
            <a:br>
              <a:rPr lang="en-US" dirty="0"/>
            </a:br>
            <a:r>
              <a:rPr lang="en-US" dirty="0"/>
              <a:t>OpenMP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D411D4-D97F-411D-BAAE-04D617039C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286490"/>
            <a:ext cx="9144000" cy="1323365"/>
          </a:xfrm>
        </p:spPr>
        <p:txBody>
          <a:bodyPr>
            <a:normAutofit/>
          </a:bodyPr>
          <a:lstStyle/>
          <a:p>
            <a:r>
              <a:rPr lang="en-US" dirty="0"/>
              <a:t>15-418 Parallel Computer Architecture and Programming</a:t>
            </a:r>
          </a:p>
          <a:p>
            <a:r>
              <a:rPr lang="en-US" dirty="0"/>
              <a:t>CMU 15-418/15-618, Spring 2020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4D8BE7-9558-49BD-B24A-28453F871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</p:spTree>
    <p:extLst>
      <p:ext uri="{BB962C8B-B14F-4D97-AF65-F5344CB8AC3E}">
        <p14:creationId xmlns:p14="http://schemas.microsoft.com/office/powerpoint/2010/main" val="3503313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12202-68E1-450E-A6D3-F0901A5C6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Benchmarking dense mat-</a:t>
            </a:r>
            <a:r>
              <a:rPr lang="en-US" dirty="0" err="1"/>
              <a:t>vec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372EF-84CB-4E45-B679-9F86D076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BE4DC3-0608-402D-836D-547BAE8D9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r>
              <a:rPr lang="en-US" dirty="0"/>
              <a:t>Matrix: 256 x 256 (65,536 entries)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Sequential:	2.48 GF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Parallel Rows:	15.43 GF	(6.22 X)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Parallel Columns:	4.90 GF	(1.98 X)</a:t>
            </a:r>
          </a:p>
          <a:p>
            <a:pPr lvl="2">
              <a:tabLst>
                <a:tab pos="3190875" algn="dec"/>
              </a:tabLst>
            </a:pPr>
            <a:r>
              <a:rPr lang="en-US" dirty="0"/>
              <a:t>Tasks are too fine-grained</a:t>
            </a:r>
          </a:p>
          <a:p>
            <a:endParaRPr lang="en-US" dirty="0"/>
          </a:p>
          <a:p>
            <a:pPr marL="0" indent="0">
              <a:buNone/>
            </a:pPr>
            <a:endParaRPr lang="pt-BR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552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1E362-29E7-4406-813F-767BB330F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if A is mostly zeroes? (This is common)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Idea: We should only compute on non-zeros in A</a:t>
            </a:r>
          </a:p>
          <a:p>
            <a:r>
              <a:rPr lang="en-US" dirty="0">
                <a:sym typeface="Wingdings" panose="05000000000000000000" pitchFamily="2" charset="2"/>
              </a:rPr>
              <a:t> </a:t>
            </a:r>
            <a:r>
              <a:rPr lang="en-US" dirty="0"/>
              <a:t>Need new </a:t>
            </a:r>
            <a:r>
              <a:rPr lang="en-US" u="sng" dirty="0"/>
              <a:t>sparse</a:t>
            </a:r>
            <a:r>
              <a:rPr lang="en-US" dirty="0"/>
              <a:t> matrix representation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BCCD6E-7CFD-420E-8CB0-6FE408616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Sparse</a:t>
            </a:r>
            <a:r>
              <a:rPr lang="en-US" dirty="0"/>
              <a:t> matrix-vector multiplication</a:t>
            </a:r>
            <a:endParaRPr lang="en-US" i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B27513-0C3F-45FA-B25B-A41AC867A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F245AB-F368-4072-B333-F98F0CD1B4D5}"/>
              </a:ext>
            </a:extLst>
          </p:cNvPr>
          <p:cNvSpPr/>
          <p:nvPr/>
        </p:nvSpPr>
        <p:spPr>
          <a:xfrm>
            <a:off x="2627140" y="2832906"/>
            <a:ext cx="147655" cy="18017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DE35BF-AF41-485A-A0A0-49E4AC83D750}"/>
              </a:ext>
            </a:extLst>
          </p:cNvPr>
          <p:cNvSpPr/>
          <p:nvPr/>
        </p:nvSpPr>
        <p:spPr>
          <a:xfrm>
            <a:off x="3710657" y="2832906"/>
            <a:ext cx="1724628" cy="18017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555BF1-DAC3-4964-8E4E-015A36E4D7B0}"/>
              </a:ext>
            </a:extLst>
          </p:cNvPr>
          <p:cNvSpPr/>
          <p:nvPr/>
        </p:nvSpPr>
        <p:spPr>
          <a:xfrm>
            <a:off x="6371146" y="2832906"/>
            <a:ext cx="124247" cy="18017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8" name="Equals 7">
            <a:extLst>
              <a:ext uri="{FF2B5EF4-FFF2-40B4-BE49-F238E27FC236}">
                <a16:creationId xmlns:a16="http://schemas.microsoft.com/office/drawing/2014/main" id="{1FF13152-DE7B-4825-8D3C-1D24BB977D2C}"/>
              </a:ext>
            </a:extLst>
          </p:cNvPr>
          <p:cNvSpPr/>
          <p:nvPr/>
        </p:nvSpPr>
        <p:spPr>
          <a:xfrm>
            <a:off x="2965414" y="3454080"/>
            <a:ext cx="551726" cy="559444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Multiplication Sign 8">
            <a:extLst>
              <a:ext uri="{FF2B5EF4-FFF2-40B4-BE49-F238E27FC236}">
                <a16:creationId xmlns:a16="http://schemas.microsoft.com/office/drawing/2014/main" id="{9538B889-10D1-46D7-A6AB-97A5037E1C1A}"/>
              </a:ext>
            </a:extLst>
          </p:cNvPr>
          <p:cNvSpPr/>
          <p:nvPr/>
        </p:nvSpPr>
        <p:spPr>
          <a:xfrm>
            <a:off x="5548921" y="3392349"/>
            <a:ext cx="708589" cy="68290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DC98438-35E9-4AE6-BDE1-844FAA0948BF}"/>
              </a:ext>
            </a:extLst>
          </p:cNvPr>
          <p:cNvSpPr/>
          <p:nvPr/>
        </p:nvSpPr>
        <p:spPr>
          <a:xfrm>
            <a:off x="2627141" y="3176232"/>
            <a:ext cx="147654" cy="7148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1073B9D1-ED71-412F-9085-30B4F7CCBAEA}"/>
                  </a:ext>
                </a:extLst>
              </p:cNvPr>
              <p:cNvSpPr/>
              <p:nvPr/>
            </p:nvSpPr>
            <p:spPr>
              <a:xfrm>
                <a:off x="3710657" y="3148317"/>
                <a:ext cx="1724627" cy="5010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)→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1073B9D1-ED71-412F-9085-30B4F7CCBA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0657" y="3148317"/>
                <a:ext cx="1724627" cy="50107"/>
              </a:xfrm>
              <a:prstGeom prst="rect">
                <a:avLst/>
              </a:prstGeom>
              <a:blipFill>
                <a:blip r:embed="rId2"/>
                <a:stretch>
                  <a:fillRect t="-163636" b="-30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BAEC68C-AF6A-4DA0-9B5E-9A764F184BBF}"/>
                  </a:ext>
                </a:extLst>
              </p:cNvPr>
              <p:cNvSpPr/>
              <p:nvPr/>
            </p:nvSpPr>
            <p:spPr>
              <a:xfrm>
                <a:off x="2820658" y="2275355"/>
                <a:ext cx="1287597" cy="12873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/>
                      </m:nary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BAEC68C-AF6A-4DA0-9B5E-9A764F184B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0658" y="2275355"/>
                <a:ext cx="1287597" cy="128734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592B474-EB3B-4E29-AF20-1B33DBE94D2B}"/>
                  </a:ext>
                </a:extLst>
              </p:cNvPr>
              <p:cNvSpPr txBox="1"/>
              <p:nvPr/>
            </p:nvSpPr>
            <p:spPr>
              <a:xfrm>
                <a:off x="2451325" y="2871318"/>
                <a:ext cx="48252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592B474-EB3B-4E29-AF20-1B33DBE94D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1325" y="2871318"/>
                <a:ext cx="482525" cy="276999"/>
              </a:xfrm>
              <a:prstGeom prst="rect">
                <a:avLst/>
              </a:prstGeom>
              <a:blipFill>
                <a:blip r:embed="rId4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747C54A-1147-4357-80BC-2270E5CD35DC}"/>
                  </a:ext>
                </a:extLst>
              </p:cNvPr>
              <p:cNvSpPr/>
              <p:nvPr/>
            </p:nvSpPr>
            <p:spPr>
              <a:xfrm rot="5400000">
                <a:off x="6359938" y="3640410"/>
                <a:ext cx="6402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747C54A-1147-4357-80BC-2270E5CD35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6359938" y="3640410"/>
                <a:ext cx="64024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569E90D4-A1BA-4AD7-B298-7316294F80A9}"/>
              </a:ext>
            </a:extLst>
          </p:cNvPr>
          <p:cNvSpPr/>
          <p:nvPr/>
        </p:nvSpPr>
        <p:spPr>
          <a:xfrm>
            <a:off x="3852747" y="2935200"/>
            <a:ext cx="115109" cy="99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612D288-61C9-4008-B4DB-C1512DDF17C0}"/>
              </a:ext>
            </a:extLst>
          </p:cNvPr>
          <p:cNvSpPr/>
          <p:nvPr/>
        </p:nvSpPr>
        <p:spPr>
          <a:xfrm>
            <a:off x="3993146" y="3123629"/>
            <a:ext cx="115109" cy="99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A71E02E-30DD-4A5E-82CB-A6EA4BA48BCF}"/>
              </a:ext>
            </a:extLst>
          </p:cNvPr>
          <p:cNvSpPr/>
          <p:nvPr/>
        </p:nvSpPr>
        <p:spPr>
          <a:xfrm>
            <a:off x="5027151" y="3132244"/>
            <a:ext cx="115109" cy="99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2503C9-210D-408C-BF2B-680995F46352}"/>
              </a:ext>
            </a:extLst>
          </p:cNvPr>
          <p:cNvSpPr/>
          <p:nvPr/>
        </p:nvSpPr>
        <p:spPr>
          <a:xfrm>
            <a:off x="4986561" y="2833352"/>
            <a:ext cx="115109" cy="99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41A8944-EE2F-4153-9A48-437FB28A2C57}"/>
              </a:ext>
            </a:extLst>
          </p:cNvPr>
          <p:cNvSpPr/>
          <p:nvPr/>
        </p:nvSpPr>
        <p:spPr>
          <a:xfrm>
            <a:off x="4108255" y="4042129"/>
            <a:ext cx="115109" cy="99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72E611F-7AA6-454E-805B-FEE9BD87F00F}"/>
              </a:ext>
            </a:extLst>
          </p:cNvPr>
          <p:cNvSpPr/>
          <p:nvPr/>
        </p:nvSpPr>
        <p:spPr>
          <a:xfrm>
            <a:off x="4844767" y="3775335"/>
            <a:ext cx="115109" cy="99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B1662D4-5351-4E2A-B9CB-33AB373EBF09}"/>
              </a:ext>
            </a:extLst>
          </p:cNvPr>
          <p:cNvSpPr/>
          <p:nvPr/>
        </p:nvSpPr>
        <p:spPr>
          <a:xfrm>
            <a:off x="4986561" y="4354618"/>
            <a:ext cx="115109" cy="99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DFE0F1D-BFA9-4B46-9D90-4570134B22F2}"/>
              </a:ext>
            </a:extLst>
          </p:cNvPr>
          <p:cNvSpPr/>
          <p:nvPr/>
        </p:nvSpPr>
        <p:spPr>
          <a:xfrm>
            <a:off x="5179589" y="3864397"/>
            <a:ext cx="115109" cy="99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F91CF97-108F-4E33-B34F-F8FBE3BD5E7F}"/>
              </a:ext>
            </a:extLst>
          </p:cNvPr>
          <p:cNvSpPr/>
          <p:nvPr/>
        </p:nvSpPr>
        <p:spPr>
          <a:xfrm>
            <a:off x="5320176" y="3377812"/>
            <a:ext cx="115109" cy="99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B101F9A-A9DD-4567-B67E-4D13FA81DD1C}"/>
              </a:ext>
            </a:extLst>
          </p:cNvPr>
          <p:cNvSpPr/>
          <p:nvPr/>
        </p:nvSpPr>
        <p:spPr>
          <a:xfrm>
            <a:off x="3707759" y="3568703"/>
            <a:ext cx="115109" cy="99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3E53965-6AC3-40D0-8622-7B27D8C0B0CF}"/>
              </a:ext>
            </a:extLst>
          </p:cNvPr>
          <p:cNvSpPr/>
          <p:nvPr/>
        </p:nvSpPr>
        <p:spPr>
          <a:xfrm>
            <a:off x="3707758" y="4454100"/>
            <a:ext cx="115109" cy="99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A96E235-50A5-45C9-862D-02E0CC06D412}"/>
              </a:ext>
            </a:extLst>
          </p:cNvPr>
          <p:cNvSpPr/>
          <p:nvPr/>
        </p:nvSpPr>
        <p:spPr>
          <a:xfrm>
            <a:off x="4289604" y="4535217"/>
            <a:ext cx="115109" cy="99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556441F-8DDF-4F0E-80DF-08C1BF6564DD}"/>
              </a:ext>
            </a:extLst>
          </p:cNvPr>
          <p:cNvSpPr/>
          <p:nvPr/>
        </p:nvSpPr>
        <p:spPr>
          <a:xfrm>
            <a:off x="4633740" y="4141611"/>
            <a:ext cx="115109" cy="99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5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C153-1E4F-493C-9D0C-D2DE9382F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sparse-row (CSR) matrix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8CB-547C-4B1A-9583-F14BF53B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Dense matrix:</a:t>
            </a:r>
          </a:p>
          <a:p>
            <a:endParaRPr lang="en-US" dirty="0"/>
          </a:p>
          <a:p>
            <a:r>
              <a:rPr lang="en-US" dirty="0"/>
              <a:t>CSR matrix: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B8F66-190C-4FE4-8BC9-49A97C0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0B150D76-9736-4D71-96A8-A1BABB96789B}"/>
              </a:ext>
            </a:extLst>
          </p:cNvPr>
          <p:cNvSpPr/>
          <p:nvPr/>
        </p:nvSpPr>
        <p:spPr>
          <a:xfrm rot="5400000">
            <a:off x="3746937" y="1425191"/>
            <a:ext cx="246994" cy="1403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AA9417-DB0F-4808-86A1-9CF57E4AB786}"/>
              </a:ext>
            </a:extLst>
          </p:cNvPr>
          <p:cNvSpPr txBox="1"/>
          <p:nvPr/>
        </p:nvSpPr>
        <p:spPr>
          <a:xfrm>
            <a:off x="3592601" y="1690689"/>
            <a:ext cx="5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Row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673E776-056C-4BDC-BEDA-8245AE9D3391}"/>
              </a:ext>
            </a:extLst>
          </p:cNvPr>
          <p:cNvGrpSpPr/>
          <p:nvPr/>
        </p:nvGrpSpPr>
        <p:grpSpPr>
          <a:xfrm>
            <a:off x="3168868" y="2296509"/>
            <a:ext cx="5612524" cy="262758"/>
            <a:chOff x="3168869" y="2307021"/>
            <a:chExt cx="5612524" cy="26275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850C9A7-B321-4381-8BCF-ADBF1361997C}"/>
                </a:ext>
              </a:extLst>
            </p:cNvPr>
            <p:cNvSpPr/>
            <p:nvPr/>
          </p:nvSpPr>
          <p:spPr>
            <a:xfrm>
              <a:off x="3168869" y="2307021"/>
              <a:ext cx="1403131" cy="26275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CBD31AD-54D4-4AF5-A7E3-0DAE664E7B02}"/>
                </a:ext>
              </a:extLst>
            </p:cNvPr>
            <p:cNvSpPr/>
            <p:nvPr/>
          </p:nvSpPr>
          <p:spPr>
            <a:xfrm>
              <a:off x="4572000" y="2307021"/>
              <a:ext cx="1403131" cy="26275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317FF08-91B1-4563-94DA-8802977E3105}"/>
                </a:ext>
              </a:extLst>
            </p:cNvPr>
            <p:cNvSpPr/>
            <p:nvPr/>
          </p:nvSpPr>
          <p:spPr>
            <a:xfrm>
              <a:off x="5975131" y="2307021"/>
              <a:ext cx="1403131" cy="26275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B92641B-093F-418C-99BD-D3A4FA976F2D}"/>
                </a:ext>
              </a:extLst>
            </p:cNvPr>
            <p:cNvSpPr/>
            <p:nvPr/>
          </p:nvSpPr>
          <p:spPr>
            <a:xfrm>
              <a:off x="7378262" y="2307021"/>
              <a:ext cx="1403131" cy="26275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43276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C153-1E4F-493C-9D0C-D2DE9382F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sparse-row (CSR) matrix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8CB-547C-4B1A-9583-F14BF53B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Dense matrix:</a:t>
            </a:r>
          </a:p>
          <a:p>
            <a:endParaRPr lang="en-US" dirty="0"/>
          </a:p>
          <a:p>
            <a:r>
              <a:rPr lang="en-US" dirty="0"/>
              <a:t>CSR matrix: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B8F66-190C-4FE4-8BC9-49A97C0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0B150D76-9736-4D71-96A8-A1BABB96789B}"/>
              </a:ext>
            </a:extLst>
          </p:cNvPr>
          <p:cNvSpPr/>
          <p:nvPr/>
        </p:nvSpPr>
        <p:spPr>
          <a:xfrm rot="5400000">
            <a:off x="3746937" y="1425191"/>
            <a:ext cx="246994" cy="1403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AA9417-DB0F-4808-86A1-9CF57E4AB786}"/>
              </a:ext>
            </a:extLst>
          </p:cNvPr>
          <p:cNvSpPr txBox="1"/>
          <p:nvPr/>
        </p:nvSpPr>
        <p:spPr>
          <a:xfrm>
            <a:off x="3592601" y="1690689"/>
            <a:ext cx="5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Row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C252DA1-1688-4866-B62A-4A81E3DB7411}"/>
              </a:ext>
            </a:extLst>
          </p:cNvPr>
          <p:cNvGrpSpPr/>
          <p:nvPr/>
        </p:nvGrpSpPr>
        <p:grpSpPr>
          <a:xfrm>
            <a:off x="3168869" y="2307021"/>
            <a:ext cx="5612524" cy="262758"/>
            <a:chOff x="3168869" y="2307021"/>
            <a:chExt cx="5612524" cy="262758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CCD67BE9-1073-4081-BE1E-958315590D02}"/>
                </a:ext>
              </a:extLst>
            </p:cNvPr>
            <p:cNvSpPr/>
            <p:nvPr/>
          </p:nvSpPr>
          <p:spPr>
            <a:xfrm>
              <a:off x="3168869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CF6C87F-C3B0-4965-9CA4-971D5EFAE8A5}"/>
                </a:ext>
              </a:extLst>
            </p:cNvPr>
            <p:cNvSpPr/>
            <p:nvPr/>
          </p:nvSpPr>
          <p:spPr>
            <a:xfrm>
              <a:off x="4572000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57B4722-8AB9-48E4-AFFB-1E196EC3FC97}"/>
                </a:ext>
              </a:extLst>
            </p:cNvPr>
            <p:cNvSpPr/>
            <p:nvPr/>
          </p:nvSpPr>
          <p:spPr>
            <a:xfrm>
              <a:off x="5975131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77F260D-0434-49B5-9A01-FEDED9EDED98}"/>
                </a:ext>
              </a:extLst>
            </p:cNvPr>
            <p:cNvSpPr/>
            <p:nvPr/>
          </p:nvSpPr>
          <p:spPr>
            <a:xfrm>
              <a:off x="7378262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18AF6F5B-CD29-471F-B9A7-3F247CBD2C65}"/>
              </a:ext>
            </a:extLst>
          </p:cNvPr>
          <p:cNvSpPr/>
          <p:nvPr/>
        </p:nvSpPr>
        <p:spPr>
          <a:xfrm>
            <a:off x="3377357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F9AAD0A-07BB-47AF-AEDF-58B8A2177EBC}"/>
              </a:ext>
            </a:extLst>
          </p:cNvPr>
          <p:cNvSpPr/>
          <p:nvPr/>
        </p:nvSpPr>
        <p:spPr>
          <a:xfrm>
            <a:off x="4040644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E9143B6-547C-4565-B7D7-4A2685A567BE}"/>
              </a:ext>
            </a:extLst>
          </p:cNvPr>
          <p:cNvSpPr/>
          <p:nvPr/>
        </p:nvSpPr>
        <p:spPr>
          <a:xfrm>
            <a:off x="4580777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A8977A5-370A-45EA-A52B-F3B2A24F960E}"/>
              </a:ext>
            </a:extLst>
          </p:cNvPr>
          <p:cNvSpPr/>
          <p:nvPr/>
        </p:nvSpPr>
        <p:spPr>
          <a:xfrm>
            <a:off x="5131170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4FF283A-3D73-4ACA-968C-D5DA60C6BDA3}"/>
              </a:ext>
            </a:extLst>
          </p:cNvPr>
          <p:cNvSpPr/>
          <p:nvPr/>
        </p:nvSpPr>
        <p:spPr>
          <a:xfrm>
            <a:off x="5755498" y="2314384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AED657D-7A05-4623-B400-3138F56B25C5}"/>
              </a:ext>
            </a:extLst>
          </p:cNvPr>
          <p:cNvSpPr/>
          <p:nvPr/>
        </p:nvSpPr>
        <p:spPr>
          <a:xfrm>
            <a:off x="6550004" y="2315450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2CC7768-4B79-4AC0-9D9C-718C2D247322}"/>
              </a:ext>
            </a:extLst>
          </p:cNvPr>
          <p:cNvSpPr/>
          <p:nvPr/>
        </p:nvSpPr>
        <p:spPr>
          <a:xfrm>
            <a:off x="7640729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515ED82-7E9B-4FFF-BED0-236563505795}"/>
              </a:ext>
            </a:extLst>
          </p:cNvPr>
          <p:cNvSpPr/>
          <p:nvPr/>
        </p:nvSpPr>
        <p:spPr>
          <a:xfrm>
            <a:off x="8397026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10455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C153-1E4F-493C-9D0C-D2DE9382F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sparse-row (CSR) matrix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8CB-547C-4B1A-9583-F14BF53B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Dense matrix:</a:t>
            </a:r>
          </a:p>
          <a:p>
            <a:endParaRPr lang="en-US" dirty="0"/>
          </a:p>
          <a:p>
            <a:r>
              <a:rPr lang="en-US" dirty="0"/>
              <a:t>CSR matrix: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B8F66-190C-4FE4-8BC9-49A97C0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B42191-9451-4F1D-81E7-2C77605298E6}"/>
              </a:ext>
            </a:extLst>
          </p:cNvPr>
          <p:cNvGrpSpPr/>
          <p:nvPr/>
        </p:nvGrpSpPr>
        <p:grpSpPr>
          <a:xfrm>
            <a:off x="3168869" y="2307021"/>
            <a:ext cx="5612524" cy="262758"/>
            <a:chOff x="3168869" y="2307021"/>
            <a:chExt cx="5612524" cy="2627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187E75-8324-4136-B87F-F3D6D69E7408}"/>
                </a:ext>
              </a:extLst>
            </p:cNvPr>
            <p:cNvSpPr/>
            <p:nvPr/>
          </p:nvSpPr>
          <p:spPr>
            <a:xfrm>
              <a:off x="3168869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7FE4A5-CA9E-4158-93EA-8DB04E3C4727}"/>
                </a:ext>
              </a:extLst>
            </p:cNvPr>
            <p:cNvSpPr/>
            <p:nvPr/>
          </p:nvSpPr>
          <p:spPr>
            <a:xfrm>
              <a:off x="4572000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F417D1-8680-41BA-9614-580806A5E3DD}"/>
                </a:ext>
              </a:extLst>
            </p:cNvPr>
            <p:cNvSpPr/>
            <p:nvPr/>
          </p:nvSpPr>
          <p:spPr>
            <a:xfrm>
              <a:off x="5975131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A3E64B-A4BF-47A6-B97D-CA0120007457}"/>
                </a:ext>
              </a:extLst>
            </p:cNvPr>
            <p:cNvSpPr/>
            <p:nvPr/>
          </p:nvSpPr>
          <p:spPr>
            <a:xfrm>
              <a:off x="7378262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Left Brace 8">
            <a:extLst>
              <a:ext uri="{FF2B5EF4-FFF2-40B4-BE49-F238E27FC236}">
                <a16:creationId xmlns:a16="http://schemas.microsoft.com/office/drawing/2014/main" id="{0B150D76-9736-4D71-96A8-A1BABB96789B}"/>
              </a:ext>
            </a:extLst>
          </p:cNvPr>
          <p:cNvSpPr/>
          <p:nvPr/>
        </p:nvSpPr>
        <p:spPr>
          <a:xfrm rot="5400000">
            <a:off x="3746937" y="1425191"/>
            <a:ext cx="246994" cy="1403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AA9417-DB0F-4808-86A1-9CF57E4AB786}"/>
              </a:ext>
            </a:extLst>
          </p:cNvPr>
          <p:cNvSpPr txBox="1"/>
          <p:nvPr/>
        </p:nvSpPr>
        <p:spPr>
          <a:xfrm>
            <a:off x="3592601" y="1690689"/>
            <a:ext cx="5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947F74-D39C-4976-899F-E521EF1A4B4A}"/>
              </a:ext>
            </a:extLst>
          </p:cNvPr>
          <p:cNvSpPr/>
          <p:nvPr/>
        </p:nvSpPr>
        <p:spPr>
          <a:xfrm>
            <a:off x="3377357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8107E3-01E0-4DDE-889A-4FD2F7A7D9C9}"/>
              </a:ext>
            </a:extLst>
          </p:cNvPr>
          <p:cNvSpPr/>
          <p:nvPr/>
        </p:nvSpPr>
        <p:spPr>
          <a:xfrm>
            <a:off x="4040644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61148-02C4-43E1-BAD9-F718D0A72E50}"/>
              </a:ext>
            </a:extLst>
          </p:cNvPr>
          <p:cNvSpPr/>
          <p:nvPr/>
        </p:nvSpPr>
        <p:spPr>
          <a:xfrm>
            <a:off x="4580777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EDAAD9-29FB-4117-8438-E337D42211EB}"/>
              </a:ext>
            </a:extLst>
          </p:cNvPr>
          <p:cNvSpPr/>
          <p:nvPr/>
        </p:nvSpPr>
        <p:spPr>
          <a:xfrm>
            <a:off x="5131170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20E7C5-6A3B-408B-90BF-48B102C1EB07}"/>
              </a:ext>
            </a:extLst>
          </p:cNvPr>
          <p:cNvSpPr/>
          <p:nvPr/>
        </p:nvSpPr>
        <p:spPr>
          <a:xfrm>
            <a:off x="5755498" y="2314384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51D6F5-F4F9-41AB-A120-21073BFA663D}"/>
              </a:ext>
            </a:extLst>
          </p:cNvPr>
          <p:cNvSpPr/>
          <p:nvPr/>
        </p:nvSpPr>
        <p:spPr>
          <a:xfrm>
            <a:off x="6550004" y="2315450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E31A92-7ADA-4D79-8C39-9D8B176A0076}"/>
              </a:ext>
            </a:extLst>
          </p:cNvPr>
          <p:cNvSpPr/>
          <p:nvPr/>
        </p:nvSpPr>
        <p:spPr>
          <a:xfrm>
            <a:off x="7640729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BC0D91-AAD5-4406-BE0F-226448A18DAF}"/>
              </a:ext>
            </a:extLst>
          </p:cNvPr>
          <p:cNvSpPr/>
          <p:nvPr/>
        </p:nvSpPr>
        <p:spPr>
          <a:xfrm>
            <a:off x="8397026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82AF055-7939-4D92-A99B-A31461D2F5FD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3326524" y="2569779"/>
            <a:ext cx="158455" cy="1056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164A339-E006-459A-8FAC-FEE7B478AB97}"/>
              </a:ext>
            </a:extLst>
          </p:cNvPr>
          <p:cNvCxnSpPr>
            <a:cxnSpLocks/>
            <a:stCxn id="13" idx="2"/>
          </p:cNvCxnSpPr>
          <p:nvPr/>
        </p:nvCxnSpPr>
        <p:spPr>
          <a:xfrm flipH="1">
            <a:off x="3484979" y="2584504"/>
            <a:ext cx="663287" cy="10415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AA5F442F-28B5-4BF7-BBFD-48A675354F59}"/>
              </a:ext>
            </a:extLst>
          </p:cNvPr>
          <p:cNvSpPr/>
          <p:nvPr/>
        </p:nvSpPr>
        <p:spPr>
          <a:xfrm>
            <a:off x="3168866" y="3652346"/>
            <a:ext cx="1692167" cy="26275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6 2 4 1 2 9 3 1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C7C7BBD-ADDD-49CD-B206-98B58A30A941}"/>
              </a:ext>
            </a:extLst>
          </p:cNvPr>
          <p:cNvCxnSpPr>
            <a:cxnSpLocks/>
            <a:stCxn id="14" idx="2"/>
          </p:cNvCxnSpPr>
          <p:nvPr/>
        </p:nvCxnSpPr>
        <p:spPr>
          <a:xfrm flipH="1">
            <a:off x="3671217" y="2584504"/>
            <a:ext cx="1017182" cy="10415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888A8B5-2964-477B-9CC9-7F9725AD4C3D}"/>
              </a:ext>
            </a:extLst>
          </p:cNvPr>
          <p:cNvCxnSpPr>
            <a:cxnSpLocks/>
            <a:stCxn id="15" idx="2"/>
          </p:cNvCxnSpPr>
          <p:nvPr/>
        </p:nvCxnSpPr>
        <p:spPr>
          <a:xfrm flipH="1">
            <a:off x="3857456" y="2569779"/>
            <a:ext cx="1381336" cy="1056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BBD3C1A-88EE-4DFB-9FF5-3EB61DBFDC75}"/>
              </a:ext>
            </a:extLst>
          </p:cNvPr>
          <p:cNvCxnSpPr>
            <a:cxnSpLocks/>
            <a:stCxn id="16" idx="2"/>
          </p:cNvCxnSpPr>
          <p:nvPr/>
        </p:nvCxnSpPr>
        <p:spPr>
          <a:xfrm flipH="1">
            <a:off x="4043696" y="2577142"/>
            <a:ext cx="1819424" cy="10342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950744B7-D148-426C-A02A-3144C634D5E9}"/>
              </a:ext>
            </a:extLst>
          </p:cNvPr>
          <p:cNvCxnSpPr>
            <a:cxnSpLocks/>
            <a:stCxn id="17" idx="2"/>
          </p:cNvCxnSpPr>
          <p:nvPr/>
        </p:nvCxnSpPr>
        <p:spPr>
          <a:xfrm flipH="1">
            <a:off x="4229936" y="2578208"/>
            <a:ext cx="2427690" cy="1040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CC855E08-95F9-4AF1-943B-998ACC016297}"/>
              </a:ext>
            </a:extLst>
          </p:cNvPr>
          <p:cNvCxnSpPr>
            <a:cxnSpLocks/>
            <a:stCxn id="18" idx="2"/>
          </p:cNvCxnSpPr>
          <p:nvPr/>
        </p:nvCxnSpPr>
        <p:spPr>
          <a:xfrm flipH="1">
            <a:off x="4416177" y="2584504"/>
            <a:ext cx="3332174" cy="1035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5422213-B61F-4FD2-A1CC-74ACD801EEE4}"/>
              </a:ext>
            </a:extLst>
          </p:cNvPr>
          <p:cNvCxnSpPr>
            <a:cxnSpLocks/>
            <a:stCxn id="19" idx="2"/>
          </p:cNvCxnSpPr>
          <p:nvPr/>
        </p:nvCxnSpPr>
        <p:spPr>
          <a:xfrm flipH="1">
            <a:off x="4602418" y="2569779"/>
            <a:ext cx="3902230" cy="1056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4819F8B6-4A86-4265-AE97-5EF87DBF27E4}"/>
              </a:ext>
            </a:extLst>
          </p:cNvPr>
          <p:cNvSpPr txBox="1"/>
          <p:nvPr/>
        </p:nvSpPr>
        <p:spPr>
          <a:xfrm>
            <a:off x="2323899" y="3599059"/>
            <a:ext cx="830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Values: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BA8EBE0-9ABF-4A3E-A1A2-8B9478FDECC8}"/>
              </a:ext>
            </a:extLst>
          </p:cNvPr>
          <p:cNvSpPr txBox="1"/>
          <p:nvPr/>
        </p:nvSpPr>
        <p:spPr>
          <a:xfrm>
            <a:off x="4996860" y="3599059"/>
            <a:ext cx="377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1"/>
                </a:solidFill>
              </a:rPr>
              <a:t>(Compact non-zeroes into dense format)</a:t>
            </a:r>
          </a:p>
        </p:txBody>
      </p:sp>
    </p:spTree>
    <p:extLst>
      <p:ext uri="{BB962C8B-B14F-4D97-AF65-F5344CB8AC3E}">
        <p14:creationId xmlns:p14="http://schemas.microsoft.com/office/powerpoint/2010/main" val="1291463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C153-1E4F-493C-9D0C-D2DE9382F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sparse-row (CSR) matrix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8CB-547C-4B1A-9583-F14BF53B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Dense matrix:</a:t>
            </a:r>
          </a:p>
          <a:p>
            <a:endParaRPr lang="en-US" dirty="0"/>
          </a:p>
          <a:p>
            <a:r>
              <a:rPr lang="en-US" dirty="0"/>
              <a:t>CSR matrix: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B8F66-190C-4FE4-8BC9-49A97C0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B42191-9451-4F1D-81E7-2C77605298E6}"/>
              </a:ext>
            </a:extLst>
          </p:cNvPr>
          <p:cNvGrpSpPr/>
          <p:nvPr/>
        </p:nvGrpSpPr>
        <p:grpSpPr>
          <a:xfrm>
            <a:off x="3168869" y="2307021"/>
            <a:ext cx="5612524" cy="262758"/>
            <a:chOff x="3168869" y="2307021"/>
            <a:chExt cx="5612524" cy="2627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187E75-8324-4136-B87F-F3D6D69E7408}"/>
                </a:ext>
              </a:extLst>
            </p:cNvPr>
            <p:cNvSpPr/>
            <p:nvPr/>
          </p:nvSpPr>
          <p:spPr>
            <a:xfrm>
              <a:off x="3168869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7FE4A5-CA9E-4158-93EA-8DB04E3C4727}"/>
                </a:ext>
              </a:extLst>
            </p:cNvPr>
            <p:cNvSpPr/>
            <p:nvPr/>
          </p:nvSpPr>
          <p:spPr>
            <a:xfrm>
              <a:off x="4572000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F417D1-8680-41BA-9614-580806A5E3DD}"/>
                </a:ext>
              </a:extLst>
            </p:cNvPr>
            <p:cNvSpPr/>
            <p:nvPr/>
          </p:nvSpPr>
          <p:spPr>
            <a:xfrm>
              <a:off x="5975131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A3E64B-A4BF-47A6-B97D-CA0120007457}"/>
                </a:ext>
              </a:extLst>
            </p:cNvPr>
            <p:cNvSpPr/>
            <p:nvPr/>
          </p:nvSpPr>
          <p:spPr>
            <a:xfrm>
              <a:off x="7378262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Left Brace 8">
            <a:extLst>
              <a:ext uri="{FF2B5EF4-FFF2-40B4-BE49-F238E27FC236}">
                <a16:creationId xmlns:a16="http://schemas.microsoft.com/office/drawing/2014/main" id="{0B150D76-9736-4D71-96A8-A1BABB96789B}"/>
              </a:ext>
            </a:extLst>
          </p:cNvPr>
          <p:cNvSpPr/>
          <p:nvPr/>
        </p:nvSpPr>
        <p:spPr>
          <a:xfrm rot="5400000">
            <a:off x="3746937" y="1425191"/>
            <a:ext cx="246994" cy="1403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AA9417-DB0F-4808-86A1-9CF57E4AB786}"/>
              </a:ext>
            </a:extLst>
          </p:cNvPr>
          <p:cNvSpPr txBox="1"/>
          <p:nvPr/>
        </p:nvSpPr>
        <p:spPr>
          <a:xfrm>
            <a:off x="3592601" y="1690689"/>
            <a:ext cx="5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947F74-D39C-4976-899F-E521EF1A4B4A}"/>
              </a:ext>
            </a:extLst>
          </p:cNvPr>
          <p:cNvSpPr/>
          <p:nvPr/>
        </p:nvSpPr>
        <p:spPr>
          <a:xfrm>
            <a:off x="3377357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8107E3-01E0-4DDE-889A-4FD2F7A7D9C9}"/>
              </a:ext>
            </a:extLst>
          </p:cNvPr>
          <p:cNvSpPr/>
          <p:nvPr/>
        </p:nvSpPr>
        <p:spPr>
          <a:xfrm>
            <a:off x="4040644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61148-02C4-43E1-BAD9-F718D0A72E50}"/>
              </a:ext>
            </a:extLst>
          </p:cNvPr>
          <p:cNvSpPr/>
          <p:nvPr/>
        </p:nvSpPr>
        <p:spPr>
          <a:xfrm>
            <a:off x="4580777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EDAAD9-29FB-4117-8438-E337D42211EB}"/>
              </a:ext>
            </a:extLst>
          </p:cNvPr>
          <p:cNvSpPr/>
          <p:nvPr/>
        </p:nvSpPr>
        <p:spPr>
          <a:xfrm>
            <a:off x="5131170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20E7C5-6A3B-408B-90BF-48B102C1EB07}"/>
              </a:ext>
            </a:extLst>
          </p:cNvPr>
          <p:cNvSpPr/>
          <p:nvPr/>
        </p:nvSpPr>
        <p:spPr>
          <a:xfrm>
            <a:off x="5755498" y="2314384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51D6F5-F4F9-41AB-A120-21073BFA663D}"/>
              </a:ext>
            </a:extLst>
          </p:cNvPr>
          <p:cNvSpPr/>
          <p:nvPr/>
        </p:nvSpPr>
        <p:spPr>
          <a:xfrm>
            <a:off x="6550004" y="2315450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E31A92-7ADA-4D79-8C39-9D8B176A0076}"/>
              </a:ext>
            </a:extLst>
          </p:cNvPr>
          <p:cNvSpPr/>
          <p:nvPr/>
        </p:nvSpPr>
        <p:spPr>
          <a:xfrm>
            <a:off x="7640729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BC0D91-AAD5-4406-BE0F-226448A18DAF}"/>
              </a:ext>
            </a:extLst>
          </p:cNvPr>
          <p:cNvSpPr/>
          <p:nvPr/>
        </p:nvSpPr>
        <p:spPr>
          <a:xfrm>
            <a:off x="8397026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5F442F-28B5-4BF7-BBFD-48A675354F59}"/>
              </a:ext>
            </a:extLst>
          </p:cNvPr>
          <p:cNvSpPr/>
          <p:nvPr/>
        </p:nvSpPr>
        <p:spPr>
          <a:xfrm>
            <a:off x="3168866" y="3652346"/>
            <a:ext cx="1692167" cy="26275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6 2 4 1 2 9 3 1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19F8B6-4A86-4265-AE97-5EF87DBF27E4}"/>
              </a:ext>
            </a:extLst>
          </p:cNvPr>
          <p:cNvSpPr txBox="1"/>
          <p:nvPr/>
        </p:nvSpPr>
        <p:spPr>
          <a:xfrm>
            <a:off x="2323899" y="3599059"/>
            <a:ext cx="830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Values: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06F3A3-755F-4EAB-892F-66011B8A584A}"/>
              </a:ext>
            </a:extLst>
          </p:cNvPr>
          <p:cNvSpPr txBox="1"/>
          <p:nvPr/>
        </p:nvSpPr>
        <p:spPr>
          <a:xfrm>
            <a:off x="2323899" y="414777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Indices: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111C6FC-0410-4663-9292-E40ECEDBBF01}"/>
              </a:ext>
            </a:extLst>
          </p:cNvPr>
          <p:cNvSpPr/>
          <p:nvPr/>
        </p:nvSpPr>
        <p:spPr>
          <a:xfrm>
            <a:off x="3154511" y="4201066"/>
            <a:ext cx="1692167" cy="262758"/>
          </a:xfrm>
          <a:prstGeom prst="rect">
            <a:avLst/>
          </a:prstGeom>
          <a:ln w="28575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</a:t>
            </a:r>
          </a:p>
        </p:txBody>
      </p:sp>
      <p:sp>
        <p:nvSpPr>
          <p:cNvPr id="34" name="Left Brace 33">
            <a:extLst>
              <a:ext uri="{FF2B5EF4-FFF2-40B4-BE49-F238E27FC236}">
                <a16:creationId xmlns:a16="http://schemas.microsoft.com/office/drawing/2014/main" id="{F2CBCB03-588D-4336-A197-C2069CC67F64}"/>
              </a:ext>
            </a:extLst>
          </p:cNvPr>
          <p:cNvSpPr/>
          <p:nvPr/>
        </p:nvSpPr>
        <p:spPr>
          <a:xfrm rot="16200000">
            <a:off x="3149617" y="2698208"/>
            <a:ext cx="246994" cy="208492"/>
          </a:xfrm>
          <a:prstGeom prst="leftBrace">
            <a:avLst/>
          </a:prstGeom>
          <a:ln w="127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E2AC1D6-0E42-441B-8A4B-ED47D837BCA4}"/>
              </a:ext>
            </a:extLst>
          </p:cNvPr>
          <p:cNvCxnSpPr>
            <a:stCxn id="34" idx="1"/>
          </p:cNvCxnSpPr>
          <p:nvPr/>
        </p:nvCxnSpPr>
        <p:spPr>
          <a:xfrm>
            <a:off x="3273114" y="2925951"/>
            <a:ext cx="6114" cy="122182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58EC0F98-BA53-4C0B-8337-2367CE1557BD}"/>
              </a:ext>
            </a:extLst>
          </p:cNvPr>
          <p:cNvSpPr txBox="1"/>
          <p:nvPr/>
        </p:nvSpPr>
        <p:spPr>
          <a:xfrm>
            <a:off x="4996860" y="4147779"/>
            <a:ext cx="3651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4"/>
                </a:solidFill>
              </a:rPr>
              <a:t>(Position corresponding to each value)</a:t>
            </a:r>
          </a:p>
        </p:txBody>
      </p:sp>
    </p:spTree>
    <p:extLst>
      <p:ext uri="{BB962C8B-B14F-4D97-AF65-F5344CB8AC3E}">
        <p14:creationId xmlns:p14="http://schemas.microsoft.com/office/powerpoint/2010/main" val="868566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C153-1E4F-493C-9D0C-D2DE9382F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sparse-row (CSR) matrix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8CB-547C-4B1A-9583-F14BF53B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Dense matrix:</a:t>
            </a:r>
          </a:p>
          <a:p>
            <a:endParaRPr lang="en-US" dirty="0"/>
          </a:p>
          <a:p>
            <a:r>
              <a:rPr lang="en-US" dirty="0"/>
              <a:t>CSR matrix: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B8F66-190C-4FE4-8BC9-49A97C0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B42191-9451-4F1D-81E7-2C77605298E6}"/>
              </a:ext>
            </a:extLst>
          </p:cNvPr>
          <p:cNvGrpSpPr/>
          <p:nvPr/>
        </p:nvGrpSpPr>
        <p:grpSpPr>
          <a:xfrm>
            <a:off x="3168869" y="2307021"/>
            <a:ext cx="5612524" cy="262758"/>
            <a:chOff x="3168869" y="2307021"/>
            <a:chExt cx="5612524" cy="2627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187E75-8324-4136-B87F-F3D6D69E7408}"/>
                </a:ext>
              </a:extLst>
            </p:cNvPr>
            <p:cNvSpPr/>
            <p:nvPr/>
          </p:nvSpPr>
          <p:spPr>
            <a:xfrm>
              <a:off x="3168869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7FE4A5-CA9E-4158-93EA-8DB04E3C4727}"/>
                </a:ext>
              </a:extLst>
            </p:cNvPr>
            <p:cNvSpPr/>
            <p:nvPr/>
          </p:nvSpPr>
          <p:spPr>
            <a:xfrm>
              <a:off x="4572000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F417D1-8680-41BA-9614-580806A5E3DD}"/>
                </a:ext>
              </a:extLst>
            </p:cNvPr>
            <p:cNvSpPr/>
            <p:nvPr/>
          </p:nvSpPr>
          <p:spPr>
            <a:xfrm>
              <a:off x="5975131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A3E64B-A4BF-47A6-B97D-CA0120007457}"/>
                </a:ext>
              </a:extLst>
            </p:cNvPr>
            <p:cNvSpPr/>
            <p:nvPr/>
          </p:nvSpPr>
          <p:spPr>
            <a:xfrm>
              <a:off x="7378262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Left Brace 8">
            <a:extLst>
              <a:ext uri="{FF2B5EF4-FFF2-40B4-BE49-F238E27FC236}">
                <a16:creationId xmlns:a16="http://schemas.microsoft.com/office/drawing/2014/main" id="{0B150D76-9736-4D71-96A8-A1BABB96789B}"/>
              </a:ext>
            </a:extLst>
          </p:cNvPr>
          <p:cNvSpPr/>
          <p:nvPr/>
        </p:nvSpPr>
        <p:spPr>
          <a:xfrm rot="5400000">
            <a:off x="3746937" y="1425191"/>
            <a:ext cx="246994" cy="1403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AA9417-DB0F-4808-86A1-9CF57E4AB786}"/>
              </a:ext>
            </a:extLst>
          </p:cNvPr>
          <p:cNvSpPr txBox="1"/>
          <p:nvPr/>
        </p:nvSpPr>
        <p:spPr>
          <a:xfrm>
            <a:off x="3592601" y="1690689"/>
            <a:ext cx="5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947F74-D39C-4976-899F-E521EF1A4B4A}"/>
              </a:ext>
            </a:extLst>
          </p:cNvPr>
          <p:cNvSpPr/>
          <p:nvPr/>
        </p:nvSpPr>
        <p:spPr>
          <a:xfrm>
            <a:off x="3377357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8107E3-01E0-4DDE-889A-4FD2F7A7D9C9}"/>
              </a:ext>
            </a:extLst>
          </p:cNvPr>
          <p:cNvSpPr/>
          <p:nvPr/>
        </p:nvSpPr>
        <p:spPr>
          <a:xfrm>
            <a:off x="4040644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61148-02C4-43E1-BAD9-F718D0A72E50}"/>
              </a:ext>
            </a:extLst>
          </p:cNvPr>
          <p:cNvSpPr/>
          <p:nvPr/>
        </p:nvSpPr>
        <p:spPr>
          <a:xfrm>
            <a:off x="4580777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EDAAD9-29FB-4117-8438-E337D42211EB}"/>
              </a:ext>
            </a:extLst>
          </p:cNvPr>
          <p:cNvSpPr/>
          <p:nvPr/>
        </p:nvSpPr>
        <p:spPr>
          <a:xfrm>
            <a:off x="5131170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20E7C5-6A3B-408B-90BF-48B102C1EB07}"/>
              </a:ext>
            </a:extLst>
          </p:cNvPr>
          <p:cNvSpPr/>
          <p:nvPr/>
        </p:nvSpPr>
        <p:spPr>
          <a:xfrm>
            <a:off x="5755498" y="2314384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51D6F5-F4F9-41AB-A120-21073BFA663D}"/>
              </a:ext>
            </a:extLst>
          </p:cNvPr>
          <p:cNvSpPr/>
          <p:nvPr/>
        </p:nvSpPr>
        <p:spPr>
          <a:xfrm>
            <a:off x="6550004" y="2315450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E31A92-7ADA-4D79-8C39-9D8B176A0076}"/>
              </a:ext>
            </a:extLst>
          </p:cNvPr>
          <p:cNvSpPr/>
          <p:nvPr/>
        </p:nvSpPr>
        <p:spPr>
          <a:xfrm>
            <a:off x="7640729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BC0D91-AAD5-4406-BE0F-226448A18DAF}"/>
              </a:ext>
            </a:extLst>
          </p:cNvPr>
          <p:cNvSpPr/>
          <p:nvPr/>
        </p:nvSpPr>
        <p:spPr>
          <a:xfrm>
            <a:off x="8397026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5F442F-28B5-4BF7-BBFD-48A675354F59}"/>
              </a:ext>
            </a:extLst>
          </p:cNvPr>
          <p:cNvSpPr/>
          <p:nvPr/>
        </p:nvSpPr>
        <p:spPr>
          <a:xfrm>
            <a:off x="3168866" y="3652346"/>
            <a:ext cx="1692167" cy="26275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6 2 4 1 2 9 3 1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19F8B6-4A86-4265-AE97-5EF87DBF27E4}"/>
              </a:ext>
            </a:extLst>
          </p:cNvPr>
          <p:cNvSpPr txBox="1"/>
          <p:nvPr/>
        </p:nvSpPr>
        <p:spPr>
          <a:xfrm>
            <a:off x="2323899" y="3599059"/>
            <a:ext cx="830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Values: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06F3A3-755F-4EAB-892F-66011B8A584A}"/>
              </a:ext>
            </a:extLst>
          </p:cNvPr>
          <p:cNvSpPr txBox="1"/>
          <p:nvPr/>
        </p:nvSpPr>
        <p:spPr>
          <a:xfrm>
            <a:off x="2323899" y="414777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Indices: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111C6FC-0410-4663-9292-E40ECEDBBF01}"/>
              </a:ext>
            </a:extLst>
          </p:cNvPr>
          <p:cNvSpPr/>
          <p:nvPr/>
        </p:nvSpPr>
        <p:spPr>
          <a:xfrm>
            <a:off x="3154511" y="4201066"/>
            <a:ext cx="1692167" cy="262758"/>
          </a:xfrm>
          <a:prstGeom prst="rect">
            <a:avLst/>
          </a:prstGeom>
          <a:ln w="28575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1 5</a:t>
            </a:r>
          </a:p>
        </p:txBody>
      </p:sp>
      <p:sp>
        <p:nvSpPr>
          <p:cNvPr id="34" name="Left Brace 33">
            <a:extLst>
              <a:ext uri="{FF2B5EF4-FFF2-40B4-BE49-F238E27FC236}">
                <a16:creationId xmlns:a16="http://schemas.microsoft.com/office/drawing/2014/main" id="{F2CBCB03-588D-4336-A197-C2069CC67F64}"/>
              </a:ext>
            </a:extLst>
          </p:cNvPr>
          <p:cNvSpPr/>
          <p:nvPr/>
        </p:nvSpPr>
        <p:spPr>
          <a:xfrm rot="16200000">
            <a:off x="3481259" y="2366566"/>
            <a:ext cx="246994" cy="871776"/>
          </a:xfrm>
          <a:prstGeom prst="leftBrace">
            <a:avLst/>
          </a:prstGeom>
          <a:ln w="127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E2AC1D6-0E42-441B-8A4B-ED47D837BCA4}"/>
              </a:ext>
            </a:extLst>
          </p:cNvPr>
          <p:cNvCxnSpPr>
            <a:cxnSpLocks/>
            <a:stCxn id="34" idx="1"/>
          </p:cNvCxnSpPr>
          <p:nvPr/>
        </p:nvCxnSpPr>
        <p:spPr>
          <a:xfrm flipH="1">
            <a:off x="3499945" y="2925951"/>
            <a:ext cx="104811" cy="122182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60F2B1F-B07E-4ECE-A2E0-89DD0076F4DF}"/>
              </a:ext>
            </a:extLst>
          </p:cNvPr>
          <p:cNvSpPr txBox="1"/>
          <p:nvPr/>
        </p:nvSpPr>
        <p:spPr>
          <a:xfrm>
            <a:off x="4996860" y="4147779"/>
            <a:ext cx="3651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4"/>
                </a:solidFill>
              </a:rPr>
              <a:t>(Position corresponding to each value)</a:t>
            </a:r>
          </a:p>
        </p:txBody>
      </p:sp>
    </p:spTree>
    <p:extLst>
      <p:ext uri="{BB962C8B-B14F-4D97-AF65-F5344CB8AC3E}">
        <p14:creationId xmlns:p14="http://schemas.microsoft.com/office/powerpoint/2010/main" val="1586604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C153-1E4F-493C-9D0C-D2DE9382F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sparse-row (CSR) matrix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8CB-547C-4B1A-9583-F14BF53B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Dense matrix:</a:t>
            </a:r>
          </a:p>
          <a:p>
            <a:endParaRPr lang="en-US" dirty="0"/>
          </a:p>
          <a:p>
            <a:r>
              <a:rPr lang="en-US" dirty="0"/>
              <a:t>CSR matrix: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B8F66-190C-4FE4-8BC9-49A97C0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B42191-9451-4F1D-81E7-2C77605298E6}"/>
              </a:ext>
            </a:extLst>
          </p:cNvPr>
          <p:cNvGrpSpPr/>
          <p:nvPr/>
        </p:nvGrpSpPr>
        <p:grpSpPr>
          <a:xfrm>
            <a:off x="3168869" y="2307021"/>
            <a:ext cx="5612524" cy="262758"/>
            <a:chOff x="3168869" y="2307021"/>
            <a:chExt cx="5612524" cy="2627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187E75-8324-4136-B87F-F3D6D69E7408}"/>
                </a:ext>
              </a:extLst>
            </p:cNvPr>
            <p:cNvSpPr/>
            <p:nvPr/>
          </p:nvSpPr>
          <p:spPr>
            <a:xfrm>
              <a:off x="3168869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7FE4A5-CA9E-4158-93EA-8DB04E3C4727}"/>
                </a:ext>
              </a:extLst>
            </p:cNvPr>
            <p:cNvSpPr/>
            <p:nvPr/>
          </p:nvSpPr>
          <p:spPr>
            <a:xfrm>
              <a:off x="4572000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F417D1-8680-41BA-9614-580806A5E3DD}"/>
                </a:ext>
              </a:extLst>
            </p:cNvPr>
            <p:cNvSpPr/>
            <p:nvPr/>
          </p:nvSpPr>
          <p:spPr>
            <a:xfrm>
              <a:off x="5975131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A3E64B-A4BF-47A6-B97D-CA0120007457}"/>
                </a:ext>
              </a:extLst>
            </p:cNvPr>
            <p:cNvSpPr/>
            <p:nvPr/>
          </p:nvSpPr>
          <p:spPr>
            <a:xfrm>
              <a:off x="7378262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Left Brace 8">
            <a:extLst>
              <a:ext uri="{FF2B5EF4-FFF2-40B4-BE49-F238E27FC236}">
                <a16:creationId xmlns:a16="http://schemas.microsoft.com/office/drawing/2014/main" id="{0B150D76-9736-4D71-96A8-A1BABB96789B}"/>
              </a:ext>
            </a:extLst>
          </p:cNvPr>
          <p:cNvSpPr/>
          <p:nvPr/>
        </p:nvSpPr>
        <p:spPr>
          <a:xfrm rot="5400000">
            <a:off x="3746937" y="1425191"/>
            <a:ext cx="246994" cy="1403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AA9417-DB0F-4808-86A1-9CF57E4AB786}"/>
              </a:ext>
            </a:extLst>
          </p:cNvPr>
          <p:cNvSpPr txBox="1"/>
          <p:nvPr/>
        </p:nvSpPr>
        <p:spPr>
          <a:xfrm>
            <a:off x="3592601" y="1690689"/>
            <a:ext cx="5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947F74-D39C-4976-899F-E521EF1A4B4A}"/>
              </a:ext>
            </a:extLst>
          </p:cNvPr>
          <p:cNvSpPr/>
          <p:nvPr/>
        </p:nvSpPr>
        <p:spPr>
          <a:xfrm>
            <a:off x="3377357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8107E3-01E0-4DDE-889A-4FD2F7A7D9C9}"/>
              </a:ext>
            </a:extLst>
          </p:cNvPr>
          <p:cNvSpPr/>
          <p:nvPr/>
        </p:nvSpPr>
        <p:spPr>
          <a:xfrm>
            <a:off x="4040644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61148-02C4-43E1-BAD9-F718D0A72E50}"/>
              </a:ext>
            </a:extLst>
          </p:cNvPr>
          <p:cNvSpPr/>
          <p:nvPr/>
        </p:nvSpPr>
        <p:spPr>
          <a:xfrm>
            <a:off x="4580777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EDAAD9-29FB-4117-8438-E337D42211EB}"/>
              </a:ext>
            </a:extLst>
          </p:cNvPr>
          <p:cNvSpPr/>
          <p:nvPr/>
        </p:nvSpPr>
        <p:spPr>
          <a:xfrm>
            <a:off x="5131170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20E7C5-6A3B-408B-90BF-48B102C1EB07}"/>
              </a:ext>
            </a:extLst>
          </p:cNvPr>
          <p:cNvSpPr/>
          <p:nvPr/>
        </p:nvSpPr>
        <p:spPr>
          <a:xfrm>
            <a:off x="5755498" y="2314384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51D6F5-F4F9-41AB-A120-21073BFA663D}"/>
              </a:ext>
            </a:extLst>
          </p:cNvPr>
          <p:cNvSpPr/>
          <p:nvPr/>
        </p:nvSpPr>
        <p:spPr>
          <a:xfrm>
            <a:off x="6550004" y="2315450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E31A92-7ADA-4D79-8C39-9D8B176A0076}"/>
              </a:ext>
            </a:extLst>
          </p:cNvPr>
          <p:cNvSpPr/>
          <p:nvPr/>
        </p:nvSpPr>
        <p:spPr>
          <a:xfrm>
            <a:off x="7640729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BC0D91-AAD5-4406-BE0F-226448A18DAF}"/>
              </a:ext>
            </a:extLst>
          </p:cNvPr>
          <p:cNvSpPr/>
          <p:nvPr/>
        </p:nvSpPr>
        <p:spPr>
          <a:xfrm>
            <a:off x="8397026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5F442F-28B5-4BF7-BBFD-48A675354F59}"/>
              </a:ext>
            </a:extLst>
          </p:cNvPr>
          <p:cNvSpPr/>
          <p:nvPr/>
        </p:nvSpPr>
        <p:spPr>
          <a:xfrm>
            <a:off x="3168866" y="3652346"/>
            <a:ext cx="1692167" cy="26275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6 2 4 1 2 9 3 1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19F8B6-4A86-4265-AE97-5EF87DBF27E4}"/>
              </a:ext>
            </a:extLst>
          </p:cNvPr>
          <p:cNvSpPr txBox="1"/>
          <p:nvPr/>
        </p:nvSpPr>
        <p:spPr>
          <a:xfrm>
            <a:off x="2323899" y="3599059"/>
            <a:ext cx="830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Values: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06F3A3-755F-4EAB-892F-66011B8A584A}"/>
              </a:ext>
            </a:extLst>
          </p:cNvPr>
          <p:cNvSpPr txBox="1"/>
          <p:nvPr/>
        </p:nvSpPr>
        <p:spPr>
          <a:xfrm>
            <a:off x="2323899" y="414777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Indices: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111C6FC-0410-4663-9292-E40ECEDBBF01}"/>
              </a:ext>
            </a:extLst>
          </p:cNvPr>
          <p:cNvSpPr/>
          <p:nvPr/>
        </p:nvSpPr>
        <p:spPr>
          <a:xfrm>
            <a:off x="3154511" y="4201066"/>
            <a:ext cx="1692167" cy="262758"/>
          </a:xfrm>
          <a:prstGeom prst="rect">
            <a:avLst/>
          </a:prstGeom>
          <a:ln w="28575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1 5 0</a:t>
            </a:r>
          </a:p>
        </p:txBody>
      </p:sp>
      <p:sp>
        <p:nvSpPr>
          <p:cNvPr id="34" name="Left Brace 33">
            <a:extLst>
              <a:ext uri="{FF2B5EF4-FFF2-40B4-BE49-F238E27FC236}">
                <a16:creationId xmlns:a16="http://schemas.microsoft.com/office/drawing/2014/main" id="{F2CBCB03-588D-4336-A197-C2069CC67F64}"/>
              </a:ext>
            </a:extLst>
          </p:cNvPr>
          <p:cNvSpPr/>
          <p:nvPr/>
        </p:nvSpPr>
        <p:spPr>
          <a:xfrm rot="16200000">
            <a:off x="4422227" y="2776178"/>
            <a:ext cx="246994" cy="52551"/>
          </a:xfrm>
          <a:prstGeom prst="leftBrace">
            <a:avLst/>
          </a:prstGeom>
          <a:ln w="127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E2AC1D6-0E42-441B-8A4B-ED47D837BCA4}"/>
              </a:ext>
            </a:extLst>
          </p:cNvPr>
          <p:cNvCxnSpPr>
            <a:cxnSpLocks/>
            <a:stCxn id="34" idx="1"/>
          </p:cNvCxnSpPr>
          <p:nvPr/>
        </p:nvCxnSpPr>
        <p:spPr>
          <a:xfrm flipH="1">
            <a:off x="3657601" y="2925951"/>
            <a:ext cx="888124" cy="122182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6D19087-4DDC-4327-9D43-2FFBFC025584}"/>
              </a:ext>
            </a:extLst>
          </p:cNvPr>
          <p:cNvSpPr txBox="1"/>
          <p:nvPr/>
        </p:nvSpPr>
        <p:spPr>
          <a:xfrm>
            <a:off x="4996860" y="4147779"/>
            <a:ext cx="3651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4"/>
                </a:solidFill>
              </a:rPr>
              <a:t>(Position corresponding to each value)</a:t>
            </a:r>
          </a:p>
        </p:txBody>
      </p:sp>
    </p:spTree>
    <p:extLst>
      <p:ext uri="{BB962C8B-B14F-4D97-AF65-F5344CB8AC3E}">
        <p14:creationId xmlns:p14="http://schemas.microsoft.com/office/powerpoint/2010/main" val="194641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C153-1E4F-493C-9D0C-D2DE9382F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sparse-row (CSR) matrix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8CB-547C-4B1A-9583-F14BF53B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Dense matrix:</a:t>
            </a:r>
          </a:p>
          <a:p>
            <a:endParaRPr lang="en-US" dirty="0"/>
          </a:p>
          <a:p>
            <a:r>
              <a:rPr lang="en-US" dirty="0"/>
              <a:t>CSR matrix: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B8F66-190C-4FE4-8BC9-49A97C0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B42191-9451-4F1D-81E7-2C77605298E6}"/>
              </a:ext>
            </a:extLst>
          </p:cNvPr>
          <p:cNvGrpSpPr/>
          <p:nvPr/>
        </p:nvGrpSpPr>
        <p:grpSpPr>
          <a:xfrm>
            <a:off x="3168869" y="2307021"/>
            <a:ext cx="5612524" cy="262758"/>
            <a:chOff x="3168869" y="2307021"/>
            <a:chExt cx="5612524" cy="2627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187E75-8324-4136-B87F-F3D6D69E7408}"/>
                </a:ext>
              </a:extLst>
            </p:cNvPr>
            <p:cNvSpPr/>
            <p:nvPr/>
          </p:nvSpPr>
          <p:spPr>
            <a:xfrm>
              <a:off x="3168869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7FE4A5-CA9E-4158-93EA-8DB04E3C4727}"/>
                </a:ext>
              </a:extLst>
            </p:cNvPr>
            <p:cNvSpPr/>
            <p:nvPr/>
          </p:nvSpPr>
          <p:spPr>
            <a:xfrm>
              <a:off x="4572000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F417D1-8680-41BA-9614-580806A5E3DD}"/>
                </a:ext>
              </a:extLst>
            </p:cNvPr>
            <p:cNvSpPr/>
            <p:nvPr/>
          </p:nvSpPr>
          <p:spPr>
            <a:xfrm>
              <a:off x="5975131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A3E64B-A4BF-47A6-B97D-CA0120007457}"/>
                </a:ext>
              </a:extLst>
            </p:cNvPr>
            <p:cNvSpPr/>
            <p:nvPr/>
          </p:nvSpPr>
          <p:spPr>
            <a:xfrm>
              <a:off x="7378262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Left Brace 8">
            <a:extLst>
              <a:ext uri="{FF2B5EF4-FFF2-40B4-BE49-F238E27FC236}">
                <a16:creationId xmlns:a16="http://schemas.microsoft.com/office/drawing/2014/main" id="{0B150D76-9736-4D71-96A8-A1BABB96789B}"/>
              </a:ext>
            </a:extLst>
          </p:cNvPr>
          <p:cNvSpPr/>
          <p:nvPr/>
        </p:nvSpPr>
        <p:spPr>
          <a:xfrm rot="5400000">
            <a:off x="3746937" y="1425191"/>
            <a:ext cx="246994" cy="1403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AA9417-DB0F-4808-86A1-9CF57E4AB786}"/>
              </a:ext>
            </a:extLst>
          </p:cNvPr>
          <p:cNvSpPr txBox="1"/>
          <p:nvPr/>
        </p:nvSpPr>
        <p:spPr>
          <a:xfrm>
            <a:off x="3592601" y="1690689"/>
            <a:ext cx="5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947F74-D39C-4976-899F-E521EF1A4B4A}"/>
              </a:ext>
            </a:extLst>
          </p:cNvPr>
          <p:cNvSpPr/>
          <p:nvPr/>
        </p:nvSpPr>
        <p:spPr>
          <a:xfrm>
            <a:off x="3377357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8107E3-01E0-4DDE-889A-4FD2F7A7D9C9}"/>
              </a:ext>
            </a:extLst>
          </p:cNvPr>
          <p:cNvSpPr/>
          <p:nvPr/>
        </p:nvSpPr>
        <p:spPr>
          <a:xfrm>
            <a:off x="4040644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61148-02C4-43E1-BAD9-F718D0A72E50}"/>
              </a:ext>
            </a:extLst>
          </p:cNvPr>
          <p:cNvSpPr/>
          <p:nvPr/>
        </p:nvSpPr>
        <p:spPr>
          <a:xfrm>
            <a:off x="4580777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EDAAD9-29FB-4117-8438-E337D42211EB}"/>
              </a:ext>
            </a:extLst>
          </p:cNvPr>
          <p:cNvSpPr/>
          <p:nvPr/>
        </p:nvSpPr>
        <p:spPr>
          <a:xfrm>
            <a:off x="5131170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20E7C5-6A3B-408B-90BF-48B102C1EB07}"/>
              </a:ext>
            </a:extLst>
          </p:cNvPr>
          <p:cNvSpPr/>
          <p:nvPr/>
        </p:nvSpPr>
        <p:spPr>
          <a:xfrm>
            <a:off x="5755498" y="2314384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51D6F5-F4F9-41AB-A120-21073BFA663D}"/>
              </a:ext>
            </a:extLst>
          </p:cNvPr>
          <p:cNvSpPr/>
          <p:nvPr/>
        </p:nvSpPr>
        <p:spPr>
          <a:xfrm>
            <a:off x="6550004" y="2315450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E31A92-7ADA-4D79-8C39-9D8B176A0076}"/>
              </a:ext>
            </a:extLst>
          </p:cNvPr>
          <p:cNvSpPr/>
          <p:nvPr/>
        </p:nvSpPr>
        <p:spPr>
          <a:xfrm>
            <a:off x="7640729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BC0D91-AAD5-4406-BE0F-226448A18DAF}"/>
              </a:ext>
            </a:extLst>
          </p:cNvPr>
          <p:cNvSpPr/>
          <p:nvPr/>
        </p:nvSpPr>
        <p:spPr>
          <a:xfrm>
            <a:off x="8397026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5F442F-28B5-4BF7-BBFD-48A675354F59}"/>
              </a:ext>
            </a:extLst>
          </p:cNvPr>
          <p:cNvSpPr/>
          <p:nvPr/>
        </p:nvSpPr>
        <p:spPr>
          <a:xfrm>
            <a:off x="3168866" y="3652346"/>
            <a:ext cx="1692167" cy="26275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6 2 4 1 2 9 3 1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19F8B6-4A86-4265-AE97-5EF87DBF27E4}"/>
              </a:ext>
            </a:extLst>
          </p:cNvPr>
          <p:cNvSpPr txBox="1"/>
          <p:nvPr/>
        </p:nvSpPr>
        <p:spPr>
          <a:xfrm>
            <a:off x="2323899" y="3599059"/>
            <a:ext cx="830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Values: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06F3A3-755F-4EAB-892F-66011B8A584A}"/>
              </a:ext>
            </a:extLst>
          </p:cNvPr>
          <p:cNvSpPr txBox="1"/>
          <p:nvPr/>
        </p:nvSpPr>
        <p:spPr>
          <a:xfrm>
            <a:off x="2323899" y="414777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Indices: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111C6FC-0410-4663-9292-E40ECEDBBF01}"/>
              </a:ext>
            </a:extLst>
          </p:cNvPr>
          <p:cNvSpPr/>
          <p:nvPr/>
        </p:nvSpPr>
        <p:spPr>
          <a:xfrm>
            <a:off x="3154511" y="4201066"/>
            <a:ext cx="1692167" cy="262758"/>
          </a:xfrm>
          <a:prstGeom prst="rect">
            <a:avLst/>
          </a:prstGeom>
          <a:ln w="28575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1 5 0 3</a:t>
            </a:r>
          </a:p>
        </p:txBody>
      </p:sp>
      <p:sp>
        <p:nvSpPr>
          <p:cNvPr id="34" name="Left Brace 33">
            <a:extLst>
              <a:ext uri="{FF2B5EF4-FFF2-40B4-BE49-F238E27FC236}">
                <a16:creationId xmlns:a16="http://schemas.microsoft.com/office/drawing/2014/main" id="{F2CBCB03-588D-4336-A197-C2069CC67F64}"/>
              </a:ext>
            </a:extLst>
          </p:cNvPr>
          <p:cNvSpPr/>
          <p:nvPr/>
        </p:nvSpPr>
        <p:spPr>
          <a:xfrm rot="16200000">
            <a:off x="4728091" y="2522868"/>
            <a:ext cx="246994" cy="559171"/>
          </a:xfrm>
          <a:prstGeom prst="leftBrace">
            <a:avLst/>
          </a:prstGeom>
          <a:ln w="127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E2AC1D6-0E42-441B-8A4B-ED47D837BCA4}"/>
              </a:ext>
            </a:extLst>
          </p:cNvPr>
          <p:cNvCxnSpPr>
            <a:cxnSpLocks/>
            <a:stCxn id="34" idx="1"/>
          </p:cNvCxnSpPr>
          <p:nvPr/>
        </p:nvCxnSpPr>
        <p:spPr>
          <a:xfrm flipH="1">
            <a:off x="3872847" y="2925951"/>
            <a:ext cx="978742" cy="122182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6D19087-4DDC-4327-9D43-2FFBFC025584}"/>
              </a:ext>
            </a:extLst>
          </p:cNvPr>
          <p:cNvSpPr txBox="1"/>
          <p:nvPr/>
        </p:nvSpPr>
        <p:spPr>
          <a:xfrm>
            <a:off x="4996860" y="4147779"/>
            <a:ext cx="3651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4"/>
                </a:solidFill>
              </a:rPr>
              <a:t>(Position corresponding to each value)</a:t>
            </a:r>
          </a:p>
        </p:txBody>
      </p:sp>
    </p:spTree>
    <p:extLst>
      <p:ext uri="{BB962C8B-B14F-4D97-AF65-F5344CB8AC3E}">
        <p14:creationId xmlns:p14="http://schemas.microsoft.com/office/powerpoint/2010/main" val="3058995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C153-1E4F-493C-9D0C-D2DE9382F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sparse-row (CSR) matrix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8CB-547C-4B1A-9583-F14BF53B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Dense matrix:</a:t>
            </a:r>
          </a:p>
          <a:p>
            <a:endParaRPr lang="en-US" dirty="0"/>
          </a:p>
          <a:p>
            <a:r>
              <a:rPr lang="en-US" dirty="0"/>
              <a:t>CSR matrix: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B8F66-190C-4FE4-8BC9-49A97C0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B42191-9451-4F1D-81E7-2C77605298E6}"/>
              </a:ext>
            </a:extLst>
          </p:cNvPr>
          <p:cNvGrpSpPr/>
          <p:nvPr/>
        </p:nvGrpSpPr>
        <p:grpSpPr>
          <a:xfrm>
            <a:off x="3168869" y="2307021"/>
            <a:ext cx="5612524" cy="262758"/>
            <a:chOff x="3168869" y="2307021"/>
            <a:chExt cx="5612524" cy="2627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187E75-8324-4136-B87F-F3D6D69E7408}"/>
                </a:ext>
              </a:extLst>
            </p:cNvPr>
            <p:cNvSpPr/>
            <p:nvPr/>
          </p:nvSpPr>
          <p:spPr>
            <a:xfrm>
              <a:off x="3168869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7FE4A5-CA9E-4158-93EA-8DB04E3C4727}"/>
                </a:ext>
              </a:extLst>
            </p:cNvPr>
            <p:cNvSpPr/>
            <p:nvPr/>
          </p:nvSpPr>
          <p:spPr>
            <a:xfrm>
              <a:off x="4572000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F417D1-8680-41BA-9614-580806A5E3DD}"/>
                </a:ext>
              </a:extLst>
            </p:cNvPr>
            <p:cNvSpPr/>
            <p:nvPr/>
          </p:nvSpPr>
          <p:spPr>
            <a:xfrm>
              <a:off x="5975131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A3E64B-A4BF-47A6-B97D-CA0120007457}"/>
                </a:ext>
              </a:extLst>
            </p:cNvPr>
            <p:cNvSpPr/>
            <p:nvPr/>
          </p:nvSpPr>
          <p:spPr>
            <a:xfrm>
              <a:off x="7378262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Left Brace 8">
            <a:extLst>
              <a:ext uri="{FF2B5EF4-FFF2-40B4-BE49-F238E27FC236}">
                <a16:creationId xmlns:a16="http://schemas.microsoft.com/office/drawing/2014/main" id="{0B150D76-9736-4D71-96A8-A1BABB96789B}"/>
              </a:ext>
            </a:extLst>
          </p:cNvPr>
          <p:cNvSpPr/>
          <p:nvPr/>
        </p:nvSpPr>
        <p:spPr>
          <a:xfrm rot="5400000">
            <a:off x="3746937" y="1425191"/>
            <a:ext cx="246994" cy="1403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AA9417-DB0F-4808-86A1-9CF57E4AB786}"/>
              </a:ext>
            </a:extLst>
          </p:cNvPr>
          <p:cNvSpPr txBox="1"/>
          <p:nvPr/>
        </p:nvSpPr>
        <p:spPr>
          <a:xfrm>
            <a:off x="3592601" y="1690689"/>
            <a:ext cx="5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947F74-D39C-4976-899F-E521EF1A4B4A}"/>
              </a:ext>
            </a:extLst>
          </p:cNvPr>
          <p:cNvSpPr/>
          <p:nvPr/>
        </p:nvSpPr>
        <p:spPr>
          <a:xfrm>
            <a:off x="3377357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8107E3-01E0-4DDE-889A-4FD2F7A7D9C9}"/>
              </a:ext>
            </a:extLst>
          </p:cNvPr>
          <p:cNvSpPr/>
          <p:nvPr/>
        </p:nvSpPr>
        <p:spPr>
          <a:xfrm>
            <a:off x="4040644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61148-02C4-43E1-BAD9-F718D0A72E50}"/>
              </a:ext>
            </a:extLst>
          </p:cNvPr>
          <p:cNvSpPr/>
          <p:nvPr/>
        </p:nvSpPr>
        <p:spPr>
          <a:xfrm>
            <a:off x="4580777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EDAAD9-29FB-4117-8438-E337D42211EB}"/>
              </a:ext>
            </a:extLst>
          </p:cNvPr>
          <p:cNvSpPr/>
          <p:nvPr/>
        </p:nvSpPr>
        <p:spPr>
          <a:xfrm>
            <a:off x="5131170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20E7C5-6A3B-408B-90BF-48B102C1EB07}"/>
              </a:ext>
            </a:extLst>
          </p:cNvPr>
          <p:cNvSpPr/>
          <p:nvPr/>
        </p:nvSpPr>
        <p:spPr>
          <a:xfrm>
            <a:off x="5755498" y="2314384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51D6F5-F4F9-41AB-A120-21073BFA663D}"/>
              </a:ext>
            </a:extLst>
          </p:cNvPr>
          <p:cNvSpPr/>
          <p:nvPr/>
        </p:nvSpPr>
        <p:spPr>
          <a:xfrm>
            <a:off x="6550004" y="2315450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E31A92-7ADA-4D79-8C39-9D8B176A0076}"/>
              </a:ext>
            </a:extLst>
          </p:cNvPr>
          <p:cNvSpPr/>
          <p:nvPr/>
        </p:nvSpPr>
        <p:spPr>
          <a:xfrm>
            <a:off x="7640729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BC0D91-AAD5-4406-BE0F-226448A18DAF}"/>
              </a:ext>
            </a:extLst>
          </p:cNvPr>
          <p:cNvSpPr/>
          <p:nvPr/>
        </p:nvSpPr>
        <p:spPr>
          <a:xfrm>
            <a:off x="8397026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5F442F-28B5-4BF7-BBFD-48A675354F59}"/>
              </a:ext>
            </a:extLst>
          </p:cNvPr>
          <p:cNvSpPr/>
          <p:nvPr/>
        </p:nvSpPr>
        <p:spPr>
          <a:xfrm>
            <a:off x="3168866" y="3652346"/>
            <a:ext cx="1692167" cy="26275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6 2 4 1 2 9 3 1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19F8B6-4A86-4265-AE97-5EF87DBF27E4}"/>
              </a:ext>
            </a:extLst>
          </p:cNvPr>
          <p:cNvSpPr txBox="1"/>
          <p:nvPr/>
        </p:nvSpPr>
        <p:spPr>
          <a:xfrm>
            <a:off x="2323899" y="3599059"/>
            <a:ext cx="830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Values: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06F3A3-755F-4EAB-892F-66011B8A584A}"/>
              </a:ext>
            </a:extLst>
          </p:cNvPr>
          <p:cNvSpPr txBox="1"/>
          <p:nvPr/>
        </p:nvSpPr>
        <p:spPr>
          <a:xfrm>
            <a:off x="2323899" y="414777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Indices: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111C6FC-0410-4663-9292-E40ECEDBBF01}"/>
              </a:ext>
            </a:extLst>
          </p:cNvPr>
          <p:cNvSpPr/>
          <p:nvPr/>
        </p:nvSpPr>
        <p:spPr>
          <a:xfrm>
            <a:off x="3154511" y="4201066"/>
            <a:ext cx="1692167" cy="262758"/>
          </a:xfrm>
          <a:prstGeom prst="rect">
            <a:avLst/>
          </a:prstGeom>
          <a:ln w="28575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1 5 0 3 7 4 1 6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E892695-C881-43F9-B5A0-F1A627A537C7}"/>
              </a:ext>
            </a:extLst>
          </p:cNvPr>
          <p:cNvSpPr txBox="1"/>
          <p:nvPr/>
        </p:nvSpPr>
        <p:spPr>
          <a:xfrm>
            <a:off x="4996860" y="4147779"/>
            <a:ext cx="3651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4"/>
                </a:solidFill>
              </a:rPr>
              <a:t>(Position corresponding to each value)</a:t>
            </a:r>
          </a:p>
        </p:txBody>
      </p:sp>
    </p:spTree>
    <p:extLst>
      <p:ext uri="{BB962C8B-B14F-4D97-AF65-F5344CB8AC3E}">
        <p14:creationId xmlns:p14="http://schemas.microsoft.com/office/powerpoint/2010/main" val="96251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F1365-BFAC-4674-8A32-655077235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03055-EF3D-4DAF-9FF2-D30B0BB4A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Learn to use Open MP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Sparse matrix-vector code</a:t>
            </a:r>
          </a:p>
          <a:p>
            <a:pPr lvl="1"/>
            <a:r>
              <a:rPr lang="en-US" dirty="0"/>
              <a:t>Understand “CSR” sparse matrix format</a:t>
            </a:r>
          </a:p>
          <a:p>
            <a:pPr lvl="1"/>
            <a:r>
              <a:rPr lang="en-US" dirty="0"/>
              <a:t>Simplest OpenMP features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Compare different parallel computing strategies</a:t>
            </a:r>
          </a:p>
          <a:p>
            <a:pPr lvl="1"/>
            <a:r>
              <a:rPr lang="en-US" dirty="0"/>
              <a:t>Find ways that work for irregular matrices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Code available in:</a:t>
            </a:r>
          </a:p>
          <a:p>
            <a:pPr marL="457200" lvl="1" indent="0">
              <a:buNone/>
            </a:pPr>
            <a:r>
              <a:rPr lang="en-US" sz="1800" dirty="0"/>
              <a:t>/</a:t>
            </a:r>
            <a:r>
              <a:rPr lang="en-US" sz="1800" dirty="0" err="1"/>
              <a:t>afs</a:t>
            </a:r>
            <a:r>
              <a:rPr lang="en-US" sz="1800" dirty="0"/>
              <a:t>/</a:t>
            </a:r>
            <a:r>
              <a:rPr lang="en-US" sz="1800" dirty="0" err="1"/>
              <a:t>cs.cmu.edu</a:t>
            </a:r>
            <a:r>
              <a:rPr lang="en-US" sz="1800" dirty="0"/>
              <a:t>/academic/class/15418-s20/www/code/rec04/</a:t>
            </a:r>
            <a:r>
              <a:rPr lang="en-US" sz="1800" dirty="0" err="1"/>
              <a:t>mvmul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7DA419-3668-48B1-B3B3-9DB007DC5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</p:spTree>
    <p:extLst>
      <p:ext uri="{BB962C8B-B14F-4D97-AF65-F5344CB8AC3E}">
        <p14:creationId xmlns:p14="http://schemas.microsoft.com/office/powerpoint/2010/main" val="1274899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C153-1E4F-493C-9D0C-D2DE9382F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sparse-row (CSR) matrix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8CB-547C-4B1A-9583-F14BF53B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Dense matrix:</a:t>
            </a:r>
          </a:p>
          <a:p>
            <a:endParaRPr lang="en-US" dirty="0"/>
          </a:p>
          <a:p>
            <a:r>
              <a:rPr lang="en-US" dirty="0"/>
              <a:t>CSR matrix: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B8F66-190C-4FE4-8BC9-49A97C0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B42191-9451-4F1D-81E7-2C77605298E6}"/>
              </a:ext>
            </a:extLst>
          </p:cNvPr>
          <p:cNvGrpSpPr/>
          <p:nvPr/>
        </p:nvGrpSpPr>
        <p:grpSpPr>
          <a:xfrm>
            <a:off x="3168869" y="2307021"/>
            <a:ext cx="5612524" cy="262758"/>
            <a:chOff x="3168869" y="2307021"/>
            <a:chExt cx="5612524" cy="2627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187E75-8324-4136-B87F-F3D6D69E7408}"/>
                </a:ext>
              </a:extLst>
            </p:cNvPr>
            <p:cNvSpPr/>
            <p:nvPr/>
          </p:nvSpPr>
          <p:spPr>
            <a:xfrm>
              <a:off x="3168869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7FE4A5-CA9E-4158-93EA-8DB04E3C4727}"/>
                </a:ext>
              </a:extLst>
            </p:cNvPr>
            <p:cNvSpPr/>
            <p:nvPr/>
          </p:nvSpPr>
          <p:spPr>
            <a:xfrm>
              <a:off x="4572000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F417D1-8680-41BA-9614-580806A5E3DD}"/>
                </a:ext>
              </a:extLst>
            </p:cNvPr>
            <p:cNvSpPr/>
            <p:nvPr/>
          </p:nvSpPr>
          <p:spPr>
            <a:xfrm>
              <a:off x="5975131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A3E64B-A4BF-47A6-B97D-CA0120007457}"/>
                </a:ext>
              </a:extLst>
            </p:cNvPr>
            <p:cNvSpPr/>
            <p:nvPr/>
          </p:nvSpPr>
          <p:spPr>
            <a:xfrm>
              <a:off x="7378262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Left Brace 8">
            <a:extLst>
              <a:ext uri="{FF2B5EF4-FFF2-40B4-BE49-F238E27FC236}">
                <a16:creationId xmlns:a16="http://schemas.microsoft.com/office/drawing/2014/main" id="{0B150D76-9736-4D71-96A8-A1BABB96789B}"/>
              </a:ext>
            </a:extLst>
          </p:cNvPr>
          <p:cNvSpPr/>
          <p:nvPr/>
        </p:nvSpPr>
        <p:spPr>
          <a:xfrm rot="5400000">
            <a:off x="3746937" y="1425191"/>
            <a:ext cx="246994" cy="1403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AA9417-DB0F-4808-86A1-9CF57E4AB786}"/>
              </a:ext>
            </a:extLst>
          </p:cNvPr>
          <p:cNvSpPr txBox="1"/>
          <p:nvPr/>
        </p:nvSpPr>
        <p:spPr>
          <a:xfrm>
            <a:off x="3592601" y="1690689"/>
            <a:ext cx="5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947F74-D39C-4976-899F-E521EF1A4B4A}"/>
              </a:ext>
            </a:extLst>
          </p:cNvPr>
          <p:cNvSpPr/>
          <p:nvPr/>
        </p:nvSpPr>
        <p:spPr>
          <a:xfrm>
            <a:off x="3377357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8107E3-01E0-4DDE-889A-4FD2F7A7D9C9}"/>
              </a:ext>
            </a:extLst>
          </p:cNvPr>
          <p:cNvSpPr/>
          <p:nvPr/>
        </p:nvSpPr>
        <p:spPr>
          <a:xfrm>
            <a:off x="4040644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61148-02C4-43E1-BAD9-F718D0A72E50}"/>
              </a:ext>
            </a:extLst>
          </p:cNvPr>
          <p:cNvSpPr/>
          <p:nvPr/>
        </p:nvSpPr>
        <p:spPr>
          <a:xfrm>
            <a:off x="4580777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EDAAD9-29FB-4117-8438-E337D42211EB}"/>
              </a:ext>
            </a:extLst>
          </p:cNvPr>
          <p:cNvSpPr/>
          <p:nvPr/>
        </p:nvSpPr>
        <p:spPr>
          <a:xfrm>
            <a:off x="5131170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20E7C5-6A3B-408B-90BF-48B102C1EB07}"/>
              </a:ext>
            </a:extLst>
          </p:cNvPr>
          <p:cNvSpPr/>
          <p:nvPr/>
        </p:nvSpPr>
        <p:spPr>
          <a:xfrm>
            <a:off x="5755498" y="2314384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51D6F5-F4F9-41AB-A120-21073BFA663D}"/>
              </a:ext>
            </a:extLst>
          </p:cNvPr>
          <p:cNvSpPr/>
          <p:nvPr/>
        </p:nvSpPr>
        <p:spPr>
          <a:xfrm>
            <a:off x="6550004" y="2315450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E31A92-7ADA-4D79-8C39-9D8B176A0076}"/>
              </a:ext>
            </a:extLst>
          </p:cNvPr>
          <p:cNvSpPr/>
          <p:nvPr/>
        </p:nvSpPr>
        <p:spPr>
          <a:xfrm>
            <a:off x="7640729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BC0D91-AAD5-4406-BE0F-226448A18DAF}"/>
              </a:ext>
            </a:extLst>
          </p:cNvPr>
          <p:cNvSpPr/>
          <p:nvPr/>
        </p:nvSpPr>
        <p:spPr>
          <a:xfrm>
            <a:off x="8397026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5F442F-28B5-4BF7-BBFD-48A675354F59}"/>
              </a:ext>
            </a:extLst>
          </p:cNvPr>
          <p:cNvSpPr/>
          <p:nvPr/>
        </p:nvSpPr>
        <p:spPr>
          <a:xfrm>
            <a:off x="3168866" y="3652346"/>
            <a:ext cx="1692167" cy="26275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6 2 4 1 2 9 3 1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19F8B6-4A86-4265-AE97-5EF87DBF27E4}"/>
              </a:ext>
            </a:extLst>
          </p:cNvPr>
          <p:cNvSpPr txBox="1"/>
          <p:nvPr/>
        </p:nvSpPr>
        <p:spPr>
          <a:xfrm>
            <a:off x="2323899" y="3599059"/>
            <a:ext cx="830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Values: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06F3A3-755F-4EAB-892F-66011B8A584A}"/>
              </a:ext>
            </a:extLst>
          </p:cNvPr>
          <p:cNvSpPr txBox="1"/>
          <p:nvPr/>
        </p:nvSpPr>
        <p:spPr>
          <a:xfrm>
            <a:off x="2323899" y="414777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Indices: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A7B0F72-E049-4A3B-A270-861129A76AFD}"/>
              </a:ext>
            </a:extLst>
          </p:cNvPr>
          <p:cNvSpPr txBox="1"/>
          <p:nvPr/>
        </p:nvSpPr>
        <p:spPr>
          <a:xfrm>
            <a:off x="2323899" y="4696499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Offsets: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33EA80A-F852-44AF-910A-C7E810D87440}"/>
              </a:ext>
            </a:extLst>
          </p:cNvPr>
          <p:cNvSpPr/>
          <p:nvPr/>
        </p:nvSpPr>
        <p:spPr>
          <a:xfrm>
            <a:off x="3154511" y="4749786"/>
            <a:ext cx="1028732" cy="262758"/>
          </a:xfrm>
          <a:prstGeom prst="rect">
            <a:avLst/>
          </a:prstGeom>
          <a:solidFill>
            <a:schemeClr val="accent6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579E60-7ED6-416E-9866-B94AB99DFD16}"/>
              </a:ext>
            </a:extLst>
          </p:cNvPr>
          <p:cNvSpPr txBox="1"/>
          <p:nvPr/>
        </p:nvSpPr>
        <p:spPr>
          <a:xfrm>
            <a:off x="4960758" y="4696499"/>
            <a:ext cx="233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6"/>
                </a:solidFill>
              </a:rPr>
              <a:t>(Where each row starts)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047EDE5-37DF-4B9D-9A68-DC9474A0C7CF}"/>
              </a:ext>
            </a:extLst>
          </p:cNvPr>
          <p:cNvSpPr/>
          <p:nvPr/>
        </p:nvSpPr>
        <p:spPr>
          <a:xfrm>
            <a:off x="3154511" y="4201066"/>
            <a:ext cx="1692167" cy="262758"/>
          </a:xfrm>
          <a:prstGeom prst="rect">
            <a:avLst/>
          </a:prstGeom>
          <a:ln w="28575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1 5 0 3 7 4 1 6</a:t>
            </a:r>
          </a:p>
        </p:txBody>
      </p:sp>
    </p:spTree>
    <p:extLst>
      <p:ext uri="{BB962C8B-B14F-4D97-AF65-F5344CB8AC3E}">
        <p14:creationId xmlns:p14="http://schemas.microsoft.com/office/powerpoint/2010/main" val="101818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C153-1E4F-493C-9D0C-D2DE9382F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sparse-row (CSR) matrix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8CB-547C-4B1A-9583-F14BF53B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Dense matrix:</a:t>
            </a:r>
          </a:p>
          <a:p>
            <a:endParaRPr lang="en-US" dirty="0"/>
          </a:p>
          <a:p>
            <a:r>
              <a:rPr lang="en-US" dirty="0"/>
              <a:t>CSR matrix: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B8F66-190C-4FE4-8BC9-49A97C0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B42191-9451-4F1D-81E7-2C77605298E6}"/>
              </a:ext>
            </a:extLst>
          </p:cNvPr>
          <p:cNvGrpSpPr/>
          <p:nvPr/>
        </p:nvGrpSpPr>
        <p:grpSpPr>
          <a:xfrm>
            <a:off x="3168869" y="2307021"/>
            <a:ext cx="5612524" cy="262758"/>
            <a:chOff x="3168869" y="2307021"/>
            <a:chExt cx="5612524" cy="2627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187E75-8324-4136-B87F-F3D6D69E7408}"/>
                </a:ext>
              </a:extLst>
            </p:cNvPr>
            <p:cNvSpPr/>
            <p:nvPr/>
          </p:nvSpPr>
          <p:spPr>
            <a:xfrm>
              <a:off x="3168869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7FE4A5-CA9E-4158-93EA-8DB04E3C4727}"/>
                </a:ext>
              </a:extLst>
            </p:cNvPr>
            <p:cNvSpPr/>
            <p:nvPr/>
          </p:nvSpPr>
          <p:spPr>
            <a:xfrm>
              <a:off x="4572000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F417D1-8680-41BA-9614-580806A5E3DD}"/>
                </a:ext>
              </a:extLst>
            </p:cNvPr>
            <p:cNvSpPr/>
            <p:nvPr/>
          </p:nvSpPr>
          <p:spPr>
            <a:xfrm>
              <a:off x="5975131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A3E64B-A4BF-47A6-B97D-CA0120007457}"/>
                </a:ext>
              </a:extLst>
            </p:cNvPr>
            <p:cNvSpPr/>
            <p:nvPr/>
          </p:nvSpPr>
          <p:spPr>
            <a:xfrm>
              <a:off x="7378262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Left Brace 8">
            <a:extLst>
              <a:ext uri="{FF2B5EF4-FFF2-40B4-BE49-F238E27FC236}">
                <a16:creationId xmlns:a16="http://schemas.microsoft.com/office/drawing/2014/main" id="{0B150D76-9736-4D71-96A8-A1BABB96789B}"/>
              </a:ext>
            </a:extLst>
          </p:cNvPr>
          <p:cNvSpPr/>
          <p:nvPr/>
        </p:nvSpPr>
        <p:spPr>
          <a:xfrm rot="5400000">
            <a:off x="3746937" y="1425191"/>
            <a:ext cx="246994" cy="1403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AA9417-DB0F-4808-86A1-9CF57E4AB786}"/>
              </a:ext>
            </a:extLst>
          </p:cNvPr>
          <p:cNvSpPr txBox="1"/>
          <p:nvPr/>
        </p:nvSpPr>
        <p:spPr>
          <a:xfrm>
            <a:off x="3592601" y="1690689"/>
            <a:ext cx="5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947F74-D39C-4976-899F-E521EF1A4B4A}"/>
              </a:ext>
            </a:extLst>
          </p:cNvPr>
          <p:cNvSpPr/>
          <p:nvPr/>
        </p:nvSpPr>
        <p:spPr>
          <a:xfrm>
            <a:off x="3377357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8107E3-01E0-4DDE-889A-4FD2F7A7D9C9}"/>
              </a:ext>
            </a:extLst>
          </p:cNvPr>
          <p:cNvSpPr/>
          <p:nvPr/>
        </p:nvSpPr>
        <p:spPr>
          <a:xfrm>
            <a:off x="4040644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61148-02C4-43E1-BAD9-F718D0A72E50}"/>
              </a:ext>
            </a:extLst>
          </p:cNvPr>
          <p:cNvSpPr/>
          <p:nvPr/>
        </p:nvSpPr>
        <p:spPr>
          <a:xfrm>
            <a:off x="4580777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EDAAD9-29FB-4117-8438-E337D42211EB}"/>
              </a:ext>
            </a:extLst>
          </p:cNvPr>
          <p:cNvSpPr/>
          <p:nvPr/>
        </p:nvSpPr>
        <p:spPr>
          <a:xfrm>
            <a:off x="5131170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20E7C5-6A3B-408B-90BF-48B102C1EB07}"/>
              </a:ext>
            </a:extLst>
          </p:cNvPr>
          <p:cNvSpPr/>
          <p:nvPr/>
        </p:nvSpPr>
        <p:spPr>
          <a:xfrm>
            <a:off x="5755498" y="2314384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51D6F5-F4F9-41AB-A120-21073BFA663D}"/>
              </a:ext>
            </a:extLst>
          </p:cNvPr>
          <p:cNvSpPr/>
          <p:nvPr/>
        </p:nvSpPr>
        <p:spPr>
          <a:xfrm>
            <a:off x="6550004" y="2315450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E31A92-7ADA-4D79-8C39-9D8B176A0076}"/>
              </a:ext>
            </a:extLst>
          </p:cNvPr>
          <p:cNvSpPr/>
          <p:nvPr/>
        </p:nvSpPr>
        <p:spPr>
          <a:xfrm>
            <a:off x="7640729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BC0D91-AAD5-4406-BE0F-226448A18DAF}"/>
              </a:ext>
            </a:extLst>
          </p:cNvPr>
          <p:cNvSpPr/>
          <p:nvPr/>
        </p:nvSpPr>
        <p:spPr>
          <a:xfrm>
            <a:off x="8397026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5F442F-28B5-4BF7-BBFD-48A675354F59}"/>
              </a:ext>
            </a:extLst>
          </p:cNvPr>
          <p:cNvSpPr/>
          <p:nvPr/>
        </p:nvSpPr>
        <p:spPr>
          <a:xfrm>
            <a:off x="3168866" y="3652346"/>
            <a:ext cx="1692167" cy="26275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6 2 4 1 2 9 3 1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19F8B6-4A86-4265-AE97-5EF87DBF27E4}"/>
              </a:ext>
            </a:extLst>
          </p:cNvPr>
          <p:cNvSpPr txBox="1"/>
          <p:nvPr/>
        </p:nvSpPr>
        <p:spPr>
          <a:xfrm>
            <a:off x="2323899" y="3599059"/>
            <a:ext cx="830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Values: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06F3A3-755F-4EAB-892F-66011B8A584A}"/>
              </a:ext>
            </a:extLst>
          </p:cNvPr>
          <p:cNvSpPr txBox="1"/>
          <p:nvPr/>
        </p:nvSpPr>
        <p:spPr>
          <a:xfrm>
            <a:off x="2323899" y="414777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Indices: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A7B0F72-E049-4A3B-A270-861129A76AFD}"/>
              </a:ext>
            </a:extLst>
          </p:cNvPr>
          <p:cNvSpPr txBox="1"/>
          <p:nvPr/>
        </p:nvSpPr>
        <p:spPr>
          <a:xfrm>
            <a:off x="2323899" y="4696499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Offsets: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33EA80A-F852-44AF-910A-C7E810D87440}"/>
              </a:ext>
            </a:extLst>
          </p:cNvPr>
          <p:cNvSpPr/>
          <p:nvPr/>
        </p:nvSpPr>
        <p:spPr>
          <a:xfrm>
            <a:off x="3154511" y="4749786"/>
            <a:ext cx="1028732" cy="262758"/>
          </a:xfrm>
          <a:prstGeom prst="rect">
            <a:avLst/>
          </a:prstGeom>
          <a:solidFill>
            <a:schemeClr val="accent6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579E60-7ED6-416E-9866-B94AB99DFD16}"/>
              </a:ext>
            </a:extLst>
          </p:cNvPr>
          <p:cNvSpPr txBox="1"/>
          <p:nvPr/>
        </p:nvSpPr>
        <p:spPr>
          <a:xfrm>
            <a:off x="4960758" y="4696499"/>
            <a:ext cx="233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6"/>
                </a:solidFill>
              </a:rPr>
              <a:t>(Where each row starts)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678DCAB-6EC6-4186-9831-C7880DF3A95E}"/>
              </a:ext>
            </a:extLst>
          </p:cNvPr>
          <p:cNvSpPr/>
          <p:nvPr/>
        </p:nvSpPr>
        <p:spPr>
          <a:xfrm>
            <a:off x="3154511" y="4201066"/>
            <a:ext cx="1692167" cy="262758"/>
          </a:xfrm>
          <a:prstGeom prst="rect">
            <a:avLst/>
          </a:prstGeom>
          <a:ln w="28575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1 5 0 3 7 4 1 6</a:t>
            </a:r>
          </a:p>
        </p:txBody>
      </p:sp>
    </p:spTree>
    <p:extLst>
      <p:ext uri="{BB962C8B-B14F-4D97-AF65-F5344CB8AC3E}">
        <p14:creationId xmlns:p14="http://schemas.microsoft.com/office/powerpoint/2010/main" val="259037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19504AB1-452A-4D63-85D7-46FBDD2EFEE0}"/>
              </a:ext>
            </a:extLst>
          </p:cNvPr>
          <p:cNvSpPr/>
          <p:nvPr/>
        </p:nvSpPr>
        <p:spPr>
          <a:xfrm>
            <a:off x="3154511" y="4201066"/>
            <a:ext cx="1692167" cy="262758"/>
          </a:xfrm>
          <a:prstGeom prst="rect">
            <a:avLst/>
          </a:prstGeom>
          <a:ln w="28575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1 5 0 3 7 4 1 6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20C153-1E4F-493C-9D0C-D2DE9382F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sparse-row (CSR) matrix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8CB-547C-4B1A-9583-F14BF53B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Dense matrix:</a:t>
            </a:r>
          </a:p>
          <a:p>
            <a:endParaRPr lang="en-US" dirty="0"/>
          </a:p>
          <a:p>
            <a:r>
              <a:rPr lang="en-US" dirty="0"/>
              <a:t>CSR matrix: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B8F66-190C-4FE4-8BC9-49A97C0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B42191-9451-4F1D-81E7-2C77605298E6}"/>
              </a:ext>
            </a:extLst>
          </p:cNvPr>
          <p:cNvGrpSpPr/>
          <p:nvPr/>
        </p:nvGrpSpPr>
        <p:grpSpPr>
          <a:xfrm>
            <a:off x="3168869" y="2307021"/>
            <a:ext cx="5612524" cy="262758"/>
            <a:chOff x="3168869" y="2307021"/>
            <a:chExt cx="5612524" cy="2627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187E75-8324-4136-B87F-F3D6D69E7408}"/>
                </a:ext>
              </a:extLst>
            </p:cNvPr>
            <p:cNvSpPr/>
            <p:nvPr/>
          </p:nvSpPr>
          <p:spPr>
            <a:xfrm>
              <a:off x="3168869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7FE4A5-CA9E-4158-93EA-8DB04E3C4727}"/>
                </a:ext>
              </a:extLst>
            </p:cNvPr>
            <p:cNvSpPr/>
            <p:nvPr/>
          </p:nvSpPr>
          <p:spPr>
            <a:xfrm>
              <a:off x="4572000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F417D1-8680-41BA-9614-580806A5E3DD}"/>
                </a:ext>
              </a:extLst>
            </p:cNvPr>
            <p:cNvSpPr/>
            <p:nvPr/>
          </p:nvSpPr>
          <p:spPr>
            <a:xfrm>
              <a:off x="5975131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A3E64B-A4BF-47A6-B97D-CA0120007457}"/>
                </a:ext>
              </a:extLst>
            </p:cNvPr>
            <p:cNvSpPr/>
            <p:nvPr/>
          </p:nvSpPr>
          <p:spPr>
            <a:xfrm>
              <a:off x="7378262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Left Brace 8">
            <a:extLst>
              <a:ext uri="{FF2B5EF4-FFF2-40B4-BE49-F238E27FC236}">
                <a16:creationId xmlns:a16="http://schemas.microsoft.com/office/drawing/2014/main" id="{0B150D76-9736-4D71-96A8-A1BABB96789B}"/>
              </a:ext>
            </a:extLst>
          </p:cNvPr>
          <p:cNvSpPr/>
          <p:nvPr/>
        </p:nvSpPr>
        <p:spPr>
          <a:xfrm rot="5400000">
            <a:off x="3746937" y="1425191"/>
            <a:ext cx="246994" cy="1403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AA9417-DB0F-4808-86A1-9CF57E4AB786}"/>
              </a:ext>
            </a:extLst>
          </p:cNvPr>
          <p:cNvSpPr txBox="1"/>
          <p:nvPr/>
        </p:nvSpPr>
        <p:spPr>
          <a:xfrm>
            <a:off x="3592601" y="1690689"/>
            <a:ext cx="5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947F74-D39C-4976-899F-E521EF1A4B4A}"/>
              </a:ext>
            </a:extLst>
          </p:cNvPr>
          <p:cNvSpPr/>
          <p:nvPr/>
        </p:nvSpPr>
        <p:spPr>
          <a:xfrm>
            <a:off x="3377357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8107E3-01E0-4DDE-889A-4FD2F7A7D9C9}"/>
              </a:ext>
            </a:extLst>
          </p:cNvPr>
          <p:cNvSpPr/>
          <p:nvPr/>
        </p:nvSpPr>
        <p:spPr>
          <a:xfrm>
            <a:off x="4040644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61148-02C4-43E1-BAD9-F718D0A72E50}"/>
              </a:ext>
            </a:extLst>
          </p:cNvPr>
          <p:cNvSpPr/>
          <p:nvPr/>
        </p:nvSpPr>
        <p:spPr>
          <a:xfrm>
            <a:off x="4580777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EDAAD9-29FB-4117-8438-E337D42211EB}"/>
              </a:ext>
            </a:extLst>
          </p:cNvPr>
          <p:cNvSpPr/>
          <p:nvPr/>
        </p:nvSpPr>
        <p:spPr>
          <a:xfrm>
            <a:off x="5131170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20E7C5-6A3B-408B-90BF-48B102C1EB07}"/>
              </a:ext>
            </a:extLst>
          </p:cNvPr>
          <p:cNvSpPr/>
          <p:nvPr/>
        </p:nvSpPr>
        <p:spPr>
          <a:xfrm>
            <a:off x="5755498" y="2314384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51D6F5-F4F9-41AB-A120-21073BFA663D}"/>
              </a:ext>
            </a:extLst>
          </p:cNvPr>
          <p:cNvSpPr/>
          <p:nvPr/>
        </p:nvSpPr>
        <p:spPr>
          <a:xfrm>
            <a:off x="6550004" y="2315450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E31A92-7ADA-4D79-8C39-9D8B176A0076}"/>
              </a:ext>
            </a:extLst>
          </p:cNvPr>
          <p:cNvSpPr/>
          <p:nvPr/>
        </p:nvSpPr>
        <p:spPr>
          <a:xfrm>
            <a:off x="7640729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BC0D91-AAD5-4406-BE0F-226448A18DAF}"/>
              </a:ext>
            </a:extLst>
          </p:cNvPr>
          <p:cNvSpPr/>
          <p:nvPr/>
        </p:nvSpPr>
        <p:spPr>
          <a:xfrm>
            <a:off x="8397026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5F442F-28B5-4BF7-BBFD-48A675354F59}"/>
              </a:ext>
            </a:extLst>
          </p:cNvPr>
          <p:cNvSpPr/>
          <p:nvPr/>
        </p:nvSpPr>
        <p:spPr>
          <a:xfrm>
            <a:off x="3168866" y="3652346"/>
            <a:ext cx="1692167" cy="26275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6 2 4 1 2 9 3 1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19F8B6-4A86-4265-AE97-5EF87DBF27E4}"/>
              </a:ext>
            </a:extLst>
          </p:cNvPr>
          <p:cNvSpPr txBox="1"/>
          <p:nvPr/>
        </p:nvSpPr>
        <p:spPr>
          <a:xfrm>
            <a:off x="2323899" y="3599059"/>
            <a:ext cx="830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Values: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06F3A3-755F-4EAB-892F-66011B8A584A}"/>
              </a:ext>
            </a:extLst>
          </p:cNvPr>
          <p:cNvSpPr txBox="1"/>
          <p:nvPr/>
        </p:nvSpPr>
        <p:spPr>
          <a:xfrm>
            <a:off x="2323899" y="414777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Indices: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A7B0F72-E049-4A3B-A270-861129A76AFD}"/>
              </a:ext>
            </a:extLst>
          </p:cNvPr>
          <p:cNvSpPr txBox="1"/>
          <p:nvPr/>
        </p:nvSpPr>
        <p:spPr>
          <a:xfrm>
            <a:off x="2323899" y="4696499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Offsets: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33EA80A-F852-44AF-910A-C7E810D87440}"/>
              </a:ext>
            </a:extLst>
          </p:cNvPr>
          <p:cNvSpPr/>
          <p:nvPr/>
        </p:nvSpPr>
        <p:spPr>
          <a:xfrm>
            <a:off x="3154510" y="4749786"/>
            <a:ext cx="1101377" cy="262758"/>
          </a:xfrm>
          <a:prstGeom prst="rect">
            <a:avLst/>
          </a:prstGeom>
          <a:solidFill>
            <a:schemeClr val="accent6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0 2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579E60-7ED6-416E-9866-B94AB99DFD16}"/>
              </a:ext>
            </a:extLst>
          </p:cNvPr>
          <p:cNvSpPr txBox="1"/>
          <p:nvPr/>
        </p:nvSpPr>
        <p:spPr>
          <a:xfrm>
            <a:off x="4960758" y="4696499"/>
            <a:ext cx="233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6"/>
                </a:solidFill>
              </a:rPr>
              <a:t>(Where each row starts)</a:t>
            </a:r>
          </a:p>
        </p:txBody>
      </p:sp>
      <p:sp>
        <p:nvSpPr>
          <p:cNvPr id="38" name="Left Brace 37">
            <a:extLst>
              <a:ext uri="{FF2B5EF4-FFF2-40B4-BE49-F238E27FC236}">
                <a16:creationId xmlns:a16="http://schemas.microsoft.com/office/drawing/2014/main" id="{7BDBCF44-1FAE-4B0E-B43F-9DBA0DCCF691}"/>
              </a:ext>
            </a:extLst>
          </p:cNvPr>
          <p:cNvSpPr/>
          <p:nvPr/>
        </p:nvSpPr>
        <p:spPr>
          <a:xfrm rot="16200000">
            <a:off x="3292363" y="3830574"/>
            <a:ext cx="246994" cy="493990"/>
          </a:xfrm>
          <a:prstGeom prst="leftBrac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D8D7F03E-7258-4DD3-94BB-3DCBE2E4596E}"/>
              </a:ext>
            </a:extLst>
          </p:cNvPr>
          <p:cNvCxnSpPr>
            <a:cxnSpLocks/>
            <a:stCxn id="38" idx="1"/>
          </p:cNvCxnSpPr>
          <p:nvPr/>
        </p:nvCxnSpPr>
        <p:spPr>
          <a:xfrm>
            <a:off x="3415860" y="4201066"/>
            <a:ext cx="73574" cy="495433"/>
          </a:xfrm>
          <a:prstGeom prst="straightConnector1">
            <a:avLst/>
          </a:prstGeom>
          <a:ln w="12700">
            <a:solidFill>
              <a:schemeClr val="accent6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9883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C153-1E4F-493C-9D0C-D2DE9382F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sparse-row (CSR) matrix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8CB-547C-4B1A-9583-F14BF53B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Dense matrix:</a:t>
            </a:r>
          </a:p>
          <a:p>
            <a:endParaRPr lang="en-US" dirty="0"/>
          </a:p>
          <a:p>
            <a:r>
              <a:rPr lang="en-US" dirty="0"/>
              <a:t>CSR matrix: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B8F66-190C-4FE4-8BC9-49A97C0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B42191-9451-4F1D-81E7-2C77605298E6}"/>
              </a:ext>
            </a:extLst>
          </p:cNvPr>
          <p:cNvGrpSpPr/>
          <p:nvPr/>
        </p:nvGrpSpPr>
        <p:grpSpPr>
          <a:xfrm>
            <a:off x="3168869" y="2307021"/>
            <a:ext cx="5612524" cy="262758"/>
            <a:chOff x="3168869" y="2307021"/>
            <a:chExt cx="5612524" cy="2627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187E75-8324-4136-B87F-F3D6D69E7408}"/>
                </a:ext>
              </a:extLst>
            </p:cNvPr>
            <p:cNvSpPr/>
            <p:nvPr/>
          </p:nvSpPr>
          <p:spPr>
            <a:xfrm>
              <a:off x="3168869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7FE4A5-CA9E-4158-93EA-8DB04E3C4727}"/>
                </a:ext>
              </a:extLst>
            </p:cNvPr>
            <p:cNvSpPr/>
            <p:nvPr/>
          </p:nvSpPr>
          <p:spPr>
            <a:xfrm>
              <a:off x="4572000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F417D1-8680-41BA-9614-580806A5E3DD}"/>
                </a:ext>
              </a:extLst>
            </p:cNvPr>
            <p:cNvSpPr/>
            <p:nvPr/>
          </p:nvSpPr>
          <p:spPr>
            <a:xfrm>
              <a:off x="5975131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A3E64B-A4BF-47A6-B97D-CA0120007457}"/>
                </a:ext>
              </a:extLst>
            </p:cNvPr>
            <p:cNvSpPr/>
            <p:nvPr/>
          </p:nvSpPr>
          <p:spPr>
            <a:xfrm>
              <a:off x="7378262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Left Brace 8">
            <a:extLst>
              <a:ext uri="{FF2B5EF4-FFF2-40B4-BE49-F238E27FC236}">
                <a16:creationId xmlns:a16="http://schemas.microsoft.com/office/drawing/2014/main" id="{0B150D76-9736-4D71-96A8-A1BABB96789B}"/>
              </a:ext>
            </a:extLst>
          </p:cNvPr>
          <p:cNvSpPr/>
          <p:nvPr/>
        </p:nvSpPr>
        <p:spPr>
          <a:xfrm rot="5400000">
            <a:off x="3746937" y="1425191"/>
            <a:ext cx="246994" cy="1403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AA9417-DB0F-4808-86A1-9CF57E4AB786}"/>
              </a:ext>
            </a:extLst>
          </p:cNvPr>
          <p:cNvSpPr txBox="1"/>
          <p:nvPr/>
        </p:nvSpPr>
        <p:spPr>
          <a:xfrm>
            <a:off x="3592601" y="1690689"/>
            <a:ext cx="5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947F74-D39C-4976-899F-E521EF1A4B4A}"/>
              </a:ext>
            </a:extLst>
          </p:cNvPr>
          <p:cNvSpPr/>
          <p:nvPr/>
        </p:nvSpPr>
        <p:spPr>
          <a:xfrm>
            <a:off x="3377357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8107E3-01E0-4DDE-889A-4FD2F7A7D9C9}"/>
              </a:ext>
            </a:extLst>
          </p:cNvPr>
          <p:cNvSpPr/>
          <p:nvPr/>
        </p:nvSpPr>
        <p:spPr>
          <a:xfrm>
            <a:off x="4040644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61148-02C4-43E1-BAD9-F718D0A72E50}"/>
              </a:ext>
            </a:extLst>
          </p:cNvPr>
          <p:cNvSpPr/>
          <p:nvPr/>
        </p:nvSpPr>
        <p:spPr>
          <a:xfrm>
            <a:off x="4580777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EDAAD9-29FB-4117-8438-E337D42211EB}"/>
              </a:ext>
            </a:extLst>
          </p:cNvPr>
          <p:cNvSpPr/>
          <p:nvPr/>
        </p:nvSpPr>
        <p:spPr>
          <a:xfrm>
            <a:off x="5131170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20E7C5-6A3B-408B-90BF-48B102C1EB07}"/>
              </a:ext>
            </a:extLst>
          </p:cNvPr>
          <p:cNvSpPr/>
          <p:nvPr/>
        </p:nvSpPr>
        <p:spPr>
          <a:xfrm>
            <a:off x="5755498" y="2314384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51D6F5-F4F9-41AB-A120-21073BFA663D}"/>
              </a:ext>
            </a:extLst>
          </p:cNvPr>
          <p:cNvSpPr/>
          <p:nvPr/>
        </p:nvSpPr>
        <p:spPr>
          <a:xfrm>
            <a:off x="6550004" y="2315450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E31A92-7ADA-4D79-8C39-9D8B176A0076}"/>
              </a:ext>
            </a:extLst>
          </p:cNvPr>
          <p:cNvSpPr/>
          <p:nvPr/>
        </p:nvSpPr>
        <p:spPr>
          <a:xfrm>
            <a:off x="7640729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BC0D91-AAD5-4406-BE0F-226448A18DAF}"/>
              </a:ext>
            </a:extLst>
          </p:cNvPr>
          <p:cNvSpPr/>
          <p:nvPr/>
        </p:nvSpPr>
        <p:spPr>
          <a:xfrm>
            <a:off x="8397026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5F442F-28B5-4BF7-BBFD-48A675354F59}"/>
              </a:ext>
            </a:extLst>
          </p:cNvPr>
          <p:cNvSpPr/>
          <p:nvPr/>
        </p:nvSpPr>
        <p:spPr>
          <a:xfrm>
            <a:off x="3168866" y="3652346"/>
            <a:ext cx="1692167" cy="26275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6 2 4 1 2 9 3 1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19F8B6-4A86-4265-AE97-5EF87DBF27E4}"/>
              </a:ext>
            </a:extLst>
          </p:cNvPr>
          <p:cNvSpPr txBox="1"/>
          <p:nvPr/>
        </p:nvSpPr>
        <p:spPr>
          <a:xfrm>
            <a:off x="2323899" y="3599059"/>
            <a:ext cx="830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Values: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06F3A3-755F-4EAB-892F-66011B8A584A}"/>
              </a:ext>
            </a:extLst>
          </p:cNvPr>
          <p:cNvSpPr txBox="1"/>
          <p:nvPr/>
        </p:nvSpPr>
        <p:spPr>
          <a:xfrm>
            <a:off x="2323899" y="414777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Indices: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A7B0F72-E049-4A3B-A270-861129A76AFD}"/>
              </a:ext>
            </a:extLst>
          </p:cNvPr>
          <p:cNvSpPr txBox="1"/>
          <p:nvPr/>
        </p:nvSpPr>
        <p:spPr>
          <a:xfrm>
            <a:off x="2323899" y="4696499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Offsets: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94D0882-B058-4B62-A1F6-BBA2B9FD68BE}"/>
              </a:ext>
            </a:extLst>
          </p:cNvPr>
          <p:cNvSpPr/>
          <p:nvPr/>
        </p:nvSpPr>
        <p:spPr>
          <a:xfrm>
            <a:off x="3154511" y="4201066"/>
            <a:ext cx="1692167" cy="262758"/>
          </a:xfrm>
          <a:prstGeom prst="rect">
            <a:avLst/>
          </a:prstGeom>
          <a:ln w="28575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1 5 0 3 7 4 1 6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33EA80A-F852-44AF-910A-C7E810D87440}"/>
              </a:ext>
            </a:extLst>
          </p:cNvPr>
          <p:cNvSpPr/>
          <p:nvPr/>
        </p:nvSpPr>
        <p:spPr>
          <a:xfrm>
            <a:off x="3154510" y="4749786"/>
            <a:ext cx="1101377" cy="262758"/>
          </a:xfrm>
          <a:prstGeom prst="rect">
            <a:avLst/>
          </a:prstGeom>
          <a:solidFill>
            <a:schemeClr val="accent6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0 2 5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579E60-7ED6-416E-9866-B94AB99DFD16}"/>
              </a:ext>
            </a:extLst>
          </p:cNvPr>
          <p:cNvSpPr txBox="1"/>
          <p:nvPr/>
        </p:nvSpPr>
        <p:spPr>
          <a:xfrm>
            <a:off x="4960758" y="4696499"/>
            <a:ext cx="233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6"/>
                </a:solidFill>
              </a:rPr>
              <a:t>(Where each row starts)</a:t>
            </a:r>
          </a:p>
        </p:txBody>
      </p:sp>
      <p:sp>
        <p:nvSpPr>
          <p:cNvPr id="38" name="Left Brace 37">
            <a:extLst>
              <a:ext uri="{FF2B5EF4-FFF2-40B4-BE49-F238E27FC236}">
                <a16:creationId xmlns:a16="http://schemas.microsoft.com/office/drawing/2014/main" id="{7BDBCF44-1FAE-4B0E-B43F-9DBA0DCCF691}"/>
              </a:ext>
            </a:extLst>
          </p:cNvPr>
          <p:cNvSpPr/>
          <p:nvPr/>
        </p:nvSpPr>
        <p:spPr>
          <a:xfrm rot="16200000">
            <a:off x="3568259" y="3554677"/>
            <a:ext cx="246994" cy="1045783"/>
          </a:xfrm>
          <a:prstGeom prst="leftBrac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D8D7F03E-7258-4DD3-94BB-3DCBE2E4596E}"/>
              </a:ext>
            </a:extLst>
          </p:cNvPr>
          <p:cNvCxnSpPr>
            <a:cxnSpLocks/>
            <a:stCxn id="38" idx="1"/>
          </p:cNvCxnSpPr>
          <p:nvPr/>
        </p:nvCxnSpPr>
        <p:spPr>
          <a:xfrm>
            <a:off x="3691757" y="4201066"/>
            <a:ext cx="0" cy="495433"/>
          </a:xfrm>
          <a:prstGeom prst="straightConnector1">
            <a:avLst/>
          </a:prstGeom>
          <a:ln w="12700">
            <a:solidFill>
              <a:schemeClr val="accent6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504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C153-1E4F-493C-9D0C-D2DE9382F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sparse-row (CSR) matrix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8CB-547C-4B1A-9583-F14BF53B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Dense matrix:</a:t>
            </a:r>
          </a:p>
          <a:p>
            <a:endParaRPr lang="en-US" dirty="0"/>
          </a:p>
          <a:p>
            <a:r>
              <a:rPr lang="en-US" dirty="0"/>
              <a:t>CSR matrix: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B8F66-190C-4FE4-8BC9-49A97C0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B42191-9451-4F1D-81E7-2C77605298E6}"/>
              </a:ext>
            </a:extLst>
          </p:cNvPr>
          <p:cNvGrpSpPr/>
          <p:nvPr/>
        </p:nvGrpSpPr>
        <p:grpSpPr>
          <a:xfrm>
            <a:off x="3168869" y="2307021"/>
            <a:ext cx="5612524" cy="262758"/>
            <a:chOff x="3168869" y="2307021"/>
            <a:chExt cx="5612524" cy="2627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187E75-8324-4136-B87F-F3D6D69E7408}"/>
                </a:ext>
              </a:extLst>
            </p:cNvPr>
            <p:cNvSpPr/>
            <p:nvPr/>
          </p:nvSpPr>
          <p:spPr>
            <a:xfrm>
              <a:off x="3168869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7FE4A5-CA9E-4158-93EA-8DB04E3C4727}"/>
                </a:ext>
              </a:extLst>
            </p:cNvPr>
            <p:cNvSpPr/>
            <p:nvPr/>
          </p:nvSpPr>
          <p:spPr>
            <a:xfrm>
              <a:off x="4572000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F417D1-8680-41BA-9614-580806A5E3DD}"/>
                </a:ext>
              </a:extLst>
            </p:cNvPr>
            <p:cNvSpPr/>
            <p:nvPr/>
          </p:nvSpPr>
          <p:spPr>
            <a:xfrm>
              <a:off x="5975131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A3E64B-A4BF-47A6-B97D-CA0120007457}"/>
                </a:ext>
              </a:extLst>
            </p:cNvPr>
            <p:cNvSpPr/>
            <p:nvPr/>
          </p:nvSpPr>
          <p:spPr>
            <a:xfrm>
              <a:off x="7378262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Left Brace 8">
            <a:extLst>
              <a:ext uri="{FF2B5EF4-FFF2-40B4-BE49-F238E27FC236}">
                <a16:creationId xmlns:a16="http://schemas.microsoft.com/office/drawing/2014/main" id="{0B150D76-9736-4D71-96A8-A1BABB96789B}"/>
              </a:ext>
            </a:extLst>
          </p:cNvPr>
          <p:cNvSpPr/>
          <p:nvPr/>
        </p:nvSpPr>
        <p:spPr>
          <a:xfrm rot="5400000">
            <a:off x="3746937" y="1425191"/>
            <a:ext cx="246994" cy="1403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AA9417-DB0F-4808-86A1-9CF57E4AB786}"/>
              </a:ext>
            </a:extLst>
          </p:cNvPr>
          <p:cNvSpPr txBox="1"/>
          <p:nvPr/>
        </p:nvSpPr>
        <p:spPr>
          <a:xfrm>
            <a:off x="3592601" y="1690689"/>
            <a:ext cx="5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947F74-D39C-4976-899F-E521EF1A4B4A}"/>
              </a:ext>
            </a:extLst>
          </p:cNvPr>
          <p:cNvSpPr/>
          <p:nvPr/>
        </p:nvSpPr>
        <p:spPr>
          <a:xfrm>
            <a:off x="3377357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8107E3-01E0-4DDE-889A-4FD2F7A7D9C9}"/>
              </a:ext>
            </a:extLst>
          </p:cNvPr>
          <p:cNvSpPr/>
          <p:nvPr/>
        </p:nvSpPr>
        <p:spPr>
          <a:xfrm>
            <a:off x="4040644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61148-02C4-43E1-BAD9-F718D0A72E50}"/>
              </a:ext>
            </a:extLst>
          </p:cNvPr>
          <p:cNvSpPr/>
          <p:nvPr/>
        </p:nvSpPr>
        <p:spPr>
          <a:xfrm>
            <a:off x="4580777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EDAAD9-29FB-4117-8438-E337D42211EB}"/>
              </a:ext>
            </a:extLst>
          </p:cNvPr>
          <p:cNvSpPr/>
          <p:nvPr/>
        </p:nvSpPr>
        <p:spPr>
          <a:xfrm>
            <a:off x="5131170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20E7C5-6A3B-408B-90BF-48B102C1EB07}"/>
              </a:ext>
            </a:extLst>
          </p:cNvPr>
          <p:cNvSpPr/>
          <p:nvPr/>
        </p:nvSpPr>
        <p:spPr>
          <a:xfrm>
            <a:off x="5755498" y="2314384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51D6F5-F4F9-41AB-A120-21073BFA663D}"/>
              </a:ext>
            </a:extLst>
          </p:cNvPr>
          <p:cNvSpPr/>
          <p:nvPr/>
        </p:nvSpPr>
        <p:spPr>
          <a:xfrm>
            <a:off x="6550004" y="2315450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E31A92-7ADA-4D79-8C39-9D8B176A0076}"/>
              </a:ext>
            </a:extLst>
          </p:cNvPr>
          <p:cNvSpPr/>
          <p:nvPr/>
        </p:nvSpPr>
        <p:spPr>
          <a:xfrm>
            <a:off x="7640729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BC0D91-AAD5-4406-BE0F-226448A18DAF}"/>
              </a:ext>
            </a:extLst>
          </p:cNvPr>
          <p:cNvSpPr/>
          <p:nvPr/>
        </p:nvSpPr>
        <p:spPr>
          <a:xfrm>
            <a:off x="8397026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5F442F-28B5-4BF7-BBFD-48A675354F59}"/>
              </a:ext>
            </a:extLst>
          </p:cNvPr>
          <p:cNvSpPr/>
          <p:nvPr/>
        </p:nvSpPr>
        <p:spPr>
          <a:xfrm>
            <a:off x="3168866" y="3652346"/>
            <a:ext cx="1692167" cy="26275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6 2 4 1 2 9 3 1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19F8B6-4A86-4265-AE97-5EF87DBF27E4}"/>
              </a:ext>
            </a:extLst>
          </p:cNvPr>
          <p:cNvSpPr txBox="1"/>
          <p:nvPr/>
        </p:nvSpPr>
        <p:spPr>
          <a:xfrm>
            <a:off x="2323899" y="3599059"/>
            <a:ext cx="830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Values: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06F3A3-755F-4EAB-892F-66011B8A584A}"/>
              </a:ext>
            </a:extLst>
          </p:cNvPr>
          <p:cNvSpPr txBox="1"/>
          <p:nvPr/>
        </p:nvSpPr>
        <p:spPr>
          <a:xfrm>
            <a:off x="2323899" y="414777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Indices: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A7B0F72-E049-4A3B-A270-861129A76AFD}"/>
              </a:ext>
            </a:extLst>
          </p:cNvPr>
          <p:cNvSpPr txBox="1"/>
          <p:nvPr/>
        </p:nvSpPr>
        <p:spPr>
          <a:xfrm>
            <a:off x="2323899" y="4696499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Offsets: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94D0882-B058-4B62-A1F6-BBA2B9FD68BE}"/>
              </a:ext>
            </a:extLst>
          </p:cNvPr>
          <p:cNvSpPr/>
          <p:nvPr/>
        </p:nvSpPr>
        <p:spPr>
          <a:xfrm>
            <a:off x="3154511" y="4201066"/>
            <a:ext cx="1692167" cy="262758"/>
          </a:xfrm>
          <a:prstGeom prst="rect">
            <a:avLst/>
          </a:prstGeom>
          <a:ln w="28575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1 5 0 3 7 4 1 6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33EA80A-F852-44AF-910A-C7E810D87440}"/>
              </a:ext>
            </a:extLst>
          </p:cNvPr>
          <p:cNvSpPr/>
          <p:nvPr/>
        </p:nvSpPr>
        <p:spPr>
          <a:xfrm>
            <a:off x="3154510" y="4749786"/>
            <a:ext cx="1101377" cy="262758"/>
          </a:xfrm>
          <a:prstGeom prst="rect">
            <a:avLst/>
          </a:prstGeom>
          <a:solidFill>
            <a:schemeClr val="accent6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0 2 5 6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579E60-7ED6-416E-9866-B94AB99DFD16}"/>
              </a:ext>
            </a:extLst>
          </p:cNvPr>
          <p:cNvSpPr txBox="1"/>
          <p:nvPr/>
        </p:nvSpPr>
        <p:spPr>
          <a:xfrm>
            <a:off x="4960758" y="4696499"/>
            <a:ext cx="233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6"/>
                </a:solidFill>
              </a:rPr>
              <a:t>(Where each row starts)</a:t>
            </a:r>
          </a:p>
        </p:txBody>
      </p:sp>
      <p:sp>
        <p:nvSpPr>
          <p:cNvPr id="38" name="Left Brace 37">
            <a:extLst>
              <a:ext uri="{FF2B5EF4-FFF2-40B4-BE49-F238E27FC236}">
                <a16:creationId xmlns:a16="http://schemas.microsoft.com/office/drawing/2014/main" id="{7BDBCF44-1FAE-4B0E-B43F-9DBA0DCCF691}"/>
              </a:ext>
            </a:extLst>
          </p:cNvPr>
          <p:cNvSpPr/>
          <p:nvPr/>
        </p:nvSpPr>
        <p:spPr>
          <a:xfrm rot="16200000">
            <a:off x="3668110" y="3454827"/>
            <a:ext cx="246994" cy="1245483"/>
          </a:xfrm>
          <a:prstGeom prst="leftBrac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D8D7F03E-7258-4DD3-94BB-3DCBE2E4596E}"/>
              </a:ext>
            </a:extLst>
          </p:cNvPr>
          <p:cNvCxnSpPr>
            <a:cxnSpLocks/>
            <a:stCxn id="38" idx="1"/>
          </p:cNvCxnSpPr>
          <p:nvPr/>
        </p:nvCxnSpPr>
        <p:spPr>
          <a:xfrm>
            <a:off x="3791608" y="4201066"/>
            <a:ext cx="81454" cy="495433"/>
          </a:xfrm>
          <a:prstGeom prst="straightConnector1">
            <a:avLst/>
          </a:prstGeom>
          <a:ln w="12700">
            <a:solidFill>
              <a:schemeClr val="accent6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2066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C153-1E4F-493C-9D0C-D2DE9382F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sparse-row (CSR) matrix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8CB-547C-4B1A-9583-F14BF53B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Dense matrix:</a:t>
            </a:r>
          </a:p>
          <a:p>
            <a:endParaRPr lang="en-US" dirty="0"/>
          </a:p>
          <a:p>
            <a:r>
              <a:rPr lang="en-US" dirty="0"/>
              <a:t>CSR matrix: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B8F66-190C-4FE4-8BC9-49A97C0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B42191-9451-4F1D-81E7-2C77605298E6}"/>
              </a:ext>
            </a:extLst>
          </p:cNvPr>
          <p:cNvGrpSpPr/>
          <p:nvPr/>
        </p:nvGrpSpPr>
        <p:grpSpPr>
          <a:xfrm>
            <a:off x="3168869" y="2307021"/>
            <a:ext cx="5612524" cy="262758"/>
            <a:chOff x="3168869" y="2307021"/>
            <a:chExt cx="5612524" cy="2627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187E75-8324-4136-B87F-F3D6D69E7408}"/>
                </a:ext>
              </a:extLst>
            </p:cNvPr>
            <p:cNvSpPr/>
            <p:nvPr/>
          </p:nvSpPr>
          <p:spPr>
            <a:xfrm>
              <a:off x="3168869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7FE4A5-CA9E-4158-93EA-8DB04E3C4727}"/>
                </a:ext>
              </a:extLst>
            </p:cNvPr>
            <p:cNvSpPr/>
            <p:nvPr/>
          </p:nvSpPr>
          <p:spPr>
            <a:xfrm>
              <a:off x="4572000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F417D1-8680-41BA-9614-580806A5E3DD}"/>
                </a:ext>
              </a:extLst>
            </p:cNvPr>
            <p:cNvSpPr/>
            <p:nvPr/>
          </p:nvSpPr>
          <p:spPr>
            <a:xfrm>
              <a:off x="5975131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A3E64B-A4BF-47A6-B97D-CA0120007457}"/>
                </a:ext>
              </a:extLst>
            </p:cNvPr>
            <p:cNvSpPr/>
            <p:nvPr/>
          </p:nvSpPr>
          <p:spPr>
            <a:xfrm>
              <a:off x="7378262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Left Brace 8">
            <a:extLst>
              <a:ext uri="{FF2B5EF4-FFF2-40B4-BE49-F238E27FC236}">
                <a16:creationId xmlns:a16="http://schemas.microsoft.com/office/drawing/2014/main" id="{0B150D76-9736-4D71-96A8-A1BABB96789B}"/>
              </a:ext>
            </a:extLst>
          </p:cNvPr>
          <p:cNvSpPr/>
          <p:nvPr/>
        </p:nvSpPr>
        <p:spPr>
          <a:xfrm rot="5400000">
            <a:off x="3746937" y="1425191"/>
            <a:ext cx="246994" cy="1403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AA9417-DB0F-4808-86A1-9CF57E4AB786}"/>
              </a:ext>
            </a:extLst>
          </p:cNvPr>
          <p:cNvSpPr txBox="1"/>
          <p:nvPr/>
        </p:nvSpPr>
        <p:spPr>
          <a:xfrm>
            <a:off x="3592601" y="1690689"/>
            <a:ext cx="5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947F74-D39C-4976-899F-E521EF1A4B4A}"/>
              </a:ext>
            </a:extLst>
          </p:cNvPr>
          <p:cNvSpPr/>
          <p:nvPr/>
        </p:nvSpPr>
        <p:spPr>
          <a:xfrm>
            <a:off x="3377357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8107E3-01E0-4DDE-889A-4FD2F7A7D9C9}"/>
              </a:ext>
            </a:extLst>
          </p:cNvPr>
          <p:cNvSpPr/>
          <p:nvPr/>
        </p:nvSpPr>
        <p:spPr>
          <a:xfrm>
            <a:off x="4040644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61148-02C4-43E1-BAD9-F718D0A72E50}"/>
              </a:ext>
            </a:extLst>
          </p:cNvPr>
          <p:cNvSpPr/>
          <p:nvPr/>
        </p:nvSpPr>
        <p:spPr>
          <a:xfrm>
            <a:off x="4580777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EDAAD9-29FB-4117-8438-E337D42211EB}"/>
              </a:ext>
            </a:extLst>
          </p:cNvPr>
          <p:cNvSpPr/>
          <p:nvPr/>
        </p:nvSpPr>
        <p:spPr>
          <a:xfrm>
            <a:off x="5131170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20E7C5-6A3B-408B-90BF-48B102C1EB07}"/>
              </a:ext>
            </a:extLst>
          </p:cNvPr>
          <p:cNvSpPr/>
          <p:nvPr/>
        </p:nvSpPr>
        <p:spPr>
          <a:xfrm>
            <a:off x="5755498" y="2314384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51D6F5-F4F9-41AB-A120-21073BFA663D}"/>
              </a:ext>
            </a:extLst>
          </p:cNvPr>
          <p:cNvSpPr/>
          <p:nvPr/>
        </p:nvSpPr>
        <p:spPr>
          <a:xfrm>
            <a:off x="6550004" y="2315450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E31A92-7ADA-4D79-8C39-9D8B176A0076}"/>
              </a:ext>
            </a:extLst>
          </p:cNvPr>
          <p:cNvSpPr/>
          <p:nvPr/>
        </p:nvSpPr>
        <p:spPr>
          <a:xfrm>
            <a:off x="7640729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BC0D91-AAD5-4406-BE0F-226448A18DAF}"/>
              </a:ext>
            </a:extLst>
          </p:cNvPr>
          <p:cNvSpPr/>
          <p:nvPr/>
        </p:nvSpPr>
        <p:spPr>
          <a:xfrm>
            <a:off x="8397026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5F442F-28B5-4BF7-BBFD-48A675354F59}"/>
              </a:ext>
            </a:extLst>
          </p:cNvPr>
          <p:cNvSpPr/>
          <p:nvPr/>
        </p:nvSpPr>
        <p:spPr>
          <a:xfrm>
            <a:off x="3168866" y="3652346"/>
            <a:ext cx="1692167" cy="26275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6 2 4 1 2 9 3 1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19F8B6-4A86-4265-AE97-5EF87DBF27E4}"/>
              </a:ext>
            </a:extLst>
          </p:cNvPr>
          <p:cNvSpPr txBox="1"/>
          <p:nvPr/>
        </p:nvSpPr>
        <p:spPr>
          <a:xfrm>
            <a:off x="2323899" y="3599059"/>
            <a:ext cx="830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Values: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06F3A3-755F-4EAB-892F-66011B8A584A}"/>
              </a:ext>
            </a:extLst>
          </p:cNvPr>
          <p:cNvSpPr txBox="1"/>
          <p:nvPr/>
        </p:nvSpPr>
        <p:spPr>
          <a:xfrm>
            <a:off x="2323899" y="414777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Indices: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A7B0F72-E049-4A3B-A270-861129A76AFD}"/>
              </a:ext>
            </a:extLst>
          </p:cNvPr>
          <p:cNvSpPr txBox="1"/>
          <p:nvPr/>
        </p:nvSpPr>
        <p:spPr>
          <a:xfrm>
            <a:off x="2323899" y="4696499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Offsets: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94D0882-B058-4B62-A1F6-BBA2B9FD68BE}"/>
              </a:ext>
            </a:extLst>
          </p:cNvPr>
          <p:cNvSpPr/>
          <p:nvPr/>
        </p:nvSpPr>
        <p:spPr>
          <a:xfrm>
            <a:off x="3154511" y="4201066"/>
            <a:ext cx="1692167" cy="262758"/>
          </a:xfrm>
          <a:prstGeom prst="rect">
            <a:avLst/>
          </a:prstGeom>
          <a:ln w="28575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1 5 0 3 7 4 1 6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33EA80A-F852-44AF-910A-C7E810D87440}"/>
              </a:ext>
            </a:extLst>
          </p:cNvPr>
          <p:cNvSpPr/>
          <p:nvPr/>
        </p:nvSpPr>
        <p:spPr>
          <a:xfrm>
            <a:off x="3154511" y="4749786"/>
            <a:ext cx="1101378" cy="262758"/>
          </a:xfrm>
          <a:prstGeom prst="rect">
            <a:avLst/>
          </a:prstGeom>
          <a:solidFill>
            <a:schemeClr val="accent6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0 2 5 6 8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579E60-7ED6-416E-9866-B94AB99DFD16}"/>
              </a:ext>
            </a:extLst>
          </p:cNvPr>
          <p:cNvSpPr txBox="1"/>
          <p:nvPr/>
        </p:nvSpPr>
        <p:spPr>
          <a:xfrm>
            <a:off x="4960758" y="4696499"/>
            <a:ext cx="233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6"/>
                </a:solidFill>
              </a:rPr>
              <a:t>(Where each row starts)</a:t>
            </a:r>
          </a:p>
        </p:txBody>
      </p:sp>
      <p:sp>
        <p:nvSpPr>
          <p:cNvPr id="38" name="Left Brace 37">
            <a:extLst>
              <a:ext uri="{FF2B5EF4-FFF2-40B4-BE49-F238E27FC236}">
                <a16:creationId xmlns:a16="http://schemas.microsoft.com/office/drawing/2014/main" id="{7BDBCF44-1FAE-4B0E-B43F-9DBA0DCCF691}"/>
              </a:ext>
            </a:extLst>
          </p:cNvPr>
          <p:cNvSpPr/>
          <p:nvPr/>
        </p:nvSpPr>
        <p:spPr>
          <a:xfrm rot="16200000">
            <a:off x="3891453" y="3231484"/>
            <a:ext cx="246994" cy="1692169"/>
          </a:xfrm>
          <a:prstGeom prst="leftBrac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D8D7F03E-7258-4DD3-94BB-3DCBE2E4596E}"/>
              </a:ext>
            </a:extLst>
          </p:cNvPr>
          <p:cNvCxnSpPr>
            <a:cxnSpLocks/>
            <a:stCxn id="38" idx="1"/>
          </p:cNvCxnSpPr>
          <p:nvPr/>
        </p:nvCxnSpPr>
        <p:spPr>
          <a:xfrm>
            <a:off x="4014951" y="4201066"/>
            <a:ext cx="25693" cy="495433"/>
          </a:xfrm>
          <a:prstGeom prst="straightConnector1">
            <a:avLst/>
          </a:prstGeom>
          <a:ln w="12700">
            <a:solidFill>
              <a:schemeClr val="accent6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62081C9-D382-4582-B2A4-274AC89E08A8}"/>
                  </a:ext>
                </a:extLst>
              </p:cNvPr>
              <p:cNvSpPr txBox="1"/>
              <p:nvPr/>
            </p:nvSpPr>
            <p:spPr>
              <a:xfrm rot="1577521">
                <a:off x="3890204" y="5704897"/>
                <a:ext cx="37155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←</m:t>
                    </m:r>
                  </m:oMath>
                </a14:m>
                <a:r>
                  <a:rPr lang="en-US" i="1" dirty="0">
                    <a:solidFill>
                      <a:schemeClr val="accent6"/>
                    </a:solidFill>
                  </a:rPr>
                  <a:t> Dummy row…explained momentarily</a:t>
                </a: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62081C9-D382-4582-B2A4-274AC89E08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577521">
                <a:off x="3890204" y="5704897"/>
                <a:ext cx="3715504" cy="369332"/>
              </a:xfrm>
              <a:prstGeom prst="rect">
                <a:avLst/>
              </a:prstGeom>
              <a:blipFill>
                <a:blip r:embed="rId2"/>
                <a:stretch>
                  <a:fillRect r="-1045" b="-46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5713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C153-1E4F-493C-9D0C-D2DE9382F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sparse-row (CSR) matrix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8CB-547C-4B1A-9583-F14BF53B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Dense matrix:</a:t>
            </a:r>
          </a:p>
          <a:p>
            <a:endParaRPr lang="en-US" dirty="0"/>
          </a:p>
          <a:p>
            <a:r>
              <a:rPr lang="en-US" dirty="0"/>
              <a:t>CSR matrix: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B8F66-190C-4FE4-8BC9-49A97C0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B42191-9451-4F1D-81E7-2C77605298E6}"/>
              </a:ext>
            </a:extLst>
          </p:cNvPr>
          <p:cNvGrpSpPr/>
          <p:nvPr/>
        </p:nvGrpSpPr>
        <p:grpSpPr>
          <a:xfrm>
            <a:off x="3168869" y="2307021"/>
            <a:ext cx="5612524" cy="262758"/>
            <a:chOff x="3168869" y="2307021"/>
            <a:chExt cx="5612524" cy="2627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187E75-8324-4136-B87F-F3D6D69E7408}"/>
                </a:ext>
              </a:extLst>
            </p:cNvPr>
            <p:cNvSpPr/>
            <p:nvPr/>
          </p:nvSpPr>
          <p:spPr>
            <a:xfrm>
              <a:off x="3168869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7FE4A5-CA9E-4158-93EA-8DB04E3C4727}"/>
                </a:ext>
              </a:extLst>
            </p:cNvPr>
            <p:cNvSpPr/>
            <p:nvPr/>
          </p:nvSpPr>
          <p:spPr>
            <a:xfrm>
              <a:off x="4572000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F417D1-8680-41BA-9614-580806A5E3DD}"/>
                </a:ext>
              </a:extLst>
            </p:cNvPr>
            <p:cNvSpPr/>
            <p:nvPr/>
          </p:nvSpPr>
          <p:spPr>
            <a:xfrm>
              <a:off x="5975131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A3E64B-A4BF-47A6-B97D-CA0120007457}"/>
                </a:ext>
              </a:extLst>
            </p:cNvPr>
            <p:cNvSpPr/>
            <p:nvPr/>
          </p:nvSpPr>
          <p:spPr>
            <a:xfrm>
              <a:off x="7378262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Left Brace 8">
            <a:extLst>
              <a:ext uri="{FF2B5EF4-FFF2-40B4-BE49-F238E27FC236}">
                <a16:creationId xmlns:a16="http://schemas.microsoft.com/office/drawing/2014/main" id="{0B150D76-9736-4D71-96A8-A1BABB96789B}"/>
              </a:ext>
            </a:extLst>
          </p:cNvPr>
          <p:cNvSpPr/>
          <p:nvPr/>
        </p:nvSpPr>
        <p:spPr>
          <a:xfrm rot="5400000">
            <a:off x="3746937" y="1425191"/>
            <a:ext cx="246994" cy="1403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AA9417-DB0F-4808-86A1-9CF57E4AB786}"/>
              </a:ext>
            </a:extLst>
          </p:cNvPr>
          <p:cNvSpPr txBox="1"/>
          <p:nvPr/>
        </p:nvSpPr>
        <p:spPr>
          <a:xfrm>
            <a:off x="3592601" y="1690689"/>
            <a:ext cx="5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947F74-D39C-4976-899F-E521EF1A4B4A}"/>
              </a:ext>
            </a:extLst>
          </p:cNvPr>
          <p:cNvSpPr/>
          <p:nvPr/>
        </p:nvSpPr>
        <p:spPr>
          <a:xfrm>
            <a:off x="3377357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8107E3-01E0-4DDE-889A-4FD2F7A7D9C9}"/>
              </a:ext>
            </a:extLst>
          </p:cNvPr>
          <p:cNvSpPr/>
          <p:nvPr/>
        </p:nvSpPr>
        <p:spPr>
          <a:xfrm>
            <a:off x="4040644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61148-02C4-43E1-BAD9-F718D0A72E50}"/>
              </a:ext>
            </a:extLst>
          </p:cNvPr>
          <p:cNvSpPr/>
          <p:nvPr/>
        </p:nvSpPr>
        <p:spPr>
          <a:xfrm>
            <a:off x="4580777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EDAAD9-29FB-4117-8438-E337D42211EB}"/>
              </a:ext>
            </a:extLst>
          </p:cNvPr>
          <p:cNvSpPr/>
          <p:nvPr/>
        </p:nvSpPr>
        <p:spPr>
          <a:xfrm>
            <a:off x="5131170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20E7C5-6A3B-408B-90BF-48B102C1EB07}"/>
              </a:ext>
            </a:extLst>
          </p:cNvPr>
          <p:cNvSpPr/>
          <p:nvPr/>
        </p:nvSpPr>
        <p:spPr>
          <a:xfrm>
            <a:off x="5755498" y="2314384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51D6F5-F4F9-41AB-A120-21073BFA663D}"/>
              </a:ext>
            </a:extLst>
          </p:cNvPr>
          <p:cNvSpPr/>
          <p:nvPr/>
        </p:nvSpPr>
        <p:spPr>
          <a:xfrm>
            <a:off x="6550004" y="2315450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E31A92-7ADA-4D79-8C39-9D8B176A0076}"/>
              </a:ext>
            </a:extLst>
          </p:cNvPr>
          <p:cNvSpPr/>
          <p:nvPr/>
        </p:nvSpPr>
        <p:spPr>
          <a:xfrm>
            <a:off x="7640729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BC0D91-AAD5-4406-BE0F-226448A18DAF}"/>
              </a:ext>
            </a:extLst>
          </p:cNvPr>
          <p:cNvSpPr/>
          <p:nvPr/>
        </p:nvSpPr>
        <p:spPr>
          <a:xfrm>
            <a:off x="8397026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5F442F-28B5-4BF7-BBFD-48A675354F59}"/>
              </a:ext>
            </a:extLst>
          </p:cNvPr>
          <p:cNvSpPr/>
          <p:nvPr/>
        </p:nvSpPr>
        <p:spPr>
          <a:xfrm>
            <a:off x="3168866" y="3652346"/>
            <a:ext cx="1692167" cy="26275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6 2 4 1 2 9 3 1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19F8B6-4A86-4265-AE97-5EF87DBF27E4}"/>
              </a:ext>
            </a:extLst>
          </p:cNvPr>
          <p:cNvSpPr txBox="1"/>
          <p:nvPr/>
        </p:nvSpPr>
        <p:spPr>
          <a:xfrm>
            <a:off x="2323899" y="3599059"/>
            <a:ext cx="830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Values: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06F3A3-755F-4EAB-892F-66011B8A584A}"/>
              </a:ext>
            </a:extLst>
          </p:cNvPr>
          <p:cNvSpPr txBox="1"/>
          <p:nvPr/>
        </p:nvSpPr>
        <p:spPr>
          <a:xfrm>
            <a:off x="2323899" y="4147779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Indices: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A7B0F72-E049-4A3B-A270-861129A76AFD}"/>
              </a:ext>
            </a:extLst>
          </p:cNvPr>
          <p:cNvSpPr txBox="1"/>
          <p:nvPr/>
        </p:nvSpPr>
        <p:spPr>
          <a:xfrm>
            <a:off x="2323899" y="4696499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Offsets: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94D0882-B058-4B62-A1F6-BBA2B9FD68BE}"/>
              </a:ext>
            </a:extLst>
          </p:cNvPr>
          <p:cNvSpPr/>
          <p:nvPr/>
        </p:nvSpPr>
        <p:spPr>
          <a:xfrm>
            <a:off x="3154511" y="4201066"/>
            <a:ext cx="1692167" cy="262758"/>
          </a:xfrm>
          <a:prstGeom prst="rect">
            <a:avLst/>
          </a:prstGeom>
          <a:ln w="28575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1 5 0 3 7 4 1 6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33EA80A-F852-44AF-910A-C7E810D87440}"/>
              </a:ext>
            </a:extLst>
          </p:cNvPr>
          <p:cNvSpPr/>
          <p:nvPr/>
        </p:nvSpPr>
        <p:spPr>
          <a:xfrm>
            <a:off x="3154511" y="4749786"/>
            <a:ext cx="1101378" cy="262758"/>
          </a:xfrm>
          <a:prstGeom prst="rect">
            <a:avLst/>
          </a:prstGeom>
          <a:solidFill>
            <a:schemeClr val="accent6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0 2 5 6 8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579E60-7ED6-416E-9866-B94AB99DFD16}"/>
              </a:ext>
            </a:extLst>
          </p:cNvPr>
          <p:cNvSpPr txBox="1"/>
          <p:nvPr/>
        </p:nvSpPr>
        <p:spPr>
          <a:xfrm>
            <a:off x="4960758" y="4696499"/>
            <a:ext cx="233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6"/>
                </a:solidFill>
              </a:rPr>
              <a:t>(Where each row starts)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1564E53-E454-4871-A305-6608C6EAF7D1}"/>
              </a:ext>
            </a:extLst>
          </p:cNvPr>
          <p:cNvSpPr txBox="1"/>
          <p:nvPr/>
        </p:nvSpPr>
        <p:spPr>
          <a:xfrm>
            <a:off x="4996860" y="4147779"/>
            <a:ext cx="3651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4"/>
                </a:solidFill>
              </a:rPr>
              <a:t>(Position corresponding to each value)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C9472C-E998-465D-82F3-2F9B8A3A005D}"/>
              </a:ext>
            </a:extLst>
          </p:cNvPr>
          <p:cNvSpPr txBox="1"/>
          <p:nvPr/>
        </p:nvSpPr>
        <p:spPr>
          <a:xfrm>
            <a:off x="4996860" y="3599059"/>
            <a:ext cx="377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1"/>
                </a:solidFill>
              </a:rPr>
              <a:t>(Compact non-zeroes into dense format)</a:t>
            </a:r>
          </a:p>
        </p:txBody>
      </p:sp>
    </p:spTree>
    <p:extLst>
      <p:ext uri="{BB962C8B-B14F-4D97-AF65-F5344CB8AC3E}">
        <p14:creationId xmlns:p14="http://schemas.microsoft.com/office/powerpoint/2010/main" val="2005051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E22A-1E18-4BC9-A4C0-5861986E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Sparse matrix-vector multiplication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E618-8B4F-41E3-A8D3-40F52E1F1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rvp_csr_seq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csr_t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*m,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*x,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r)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idxmin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m-&gt;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rowstart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[r];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idxmax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m-&gt;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rowstart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[r+1];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0.0;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for (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idxmin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&lt;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idxmax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++)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c = m-&gt;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cindex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[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mval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m-&gt;value[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xval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x-&gt;value[c];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+=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mval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xval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return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}</a:t>
            </a:r>
          </a:p>
          <a:p>
            <a:pPr marL="0" indent="0">
              <a:buNone/>
            </a:pPr>
            <a:br>
              <a:rPr lang="en-US" sz="1400" dirty="0">
                <a:solidFill>
                  <a:srgbClr val="00B05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solidFill>
                  <a:srgbClr val="00B05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/* the outer loop (across rows) doesn’t change */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void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mvp_csr_seq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csr_t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*m,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*x,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*y,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rvp_csr_t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rp_fun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) {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m-&gt;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for (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r = 0; r &lt;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 r++) {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y-&gt;value[r] =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rp_fun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(m, x, r);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}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812C6-7742-44A4-B2E1-F7789D24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75F0276-86A8-C446-8BA6-3982D7E57A86}"/>
                  </a:ext>
                </a:extLst>
              </p:cNvPr>
              <p:cNvSpPr/>
              <p:nvPr/>
            </p:nvSpPr>
            <p:spPr>
              <a:xfrm>
                <a:off x="6563446" y="2185894"/>
                <a:ext cx="2221325" cy="11695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>
                    <a:solidFill>
                      <a:srgbClr val="00B050"/>
                    </a:solidFill>
                    <a:latin typeface="+mj-lt"/>
                  </a:rPr>
                  <a:t>Row dot product (the inner loop over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1400" dirty="0">
                    <a:solidFill>
                      <a:srgbClr val="00B050"/>
                    </a:solidFill>
                    <a:latin typeface="+mj-lt"/>
                  </a:rPr>
                  <a:t> in original code)</a:t>
                </a:r>
              </a:p>
              <a:p>
                <a:endParaRPr lang="en-US" sz="1400" dirty="0">
                  <a:solidFill>
                    <a:srgbClr val="00B050"/>
                  </a:solidFill>
                  <a:latin typeface="+mj-lt"/>
                </a:endParaRPr>
              </a:p>
              <a:p>
                <a:r>
                  <a:rPr lang="en-US" sz="1400" dirty="0">
                    <a:solidFill>
                      <a:srgbClr val="00B050"/>
                    </a:solidFill>
                    <a:latin typeface="+mj-lt"/>
                  </a:rPr>
                  <a:t>Iterate over nonzero values in row</a:t>
                </a:r>
              </a:p>
            </p:txBody>
          </p:sp>
        </mc:Choice>
        <mc:Fallback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75F0276-86A8-C446-8BA6-3982D7E57A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3446" y="2185894"/>
                <a:ext cx="2221325" cy="1169551"/>
              </a:xfrm>
              <a:prstGeom prst="rect">
                <a:avLst/>
              </a:prstGeom>
              <a:blipFill>
                <a:blip r:embed="rId2"/>
                <a:stretch>
                  <a:fillRect l="-568" b="-43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91214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12202-68E1-450E-A6D3-F0901A5C6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Benchmarking sparse mat-</a:t>
            </a:r>
            <a:r>
              <a:rPr lang="en-US" dirty="0" err="1"/>
              <a:t>vec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372EF-84CB-4E45-B679-9F86D076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BE4DC3-0608-402D-836D-547BAE8D9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3" y="1825625"/>
            <a:ext cx="8752114" cy="4351338"/>
          </a:xfrm>
        </p:spPr>
        <p:txBody>
          <a:bodyPr/>
          <a:lstStyle/>
          <a:p>
            <a:r>
              <a:rPr lang="en-US" dirty="0"/>
              <a:t>Uniform Matrix: 16384 x 16384 (65,536 nonzero entries)</a:t>
            </a:r>
          </a:p>
          <a:p>
            <a:pPr lvl="1"/>
            <a:r>
              <a:rPr lang="en-US" dirty="0"/>
              <a:t>Each row contains exactly </a:t>
            </a:r>
            <a:r>
              <a:rPr lang="en-US" dirty="0" err="1"/>
              <a:t>nnz</a:t>
            </a:r>
            <a:r>
              <a:rPr lang="en-US" dirty="0"/>
              <a:t>/</a:t>
            </a:r>
            <a:r>
              <a:rPr lang="en-US" dirty="0" err="1"/>
              <a:t>nrow</a:t>
            </a:r>
            <a:r>
              <a:rPr lang="en-US" dirty="0"/>
              <a:t> = 4 nonzero elements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Sequential:	2.45 GF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Parallel Rows:	13.87 GF	(5.66 X)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Parallel Columns:	0.01 GF	(Oops)</a:t>
            </a:r>
          </a:p>
          <a:p>
            <a:pPr lvl="2">
              <a:tabLst>
                <a:tab pos="3190875" algn="dec"/>
              </a:tabLst>
            </a:pPr>
            <a:r>
              <a:rPr lang="en-US" dirty="0"/>
              <a:t>Only 4 nonzero elements / row</a:t>
            </a:r>
          </a:p>
          <a:p>
            <a:endParaRPr lang="en-US" dirty="0"/>
          </a:p>
          <a:p>
            <a:pPr marL="0" indent="0">
              <a:buNone/>
            </a:pPr>
            <a:endParaRPr lang="pt-BR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7960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12202-68E1-450E-A6D3-F0901A5C6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Benchmarking sparse mat-</a:t>
            </a:r>
            <a:r>
              <a:rPr lang="en-US" dirty="0" err="1"/>
              <a:t>vec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372EF-84CB-4E45-B679-9F86D076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BE4DC3-0608-402D-836D-547BAE8D9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3" y="1825625"/>
            <a:ext cx="8752114" cy="4351338"/>
          </a:xfrm>
        </p:spPr>
        <p:txBody>
          <a:bodyPr/>
          <a:lstStyle/>
          <a:p>
            <a:r>
              <a:rPr lang="en-US" dirty="0"/>
              <a:t>Skewed Matrix: 16384 x 16384 (65,536 nonzero entries)</a:t>
            </a:r>
          </a:p>
          <a:p>
            <a:pPr lvl="1"/>
            <a:r>
              <a:rPr lang="en-US" dirty="0"/>
              <a:t>All </a:t>
            </a:r>
            <a:r>
              <a:rPr lang="en-US" dirty="0" err="1"/>
              <a:t>nonzeros</a:t>
            </a:r>
            <a:r>
              <a:rPr lang="en-US" dirty="0"/>
              <a:t> in first </a:t>
            </a:r>
            <a:r>
              <a:rPr lang="en-US" dirty="0" err="1"/>
              <a:t>nnz</a:t>
            </a:r>
            <a:r>
              <a:rPr lang="en-US" dirty="0"/>
              <a:t>/</a:t>
            </a:r>
            <a:r>
              <a:rPr lang="en-US" dirty="0" err="1"/>
              <a:t>nrow</a:t>
            </a:r>
            <a:r>
              <a:rPr lang="en-US" dirty="0"/>
              <a:t> = 4 rows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Sequential:	1.56 GF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Parallel Rows:	2.07 GF	(1.33 X)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Parallel Columns:	0.11 GF	(Oops, but better than before!)</a:t>
            </a:r>
          </a:p>
          <a:p>
            <a:pPr lvl="2">
              <a:tabLst>
                <a:tab pos="3190875" algn="dec"/>
              </a:tabLst>
            </a:pPr>
            <a:r>
              <a:rPr lang="en-US" dirty="0"/>
              <a:t>Still too fine-grained</a:t>
            </a:r>
          </a:p>
          <a:p>
            <a:endParaRPr lang="en-US" dirty="0"/>
          </a:p>
          <a:p>
            <a:pPr marL="0" indent="0">
              <a:buNone/>
            </a:pPr>
            <a:endParaRPr lang="pt-BR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947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102FA-6519-42DA-A930-FF1226AF1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Today: Matrix-vector multiplication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EF0F09-E54A-4275-8BD2-9546102CD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BFEFF4-9705-49A5-99FE-74D397E3B2AF}"/>
              </a:ext>
            </a:extLst>
          </p:cNvPr>
          <p:cNvSpPr/>
          <p:nvPr/>
        </p:nvSpPr>
        <p:spPr>
          <a:xfrm>
            <a:off x="2653416" y="2528103"/>
            <a:ext cx="147655" cy="18017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E929F6-3CBF-4B4C-9A5C-1664F6F6CFBA}"/>
              </a:ext>
            </a:extLst>
          </p:cNvPr>
          <p:cNvSpPr/>
          <p:nvPr/>
        </p:nvSpPr>
        <p:spPr>
          <a:xfrm>
            <a:off x="3736933" y="2528103"/>
            <a:ext cx="1724628" cy="18017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D0BF0D-D588-49CF-87C3-6C138C9D56EA}"/>
              </a:ext>
            </a:extLst>
          </p:cNvPr>
          <p:cNvSpPr/>
          <p:nvPr/>
        </p:nvSpPr>
        <p:spPr>
          <a:xfrm>
            <a:off x="6397422" y="2528103"/>
            <a:ext cx="124247" cy="18017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8" name="Equals 7">
            <a:extLst>
              <a:ext uri="{FF2B5EF4-FFF2-40B4-BE49-F238E27FC236}">
                <a16:creationId xmlns:a16="http://schemas.microsoft.com/office/drawing/2014/main" id="{8EB5C256-C7A3-472F-90B9-826B0E56FA44}"/>
              </a:ext>
            </a:extLst>
          </p:cNvPr>
          <p:cNvSpPr/>
          <p:nvPr/>
        </p:nvSpPr>
        <p:spPr>
          <a:xfrm>
            <a:off x="2991690" y="3149277"/>
            <a:ext cx="551726" cy="559444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Multiplication Sign 8">
            <a:extLst>
              <a:ext uri="{FF2B5EF4-FFF2-40B4-BE49-F238E27FC236}">
                <a16:creationId xmlns:a16="http://schemas.microsoft.com/office/drawing/2014/main" id="{7A214DA9-0A84-40F9-BE28-324D3831984F}"/>
              </a:ext>
            </a:extLst>
          </p:cNvPr>
          <p:cNvSpPr/>
          <p:nvPr/>
        </p:nvSpPr>
        <p:spPr>
          <a:xfrm>
            <a:off x="5575197" y="3087546"/>
            <a:ext cx="708589" cy="68290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A9B00D-A69C-4ACE-824D-C98B5802892A}"/>
              </a:ext>
            </a:extLst>
          </p:cNvPr>
          <p:cNvSpPr/>
          <p:nvPr/>
        </p:nvSpPr>
        <p:spPr>
          <a:xfrm>
            <a:off x="2653417" y="2871429"/>
            <a:ext cx="147654" cy="7148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721062B-FE1B-4D56-865E-5D62649D4767}"/>
                  </a:ext>
                </a:extLst>
              </p:cNvPr>
              <p:cNvSpPr/>
              <p:nvPr/>
            </p:nvSpPr>
            <p:spPr>
              <a:xfrm>
                <a:off x="3736933" y="2843514"/>
                <a:ext cx="1724627" cy="50107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)→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721062B-FE1B-4D56-865E-5D62649D47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6933" y="2843514"/>
                <a:ext cx="1724627" cy="50107"/>
              </a:xfrm>
              <a:prstGeom prst="rect">
                <a:avLst/>
              </a:prstGeom>
              <a:blipFill>
                <a:blip r:embed="rId2"/>
                <a:stretch>
                  <a:fillRect t="-163636" b="-30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478F253-D75B-4F57-8B29-F51827156793}"/>
                  </a:ext>
                </a:extLst>
              </p:cNvPr>
              <p:cNvSpPr/>
              <p:nvPr/>
            </p:nvSpPr>
            <p:spPr>
              <a:xfrm>
                <a:off x="2846934" y="1970552"/>
                <a:ext cx="1287597" cy="12873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/>
                      </m:nary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478F253-D75B-4F57-8B29-F518271567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6934" y="1970552"/>
                <a:ext cx="1287597" cy="128734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81B3EF7-9D11-402C-B111-94A03A399EED}"/>
                  </a:ext>
                </a:extLst>
              </p:cNvPr>
              <p:cNvSpPr txBox="1"/>
              <p:nvPr/>
            </p:nvSpPr>
            <p:spPr>
              <a:xfrm>
                <a:off x="2477602" y="2566515"/>
                <a:ext cx="51408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81B3EF7-9D11-402C-B111-94A03A399E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7602" y="2566515"/>
                <a:ext cx="514088" cy="276999"/>
              </a:xfrm>
              <a:prstGeom prst="rect">
                <a:avLst/>
              </a:prstGeom>
              <a:blipFill>
                <a:blip r:embed="rId5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E06959B1-6C44-4168-936C-3F5836B43F7B}"/>
                  </a:ext>
                </a:extLst>
              </p:cNvPr>
              <p:cNvSpPr/>
              <p:nvPr/>
            </p:nvSpPr>
            <p:spPr>
              <a:xfrm rot="5400000">
                <a:off x="6360567" y="3335607"/>
                <a:ext cx="6915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E06959B1-6C44-4168-936C-3F5836B43F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400000">
                <a:off x="6360567" y="3335607"/>
                <a:ext cx="691535" cy="369332"/>
              </a:xfrm>
              <a:prstGeom prst="rect">
                <a:avLst/>
              </a:prstGeom>
              <a:blipFill>
                <a:blip r:embed="rId6"/>
                <a:stretch>
                  <a:fillRect l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5">
                <a:extLst>
                  <a:ext uri="{FF2B5EF4-FFF2-40B4-BE49-F238E27FC236}">
                    <a16:creationId xmlns:a16="http://schemas.microsoft.com/office/drawing/2014/main" id="{C6C8F277-7019-4BDD-A77F-3D5DEB683D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8650" y="5050221"/>
                <a:ext cx="7886700" cy="1126741"/>
              </a:xfrm>
            </p:spPr>
            <p:txBody>
              <a:bodyPr>
                <a:normAutofit fontScale="92500"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×1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⇒(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×1)</m:t>
                    </m:r>
                  </m:oMath>
                </a14:m>
                <a:r>
                  <a:rPr lang="pt-BR" dirty="0"/>
                  <a:t> output vector</a:t>
                </a:r>
              </a:p>
              <a:p>
                <a:r>
                  <a:rPr lang="pt-BR" dirty="0"/>
                  <a:t>Output = dot-products of rows from A and the vector B</a:t>
                </a:r>
                <a:endParaRPr lang="en-US" sz="1200" dirty="0">
                  <a:latin typeface="Lucida Sans Typewriter" panose="020B0509030504030204" pitchFamily="49" charset="0"/>
                </a:endParaRPr>
              </a:p>
            </p:txBody>
          </p:sp>
        </mc:Choice>
        <mc:Fallback xmlns="">
          <p:sp>
            <p:nvSpPr>
              <p:cNvPr id="15" name="Content Placeholder 5">
                <a:extLst>
                  <a:ext uri="{FF2B5EF4-FFF2-40B4-BE49-F238E27FC236}">
                    <a16:creationId xmlns:a16="http://schemas.microsoft.com/office/drawing/2014/main" id="{C6C8F277-7019-4BDD-A77F-3D5DEB683D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5050221"/>
                <a:ext cx="7886700" cy="1126741"/>
              </a:xfrm>
              <a:blipFill>
                <a:blip r:embed="rId7"/>
                <a:stretch>
                  <a:fillRect l="-1159" t="-81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62033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2683B-F7F8-604F-B3D5-86028ED8E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“Data-Oriented”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13B6A-B896-3A4E-9C59-E9EC16A2D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 in parallel over all nonzero entries</a:t>
            </a:r>
          </a:p>
          <a:p>
            <a:pPr lvl="1"/>
            <a:r>
              <a:rPr lang="en-US" dirty="0"/>
              <a:t>Have each product update the appropriate row value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3C152F-72AB-214B-A800-D2715F8FF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3704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0C153-1E4F-493C-9D0C-D2DE9382F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sparse-row (CSR) matrix format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8CB-547C-4B1A-9583-F14BF53B3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Dense matrix:</a:t>
            </a:r>
          </a:p>
          <a:p>
            <a:endParaRPr lang="en-US" dirty="0"/>
          </a:p>
          <a:p>
            <a:r>
              <a:rPr lang="en-US" dirty="0"/>
              <a:t>CSR matrix: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B8F66-190C-4FE4-8BC9-49A97C05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6B42191-9451-4F1D-81E7-2C77605298E6}"/>
              </a:ext>
            </a:extLst>
          </p:cNvPr>
          <p:cNvGrpSpPr/>
          <p:nvPr/>
        </p:nvGrpSpPr>
        <p:grpSpPr>
          <a:xfrm>
            <a:off x="3168869" y="2307021"/>
            <a:ext cx="5612524" cy="262758"/>
            <a:chOff x="3168869" y="2307021"/>
            <a:chExt cx="5612524" cy="2627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187E75-8324-4136-B87F-F3D6D69E7408}"/>
                </a:ext>
              </a:extLst>
            </p:cNvPr>
            <p:cNvSpPr/>
            <p:nvPr/>
          </p:nvSpPr>
          <p:spPr>
            <a:xfrm>
              <a:off x="3168869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E7FE4A5-CA9E-4158-93EA-8DB04E3C4727}"/>
                </a:ext>
              </a:extLst>
            </p:cNvPr>
            <p:cNvSpPr/>
            <p:nvPr/>
          </p:nvSpPr>
          <p:spPr>
            <a:xfrm>
              <a:off x="4572000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F417D1-8680-41BA-9614-580806A5E3DD}"/>
                </a:ext>
              </a:extLst>
            </p:cNvPr>
            <p:cNvSpPr/>
            <p:nvPr/>
          </p:nvSpPr>
          <p:spPr>
            <a:xfrm>
              <a:off x="5975131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A3E64B-A4BF-47A6-B97D-CA0120007457}"/>
                </a:ext>
              </a:extLst>
            </p:cNvPr>
            <p:cNvSpPr/>
            <p:nvPr/>
          </p:nvSpPr>
          <p:spPr>
            <a:xfrm>
              <a:off x="7378262" y="2307021"/>
              <a:ext cx="1403131" cy="26275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Left Brace 8">
            <a:extLst>
              <a:ext uri="{FF2B5EF4-FFF2-40B4-BE49-F238E27FC236}">
                <a16:creationId xmlns:a16="http://schemas.microsoft.com/office/drawing/2014/main" id="{0B150D76-9736-4D71-96A8-A1BABB96789B}"/>
              </a:ext>
            </a:extLst>
          </p:cNvPr>
          <p:cNvSpPr/>
          <p:nvPr/>
        </p:nvSpPr>
        <p:spPr>
          <a:xfrm rot="5400000">
            <a:off x="3746937" y="1425191"/>
            <a:ext cx="246994" cy="1403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AA9417-DB0F-4808-86A1-9CF57E4AB786}"/>
              </a:ext>
            </a:extLst>
          </p:cNvPr>
          <p:cNvSpPr txBox="1"/>
          <p:nvPr/>
        </p:nvSpPr>
        <p:spPr>
          <a:xfrm>
            <a:off x="3592601" y="1690689"/>
            <a:ext cx="5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Row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947F74-D39C-4976-899F-E521EF1A4B4A}"/>
              </a:ext>
            </a:extLst>
          </p:cNvPr>
          <p:cNvSpPr/>
          <p:nvPr/>
        </p:nvSpPr>
        <p:spPr>
          <a:xfrm>
            <a:off x="3377357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8107E3-01E0-4DDE-889A-4FD2F7A7D9C9}"/>
              </a:ext>
            </a:extLst>
          </p:cNvPr>
          <p:cNvSpPr/>
          <p:nvPr/>
        </p:nvSpPr>
        <p:spPr>
          <a:xfrm>
            <a:off x="4040644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61148-02C4-43E1-BAD9-F718D0A72E50}"/>
              </a:ext>
            </a:extLst>
          </p:cNvPr>
          <p:cNvSpPr/>
          <p:nvPr/>
        </p:nvSpPr>
        <p:spPr>
          <a:xfrm>
            <a:off x="4580777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EDAAD9-29FB-4117-8438-E337D42211EB}"/>
              </a:ext>
            </a:extLst>
          </p:cNvPr>
          <p:cNvSpPr/>
          <p:nvPr/>
        </p:nvSpPr>
        <p:spPr>
          <a:xfrm>
            <a:off x="5131170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20E7C5-6A3B-408B-90BF-48B102C1EB07}"/>
              </a:ext>
            </a:extLst>
          </p:cNvPr>
          <p:cNvSpPr/>
          <p:nvPr/>
        </p:nvSpPr>
        <p:spPr>
          <a:xfrm>
            <a:off x="5755498" y="2314384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51D6F5-F4F9-41AB-A120-21073BFA663D}"/>
              </a:ext>
            </a:extLst>
          </p:cNvPr>
          <p:cNvSpPr/>
          <p:nvPr/>
        </p:nvSpPr>
        <p:spPr>
          <a:xfrm>
            <a:off x="6550004" y="2315450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DE31A92-7ADA-4D79-8C39-9D8B176A0076}"/>
              </a:ext>
            </a:extLst>
          </p:cNvPr>
          <p:cNvSpPr/>
          <p:nvPr/>
        </p:nvSpPr>
        <p:spPr>
          <a:xfrm>
            <a:off x="7640729" y="2321746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5BC0D91-AAD5-4406-BE0F-226448A18DAF}"/>
              </a:ext>
            </a:extLst>
          </p:cNvPr>
          <p:cNvSpPr/>
          <p:nvPr/>
        </p:nvSpPr>
        <p:spPr>
          <a:xfrm>
            <a:off x="8397026" y="2307021"/>
            <a:ext cx="215244" cy="2627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5F442F-28B5-4BF7-BBFD-48A675354F59}"/>
              </a:ext>
            </a:extLst>
          </p:cNvPr>
          <p:cNvSpPr/>
          <p:nvPr/>
        </p:nvSpPr>
        <p:spPr>
          <a:xfrm>
            <a:off x="3168866" y="3652346"/>
            <a:ext cx="1692167" cy="26275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6 2 4 1 2 9 3 1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19F8B6-4A86-4265-AE97-5EF87DBF27E4}"/>
              </a:ext>
            </a:extLst>
          </p:cNvPr>
          <p:cNvSpPr txBox="1"/>
          <p:nvPr/>
        </p:nvSpPr>
        <p:spPr>
          <a:xfrm>
            <a:off x="2323899" y="3599059"/>
            <a:ext cx="830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Values: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06F3A3-755F-4EAB-892F-66011B8A584A}"/>
              </a:ext>
            </a:extLst>
          </p:cNvPr>
          <p:cNvSpPr txBox="1"/>
          <p:nvPr/>
        </p:nvSpPr>
        <p:spPr>
          <a:xfrm>
            <a:off x="1597739" y="4147779"/>
            <a:ext cx="1572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Column Indices: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A7B0F72-E049-4A3B-A270-861129A76AFD}"/>
              </a:ext>
            </a:extLst>
          </p:cNvPr>
          <p:cNvSpPr txBox="1"/>
          <p:nvPr/>
        </p:nvSpPr>
        <p:spPr>
          <a:xfrm>
            <a:off x="1941678" y="4696499"/>
            <a:ext cx="1281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Row Indices: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94D0882-B058-4B62-A1F6-BBA2B9FD68BE}"/>
              </a:ext>
            </a:extLst>
          </p:cNvPr>
          <p:cNvSpPr/>
          <p:nvPr/>
        </p:nvSpPr>
        <p:spPr>
          <a:xfrm>
            <a:off x="3154511" y="4201066"/>
            <a:ext cx="1692167" cy="262758"/>
          </a:xfrm>
          <a:prstGeom prst="rect">
            <a:avLst/>
          </a:prstGeom>
          <a:ln w="28575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1 5 0 3 7 4 1 6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33EA80A-F852-44AF-910A-C7E810D87440}"/>
              </a:ext>
            </a:extLst>
          </p:cNvPr>
          <p:cNvSpPr/>
          <p:nvPr/>
        </p:nvSpPr>
        <p:spPr>
          <a:xfrm>
            <a:off x="3154511" y="4749786"/>
            <a:ext cx="1706522" cy="262758"/>
          </a:xfrm>
          <a:prstGeom prst="rect">
            <a:avLst/>
          </a:prstGeom>
          <a:solidFill>
            <a:schemeClr val="accent6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0 0 1 1 1 2 3 3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F579E60-7ED6-416E-9866-B94AB99DFD16}"/>
              </a:ext>
            </a:extLst>
          </p:cNvPr>
          <p:cNvSpPr txBox="1"/>
          <p:nvPr/>
        </p:nvSpPr>
        <p:spPr>
          <a:xfrm>
            <a:off x="4960758" y="4696499"/>
            <a:ext cx="3264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6"/>
                </a:solidFill>
              </a:rPr>
              <a:t>(Row corresponding to each value)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1564E53-E454-4871-A305-6608C6EAF7D1}"/>
              </a:ext>
            </a:extLst>
          </p:cNvPr>
          <p:cNvSpPr txBox="1"/>
          <p:nvPr/>
        </p:nvSpPr>
        <p:spPr>
          <a:xfrm>
            <a:off x="4996860" y="4147779"/>
            <a:ext cx="3574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4"/>
                </a:solidFill>
              </a:rPr>
              <a:t>(Column corresponding to each value)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C9472C-E998-465D-82F3-2F9B8A3A005D}"/>
              </a:ext>
            </a:extLst>
          </p:cNvPr>
          <p:cNvSpPr txBox="1"/>
          <p:nvPr/>
        </p:nvSpPr>
        <p:spPr>
          <a:xfrm>
            <a:off x="4996860" y="3599059"/>
            <a:ext cx="377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1"/>
                </a:solidFill>
              </a:rPr>
              <a:t>(Compact non-zeroes into dense format)</a:t>
            </a:r>
          </a:p>
        </p:txBody>
      </p:sp>
    </p:spTree>
    <p:extLst>
      <p:ext uri="{BB962C8B-B14F-4D97-AF65-F5344CB8AC3E}">
        <p14:creationId xmlns:p14="http://schemas.microsoft.com/office/powerpoint/2010/main" val="1851029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E22A-1E18-4BC9-A4C0-5861986E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Data-oriented matrix-vector multiplication (atomic)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E618-8B4F-41E3-A8D3-40F52E1F1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void </a:t>
            </a:r>
            <a:r>
              <a:rPr lang="en-US" sz="1400" dirty="0" err="1">
                <a:latin typeface="Menlo" panose="020B0609030804020204" pitchFamily="49" charset="0"/>
              </a:rPr>
              <a:t>full_mvp_csr_atomic</a:t>
            </a:r>
            <a:r>
              <a:rPr lang="en-US" sz="1400" dirty="0">
                <a:latin typeface="Menlo" panose="020B0609030804020204" pitchFamily="49" charset="0"/>
              </a:rPr>
              <a:t>(</a:t>
            </a:r>
            <a:r>
              <a:rPr lang="en-US" sz="1400" dirty="0" err="1">
                <a:latin typeface="Menlo" panose="020B0609030804020204" pitchFamily="49" charset="0"/>
              </a:rPr>
              <a:t>csr_t</a:t>
            </a:r>
            <a:r>
              <a:rPr lang="en-US" sz="1400" dirty="0">
                <a:latin typeface="Menlo" panose="020B0609030804020204" pitchFamily="49" charset="0"/>
              </a:rPr>
              <a:t> *m, </a:t>
            </a:r>
            <a:r>
              <a:rPr lang="en-US" sz="1400" dirty="0" err="1">
                <a:latin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</a:rPr>
              <a:t> *x, </a:t>
            </a:r>
            <a:r>
              <a:rPr lang="en-US" sz="1400" dirty="0" err="1">
                <a:latin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</a:rPr>
              <a:t> *y)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nnz</a:t>
            </a:r>
            <a:r>
              <a:rPr lang="en-US" sz="1400" dirty="0">
                <a:latin typeface="Menlo" panose="020B0609030804020204" pitchFamily="49" charset="0"/>
              </a:rPr>
              <a:t> = m-&gt;</a:t>
            </a:r>
            <a:r>
              <a:rPr lang="en-US" sz="1400" dirty="0" err="1">
                <a:latin typeface="Menlo" panose="020B0609030804020204" pitchFamily="49" charset="0"/>
              </a:rPr>
              <a:t>nnz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</a:rPr>
              <a:t>zero_vector</a:t>
            </a:r>
            <a:r>
              <a:rPr lang="en-US" sz="1400" dirty="0">
                <a:latin typeface="Menlo" panose="020B0609030804020204" pitchFamily="49" charset="0"/>
              </a:rPr>
              <a:t>(y);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#pragma </a:t>
            </a:r>
            <a:r>
              <a:rPr lang="en-US" sz="1400" dirty="0" err="1">
                <a:solidFill>
                  <a:srgbClr val="C00000"/>
                </a:solidFill>
                <a:latin typeface="Menlo" panose="020B0609030804020204" pitchFamily="49" charset="0"/>
              </a:rPr>
              <a:t>omp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 parallel for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for (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 = 0; 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 &lt; </a:t>
            </a:r>
            <a:r>
              <a:rPr lang="en-US" sz="1400" dirty="0" err="1">
                <a:latin typeface="Menlo" panose="020B0609030804020204" pitchFamily="49" charset="0"/>
              </a:rPr>
              <a:t>nnz</a:t>
            </a:r>
            <a:r>
              <a:rPr lang="en-US" sz="1400" dirty="0">
                <a:latin typeface="Menlo" panose="020B0609030804020204" pitchFamily="49" charset="0"/>
              </a:rPr>
              <a:t>; 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++)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mval</a:t>
            </a:r>
            <a:r>
              <a:rPr lang="en-US" sz="1400" dirty="0">
                <a:latin typeface="Menlo" panose="020B0609030804020204" pitchFamily="49" charset="0"/>
              </a:rPr>
              <a:t> = m-&gt;value[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r = m-&gt;</a:t>
            </a:r>
            <a:r>
              <a:rPr lang="en-US" sz="1400" dirty="0" err="1">
                <a:latin typeface="Menlo" panose="020B0609030804020204" pitchFamily="49" charset="0"/>
              </a:rPr>
              <a:t>rindex</a:t>
            </a:r>
            <a:r>
              <a:rPr lang="en-US" sz="1400" dirty="0">
                <a:latin typeface="Menlo" panose="020B0609030804020204" pitchFamily="49" charset="0"/>
              </a:rPr>
              <a:t>[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c = m-&gt;</a:t>
            </a:r>
            <a:r>
              <a:rPr lang="en-US" sz="1400" dirty="0" err="1">
                <a:latin typeface="Menlo" panose="020B0609030804020204" pitchFamily="49" charset="0"/>
              </a:rPr>
              <a:t>cindex</a:t>
            </a:r>
            <a:r>
              <a:rPr lang="en-US" sz="1400" dirty="0">
                <a:latin typeface="Menlo" panose="020B0609030804020204" pitchFamily="49" charset="0"/>
              </a:rPr>
              <a:t>[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xval</a:t>
            </a:r>
            <a:r>
              <a:rPr lang="en-US" sz="1400" dirty="0">
                <a:latin typeface="Menlo" panose="020B0609030804020204" pitchFamily="49" charset="0"/>
              </a:rPr>
              <a:t> = x-&gt;value[c];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prod = </a:t>
            </a:r>
            <a:r>
              <a:rPr lang="en-US" sz="1400" dirty="0" err="1">
                <a:latin typeface="Menlo" panose="020B0609030804020204" pitchFamily="49" charset="0"/>
              </a:rPr>
              <a:t>mval</a:t>
            </a:r>
            <a:r>
              <a:rPr lang="en-US" sz="1400" dirty="0">
                <a:latin typeface="Menlo" panose="020B0609030804020204" pitchFamily="49" charset="0"/>
              </a:rPr>
              <a:t> * </a:t>
            </a:r>
            <a:r>
              <a:rPr lang="en-US" sz="1400" dirty="0" err="1">
                <a:latin typeface="Menlo" panose="020B0609030804020204" pitchFamily="49" charset="0"/>
              </a:rPr>
              <a:t>xval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Menlo" panose="020B060903080402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#pragma </a:t>
            </a:r>
            <a:r>
              <a:rPr lang="en-US" sz="1400" dirty="0" err="1">
                <a:solidFill>
                  <a:srgbClr val="C00000"/>
                </a:solidFill>
                <a:latin typeface="Menlo" panose="020B0609030804020204" pitchFamily="49" charset="0"/>
              </a:rPr>
              <a:t>omp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 atomic</a:t>
            </a:r>
            <a:endParaRPr lang="en-US" sz="1400" dirty="0">
              <a:latin typeface="Menlo" panose="020B060903080402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        y-&gt;value[r] += prod;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Menlo" panose="020B0609030804020204" pitchFamily="49" charset="0"/>
            </a:endParaRPr>
          </a:p>
          <a:p>
            <a:pPr>
              <a:spcBef>
                <a:spcPts val="0"/>
              </a:spcBef>
            </a:pPr>
            <a:r>
              <a:rPr lang="en-US" dirty="0"/>
              <a:t>Require atomic updating of each value of 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812C6-7742-44A4-B2E1-F7789D24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CD20AF-CF4D-E443-A235-3B7DB1644137}"/>
              </a:ext>
            </a:extLst>
          </p:cNvPr>
          <p:cNvSpPr/>
          <p:nvPr/>
        </p:nvSpPr>
        <p:spPr>
          <a:xfrm>
            <a:off x="5997389" y="2708408"/>
            <a:ext cx="298332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Partition all nonzero data into blocks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Each thread accumulates partial products for a block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Must use atomic addition to avoid races</a:t>
            </a:r>
          </a:p>
        </p:txBody>
      </p:sp>
    </p:spTree>
    <p:extLst>
      <p:ext uri="{BB962C8B-B14F-4D97-AF65-F5344CB8AC3E}">
        <p14:creationId xmlns:p14="http://schemas.microsoft.com/office/powerpoint/2010/main" val="36764562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12202-68E1-450E-A6D3-F0901A5C6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Benchmarking sparse mat-</a:t>
            </a:r>
            <a:r>
              <a:rPr lang="en-US" dirty="0" err="1"/>
              <a:t>vec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372EF-84CB-4E45-B679-9F86D076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BE4DC3-0608-402D-836D-547BAE8D9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3" y="1825625"/>
            <a:ext cx="8752114" cy="4351338"/>
          </a:xfrm>
        </p:spPr>
        <p:txBody>
          <a:bodyPr/>
          <a:lstStyle/>
          <a:p>
            <a:r>
              <a:rPr lang="en-US" dirty="0"/>
              <a:t>Skewed Matrix: 16384 x 16384 (65,536 nonzero entries)</a:t>
            </a:r>
          </a:p>
          <a:p>
            <a:pPr lvl="1"/>
            <a:r>
              <a:rPr lang="en-US" dirty="0"/>
              <a:t>All </a:t>
            </a:r>
            <a:r>
              <a:rPr lang="en-US" dirty="0" err="1"/>
              <a:t>nonzeros</a:t>
            </a:r>
            <a:r>
              <a:rPr lang="en-US" dirty="0"/>
              <a:t> in first </a:t>
            </a:r>
            <a:r>
              <a:rPr lang="en-US" dirty="0" err="1"/>
              <a:t>nnz</a:t>
            </a:r>
            <a:r>
              <a:rPr lang="en-US" dirty="0"/>
              <a:t>/</a:t>
            </a:r>
            <a:r>
              <a:rPr lang="en-US" dirty="0" err="1"/>
              <a:t>nrow</a:t>
            </a:r>
            <a:r>
              <a:rPr lang="en-US" dirty="0"/>
              <a:t> = 4 rows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Sequential:	1.56 GF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Parallel Rows:	2.07 GF	(1.33 X)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Parallel Columns:	0.11 GF	(Oops)</a:t>
            </a:r>
          </a:p>
          <a:p>
            <a:pPr lvl="2">
              <a:tabLst>
                <a:tab pos="3190875" algn="dec"/>
              </a:tabLst>
            </a:pPr>
            <a:r>
              <a:rPr lang="en-US" dirty="0"/>
              <a:t>Still too fine-grained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Data par, atomic	0.05 GF	(Oops)</a:t>
            </a:r>
          </a:p>
          <a:p>
            <a:pPr lvl="2">
              <a:tabLst>
                <a:tab pos="3190875" algn="dec"/>
              </a:tabLst>
            </a:pPr>
            <a:r>
              <a:rPr lang="en-US" dirty="0"/>
              <a:t>Atomic updating is expensive!</a:t>
            </a:r>
          </a:p>
          <a:p>
            <a:endParaRPr lang="en-US" dirty="0"/>
          </a:p>
          <a:p>
            <a:pPr marL="0" indent="0">
              <a:buNone/>
            </a:pPr>
            <a:endParaRPr lang="pt-BR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3337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E22A-1E18-4BC9-A4C0-5861986E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Data-oriented matrix-vector multiplication (separate </a:t>
            </a:r>
            <a:r>
              <a:rPr lang="en-US" dirty="0" err="1"/>
              <a:t>accums</a:t>
            </a:r>
            <a:r>
              <a:rPr lang="en-US" dirty="0"/>
              <a:t>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E618-8B4F-41E3-A8D3-40F52E1F1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Strategy (T = number of threads)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Menlo" panose="020B0609030804020204" pitchFamily="49" charset="0"/>
            </a:endParaRPr>
          </a:p>
          <a:p>
            <a:pPr>
              <a:spcBef>
                <a:spcPts val="0"/>
              </a:spcBef>
            </a:pPr>
            <a:r>
              <a:rPr lang="en-US" dirty="0"/>
              <a:t>Have T separate vectors</a:t>
            </a:r>
          </a:p>
          <a:p>
            <a:pPr>
              <a:spcBef>
                <a:spcPts val="0"/>
              </a:spcBef>
            </a:pPr>
            <a:r>
              <a:rPr lang="en-US" dirty="0"/>
              <a:t>Parallel over nonzero data:</a:t>
            </a:r>
          </a:p>
          <a:p>
            <a:pPr lvl="1">
              <a:spcBef>
                <a:spcPts val="0"/>
              </a:spcBef>
            </a:pPr>
            <a:r>
              <a:rPr lang="en-US" dirty="0"/>
              <a:t>Each thread zeros its vector</a:t>
            </a:r>
          </a:p>
          <a:p>
            <a:pPr lvl="1">
              <a:spcBef>
                <a:spcPts val="0"/>
              </a:spcBef>
            </a:pPr>
            <a:r>
              <a:rPr lang="en-US" dirty="0"/>
              <a:t>Each thread accumulates results in own vector</a:t>
            </a:r>
          </a:p>
          <a:p>
            <a:pPr>
              <a:spcBef>
                <a:spcPts val="0"/>
              </a:spcBef>
            </a:pPr>
            <a:r>
              <a:rPr lang="en-US" dirty="0"/>
              <a:t>Parallel over rows:</a:t>
            </a:r>
          </a:p>
          <a:p>
            <a:pPr lvl="1">
              <a:spcBef>
                <a:spcPts val="0"/>
              </a:spcBef>
            </a:pPr>
            <a:r>
              <a:rPr lang="en-US" dirty="0"/>
              <a:t>Sum vector values for each row</a:t>
            </a:r>
          </a:p>
          <a:p>
            <a:pPr>
              <a:spcBef>
                <a:spcPts val="0"/>
              </a:spcBef>
            </a:pPr>
            <a:r>
              <a:rPr lang="en-US" dirty="0"/>
              <a:t>Properties</a:t>
            </a:r>
          </a:p>
          <a:p>
            <a:pPr lvl="1">
              <a:spcBef>
                <a:spcPts val="0"/>
              </a:spcBef>
            </a:pPr>
            <a:r>
              <a:rPr lang="en-US" dirty="0"/>
              <a:t>No need for synchronization</a:t>
            </a:r>
          </a:p>
          <a:p>
            <a:pPr lvl="1">
              <a:spcBef>
                <a:spcPts val="0"/>
              </a:spcBef>
            </a:pPr>
            <a:r>
              <a:rPr lang="en-US" dirty="0"/>
              <a:t>Extra space and work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812C6-7742-44A4-B2E1-F7789D24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</p:spTree>
    <p:extLst>
      <p:ext uri="{BB962C8B-B14F-4D97-AF65-F5344CB8AC3E}">
        <p14:creationId xmlns:p14="http://schemas.microsoft.com/office/powerpoint/2010/main" val="42122074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E22A-1E18-4BC9-A4C0-5861986E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Data-oriented matrix-vector multiplication (separate </a:t>
            </a:r>
            <a:r>
              <a:rPr lang="en-US" dirty="0" err="1"/>
              <a:t>accums</a:t>
            </a:r>
            <a:r>
              <a:rPr lang="en-US" dirty="0"/>
              <a:t>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E618-8B4F-41E3-A8D3-40F52E1F1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" y="1607911"/>
            <a:ext cx="7886700" cy="435133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void </a:t>
            </a:r>
            <a:r>
              <a:rPr lang="en-US" sz="1400" dirty="0" err="1">
                <a:latin typeface="Menlo" panose="020B0609030804020204" pitchFamily="49" charset="0"/>
              </a:rPr>
              <a:t>full_mvp_csr_basic</a:t>
            </a:r>
            <a:r>
              <a:rPr lang="en-US" sz="1400" dirty="0">
                <a:latin typeface="Menlo" panose="020B0609030804020204" pitchFamily="49" charset="0"/>
              </a:rPr>
              <a:t>(</a:t>
            </a:r>
            <a:r>
              <a:rPr lang="en-US" sz="1400" dirty="0" err="1">
                <a:latin typeface="Menlo" panose="020B0609030804020204" pitchFamily="49" charset="0"/>
              </a:rPr>
              <a:t>csr_t</a:t>
            </a:r>
            <a:r>
              <a:rPr lang="en-US" sz="1400" dirty="0">
                <a:latin typeface="Menlo" panose="020B0609030804020204" pitchFamily="49" charset="0"/>
              </a:rPr>
              <a:t> *m, </a:t>
            </a:r>
            <a:r>
              <a:rPr lang="en-US" sz="1400" dirty="0" err="1">
                <a:latin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</a:rPr>
              <a:t> *x, </a:t>
            </a:r>
            <a:r>
              <a:rPr lang="en-US" sz="1400" dirty="0" err="1">
                <a:latin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</a:rPr>
              <a:t> *y)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</a:rPr>
              <a:t> = m-&gt;</a:t>
            </a:r>
            <a:r>
              <a:rPr lang="en-US" sz="1400" dirty="0" err="1">
                <a:latin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nnz</a:t>
            </a:r>
            <a:r>
              <a:rPr lang="en-US" sz="1400" dirty="0">
                <a:latin typeface="Menlo" panose="020B0609030804020204" pitchFamily="49" charset="0"/>
              </a:rPr>
              <a:t> = m-&gt;</a:t>
            </a:r>
            <a:r>
              <a:rPr lang="en-US" sz="1400" dirty="0" err="1">
                <a:latin typeface="Menlo" panose="020B0609030804020204" pitchFamily="49" charset="0"/>
              </a:rPr>
              <a:t>nnz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#pragma </a:t>
            </a:r>
            <a:r>
              <a:rPr lang="en-US" sz="1400" dirty="0" err="1">
                <a:solidFill>
                  <a:srgbClr val="C00000"/>
                </a:solidFill>
                <a:latin typeface="Menlo" panose="020B0609030804020204" pitchFamily="49" charset="0"/>
              </a:rPr>
              <a:t>omp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 parallel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tid</a:t>
            </a:r>
            <a:r>
              <a:rPr lang="en-US" sz="1400" dirty="0">
                <a:latin typeface="Menlo" panose="020B0609030804020204" pitchFamily="49" charset="0"/>
              </a:rPr>
              <a:t> = </a:t>
            </a:r>
            <a:r>
              <a:rPr lang="en-US" sz="1400" dirty="0" err="1">
                <a:latin typeface="Menlo" panose="020B0609030804020204" pitchFamily="49" charset="0"/>
              </a:rPr>
              <a:t>omp_get_thread_num</a:t>
            </a:r>
            <a:r>
              <a:rPr lang="en-US" sz="1400" dirty="0">
                <a:latin typeface="Menlo" panose="020B0609030804020204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tcount</a:t>
            </a:r>
            <a:r>
              <a:rPr lang="en-US" sz="1400" dirty="0">
                <a:latin typeface="Menlo" panose="020B0609030804020204" pitchFamily="49" charset="0"/>
              </a:rPr>
              <a:t> = </a:t>
            </a:r>
            <a:r>
              <a:rPr lang="en-US" sz="1400" dirty="0" err="1">
                <a:latin typeface="Menlo" panose="020B0609030804020204" pitchFamily="49" charset="0"/>
              </a:rPr>
              <a:t>omp_get_num_threads</a:t>
            </a:r>
            <a:r>
              <a:rPr lang="en-US" sz="1400" dirty="0">
                <a:latin typeface="Menlo" panose="020B0609030804020204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</a:rPr>
              <a:t> *</a:t>
            </a:r>
            <a:r>
              <a:rPr lang="en-US" sz="1400" dirty="0" err="1">
                <a:latin typeface="Menlo" panose="020B0609030804020204" pitchFamily="49" charset="0"/>
              </a:rPr>
              <a:t>svec</a:t>
            </a:r>
            <a:r>
              <a:rPr lang="en-US" sz="1400" dirty="0">
                <a:latin typeface="Menlo" panose="020B0609030804020204" pitchFamily="49" charset="0"/>
              </a:rPr>
              <a:t> = </a:t>
            </a:r>
            <a:r>
              <a:rPr lang="en-US" sz="1400" dirty="0" err="1">
                <a:latin typeface="Menlo" panose="020B0609030804020204" pitchFamily="49" charset="0"/>
              </a:rPr>
              <a:t>scratch_vector</a:t>
            </a:r>
            <a:r>
              <a:rPr lang="en-US" sz="1400" dirty="0">
                <a:latin typeface="Menlo" panose="020B0609030804020204" pitchFamily="49" charset="0"/>
              </a:rPr>
              <a:t>[</a:t>
            </a:r>
            <a:r>
              <a:rPr lang="en-US" sz="1400" dirty="0" err="1">
                <a:latin typeface="Menlo" panose="020B0609030804020204" pitchFamily="49" charset="0"/>
              </a:rPr>
              <a:t>tid</a:t>
            </a:r>
            <a:r>
              <a:rPr lang="en-US" sz="1400" dirty="0">
                <a:latin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zero_vector</a:t>
            </a:r>
            <a:r>
              <a:rPr lang="en-US" sz="1400" dirty="0">
                <a:latin typeface="Menlo" panose="020B0609030804020204" pitchFamily="49" charset="0"/>
              </a:rPr>
              <a:t>(</a:t>
            </a:r>
            <a:r>
              <a:rPr lang="en-US" sz="1400" dirty="0" err="1">
                <a:latin typeface="Menlo" panose="020B0609030804020204" pitchFamily="49" charset="0"/>
              </a:rPr>
              <a:t>svec</a:t>
            </a:r>
            <a:r>
              <a:rPr lang="en-US" sz="1400" dirty="0">
                <a:latin typeface="Menlo" panose="020B06090308040202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#pragma </a:t>
            </a:r>
            <a:r>
              <a:rPr lang="en-US" sz="1400" dirty="0" err="1">
                <a:solidFill>
                  <a:srgbClr val="C00000"/>
                </a:solidFill>
                <a:latin typeface="Menlo" panose="020B0609030804020204" pitchFamily="49" charset="0"/>
              </a:rPr>
              <a:t>omp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 for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for (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 = 0; 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 &lt; </a:t>
            </a:r>
            <a:r>
              <a:rPr lang="en-US" sz="1400" dirty="0" err="1">
                <a:latin typeface="Menlo" panose="020B0609030804020204" pitchFamily="49" charset="0"/>
              </a:rPr>
              <a:t>nnz</a:t>
            </a:r>
            <a:r>
              <a:rPr lang="en-US" sz="1400" dirty="0">
                <a:latin typeface="Menlo" panose="020B0609030804020204" pitchFamily="49" charset="0"/>
              </a:rPr>
              <a:t>; 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++)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mval</a:t>
            </a:r>
            <a:r>
              <a:rPr lang="en-US" sz="1400" dirty="0">
                <a:latin typeface="Menlo" panose="020B0609030804020204" pitchFamily="49" charset="0"/>
              </a:rPr>
              <a:t> = m-&gt;value[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r = m-&gt;</a:t>
            </a:r>
            <a:r>
              <a:rPr lang="en-US" sz="1400" dirty="0" err="1">
                <a:latin typeface="Menlo" panose="020B0609030804020204" pitchFamily="49" charset="0"/>
              </a:rPr>
              <a:t>rindex</a:t>
            </a:r>
            <a:r>
              <a:rPr lang="en-US" sz="1400" dirty="0">
                <a:latin typeface="Menlo" panose="020B0609030804020204" pitchFamily="49" charset="0"/>
              </a:rPr>
              <a:t>[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c = m-&gt;</a:t>
            </a:r>
            <a:r>
              <a:rPr lang="en-US" sz="1400" dirty="0" err="1">
                <a:latin typeface="Menlo" panose="020B0609030804020204" pitchFamily="49" charset="0"/>
              </a:rPr>
              <a:t>cindex</a:t>
            </a:r>
            <a:r>
              <a:rPr lang="en-US" sz="1400" dirty="0">
                <a:latin typeface="Menlo" panose="020B0609030804020204" pitchFamily="49" charset="0"/>
              </a:rPr>
              <a:t>[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xval</a:t>
            </a:r>
            <a:r>
              <a:rPr lang="en-US" sz="1400" dirty="0">
                <a:latin typeface="Menlo" panose="020B0609030804020204" pitchFamily="49" charset="0"/>
              </a:rPr>
              <a:t> = x-&gt;value[c];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prod = </a:t>
            </a:r>
            <a:r>
              <a:rPr lang="en-US" sz="1400" dirty="0" err="1">
                <a:latin typeface="Menlo" panose="020B0609030804020204" pitchFamily="49" charset="0"/>
              </a:rPr>
              <a:t>mval</a:t>
            </a:r>
            <a:r>
              <a:rPr lang="en-US" sz="1400" dirty="0">
                <a:latin typeface="Menlo" panose="020B0609030804020204" pitchFamily="49" charset="0"/>
              </a:rPr>
              <a:t> * </a:t>
            </a:r>
            <a:r>
              <a:rPr lang="en-US" sz="1400" dirty="0" err="1">
                <a:latin typeface="Menlo" panose="020B0609030804020204" pitchFamily="49" charset="0"/>
              </a:rPr>
              <a:t>xval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svec</a:t>
            </a:r>
            <a:r>
              <a:rPr lang="en-US" sz="1400" dirty="0">
                <a:latin typeface="Menlo" panose="020B0609030804020204" pitchFamily="49" charset="0"/>
              </a:rPr>
              <a:t>-&gt;value[r] += prod;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#pragma </a:t>
            </a:r>
            <a:r>
              <a:rPr lang="en-US" sz="1400" dirty="0" err="1">
                <a:solidFill>
                  <a:srgbClr val="C00000"/>
                </a:solidFill>
                <a:latin typeface="Menlo" panose="020B0609030804020204" pitchFamily="49" charset="0"/>
              </a:rPr>
              <a:t>omp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 for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for (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r = 0; r &lt; </a:t>
            </a:r>
            <a:r>
              <a:rPr lang="en-US" sz="1400" dirty="0" err="1">
                <a:latin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</a:rPr>
              <a:t>; r++)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 = 0.0;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for (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t = 0; t &lt; </a:t>
            </a:r>
            <a:r>
              <a:rPr lang="en-US" sz="1400" dirty="0" err="1">
                <a:latin typeface="Menlo" panose="020B0609030804020204" pitchFamily="49" charset="0"/>
              </a:rPr>
              <a:t>tcount</a:t>
            </a:r>
            <a:r>
              <a:rPr lang="en-US" sz="1400" dirty="0">
                <a:latin typeface="Menlo" panose="020B0609030804020204" pitchFamily="49" charset="0"/>
              </a:rPr>
              <a:t>; t++)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   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 += </a:t>
            </a:r>
            <a:r>
              <a:rPr lang="en-US" sz="1400" dirty="0" err="1">
                <a:latin typeface="Menlo" panose="020B0609030804020204" pitchFamily="49" charset="0"/>
              </a:rPr>
              <a:t>scratch_vector</a:t>
            </a:r>
            <a:r>
              <a:rPr lang="en-US" sz="1400" dirty="0">
                <a:latin typeface="Menlo" panose="020B0609030804020204" pitchFamily="49" charset="0"/>
              </a:rPr>
              <a:t>[t]-&gt;value[r];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y-&gt;value[r] =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}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812C6-7742-44A4-B2E1-F7789D24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12293F-2610-904A-96B1-72BACE30864A}"/>
              </a:ext>
            </a:extLst>
          </p:cNvPr>
          <p:cNvSpPr/>
          <p:nvPr/>
        </p:nvSpPr>
        <p:spPr>
          <a:xfrm>
            <a:off x="5942960" y="3688123"/>
            <a:ext cx="298332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Partition all nonzero data into blocks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Each thread accumulates partial products for block in separate vector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5B84CD-6DC9-A345-A225-1D9DE4453E6F}"/>
              </a:ext>
            </a:extLst>
          </p:cNvPr>
          <p:cNvSpPr/>
          <p:nvPr/>
        </p:nvSpPr>
        <p:spPr>
          <a:xfrm>
            <a:off x="5942959" y="5186800"/>
            <a:ext cx="298332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Recruit threads to sum values in the T different vectors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601DEA-C4A6-4D40-894B-0E27023A4151}"/>
              </a:ext>
            </a:extLst>
          </p:cNvPr>
          <p:cNvSpPr/>
          <p:nvPr/>
        </p:nvSpPr>
        <p:spPr>
          <a:xfrm>
            <a:off x="5942959" y="2543511"/>
            <a:ext cx="2983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Scratch vectors allocated at startup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124718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12202-68E1-450E-A6D3-F0901A5C6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Benchmarking sparse mat-</a:t>
            </a:r>
            <a:r>
              <a:rPr lang="en-US" dirty="0" err="1"/>
              <a:t>vec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372EF-84CB-4E45-B679-9F86D076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BE4DC3-0608-402D-836D-547BAE8D9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3" y="1825625"/>
            <a:ext cx="8752114" cy="4351338"/>
          </a:xfrm>
        </p:spPr>
        <p:txBody>
          <a:bodyPr/>
          <a:lstStyle/>
          <a:p>
            <a:r>
              <a:rPr lang="en-US" dirty="0"/>
              <a:t>Skewed Matrix: 16384 x 16384 (65,536 nonzero entries)</a:t>
            </a:r>
          </a:p>
          <a:p>
            <a:pPr lvl="1"/>
            <a:r>
              <a:rPr lang="en-US" dirty="0"/>
              <a:t>All </a:t>
            </a:r>
            <a:r>
              <a:rPr lang="en-US" dirty="0" err="1"/>
              <a:t>nonzeros</a:t>
            </a:r>
            <a:r>
              <a:rPr lang="en-US" dirty="0"/>
              <a:t> in first </a:t>
            </a:r>
            <a:r>
              <a:rPr lang="en-US" dirty="0" err="1"/>
              <a:t>nnz</a:t>
            </a:r>
            <a:r>
              <a:rPr lang="en-US" dirty="0"/>
              <a:t>/</a:t>
            </a:r>
            <a:r>
              <a:rPr lang="en-US" dirty="0" err="1"/>
              <a:t>nrow</a:t>
            </a:r>
            <a:r>
              <a:rPr lang="en-US" dirty="0"/>
              <a:t> = 4 rows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Sequential:	1.56 GF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Parallel Rows:	2.07 GF	(1.33 X)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Parallel Columns:	0.11 GF	(Oops)</a:t>
            </a:r>
          </a:p>
          <a:p>
            <a:pPr lvl="2">
              <a:tabLst>
                <a:tab pos="3190875" algn="dec"/>
              </a:tabLst>
            </a:pPr>
            <a:r>
              <a:rPr lang="en-US" dirty="0"/>
              <a:t>Still too fine-grained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Data par, atomic	0.05 GF	(Oops)</a:t>
            </a:r>
          </a:p>
          <a:p>
            <a:pPr lvl="2">
              <a:tabLst>
                <a:tab pos="3190875" algn="dec"/>
              </a:tabLst>
            </a:pPr>
            <a:r>
              <a:rPr lang="en-US" dirty="0"/>
              <a:t>Atomic updating is expensive!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Data par, </a:t>
            </a:r>
            <a:r>
              <a:rPr lang="en-US" dirty="0" err="1"/>
              <a:t>sep.</a:t>
            </a:r>
            <a:r>
              <a:rPr lang="en-US" dirty="0"/>
              <a:t>	3.65 GF	(2.34 X)</a:t>
            </a:r>
          </a:p>
          <a:p>
            <a:endParaRPr lang="en-US" dirty="0"/>
          </a:p>
          <a:p>
            <a:pPr marL="0" indent="0">
              <a:buNone/>
            </a:pPr>
            <a:endParaRPr lang="pt-BR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5683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E22A-1E18-4BC9-A4C0-5861986E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Data-oriented matrix-vector multiplication (separate </a:t>
            </a:r>
            <a:r>
              <a:rPr lang="en-US" dirty="0" err="1"/>
              <a:t>accums</a:t>
            </a:r>
            <a:r>
              <a:rPr lang="en-US" dirty="0"/>
              <a:t>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E618-8B4F-41E3-A8D3-40F52E1F1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Observation:</a:t>
            </a:r>
          </a:p>
          <a:p>
            <a:pPr>
              <a:spcBef>
                <a:spcPts val="0"/>
              </a:spcBef>
            </a:pPr>
            <a:r>
              <a:rPr lang="en-US" dirty="0"/>
              <a:t>Accumulating in memory is more expensive than in registers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val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+= prod;             // Fast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err="1">
                <a:latin typeface="Menlo" panose="020B0609030804020204" pitchFamily="49" charset="0"/>
              </a:rPr>
              <a:t>svec</a:t>
            </a:r>
            <a:r>
              <a:rPr lang="en-US" dirty="0">
                <a:latin typeface="Menlo" panose="020B0609030804020204" pitchFamily="49" charset="0"/>
              </a:rPr>
              <a:t>-&gt;value[r] += prod;  // Slow</a:t>
            </a:r>
          </a:p>
          <a:p>
            <a:pPr>
              <a:spcBef>
                <a:spcPts val="0"/>
              </a:spcBef>
            </a:pPr>
            <a:r>
              <a:rPr lang="en-US" dirty="0"/>
              <a:t>Data will have long runs with same row</a:t>
            </a:r>
          </a:p>
          <a:p>
            <a:pPr lvl="1">
              <a:spcBef>
                <a:spcPts val="0"/>
              </a:spcBef>
            </a:pPr>
            <a:r>
              <a:rPr lang="en-US" dirty="0"/>
              <a:t>Accumulate in register until row changes</a:t>
            </a:r>
          </a:p>
          <a:p>
            <a:pPr>
              <a:spcBef>
                <a:spcPts val="0"/>
              </a:spcBef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812C6-7742-44A4-B2E1-F7789D24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</p:spTree>
    <p:extLst>
      <p:ext uri="{BB962C8B-B14F-4D97-AF65-F5344CB8AC3E}">
        <p14:creationId xmlns:p14="http://schemas.microsoft.com/office/powerpoint/2010/main" val="9455818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E22A-1E18-4BC9-A4C0-5861986E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Data-oriented matrix-vector multiplication (register </a:t>
            </a:r>
            <a:r>
              <a:rPr lang="en-US" dirty="0" err="1"/>
              <a:t>accum</a:t>
            </a:r>
            <a:r>
              <a:rPr lang="en-US" dirty="0"/>
              <a:t>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E618-8B4F-41E3-A8D3-40F52E1F1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" y="1607911"/>
            <a:ext cx="7886700" cy="435133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tid</a:t>
            </a:r>
            <a:r>
              <a:rPr lang="en-US" sz="1400" dirty="0">
                <a:latin typeface="Menlo" panose="020B0609030804020204" pitchFamily="49" charset="0"/>
              </a:rPr>
              <a:t> = </a:t>
            </a:r>
            <a:r>
              <a:rPr lang="en-US" sz="1400" dirty="0" err="1">
                <a:latin typeface="Menlo" panose="020B0609030804020204" pitchFamily="49" charset="0"/>
              </a:rPr>
              <a:t>omp_get_thread_num</a:t>
            </a:r>
            <a:r>
              <a:rPr lang="en-US" sz="1400" dirty="0">
                <a:latin typeface="Menlo" panose="020B0609030804020204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tcount</a:t>
            </a:r>
            <a:r>
              <a:rPr lang="en-US" sz="1400" dirty="0">
                <a:latin typeface="Menlo" panose="020B0609030804020204" pitchFamily="49" charset="0"/>
              </a:rPr>
              <a:t> = </a:t>
            </a:r>
            <a:r>
              <a:rPr lang="en-US" sz="1400" dirty="0" err="1">
                <a:latin typeface="Menlo" panose="020B0609030804020204" pitchFamily="49" charset="0"/>
              </a:rPr>
              <a:t>omp_get_num_threads</a:t>
            </a:r>
            <a:r>
              <a:rPr lang="en-US" sz="1400" dirty="0">
                <a:latin typeface="Menlo" panose="020B0609030804020204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</a:rPr>
              <a:t> *</a:t>
            </a:r>
            <a:r>
              <a:rPr lang="en-US" sz="1400" dirty="0" err="1">
                <a:latin typeface="Menlo" panose="020B0609030804020204" pitchFamily="49" charset="0"/>
              </a:rPr>
              <a:t>svec</a:t>
            </a:r>
            <a:r>
              <a:rPr lang="en-US" sz="1400" dirty="0">
                <a:latin typeface="Menlo" panose="020B0609030804020204" pitchFamily="49" charset="0"/>
              </a:rPr>
              <a:t> = </a:t>
            </a:r>
            <a:r>
              <a:rPr lang="en-US" sz="1400" dirty="0" err="1">
                <a:latin typeface="Menlo" panose="020B0609030804020204" pitchFamily="49" charset="0"/>
              </a:rPr>
              <a:t>scratch_vector</a:t>
            </a:r>
            <a:r>
              <a:rPr lang="en-US" sz="1400" dirty="0">
                <a:latin typeface="Menlo" panose="020B0609030804020204" pitchFamily="49" charset="0"/>
              </a:rPr>
              <a:t>[</a:t>
            </a:r>
            <a:r>
              <a:rPr lang="en-US" sz="1400" dirty="0" err="1">
                <a:latin typeface="Menlo" panose="020B0609030804020204" pitchFamily="49" charset="0"/>
              </a:rPr>
              <a:t>tid</a:t>
            </a:r>
            <a:r>
              <a:rPr lang="en-US" sz="1400" dirty="0">
                <a:latin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zero_vector</a:t>
            </a:r>
            <a:r>
              <a:rPr lang="en-US" sz="1400" dirty="0">
                <a:latin typeface="Menlo" panose="020B0609030804020204" pitchFamily="49" charset="0"/>
              </a:rPr>
              <a:t>(</a:t>
            </a:r>
            <a:r>
              <a:rPr lang="en-US" sz="1400" dirty="0" err="1">
                <a:latin typeface="Menlo" panose="020B0609030804020204" pitchFamily="49" charset="0"/>
              </a:rPr>
              <a:t>svec</a:t>
            </a:r>
            <a:r>
              <a:rPr lang="en-US" sz="1400" dirty="0">
                <a:latin typeface="Menlo" panose="020B06090308040202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 = 0.0;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last_r</a:t>
            </a:r>
            <a:r>
              <a:rPr lang="en-US" sz="1400" dirty="0">
                <a:latin typeface="Menlo" panose="020B0609030804020204" pitchFamily="49" charset="0"/>
              </a:rPr>
              <a:t>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#pragma </a:t>
            </a:r>
            <a:r>
              <a:rPr lang="en-US" sz="1400" dirty="0" err="1">
                <a:solidFill>
                  <a:srgbClr val="C00000"/>
                </a:solidFill>
                <a:latin typeface="Menlo" panose="020B0609030804020204" pitchFamily="49" charset="0"/>
              </a:rPr>
              <a:t>omp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 for </a:t>
            </a:r>
            <a:r>
              <a:rPr lang="en-US" sz="1400" dirty="0" err="1">
                <a:solidFill>
                  <a:srgbClr val="C00000"/>
                </a:solidFill>
                <a:latin typeface="Menlo" panose="020B0609030804020204" pitchFamily="49" charset="0"/>
              </a:rPr>
              <a:t>nowait</a:t>
            </a:r>
            <a:endParaRPr lang="en-US" sz="1400" dirty="0">
              <a:solidFill>
                <a:srgbClr val="C00000"/>
              </a:solidFill>
              <a:latin typeface="Menlo" panose="020B060903080402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for (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 = 0; 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 &lt; </a:t>
            </a:r>
            <a:r>
              <a:rPr lang="en-US" sz="1400" dirty="0" err="1">
                <a:latin typeface="Menlo" panose="020B0609030804020204" pitchFamily="49" charset="0"/>
              </a:rPr>
              <a:t>nnz</a:t>
            </a:r>
            <a:r>
              <a:rPr lang="en-US" sz="1400" dirty="0">
                <a:latin typeface="Menlo" panose="020B0609030804020204" pitchFamily="49" charset="0"/>
              </a:rPr>
              <a:t>; 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++)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mval</a:t>
            </a:r>
            <a:r>
              <a:rPr lang="en-US" sz="1400" dirty="0">
                <a:latin typeface="Menlo" panose="020B0609030804020204" pitchFamily="49" charset="0"/>
              </a:rPr>
              <a:t> = m-&gt;value[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r = m-&gt;</a:t>
            </a:r>
            <a:r>
              <a:rPr lang="en-US" sz="1400" dirty="0" err="1">
                <a:latin typeface="Menlo" panose="020B0609030804020204" pitchFamily="49" charset="0"/>
              </a:rPr>
              <a:t>rindex</a:t>
            </a:r>
            <a:r>
              <a:rPr lang="en-US" sz="1400" dirty="0">
                <a:latin typeface="Menlo" panose="020B0609030804020204" pitchFamily="49" charset="0"/>
              </a:rPr>
              <a:t>[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c = m-&gt;</a:t>
            </a:r>
            <a:r>
              <a:rPr lang="en-US" sz="1400" dirty="0" err="1">
                <a:latin typeface="Menlo" panose="020B0609030804020204" pitchFamily="49" charset="0"/>
              </a:rPr>
              <a:t>cindex</a:t>
            </a:r>
            <a:r>
              <a:rPr lang="en-US" sz="1400" dirty="0">
                <a:latin typeface="Menlo" panose="020B0609030804020204" pitchFamily="49" charset="0"/>
              </a:rPr>
              <a:t>[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xval</a:t>
            </a:r>
            <a:r>
              <a:rPr lang="en-US" sz="1400" dirty="0">
                <a:latin typeface="Menlo" panose="020B0609030804020204" pitchFamily="49" charset="0"/>
              </a:rPr>
              <a:t> = x-&gt;value[c];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prod = </a:t>
            </a:r>
            <a:r>
              <a:rPr lang="en-US" sz="1400" dirty="0" err="1">
                <a:latin typeface="Menlo" panose="020B0609030804020204" pitchFamily="49" charset="0"/>
              </a:rPr>
              <a:t>mval</a:t>
            </a:r>
            <a:r>
              <a:rPr lang="en-US" sz="1400" dirty="0">
                <a:latin typeface="Menlo" panose="020B0609030804020204" pitchFamily="49" charset="0"/>
              </a:rPr>
              <a:t> * </a:t>
            </a:r>
            <a:r>
              <a:rPr lang="en-US" sz="1400" dirty="0" err="1">
                <a:latin typeface="Menlo" panose="020B0609030804020204" pitchFamily="49" charset="0"/>
              </a:rPr>
              <a:t>xval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if (r == </a:t>
            </a:r>
            <a:r>
              <a:rPr lang="en-US" sz="1400" dirty="0" err="1">
                <a:latin typeface="Menlo" panose="020B0609030804020204" pitchFamily="49" charset="0"/>
              </a:rPr>
              <a:t>last_r</a:t>
            </a:r>
            <a:r>
              <a:rPr lang="en-US" sz="1400" dirty="0">
                <a:latin typeface="Menlo" panose="020B06090308040202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   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 += prod;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} else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    </a:t>
            </a:r>
            <a:r>
              <a:rPr lang="en-US" sz="1400" dirty="0" err="1">
                <a:latin typeface="Menlo" panose="020B0609030804020204" pitchFamily="49" charset="0"/>
              </a:rPr>
              <a:t>svec</a:t>
            </a:r>
            <a:r>
              <a:rPr lang="en-US" sz="1400" dirty="0">
                <a:latin typeface="Menlo" panose="020B0609030804020204" pitchFamily="49" charset="0"/>
              </a:rPr>
              <a:t>-&gt;value[</a:t>
            </a:r>
            <a:r>
              <a:rPr lang="en-US" sz="1400" dirty="0" err="1">
                <a:latin typeface="Menlo" panose="020B0609030804020204" pitchFamily="49" charset="0"/>
              </a:rPr>
              <a:t>last_r</a:t>
            </a:r>
            <a:r>
              <a:rPr lang="en-US" sz="1400" dirty="0">
                <a:latin typeface="Menlo" panose="020B0609030804020204" pitchFamily="49" charset="0"/>
              </a:rPr>
              <a:t>] =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    </a:t>
            </a:r>
            <a:r>
              <a:rPr lang="en-US" sz="1400" dirty="0" err="1">
                <a:latin typeface="Menlo" panose="020B0609030804020204" pitchFamily="49" charset="0"/>
              </a:rPr>
              <a:t>last_r</a:t>
            </a:r>
            <a:r>
              <a:rPr lang="en-US" sz="1400" dirty="0">
                <a:latin typeface="Menlo" panose="020B0609030804020204" pitchFamily="49" charset="0"/>
              </a:rPr>
              <a:t> = r;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   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 = prod;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svec</a:t>
            </a:r>
            <a:r>
              <a:rPr lang="en-US" sz="1400" dirty="0">
                <a:latin typeface="Menlo" panose="020B0609030804020204" pitchFamily="49" charset="0"/>
              </a:rPr>
              <a:t>-&gt;value[</a:t>
            </a:r>
            <a:r>
              <a:rPr lang="en-US" sz="1400" dirty="0" err="1">
                <a:latin typeface="Menlo" panose="020B0609030804020204" pitchFamily="49" charset="0"/>
              </a:rPr>
              <a:t>last_r</a:t>
            </a:r>
            <a:r>
              <a:rPr lang="en-US" sz="1400" dirty="0">
                <a:latin typeface="Menlo" panose="020B0609030804020204" pitchFamily="49" charset="0"/>
              </a:rPr>
              <a:t>] =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#pragma </a:t>
            </a:r>
            <a:r>
              <a:rPr lang="en-US" sz="1400" dirty="0" err="1">
                <a:solidFill>
                  <a:srgbClr val="C00000"/>
                </a:solidFill>
                <a:latin typeface="Menlo" panose="020B0609030804020204" pitchFamily="49" charset="0"/>
              </a:rPr>
              <a:t>omp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 barrier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812C6-7742-44A4-B2E1-F7789D24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990290-52F2-5647-AE13-EE1761ECBF40}"/>
              </a:ext>
            </a:extLst>
          </p:cNvPr>
          <p:cNvSpPr/>
          <p:nvPr/>
        </p:nvSpPr>
        <p:spPr>
          <a:xfrm>
            <a:off x="5921188" y="3198804"/>
            <a:ext cx="298332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Partition all nonzero data into blocks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Each thread accumulates partial products in register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Store value to separate vector when change rows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Must store final row value</a:t>
            </a:r>
          </a:p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Explicit barrier synch required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C76CE08-AD23-2A49-803C-7F6CB62A35CE}"/>
              </a:ext>
            </a:extLst>
          </p:cNvPr>
          <p:cNvSpPr/>
          <p:nvPr/>
        </p:nvSpPr>
        <p:spPr>
          <a:xfrm>
            <a:off x="3907971" y="2712637"/>
            <a:ext cx="42961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</a:rPr>
              <a:t>Eliminate implicit barrier, since we’re inserting explicit one</a:t>
            </a:r>
          </a:p>
        </p:txBody>
      </p:sp>
    </p:spTree>
    <p:extLst>
      <p:ext uri="{BB962C8B-B14F-4D97-AF65-F5344CB8AC3E}">
        <p14:creationId xmlns:p14="http://schemas.microsoft.com/office/powerpoint/2010/main" val="22348250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12202-68E1-450E-A6D3-F0901A5C6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Benchmarking sparse mat-</a:t>
            </a:r>
            <a:r>
              <a:rPr lang="en-US" dirty="0" err="1"/>
              <a:t>vec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372EF-84CB-4E45-B679-9F86D076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BE4DC3-0608-402D-836D-547BAE8D9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3" y="1825625"/>
            <a:ext cx="8752114" cy="4351338"/>
          </a:xfrm>
        </p:spPr>
        <p:txBody>
          <a:bodyPr/>
          <a:lstStyle/>
          <a:p>
            <a:r>
              <a:rPr lang="en-US" dirty="0"/>
              <a:t>Skewed Matrix: 16384 x 16384 (65,536 nonzero entries)</a:t>
            </a:r>
          </a:p>
          <a:p>
            <a:pPr lvl="1"/>
            <a:r>
              <a:rPr lang="en-US" dirty="0"/>
              <a:t>All </a:t>
            </a:r>
            <a:r>
              <a:rPr lang="en-US" dirty="0" err="1"/>
              <a:t>nonzeros</a:t>
            </a:r>
            <a:r>
              <a:rPr lang="en-US" dirty="0"/>
              <a:t> in first </a:t>
            </a:r>
            <a:r>
              <a:rPr lang="en-US" dirty="0" err="1"/>
              <a:t>nnz</a:t>
            </a:r>
            <a:r>
              <a:rPr lang="en-US" dirty="0"/>
              <a:t>/</a:t>
            </a:r>
            <a:r>
              <a:rPr lang="en-US" dirty="0" err="1"/>
              <a:t>nrow</a:t>
            </a:r>
            <a:r>
              <a:rPr lang="en-US" dirty="0"/>
              <a:t> = 4 rows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Sequential:	1.56 GF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Parallel Rows:	2.07 GF	(1.33 X)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Parallel Columns:	0.11 GF	(Oops)</a:t>
            </a:r>
          </a:p>
          <a:p>
            <a:pPr lvl="2">
              <a:tabLst>
                <a:tab pos="3190875" algn="dec"/>
              </a:tabLst>
            </a:pPr>
            <a:r>
              <a:rPr lang="en-US" dirty="0"/>
              <a:t>Still too fine-grained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Data par, atomic	0.05 GF	(Oops)</a:t>
            </a:r>
          </a:p>
          <a:p>
            <a:pPr lvl="2">
              <a:tabLst>
                <a:tab pos="3190875" algn="dec"/>
              </a:tabLst>
            </a:pPr>
            <a:r>
              <a:rPr lang="en-US" dirty="0"/>
              <a:t>Atomic updating is expensive!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Data par, </a:t>
            </a:r>
            <a:r>
              <a:rPr lang="en-US" dirty="0" err="1"/>
              <a:t>sep.</a:t>
            </a:r>
            <a:r>
              <a:rPr lang="en-US" dirty="0"/>
              <a:t>	3.65 GF	(2.34 X)</a:t>
            </a:r>
          </a:p>
          <a:p>
            <a:pPr lvl="1">
              <a:tabLst>
                <a:tab pos="3190875" algn="dec"/>
              </a:tabLst>
            </a:pPr>
            <a:r>
              <a:rPr lang="en-US" dirty="0"/>
              <a:t>Data par, reg acc	4.64 GF	(2.97 X)</a:t>
            </a:r>
          </a:p>
          <a:p>
            <a:endParaRPr lang="en-US" dirty="0"/>
          </a:p>
          <a:p>
            <a:pPr marL="0" indent="0">
              <a:buNone/>
            </a:pPr>
            <a:endParaRPr lang="pt-BR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98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E22A-1E18-4BC9-A4C0-5861986E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Matrix-vector multiplication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E618-8B4F-41E3-A8D3-40F52E1F1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400" dirty="0"/>
              <a:t>Simple C++ </a:t>
            </a:r>
            <a:r>
              <a:rPr lang="pt-BR" sz="2400" dirty="0" err="1"/>
              <a:t>implementation</a:t>
            </a:r>
            <a:r>
              <a:rPr lang="pt-BR" sz="2400" dirty="0"/>
              <a:t>:</a:t>
            </a:r>
          </a:p>
          <a:p>
            <a:pPr marL="0" indent="0">
              <a:buNone/>
            </a:pPr>
            <a:endParaRPr lang="en-US" sz="1200" dirty="0">
              <a:latin typeface="Lucida Sans Typewriter" panose="020B05090305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/* Find element based on row-major ordering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#define RM(r, c, width) ((r) * (width) + (c))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void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matrixVectorProduct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(int N, float *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matA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, float *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vecB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, float *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vecC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for (int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0;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&lt; N;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++)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float sum = 0.0;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for (int k = 0; k &lt; N; k++)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   sum +=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matA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[RM(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i,k,N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)] *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vecB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[k];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vecC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[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] = sum;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812C6-7742-44A4-B2E1-F7789D24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</p:spTree>
    <p:extLst>
      <p:ext uri="{BB962C8B-B14F-4D97-AF65-F5344CB8AC3E}">
        <p14:creationId xmlns:p14="http://schemas.microsoft.com/office/powerpoint/2010/main" val="110165280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24ABB-BEA3-3B40-B6B3-0F83D6122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use for accumulating in registers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DEB5E-A872-F443-9422-E9165CA90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Combine register updating with atomic updating</a:t>
            </a:r>
          </a:p>
          <a:p>
            <a:pPr lvl="1"/>
            <a:r>
              <a:rPr lang="en-US" dirty="0"/>
              <a:t>Accumulate values in register</a:t>
            </a:r>
          </a:p>
          <a:p>
            <a:pPr lvl="1"/>
            <a:r>
              <a:rPr lang="en-US" dirty="0"/>
              <a:t>When write to memory, do so by atomic addition to row in 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C85DAE-5564-A140-B0F2-4EBD3413A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0942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E22A-1E18-4BC9-A4C0-5861986E0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1" y="365126"/>
            <a:ext cx="886097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Data-oriented matrix-vector multiplication (register </a:t>
            </a:r>
            <a:r>
              <a:rPr lang="en-US" dirty="0" err="1"/>
              <a:t>accum</a:t>
            </a:r>
            <a:r>
              <a:rPr lang="en-US" dirty="0"/>
              <a:t>, atomic updates)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E618-8B4F-41E3-A8D3-40F52E1F1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" y="1607911"/>
            <a:ext cx="7886700" cy="435133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void </a:t>
            </a:r>
            <a:r>
              <a:rPr lang="en-US" sz="1400" dirty="0" err="1">
                <a:latin typeface="Menlo" panose="020B0609030804020204" pitchFamily="49" charset="0"/>
              </a:rPr>
              <a:t>full_mvp_csr_opt_atomic</a:t>
            </a:r>
            <a:r>
              <a:rPr lang="en-US" sz="1400" dirty="0">
                <a:latin typeface="Menlo" panose="020B0609030804020204" pitchFamily="49" charset="0"/>
              </a:rPr>
              <a:t>(</a:t>
            </a:r>
            <a:r>
              <a:rPr lang="en-US" sz="1400" dirty="0" err="1">
                <a:latin typeface="Menlo" panose="020B0609030804020204" pitchFamily="49" charset="0"/>
              </a:rPr>
              <a:t>csr_t</a:t>
            </a:r>
            <a:r>
              <a:rPr lang="en-US" sz="1400" dirty="0">
                <a:latin typeface="Menlo" panose="020B0609030804020204" pitchFamily="49" charset="0"/>
              </a:rPr>
              <a:t> *m, </a:t>
            </a:r>
            <a:r>
              <a:rPr lang="en-US" sz="1400" dirty="0" err="1">
                <a:latin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</a:rPr>
              <a:t> *x, </a:t>
            </a:r>
            <a:r>
              <a:rPr lang="en-US" sz="1400" dirty="0" err="1">
                <a:latin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</a:rPr>
              <a:t> *y)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nnz</a:t>
            </a:r>
            <a:r>
              <a:rPr lang="en-US" sz="1400" dirty="0">
                <a:latin typeface="Menlo" panose="020B0609030804020204" pitchFamily="49" charset="0"/>
              </a:rPr>
              <a:t> = m-&gt;</a:t>
            </a:r>
            <a:r>
              <a:rPr lang="en-US" sz="1400" dirty="0" err="1">
                <a:latin typeface="Menlo" panose="020B0609030804020204" pitchFamily="49" charset="0"/>
              </a:rPr>
              <a:t>nnz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</a:rPr>
              <a:t>zero_vector</a:t>
            </a:r>
            <a:r>
              <a:rPr lang="en-US" sz="1400" dirty="0">
                <a:latin typeface="Menlo" panose="020B0609030804020204" pitchFamily="49" charset="0"/>
              </a:rPr>
              <a:t>(y);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#pragma </a:t>
            </a:r>
            <a:r>
              <a:rPr lang="en-US" sz="1400" dirty="0" err="1">
                <a:latin typeface="Menlo" panose="020B0609030804020204" pitchFamily="49" charset="0"/>
              </a:rPr>
              <a:t>omp</a:t>
            </a:r>
            <a:r>
              <a:rPr lang="en-US" sz="1400" dirty="0">
                <a:latin typeface="Menlo" panose="020B0609030804020204" pitchFamily="49" charset="0"/>
              </a:rPr>
              <a:t> parallel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 = 0.0;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last_r</a:t>
            </a:r>
            <a:r>
              <a:rPr lang="en-US" sz="1400" dirty="0">
                <a:latin typeface="Menlo" panose="020B0609030804020204" pitchFamily="49" charset="0"/>
              </a:rPr>
              <a:t>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#pragma </a:t>
            </a:r>
            <a:r>
              <a:rPr lang="en-US" sz="1400" dirty="0" err="1">
                <a:latin typeface="Menlo" panose="020B0609030804020204" pitchFamily="49" charset="0"/>
              </a:rPr>
              <a:t>omp</a:t>
            </a:r>
            <a:r>
              <a:rPr lang="en-US" sz="1400" dirty="0">
                <a:latin typeface="Menlo" panose="020B0609030804020204" pitchFamily="49" charset="0"/>
              </a:rPr>
              <a:t> for </a:t>
            </a:r>
            <a:r>
              <a:rPr lang="en-US" sz="1400" dirty="0" err="1">
                <a:latin typeface="Menlo" panose="020B0609030804020204" pitchFamily="49" charset="0"/>
              </a:rPr>
              <a:t>nowait</a:t>
            </a:r>
            <a:endParaRPr lang="en-US" sz="1400" dirty="0">
              <a:latin typeface="Menlo" panose="020B060903080402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for (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 = 0; 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 &lt; </a:t>
            </a:r>
            <a:r>
              <a:rPr lang="en-US" sz="1400" dirty="0" err="1">
                <a:latin typeface="Menlo" panose="020B0609030804020204" pitchFamily="49" charset="0"/>
              </a:rPr>
              <a:t>nnz</a:t>
            </a:r>
            <a:r>
              <a:rPr lang="en-US" sz="1400" dirty="0">
                <a:latin typeface="Menlo" panose="020B0609030804020204" pitchFamily="49" charset="0"/>
              </a:rPr>
              <a:t>; 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++)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mval</a:t>
            </a:r>
            <a:r>
              <a:rPr lang="en-US" sz="1400" dirty="0">
                <a:latin typeface="Menlo" panose="020B0609030804020204" pitchFamily="49" charset="0"/>
              </a:rPr>
              <a:t> = m-&gt;value[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r = m-&gt;</a:t>
            </a:r>
            <a:r>
              <a:rPr lang="en-US" sz="1400" dirty="0" err="1">
                <a:latin typeface="Menlo" panose="020B0609030804020204" pitchFamily="49" charset="0"/>
              </a:rPr>
              <a:t>rindex</a:t>
            </a:r>
            <a:r>
              <a:rPr lang="en-US" sz="1400" dirty="0">
                <a:latin typeface="Menlo" panose="020B0609030804020204" pitchFamily="49" charset="0"/>
              </a:rPr>
              <a:t>[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c = m-&gt;</a:t>
            </a:r>
            <a:r>
              <a:rPr lang="en-US" sz="1400" dirty="0" err="1">
                <a:latin typeface="Menlo" panose="020B0609030804020204" pitchFamily="49" charset="0"/>
              </a:rPr>
              <a:t>cindex</a:t>
            </a:r>
            <a:r>
              <a:rPr lang="en-US" sz="1400" dirty="0">
                <a:latin typeface="Menlo" panose="020B0609030804020204" pitchFamily="49" charset="0"/>
              </a:rPr>
              <a:t>[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xval</a:t>
            </a:r>
            <a:r>
              <a:rPr lang="en-US" sz="1400" dirty="0">
                <a:latin typeface="Menlo" panose="020B0609030804020204" pitchFamily="49" charset="0"/>
              </a:rPr>
              <a:t> = x-&gt;value[c];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prod = </a:t>
            </a:r>
            <a:r>
              <a:rPr lang="en-US" sz="1400" dirty="0" err="1">
                <a:latin typeface="Menlo" panose="020B0609030804020204" pitchFamily="49" charset="0"/>
              </a:rPr>
              <a:t>mval</a:t>
            </a:r>
            <a:r>
              <a:rPr lang="en-US" sz="1400" dirty="0">
                <a:latin typeface="Menlo" panose="020B0609030804020204" pitchFamily="49" charset="0"/>
              </a:rPr>
              <a:t> * </a:t>
            </a:r>
            <a:r>
              <a:rPr lang="en-US" sz="1400" dirty="0" err="1">
                <a:latin typeface="Menlo" panose="020B0609030804020204" pitchFamily="49" charset="0"/>
              </a:rPr>
              <a:t>xval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if (r == </a:t>
            </a:r>
            <a:r>
              <a:rPr lang="en-US" sz="1400" dirty="0" err="1">
                <a:latin typeface="Menlo" panose="020B0609030804020204" pitchFamily="49" charset="0"/>
              </a:rPr>
              <a:t>last_r</a:t>
            </a:r>
            <a:r>
              <a:rPr lang="en-US" sz="1400" dirty="0">
                <a:latin typeface="Menlo" panose="020B06090308040202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   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 += prod;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} else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    #pragma </a:t>
            </a:r>
            <a:r>
              <a:rPr lang="en-US" sz="1400" dirty="0" err="1">
                <a:latin typeface="Menlo" panose="020B0609030804020204" pitchFamily="49" charset="0"/>
              </a:rPr>
              <a:t>omp</a:t>
            </a:r>
            <a:r>
              <a:rPr lang="en-US" sz="1400" dirty="0">
                <a:latin typeface="Menlo" panose="020B0609030804020204" pitchFamily="49" charset="0"/>
              </a:rPr>
              <a:t> atomic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    y-&gt;value[</a:t>
            </a:r>
            <a:r>
              <a:rPr lang="en-US" sz="1400" dirty="0" err="1">
                <a:latin typeface="Menlo" panose="020B0609030804020204" pitchFamily="49" charset="0"/>
              </a:rPr>
              <a:t>last_r</a:t>
            </a:r>
            <a:r>
              <a:rPr lang="en-US" sz="1400" dirty="0">
                <a:latin typeface="Menlo" panose="020B0609030804020204" pitchFamily="49" charset="0"/>
              </a:rPr>
              <a:t>] +=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    </a:t>
            </a:r>
            <a:r>
              <a:rPr lang="en-US" sz="1400" dirty="0" err="1">
                <a:latin typeface="Menlo" panose="020B0609030804020204" pitchFamily="49" charset="0"/>
              </a:rPr>
              <a:t>last_r</a:t>
            </a:r>
            <a:r>
              <a:rPr lang="en-US" sz="1400" dirty="0">
                <a:latin typeface="Menlo" panose="020B0609030804020204" pitchFamily="49" charset="0"/>
              </a:rPr>
              <a:t> = r;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   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 = prod;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   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#pragma </a:t>
            </a:r>
            <a:r>
              <a:rPr lang="en-US" sz="1400" dirty="0" err="1">
                <a:latin typeface="Menlo" panose="020B0609030804020204" pitchFamily="49" charset="0"/>
              </a:rPr>
              <a:t>omp</a:t>
            </a:r>
            <a:r>
              <a:rPr lang="en-US" sz="1400" dirty="0">
                <a:latin typeface="Menlo" panose="020B0609030804020204" pitchFamily="49" charset="0"/>
              </a:rPr>
              <a:t> atomic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y-&gt;value[</a:t>
            </a:r>
            <a:r>
              <a:rPr lang="en-US" sz="1400" dirty="0" err="1">
                <a:latin typeface="Menlo" panose="020B0609030804020204" pitchFamily="49" charset="0"/>
              </a:rPr>
              <a:t>last_r</a:t>
            </a:r>
            <a:r>
              <a:rPr lang="en-US" sz="1400" dirty="0">
                <a:latin typeface="Menlo" panose="020B0609030804020204" pitchFamily="49" charset="0"/>
              </a:rPr>
              <a:t>] +=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solidFill>
                <a:srgbClr val="C00000"/>
              </a:solidFill>
              <a:latin typeface="Menlo" panose="020B06090308040202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812C6-7742-44A4-B2E1-F7789D24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990290-52F2-5647-AE13-EE1761ECBF40}"/>
              </a:ext>
            </a:extLst>
          </p:cNvPr>
          <p:cNvSpPr/>
          <p:nvPr/>
        </p:nvSpPr>
        <p:spPr>
          <a:xfrm>
            <a:off x="5921188" y="3198804"/>
            <a:ext cx="298332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Partition all nonzero data into blocks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Each thread accumulates partial products in register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Atomically add value to destination vector when change rows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Must add final row value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C76CE08-AD23-2A49-803C-7F6CB62A35CE}"/>
              </a:ext>
            </a:extLst>
          </p:cNvPr>
          <p:cNvSpPr/>
          <p:nvPr/>
        </p:nvSpPr>
        <p:spPr>
          <a:xfrm>
            <a:off x="3907971" y="2712637"/>
            <a:ext cx="48436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</a:rPr>
              <a:t>Eliminate implicit barrier, since implicit one at end of </a:t>
            </a:r>
            <a:r>
              <a:rPr lang="en-US" sz="1400" dirty="0" err="1">
                <a:solidFill>
                  <a:srgbClr val="00B050"/>
                </a:solidFill>
              </a:rPr>
              <a:t>omp</a:t>
            </a:r>
            <a:r>
              <a:rPr lang="en-US" sz="1400" dirty="0">
                <a:solidFill>
                  <a:srgbClr val="00B050"/>
                </a:solidFill>
              </a:rPr>
              <a:t> parallel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A4A0EC-EBF9-B144-B328-3DA825C8B026}"/>
              </a:ext>
            </a:extLst>
          </p:cNvPr>
          <p:cNvSpPr/>
          <p:nvPr/>
        </p:nvSpPr>
        <p:spPr>
          <a:xfrm>
            <a:off x="4132152" y="1983081"/>
            <a:ext cx="340221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</a:rPr>
              <a:t>Need to explicitly zero-out destination vector</a:t>
            </a:r>
          </a:p>
        </p:txBody>
      </p:sp>
    </p:spTree>
    <p:extLst>
      <p:ext uri="{BB962C8B-B14F-4D97-AF65-F5344CB8AC3E}">
        <p14:creationId xmlns:p14="http://schemas.microsoft.com/office/powerpoint/2010/main" val="19938368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12202-68E1-450E-A6D3-F0901A5C6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Benchmarking sparse mat-</a:t>
            </a:r>
            <a:r>
              <a:rPr lang="en-US" dirty="0" err="1"/>
              <a:t>vec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372EF-84CB-4E45-B679-9F86D076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BE4DC3-0608-402D-836D-547BAE8D9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3" y="1825625"/>
            <a:ext cx="8752114" cy="4351338"/>
          </a:xfrm>
        </p:spPr>
        <p:txBody>
          <a:bodyPr/>
          <a:lstStyle/>
          <a:p>
            <a:r>
              <a:rPr lang="en-US" dirty="0"/>
              <a:t>Skewed Matrix: 16384 x 16384 (65,536 nonzero entries)</a:t>
            </a:r>
          </a:p>
          <a:p>
            <a:pPr lvl="1"/>
            <a:r>
              <a:rPr lang="en-US" dirty="0"/>
              <a:t>All </a:t>
            </a:r>
            <a:r>
              <a:rPr lang="en-US" dirty="0" err="1"/>
              <a:t>nonzeros</a:t>
            </a:r>
            <a:r>
              <a:rPr lang="en-US" dirty="0"/>
              <a:t> in first </a:t>
            </a:r>
            <a:r>
              <a:rPr lang="en-US" dirty="0" err="1"/>
              <a:t>nnz</a:t>
            </a:r>
            <a:r>
              <a:rPr lang="en-US" dirty="0"/>
              <a:t>/</a:t>
            </a:r>
            <a:r>
              <a:rPr lang="en-US" dirty="0" err="1"/>
              <a:t>nrow</a:t>
            </a:r>
            <a:r>
              <a:rPr lang="en-US" dirty="0"/>
              <a:t> = 4 rows</a:t>
            </a:r>
          </a:p>
          <a:p>
            <a:pPr lvl="1">
              <a:tabLst>
                <a:tab pos="3309938" algn="dec"/>
              </a:tabLst>
            </a:pPr>
            <a:r>
              <a:rPr lang="en-US" dirty="0"/>
              <a:t>Sequential:	1.56 GF</a:t>
            </a:r>
          </a:p>
          <a:p>
            <a:pPr lvl="1">
              <a:tabLst>
                <a:tab pos="3309938" algn="dec"/>
              </a:tabLst>
            </a:pPr>
            <a:r>
              <a:rPr lang="en-US" dirty="0"/>
              <a:t>Parallel Rows:	2.07 GF	(1.33 X)</a:t>
            </a:r>
          </a:p>
          <a:p>
            <a:pPr lvl="1">
              <a:tabLst>
                <a:tab pos="3309938" algn="dec"/>
              </a:tabLst>
            </a:pPr>
            <a:r>
              <a:rPr lang="en-US" dirty="0"/>
              <a:t>Parallel Columns:	0.11 GF	(Oops)</a:t>
            </a:r>
          </a:p>
          <a:p>
            <a:pPr marL="685800" lvl="2">
              <a:tabLst>
                <a:tab pos="3309938" algn="dec"/>
              </a:tabLst>
            </a:pPr>
            <a:r>
              <a:rPr lang="en-US" dirty="0"/>
              <a:t>Still too fine-grained</a:t>
            </a:r>
          </a:p>
          <a:p>
            <a:pPr lvl="1">
              <a:tabLst>
                <a:tab pos="3309938" algn="dec"/>
              </a:tabLst>
            </a:pPr>
            <a:r>
              <a:rPr lang="en-US" dirty="0"/>
              <a:t>Data par, atomic	0.05 GF	(Oops)</a:t>
            </a:r>
          </a:p>
          <a:p>
            <a:pPr marL="685800" lvl="2">
              <a:tabLst>
                <a:tab pos="3309938" algn="dec"/>
              </a:tabLst>
            </a:pPr>
            <a:r>
              <a:rPr lang="en-US" dirty="0"/>
              <a:t>Atomic updating is expensive!</a:t>
            </a:r>
          </a:p>
          <a:p>
            <a:pPr lvl="1">
              <a:tabLst>
                <a:tab pos="3309938" algn="dec"/>
              </a:tabLst>
            </a:pPr>
            <a:r>
              <a:rPr lang="en-US" dirty="0"/>
              <a:t>Data par, </a:t>
            </a:r>
            <a:r>
              <a:rPr lang="en-US" dirty="0" err="1"/>
              <a:t>sep.</a:t>
            </a:r>
            <a:r>
              <a:rPr lang="en-US" dirty="0"/>
              <a:t>	3.65 GF	(2.34 X)</a:t>
            </a:r>
          </a:p>
          <a:p>
            <a:pPr lvl="1">
              <a:tabLst>
                <a:tab pos="3309938" algn="dec"/>
              </a:tabLst>
            </a:pPr>
            <a:r>
              <a:rPr lang="en-US" dirty="0"/>
              <a:t>Data par, reg acc	4.64 GF	(2.97 X)</a:t>
            </a:r>
          </a:p>
          <a:p>
            <a:pPr lvl="1">
              <a:tabLst>
                <a:tab pos="3309938" algn="dec"/>
              </a:tabLst>
            </a:pPr>
            <a:r>
              <a:rPr lang="en-US" dirty="0"/>
              <a:t>Data par, reg atom	9.99 GF	(6.40 X)</a:t>
            </a:r>
          </a:p>
          <a:p>
            <a:endParaRPr lang="en-US" dirty="0"/>
          </a:p>
          <a:p>
            <a:pPr marL="0" indent="0">
              <a:buNone/>
            </a:pPr>
            <a:endParaRPr lang="pt-BR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7367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12202-68E1-450E-A6D3-F0901A5C6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Benchmarking sparse mat-</a:t>
            </a:r>
            <a:r>
              <a:rPr lang="en-US" dirty="0" err="1"/>
              <a:t>vec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372EF-84CB-4E45-B679-9F86D076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BE4DC3-0608-402D-836D-547BAE8D9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3" y="1825625"/>
            <a:ext cx="8752114" cy="4351338"/>
          </a:xfrm>
        </p:spPr>
        <p:txBody>
          <a:bodyPr>
            <a:normAutofit/>
          </a:bodyPr>
          <a:lstStyle/>
          <a:p>
            <a:r>
              <a:rPr lang="en-US" dirty="0"/>
              <a:t>Uniform Matrix: 16384 x 16384 (65,536 nonzero entries)</a:t>
            </a:r>
          </a:p>
          <a:p>
            <a:pPr lvl="1"/>
            <a:r>
              <a:rPr lang="en-US" dirty="0" err="1"/>
              <a:t>nnz</a:t>
            </a:r>
            <a:r>
              <a:rPr lang="en-US" dirty="0"/>
              <a:t>/</a:t>
            </a:r>
            <a:r>
              <a:rPr lang="en-US" dirty="0" err="1"/>
              <a:t>nrow</a:t>
            </a:r>
            <a:r>
              <a:rPr lang="en-US" dirty="0"/>
              <a:t> = 4 nonzero entries/row</a:t>
            </a:r>
          </a:p>
          <a:p>
            <a:pPr lvl="1">
              <a:tabLst>
                <a:tab pos="3309938" algn="dec"/>
              </a:tabLst>
            </a:pPr>
            <a:r>
              <a:rPr lang="en-US" dirty="0"/>
              <a:t>Sequential:	2.45 GF</a:t>
            </a:r>
          </a:p>
          <a:p>
            <a:pPr lvl="1">
              <a:tabLst>
                <a:tab pos="3309938" algn="dec"/>
              </a:tabLst>
            </a:pPr>
            <a:r>
              <a:rPr lang="en-US" dirty="0"/>
              <a:t>Parallel Rows:	13.87 GF	(5.66 X)</a:t>
            </a:r>
          </a:p>
          <a:p>
            <a:pPr lvl="1">
              <a:tabLst>
                <a:tab pos="3309938" algn="dec"/>
              </a:tabLst>
            </a:pPr>
            <a:r>
              <a:rPr lang="en-US" dirty="0"/>
              <a:t>Parallel Columns:	0.01 GF	(Oops)</a:t>
            </a:r>
          </a:p>
          <a:p>
            <a:pPr marL="685800" lvl="2">
              <a:tabLst>
                <a:tab pos="3309938" algn="dec"/>
              </a:tabLst>
            </a:pPr>
            <a:r>
              <a:rPr lang="en-US" dirty="0"/>
              <a:t>Still too fine-grained</a:t>
            </a:r>
          </a:p>
          <a:p>
            <a:pPr lvl="1">
              <a:tabLst>
                <a:tab pos="3309938" algn="dec"/>
              </a:tabLst>
            </a:pPr>
            <a:r>
              <a:rPr lang="en-US" dirty="0"/>
              <a:t>Data par, atomic	1.76 GF	(Oops)</a:t>
            </a:r>
          </a:p>
          <a:p>
            <a:pPr marL="685800" lvl="2">
              <a:tabLst>
                <a:tab pos="3309938" algn="dec"/>
              </a:tabLst>
            </a:pPr>
            <a:r>
              <a:rPr lang="en-US" dirty="0"/>
              <a:t>Atomic updating is expensive!</a:t>
            </a:r>
          </a:p>
          <a:p>
            <a:pPr lvl="1">
              <a:tabLst>
                <a:tab pos="3309938" algn="dec"/>
              </a:tabLst>
            </a:pPr>
            <a:r>
              <a:rPr lang="en-US" dirty="0"/>
              <a:t>Data par, </a:t>
            </a:r>
            <a:r>
              <a:rPr lang="en-US" dirty="0" err="1"/>
              <a:t>sep.</a:t>
            </a:r>
            <a:r>
              <a:rPr lang="en-US" dirty="0"/>
              <a:t>	5.46 GF	(2.29 X)</a:t>
            </a:r>
          </a:p>
          <a:p>
            <a:pPr lvl="1">
              <a:tabLst>
                <a:tab pos="3309938" algn="dec"/>
              </a:tabLst>
            </a:pPr>
            <a:r>
              <a:rPr lang="en-US" dirty="0"/>
              <a:t>Data par, reg acc	5.79 GF	(2.36 X)</a:t>
            </a:r>
          </a:p>
          <a:p>
            <a:pPr lvl="1">
              <a:tabLst>
                <a:tab pos="3309938" algn="dec"/>
              </a:tabLst>
            </a:pPr>
            <a:r>
              <a:rPr lang="en-US" dirty="0"/>
              <a:t>Data par, reg atom	5.06 GF	(2.07 X)</a:t>
            </a:r>
          </a:p>
          <a:p>
            <a:endParaRPr lang="en-US" dirty="0"/>
          </a:p>
          <a:p>
            <a:pPr marL="0" indent="0">
              <a:buNone/>
            </a:pPr>
            <a:endParaRPr lang="pt-BR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9975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F2023-B160-BA4A-94D9-9C8BC82A4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7ED8F-DC1D-C34E-9008-18225132C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Parallel performance more sensitive to data characteristics than sequential</a:t>
            </a:r>
          </a:p>
          <a:p>
            <a:pPr lvl="1"/>
            <a:r>
              <a:rPr lang="en-US" dirty="0"/>
              <a:t>Sequential	1.56–2.48 GF</a:t>
            </a:r>
          </a:p>
          <a:p>
            <a:pPr lvl="1"/>
            <a:r>
              <a:rPr lang="en-US" dirty="0"/>
              <a:t>Parallel		5.11–15.43 GF</a:t>
            </a:r>
          </a:p>
          <a:p>
            <a:r>
              <a:rPr lang="en-US" dirty="0"/>
              <a:t>Easy to get parallelism out of highly structured data</a:t>
            </a:r>
          </a:p>
          <a:p>
            <a:pPr lvl="1"/>
            <a:r>
              <a:rPr lang="en-US" dirty="0"/>
              <a:t>Dense matrices</a:t>
            </a:r>
          </a:p>
          <a:p>
            <a:pPr lvl="1"/>
            <a:r>
              <a:rPr lang="en-US" dirty="0"/>
              <a:t>Sparse but regular</a:t>
            </a:r>
          </a:p>
          <a:p>
            <a:r>
              <a:rPr lang="en-US" dirty="0"/>
              <a:t>But, if data sparse &amp; irregular, need to find technique that is effective</a:t>
            </a:r>
          </a:p>
          <a:p>
            <a:r>
              <a:rPr lang="en-US" dirty="0"/>
              <a:t>Need to try different approaches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590AAA-2758-D546-8FDE-35EC10F7D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01831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E22A-1E18-4BC9-A4C0-5861986E0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6"/>
            <a:ext cx="8243207" cy="1325563"/>
          </a:xfrm>
        </p:spPr>
        <p:txBody>
          <a:bodyPr/>
          <a:lstStyle/>
          <a:p>
            <a:r>
              <a:rPr lang="en-US" dirty="0"/>
              <a:t>Common Mistake #1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E618-8B4F-41E3-A8D3-40F52E1F1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44625"/>
            <a:ext cx="8406493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void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mvp_dense_mps_impl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dense_t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*m,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*x,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*y,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rvp_dense_t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rp_fun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m-&gt;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i="1" dirty="0">
                <a:solidFill>
                  <a:srgbClr val="7030A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</a:t>
            </a:r>
            <a:r>
              <a:rPr lang="en-US" sz="1400" i="1" dirty="0" err="1">
                <a:solidFill>
                  <a:srgbClr val="7030A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i="1" dirty="0">
                <a:solidFill>
                  <a:srgbClr val="7030A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t, </a:t>
            </a:r>
            <a:r>
              <a:rPr lang="en-US" sz="1400" i="1" dirty="0" err="1">
                <a:solidFill>
                  <a:srgbClr val="7030A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tcount</a:t>
            </a:r>
            <a:r>
              <a:rPr lang="en-US" sz="1400" i="1" dirty="0">
                <a:solidFill>
                  <a:srgbClr val="7030A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, delta, </a:t>
            </a:r>
            <a:r>
              <a:rPr lang="en-US" sz="1400" i="1" dirty="0" err="1">
                <a:solidFill>
                  <a:srgbClr val="7030A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rstart</a:t>
            </a:r>
            <a:r>
              <a:rPr lang="en-US" sz="1400" i="1" dirty="0">
                <a:solidFill>
                  <a:srgbClr val="7030A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, rend;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#pragma </a:t>
            </a:r>
            <a:r>
              <a:rPr lang="en-US" sz="1400" dirty="0" err="1">
                <a:solidFill>
                  <a:srgbClr val="C0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omp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parallel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// Following code executed by each thread 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t =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omp_get_thread_num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tcount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omp_get_num_threads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delta = (nrow+tcount-1)/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tcount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rstart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t * delta;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rend = (t+1) * delta;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if (rend &gt;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) rend =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for (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r =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rstart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 r &lt; rend; r++)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    y-&gt;value[r] =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rp_fun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(m, x, r);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}</a:t>
            </a:r>
          </a:p>
          <a:p>
            <a:r>
              <a:rPr lang="en-US" dirty="0"/>
              <a:t>Variables outside of parallel are global</a:t>
            </a:r>
          </a:p>
          <a:p>
            <a:r>
              <a:rPr lang="en-US" dirty="0"/>
              <a:t>Either wrong answers or poor performance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812C6-7742-44A4-B2E1-F7789D24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E04FDC-BDDB-574E-B218-3195238E8357}"/>
              </a:ext>
            </a:extLst>
          </p:cNvPr>
          <p:cNvSpPr/>
          <p:nvPr/>
        </p:nvSpPr>
        <p:spPr>
          <a:xfrm>
            <a:off x="5964731" y="1874728"/>
            <a:ext cx="298332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Variables declared outside scope of </a:t>
            </a:r>
            <a:r>
              <a:rPr lang="en-US" sz="1400" dirty="0" err="1">
                <a:solidFill>
                  <a:srgbClr val="00B050"/>
                </a:solidFill>
                <a:latin typeface="+mj-lt"/>
              </a:rPr>
              <a:t>omp</a:t>
            </a:r>
            <a:r>
              <a:rPr lang="en-US" sz="1400" dirty="0">
                <a:solidFill>
                  <a:srgbClr val="00B050"/>
                </a:solidFill>
                <a:latin typeface="+mj-lt"/>
              </a:rPr>
              <a:t> parallel are global to all threads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6282545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E22A-1E18-4BC9-A4C0-5861986E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Mistake #2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E618-8B4F-41E3-A8D3-40F52E1F1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rvp_dense_mpr</a:t>
            </a:r>
            <a:r>
              <a:rPr lang="en-US" sz="1400" dirty="0">
                <a:latin typeface="Menlo" panose="020B0609030804020204" pitchFamily="49" charset="0"/>
              </a:rPr>
              <a:t>(</a:t>
            </a:r>
            <a:r>
              <a:rPr lang="en-US" sz="1400" dirty="0" err="1">
                <a:latin typeface="Menlo" panose="020B0609030804020204" pitchFamily="49" charset="0"/>
              </a:rPr>
              <a:t>dense_t</a:t>
            </a:r>
            <a:r>
              <a:rPr lang="en-US" sz="1400" dirty="0">
                <a:latin typeface="Menlo" panose="020B0609030804020204" pitchFamily="49" charset="0"/>
              </a:rPr>
              <a:t> *m, </a:t>
            </a:r>
            <a:r>
              <a:rPr lang="en-US" sz="1400" dirty="0" err="1">
                <a:latin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</a:rPr>
              <a:t> *x,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r)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</a:rPr>
              <a:t> = m-&gt;</a:t>
            </a:r>
            <a:r>
              <a:rPr lang="en-US" sz="1400" dirty="0" err="1">
                <a:latin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idx</a:t>
            </a:r>
            <a:r>
              <a:rPr lang="en-US" sz="1400" dirty="0">
                <a:latin typeface="Menlo" panose="020B0609030804020204" pitchFamily="49" charset="0"/>
              </a:rPr>
              <a:t> = r*</a:t>
            </a:r>
            <a:r>
              <a:rPr lang="en-US" sz="1400" dirty="0" err="1">
                <a:latin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 = 0.0;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Menlo" panose="020B060903080402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    #pragma </a:t>
            </a:r>
            <a:r>
              <a:rPr lang="en-US" sz="1400" dirty="0" err="1">
                <a:solidFill>
                  <a:srgbClr val="C00000"/>
                </a:solidFill>
                <a:latin typeface="Menlo" panose="020B0609030804020204" pitchFamily="49" charset="0"/>
              </a:rPr>
              <a:t>omp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 parallel for reduction(+:</a:t>
            </a:r>
            <a:r>
              <a:rPr lang="en-US" sz="1400" dirty="0" err="1">
                <a:solidFill>
                  <a:srgbClr val="C00000"/>
                </a:solidFill>
                <a:latin typeface="Menlo" panose="020B0609030804020204" pitchFamily="49" charset="0"/>
              </a:rPr>
              <a:t>val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solidFill>
                <a:srgbClr val="C00000"/>
              </a:solidFill>
              <a:latin typeface="Menlo" panose="020B060903080402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for (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c = 0; c &lt; </a:t>
            </a:r>
            <a:r>
              <a:rPr lang="en-US" sz="1400" dirty="0" err="1">
                <a:latin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</a:rPr>
              <a:t>; </a:t>
            </a:r>
            <a:r>
              <a:rPr lang="en-US" sz="1400" dirty="0" err="1">
                <a:latin typeface="Menlo" panose="020B0609030804020204" pitchFamily="49" charset="0"/>
              </a:rPr>
              <a:t>c++</a:t>
            </a:r>
            <a:r>
              <a:rPr lang="en-US" sz="1400" dirty="0">
                <a:latin typeface="Menlo" panose="020B06090308040202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mval</a:t>
            </a:r>
            <a:r>
              <a:rPr lang="en-US" sz="1400" dirty="0">
                <a:latin typeface="Menlo" panose="020B0609030804020204" pitchFamily="49" charset="0"/>
              </a:rPr>
              <a:t> = m-&gt;value[</a:t>
            </a:r>
            <a:r>
              <a:rPr lang="en-US" sz="1400" i="1" dirty="0" err="1">
                <a:solidFill>
                  <a:srgbClr val="7030A0"/>
                </a:solidFill>
                <a:latin typeface="Menlo" panose="020B0609030804020204" pitchFamily="49" charset="0"/>
              </a:rPr>
              <a:t>idx</a:t>
            </a:r>
            <a:r>
              <a:rPr lang="en-US" sz="1400" i="1" dirty="0">
                <a:solidFill>
                  <a:srgbClr val="7030A0"/>
                </a:solidFill>
                <a:latin typeface="Menlo" panose="020B0609030804020204" pitchFamily="49" charset="0"/>
              </a:rPr>
              <a:t>++</a:t>
            </a:r>
            <a:r>
              <a:rPr lang="en-US" sz="1400" dirty="0">
                <a:latin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xval</a:t>
            </a:r>
            <a:r>
              <a:rPr lang="en-US" sz="1400" dirty="0">
                <a:latin typeface="Menlo" panose="020B0609030804020204" pitchFamily="49" charset="0"/>
              </a:rPr>
              <a:t> = x-&gt;value[c];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 += </a:t>
            </a:r>
            <a:r>
              <a:rPr lang="en-US" sz="1400" dirty="0" err="1">
                <a:latin typeface="Menlo" panose="020B0609030804020204" pitchFamily="49" charset="0"/>
              </a:rPr>
              <a:t>mval</a:t>
            </a:r>
            <a:r>
              <a:rPr lang="en-US" sz="1400" dirty="0">
                <a:latin typeface="Menlo" panose="020B0609030804020204" pitchFamily="49" charset="0"/>
              </a:rPr>
              <a:t> * </a:t>
            </a:r>
            <a:r>
              <a:rPr lang="en-US" sz="1400" dirty="0" err="1">
                <a:latin typeface="Menlo" panose="020B0609030804020204" pitchFamily="49" charset="0"/>
              </a:rPr>
              <a:t>xval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return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}</a:t>
            </a:r>
          </a:p>
          <a:p>
            <a:pPr marL="0" indent="0">
              <a:buNone/>
            </a:pPr>
            <a:endParaRPr lang="en-US" sz="1200" dirty="0">
              <a:latin typeface="Lucida Sans Typewriter" panose="020B0509030504030204" pitchFamily="49" charset="0"/>
            </a:endParaRPr>
          </a:p>
          <a:p>
            <a:r>
              <a:rPr lang="en-US" dirty="0"/>
              <a:t>Low-level optimization can often introduce sequential dependency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812C6-7742-44A4-B2E1-F7789D24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9B0531-1DD3-D14A-A001-F75561C2B34E}"/>
              </a:ext>
            </a:extLst>
          </p:cNvPr>
          <p:cNvSpPr/>
          <p:nvPr/>
        </p:nvSpPr>
        <p:spPr>
          <a:xfrm>
            <a:off x="5725245" y="3262630"/>
            <a:ext cx="298332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Sequential version stepped through matrix values sequentially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But, that’s not true for parallel version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393044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E22A-1E18-4BC9-A4C0-5861986E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Mistake #3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E618-8B4F-41E3-A8D3-40F52E1F1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void </a:t>
            </a:r>
            <a:r>
              <a:rPr lang="en-US" sz="1400" dirty="0" err="1">
                <a:latin typeface="Menlo" panose="020B0609030804020204" pitchFamily="49" charset="0"/>
              </a:rPr>
              <a:t>full_mvp_csr_allocate</a:t>
            </a:r>
            <a:r>
              <a:rPr lang="en-US" sz="1400" dirty="0">
                <a:latin typeface="Menlo" panose="020B0609030804020204" pitchFamily="49" charset="0"/>
              </a:rPr>
              <a:t>(</a:t>
            </a:r>
            <a:r>
              <a:rPr lang="en-US" sz="1400" dirty="0" err="1">
                <a:latin typeface="Menlo" panose="020B0609030804020204" pitchFamily="49" charset="0"/>
              </a:rPr>
              <a:t>csr_t</a:t>
            </a:r>
            <a:r>
              <a:rPr lang="en-US" sz="1400" dirty="0">
                <a:latin typeface="Menlo" panose="020B0609030804020204" pitchFamily="49" charset="0"/>
              </a:rPr>
              <a:t> *m, </a:t>
            </a:r>
            <a:r>
              <a:rPr lang="en-US" sz="1400" dirty="0" err="1">
                <a:latin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</a:rPr>
              <a:t> *x, </a:t>
            </a:r>
            <a:r>
              <a:rPr lang="en-US" sz="1400" dirty="0" err="1">
                <a:latin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</a:rPr>
              <a:t> *y)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</a:rPr>
              <a:t> = m-&gt;</a:t>
            </a:r>
            <a:r>
              <a:rPr lang="en-US" sz="1400" dirty="0" err="1">
                <a:latin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nnz</a:t>
            </a:r>
            <a:r>
              <a:rPr lang="en-US" sz="1400" dirty="0">
                <a:latin typeface="Menlo" panose="020B0609030804020204" pitchFamily="49" charset="0"/>
              </a:rPr>
              <a:t> = m-&gt;</a:t>
            </a:r>
            <a:r>
              <a:rPr lang="en-US" sz="1400" dirty="0" err="1">
                <a:latin typeface="Menlo" panose="020B0609030804020204" pitchFamily="49" charset="0"/>
              </a:rPr>
              <a:t>nnz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// Allocate new scratch vectors                  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</a:rPr>
              <a:t> *</a:t>
            </a:r>
            <a:r>
              <a:rPr lang="en-US" sz="1400" dirty="0" err="1">
                <a:latin typeface="Menlo" panose="020B0609030804020204" pitchFamily="49" charset="0"/>
              </a:rPr>
              <a:t>scratch_vector</a:t>
            </a:r>
            <a:r>
              <a:rPr lang="en-US" sz="1400" dirty="0">
                <a:latin typeface="Menlo" panose="020B0609030804020204" pitchFamily="49" charset="0"/>
              </a:rPr>
              <a:t>[MAXTHREAD];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#pragma </a:t>
            </a:r>
            <a:r>
              <a:rPr lang="en-US" sz="1400" dirty="0" err="1">
                <a:latin typeface="Menlo" panose="020B0609030804020204" pitchFamily="49" charset="0"/>
              </a:rPr>
              <a:t>omp</a:t>
            </a:r>
            <a:r>
              <a:rPr lang="en-US" sz="1400" dirty="0">
                <a:latin typeface="Menlo" panose="020B0609030804020204" pitchFamily="49" charset="0"/>
              </a:rPr>
              <a:t> parallel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t = </a:t>
            </a:r>
            <a:r>
              <a:rPr lang="en-US" sz="1400" dirty="0" err="1">
                <a:latin typeface="Menlo" panose="020B0609030804020204" pitchFamily="49" charset="0"/>
              </a:rPr>
              <a:t>omp_get_thread_num</a:t>
            </a:r>
            <a:r>
              <a:rPr lang="en-US" sz="1400" dirty="0">
                <a:latin typeface="Menlo" panose="020B0609030804020204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tcount</a:t>
            </a:r>
            <a:r>
              <a:rPr lang="en-US" sz="1400" dirty="0">
                <a:latin typeface="Menlo" panose="020B0609030804020204" pitchFamily="49" charset="0"/>
              </a:rPr>
              <a:t> = </a:t>
            </a:r>
            <a:r>
              <a:rPr lang="en-US" sz="1400" dirty="0" err="1">
                <a:latin typeface="Menlo" panose="020B0609030804020204" pitchFamily="49" charset="0"/>
              </a:rPr>
              <a:t>omp_get_num_threads</a:t>
            </a:r>
            <a:r>
              <a:rPr lang="en-US" sz="1400" dirty="0">
                <a:latin typeface="Menlo" panose="020B0609030804020204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        </a:t>
            </a:r>
            <a:r>
              <a:rPr lang="en-US" sz="1400" dirty="0" err="1">
                <a:latin typeface="Menlo" panose="020B0609030804020204" pitchFamily="49" charset="0"/>
              </a:rPr>
              <a:t>scratch_vector</a:t>
            </a:r>
            <a:r>
              <a:rPr lang="en-US" sz="1400" dirty="0">
                <a:latin typeface="Menlo" panose="020B0609030804020204" pitchFamily="49" charset="0"/>
              </a:rPr>
              <a:t>[t] = </a:t>
            </a:r>
            <a:r>
              <a:rPr lang="en-US" sz="1400" dirty="0" err="1">
                <a:latin typeface="Menlo" panose="020B0609030804020204" pitchFamily="49" charset="0"/>
              </a:rPr>
              <a:t>new_vector</a:t>
            </a:r>
            <a:r>
              <a:rPr lang="en-US" sz="1400" dirty="0">
                <a:latin typeface="Menlo" panose="020B0609030804020204" pitchFamily="49" charset="0"/>
              </a:rPr>
              <a:t>(</a:t>
            </a:r>
            <a:r>
              <a:rPr lang="en-US" sz="1400" dirty="0" err="1">
                <a:latin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    . . . 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Menlo" panose="020B0609030804020204" pitchFamily="49" charset="0"/>
            </a:endParaRPr>
          </a:p>
          <a:p>
            <a:pPr>
              <a:spcBef>
                <a:spcPts val="0"/>
              </a:spcBef>
            </a:pPr>
            <a:r>
              <a:rPr lang="en-US" dirty="0"/>
              <a:t>Allocate all data structures beforehand</a:t>
            </a:r>
          </a:p>
          <a:p>
            <a:pPr lvl="1">
              <a:spcBef>
                <a:spcPts val="0"/>
              </a:spcBef>
            </a:pPr>
            <a:r>
              <a:rPr lang="en-US" dirty="0"/>
              <a:t>Typical computation uses them repeatedly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812C6-7742-44A4-B2E1-F7789D24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9B0531-1DD3-D14A-A001-F75561C2B34E}"/>
              </a:ext>
            </a:extLst>
          </p:cNvPr>
          <p:cNvSpPr/>
          <p:nvPr/>
        </p:nvSpPr>
        <p:spPr>
          <a:xfrm>
            <a:off x="5921190" y="3262630"/>
            <a:ext cx="298332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Scratch vectors allocated every time multiplication performed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1845485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F0766-07D1-D347-A63C-504AA3F2C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 to Assignment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114C0-B7F6-DF47-B5F8-D1F68DF25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Graphs</a:t>
            </a:r>
          </a:p>
          <a:p>
            <a:pPr lvl="1"/>
            <a:r>
              <a:rPr lang="en-US" dirty="0"/>
              <a:t>28,800 nodes</a:t>
            </a:r>
          </a:p>
          <a:p>
            <a:pPr lvl="1"/>
            <a:r>
              <a:rPr lang="en-US" dirty="0"/>
              <a:t>171,400–286,780 edges</a:t>
            </a:r>
          </a:p>
          <a:p>
            <a:pPr lvl="1"/>
            <a:r>
              <a:rPr lang="en-US" dirty="0"/>
              <a:t>Degrees 5–4,899</a:t>
            </a:r>
          </a:p>
          <a:p>
            <a:pPr lvl="1"/>
            <a:r>
              <a:rPr lang="en-US" dirty="0"/>
              <a:t>Similar to sparse, irregular matrix</a:t>
            </a:r>
          </a:p>
          <a:p>
            <a:r>
              <a:rPr lang="en-US" dirty="0"/>
              <a:t>Properties</a:t>
            </a:r>
          </a:p>
          <a:p>
            <a:pPr lvl="1"/>
            <a:r>
              <a:rPr lang="en-US" dirty="0"/>
              <a:t>Cannot assume FP arithmetic is associative</a:t>
            </a:r>
          </a:p>
          <a:p>
            <a:pPr lvl="2"/>
            <a:r>
              <a:rPr lang="en-US" dirty="0"/>
              <a:t>Limits combining strategies</a:t>
            </a:r>
          </a:p>
          <a:p>
            <a:pPr lvl="1"/>
            <a:r>
              <a:rPr lang="en-US" dirty="0"/>
              <a:t>Integer addition is associate</a:t>
            </a:r>
          </a:p>
          <a:p>
            <a:pPr lvl="2"/>
            <a:r>
              <a:rPr lang="en-US" dirty="0"/>
              <a:t>Counting rats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9A5121-2CF6-FC40-AFA1-7B020AE47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023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E22A-1E18-4BC9-A4C0-5861986E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Matrix-vector multiplication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E618-8B4F-41E3-A8D3-40F52E1F1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Our code is slightly refactored:</a:t>
            </a:r>
            <a:endParaRPr lang="pt-BR" sz="2400" dirty="0"/>
          </a:p>
          <a:p>
            <a:pPr marL="0" indent="0">
              <a:buNone/>
            </a:pPr>
            <a:endParaRPr lang="en-US" sz="1200" dirty="0">
              <a:latin typeface="Lucida Sans Typewriter" panose="020B05090305040302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typedef float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typedef unsigned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float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rvp_dense_seq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dense_t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*m,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*x,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r) {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m-&gt;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rstart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r*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0.0;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for (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c = 0; c &lt;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c++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)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+= x-&gt;value[c] * m-&gt;value[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rstart+c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];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return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}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void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mvp_dense_seq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dense_t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*m,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*x,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*y,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rvp_dense_t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rp_fun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) {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m-&gt;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for (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r = 0; r &lt;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 r++) {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y-&gt;value[r] =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rp_fun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(m, x, r);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}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812C6-7742-44A4-B2E1-F7789D24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C9AA9E0B-6918-4297-BEFC-C2F208FCE07C}"/>
                  </a:ext>
                </a:extLst>
              </p:cNvPr>
              <p:cNvSpPr/>
              <p:nvPr/>
            </p:nvSpPr>
            <p:spPr>
              <a:xfrm>
                <a:off x="5997389" y="3437751"/>
                <a:ext cx="1748117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>
                    <a:solidFill>
                      <a:srgbClr val="00B050"/>
                    </a:solidFill>
                    <a:latin typeface="+mj-lt"/>
                  </a:rPr>
                  <a:t>Row dot product (the inner loop over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1400" dirty="0">
                    <a:solidFill>
                      <a:srgbClr val="00B050"/>
                    </a:solidFill>
                    <a:latin typeface="+mj-lt"/>
                  </a:rPr>
                  <a:t> in original code)</a:t>
                </a:r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C9AA9E0B-6918-4297-BEFC-C2F208FCE0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7389" y="3437751"/>
                <a:ext cx="1748117" cy="738664"/>
              </a:xfrm>
              <a:prstGeom prst="rect">
                <a:avLst/>
              </a:prstGeom>
              <a:blipFill>
                <a:blip r:embed="rId2"/>
                <a:stretch>
                  <a:fillRect l="-719" t="-1695" b="-8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1D7BE13-3960-49C0-AB93-9A9C332B1B24}"/>
                  </a:ext>
                </a:extLst>
              </p:cNvPr>
              <p:cNvSpPr/>
              <p:nvPr/>
            </p:nvSpPr>
            <p:spPr>
              <a:xfrm>
                <a:off x="5997389" y="5303600"/>
                <a:ext cx="1957293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>
                    <a:solidFill>
                      <a:srgbClr val="00B050"/>
                    </a:solidFill>
                    <a:latin typeface="+mj-lt"/>
                  </a:rPr>
                  <a:t>The outer loop over rows (over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1400" dirty="0">
                    <a:solidFill>
                      <a:srgbClr val="00B050"/>
                    </a:solidFill>
                    <a:latin typeface="+mj-lt"/>
                  </a:rPr>
                  <a:t> in original code)</a:t>
                </a:r>
              </a:p>
            </p:txBody>
          </p:sp>
        </mc:Choice>
        <mc:Fallback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1D7BE13-3960-49C0-AB93-9A9C332B1B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7389" y="5303600"/>
                <a:ext cx="1957293" cy="523220"/>
              </a:xfrm>
              <a:prstGeom prst="rect">
                <a:avLst/>
              </a:prstGeom>
              <a:blipFill>
                <a:blip r:embed="rId3"/>
                <a:stretch>
                  <a:fillRect l="-645" t="-2381" r="-1935" b="-119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1220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6D078-4051-4396-9382-0813A074C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parallelism with OpenMP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2C119-2394-48D9-8A22-E2C124265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OpenMP is supported by </a:t>
            </a:r>
            <a:r>
              <a:rPr lang="en-US" dirty="0" err="1"/>
              <a:t>gcc</a:t>
            </a:r>
            <a:endParaRPr lang="en-US" dirty="0"/>
          </a:p>
          <a:p>
            <a:endParaRPr lang="en-US" dirty="0"/>
          </a:p>
          <a:p>
            <a:r>
              <a:rPr lang="en-US" dirty="0"/>
              <a:t>Write standard C/C++ code</a:t>
            </a:r>
          </a:p>
          <a:p>
            <a:endParaRPr lang="en-US" dirty="0"/>
          </a:p>
          <a:p>
            <a:r>
              <a:rPr lang="en-US" dirty="0"/>
              <a:t>“Decorate” your code with </a:t>
            </a:r>
            <a:r>
              <a:rPr lang="en-US" sz="2000" dirty="0">
                <a:latin typeface="Lucida Console" panose="020B0609040504020204" pitchFamily="49" charset="0"/>
              </a:rPr>
              <a:t>#pragma</a:t>
            </a:r>
            <a:r>
              <a:rPr lang="en-US" dirty="0"/>
              <a:t>s</a:t>
            </a:r>
          </a:p>
          <a:p>
            <a:endParaRPr lang="en-US" dirty="0"/>
          </a:p>
          <a:p>
            <a:r>
              <a:rPr lang="en-US" dirty="0"/>
              <a:t>We will cover only some of OpenMP’s features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535604-EAF8-4BB0-A0AA-938A53AA8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</p:spTree>
    <p:extLst>
      <p:ext uri="{BB962C8B-B14F-4D97-AF65-F5344CB8AC3E}">
        <p14:creationId xmlns:p14="http://schemas.microsoft.com/office/powerpoint/2010/main" val="4020955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E22A-1E18-4BC9-A4C0-5861986E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Outer Loop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E618-8B4F-41E3-A8D3-40F52E1F1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br>
              <a:rPr lang="en-US" sz="1200" dirty="0">
                <a:latin typeface="Lucida Sans Typewriter" panose="020B0509030504030204" pitchFamily="49" charset="0"/>
              </a:rPr>
            </a:br>
            <a:br>
              <a:rPr lang="en-US" sz="1200" dirty="0">
                <a:latin typeface="Lucida Sans Typewriter" panose="020B050903050403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void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mvp_dense_mps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dense_t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*m,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*x,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*y,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rvp_dense_t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rp_fun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) {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m-&gt;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endParaRPr lang="en-US" sz="14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#pragma </a:t>
            </a:r>
            <a:r>
              <a:rPr lang="en-US" sz="1400" dirty="0" err="1">
                <a:solidFill>
                  <a:srgbClr val="FF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omp</a:t>
            </a:r>
            <a:r>
              <a:rPr lang="en-US" sz="1400" dirty="0">
                <a:solidFill>
                  <a:srgbClr val="FF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parallel for schedule(static)</a:t>
            </a:r>
          </a:p>
          <a:p>
            <a:pPr marL="0" indent="0"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for (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r = 0; r &lt;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 r++) {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y-&gt;value[r] =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rp_fun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(m, x, r);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}</a:t>
            </a:r>
            <a:b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</a:b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}</a:t>
            </a:r>
          </a:p>
          <a:p>
            <a:pPr marL="0" indent="0">
              <a:buNone/>
            </a:pPr>
            <a:endParaRPr lang="en-US" sz="12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dirty="0"/>
              <a:t>Recruit multiple threads</a:t>
            </a:r>
          </a:p>
          <a:p>
            <a:r>
              <a:rPr lang="en-US" dirty="0"/>
              <a:t>Have each do subrange of row indices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812C6-7742-44A4-B2E1-F7789D24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</p:spTree>
    <p:extLst>
      <p:ext uri="{BB962C8B-B14F-4D97-AF65-F5344CB8AC3E}">
        <p14:creationId xmlns:p14="http://schemas.microsoft.com/office/powerpoint/2010/main" val="3098126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E22A-1E18-4BC9-A4C0-5861986E0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6"/>
            <a:ext cx="8243207" cy="1325563"/>
          </a:xfrm>
        </p:spPr>
        <p:txBody>
          <a:bodyPr/>
          <a:lstStyle/>
          <a:p>
            <a:r>
              <a:rPr lang="en-US" dirty="0"/>
              <a:t>Understanding Parallel Outer Loop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E618-8B4F-41E3-A8D3-40F52E1F1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406493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void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mvp_dense_mps_impl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dense_t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*m,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*x,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*y,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rvp_dense_t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rp_fun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m-&gt;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#pragma </a:t>
            </a:r>
            <a:r>
              <a:rPr lang="en-US" sz="1400" dirty="0" err="1">
                <a:solidFill>
                  <a:srgbClr val="C0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omp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parallel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// Following code executed by each thread 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t =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omp_get_thread_num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tcount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omp_get_num_threads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delta = (nrow+tcount-1)/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tcount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rstart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t * delta;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rend = (t+1) * delta;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if (rend &gt;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) rend =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for (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r =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rstart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; r &lt; rend; r++)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    y-&gt;value[r] = </a:t>
            </a:r>
            <a:r>
              <a:rPr lang="en-US" sz="1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rp_fun</a:t>
            </a: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(m, x, r);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   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   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}</a:t>
            </a:r>
          </a:p>
          <a:p>
            <a:r>
              <a:rPr lang="en-US" dirty="0"/>
              <a:t>Each thread </a:t>
            </a:r>
            <a:r>
              <a:rPr lang="en-US" dirty="0">
                <a:latin typeface="Lucida Sans" panose="020B0602030504020204" pitchFamily="34" charset="77"/>
              </a:rPr>
              <a:t>t</a:t>
            </a:r>
            <a:r>
              <a:rPr lang="en-US" dirty="0"/>
              <a:t> does its range of rows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812C6-7742-44A4-B2E1-F7789D24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FA5DFE-3FDB-6F47-9472-0F73856F1BC0}"/>
              </a:ext>
            </a:extLst>
          </p:cNvPr>
          <p:cNvSpPr/>
          <p:nvPr/>
        </p:nvSpPr>
        <p:spPr>
          <a:xfrm>
            <a:off x="6367504" y="2860809"/>
            <a:ext cx="174811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Partition range into blocks of size delta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Assign separate block to each thread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1D608C-CB75-EA41-81FF-74E542A69F01}"/>
              </a:ext>
            </a:extLst>
          </p:cNvPr>
          <p:cNvSpPr/>
          <p:nvPr/>
        </p:nvSpPr>
        <p:spPr>
          <a:xfrm>
            <a:off x="6367504" y="2365728"/>
            <a:ext cx="214784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Activate </a:t>
            </a:r>
            <a:r>
              <a:rPr lang="en-US" sz="1400" dirty="0" err="1">
                <a:solidFill>
                  <a:srgbClr val="00B050"/>
                </a:solidFill>
                <a:latin typeface="+mj-lt"/>
              </a:rPr>
              <a:t>tcount</a:t>
            </a:r>
            <a:r>
              <a:rPr lang="en-US" sz="1400" dirty="0">
                <a:solidFill>
                  <a:srgbClr val="00B050"/>
                </a:solidFill>
                <a:latin typeface="+mj-lt"/>
              </a:rPr>
              <a:t> threads</a:t>
            </a:r>
          </a:p>
        </p:txBody>
      </p:sp>
    </p:spTree>
    <p:extLst>
      <p:ext uri="{BB962C8B-B14F-4D97-AF65-F5344CB8AC3E}">
        <p14:creationId xmlns:p14="http://schemas.microsoft.com/office/powerpoint/2010/main" val="1422771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E22A-1E18-4BC9-A4C0-5861986E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Inner Loop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E618-8B4F-41E3-A8D3-40F52E1F1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rvp_dense_mpr</a:t>
            </a:r>
            <a:r>
              <a:rPr lang="en-US" sz="1400" dirty="0">
                <a:latin typeface="Menlo" panose="020B0609030804020204" pitchFamily="49" charset="0"/>
              </a:rPr>
              <a:t>(</a:t>
            </a:r>
            <a:r>
              <a:rPr lang="en-US" sz="1400" dirty="0" err="1">
                <a:latin typeface="Menlo" panose="020B0609030804020204" pitchFamily="49" charset="0"/>
              </a:rPr>
              <a:t>dense_t</a:t>
            </a:r>
            <a:r>
              <a:rPr lang="en-US" sz="1400" dirty="0">
                <a:latin typeface="Menlo" panose="020B0609030804020204" pitchFamily="49" charset="0"/>
              </a:rPr>
              <a:t> *m, </a:t>
            </a:r>
            <a:r>
              <a:rPr lang="en-US" sz="1400" dirty="0" err="1">
                <a:latin typeface="Menlo" panose="020B0609030804020204" pitchFamily="49" charset="0"/>
              </a:rPr>
              <a:t>vec_t</a:t>
            </a:r>
            <a:r>
              <a:rPr lang="en-US" sz="1400" dirty="0">
                <a:latin typeface="Menlo" panose="020B0609030804020204" pitchFamily="49" charset="0"/>
              </a:rPr>
              <a:t> *x,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r)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</a:rPr>
              <a:t> = m-&gt;</a:t>
            </a:r>
            <a:r>
              <a:rPr lang="en-US" sz="1400" dirty="0" err="1">
                <a:latin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rstart</a:t>
            </a:r>
            <a:r>
              <a:rPr lang="en-US" sz="1400" dirty="0">
                <a:latin typeface="Menlo" panose="020B0609030804020204" pitchFamily="49" charset="0"/>
              </a:rPr>
              <a:t> = r*</a:t>
            </a:r>
            <a:r>
              <a:rPr lang="en-US" sz="1400" dirty="0" err="1">
                <a:latin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 = 0.0;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Menlo" panose="020B060903080402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    #pragma </a:t>
            </a:r>
            <a:r>
              <a:rPr lang="en-US" sz="1400" dirty="0" err="1">
                <a:solidFill>
                  <a:srgbClr val="C00000"/>
                </a:solidFill>
                <a:latin typeface="Menlo" panose="020B0609030804020204" pitchFamily="49" charset="0"/>
              </a:rPr>
              <a:t>omp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 parallel for reduction(+:</a:t>
            </a:r>
            <a:r>
              <a:rPr lang="en-US" sz="1400" dirty="0" err="1">
                <a:solidFill>
                  <a:srgbClr val="C00000"/>
                </a:solidFill>
                <a:latin typeface="Menlo" panose="020B0609030804020204" pitchFamily="49" charset="0"/>
              </a:rPr>
              <a:t>val</a:t>
            </a:r>
            <a:r>
              <a:rPr lang="en-US" sz="1400" dirty="0">
                <a:solidFill>
                  <a:srgbClr val="C00000"/>
                </a:solidFill>
                <a:latin typeface="Menlo" panose="020B0609030804020204" pitchFamily="49" charset="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solidFill>
                <a:srgbClr val="C00000"/>
              </a:solidFill>
              <a:latin typeface="Menlo" panose="020B060903080402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for (</a:t>
            </a:r>
            <a:r>
              <a:rPr lang="en-US" sz="1400" dirty="0" err="1">
                <a:latin typeface="Menlo" panose="020B0609030804020204" pitchFamily="49" charset="0"/>
              </a:rPr>
              <a:t>index_t</a:t>
            </a:r>
            <a:r>
              <a:rPr lang="en-US" sz="1400" dirty="0">
                <a:latin typeface="Menlo" panose="020B0609030804020204" pitchFamily="49" charset="0"/>
              </a:rPr>
              <a:t> c = 0; c &lt; </a:t>
            </a:r>
            <a:r>
              <a:rPr lang="en-US" sz="1400" dirty="0" err="1">
                <a:latin typeface="Menlo" panose="020B0609030804020204" pitchFamily="49" charset="0"/>
              </a:rPr>
              <a:t>nrow</a:t>
            </a:r>
            <a:r>
              <a:rPr lang="en-US" sz="1400" dirty="0">
                <a:latin typeface="Menlo" panose="020B0609030804020204" pitchFamily="49" charset="0"/>
              </a:rPr>
              <a:t>; </a:t>
            </a:r>
            <a:r>
              <a:rPr lang="en-US" sz="1400" dirty="0" err="1">
                <a:latin typeface="Menlo" panose="020B0609030804020204" pitchFamily="49" charset="0"/>
              </a:rPr>
              <a:t>c++</a:t>
            </a:r>
            <a:r>
              <a:rPr lang="en-US" sz="1400" dirty="0">
                <a:latin typeface="Menlo" panose="020B0609030804020204" pitchFamily="49" charset="0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mval</a:t>
            </a:r>
            <a:r>
              <a:rPr lang="en-US" sz="1400" dirty="0">
                <a:latin typeface="Menlo" panose="020B0609030804020204" pitchFamily="49" charset="0"/>
              </a:rPr>
              <a:t> = m-&gt;value[</a:t>
            </a:r>
            <a:r>
              <a:rPr lang="en-US" sz="1400" dirty="0" err="1">
                <a:latin typeface="Menlo" panose="020B0609030804020204" pitchFamily="49" charset="0"/>
              </a:rPr>
              <a:t>rstart+c</a:t>
            </a:r>
            <a:r>
              <a:rPr lang="en-US" sz="1400" dirty="0">
                <a:latin typeface="Menlo" panose="020B0609030804020204" pitchFamily="49" charset="0"/>
              </a:rPr>
              <a:t>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data_t</a:t>
            </a:r>
            <a:r>
              <a:rPr lang="en-US" sz="1400" dirty="0">
                <a:latin typeface="Menlo" panose="020B0609030804020204" pitchFamily="49" charset="0"/>
              </a:rPr>
              <a:t> </a:t>
            </a:r>
            <a:r>
              <a:rPr lang="en-US" sz="1400" dirty="0" err="1">
                <a:latin typeface="Menlo" panose="020B0609030804020204" pitchFamily="49" charset="0"/>
              </a:rPr>
              <a:t>xval</a:t>
            </a:r>
            <a:r>
              <a:rPr lang="en-US" sz="1400" dirty="0">
                <a:latin typeface="Menlo" panose="020B0609030804020204" pitchFamily="49" charset="0"/>
              </a:rPr>
              <a:t> = x-&gt;value[c];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   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 += </a:t>
            </a:r>
            <a:r>
              <a:rPr lang="en-US" sz="1400" dirty="0" err="1">
                <a:latin typeface="Menlo" panose="020B0609030804020204" pitchFamily="49" charset="0"/>
              </a:rPr>
              <a:t>mval</a:t>
            </a:r>
            <a:r>
              <a:rPr lang="en-US" sz="1400" dirty="0">
                <a:latin typeface="Menlo" panose="020B0609030804020204" pitchFamily="49" charset="0"/>
              </a:rPr>
              <a:t> * </a:t>
            </a:r>
            <a:r>
              <a:rPr lang="en-US" sz="1400" dirty="0" err="1">
                <a:latin typeface="Menlo" panose="020B0609030804020204" pitchFamily="49" charset="0"/>
              </a:rPr>
              <a:t>xval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    return </a:t>
            </a:r>
            <a:r>
              <a:rPr lang="en-US" sz="1400" dirty="0" err="1">
                <a:latin typeface="Menlo" panose="020B0609030804020204" pitchFamily="49" charset="0"/>
              </a:rPr>
              <a:t>val</a:t>
            </a:r>
            <a:r>
              <a:rPr lang="en-US" sz="1400" dirty="0">
                <a:latin typeface="Menlo" panose="020B060903080402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latin typeface="Menlo" panose="020B0609030804020204" pitchFamily="49" charset="0"/>
              </a:rPr>
              <a:t>}</a:t>
            </a:r>
          </a:p>
          <a:p>
            <a:pPr marL="0" indent="0">
              <a:buNone/>
            </a:pPr>
            <a:endParaRPr lang="en-US" sz="1200" dirty="0">
              <a:latin typeface="Lucida Sans Typewriter" panose="020B0509030504030204" pitchFamily="49" charset="0"/>
            </a:endParaRPr>
          </a:p>
          <a:p>
            <a:r>
              <a:rPr lang="en-US" dirty="0"/>
              <a:t>Recruit multiple threads</a:t>
            </a:r>
          </a:p>
          <a:p>
            <a:r>
              <a:rPr lang="en-US" dirty="0"/>
              <a:t>Accumulate separate copies of </a:t>
            </a:r>
            <a:r>
              <a:rPr lang="en-US" dirty="0" err="1"/>
              <a:t>val</a:t>
            </a:r>
            <a:r>
              <a:rPr lang="en-US" dirty="0"/>
              <a:t> and combine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812C6-7742-44A4-B2E1-F7789D24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B8D3CC-E1F8-5443-8F0F-BB544684CE81}"/>
              </a:ext>
            </a:extLst>
          </p:cNvPr>
          <p:cNvSpPr/>
          <p:nvPr/>
        </p:nvSpPr>
        <p:spPr>
          <a:xfrm>
            <a:off x="5594618" y="2907268"/>
            <a:ext cx="248530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Partition range into blocks of size delta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Each thread accumulates its subrange of values</a:t>
            </a:r>
          </a:p>
          <a:p>
            <a:endParaRPr lang="en-US" sz="1400" dirty="0">
              <a:solidFill>
                <a:srgbClr val="00B050"/>
              </a:solidFill>
              <a:latin typeface="+mj-lt"/>
            </a:endParaRPr>
          </a:p>
          <a:p>
            <a:r>
              <a:rPr lang="en-US" sz="1400" dirty="0">
                <a:solidFill>
                  <a:srgbClr val="00B050"/>
                </a:solidFill>
                <a:latin typeface="+mj-lt"/>
              </a:rPr>
              <a:t>Combine values across threads</a:t>
            </a:r>
          </a:p>
        </p:txBody>
      </p:sp>
    </p:spTree>
    <p:extLst>
      <p:ext uri="{BB962C8B-B14F-4D97-AF65-F5344CB8AC3E}">
        <p14:creationId xmlns:p14="http://schemas.microsoft.com/office/powerpoint/2010/main" val="2459925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w Cen MT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10988</TotalTime>
  <Words>5692</Words>
  <Application>Microsoft Macintosh PowerPoint</Application>
  <PresentationFormat>On-screen Show (4:3)</PresentationFormat>
  <Paragraphs>790</Paragraphs>
  <Slides>48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8" baseType="lpstr">
      <vt:lpstr>Arial</vt:lpstr>
      <vt:lpstr>Calibri</vt:lpstr>
      <vt:lpstr>Cambria Math</vt:lpstr>
      <vt:lpstr>Lucida Console</vt:lpstr>
      <vt:lpstr>Lucida Sans</vt:lpstr>
      <vt:lpstr>Lucida Sans Typewriter</vt:lpstr>
      <vt:lpstr>Menlo</vt:lpstr>
      <vt:lpstr>Tw Cen MT</vt:lpstr>
      <vt:lpstr>Wingdings</vt:lpstr>
      <vt:lpstr>Office Theme</vt:lpstr>
      <vt:lpstr>Recitation 4: OpenMP Programming</vt:lpstr>
      <vt:lpstr>Goals for today</vt:lpstr>
      <vt:lpstr>Today: Matrix-vector multiplication</vt:lpstr>
      <vt:lpstr>Matrix-vector multiplication</vt:lpstr>
      <vt:lpstr>Matrix-vector multiplication</vt:lpstr>
      <vt:lpstr>Thread parallelism with OpenMP</vt:lpstr>
      <vt:lpstr>Parallel Outer Loop</vt:lpstr>
      <vt:lpstr>Understanding Parallel Outer Loop</vt:lpstr>
      <vt:lpstr>Parallel Inner Loop</vt:lpstr>
      <vt:lpstr>Benchmarking dense mat-vec</vt:lpstr>
      <vt:lpstr>Sparse matrix-vector multiplication</vt:lpstr>
      <vt:lpstr>Compressed sparse-row (CSR) matrix format</vt:lpstr>
      <vt:lpstr>Compressed sparse-row (CSR) matrix format</vt:lpstr>
      <vt:lpstr>Compressed sparse-row (CSR) matrix format</vt:lpstr>
      <vt:lpstr>Compressed sparse-row (CSR) matrix format</vt:lpstr>
      <vt:lpstr>Compressed sparse-row (CSR) matrix format</vt:lpstr>
      <vt:lpstr>Compressed sparse-row (CSR) matrix format</vt:lpstr>
      <vt:lpstr>Compressed sparse-row (CSR) matrix format</vt:lpstr>
      <vt:lpstr>Compressed sparse-row (CSR) matrix format</vt:lpstr>
      <vt:lpstr>Compressed sparse-row (CSR) matrix format</vt:lpstr>
      <vt:lpstr>Compressed sparse-row (CSR) matrix format</vt:lpstr>
      <vt:lpstr>Compressed sparse-row (CSR) matrix format</vt:lpstr>
      <vt:lpstr>Compressed sparse-row (CSR) matrix format</vt:lpstr>
      <vt:lpstr>Compressed sparse-row (CSR) matrix format</vt:lpstr>
      <vt:lpstr>Compressed sparse-row (CSR) matrix format</vt:lpstr>
      <vt:lpstr>Compressed sparse-row (CSR) matrix format</vt:lpstr>
      <vt:lpstr>Sparse matrix-vector multiplication</vt:lpstr>
      <vt:lpstr>Benchmarking sparse mat-vec</vt:lpstr>
      <vt:lpstr>Benchmarking sparse mat-vec</vt:lpstr>
      <vt:lpstr>A “Data-Oriented” Strategy</vt:lpstr>
      <vt:lpstr>Compressed sparse-row (CSR) matrix format #2</vt:lpstr>
      <vt:lpstr>Data-oriented matrix-vector multiplication (atomic)</vt:lpstr>
      <vt:lpstr>Benchmarking sparse mat-vec</vt:lpstr>
      <vt:lpstr>Data-oriented matrix-vector multiplication (separate accums)</vt:lpstr>
      <vt:lpstr>Data-oriented matrix-vector multiplication (separate accums)</vt:lpstr>
      <vt:lpstr>Benchmarking sparse mat-vec</vt:lpstr>
      <vt:lpstr>Data-oriented matrix-vector multiplication (separate accums)</vt:lpstr>
      <vt:lpstr>Data-oriented matrix-vector multiplication (register accum)</vt:lpstr>
      <vt:lpstr>Benchmarking sparse mat-vec</vt:lpstr>
      <vt:lpstr>Another use for accumulating in registers</vt:lpstr>
      <vt:lpstr>Data-oriented matrix-vector multiplication (register accum, atomic updates)</vt:lpstr>
      <vt:lpstr>Benchmarking sparse mat-vec</vt:lpstr>
      <vt:lpstr>Benchmarking sparse mat-vec</vt:lpstr>
      <vt:lpstr>Some Observations</vt:lpstr>
      <vt:lpstr>Common Mistake #1</vt:lpstr>
      <vt:lpstr>Common Mistake #2</vt:lpstr>
      <vt:lpstr>Common Mistake #3</vt:lpstr>
      <vt:lpstr>Relation to Assignment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CPU Architecture: Instruction-Level Parallelism</dc:title>
  <dc:creator>Nathan Beckmann</dc:creator>
  <cp:lastModifiedBy>Randal Bryant</cp:lastModifiedBy>
  <cp:revision>272</cp:revision>
  <cp:lastPrinted>2020-02-17T14:17:45Z</cp:lastPrinted>
  <dcterms:created xsi:type="dcterms:W3CDTF">2019-01-05T05:15:07Z</dcterms:created>
  <dcterms:modified xsi:type="dcterms:W3CDTF">2020-02-17T14:34:08Z</dcterms:modified>
</cp:coreProperties>
</file>