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1" r:id="rId1"/>
  </p:sldMasterIdLst>
  <p:notesMasterIdLst>
    <p:notesMasterId r:id="rId49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304" r:id="rId17"/>
    <p:sldId id="272" r:id="rId18"/>
    <p:sldId id="273" r:id="rId19"/>
    <p:sldId id="274" r:id="rId20"/>
    <p:sldId id="303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18288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1pPr>
    <a:lvl2pPr marL="0" marR="0" indent="3429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2pPr>
    <a:lvl3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3pPr>
    <a:lvl4pPr marL="0" marR="0" indent="10287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4pPr>
    <a:lvl5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5pPr>
    <a:lvl6pPr marL="0" marR="0" indent="17145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6pPr>
    <a:lvl7pPr marL="0" marR="0" indent="2057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7pPr>
    <a:lvl8pPr marL="0" marR="0" indent="24003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8pPr>
    <a:lvl9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21"/>
    <p:restoredTop sz="94668"/>
  </p:normalViewPr>
  <p:slideViewPr>
    <p:cSldViewPr snapToGrid="0">
      <p:cViewPr varScale="1">
        <p:scale>
          <a:sx n="57" d="100"/>
          <a:sy n="57" d="100"/>
        </p:scale>
        <p:origin x="1350" y="78"/>
      </p:cViewPr>
      <p:guideLst>
        <p:guide orient="horz" pos="432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" name="Shape 3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565413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825500" latinLnBrk="0">
      <a:defRPr sz="3000">
        <a:latin typeface="Lucida Grande"/>
        <a:ea typeface="Lucida Grande"/>
        <a:cs typeface="Lucida Grande"/>
        <a:sym typeface="Lucida Grande"/>
      </a:defRPr>
    </a:lvl1pPr>
    <a:lvl2pPr indent="228600" defTabSz="825500" latinLnBrk="0">
      <a:defRPr sz="3000">
        <a:latin typeface="Lucida Grande"/>
        <a:ea typeface="Lucida Grande"/>
        <a:cs typeface="Lucida Grande"/>
        <a:sym typeface="Lucida Grande"/>
      </a:defRPr>
    </a:lvl2pPr>
    <a:lvl3pPr indent="457200" defTabSz="825500" latinLnBrk="0">
      <a:defRPr sz="3000">
        <a:latin typeface="Lucida Grande"/>
        <a:ea typeface="Lucida Grande"/>
        <a:cs typeface="Lucida Grande"/>
        <a:sym typeface="Lucida Grande"/>
      </a:defRPr>
    </a:lvl3pPr>
    <a:lvl4pPr indent="685800" defTabSz="825500" latinLnBrk="0">
      <a:defRPr sz="3000">
        <a:latin typeface="Lucida Grande"/>
        <a:ea typeface="Lucida Grande"/>
        <a:cs typeface="Lucida Grande"/>
        <a:sym typeface="Lucida Grande"/>
      </a:defRPr>
    </a:lvl4pPr>
    <a:lvl5pPr indent="914400" defTabSz="825500" latinLnBrk="0">
      <a:defRPr sz="3000">
        <a:latin typeface="Lucida Grande"/>
        <a:ea typeface="Lucida Grande"/>
        <a:cs typeface="Lucida Grande"/>
        <a:sym typeface="Lucida Grande"/>
      </a:defRPr>
    </a:lvl5pPr>
    <a:lvl6pPr indent="1143000" defTabSz="825500" latinLnBrk="0">
      <a:defRPr sz="3000">
        <a:latin typeface="Lucida Grande"/>
        <a:ea typeface="Lucida Grande"/>
        <a:cs typeface="Lucida Grande"/>
        <a:sym typeface="Lucida Grande"/>
      </a:defRPr>
    </a:lvl6pPr>
    <a:lvl7pPr indent="1371600" defTabSz="825500" latinLnBrk="0">
      <a:defRPr sz="3000">
        <a:latin typeface="Lucida Grande"/>
        <a:ea typeface="Lucida Grande"/>
        <a:cs typeface="Lucida Grande"/>
        <a:sym typeface="Lucida Grande"/>
      </a:defRPr>
    </a:lvl7pPr>
    <a:lvl8pPr indent="1600200" defTabSz="825500" latinLnBrk="0">
      <a:defRPr sz="3000">
        <a:latin typeface="Lucida Grande"/>
        <a:ea typeface="Lucida Grande"/>
        <a:cs typeface="Lucida Grande"/>
        <a:sym typeface="Lucida Grande"/>
      </a:defRPr>
    </a:lvl8pPr>
    <a:lvl9pPr indent="1828800" defTabSz="825500" latinLnBrk="0">
      <a:defRPr sz="30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t>everything else is equal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7" name="Shape 3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t>Tianhe-2 is 208 MFlops/Watt</a:t>
            </a:r>
          </a:p>
        </p:txBody>
      </p:sp>
    </p:spTree>
    <p:extLst>
      <p:ext uri="{BB962C8B-B14F-4D97-AF65-F5344CB8AC3E}">
        <p14:creationId xmlns:p14="http://schemas.microsoft.com/office/powerpoint/2010/main" val="2908176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0" name="Shape 3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current I = Q/t (change per unit time)</a:t>
            </a:r>
          </a:p>
          <a:p>
            <a:pPr>
              <a:defRPr sz="1800"/>
            </a:pPr>
            <a:r>
              <a:t>Energy is spent moving charge through a voltage difference</a:t>
            </a:r>
          </a:p>
          <a:p>
            <a:pPr>
              <a:defRPr sz="1800"/>
            </a:pPr>
            <a:r>
              <a:t>power P = energy/t = (QV)/t = (Q/t)V = IV = (I^2)R (applying Olm’s Law: V=IR)</a:t>
            </a:r>
          </a:p>
          <a:p>
            <a:pPr>
              <a:defRPr sz="1800"/>
            </a:pPr>
            <a:r>
              <a:t>Since P=IV, fixing power and increasing voltage reduces current, which results lost energy from resistance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6" name="Shape 4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fundamentally different interaction with the device</a:t>
            </a:r>
          </a:p>
          <a:p>
            <a:pPr>
              <a:defRPr sz="1800"/>
            </a:pPr>
            <a:r>
              <a:t>Just not possible 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Shape 73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31" name="Shape 7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1% of the chip is rasterizer</a:t>
            </a:r>
          </a:p>
          <a:p>
            <a:pPr>
              <a:defRPr sz="1800"/>
            </a:pPr>
            <a:r>
              <a:t>it’s a pipeline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Shape 74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5" name="Shape 74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exploit locality</a:t>
            </a:r>
          </a:p>
          <a:p>
            <a:pPr>
              <a:defRPr sz="1800"/>
            </a:pPr>
            <a:r>
              <a:t>compression hardware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t>f/n because this fraction of work is parallelized perfectly onto n processors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0" name="Shape 13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r>
              <a:t>NOTE: rewrite amdahl’s law in terms of resources N and not cores.  (If r=1 then it’s the same as original version)</a:t>
            </a:r>
          </a:p>
          <a:p>
            <a:pPr>
              <a:defRPr sz="1600"/>
            </a:pPr>
            <a:r>
              <a:t>terms in the denominator are time. (amount of work / rate)</a:t>
            </a:r>
          </a:p>
          <a:p>
            <a:pPr>
              <a:defRPr sz="1600"/>
            </a:pPr>
            <a:r>
              <a:t>sequential: perf is perf(r)</a:t>
            </a:r>
          </a:p>
          <a:p>
            <a:pPr>
              <a:defRPr sz="1600"/>
            </a:pPr>
            <a:r>
              <a:t>parallel: perf is perf(r) * (n/r)</a:t>
            </a:r>
          </a:p>
          <a:p>
            <a:pPr>
              <a:defRPr sz="1600"/>
            </a:pPr>
            <a:r>
              <a:t>this slide assumes perf(1) = 1</a:t>
            </a:r>
          </a:p>
          <a:p>
            <a:pPr>
              <a:defRPr sz="1600"/>
            </a:pPr>
            <a:r>
              <a:t>\mathrm{speedup}(f,n,r) = \frac{1}{\frac{1-f}{\textrm{perf}(r)} + \frac{f}{\textrm{perf}(r)\cdot\frac{n}{r}}}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3" name="Shape 1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left fig: left, 16 cores, each /w performance=1. RIGHT, 1 core, performance=sqrt(16)</a:t>
            </a:r>
          </a:p>
          <a:p>
            <a:pPr>
              <a:defRPr sz="1800"/>
            </a:pPr>
            <a:r>
              <a:t>MOST LINES (LOOK AT RED), performance decreases as more powerful cores are used</a:t>
            </a:r>
          </a:p>
          <a:p>
            <a:pPr>
              <a:defRPr sz="1800"/>
            </a:pPr>
            <a:r>
              <a:t>BLUE LINE, performance ***increases*** as more powerful cores are used (left: 2, right 4)</a:t>
            </a:r>
          </a:p>
          <a:p>
            <a:pPr>
              <a:defRPr sz="1800"/>
            </a:pPr>
            <a:r>
              <a:t>But there’s a mixture of sequential work AND parallel WORK</a:t>
            </a:r>
          </a:p>
          <a:p>
            <a:pPr>
              <a:defRPr sz="1800"/>
            </a:pPr>
            <a:r>
              <a:t>THINK ABOUT GAMUT OF WORKLOADS (X=1, good for one but not the other)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2" name="Shape 1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r>
              <a:t>parallelize onto all the cores, assuming perfect speedup</a:t>
            </a:r>
          </a:p>
          <a:p>
            <a:pPr>
              <a:defRPr sz="1600"/>
            </a:pPr>
            <a:r>
              <a:t>perf r for the big core, perf 1 for the other n-r cores (so perf(r) + n - r)</a:t>
            </a:r>
          </a:p>
          <a:p>
            <a:pPr>
              <a:defRPr sz="1600"/>
            </a:pPr>
            <a:endParaRPr/>
          </a:p>
          <a:p>
            <a:pPr>
              <a:defRPr sz="1600"/>
            </a:pPr>
            <a:r>
              <a:t>\mathrm{speedup}(f,n,r) = \frac{1}{\frac{1-f}{\textrm{perf}(r)} + \frac{f}{\textrm{perf}(r) + (n-r)}}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4" name="Shape 20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rPr dirty="0"/>
              <a:t>top graphs are what I showed you before</a:t>
            </a:r>
          </a:p>
          <a:p>
            <a:pPr>
              <a:defRPr sz="1800"/>
            </a:pPr>
            <a:r>
              <a:rPr dirty="0"/>
              <a:t>idea: sacrifice a bit on best max performance for better performance in the middle</a:t>
            </a:r>
          </a:p>
          <a:p>
            <a:pPr>
              <a:defRPr sz="1800"/>
            </a:pPr>
            <a:r>
              <a:rPr dirty="0"/>
              <a:t>ONE WAY TO THINK ABOUT IS, TAKE A LARGE SPEEDUP IN SERIAL SECTION FOR PERCENTAGE SLOWDOWN IN PARALLEL SECTION (run blue line well, and use rest of resources to keep red lines high up there… but a little loss)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5" name="Shape 29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r>
              <a:t>for kicks, lets go through some examples</a:t>
            </a:r>
          </a:p>
          <a:p>
            <a:pPr>
              <a:defRPr sz="1600"/>
            </a:pPr>
            <a:r>
              <a:t>this is my laptop, and like about every computing device there are two main processors in it the CPU.</a:t>
            </a:r>
          </a:p>
          <a:p>
            <a:pPr>
              <a:defRPr sz="1600"/>
            </a:pPr>
            <a:r>
              <a:t>And a GPU for 3D graphics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8" name="Shape 3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t>Why 4+4?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4" name="Shape 31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first</a:t>
            </a:r>
          </a:p>
          <a:p>
            <a:pPr>
              <a:defRPr sz="1800"/>
            </a:pPr>
            <a:r>
              <a:t>data-parallel programming for CELL (proprietary)</a:t>
            </a:r>
          </a:p>
          <a:p>
            <a:pPr>
              <a:defRPr sz="1800"/>
            </a:pPr>
            <a:r>
              <a:t>OpenMP, on Opterons</a:t>
            </a:r>
          </a:p>
          <a:p>
            <a:pPr>
              <a:defRPr sz="1800"/>
            </a:pPr>
            <a:r>
              <a:t>MPI across chips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/>
        </p:nvSpPr>
        <p:spPr>
          <a:xfrm>
            <a:off x="723279" y="9226908"/>
            <a:ext cx="16840201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5400" dirty="0">
                <a:latin typeface="Myriad Pro Cond" panose="020B0506030403020204" pitchFamily="34" charset="0"/>
              </a:rPr>
              <a:t>Parallel Computer Architecture and Programming</a:t>
            </a:r>
          </a:p>
          <a:p>
            <a:pPr>
              <a:defRPr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5400" dirty="0">
                <a:latin typeface="Myriad Pro Cond" panose="020B0506030403020204" pitchFamily="34" charset="0"/>
              </a:rPr>
              <a:t>CMU 15-418/15-618, </a:t>
            </a:r>
            <a:r>
              <a:rPr lang="en-US" sz="5400" dirty="0">
                <a:latin typeface="Myriad Pro Cond" panose="020B0506030403020204" pitchFamily="34" charset="0"/>
              </a:rPr>
              <a:t>Spring 2020</a:t>
            </a:r>
            <a:endParaRPr sz="5400" dirty="0">
              <a:latin typeface="Myriad Pro Cond" panose="020B0506030403020204" pitchFamily="34" charset="0"/>
            </a:endParaRPr>
          </a:p>
        </p:txBody>
      </p:sp>
      <p:sp>
        <p:nvSpPr>
          <p:cNvPr id="13" name="Shape 13"/>
          <p:cNvSpPr/>
          <p:nvPr/>
        </p:nvSpPr>
        <p:spPr>
          <a:xfrm flipV="1">
            <a:off x="1409700" y="8356314"/>
            <a:ext cx="15467004" cy="286"/>
          </a:xfrm>
          <a:prstGeom prst="line">
            <a:avLst/>
          </a:prstGeom>
          <a:ln w="19050">
            <a:solidFill>
              <a:srgbClr val="929292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Myriad Pro Cond" panose="020B0506030403020204" pitchFamily="34" charset="0"/>
            </a:endParaRPr>
          </a:p>
        </p:txBody>
      </p:sp>
      <p:sp>
        <p:nvSpPr>
          <p:cNvPr id="14" name="Shape 14"/>
          <p:cNvSpPr>
            <a:spLocks noGrp="1"/>
          </p:cNvSpPr>
          <p:nvPr>
            <p:ph type="body" sz="quarter" idx="13"/>
          </p:nvPr>
        </p:nvSpPr>
        <p:spPr>
          <a:xfrm>
            <a:off x="5485328" y="3648006"/>
            <a:ext cx="7316106" cy="933589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 algn="ctr">
              <a:spcBef>
                <a:spcPts val="0"/>
              </a:spcBef>
              <a:buSzTx/>
              <a:buFontTx/>
              <a:buNone/>
              <a:defRPr sz="5400">
                <a:latin typeface="Myriad Pro Cond" panose="020B0506030403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1308100" y="4457700"/>
            <a:ext cx="15684500" cy="3675590"/>
          </a:xfrm>
          <a:prstGeom prst="rect">
            <a:avLst/>
          </a:prstGeom>
        </p:spPr>
        <p:txBody>
          <a:bodyPr anchor="b"/>
          <a:lstStyle>
            <a:lvl1pPr algn="ctr">
              <a:defRPr sz="11700">
                <a:latin typeface="Myriad Pro Cond" panose="020B0506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xfrm>
            <a:off x="8926871" y="13093700"/>
            <a:ext cx="418384" cy="41036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Myriad Pro Cond" panose="020B0506030403020204" pitchFamily="34" charset="0"/>
                <a:ea typeface="Myriad Pro Cond" panose="020B0506030403020204" pitchFamily="34" charset="0"/>
                <a:cs typeface="Myriad Pro Cond" panose="020B0506030403020204" pitchFamily="34" charset="0"/>
                <a:sym typeface="Gill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6804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Myriad Pro Cond" panose="020B0506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Myriad Pro Cond" panose="020B0506030403020204" pitchFamily="34" charset="0"/>
              </a:defRPr>
            </a:lvl1pPr>
            <a:lvl2pPr>
              <a:defRPr>
                <a:latin typeface="Myriad Pro Cond" panose="020B0506030403020204" pitchFamily="34" charset="0"/>
              </a:defRPr>
            </a:lvl2pPr>
            <a:lvl3pPr>
              <a:defRPr>
                <a:latin typeface="Myriad Pro Cond" panose="020B0506030403020204" pitchFamily="34" charset="0"/>
              </a:defRPr>
            </a:lvl3pPr>
            <a:lvl4pPr>
              <a:defRPr>
                <a:latin typeface="Myriad Pro Cond" panose="020B0506030403020204" pitchFamily="34" charset="0"/>
              </a:defRPr>
            </a:lvl4pPr>
            <a:lvl5pPr>
              <a:defRPr>
                <a:latin typeface="Myriad Pro Cond" panose="020B0506030403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xfrm>
            <a:off x="14981936" y="13233400"/>
            <a:ext cx="347852" cy="441146"/>
          </a:xfrm>
          <a:prstGeom prst="rect">
            <a:avLst/>
          </a:prstGeom>
        </p:spPr>
        <p:txBody>
          <a:bodyPr/>
          <a:lstStyle>
            <a:lvl1pPr>
              <a:defRPr>
                <a:latin typeface="Myriad Pro Cond" panose="020B0506030403020204" pitchFamily="34" charset="0"/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17105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15099679" y="13034050"/>
            <a:ext cx="3086101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dirty="0">
                <a:latin typeface="Myriad Pro Cond" panose="020B0506030403020204" pitchFamily="34" charset="0"/>
              </a:rPr>
              <a:t> CMU 15-418/618, </a:t>
            </a:r>
            <a:br>
              <a:rPr lang="en-US" dirty="0">
                <a:latin typeface="Myriad Pro Cond" panose="020B0506030403020204" pitchFamily="34" charset="0"/>
              </a:rPr>
            </a:br>
            <a:r>
              <a:rPr lang="en-US" dirty="0">
                <a:latin typeface="Myriad Pro Cond" panose="020B0506030403020204" pitchFamily="34" charset="0"/>
              </a:rPr>
              <a:t>Spring</a:t>
            </a:r>
            <a:r>
              <a:rPr lang="en-US" baseline="0" dirty="0">
                <a:latin typeface="Myriad Pro Cond" panose="020B0506030403020204" pitchFamily="34" charset="0"/>
              </a:rPr>
              <a:t> 2020</a:t>
            </a:r>
            <a:endParaRPr dirty="0">
              <a:latin typeface="Myriad Pro Cond" panose="020B0506030403020204" pitchFamily="34" charset="0"/>
            </a:endParaRPr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838200" y="393700"/>
            <a:ext cx="16154400" cy="1117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r>
              <a:rPr dirty="0"/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838200" y="2095500"/>
            <a:ext cx="16154400" cy="10350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2pPr>
              <a:buFontTx/>
              <a:buChar char="-"/>
            </a:lvl2pPr>
            <a:lvl3pPr>
              <a:buFontTx/>
              <a:buChar char="-"/>
            </a:lvl3pPr>
            <a:lvl4pPr>
              <a:buFontTx/>
              <a:buChar char="-"/>
            </a:lvl4pPr>
            <a:lvl5pPr>
              <a:buFontTx/>
              <a:buChar char="-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14981936" y="13233400"/>
            <a:ext cx="347852" cy="44114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200" b="1">
                <a:latin typeface="Myriad Pro Cond" panose="020B0506030403020204" pitchFamily="34" charset="0"/>
                <a:ea typeface="+mn-ea"/>
                <a:cs typeface="+mn-cs"/>
                <a:sym typeface="Myriad Pro Condensed"/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08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ransition spd="med"/>
  <p:txStyles>
    <p:titleStyle>
      <a:lvl1pPr marL="0" marR="0" indent="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ln>
            <a:noFill/>
          </a:ln>
          <a:solidFill>
            <a:srgbClr val="000000"/>
          </a:solidFill>
          <a:uFillTx/>
          <a:latin typeface="Myriad Pro Cond" panose="020B0506030403020204" pitchFamily="34" charset="0"/>
          <a:ea typeface="+mn-ea"/>
          <a:cs typeface="+mn-cs"/>
          <a:sym typeface="Myriad Pro Condensed"/>
        </a:defRPr>
      </a:lvl1pPr>
      <a:lvl2pPr marL="0" marR="0" indent="2286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2pPr>
      <a:lvl3pPr marL="0" marR="0" indent="4572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3pPr>
      <a:lvl4pPr marL="0" marR="0" indent="6858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4pPr>
      <a:lvl5pPr marL="0" marR="0" indent="9144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5pPr>
      <a:lvl6pPr marL="0" marR="0" indent="11430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6pPr>
      <a:lvl7pPr marL="0" marR="0" indent="13716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7pPr>
      <a:lvl8pPr marL="0" marR="0" indent="16002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8pPr>
      <a:lvl9pPr marL="0" marR="0" indent="18288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9pPr>
    </p:titleStyle>
    <p:bodyStyle>
      <a:lvl1pPr marL="800100" marR="0" indent="-800100" algn="l" defTabSz="825500" rtl="0" eaLnBrk="1" latinLnBrk="0" hangingPunct="1">
        <a:lnSpc>
          <a:spcPct val="100000"/>
        </a:lnSpc>
        <a:spcBef>
          <a:spcPts val="1400"/>
        </a:spcBef>
        <a:spcAft>
          <a:spcPts val="0"/>
        </a:spcAft>
        <a:buClrTx/>
        <a:buSzPct val="120000"/>
        <a:buFont typeface="Lucida Grande"/>
        <a:buChar char="▪"/>
        <a:tabLst/>
        <a:defRPr sz="4000" b="1" i="0" u="none" strike="noStrike" cap="none" spc="0" baseline="0">
          <a:ln>
            <a:noFill/>
          </a:ln>
          <a:solidFill>
            <a:srgbClr val="000000"/>
          </a:solidFill>
          <a:uFillTx/>
          <a:latin typeface="Myriad Pro Cond" panose="020B0506030403020204" pitchFamily="34" charset="0"/>
          <a:ea typeface="+mn-ea"/>
          <a:cs typeface="+mn-cs"/>
          <a:sym typeface="Myriad Pro Condensed"/>
        </a:defRPr>
      </a:lvl1pPr>
      <a:lvl2pPr marL="1435100" marR="0" indent="-635000" algn="l" defTabSz="825500" rtl="0" eaLnBrk="1" latinLnBrk="0" hangingPunct="1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4000" b="1" i="0" u="none" strike="noStrike" cap="none" spc="0" baseline="0">
          <a:ln>
            <a:noFill/>
          </a:ln>
          <a:solidFill>
            <a:srgbClr val="000000"/>
          </a:solidFill>
          <a:uFillTx/>
          <a:latin typeface="Myriad Pro Cond" panose="020B0506030403020204" pitchFamily="34" charset="0"/>
          <a:ea typeface="+mn-ea"/>
          <a:cs typeface="+mn-cs"/>
          <a:sym typeface="Myriad Pro Condensed"/>
        </a:defRPr>
      </a:lvl2pPr>
      <a:lvl3pPr marL="2108200" marR="0" indent="-635000" algn="l" defTabSz="825500" rtl="0" eaLnBrk="1" latinLnBrk="0" hangingPunct="1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4000" b="1" i="0" u="none" strike="noStrike" cap="none" spc="0" baseline="0">
          <a:ln>
            <a:noFill/>
          </a:ln>
          <a:solidFill>
            <a:srgbClr val="000000"/>
          </a:solidFill>
          <a:uFillTx/>
          <a:latin typeface="Myriad Pro Cond" panose="020B0506030403020204" pitchFamily="34" charset="0"/>
          <a:ea typeface="+mn-ea"/>
          <a:cs typeface="+mn-cs"/>
          <a:sym typeface="Myriad Pro Condensed"/>
        </a:defRPr>
      </a:lvl3pPr>
      <a:lvl4pPr marL="2768600" marR="0" indent="-635000" algn="l" defTabSz="825500" rtl="0" eaLnBrk="1" latinLnBrk="0" hangingPunct="1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4000" b="1" i="0" u="none" strike="noStrike" cap="none" spc="0" baseline="0">
          <a:ln>
            <a:noFill/>
          </a:ln>
          <a:solidFill>
            <a:srgbClr val="000000"/>
          </a:solidFill>
          <a:uFillTx/>
          <a:latin typeface="Myriad Pro Cond" panose="020B0506030403020204" pitchFamily="34" charset="0"/>
          <a:ea typeface="+mn-ea"/>
          <a:cs typeface="+mn-cs"/>
          <a:sym typeface="Myriad Pro Condensed"/>
        </a:defRPr>
      </a:lvl4pPr>
      <a:lvl5pPr marL="3441700" marR="0" indent="-635000" algn="l" defTabSz="825500" rtl="0" eaLnBrk="1" latinLnBrk="0" hangingPunct="1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4000" b="1" i="0" u="none" strike="noStrike" cap="none" spc="0" baseline="0">
          <a:ln>
            <a:noFill/>
          </a:ln>
          <a:solidFill>
            <a:srgbClr val="000000"/>
          </a:solidFill>
          <a:uFillTx/>
          <a:latin typeface="Myriad Pro Cond" panose="020B0506030403020204" pitchFamily="34" charset="0"/>
          <a:ea typeface="+mn-ea"/>
          <a:cs typeface="+mn-cs"/>
          <a:sym typeface="Myriad Pro Condensed"/>
        </a:defRPr>
      </a:lvl5pPr>
      <a:lvl6pPr marL="4114800" marR="0" indent="-635000" algn="l" defTabSz="825500" rtl="0" eaLnBrk="1" latinLnBrk="0" hangingPunct="1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56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6pPr>
      <a:lvl7pPr marL="4787900" marR="0" indent="-635000" algn="l" defTabSz="825500" rtl="0" eaLnBrk="1" latinLnBrk="0" hangingPunct="1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56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7pPr>
      <a:lvl8pPr marL="5461000" marR="0" indent="-635000" algn="l" defTabSz="825500" rtl="0" eaLnBrk="1" latinLnBrk="0" hangingPunct="1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56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8pPr>
      <a:lvl9pPr marL="6134100" marR="0" indent="-635000" algn="l" defTabSz="825500" rtl="0" eaLnBrk="1" latinLnBrk="0" hangingPunct="1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56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9pPr>
    </p:bodyStyle>
    <p:otherStyle>
      <a:lvl1pPr marL="0" marR="0" indent="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1pPr>
      <a:lvl2pPr marL="0" marR="0" indent="2286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2pPr>
      <a:lvl3pPr marL="0" marR="0" indent="4572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3pPr>
      <a:lvl4pPr marL="0" marR="0" indent="6858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4pPr>
      <a:lvl5pPr marL="0" marR="0" indent="9144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5pPr>
      <a:lvl6pPr marL="0" marR="0" indent="11430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6pPr>
      <a:lvl7pPr marL="0" marR="0" indent="13716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7pPr>
      <a:lvl8pPr marL="0" marR="0" indent="16002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8pPr>
      <a:lvl9pPr marL="0" marR="0" indent="18288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andtech.com/show/9686/the-apple-iphone-6s-and-iphone-6s-plus-review/3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ntblanc-project.eu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pple.com/hotnews/thoughts-on-flash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9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splaymate.com/iPad_ShootOut_1.htm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body" sz="quarter" idx="13"/>
          </p:nvPr>
        </p:nvSpPr>
        <p:spPr>
          <a:xfrm>
            <a:off x="7712702" y="3632617"/>
            <a:ext cx="2861361" cy="964367"/>
          </a:xfrm>
          <a:prstGeom prst="rect">
            <a:avLst/>
          </a:prstGeom>
        </p:spPr>
        <p:txBody>
          <a:bodyPr/>
          <a:lstStyle/>
          <a:p>
            <a:r>
              <a:rPr dirty="0"/>
              <a:t>Lecture </a:t>
            </a:r>
            <a:r>
              <a:rPr lang="en-US" dirty="0"/>
              <a:t>21</a:t>
            </a:r>
            <a:r>
              <a:rPr dirty="0"/>
              <a:t>:</a:t>
            </a:r>
          </a:p>
        </p:txBody>
      </p:sp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1301750" y="4636827"/>
            <a:ext cx="15684500" cy="3594337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11800"/>
            </a:lvl1pPr>
          </a:lstStyle>
          <a:p>
            <a:r>
              <a:rPr sz="8800" dirty="0"/>
              <a:t>Heterogeneous Parallelism and Hardware Specialization 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Heterogeneous processing</a:t>
            </a:r>
          </a:p>
        </p:txBody>
      </p:sp>
      <p:sp>
        <p:nvSpPr>
          <p:cNvPr id="207" name="Shape 207"/>
          <p:cNvSpPr>
            <a:spLocks noGrp="1"/>
          </p:cNvSpPr>
          <p:nvPr>
            <p:ph type="body" idx="1"/>
          </p:nvPr>
        </p:nvSpPr>
        <p:spPr>
          <a:xfrm>
            <a:off x="838200" y="1828800"/>
            <a:ext cx="16611600" cy="10350500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r>
              <a:t>Observation: most “real world” applications have complex workload characteristics  *</a:t>
            </a:r>
          </a:p>
        </p:txBody>
      </p:sp>
      <p:sp>
        <p:nvSpPr>
          <p:cNvPr id="208" name="Shape 208"/>
          <p:cNvSpPr/>
          <p:nvPr/>
        </p:nvSpPr>
        <p:spPr>
          <a:xfrm>
            <a:off x="1765300" y="3874631"/>
            <a:ext cx="6070600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3600" dirty="0"/>
              <a:t>They have components that can be widely parallelized.</a:t>
            </a:r>
          </a:p>
        </p:txBody>
      </p:sp>
      <p:sp>
        <p:nvSpPr>
          <p:cNvPr id="209" name="Shape 209"/>
          <p:cNvSpPr/>
          <p:nvPr/>
        </p:nvSpPr>
        <p:spPr>
          <a:xfrm>
            <a:off x="9601200" y="3874631"/>
            <a:ext cx="6070600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3600"/>
              <a:t>And components that are difficult to parallelize.</a:t>
            </a:r>
          </a:p>
        </p:txBody>
      </p:sp>
      <p:sp>
        <p:nvSpPr>
          <p:cNvPr id="210" name="Shape 210"/>
          <p:cNvSpPr/>
          <p:nvPr/>
        </p:nvSpPr>
        <p:spPr>
          <a:xfrm>
            <a:off x="1765300" y="5912207"/>
            <a:ext cx="6070600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3600"/>
              <a:t>They have components that are amenable to wide SIMD execution.</a:t>
            </a:r>
          </a:p>
        </p:txBody>
      </p:sp>
      <p:sp>
        <p:nvSpPr>
          <p:cNvPr id="211" name="Shape 211"/>
          <p:cNvSpPr/>
          <p:nvPr/>
        </p:nvSpPr>
        <p:spPr>
          <a:xfrm>
            <a:off x="9601200" y="6189206"/>
            <a:ext cx="8026400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3600"/>
              <a:t>And components that are not.</a:t>
            </a:r>
          </a:p>
          <a:p>
            <a:pPr algn="l"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3600"/>
              <a:t>(divergent control flow)</a:t>
            </a:r>
          </a:p>
        </p:txBody>
      </p:sp>
      <p:sp>
        <p:nvSpPr>
          <p:cNvPr id="212" name="Shape 212"/>
          <p:cNvSpPr/>
          <p:nvPr/>
        </p:nvSpPr>
        <p:spPr>
          <a:xfrm>
            <a:off x="1765300" y="8268057"/>
            <a:ext cx="6070600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3600"/>
              <a:t>They have components with predictable data access</a:t>
            </a:r>
          </a:p>
        </p:txBody>
      </p:sp>
      <p:sp>
        <p:nvSpPr>
          <p:cNvPr id="213" name="Shape 213"/>
          <p:cNvSpPr/>
          <p:nvPr/>
        </p:nvSpPr>
        <p:spPr>
          <a:xfrm>
            <a:off x="9601200" y="8268057"/>
            <a:ext cx="6896100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3600" dirty="0"/>
              <a:t>And components with unpredictable access</a:t>
            </a:r>
            <a:r>
              <a:rPr lang="en-US" sz="3600" dirty="0"/>
              <a:t> (</a:t>
            </a:r>
            <a:r>
              <a:rPr sz="3600" dirty="0"/>
              <a:t>but those accesses might cache well</a:t>
            </a:r>
            <a:r>
              <a:rPr lang="en-US" sz="3600" dirty="0"/>
              <a:t>)</a:t>
            </a:r>
            <a:r>
              <a:rPr sz="3600" dirty="0"/>
              <a:t>.</a:t>
            </a:r>
          </a:p>
        </p:txBody>
      </p:sp>
      <p:sp>
        <p:nvSpPr>
          <p:cNvPr id="214" name="Shape 214"/>
          <p:cNvSpPr/>
          <p:nvPr/>
        </p:nvSpPr>
        <p:spPr>
          <a:xfrm>
            <a:off x="355600" y="13031469"/>
            <a:ext cx="14410267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defRPr sz="36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dirty="0"/>
              <a:t>* You will likely make a similar observation during your projects</a:t>
            </a:r>
          </a:p>
        </p:txBody>
      </p:sp>
      <p:sp>
        <p:nvSpPr>
          <p:cNvPr id="215" name="Shape 215"/>
          <p:cNvSpPr/>
          <p:nvPr/>
        </p:nvSpPr>
        <p:spPr>
          <a:xfrm>
            <a:off x="1066800" y="10693400"/>
            <a:ext cx="16154400" cy="1950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lnSpc>
                <a:spcPct val="90000"/>
              </a:lnSpc>
              <a:spcBef>
                <a:spcPts val="600"/>
              </a:spcBef>
              <a:buFont typeface="Lucida Grande"/>
              <a:defRPr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4800" dirty="0"/>
              <a:t>Idea: the most efficient processor is a heterogeneous mixture of resources (“use the most efficient tool for the job”)</a:t>
            </a: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100"/>
            </a:lvl1pPr>
          </a:lstStyle>
          <a:p>
            <a:r>
              <a:rPr sz="7200" dirty="0"/>
              <a:t>Example: Intel “Skylake" (2015)</a:t>
            </a:r>
          </a:p>
        </p:txBody>
      </p:sp>
      <p:sp>
        <p:nvSpPr>
          <p:cNvPr id="218" name="Shape 218"/>
          <p:cNvSpPr/>
          <p:nvPr/>
        </p:nvSpPr>
        <p:spPr>
          <a:xfrm>
            <a:off x="889671" y="1507066"/>
            <a:ext cx="6634989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0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dirty="0"/>
              <a:t>(6th Generation Core i7 architecture) </a:t>
            </a:r>
          </a:p>
        </p:txBody>
      </p:sp>
      <p:sp>
        <p:nvSpPr>
          <p:cNvPr id="219" name="Shape 219"/>
          <p:cNvSpPr/>
          <p:nvPr/>
        </p:nvSpPr>
        <p:spPr>
          <a:xfrm>
            <a:off x="3036559" y="12651766"/>
            <a:ext cx="12214882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0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pPr algn="ctr"/>
            <a:r>
              <a:rPr dirty="0"/>
              <a:t>4 CPU cores + graphics cores + media accelerators</a:t>
            </a:r>
          </a:p>
        </p:txBody>
      </p:sp>
      <p:pic>
        <p:nvPicPr>
          <p:cNvPr id="220" name="pasted-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349070" y="698052"/>
            <a:ext cx="9132660" cy="13342246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Shape 221"/>
          <p:cNvSpPr/>
          <p:nvPr/>
        </p:nvSpPr>
        <p:spPr>
          <a:xfrm>
            <a:off x="7723808" y="3493992"/>
            <a:ext cx="2177645" cy="3552273"/>
          </a:xfrm>
          <a:prstGeom prst="rect">
            <a:avLst/>
          </a:prstGeom>
          <a:ln w="152400">
            <a:solidFill>
              <a:srgbClr val="FFFFFF"/>
            </a:solidFill>
            <a:miter lim="400000"/>
          </a:ln>
          <a:effectLst>
            <a:outerShdw blurRad="63500" dist="25400" dir="269751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22" name="Shape 222"/>
          <p:cNvSpPr/>
          <p:nvPr/>
        </p:nvSpPr>
        <p:spPr>
          <a:xfrm>
            <a:off x="10613886" y="3506692"/>
            <a:ext cx="2177645" cy="3552273"/>
          </a:xfrm>
          <a:prstGeom prst="rect">
            <a:avLst/>
          </a:prstGeom>
          <a:ln w="152400">
            <a:solidFill>
              <a:srgbClr val="FFFFFF"/>
            </a:solidFill>
            <a:miter lim="400000"/>
          </a:ln>
          <a:effectLst>
            <a:outerShdw blurRad="63500" dist="25400" dir="269751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23" name="Shape 223"/>
          <p:cNvSpPr/>
          <p:nvPr/>
        </p:nvSpPr>
        <p:spPr>
          <a:xfrm>
            <a:off x="7723808" y="8156548"/>
            <a:ext cx="2177645" cy="3649267"/>
          </a:xfrm>
          <a:prstGeom prst="rect">
            <a:avLst/>
          </a:prstGeom>
          <a:ln w="152400">
            <a:solidFill>
              <a:srgbClr val="FFFFFF"/>
            </a:solidFill>
            <a:miter lim="400000"/>
          </a:ln>
          <a:effectLst>
            <a:outerShdw blurRad="63500" dist="25400" dir="269751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24" name="Shape 224"/>
          <p:cNvSpPr/>
          <p:nvPr/>
        </p:nvSpPr>
        <p:spPr>
          <a:xfrm>
            <a:off x="10613886" y="8181948"/>
            <a:ext cx="2177645" cy="3623867"/>
          </a:xfrm>
          <a:prstGeom prst="rect">
            <a:avLst/>
          </a:prstGeom>
          <a:ln w="152400">
            <a:solidFill>
              <a:srgbClr val="FFFFFF"/>
            </a:solidFill>
            <a:miter lim="400000"/>
          </a:ln>
          <a:effectLst>
            <a:outerShdw blurRad="63500" dist="25400" dir="269751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25" name="Shape 225"/>
          <p:cNvSpPr/>
          <p:nvPr/>
        </p:nvSpPr>
        <p:spPr>
          <a:xfrm>
            <a:off x="2410238" y="3506692"/>
            <a:ext cx="4917507" cy="8283300"/>
          </a:xfrm>
          <a:prstGeom prst="rect">
            <a:avLst/>
          </a:prstGeom>
          <a:ln w="152400">
            <a:solidFill>
              <a:srgbClr val="FFFFFF"/>
            </a:solidFill>
            <a:miter lim="400000"/>
          </a:ln>
          <a:effectLst>
            <a:outerShdw blurRad="63500" dist="25400" dir="269751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26" name="Shape 226"/>
          <p:cNvSpPr/>
          <p:nvPr/>
        </p:nvSpPr>
        <p:spPr>
          <a:xfrm>
            <a:off x="8218168" y="4699263"/>
            <a:ext cx="1188924" cy="1319531"/>
          </a:xfrm>
          <a:prstGeom prst="rect">
            <a:avLst/>
          </a:prstGeom>
          <a:ln w="12700">
            <a:miter lim="400000"/>
          </a:ln>
          <a:effectLst>
            <a:outerShdw blurRad="50800" dist="76200" dir="2697510" rotWithShape="0">
              <a:srgbClr val="000000"/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50000"/>
              </a:lnSpc>
              <a:spcBef>
                <a:spcPts val="100"/>
              </a:spcBef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CPU</a:t>
            </a:r>
          </a:p>
          <a:p>
            <a:pPr>
              <a:lnSpc>
                <a:spcPct val="50000"/>
              </a:lnSpc>
              <a:spcBef>
                <a:spcPts val="100"/>
              </a:spcBef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core</a:t>
            </a:r>
          </a:p>
        </p:txBody>
      </p:sp>
      <p:sp>
        <p:nvSpPr>
          <p:cNvPr id="227" name="Shape 227"/>
          <p:cNvSpPr/>
          <p:nvPr/>
        </p:nvSpPr>
        <p:spPr>
          <a:xfrm>
            <a:off x="8218168" y="9327766"/>
            <a:ext cx="1188924" cy="1319531"/>
          </a:xfrm>
          <a:prstGeom prst="rect">
            <a:avLst/>
          </a:prstGeom>
          <a:ln w="12700">
            <a:miter lim="400000"/>
          </a:ln>
          <a:effectLst>
            <a:outerShdw blurRad="50800" dist="76200" dir="2697510" rotWithShape="0">
              <a:srgbClr val="000000"/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50000"/>
              </a:lnSpc>
              <a:spcBef>
                <a:spcPts val="100"/>
              </a:spcBef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CPU</a:t>
            </a:r>
          </a:p>
          <a:p>
            <a:pPr>
              <a:lnSpc>
                <a:spcPct val="50000"/>
              </a:lnSpc>
              <a:spcBef>
                <a:spcPts val="100"/>
              </a:spcBef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core</a:t>
            </a:r>
          </a:p>
        </p:txBody>
      </p:sp>
      <p:sp>
        <p:nvSpPr>
          <p:cNvPr id="228" name="Shape 228"/>
          <p:cNvSpPr/>
          <p:nvPr/>
        </p:nvSpPr>
        <p:spPr>
          <a:xfrm>
            <a:off x="11108247" y="9327766"/>
            <a:ext cx="1188924" cy="1319531"/>
          </a:xfrm>
          <a:prstGeom prst="rect">
            <a:avLst/>
          </a:prstGeom>
          <a:ln w="12700">
            <a:miter lim="400000"/>
          </a:ln>
          <a:effectLst>
            <a:outerShdw blurRad="50800" dist="76200" dir="2697510" rotWithShape="0">
              <a:srgbClr val="000000"/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50000"/>
              </a:lnSpc>
              <a:spcBef>
                <a:spcPts val="100"/>
              </a:spcBef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CPU</a:t>
            </a:r>
          </a:p>
          <a:p>
            <a:pPr>
              <a:lnSpc>
                <a:spcPct val="50000"/>
              </a:lnSpc>
              <a:spcBef>
                <a:spcPts val="100"/>
              </a:spcBef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core</a:t>
            </a:r>
          </a:p>
        </p:txBody>
      </p:sp>
      <p:sp>
        <p:nvSpPr>
          <p:cNvPr id="229" name="Shape 229"/>
          <p:cNvSpPr/>
          <p:nvPr/>
        </p:nvSpPr>
        <p:spPr>
          <a:xfrm>
            <a:off x="11108247" y="4699263"/>
            <a:ext cx="1188924" cy="1319531"/>
          </a:xfrm>
          <a:prstGeom prst="rect">
            <a:avLst/>
          </a:prstGeom>
          <a:ln w="12700">
            <a:miter lim="400000"/>
          </a:ln>
          <a:effectLst>
            <a:outerShdw blurRad="50800" dist="76200" dir="2697510" rotWithShape="0">
              <a:srgbClr val="000000"/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50000"/>
              </a:lnSpc>
              <a:spcBef>
                <a:spcPts val="100"/>
              </a:spcBef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CPU</a:t>
            </a:r>
          </a:p>
          <a:p>
            <a:pPr>
              <a:lnSpc>
                <a:spcPct val="50000"/>
              </a:lnSpc>
              <a:spcBef>
                <a:spcPts val="100"/>
              </a:spcBef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core</a:t>
            </a:r>
          </a:p>
        </p:txBody>
      </p:sp>
      <p:sp>
        <p:nvSpPr>
          <p:cNvPr id="230" name="Shape 230"/>
          <p:cNvSpPr/>
          <p:nvPr/>
        </p:nvSpPr>
        <p:spPr>
          <a:xfrm>
            <a:off x="2637551" y="5944743"/>
            <a:ext cx="4412082" cy="2975864"/>
          </a:xfrm>
          <a:prstGeom prst="rect">
            <a:avLst/>
          </a:prstGeom>
          <a:ln w="12700">
            <a:miter lim="400000"/>
          </a:ln>
          <a:effectLst>
            <a:outerShdw blurRad="50800" dist="76200" dir="2697510" rotWithShape="0">
              <a:srgbClr val="000000"/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spcBef>
                <a:spcPts val="100"/>
              </a:spcBef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endParaRPr/>
          </a:p>
          <a:p>
            <a:pPr>
              <a:lnSpc>
                <a:spcPct val="80000"/>
              </a:lnSpc>
              <a:spcBef>
                <a:spcPts val="100"/>
              </a:spcBef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Integrated</a:t>
            </a:r>
          </a:p>
          <a:p>
            <a:pPr>
              <a:lnSpc>
                <a:spcPct val="80000"/>
              </a:lnSpc>
              <a:spcBef>
                <a:spcPts val="100"/>
              </a:spcBef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Gen9 GPU</a:t>
            </a:r>
          </a:p>
          <a:p>
            <a:pPr>
              <a:lnSpc>
                <a:spcPct val="80000"/>
              </a:lnSpc>
              <a:spcBef>
                <a:spcPts val="100"/>
              </a:spcBef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graphics + media</a:t>
            </a:r>
          </a:p>
        </p:txBody>
      </p:sp>
      <p:sp>
        <p:nvSpPr>
          <p:cNvPr id="231" name="Shape 231"/>
          <p:cNvSpPr/>
          <p:nvPr/>
        </p:nvSpPr>
        <p:spPr>
          <a:xfrm>
            <a:off x="7704837" y="7261538"/>
            <a:ext cx="5083941" cy="717838"/>
          </a:xfrm>
          <a:prstGeom prst="rect">
            <a:avLst/>
          </a:prstGeom>
          <a:ln w="152400">
            <a:solidFill>
              <a:srgbClr val="FFFFFF"/>
            </a:solidFill>
            <a:miter lim="400000"/>
          </a:ln>
          <a:effectLst>
            <a:outerShdw blurRad="63500" dist="25400" dir="269751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32" name="Shape 232"/>
          <p:cNvSpPr/>
          <p:nvPr/>
        </p:nvSpPr>
        <p:spPr>
          <a:xfrm>
            <a:off x="9196467" y="7324546"/>
            <a:ext cx="2100682" cy="642621"/>
          </a:xfrm>
          <a:prstGeom prst="rect">
            <a:avLst/>
          </a:prstGeom>
          <a:ln w="12700">
            <a:miter lim="400000"/>
          </a:ln>
          <a:effectLst>
            <a:outerShdw blurRad="50800" dist="76200" dir="2697510" rotWithShape="0">
              <a:srgbClr val="000000"/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50000"/>
              </a:lnSpc>
              <a:spcBef>
                <a:spcPts val="100"/>
              </a:spcBef>
              <a:defRPr sz="4200" b="1">
                <a:solidFill>
                  <a:srgbClr val="FFFFFF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Shared LLC</a:t>
            </a:r>
          </a:p>
        </p:txBody>
      </p:sp>
      <p:sp>
        <p:nvSpPr>
          <p:cNvPr id="233" name="Shape 233"/>
          <p:cNvSpPr/>
          <p:nvPr/>
        </p:nvSpPr>
        <p:spPr>
          <a:xfrm>
            <a:off x="13114328" y="3493992"/>
            <a:ext cx="2322960" cy="8308700"/>
          </a:xfrm>
          <a:prstGeom prst="rect">
            <a:avLst/>
          </a:prstGeom>
          <a:ln w="152400">
            <a:solidFill>
              <a:srgbClr val="FFFFFF"/>
            </a:solidFill>
            <a:miter lim="400000"/>
          </a:ln>
          <a:effectLst>
            <a:outerShdw blurRad="63500" dist="25400" dir="269751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34" name="Shape 234"/>
          <p:cNvSpPr/>
          <p:nvPr/>
        </p:nvSpPr>
        <p:spPr>
          <a:xfrm>
            <a:off x="13205045" y="5303639"/>
            <a:ext cx="2116126" cy="4258058"/>
          </a:xfrm>
          <a:prstGeom prst="rect">
            <a:avLst/>
          </a:prstGeom>
          <a:ln w="12700">
            <a:miter lim="400000"/>
          </a:ln>
          <a:effectLst>
            <a:outerShdw blurRad="50800" dist="76200" dir="2697510" rotWithShape="0">
              <a:srgbClr val="000000"/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spcBef>
                <a:spcPts val="100"/>
              </a:spcBef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System</a:t>
            </a:r>
          </a:p>
          <a:p>
            <a:pPr>
              <a:lnSpc>
                <a:spcPct val="80000"/>
              </a:lnSpc>
              <a:spcBef>
                <a:spcPts val="100"/>
              </a:spcBef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Agent</a:t>
            </a:r>
          </a:p>
          <a:p>
            <a:pPr>
              <a:lnSpc>
                <a:spcPct val="80000"/>
              </a:lnSpc>
              <a:spcBef>
                <a:spcPts val="100"/>
              </a:spcBef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endParaRPr/>
          </a:p>
          <a:p>
            <a:pPr>
              <a:lnSpc>
                <a:spcPct val="80000"/>
              </a:lnSpc>
              <a:defRPr sz="3800" b="1">
                <a:solidFill>
                  <a:srgbClr val="FFFFFF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(display,</a:t>
            </a:r>
          </a:p>
          <a:p>
            <a:pPr>
              <a:lnSpc>
                <a:spcPct val="80000"/>
              </a:lnSpc>
              <a:defRPr sz="3800" b="1">
                <a:solidFill>
                  <a:srgbClr val="FFFFFF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memory,</a:t>
            </a:r>
          </a:p>
          <a:p>
            <a:pPr>
              <a:lnSpc>
                <a:spcPct val="80000"/>
              </a:lnSpc>
              <a:defRPr sz="3800" b="1">
                <a:solidFill>
                  <a:srgbClr val="FFFFFF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I/O</a:t>
            </a:r>
          </a:p>
          <a:p>
            <a:pPr>
              <a:lnSpc>
                <a:spcPct val="80000"/>
              </a:lnSpc>
              <a:defRPr sz="3800" b="1">
                <a:solidFill>
                  <a:srgbClr val="FFFFFF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controllers)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3" animBg="1" advAuto="0"/>
      <p:bldP spid="222" grpId="2" animBg="1" advAuto="0"/>
      <p:bldP spid="223" grpId="10" animBg="1" advAuto="0"/>
      <p:bldP spid="224" grpId="9" animBg="1" advAuto="0"/>
      <p:bldP spid="225" grpId="1" animBg="1" advAuto="0"/>
      <p:bldP spid="226" grpId="8" animBg="1" advAuto="0"/>
      <p:bldP spid="227" grpId="6" animBg="1" advAuto="0"/>
      <p:bldP spid="228" grpId="7" animBg="1" advAuto="0"/>
      <p:bldP spid="229" grpId="4" animBg="1" advAuto="0"/>
      <p:bldP spid="230" grpId="5" animBg="1" advAuto="0"/>
      <p:bldP spid="231" grpId="11" animBg="1" advAuto="0"/>
      <p:bldP spid="232" grpId="12" animBg="1" advAuto="0"/>
      <p:bldP spid="233" grpId="13" animBg="1" advAuto="0"/>
      <p:bldP spid="234" grpId="14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100"/>
            </a:lvl1pPr>
          </a:lstStyle>
          <a:p>
            <a:r>
              <a:rPr sz="7200" dirty="0"/>
              <a:t>Example: Intel “Skylake" (2015)</a:t>
            </a:r>
          </a:p>
        </p:txBody>
      </p:sp>
      <p:sp>
        <p:nvSpPr>
          <p:cNvPr id="238" name="Shape 238"/>
          <p:cNvSpPr>
            <a:spLocks noGrp="1"/>
          </p:cNvSpPr>
          <p:nvPr>
            <p:ph type="body" idx="1"/>
          </p:nvPr>
        </p:nvSpPr>
        <p:spPr>
          <a:xfrm>
            <a:off x="10691064" y="2814761"/>
            <a:ext cx="7187043" cy="8324609"/>
          </a:xfrm>
          <a:prstGeom prst="rect">
            <a:avLst/>
          </a:prstGeom>
        </p:spPr>
        <p:txBody>
          <a:bodyPr/>
          <a:lstStyle/>
          <a:p>
            <a:pPr>
              <a:defRPr sz="4200"/>
            </a:pPr>
            <a:r>
              <a:rPr sz="3600" dirty="0"/>
              <a:t>CPU cores and graphics cores share same memory system</a:t>
            </a:r>
          </a:p>
          <a:p>
            <a:pPr>
              <a:defRPr sz="4200"/>
            </a:pPr>
            <a:endParaRPr sz="3600" dirty="0"/>
          </a:p>
          <a:p>
            <a:pPr>
              <a:defRPr sz="4200"/>
            </a:pPr>
            <a:r>
              <a:rPr sz="3600" dirty="0"/>
              <a:t>Also share LLC (L3 cache)</a:t>
            </a:r>
          </a:p>
          <a:p>
            <a:pPr marL="1600200" lvl="1" indent="-800100">
              <a:buFont typeface="Lucida Grande"/>
              <a:defRPr sz="4200"/>
            </a:pPr>
            <a:r>
              <a:rPr sz="3600" dirty="0"/>
              <a:t>Enables, low-latency, high-bandwidth communication between CPU and integrated GPU</a:t>
            </a:r>
          </a:p>
          <a:p>
            <a:pPr>
              <a:defRPr sz="4200"/>
            </a:pPr>
            <a:endParaRPr sz="3600" dirty="0"/>
          </a:p>
          <a:p>
            <a:pPr>
              <a:defRPr sz="4200"/>
            </a:pPr>
            <a:r>
              <a:rPr sz="3600" dirty="0"/>
              <a:t>Graphics cores cache coherent with CPU</a:t>
            </a:r>
          </a:p>
        </p:txBody>
      </p:sp>
      <p:sp>
        <p:nvSpPr>
          <p:cNvPr id="237" name="Shape 237"/>
          <p:cNvSpPr/>
          <p:nvPr/>
        </p:nvSpPr>
        <p:spPr>
          <a:xfrm>
            <a:off x="889671" y="1473200"/>
            <a:ext cx="6634989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0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(6th Generation Core i7 architecture) </a:t>
            </a:r>
          </a:p>
        </p:txBody>
      </p:sp>
      <p:grpSp>
        <p:nvGrpSpPr>
          <p:cNvPr id="254" name="Group 254"/>
          <p:cNvGrpSpPr/>
          <p:nvPr/>
        </p:nvGrpSpPr>
        <p:grpSpPr>
          <a:xfrm>
            <a:off x="945130" y="2602976"/>
            <a:ext cx="9516404" cy="6511349"/>
            <a:chOff x="0" y="0"/>
            <a:chExt cx="9516403" cy="6511347"/>
          </a:xfrm>
        </p:grpSpPr>
        <p:pic>
          <p:nvPicPr>
            <p:cNvPr id="239" name="pasted-image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16200000">
              <a:off x="1500662" y="-1500663"/>
              <a:ext cx="6511348" cy="95126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0" name="Shape 240"/>
            <p:cNvSpPr/>
            <p:nvPr/>
          </p:nvSpPr>
          <p:spPr>
            <a:xfrm>
              <a:off x="3906762" y="492769"/>
              <a:ext cx="1552604" cy="2532679"/>
            </a:xfrm>
            <a:prstGeom prst="rect">
              <a:avLst/>
            </a:prstGeom>
            <a:noFill/>
            <a:ln w="88900" cap="flat">
              <a:solidFill>
                <a:srgbClr val="FFFFFF"/>
              </a:solidFill>
              <a:prstDash val="solid"/>
              <a:miter lim="400000"/>
            </a:ln>
            <a:effectLst>
              <a:outerShdw blurRad="63500" dist="25400" dir="269751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41" name="Shape 241"/>
            <p:cNvSpPr/>
            <p:nvPr/>
          </p:nvSpPr>
          <p:spPr>
            <a:xfrm>
              <a:off x="5967312" y="501824"/>
              <a:ext cx="1552604" cy="2532679"/>
            </a:xfrm>
            <a:prstGeom prst="rect">
              <a:avLst/>
            </a:prstGeom>
            <a:noFill/>
            <a:ln w="88900" cap="flat">
              <a:solidFill>
                <a:srgbClr val="FFFFFF"/>
              </a:solidFill>
              <a:prstDash val="solid"/>
              <a:miter lim="400000"/>
            </a:ln>
            <a:effectLst>
              <a:outerShdw blurRad="63500" dist="25400" dir="269751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42" name="Shape 242"/>
            <p:cNvSpPr/>
            <p:nvPr/>
          </p:nvSpPr>
          <p:spPr>
            <a:xfrm>
              <a:off x="3906762" y="3817050"/>
              <a:ext cx="1552604" cy="2601832"/>
            </a:xfrm>
            <a:prstGeom prst="rect">
              <a:avLst/>
            </a:prstGeom>
            <a:noFill/>
            <a:ln w="88900" cap="flat">
              <a:solidFill>
                <a:srgbClr val="FFFFFF"/>
              </a:solidFill>
              <a:prstDash val="solid"/>
              <a:miter lim="400000"/>
            </a:ln>
            <a:effectLst>
              <a:outerShdw blurRad="63500" dist="25400" dir="269751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43" name="Shape 243"/>
            <p:cNvSpPr/>
            <p:nvPr/>
          </p:nvSpPr>
          <p:spPr>
            <a:xfrm>
              <a:off x="5967312" y="3835160"/>
              <a:ext cx="1552604" cy="2583722"/>
            </a:xfrm>
            <a:prstGeom prst="rect">
              <a:avLst/>
            </a:prstGeom>
            <a:noFill/>
            <a:ln w="88900" cap="flat">
              <a:solidFill>
                <a:srgbClr val="FFFFFF"/>
              </a:solidFill>
              <a:prstDash val="solid"/>
              <a:miter lim="400000"/>
            </a:ln>
            <a:effectLst>
              <a:outerShdw blurRad="63500" dist="25400" dir="269751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44" name="Shape 244"/>
            <p:cNvSpPr/>
            <p:nvPr/>
          </p:nvSpPr>
          <p:spPr>
            <a:xfrm>
              <a:off x="118325" y="501824"/>
              <a:ext cx="3506055" cy="5905777"/>
            </a:xfrm>
            <a:prstGeom prst="rect">
              <a:avLst/>
            </a:prstGeom>
            <a:noFill/>
            <a:ln w="88900" cap="flat">
              <a:solidFill>
                <a:srgbClr val="FFFFFF"/>
              </a:solidFill>
              <a:prstDash val="solid"/>
              <a:miter lim="400000"/>
            </a:ln>
            <a:effectLst>
              <a:outerShdw blurRad="63500" dist="25400" dir="269751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45" name="Shape 245"/>
            <p:cNvSpPr/>
            <p:nvPr/>
          </p:nvSpPr>
          <p:spPr>
            <a:xfrm>
              <a:off x="4170328" y="1352096"/>
              <a:ext cx="1051835" cy="10341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50800" dist="76200" dir="2697510" rotWithShape="0">
                <a:srgbClr val="000000"/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50000"/>
                </a:lnSpc>
                <a:spcBef>
                  <a:spcPts val="100"/>
                </a:spcBef>
                <a:defRPr sz="4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t>CPU</a:t>
              </a:r>
            </a:p>
            <a:p>
              <a:pPr>
                <a:lnSpc>
                  <a:spcPct val="50000"/>
                </a:lnSpc>
                <a:spcBef>
                  <a:spcPts val="100"/>
                </a:spcBef>
                <a:defRPr sz="4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t>core</a:t>
              </a:r>
            </a:p>
          </p:txBody>
        </p:sp>
        <p:sp>
          <p:nvSpPr>
            <p:cNvPr id="246" name="Shape 246"/>
            <p:cNvSpPr/>
            <p:nvPr/>
          </p:nvSpPr>
          <p:spPr>
            <a:xfrm>
              <a:off x="4195728" y="4652098"/>
              <a:ext cx="1022557" cy="10157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50800" dist="76200" dir="2697510" rotWithShape="0">
                <a:srgbClr val="000000"/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50000"/>
                </a:lnSpc>
                <a:spcBef>
                  <a:spcPts val="100"/>
                </a:spcBef>
                <a:defRPr sz="4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t>CPU</a:t>
              </a:r>
            </a:p>
            <a:p>
              <a:pPr>
                <a:lnSpc>
                  <a:spcPct val="50000"/>
                </a:lnSpc>
                <a:spcBef>
                  <a:spcPts val="100"/>
                </a:spcBef>
                <a:defRPr sz="4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t>core</a:t>
              </a:r>
            </a:p>
          </p:txBody>
        </p:sp>
        <p:sp>
          <p:nvSpPr>
            <p:cNvPr id="247" name="Shape 247"/>
            <p:cNvSpPr/>
            <p:nvPr/>
          </p:nvSpPr>
          <p:spPr>
            <a:xfrm>
              <a:off x="6294378" y="4652098"/>
              <a:ext cx="1009383" cy="10841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50800" dist="76200" dir="2697510" rotWithShape="0">
                <a:srgbClr val="000000"/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50000"/>
                </a:lnSpc>
                <a:spcBef>
                  <a:spcPts val="100"/>
                </a:spcBef>
                <a:defRPr sz="4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t>CPU</a:t>
              </a:r>
            </a:p>
            <a:p>
              <a:pPr>
                <a:lnSpc>
                  <a:spcPct val="50000"/>
                </a:lnSpc>
                <a:spcBef>
                  <a:spcPts val="100"/>
                </a:spcBef>
                <a:defRPr sz="4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t>core</a:t>
              </a:r>
            </a:p>
          </p:txBody>
        </p:sp>
        <p:sp>
          <p:nvSpPr>
            <p:cNvPr id="248" name="Shape 248"/>
            <p:cNvSpPr/>
            <p:nvPr/>
          </p:nvSpPr>
          <p:spPr>
            <a:xfrm>
              <a:off x="6268978" y="1352096"/>
              <a:ext cx="1018166" cy="11199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50800" dist="76200" dir="2697510" rotWithShape="0">
                <a:srgbClr val="000000"/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50000"/>
                </a:lnSpc>
                <a:spcBef>
                  <a:spcPts val="100"/>
                </a:spcBef>
                <a:defRPr sz="4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t>CPU</a:t>
              </a:r>
            </a:p>
            <a:p>
              <a:pPr>
                <a:lnSpc>
                  <a:spcPct val="50000"/>
                </a:lnSpc>
                <a:spcBef>
                  <a:spcPts val="100"/>
                </a:spcBef>
                <a:defRPr sz="4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t>core</a:t>
              </a:r>
            </a:p>
          </p:txBody>
        </p:sp>
        <p:sp>
          <p:nvSpPr>
            <p:cNvPr id="249" name="Shape 249"/>
            <p:cNvSpPr/>
            <p:nvPr/>
          </p:nvSpPr>
          <p:spPr>
            <a:xfrm>
              <a:off x="280393" y="2240091"/>
              <a:ext cx="3145700" cy="30854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50800" dist="76200" dir="2697510" rotWithShape="0">
                <a:srgbClr val="000000"/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lnSpc>
                  <a:spcPct val="80000"/>
                </a:lnSpc>
                <a:spcBef>
                  <a:spcPts val="100"/>
                </a:spcBef>
                <a:defRPr sz="4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pPr>
              <a:endParaRPr/>
            </a:p>
            <a:p>
              <a:pPr>
                <a:lnSpc>
                  <a:spcPct val="80000"/>
                </a:lnSpc>
                <a:spcBef>
                  <a:spcPts val="100"/>
                </a:spcBef>
                <a:defRPr sz="4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t>Integrated</a:t>
              </a:r>
            </a:p>
            <a:p>
              <a:pPr>
                <a:lnSpc>
                  <a:spcPct val="80000"/>
                </a:lnSpc>
                <a:spcBef>
                  <a:spcPts val="100"/>
                </a:spcBef>
                <a:defRPr sz="4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t>Gen9 GPU</a:t>
              </a:r>
            </a:p>
            <a:p>
              <a:pPr>
                <a:lnSpc>
                  <a:spcPct val="80000"/>
                </a:lnSpc>
                <a:spcBef>
                  <a:spcPts val="100"/>
                </a:spcBef>
                <a:defRPr sz="4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t>graphics + media</a:t>
              </a:r>
            </a:p>
          </p:txBody>
        </p:sp>
        <p:sp>
          <p:nvSpPr>
            <p:cNvPr id="250" name="Shape 250"/>
            <p:cNvSpPr/>
            <p:nvPr/>
          </p:nvSpPr>
          <p:spPr>
            <a:xfrm>
              <a:off x="3893236" y="3178931"/>
              <a:ext cx="3624718" cy="511801"/>
            </a:xfrm>
            <a:prstGeom prst="rect">
              <a:avLst/>
            </a:prstGeom>
            <a:noFill/>
            <a:ln w="88900" cap="flat">
              <a:solidFill>
                <a:srgbClr val="FFFFFF"/>
              </a:solidFill>
              <a:prstDash val="solid"/>
              <a:miter lim="400000"/>
            </a:ln>
            <a:effectLst>
              <a:outerShdw blurRad="63500" dist="25400" dir="269751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51" name="Shape 251"/>
            <p:cNvSpPr/>
            <p:nvPr/>
          </p:nvSpPr>
          <p:spPr>
            <a:xfrm>
              <a:off x="4515196" y="3223854"/>
              <a:ext cx="2415782" cy="4581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50800" dist="76200" dir="2697510" rotWithShape="0">
                <a:srgbClr val="000000"/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lnSpc>
                  <a:spcPct val="50000"/>
                </a:lnSpc>
                <a:spcBef>
                  <a:spcPts val="100"/>
                </a:spcBef>
                <a:defRPr sz="3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Shared LLC</a:t>
              </a:r>
            </a:p>
          </p:txBody>
        </p:sp>
        <p:sp>
          <p:nvSpPr>
            <p:cNvPr id="252" name="Shape 252"/>
            <p:cNvSpPr/>
            <p:nvPr/>
          </p:nvSpPr>
          <p:spPr>
            <a:xfrm>
              <a:off x="7750061" y="492769"/>
              <a:ext cx="1656211" cy="5923887"/>
            </a:xfrm>
            <a:prstGeom prst="rect">
              <a:avLst/>
            </a:prstGeom>
            <a:noFill/>
            <a:ln w="88900" cap="flat">
              <a:solidFill>
                <a:srgbClr val="FFFFFF"/>
              </a:solidFill>
              <a:prstDash val="solid"/>
              <a:miter lim="400000"/>
            </a:ln>
            <a:effectLst>
              <a:outerShdw blurRad="63500" dist="25400" dir="269751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53" name="Shape 253"/>
            <p:cNvSpPr/>
            <p:nvPr/>
          </p:nvSpPr>
          <p:spPr>
            <a:xfrm>
              <a:off x="7700440" y="1706801"/>
              <a:ext cx="1815963" cy="32952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50800" dist="76200" dir="2697510" rotWithShape="0">
                <a:srgbClr val="000000"/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80000"/>
                </a:lnSpc>
                <a:spcBef>
                  <a:spcPts val="100"/>
                </a:spcBef>
                <a:defRPr sz="3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t>System</a:t>
              </a:r>
            </a:p>
            <a:p>
              <a:pPr>
                <a:lnSpc>
                  <a:spcPct val="80000"/>
                </a:lnSpc>
                <a:spcBef>
                  <a:spcPts val="100"/>
                </a:spcBef>
                <a:defRPr sz="3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t>Agent</a:t>
              </a:r>
            </a:p>
            <a:p>
              <a:pPr>
                <a:lnSpc>
                  <a:spcPct val="80000"/>
                </a:lnSpc>
                <a:spcBef>
                  <a:spcPts val="100"/>
                </a:spcBef>
                <a:defRPr sz="3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pPr>
              <a:endParaRPr/>
            </a:p>
            <a:p>
              <a:pPr>
                <a:lnSpc>
                  <a:spcPct val="80000"/>
                </a:lnSpc>
                <a:defRPr sz="3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t>(display,</a:t>
              </a:r>
            </a:p>
            <a:p>
              <a:pPr>
                <a:lnSpc>
                  <a:spcPct val="80000"/>
                </a:lnSpc>
                <a:defRPr sz="3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t>memory,</a:t>
              </a:r>
            </a:p>
            <a:p>
              <a:pPr>
                <a:lnSpc>
                  <a:spcPct val="80000"/>
                </a:lnSpc>
                <a:defRPr sz="3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t>I/O)</a:t>
              </a:r>
            </a:p>
          </p:txBody>
        </p:sp>
      </p:grp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More heterogeneity: add discrete GPU</a:t>
            </a:r>
          </a:p>
        </p:txBody>
      </p:sp>
      <p:sp>
        <p:nvSpPr>
          <p:cNvPr id="257" name="Shape 257"/>
          <p:cNvSpPr/>
          <p:nvPr/>
        </p:nvSpPr>
        <p:spPr>
          <a:xfrm>
            <a:off x="939800" y="3365500"/>
            <a:ext cx="6032500" cy="6032500"/>
          </a:xfrm>
          <a:prstGeom prst="roundRect">
            <a:avLst>
              <a:gd name="adj" fmla="val 3158"/>
            </a:avLst>
          </a:prstGeom>
          <a:solidFill>
            <a:srgbClr val="C0C0C0"/>
          </a:solidFill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58" name="Shape 258"/>
          <p:cNvSpPr/>
          <p:nvPr/>
        </p:nvSpPr>
        <p:spPr>
          <a:xfrm>
            <a:off x="1536700" y="5575300"/>
            <a:ext cx="4851400" cy="140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High-end discrete GPU</a:t>
            </a:r>
          </a:p>
          <a:p>
            <a:pPr>
              <a:defRPr sz="4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(AMD or NVIDIA)</a:t>
            </a:r>
          </a:p>
        </p:txBody>
      </p:sp>
      <p:sp>
        <p:nvSpPr>
          <p:cNvPr id="259" name="Shape 259"/>
          <p:cNvSpPr/>
          <p:nvPr/>
        </p:nvSpPr>
        <p:spPr>
          <a:xfrm flipV="1">
            <a:off x="7010399" y="6984995"/>
            <a:ext cx="2383397" cy="4"/>
          </a:xfrm>
          <a:prstGeom prst="line">
            <a:avLst/>
          </a:prstGeom>
          <a:ln w="1016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60" name="Shape 260"/>
          <p:cNvSpPr/>
          <p:nvPr/>
        </p:nvSpPr>
        <p:spPr>
          <a:xfrm>
            <a:off x="7322673" y="7328542"/>
            <a:ext cx="1906023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PCIe x16 bus</a:t>
            </a:r>
          </a:p>
        </p:txBody>
      </p:sp>
      <p:sp>
        <p:nvSpPr>
          <p:cNvPr id="261" name="Shape 261"/>
          <p:cNvSpPr/>
          <p:nvPr/>
        </p:nvSpPr>
        <p:spPr>
          <a:xfrm>
            <a:off x="3962400" y="9474218"/>
            <a:ext cx="0" cy="1800990"/>
          </a:xfrm>
          <a:prstGeom prst="line">
            <a:avLst/>
          </a:prstGeom>
          <a:ln w="1016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62" name="Shape 262"/>
          <p:cNvSpPr/>
          <p:nvPr/>
        </p:nvSpPr>
        <p:spPr>
          <a:xfrm>
            <a:off x="939800" y="11353800"/>
            <a:ext cx="6032500" cy="1524000"/>
          </a:xfrm>
          <a:prstGeom prst="roundRect">
            <a:avLst>
              <a:gd name="adj" fmla="val 12500"/>
            </a:avLst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63" name="Shape 263"/>
          <p:cNvSpPr/>
          <p:nvPr/>
        </p:nvSpPr>
        <p:spPr>
          <a:xfrm>
            <a:off x="2844800" y="11912600"/>
            <a:ext cx="22606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DDR5 Memory</a:t>
            </a:r>
          </a:p>
        </p:txBody>
      </p:sp>
      <p:sp>
        <p:nvSpPr>
          <p:cNvPr id="264" name="Shape 264"/>
          <p:cNvSpPr/>
          <p:nvPr/>
        </p:nvSpPr>
        <p:spPr>
          <a:xfrm>
            <a:off x="901699" y="1562100"/>
            <a:ext cx="15903295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Keep discrete (power hungry) GPU </a:t>
            </a:r>
            <a:r>
              <a:rPr lang="en-US" dirty="0"/>
              <a:t>turned off </a:t>
            </a:r>
            <a:r>
              <a:rPr dirty="0"/>
              <a:t>unless needed for graphics-intensive applications</a:t>
            </a:r>
          </a:p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Use integrated, low power graphics for basic graphics/window manager/UI</a:t>
            </a:r>
          </a:p>
        </p:txBody>
      </p:sp>
      <p:sp>
        <p:nvSpPr>
          <p:cNvPr id="265" name="Shape 265"/>
          <p:cNvSpPr/>
          <p:nvPr/>
        </p:nvSpPr>
        <p:spPr>
          <a:xfrm>
            <a:off x="9444039" y="4418048"/>
            <a:ext cx="2026678" cy="1536701"/>
          </a:xfrm>
          <a:prstGeom prst="roundRect">
            <a:avLst>
              <a:gd name="adj" fmla="val 4216"/>
            </a:avLst>
          </a:prstGeom>
          <a:solidFill>
            <a:srgbClr val="C0C0C0"/>
          </a:solidFill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66" name="Shape 266"/>
          <p:cNvSpPr/>
          <p:nvPr/>
        </p:nvSpPr>
        <p:spPr>
          <a:xfrm>
            <a:off x="12153623" y="4405348"/>
            <a:ext cx="2026677" cy="1536701"/>
          </a:xfrm>
          <a:prstGeom prst="roundRect">
            <a:avLst>
              <a:gd name="adj" fmla="val 4216"/>
            </a:avLst>
          </a:prstGeom>
          <a:solidFill>
            <a:srgbClr val="C0C0C0"/>
          </a:solidFill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67" name="Shape 267"/>
          <p:cNvSpPr/>
          <p:nvPr/>
        </p:nvSpPr>
        <p:spPr>
          <a:xfrm>
            <a:off x="14628255" y="3847683"/>
            <a:ext cx="2774722" cy="2103896"/>
          </a:xfrm>
          <a:prstGeom prst="roundRect">
            <a:avLst>
              <a:gd name="adj" fmla="val 4216"/>
            </a:avLst>
          </a:prstGeom>
          <a:solidFill>
            <a:srgbClr val="C0C0C0"/>
          </a:solidFill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68" name="Shape 268"/>
          <p:cNvSpPr/>
          <p:nvPr/>
        </p:nvSpPr>
        <p:spPr>
          <a:xfrm>
            <a:off x="9502869" y="6518347"/>
            <a:ext cx="7920759" cy="933288"/>
          </a:xfrm>
          <a:prstGeom prst="roundRect">
            <a:avLst>
              <a:gd name="adj" fmla="val 6942"/>
            </a:avLst>
          </a:prstGeom>
          <a:solidFill>
            <a:srgbClr val="C0C0C0"/>
          </a:solidFill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69" name="Shape 269"/>
          <p:cNvSpPr/>
          <p:nvPr/>
        </p:nvSpPr>
        <p:spPr>
          <a:xfrm>
            <a:off x="9502869" y="7889956"/>
            <a:ext cx="3642609" cy="1079501"/>
          </a:xfrm>
          <a:prstGeom prst="roundRect">
            <a:avLst>
              <a:gd name="adj" fmla="val 6002"/>
            </a:avLst>
          </a:prstGeom>
          <a:solidFill>
            <a:srgbClr val="C0C0C0"/>
          </a:solidFill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70" name="Shape 270"/>
          <p:cNvSpPr/>
          <p:nvPr/>
        </p:nvSpPr>
        <p:spPr>
          <a:xfrm>
            <a:off x="13577279" y="7902656"/>
            <a:ext cx="3642609" cy="1054101"/>
          </a:xfrm>
          <a:prstGeom prst="roundRect">
            <a:avLst>
              <a:gd name="adj" fmla="val 6147"/>
            </a:avLst>
          </a:prstGeom>
          <a:solidFill>
            <a:srgbClr val="C0C0C0"/>
          </a:solidFill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71" name="Shape 271"/>
          <p:cNvSpPr/>
          <p:nvPr/>
        </p:nvSpPr>
        <p:spPr>
          <a:xfrm>
            <a:off x="11353383" y="10632066"/>
            <a:ext cx="6032501" cy="1524001"/>
          </a:xfrm>
          <a:prstGeom prst="roundRect">
            <a:avLst>
              <a:gd name="adj" fmla="val 12500"/>
            </a:avLst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72" name="Shape 272"/>
          <p:cNvSpPr/>
          <p:nvPr/>
        </p:nvSpPr>
        <p:spPr>
          <a:xfrm>
            <a:off x="15398583" y="9011935"/>
            <a:ext cx="1" cy="1571303"/>
          </a:xfrm>
          <a:prstGeom prst="line">
            <a:avLst/>
          </a:prstGeom>
          <a:ln w="1016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3" name="Shape 273"/>
          <p:cNvSpPr/>
          <p:nvPr/>
        </p:nvSpPr>
        <p:spPr>
          <a:xfrm>
            <a:off x="13992172" y="8178246"/>
            <a:ext cx="2812822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Memory controller</a:t>
            </a:r>
          </a:p>
        </p:txBody>
      </p:sp>
      <p:sp>
        <p:nvSpPr>
          <p:cNvPr id="274" name="Shape 274"/>
          <p:cNvSpPr/>
          <p:nvPr/>
        </p:nvSpPr>
        <p:spPr>
          <a:xfrm>
            <a:off x="9917762" y="8216346"/>
            <a:ext cx="2812822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L3 cache (8 MB)</a:t>
            </a:r>
          </a:p>
        </p:txBody>
      </p:sp>
      <p:sp>
        <p:nvSpPr>
          <p:cNvPr id="275" name="Shape 275"/>
          <p:cNvSpPr/>
          <p:nvPr/>
        </p:nvSpPr>
        <p:spPr>
          <a:xfrm>
            <a:off x="12056837" y="6733530"/>
            <a:ext cx="2812822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Ring interconnect</a:t>
            </a:r>
          </a:p>
        </p:txBody>
      </p:sp>
      <p:sp>
        <p:nvSpPr>
          <p:cNvPr id="276" name="Shape 276"/>
          <p:cNvSpPr/>
          <p:nvPr/>
        </p:nvSpPr>
        <p:spPr>
          <a:xfrm>
            <a:off x="12963223" y="11168006"/>
            <a:ext cx="2812822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DDR3 Memory</a:t>
            </a:r>
          </a:p>
        </p:txBody>
      </p:sp>
      <p:sp>
        <p:nvSpPr>
          <p:cNvPr id="277" name="Shape 277"/>
          <p:cNvSpPr/>
          <p:nvPr/>
        </p:nvSpPr>
        <p:spPr>
          <a:xfrm>
            <a:off x="9557812" y="4960338"/>
            <a:ext cx="1799132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CPU Core 0</a:t>
            </a:r>
          </a:p>
        </p:txBody>
      </p:sp>
      <p:sp>
        <p:nvSpPr>
          <p:cNvPr id="278" name="Shape 278"/>
          <p:cNvSpPr/>
          <p:nvPr/>
        </p:nvSpPr>
        <p:spPr>
          <a:xfrm>
            <a:off x="12242259" y="4947638"/>
            <a:ext cx="1799132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CPU Core 3</a:t>
            </a:r>
          </a:p>
        </p:txBody>
      </p:sp>
      <p:sp>
        <p:nvSpPr>
          <p:cNvPr id="279" name="Shape 279"/>
          <p:cNvSpPr/>
          <p:nvPr/>
        </p:nvSpPr>
        <p:spPr>
          <a:xfrm>
            <a:off x="10923375" y="4934938"/>
            <a:ext cx="1799131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…</a:t>
            </a:r>
          </a:p>
        </p:txBody>
      </p:sp>
      <p:sp>
        <p:nvSpPr>
          <p:cNvPr id="280" name="Shape 280"/>
          <p:cNvSpPr/>
          <p:nvPr/>
        </p:nvSpPr>
        <p:spPr>
          <a:xfrm>
            <a:off x="14793883" y="4814293"/>
            <a:ext cx="2441978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Gen9 Graphics</a:t>
            </a:r>
          </a:p>
        </p:txBody>
      </p:sp>
      <p:sp>
        <p:nvSpPr>
          <p:cNvPr id="281" name="Shape 281"/>
          <p:cNvSpPr/>
          <p:nvPr/>
        </p:nvSpPr>
        <p:spPr>
          <a:xfrm>
            <a:off x="10484578" y="5948744"/>
            <a:ext cx="1" cy="586612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2" name="Shape 282"/>
          <p:cNvSpPr/>
          <p:nvPr/>
        </p:nvSpPr>
        <p:spPr>
          <a:xfrm>
            <a:off x="13166961" y="5940343"/>
            <a:ext cx="1" cy="586612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3" name="Shape 283"/>
          <p:cNvSpPr/>
          <p:nvPr/>
        </p:nvSpPr>
        <p:spPr>
          <a:xfrm>
            <a:off x="16015616" y="5940343"/>
            <a:ext cx="1" cy="586612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4" name="Shape 284"/>
          <p:cNvSpPr/>
          <p:nvPr/>
        </p:nvSpPr>
        <p:spPr>
          <a:xfrm>
            <a:off x="11324173" y="7388297"/>
            <a:ext cx="1" cy="508001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5" name="Shape 285"/>
          <p:cNvSpPr/>
          <p:nvPr/>
        </p:nvSpPr>
        <p:spPr>
          <a:xfrm>
            <a:off x="15398583" y="7388297"/>
            <a:ext cx="1" cy="586611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15in Macbook Pro 2011 (two GPUs)</a:t>
            </a:r>
          </a:p>
        </p:txBody>
      </p:sp>
      <p:pic>
        <p:nvPicPr>
          <p:cNvPr id="288" name="QWKKPpAh4AHJm1bf.jpg"/>
          <p:cNvPicPr>
            <a:picLocks noChangeAspect="1"/>
          </p:cNvPicPr>
          <p:nvPr/>
        </p:nvPicPr>
        <p:blipFill>
          <a:blip r:embed="rId3"/>
          <a:srcRect l="1041" t="6573" r="1580" b="9222"/>
          <a:stretch>
            <a:fillRect/>
          </a:stretch>
        </p:blipFill>
        <p:spPr>
          <a:xfrm>
            <a:off x="856721" y="2156137"/>
            <a:ext cx="15433920" cy="100093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86" extrusionOk="0">
                <a:moveTo>
                  <a:pt x="11375" y="0"/>
                </a:moveTo>
                <a:cubicBezTo>
                  <a:pt x="11362" y="0"/>
                  <a:pt x="11351" y="22"/>
                  <a:pt x="11351" y="48"/>
                </a:cubicBezTo>
                <a:cubicBezTo>
                  <a:pt x="11351" y="74"/>
                  <a:pt x="11362" y="95"/>
                  <a:pt x="11375" y="95"/>
                </a:cubicBezTo>
                <a:cubicBezTo>
                  <a:pt x="11388" y="95"/>
                  <a:pt x="11398" y="74"/>
                  <a:pt x="11398" y="48"/>
                </a:cubicBezTo>
                <a:cubicBezTo>
                  <a:pt x="11398" y="22"/>
                  <a:pt x="11388" y="0"/>
                  <a:pt x="11375" y="0"/>
                </a:cubicBezTo>
                <a:close/>
                <a:moveTo>
                  <a:pt x="11170" y="199"/>
                </a:moveTo>
                <a:cubicBezTo>
                  <a:pt x="11163" y="205"/>
                  <a:pt x="11113" y="213"/>
                  <a:pt x="11058" y="216"/>
                </a:cubicBezTo>
                <a:cubicBezTo>
                  <a:pt x="11004" y="219"/>
                  <a:pt x="10938" y="230"/>
                  <a:pt x="10914" y="241"/>
                </a:cubicBezTo>
                <a:cubicBezTo>
                  <a:pt x="10886" y="253"/>
                  <a:pt x="10861" y="251"/>
                  <a:pt x="10849" y="235"/>
                </a:cubicBezTo>
                <a:cubicBezTo>
                  <a:pt x="10836" y="218"/>
                  <a:pt x="10821" y="218"/>
                  <a:pt x="10799" y="235"/>
                </a:cubicBezTo>
                <a:cubicBezTo>
                  <a:pt x="10760" y="268"/>
                  <a:pt x="10555" y="269"/>
                  <a:pt x="10542" y="236"/>
                </a:cubicBezTo>
                <a:cubicBezTo>
                  <a:pt x="10535" y="219"/>
                  <a:pt x="10527" y="219"/>
                  <a:pt x="10513" y="237"/>
                </a:cubicBezTo>
                <a:cubicBezTo>
                  <a:pt x="10489" y="267"/>
                  <a:pt x="10337" y="263"/>
                  <a:pt x="10325" y="232"/>
                </a:cubicBezTo>
                <a:cubicBezTo>
                  <a:pt x="10320" y="220"/>
                  <a:pt x="10304" y="228"/>
                  <a:pt x="10288" y="250"/>
                </a:cubicBezTo>
                <a:cubicBezTo>
                  <a:pt x="10260" y="289"/>
                  <a:pt x="10219" y="278"/>
                  <a:pt x="10236" y="235"/>
                </a:cubicBezTo>
                <a:cubicBezTo>
                  <a:pt x="10240" y="223"/>
                  <a:pt x="10238" y="214"/>
                  <a:pt x="10230" y="214"/>
                </a:cubicBezTo>
                <a:cubicBezTo>
                  <a:pt x="10210" y="214"/>
                  <a:pt x="10174" y="284"/>
                  <a:pt x="10173" y="324"/>
                </a:cubicBezTo>
                <a:cubicBezTo>
                  <a:pt x="10173" y="343"/>
                  <a:pt x="10156" y="371"/>
                  <a:pt x="10135" y="387"/>
                </a:cubicBezTo>
                <a:cubicBezTo>
                  <a:pt x="10113" y="403"/>
                  <a:pt x="10096" y="427"/>
                  <a:pt x="10096" y="440"/>
                </a:cubicBezTo>
                <a:cubicBezTo>
                  <a:pt x="10096" y="453"/>
                  <a:pt x="10092" y="474"/>
                  <a:pt x="10086" y="487"/>
                </a:cubicBezTo>
                <a:cubicBezTo>
                  <a:pt x="10081" y="500"/>
                  <a:pt x="10059" y="558"/>
                  <a:pt x="10038" y="617"/>
                </a:cubicBezTo>
                <a:lnTo>
                  <a:pt x="10000" y="724"/>
                </a:lnTo>
                <a:lnTo>
                  <a:pt x="10007" y="1728"/>
                </a:lnTo>
                <a:cubicBezTo>
                  <a:pt x="10011" y="2395"/>
                  <a:pt x="10008" y="2742"/>
                  <a:pt x="9998" y="2762"/>
                </a:cubicBezTo>
                <a:cubicBezTo>
                  <a:pt x="9982" y="2792"/>
                  <a:pt x="9985" y="3148"/>
                  <a:pt x="10002" y="3174"/>
                </a:cubicBezTo>
                <a:cubicBezTo>
                  <a:pt x="10018" y="3199"/>
                  <a:pt x="10013" y="3438"/>
                  <a:pt x="9996" y="3454"/>
                </a:cubicBezTo>
                <a:cubicBezTo>
                  <a:pt x="9976" y="3472"/>
                  <a:pt x="9976" y="3743"/>
                  <a:pt x="9996" y="3762"/>
                </a:cubicBezTo>
                <a:cubicBezTo>
                  <a:pt x="10012" y="3778"/>
                  <a:pt x="10009" y="3952"/>
                  <a:pt x="9992" y="3979"/>
                </a:cubicBezTo>
                <a:cubicBezTo>
                  <a:pt x="9975" y="4004"/>
                  <a:pt x="9978" y="4291"/>
                  <a:pt x="9995" y="4307"/>
                </a:cubicBezTo>
                <a:cubicBezTo>
                  <a:pt x="10013" y="4324"/>
                  <a:pt x="10012" y="4460"/>
                  <a:pt x="9993" y="4477"/>
                </a:cubicBezTo>
                <a:cubicBezTo>
                  <a:pt x="9986" y="4484"/>
                  <a:pt x="9981" y="5038"/>
                  <a:pt x="9981" y="5709"/>
                </a:cubicBezTo>
                <a:cubicBezTo>
                  <a:pt x="9982" y="7025"/>
                  <a:pt x="9977" y="7117"/>
                  <a:pt x="9906" y="7210"/>
                </a:cubicBezTo>
                <a:cubicBezTo>
                  <a:pt x="9871" y="7256"/>
                  <a:pt x="9868" y="7269"/>
                  <a:pt x="9884" y="7309"/>
                </a:cubicBezTo>
                <a:cubicBezTo>
                  <a:pt x="9895" y="7336"/>
                  <a:pt x="9897" y="7362"/>
                  <a:pt x="9889" y="7369"/>
                </a:cubicBezTo>
                <a:cubicBezTo>
                  <a:pt x="9881" y="7377"/>
                  <a:pt x="9876" y="7412"/>
                  <a:pt x="9876" y="7448"/>
                </a:cubicBezTo>
                <a:cubicBezTo>
                  <a:pt x="9878" y="7559"/>
                  <a:pt x="9856" y="7666"/>
                  <a:pt x="9825" y="7700"/>
                </a:cubicBezTo>
                <a:cubicBezTo>
                  <a:pt x="9798" y="7728"/>
                  <a:pt x="9798" y="7734"/>
                  <a:pt x="9819" y="7747"/>
                </a:cubicBezTo>
                <a:cubicBezTo>
                  <a:pt x="9841" y="7760"/>
                  <a:pt x="9841" y="7767"/>
                  <a:pt x="9819" y="7833"/>
                </a:cubicBezTo>
                <a:cubicBezTo>
                  <a:pt x="9806" y="7873"/>
                  <a:pt x="9788" y="7900"/>
                  <a:pt x="9780" y="7892"/>
                </a:cubicBezTo>
                <a:cubicBezTo>
                  <a:pt x="9771" y="7884"/>
                  <a:pt x="9765" y="7910"/>
                  <a:pt x="9765" y="7950"/>
                </a:cubicBezTo>
                <a:cubicBezTo>
                  <a:pt x="9765" y="7990"/>
                  <a:pt x="9759" y="8042"/>
                  <a:pt x="9751" y="8065"/>
                </a:cubicBezTo>
                <a:cubicBezTo>
                  <a:pt x="9743" y="8088"/>
                  <a:pt x="9733" y="8125"/>
                  <a:pt x="9728" y="8148"/>
                </a:cubicBezTo>
                <a:cubicBezTo>
                  <a:pt x="9723" y="8171"/>
                  <a:pt x="9704" y="8198"/>
                  <a:pt x="9686" y="8209"/>
                </a:cubicBezTo>
                <a:cubicBezTo>
                  <a:pt x="9662" y="8223"/>
                  <a:pt x="9653" y="8250"/>
                  <a:pt x="9650" y="8314"/>
                </a:cubicBezTo>
                <a:cubicBezTo>
                  <a:pt x="9647" y="8401"/>
                  <a:pt x="9577" y="8592"/>
                  <a:pt x="9549" y="8592"/>
                </a:cubicBezTo>
                <a:cubicBezTo>
                  <a:pt x="9541" y="8592"/>
                  <a:pt x="9534" y="8613"/>
                  <a:pt x="9534" y="8638"/>
                </a:cubicBezTo>
                <a:cubicBezTo>
                  <a:pt x="9534" y="8664"/>
                  <a:pt x="9519" y="8701"/>
                  <a:pt x="9500" y="8721"/>
                </a:cubicBezTo>
                <a:cubicBezTo>
                  <a:pt x="9482" y="8742"/>
                  <a:pt x="9471" y="8765"/>
                  <a:pt x="9477" y="8774"/>
                </a:cubicBezTo>
                <a:cubicBezTo>
                  <a:pt x="9491" y="8796"/>
                  <a:pt x="9457" y="8857"/>
                  <a:pt x="9440" y="8840"/>
                </a:cubicBezTo>
                <a:cubicBezTo>
                  <a:pt x="9432" y="8833"/>
                  <a:pt x="9426" y="8850"/>
                  <a:pt x="9426" y="8879"/>
                </a:cubicBezTo>
                <a:cubicBezTo>
                  <a:pt x="9426" y="8908"/>
                  <a:pt x="9401" y="8968"/>
                  <a:pt x="9369" y="9015"/>
                </a:cubicBezTo>
                <a:cubicBezTo>
                  <a:pt x="9337" y="9061"/>
                  <a:pt x="9311" y="9105"/>
                  <a:pt x="9310" y="9113"/>
                </a:cubicBezTo>
                <a:cubicBezTo>
                  <a:pt x="9309" y="9154"/>
                  <a:pt x="9268" y="9232"/>
                  <a:pt x="9241" y="9245"/>
                </a:cubicBezTo>
                <a:cubicBezTo>
                  <a:pt x="9225" y="9254"/>
                  <a:pt x="9210" y="9274"/>
                  <a:pt x="9210" y="9291"/>
                </a:cubicBezTo>
                <a:cubicBezTo>
                  <a:pt x="9210" y="9307"/>
                  <a:pt x="9183" y="9360"/>
                  <a:pt x="9149" y="9409"/>
                </a:cubicBezTo>
                <a:cubicBezTo>
                  <a:pt x="9115" y="9457"/>
                  <a:pt x="9088" y="9506"/>
                  <a:pt x="9088" y="9518"/>
                </a:cubicBezTo>
                <a:cubicBezTo>
                  <a:pt x="9088" y="9530"/>
                  <a:pt x="9063" y="9557"/>
                  <a:pt x="9033" y="9579"/>
                </a:cubicBezTo>
                <a:cubicBezTo>
                  <a:pt x="9004" y="9601"/>
                  <a:pt x="8979" y="9629"/>
                  <a:pt x="8979" y="9641"/>
                </a:cubicBezTo>
                <a:cubicBezTo>
                  <a:pt x="8979" y="9684"/>
                  <a:pt x="8897" y="9779"/>
                  <a:pt x="8860" y="9779"/>
                </a:cubicBezTo>
                <a:cubicBezTo>
                  <a:pt x="8832" y="9779"/>
                  <a:pt x="8824" y="9790"/>
                  <a:pt x="8831" y="9816"/>
                </a:cubicBezTo>
                <a:cubicBezTo>
                  <a:pt x="8837" y="9840"/>
                  <a:pt x="8828" y="9859"/>
                  <a:pt x="8806" y="9873"/>
                </a:cubicBezTo>
                <a:cubicBezTo>
                  <a:pt x="8786" y="9884"/>
                  <a:pt x="8761" y="9910"/>
                  <a:pt x="8750" y="9931"/>
                </a:cubicBezTo>
                <a:cubicBezTo>
                  <a:pt x="8739" y="9952"/>
                  <a:pt x="8723" y="9963"/>
                  <a:pt x="8716" y="9956"/>
                </a:cubicBezTo>
                <a:cubicBezTo>
                  <a:pt x="8708" y="9948"/>
                  <a:pt x="8673" y="9986"/>
                  <a:pt x="8639" y="10040"/>
                </a:cubicBezTo>
                <a:cubicBezTo>
                  <a:pt x="8603" y="10098"/>
                  <a:pt x="8568" y="10134"/>
                  <a:pt x="8555" y="10126"/>
                </a:cubicBezTo>
                <a:cubicBezTo>
                  <a:pt x="8543" y="10119"/>
                  <a:pt x="8535" y="10126"/>
                  <a:pt x="8537" y="10142"/>
                </a:cubicBezTo>
                <a:cubicBezTo>
                  <a:pt x="8539" y="10158"/>
                  <a:pt x="8529" y="10171"/>
                  <a:pt x="8514" y="10171"/>
                </a:cubicBezTo>
                <a:cubicBezTo>
                  <a:pt x="8500" y="10172"/>
                  <a:pt x="8479" y="10185"/>
                  <a:pt x="8469" y="10201"/>
                </a:cubicBezTo>
                <a:cubicBezTo>
                  <a:pt x="8458" y="10217"/>
                  <a:pt x="8442" y="10230"/>
                  <a:pt x="8432" y="10230"/>
                </a:cubicBezTo>
                <a:cubicBezTo>
                  <a:pt x="8422" y="10230"/>
                  <a:pt x="8405" y="10247"/>
                  <a:pt x="8395" y="10266"/>
                </a:cubicBezTo>
                <a:cubicBezTo>
                  <a:pt x="8384" y="10286"/>
                  <a:pt x="8362" y="10301"/>
                  <a:pt x="8346" y="10301"/>
                </a:cubicBezTo>
                <a:cubicBezTo>
                  <a:pt x="8330" y="10301"/>
                  <a:pt x="8317" y="10313"/>
                  <a:pt x="8317" y="10326"/>
                </a:cubicBezTo>
                <a:cubicBezTo>
                  <a:pt x="8317" y="10347"/>
                  <a:pt x="8235" y="10417"/>
                  <a:pt x="8190" y="10434"/>
                </a:cubicBezTo>
                <a:cubicBezTo>
                  <a:pt x="8184" y="10437"/>
                  <a:pt x="8173" y="10441"/>
                  <a:pt x="8167" y="10444"/>
                </a:cubicBezTo>
                <a:cubicBezTo>
                  <a:pt x="8155" y="10451"/>
                  <a:pt x="8126" y="10456"/>
                  <a:pt x="8059" y="10464"/>
                </a:cubicBezTo>
                <a:cubicBezTo>
                  <a:pt x="8034" y="10467"/>
                  <a:pt x="8025" y="10481"/>
                  <a:pt x="8028" y="10509"/>
                </a:cubicBezTo>
                <a:cubicBezTo>
                  <a:pt x="8031" y="10538"/>
                  <a:pt x="8022" y="10551"/>
                  <a:pt x="8000" y="10551"/>
                </a:cubicBezTo>
                <a:cubicBezTo>
                  <a:pt x="7983" y="10551"/>
                  <a:pt x="7958" y="10564"/>
                  <a:pt x="7946" y="10580"/>
                </a:cubicBezTo>
                <a:cubicBezTo>
                  <a:pt x="7918" y="10615"/>
                  <a:pt x="7797" y="10658"/>
                  <a:pt x="7755" y="10647"/>
                </a:cubicBezTo>
                <a:cubicBezTo>
                  <a:pt x="7738" y="10643"/>
                  <a:pt x="7716" y="10650"/>
                  <a:pt x="7706" y="10663"/>
                </a:cubicBezTo>
                <a:cubicBezTo>
                  <a:pt x="7696" y="10675"/>
                  <a:pt x="7680" y="10679"/>
                  <a:pt x="7671" y="10670"/>
                </a:cubicBezTo>
                <a:cubicBezTo>
                  <a:pt x="7662" y="10662"/>
                  <a:pt x="7655" y="10666"/>
                  <a:pt x="7655" y="10681"/>
                </a:cubicBezTo>
                <a:cubicBezTo>
                  <a:pt x="7655" y="10731"/>
                  <a:pt x="7608" y="10746"/>
                  <a:pt x="7293" y="10800"/>
                </a:cubicBezTo>
                <a:cubicBezTo>
                  <a:pt x="7177" y="10819"/>
                  <a:pt x="6716" y="10812"/>
                  <a:pt x="6577" y="10788"/>
                </a:cubicBezTo>
                <a:cubicBezTo>
                  <a:pt x="6417" y="10761"/>
                  <a:pt x="6307" y="10717"/>
                  <a:pt x="6307" y="10681"/>
                </a:cubicBezTo>
                <a:cubicBezTo>
                  <a:pt x="6307" y="10637"/>
                  <a:pt x="6258" y="10621"/>
                  <a:pt x="6231" y="10657"/>
                </a:cubicBezTo>
                <a:cubicBezTo>
                  <a:pt x="6217" y="10674"/>
                  <a:pt x="6207" y="10675"/>
                  <a:pt x="6201" y="10660"/>
                </a:cubicBezTo>
                <a:cubicBezTo>
                  <a:pt x="6196" y="10647"/>
                  <a:pt x="6172" y="10638"/>
                  <a:pt x="6149" y="10639"/>
                </a:cubicBezTo>
                <a:cubicBezTo>
                  <a:pt x="6125" y="10640"/>
                  <a:pt x="6082" y="10624"/>
                  <a:pt x="6052" y="10604"/>
                </a:cubicBezTo>
                <a:cubicBezTo>
                  <a:pt x="6023" y="10583"/>
                  <a:pt x="5982" y="10562"/>
                  <a:pt x="5961" y="10558"/>
                </a:cubicBezTo>
                <a:cubicBezTo>
                  <a:pt x="5934" y="10553"/>
                  <a:pt x="5923" y="10537"/>
                  <a:pt x="5925" y="10507"/>
                </a:cubicBezTo>
                <a:cubicBezTo>
                  <a:pt x="5927" y="10470"/>
                  <a:pt x="5919" y="10465"/>
                  <a:pt x="5879" y="10474"/>
                </a:cubicBezTo>
                <a:cubicBezTo>
                  <a:pt x="5848" y="10482"/>
                  <a:pt x="5820" y="10473"/>
                  <a:pt x="5804" y="10451"/>
                </a:cubicBezTo>
                <a:cubicBezTo>
                  <a:pt x="5790" y="10432"/>
                  <a:pt x="5760" y="10414"/>
                  <a:pt x="5738" y="10410"/>
                </a:cubicBezTo>
                <a:cubicBezTo>
                  <a:pt x="5716" y="10406"/>
                  <a:pt x="5686" y="10387"/>
                  <a:pt x="5672" y="10368"/>
                </a:cubicBezTo>
                <a:cubicBezTo>
                  <a:pt x="5653" y="10343"/>
                  <a:pt x="5616" y="10335"/>
                  <a:pt x="5545" y="10341"/>
                </a:cubicBezTo>
                <a:cubicBezTo>
                  <a:pt x="5464" y="10347"/>
                  <a:pt x="5441" y="10341"/>
                  <a:pt x="5425" y="10307"/>
                </a:cubicBezTo>
                <a:cubicBezTo>
                  <a:pt x="5414" y="10285"/>
                  <a:pt x="5400" y="10267"/>
                  <a:pt x="5394" y="10269"/>
                </a:cubicBezTo>
                <a:cubicBezTo>
                  <a:pt x="5383" y="10272"/>
                  <a:pt x="5374" y="10268"/>
                  <a:pt x="5322" y="10243"/>
                </a:cubicBezTo>
                <a:cubicBezTo>
                  <a:pt x="5309" y="10237"/>
                  <a:pt x="5298" y="10210"/>
                  <a:pt x="5298" y="10182"/>
                </a:cubicBezTo>
                <a:cubicBezTo>
                  <a:pt x="5298" y="10149"/>
                  <a:pt x="5290" y="10134"/>
                  <a:pt x="5272" y="10138"/>
                </a:cubicBezTo>
                <a:cubicBezTo>
                  <a:pt x="5229" y="10146"/>
                  <a:pt x="5170" y="10099"/>
                  <a:pt x="5104" y="10007"/>
                </a:cubicBezTo>
                <a:cubicBezTo>
                  <a:pt x="5072" y="9960"/>
                  <a:pt x="5036" y="9922"/>
                  <a:pt x="5027" y="9922"/>
                </a:cubicBezTo>
                <a:cubicBezTo>
                  <a:pt x="5017" y="9922"/>
                  <a:pt x="4995" y="9884"/>
                  <a:pt x="4977" y="9838"/>
                </a:cubicBezTo>
                <a:cubicBezTo>
                  <a:pt x="4959" y="9791"/>
                  <a:pt x="4937" y="9760"/>
                  <a:pt x="4928" y="9768"/>
                </a:cubicBezTo>
                <a:cubicBezTo>
                  <a:pt x="4901" y="9794"/>
                  <a:pt x="4850" y="9707"/>
                  <a:pt x="4861" y="9654"/>
                </a:cubicBezTo>
                <a:cubicBezTo>
                  <a:pt x="4869" y="9616"/>
                  <a:pt x="4865" y="9609"/>
                  <a:pt x="4845" y="9621"/>
                </a:cubicBezTo>
                <a:cubicBezTo>
                  <a:pt x="4813" y="9640"/>
                  <a:pt x="4744" y="9532"/>
                  <a:pt x="4744" y="9464"/>
                </a:cubicBezTo>
                <a:cubicBezTo>
                  <a:pt x="4744" y="9426"/>
                  <a:pt x="4740" y="9423"/>
                  <a:pt x="4721" y="9447"/>
                </a:cubicBezTo>
                <a:cubicBezTo>
                  <a:pt x="4703" y="9471"/>
                  <a:pt x="4696" y="9469"/>
                  <a:pt x="4688" y="9438"/>
                </a:cubicBezTo>
                <a:cubicBezTo>
                  <a:pt x="4683" y="9417"/>
                  <a:pt x="4687" y="9383"/>
                  <a:pt x="4697" y="9364"/>
                </a:cubicBezTo>
                <a:cubicBezTo>
                  <a:pt x="4712" y="9337"/>
                  <a:pt x="4707" y="9304"/>
                  <a:pt x="4675" y="9201"/>
                </a:cubicBezTo>
                <a:cubicBezTo>
                  <a:pt x="4652" y="9130"/>
                  <a:pt x="4620" y="9053"/>
                  <a:pt x="4604" y="9030"/>
                </a:cubicBezTo>
                <a:cubicBezTo>
                  <a:pt x="4588" y="9008"/>
                  <a:pt x="4575" y="8974"/>
                  <a:pt x="4575" y="8957"/>
                </a:cubicBezTo>
                <a:cubicBezTo>
                  <a:pt x="4575" y="8939"/>
                  <a:pt x="4564" y="8925"/>
                  <a:pt x="4551" y="8925"/>
                </a:cubicBezTo>
                <a:cubicBezTo>
                  <a:pt x="4538" y="8925"/>
                  <a:pt x="4516" y="8885"/>
                  <a:pt x="4503" y="8836"/>
                </a:cubicBezTo>
                <a:cubicBezTo>
                  <a:pt x="4490" y="8787"/>
                  <a:pt x="4468" y="8738"/>
                  <a:pt x="4456" y="8727"/>
                </a:cubicBezTo>
                <a:cubicBezTo>
                  <a:pt x="4443" y="8715"/>
                  <a:pt x="4417" y="8654"/>
                  <a:pt x="4398" y="8591"/>
                </a:cubicBezTo>
                <a:cubicBezTo>
                  <a:pt x="4379" y="8527"/>
                  <a:pt x="4359" y="8482"/>
                  <a:pt x="4354" y="8490"/>
                </a:cubicBezTo>
                <a:cubicBezTo>
                  <a:pt x="4346" y="8503"/>
                  <a:pt x="4334" y="8470"/>
                  <a:pt x="4304" y="8343"/>
                </a:cubicBezTo>
                <a:cubicBezTo>
                  <a:pt x="4297" y="8317"/>
                  <a:pt x="4294" y="8287"/>
                  <a:pt x="4295" y="8276"/>
                </a:cubicBezTo>
                <a:cubicBezTo>
                  <a:pt x="4297" y="8266"/>
                  <a:pt x="4281" y="8235"/>
                  <a:pt x="4259" y="8209"/>
                </a:cubicBezTo>
                <a:cubicBezTo>
                  <a:pt x="4238" y="8183"/>
                  <a:pt x="4220" y="8148"/>
                  <a:pt x="4220" y="8130"/>
                </a:cubicBezTo>
                <a:cubicBezTo>
                  <a:pt x="4220" y="8113"/>
                  <a:pt x="4205" y="8047"/>
                  <a:pt x="4187" y="7984"/>
                </a:cubicBezTo>
                <a:cubicBezTo>
                  <a:pt x="4169" y="7921"/>
                  <a:pt x="4152" y="7858"/>
                  <a:pt x="4149" y="7845"/>
                </a:cubicBezTo>
                <a:cubicBezTo>
                  <a:pt x="4135" y="7772"/>
                  <a:pt x="4093" y="7605"/>
                  <a:pt x="4074" y="7548"/>
                </a:cubicBezTo>
                <a:cubicBezTo>
                  <a:pt x="4062" y="7512"/>
                  <a:pt x="4056" y="7478"/>
                  <a:pt x="4060" y="7471"/>
                </a:cubicBezTo>
                <a:cubicBezTo>
                  <a:pt x="4064" y="7464"/>
                  <a:pt x="4057" y="7418"/>
                  <a:pt x="4045" y="7367"/>
                </a:cubicBezTo>
                <a:cubicBezTo>
                  <a:pt x="4025" y="7288"/>
                  <a:pt x="3994" y="7069"/>
                  <a:pt x="3969" y="6825"/>
                </a:cubicBezTo>
                <a:cubicBezTo>
                  <a:pt x="3965" y="6786"/>
                  <a:pt x="3971" y="6723"/>
                  <a:pt x="3984" y="6686"/>
                </a:cubicBezTo>
                <a:cubicBezTo>
                  <a:pt x="4002" y="6630"/>
                  <a:pt x="4007" y="6466"/>
                  <a:pt x="4008" y="5748"/>
                </a:cubicBezTo>
                <a:cubicBezTo>
                  <a:pt x="4008" y="4901"/>
                  <a:pt x="4000" y="4666"/>
                  <a:pt x="3972" y="4638"/>
                </a:cubicBezTo>
                <a:cubicBezTo>
                  <a:pt x="3963" y="4630"/>
                  <a:pt x="3961" y="4488"/>
                  <a:pt x="3967" y="4301"/>
                </a:cubicBezTo>
                <a:cubicBezTo>
                  <a:pt x="3974" y="4053"/>
                  <a:pt x="3984" y="3952"/>
                  <a:pt x="4007" y="3873"/>
                </a:cubicBezTo>
                <a:cubicBezTo>
                  <a:pt x="4029" y="3800"/>
                  <a:pt x="4044" y="3774"/>
                  <a:pt x="4061" y="3784"/>
                </a:cubicBezTo>
                <a:cubicBezTo>
                  <a:pt x="4076" y="3793"/>
                  <a:pt x="4081" y="3787"/>
                  <a:pt x="4077" y="3768"/>
                </a:cubicBezTo>
                <a:cubicBezTo>
                  <a:pt x="4069" y="3736"/>
                  <a:pt x="4083" y="3689"/>
                  <a:pt x="4193" y="3370"/>
                </a:cubicBezTo>
                <a:cubicBezTo>
                  <a:pt x="4212" y="3314"/>
                  <a:pt x="4239" y="3263"/>
                  <a:pt x="4254" y="3258"/>
                </a:cubicBezTo>
                <a:cubicBezTo>
                  <a:pt x="4268" y="3252"/>
                  <a:pt x="4277" y="3234"/>
                  <a:pt x="4273" y="3217"/>
                </a:cubicBezTo>
                <a:cubicBezTo>
                  <a:pt x="4262" y="3175"/>
                  <a:pt x="4387" y="2891"/>
                  <a:pt x="4408" y="2911"/>
                </a:cubicBezTo>
                <a:cubicBezTo>
                  <a:pt x="4419" y="2922"/>
                  <a:pt x="4422" y="2907"/>
                  <a:pt x="4415" y="2866"/>
                </a:cubicBezTo>
                <a:cubicBezTo>
                  <a:pt x="4408" y="2820"/>
                  <a:pt x="4415" y="2786"/>
                  <a:pt x="4444" y="2734"/>
                </a:cubicBezTo>
                <a:cubicBezTo>
                  <a:pt x="4465" y="2695"/>
                  <a:pt x="4482" y="2652"/>
                  <a:pt x="4482" y="2639"/>
                </a:cubicBezTo>
                <a:cubicBezTo>
                  <a:pt x="4482" y="2625"/>
                  <a:pt x="4494" y="2602"/>
                  <a:pt x="4509" y="2589"/>
                </a:cubicBezTo>
                <a:cubicBezTo>
                  <a:pt x="4524" y="2576"/>
                  <a:pt x="4530" y="2565"/>
                  <a:pt x="4523" y="2564"/>
                </a:cubicBezTo>
                <a:cubicBezTo>
                  <a:pt x="4516" y="2564"/>
                  <a:pt x="4524" y="2529"/>
                  <a:pt x="4541" y="2486"/>
                </a:cubicBezTo>
                <a:cubicBezTo>
                  <a:pt x="4568" y="2416"/>
                  <a:pt x="4572" y="2362"/>
                  <a:pt x="4574" y="1911"/>
                </a:cubicBezTo>
                <a:cubicBezTo>
                  <a:pt x="4575" y="1637"/>
                  <a:pt x="4580" y="1333"/>
                  <a:pt x="4585" y="1235"/>
                </a:cubicBezTo>
                <a:cubicBezTo>
                  <a:pt x="4598" y="993"/>
                  <a:pt x="4587" y="683"/>
                  <a:pt x="4564" y="593"/>
                </a:cubicBezTo>
                <a:cubicBezTo>
                  <a:pt x="4552" y="550"/>
                  <a:pt x="4553" y="553"/>
                  <a:pt x="4538" y="457"/>
                </a:cubicBezTo>
                <a:cubicBezTo>
                  <a:pt x="4529" y="399"/>
                  <a:pt x="4517" y="380"/>
                  <a:pt x="4492" y="380"/>
                </a:cubicBezTo>
                <a:cubicBezTo>
                  <a:pt x="4473" y="380"/>
                  <a:pt x="4444" y="364"/>
                  <a:pt x="4426" y="345"/>
                </a:cubicBezTo>
                <a:cubicBezTo>
                  <a:pt x="4403" y="321"/>
                  <a:pt x="4347" y="309"/>
                  <a:pt x="4238" y="306"/>
                </a:cubicBezTo>
                <a:cubicBezTo>
                  <a:pt x="4152" y="305"/>
                  <a:pt x="4077" y="293"/>
                  <a:pt x="4073" y="281"/>
                </a:cubicBezTo>
                <a:cubicBezTo>
                  <a:pt x="4067" y="267"/>
                  <a:pt x="4056" y="268"/>
                  <a:pt x="4044" y="283"/>
                </a:cubicBezTo>
                <a:cubicBezTo>
                  <a:pt x="4031" y="300"/>
                  <a:pt x="4008" y="300"/>
                  <a:pt x="3973" y="284"/>
                </a:cubicBezTo>
                <a:cubicBezTo>
                  <a:pt x="3944" y="271"/>
                  <a:pt x="3891" y="261"/>
                  <a:pt x="3855" y="261"/>
                </a:cubicBezTo>
                <a:cubicBezTo>
                  <a:pt x="3820" y="261"/>
                  <a:pt x="3786" y="250"/>
                  <a:pt x="3781" y="237"/>
                </a:cubicBezTo>
                <a:cubicBezTo>
                  <a:pt x="3767" y="203"/>
                  <a:pt x="3712" y="209"/>
                  <a:pt x="3663" y="247"/>
                </a:cubicBezTo>
                <a:cubicBezTo>
                  <a:pt x="3621" y="281"/>
                  <a:pt x="3454" y="291"/>
                  <a:pt x="3442" y="261"/>
                </a:cubicBezTo>
                <a:cubicBezTo>
                  <a:pt x="3439" y="252"/>
                  <a:pt x="3403" y="253"/>
                  <a:pt x="3362" y="263"/>
                </a:cubicBezTo>
                <a:cubicBezTo>
                  <a:pt x="3307" y="276"/>
                  <a:pt x="3282" y="272"/>
                  <a:pt x="3263" y="246"/>
                </a:cubicBezTo>
                <a:cubicBezTo>
                  <a:pt x="3246" y="222"/>
                  <a:pt x="3234" y="219"/>
                  <a:pt x="3227" y="236"/>
                </a:cubicBezTo>
                <a:cubicBezTo>
                  <a:pt x="3214" y="268"/>
                  <a:pt x="3126" y="269"/>
                  <a:pt x="3072" y="237"/>
                </a:cubicBezTo>
                <a:cubicBezTo>
                  <a:pt x="3039" y="218"/>
                  <a:pt x="3024" y="220"/>
                  <a:pt x="3003" y="249"/>
                </a:cubicBezTo>
                <a:cubicBezTo>
                  <a:pt x="2980" y="282"/>
                  <a:pt x="2975" y="282"/>
                  <a:pt x="2957" y="250"/>
                </a:cubicBezTo>
                <a:cubicBezTo>
                  <a:pt x="2934" y="207"/>
                  <a:pt x="2878" y="202"/>
                  <a:pt x="2852" y="242"/>
                </a:cubicBezTo>
                <a:cubicBezTo>
                  <a:pt x="2842" y="258"/>
                  <a:pt x="2788" y="273"/>
                  <a:pt x="2733" y="276"/>
                </a:cubicBezTo>
                <a:cubicBezTo>
                  <a:pt x="2575" y="283"/>
                  <a:pt x="2526" y="358"/>
                  <a:pt x="2526" y="594"/>
                </a:cubicBezTo>
                <a:cubicBezTo>
                  <a:pt x="2526" y="658"/>
                  <a:pt x="2518" y="717"/>
                  <a:pt x="2509" y="726"/>
                </a:cubicBezTo>
                <a:cubicBezTo>
                  <a:pt x="2499" y="735"/>
                  <a:pt x="2439" y="745"/>
                  <a:pt x="2374" y="749"/>
                </a:cubicBezTo>
                <a:cubicBezTo>
                  <a:pt x="2310" y="753"/>
                  <a:pt x="2227" y="763"/>
                  <a:pt x="2190" y="771"/>
                </a:cubicBezTo>
                <a:cubicBezTo>
                  <a:pt x="2153" y="779"/>
                  <a:pt x="2115" y="776"/>
                  <a:pt x="2105" y="764"/>
                </a:cubicBezTo>
                <a:cubicBezTo>
                  <a:pt x="2073" y="725"/>
                  <a:pt x="2002" y="716"/>
                  <a:pt x="2002" y="751"/>
                </a:cubicBezTo>
                <a:cubicBezTo>
                  <a:pt x="2002" y="768"/>
                  <a:pt x="1976" y="804"/>
                  <a:pt x="1943" y="829"/>
                </a:cubicBezTo>
                <a:cubicBezTo>
                  <a:pt x="1857" y="897"/>
                  <a:pt x="1790" y="1023"/>
                  <a:pt x="1789" y="1119"/>
                </a:cubicBezTo>
                <a:cubicBezTo>
                  <a:pt x="1789" y="1163"/>
                  <a:pt x="1782" y="1228"/>
                  <a:pt x="1773" y="1263"/>
                </a:cubicBezTo>
                <a:cubicBezTo>
                  <a:pt x="1763" y="1304"/>
                  <a:pt x="1761" y="1447"/>
                  <a:pt x="1767" y="1650"/>
                </a:cubicBezTo>
                <a:lnTo>
                  <a:pt x="1776" y="1973"/>
                </a:lnTo>
                <a:lnTo>
                  <a:pt x="1739" y="1987"/>
                </a:lnTo>
                <a:cubicBezTo>
                  <a:pt x="1718" y="1996"/>
                  <a:pt x="1699" y="2004"/>
                  <a:pt x="1696" y="2004"/>
                </a:cubicBezTo>
                <a:cubicBezTo>
                  <a:pt x="1692" y="2005"/>
                  <a:pt x="1677" y="1953"/>
                  <a:pt x="1663" y="1887"/>
                </a:cubicBezTo>
                <a:lnTo>
                  <a:pt x="1638" y="1768"/>
                </a:lnTo>
                <a:lnTo>
                  <a:pt x="1508" y="1749"/>
                </a:lnTo>
                <a:cubicBezTo>
                  <a:pt x="1437" y="1739"/>
                  <a:pt x="1254" y="1725"/>
                  <a:pt x="1101" y="1719"/>
                </a:cubicBezTo>
                <a:cubicBezTo>
                  <a:pt x="776" y="1707"/>
                  <a:pt x="761" y="1714"/>
                  <a:pt x="723" y="1884"/>
                </a:cubicBezTo>
                <a:cubicBezTo>
                  <a:pt x="709" y="1947"/>
                  <a:pt x="688" y="2008"/>
                  <a:pt x="676" y="2020"/>
                </a:cubicBezTo>
                <a:cubicBezTo>
                  <a:pt x="664" y="2031"/>
                  <a:pt x="603" y="2040"/>
                  <a:pt x="539" y="2039"/>
                </a:cubicBezTo>
                <a:cubicBezTo>
                  <a:pt x="363" y="2036"/>
                  <a:pt x="357" y="2038"/>
                  <a:pt x="324" y="2093"/>
                </a:cubicBezTo>
                <a:cubicBezTo>
                  <a:pt x="307" y="2122"/>
                  <a:pt x="293" y="2137"/>
                  <a:pt x="293" y="2126"/>
                </a:cubicBezTo>
                <a:cubicBezTo>
                  <a:pt x="293" y="2115"/>
                  <a:pt x="282" y="2120"/>
                  <a:pt x="269" y="2136"/>
                </a:cubicBezTo>
                <a:cubicBezTo>
                  <a:pt x="257" y="2153"/>
                  <a:pt x="246" y="2156"/>
                  <a:pt x="245" y="2145"/>
                </a:cubicBezTo>
                <a:cubicBezTo>
                  <a:pt x="245" y="2133"/>
                  <a:pt x="237" y="2152"/>
                  <a:pt x="229" y="2184"/>
                </a:cubicBezTo>
                <a:cubicBezTo>
                  <a:pt x="212" y="2246"/>
                  <a:pt x="210" y="2915"/>
                  <a:pt x="225" y="2978"/>
                </a:cubicBezTo>
                <a:cubicBezTo>
                  <a:pt x="230" y="2999"/>
                  <a:pt x="253" y="3021"/>
                  <a:pt x="275" y="3028"/>
                </a:cubicBezTo>
                <a:cubicBezTo>
                  <a:pt x="357" y="3055"/>
                  <a:pt x="362" y="3066"/>
                  <a:pt x="362" y="3266"/>
                </a:cubicBezTo>
                <a:cubicBezTo>
                  <a:pt x="362" y="3453"/>
                  <a:pt x="362" y="3454"/>
                  <a:pt x="316" y="3478"/>
                </a:cubicBezTo>
                <a:cubicBezTo>
                  <a:pt x="195" y="3542"/>
                  <a:pt x="200" y="3520"/>
                  <a:pt x="200" y="3947"/>
                </a:cubicBezTo>
                <a:cubicBezTo>
                  <a:pt x="201" y="4463"/>
                  <a:pt x="209" y="4478"/>
                  <a:pt x="487" y="4485"/>
                </a:cubicBezTo>
                <a:cubicBezTo>
                  <a:pt x="692" y="4490"/>
                  <a:pt x="728" y="4525"/>
                  <a:pt x="670" y="4661"/>
                </a:cubicBezTo>
                <a:cubicBezTo>
                  <a:pt x="651" y="4706"/>
                  <a:pt x="632" y="4716"/>
                  <a:pt x="560" y="4719"/>
                </a:cubicBezTo>
                <a:cubicBezTo>
                  <a:pt x="513" y="4720"/>
                  <a:pt x="461" y="4712"/>
                  <a:pt x="446" y="4699"/>
                </a:cubicBezTo>
                <a:cubicBezTo>
                  <a:pt x="428" y="4684"/>
                  <a:pt x="414" y="4684"/>
                  <a:pt x="408" y="4700"/>
                </a:cubicBezTo>
                <a:cubicBezTo>
                  <a:pt x="403" y="4713"/>
                  <a:pt x="373" y="4724"/>
                  <a:pt x="340" y="4724"/>
                </a:cubicBezTo>
                <a:cubicBezTo>
                  <a:pt x="256" y="4724"/>
                  <a:pt x="227" y="4784"/>
                  <a:pt x="224" y="4962"/>
                </a:cubicBezTo>
                <a:cubicBezTo>
                  <a:pt x="222" y="5042"/>
                  <a:pt x="227" y="5111"/>
                  <a:pt x="233" y="5117"/>
                </a:cubicBezTo>
                <a:cubicBezTo>
                  <a:pt x="240" y="5124"/>
                  <a:pt x="239" y="5154"/>
                  <a:pt x="232" y="5185"/>
                </a:cubicBezTo>
                <a:cubicBezTo>
                  <a:pt x="220" y="5233"/>
                  <a:pt x="215" y="5577"/>
                  <a:pt x="215" y="6358"/>
                </a:cubicBezTo>
                <a:cubicBezTo>
                  <a:pt x="215" y="6457"/>
                  <a:pt x="223" y="6530"/>
                  <a:pt x="239" y="6568"/>
                </a:cubicBezTo>
                <a:cubicBezTo>
                  <a:pt x="262" y="6621"/>
                  <a:pt x="271" y="6625"/>
                  <a:pt x="340" y="6610"/>
                </a:cubicBezTo>
                <a:cubicBezTo>
                  <a:pt x="397" y="6598"/>
                  <a:pt x="418" y="6602"/>
                  <a:pt x="424" y="6626"/>
                </a:cubicBezTo>
                <a:cubicBezTo>
                  <a:pt x="433" y="6662"/>
                  <a:pt x="655" y="6672"/>
                  <a:pt x="690" y="6638"/>
                </a:cubicBezTo>
                <a:cubicBezTo>
                  <a:pt x="701" y="6627"/>
                  <a:pt x="719" y="6630"/>
                  <a:pt x="730" y="6645"/>
                </a:cubicBezTo>
                <a:cubicBezTo>
                  <a:pt x="746" y="6665"/>
                  <a:pt x="754" y="6662"/>
                  <a:pt x="760" y="6635"/>
                </a:cubicBezTo>
                <a:cubicBezTo>
                  <a:pt x="771" y="6590"/>
                  <a:pt x="831" y="6588"/>
                  <a:pt x="869" y="6630"/>
                </a:cubicBezTo>
                <a:cubicBezTo>
                  <a:pt x="891" y="6655"/>
                  <a:pt x="895" y="6687"/>
                  <a:pt x="890" y="6814"/>
                </a:cubicBezTo>
                <a:lnTo>
                  <a:pt x="884" y="6967"/>
                </a:lnTo>
                <a:lnTo>
                  <a:pt x="631" y="6972"/>
                </a:lnTo>
                <a:cubicBezTo>
                  <a:pt x="492" y="6975"/>
                  <a:pt x="368" y="6985"/>
                  <a:pt x="355" y="6993"/>
                </a:cubicBezTo>
                <a:cubicBezTo>
                  <a:pt x="342" y="7002"/>
                  <a:pt x="319" y="7007"/>
                  <a:pt x="305" y="7005"/>
                </a:cubicBezTo>
                <a:cubicBezTo>
                  <a:pt x="290" y="7002"/>
                  <a:pt x="262" y="7016"/>
                  <a:pt x="241" y="7037"/>
                </a:cubicBezTo>
                <a:lnTo>
                  <a:pt x="204" y="7076"/>
                </a:lnTo>
                <a:lnTo>
                  <a:pt x="202" y="7724"/>
                </a:lnTo>
                <a:lnTo>
                  <a:pt x="200" y="8371"/>
                </a:lnTo>
                <a:lnTo>
                  <a:pt x="239" y="8399"/>
                </a:lnTo>
                <a:cubicBezTo>
                  <a:pt x="264" y="8416"/>
                  <a:pt x="388" y="8427"/>
                  <a:pt x="578" y="8429"/>
                </a:cubicBezTo>
                <a:cubicBezTo>
                  <a:pt x="853" y="8431"/>
                  <a:pt x="922" y="8444"/>
                  <a:pt x="877" y="8486"/>
                </a:cubicBezTo>
                <a:cubicBezTo>
                  <a:pt x="868" y="8495"/>
                  <a:pt x="867" y="8513"/>
                  <a:pt x="875" y="8530"/>
                </a:cubicBezTo>
                <a:cubicBezTo>
                  <a:pt x="882" y="8545"/>
                  <a:pt x="887" y="8594"/>
                  <a:pt x="886" y="8640"/>
                </a:cubicBezTo>
                <a:cubicBezTo>
                  <a:pt x="885" y="8716"/>
                  <a:pt x="880" y="8724"/>
                  <a:pt x="838" y="8725"/>
                </a:cubicBezTo>
                <a:cubicBezTo>
                  <a:pt x="813" y="8726"/>
                  <a:pt x="785" y="8733"/>
                  <a:pt x="776" y="8741"/>
                </a:cubicBezTo>
                <a:cubicBezTo>
                  <a:pt x="768" y="8749"/>
                  <a:pt x="660" y="8759"/>
                  <a:pt x="536" y="8763"/>
                </a:cubicBezTo>
                <a:cubicBezTo>
                  <a:pt x="412" y="8766"/>
                  <a:pt x="314" y="8777"/>
                  <a:pt x="318" y="8787"/>
                </a:cubicBezTo>
                <a:cubicBezTo>
                  <a:pt x="325" y="8804"/>
                  <a:pt x="258" y="8859"/>
                  <a:pt x="224" y="8864"/>
                </a:cubicBezTo>
                <a:cubicBezTo>
                  <a:pt x="205" y="8866"/>
                  <a:pt x="203" y="8923"/>
                  <a:pt x="200" y="9397"/>
                </a:cubicBezTo>
                <a:cubicBezTo>
                  <a:pt x="198" y="9659"/>
                  <a:pt x="191" y="9826"/>
                  <a:pt x="180" y="9854"/>
                </a:cubicBezTo>
                <a:cubicBezTo>
                  <a:pt x="167" y="9887"/>
                  <a:pt x="167" y="9904"/>
                  <a:pt x="182" y="9926"/>
                </a:cubicBezTo>
                <a:cubicBezTo>
                  <a:pt x="205" y="9961"/>
                  <a:pt x="206" y="10198"/>
                  <a:pt x="184" y="10219"/>
                </a:cubicBezTo>
                <a:cubicBezTo>
                  <a:pt x="173" y="10230"/>
                  <a:pt x="174" y="10245"/>
                  <a:pt x="186" y="10268"/>
                </a:cubicBezTo>
                <a:cubicBezTo>
                  <a:pt x="199" y="10291"/>
                  <a:pt x="199" y="10311"/>
                  <a:pt x="188" y="10331"/>
                </a:cubicBezTo>
                <a:cubicBezTo>
                  <a:pt x="165" y="10375"/>
                  <a:pt x="168" y="10540"/>
                  <a:pt x="194" y="10627"/>
                </a:cubicBezTo>
                <a:cubicBezTo>
                  <a:pt x="214" y="10693"/>
                  <a:pt x="213" y="10714"/>
                  <a:pt x="192" y="10810"/>
                </a:cubicBezTo>
                <a:cubicBezTo>
                  <a:pt x="164" y="10936"/>
                  <a:pt x="181" y="11013"/>
                  <a:pt x="235" y="11015"/>
                </a:cubicBezTo>
                <a:cubicBezTo>
                  <a:pt x="254" y="11016"/>
                  <a:pt x="304" y="11021"/>
                  <a:pt x="347" y="11026"/>
                </a:cubicBezTo>
                <a:cubicBezTo>
                  <a:pt x="448" y="11040"/>
                  <a:pt x="442" y="11039"/>
                  <a:pt x="592" y="11036"/>
                </a:cubicBezTo>
                <a:cubicBezTo>
                  <a:pt x="664" y="11034"/>
                  <a:pt x="729" y="11040"/>
                  <a:pt x="737" y="11048"/>
                </a:cubicBezTo>
                <a:cubicBezTo>
                  <a:pt x="745" y="11056"/>
                  <a:pt x="771" y="11050"/>
                  <a:pt x="794" y="11037"/>
                </a:cubicBezTo>
                <a:cubicBezTo>
                  <a:pt x="850" y="11004"/>
                  <a:pt x="885" y="11048"/>
                  <a:pt x="841" y="11097"/>
                </a:cubicBezTo>
                <a:cubicBezTo>
                  <a:pt x="819" y="11123"/>
                  <a:pt x="754" y="11129"/>
                  <a:pt x="549" y="11124"/>
                </a:cubicBezTo>
                <a:cubicBezTo>
                  <a:pt x="237" y="11117"/>
                  <a:pt x="209" y="11129"/>
                  <a:pt x="194" y="11278"/>
                </a:cubicBezTo>
                <a:cubicBezTo>
                  <a:pt x="188" y="11332"/>
                  <a:pt x="180" y="11724"/>
                  <a:pt x="175" y="12150"/>
                </a:cubicBezTo>
                <a:cubicBezTo>
                  <a:pt x="166" y="13017"/>
                  <a:pt x="178" y="13209"/>
                  <a:pt x="239" y="13245"/>
                </a:cubicBezTo>
                <a:cubicBezTo>
                  <a:pt x="258" y="13256"/>
                  <a:pt x="277" y="13282"/>
                  <a:pt x="283" y="13303"/>
                </a:cubicBezTo>
                <a:cubicBezTo>
                  <a:pt x="291" y="13335"/>
                  <a:pt x="297" y="13336"/>
                  <a:pt x="323" y="13312"/>
                </a:cubicBezTo>
                <a:cubicBezTo>
                  <a:pt x="346" y="13289"/>
                  <a:pt x="364" y="13288"/>
                  <a:pt x="399" y="13308"/>
                </a:cubicBezTo>
                <a:cubicBezTo>
                  <a:pt x="432" y="13327"/>
                  <a:pt x="448" y="13327"/>
                  <a:pt x="461" y="13308"/>
                </a:cubicBezTo>
                <a:cubicBezTo>
                  <a:pt x="473" y="13289"/>
                  <a:pt x="486" y="13289"/>
                  <a:pt x="507" y="13310"/>
                </a:cubicBezTo>
                <a:cubicBezTo>
                  <a:pt x="527" y="13329"/>
                  <a:pt x="562" y="13332"/>
                  <a:pt x="615" y="13318"/>
                </a:cubicBezTo>
                <a:cubicBezTo>
                  <a:pt x="659" y="13308"/>
                  <a:pt x="697" y="13306"/>
                  <a:pt x="700" y="13315"/>
                </a:cubicBezTo>
                <a:cubicBezTo>
                  <a:pt x="704" y="13324"/>
                  <a:pt x="737" y="13333"/>
                  <a:pt x="773" y="13336"/>
                </a:cubicBezTo>
                <a:cubicBezTo>
                  <a:pt x="855" y="13344"/>
                  <a:pt x="866" y="13360"/>
                  <a:pt x="860" y="13461"/>
                </a:cubicBezTo>
                <a:lnTo>
                  <a:pt x="855" y="13542"/>
                </a:lnTo>
                <a:lnTo>
                  <a:pt x="724" y="13555"/>
                </a:lnTo>
                <a:cubicBezTo>
                  <a:pt x="652" y="13562"/>
                  <a:pt x="522" y="13566"/>
                  <a:pt x="437" y="13565"/>
                </a:cubicBezTo>
                <a:cubicBezTo>
                  <a:pt x="310" y="13563"/>
                  <a:pt x="282" y="13569"/>
                  <a:pt x="289" y="13595"/>
                </a:cubicBezTo>
                <a:cubicBezTo>
                  <a:pt x="293" y="13614"/>
                  <a:pt x="284" y="13632"/>
                  <a:pt x="267" y="13639"/>
                </a:cubicBezTo>
                <a:cubicBezTo>
                  <a:pt x="250" y="13646"/>
                  <a:pt x="229" y="13686"/>
                  <a:pt x="220" y="13728"/>
                </a:cubicBezTo>
                <a:cubicBezTo>
                  <a:pt x="204" y="13800"/>
                  <a:pt x="207" y="14130"/>
                  <a:pt x="226" y="14355"/>
                </a:cubicBezTo>
                <a:cubicBezTo>
                  <a:pt x="231" y="14411"/>
                  <a:pt x="228" y="14470"/>
                  <a:pt x="219" y="14486"/>
                </a:cubicBezTo>
                <a:cubicBezTo>
                  <a:pt x="198" y="14527"/>
                  <a:pt x="195" y="17248"/>
                  <a:pt x="216" y="17268"/>
                </a:cubicBezTo>
                <a:cubicBezTo>
                  <a:pt x="225" y="17277"/>
                  <a:pt x="226" y="17296"/>
                  <a:pt x="220" y="17311"/>
                </a:cubicBezTo>
                <a:cubicBezTo>
                  <a:pt x="213" y="17327"/>
                  <a:pt x="205" y="17521"/>
                  <a:pt x="200" y="17743"/>
                </a:cubicBezTo>
                <a:cubicBezTo>
                  <a:pt x="193" y="18140"/>
                  <a:pt x="192" y="18147"/>
                  <a:pt x="158" y="18154"/>
                </a:cubicBezTo>
                <a:cubicBezTo>
                  <a:pt x="131" y="18160"/>
                  <a:pt x="123" y="18177"/>
                  <a:pt x="123" y="18225"/>
                </a:cubicBezTo>
                <a:cubicBezTo>
                  <a:pt x="123" y="18260"/>
                  <a:pt x="121" y="18353"/>
                  <a:pt x="118" y="18432"/>
                </a:cubicBezTo>
                <a:cubicBezTo>
                  <a:pt x="116" y="18510"/>
                  <a:pt x="119" y="18592"/>
                  <a:pt x="126" y="18614"/>
                </a:cubicBezTo>
                <a:cubicBezTo>
                  <a:pt x="133" y="18636"/>
                  <a:pt x="132" y="18660"/>
                  <a:pt x="124" y="18668"/>
                </a:cubicBezTo>
                <a:cubicBezTo>
                  <a:pt x="116" y="18676"/>
                  <a:pt x="114" y="18706"/>
                  <a:pt x="121" y="18734"/>
                </a:cubicBezTo>
                <a:cubicBezTo>
                  <a:pt x="134" y="18797"/>
                  <a:pt x="132" y="19086"/>
                  <a:pt x="117" y="19144"/>
                </a:cubicBezTo>
                <a:cubicBezTo>
                  <a:pt x="112" y="19167"/>
                  <a:pt x="115" y="19200"/>
                  <a:pt x="125" y="19218"/>
                </a:cubicBezTo>
                <a:cubicBezTo>
                  <a:pt x="138" y="19243"/>
                  <a:pt x="138" y="19260"/>
                  <a:pt x="123" y="19287"/>
                </a:cubicBezTo>
                <a:cubicBezTo>
                  <a:pt x="106" y="19318"/>
                  <a:pt x="107" y="19330"/>
                  <a:pt x="128" y="19362"/>
                </a:cubicBezTo>
                <a:cubicBezTo>
                  <a:pt x="150" y="19396"/>
                  <a:pt x="150" y="19407"/>
                  <a:pt x="129" y="19471"/>
                </a:cubicBezTo>
                <a:cubicBezTo>
                  <a:pt x="113" y="19518"/>
                  <a:pt x="110" y="19549"/>
                  <a:pt x="121" y="19565"/>
                </a:cubicBezTo>
                <a:cubicBezTo>
                  <a:pt x="129" y="19578"/>
                  <a:pt x="133" y="19601"/>
                  <a:pt x="129" y="19617"/>
                </a:cubicBezTo>
                <a:cubicBezTo>
                  <a:pt x="125" y="19633"/>
                  <a:pt x="133" y="19661"/>
                  <a:pt x="148" y="19679"/>
                </a:cubicBezTo>
                <a:cubicBezTo>
                  <a:pt x="168" y="19706"/>
                  <a:pt x="243" y="19713"/>
                  <a:pt x="495" y="19714"/>
                </a:cubicBezTo>
                <a:cubicBezTo>
                  <a:pt x="688" y="19715"/>
                  <a:pt x="823" y="19726"/>
                  <a:pt x="833" y="19740"/>
                </a:cubicBezTo>
                <a:cubicBezTo>
                  <a:pt x="854" y="19773"/>
                  <a:pt x="828" y="20024"/>
                  <a:pt x="804" y="20016"/>
                </a:cubicBezTo>
                <a:cubicBezTo>
                  <a:pt x="794" y="20012"/>
                  <a:pt x="787" y="20023"/>
                  <a:pt x="789" y="20040"/>
                </a:cubicBezTo>
                <a:cubicBezTo>
                  <a:pt x="794" y="20077"/>
                  <a:pt x="563" y="20086"/>
                  <a:pt x="512" y="20050"/>
                </a:cubicBezTo>
                <a:cubicBezTo>
                  <a:pt x="488" y="20033"/>
                  <a:pt x="467" y="20033"/>
                  <a:pt x="443" y="20052"/>
                </a:cubicBezTo>
                <a:cubicBezTo>
                  <a:pt x="424" y="20066"/>
                  <a:pt x="370" y="20085"/>
                  <a:pt x="323" y="20094"/>
                </a:cubicBezTo>
                <a:cubicBezTo>
                  <a:pt x="277" y="20102"/>
                  <a:pt x="227" y="20114"/>
                  <a:pt x="212" y="20120"/>
                </a:cubicBezTo>
                <a:cubicBezTo>
                  <a:pt x="175" y="20136"/>
                  <a:pt x="132" y="20266"/>
                  <a:pt x="152" y="20302"/>
                </a:cubicBezTo>
                <a:cubicBezTo>
                  <a:pt x="182" y="20359"/>
                  <a:pt x="102" y="20625"/>
                  <a:pt x="42" y="20670"/>
                </a:cubicBezTo>
                <a:cubicBezTo>
                  <a:pt x="7" y="20695"/>
                  <a:pt x="0" y="20716"/>
                  <a:pt x="0" y="20789"/>
                </a:cubicBezTo>
                <a:cubicBezTo>
                  <a:pt x="0" y="20891"/>
                  <a:pt x="22" y="20936"/>
                  <a:pt x="72" y="20936"/>
                </a:cubicBezTo>
                <a:cubicBezTo>
                  <a:pt x="117" y="20936"/>
                  <a:pt x="126" y="20964"/>
                  <a:pt x="127" y="21104"/>
                </a:cubicBezTo>
                <a:cubicBezTo>
                  <a:pt x="128" y="21169"/>
                  <a:pt x="134" y="21228"/>
                  <a:pt x="142" y="21235"/>
                </a:cubicBezTo>
                <a:cubicBezTo>
                  <a:pt x="150" y="21243"/>
                  <a:pt x="144" y="21269"/>
                  <a:pt x="130" y="21294"/>
                </a:cubicBezTo>
                <a:cubicBezTo>
                  <a:pt x="109" y="21329"/>
                  <a:pt x="107" y="21345"/>
                  <a:pt x="122" y="21373"/>
                </a:cubicBezTo>
                <a:cubicBezTo>
                  <a:pt x="133" y="21392"/>
                  <a:pt x="137" y="21419"/>
                  <a:pt x="132" y="21431"/>
                </a:cubicBezTo>
                <a:cubicBezTo>
                  <a:pt x="127" y="21444"/>
                  <a:pt x="130" y="21462"/>
                  <a:pt x="139" y="21470"/>
                </a:cubicBezTo>
                <a:cubicBezTo>
                  <a:pt x="148" y="21478"/>
                  <a:pt x="150" y="21495"/>
                  <a:pt x="146" y="21508"/>
                </a:cubicBezTo>
                <a:cubicBezTo>
                  <a:pt x="140" y="21520"/>
                  <a:pt x="156" y="21529"/>
                  <a:pt x="180" y="21527"/>
                </a:cubicBezTo>
                <a:cubicBezTo>
                  <a:pt x="385" y="21513"/>
                  <a:pt x="853" y="21536"/>
                  <a:pt x="917" y="21564"/>
                </a:cubicBezTo>
                <a:cubicBezTo>
                  <a:pt x="1001" y="21600"/>
                  <a:pt x="1064" y="21591"/>
                  <a:pt x="1083" y="21539"/>
                </a:cubicBezTo>
                <a:cubicBezTo>
                  <a:pt x="1101" y="21490"/>
                  <a:pt x="1241" y="21493"/>
                  <a:pt x="1260" y="21544"/>
                </a:cubicBezTo>
                <a:cubicBezTo>
                  <a:pt x="1272" y="21577"/>
                  <a:pt x="1346" y="21581"/>
                  <a:pt x="1933" y="21583"/>
                </a:cubicBezTo>
                <a:lnTo>
                  <a:pt x="2592" y="21585"/>
                </a:lnTo>
                <a:lnTo>
                  <a:pt x="2629" y="21515"/>
                </a:lnTo>
                <a:cubicBezTo>
                  <a:pt x="2648" y="21477"/>
                  <a:pt x="2665" y="21418"/>
                  <a:pt x="2665" y="21383"/>
                </a:cubicBezTo>
                <a:cubicBezTo>
                  <a:pt x="2665" y="21349"/>
                  <a:pt x="2679" y="21294"/>
                  <a:pt x="2696" y="21259"/>
                </a:cubicBezTo>
                <a:cubicBezTo>
                  <a:pt x="2714" y="21225"/>
                  <a:pt x="2724" y="21197"/>
                  <a:pt x="2719" y="21197"/>
                </a:cubicBezTo>
                <a:cubicBezTo>
                  <a:pt x="2713" y="21197"/>
                  <a:pt x="2728" y="21160"/>
                  <a:pt x="2750" y="21114"/>
                </a:cubicBezTo>
                <a:cubicBezTo>
                  <a:pt x="2773" y="21068"/>
                  <a:pt x="2805" y="21031"/>
                  <a:pt x="2822" y="21031"/>
                </a:cubicBezTo>
                <a:cubicBezTo>
                  <a:pt x="2839" y="21031"/>
                  <a:pt x="2864" y="21010"/>
                  <a:pt x="2878" y="20985"/>
                </a:cubicBezTo>
                <a:cubicBezTo>
                  <a:pt x="2930" y="20892"/>
                  <a:pt x="3156" y="20859"/>
                  <a:pt x="3219" y="20936"/>
                </a:cubicBezTo>
                <a:cubicBezTo>
                  <a:pt x="3268" y="20995"/>
                  <a:pt x="3300" y="20995"/>
                  <a:pt x="3334" y="20937"/>
                </a:cubicBezTo>
                <a:cubicBezTo>
                  <a:pt x="3359" y="20894"/>
                  <a:pt x="3380" y="20891"/>
                  <a:pt x="3640" y="20899"/>
                </a:cubicBezTo>
                <a:cubicBezTo>
                  <a:pt x="3799" y="20904"/>
                  <a:pt x="3947" y="20897"/>
                  <a:pt x="3981" y="20884"/>
                </a:cubicBezTo>
                <a:cubicBezTo>
                  <a:pt x="4085" y="20843"/>
                  <a:pt x="4101" y="20840"/>
                  <a:pt x="4213" y="20842"/>
                </a:cubicBezTo>
                <a:cubicBezTo>
                  <a:pt x="4364" y="20844"/>
                  <a:pt x="4449" y="20855"/>
                  <a:pt x="4529" y="20884"/>
                </a:cubicBezTo>
                <a:cubicBezTo>
                  <a:pt x="4606" y="20911"/>
                  <a:pt x="4761" y="20927"/>
                  <a:pt x="4783" y="20908"/>
                </a:cubicBezTo>
                <a:cubicBezTo>
                  <a:pt x="4797" y="20897"/>
                  <a:pt x="5545" y="20901"/>
                  <a:pt x="5560" y="20913"/>
                </a:cubicBezTo>
                <a:cubicBezTo>
                  <a:pt x="5565" y="20916"/>
                  <a:pt x="5644" y="20921"/>
                  <a:pt x="5738" y="20924"/>
                </a:cubicBezTo>
                <a:cubicBezTo>
                  <a:pt x="5945" y="20930"/>
                  <a:pt x="5982" y="20940"/>
                  <a:pt x="5989" y="20991"/>
                </a:cubicBezTo>
                <a:cubicBezTo>
                  <a:pt x="5993" y="21024"/>
                  <a:pt x="6013" y="21029"/>
                  <a:pt x="6135" y="21021"/>
                </a:cubicBezTo>
                <a:cubicBezTo>
                  <a:pt x="6213" y="21017"/>
                  <a:pt x="6289" y="21005"/>
                  <a:pt x="6305" y="20995"/>
                </a:cubicBezTo>
                <a:cubicBezTo>
                  <a:pt x="6320" y="20985"/>
                  <a:pt x="6347" y="20989"/>
                  <a:pt x="6367" y="21005"/>
                </a:cubicBezTo>
                <a:cubicBezTo>
                  <a:pt x="6393" y="21027"/>
                  <a:pt x="6456" y="21028"/>
                  <a:pt x="6631" y="21009"/>
                </a:cubicBezTo>
                <a:cubicBezTo>
                  <a:pt x="6788" y="20992"/>
                  <a:pt x="6866" y="20992"/>
                  <a:pt x="6879" y="21009"/>
                </a:cubicBezTo>
                <a:cubicBezTo>
                  <a:pt x="6899" y="21034"/>
                  <a:pt x="7004" y="21028"/>
                  <a:pt x="7034" y="20999"/>
                </a:cubicBezTo>
                <a:cubicBezTo>
                  <a:pt x="7044" y="20990"/>
                  <a:pt x="7056" y="20991"/>
                  <a:pt x="7060" y="21002"/>
                </a:cubicBezTo>
                <a:cubicBezTo>
                  <a:pt x="7068" y="21021"/>
                  <a:pt x="7175" y="21020"/>
                  <a:pt x="7259" y="21000"/>
                </a:cubicBezTo>
                <a:cubicBezTo>
                  <a:pt x="7282" y="20994"/>
                  <a:pt x="7305" y="20997"/>
                  <a:pt x="7309" y="21007"/>
                </a:cubicBezTo>
                <a:cubicBezTo>
                  <a:pt x="7315" y="21023"/>
                  <a:pt x="7448" y="21019"/>
                  <a:pt x="7621" y="20997"/>
                </a:cubicBezTo>
                <a:cubicBezTo>
                  <a:pt x="7657" y="20993"/>
                  <a:pt x="7689" y="20996"/>
                  <a:pt x="7693" y="21004"/>
                </a:cubicBezTo>
                <a:cubicBezTo>
                  <a:pt x="7703" y="21029"/>
                  <a:pt x="7918" y="21035"/>
                  <a:pt x="7913" y="21010"/>
                </a:cubicBezTo>
                <a:cubicBezTo>
                  <a:pt x="7906" y="20972"/>
                  <a:pt x="8008" y="20846"/>
                  <a:pt x="8060" y="20829"/>
                </a:cubicBezTo>
                <a:cubicBezTo>
                  <a:pt x="8129" y="20806"/>
                  <a:pt x="8288" y="20813"/>
                  <a:pt x="8309" y="20840"/>
                </a:cubicBezTo>
                <a:cubicBezTo>
                  <a:pt x="8325" y="20861"/>
                  <a:pt x="8445" y="20858"/>
                  <a:pt x="8759" y="20831"/>
                </a:cubicBezTo>
                <a:cubicBezTo>
                  <a:pt x="8811" y="20826"/>
                  <a:pt x="8858" y="20828"/>
                  <a:pt x="8863" y="20835"/>
                </a:cubicBezTo>
                <a:cubicBezTo>
                  <a:pt x="8874" y="20853"/>
                  <a:pt x="9086" y="20851"/>
                  <a:pt x="9098" y="20832"/>
                </a:cubicBezTo>
                <a:cubicBezTo>
                  <a:pt x="9112" y="20811"/>
                  <a:pt x="9177" y="20813"/>
                  <a:pt x="9186" y="20836"/>
                </a:cubicBezTo>
                <a:cubicBezTo>
                  <a:pt x="9196" y="20862"/>
                  <a:pt x="9521" y="20844"/>
                  <a:pt x="9542" y="20816"/>
                </a:cubicBezTo>
                <a:cubicBezTo>
                  <a:pt x="9552" y="20804"/>
                  <a:pt x="9564" y="20801"/>
                  <a:pt x="9570" y="20809"/>
                </a:cubicBezTo>
                <a:cubicBezTo>
                  <a:pt x="9587" y="20836"/>
                  <a:pt x="9848" y="20839"/>
                  <a:pt x="9892" y="20813"/>
                </a:cubicBezTo>
                <a:cubicBezTo>
                  <a:pt x="9924" y="20794"/>
                  <a:pt x="9940" y="20795"/>
                  <a:pt x="9957" y="20817"/>
                </a:cubicBezTo>
                <a:cubicBezTo>
                  <a:pt x="9970" y="20833"/>
                  <a:pt x="9990" y="20840"/>
                  <a:pt x="10003" y="20832"/>
                </a:cubicBezTo>
                <a:cubicBezTo>
                  <a:pt x="10036" y="20813"/>
                  <a:pt x="10088" y="20891"/>
                  <a:pt x="10092" y="20966"/>
                </a:cubicBezTo>
                <a:lnTo>
                  <a:pt x="10095" y="21032"/>
                </a:lnTo>
                <a:lnTo>
                  <a:pt x="10251" y="21027"/>
                </a:lnTo>
                <a:cubicBezTo>
                  <a:pt x="10390" y="21022"/>
                  <a:pt x="10406" y="21017"/>
                  <a:pt x="10408" y="20977"/>
                </a:cubicBezTo>
                <a:cubicBezTo>
                  <a:pt x="10413" y="20875"/>
                  <a:pt x="10432" y="20868"/>
                  <a:pt x="10725" y="20866"/>
                </a:cubicBezTo>
                <a:cubicBezTo>
                  <a:pt x="10879" y="20864"/>
                  <a:pt x="11040" y="20862"/>
                  <a:pt x="11082" y="20861"/>
                </a:cubicBezTo>
                <a:cubicBezTo>
                  <a:pt x="11124" y="20859"/>
                  <a:pt x="11206" y="20866"/>
                  <a:pt x="11263" y="20876"/>
                </a:cubicBezTo>
                <a:cubicBezTo>
                  <a:pt x="11334" y="20888"/>
                  <a:pt x="11374" y="20885"/>
                  <a:pt x="11388" y="20867"/>
                </a:cubicBezTo>
                <a:cubicBezTo>
                  <a:pt x="11402" y="20849"/>
                  <a:pt x="11469" y="20843"/>
                  <a:pt x="11588" y="20849"/>
                </a:cubicBezTo>
                <a:cubicBezTo>
                  <a:pt x="11687" y="20853"/>
                  <a:pt x="11772" y="20849"/>
                  <a:pt x="11776" y="20837"/>
                </a:cubicBezTo>
                <a:cubicBezTo>
                  <a:pt x="11781" y="20826"/>
                  <a:pt x="11798" y="20828"/>
                  <a:pt x="11813" y="20841"/>
                </a:cubicBezTo>
                <a:cubicBezTo>
                  <a:pt x="11829" y="20854"/>
                  <a:pt x="11846" y="20855"/>
                  <a:pt x="11851" y="20844"/>
                </a:cubicBezTo>
                <a:cubicBezTo>
                  <a:pt x="11864" y="20810"/>
                  <a:pt x="11919" y="20829"/>
                  <a:pt x="11968" y="20885"/>
                </a:cubicBezTo>
                <a:cubicBezTo>
                  <a:pt x="12007" y="20929"/>
                  <a:pt x="12012" y="20945"/>
                  <a:pt x="11997" y="20973"/>
                </a:cubicBezTo>
                <a:cubicBezTo>
                  <a:pt x="11987" y="20992"/>
                  <a:pt x="11981" y="21010"/>
                  <a:pt x="11984" y="21013"/>
                </a:cubicBezTo>
                <a:cubicBezTo>
                  <a:pt x="11988" y="21016"/>
                  <a:pt x="12004" y="21029"/>
                  <a:pt x="12020" y="21043"/>
                </a:cubicBezTo>
                <a:cubicBezTo>
                  <a:pt x="12036" y="21056"/>
                  <a:pt x="12048" y="21075"/>
                  <a:pt x="12047" y="21085"/>
                </a:cubicBezTo>
                <a:cubicBezTo>
                  <a:pt x="12046" y="21094"/>
                  <a:pt x="12059" y="21123"/>
                  <a:pt x="12076" y="21150"/>
                </a:cubicBezTo>
                <a:cubicBezTo>
                  <a:pt x="12104" y="21193"/>
                  <a:pt x="12120" y="21197"/>
                  <a:pt x="12226" y="21185"/>
                </a:cubicBezTo>
                <a:cubicBezTo>
                  <a:pt x="12291" y="21178"/>
                  <a:pt x="12367" y="21167"/>
                  <a:pt x="12394" y="21161"/>
                </a:cubicBezTo>
                <a:cubicBezTo>
                  <a:pt x="12422" y="21155"/>
                  <a:pt x="12448" y="21161"/>
                  <a:pt x="12453" y="21174"/>
                </a:cubicBezTo>
                <a:cubicBezTo>
                  <a:pt x="12464" y="21199"/>
                  <a:pt x="12537" y="21205"/>
                  <a:pt x="12575" y="21182"/>
                </a:cubicBezTo>
                <a:cubicBezTo>
                  <a:pt x="12588" y="21174"/>
                  <a:pt x="12595" y="21158"/>
                  <a:pt x="12590" y="21146"/>
                </a:cubicBezTo>
                <a:cubicBezTo>
                  <a:pt x="12586" y="21135"/>
                  <a:pt x="12599" y="21115"/>
                  <a:pt x="12620" y="21103"/>
                </a:cubicBezTo>
                <a:cubicBezTo>
                  <a:pt x="12641" y="21091"/>
                  <a:pt x="12662" y="21070"/>
                  <a:pt x="12668" y="21056"/>
                </a:cubicBezTo>
                <a:cubicBezTo>
                  <a:pt x="12673" y="21042"/>
                  <a:pt x="12690" y="21031"/>
                  <a:pt x="12705" y="21031"/>
                </a:cubicBezTo>
                <a:cubicBezTo>
                  <a:pt x="12721" y="21031"/>
                  <a:pt x="12732" y="21011"/>
                  <a:pt x="12734" y="20980"/>
                </a:cubicBezTo>
                <a:cubicBezTo>
                  <a:pt x="12735" y="20953"/>
                  <a:pt x="12746" y="20913"/>
                  <a:pt x="12758" y="20891"/>
                </a:cubicBezTo>
                <a:cubicBezTo>
                  <a:pt x="12788" y="20838"/>
                  <a:pt x="12803" y="20680"/>
                  <a:pt x="12801" y="20420"/>
                </a:cubicBezTo>
                <a:cubicBezTo>
                  <a:pt x="12801" y="20235"/>
                  <a:pt x="12804" y="20197"/>
                  <a:pt x="12827" y="20178"/>
                </a:cubicBezTo>
                <a:cubicBezTo>
                  <a:pt x="12845" y="20163"/>
                  <a:pt x="12863" y="20168"/>
                  <a:pt x="12884" y="20190"/>
                </a:cubicBezTo>
                <a:cubicBezTo>
                  <a:pt x="12941" y="20255"/>
                  <a:pt x="13033" y="20225"/>
                  <a:pt x="13101" y="20119"/>
                </a:cubicBezTo>
                <a:cubicBezTo>
                  <a:pt x="13118" y="20092"/>
                  <a:pt x="13158" y="20035"/>
                  <a:pt x="13189" y="19992"/>
                </a:cubicBezTo>
                <a:cubicBezTo>
                  <a:pt x="13220" y="19949"/>
                  <a:pt x="13247" y="19901"/>
                  <a:pt x="13248" y="19885"/>
                </a:cubicBezTo>
                <a:cubicBezTo>
                  <a:pt x="13249" y="19869"/>
                  <a:pt x="13252" y="19828"/>
                  <a:pt x="13256" y="19796"/>
                </a:cubicBezTo>
                <a:cubicBezTo>
                  <a:pt x="13275" y="19607"/>
                  <a:pt x="13271" y="19545"/>
                  <a:pt x="13238" y="19476"/>
                </a:cubicBezTo>
                <a:cubicBezTo>
                  <a:pt x="13212" y="19422"/>
                  <a:pt x="13206" y="19383"/>
                  <a:pt x="13211" y="19314"/>
                </a:cubicBezTo>
                <a:cubicBezTo>
                  <a:pt x="13218" y="19236"/>
                  <a:pt x="13203" y="19102"/>
                  <a:pt x="13159" y="18845"/>
                </a:cubicBezTo>
                <a:cubicBezTo>
                  <a:pt x="13143" y="18757"/>
                  <a:pt x="13138" y="17631"/>
                  <a:pt x="13152" y="17602"/>
                </a:cubicBezTo>
                <a:cubicBezTo>
                  <a:pt x="13159" y="17588"/>
                  <a:pt x="13164" y="17535"/>
                  <a:pt x="13162" y="17484"/>
                </a:cubicBezTo>
                <a:cubicBezTo>
                  <a:pt x="13157" y="17298"/>
                  <a:pt x="13245" y="17236"/>
                  <a:pt x="13458" y="17278"/>
                </a:cubicBezTo>
                <a:cubicBezTo>
                  <a:pt x="13531" y="17292"/>
                  <a:pt x="13590" y="17291"/>
                  <a:pt x="13627" y="17276"/>
                </a:cubicBezTo>
                <a:cubicBezTo>
                  <a:pt x="13693" y="17248"/>
                  <a:pt x="14447" y="17235"/>
                  <a:pt x="14458" y="17262"/>
                </a:cubicBezTo>
                <a:cubicBezTo>
                  <a:pt x="14462" y="17272"/>
                  <a:pt x="14473" y="17274"/>
                  <a:pt x="14482" y="17265"/>
                </a:cubicBezTo>
                <a:cubicBezTo>
                  <a:pt x="14495" y="17253"/>
                  <a:pt x="15031" y="17227"/>
                  <a:pt x="15133" y="17233"/>
                </a:cubicBezTo>
                <a:cubicBezTo>
                  <a:pt x="15314" y="17245"/>
                  <a:pt x="15807" y="17242"/>
                  <a:pt x="15812" y="17229"/>
                </a:cubicBezTo>
                <a:cubicBezTo>
                  <a:pt x="15816" y="17219"/>
                  <a:pt x="15834" y="17219"/>
                  <a:pt x="15853" y="17230"/>
                </a:cubicBezTo>
                <a:cubicBezTo>
                  <a:pt x="15872" y="17241"/>
                  <a:pt x="15953" y="17245"/>
                  <a:pt x="16034" y="17239"/>
                </a:cubicBezTo>
                <a:cubicBezTo>
                  <a:pt x="16114" y="17234"/>
                  <a:pt x="16229" y="17226"/>
                  <a:pt x="16288" y="17222"/>
                </a:cubicBezTo>
                <a:cubicBezTo>
                  <a:pt x="16347" y="17218"/>
                  <a:pt x="16405" y="17226"/>
                  <a:pt x="16416" y="17239"/>
                </a:cubicBezTo>
                <a:cubicBezTo>
                  <a:pt x="16430" y="17256"/>
                  <a:pt x="16441" y="17256"/>
                  <a:pt x="16454" y="17237"/>
                </a:cubicBezTo>
                <a:cubicBezTo>
                  <a:pt x="16476" y="17203"/>
                  <a:pt x="16534" y="17200"/>
                  <a:pt x="16573" y="17232"/>
                </a:cubicBezTo>
                <a:cubicBezTo>
                  <a:pt x="16590" y="17246"/>
                  <a:pt x="16605" y="17247"/>
                  <a:pt x="16610" y="17235"/>
                </a:cubicBezTo>
                <a:cubicBezTo>
                  <a:pt x="16620" y="17210"/>
                  <a:pt x="16864" y="17215"/>
                  <a:pt x="16891" y="17240"/>
                </a:cubicBezTo>
                <a:cubicBezTo>
                  <a:pt x="16901" y="17250"/>
                  <a:pt x="16913" y="17247"/>
                  <a:pt x="16918" y="17236"/>
                </a:cubicBezTo>
                <a:cubicBezTo>
                  <a:pt x="16923" y="17224"/>
                  <a:pt x="17043" y="17219"/>
                  <a:pt x="17185" y="17224"/>
                </a:cubicBezTo>
                <a:cubicBezTo>
                  <a:pt x="17497" y="17235"/>
                  <a:pt x="17469" y="17234"/>
                  <a:pt x="17582" y="17231"/>
                </a:cubicBezTo>
                <a:cubicBezTo>
                  <a:pt x="17699" y="17227"/>
                  <a:pt x="17792" y="17240"/>
                  <a:pt x="17815" y="17262"/>
                </a:cubicBezTo>
                <a:cubicBezTo>
                  <a:pt x="17825" y="17272"/>
                  <a:pt x="17836" y="17268"/>
                  <a:pt x="17839" y="17253"/>
                </a:cubicBezTo>
                <a:cubicBezTo>
                  <a:pt x="17847" y="17216"/>
                  <a:pt x="17930" y="17205"/>
                  <a:pt x="17955" y="17237"/>
                </a:cubicBezTo>
                <a:cubicBezTo>
                  <a:pt x="17969" y="17255"/>
                  <a:pt x="17981" y="17255"/>
                  <a:pt x="17996" y="17235"/>
                </a:cubicBezTo>
                <a:cubicBezTo>
                  <a:pt x="18019" y="17205"/>
                  <a:pt x="18106" y="17206"/>
                  <a:pt x="18147" y="17237"/>
                </a:cubicBezTo>
                <a:cubicBezTo>
                  <a:pt x="18161" y="17248"/>
                  <a:pt x="18177" y="17247"/>
                  <a:pt x="18181" y="17236"/>
                </a:cubicBezTo>
                <a:cubicBezTo>
                  <a:pt x="18186" y="17224"/>
                  <a:pt x="18217" y="17214"/>
                  <a:pt x="18251" y="17214"/>
                </a:cubicBezTo>
                <a:cubicBezTo>
                  <a:pt x="18285" y="17213"/>
                  <a:pt x="18320" y="17206"/>
                  <a:pt x="18327" y="17198"/>
                </a:cubicBezTo>
                <a:cubicBezTo>
                  <a:pt x="18335" y="17191"/>
                  <a:pt x="18347" y="17196"/>
                  <a:pt x="18352" y="17210"/>
                </a:cubicBezTo>
                <a:cubicBezTo>
                  <a:pt x="18358" y="17224"/>
                  <a:pt x="18373" y="17230"/>
                  <a:pt x="18386" y="17222"/>
                </a:cubicBezTo>
                <a:cubicBezTo>
                  <a:pt x="18399" y="17215"/>
                  <a:pt x="18437" y="17220"/>
                  <a:pt x="18471" y="17234"/>
                </a:cubicBezTo>
                <a:cubicBezTo>
                  <a:pt x="18515" y="17252"/>
                  <a:pt x="18538" y="17252"/>
                  <a:pt x="18550" y="17234"/>
                </a:cubicBezTo>
                <a:cubicBezTo>
                  <a:pt x="18559" y="17220"/>
                  <a:pt x="18621" y="17209"/>
                  <a:pt x="18689" y="17209"/>
                </a:cubicBezTo>
                <a:cubicBezTo>
                  <a:pt x="18791" y="17209"/>
                  <a:pt x="18817" y="17201"/>
                  <a:pt x="18845" y="17161"/>
                </a:cubicBezTo>
                <a:cubicBezTo>
                  <a:pt x="18881" y="17108"/>
                  <a:pt x="18901" y="17106"/>
                  <a:pt x="19098" y="17123"/>
                </a:cubicBezTo>
                <a:cubicBezTo>
                  <a:pt x="19207" y="17132"/>
                  <a:pt x="19230" y="17142"/>
                  <a:pt x="19238" y="17178"/>
                </a:cubicBezTo>
                <a:cubicBezTo>
                  <a:pt x="19246" y="17212"/>
                  <a:pt x="19265" y="17221"/>
                  <a:pt x="19330" y="17221"/>
                </a:cubicBezTo>
                <a:cubicBezTo>
                  <a:pt x="19467" y="17222"/>
                  <a:pt x="19469" y="17231"/>
                  <a:pt x="19477" y="17922"/>
                </a:cubicBezTo>
                <a:cubicBezTo>
                  <a:pt x="19481" y="18241"/>
                  <a:pt x="19488" y="18538"/>
                  <a:pt x="19493" y="18580"/>
                </a:cubicBezTo>
                <a:cubicBezTo>
                  <a:pt x="19497" y="18623"/>
                  <a:pt x="19496" y="18670"/>
                  <a:pt x="19489" y="18686"/>
                </a:cubicBezTo>
                <a:cubicBezTo>
                  <a:pt x="19483" y="18701"/>
                  <a:pt x="19476" y="18743"/>
                  <a:pt x="19474" y="18779"/>
                </a:cubicBezTo>
                <a:cubicBezTo>
                  <a:pt x="19471" y="18815"/>
                  <a:pt x="19458" y="18890"/>
                  <a:pt x="19444" y="18946"/>
                </a:cubicBezTo>
                <a:cubicBezTo>
                  <a:pt x="19413" y="19076"/>
                  <a:pt x="19406" y="19151"/>
                  <a:pt x="19423" y="19168"/>
                </a:cubicBezTo>
                <a:cubicBezTo>
                  <a:pt x="19431" y="19175"/>
                  <a:pt x="19430" y="19208"/>
                  <a:pt x="19422" y="19242"/>
                </a:cubicBezTo>
                <a:cubicBezTo>
                  <a:pt x="19413" y="19276"/>
                  <a:pt x="19410" y="19325"/>
                  <a:pt x="19415" y="19350"/>
                </a:cubicBezTo>
                <a:cubicBezTo>
                  <a:pt x="19421" y="19375"/>
                  <a:pt x="19416" y="19411"/>
                  <a:pt x="19405" y="19432"/>
                </a:cubicBezTo>
                <a:cubicBezTo>
                  <a:pt x="19383" y="19472"/>
                  <a:pt x="19385" y="19601"/>
                  <a:pt x="19408" y="19644"/>
                </a:cubicBezTo>
                <a:cubicBezTo>
                  <a:pt x="19416" y="19659"/>
                  <a:pt x="19418" y="19704"/>
                  <a:pt x="19413" y="19745"/>
                </a:cubicBezTo>
                <a:cubicBezTo>
                  <a:pt x="19407" y="19786"/>
                  <a:pt x="19409" y="19820"/>
                  <a:pt x="19417" y="19820"/>
                </a:cubicBezTo>
                <a:cubicBezTo>
                  <a:pt x="19425" y="19820"/>
                  <a:pt x="19459" y="19876"/>
                  <a:pt x="19493" y="19945"/>
                </a:cubicBezTo>
                <a:cubicBezTo>
                  <a:pt x="19526" y="20013"/>
                  <a:pt x="19570" y="20090"/>
                  <a:pt x="19590" y="20116"/>
                </a:cubicBezTo>
                <a:cubicBezTo>
                  <a:pt x="19636" y="20173"/>
                  <a:pt x="19731" y="20183"/>
                  <a:pt x="19755" y="20133"/>
                </a:cubicBezTo>
                <a:cubicBezTo>
                  <a:pt x="19764" y="20113"/>
                  <a:pt x="19783" y="20104"/>
                  <a:pt x="19796" y="20112"/>
                </a:cubicBezTo>
                <a:cubicBezTo>
                  <a:pt x="19815" y="20123"/>
                  <a:pt x="19820" y="20169"/>
                  <a:pt x="19819" y="20358"/>
                </a:cubicBezTo>
                <a:cubicBezTo>
                  <a:pt x="19819" y="20486"/>
                  <a:pt x="19824" y="20611"/>
                  <a:pt x="19830" y="20635"/>
                </a:cubicBezTo>
                <a:cubicBezTo>
                  <a:pt x="19837" y="20658"/>
                  <a:pt x="19837" y="20746"/>
                  <a:pt x="19832" y="20829"/>
                </a:cubicBezTo>
                <a:cubicBezTo>
                  <a:pt x="19826" y="20912"/>
                  <a:pt x="19828" y="20985"/>
                  <a:pt x="19836" y="20992"/>
                </a:cubicBezTo>
                <a:cubicBezTo>
                  <a:pt x="19843" y="21000"/>
                  <a:pt x="19853" y="21036"/>
                  <a:pt x="19858" y="21073"/>
                </a:cubicBezTo>
                <a:cubicBezTo>
                  <a:pt x="19875" y="21206"/>
                  <a:pt x="19997" y="21244"/>
                  <a:pt x="20362" y="21230"/>
                </a:cubicBezTo>
                <a:cubicBezTo>
                  <a:pt x="20519" y="21224"/>
                  <a:pt x="20666" y="21214"/>
                  <a:pt x="20690" y="21206"/>
                </a:cubicBezTo>
                <a:cubicBezTo>
                  <a:pt x="20714" y="21199"/>
                  <a:pt x="20741" y="21204"/>
                  <a:pt x="20752" y="21217"/>
                </a:cubicBezTo>
                <a:cubicBezTo>
                  <a:pt x="20771" y="21241"/>
                  <a:pt x="20958" y="21235"/>
                  <a:pt x="20974" y="21210"/>
                </a:cubicBezTo>
                <a:cubicBezTo>
                  <a:pt x="20979" y="21202"/>
                  <a:pt x="21027" y="21203"/>
                  <a:pt x="21079" y="21211"/>
                </a:cubicBezTo>
                <a:cubicBezTo>
                  <a:pt x="21227" y="21235"/>
                  <a:pt x="21369" y="21203"/>
                  <a:pt x="21412" y="21139"/>
                </a:cubicBezTo>
                <a:cubicBezTo>
                  <a:pt x="21432" y="21109"/>
                  <a:pt x="21463" y="21072"/>
                  <a:pt x="21483" y="21057"/>
                </a:cubicBezTo>
                <a:cubicBezTo>
                  <a:pt x="21502" y="21041"/>
                  <a:pt x="21517" y="21011"/>
                  <a:pt x="21517" y="20990"/>
                </a:cubicBezTo>
                <a:cubicBezTo>
                  <a:pt x="21517" y="20944"/>
                  <a:pt x="21560" y="20864"/>
                  <a:pt x="21585" y="20864"/>
                </a:cubicBezTo>
                <a:cubicBezTo>
                  <a:pt x="21595" y="20864"/>
                  <a:pt x="21600" y="20826"/>
                  <a:pt x="21597" y="20764"/>
                </a:cubicBezTo>
                <a:cubicBezTo>
                  <a:pt x="21594" y="20708"/>
                  <a:pt x="21589" y="20305"/>
                  <a:pt x="21585" y="19868"/>
                </a:cubicBezTo>
                <a:cubicBezTo>
                  <a:pt x="21582" y="19430"/>
                  <a:pt x="21577" y="19010"/>
                  <a:pt x="21574" y="18934"/>
                </a:cubicBezTo>
                <a:cubicBezTo>
                  <a:pt x="21572" y="18858"/>
                  <a:pt x="21575" y="18791"/>
                  <a:pt x="21581" y="18785"/>
                </a:cubicBezTo>
                <a:cubicBezTo>
                  <a:pt x="21587" y="18779"/>
                  <a:pt x="21585" y="18741"/>
                  <a:pt x="21578" y="18699"/>
                </a:cubicBezTo>
                <a:cubicBezTo>
                  <a:pt x="21558" y="18593"/>
                  <a:pt x="21559" y="18165"/>
                  <a:pt x="21579" y="18146"/>
                </a:cubicBezTo>
                <a:cubicBezTo>
                  <a:pt x="21590" y="18135"/>
                  <a:pt x="21591" y="18121"/>
                  <a:pt x="21580" y="18100"/>
                </a:cubicBezTo>
                <a:cubicBezTo>
                  <a:pt x="21560" y="18064"/>
                  <a:pt x="21561" y="17474"/>
                  <a:pt x="21581" y="17456"/>
                </a:cubicBezTo>
                <a:cubicBezTo>
                  <a:pt x="21588" y="17449"/>
                  <a:pt x="21589" y="17415"/>
                  <a:pt x="21584" y="17380"/>
                </a:cubicBezTo>
                <a:cubicBezTo>
                  <a:pt x="21578" y="17345"/>
                  <a:pt x="21571" y="17203"/>
                  <a:pt x="21568" y="17066"/>
                </a:cubicBezTo>
                <a:cubicBezTo>
                  <a:pt x="21564" y="16929"/>
                  <a:pt x="21558" y="16752"/>
                  <a:pt x="21553" y="16672"/>
                </a:cubicBezTo>
                <a:cubicBezTo>
                  <a:pt x="21547" y="16577"/>
                  <a:pt x="21550" y="16521"/>
                  <a:pt x="21561" y="16510"/>
                </a:cubicBezTo>
                <a:cubicBezTo>
                  <a:pt x="21581" y="16492"/>
                  <a:pt x="21585" y="16395"/>
                  <a:pt x="21568" y="16369"/>
                </a:cubicBezTo>
                <a:cubicBezTo>
                  <a:pt x="21551" y="16343"/>
                  <a:pt x="21545" y="16146"/>
                  <a:pt x="21561" y="16131"/>
                </a:cubicBezTo>
                <a:cubicBezTo>
                  <a:pt x="21568" y="16124"/>
                  <a:pt x="21569" y="16067"/>
                  <a:pt x="21563" y="16005"/>
                </a:cubicBezTo>
                <a:cubicBezTo>
                  <a:pt x="21557" y="15943"/>
                  <a:pt x="21551" y="15571"/>
                  <a:pt x="21551" y="15179"/>
                </a:cubicBezTo>
                <a:cubicBezTo>
                  <a:pt x="21550" y="14787"/>
                  <a:pt x="21545" y="14417"/>
                  <a:pt x="21539" y="14355"/>
                </a:cubicBezTo>
                <a:cubicBezTo>
                  <a:pt x="21532" y="14279"/>
                  <a:pt x="21535" y="14231"/>
                  <a:pt x="21548" y="14207"/>
                </a:cubicBezTo>
                <a:cubicBezTo>
                  <a:pt x="21561" y="14183"/>
                  <a:pt x="21563" y="14129"/>
                  <a:pt x="21556" y="14035"/>
                </a:cubicBezTo>
                <a:cubicBezTo>
                  <a:pt x="21551" y="13959"/>
                  <a:pt x="21542" y="13300"/>
                  <a:pt x="21537" y="12569"/>
                </a:cubicBezTo>
                <a:cubicBezTo>
                  <a:pt x="21521" y="10448"/>
                  <a:pt x="21517" y="10192"/>
                  <a:pt x="21493" y="10132"/>
                </a:cubicBezTo>
                <a:cubicBezTo>
                  <a:pt x="21487" y="10117"/>
                  <a:pt x="21482" y="10074"/>
                  <a:pt x="21483" y="10036"/>
                </a:cubicBezTo>
                <a:cubicBezTo>
                  <a:pt x="21484" y="9991"/>
                  <a:pt x="21475" y="9961"/>
                  <a:pt x="21458" y="9952"/>
                </a:cubicBezTo>
                <a:cubicBezTo>
                  <a:pt x="21416" y="9929"/>
                  <a:pt x="21379" y="9870"/>
                  <a:pt x="21379" y="9827"/>
                </a:cubicBezTo>
                <a:cubicBezTo>
                  <a:pt x="21379" y="9792"/>
                  <a:pt x="21351" y="9786"/>
                  <a:pt x="21144" y="9778"/>
                </a:cubicBezTo>
                <a:cubicBezTo>
                  <a:pt x="20876" y="9769"/>
                  <a:pt x="20262" y="9774"/>
                  <a:pt x="20216" y="9787"/>
                </a:cubicBezTo>
                <a:cubicBezTo>
                  <a:pt x="20198" y="9792"/>
                  <a:pt x="20183" y="9818"/>
                  <a:pt x="20180" y="9849"/>
                </a:cubicBezTo>
                <a:cubicBezTo>
                  <a:pt x="20176" y="9883"/>
                  <a:pt x="20156" y="9914"/>
                  <a:pt x="20124" y="9934"/>
                </a:cubicBezTo>
                <a:cubicBezTo>
                  <a:pt x="20096" y="9952"/>
                  <a:pt x="20062" y="9995"/>
                  <a:pt x="20048" y="10028"/>
                </a:cubicBezTo>
                <a:cubicBezTo>
                  <a:pt x="20034" y="10061"/>
                  <a:pt x="20003" y="10095"/>
                  <a:pt x="19980" y="10104"/>
                </a:cubicBezTo>
                <a:cubicBezTo>
                  <a:pt x="19957" y="10113"/>
                  <a:pt x="19929" y="10139"/>
                  <a:pt x="19918" y="10163"/>
                </a:cubicBezTo>
                <a:cubicBezTo>
                  <a:pt x="19907" y="10187"/>
                  <a:pt x="19891" y="10206"/>
                  <a:pt x="19882" y="10206"/>
                </a:cubicBezTo>
                <a:cubicBezTo>
                  <a:pt x="19873" y="10206"/>
                  <a:pt x="19847" y="10228"/>
                  <a:pt x="19824" y="10254"/>
                </a:cubicBezTo>
                <a:cubicBezTo>
                  <a:pt x="19800" y="10279"/>
                  <a:pt x="19777" y="10293"/>
                  <a:pt x="19771" y="10285"/>
                </a:cubicBezTo>
                <a:cubicBezTo>
                  <a:pt x="19766" y="10277"/>
                  <a:pt x="19747" y="10299"/>
                  <a:pt x="19730" y="10333"/>
                </a:cubicBezTo>
                <a:cubicBezTo>
                  <a:pt x="19712" y="10367"/>
                  <a:pt x="19693" y="10394"/>
                  <a:pt x="19687" y="10391"/>
                </a:cubicBezTo>
                <a:cubicBezTo>
                  <a:pt x="19677" y="10387"/>
                  <a:pt x="19654" y="10402"/>
                  <a:pt x="19530" y="10488"/>
                </a:cubicBezTo>
                <a:cubicBezTo>
                  <a:pt x="19509" y="10503"/>
                  <a:pt x="19481" y="10524"/>
                  <a:pt x="19469" y="10536"/>
                </a:cubicBezTo>
                <a:cubicBezTo>
                  <a:pt x="19404" y="10595"/>
                  <a:pt x="19322" y="10634"/>
                  <a:pt x="19262" y="10634"/>
                </a:cubicBezTo>
                <a:lnTo>
                  <a:pt x="19196" y="10634"/>
                </a:lnTo>
                <a:lnTo>
                  <a:pt x="19193" y="10782"/>
                </a:lnTo>
                <a:cubicBezTo>
                  <a:pt x="19188" y="11055"/>
                  <a:pt x="19239" y="11025"/>
                  <a:pt x="18767" y="11030"/>
                </a:cubicBezTo>
                <a:lnTo>
                  <a:pt x="18355" y="11034"/>
                </a:lnTo>
                <a:lnTo>
                  <a:pt x="18312" y="10965"/>
                </a:lnTo>
                <a:cubicBezTo>
                  <a:pt x="18283" y="10917"/>
                  <a:pt x="18254" y="10894"/>
                  <a:pt x="18219" y="10892"/>
                </a:cubicBezTo>
                <a:cubicBezTo>
                  <a:pt x="18169" y="10889"/>
                  <a:pt x="18153" y="10886"/>
                  <a:pt x="18121" y="10871"/>
                </a:cubicBezTo>
                <a:cubicBezTo>
                  <a:pt x="18112" y="10868"/>
                  <a:pt x="18071" y="10863"/>
                  <a:pt x="18029" y="10862"/>
                </a:cubicBezTo>
                <a:cubicBezTo>
                  <a:pt x="17971" y="10860"/>
                  <a:pt x="17952" y="10851"/>
                  <a:pt x="17956" y="10826"/>
                </a:cubicBezTo>
                <a:cubicBezTo>
                  <a:pt x="17959" y="10801"/>
                  <a:pt x="17956" y="10799"/>
                  <a:pt x="17941" y="10818"/>
                </a:cubicBezTo>
                <a:cubicBezTo>
                  <a:pt x="17919" y="10845"/>
                  <a:pt x="17759" y="10819"/>
                  <a:pt x="17667" y="10772"/>
                </a:cubicBezTo>
                <a:cubicBezTo>
                  <a:pt x="17637" y="10757"/>
                  <a:pt x="17598" y="10743"/>
                  <a:pt x="17580" y="10740"/>
                </a:cubicBezTo>
                <a:cubicBezTo>
                  <a:pt x="17562" y="10737"/>
                  <a:pt x="17528" y="10714"/>
                  <a:pt x="17504" y="10691"/>
                </a:cubicBezTo>
                <a:cubicBezTo>
                  <a:pt x="17481" y="10667"/>
                  <a:pt x="17435" y="10646"/>
                  <a:pt x="17403" y="10643"/>
                </a:cubicBezTo>
                <a:cubicBezTo>
                  <a:pt x="17370" y="10640"/>
                  <a:pt x="17320" y="10616"/>
                  <a:pt x="17292" y="10589"/>
                </a:cubicBezTo>
                <a:cubicBezTo>
                  <a:pt x="17263" y="10562"/>
                  <a:pt x="17229" y="10539"/>
                  <a:pt x="17216" y="10539"/>
                </a:cubicBezTo>
                <a:cubicBezTo>
                  <a:pt x="17203" y="10539"/>
                  <a:pt x="17184" y="10523"/>
                  <a:pt x="17173" y="10503"/>
                </a:cubicBezTo>
                <a:cubicBezTo>
                  <a:pt x="17163" y="10484"/>
                  <a:pt x="17142" y="10467"/>
                  <a:pt x="17127" y="10467"/>
                </a:cubicBezTo>
                <a:cubicBezTo>
                  <a:pt x="17112" y="10467"/>
                  <a:pt x="17092" y="10453"/>
                  <a:pt x="17082" y="10435"/>
                </a:cubicBezTo>
                <a:cubicBezTo>
                  <a:pt x="17072" y="10417"/>
                  <a:pt x="17053" y="10407"/>
                  <a:pt x="17038" y="10413"/>
                </a:cubicBezTo>
                <a:cubicBezTo>
                  <a:pt x="17023" y="10419"/>
                  <a:pt x="16992" y="10397"/>
                  <a:pt x="16968" y="10362"/>
                </a:cubicBezTo>
                <a:cubicBezTo>
                  <a:pt x="16944" y="10329"/>
                  <a:pt x="16919" y="10306"/>
                  <a:pt x="16912" y="10313"/>
                </a:cubicBezTo>
                <a:cubicBezTo>
                  <a:pt x="16905" y="10319"/>
                  <a:pt x="16891" y="10309"/>
                  <a:pt x="16881" y="10289"/>
                </a:cubicBezTo>
                <a:cubicBezTo>
                  <a:pt x="16870" y="10270"/>
                  <a:pt x="16851" y="10254"/>
                  <a:pt x="16838" y="10254"/>
                </a:cubicBezTo>
                <a:cubicBezTo>
                  <a:pt x="16825" y="10254"/>
                  <a:pt x="16791" y="10226"/>
                  <a:pt x="16762" y="10193"/>
                </a:cubicBezTo>
                <a:cubicBezTo>
                  <a:pt x="16719" y="10142"/>
                  <a:pt x="16697" y="10133"/>
                  <a:pt x="16627" y="10138"/>
                </a:cubicBezTo>
                <a:cubicBezTo>
                  <a:pt x="16569" y="10142"/>
                  <a:pt x="16535" y="10132"/>
                  <a:pt x="16516" y="10107"/>
                </a:cubicBezTo>
                <a:cubicBezTo>
                  <a:pt x="16501" y="10087"/>
                  <a:pt x="16476" y="10062"/>
                  <a:pt x="16462" y="10050"/>
                </a:cubicBezTo>
                <a:cubicBezTo>
                  <a:pt x="16388" y="9989"/>
                  <a:pt x="16065" y="9503"/>
                  <a:pt x="16065" y="9452"/>
                </a:cubicBezTo>
                <a:cubicBezTo>
                  <a:pt x="16065" y="9435"/>
                  <a:pt x="16059" y="9426"/>
                  <a:pt x="16052" y="9433"/>
                </a:cubicBezTo>
                <a:cubicBezTo>
                  <a:pt x="16045" y="9439"/>
                  <a:pt x="16022" y="9413"/>
                  <a:pt x="16002" y="9374"/>
                </a:cubicBezTo>
                <a:cubicBezTo>
                  <a:pt x="15981" y="9334"/>
                  <a:pt x="15954" y="9285"/>
                  <a:pt x="15940" y="9262"/>
                </a:cubicBezTo>
                <a:cubicBezTo>
                  <a:pt x="15927" y="9240"/>
                  <a:pt x="15891" y="9167"/>
                  <a:pt x="15860" y="9101"/>
                </a:cubicBezTo>
                <a:cubicBezTo>
                  <a:pt x="15819" y="9011"/>
                  <a:pt x="15808" y="8973"/>
                  <a:pt x="15821" y="8953"/>
                </a:cubicBezTo>
                <a:cubicBezTo>
                  <a:pt x="15834" y="8934"/>
                  <a:pt x="15833" y="8918"/>
                  <a:pt x="15819" y="8892"/>
                </a:cubicBezTo>
                <a:cubicBezTo>
                  <a:pt x="15809" y="8873"/>
                  <a:pt x="15797" y="8817"/>
                  <a:pt x="15793" y="8767"/>
                </a:cubicBezTo>
                <a:cubicBezTo>
                  <a:pt x="15789" y="8717"/>
                  <a:pt x="15780" y="8666"/>
                  <a:pt x="15772" y="8653"/>
                </a:cubicBezTo>
                <a:cubicBezTo>
                  <a:pt x="15763" y="8640"/>
                  <a:pt x="15757" y="8606"/>
                  <a:pt x="15757" y="8576"/>
                </a:cubicBezTo>
                <a:cubicBezTo>
                  <a:pt x="15757" y="8546"/>
                  <a:pt x="15749" y="8521"/>
                  <a:pt x="15740" y="8521"/>
                </a:cubicBezTo>
                <a:cubicBezTo>
                  <a:pt x="15732" y="8521"/>
                  <a:pt x="15720" y="8503"/>
                  <a:pt x="15715" y="8480"/>
                </a:cubicBezTo>
                <a:cubicBezTo>
                  <a:pt x="15710" y="8457"/>
                  <a:pt x="15686" y="8393"/>
                  <a:pt x="15662" y="8339"/>
                </a:cubicBezTo>
                <a:cubicBezTo>
                  <a:pt x="15638" y="8284"/>
                  <a:pt x="15616" y="8207"/>
                  <a:pt x="15613" y="8167"/>
                </a:cubicBezTo>
                <a:cubicBezTo>
                  <a:pt x="15610" y="8127"/>
                  <a:pt x="15593" y="8069"/>
                  <a:pt x="15576" y="8040"/>
                </a:cubicBezTo>
                <a:cubicBezTo>
                  <a:pt x="15558" y="8011"/>
                  <a:pt x="15539" y="7955"/>
                  <a:pt x="15533" y="7916"/>
                </a:cubicBezTo>
                <a:cubicBezTo>
                  <a:pt x="15528" y="7877"/>
                  <a:pt x="15512" y="7812"/>
                  <a:pt x="15499" y="7771"/>
                </a:cubicBezTo>
                <a:cubicBezTo>
                  <a:pt x="15481" y="7716"/>
                  <a:pt x="15479" y="7687"/>
                  <a:pt x="15492" y="7653"/>
                </a:cubicBezTo>
                <a:cubicBezTo>
                  <a:pt x="15505" y="7617"/>
                  <a:pt x="15501" y="7596"/>
                  <a:pt x="15474" y="7552"/>
                </a:cubicBezTo>
                <a:cubicBezTo>
                  <a:pt x="15433" y="7484"/>
                  <a:pt x="15371" y="7118"/>
                  <a:pt x="15391" y="7061"/>
                </a:cubicBezTo>
                <a:cubicBezTo>
                  <a:pt x="15401" y="7035"/>
                  <a:pt x="15398" y="7010"/>
                  <a:pt x="15382" y="6983"/>
                </a:cubicBezTo>
                <a:cubicBezTo>
                  <a:pt x="15352" y="6931"/>
                  <a:pt x="15336" y="6746"/>
                  <a:pt x="15334" y="6409"/>
                </a:cubicBezTo>
                <a:cubicBezTo>
                  <a:pt x="15333" y="6259"/>
                  <a:pt x="15326" y="6116"/>
                  <a:pt x="15318" y="6091"/>
                </a:cubicBezTo>
                <a:cubicBezTo>
                  <a:pt x="15310" y="6063"/>
                  <a:pt x="15312" y="6030"/>
                  <a:pt x="15323" y="6002"/>
                </a:cubicBezTo>
                <a:cubicBezTo>
                  <a:pt x="15337" y="5968"/>
                  <a:pt x="15336" y="5947"/>
                  <a:pt x="15322" y="5911"/>
                </a:cubicBezTo>
                <a:cubicBezTo>
                  <a:pt x="15307" y="5874"/>
                  <a:pt x="15307" y="5858"/>
                  <a:pt x="15322" y="5835"/>
                </a:cubicBezTo>
                <a:cubicBezTo>
                  <a:pt x="15344" y="5801"/>
                  <a:pt x="15347" y="5706"/>
                  <a:pt x="15326" y="5686"/>
                </a:cubicBezTo>
                <a:cubicBezTo>
                  <a:pt x="15317" y="5677"/>
                  <a:pt x="15317" y="5650"/>
                  <a:pt x="15325" y="5615"/>
                </a:cubicBezTo>
                <a:cubicBezTo>
                  <a:pt x="15342" y="5548"/>
                  <a:pt x="15336" y="5039"/>
                  <a:pt x="15318" y="4975"/>
                </a:cubicBezTo>
                <a:cubicBezTo>
                  <a:pt x="15310" y="4949"/>
                  <a:pt x="15312" y="4913"/>
                  <a:pt x="15323" y="4887"/>
                </a:cubicBezTo>
                <a:cubicBezTo>
                  <a:pt x="15345" y="4832"/>
                  <a:pt x="15346" y="4600"/>
                  <a:pt x="15325" y="4566"/>
                </a:cubicBezTo>
                <a:cubicBezTo>
                  <a:pt x="15313" y="4549"/>
                  <a:pt x="15313" y="4495"/>
                  <a:pt x="15324" y="4394"/>
                </a:cubicBezTo>
                <a:cubicBezTo>
                  <a:pt x="15332" y="4313"/>
                  <a:pt x="15334" y="4226"/>
                  <a:pt x="15328" y="4201"/>
                </a:cubicBezTo>
                <a:cubicBezTo>
                  <a:pt x="15322" y="4175"/>
                  <a:pt x="15323" y="4047"/>
                  <a:pt x="15331" y="3914"/>
                </a:cubicBezTo>
                <a:cubicBezTo>
                  <a:pt x="15341" y="3739"/>
                  <a:pt x="15341" y="3661"/>
                  <a:pt x="15328" y="3629"/>
                </a:cubicBezTo>
                <a:cubicBezTo>
                  <a:pt x="15304" y="3571"/>
                  <a:pt x="15305" y="3406"/>
                  <a:pt x="15329" y="3347"/>
                </a:cubicBezTo>
                <a:cubicBezTo>
                  <a:pt x="15344" y="3310"/>
                  <a:pt x="15344" y="3289"/>
                  <a:pt x="15330" y="3255"/>
                </a:cubicBezTo>
                <a:cubicBezTo>
                  <a:pt x="15317" y="3222"/>
                  <a:pt x="15317" y="3204"/>
                  <a:pt x="15330" y="3184"/>
                </a:cubicBezTo>
                <a:cubicBezTo>
                  <a:pt x="15342" y="3164"/>
                  <a:pt x="15342" y="3150"/>
                  <a:pt x="15329" y="3129"/>
                </a:cubicBezTo>
                <a:cubicBezTo>
                  <a:pt x="15315" y="3108"/>
                  <a:pt x="15315" y="3093"/>
                  <a:pt x="15328" y="3068"/>
                </a:cubicBezTo>
                <a:cubicBezTo>
                  <a:pt x="15341" y="3044"/>
                  <a:pt x="15341" y="3029"/>
                  <a:pt x="15328" y="3008"/>
                </a:cubicBezTo>
                <a:cubicBezTo>
                  <a:pt x="15305" y="2974"/>
                  <a:pt x="15303" y="2431"/>
                  <a:pt x="15325" y="2409"/>
                </a:cubicBezTo>
                <a:cubicBezTo>
                  <a:pt x="15334" y="2401"/>
                  <a:pt x="15341" y="2291"/>
                  <a:pt x="15341" y="2160"/>
                </a:cubicBezTo>
                <a:cubicBezTo>
                  <a:pt x="15341" y="2029"/>
                  <a:pt x="15334" y="1919"/>
                  <a:pt x="15325" y="1911"/>
                </a:cubicBezTo>
                <a:cubicBezTo>
                  <a:pt x="15305" y="1892"/>
                  <a:pt x="15305" y="1740"/>
                  <a:pt x="15325" y="1721"/>
                </a:cubicBezTo>
                <a:cubicBezTo>
                  <a:pt x="15334" y="1713"/>
                  <a:pt x="15341" y="1681"/>
                  <a:pt x="15341" y="1650"/>
                </a:cubicBezTo>
                <a:cubicBezTo>
                  <a:pt x="15341" y="1619"/>
                  <a:pt x="15334" y="1586"/>
                  <a:pt x="15325" y="1578"/>
                </a:cubicBezTo>
                <a:cubicBezTo>
                  <a:pt x="15316" y="1569"/>
                  <a:pt x="15310" y="1405"/>
                  <a:pt x="15310" y="1165"/>
                </a:cubicBezTo>
                <a:cubicBezTo>
                  <a:pt x="15310" y="834"/>
                  <a:pt x="15306" y="760"/>
                  <a:pt x="15286" y="735"/>
                </a:cubicBezTo>
                <a:cubicBezTo>
                  <a:pt x="15273" y="718"/>
                  <a:pt x="15265" y="687"/>
                  <a:pt x="15267" y="667"/>
                </a:cubicBezTo>
                <a:cubicBezTo>
                  <a:pt x="15272" y="625"/>
                  <a:pt x="15187" y="499"/>
                  <a:pt x="15154" y="498"/>
                </a:cubicBezTo>
                <a:cubicBezTo>
                  <a:pt x="15142" y="498"/>
                  <a:pt x="15115" y="477"/>
                  <a:pt x="15094" y="451"/>
                </a:cubicBezTo>
                <a:cubicBezTo>
                  <a:pt x="15053" y="402"/>
                  <a:pt x="14979" y="388"/>
                  <a:pt x="14964" y="427"/>
                </a:cubicBezTo>
                <a:cubicBezTo>
                  <a:pt x="14952" y="456"/>
                  <a:pt x="14868" y="459"/>
                  <a:pt x="14857" y="431"/>
                </a:cubicBezTo>
                <a:cubicBezTo>
                  <a:pt x="14852" y="420"/>
                  <a:pt x="14828" y="413"/>
                  <a:pt x="14802" y="415"/>
                </a:cubicBezTo>
                <a:cubicBezTo>
                  <a:pt x="14776" y="417"/>
                  <a:pt x="14750" y="410"/>
                  <a:pt x="14746" y="399"/>
                </a:cubicBezTo>
                <a:cubicBezTo>
                  <a:pt x="14741" y="387"/>
                  <a:pt x="14730" y="386"/>
                  <a:pt x="14719" y="399"/>
                </a:cubicBezTo>
                <a:cubicBezTo>
                  <a:pt x="14694" y="429"/>
                  <a:pt x="14573" y="455"/>
                  <a:pt x="14551" y="435"/>
                </a:cubicBezTo>
                <a:cubicBezTo>
                  <a:pt x="14541" y="425"/>
                  <a:pt x="14510" y="421"/>
                  <a:pt x="14481" y="425"/>
                </a:cubicBezTo>
                <a:cubicBezTo>
                  <a:pt x="14453" y="428"/>
                  <a:pt x="14420" y="418"/>
                  <a:pt x="14408" y="402"/>
                </a:cubicBezTo>
                <a:cubicBezTo>
                  <a:pt x="14391" y="380"/>
                  <a:pt x="14380" y="381"/>
                  <a:pt x="14360" y="407"/>
                </a:cubicBezTo>
                <a:cubicBezTo>
                  <a:pt x="14341" y="431"/>
                  <a:pt x="14268" y="439"/>
                  <a:pt x="14064" y="442"/>
                </a:cubicBezTo>
                <a:cubicBezTo>
                  <a:pt x="13915" y="443"/>
                  <a:pt x="13779" y="438"/>
                  <a:pt x="13762" y="428"/>
                </a:cubicBezTo>
                <a:cubicBezTo>
                  <a:pt x="13745" y="418"/>
                  <a:pt x="13712" y="421"/>
                  <a:pt x="13688" y="434"/>
                </a:cubicBezTo>
                <a:cubicBezTo>
                  <a:pt x="13658" y="450"/>
                  <a:pt x="13639" y="449"/>
                  <a:pt x="13627" y="431"/>
                </a:cubicBezTo>
                <a:cubicBezTo>
                  <a:pt x="13615" y="412"/>
                  <a:pt x="13604" y="412"/>
                  <a:pt x="13591" y="430"/>
                </a:cubicBezTo>
                <a:cubicBezTo>
                  <a:pt x="13577" y="447"/>
                  <a:pt x="13562" y="446"/>
                  <a:pt x="13540" y="428"/>
                </a:cubicBezTo>
                <a:cubicBezTo>
                  <a:pt x="13522" y="413"/>
                  <a:pt x="13499" y="410"/>
                  <a:pt x="13488" y="420"/>
                </a:cubicBezTo>
                <a:cubicBezTo>
                  <a:pt x="13462" y="446"/>
                  <a:pt x="13339" y="450"/>
                  <a:pt x="13330" y="425"/>
                </a:cubicBezTo>
                <a:cubicBezTo>
                  <a:pt x="13325" y="414"/>
                  <a:pt x="13302" y="411"/>
                  <a:pt x="13278" y="419"/>
                </a:cubicBezTo>
                <a:cubicBezTo>
                  <a:pt x="13254" y="426"/>
                  <a:pt x="13221" y="421"/>
                  <a:pt x="13204" y="407"/>
                </a:cubicBezTo>
                <a:cubicBezTo>
                  <a:pt x="13179" y="387"/>
                  <a:pt x="13168" y="389"/>
                  <a:pt x="13152" y="418"/>
                </a:cubicBezTo>
                <a:cubicBezTo>
                  <a:pt x="13131" y="458"/>
                  <a:pt x="13040" y="446"/>
                  <a:pt x="13003" y="398"/>
                </a:cubicBezTo>
                <a:cubicBezTo>
                  <a:pt x="12989" y="380"/>
                  <a:pt x="12976" y="384"/>
                  <a:pt x="12955" y="413"/>
                </a:cubicBezTo>
                <a:cubicBezTo>
                  <a:pt x="12933" y="444"/>
                  <a:pt x="12918" y="448"/>
                  <a:pt x="12885" y="428"/>
                </a:cubicBezTo>
                <a:cubicBezTo>
                  <a:pt x="12862" y="414"/>
                  <a:pt x="12837" y="409"/>
                  <a:pt x="12830" y="416"/>
                </a:cubicBezTo>
                <a:cubicBezTo>
                  <a:pt x="12823" y="423"/>
                  <a:pt x="12812" y="417"/>
                  <a:pt x="12807" y="404"/>
                </a:cubicBezTo>
                <a:cubicBezTo>
                  <a:pt x="12792" y="366"/>
                  <a:pt x="12742" y="375"/>
                  <a:pt x="12731" y="418"/>
                </a:cubicBezTo>
                <a:cubicBezTo>
                  <a:pt x="12726" y="441"/>
                  <a:pt x="12713" y="450"/>
                  <a:pt x="12697" y="441"/>
                </a:cubicBezTo>
                <a:cubicBezTo>
                  <a:pt x="12683" y="433"/>
                  <a:pt x="12615" y="425"/>
                  <a:pt x="12547" y="425"/>
                </a:cubicBezTo>
                <a:cubicBezTo>
                  <a:pt x="12479" y="424"/>
                  <a:pt x="12416" y="417"/>
                  <a:pt x="12407" y="408"/>
                </a:cubicBezTo>
                <a:cubicBezTo>
                  <a:pt x="12398" y="400"/>
                  <a:pt x="12382" y="391"/>
                  <a:pt x="12371" y="389"/>
                </a:cubicBezTo>
                <a:cubicBezTo>
                  <a:pt x="12360" y="386"/>
                  <a:pt x="12332" y="365"/>
                  <a:pt x="12309" y="341"/>
                </a:cubicBezTo>
                <a:cubicBezTo>
                  <a:pt x="12252" y="283"/>
                  <a:pt x="12237" y="278"/>
                  <a:pt x="12115" y="281"/>
                </a:cubicBezTo>
                <a:cubicBezTo>
                  <a:pt x="12046" y="282"/>
                  <a:pt x="11999" y="272"/>
                  <a:pt x="11984" y="252"/>
                </a:cubicBezTo>
                <a:cubicBezTo>
                  <a:pt x="11957" y="216"/>
                  <a:pt x="11557" y="204"/>
                  <a:pt x="11529" y="238"/>
                </a:cubicBezTo>
                <a:cubicBezTo>
                  <a:pt x="11520" y="248"/>
                  <a:pt x="11486" y="253"/>
                  <a:pt x="11452" y="250"/>
                </a:cubicBezTo>
                <a:cubicBezTo>
                  <a:pt x="11418" y="247"/>
                  <a:pt x="11382" y="255"/>
                  <a:pt x="11371" y="267"/>
                </a:cubicBezTo>
                <a:cubicBezTo>
                  <a:pt x="11361" y="279"/>
                  <a:pt x="11344" y="280"/>
                  <a:pt x="11333" y="270"/>
                </a:cubicBezTo>
                <a:cubicBezTo>
                  <a:pt x="11322" y="259"/>
                  <a:pt x="11301" y="253"/>
                  <a:pt x="11287" y="257"/>
                </a:cubicBezTo>
                <a:cubicBezTo>
                  <a:pt x="11273" y="260"/>
                  <a:pt x="11243" y="247"/>
                  <a:pt x="11222" y="225"/>
                </a:cubicBezTo>
                <a:cubicBezTo>
                  <a:pt x="11201" y="204"/>
                  <a:pt x="11178" y="192"/>
                  <a:pt x="11170" y="199"/>
                </a:cubicBezTo>
                <a:close/>
                <a:moveTo>
                  <a:pt x="2479" y="380"/>
                </a:moveTo>
                <a:cubicBezTo>
                  <a:pt x="2471" y="380"/>
                  <a:pt x="2464" y="396"/>
                  <a:pt x="2464" y="415"/>
                </a:cubicBezTo>
                <a:cubicBezTo>
                  <a:pt x="2464" y="435"/>
                  <a:pt x="2467" y="451"/>
                  <a:pt x="2470" y="451"/>
                </a:cubicBezTo>
                <a:cubicBezTo>
                  <a:pt x="2474" y="451"/>
                  <a:pt x="2480" y="435"/>
                  <a:pt x="2485" y="415"/>
                </a:cubicBezTo>
                <a:cubicBezTo>
                  <a:pt x="2490" y="396"/>
                  <a:pt x="2487" y="380"/>
                  <a:pt x="2479" y="38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9" name="Shape 289"/>
          <p:cNvSpPr/>
          <p:nvPr/>
        </p:nvSpPr>
        <p:spPr>
          <a:xfrm>
            <a:off x="190272" y="13024783"/>
            <a:ext cx="5015797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dirty="0"/>
              <a:t>From ifixit.com teardown</a:t>
            </a:r>
          </a:p>
        </p:txBody>
      </p:sp>
      <p:sp>
        <p:nvSpPr>
          <p:cNvPr id="290" name="Shape 290"/>
          <p:cNvSpPr/>
          <p:nvPr/>
        </p:nvSpPr>
        <p:spPr>
          <a:xfrm>
            <a:off x="14318893" y="1597767"/>
            <a:ext cx="3287760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2400" dirty="0"/>
              <a:t>AMD Radeon HD GPU</a:t>
            </a:r>
          </a:p>
        </p:txBody>
      </p:sp>
      <p:sp>
        <p:nvSpPr>
          <p:cNvPr id="291" name="Shape 291"/>
          <p:cNvSpPr/>
          <p:nvPr/>
        </p:nvSpPr>
        <p:spPr>
          <a:xfrm flipV="1">
            <a:off x="10539587" y="1832894"/>
            <a:ext cx="3607911" cy="2407339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92" name="Shape 292"/>
          <p:cNvSpPr/>
          <p:nvPr/>
        </p:nvSpPr>
        <p:spPr>
          <a:xfrm>
            <a:off x="13607429" y="4041236"/>
            <a:ext cx="4260188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400"/>
              <a:t>Quad-core Intel Core i7 CPU</a:t>
            </a:r>
          </a:p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400"/>
              <a:t>(contains integrated GPU)</a:t>
            </a:r>
          </a:p>
        </p:txBody>
      </p:sp>
      <p:sp>
        <p:nvSpPr>
          <p:cNvPr id="293" name="Shape 293"/>
          <p:cNvSpPr/>
          <p:nvPr/>
        </p:nvSpPr>
        <p:spPr>
          <a:xfrm flipV="1">
            <a:off x="10567264" y="4226182"/>
            <a:ext cx="2996606" cy="2616239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Mobile heterogeneous processors</a:t>
            </a:r>
          </a:p>
        </p:txBody>
      </p:sp>
      <p:sp>
        <p:nvSpPr>
          <p:cNvPr id="298" name="Shape 298"/>
          <p:cNvSpPr/>
          <p:nvPr/>
        </p:nvSpPr>
        <p:spPr>
          <a:xfrm>
            <a:off x="9849092" y="10378464"/>
            <a:ext cx="5209218" cy="2072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Apple A9</a:t>
            </a:r>
            <a:r>
              <a:rPr lang="en-US" dirty="0"/>
              <a:t> (2015)</a:t>
            </a:r>
          </a:p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lang="en-US" dirty="0"/>
              <a:t>&gt; 2 B transistors</a:t>
            </a:r>
            <a:endParaRPr dirty="0"/>
          </a:p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Dual Core 64 bit CPU</a:t>
            </a:r>
          </a:p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GPU PowerVR GT6700 (6 “core”) GPU</a:t>
            </a:r>
          </a:p>
        </p:txBody>
      </p:sp>
      <p:sp>
        <p:nvSpPr>
          <p:cNvPr id="299" name="Shape 299"/>
          <p:cNvSpPr/>
          <p:nvPr/>
        </p:nvSpPr>
        <p:spPr>
          <a:xfrm>
            <a:off x="907632" y="10378464"/>
            <a:ext cx="8117607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400" dirty="0"/>
              <a:t>NVIDIA </a:t>
            </a:r>
            <a:r>
              <a:rPr sz="2400" dirty="0" err="1"/>
              <a:t>Tegra</a:t>
            </a:r>
            <a:r>
              <a:rPr sz="2400" dirty="0"/>
              <a:t> X1</a:t>
            </a:r>
          </a:p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400" dirty="0"/>
              <a:t>Four ARM Cortex A57 CPU cores for applications</a:t>
            </a:r>
          </a:p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400" dirty="0"/>
              <a:t>Four low performance (low power) ARM A53 CPU cores</a:t>
            </a:r>
          </a:p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400" dirty="0"/>
              <a:t>One Maxwell SMM (256 “CUDA” cores)</a:t>
            </a:r>
          </a:p>
        </p:txBody>
      </p:sp>
      <p:sp>
        <p:nvSpPr>
          <p:cNvPr id="300" name="Shape 300"/>
          <p:cNvSpPr/>
          <p:nvPr/>
        </p:nvSpPr>
        <p:spPr>
          <a:xfrm>
            <a:off x="430669" y="12813403"/>
            <a:ext cx="8949487" cy="731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A9 image credit Chipworks, obtained from</a:t>
            </a:r>
          </a:p>
          <a:p>
            <a:pPr algn="l">
              <a:defRPr sz="2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u="sng">
                <a:hlinkClick r:id="rId3"/>
              </a:rPr>
              <a:t>http://www.anandtech.com/show/9686/the-apple-iphone-6s-and-iphone-6s-plus-review/3</a:t>
            </a:r>
          </a:p>
        </p:txBody>
      </p:sp>
      <p:pic>
        <p:nvPicPr>
          <p:cNvPr id="301" name="Screen Shot 2016-01-09 at 10.44.57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249" y="1870981"/>
            <a:ext cx="8015127" cy="8281804"/>
          </a:xfrm>
          <a:prstGeom prst="rect">
            <a:avLst/>
          </a:prstGeom>
          <a:ln w="12700">
            <a:miter lim="400000"/>
          </a:ln>
          <a:effectLst>
            <a:outerShdw blurRad="88900" dist="50800" dir="2460000" rotWithShape="0">
              <a:srgbClr val="000000">
                <a:alpha val="25000"/>
              </a:srgbClr>
            </a:outerShdw>
          </a:effectLst>
        </p:spPr>
      </p:pic>
      <p:sp>
        <p:nvSpPr>
          <p:cNvPr id="302" name="Shape 302"/>
          <p:cNvSpPr/>
          <p:nvPr/>
        </p:nvSpPr>
        <p:spPr>
          <a:xfrm flipH="1" flipV="1">
            <a:off x="4517641" y="6060476"/>
            <a:ext cx="1" cy="4660135"/>
          </a:xfrm>
          <a:prstGeom prst="line">
            <a:avLst/>
          </a:prstGeom>
          <a:ln w="50800">
            <a:solidFill>
              <a:srgbClr val="FDC600"/>
            </a:solidFill>
            <a:miter lim="400000"/>
            <a:tailEnd type="triangle"/>
          </a:ln>
          <a:effectLst>
            <a:outerShdw blurRad="38100" dist="38100" dir="246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03" name="Shape 303"/>
          <p:cNvSpPr/>
          <p:nvPr/>
        </p:nvSpPr>
        <p:spPr>
          <a:xfrm flipH="1" flipV="1">
            <a:off x="5943788" y="4478278"/>
            <a:ext cx="2225143" cy="6558399"/>
          </a:xfrm>
          <a:prstGeom prst="line">
            <a:avLst/>
          </a:prstGeom>
          <a:ln w="50800">
            <a:solidFill>
              <a:srgbClr val="FDC600"/>
            </a:solidFill>
            <a:miter lim="400000"/>
            <a:tailEnd type="triangle"/>
          </a:ln>
          <a:effectLst>
            <a:outerShdw blurRad="38100" dist="38100" dir="246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04" name="Shape 304"/>
          <p:cNvSpPr/>
          <p:nvPr/>
        </p:nvSpPr>
        <p:spPr>
          <a:xfrm>
            <a:off x="456589" y="5577542"/>
            <a:ext cx="2364401" cy="61899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092" y="21600"/>
                </a:move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</a:path>
            </a:pathLst>
          </a:custGeom>
          <a:ln w="50800">
            <a:solidFill>
              <a:srgbClr val="FDC600"/>
            </a:solidFill>
            <a:miter lim="400000"/>
            <a:tailEnd type="triangle"/>
          </a:ln>
          <a:effectLst>
            <a:outerShdw blurRad="38100" dist="38100" dir="246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05" name="Shape 305"/>
          <p:cNvSpPr/>
          <p:nvPr/>
        </p:nvSpPr>
        <p:spPr>
          <a:xfrm>
            <a:off x="6688667" y="5577542"/>
            <a:ext cx="2060006" cy="61899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12464" y="25"/>
                </a:lnTo>
              </a:path>
            </a:pathLst>
          </a:custGeom>
          <a:ln w="50800">
            <a:solidFill>
              <a:srgbClr val="FDC600"/>
            </a:solidFill>
            <a:miter lim="400000"/>
            <a:tailEnd type="triangle"/>
          </a:ln>
          <a:effectLst>
            <a:outerShdw blurRad="38100" dist="38100" dir="246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306" name="pasted-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2706" y="1818290"/>
            <a:ext cx="6884398" cy="83871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Smartphone Processor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3820" y="1054438"/>
            <a:ext cx="9164180" cy="10350500"/>
          </a:xfrm>
        </p:spPr>
        <p:txBody>
          <a:bodyPr/>
          <a:lstStyle/>
          <a:p>
            <a:r>
              <a:rPr lang="en-US" dirty="0"/>
              <a:t>Apple A12, 2018</a:t>
            </a:r>
          </a:p>
          <a:p>
            <a:pPr lvl="1"/>
            <a:r>
              <a:rPr lang="en-US" sz="4000" dirty="0"/>
              <a:t>6.9 billion transistors</a:t>
            </a:r>
          </a:p>
          <a:p>
            <a:r>
              <a:rPr lang="en-US" dirty="0"/>
              <a:t>Processors</a:t>
            </a:r>
          </a:p>
          <a:p>
            <a:pPr lvl="1"/>
            <a:r>
              <a:rPr lang="en-US" sz="4000" dirty="0"/>
              <a:t>2 high-power CPUs</a:t>
            </a:r>
          </a:p>
          <a:p>
            <a:pPr lvl="2"/>
            <a:r>
              <a:rPr lang="en-US" sz="4000" dirty="0"/>
              <a:t>7-wide issue</a:t>
            </a:r>
          </a:p>
          <a:p>
            <a:pPr lvl="1"/>
            <a:r>
              <a:rPr lang="en-US" sz="4000" dirty="0"/>
              <a:t>4 low-power CPUs</a:t>
            </a:r>
          </a:p>
          <a:p>
            <a:pPr lvl="2"/>
            <a:r>
              <a:rPr lang="en-US" sz="4000" dirty="0"/>
              <a:t>3-wide issue</a:t>
            </a:r>
          </a:p>
          <a:p>
            <a:pPr lvl="1"/>
            <a:r>
              <a:rPr lang="en-US" sz="4000" dirty="0"/>
              <a:t>4-core GPU</a:t>
            </a:r>
          </a:p>
          <a:p>
            <a:pPr lvl="1"/>
            <a:r>
              <a:rPr lang="en-US" sz="4000" dirty="0"/>
              <a:t>Neural engine </a:t>
            </a:r>
          </a:p>
          <a:p>
            <a:pPr lvl="2"/>
            <a:r>
              <a:rPr lang="en-US" sz="4000" dirty="0"/>
              <a:t>for deep neural network evaluation</a:t>
            </a:r>
          </a:p>
          <a:p>
            <a:r>
              <a:rPr lang="en-US" dirty="0"/>
              <a:t>Specialized hardware</a:t>
            </a:r>
          </a:p>
          <a:p>
            <a:pPr lvl="1"/>
            <a:r>
              <a:rPr lang="en-US" sz="4000" dirty="0"/>
              <a:t>Video encode/decode</a:t>
            </a:r>
          </a:p>
          <a:p>
            <a:pPr lvl="1"/>
            <a:r>
              <a:rPr lang="en-US" sz="4000" dirty="0"/>
              <a:t>GPS</a:t>
            </a:r>
          </a:p>
          <a:p>
            <a:pPr lvl="1"/>
            <a:r>
              <a:rPr lang="en-US" sz="4000" dirty="0"/>
              <a:t>Encryption/Decryption</a:t>
            </a:r>
          </a:p>
          <a:p>
            <a:pPr lvl="1"/>
            <a:r>
              <a:rPr lang="en-US" sz="4000" dirty="0"/>
              <a:t>...</a:t>
            </a:r>
          </a:p>
        </p:txBody>
      </p:sp>
      <p:pic>
        <p:nvPicPr>
          <p:cNvPr id="4" name="Picture 2" descr="Apple's A12 chip has 70% more transistors per square mm than the A11 chip">
            <a:extLst>
              <a:ext uri="{FF2B5EF4-FFF2-40B4-BE49-F238E27FC236}">
                <a16:creationId xmlns:a16="http://schemas.microsoft.com/office/drawing/2014/main" id="{16023581-FE1B-214D-8189-409844AB6C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6" t="1348" r="12329" b="1857"/>
          <a:stretch/>
        </p:blipFill>
        <p:spPr bwMode="auto">
          <a:xfrm>
            <a:off x="611077" y="2263905"/>
            <a:ext cx="8258355" cy="70953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225770" y="9618046"/>
            <a:ext cx="8789405" cy="3894947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marL="800100" marR="0" indent="-800100" algn="l" defTabSz="825500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Pct val="120000"/>
              <a:buFont typeface="Lucida Grande"/>
              <a:buChar char="▪"/>
              <a:tabLst/>
              <a:defRPr sz="5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Myriad Pro Cond" panose="020B0506030403020204" pitchFamily="34" charset="0"/>
                <a:ea typeface="+mn-ea"/>
                <a:cs typeface="+mn-cs"/>
                <a:sym typeface="Myriad Pro Condensed"/>
              </a:defRPr>
            </a:lvl1pPr>
            <a:lvl2pPr marL="1435100" marR="0" indent="-635000" algn="l" defTabSz="825500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Pct val="130000"/>
              <a:buFontTx/>
              <a:buChar char="-"/>
              <a:tabLst/>
              <a:defRPr sz="5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Myriad Pro Cond" panose="020B0506030403020204" pitchFamily="34" charset="0"/>
                <a:ea typeface="+mn-ea"/>
                <a:cs typeface="+mn-cs"/>
                <a:sym typeface="Myriad Pro Condensed"/>
              </a:defRPr>
            </a:lvl2pPr>
            <a:lvl3pPr marL="2108200" marR="0" indent="-635000" algn="l" defTabSz="825500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Pct val="130000"/>
              <a:buFontTx/>
              <a:buChar char="-"/>
              <a:tabLst/>
              <a:defRPr sz="5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Myriad Pro Cond" panose="020B0506030403020204" pitchFamily="34" charset="0"/>
                <a:ea typeface="+mn-ea"/>
                <a:cs typeface="+mn-cs"/>
                <a:sym typeface="Myriad Pro Condensed"/>
              </a:defRPr>
            </a:lvl3pPr>
            <a:lvl4pPr marL="2768600" marR="0" indent="-635000" algn="l" defTabSz="825500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Pct val="130000"/>
              <a:buFontTx/>
              <a:buChar char="-"/>
              <a:tabLst/>
              <a:defRPr sz="5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Myriad Pro Cond" panose="020B0506030403020204" pitchFamily="34" charset="0"/>
                <a:ea typeface="+mn-ea"/>
                <a:cs typeface="+mn-cs"/>
                <a:sym typeface="Myriad Pro Condensed"/>
              </a:defRPr>
            </a:lvl4pPr>
            <a:lvl5pPr marL="3441700" marR="0" indent="-635000" algn="l" defTabSz="825500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Pct val="130000"/>
              <a:buFontTx/>
              <a:buChar char="-"/>
              <a:tabLst/>
              <a:defRPr sz="5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Myriad Pro Cond" panose="020B0506030403020204" pitchFamily="34" charset="0"/>
                <a:ea typeface="+mn-ea"/>
                <a:cs typeface="+mn-cs"/>
                <a:sym typeface="Myriad Pro Condensed"/>
              </a:defRPr>
            </a:lvl5pPr>
            <a:lvl6pPr marL="4114800" marR="0" indent="-635000" algn="l" defTabSz="825500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Pct val="130000"/>
              <a:buFont typeface="Lucida Grande"/>
              <a:buChar char="▪"/>
              <a:tabLst/>
              <a:defRPr sz="5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yriad Pro Condensed"/>
              </a:defRPr>
            </a:lvl6pPr>
            <a:lvl7pPr marL="4787900" marR="0" indent="-635000" algn="l" defTabSz="825500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Pct val="130000"/>
              <a:buFont typeface="Lucida Grande"/>
              <a:buChar char="▪"/>
              <a:tabLst/>
              <a:defRPr sz="5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yriad Pro Condensed"/>
              </a:defRPr>
            </a:lvl7pPr>
            <a:lvl8pPr marL="5461000" marR="0" indent="-635000" algn="l" defTabSz="825500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Pct val="130000"/>
              <a:buFont typeface="Lucida Grande"/>
              <a:buChar char="▪"/>
              <a:tabLst/>
              <a:defRPr sz="5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yriad Pro Condensed"/>
              </a:defRPr>
            </a:lvl8pPr>
            <a:lvl9pPr marL="6134100" marR="0" indent="-635000" algn="l" defTabSz="825500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Pct val="130000"/>
              <a:buFont typeface="Lucida Grande"/>
              <a:buChar char="▪"/>
              <a:tabLst/>
              <a:defRPr sz="5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yriad Pro Condensed"/>
              </a:defRPr>
            </a:lvl9pPr>
          </a:lstStyle>
          <a:p>
            <a:r>
              <a:rPr lang="en-US" sz="3200" dirty="0"/>
              <a:t>Neural Engine</a:t>
            </a:r>
          </a:p>
          <a:p>
            <a:pPr lvl="1"/>
            <a:r>
              <a:rPr lang="en-US" sz="3200" dirty="0"/>
              <a:t>Fixed sequence of arithmetic operations</a:t>
            </a:r>
          </a:p>
          <a:p>
            <a:pPr lvl="1"/>
            <a:r>
              <a:rPr lang="en-US" sz="3200" dirty="0"/>
              <a:t>8-bit FP</a:t>
            </a:r>
          </a:p>
          <a:p>
            <a:pPr lvl="1"/>
            <a:r>
              <a:rPr lang="en-US" sz="3200" dirty="0"/>
              <a:t>8-wide parallelism</a:t>
            </a:r>
          </a:p>
          <a:p>
            <a:pPr lvl="1"/>
            <a:r>
              <a:rPr lang="en-US" sz="3200" dirty="0"/>
              <a:t>5 x 10</a:t>
            </a:r>
            <a:r>
              <a:rPr lang="en-US" sz="3200" baseline="30000" dirty="0"/>
              <a:t>12</a:t>
            </a:r>
            <a:r>
              <a:rPr lang="en-US" sz="3200" dirty="0"/>
              <a:t> ops/second</a:t>
            </a:r>
          </a:p>
        </p:txBody>
      </p:sp>
    </p:spTree>
    <p:extLst>
      <p:ext uri="{BB962C8B-B14F-4D97-AF65-F5344CB8AC3E}">
        <p14:creationId xmlns:p14="http://schemas.microsoft.com/office/powerpoint/2010/main" val="427533843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 noGrp="1"/>
          </p:cNvSpPr>
          <p:nvPr>
            <p:ph type="title"/>
          </p:nvPr>
        </p:nvSpPr>
        <p:spPr>
          <a:xfrm>
            <a:off x="838200" y="393700"/>
            <a:ext cx="17077371" cy="1491848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rPr sz="6000" dirty="0"/>
              <a:t>Supercomputers use heterogeneous processing</a:t>
            </a:r>
          </a:p>
        </p:txBody>
      </p:sp>
      <p:sp>
        <p:nvSpPr>
          <p:cNvPr id="311" name="Shape 311"/>
          <p:cNvSpPr>
            <a:spLocks noGrp="1"/>
          </p:cNvSpPr>
          <p:nvPr>
            <p:ph type="body" idx="1"/>
          </p:nvPr>
        </p:nvSpPr>
        <p:spPr>
          <a:xfrm>
            <a:off x="889379" y="1657350"/>
            <a:ext cx="16154401" cy="4969698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</a:pPr>
            <a:r>
              <a:rPr sz="3600" dirty="0"/>
              <a:t>Los Alamos National Laboratory: Roadrunner</a:t>
            </a:r>
          </a:p>
          <a:p>
            <a:pPr marL="0" indent="0">
              <a:spcBef>
                <a:spcPts val="600"/>
              </a:spcBef>
              <a:buSzTx/>
              <a:buNone/>
              <a:defRPr sz="3600"/>
            </a:pPr>
            <a:r>
              <a:rPr sz="3200" dirty="0"/>
              <a:t>Fastest US supercomputer in 2008, first to break Petaflop barrier: 1.7 PFLOPS</a:t>
            </a:r>
          </a:p>
          <a:p>
            <a:pPr marL="0" indent="0">
              <a:spcBef>
                <a:spcPts val="600"/>
              </a:spcBef>
              <a:buSzTx/>
              <a:buNone/>
              <a:defRPr sz="3600"/>
            </a:pPr>
            <a:r>
              <a:rPr sz="3200" dirty="0"/>
              <a:t>Unique at the time due to use of two types of processing elements</a:t>
            </a:r>
          </a:p>
          <a:p>
            <a:pPr marL="0" indent="0">
              <a:spcBef>
                <a:spcPts val="600"/>
              </a:spcBef>
              <a:buSzTx/>
              <a:buNone/>
              <a:defRPr sz="3600"/>
            </a:pPr>
            <a:r>
              <a:rPr sz="3200" dirty="0"/>
              <a:t>(IBM’s Cell processor served as “accelerator” to achieve desired compute density)</a:t>
            </a:r>
          </a:p>
          <a:p>
            <a:pPr marL="812800" lvl="1" indent="-406400">
              <a:spcBef>
                <a:spcPts val="600"/>
              </a:spcBef>
              <a:defRPr sz="3600"/>
            </a:pPr>
            <a:r>
              <a:rPr sz="3200" dirty="0"/>
              <a:t>6,480 AMD Opteron dual-core CPUs (12,960 cores)</a:t>
            </a:r>
          </a:p>
          <a:p>
            <a:pPr marL="812800" lvl="1" indent="-406400">
              <a:spcBef>
                <a:spcPts val="600"/>
              </a:spcBef>
              <a:defRPr sz="3600"/>
            </a:pPr>
            <a:r>
              <a:rPr sz="3200" dirty="0"/>
              <a:t>12,970 IBM Cell Processors (1 CPU + 8 accelerator cores per Cell = 116,640 cores)</a:t>
            </a:r>
          </a:p>
          <a:p>
            <a:pPr marL="812800" lvl="1" indent="-406400">
              <a:spcBef>
                <a:spcPts val="600"/>
              </a:spcBef>
              <a:defRPr sz="3600"/>
            </a:pPr>
            <a:r>
              <a:rPr sz="3200" dirty="0"/>
              <a:t>2.4 </a:t>
            </a:r>
            <a:r>
              <a:rPr sz="3200" dirty="0" err="1"/>
              <a:t>MWatt</a:t>
            </a:r>
            <a:r>
              <a:rPr sz="3200" dirty="0"/>
              <a:t> (about 2,400 average US homes)</a:t>
            </a:r>
          </a:p>
        </p:txBody>
      </p:sp>
      <p:pic>
        <p:nvPicPr>
          <p:cNvPr id="312" name="roadrunner_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500" y="6428954"/>
            <a:ext cx="12165261" cy="6727389"/>
          </a:xfrm>
          <a:prstGeom prst="rect">
            <a:avLst/>
          </a:prstGeom>
          <a:ln w="12700">
            <a:miter lim="400000"/>
          </a:ln>
          <a:effectLst>
            <a:outerShdw blurRad="63500" dist="63500" dir="27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GPU-accelerated supercomputing</a:t>
            </a:r>
          </a:p>
        </p:txBody>
      </p:sp>
      <p:sp>
        <p:nvSpPr>
          <p:cNvPr id="318" name="Shape 318"/>
          <p:cNvSpPr>
            <a:spLocks noGrp="1"/>
          </p:cNvSpPr>
          <p:nvPr>
            <p:ph type="body" idx="1"/>
          </p:nvPr>
        </p:nvSpPr>
        <p:spPr>
          <a:xfrm>
            <a:off x="838200" y="5706296"/>
            <a:ext cx="16154400" cy="6739704"/>
          </a:xfrm>
          <a:prstGeom prst="rect">
            <a:avLst/>
          </a:prstGeom>
        </p:spPr>
        <p:txBody>
          <a:bodyPr/>
          <a:lstStyle/>
          <a:p>
            <a:pPr marL="657225" indent="-657225">
              <a:spcBef>
                <a:spcPts val="0"/>
              </a:spcBef>
            </a:pPr>
            <a:r>
              <a:rPr lang="en-US" dirty="0"/>
              <a:t>Oak Ridge Summit</a:t>
            </a:r>
          </a:p>
          <a:p>
            <a:pPr marL="1292225" lvl="1" indent="-657225">
              <a:spcBef>
                <a:spcPts val="0"/>
              </a:spcBef>
            </a:pPr>
            <a:r>
              <a:rPr lang="en-US" dirty="0"/>
              <a:t>World’s most powerful computer</a:t>
            </a:r>
          </a:p>
          <a:p>
            <a:pPr marL="657225" indent="-657225">
              <a:spcBef>
                <a:spcPts val="0"/>
              </a:spcBef>
            </a:pPr>
            <a:r>
              <a:rPr lang="en-US" dirty="0"/>
              <a:t>Each Node</a:t>
            </a:r>
          </a:p>
          <a:p>
            <a:pPr marL="1292225" lvl="1" indent="-657225">
              <a:spcBef>
                <a:spcPts val="0"/>
              </a:spcBef>
            </a:pPr>
            <a:r>
              <a:rPr lang="en-US" dirty="0"/>
              <a:t>2 IBM 22-core POWER9 processors</a:t>
            </a:r>
          </a:p>
          <a:p>
            <a:pPr marL="1292225" lvl="1" indent="-657225">
              <a:spcBef>
                <a:spcPts val="0"/>
              </a:spcBef>
            </a:pPr>
            <a:r>
              <a:rPr lang="en-US" dirty="0"/>
              <a:t>6 </a:t>
            </a:r>
            <a:r>
              <a:rPr lang="en-US" dirty="0" err="1"/>
              <a:t>nVidia</a:t>
            </a:r>
            <a:r>
              <a:rPr lang="en-US" dirty="0"/>
              <a:t> Graphics Processing Units</a:t>
            </a:r>
          </a:p>
          <a:p>
            <a:pPr marL="1292225" lvl="1" indent="-657225">
              <a:spcBef>
                <a:spcPts val="0"/>
              </a:spcBef>
            </a:pPr>
            <a:r>
              <a:rPr lang="en-US" dirty="0"/>
              <a:t>608 GB DRAM</a:t>
            </a:r>
          </a:p>
          <a:p>
            <a:pPr marL="1292225" lvl="1" indent="-657225">
              <a:spcBef>
                <a:spcPts val="0"/>
              </a:spcBef>
            </a:pPr>
            <a:r>
              <a:rPr lang="en-US" dirty="0"/>
              <a:t>1600 GB Flash</a:t>
            </a:r>
          </a:p>
          <a:p>
            <a:pPr marL="657225" indent="-657225">
              <a:spcBef>
                <a:spcPts val="0"/>
              </a:spcBef>
            </a:pPr>
            <a:r>
              <a:rPr lang="en-US" dirty="0"/>
              <a:t>Overall</a:t>
            </a:r>
          </a:p>
          <a:p>
            <a:pPr marL="1292225" lvl="1" indent="-657225">
              <a:spcBef>
                <a:spcPts val="0"/>
              </a:spcBef>
            </a:pPr>
            <a:r>
              <a:rPr lang="en-US" dirty="0"/>
              <a:t>13MW water cooled</a:t>
            </a:r>
          </a:p>
          <a:p>
            <a:pPr marL="1292225" lvl="1" indent="-657225">
              <a:spcBef>
                <a:spcPts val="0"/>
              </a:spcBef>
            </a:pPr>
            <a:r>
              <a:rPr lang="en-US" dirty="0"/>
              <a:t>$325 M for two machines</a:t>
            </a:r>
          </a:p>
          <a:p>
            <a:pPr marL="657225" indent="-657225">
              <a:spcBef>
                <a:spcPts val="0"/>
              </a:spcBef>
            </a:pPr>
            <a:endParaRPr lang="en-US" dirty="0"/>
          </a:p>
          <a:p>
            <a:pPr marL="657225" indent="-657225">
              <a:spcBef>
                <a:spcPts val="0"/>
              </a:spcBef>
            </a:pPr>
            <a:endParaRPr dirty="0"/>
          </a:p>
        </p:txBody>
      </p:sp>
      <p:sp>
        <p:nvSpPr>
          <p:cNvPr id="319" name="Shape 319"/>
          <p:cNvSpPr/>
          <p:nvPr/>
        </p:nvSpPr>
        <p:spPr>
          <a:xfrm>
            <a:off x="927100" y="12872383"/>
            <a:ext cx="3086100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dirty="0"/>
              <a:t>* Source: NPR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BE3B48B-FD3B-0945-B67B-128AFF05CC42}"/>
              </a:ext>
            </a:extLst>
          </p:cNvPr>
          <p:cNvGrpSpPr/>
          <p:nvPr/>
        </p:nvGrpSpPr>
        <p:grpSpPr>
          <a:xfrm>
            <a:off x="7147931" y="2198140"/>
            <a:ext cx="8651007" cy="3376734"/>
            <a:chOff x="1061926" y="1062416"/>
            <a:chExt cx="6638622" cy="2571856"/>
          </a:xfrm>
        </p:grpSpPr>
        <p:grpSp>
          <p:nvGrpSpPr>
            <p:cNvPr id="7" name="Group 188">
              <a:extLst>
                <a:ext uri="{FF2B5EF4-FFF2-40B4-BE49-F238E27FC236}">
                  <a16:creationId xmlns:a16="http://schemas.microsoft.com/office/drawing/2014/main" id="{113C23B1-A1AA-5943-9748-057912756454}"/>
                </a:ext>
              </a:extLst>
            </p:cNvPr>
            <p:cNvGrpSpPr/>
            <p:nvPr/>
          </p:nvGrpSpPr>
          <p:grpSpPr>
            <a:xfrm>
              <a:off x="1061926" y="1062416"/>
              <a:ext cx="6638622" cy="392844"/>
              <a:chOff x="0" y="-1"/>
              <a:chExt cx="6629400" cy="392115"/>
            </a:xfrm>
          </p:grpSpPr>
          <p:sp>
            <p:nvSpPr>
              <p:cNvPr id="105" name="Shape 186">
                <a:extLst>
                  <a:ext uri="{FF2B5EF4-FFF2-40B4-BE49-F238E27FC236}">
                    <a16:creationId xmlns:a16="http://schemas.microsoft.com/office/drawing/2014/main" id="{F4619BEB-9375-244C-A44A-9200C10BF22A}"/>
                  </a:ext>
                </a:extLst>
              </p:cNvPr>
              <p:cNvSpPr/>
              <p:nvPr/>
            </p:nvSpPr>
            <p:spPr>
              <a:xfrm>
                <a:off x="0" y="-1"/>
                <a:ext cx="6629400" cy="392115"/>
              </a:xfrm>
              <a:prstGeom prst="rect">
                <a:avLst/>
              </a:prstGeom>
              <a:solidFill>
                <a:srgbClr val="ADADFF"/>
              </a:solidFill>
              <a:ln w="19050" cap="flat">
                <a:solidFill>
                  <a:srgbClr val="0033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endParaRPr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Shape 187">
                <a:extLst>
                  <a:ext uri="{FF2B5EF4-FFF2-40B4-BE49-F238E27FC236}">
                    <a16:creationId xmlns:a16="http://schemas.microsoft.com/office/drawing/2014/main" id="{73A18DAC-0074-2343-A4C8-1D980DA1BD3B}"/>
                  </a:ext>
                </a:extLst>
              </p:cNvPr>
              <p:cNvSpPr/>
              <p:nvPr/>
            </p:nvSpPr>
            <p:spPr>
              <a:xfrm>
                <a:off x="2781819" y="67369"/>
                <a:ext cx="1065763" cy="2573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16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>
                    <a:latin typeface="Arial" panose="020B0604020202020204" pitchFamily="34" charset="0"/>
                    <a:cs typeface="Arial" panose="020B0604020202020204" pitchFamily="34" charset="0"/>
                  </a:rPr>
                  <a:t>Local Network</a:t>
                </a:r>
              </a:p>
            </p:txBody>
          </p:sp>
        </p:grpSp>
        <p:sp>
          <p:nvSpPr>
            <p:cNvPr id="8" name="Shape 189">
              <a:extLst>
                <a:ext uri="{FF2B5EF4-FFF2-40B4-BE49-F238E27FC236}">
                  <a16:creationId xmlns:a16="http://schemas.microsoft.com/office/drawing/2014/main" id="{309ACB12-A408-E648-BF6C-A001E787F7A6}"/>
                </a:ext>
              </a:extLst>
            </p:cNvPr>
            <p:cNvSpPr/>
            <p:nvPr/>
          </p:nvSpPr>
          <p:spPr>
            <a:xfrm flipH="1">
              <a:off x="1748679" y="1444124"/>
              <a:ext cx="1" cy="316499"/>
            </a:xfrm>
            <a:prstGeom prst="line">
              <a:avLst/>
            </a:prstGeom>
            <a:noFill/>
            <a:ln w="38100" cap="flat">
              <a:solidFill>
                <a:srgbClr val="0033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Shape 190">
              <a:extLst>
                <a:ext uri="{FF2B5EF4-FFF2-40B4-BE49-F238E27FC236}">
                  <a16:creationId xmlns:a16="http://schemas.microsoft.com/office/drawing/2014/main" id="{6B32866D-FF42-A94D-A2A2-954DEF746538}"/>
                </a:ext>
              </a:extLst>
            </p:cNvPr>
            <p:cNvSpPr/>
            <p:nvPr/>
          </p:nvSpPr>
          <p:spPr>
            <a:xfrm>
              <a:off x="1061926" y="1749490"/>
              <a:ext cx="1449814" cy="1526829"/>
            </a:xfrm>
            <a:prstGeom prst="rect">
              <a:avLst/>
            </a:prstGeom>
            <a:solidFill>
              <a:srgbClr val="FFCCFF"/>
            </a:solidFill>
            <a:ln w="19050" cap="flat">
              <a:solidFill>
                <a:srgbClr val="0033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defRPr sz="1600">
                  <a:latin typeface="Arial"/>
                  <a:ea typeface="Arial"/>
                  <a:cs typeface="Arial"/>
                  <a:sym typeface="Arial"/>
                </a:defRPr>
              </a:pPr>
              <a:endParaRPr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Shape 194">
              <a:extLst>
                <a:ext uri="{FF2B5EF4-FFF2-40B4-BE49-F238E27FC236}">
                  <a16:creationId xmlns:a16="http://schemas.microsoft.com/office/drawing/2014/main" id="{C3F89084-A5C2-0D46-BC7A-312384D96E5B}"/>
                </a:ext>
              </a:extLst>
            </p:cNvPr>
            <p:cNvSpPr/>
            <p:nvPr/>
          </p:nvSpPr>
          <p:spPr>
            <a:xfrm>
              <a:off x="1498002" y="3376416"/>
              <a:ext cx="577660" cy="2578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16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>
                  <a:latin typeface="Arial" panose="020B0604020202020204" pitchFamily="34" charset="0"/>
                  <a:cs typeface="Arial" panose="020B0604020202020204" pitchFamily="34" charset="0"/>
                </a:rPr>
                <a:t>Node 1</a:t>
              </a:r>
            </a:p>
          </p:txBody>
        </p:sp>
        <p:sp>
          <p:nvSpPr>
            <p:cNvPr id="11" name="Shape 195">
              <a:extLst>
                <a:ext uri="{FF2B5EF4-FFF2-40B4-BE49-F238E27FC236}">
                  <a16:creationId xmlns:a16="http://schemas.microsoft.com/office/drawing/2014/main" id="{EA83CBDD-6BEB-7445-B718-1178834BE854}"/>
                </a:ext>
              </a:extLst>
            </p:cNvPr>
            <p:cNvSpPr/>
            <p:nvPr/>
          </p:nvSpPr>
          <p:spPr>
            <a:xfrm>
              <a:off x="3427411" y="1444124"/>
              <a:ext cx="1" cy="316499"/>
            </a:xfrm>
            <a:prstGeom prst="line">
              <a:avLst/>
            </a:prstGeom>
            <a:noFill/>
            <a:ln w="38100" cap="flat">
              <a:solidFill>
                <a:srgbClr val="0033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Shape 196">
              <a:extLst>
                <a:ext uri="{FF2B5EF4-FFF2-40B4-BE49-F238E27FC236}">
                  <a16:creationId xmlns:a16="http://schemas.microsoft.com/office/drawing/2014/main" id="{F6F5A2BB-3834-C646-BE3B-223AAD1DD3E2}"/>
                </a:ext>
              </a:extLst>
            </p:cNvPr>
            <p:cNvSpPr/>
            <p:nvPr/>
          </p:nvSpPr>
          <p:spPr>
            <a:xfrm>
              <a:off x="2740658" y="1749490"/>
              <a:ext cx="1449814" cy="1526829"/>
            </a:xfrm>
            <a:prstGeom prst="rect">
              <a:avLst/>
            </a:prstGeom>
            <a:solidFill>
              <a:srgbClr val="FFCCFF"/>
            </a:solidFill>
            <a:ln w="19050" cap="flat">
              <a:solidFill>
                <a:srgbClr val="0033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defRPr sz="1600">
                  <a:latin typeface="Arial"/>
                  <a:ea typeface="Arial"/>
                  <a:cs typeface="Arial"/>
                  <a:sym typeface="Arial"/>
                </a:defRPr>
              </a:pPr>
              <a:endParaRPr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Shape 200">
              <a:extLst>
                <a:ext uri="{FF2B5EF4-FFF2-40B4-BE49-F238E27FC236}">
                  <a16:creationId xmlns:a16="http://schemas.microsoft.com/office/drawing/2014/main" id="{A5990F98-60B2-CC48-92A1-411960A77BA2}"/>
                </a:ext>
              </a:extLst>
            </p:cNvPr>
            <p:cNvSpPr/>
            <p:nvPr/>
          </p:nvSpPr>
          <p:spPr>
            <a:xfrm>
              <a:off x="3176734" y="3376417"/>
              <a:ext cx="577660" cy="2578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16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>
                  <a:latin typeface="Arial" panose="020B0604020202020204" pitchFamily="34" charset="0"/>
                  <a:cs typeface="Arial" panose="020B0604020202020204" pitchFamily="34" charset="0"/>
                </a:rPr>
                <a:t>Node 2</a:t>
              </a:r>
            </a:p>
          </p:txBody>
        </p:sp>
        <p:sp>
          <p:nvSpPr>
            <p:cNvPr id="14" name="Shape 201">
              <a:extLst>
                <a:ext uri="{FF2B5EF4-FFF2-40B4-BE49-F238E27FC236}">
                  <a16:creationId xmlns:a16="http://schemas.microsoft.com/office/drawing/2014/main" id="{451F9C72-7CA3-E74B-9B52-9D8B5298E1B9}"/>
                </a:ext>
              </a:extLst>
            </p:cNvPr>
            <p:cNvSpPr/>
            <p:nvPr/>
          </p:nvSpPr>
          <p:spPr>
            <a:xfrm>
              <a:off x="6937487" y="1444124"/>
              <a:ext cx="1" cy="316499"/>
            </a:xfrm>
            <a:prstGeom prst="line">
              <a:avLst/>
            </a:prstGeom>
            <a:noFill/>
            <a:ln w="38100" cap="flat">
              <a:solidFill>
                <a:srgbClr val="0033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Shape 202">
              <a:extLst>
                <a:ext uri="{FF2B5EF4-FFF2-40B4-BE49-F238E27FC236}">
                  <a16:creationId xmlns:a16="http://schemas.microsoft.com/office/drawing/2014/main" id="{91AB2C6D-C90B-DC45-87DF-872B94906161}"/>
                </a:ext>
              </a:extLst>
            </p:cNvPr>
            <p:cNvSpPr/>
            <p:nvPr/>
          </p:nvSpPr>
          <p:spPr>
            <a:xfrm>
              <a:off x="6250733" y="1749490"/>
              <a:ext cx="1449814" cy="1526829"/>
            </a:xfrm>
            <a:prstGeom prst="rect">
              <a:avLst/>
            </a:prstGeom>
            <a:solidFill>
              <a:srgbClr val="FFCCFF"/>
            </a:solidFill>
            <a:ln w="19050" cap="flat">
              <a:solidFill>
                <a:srgbClr val="0033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defRPr sz="1600">
                  <a:latin typeface="Arial"/>
                  <a:ea typeface="Arial"/>
                  <a:cs typeface="Arial"/>
                  <a:sym typeface="Arial"/>
                </a:defRPr>
              </a:pPr>
              <a:endParaRPr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Shape 206">
              <a:extLst>
                <a:ext uri="{FF2B5EF4-FFF2-40B4-BE49-F238E27FC236}">
                  <a16:creationId xmlns:a16="http://schemas.microsoft.com/office/drawing/2014/main" id="{5E93AB8B-B279-C047-AC8A-7033636A8C47}"/>
                </a:ext>
              </a:extLst>
            </p:cNvPr>
            <p:cNvSpPr/>
            <p:nvPr/>
          </p:nvSpPr>
          <p:spPr>
            <a:xfrm>
              <a:off x="6533660" y="3376417"/>
              <a:ext cx="883959" cy="2578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16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Node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4,608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hape 207">
              <a:extLst>
                <a:ext uri="{FF2B5EF4-FFF2-40B4-BE49-F238E27FC236}">
                  <a16:creationId xmlns:a16="http://schemas.microsoft.com/office/drawing/2014/main" id="{3CDF7AC1-9B16-9D4F-86C2-7C41BCBE5640}"/>
                </a:ext>
              </a:extLst>
            </p:cNvPr>
            <p:cNvSpPr/>
            <p:nvPr/>
          </p:nvSpPr>
          <p:spPr>
            <a:xfrm>
              <a:off x="4991431" y="2383977"/>
              <a:ext cx="458339" cy="2578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1600" b="0">
                  <a:latin typeface="Symbol"/>
                  <a:ea typeface="Symbol"/>
                  <a:cs typeface="Symbol"/>
                  <a:sym typeface="Symbol"/>
                </a:defRPr>
              </a:lvl1pPr>
            </a:lstStyle>
            <a:p>
              <a:pPr>
                <a:defRPr b="1">
                  <a:latin typeface="Arial"/>
                  <a:ea typeface="Arial"/>
                  <a:cs typeface="Arial"/>
                  <a:sym typeface="Arial"/>
                </a:defRPr>
              </a:pPr>
              <a:r>
                <a:rPr b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•   •  •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5D984C4-60BF-7844-AE06-80ADEFCB0A00}"/>
                </a:ext>
              </a:extLst>
            </p:cNvPr>
            <p:cNvGrpSpPr/>
            <p:nvPr/>
          </p:nvGrpSpPr>
          <p:grpSpPr>
            <a:xfrm>
              <a:off x="1126176" y="1941450"/>
              <a:ext cx="1308623" cy="1142909"/>
              <a:chOff x="1126176" y="1966850"/>
              <a:chExt cx="1308623" cy="1142909"/>
            </a:xfrm>
          </p:grpSpPr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4E4FB2A4-773F-AC4D-ABC9-95647F3F7AD5}"/>
                  </a:ext>
                </a:extLst>
              </p:cNvPr>
              <p:cNvGrpSpPr/>
              <p:nvPr/>
            </p:nvGrpSpPr>
            <p:grpSpPr>
              <a:xfrm>
                <a:off x="1126176" y="1966850"/>
                <a:ext cx="686323" cy="1142909"/>
                <a:chOff x="1403578" y="1902171"/>
                <a:chExt cx="686323" cy="1142909"/>
              </a:xfrm>
            </p:grpSpPr>
            <p:grpSp>
              <p:nvGrpSpPr>
                <p:cNvPr id="92" name="Group 193">
                  <a:extLst>
                    <a:ext uri="{FF2B5EF4-FFF2-40B4-BE49-F238E27FC236}">
                      <a16:creationId xmlns:a16="http://schemas.microsoft.com/office/drawing/2014/main" id="{346F3137-7515-8D4A-8AD3-F936BB453427}"/>
                    </a:ext>
                  </a:extLst>
                </p:cNvPr>
                <p:cNvGrpSpPr/>
                <p:nvPr/>
              </p:nvGrpSpPr>
              <p:grpSpPr>
                <a:xfrm>
                  <a:off x="1443456" y="1902171"/>
                  <a:ext cx="610448" cy="523260"/>
                  <a:chOff x="0" y="-1"/>
                  <a:chExt cx="609600" cy="522289"/>
                </a:xfrm>
              </p:grpSpPr>
              <p:sp>
                <p:nvSpPr>
                  <p:cNvPr id="103" name="Shape 191">
                    <a:extLst>
                      <a:ext uri="{FF2B5EF4-FFF2-40B4-BE49-F238E27FC236}">
                        <a16:creationId xmlns:a16="http://schemas.microsoft.com/office/drawing/2014/main" id="{5A0FF19D-DFA3-1E46-A35C-00E2B0F1BAA0}"/>
                      </a:ext>
                    </a:extLst>
                  </p:cNvPr>
                  <p:cNvSpPr/>
                  <p:nvPr/>
                </p:nvSpPr>
                <p:spPr>
                  <a:xfrm>
                    <a:off x="0" y="-1"/>
                    <a:ext cx="609600" cy="522289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15A7A7"/>
                      </a:gs>
                      <a:gs pos="80000">
                        <a:srgbClr val="1BDCDC"/>
                      </a:gs>
                      <a:gs pos="100000">
                        <a:srgbClr val="18E0E0"/>
                      </a:gs>
                    </a:gsLst>
                    <a:lin ang="16200000" scaled="0"/>
                  </a:gradFill>
                  <a:ln w="9525" cap="flat">
                    <a:solidFill>
                      <a:srgbClr val="2ECBCB"/>
                    </a:solidFill>
                    <a:prstDash val="solid"/>
                    <a:round/>
                  </a:ln>
                  <a:effectLst>
                    <a:outerShdw blurRad="381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 sz="1600">
                        <a:solidFill>
                          <a:schemeClr val="accent3">
                            <a:lumOff val="44000"/>
                          </a:schemeClr>
                        </a:solidFill>
                      </a:defRPr>
                    </a:pPr>
                    <a:endParaRPr sz="16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4" name="Shape 192">
                    <a:extLst>
                      <a:ext uri="{FF2B5EF4-FFF2-40B4-BE49-F238E27FC236}">
                        <a16:creationId xmlns:a16="http://schemas.microsoft.com/office/drawing/2014/main" id="{D9AD3AF5-3F09-6D4B-8170-39051B4B7923}"/>
                      </a:ext>
                    </a:extLst>
                  </p:cNvPr>
                  <p:cNvSpPr/>
                  <p:nvPr/>
                </p:nvSpPr>
                <p:spPr>
                  <a:xfrm>
                    <a:off x="104203" y="132456"/>
                    <a:ext cx="401196" cy="257376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a14="http://schemas.microsoft.com/office/mac/drawingml/2011/main" val="1"/>
                    </a:ext>
                  </a:extLst>
                </p:spPr>
                <p:txBody>
                  <a:bodyPr wrap="none" lIns="45719" tIns="45719" rIns="45719" bIns="45719" numCol="1" anchor="ctr">
                    <a:spAutoFit/>
                  </a:bodyPr>
                  <a:lstStyle>
                    <a:lvl1pPr algn="ctr">
                      <a:defRPr sz="1600">
                        <a:solidFill>
                          <a:schemeClr val="accent3">
                            <a:lumOff val="44000"/>
                          </a:schemeClr>
                        </a:solidFill>
                      </a:defRPr>
                    </a:lvl1pPr>
                  </a:lstStyle>
                  <a:p>
                    <a:r>
                      <a:rPr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CPU</a:t>
                    </a:r>
                  </a:p>
                </p:txBody>
              </p:sp>
            </p:grpSp>
            <p:grpSp>
              <p:nvGrpSpPr>
                <p:cNvPr id="93" name="Group 92">
                  <a:extLst>
                    <a:ext uri="{FF2B5EF4-FFF2-40B4-BE49-F238E27FC236}">
                      <a16:creationId xmlns:a16="http://schemas.microsoft.com/office/drawing/2014/main" id="{102D43DB-77B4-5C4A-804A-BB6774689F91}"/>
                    </a:ext>
                  </a:extLst>
                </p:cNvPr>
                <p:cNvGrpSpPr/>
                <p:nvPr/>
              </p:nvGrpSpPr>
              <p:grpSpPr>
                <a:xfrm>
                  <a:off x="1403578" y="2432440"/>
                  <a:ext cx="686323" cy="612640"/>
                  <a:chOff x="1404766" y="2432440"/>
                  <a:chExt cx="659820" cy="612640"/>
                </a:xfrm>
              </p:grpSpPr>
              <p:grpSp>
                <p:nvGrpSpPr>
                  <p:cNvPr id="94" name="Group 93">
                    <a:extLst>
                      <a:ext uri="{FF2B5EF4-FFF2-40B4-BE49-F238E27FC236}">
                        <a16:creationId xmlns:a16="http://schemas.microsoft.com/office/drawing/2014/main" id="{165335EE-37C1-8D46-8907-DC0056A425C0}"/>
                      </a:ext>
                    </a:extLst>
                  </p:cNvPr>
                  <p:cNvGrpSpPr/>
                  <p:nvPr/>
                </p:nvGrpSpPr>
                <p:grpSpPr>
                  <a:xfrm>
                    <a:off x="1404766" y="2432440"/>
                    <a:ext cx="249766" cy="610448"/>
                    <a:chOff x="1404766" y="2432440"/>
                    <a:chExt cx="249766" cy="610448"/>
                  </a:xfrm>
                </p:grpSpPr>
                <p:sp>
                  <p:nvSpPr>
                    <p:cNvPr id="101" name="Shape 208">
                      <a:extLst>
                        <a:ext uri="{FF2B5EF4-FFF2-40B4-BE49-F238E27FC236}">
                          <a16:creationId xmlns:a16="http://schemas.microsoft.com/office/drawing/2014/main" id="{14AD8C82-2A56-654D-81FE-1110B343D631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224425" y="2642440"/>
                      <a:ext cx="610448" cy="19044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004B"/>
                        </a:gs>
                        <a:gs pos="80000">
                          <a:srgbClr val="000063"/>
                        </a:gs>
                        <a:gs pos="100000">
                          <a:srgbClr val="000063"/>
                        </a:gs>
                      </a:gsLst>
                      <a:lin ang="16200000" scaled="0"/>
                    </a:gradFill>
                    <a:ln w="9525" cap="flat">
                      <a:solidFill>
                        <a:schemeClr val="bg1"/>
                      </a:solidFill>
                      <a:prstDash val="solid"/>
                      <a:round/>
                    </a:ln>
                    <a:effectLst>
                      <a:outerShdw blurRad="38100" dist="230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pPr>
                      <a:endParaRPr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2" name="Shape 209">
                      <a:extLst>
                        <a:ext uri="{FF2B5EF4-FFF2-40B4-BE49-F238E27FC236}">
                          <a16:creationId xmlns:a16="http://schemas.microsoft.com/office/drawing/2014/main" id="{2354C0D0-0923-C143-95F5-6DD3ACBF2C6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325391" y="2612781"/>
                      <a:ext cx="408516" cy="249766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a14="http://schemas.microsoft.com/office/mac/drawingml/2011/main" val="1"/>
                      </a:ext>
                    </a:extLst>
                  </p:spPr>
                  <p:txBody>
                    <a:bodyPr wrap="none" lIns="45719" tIns="45719" rIns="45719" bIns="45719" numCol="1" anchor="ctr">
                      <a:spAutoFit/>
                    </a:bodyPr>
                    <a:lstStyle>
                      <a:lvl1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lvl1pPr>
                    </a:lstStyle>
                    <a:p>
                      <a:r>
                        <a:rPr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GPU</a:t>
                      </a:r>
                    </a:p>
                  </p:txBody>
                </p:sp>
              </p:grpSp>
              <p:grpSp>
                <p:nvGrpSpPr>
                  <p:cNvPr id="95" name="Group 94">
                    <a:extLst>
                      <a:ext uri="{FF2B5EF4-FFF2-40B4-BE49-F238E27FC236}">
                        <a16:creationId xmlns:a16="http://schemas.microsoft.com/office/drawing/2014/main" id="{157366B2-A321-F74B-93CB-6D08FF38C8F1}"/>
                      </a:ext>
                    </a:extLst>
                  </p:cNvPr>
                  <p:cNvGrpSpPr/>
                  <p:nvPr/>
                </p:nvGrpSpPr>
                <p:grpSpPr>
                  <a:xfrm>
                    <a:off x="1609793" y="2433536"/>
                    <a:ext cx="249766" cy="610448"/>
                    <a:chOff x="1404766" y="2432440"/>
                    <a:chExt cx="249766" cy="610448"/>
                  </a:xfrm>
                </p:grpSpPr>
                <p:sp>
                  <p:nvSpPr>
                    <p:cNvPr id="99" name="Shape 208">
                      <a:extLst>
                        <a:ext uri="{FF2B5EF4-FFF2-40B4-BE49-F238E27FC236}">
                          <a16:creationId xmlns:a16="http://schemas.microsoft.com/office/drawing/2014/main" id="{83A56D14-2CFE-C840-AECC-30B822773EAF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224425" y="2642440"/>
                      <a:ext cx="610448" cy="19044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004B"/>
                        </a:gs>
                        <a:gs pos="80000">
                          <a:srgbClr val="000063"/>
                        </a:gs>
                        <a:gs pos="100000">
                          <a:srgbClr val="000063"/>
                        </a:gs>
                      </a:gsLst>
                      <a:lin ang="16200000" scaled="0"/>
                    </a:gradFill>
                    <a:ln w="9525" cap="flat">
                      <a:solidFill>
                        <a:schemeClr val="bg1"/>
                      </a:solidFill>
                      <a:prstDash val="solid"/>
                      <a:round/>
                    </a:ln>
                    <a:effectLst>
                      <a:outerShdw blurRad="38100" dist="230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pPr>
                      <a:endParaRPr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0" name="Shape 209">
                      <a:extLst>
                        <a:ext uri="{FF2B5EF4-FFF2-40B4-BE49-F238E27FC236}">
                          <a16:creationId xmlns:a16="http://schemas.microsoft.com/office/drawing/2014/main" id="{E8BC9AA3-6DDA-6044-B460-27B9C22B2188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325391" y="2612781"/>
                      <a:ext cx="408516" cy="249766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a14="http://schemas.microsoft.com/office/mac/drawingml/2011/main" val="1"/>
                      </a:ext>
                    </a:extLst>
                  </p:spPr>
                  <p:txBody>
                    <a:bodyPr wrap="none" lIns="45719" tIns="45719" rIns="45719" bIns="45719" numCol="1" anchor="ctr">
                      <a:spAutoFit/>
                    </a:bodyPr>
                    <a:lstStyle>
                      <a:lvl1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lvl1pPr>
                    </a:lstStyle>
                    <a:p>
                      <a:r>
                        <a:rPr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GPU</a:t>
                      </a:r>
                    </a:p>
                  </p:txBody>
                </p:sp>
              </p:grpSp>
              <p:grpSp>
                <p:nvGrpSpPr>
                  <p:cNvPr id="96" name="Group 95">
                    <a:extLst>
                      <a:ext uri="{FF2B5EF4-FFF2-40B4-BE49-F238E27FC236}">
                        <a16:creationId xmlns:a16="http://schemas.microsoft.com/office/drawing/2014/main" id="{E6D4C568-DCE8-1B46-B7EB-DD900836D9C6}"/>
                      </a:ext>
                    </a:extLst>
                  </p:cNvPr>
                  <p:cNvGrpSpPr/>
                  <p:nvPr/>
                </p:nvGrpSpPr>
                <p:grpSpPr>
                  <a:xfrm>
                    <a:off x="1814820" y="2434632"/>
                    <a:ext cx="249766" cy="610448"/>
                    <a:chOff x="1404766" y="2432440"/>
                    <a:chExt cx="249766" cy="610448"/>
                  </a:xfrm>
                </p:grpSpPr>
                <p:sp>
                  <p:nvSpPr>
                    <p:cNvPr id="97" name="Shape 208">
                      <a:extLst>
                        <a:ext uri="{FF2B5EF4-FFF2-40B4-BE49-F238E27FC236}">
                          <a16:creationId xmlns:a16="http://schemas.microsoft.com/office/drawing/2014/main" id="{EE931D5A-5B32-4845-BF2C-769E83E7342C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224425" y="2642440"/>
                      <a:ext cx="610448" cy="19044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004B"/>
                        </a:gs>
                        <a:gs pos="80000">
                          <a:srgbClr val="000063"/>
                        </a:gs>
                        <a:gs pos="100000">
                          <a:srgbClr val="000063"/>
                        </a:gs>
                      </a:gsLst>
                      <a:lin ang="16200000" scaled="0"/>
                    </a:gradFill>
                    <a:ln w="9525" cap="flat">
                      <a:solidFill>
                        <a:schemeClr val="bg1"/>
                      </a:solidFill>
                      <a:prstDash val="solid"/>
                      <a:round/>
                    </a:ln>
                    <a:effectLst>
                      <a:outerShdw blurRad="38100" dist="230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pPr>
                      <a:endParaRPr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8" name="Shape 209">
                      <a:extLst>
                        <a:ext uri="{FF2B5EF4-FFF2-40B4-BE49-F238E27FC236}">
                          <a16:creationId xmlns:a16="http://schemas.microsoft.com/office/drawing/2014/main" id="{9E475694-C0C4-FD45-A448-EB4C26ED2FAB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325391" y="2612781"/>
                      <a:ext cx="408516" cy="249766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a14="http://schemas.microsoft.com/office/mac/drawingml/2011/main" val="1"/>
                      </a:ext>
                    </a:extLst>
                  </p:spPr>
                  <p:txBody>
                    <a:bodyPr wrap="none" lIns="45719" tIns="45719" rIns="45719" bIns="45719" numCol="1" anchor="ctr">
                      <a:spAutoFit/>
                    </a:bodyPr>
                    <a:lstStyle>
                      <a:lvl1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lvl1pPr>
                    </a:lstStyle>
                    <a:p>
                      <a:r>
                        <a:rPr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GPU</a:t>
                      </a:r>
                    </a:p>
                  </p:txBody>
                </p:sp>
              </p:grpSp>
            </p:grpSp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E23EFD5C-7859-2741-8F08-03AEC961C8CC}"/>
                  </a:ext>
                </a:extLst>
              </p:cNvPr>
              <p:cNvGrpSpPr/>
              <p:nvPr/>
            </p:nvGrpSpPr>
            <p:grpSpPr>
              <a:xfrm>
                <a:off x="1748476" y="1966850"/>
                <a:ext cx="686323" cy="1142909"/>
                <a:chOff x="1403578" y="1902171"/>
                <a:chExt cx="686323" cy="1142909"/>
              </a:xfrm>
            </p:grpSpPr>
            <p:grpSp>
              <p:nvGrpSpPr>
                <p:cNvPr id="79" name="Group 193">
                  <a:extLst>
                    <a:ext uri="{FF2B5EF4-FFF2-40B4-BE49-F238E27FC236}">
                      <a16:creationId xmlns:a16="http://schemas.microsoft.com/office/drawing/2014/main" id="{6E1E040D-37FC-8042-A55B-BF3FD7022D2F}"/>
                    </a:ext>
                  </a:extLst>
                </p:cNvPr>
                <p:cNvGrpSpPr/>
                <p:nvPr/>
              </p:nvGrpSpPr>
              <p:grpSpPr>
                <a:xfrm>
                  <a:off x="1443456" y="1902171"/>
                  <a:ext cx="610448" cy="523260"/>
                  <a:chOff x="0" y="-1"/>
                  <a:chExt cx="609600" cy="522289"/>
                </a:xfrm>
              </p:grpSpPr>
              <p:sp>
                <p:nvSpPr>
                  <p:cNvPr id="90" name="Shape 191">
                    <a:extLst>
                      <a:ext uri="{FF2B5EF4-FFF2-40B4-BE49-F238E27FC236}">
                        <a16:creationId xmlns:a16="http://schemas.microsoft.com/office/drawing/2014/main" id="{79F92AFE-EB82-EC4D-BA3A-121D84B27F3F}"/>
                      </a:ext>
                    </a:extLst>
                  </p:cNvPr>
                  <p:cNvSpPr/>
                  <p:nvPr/>
                </p:nvSpPr>
                <p:spPr>
                  <a:xfrm>
                    <a:off x="0" y="-1"/>
                    <a:ext cx="609600" cy="522289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15A7A7"/>
                      </a:gs>
                      <a:gs pos="80000">
                        <a:srgbClr val="1BDCDC"/>
                      </a:gs>
                      <a:gs pos="100000">
                        <a:srgbClr val="18E0E0"/>
                      </a:gs>
                    </a:gsLst>
                    <a:lin ang="16200000" scaled="0"/>
                  </a:gradFill>
                  <a:ln w="9525" cap="flat">
                    <a:solidFill>
                      <a:srgbClr val="2ECBCB"/>
                    </a:solidFill>
                    <a:prstDash val="solid"/>
                    <a:round/>
                  </a:ln>
                  <a:effectLst>
                    <a:outerShdw blurRad="381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 sz="1600">
                        <a:solidFill>
                          <a:schemeClr val="accent3">
                            <a:lumOff val="44000"/>
                          </a:schemeClr>
                        </a:solidFill>
                      </a:defRPr>
                    </a:pPr>
                    <a:endParaRPr sz="16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1" name="Shape 192">
                    <a:extLst>
                      <a:ext uri="{FF2B5EF4-FFF2-40B4-BE49-F238E27FC236}">
                        <a16:creationId xmlns:a16="http://schemas.microsoft.com/office/drawing/2014/main" id="{94705A3B-4CF1-8E48-8F52-C8B4A4C387AE}"/>
                      </a:ext>
                    </a:extLst>
                  </p:cNvPr>
                  <p:cNvSpPr/>
                  <p:nvPr/>
                </p:nvSpPr>
                <p:spPr>
                  <a:xfrm>
                    <a:off x="104203" y="132456"/>
                    <a:ext cx="401196" cy="257376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a14="http://schemas.microsoft.com/office/mac/drawingml/2011/main" val="1"/>
                    </a:ext>
                  </a:extLst>
                </p:spPr>
                <p:txBody>
                  <a:bodyPr wrap="none" lIns="45719" tIns="45719" rIns="45719" bIns="45719" numCol="1" anchor="ctr">
                    <a:spAutoFit/>
                  </a:bodyPr>
                  <a:lstStyle>
                    <a:lvl1pPr algn="ctr">
                      <a:defRPr sz="1600">
                        <a:solidFill>
                          <a:schemeClr val="accent3">
                            <a:lumOff val="44000"/>
                          </a:schemeClr>
                        </a:solidFill>
                      </a:defRPr>
                    </a:lvl1pPr>
                  </a:lstStyle>
                  <a:p>
                    <a:r>
                      <a:rPr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CPU</a:t>
                    </a:r>
                  </a:p>
                </p:txBody>
              </p:sp>
            </p:grp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CBADA86E-FA64-A44A-AE45-B47BAF712AC0}"/>
                    </a:ext>
                  </a:extLst>
                </p:cNvPr>
                <p:cNvGrpSpPr/>
                <p:nvPr/>
              </p:nvGrpSpPr>
              <p:grpSpPr>
                <a:xfrm>
                  <a:off x="1403578" y="2432440"/>
                  <a:ext cx="686323" cy="612640"/>
                  <a:chOff x="1404766" y="2432440"/>
                  <a:chExt cx="659820" cy="612640"/>
                </a:xfrm>
              </p:grpSpPr>
              <p:grpSp>
                <p:nvGrpSpPr>
                  <p:cNvPr id="81" name="Group 80">
                    <a:extLst>
                      <a:ext uri="{FF2B5EF4-FFF2-40B4-BE49-F238E27FC236}">
                        <a16:creationId xmlns:a16="http://schemas.microsoft.com/office/drawing/2014/main" id="{EF56CC09-4E50-8947-A0EB-60B3242FE93E}"/>
                      </a:ext>
                    </a:extLst>
                  </p:cNvPr>
                  <p:cNvGrpSpPr/>
                  <p:nvPr/>
                </p:nvGrpSpPr>
                <p:grpSpPr>
                  <a:xfrm>
                    <a:off x="1404766" y="2432440"/>
                    <a:ext cx="249766" cy="610448"/>
                    <a:chOff x="1404766" y="2432440"/>
                    <a:chExt cx="249766" cy="610448"/>
                  </a:xfrm>
                </p:grpSpPr>
                <p:sp>
                  <p:nvSpPr>
                    <p:cNvPr id="88" name="Shape 208">
                      <a:extLst>
                        <a:ext uri="{FF2B5EF4-FFF2-40B4-BE49-F238E27FC236}">
                          <a16:creationId xmlns:a16="http://schemas.microsoft.com/office/drawing/2014/main" id="{328B86B7-8548-AE4A-9BF3-9EAB93399691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224425" y="2642440"/>
                      <a:ext cx="610448" cy="19044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004B"/>
                        </a:gs>
                        <a:gs pos="80000">
                          <a:srgbClr val="000063"/>
                        </a:gs>
                        <a:gs pos="100000">
                          <a:srgbClr val="000063"/>
                        </a:gs>
                      </a:gsLst>
                      <a:lin ang="16200000" scaled="0"/>
                    </a:gradFill>
                    <a:ln w="9525" cap="flat">
                      <a:solidFill>
                        <a:schemeClr val="bg1"/>
                      </a:solidFill>
                      <a:prstDash val="solid"/>
                      <a:round/>
                    </a:ln>
                    <a:effectLst>
                      <a:outerShdw blurRad="38100" dist="230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pPr>
                      <a:endParaRPr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9" name="Shape 209">
                      <a:extLst>
                        <a:ext uri="{FF2B5EF4-FFF2-40B4-BE49-F238E27FC236}">
                          <a16:creationId xmlns:a16="http://schemas.microsoft.com/office/drawing/2014/main" id="{5EE20C2B-E5B3-5948-9B2E-B10CCB07B5B9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325391" y="2612781"/>
                      <a:ext cx="408516" cy="249766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a14="http://schemas.microsoft.com/office/mac/drawingml/2011/main" val="1"/>
                      </a:ext>
                    </a:extLst>
                  </p:spPr>
                  <p:txBody>
                    <a:bodyPr wrap="none" lIns="45719" tIns="45719" rIns="45719" bIns="45719" numCol="1" anchor="ctr">
                      <a:spAutoFit/>
                    </a:bodyPr>
                    <a:lstStyle>
                      <a:lvl1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lvl1pPr>
                    </a:lstStyle>
                    <a:p>
                      <a:r>
                        <a:rPr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GPU</a:t>
                      </a:r>
                    </a:p>
                  </p:txBody>
                </p:sp>
              </p:grpSp>
              <p:grpSp>
                <p:nvGrpSpPr>
                  <p:cNvPr id="82" name="Group 81">
                    <a:extLst>
                      <a:ext uri="{FF2B5EF4-FFF2-40B4-BE49-F238E27FC236}">
                        <a16:creationId xmlns:a16="http://schemas.microsoft.com/office/drawing/2014/main" id="{40C09EC5-DF95-244E-BE3E-83840A78E178}"/>
                      </a:ext>
                    </a:extLst>
                  </p:cNvPr>
                  <p:cNvGrpSpPr/>
                  <p:nvPr/>
                </p:nvGrpSpPr>
                <p:grpSpPr>
                  <a:xfrm>
                    <a:off x="1609793" y="2433536"/>
                    <a:ext cx="249766" cy="610448"/>
                    <a:chOff x="1404766" y="2432440"/>
                    <a:chExt cx="249766" cy="610448"/>
                  </a:xfrm>
                </p:grpSpPr>
                <p:sp>
                  <p:nvSpPr>
                    <p:cNvPr id="86" name="Shape 208">
                      <a:extLst>
                        <a:ext uri="{FF2B5EF4-FFF2-40B4-BE49-F238E27FC236}">
                          <a16:creationId xmlns:a16="http://schemas.microsoft.com/office/drawing/2014/main" id="{2B859A44-31A9-BB43-80BA-825022C31564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224425" y="2642440"/>
                      <a:ext cx="610448" cy="19044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004B"/>
                        </a:gs>
                        <a:gs pos="80000">
                          <a:srgbClr val="000063"/>
                        </a:gs>
                        <a:gs pos="100000">
                          <a:srgbClr val="000063"/>
                        </a:gs>
                      </a:gsLst>
                      <a:lin ang="16200000" scaled="0"/>
                    </a:gradFill>
                    <a:ln w="9525" cap="flat">
                      <a:solidFill>
                        <a:schemeClr val="bg1"/>
                      </a:solidFill>
                      <a:prstDash val="solid"/>
                      <a:round/>
                    </a:ln>
                    <a:effectLst>
                      <a:outerShdw blurRad="38100" dist="230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pPr>
                      <a:endParaRPr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7" name="Shape 209">
                      <a:extLst>
                        <a:ext uri="{FF2B5EF4-FFF2-40B4-BE49-F238E27FC236}">
                          <a16:creationId xmlns:a16="http://schemas.microsoft.com/office/drawing/2014/main" id="{4AD5C590-6866-274F-A82F-C2D13061760C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325391" y="2612781"/>
                      <a:ext cx="408516" cy="249766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a14="http://schemas.microsoft.com/office/mac/drawingml/2011/main" val="1"/>
                      </a:ext>
                    </a:extLst>
                  </p:spPr>
                  <p:txBody>
                    <a:bodyPr wrap="none" lIns="45719" tIns="45719" rIns="45719" bIns="45719" numCol="1" anchor="ctr">
                      <a:spAutoFit/>
                    </a:bodyPr>
                    <a:lstStyle>
                      <a:lvl1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lvl1pPr>
                    </a:lstStyle>
                    <a:p>
                      <a:r>
                        <a:rPr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GPU</a:t>
                      </a:r>
                    </a:p>
                  </p:txBody>
                </p:sp>
              </p:grpSp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3D3A4807-4E3A-134E-A4B2-43F9CE7DB555}"/>
                      </a:ext>
                    </a:extLst>
                  </p:cNvPr>
                  <p:cNvGrpSpPr/>
                  <p:nvPr/>
                </p:nvGrpSpPr>
                <p:grpSpPr>
                  <a:xfrm>
                    <a:off x="1814820" y="2434632"/>
                    <a:ext cx="249766" cy="610448"/>
                    <a:chOff x="1404766" y="2432440"/>
                    <a:chExt cx="249766" cy="610448"/>
                  </a:xfrm>
                </p:grpSpPr>
                <p:sp>
                  <p:nvSpPr>
                    <p:cNvPr id="84" name="Shape 208">
                      <a:extLst>
                        <a:ext uri="{FF2B5EF4-FFF2-40B4-BE49-F238E27FC236}">
                          <a16:creationId xmlns:a16="http://schemas.microsoft.com/office/drawing/2014/main" id="{40054843-E403-284C-8A1C-36148BD36519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224425" y="2642440"/>
                      <a:ext cx="610448" cy="19044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004B"/>
                        </a:gs>
                        <a:gs pos="80000">
                          <a:srgbClr val="000063"/>
                        </a:gs>
                        <a:gs pos="100000">
                          <a:srgbClr val="000063"/>
                        </a:gs>
                      </a:gsLst>
                      <a:lin ang="16200000" scaled="0"/>
                    </a:gradFill>
                    <a:ln w="9525" cap="flat">
                      <a:solidFill>
                        <a:schemeClr val="bg1"/>
                      </a:solidFill>
                      <a:prstDash val="solid"/>
                      <a:round/>
                    </a:ln>
                    <a:effectLst>
                      <a:outerShdw blurRad="38100" dist="230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pPr>
                      <a:endParaRPr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5" name="Shape 209">
                      <a:extLst>
                        <a:ext uri="{FF2B5EF4-FFF2-40B4-BE49-F238E27FC236}">
                          <a16:creationId xmlns:a16="http://schemas.microsoft.com/office/drawing/2014/main" id="{908D52E9-46D3-434F-BEB7-5D6C33350729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325391" y="2612781"/>
                      <a:ext cx="408516" cy="249766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a14="http://schemas.microsoft.com/office/mac/drawingml/2011/main" val="1"/>
                      </a:ext>
                    </a:extLst>
                  </p:spPr>
                  <p:txBody>
                    <a:bodyPr wrap="none" lIns="45719" tIns="45719" rIns="45719" bIns="45719" numCol="1" anchor="ctr">
                      <a:spAutoFit/>
                    </a:bodyPr>
                    <a:lstStyle>
                      <a:lvl1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lvl1pPr>
                    </a:lstStyle>
                    <a:p>
                      <a:r>
                        <a:rPr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GPU</a:t>
                      </a:r>
                    </a:p>
                  </p:txBody>
                </p:sp>
              </p:grpSp>
            </p:grpSp>
          </p:grp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C8A69C2-8341-A842-B736-12023A15235A}"/>
                </a:ext>
              </a:extLst>
            </p:cNvPr>
            <p:cNvGrpSpPr/>
            <p:nvPr/>
          </p:nvGrpSpPr>
          <p:grpSpPr>
            <a:xfrm>
              <a:off x="2802576" y="1941450"/>
              <a:ext cx="1308623" cy="1142909"/>
              <a:chOff x="1126176" y="1966850"/>
              <a:chExt cx="1308623" cy="1142909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08A3BFEE-D748-9640-986D-A76BC856D39D}"/>
                  </a:ext>
                </a:extLst>
              </p:cNvPr>
              <p:cNvGrpSpPr/>
              <p:nvPr/>
            </p:nvGrpSpPr>
            <p:grpSpPr>
              <a:xfrm>
                <a:off x="1126176" y="1966850"/>
                <a:ext cx="686323" cy="1142909"/>
                <a:chOff x="1403578" y="1902171"/>
                <a:chExt cx="686323" cy="1142909"/>
              </a:xfrm>
            </p:grpSpPr>
            <p:grpSp>
              <p:nvGrpSpPr>
                <p:cNvPr id="64" name="Group 193">
                  <a:extLst>
                    <a:ext uri="{FF2B5EF4-FFF2-40B4-BE49-F238E27FC236}">
                      <a16:creationId xmlns:a16="http://schemas.microsoft.com/office/drawing/2014/main" id="{A7252C08-F06B-E84A-AD8D-D6467A3C590F}"/>
                    </a:ext>
                  </a:extLst>
                </p:cNvPr>
                <p:cNvGrpSpPr/>
                <p:nvPr/>
              </p:nvGrpSpPr>
              <p:grpSpPr>
                <a:xfrm>
                  <a:off x="1443456" y="1902171"/>
                  <a:ext cx="610448" cy="523260"/>
                  <a:chOff x="0" y="-1"/>
                  <a:chExt cx="609600" cy="522289"/>
                </a:xfrm>
              </p:grpSpPr>
              <p:sp>
                <p:nvSpPr>
                  <p:cNvPr id="75" name="Shape 191">
                    <a:extLst>
                      <a:ext uri="{FF2B5EF4-FFF2-40B4-BE49-F238E27FC236}">
                        <a16:creationId xmlns:a16="http://schemas.microsoft.com/office/drawing/2014/main" id="{D71FA1FF-1B51-3B45-8AC5-6DF091226924}"/>
                      </a:ext>
                    </a:extLst>
                  </p:cNvPr>
                  <p:cNvSpPr/>
                  <p:nvPr/>
                </p:nvSpPr>
                <p:spPr>
                  <a:xfrm>
                    <a:off x="0" y="-1"/>
                    <a:ext cx="609600" cy="522289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15A7A7"/>
                      </a:gs>
                      <a:gs pos="80000">
                        <a:srgbClr val="1BDCDC"/>
                      </a:gs>
                      <a:gs pos="100000">
                        <a:srgbClr val="18E0E0"/>
                      </a:gs>
                    </a:gsLst>
                    <a:lin ang="16200000" scaled="0"/>
                  </a:gradFill>
                  <a:ln w="9525" cap="flat">
                    <a:solidFill>
                      <a:srgbClr val="2ECBCB"/>
                    </a:solidFill>
                    <a:prstDash val="solid"/>
                    <a:round/>
                  </a:ln>
                  <a:effectLst>
                    <a:outerShdw blurRad="381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 sz="1600">
                        <a:solidFill>
                          <a:schemeClr val="accent3">
                            <a:lumOff val="44000"/>
                          </a:schemeClr>
                        </a:solidFill>
                      </a:defRPr>
                    </a:pPr>
                    <a:endParaRPr sz="16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6" name="Shape 192">
                    <a:extLst>
                      <a:ext uri="{FF2B5EF4-FFF2-40B4-BE49-F238E27FC236}">
                        <a16:creationId xmlns:a16="http://schemas.microsoft.com/office/drawing/2014/main" id="{954FF39F-085A-D745-B259-6FEC657BFCA3}"/>
                      </a:ext>
                    </a:extLst>
                  </p:cNvPr>
                  <p:cNvSpPr/>
                  <p:nvPr/>
                </p:nvSpPr>
                <p:spPr>
                  <a:xfrm>
                    <a:off x="104203" y="132456"/>
                    <a:ext cx="401196" cy="257376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a14="http://schemas.microsoft.com/office/mac/drawingml/2011/main" val="1"/>
                    </a:ext>
                  </a:extLst>
                </p:spPr>
                <p:txBody>
                  <a:bodyPr wrap="none" lIns="45719" tIns="45719" rIns="45719" bIns="45719" numCol="1" anchor="ctr">
                    <a:spAutoFit/>
                  </a:bodyPr>
                  <a:lstStyle>
                    <a:lvl1pPr algn="ctr">
                      <a:defRPr sz="1600">
                        <a:solidFill>
                          <a:schemeClr val="accent3">
                            <a:lumOff val="44000"/>
                          </a:schemeClr>
                        </a:solidFill>
                      </a:defRPr>
                    </a:lvl1pPr>
                  </a:lstStyle>
                  <a:p>
                    <a:r>
                      <a:rPr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CPU</a:t>
                    </a:r>
                  </a:p>
                </p:txBody>
              </p:sp>
            </p:grpSp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46D04385-E366-8249-A190-9D9DDB88A2B0}"/>
                    </a:ext>
                  </a:extLst>
                </p:cNvPr>
                <p:cNvGrpSpPr/>
                <p:nvPr/>
              </p:nvGrpSpPr>
              <p:grpSpPr>
                <a:xfrm>
                  <a:off x="1403578" y="2432440"/>
                  <a:ext cx="686323" cy="612640"/>
                  <a:chOff x="1404766" y="2432440"/>
                  <a:chExt cx="659820" cy="612640"/>
                </a:xfrm>
              </p:grpSpPr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id="{36C5D00D-D56B-3F4C-A78F-E097F47A9F4C}"/>
                      </a:ext>
                    </a:extLst>
                  </p:cNvPr>
                  <p:cNvGrpSpPr/>
                  <p:nvPr/>
                </p:nvGrpSpPr>
                <p:grpSpPr>
                  <a:xfrm>
                    <a:off x="1404766" y="2432440"/>
                    <a:ext cx="249766" cy="610448"/>
                    <a:chOff x="1404766" y="2432440"/>
                    <a:chExt cx="249766" cy="610448"/>
                  </a:xfrm>
                </p:grpSpPr>
                <p:sp>
                  <p:nvSpPr>
                    <p:cNvPr id="73" name="Shape 208">
                      <a:extLst>
                        <a:ext uri="{FF2B5EF4-FFF2-40B4-BE49-F238E27FC236}">
                          <a16:creationId xmlns:a16="http://schemas.microsoft.com/office/drawing/2014/main" id="{1E53FE70-5DFC-FA49-9E56-8BF0B518A758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224425" y="2642440"/>
                      <a:ext cx="610448" cy="19044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004B"/>
                        </a:gs>
                        <a:gs pos="80000">
                          <a:srgbClr val="000063"/>
                        </a:gs>
                        <a:gs pos="100000">
                          <a:srgbClr val="000063"/>
                        </a:gs>
                      </a:gsLst>
                      <a:lin ang="16200000" scaled="0"/>
                    </a:gradFill>
                    <a:ln w="9525" cap="flat">
                      <a:solidFill>
                        <a:schemeClr val="bg1"/>
                      </a:solidFill>
                      <a:prstDash val="solid"/>
                      <a:round/>
                    </a:ln>
                    <a:effectLst>
                      <a:outerShdw blurRad="38100" dist="230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pPr>
                      <a:endParaRPr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4" name="Shape 209">
                      <a:extLst>
                        <a:ext uri="{FF2B5EF4-FFF2-40B4-BE49-F238E27FC236}">
                          <a16:creationId xmlns:a16="http://schemas.microsoft.com/office/drawing/2014/main" id="{F9F0C4CA-31DB-304D-904F-88849E8975A0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325391" y="2612781"/>
                      <a:ext cx="408516" cy="249766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a14="http://schemas.microsoft.com/office/mac/drawingml/2011/main" val="1"/>
                      </a:ext>
                    </a:extLst>
                  </p:spPr>
                  <p:txBody>
                    <a:bodyPr wrap="none" lIns="45719" tIns="45719" rIns="45719" bIns="45719" numCol="1" anchor="ctr">
                      <a:spAutoFit/>
                    </a:bodyPr>
                    <a:lstStyle>
                      <a:lvl1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lvl1pPr>
                    </a:lstStyle>
                    <a:p>
                      <a:r>
                        <a:rPr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GPU</a:t>
                      </a:r>
                    </a:p>
                  </p:txBody>
                </p:sp>
              </p:grpSp>
              <p:grpSp>
                <p:nvGrpSpPr>
                  <p:cNvPr id="67" name="Group 66">
                    <a:extLst>
                      <a:ext uri="{FF2B5EF4-FFF2-40B4-BE49-F238E27FC236}">
                        <a16:creationId xmlns:a16="http://schemas.microsoft.com/office/drawing/2014/main" id="{4063C1D0-62E8-4545-86B8-916CA470811E}"/>
                      </a:ext>
                    </a:extLst>
                  </p:cNvPr>
                  <p:cNvGrpSpPr/>
                  <p:nvPr/>
                </p:nvGrpSpPr>
                <p:grpSpPr>
                  <a:xfrm>
                    <a:off x="1609793" y="2433536"/>
                    <a:ext cx="249766" cy="610448"/>
                    <a:chOff x="1404766" y="2432440"/>
                    <a:chExt cx="249766" cy="610448"/>
                  </a:xfrm>
                </p:grpSpPr>
                <p:sp>
                  <p:nvSpPr>
                    <p:cNvPr id="71" name="Shape 208">
                      <a:extLst>
                        <a:ext uri="{FF2B5EF4-FFF2-40B4-BE49-F238E27FC236}">
                          <a16:creationId xmlns:a16="http://schemas.microsoft.com/office/drawing/2014/main" id="{6E16E052-1276-E742-9D1B-01873FC1970B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224425" y="2642440"/>
                      <a:ext cx="610448" cy="19044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004B"/>
                        </a:gs>
                        <a:gs pos="80000">
                          <a:srgbClr val="000063"/>
                        </a:gs>
                        <a:gs pos="100000">
                          <a:srgbClr val="000063"/>
                        </a:gs>
                      </a:gsLst>
                      <a:lin ang="16200000" scaled="0"/>
                    </a:gradFill>
                    <a:ln w="9525" cap="flat">
                      <a:solidFill>
                        <a:schemeClr val="bg1"/>
                      </a:solidFill>
                      <a:prstDash val="solid"/>
                      <a:round/>
                    </a:ln>
                    <a:effectLst>
                      <a:outerShdw blurRad="38100" dist="230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pPr>
                      <a:endParaRPr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2" name="Shape 209">
                      <a:extLst>
                        <a:ext uri="{FF2B5EF4-FFF2-40B4-BE49-F238E27FC236}">
                          <a16:creationId xmlns:a16="http://schemas.microsoft.com/office/drawing/2014/main" id="{E4DD96F4-A2B2-B94D-9E79-E22A2C7401B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325391" y="2612781"/>
                      <a:ext cx="408516" cy="249766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a14="http://schemas.microsoft.com/office/mac/drawingml/2011/main" val="1"/>
                      </a:ext>
                    </a:extLst>
                  </p:spPr>
                  <p:txBody>
                    <a:bodyPr wrap="none" lIns="45719" tIns="45719" rIns="45719" bIns="45719" numCol="1" anchor="ctr">
                      <a:spAutoFit/>
                    </a:bodyPr>
                    <a:lstStyle>
                      <a:lvl1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lvl1pPr>
                    </a:lstStyle>
                    <a:p>
                      <a:r>
                        <a:rPr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GPU</a:t>
                      </a:r>
                    </a:p>
                  </p:txBody>
                </p:sp>
              </p:grpSp>
              <p:grpSp>
                <p:nvGrpSpPr>
                  <p:cNvPr id="68" name="Group 67">
                    <a:extLst>
                      <a:ext uri="{FF2B5EF4-FFF2-40B4-BE49-F238E27FC236}">
                        <a16:creationId xmlns:a16="http://schemas.microsoft.com/office/drawing/2014/main" id="{67BF661C-8304-D54E-9284-AF9166A84095}"/>
                      </a:ext>
                    </a:extLst>
                  </p:cNvPr>
                  <p:cNvGrpSpPr/>
                  <p:nvPr/>
                </p:nvGrpSpPr>
                <p:grpSpPr>
                  <a:xfrm>
                    <a:off x="1814820" y="2434632"/>
                    <a:ext cx="249766" cy="610448"/>
                    <a:chOff x="1404766" y="2432440"/>
                    <a:chExt cx="249766" cy="610448"/>
                  </a:xfrm>
                </p:grpSpPr>
                <p:sp>
                  <p:nvSpPr>
                    <p:cNvPr id="69" name="Shape 208">
                      <a:extLst>
                        <a:ext uri="{FF2B5EF4-FFF2-40B4-BE49-F238E27FC236}">
                          <a16:creationId xmlns:a16="http://schemas.microsoft.com/office/drawing/2014/main" id="{210B0AE3-E0A8-B046-88F7-D76A8A1F328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224425" y="2642440"/>
                      <a:ext cx="610448" cy="19044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004B"/>
                        </a:gs>
                        <a:gs pos="80000">
                          <a:srgbClr val="000063"/>
                        </a:gs>
                        <a:gs pos="100000">
                          <a:srgbClr val="000063"/>
                        </a:gs>
                      </a:gsLst>
                      <a:lin ang="16200000" scaled="0"/>
                    </a:gradFill>
                    <a:ln w="9525" cap="flat">
                      <a:solidFill>
                        <a:schemeClr val="bg1"/>
                      </a:solidFill>
                      <a:prstDash val="solid"/>
                      <a:round/>
                    </a:ln>
                    <a:effectLst>
                      <a:outerShdw blurRad="38100" dist="230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pPr>
                      <a:endParaRPr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0" name="Shape 209">
                      <a:extLst>
                        <a:ext uri="{FF2B5EF4-FFF2-40B4-BE49-F238E27FC236}">
                          <a16:creationId xmlns:a16="http://schemas.microsoft.com/office/drawing/2014/main" id="{C13B5A53-6A15-CF4D-8C9A-2EA1EFFD496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325391" y="2612781"/>
                      <a:ext cx="408516" cy="249766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a14="http://schemas.microsoft.com/office/mac/drawingml/2011/main" val="1"/>
                      </a:ext>
                    </a:extLst>
                  </p:spPr>
                  <p:txBody>
                    <a:bodyPr wrap="none" lIns="45719" tIns="45719" rIns="45719" bIns="45719" numCol="1" anchor="ctr">
                      <a:spAutoFit/>
                    </a:bodyPr>
                    <a:lstStyle>
                      <a:lvl1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lvl1pPr>
                    </a:lstStyle>
                    <a:p>
                      <a:r>
                        <a:rPr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GPU</a:t>
                      </a:r>
                    </a:p>
                  </p:txBody>
                </p:sp>
              </p:grpSp>
            </p:grp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F8F05E3-358E-2C4D-9526-FBE904879806}"/>
                  </a:ext>
                </a:extLst>
              </p:cNvPr>
              <p:cNvGrpSpPr/>
              <p:nvPr/>
            </p:nvGrpSpPr>
            <p:grpSpPr>
              <a:xfrm>
                <a:off x="1748476" y="1966850"/>
                <a:ext cx="686323" cy="1142909"/>
                <a:chOff x="1403578" y="1902171"/>
                <a:chExt cx="686323" cy="1142909"/>
              </a:xfrm>
            </p:grpSpPr>
            <p:grpSp>
              <p:nvGrpSpPr>
                <p:cNvPr id="51" name="Group 193">
                  <a:extLst>
                    <a:ext uri="{FF2B5EF4-FFF2-40B4-BE49-F238E27FC236}">
                      <a16:creationId xmlns:a16="http://schemas.microsoft.com/office/drawing/2014/main" id="{21E2C383-F195-4646-A969-2AC828B693AB}"/>
                    </a:ext>
                  </a:extLst>
                </p:cNvPr>
                <p:cNvGrpSpPr/>
                <p:nvPr/>
              </p:nvGrpSpPr>
              <p:grpSpPr>
                <a:xfrm>
                  <a:off x="1443456" y="1902171"/>
                  <a:ext cx="610448" cy="523260"/>
                  <a:chOff x="0" y="-1"/>
                  <a:chExt cx="609600" cy="522289"/>
                </a:xfrm>
              </p:grpSpPr>
              <p:sp>
                <p:nvSpPr>
                  <p:cNvPr id="62" name="Shape 191">
                    <a:extLst>
                      <a:ext uri="{FF2B5EF4-FFF2-40B4-BE49-F238E27FC236}">
                        <a16:creationId xmlns:a16="http://schemas.microsoft.com/office/drawing/2014/main" id="{4F91F9BE-1A08-8749-9BAF-47D21103275F}"/>
                      </a:ext>
                    </a:extLst>
                  </p:cNvPr>
                  <p:cNvSpPr/>
                  <p:nvPr/>
                </p:nvSpPr>
                <p:spPr>
                  <a:xfrm>
                    <a:off x="0" y="-1"/>
                    <a:ext cx="609600" cy="522289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15A7A7"/>
                      </a:gs>
                      <a:gs pos="80000">
                        <a:srgbClr val="1BDCDC"/>
                      </a:gs>
                      <a:gs pos="100000">
                        <a:srgbClr val="18E0E0"/>
                      </a:gs>
                    </a:gsLst>
                    <a:lin ang="16200000" scaled="0"/>
                  </a:gradFill>
                  <a:ln w="9525" cap="flat">
                    <a:solidFill>
                      <a:srgbClr val="2ECBCB"/>
                    </a:solidFill>
                    <a:prstDash val="solid"/>
                    <a:round/>
                  </a:ln>
                  <a:effectLst>
                    <a:outerShdw blurRad="381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 sz="1600">
                        <a:solidFill>
                          <a:schemeClr val="accent3">
                            <a:lumOff val="44000"/>
                          </a:schemeClr>
                        </a:solidFill>
                      </a:defRPr>
                    </a:pPr>
                    <a:endParaRPr sz="16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3" name="Shape 192">
                    <a:extLst>
                      <a:ext uri="{FF2B5EF4-FFF2-40B4-BE49-F238E27FC236}">
                        <a16:creationId xmlns:a16="http://schemas.microsoft.com/office/drawing/2014/main" id="{FFB218F0-80A2-A142-8004-629EE3AA22F8}"/>
                      </a:ext>
                    </a:extLst>
                  </p:cNvPr>
                  <p:cNvSpPr/>
                  <p:nvPr/>
                </p:nvSpPr>
                <p:spPr>
                  <a:xfrm>
                    <a:off x="104203" y="132456"/>
                    <a:ext cx="401196" cy="257376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a14="http://schemas.microsoft.com/office/mac/drawingml/2011/main" val="1"/>
                    </a:ext>
                  </a:extLst>
                </p:spPr>
                <p:txBody>
                  <a:bodyPr wrap="none" lIns="45719" tIns="45719" rIns="45719" bIns="45719" numCol="1" anchor="ctr">
                    <a:spAutoFit/>
                  </a:bodyPr>
                  <a:lstStyle>
                    <a:lvl1pPr algn="ctr">
                      <a:defRPr sz="1600">
                        <a:solidFill>
                          <a:schemeClr val="accent3">
                            <a:lumOff val="44000"/>
                          </a:schemeClr>
                        </a:solidFill>
                      </a:defRPr>
                    </a:lvl1pPr>
                  </a:lstStyle>
                  <a:p>
                    <a:r>
                      <a:rPr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CPU</a:t>
                    </a:r>
                  </a:p>
                </p:txBody>
              </p:sp>
            </p:grp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89D55B80-B5F8-A442-9453-DAF1A30AC89B}"/>
                    </a:ext>
                  </a:extLst>
                </p:cNvPr>
                <p:cNvGrpSpPr/>
                <p:nvPr/>
              </p:nvGrpSpPr>
              <p:grpSpPr>
                <a:xfrm>
                  <a:off x="1403578" y="2432440"/>
                  <a:ext cx="686323" cy="612640"/>
                  <a:chOff x="1404766" y="2432440"/>
                  <a:chExt cx="659820" cy="612640"/>
                </a:xfrm>
              </p:grpSpPr>
              <p:grpSp>
                <p:nvGrpSpPr>
                  <p:cNvPr id="53" name="Group 52">
                    <a:extLst>
                      <a:ext uri="{FF2B5EF4-FFF2-40B4-BE49-F238E27FC236}">
                        <a16:creationId xmlns:a16="http://schemas.microsoft.com/office/drawing/2014/main" id="{203F68BA-0267-8F4B-B649-FB711D69D33D}"/>
                      </a:ext>
                    </a:extLst>
                  </p:cNvPr>
                  <p:cNvGrpSpPr/>
                  <p:nvPr/>
                </p:nvGrpSpPr>
                <p:grpSpPr>
                  <a:xfrm>
                    <a:off x="1404766" y="2432440"/>
                    <a:ext cx="249766" cy="610448"/>
                    <a:chOff x="1404766" y="2432440"/>
                    <a:chExt cx="249766" cy="610448"/>
                  </a:xfrm>
                </p:grpSpPr>
                <p:sp>
                  <p:nvSpPr>
                    <p:cNvPr id="60" name="Shape 208">
                      <a:extLst>
                        <a:ext uri="{FF2B5EF4-FFF2-40B4-BE49-F238E27FC236}">
                          <a16:creationId xmlns:a16="http://schemas.microsoft.com/office/drawing/2014/main" id="{4404BEEC-1A7D-9E41-9B8E-9A0CD26FA558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224425" y="2642440"/>
                      <a:ext cx="610448" cy="19044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004B"/>
                        </a:gs>
                        <a:gs pos="80000">
                          <a:srgbClr val="000063"/>
                        </a:gs>
                        <a:gs pos="100000">
                          <a:srgbClr val="000063"/>
                        </a:gs>
                      </a:gsLst>
                      <a:lin ang="16200000" scaled="0"/>
                    </a:gradFill>
                    <a:ln w="9525" cap="flat">
                      <a:solidFill>
                        <a:schemeClr val="bg1"/>
                      </a:solidFill>
                      <a:prstDash val="solid"/>
                      <a:round/>
                    </a:ln>
                    <a:effectLst>
                      <a:outerShdw blurRad="38100" dist="230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pPr>
                      <a:endParaRPr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1" name="Shape 209">
                      <a:extLst>
                        <a:ext uri="{FF2B5EF4-FFF2-40B4-BE49-F238E27FC236}">
                          <a16:creationId xmlns:a16="http://schemas.microsoft.com/office/drawing/2014/main" id="{824F7DDC-CC3B-1840-B9A9-C1352CE5C9A4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325391" y="2612781"/>
                      <a:ext cx="408516" cy="249766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a14="http://schemas.microsoft.com/office/mac/drawingml/2011/main" val="1"/>
                      </a:ext>
                    </a:extLst>
                  </p:spPr>
                  <p:txBody>
                    <a:bodyPr wrap="none" lIns="45719" tIns="45719" rIns="45719" bIns="45719" numCol="1" anchor="ctr">
                      <a:spAutoFit/>
                    </a:bodyPr>
                    <a:lstStyle>
                      <a:lvl1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lvl1pPr>
                    </a:lstStyle>
                    <a:p>
                      <a:r>
                        <a:rPr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GPU</a:t>
                      </a:r>
                    </a:p>
                  </p:txBody>
                </p:sp>
              </p:grpSp>
              <p:grpSp>
                <p:nvGrpSpPr>
                  <p:cNvPr id="54" name="Group 53">
                    <a:extLst>
                      <a:ext uri="{FF2B5EF4-FFF2-40B4-BE49-F238E27FC236}">
                        <a16:creationId xmlns:a16="http://schemas.microsoft.com/office/drawing/2014/main" id="{8936BB8B-C88A-BC45-B48D-B0EC8D71B200}"/>
                      </a:ext>
                    </a:extLst>
                  </p:cNvPr>
                  <p:cNvGrpSpPr/>
                  <p:nvPr/>
                </p:nvGrpSpPr>
                <p:grpSpPr>
                  <a:xfrm>
                    <a:off x="1609793" y="2433536"/>
                    <a:ext cx="249766" cy="610448"/>
                    <a:chOff x="1404766" y="2432440"/>
                    <a:chExt cx="249766" cy="610448"/>
                  </a:xfrm>
                </p:grpSpPr>
                <p:sp>
                  <p:nvSpPr>
                    <p:cNvPr id="58" name="Shape 208">
                      <a:extLst>
                        <a:ext uri="{FF2B5EF4-FFF2-40B4-BE49-F238E27FC236}">
                          <a16:creationId xmlns:a16="http://schemas.microsoft.com/office/drawing/2014/main" id="{E9D6AA54-9AC2-3F43-8EF2-BFD4EC2AE9B1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224425" y="2642440"/>
                      <a:ext cx="610448" cy="19044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004B"/>
                        </a:gs>
                        <a:gs pos="80000">
                          <a:srgbClr val="000063"/>
                        </a:gs>
                        <a:gs pos="100000">
                          <a:srgbClr val="000063"/>
                        </a:gs>
                      </a:gsLst>
                      <a:lin ang="16200000" scaled="0"/>
                    </a:gradFill>
                    <a:ln w="9525" cap="flat">
                      <a:solidFill>
                        <a:schemeClr val="bg1"/>
                      </a:solidFill>
                      <a:prstDash val="solid"/>
                      <a:round/>
                    </a:ln>
                    <a:effectLst>
                      <a:outerShdw blurRad="38100" dist="230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pPr>
                      <a:endParaRPr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9" name="Shape 209">
                      <a:extLst>
                        <a:ext uri="{FF2B5EF4-FFF2-40B4-BE49-F238E27FC236}">
                          <a16:creationId xmlns:a16="http://schemas.microsoft.com/office/drawing/2014/main" id="{69475D5E-2046-9244-AC18-2A4497362616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325391" y="2612781"/>
                      <a:ext cx="408516" cy="249766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a14="http://schemas.microsoft.com/office/mac/drawingml/2011/main" val="1"/>
                      </a:ext>
                    </a:extLst>
                  </p:spPr>
                  <p:txBody>
                    <a:bodyPr wrap="none" lIns="45719" tIns="45719" rIns="45719" bIns="45719" numCol="1" anchor="ctr">
                      <a:spAutoFit/>
                    </a:bodyPr>
                    <a:lstStyle>
                      <a:lvl1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lvl1pPr>
                    </a:lstStyle>
                    <a:p>
                      <a:r>
                        <a:rPr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GPU</a:t>
                      </a:r>
                    </a:p>
                  </p:txBody>
                </p:sp>
              </p:grpSp>
              <p:grpSp>
                <p:nvGrpSpPr>
                  <p:cNvPr id="55" name="Group 54">
                    <a:extLst>
                      <a:ext uri="{FF2B5EF4-FFF2-40B4-BE49-F238E27FC236}">
                        <a16:creationId xmlns:a16="http://schemas.microsoft.com/office/drawing/2014/main" id="{EFB02566-0FFE-A641-ACF2-927EECFCD298}"/>
                      </a:ext>
                    </a:extLst>
                  </p:cNvPr>
                  <p:cNvGrpSpPr/>
                  <p:nvPr/>
                </p:nvGrpSpPr>
                <p:grpSpPr>
                  <a:xfrm>
                    <a:off x="1814820" y="2434632"/>
                    <a:ext cx="249766" cy="610448"/>
                    <a:chOff x="1404766" y="2432440"/>
                    <a:chExt cx="249766" cy="610448"/>
                  </a:xfrm>
                </p:grpSpPr>
                <p:sp>
                  <p:nvSpPr>
                    <p:cNvPr id="56" name="Shape 208">
                      <a:extLst>
                        <a:ext uri="{FF2B5EF4-FFF2-40B4-BE49-F238E27FC236}">
                          <a16:creationId xmlns:a16="http://schemas.microsoft.com/office/drawing/2014/main" id="{4B48DED1-4CEB-3744-8202-F0947C81DE9E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224425" y="2642440"/>
                      <a:ext cx="610448" cy="19044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004B"/>
                        </a:gs>
                        <a:gs pos="80000">
                          <a:srgbClr val="000063"/>
                        </a:gs>
                        <a:gs pos="100000">
                          <a:srgbClr val="000063"/>
                        </a:gs>
                      </a:gsLst>
                      <a:lin ang="16200000" scaled="0"/>
                    </a:gradFill>
                    <a:ln w="9525" cap="flat">
                      <a:solidFill>
                        <a:schemeClr val="bg1"/>
                      </a:solidFill>
                      <a:prstDash val="solid"/>
                      <a:round/>
                    </a:ln>
                    <a:effectLst>
                      <a:outerShdw blurRad="38100" dist="230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pPr>
                      <a:endParaRPr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7" name="Shape 209">
                      <a:extLst>
                        <a:ext uri="{FF2B5EF4-FFF2-40B4-BE49-F238E27FC236}">
                          <a16:creationId xmlns:a16="http://schemas.microsoft.com/office/drawing/2014/main" id="{DF53E412-5491-1C4B-BB32-3DAB6A642F5A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325391" y="2612781"/>
                      <a:ext cx="408516" cy="249766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a14="http://schemas.microsoft.com/office/mac/drawingml/2011/main" val="1"/>
                      </a:ext>
                    </a:extLst>
                  </p:spPr>
                  <p:txBody>
                    <a:bodyPr wrap="none" lIns="45719" tIns="45719" rIns="45719" bIns="45719" numCol="1" anchor="ctr">
                      <a:spAutoFit/>
                    </a:bodyPr>
                    <a:lstStyle>
                      <a:lvl1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lvl1pPr>
                    </a:lstStyle>
                    <a:p>
                      <a:r>
                        <a:rPr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GPU</a:t>
                      </a:r>
                    </a:p>
                  </p:txBody>
                </p:sp>
              </p:grpSp>
            </p:grpSp>
          </p:grp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241F161-B3E9-6141-8F8E-A47758470F05}"/>
                </a:ext>
              </a:extLst>
            </p:cNvPr>
            <p:cNvGrpSpPr/>
            <p:nvPr/>
          </p:nvGrpSpPr>
          <p:grpSpPr>
            <a:xfrm>
              <a:off x="6320476" y="1941450"/>
              <a:ext cx="1308623" cy="1142909"/>
              <a:chOff x="1126176" y="1966850"/>
              <a:chExt cx="1308623" cy="1142909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65D2A5B3-A668-7745-B866-7F67434267C9}"/>
                  </a:ext>
                </a:extLst>
              </p:cNvPr>
              <p:cNvGrpSpPr/>
              <p:nvPr/>
            </p:nvGrpSpPr>
            <p:grpSpPr>
              <a:xfrm>
                <a:off x="1126176" y="1966850"/>
                <a:ext cx="686323" cy="1142909"/>
                <a:chOff x="1403578" y="1902171"/>
                <a:chExt cx="686323" cy="1142909"/>
              </a:xfrm>
            </p:grpSpPr>
            <p:grpSp>
              <p:nvGrpSpPr>
                <p:cNvPr id="36" name="Group 193">
                  <a:extLst>
                    <a:ext uri="{FF2B5EF4-FFF2-40B4-BE49-F238E27FC236}">
                      <a16:creationId xmlns:a16="http://schemas.microsoft.com/office/drawing/2014/main" id="{122054FD-550B-1D45-9522-9C0E26ABDFD0}"/>
                    </a:ext>
                  </a:extLst>
                </p:cNvPr>
                <p:cNvGrpSpPr/>
                <p:nvPr/>
              </p:nvGrpSpPr>
              <p:grpSpPr>
                <a:xfrm>
                  <a:off x="1443456" y="1902171"/>
                  <a:ext cx="610448" cy="523260"/>
                  <a:chOff x="0" y="-1"/>
                  <a:chExt cx="609600" cy="522289"/>
                </a:xfrm>
              </p:grpSpPr>
              <p:sp>
                <p:nvSpPr>
                  <p:cNvPr id="47" name="Shape 191">
                    <a:extLst>
                      <a:ext uri="{FF2B5EF4-FFF2-40B4-BE49-F238E27FC236}">
                        <a16:creationId xmlns:a16="http://schemas.microsoft.com/office/drawing/2014/main" id="{0D1DA6D2-3A64-3A4D-9F8C-10047375E524}"/>
                      </a:ext>
                    </a:extLst>
                  </p:cNvPr>
                  <p:cNvSpPr/>
                  <p:nvPr/>
                </p:nvSpPr>
                <p:spPr>
                  <a:xfrm>
                    <a:off x="0" y="-1"/>
                    <a:ext cx="609600" cy="522289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15A7A7"/>
                      </a:gs>
                      <a:gs pos="80000">
                        <a:srgbClr val="1BDCDC"/>
                      </a:gs>
                      <a:gs pos="100000">
                        <a:srgbClr val="18E0E0"/>
                      </a:gs>
                    </a:gsLst>
                    <a:lin ang="16200000" scaled="0"/>
                  </a:gradFill>
                  <a:ln w="9525" cap="flat">
                    <a:solidFill>
                      <a:srgbClr val="2ECBCB"/>
                    </a:solidFill>
                    <a:prstDash val="solid"/>
                    <a:round/>
                  </a:ln>
                  <a:effectLst>
                    <a:outerShdw blurRad="381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 sz="1600">
                        <a:solidFill>
                          <a:schemeClr val="accent3">
                            <a:lumOff val="44000"/>
                          </a:schemeClr>
                        </a:solidFill>
                      </a:defRPr>
                    </a:pPr>
                    <a:endParaRPr sz="16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8" name="Shape 192">
                    <a:extLst>
                      <a:ext uri="{FF2B5EF4-FFF2-40B4-BE49-F238E27FC236}">
                        <a16:creationId xmlns:a16="http://schemas.microsoft.com/office/drawing/2014/main" id="{E6F9540C-DF14-C545-9723-5CC100B70ED9}"/>
                      </a:ext>
                    </a:extLst>
                  </p:cNvPr>
                  <p:cNvSpPr/>
                  <p:nvPr/>
                </p:nvSpPr>
                <p:spPr>
                  <a:xfrm>
                    <a:off x="104203" y="132456"/>
                    <a:ext cx="401196" cy="257376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a14="http://schemas.microsoft.com/office/mac/drawingml/2011/main" val="1"/>
                    </a:ext>
                  </a:extLst>
                </p:spPr>
                <p:txBody>
                  <a:bodyPr wrap="none" lIns="45719" tIns="45719" rIns="45719" bIns="45719" numCol="1" anchor="ctr">
                    <a:spAutoFit/>
                  </a:bodyPr>
                  <a:lstStyle>
                    <a:lvl1pPr algn="ctr">
                      <a:defRPr sz="1600">
                        <a:solidFill>
                          <a:schemeClr val="accent3">
                            <a:lumOff val="44000"/>
                          </a:schemeClr>
                        </a:solidFill>
                      </a:defRPr>
                    </a:lvl1pPr>
                  </a:lstStyle>
                  <a:p>
                    <a:r>
                      <a:rPr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CPU</a:t>
                    </a:r>
                  </a:p>
                </p:txBody>
              </p:sp>
            </p:grp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72435179-29C6-4E4E-BFF7-3C7F87B0E5B5}"/>
                    </a:ext>
                  </a:extLst>
                </p:cNvPr>
                <p:cNvGrpSpPr/>
                <p:nvPr/>
              </p:nvGrpSpPr>
              <p:grpSpPr>
                <a:xfrm>
                  <a:off x="1403578" y="2432440"/>
                  <a:ext cx="686323" cy="612640"/>
                  <a:chOff x="1404766" y="2432440"/>
                  <a:chExt cx="659820" cy="612640"/>
                </a:xfrm>
              </p:grpSpPr>
              <p:grpSp>
                <p:nvGrpSpPr>
                  <p:cNvPr id="38" name="Group 37">
                    <a:extLst>
                      <a:ext uri="{FF2B5EF4-FFF2-40B4-BE49-F238E27FC236}">
                        <a16:creationId xmlns:a16="http://schemas.microsoft.com/office/drawing/2014/main" id="{D20DFFA0-15BC-B448-9538-CF71618A3AF2}"/>
                      </a:ext>
                    </a:extLst>
                  </p:cNvPr>
                  <p:cNvGrpSpPr/>
                  <p:nvPr/>
                </p:nvGrpSpPr>
                <p:grpSpPr>
                  <a:xfrm>
                    <a:off x="1404766" y="2432440"/>
                    <a:ext cx="249766" cy="610448"/>
                    <a:chOff x="1404766" y="2432440"/>
                    <a:chExt cx="249766" cy="610448"/>
                  </a:xfrm>
                </p:grpSpPr>
                <p:sp>
                  <p:nvSpPr>
                    <p:cNvPr id="45" name="Shape 208">
                      <a:extLst>
                        <a:ext uri="{FF2B5EF4-FFF2-40B4-BE49-F238E27FC236}">
                          <a16:creationId xmlns:a16="http://schemas.microsoft.com/office/drawing/2014/main" id="{A7AF5565-8C83-7146-867C-5AD461D36A0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224425" y="2642440"/>
                      <a:ext cx="610448" cy="19044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004B"/>
                        </a:gs>
                        <a:gs pos="80000">
                          <a:srgbClr val="000063"/>
                        </a:gs>
                        <a:gs pos="100000">
                          <a:srgbClr val="000063"/>
                        </a:gs>
                      </a:gsLst>
                      <a:lin ang="16200000" scaled="0"/>
                    </a:gradFill>
                    <a:ln w="9525" cap="flat">
                      <a:solidFill>
                        <a:schemeClr val="bg1"/>
                      </a:solidFill>
                      <a:prstDash val="solid"/>
                      <a:round/>
                    </a:ln>
                    <a:effectLst>
                      <a:outerShdw blurRad="38100" dist="230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pPr>
                      <a:endParaRPr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6" name="Shape 209">
                      <a:extLst>
                        <a:ext uri="{FF2B5EF4-FFF2-40B4-BE49-F238E27FC236}">
                          <a16:creationId xmlns:a16="http://schemas.microsoft.com/office/drawing/2014/main" id="{9B9C728A-45A9-FE45-ABBE-31D661345285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325391" y="2612781"/>
                      <a:ext cx="408516" cy="249766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a14="http://schemas.microsoft.com/office/mac/drawingml/2011/main" val="1"/>
                      </a:ext>
                    </a:extLst>
                  </p:spPr>
                  <p:txBody>
                    <a:bodyPr wrap="none" lIns="45719" tIns="45719" rIns="45719" bIns="45719" numCol="1" anchor="ctr">
                      <a:spAutoFit/>
                    </a:bodyPr>
                    <a:lstStyle>
                      <a:lvl1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lvl1pPr>
                    </a:lstStyle>
                    <a:p>
                      <a:r>
                        <a:rPr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GPU</a:t>
                      </a:r>
                    </a:p>
                  </p:txBody>
                </p:sp>
              </p:grpSp>
              <p:grpSp>
                <p:nvGrpSpPr>
                  <p:cNvPr id="39" name="Group 38">
                    <a:extLst>
                      <a:ext uri="{FF2B5EF4-FFF2-40B4-BE49-F238E27FC236}">
                        <a16:creationId xmlns:a16="http://schemas.microsoft.com/office/drawing/2014/main" id="{B6E1DE19-461A-4148-850E-CF554ACC28B8}"/>
                      </a:ext>
                    </a:extLst>
                  </p:cNvPr>
                  <p:cNvGrpSpPr/>
                  <p:nvPr/>
                </p:nvGrpSpPr>
                <p:grpSpPr>
                  <a:xfrm>
                    <a:off x="1609793" y="2433536"/>
                    <a:ext cx="249766" cy="610448"/>
                    <a:chOff x="1404766" y="2432440"/>
                    <a:chExt cx="249766" cy="610448"/>
                  </a:xfrm>
                </p:grpSpPr>
                <p:sp>
                  <p:nvSpPr>
                    <p:cNvPr id="43" name="Shape 208">
                      <a:extLst>
                        <a:ext uri="{FF2B5EF4-FFF2-40B4-BE49-F238E27FC236}">
                          <a16:creationId xmlns:a16="http://schemas.microsoft.com/office/drawing/2014/main" id="{EF818D9A-6316-FF4E-BE78-1C7FCE4600D4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224425" y="2642440"/>
                      <a:ext cx="610448" cy="19044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004B"/>
                        </a:gs>
                        <a:gs pos="80000">
                          <a:srgbClr val="000063"/>
                        </a:gs>
                        <a:gs pos="100000">
                          <a:srgbClr val="000063"/>
                        </a:gs>
                      </a:gsLst>
                      <a:lin ang="16200000" scaled="0"/>
                    </a:gradFill>
                    <a:ln w="9525" cap="flat">
                      <a:solidFill>
                        <a:schemeClr val="bg1"/>
                      </a:solidFill>
                      <a:prstDash val="solid"/>
                      <a:round/>
                    </a:ln>
                    <a:effectLst>
                      <a:outerShdw blurRad="38100" dist="230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pPr>
                      <a:endParaRPr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4" name="Shape 209">
                      <a:extLst>
                        <a:ext uri="{FF2B5EF4-FFF2-40B4-BE49-F238E27FC236}">
                          <a16:creationId xmlns:a16="http://schemas.microsoft.com/office/drawing/2014/main" id="{53E811EC-AF4F-5F4C-AE76-E7483146D7D1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325391" y="2612781"/>
                      <a:ext cx="408516" cy="249766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a14="http://schemas.microsoft.com/office/mac/drawingml/2011/main" val="1"/>
                      </a:ext>
                    </a:extLst>
                  </p:spPr>
                  <p:txBody>
                    <a:bodyPr wrap="none" lIns="45719" tIns="45719" rIns="45719" bIns="45719" numCol="1" anchor="ctr">
                      <a:spAutoFit/>
                    </a:bodyPr>
                    <a:lstStyle>
                      <a:lvl1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lvl1pPr>
                    </a:lstStyle>
                    <a:p>
                      <a:r>
                        <a:rPr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GPU</a:t>
                      </a:r>
                    </a:p>
                  </p:txBody>
                </p:sp>
              </p:grpSp>
              <p:grpSp>
                <p:nvGrpSpPr>
                  <p:cNvPr id="40" name="Group 39">
                    <a:extLst>
                      <a:ext uri="{FF2B5EF4-FFF2-40B4-BE49-F238E27FC236}">
                        <a16:creationId xmlns:a16="http://schemas.microsoft.com/office/drawing/2014/main" id="{418D8825-C7B6-E047-A4F3-B354D3A02845}"/>
                      </a:ext>
                    </a:extLst>
                  </p:cNvPr>
                  <p:cNvGrpSpPr/>
                  <p:nvPr/>
                </p:nvGrpSpPr>
                <p:grpSpPr>
                  <a:xfrm>
                    <a:off x="1814820" y="2434632"/>
                    <a:ext cx="249766" cy="610448"/>
                    <a:chOff x="1404766" y="2432440"/>
                    <a:chExt cx="249766" cy="610448"/>
                  </a:xfrm>
                </p:grpSpPr>
                <p:sp>
                  <p:nvSpPr>
                    <p:cNvPr id="41" name="Shape 208">
                      <a:extLst>
                        <a:ext uri="{FF2B5EF4-FFF2-40B4-BE49-F238E27FC236}">
                          <a16:creationId xmlns:a16="http://schemas.microsoft.com/office/drawing/2014/main" id="{C5F0A36E-4714-F54B-8A26-EF93D3492D31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224425" y="2642440"/>
                      <a:ext cx="610448" cy="19044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004B"/>
                        </a:gs>
                        <a:gs pos="80000">
                          <a:srgbClr val="000063"/>
                        </a:gs>
                        <a:gs pos="100000">
                          <a:srgbClr val="000063"/>
                        </a:gs>
                      </a:gsLst>
                      <a:lin ang="16200000" scaled="0"/>
                    </a:gradFill>
                    <a:ln w="9525" cap="flat">
                      <a:solidFill>
                        <a:schemeClr val="bg1"/>
                      </a:solidFill>
                      <a:prstDash val="solid"/>
                      <a:round/>
                    </a:ln>
                    <a:effectLst>
                      <a:outerShdw blurRad="38100" dist="230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pPr>
                      <a:endParaRPr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2" name="Shape 209">
                      <a:extLst>
                        <a:ext uri="{FF2B5EF4-FFF2-40B4-BE49-F238E27FC236}">
                          <a16:creationId xmlns:a16="http://schemas.microsoft.com/office/drawing/2014/main" id="{F304843E-787B-3C49-AA03-59D40FE3EEA3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325391" y="2612781"/>
                      <a:ext cx="408516" cy="249766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a14="http://schemas.microsoft.com/office/mac/drawingml/2011/main" val="1"/>
                      </a:ext>
                    </a:extLst>
                  </p:spPr>
                  <p:txBody>
                    <a:bodyPr wrap="none" lIns="45719" tIns="45719" rIns="45719" bIns="45719" numCol="1" anchor="ctr">
                      <a:spAutoFit/>
                    </a:bodyPr>
                    <a:lstStyle>
                      <a:lvl1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lvl1pPr>
                    </a:lstStyle>
                    <a:p>
                      <a:r>
                        <a:rPr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GPU</a:t>
                      </a:r>
                    </a:p>
                  </p:txBody>
                </p:sp>
              </p:grpSp>
            </p:grp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B57D8EF-61C6-734E-8462-E5B541B9341C}"/>
                  </a:ext>
                </a:extLst>
              </p:cNvPr>
              <p:cNvGrpSpPr/>
              <p:nvPr/>
            </p:nvGrpSpPr>
            <p:grpSpPr>
              <a:xfrm>
                <a:off x="1748476" y="1966850"/>
                <a:ext cx="686323" cy="1142909"/>
                <a:chOff x="1403578" y="1902171"/>
                <a:chExt cx="686323" cy="1142909"/>
              </a:xfrm>
            </p:grpSpPr>
            <p:grpSp>
              <p:nvGrpSpPr>
                <p:cNvPr id="23" name="Group 193">
                  <a:extLst>
                    <a:ext uri="{FF2B5EF4-FFF2-40B4-BE49-F238E27FC236}">
                      <a16:creationId xmlns:a16="http://schemas.microsoft.com/office/drawing/2014/main" id="{D9961FC3-3A01-3C48-AE82-6FD614768031}"/>
                    </a:ext>
                  </a:extLst>
                </p:cNvPr>
                <p:cNvGrpSpPr/>
                <p:nvPr/>
              </p:nvGrpSpPr>
              <p:grpSpPr>
                <a:xfrm>
                  <a:off x="1443456" y="1902171"/>
                  <a:ext cx="610448" cy="523260"/>
                  <a:chOff x="0" y="-1"/>
                  <a:chExt cx="609600" cy="522289"/>
                </a:xfrm>
              </p:grpSpPr>
              <p:sp>
                <p:nvSpPr>
                  <p:cNvPr id="34" name="Shape 191">
                    <a:extLst>
                      <a:ext uri="{FF2B5EF4-FFF2-40B4-BE49-F238E27FC236}">
                        <a16:creationId xmlns:a16="http://schemas.microsoft.com/office/drawing/2014/main" id="{88853BA2-AD3E-3143-8350-4F909A11AB51}"/>
                      </a:ext>
                    </a:extLst>
                  </p:cNvPr>
                  <p:cNvSpPr/>
                  <p:nvPr/>
                </p:nvSpPr>
                <p:spPr>
                  <a:xfrm>
                    <a:off x="0" y="-1"/>
                    <a:ext cx="609600" cy="522289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15A7A7"/>
                      </a:gs>
                      <a:gs pos="80000">
                        <a:srgbClr val="1BDCDC"/>
                      </a:gs>
                      <a:gs pos="100000">
                        <a:srgbClr val="18E0E0"/>
                      </a:gs>
                    </a:gsLst>
                    <a:lin ang="16200000" scaled="0"/>
                  </a:gradFill>
                  <a:ln w="9525" cap="flat">
                    <a:solidFill>
                      <a:srgbClr val="2ECBCB"/>
                    </a:solidFill>
                    <a:prstDash val="solid"/>
                    <a:round/>
                  </a:ln>
                  <a:effectLst>
                    <a:outerShdw blurRad="381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 sz="1600">
                        <a:solidFill>
                          <a:schemeClr val="accent3">
                            <a:lumOff val="44000"/>
                          </a:schemeClr>
                        </a:solidFill>
                      </a:defRPr>
                    </a:pPr>
                    <a:endParaRPr sz="16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5" name="Shape 192">
                    <a:extLst>
                      <a:ext uri="{FF2B5EF4-FFF2-40B4-BE49-F238E27FC236}">
                        <a16:creationId xmlns:a16="http://schemas.microsoft.com/office/drawing/2014/main" id="{615EFF48-0E9F-0945-83A5-9F43E166760D}"/>
                      </a:ext>
                    </a:extLst>
                  </p:cNvPr>
                  <p:cNvSpPr/>
                  <p:nvPr/>
                </p:nvSpPr>
                <p:spPr>
                  <a:xfrm>
                    <a:off x="104203" y="132456"/>
                    <a:ext cx="401196" cy="257376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a14="http://schemas.microsoft.com/office/mac/drawingml/2011/main" val="1"/>
                    </a:ext>
                  </a:extLst>
                </p:spPr>
                <p:txBody>
                  <a:bodyPr wrap="none" lIns="45719" tIns="45719" rIns="45719" bIns="45719" numCol="1" anchor="ctr">
                    <a:spAutoFit/>
                  </a:bodyPr>
                  <a:lstStyle>
                    <a:lvl1pPr algn="ctr">
                      <a:defRPr sz="1600">
                        <a:solidFill>
                          <a:schemeClr val="accent3">
                            <a:lumOff val="44000"/>
                          </a:schemeClr>
                        </a:solidFill>
                      </a:defRPr>
                    </a:lvl1pPr>
                  </a:lstStyle>
                  <a:p>
                    <a:r>
                      <a:rPr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CPU</a:t>
                    </a:r>
                  </a:p>
                </p:txBody>
              </p:sp>
            </p:grp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DBC5E696-EB25-9D47-B944-790A2FE0FBE6}"/>
                    </a:ext>
                  </a:extLst>
                </p:cNvPr>
                <p:cNvGrpSpPr/>
                <p:nvPr/>
              </p:nvGrpSpPr>
              <p:grpSpPr>
                <a:xfrm>
                  <a:off x="1403578" y="2432440"/>
                  <a:ext cx="686323" cy="612640"/>
                  <a:chOff x="1404766" y="2432440"/>
                  <a:chExt cx="659820" cy="612640"/>
                </a:xfrm>
              </p:grpSpPr>
              <p:grpSp>
                <p:nvGrpSpPr>
                  <p:cNvPr id="25" name="Group 24">
                    <a:extLst>
                      <a:ext uri="{FF2B5EF4-FFF2-40B4-BE49-F238E27FC236}">
                        <a16:creationId xmlns:a16="http://schemas.microsoft.com/office/drawing/2014/main" id="{E89684CE-8C79-4D43-9042-8F308C82AA2A}"/>
                      </a:ext>
                    </a:extLst>
                  </p:cNvPr>
                  <p:cNvGrpSpPr/>
                  <p:nvPr/>
                </p:nvGrpSpPr>
                <p:grpSpPr>
                  <a:xfrm>
                    <a:off x="1404766" y="2432440"/>
                    <a:ext cx="249766" cy="610448"/>
                    <a:chOff x="1404766" y="2432440"/>
                    <a:chExt cx="249766" cy="610448"/>
                  </a:xfrm>
                </p:grpSpPr>
                <p:sp>
                  <p:nvSpPr>
                    <p:cNvPr id="32" name="Shape 208">
                      <a:extLst>
                        <a:ext uri="{FF2B5EF4-FFF2-40B4-BE49-F238E27FC236}">
                          <a16:creationId xmlns:a16="http://schemas.microsoft.com/office/drawing/2014/main" id="{49626EAE-846F-3A44-BCF0-482C590FB919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224425" y="2642440"/>
                      <a:ext cx="610448" cy="19044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004B"/>
                        </a:gs>
                        <a:gs pos="80000">
                          <a:srgbClr val="000063"/>
                        </a:gs>
                        <a:gs pos="100000">
                          <a:srgbClr val="000063"/>
                        </a:gs>
                      </a:gsLst>
                      <a:lin ang="16200000" scaled="0"/>
                    </a:gradFill>
                    <a:ln w="9525" cap="flat">
                      <a:solidFill>
                        <a:schemeClr val="bg1"/>
                      </a:solidFill>
                      <a:prstDash val="solid"/>
                      <a:round/>
                    </a:ln>
                    <a:effectLst>
                      <a:outerShdw blurRad="38100" dist="230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pPr>
                      <a:endParaRPr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3" name="Shape 209">
                      <a:extLst>
                        <a:ext uri="{FF2B5EF4-FFF2-40B4-BE49-F238E27FC236}">
                          <a16:creationId xmlns:a16="http://schemas.microsoft.com/office/drawing/2014/main" id="{A00B01F8-89F4-6740-800C-F6B68CD0E3F7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325391" y="2612781"/>
                      <a:ext cx="408516" cy="249766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a14="http://schemas.microsoft.com/office/mac/drawingml/2011/main" val="1"/>
                      </a:ext>
                    </a:extLst>
                  </p:spPr>
                  <p:txBody>
                    <a:bodyPr wrap="none" lIns="45719" tIns="45719" rIns="45719" bIns="45719" numCol="1" anchor="ctr">
                      <a:spAutoFit/>
                    </a:bodyPr>
                    <a:lstStyle>
                      <a:lvl1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lvl1pPr>
                    </a:lstStyle>
                    <a:p>
                      <a:r>
                        <a:rPr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GPU</a:t>
                      </a:r>
                    </a:p>
                  </p:txBody>
                </p:sp>
              </p:grpSp>
              <p:grpSp>
                <p:nvGrpSpPr>
                  <p:cNvPr id="26" name="Group 25">
                    <a:extLst>
                      <a:ext uri="{FF2B5EF4-FFF2-40B4-BE49-F238E27FC236}">
                        <a16:creationId xmlns:a16="http://schemas.microsoft.com/office/drawing/2014/main" id="{BDC3ED82-7547-2549-8AE1-E852F9CFE3A3}"/>
                      </a:ext>
                    </a:extLst>
                  </p:cNvPr>
                  <p:cNvGrpSpPr/>
                  <p:nvPr/>
                </p:nvGrpSpPr>
                <p:grpSpPr>
                  <a:xfrm>
                    <a:off x="1609793" y="2433536"/>
                    <a:ext cx="249766" cy="610448"/>
                    <a:chOff x="1404766" y="2432440"/>
                    <a:chExt cx="249766" cy="610448"/>
                  </a:xfrm>
                </p:grpSpPr>
                <p:sp>
                  <p:nvSpPr>
                    <p:cNvPr id="30" name="Shape 208">
                      <a:extLst>
                        <a:ext uri="{FF2B5EF4-FFF2-40B4-BE49-F238E27FC236}">
                          <a16:creationId xmlns:a16="http://schemas.microsoft.com/office/drawing/2014/main" id="{7DC10672-C09A-9E4F-BAA7-DE9C0C8C5C1C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224425" y="2642440"/>
                      <a:ext cx="610448" cy="19044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004B"/>
                        </a:gs>
                        <a:gs pos="80000">
                          <a:srgbClr val="000063"/>
                        </a:gs>
                        <a:gs pos="100000">
                          <a:srgbClr val="000063"/>
                        </a:gs>
                      </a:gsLst>
                      <a:lin ang="16200000" scaled="0"/>
                    </a:gradFill>
                    <a:ln w="9525" cap="flat">
                      <a:solidFill>
                        <a:schemeClr val="bg1"/>
                      </a:solidFill>
                      <a:prstDash val="solid"/>
                      <a:round/>
                    </a:ln>
                    <a:effectLst>
                      <a:outerShdw blurRad="38100" dist="230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pPr>
                      <a:endParaRPr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1" name="Shape 209">
                      <a:extLst>
                        <a:ext uri="{FF2B5EF4-FFF2-40B4-BE49-F238E27FC236}">
                          <a16:creationId xmlns:a16="http://schemas.microsoft.com/office/drawing/2014/main" id="{B8C5F706-D356-A746-AFF1-570E44A6CBD0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325391" y="2612781"/>
                      <a:ext cx="408516" cy="249766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a14="http://schemas.microsoft.com/office/mac/drawingml/2011/main" val="1"/>
                      </a:ext>
                    </a:extLst>
                  </p:spPr>
                  <p:txBody>
                    <a:bodyPr wrap="none" lIns="45719" tIns="45719" rIns="45719" bIns="45719" numCol="1" anchor="ctr">
                      <a:spAutoFit/>
                    </a:bodyPr>
                    <a:lstStyle>
                      <a:lvl1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lvl1pPr>
                    </a:lstStyle>
                    <a:p>
                      <a:r>
                        <a:rPr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GPU</a:t>
                      </a:r>
                    </a:p>
                  </p:txBody>
                </p:sp>
              </p:grpSp>
              <p:grpSp>
                <p:nvGrpSpPr>
                  <p:cNvPr id="27" name="Group 26">
                    <a:extLst>
                      <a:ext uri="{FF2B5EF4-FFF2-40B4-BE49-F238E27FC236}">
                        <a16:creationId xmlns:a16="http://schemas.microsoft.com/office/drawing/2014/main" id="{8F456A9B-775F-FB49-B522-6DF101CC5301}"/>
                      </a:ext>
                    </a:extLst>
                  </p:cNvPr>
                  <p:cNvGrpSpPr/>
                  <p:nvPr/>
                </p:nvGrpSpPr>
                <p:grpSpPr>
                  <a:xfrm>
                    <a:off x="1814820" y="2434632"/>
                    <a:ext cx="249766" cy="610448"/>
                    <a:chOff x="1404766" y="2432440"/>
                    <a:chExt cx="249766" cy="610448"/>
                  </a:xfrm>
                </p:grpSpPr>
                <p:sp>
                  <p:nvSpPr>
                    <p:cNvPr id="28" name="Shape 208">
                      <a:extLst>
                        <a:ext uri="{FF2B5EF4-FFF2-40B4-BE49-F238E27FC236}">
                          <a16:creationId xmlns:a16="http://schemas.microsoft.com/office/drawing/2014/main" id="{BCBA0087-1C1E-BB4A-BF27-CB0885FD42D1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224425" y="2642440"/>
                      <a:ext cx="610448" cy="19044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004B"/>
                        </a:gs>
                        <a:gs pos="80000">
                          <a:srgbClr val="000063"/>
                        </a:gs>
                        <a:gs pos="100000">
                          <a:srgbClr val="000063"/>
                        </a:gs>
                      </a:gsLst>
                      <a:lin ang="16200000" scaled="0"/>
                    </a:gradFill>
                    <a:ln w="9525" cap="flat">
                      <a:solidFill>
                        <a:schemeClr val="bg1"/>
                      </a:solidFill>
                      <a:prstDash val="solid"/>
                      <a:round/>
                    </a:ln>
                    <a:effectLst>
                      <a:outerShdw blurRad="38100" dist="230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pPr>
                      <a:endParaRPr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9" name="Shape 209">
                      <a:extLst>
                        <a:ext uri="{FF2B5EF4-FFF2-40B4-BE49-F238E27FC236}">
                          <a16:creationId xmlns:a16="http://schemas.microsoft.com/office/drawing/2014/main" id="{55255828-15A2-4840-9B94-89D88FBFA5B4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325391" y="2612781"/>
                      <a:ext cx="408516" cy="249766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a14="http://schemas.microsoft.com/office/mac/drawingml/2011/main" val="1"/>
                      </a:ext>
                    </a:extLst>
                  </p:spPr>
                  <p:txBody>
                    <a:bodyPr wrap="none" lIns="45719" tIns="45719" rIns="45719" bIns="45719" numCol="1" anchor="ctr">
                      <a:spAutoFit/>
                    </a:bodyPr>
                    <a:lstStyle>
                      <a:lvl1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lvl1pPr>
                    </a:lstStyle>
                    <a:p>
                      <a:r>
                        <a:rPr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GPU</a:t>
                      </a:r>
                    </a:p>
                  </p:txBody>
                </p:sp>
              </p:grpSp>
            </p:grpSp>
          </p:grpSp>
        </p:grpSp>
      </p:grpSp>
      <p:pic>
        <p:nvPicPr>
          <p:cNvPr id="107" name="Picture 2" descr="https://devblogs.nvidia.com/wp-content/uploads/2018/06/SUMMIT_NODE11.png">
            <a:extLst>
              <a:ext uri="{FF2B5EF4-FFF2-40B4-BE49-F238E27FC236}">
                <a16:creationId xmlns:a16="http://schemas.microsoft.com/office/drawing/2014/main" id="{216052F6-5EEE-D34F-A8BF-F5CA36E4B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2843" y="5356932"/>
            <a:ext cx="5054600" cy="33486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2" descr="Image result for summit supercomputer">
            <a:extLst>
              <a:ext uri="{FF2B5EF4-FFF2-40B4-BE49-F238E27FC236}">
                <a16:creationId xmlns:a16="http://schemas.microsoft.com/office/drawing/2014/main" id="{0FCCB964-A0DA-B44C-B35F-BFE24B375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77" y="2198140"/>
            <a:ext cx="5503886" cy="30949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Intel Xeon Phi (Knights Landing)</a:t>
            </a:r>
          </a:p>
        </p:txBody>
      </p:sp>
      <p:sp>
        <p:nvSpPr>
          <p:cNvPr id="322" name="Shape 322"/>
          <p:cNvSpPr>
            <a:spLocks noGrp="1"/>
          </p:cNvSpPr>
          <p:nvPr>
            <p:ph type="body" idx="1"/>
          </p:nvPr>
        </p:nvSpPr>
        <p:spPr>
          <a:xfrm>
            <a:off x="838200" y="2095500"/>
            <a:ext cx="16154400" cy="283511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r>
              <a:t>72 “simple” x86 cores (1.1 Ghz, derived from Intel Atom)</a:t>
            </a:r>
          </a:p>
          <a:p>
            <a:pPr>
              <a:spcBef>
                <a:spcPts val="600"/>
              </a:spcBef>
            </a:pPr>
            <a:r>
              <a:t>16-wide vector instructions (AVX-512), four threads per core</a:t>
            </a:r>
          </a:p>
          <a:p>
            <a:pPr>
              <a:spcBef>
                <a:spcPts val="600"/>
              </a:spcBef>
            </a:pPr>
            <a:r>
              <a:t>Targeted as an accelerator for supercomputing applications</a:t>
            </a:r>
          </a:p>
        </p:txBody>
      </p:sp>
      <p:pic>
        <p:nvPicPr>
          <p:cNvPr id="323" name="pasted-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7819" y="5189106"/>
            <a:ext cx="11755162" cy="7752531"/>
          </a:xfrm>
          <a:prstGeom prst="rect">
            <a:avLst/>
          </a:prstGeom>
          <a:ln w="12700">
            <a:miter lim="400000"/>
          </a:ln>
          <a:effectLst>
            <a:outerShdw blurRad="50800" dist="38100" dir="3056673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title"/>
          </p:nvPr>
        </p:nvSpPr>
        <p:spPr>
          <a:xfrm>
            <a:off x="1066800" y="3319576"/>
            <a:ext cx="16154400" cy="1134972"/>
          </a:xfrm>
          <a:prstGeom prst="rect">
            <a:avLst/>
          </a:prstGeom>
        </p:spPr>
        <p:txBody>
          <a:bodyPr/>
          <a:lstStyle>
            <a:lvl1pPr algn="ctr">
              <a:defRPr sz="5600"/>
            </a:lvl1pPr>
          </a:lstStyle>
          <a:p>
            <a:r>
              <a:rPr lang="en-US" dirty="0"/>
              <a:t>Let’s </a:t>
            </a:r>
            <a:r>
              <a:rPr dirty="0"/>
              <a:t>begin this lecture by reminding you…</a:t>
            </a:r>
          </a:p>
        </p:txBody>
      </p:sp>
      <p:sp>
        <p:nvSpPr>
          <p:cNvPr id="42" name="Shape 42"/>
          <p:cNvSpPr/>
          <p:nvPr/>
        </p:nvSpPr>
        <p:spPr>
          <a:xfrm>
            <a:off x="1066800" y="6369658"/>
            <a:ext cx="16154400" cy="3798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>
              <a:defRPr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That we observed in assignment 1 that a well-optimized parallel implementation of a </a:t>
            </a:r>
            <a:r>
              <a:rPr u="sng" dirty="0"/>
              <a:t>compute-bound</a:t>
            </a:r>
            <a:r>
              <a:rPr dirty="0"/>
              <a:t> application </a:t>
            </a:r>
            <a:r>
              <a:rPr lang="en-US" dirty="0"/>
              <a:t>was</a:t>
            </a:r>
            <a:r>
              <a:rPr dirty="0"/>
              <a:t> about 44 times faster than single-threaded C code compiled with </a:t>
            </a:r>
            <a:r>
              <a:rPr dirty="0" err="1"/>
              <a:t>gcc</a:t>
            </a:r>
            <a:r>
              <a:rPr dirty="0"/>
              <a:t> -O3</a:t>
            </a:r>
            <a:r>
              <a:rPr lang="en-US" dirty="0"/>
              <a:t>, running on the same processor</a:t>
            </a:r>
            <a:endParaRPr dirty="0"/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32132B-CFC7-3940-9549-D28E292C9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50" y="1689100"/>
            <a:ext cx="10629900" cy="12026900"/>
          </a:xfrm>
          <a:prstGeom prst="rect">
            <a:avLst/>
          </a:prstGeom>
        </p:spPr>
      </p:pic>
      <p:sp>
        <p:nvSpPr>
          <p:cNvPr id="326" name="Shape 326"/>
          <p:cNvSpPr>
            <a:spLocks noGrp="1"/>
          </p:cNvSpPr>
          <p:nvPr>
            <p:ph type="title"/>
          </p:nvPr>
        </p:nvSpPr>
        <p:spPr>
          <a:xfrm>
            <a:off x="571500" y="292100"/>
            <a:ext cx="16154400" cy="1117600"/>
          </a:xfrm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r>
              <a:rPr sz="5400" dirty="0"/>
              <a:t>Heterogeneous architectures for supercomputing</a:t>
            </a:r>
          </a:p>
        </p:txBody>
      </p:sp>
      <p:sp>
        <p:nvSpPr>
          <p:cNvPr id="330" name="Shape 330"/>
          <p:cNvSpPr/>
          <p:nvPr/>
        </p:nvSpPr>
        <p:spPr>
          <a:xfrm>
            <a:off x="595004" y="1201876"/>
            <a:ext cx="8339670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0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dirty="0"/>
              <a:t>Source: Top500.org Fall 201</a:t>
            </a:r>
            <a:r>
              <a:rPr lang="en-US" dirty="0"/>
              <a:t>8</a:t>
            </a:r>
            <a:r>
              <a:rPr dirty="0"/>
              <a:t> rankings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72E41D3-A5E7-9C4B-AC35-B9022CEBE83E}"/>
              </a:ext>
            </a:extLst>
          </p:cNvPr>
          <p:cNvGrpSpPr/>
          <p:nvPr/>
        </p:nvGrpSpPr>
        <p:grpSpPr>
          <a:xfrm>
            <a:off x="8728379" y="7410297"/>
            <a:ext cx="4238197" cy="502921"/>
            <a:chOff x="-3289325" y="1158239"/>
            <a:chExt cx="4238197" cy="502921"/>
          </a:xfrm>
        </p:grpSpPr>
        <p:sp>
          <p:nvSpPr>
            <p:cNvPr id="327" name="Shape 327"/>
            <p:cNvSpPr/>
            <p:nvPr/>
          </p:nvSpPr>
          <p:spPr>
            <a:xfrm>
              <a:off x="-3289325" y="1158239"/>
              <a:ext cx="1476746" cy="401321"/>
            </a:xfrm>
            <a:prstGeom prst="rect">
              <a:avLst/>
            </a:prstGeom>
            <a:ln w="76200">
              <a:solidFill>
                <a:schemeClr val="accent5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31" name="Shape 331"/>
            <p:cNvSpPr/>
            <p:nvPr/>
          </p:nvSpPr>
          <p:spPr>
            <a:xfrm>
              <a:off x="-1705429" y="1158239"/>
              <a:ext cx="2654301" cy="50292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50800" tIns="50800" rIns="50800" bIns="50800" anchor="ctr">
              <a:spAutoFit/>
            </a:bodyPr>
            <a:lstStyle>
              <a:lvl1pPr algn="l">
                <a:defRPr sz="3200" b="1">
                  <a:solidFill>
                    <a:schemeClr val="accent5"/>
                  </a:solidFill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rPr dirty="0"/>
                <a:t>Xeon Phi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8D4CA0B-D10F-D648-9F83-3ECC36A7885A}"/>
              </a:ext>
            </a:extLst>
          </p:cNvPr>
          <p:cNvGrpSpPr/>
          <p:nvPr/>
        </p:nvGrpSpPr>
        <p:grpSpPr>
          <a:xfrm>
            <a:off x="8279691" y="2782794"/>
            <a:ext cx="4131047" cy="595035"/>
            <a:chOff x="-2843010" y="2674776"/>
            <a:chExt cx="4131047" cy="595035"/>
          </a:xfrm>
        </p:grpSpPr>
        <p:sp>
          <p:nvSpPr>
            <p:cNvPr id="20" name="Shape 327">
              <a:extLst>
                <a:ext uri="{FF2B5EF4-FFF2-40B4-BE49-F238E27FC236}">
                  <a16:creationId xmlns:a16="http://schemas.microsoft.com/office/drawing/2014/main" id="{3BAF90C3-624D-124C-A91B-3EF478E494FC}"/>
                </a:ext>
              </a:extLst>
            </p:cNvPr>
            <p:cNvSpPr/>
            <p:nvPr/>
          </p:nvSpPr>
          <p:spPr>
            <a:xfrm>
              <a:off x="-2843010" y="2789601"/>
              <a:ext cx="1476746" cy="401321"/>
            </a:xfrm>
            <a:prstGeom prst="rect">
              <a:avLst/>
            </a:prstGeom>
            <a:ln w="76200">
              <a:solidFill>
                <a:schemeClr val="accent1">
                  <a:lumMod val="75000"/>
                </a:schemeClr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1" name="Shape 331">
              <a:extLst>
                <a:ext uri="{FF2B5EF4-FFF2-40B4-BE49-F238E27FC236}">
                  <a16:creationId xmlns:a16="http://schemas.microsoft.com/office/drawing/2014/main" id="{84C66EC9-3498-6C48-854C-4534CAF7B12E}"/>
                </a:ext>
              </a:extLst>
            </p:cNvPr>
            <p:cNvSpPr/>
            <p:nvPr/>
          </p:nvSpPr>
          <p:spPr>
            <a:xfrm>
              <a:off x="-1366264" y="2674776"/>
              <a:ext cx="2654301" cy="595035"/>
            </a:xfrm>
            <a:prstGeom prst="rect">
              <a:avLst/>
            </a:prstGeom>
            <a:ln w="12700">
              <a:noFill/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50800" tIns="50800" rIns="50800" bIns="50800" anchor="ctr">
              <a:spAutoFit/>
            </a:bodyPr>
            <a:lstStyle>
              <a:lvl1pPr algn="l">
                <a:defRPr sz="3200" b="1">
                  <a:solidFill>
                    <a:schemeClr val="accent5"/>
                  </a:solidFill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NVIDIA GPU</a:t>
              </a:r>
              <a:endParaRPr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0572881-7A07-3744-AC80-896FB82B5FC0}"/>
              </a:ext>
            </a:extLst>
          </p:cNvPr>
          <p:cNvGrpSpPr/>
          <p:nvPr/>
        </p:nvGrpSpPr>
        <p:grpSpPr>
          <a:xfrm>
            <a:off x="8522032" y="9082032"/>
            <a:ext cx="4131047" cy="595035"/>
            <a:chOff x="-2843010" y="2674776"/>
            <a:chExt cx="4131047" cy="595035"/>
          </a:xfrm>
        </p:grpSpPr>
        <p:sp>
          <p:nvSpPr>
            <p:cNvPr id="23" name="Shape 327">
              <a:extLst>
                <a:ext uri="{FF2B5EF4-FFF2-40B4-BE49-F238E27FC236}">
                  <a16:creationId xmlns:a16="http://schemas.microsoft.com/office/drawing/2014/main" id="{75FA85AC-D8AA-DD42-A878-06581FB5C857}"/>
                </a:ext>
              </a:extLst>
            </p:cNvPr>
            <p:cNvSpPr/>
            <p:nvPr/>
          </p:nvSpPr>
          <p:spPr>
            <a:xfrm>
              <a:off x="-2843010" y="2789601"/>
              <a:ext cx="1476746" cy="401321"/>
            </a:xfrm>
            <a:prstGeom prst="rect">
              <a:avLst/>
            </a:prstGeom>
            <a:ln w="76200">
              <a:solidFill>
                <a:schemeClr val="accent1">
                  <a:lumMod val="75000"/>
                </a:schemeClr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4" name="Shape 331">
              <a:extLst>
                <a:ext uri="{FF2B5EF4-FFF2-40B4-BE49-F238E27FC236}">
                  <a16:creationId xmlns:a16="http://schemas.microsoft.com/office/drawing/2014/main" id="{433DCC63-3A09-F040-9EA4-7712ED801D4C}"/>
                </a:ext>
              </a:extLst>
            </p:cNvPr>
            <p:cNvSpPr/>
            <p:nvPr/>
          </p:nvSpPr>
          <p:spPr>
            <a:xfrm>
              <a:off x="-1366264" y="2674776"/>
              <a:ext cx="2654301" cy="595035"/>
            </a:xfrm>
            <a:prstGeom prst="rect">
              <a:avLst/>
            </a:prstGeom>
            <a:ln w="12700">
              <a:noFill/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50800" tIns="50800" rIns="50800" bIns="50800" anchor="ctr">
              <a:spAutoFit/>
            </a:bodyPr>
            <a:lstStyle>
              <a:lvl1pPr algn="l">
                <a:defRPr sz="3200" b="1">
                  <a:solidFill>
                    <a:schemeClr val="accent5"/>
                  </a:solidFill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NVIDIA GPU</a:t>
              </a:r>
              <a:endParaRPr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8F2900B-0902-D645-8A93-2C5AD2063809}"/>
              </a:ext>
            </a:extLst>
          </p:cNvPr>
          <p:cNvGrpSpPr/>
          <p:nvPr/>
        </p:nvGrpSpPr>
        <p:grpSpPr>
          <a:xfrm>
            <a:off x="8764373" y="15381270"/>
            <a:ext cx="4131047" cy="595035"/>
            <a:chOff x="-2843010" y="2674776"/>
            <a:chExt cx="4131047" cy="595035"/>
          </a:xfrm>
        </p:grpSpPr>
        <p:sp>
          <p:nvSpPr>
            <p:cNvPr id="26" name="Shape 327">
              <a:extLst>
                <a:ext uri="{FF2B5EF4-FFF2-40B4-BE49-F238E27FC236}">
                  <a16:creationId xmlns:a16="http://schemas.microsoft.com/office/drawing/2014/main" id="{2913736A-E585-8648-AA18-40726EBCFB4D}"/>
                </a:ext>
              </a:extLst>
            </p:cNvPr>
            <p:cNvSpPr/>
            <p:nvPr/>
          </p:nvSpPr>
          <p:spPr>
            <a:xfrm>
              <a:off x="-2843010" y="2789601"/>
              <a:ext cx="1476746" cy="401321"/>
            </a:xfrm>
            <a:prstGeom prst="rect">
              <a:avLst/>
            </a:prstGeom>
            <a:ln w="76200">
              <a:solidFill>
                <a:schemeClr val="accent1">
                  <a:lumMod val="75000"/>
                </a:schemeClr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7" name="Shape 331">
              <a:extLst>
                <a:ext uri="{FF2B5EF4-FFF2-40B4-BE49-F238E27FC236}">
                  <a16:creationId xmlns:a16="http://schemas.microsoft.com/office/drawing/2014/main" id="{6CED0199-183D-1B43-90D4-460C9419476E}"/>
                </a:ext>
              </a:extLst>
            </p:cNvPr>
            <p:cNvSpPr/>
            <p:nvPr/>
          </p:nvSpPr>
          <p:spPr>
            <a:xfrm>
              <a:off x="-1366264" y="2674776"/>
              <a:ext cx="2654301" cy="595035"/>
            </a:xfrm>
            <a:prstGeom prst="rect">
              <a:avLst/>
            </a:prstGeom>
            <a:ln w="12700">
              <a:noFill/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50800" tIns="50800" rIns="50800" bIns="50800" anchor="ctr">
              <a:spAutoFit/>
            </a:bodyPr>
            <a:lstStyle>
              <a:lvl1pPr algn="l">
                <a:defRPr sz="3200" b="1">
                  <a:solidFill>
                    <a:schemeClr val="accent5"/>
                  </a:solidFill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NVIDIA GPU</a:t>
              </a:r>
              <a:endParaRPr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3BDFDBD-E81F-5649-827A-0F30967D4754}"/>
              </a:ext>
            </a:extLst>
          </p:cNvPr>
          <p:cNvGrpSpPr/>
          <p:nvPr/>
        </p:nvGrpSpPr>
        <p:grpSpPr>
          <a:xfrm>
            <a:off x="8175595" y="4597913"/>
            <a:ext cx="4131047" cy="595035"/>
            <a:chOff x="-2843010" y="2674776"/>
            <a:chExt cx="4131047" cy="595035"/>
          </a:xfrm>
        </p:grpSpPr>
        <p:sp>
          <p:nvSpPr>
            <p:cNvPr id="29" name="Shape 327">
              <a:extLst>
                <a:ext uri="{FF2B5EF4-FFF2-40B4-BE49-F238E27FC236}">
                  <a16:creationId xmlns:a16="http://schemas.microsoft.com/office/drawing/2014/main" id="{0C2A3B93-86D8-4843-A1BE-AA518ADF7D16}"/>
                </a:ext>
              </a:extLst>
            </p:cNvPr>
            <p:cNvSpPr/>
            <p:nvPr/>
          </p:nvSpPr>
          <p:spPr>
            <a:xfrm>
              <a:off x="-2843010" y="2789601"/>
              <a:ext cx="1476746" cy="401321"/>
            </a:xfrm>
            <a:prstGeom prst="rect">
              <a:avLst/>
            </a:prstGeom>
            <a:ln w="76200">
              <a:solidFill>
                <a:schemeClr val="accent1">
                  <a:lumMod val="75000"/>
                </a:schemeClr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30" name="Shape 331">
              <a:extLst>
                <a:ext uri="{FF2B5EF4-FFF2-40B4-BE49-F238E27FC236}">
                  <a16:creationId xmlns:a16="http://schemas.microsoft.com/office/drawing/2014/main" id="{125188E1-92E9-8A42-933F-E449229CB2C5}"/>
                </a:ext>
              </a:extLst>
            </p:cNvPr>
            <p:cNvSpPr/>
            <p:nvPr/>
          </p:nvSpPr>
          <p:spPr>
            <a:xfrm>
              <a:off x="-1366264" y="2674776"/>
              <a:ext cx="2654301" cy="595035"/>
            </a:xfrm>
            <a:prstGeom prst="rect">
              <a:avLst/>
            </a:prstGeom>
            <a:ln w="12700">
              <a:noFill/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50800" tIns="50800" rIns="50800" bIns="50800" anchor="ctr">
              <a:spAutoFit/>
            </a:bodyPr>
            <a:lstStyle>
              <a:lvl1pPr algn="l">
                <a:defRPr sz="3200" b="1">
                  <a:solidFill>
                    <a:schemeClr val="accent5"/>
                  </a:solidFill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NVIDIA GPU</a:t>
              </a:r>
              <a:endParaRPr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10DB6F1-9447-4447-B092-1DB83AD9BF18}"/>
              </a:ext>
            </a:extLst>
          </p:cNvPr>
          <p:cNvGrpSpPr/>
          <p:nvPr/>
        </p:nvGrpSpPr>
        <p:grpSpPr>
          <a:xfrm>
            <a:off x="9315684" y="12349137"/>
            <a:ext cx="4131047" cy="595035"/>
            <a:chOff x="-2843010" y="2674776"/>
            <a:chExt cx="4131047" cy="595035"/>
          </a:xfrm>
        </p:grpSpPr>
        <p:sp>
          <p:nvSpPr>
            <p:cNvPr id="32" name="Shape 327">
              <a:extLst>
                <a:ext uri="{FF2B5EF4-FFF2-40B4-BE49-F238E27FC236}">
                  <a16:creationId xmlns:a16="http://schemas.microsoft.com/office/drawing/2014/main" id="{6E924348-5CE6-A04B-B220-19AA9B52A291}"/>
                </a:ext>
              </a:extLst>
            </p:cNvPr>
            <p:cNvSpPr/>
            <p:nvPr/>
          </p:nvSpPr>
          <p:spPr>
            <a:xfrm>
              <a:off x="-2843010" y="2789601"/>
              <a:ext cx="1476746" cy="401321"/>
            </a:xfrm>
            <a:prstGeom prst="rect">
              <a:avLst/>
            </a:prstGeom>
            <a:ln w="76200">
              <a:solidFill>
                <a:schemeClr val="accent1">
                  <a:lumMod val="75000"/>
                </a:schemeClr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33" name="Shape 331">
              <a:extLst>
                <a:ext uri="{FF2B5EF4-FFF2-40B4-BE49-F238E27FC236}">
                  <a16:creationId xmlns:a16="http://schemas.microsoft.com/office/drawing/2014/main" id="{ABB50353-FDCA-E347-B540-0722C7834CAC}"/>
                </a:ext>
              </a:extLst>
            </p:cNvPr>
            <p:cNvSpPr/>
            <p:nvPr/>
          </p:nvSpPr>
          <p:spPr>
            <a:xfrm>
              <a:off x="-1366264" y="2674776"/>
              <a:ext cx="2654301" cy="595035"/>
            </a:xfrm>
            <a:prstGeom prst="rect">
              <a:avLst/>
            </a:prstGeom>
            <a:ln w="12700">
              <a:noFill/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50800" tIns="50800" rIns="50800" bIns="50800" anchor="ctr">
              <a:spAutoFit/>
            </a:bodyPr>
            <a:lstStyle>
              <a:lvl1pPr algn="l">
                <a:defRPr sz="3200" b="1">
                  <a:solidFill>
                    <a:schemeClr val="accent5"/>
                  </a:solidFill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NVIDIA GPU</a:t>
              </a:r>
              <a:endParaRPr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43D6B22-4ED1-D243-9FCA-E791648F5131}"/>
              </a:ext>
            </a:extLst>
          </p:cNvPr>
          <p:cNvGrpSpPr/>
          <p:nvPr/>
        </p:nvGrpSpPr>
        <p:grpSpPr>
          <a:xfrm>
            <a:off x="7401228" y="10696020"/>
            <a:ext cx="4238197" cy="502921"/>
            <a:chOff x="-3289325" y="1158239"/>
            <a:chExt cx="4238197" cy="502921"/>
          </a:xfrm>
        </p:grpSpPr>
        <p:sp>
          <p:nvSpPr>
            <p:cNvPr id="35" name="Shape 327">
              <a:extLst>
                <a:ext uri="{FF2B5EF4-FFF2-40B4-BE49-F238E27FC236}">
                  <a16:creationId xmlns:a16="http://schemas.microsoft.com/office/drawing/2014/main" id="{F78DB356-3C8D-3D4B-8BB2-99FC92B939FD}"/>
                </a:ext>
              </a:extLst>
            </p:cNvPr>
            <p:cNvSpPr/>
            <p:nvPr/>
          </p:nvSpPr>
          <p:spPr>
            <a:xfrm>
              <a:off x="-3289325" y="1158239"/>
              <a:ext cx="1476746" cy="401321"/>
            </a:xfrm>
            <a:prstGeom prst="rect">
              <a:avLst/>
            </a:prstGeom>
            <a:ln w="76200">
              <a:solidFill>
                <a:schemeClr val="accent5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6" name="Shape 331">
              <a:extLst>
                <a:ext uri="{FF2B5EF4-FFF2-40B4-BE49-F238E27FC236}">
                  <a16:creationId xmlns:a16="http://schemas.microsoft.com/office/drawing/2014/main" id="{BA5D85F0-6CFE-F24D-BBF1-2AF15DAD259B}"/>
                </a:ext>
              </a:extLst>
            </p:cNvPr>
            <p:cNvSpPr/>
            <p:nvPr/>
          </p:nvSpPr>
          <p:spPr>
            <a:xfrm>
              <a:off x="-1705429" y="1158239"/>
              <a:ext cx="2654301" cy="50292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50800" tIns="50800" rIns="50800" bIns="50800" anchor="ctr">
              <a:spAutoFit/>
            </a:bodyPr>
            <a:lstStyle>
              <a:lvl1pPr algn="l">
                <a:defRPr sz="3200" b="1">
                  <a:solidFill>
                    <a:schemeClr val="accent5"/>
                  </a:solidFill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rPr dirty="0"/>
                <a:t>Xeon Phi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1375059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49AFDA-705E-334C-9B9A-97D54BB0E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9745" y="2582716"/>
            <a:ext cx="10591800" cy="10134600"/>
          </a:xfrm>
          <a:prstGeom prst="rect">
            <a:avLst/>
          </a:prstGeom>
        </p:spPr>
      </p:pic>
      <p:sp>
        <p:nvSpPr>
          <p:cNvPr id="340" name="Shape 340"/>
          <p:cNvSpPr>
            <a:spLocks noGrp="1"/>
          </p:cNvSpPr>
          <p:nvPr>
            <p:ph type="title"/>
          </p:nvPr>
        </p:nvSpPr>
        <p:spPr>
          <a:xfrm>
            <a:off x="838200" y="393700"/>
            <a:ext cx="17211961" cy="1117600"/>
          </a:xfrm>
          <a:prstGeom prst="rect">
            <a:avLst/>
          </a:prstGeom>
        </p:spPr>
        <p:txBody>
          <a:bodyPr/>
          <a:lstStyle>
            <a:lvl1pPr>
              <a:defRPr sz="7600"/>
            </a:lvl1pPr>
          </a:lstStyle>
          <a:p>
            <a:r>
              <a:rPr sz="5400" dirty="0"/>
              <a:t>Green500: most energy efficient supercomputers</a:t>
            </a:r>
          </a:p>
        </p:txBody>
      </p:sp>
      <p:sp>
        <p:nvSpPr>
          <p:cNvPr id="341" name="Shape 341"/>
          <p:cNvSpPr/>
          <p:nvPr/>
        </p:nvSpPr>
        <p:spPr>
          <a:xfrm>
            <a:off x="1025974" y="12879319"/>
            <a:ext cx="8339671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0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dirty="0"/>
              <a:t>Source: Green500 Fall 201</a:t>
            </a:r>
            <a:r>
              <a:rPr lang="en-US" dirty="0"/>
              <a:t>8</a:t>
            </a:r>
            <a:r>
              <a:rPr dirty="0"/>
              <a:t> rankings</a:t>
            </a:r>
          </a:p>
        </p:txBody>
      </p:sp>
      <p:sp>
        <p:nvSpPr>
          <p:cNvPr id="342" name="Shape 342"/>
          <p:cNvSpPr/>
          <p:nvPr/>
        </p:nvSpPr>
        <p:spPr>
          <a:xfrm>
            <a:off x="7271275" y="3186649"/>
            <a:ext cx="1512961" cy="401321"/>
          </a:xfrm>
          <a:prstGeom prst="rect">
            <a:avLst/>
          </a:prstGeom>
          <a:ln w="762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51" name="Shape 351"/>
          <p:cNvSpPr/>
          <p:nvPr/>
        </p:nvSpPr>
        <p:spPr>
          <a:xfrm>
            <a:off x="876489" y="1418162"/>
            <a:ext cx="9469778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dirty="0"/>
              <a:t>Efficiency metric: MFLOPS per Watt</a:t>
            </a:r>
          </a:p>
        </p:txBody>
      </p:sp>
      <p:sp>
        <p:nvSpPr>
          <p:cNvPr id="16" name="Shape 342">
            <a:extLst>
              <a:ext uri="{FF2B5EF4-FFF2-40B4-BE49-F238E27FC236}">
                <a16:creationId xmlns:a16="http://schemas.microsoft.com/office/drawing/2014/main" id="{B40440B6-0257-9846-B37B-495AC2650391}"/>
              </a:ext>
            </a:extLst>
          </p:cNvPr>
          <p:cNvSpPr/>
          <p:nvPr/>
        </p:nvSpPr>
        <p:spPr>
          <a:xfrm>
            <a:off x="7408685" y="5002958"/>
            <a:ext cx="1956960" cy="401321"/>
          </a:xfrm>
          <a:prstGeom prst="rect">
            <a:avLst/>
          </a:prstGeom>
          <a:ln w="762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" name="Shape 342">
            <a:extLst>
              <a:ext uri="{FF2B5EF4-FFF2-40B4-BE49-F238E27FC236}">
                <a16:creationId xmlns:a16="http://schemas.microsoft.com/office/drawing/2014/main" id="{667A9316-7B0E-AA4A-9F45-BF5E53DE733C}"/>
              </a:ext>
            </a:extLst>
          </p:cNvPr>
          <p:cNvSpPr/>
          <p:nvPr/>
        </p:nvSpPr>
        <p:spPr>
          <a:xfrm>
            <a:off x="6827276" y="6819267"/>
            <a:ext cx="1956960" cy="401321"/>
          </a:xfrm>
          <a:prstGeom prst="rect">
            <a:avLst/>
          </a:prstGeom>
          <a:ln w="762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" name="Shape 342">
            <a:extLst>
              <a:ext uri="{FF2B5EF4-FFF2-40B4-BE49-F238E27FC236}">
                <a16:creationId xmlns:a16="http://schemas.microsoft.com/office/drawing/2014/main" id="{B19107A7-42B9-EE43-A933-5F15888BDF89}"/>
              </a:ext>
            </a:extLst>
          </p:cNvPr>
          <p:cNvSpPr/>
          <p:nvPr/>
        </p:nvSpPr>
        <p:spPr>
          <a:xfrm>
            <a:off x="5593051" y="8509865"/>
            <a:ext cx="1557257" cy="401321"/>
          </a:xfrm>
          <a:prstGeom prst="rect">
            <a:avLst/>
          </a:prstGeom>
          <a:ln w="762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" name="Shape 342">
            <a:extLst>
              <a:ext uri="{FF2B5EF4-FFF2-40B4-BE49-F238E27FC236}">
                <a16:creationId xmlns:a16="http://schemas.microsoft.com/office/drawing/2014/main" id="{E88B76D7-8BAF-6241-AA90-9063358D822F}"/>
              </a:ext>
            </a:extLst>
          </p:cNvPr>
          <p:cNvSpPr/>
          <p:nvPr/>
        </p:nvSpPr>
        <p:spPr>
          <a:xfrm>
            <a:off x="5593051" y="10251224"/>
            <a:ext cx="1557257" cy="401321"/>
          </a:xfrm>
          <a:prstGeom prst="rect">
            <a:avLst/>
          </a:prstGeom>
          <a:ln w="762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0" name="Shape 342">
            <a:extLst>
              <a:ext uri="{FF2B5EF4-FFF2-40B4-BE49-F238E27FC236}">
                <a16:creationId xmlns:a16="http://schemas.microsoft.com/office/drawing/2014/main" id="{1D8AFC5A-C851-4249-9368-30445BD6A679}"/>
              </a:ext>
            </a:extLst>
          </p:cNvPr>
          <p:cNvSpPr/>
          <p:nvPr/>
        </p:nvSpPr>
        <p:spPr>
          <a:xfrm>
            <a:off x="6685613" y="11576724"/>
            <a:ext cx="1898771" cy="401321"/>
          </a:xfrm>
          <a:prstGeom prst="rect">
            <a:avLst/>
          </a:prstGeom>
          <a:ln w="762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pasted-image.png"/>
          <p:cNvPicPr>
            <a:picLocks noChangeAspect="1"/>
          </p:cNvPicPr>
          <p:nvPr/>
        </p:nvPicPr>
        <p:blipFill>
          <a:blip r:embed="rId2"/>
          <a:srcRect l="8786" t="2550" b="7003"/>
          <a:stretch>
            <a:fillRect/>
          </a:stretch>
        </p:blipFill>
        <p:spPr>
          <a:xfrm>
            <a:off x="5599782" y="7159885"/>
            <a:ext cx="11537723" cy="5662958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Shape 35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Research: ARM + GPU Supercomputer</a:t>
            </a:r>
          </a:p>
        </p:txBody>
      </p:sp>
      <p:sp>
        <p:nvSpPr>
          <p:cNvPr id="355" name="Shape 355"/>
          <p:cNvSpPr>
            <a:spLocks noGrp="1"/>
          </p:cNvSpPr>
          <p:nvPr>
            <p:ph type="body" idx="1"/>
          </p:nvPr>
        </p:nvSpPr>
        <p:spPr>
          <a:xfrm>
            <a:off x="838200" y="1803400"/>
            <a:ext cx="16611600" cy="4234904"/>
          </a:xfrm>
          <a:prstGeom prst="rect">
            <a:avLst/>
          </a:prstGeom>
        </p:spPr>
        <p:txBody>
          <a:bodyPr/>
          <a:lstStyle/>
          <a:p>
            <a:pPr marL="657225" indent="-657225">
              <a:spcBef>
                <a:spcPts val="600"/>
              </a:spcBef>
              <a:defRPr sz="4600"/>
            </a:pPr>
            <a:r>
              <a:rPr sz="3600" dirty="0"/>
              <a:t>Observation: the heavy lifting in supercomputing applications is the data-parallel part of workload</a:t>
            </a:r>
          </a:p>
          <a:p>
            <a:pPr marL="1321707" lvl="1" indent="-521607">
              <a:spcBef>
                <a:spcPts val="3200"/>
              </a:spcBef>
              <a:defRPr sz="4600"/>
            </a:pPr>
            <a:r>
              <a:rPr sz="3600" dirty="0"/>
              <a:t>Less need for “beefy” sequential performance cores</a:t>
            </a:r>
          </a:p>
          <a:p>
            <a:pPr marL="657225" indent="-657225">
              <a:spcBef>
                <a:spcPts val="600"/>
              </a:spcBef>
              <a:defRPr sz="4600"/>
            </a:pPr>
            <a:r>
              <a:rPr sz="3600" dirty="0"/>
              <a:t>Idea: build supercomputer out of power-efficient building blocks</a:t>
            </a:r>
          </a:p>
          <a:p>
            <a:pPr marL="1321707" lvl="1" indent="-521607">
              <a:spcBef>
                <a:spcPts val="3200"/>
              </a:spcBef>
              <a:defRPr sz="4600"/>
            </a:pPr>
            <a:r>
              <a:rPr sz="3600" dirty="0"/>
              <a:t>ARM CPUs (for control/scheduling) + GPU cores (primary compute engine)</a:t>
            </a:r>
          </a:p>
        </p:txBody>
      </p:sp>
      <p:sp>
        <p:nvSpPr>
          <p:cNvPr id="356" name="Shape 356"/>
          <p:cNvSpPr/>
          <p:nvPr/>
        </p:nvSpPr>
        <p:spPr>
          <a:xfrm>
            <a:off x="836706" y="6577674"/>
            <a:ext cx="11398954" cy="1164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57225" indent="-657225" algn="l">
              <a:spcBef>
                <a:spcPts val="600"/>
              </a:spcBef>
              <a:buSzPct val="120000"/>
              <a:buFont typeface="Lucida Grande"/>
              <a:buChar char="▪"/>
              <a:defRPr sz="4600" b="1">
                <a:latin typeface="+mn-lt"/>
                <a:ea typeface="+mn-ea"/>
                <a:cs typeface="+mn-cs"/>
                <a:sym typeface="Myriad Pro Condensed"/>
              </a:defRPr>
            </a:lvl1pPr>
            <a:lvl2pPr marL="1409700" indent="-609600" algn="l">
              <a:spcBef>
                <a:spcPts val="600"/>
              </a:spcBef>
              <a:buSzPct val="130000"/>
              <a:buFont typeface="Lucida Grande"/>
              <a:buChar char="-"/>
              <a:defRPr sz="4600" b="1" u="sng">
                <a:latin typeface="+mn-lt"/>
                <a:ea typeface="+mn-ea"/>
                <a:cs typeface="+mn-cs"/>
                <a:sym typeface="Myriad Pro Condensed"/>
                <a:hlinkClick r:id="rId3"/>
              </a:defRPr>
            </a:lvl2pPr>
          </a:lstStyle>
          <a:p>
            <a:r>
              <a:rPr sz="3200" dirty="0"/>
              <a:t>Project underway at Barcelona Supercomputing Center</a:t>
            </a:r>
          </a:p>
          <a:p>
            <a:pPr lvl="1">
              <a:defRPr u="none"/>
            </a:pPr>
            <a:r>
              <a:rPr sz="3200" u="sng" dirty="0">
                <a:hlinkClick r:id="rId3"/>
              </a:rPr>
              <a:t>www.montblanc-project.eu</a:t>
            </a:r>
          </a:p>
        </p:txBody>
      </p:sp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Energy-constrained computing</a:t>
            </a:r>
          </a:p>
        </p:txBody>
      </p:sp>
      <p:sp>
        <p:nvSpPr>
          <p:cNvPr id="359" name="Shape 359"/>
          <p:cNvSpPr>
            <a:spLocks noGrp="1"/>
          </p:cNvSpPr>
          <p:nvPr>
            <p:ph type="body" idx="1"/>
          </p:nvPr>
        </p:nvSpPr>
        <p:spPr>
          <a:xfrm>
            <a:off x="838200" y="2336800"/>
            <a:ext cx="16154400" cy="103505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r>
              <a:rPr dirty="0"/>
              <a:t>Supercomputers are energy constrained</a:t>
            </a:r>
          </a:p>
          <a:p>
            <a:pPr lvl="1">
              <a:spcBef>
                <a:spcPts val="600"/>
              </a:spcBef>
            </a:pPr>
            <a:r>
              <a:rPr dirty="0"/>
              <a:t>Due to shear scale</a:t>
            </a:r>
            <a:endParaRPr lang="en-US" dirty="0"/>
          </a:p>
          <a:p>
            <a:pPr lvl="1">
              <a:spcBef>
                <a:spcPts val="600"/>
              </a:spcBef>
            </a:pPr>
            <a:r>
              <a:rPr dirty="0"/>
              <a:t>Overall cost to operate (power for machine and for cooling)</a:t>
            </a:r>
          </a:p>
          <a:p>
            <a:pPr>
              <a:spcBef>
                <a:spcPts val="600"/>
              </a:spcBef>
            </a:pPr>
            <a:r>
              <a:rPr dirty="0"/>
              <a:t>Datacenters are energy constrained</a:t>
            </a:r>
          </a:p>
          <a:p>
            <a:pPr lvl="1">
              <a:spcBef>
                <a:spcPts val="600"/>
              </a:spcBef>
            </a:pPr>
            <a:r>
              <a:rPr dirty="0"/>
              <a:t>Reduce cost of cooling</a:t>
            </a:r>
            <a:endParaRPr lang="en-US" dirty="0"/>
          </a:p>
          <a:p>
            <a:pPr lvl="1">
              <a:spcBef>
                <a:spcPts val="600"/>
              </a:spcBef>
            </a:pPr>
            <a:r>
              <a:rPr dirty="0"/>
              <a:t>Reduce physical space requirements</a:t>
            </a:r>
          </a:p>
          <a:p>
            <a:pPr>
              <a:spcBef>
                <a:spcPts val="600"/>
              </a:spcBef>
            </a:pPr>
            <a:r>
              <a:rPr dirty="0"/>
              <a:t>Mobile devices are energy constrained</a:t>
            </a:r>
          </a:p>
          <a:p>
            <a:pPr lvl="1">
              <a:spcBef>
                <a:spcPts val="600"/>
              </a:spcBef>
            </a:pPr>
            <a:r>
              <a:rPr dirty="0"/>
              <a:t>Limited battery life</a:t>
            </a:r>
          </a:p>
          <a:p>
            <a:pPr lvl="1">
              <a:spcBef>
                <a:spcPts val="600"/>
              </a:spcBef>
            </a:pPr>
            <a:r>
              <a:rPr dirty="0"/>
              <a:t>Heat dissipation</a:t>
            </a:r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Limits on chip power consumption</a:t>
            </a:r>
          </a:p>
        </p:txBody>
      </p:sp>
      <p:sp>
        <p:nvSpPr>
          <p:cNvPr id="362" name="Shape 362"/>
          <p:cNvSpPr>
            <a:spLocks noGrp="1"/>
          </p:cNvSpPr>
          <p:nvPr>
            <p:ph type="body" idx="1"/>
          </p:nvPr>
        </p:nvSpPr>
        <p:spPr>
          <a:xfrm>
            <a:off x="838200" y="2095500"/>
            <a:ext cx="16611602" cy="2542764"/>
          </a:xfrm>
          <a:prstGeom prst="rect">
            <a:avLst/>
          </a:prstGeom>
        </p:spPr>
        <p:txBody>
          <a:bodyPr/>
          <a:lstStyle>
            <a:lvl1pPr marL="628650" indent="-628650">
              <a:spcBef>
                <a:spcPts val="0"/>
              </a:spcBef>
              <a:defRPr sz="4400"/>
            </a:lvl1pPr>
            <a:lvl2pPr marL="1299028" indent="-498928">
              <a:spcBef>
                <a:spcPts val="0"/>
              </a:spcBef>
              <a:defRPr sz="4400"/>
            </a:lvl2pPr>
          </a:lstStyle>
          <a:p>
            <a:r>
              <a:rPr sz="3600" dirty="0"/>
              <a:t>General mobile processing rule: the longer a task runs the less power it can use</a:t>
            </a:r>
          </a:p>
          <a:p>
            <a:pPr lvl="1"/>
            <a:r>
              <a:rPr sz="3600" dirty="0"/>
              <a:t>Processor’s power consumption is limited by heat generated (efficiency is required for more than just maximizing battery life)</a:t>
            </a:r>
          </a:p>
        </p:txBody>
      </p:sp>
      <p:grpSp>
        <p:nvGrpSpPr>
          <p:cNvPr id="365" name="Group 365"/>
          <p:cNvGrpSpPr/>
          <p:nvPr/>
        </p:nvGrpSpPr>
        <p:grpSpPr>
          <a:xfrm>
            <a:off x="1270000" y="4292603"/>
            <a:ext cx="10756898" cy="7581898"/>
            <a:chOff x="0" y="0"/>
            <a:chExt cx="10756897" cy="7581897"/>
          </a:xfrm>
        </p:grpSpPr>
        <p:sp>
          <p:nvSpPr>
            <p:cNvPr id="363" name="Shape 363"/>
            <p:cNvSpPr/>
            <p:nvPr/>
          </p:nvSpPr>
          <p:spPr>
            <a:xfrm flipH="1">
              <a:off x="10686" y="0"/>
              <a:ext cx="1" cy="758019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4" name="Shape 364"/>
            <p:cNvSpPr/>
            <p:nvPr/>
          </p:nvSpPr>
          <p:spPr>
            <a:xfrm flipH="1">
              <a:off x="0" y="7581895"/>
              <a:ext cx="10756898" cy="3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366" name="Shape 366"/>
          <p:cNvSpPr/>
          <p:nvPr/>
        </p:nvSpPr>
        <p:spPr>
          <a:xfrm rot="16200000">
            <a:off x="0" y="7962900"/>
            <a:ext cx="18288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buFont typeface="Lucida Grande"/>
              <a:defRPr sz="36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dirty="0"/>
              <a:t>Power</a:t>
            </a:r>
          </a:p>
        </p:txBody>
      </p:sp>
      <p:sp>
        <p:nvSpPr>
          <p:cNvPr id="367" name="Shape 367"/>
          <p:cNvSpPr/>
          <p:nvPr/>
        </p:nvSpPr>
        <p:spPr>
          <a:xfrm>
            <a:off x="5930900" y="11938000"/>
            <a:ext cx="13716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buFont typeface="Lucida Grande"/>
              <a:defRPr sz="36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Time</a:t>
            </a:r>
          </a:p>
        </p:txBody>
      </p:sp>
      <p:sp>
        <p:nvSpPr>
          <p:cNvPr id="368" name="Shape 368"/>
          <p:cNvSpPr/>
          <p:nvPr/>
        </p:nvSpPr>
        <p:spPr>
          <a:xfrm>
            <a:off x="1297956" y="5436965"/>
            <a:ext cx="10590336" cy="51145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275" y="0"/>
                </a:lnTo>
                <a:lnTo>
                  <a:pt x="4275" y="7150"/>
                </a:lnTo>
                <a:lnTo>
                  <a:pt x="8224" y="7150"/>
                </a:lnTo>
                <a:lnTo>
                  <a:pt x="8224" y="15498"/>
                </a:lnTo>
                <a:lnTo>
                  <a:pt x="12550" y="15498"/>
                </a:lnTo>
                <a:lnTo>
                  <a:pt x="12550" y="21600"/>
                </a:lnTo>
                <a:lnTo>
                  <a:pt x="21600" y="21600"/>
                </a:lnTo>
              </a:path>
            </a:pathLst>
          </a:custGeom>
          <a:ln w="889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69" name="Shape 369"/>
          <p:cNvSpPr/>
          <p:nvPr/>
        </p:nvSpPr>
        <p:spPr>
          <a:xfrm>
            <a:off x="5880100" y="5245100"/>
            <a:ext cx="97663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2400" dirty="0"/>
              <a:t>Electrical limit:  max power that can be supplied to chip</a:t>
            </a:r>
          </a:p>
        </p:txBody>
      </p:sp>
      <p:sp>
        <p:nvSpPr>
          <p:cNvPr id="370" name="Shape 370"/>
          <p:cNvSpPr/>
          <p:nvPr/>
        </p:nvSpPr>
        <p:spPr>
          <a:xfrm>
            <a:off x="5867400" y="6083300"/>
            <a:ext cx="10680700" cy="1117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2400"/>
              <a:t>Die temp: (junction temp -- Tj): chip becomes unreliable above this temp (chip can run at high power for short period of time until chip heats to Tj)</a:t>
            </a:r>
          </a:p>
        </p:txBody>
      </p:sp>
      <p:sp>
        <p:nvSpPr>
          <p:cNvPr id="371" name="Shape 371"/>
          <p:cNvSpPr/>
          <p:nvPr/>
        </p:nvSpPr>
        <p:spPr>
          <a:xfrm>
            <a:off x="5892800" y="7518400"/>
            <a:ext cx="10401300" cy="977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400"/>
              <a:t>Case temp: mobile device gets too hot for user to comfortably hold</a:t>
            </a:r>
          </a:p>
          <a:p>
            <a:pPr algn="l"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400"/>
              <a:t>(chip is at suitable operating temp, but heat is dissipating into case)</a:t>
            </a:r>
          </a:p>
        </p:txBody>
      </p:sp>
      <p:sp>
        <p:nvSpPr>
          <p:cNvPr id="372" name="Shape 372"/>
          <p:cNvSpPr/>
          <p:nvPr/>
        </p:nvSpPr>
        <p:spPr>
          <a:xfrm>
            <a:off x="8610600" y="8877300"/>
            <a:ext cx="8724900" cy="1117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2400"/>
              <a:t>Battery life: chip and case are cool, but want to reduce power consumption to sustain long battery life for given task</a:t>
            </a:r>
          </a:p>
        </p:txBody>
      </p:sp>
      <p:sp>
        <p:nvSpPr>
          <p:cNvPr id="373" name="Shape 373"/>
          <p:cNvSpPr/>
          <p:nvPr/>
        </p:nvSpPr>
        <p:spPr>
          <a:xfrm flipV="1">
            <a:off x="3670300" y="6367939"/>
            <a:ext cx="2121077" cy="528161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74" name="Shape 374"/>
          <p:cNvSpPr/>
          <p:nvPr/>
        </p:nvSpPr>
        <p:spPr>
          <a:xfrm flipV="1">
            <a:off x="3657600" y="5493841"/>
            <a:ext cx="2129923" cy="20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75" name="Shape 375"/>
          <p:cNvSpPr/>
          <p:nvPr/>
        </p:nvSpPr>
        <p:spPr>
          <a:xfrm flipV="1">
            <a:off x="5482329" y="8100024"/>
            <a:ext cx="409918" cy="917713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76" name="Shape 376"/>
          <p:cNvSpPr/>
          <p:nvPr/>
        </p:nvSpPr>
        <p:spPr>
          <a:xfrm flipV="1">
            <a:off x="7581900" y="9130206"/>
            <a:ext cx="905967" cy="1274790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77" name="Shape 377"/>
          <p:cNvSpPr/>
          <p:nvPr/>
        </p:nvSpPr>
        <p:spPr>
          <a:xfrm>
            <a:off x="152400" y="13182600"/>
            <a:ext cx="11515468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buFont typeface="Lucida Grande"/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2000"/>
              <a:t>Slide credit: adopted from original slide from M. Shebanow: HPG 2013 keynote </a:t>
            </a:r>
          </a:p>
        </p:txBody>
      </p:sp>
      <p:sp>
        <p:nvSpPr>
          <p:cNvPr id="378" name="Shape 378"/>
          <p:cNvSpPr/>
          <p:nvPr/>
        </p:nvSpPr>
        <p:spPr>
          <a:xfrm>
            <a:off x="12890500" y="10261600"/>
            <a:ext cx="4889500" cy="1524000"/>
          </a:xfrm>
          <a:prstGeom prst="rect">
            <a:avLst/>
          </a:prstGeom>
          <a:solidFill>
            <a:srgbClr val="D6D6D6"/>
          </a:solidFill>
          <a:ln w="25400">
            <a:solidFill>
              <a:srgbClr val="7A7A7A"/>
            </a:solidFill>
            <a:miter lim="400000"/>
          </a:ln>
          <a:effectLst>
            <a:outerShdw blurRad="50800" dist="38100" dir="2700000" rotWithShape="0">
              <a:srgbClr val="000000">
                <a:alpha val="3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>
              <a:buFont typeface="Lucida Grande"/>
              <a:defRPr sz="2800" b="1">
                <a:solidFill>
                  <a:srgbClr val="606060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rPr sz="2000"/>
              <a:t>iPhone 6 battery: 7 watt-hours</a:t>
            </a:r>
          </a:p>
          <a:p>
            <a:pPr algn="l">
              <a:buFont typeface="Lucida Grande"/>
              <a:defRPr sz="2800" b="1">
                <a:solidFill>
                  <a:srgbClr val="606060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rPr sz="2000"/>
              <a:t>9.7in iPad Pro battery: 28 watt-hours</a:t>
            </a:r>
          </a:p>
          <a:p>
            <a:pPr algn="l">
              <a:buFont typeface="Lucida Grande"/>
              <a:defRPr sz="2800" b="1">
                <a:solidFill>
                  <a:srgbClr val="606060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rPr sz="2000"/>
              <a:t>15in Macbook Pro: 99 watt-hours</a:t>
            </a:r>
          </a:p>
        </p:txBody>
      </p:sp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Screen Shot 2012-04-10 at 9.40.34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9627" y="7981836"/>
            <a:ext cx="10312401" cy="4903686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Shape 38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200"/>
            </a:lvl1pPr>
          </a:lstStyle>
          <a:p>
            <a:r>
              <a:rPr sz="6000" dirty="0"/>
              <a:t>Efficiency benefits of compute specialization</a:t>
            </a:r>
          </a:p>
        </p:txBody>
      </p:sp>
      <p:sp>
        <p:nvSpPr>
          <p:cNvPr id="384" name="Shape 384"/>
          <p:cNvSpPr>
            <a:spLocks noGrp="1"/>
          </p:cNvSpPr>
          <p:nvPr>
            <p:ph type="body" idx="1"/>
          </p:nvPr>
        </p:nvSpPr>
        <p:spPr>
          <a:xfrm>
            <a:off x="838200" y="1903730"/>
            <a:ext cx="16154400" cy="10350501"/>
          </a:xfrm>
          <a:prstGeom prst="rect">
            <a:avLst/>
          </a:prstGeom>
        </p:spPr>
        <p:txBody>
          <a:bodyPr/>
          <a:lstStyle/>
          <a:p>
            <a:pPr marL="600075" indent="-600075">
              <a:defRPr sz="4200"/>
            </a:pPr>
            <a:r>
              <a:rPr sz="3200" dirty="0"/>
              <a:t>Rules of thumb: compared to high-quality C code on CPU...</a:t>
            </a:r>
          </a:p>
          <a:p>
            <a:pPr marL="600075" indent="-600075">
              <a:defRPr sz="4200"/>
            </a:pPr>
            <a:endParaRPr sz="3200" dirty="0"/>
          </a:p>
          <a:p>
            <a:pPr marL="600075" indent="-600075">
              <a:defRPr sz="4200"/>
            </a:pPr>
            <a:r>
              <a:rPr sz="3200" dirty="0"/>
              <a:t>Throughput-maximized processor architectures: e.g., GPU cores</a:t>
            </a:r>
          </a:p>
          <a:p>
            <a:pPr marL="1276350" lvl="1" indent="-476250">
              <a:defRPr sz="4200"/>
            </a:pPr>
            <a:r>
              <a:rPr sz="3200" dirty="0"/>
              <a:t>Approximately 10x improvement in perf / watt</a:t>
            </a:r>
          </a:p>
          <a:p>
            <a:pPr marL="1276350" lvl="1" indent="-476250">
              <a:defRPr sz="4200"/>
            </a:pPr>
            <a:r>
              <a:rPr sz="3200" dirty="0"/>
              <a:t>Assuming code maps well to wide data-parallel execution and is compute bound</a:t>
            </a:r>
          </a:p>
          <a:p>
            <a:pPr marL="1276350" lvl="1" indent="-476250">
              <a:defRPr sz="4200"/>
            </a:pPr>
            <a:endParaRPr sz="3200" dirty="0"/>
          </a:p>
          <a:p>
            <a:pPr marL="600075" indent="-600075">
              <a:defRPr sz="4200"/>
            </a:pPr>
            <a:r>
              <a:rPr sz="3200" dirty="0"/>
              <a:t>Fixed-function ASIC (“application-specific integrated circuit”)</a:t>
            </a:r>
          </a:p>
          <a:p>
            <a:pPr marL="1276350" lvl="1" indent="-476250">
              <a:defRPr sz="4200"/>
            </a:pPr>
            <a:r>
              <a:rPr sz="3200" dirty="0"/>
              <a:t>Can approach 100-1000x or greater improvement in perf/watt</a:t>
            </a:r>
          </a:p>
          <a:p>
            <a:pPr marL="1276350" lvl="1" indent="-476250">
              <a:spcBef>
                <a:spcPts val="0"/>
              </a:spcBef>
              <a:defRPr sz="4200"/>
            </a:pPr>
            <a:r>
              <a:rPr sz="3200" dirty="0"/>
              <a:t>Assuming code is compute bound and</a:t>
            </a:r>
          </a:p>
          <a:p>
            <a:pPr marL="0" lvl="1" indent="1244600">
              <a:buSzTx/>
              <a:buNone/>
              <a:defRPr sz="4200"/>
            </a:pPr>
            <a:r>
              <a:rPr sz="3200" dirty="0"/>
              <a:t>and is not floating-point math</a:t>
            </a:r>
          </a:p>
        </p:txBody>
      </p:sp>
      <p:sp>
        <p:nvSpPr>
          <p:cNvPr id="385" name="Shape 385"/>
          <p:cNvSpPr/>
          <p:nvPr/>
        </p:nvSpPr>
        <p:spPr>
          <a:xfrm>
            <a:off x="444500" y="13068261"/>
            <a:ext cx="6565900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dirty="0"/>
              <a:t>[Source: Chung et al. 2010 , Dally 08]</a:t>
            </a:r>
          </a:p>
        </p:txBody>
      </p:sp>
      <p:sp>
        <p:nvSpPr>
          <p:cNvPr id="386" name="Shape 386"/>
          <p:cNvSpPr/>
          <p:nvPr/>
        </p:nvSpPr>
        <p:spPr>
          <a:xfrm>
            <a:off x="10363199" y="12941261"/>
            <a:ext cx="4487333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dirty="0"/>
              <a:t>[Figure credit Eric Chung]</a:t>
            </a:r>
          </a:p>
        </p:txBody>
      </p:sp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>
            <a:spLocks noGrp="1"/>
          </p:cNvSpPr>
          <p:nvPr>
            <p:ph type="title"/>
          </p:nvPr>
        </p:nvSpPr>
        <p:spPr>
          <a:xfrm>
            <a:off x="838200" y="393700"/>
            <a:ext cx="16611600" cy="1117600"/>
          </a:xfrm>
          <a:prstGeom prst="rect">
            <a:avLst/>
          </a:prstGeom>
        </p:spPr>
        <p:txBody>
          <a:bodyPr/>
          <a:lstStyle/>
          <a:p>
            <a:r>
              <a:t>Hardware specialization increases efficiency</a:t>
            </a:r>
          </a:p>
        </p:txBody>
      </p:sp>
      <p:pic>
        <p:nvPicPr>
          <p:cNvPr id="389" name="Screen Shot 2013-09-08 at 1.01.37 AM.png"/>
          <p:cNvPicPr>
            <a:picLocks noChangeAspect="1"/>
          </p:cNvPicPr>
          <p:nvPr/>
        </p:nvPicPr>
        <p:blipFill>
          <a:blip r:embed="rId2"/>
          <a:srcRect l="563" t="2289" r="657" b="9741"/>
          <a:stretch>
            <a:fillRect/>
          </a:stretch>
        </p:blipFill>
        <p:spPr>
          <a:xfrm>
            <a:off x="850900" y="7480300"/>
            <a:ext cx="12319000" cy="5398345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Shape 390"/>
          <p:cNvSpPr/>
          <p:nvPr/>
        </p:nvSpPr>
        <p:spPr>
          <a:xfrm>
            <a:off x="152400" y="13182600"/>
            <a:ext cx="67818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buFont typeface="Lucida Grande"/>
              <a:defRPr sz="26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[Chung et al. MICRO 2010]</a:t>
            </a:r>
          </a:p>
        </p:txBody>
      </p:sp>
      <p:sp>
        <p:nvSpPr>
          <p:cNvPr id="391" name="Shape 391"/>
          <p:cNvSpPr/>
          <p:nvPr/>
        </p:nvSpPr>
        <p:spPr>
          <a:xfrm>
            <a:off x="3911600" y="12763500"/>
            <a:ext cx="67818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buFont typeface="Lucida Grande"/>
              <a:defRPr sz="2600" b="1">
                <a:latin typeface="Helvetica"/>
                <a:ea typeface="Helvetica"/>
                <a:cs typeface="Helvetica"/>
                <a:sym typeface="Helvetica"/>
              </a:defRPr>
            </a:pPr>
            <a:r>
              <a:t>lg</a:t>
            </a:r>
            <a:r>
              <a:rPr baseline="-5999"/>
              <a:t>2</a:t>
            </a:r>
            <a:r>
              <a:t>(N)  (data set size)</a:t>
            </a:r>
          </a:p>
        </p:txBody>
      </p:sp>
      <p:sp>
        <p:nvSpPr>
          <p:cNvPr id="392" name="Shape 392"/>
          <p:cNvSpPr/>
          <p:nvPr/>
        </p:nvSpPr>
        <p:spPr>
          <a:xfrm>
            <a:off x="13296900" y="8394700"/>
            <a:ext cx="12065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buFont typeface="Lucida Grande"/>
              <a:defRPr sz="2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FPGA</a:t>
            </a:r>
          </a:p>
        </p:txBody>
      </p:sp>
      <p:sp>
        <p:nvSpPr>
          <p:cNvPr id="393" name="Shape 393"/>
          <p:cNvSpPr/>
          <p:nvPr/>
        </p:nvSpPr>
        <p:spPr>
          <a:xfrm>
            <a:off x="13271500" y="8978900"/>
            <a:ext cx="12065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buFont typeface="Lucida Grande"/>
              <a:defRPr sz="2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GPUs</a:t>
            </a:r>
          </a:p>
        </p:txBody>
      </p:sp>
      <p:sp>
        <p:nvSpPr>
          <p:cNvPr id="394" name="Shape 394"/>
          <p:cNvSpPr/>
          <p:nvPr/>
        </p:nvSpPr>
        <p:spPr>
          <a:xfrm flipV="1">
            <a:off x="12319000" y="8674086"/>
            <a:ext cx="969641" cy="15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95" name="Shape 395"/>
          <p:cNvSpPr/>
          <p:nvPr/>
        </p:nvSpPr>
        <p:spPr>
          <a:xfrm>
            <a:off x="12611100" y="9042413"/>
            <a:ext cx="676269" cy="195591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96" name="Shape 396"/>
          <p:cNvSpPr/>
          <p:nvPr/>
        </p:nvSpPr>
        <p:spPr>
          <a:xfrm flipV="1">
            <a:off x="12601565" y="9252146"/>
            <a:ext cx="718891" cy="163280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397" name="Screen Shot 2013-09-08 at 1.08.17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00" y="1752600"/>
            <a:ext cx="12122647" cy="5295900"/>
          </a:xfrm>
          <a:prstGeom prst="rect">
            <a:avLst/>
          </a:prstGeom>
          <a:ln w="12700">
            <a:miter lim="400000"/>
          </a:ln>
        </p:spPr>
      </p:pic>
      <p:sp>
        <p:nvSpPr>
          <p:cNvPr id="398" name="Shape 398"/>
          <p:cNvSpPr/>
          <p:nvPr/>
        </p:nvSpPr>
        <p:spPr>
          <a:xfrm>
            <a:off x="13106400" y="2806700"/>
            <a:ext cx="12065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buFont typeface="Lucida Grande"/>
              <a:defRPr sz="2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FPGA</a:t>
            </a:r>
          </a:p>
        </p:txBody>
      </p:sp>
      <p:sp>
        <p:nvSpPr>
          <p:cNvPr id="399" name="Shape 399"/>
          <p:cNvSpPr/>
          <p:nvPr/>
        </p:nvSpPr>
        <p:spPr>
          <a:xfrm>
            <a:off x="13081000" y="3390900"/>
            <a:ext cx="12065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buFont typeface="Lucida Grande"/>
              <a:defRPr sz="2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GPUs</a:t>
            </a:r>
          </a:p>
        </p:txBody>
      </p:sp>
      <p:sp>
        <p:nvSpPr>
          <p:cNvPr id="400" name="Shape 400"/>
          <p:cNvSpPr/>
          <p:nvPr/>
        </p:nvSpPr>
        <p:spPr>
          <a:xfrm flipV="1">
            <a:off x="12128500" y="3086100"/>
            <a:ext cx="969641" cy="15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01" name="Shape 401"/>
          <p:cNvSpPr/>
          <p:nvPr/>
        </p:nvSpPr>
        <p:spPr>
          <a:xfrm>
            <a:off x="12420600" y="3454400"/>
            <a:ext cx="676269" cy="195590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02" name="Shape 402"/>
          <p:cNvSpPr/>
          <p:nvPr/>
        </p:nvSpPr>
        <p:spPr>
          <a:xfrm flipV="1">
            <a:off x="12407900" y="3670300"/>
            <a:ext cx="718890" cy="163279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03" name="Shape 403"/>
          <p:cNvSpPr/>
          <p:nvPr/>
        </p:nvSpPr>
        <p:spPr>
          <a:xfrm>
            <a:off x="3911600" y="6908800"/>
            <a:ext cx="67818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buFont typeface="Lucida Grande"/>
              <a:defRPr sz="2600" b="1">
                <a:latin typeface="Helvetica"/>
                <a:ea typeface="Helvetica"/>
                <a:cs typeface="Helvetica"/>
                <a:sym typeface="Helvetica"/>
              </a:defRPr>
            </a:pPr>
            <a:r>
              <a:t>lg</a:t>
            </a:r>
            <a:r>
              <a:rPr baseline="-5999"/>
              <a:t>2</a:t>
            </a:r>
            <a:r>
              <a:t>(N)  (data set size)</a:t>
            </a:r>
          </a:p>
        </p:txBody>
      </p:sp>
      <p:sp>
        <p:nvSpPr>
          <p:cNvPr id="404" name="Shape 404"/>
          <p:cNvSpPr/>
          <p:nvPr/>
        </p:nvSpPr>
        <p:spPr>
          <a:xfrm>
            <a:off x="13525500" y="4635500"/>
            <a:ext cx="4305300" cy="2769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>
              <a:buFont typeface="Lucida Grande"/>
              <a:defRPr sz="28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ASIC delivers same performance as one CPU core with ~ 1/1000th the chip area.</a:t>
            </a:r>
          </a:p>
          <a:p>
            <a:pPr algn="l">
              <a:buFont typeface="Lucida Grande"/>
              <a:defRPr sz="28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 </a:t>
            </a:r>
          </a:p>
          <a:p>
            <a:pPr algn="l">
              <a:buFont typeface="Lucida Grande"/>
              <a:defRPr sz="28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GPU cores: ~ 5-7 times more area efficient than CPU cores. </a:t>
            </a:r>
          </a:p>
        </p:txBody>
      </p:sp>
      <p:sp>
        <p:nvSpPr>
          <p:cNvPr id="405" name="Shape 405"/>
          <p:cNvSpPr/>
          <p:nvPr/>
        </p:nvSpPr>
        <p:spPr>
          <a:xfrm>
            <a:off x="13512800" y="10529100"/>
            <a:ext cx="4330700" cy="157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buFont typeface="Lucida Grande"/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ASIC delivers same performance as one CPU core with only ~ 1/100th the power.</a:t>
            </a:r>
          </a:p>
        </p:txBody>
      </p:sp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Benefits of increasing efficiency</a:t>
            </a:r>
          </a:p>
        </p:txBody>
      </p:sp>
      <p:sp>
        <p:nvSpPr>
          <p:cNvPr id="408" name="Shape 408"/>
          <p:cNvSpPr>
            <a:spLocks noGrp="1"/>
          </p:cNvSpPr>
          <p:nvPr>
            <p:ph type="body" idx="1"/>
          </p:nvPr>
        </p:nvSpPr>
        <p:spPr>
          <a:xfrm>
            <a:off x="838200" y="1854200"/>
            <a:ext cx="16154400" cy="5412627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r>
              <a:rPr sz="3600" dirty="0"/>
              <a:t>Run faster for a fixed period of time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sz="3600" dirty="0"/>
              <a:t>Run at higher clock, use more cores (reduce latency of critical task)</a:t>
            </a:r>
            <a:endParaRPr lang="en-US" sz="3600" dirty="0"/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sz="3600" dirty="0"/>
              <a:t>Do more at once</a:t>
            </a:r>
          </a:p>
          <a:p>
            <a:pPr>
              <a:spcBef>
                <a:spcPts val="600"/>
              </a:spcBef>
            </a:pPr>
            <a:r>
              <a:rPr sz="3600" dirty="0"/>
              <a:t>Run at a fixed level of performance for longer</a:t>
            </a:r>
          </a:p>
          <a:p>
            <a:pPr marL="1276350" lvl="1" indent="-476250">
              <a:defRPr sz="4200"/>
            </a:pPr>
            <a:r>
              <a:rPr sz="3600" dirty="0"/>
              <a:t>e.g., video playback</a:t>
            </a:r>
          </a:p>
          <a:p>
            <a:pPr marL="1276350" lvl="1" indent="-476250">
              <a:defRPr sz="4200"/>
            </a:pPr>
            <a:r>
              <a:rPr sz="3600" dirty="0"/>
              <a:t>Achieve “always-on” functionality that was previously impossible</a:t>
            </a:r>
          </a:p>
        </p:txBody>
      </p:sp>
      <p:pic>
        <p:nvPicPr>
          <p:cNvPr id="409" name="pasted-image.png"/>
          <p:cNvPicPr>
            <a:picLocks noChangeAspect="1"/>
          </p:cNvPicPr>
          <p:nvPr/>
        </p:nvPicPr>
        <p:blipFill>
          <a:blip r:embed="rId3"/>
          <a:srcRect l="19966" r="4045"/>
          <a:stretch>
            <a:fillRect/>
          </a:stretch>
        </p:blipFill>
        <p:spPr>
          <a:xfrm>
            <a:off x="1680420" y="7562641"/>
            <a:ext cx="5790245" cy="427990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410" name="Screen Shot 2013-09-08 at 1.33.16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4674" y="7568991"/>
            <a:ext cx="3794355" cy="3744648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411" name="Shape 411"/>
          <p:cNvSpPr/>
          <p:nvPr/>
        </p:nvSpPr>
        <p:spPr>
          <a:xfrm>
            <a:off x="8615805" y="11441034"/>
            <a:ext cx="7839905" cy="1468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Moto X:</a:t>
            </a:r>
          </a:p>
          <a:p>
            <a:pPr algn="l"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Always listening for “ok, google now”</a:t>
            </a:r>
          </a:p>
          <a:p>
            <a:pPr algn="l"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Device contains ASIC for detecting this audio pattern.</a:t>
            </a:r>
          </a:p>
        </p:txBody>
      </p:sp>
      <p:sp>
        <p:nvSpPr>
          <p:cNvPr id="412" name="Shape 412"/>
          <p:cNvSpPr/>
          <p:nvPr/>
        </p:nvSpPr>
        <p:spPr>
          <a:xfrm>
            <a:off x="1649931" y="11984053"/>
            <a:ext cx="5790407" cy="1468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iPhone:</a:t>
            </a:r>
          </a:p>
          <a:p>
            <a:pPr algn="l"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Siri activated by button press or holding phone up to ear</a:t>
            </a:r>
          </a:p>
        </p:txBody>
      </p:sp>
      <p:pic>
        <p:nvPicPr>
          <p:cNvPr id="413" name="pasted-image.png"/>
          <p:cNvPicPr>
            <a:picLocks noChangeAspect="1"/>
          </p:cNvPicPr>
          <p:nvPr/>
        </p:nvPicPr>
        <p:blipFill>
          <a:blip r:embed="rId5"/>
          <a:srcRect t="16894"/>
          <a:stretch>
            <a:fillRect/>
          </a:stretch>
        </p:blipFill>
        <p:spPr>
          <a:xfrm>
            <a:off x="13085968" y="7587801"/>
            <a:ext cx="4262024" cy="1996557"/>
          </a:xfrm>
          <a:prstGeom prst="rect">
            <a:avLst/>
          </a:prstGeom>
          <a:ln w="12700">
            <a:miter lim="400000"/>
          </a:ln>
        </p:spPr>
      </p:pic>
      <p:sp>
        <p:nvSpPr>
          <p:cNvPr id="414" name="Shape 414"/>
          <p:cNvSpPr/>
          <p:nvPr/>
        </p:nvSpPr>
        <p:spPr>
          <a:xfrm>
            <a:off x="13319802" y="9370228"/>
            <a:ext cx="4262042" cy="1468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Google Glass: ~40 min recording per charge (nowhere near “always on”)</a:t>
            </a:r>
          </a:p>
        </p:txBody>
      </p:sp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/>
          <p:nvPr/>
        </p:nvSpPr>
        <p:spPr>
          <a:xfrm>
            <a:off x="7946029" y="1898365"/>
            <a:ext cx="6214282" cy="4829248"/>
          </a:xfrm>
          <a:prstGeom prst="rect">
            <a:avLst/>
          </a:prstGeom>
          <a:solidFill>
            <a:srgbClr val="A6AAA9"/>
          </a:solidFill>
          <a:ln w="12700">
            <a:solidFill>
              <a:srgbClr val="000000"/>
            </a:solidFill>
            <a:miter lim="400000"/>
          </a:ln>
          <a:effectLst>
            <a:outerShdw blurRad="38100" dist="25400" dir="2630457" rotWithShape="0">
              <a:srgbClr val="000000">
                <a:alpha val="8385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200"/>
          </a:p>
        </p:txBody>
      </p:sp>
      <p:pic>
        <p:nvPicPr>
          <p:cNvPr id="419" name="pasted-image.png"/>
          <p:cNvPicPr>
            <a:picLocks noChangeAspect="1"/>
          </p:cNvPicPr>
          <p:nvPr/>
        </p:nvPicPr>
        <p:blipFill>
          <a:blip r:embed="rId2"/>
          <a:srcRect l="1257" t="7654" r="2208" b="30523"/>
          <a:stretch>
            <a:fillRect/>
          </a:stretch>
        </p:blipFill>
        <p:spPr>
          <a:xfrm>
            <a:off x="2997" y="3170806"/>
            <a:ext cx="17650923" cy="8479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2" h="21581" extrusionOk="0">
                <a:moveTo>
                  <a:pt x="20279" y="2"/>
                </a:moveTo>
                <a:cubicBezTo>
                  <a:pt x="20238" y="12"/>
                  <a:pt x="20184" y="56"/>
                  <a:pt x="20140" y="128"/>
                </a:cubicBezTo>
                <a:cubicBezTo>
                  <a:pt x="20096" y="200"/>
                  <a:pt x="20041" y="258"/>
                  <a:pt x="20017" y="258"/>
                </a:cubicBezTo>
                <a:cubicBezTo>
                  <a:pt x="19847" y="258"/>
                  <a:pt x="19564" y="803"/>
                  <a:pt x="19419" y="1410"/>
                </a:cubicBezTo>
                <a:cubicBezTo>
                  <a:pt x="19273" y="2021"/>
                  <a:pt x="19251" y="2658"/>
                  <a:pt x="19305" y="4654"/>
                </a:cubicBezTo>
                <a:cubicBezTo>
                  <a:pt x="19314" y="5013"/>
                  <a:pt x="19328" y="5540"/>
                  <a:pt x="19335" y="5827"/>
                </a:cubicBezTo>
                <a:cubicBezTo>
                  <a:pt x="19342" y="6114"/>
                  <a:pt x="19350" y="6348"/>
                  <a:pt x="19352" y="6348"/>
                </a:cubicBezTo>
                <a:cubicBezTo>
                  <a:pt x="19370" y="6348"/>
                  <a:pt x="19419" y="7833"/>
                  <a:pt x="19418" y="8366"/>
                </a:cubicBezTo>
                <a:cubicBezTo>
                  <a:pt x="19418" y="8967"/>
                  <a:pt x="19389" y="9953"/>
                  <a:pt x="19370" y="10017"/>
                </a:cubicBezTo>
                <a:cubicBezTo>
                  <a:pt x="19339" y="10121"/>
                  <a:pt x="19281" y="11516"/>
                  <a:pt x="19276" y="12266"/>
                </a:cubicBezTo>
                <a:cubicBezTo>
                  <a:pt x="19273" y="12820"/>
                  <a:pt x="19276" y="12846"/>
                  <a:pt x="19348" y="12904"/>
                </a:cubicBezTo>
                <a:cubicBezTo>
                  <a:pt x="19407" y="12951"/>
                  <a:pt x="19415" y="12980"/>
                  <a:pt x="19385" y="13042"/>
                </a:cubicBezTo>
                <a:cubicBezTo>
                  <a:pt x="19333" y="13152"/>
                  <a:pt x="15721" y="13113"/>
                  <a:pt x="15606" y="13001"/>
                </a:cubicBezTo>
                <a:cubicBezTo>
                  <a:pt x="15555" y="12952"/>
                  <a:pt x="15524" y="12861"/>
                  <a:pt x="15518" y="12746"/>
                </a:cubicBezTo>
                <a:lnTo>
                  <a:pt x="15508" y="12567"/>
                </a:lnTo>
                <a:lnTo>
                  <a:pt x="14685" y="12567"/>
                </a:lnTo>
                <a:lnTo>
                  <a:pt x="13862" y="12567"/>
                </a:lnTo>
                <a:lnTo>
                  <a:pt x="13852" y="12812"/>
                </a:lnTo>
                <a:lnTo>
                  <a:pt x="13842" y="13056"/>
                </a:lnTo>
                <a:lnTo>
                  <a:pt x="13234" y="13054"/>
                </a:lnTo>
                <a:cubicBezTo>
                  <a:pt x="12899" y="13053"/>
                  <a:pt x="12169" y="13051"/>
                  <a:pt x="11611" y="13047"/>
                </a:cubicBezTo>
                <a:cubicBezTo>
                  <a:pt x="11053" y="13044"/>
                  <a:pt x="9532" y="13051"/>
                  <a:pt x="8231" y="13065"/>
                </a:cubicBezTo>
                <a:lnTo>
                  <a:pt x="5866" y="13092"/>
                </a:lnTo>
                <a:lnTo>
                  <a:pt x="5739" y="12878"/>
                </a:lnTo>
                <a:lnTo>
                  <a:pt x="5612" y="12665"/>
                </a:lnTo>
                <a:lnTo>
                  <a:pt x="4375" y="12633"/>
                </a:lnTo>
                <a:cubicBezTo>
                  <a:pt x="3294" y="12605"/>
                  <a:pt x="3138" y="12588"/>
                  <a:pt x="3145" y="12502"/>
                </a:cubicBezTo>
                <a:cubicBezTo>
                  <a:pt x="3153" y="12393"/>
                  <a:pt x="3089" y="12327"/>
                  <a:pt x="2766" y="12109"/>
                </a:cubicBezTo>
                <a:cubicBezTo>
                  <a:pt x="2503" y="11932"/>
                  <a:pt x="2357" y="11929"/>
                  <a:pt x="1307" y="12075"/>
                </a:cubicBezTo>
                <a:cubicBezTo>
                  <a:pt x="1058" y="12110"/>
                  <a:pt x="659" y="12352"/>
                  <a:pt x="542" y="12539"/>
                </a:cubicBezTo>
                <a:cubicBezTo>
                  <a:pt x="487" y="12626"/>
                  <a:pt x="428" y="12698"/>
                  <a:pt x="412" y="12698"/>
                </a:cubicBezTo>
                <a:cubicBezTo>
                  <a:pt x="358" y="12698"/>
                  <a:pt x="180" y="13172"/>
                  <a:pt x="104" y="13520"/>
                </a:cubicBezTo>
                <a:cubicBezTo>
                  <a:pt x="-44" y="14195"/>
                  <a:pt x="-32" y="15095"/>
                  <a:pt x="130" y="15433"/>
                </a:cubicBezTo>
                <a:cubicBezTo>
                  <a:pt x="182" y="15541"/>
                  <a:pt x="215" y="15629"/>
                  <a:pt x="205" y="15629"/>
                </a:cubicBezTo>
                <a:cubicBezTo>
                  <a:pt x="194" y="15629"/>
                  <a:pt x="258" y="15762"/>
                  <a:pt x="346" y="15925"/>
                </a:cubicBezTo>
                <a:cubicBezTo>
                  <a:pt x="516" y="16240"/>
                  <a:pt x="807" y="16558"/>
                  <a:pt x="938" y="16572"/>
                </a:cubicBezTo>
                <a:cubicBezTo>
                  <a:pt x="982" y="16577"/>
                  <a:pt x="1031" y="16596"/>
                  <a:pt x="1047" y="16616"/>
                </a:cubicBezTo>
                <a:cubicBezTo>
                  <a:pt x="1064" y="16636"/>
                  <a:pt x="1197" y="16641"/>
                  <a:pt x="1343" y="16628"/>
                </a:cubicBezTo>
                <a:cubicBezTo>
                  <a:pt x="1489" y="16615"/>
                  <a:pt x="1631" y="16603"/>
                  <a:pt x="1660" y="16601"/>
                </a:cubicBezTo>
                <a:cubicBezTo>
                  <a:pt x="1816" y="16590"/>
                  <a:pt x="1926" y="16962"/>
                  <a:pt x="1956" y="17606"/>
                </a:cubicBezTo>
                <a:cubicBezTo>
                  <a:pt x="1962" y="17744"/>
                  <a:pt x="1995" y="17939"/>
                  <a:pt x="2029" y="18039"/>
                </a:cubicBezTo>
                <a:cubicBezTo>
                  <a:pt x="2064" y="18139"/>
                  <a:pt x="2092" y="18305"/>
                  <a:pt x="2092" y="18407"/>
                </a:cubicBezTo>
                <a:cubicBezTo>
                  <a:pt x="2093" y="18509"/>
                  <a:pt x="2113" y="18666"/>
                  <a:pt x="2138" y="18755"/>
                </a:cubicBezTo>
                <a:cubicBezTo>
                  <a:pt x="2163" y="18845"/>
                  <a:pt x="2207" y="19019"/>
                  <a:pt x="2235" y="19143"/>
                </a:cubicBezTo>
                <a:cubicBezTo>
                  <a:pt x="2263" y="19267"/>
                  <a:pt x="2331" y="19479"/>
                  <a:pt x="2386" y="19615"/>
                </a:cubicBezTo>
                <a:cubicBezTo>
                  <a:pt x="2545" y="20002"/>
                  <a:pt x="2908" y="20513"/>
                  <a:pt x="3023" y="20513"/>
                </a:cubicBezTo>
                <a:cubicBezTo>
                  <a:pt x="3053" y="20513"/>
                  <a:pt x="3091" y="20541"/>
                  <a:pt x="3108" y="20574"/>
                </a:cubicBezTo>
                <a:cubicBezTo>
                  <a:pt x="3124" y="20608"/>
                  <a:pt x="3193" y="20650"/>
                  <a:pt x="3262" y="20669"/>
                </a:cubicBezTo>
                <a:cubicBezTo>
                  <a:pt x="3331" y="20688"/>
                  <a:pt x="3527" y="20746"/>
                  <a:pt x="3699" y="20796"/>
                </a:cubicBezTo>
                <a:cubicBezTo>
                  <a:pt x="3871" y="20847"/>
                  <a:pt x="4066" y="20877"/>
                  <a:pt x="4133" y="20865"/>
                </a:cubicBezTo>
                <a:cubicBezTo>
                  <a:pt x="4200" y="20853"/>
                  <a:pt x="4268" y="20861"/>
                  <a:pt x="4286" y="20883"/>
                </a:cubicBezTo>
                <a:cubicBezTo>
                  <a:pt x="4303" y="20906"/>
                  <a:pt x="4494" y="20934"/>
                  <a:pt x="4710" y="20947"/>
                </a:cubicBezTo>
                <a:cubicBezTo>
                  <a:pt x="4927" y="20960"/>
                  <a:pt x="5139" y="20983"/>
                  <a:pt x="5182" y="20998"/>
                </a:cubicBezTo>
                <a:cubicBezTo>
                  <a:pt x="5225" y="21014"/>
                  <a:pt x="5350" y="21059"/>
                  <a:pt x="5460" y="21098"/>
                </a:cubicBezTo>
                <a:cubicBezTo>
                  <a:pt x="5570" y="21138"/>
                  <a:pt x="5678" y="21156"/>
                  <a:pt x="5700" y="21138"/>
                </a:cubicBezTo>
                <a:cubicBezTo>
                  <a:pt x="5723" y="21120"/>
                  <a:pt x="5750" y="21133"/>
                  <a:pt x="5760" y="21168"/>
                </a:cubicBezTo>
                <a:cubicBezTo>
                  <a:pt x="5770" y="21203"/>
                  <a:pt x="5791" y="21217"/>
                  <a:pt x="5805" y="21198"/>
                </a:cubicBezTo>
                <a:cubicBezTo>
                  <a:pt x="5819" y="21180"/>
                  <a:pt x="5905" y="21195"/>
                  <a:pt x="5997" y="21230"/>
                </a:cubicBezTo>
                <a:cubicBezTo>
                  <a:pt x="6089" y="21265"/>
                  <a:pt x="6256" y="21309"/>
                  <a:pt x="6367" y="21330"/>
                </a:cubicBezTo>
                <a:cubicBezTo>
                  <a:pt x="6479" y="21350"/>
                  <a:pt x="6620" y="21380"/>
                  <a:pt x="6680" y="21396"/>
                </a:cubicBezTo>
                <a:cubicBezTo>
                  <a:pt x="6740" y="21413"/>
                  <a:pt x="6859" y="21444"/>
                  <a:pt x="6945" y="21466"/>
                </a:cubicBezTo>
                <a:cubicBezTo>
                  <a:pt x="7031" y="21488"/>
                  <a:pt x="7345" y="21516"/>
                  <a:pt x="7643" y="21527"/>
                </a:cubicBezTo>
                <a:cubicBezTo>
                  <a:pt x="7940" y="21538"/>
                  <a:pt x="8189" y="21557"/>
                  <a:pt x="8195" y="21569"/>
                </a:cubicBezTo>
                <a:cubicBezTo>
                  <a:pt x="8206" y="21592"/>
                  <a:pt x="8477" y="21579"/>
                  <a:pt x="8537" y="21553"/>
                </a:cubicBezTo>
                <a:cubicBezTo>
                  <a:pt x="8554" y="21546"/>
                  <a:pt x="8575" y="21545"/>
                  <a:pt x="8583" y="21551"/>
                </a:cubicBezTo>
                <a:cubicBezTo>
                  <a:pt x="8609" y="21569"/>
                  <a:pt x="14481" y="21574"/>
                  <a:pt x="14701" y="21556"/>
                </a:cubicBezTo>
                <a:cubicBezTo>
                  <a:pt x="14812" y="21547"/>
                  <a:pt x="15051" y="21501"/>
                  <a:pt x="15231" y="21454"/>
                </a:cubicBezTo>
                <a:cubicBezTo>
                  <a:pt x="15411" y="21407"/>
                  <a:pt x="15622" y="21352"/>
                  <a:pt x="15699" y="21333"/>
                </a:cubicBezTo>
                <a:cubicBezTo>
                  <a:pt x="15849" y="21296"/>
                  <a:pt x="16080" y="21232"/>
                  <a:pt x="16183" y="21199"/>
                </a:cubicBezTo>
                <a:cubicBezTo>
                  <a:pt x="16218" y="21189"/>
                  <a:pt x="16282" y="21149"/>
                  <a:pt x="16327" y="21112"/>
                </a:cubicBezTo>
                <a:cubicBezTo>
                  <a:pt x="16372" y="21074"/>
                  <a:pt x="16446" y="21053"/>
                  <a:pt x="16492" y="21063"/>
                </a:cubicBezTo>
                <a:cubicBezTo>
                  <a:pt x="16537" y="21074"/>
                  <a:pt x="16583" y="21057"/>
                  <a:pt x="16592" y="21026"/>
                </a:cubicBezTo>
                <a:cubicBezTo>
                  <a:pt x="16601" y="20995"/>
                  <a:pt x="16640" y="20969"/>
                  <a:pt x="16679" y="20969"/>
                </a:cubicBezTo>
                <a:cubicBezTo>
                  <a:pt x="16718" y="20969"/>
                  <a:pt x="16761" y="20947"/>
                  <a:pt x="16773" y="20921"/>
                </a:cubicBezTo>
                <a:cubicBezTo>
                  <a:pt x="16786" y="20894"/>
                  <a:pt x="16837" y="20869"/>
                  <a:pt x="16886" y="20865"/>
                </a:cubicBezTo>
                <a:cubicBezTo>
                  <a:pt x="16935" y="20861"/>
                  <a:pt x="17022" y="20813"/>
                  <a:pt x="17078" y="20757"/>
                </a:cubicBezTo>
                <a:cubicBezTo>
                  <a:pt x="17135" y="20702"/>
                  <a:pt x="17231" y="20641"/>
                  <a:pt x="17291" y="20624"/>
                </a:cubicBezTo>
                <a:cubicBezTo>
                  <a:pt x="17351" y="20606"/>
                  <a:pt x="17421" y="20575"/>
                  <a:pt x="17447" y="20554"/>
                </a:cubicBezTo>
                <a:cubicBezTo>
                  <a:pt x="17549" y="20472"/>
                  <a:pt x="17694" y="20435"/>
                  <a:pt x="17993" y="20413"/>
                </a:cubicBezTo>
                <a:cubicBezTo>
                  <a:pt x="18251" y="20393"/>
                  <a:pt x="18663" y="20308"/>
                  <a:pt x="18883" y="20229"/>
                </a:cubicBezTo>
                <a:cubicBezTo>
                  <a:pt x="18908" y="20219"/>
                  <a:pt x="18959" y="20178"/>
                  <a:pt x="18996" y="20137"/>
                </a:cubicBezTo>
                <a:cubicBezTo>
                  <a:pt x="19032" y="20096"/>
                  <a:pt x="19070" y="20079"/>
                  <a:pt x="19080" y="20101"/>
                </a:cubicBezTo>
                <a:cubicBezTo>
                  <a:pt x="19091" y="20122"/>
                  <a:pt x="19152" y="20087"/>
                  <a:pt x="19217" y="20023"/>
                </a:cubicBezTo>
                <a:cubicBezTo>
                  <a:pt x="19338" y="19903"/>
                  <a:pt x="19728" y="19660"/>
                  <a:pt x="20040" y="19511"/>
                </a:cubicBezTo>
                <a:cubicBezTo>
                  <a:pt x="20136" y="19465"/>
                  <a:pt x="20261" y="19378"/>
                  <a:pt x="20318" y="19319"/>
                </a:cubicBezTo>
                <a:cubicBezTo>
                  <a:pt x="20375" y="19259"/>
                  <a:pt x="20436" y="19211"/>
                  <a:pt x="20453" y="19211"/>
                </a:cubicBezTo>
                <a:cubicBezTo>
                  <a:pt x="20470" y="19211"/>
                  <a:pt x="20530" y="19138"/>
                  <a:pt x="20587" y="19048"/>
                </a:cubicBezTo>
                <a:cubicBezTo>
                  <a:pt x="20643" y="18958"/>
                  <a:pt x="20701" y="18885"/>
                  <a:pt x="20716" y="18885"/>
                </a:cubicBezTo>
                <a:cubicBezTo>
                  <a:pt x="20732" y="18885"/>
                  <a:pt x="20824" y="18720"/>
                  <a:pt x="20921" y="18519"/>
                </a:cubicBezTo>
                <a:cubicBezTo>
                  <a:pt x="21043" y="18267"/>
                  <a:pt x="21136" y="17987"/>
                  <a:pt x="21220" y="17623"/>
                </a:cubicBezTo>
                <a:cubicBezTo>
                  <a:pt x="21428" y="16722"/>
                  <a:pt x="21425" y="16770"/>
                  <a:pt x="21428" y="13932"/>
                </a:cubicBezTo>
                <a:cubicBezTo>
                  <a:pt x="21429" y="12515"/>
                  <a:pt x="21439" y="11326"/>
                  <a:pt x="21450" y="11291"/>
                </a:cubicBezTo>
                <a:cubicBezTo>
                  <a:pt x="21468" y="11229"/>
                  <a:pt x="21478" y="11073"/>
                  <a:pt x="21523" y="10158"/>
                </a:cubicBezTo>
                <a:cubicBezTo>
                  <a:pt x="21556" y="9480"/>
                  <a:pt x="21544" y="7190"/>
                  <a:pt x="21504" y="6445"/>
                </a:cubicBezTo>
                <a:cubicBezTo>
                  <a:pt x="21484" y="6069"/>
                  <a:pt x="21462" y="5425"/>
                  <a:pt x="21457" y="5013"/>
                </a:cubicBezTo>
                <a:cubicBezTo>
                  <a:pt x="21419" y="2272"/>
                  <a:pt x="21385" y="1783"/>
                  <a:pt x="21191" y="1140"/>
                </a:cubicBezTo>
                <a:cubicBezTo>
                  <a:pt x="21020" y="577"/>
                  <a:pt x="20979" y="557"/>
                  <a:pt x="20967" y="1027"/>
                </a:cubicBezTo>
                <a:cubicBezTo>
                  <a:pt x="20953" y="1581"/>
                  <a:pt x="20897" y="1477"/>
                  <a:pt x="20886" y="878"/>
                </a:cubicBezTo>
                <a:cubicBezTo>
                  <a:pt x="20881" y="591"/>
                  <a:pt x="20863" y="327"/>
                  <a:pt x="20846" y="291"/>
                </a:cubicBezTo>
                <a:cubicBezTo>
                  <a:pt x="20829" y="255"/>
                  <a:pt x="20707" y="211"/>
                  <a:pt x="20575" y="193"/>
                </a:cubicBezTo>
                <a:cubicBezTo>
                  <a:pt x="20405" y="170"/>
                  <a:pt x="20337" y="137"/>
                  <a:pt x="20342" y="80"/>
                </a:cubicBezTo>
                <a:cubicBezTo>
                  <a:pt x="20348" y="16"/>
                  <a:pt x="20320" y="-8"/>
                  <a:pt x="20279" y="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20" name="Shape 4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Example: iPad Air (2013)</a:t>
            </a:r>
          </a:p>
        </p:txBody>
      </p:sp>
      <p:sp>
        <p:nvSpPr>
          <p:cNvPr id="421" name="Shape 421"/>
          <p:cNvSpPr/>
          <p:nvPr/>
        </p:nvSpPr>
        <p:spPr>
          <a:xfrm>
            <a:off x="8833848" y="12154309"/>
            <a:ext cx="1217800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2400"/>
              <a:t>DRAM</a:t>
            </a:r>
          </a:p>
        </p:txBody>
      </p:sp>
      <p:sp>
        <p:nvSpPr>
          <p:cNvPr id="422" name="Shape 422"/>
          <p:cNvSpPr/>
          <p:nvPr/>
        </p:nvSpPr>
        <p:spPr>
          <a:xfrm>
            <a:off x="3958292" y="11938219"/>
            <a:ext cx="2127184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2400"/>
              <a:t>Flash memory</a:t>
            </a:r>
          </a:p>
        </p:txBody>
      </p:sp>
      <p:sp>
        <p:nvSpPr>
          <p:cNvPr id="423" name="Shape 423"/>
          <p:cNvSpPr/>
          <p:nvPr/>
        </p:nvSpPr>
        <p:spPr>
          <a:xfrm flipH="1">
            <a:off x="5090963" y="10086007"/>
            <a:ext cx="788905" cy="1765080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050"/>
          </a:p>
        </p:txBody>
      </p:sp>
      <p:sp>
        <p:nvSpPr>
          <p:cNvPr id="424" name="Shape 424"/>
          <p:cNvSpPr/>
          <p:nvPr/>
        </p:nvSpPr>
        <p:spPr>
          <a:xfrm>
            <a:off x="7263641" y="9893608"/>
            <a:ext cx="1552231" cy="2446760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050"/>
          </a:p>
        </p:txBody>
      </p:sp>
      <p:sp>
        <p:nvSpPr>
          <p:cNvPr id="425" name="Shape 425"/>
          <p:cNvSpPr/>
          <p:nvPr/>
        </p:nvSpPr>
        <p:spPr>
          <a:xfrm>
            <a:off x="9829800" y="2070100"/>
            <a:ext cx="4150360" cy="2413000"/>
          </a:xfrm>
          <a:prstGeom prst="rect">
            <a:avLst/>
          </a:prstGeom>
          <a:solidFill>
            <a:srgbClr val="C0C0C0">
              <a:alpha val="70000"/>
            </a:srgbClr>
          </a:solidFill>
          <a:ln w="50800">
            <a:solidFill>
              <a:srgbClr val="000000">
                <a:alpha val="7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200"/>
          </a:p>
        </p:txBody>
      </p:sp>
      <p:sp>
        <p:nvSpPr>
          <p:cNvPr id="426" name="Shape 426"/>
          <p:cNvSpPr/>
          <p:nvPr/>
        </p:nvSpPr>
        <p:spPr>
          <a:xfrm>
            <a:off x="9817100" y="4610100"/>
            <a:ext cx="2057400" cy="1727433"/>
          </a:xfrm>
          <a:prstGeom prst="rect">
            <a:avLst/>
          </a:prstGeom>
          <a:solidFill>
            <a:schemeClr val="accent5">
              <a:hueOff val="-444211"/>
              <a:satOff val="-14915"/>
              <a:lumOff val="22857"/>
            </a:schemeClr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200"/>
          </a:p>
        </p:txBody>
      </p:sp>
      <p:sp>
        <p:nvSpPr>
          <p:cNvPr id="427" name="Shape 427"/>
          <p:cNvSpPr/>
          <p:nvPr/>
        </p:nvSpPr>
        <p:spPr>
          <a:xfrm>
            <a:off x="12026900" y="4610100"/>
            <a:ext cx="1880921" cy="990600"/>
          </a:xfrm>
          <a:prstGeom prst="rect">
            <a:avLst/>
          </a:prstGeom>
          <a:solidFill>
            <a:srgbClr val="EBEBEB">
              <a:alpha val="70000"/>
            </a:srgbClr>
          </a:solidFill>
          <a:ln w="50800">
            <a:solidFill>
              <a:srgbClr val="000000">
                <a:alpha val="7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200"/>
          </a:p>
        </p:txBody>
      </p:sp>
      <p:sp>
        <p:nvSpPr>
          <p:cNvPr id="428" name="Shape 428"/>
          <p:cNvSpPr/>
          <p:nvPr/>
        </p:nvSpPr>
        <p:spPr>
          <a:xfrm>
            <a:off x="9942385" y="3764538"/>
            <a:ext cx="3965829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2400"/>
              <a:t>Dual-core 64-bit ARM CPU</a:t>
            </a:r>
          </a:p>
        </p:txBody>
      </p:sp>
      <p:sp>
        <p:nvSpPr>
          <p:cNvPr id="429" name="Shape 429"/>
          <p:cNvSpPr/>
          <p:nvPr/>
        </p:nvSpPr>
        <p:spPr>
          <a:xfrm>
            <a:off x="10121900" y="2260600"/>
            <a:ext cx="1528220" cy="1155700"/>
          </a:xfrm>
          <a:prstGeom prst="rect">
            <a:avLst/>
          </a:prstGeom>
          <a:solidFill>
            <a:srgbClr val="DCDEE0">
              <a:alpha val="70000"/>
            </a:srgbClr>
          </a:solidFill>
          <a:ln w="50800">
            <a:solidFill>
              <a:srgbClr val="000000">
                <a:alpha val="7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200"/>
          </a:p>
        </p:txBody>
      </p:sp>
      <p:sp>
        <p:nvSpPr>
          <p:cNvPr id="430" name="Shape 430"/>
          <p:cNvSpPr/>
          <p:nvPr/>
        </p:nvSpPr>
        <p:spPr>
          <a:xfrm>
            <a:off x="9912858" y="4843005"/>
            <a:ext cx="1859483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400"/>
              <a:t>Imagination</a:t>
            </a:r>
          </a:p>
          <a:p>
            <a:pPr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400"/>
              <a:t>PowerVR</a:t>
            </a:r>
          </a:p>
          <a:p>
            <a:pPr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400"/>
              <a:t>GPU</a:t>
            </a:r>
          </a:p>
        </p:txBody>
      </p:sp>
      <p:sp>
        <p:nvSpPr>
          <p:cNvPr id="431" name="Shape 431"/>
          <p:cNvSpPr/>
          <p:nvPr/>
        </p:nvSpPr>
        <p:spPr>
          <a:xfrm>
            <a:off x="11716410" y="4789804"/>
            <a:ext cx="2501901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1800"/>
              <a:t>Video</a:t>
            </a:r>
          </a:p>
          <a:p>
            <a:pPr>
              <a:defRPr sz="2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1800"/>
              <a:t>Encode/Decode</a:t>
            </a:r>
          </a:p>
        </p:txBody>
      </p:sp>
      <p:sp>
        <p:nvSpPr>
          <p:cNvPr id="432" name="Shape 432"/>
          <p:cNvSpPr/>
          <p:nvPr/>
        </p:nvSpPr>
        <p:spPr>
          <a:xfrm flipV="1">
            <a:off x="8722300" y="6741261"/>
            <a:ext cx="2479450" cy="2479452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050"/>
          </a:p>
        </p:txBody>
      </p:sp>
      <p:sp>
        <p:nvSpPr>
          <p:cNvPr id="433" name="Shape 433"/>
          <p:cNvSpPr/>
          <p:nvPr/>
        </p:nvSpPr>
        <p:spPr>
          <a:xfrm>
            <a:off x="12026900" y="5689600"/>
            <a:ext cx="1880921" cy="726440"/>
          </a:xfrm>
          <a:prstGeom prst="rect">
            <a:avLst/>
          </a:prstGeom>
          <a:solidFill>
            <a:srgbClr val="EBEBEB">
              <a:alpha val="70000"/>
            </a:srgbClr>
          </a:solidFill>
          <a:ln w="50800">
            <a:solidFill>
              <a:srgbClr val="000000">
                <a:alpha val="7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200"/>
          </a:p>
        </p:txBody>
      </p:sp>
      <p:sp>
        <p:nvSpPr>
          <p:cNvPr id="434" name="Shape 434"/>
          <p:cNvSpPr/>
          <p:nvPr/>
        </p:nvSpPr>
        <p:spPr>
          <a:xfrm>
            <a:off x="12180239" y="5785412"/>
            <a:ext cx="1579020" cy="4941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70000"/>
              </a:lnSpc>
              <a:defRPr sz="2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1800"/>
              <a:t>Image</a:t>
            </a:r>
          </a:p>
          <a:p>
            <a:pPr>
              <a:lnSpc>
                <a:spcPct val="70000"/>
              </a:lnSpc>
              <a:defRPr sz="2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1800"/>
              <a:t>Processor</a:t>
            </a:r>
          </a:p>
        </p:txBody>
      </p:sp>
      <p:sp>
        <p:nvSpPr>
          <p:cNvPr id="435" name="Shape 435"/>
          <p:cNvSpPr/>
          <p:nvPr/>
        </p:nvSpPr>
        <p:spPr>
          <a:xfrm>
            <a:off x="11988989" y="2260600"/>
            <a:ext cx="1528221" cy="1155700"/>
          </a:xfrm>
          <a:prstGeom prst="rect">
            <a:avLst/>
          </a:prstGeom>
          <a:solidFill>
            <a:srgbClr val="DCDEE0">
              <a:alpha val="70000"/>
            </a:srgbClr>
          </a:solidFill>
          <a:ln w="50800">
            <a:solidFill>
              <a:srgbClr val="000000">
                <a:alpha val="7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200"/>
          </a:p>
        </p:txBody>
      </p:sp>
      <p:sp>
        <p:nvSpPr>
          <p:cNvPr id="436" name="Shape 436"/>
          <p:cNvSpPr/>
          <p:nvPr/>
        </p:nvSpPr>
        <p:spPr>
          <a:xfrm>
            <a:off x="8151290" y="2054935"/>
            <a:ext cx="1528220" cy="4282695"/>
          </a:xfrm>
          <a:prstGeom prst="rect">
            <a:avLst/>
          </a:prstGeom>
          <a:solidFill>
            <a:srgbClr val="C0C0C0">
              <a:alpha val="70000"/>
            </a:srgbClr>
          </a:solidFill>
          <a:ln w="50800">
            <a:solidFill>
              <a:srgbClr val="000000">
                <a:alpha val="7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200"/>
          </a:p>
        </p:txBody>
      </p:sp>
      <p:sp>
        <p:nvSpPr>
          <p:cNvPr id="437" name="Shape 437"/>
          <p:cNvSpPr/>
          <p:nvPr/>
        </p:nvSpPr>
        <p:spPr>
          <a:xfrm>
            <a:off x="8111080" y="4197608"/>
            <a:ext cx="1579021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2400"/>
              <a:t>4MB L3</a:t>
            </a:r>
          </a:p>
        </p:txBody>
      </p:sp>
      <p:sp>
        <p:nvSpPr>
          <p:cNvPr id="438" name="Shape 438"/>
          <p:cNvSpPr/>
          <p:nvPr/>
        </p:nvSpPr>
        <p:spPr>
          <a:xfrm>
            <a:off x="10109200" y="2623443"/>
            <a:ext cx="1579020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2400"/>
              <a:t>Core</a:t>
            </a:r>
          </a:p>
        </p:txBody>
      </p:sp>
      <p:sp>
        <p:nvSpPr>
          <p:cNvPr id="439" name="Shape 439"/>
          <p:cNvSpPr/>
          <p:nvPr/>
        </p:nvSpPr>
        <p:spPr>
          <a:xfrm>
            <a:off x="11963589" y="2636143"/>
            <a:ext cx="1579021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2400"/>
              <a:t>Core</a:t>
            </a:r>
          </a:p>
        </p:txBody>
      </p:sp>
      <p:sp>
        <p:nvSpPr>
          <p:cNvPr id="440" name="Shape 440"/>
          <p:cNvSpPr/>
          <p:nvPr/>
        </p:nvSpPr>
        <p:spPr>
          <a:xfrm>
            <a:off x="10870820" y="10594340"/>
            <a:ext cx="1066820" cy="1449045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050"/>
          </a:p>
        </p:txBody>
      </p:sp>
      <p:sp>
        <p:nvSpPr>
          <p:cNvPr id="441" name="Shape 441"/>
          <p:cNvSpPr/>
          <p:nvPr/>
        </p:nvSpPr>
        <p:spPr>
          <a:xfrm>
            <a:off x="10887684" y="11753553"/>
            <a:ext cx="5309146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400"/>
              <a:t>Motion co-processor</a:t>
            </a:r>
          </a:p>
          <a:p>
            <a:pPr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400"/>
              <a:t>(accelerometer, gyro, compass, etc.)</a:t>
            </a:r>
          </a:p>
        </p:txBody>
      </p:sp>
      <p:sp>
        <p:nvSpPr>
          <p:cNvPr id="442" name="Shape 442"/>
          <p:cNvSpPr/>
          <p:nvPr/>
        </p:nvSpPr>
        <p:spPr>
          <a:xfrm flipV="1">
            <a:off x="4310589" y="7218230"/>
            <a:ext cx="791233" cy="2453939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050"/>
          </a:p>
        </p:txBody>
      </p:sp>
      <p:sp>
        <p:nvSpPr>
          <p:cNvPr id="443" name="Shape 443"/>
          <p:cNvSpPr/>
          <p:nvPr/>
        </p:nvSpPr>
        <p:spPr>
          <a:xfrm>
            <a:off x="5122415" y="7004323"/>
            <a:ext cx="2103222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2400" dirty="0"/>
              <a:t>Touchscreen controllers</a:t>
            </a:r>
          </a:p>
        </p:txBody>
      </p:sp>
      <p:sp>
        <p:nvSpPr>
          <p:cNvPr id="444" name="Shape 444"/>
          <p:cNvSpPr/>
          <p:nvPr/>
        </p:nvSpPr>
        <p:spPr>
          <a:xfrm>
            <a:off x="177209" y="13086338"/>
            <a:ext cx="3597139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2400"/>
              <a:t>Image Credit: ifixit.com </a:t>
            </a:r>
          </a:p>
        </p:txBody>
      </p:sp>
      <p:sp>
        <p:nvSpPr>
          <p:cNvPr id="445" name="Shape 445"/>
          <p:cNvSpPr/>
          <p:nvPr/>
        </p:nvSpPr>
        <p:spPr>
          <a:xfrm>
            <a:off x="14126261" y="1987600"/>
            <a:ext cx="1931722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2400"/>
              <a:t>Apple A7 Processor</a:t>
            </a:r>
          </a:p>
        </p:txBody>
      </p:sp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Original iPhone touchscreen controller</a:t>
            </a:r>
          </a:p>
        </p:txBody>
      </p:sp>
      <p:sp>
        <p:nvSpPr>
          <p:cNvPr id="448" name="Shape 448"/>
          <p:cNvSpPr/>
          <p:nvPr/>
        </p:nvSpPr>
        <p:spPr>
          <a:xfrm>
            <a:off x="1369305" y="13068300"/>
            <a:ext cx="6048554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dirty="0"/>
              <a:t>From US Patent Application 2006/0097991</a:t>
            </a:r>
          </a:p>
        </p:txBody>
      </p:sp>
      <p:pic>
        <p:nvPicPr>
          <p:cNvPr id="449" name="Screen Shot 2011-09-08 at 11.47.4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8900" y="2260600"/>
            <a:ext cx="8280400" cy="1047036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0" name="Screen Shot 2011-09-08 at 11.47.10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385" y="2336800"/>
            <a:ext cx="6243565" cy="10350501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Shape 451"/>
          <p:cNvSpPr/>
          <p:nvPr/>
        </p:nvSpPr>
        <p:spPr>
          <a:xfrm>
            <a:off x="877975" y="1585500"/>
            <a:ext cx="17020297" cy="548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dirty="0"/>
              <a:t>Separate digital signal processor to interpret raw signal from capacitive touch sensor (do not burden main CPU)</a:t>
            </a: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sted-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54"/>
            <a:ext cx="18288000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xfrm>
            <a:off x="713280" y="11786641"/>
            <a:ext cx="7363919" cy="1758976"/>
          </a:xfrm>
          <a:prstGeom prst="rect">
            <a:avLst/>
          </a:prstGeom>
          <a:effectLst>
            <a:outerShdw blurRad="38100" dist="50800" dir="3133821" rotWithShape="0">
              <a:srgbClr val="000000"/>
            </a:outerShdw>
          </a:effectLst>
        </p:spPr>
        <p:txBody>
          <a:bodyPr/>
          <a:lstStyle>
            <a:lvl1pPr>
              <a:lnSpc>
                <a:spcPct val="80000"/>
              </a:lnSpc>
              <a:defRPr sz="6400">
                <a:solidFill>
                  <a:srgbClr val="FFFFFF"/>
                </a:solidFill>
              </a:defRPr>
            </a:lvl1pPr>
          </a:lstStyle>
          <a:p>
            <a:r>
              <a:rPr dirty="0"/>
              <a:t>You need to buy a new computer…</a:t>
            </a:r>
          </a:p>
        </p:txBody>
      </p:sp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>
            <a:spLocks noGrp="1"/>
          </p:cNvSpPr>
          <p:nvPr>
            <p:ph type="title"/>
          </p:nvPr>
        </p:nvSpPr>
        <p:spPr>
          <a:xfrm>
            <a:off x="838200" y="393700"/>
            <a:ext cx="16975932" cy="2244536"/>
          </a:xfrm>
          <a:prstGeom prst="rect">
            <a:avLst/>
          </a:prstGeom>
        </p:spPr>
        <p:txBody>
          <a:bodyPr/>
          <a:lstStyle>
            <a:lvl1pPr>
              <a:defRPr sz="7600"/>
            </a:lvl1pPr>
          </a:lstStyle>
          <a:p>
            <a:r>
              <a:rPr sz="7200" dirty="0"/>
              <a:t>Modern computing: efficiency often matters more than in the past</a:t>
            </a:r>
            <a:r>
              <a:rPr lang="en-US" sz="7200" dirty="0"/>
              <a:t>, not </a:t>
            </a:r>
            <a:r>
              <a:rPr sz="7200" dirty="0"/>
              <a:t>less</a:t>
            </a:r>
          </a:p>
        </p:txBody>
      </p:sp>
      <p:pic>
        <p:nvPicPr>
          <p:cNvPr id="454" name="Screen Shot 2012-04-10 at 9.34.03 AM.png"/>
          <p:cNvPicPr>
            <a:picLocks noChangeAspect="1"/>
          </p:cNvPicPr>
          <p:nvPr/>
        </p:nvPicPr>
        <p:blipFill>
          <a:blip r:embed="rId2"/>
          <a:srcRect l="876" t="27365" r="375"/>
          <a:stretch>
            <a:fillRect/>
          </a:stretch>
        </p:blipFill>
        <p:spPr>
          <a:xfrm>
            <a:off x="862575" y="2941844"/>
            <a:ext cx="16322378" cy="7852092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Shape 455"/>
          <p:cNvSpPr/>
          <p:nvPr/>
        </p:nvSpPr>
        <p:spPr>
          <a:xfrm>
            <a:off x="9008533" y="11227273"/>
            <a:ext cx="764855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r"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dirty="0"/>
              <a:t>Steve Jobs’ “Thoughts on Flash”, 2010</a:t>
            </a:r>
          </a:p>
        </p:txBody>
      </p:sp>
      <p:sp>
        <p:nvSpPr>
          <p:cNvPr id="456" name="Shape 456"/>
          <p:cNvSpPr/>
          <p:nvPr/>
        </p:nvSpPr>
        <p:spPr>
          <a:xfrm>
            <a:off x="9241486" y="11858133"/>
            <a:ext cx="7505498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3200" b="1">
                <a:latin typeface="+mn-lt"/>
                <a:ea typeface="+mn-ea"/>
                <a:cs typeface="+mn-cs"/>
                <a:sym typeface="Myriad Pro Condensed"/>
                <a:hlinkClick r:id="rId3"/>
              </a:defRPr>
            </a:lvl1pPr>
          </a:lstStyle>
          <a:p>
            <a:r>
              <a:rPr>
                <a:hlinkClick r:id="rId3"/>
              </a:rPr>
              <a:t>http://www.apple.com/hotnews/thoughts-on-flash/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A79934-BEC4-484A-82CD-C7AE196E9440}"/>
              </a:ext>
            </a:extLst>
          </p:cNvPr>
          <p:cNvSpPr txBox="1"/>
          <p:nvPr/>
        </p:nvSpPr>
        <p:spPr>
          <a:xfrm>
            <a:off x="492409" y="12559497"/>
            <a:ext cx="14037497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(Justification for why Apple won’t support Adobe Flash)</a:t>
            </a:r>
          </a:p>
        </p:txBody>
      </p:sp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>
            <a:spLocks noGrp="1"/>
          </p:cNvSpPr>
          <p:nvPr>
            <p:ph type="title"/>
          </p:nvPr>
        </p:nvSpPr>
        <p:spPr>
          <a:xfrm>
            <a:off x="838200" y="393700"/>
            <a:ext cx="17510578" cy="1117600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rPr sz="6000" dirty="0"/>
              <a:t>Example: image processing on </a:t>
            </a:r>
            <a:r>
              <a:rPr lang="en-US" sz="6000" dirty="0"/>
              <a:t>a</a:t>
            </a:r>
            <a:r>
              <a:rPr sz="6000" dirty="0"/>
              <a:t> Nikon D7000</a:t>
            </a:r>
          </a:p>
        </p:txBody>
      </p:sp>
      <p:pic>
        <p:nvPicPr>
          <p:cNvPr id="459" name="Nikon-D7000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750" y="1764893"/>
            <a:ext cx="8826500" cy="6538149"/>
          </a:xfrm>
          <a:prstGeom prst="rect">
            <a:avLst/>
          </a:prstGeom>
          <a:ln w="12700">
            <a:miter lim="400000"/>
          </a:ln>
        </p:spPr>
      </p:pic>
      <p:sp>
        <p:nvSpPr>
          <p:cNvPr id="460" name="Shape 460"/>
          <p:cNvSpPr/>
          <p:nvPr/>
        </p:nvSpPr>
        <p:spPr>
          <a:xfrm>
            <a:off x="799631" y="9025704"/>
            <a:ext cx="16802496" cy="3426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8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3600" dirty="0"/>
              <a:t>Process 16 </a:t>
            </a:r>
            <a:r>
              <a:rPr sz="3600" dirty="0" err="1"/>
              <a:t>MPixel</a:t>
            </a:r>
            <a:r>
              <a:rPr sz="3600" dirty="0"/>
              <a:t> RAW data from sensor to obtain JPG image:</a:t>
            </a:r>
          </a:p>
          <a:p>
            <a:pPr algn="l">
              <a:defRPr sz="48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3600" dirty="0"/>
              <a:t>On camera: ~ 1/6 sec per image</a:t>
            </a:r>
          </a:p>
          <a:p>
            <a:pPr algn="l">
              <a:defRPr sz="48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3600" dirty="0"/>
              <a:t>Adobe </a:t>
            </a:r>
            <a:r>
              <a:rPr sz="3600" dirty="0" err="1"/>
              <a:t>Lightroom</a:t>
            </a:r>
            <a:r>
              <a:rPr sz="3600" dirty="0"/>
              <a:t> </a:t>
            </a:r>
            <a:r>
              <a:rPr lang="en-US" sz="3600" dirty="0"/>
              <a:t>a</a:t>
            </a:r>
            <a:r>
              <a:rPr sz="3600" dirty="0"/>
              <a:t> quad-core </a:t>
            </a:r>
            <a:r>
              <a:rPr sz="3600" dirty="0" err="1"/>
              <a:t>Macbook</a:t>
            </a:r>
            <a:r>
              <a:rPr sz="3600" dirty="0"/>
              <a:t> Pro laptop:  1-2 sec per image</a:t>
            </a:r>
          </a:p>
          <a:p>
            <a:pPr algn="l">
              <a:defRPr sz="4800" b="1">
                <a:latin typeface="+mn-lt"/>
                <a:ea typeface="+mn-ea"/>
                <a:cs typeface="+mn-cs"/>
                <a:sym typeface="Myriad Pro Condensed"/>
              </a:defRPr>
            </a:pPr>
            <a:endParaRPr sz="3600" dirty="0"/>
          </a:p>
          <a:p>
            <a:pPr algn="l">
              <a:defRPr sz="48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3600" dirty="0"/>
              <a:t>This is a older camera: much, much faster image processing performance on a modern smart phone (burst mode)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1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hape 462"/>
          <p:cNvSpPr>
            <a:spLocks noGrp="1"/>
          </p:cNvSpPr>
          <p:nvPr>
            <p:ph type="title"/>
          </p:nvPr>
        </p:nvSpPr>
        <p:spPr>
          <a:xfrm>
            <a:off x="838200" y="393700"/>
            <a:ext cx="16751274" cy="1117600"/>
          </a:xfrm>
          <a:prstGeom prst="rect">
            <a:avLst/>
          </a:prstGeom>
        </p:spPr>
        <p:txBody>
          <a:bodyPr/>
          <a:lstStyle/>
          <a:p>
            <a:r>
              <a:rPr dirty="0"/>
              <a:t>Qualcomm Hexagon D</a:t>
            </a:r>
            <a:r>
              <a:rPr lang="en-US" dirty="0"/>
              <a:t>igital </a:t>
            </a:r>
            <a:r>
              <a:rPr dirty="0"/>
              <a:t>S</a:t>
            </a:r>
            <a:r>
              <a:rPr lang="en-US" dirty="0"/>
              <a:t>ignal </a:t>
            </a:r>
            <a:r>
              <a:rPr dirty="0"/>
              <a:t>P</a:t>
            </a:r>
            <a:r>
              <a:rPr lang="en-US" dirty="0"/>
              <a:t>rocessor</a:t>
            </a:r>
            <a:endParaRPr dirty="0"/>
          </a:p>
        </p:txBody>
      </p:sp>
      <p:sp>
        <p:nvSpPr>
          <p:cNvPr id="463" name="Shape 463"/>
          <p:cNvSpPr>
            <a:spLocks noGrp="1"/>
          </p:cNvSpPr>
          <p:nvPr>
            <p:ph type="body" idx="1"/>
          </p:nvPr>
        </p:nvSpPr>
        <p:spPr>
          <a:xfrm>
            <a:off x="838200" y="1968500"/>
            <a:ext cx="16508173" cy="425245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defRPr sz="4200"/>
            </a:pPr>
            <a:r>
              <a:rPr sz="3600" dirty="0"/>
              <a:t>Originally used for audio/LTE support on Qualcomm SoCs</a:t>
            </a:r>
          </a:p>
          <a:p>
            <a:pPr>
              <a:spcBef>
                <a:spcPts val="600"/>
              </a:spcBef>
              <a:defRPr sz="4200"/>
            </a:pPr>
            <a:r>
              <a:rPr sz="3600" dirty="0"/>
              <a:t>Multi-threaded, VLIW DSP</a:t>
            </a:r>
          </a:p>
          <a:p>
            <a:pPr>
              <a:spcBef>
                <a:spcPts val="600"/>
              </a:spcBef>
              <a:defRPr sz="4200"/>
            </a:pPr>
            <a:r>
              <a:rPr sz="3600" dirty="0"/>
              <a:t>Third major programmable unit on Qualcomm SoCs</a:t>
            </a:r>
          </a:p>
          <a:p>
            <a:pPr lvl="1">
              <a:spcBef>
                <a:spcPts val="600"/>
              </a:spcBef>
              <a:defRPr sz="4200"/>
            </a:pPr>
            <a:r>
              <a:rPr sz="3600" dirty="0"/>
              <a:t>Multi-core CPU</a:t>
            </a:r>
          </a:p>
          <a:p>
            <a:pPr lvl="1">
              <a:spcBef>
                <a:spcPts val="600"/>
              </a:spcBef>
              <a:defRPr sz="4200"/>
            </a:pPr>
            <a:r>
              <a:rPr sz="3600" dirty="0"/>
              <a:t>Multi-core GPU (Adreno)</a:t>
            </a:r>
          </a:p>
          <a:p>
            <a:pPr lvl="1">
              <a:spcBef>
                <a:spcPts val="600"/>
              </a:spcBef>
              <a:defRPr sz="4200"/>
            </a:pPr>
            <a:r>
              <a:rPr sz="3600" dirty="0"/>
              <a:t>Hexagon DSP</a:t>
            </a:r>
          </a:p>
        </p:txBody>
      </p:sp>
      <p:pic>
        <p:nvPicPr>
          <p:cNvPr id="464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9330" y="5898847"/>
            <a:ext cx="12346061" cy="7166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6266" y="1968500"/>
            <a:ext cx="2915304" cy="96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>
            <a:spLocks noGrp="1"/>
          </p:cNvSpPr>
          <p:nvPr>
            <p:ph type="title"/>
          </p:nvPr>
        </p:nvSpPr>
        <p:spPr>
          <a:xfrm>
            <a:off x="838200" y="393700"/>
            <a:ext cx="16154400" cy="2378589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</a:lvl1pPr>
          </a:lstStyle>
          <a:p>
            <a:r>
              <a:t>Up next? application programmable image signal processors</a:t>
            </a:r>
          </a:p>
        </p:txBody>
      </p:sp>
      <p:sp>
        <p:nvSpPr>
          <p:cNvPr id="469" name="Shape 469"/>
          <p:cNvSpPr>
            <a:spLocks noGrp="1"/>
          </p:cNvSpPr>
          <p:nvPr>
            <p:ph type="body" idx="1"/>
          </p:nvPr>
        </p:nvSpPr>
        <p:spPr>
          <a:xfrm>
            <a:off x="889913" y="2624667"/>
            <a:ext cx="17233187" cy="3076313"/>
          </a:xfrm>
          <a:prstGeom prst="rect">
            <a:avLst/>
          </a:prstGeom>
        </p:spPr>
        <p:txBody>
          <a:bodyPr/>
          <a:lstStyle/>
          <a:p>
            <a:pPr marL="533400" indent="-533400">
              <a:spcBef>
                <a:spcPts val="600"/>
              </a:spcBef>
              <a:defRPr sz="3800"/>
            </a:pPr>
            <a:r>
              <a:rPr sz="3200" dirty="0"/>
              <a:t>All modern systems have fixed-function support for common image processing tasks: image/video encode/decode, sensor to image conversion, etc.</a:t>
            </a:r>
          </a:p>
          <a:p>
            <a:pPr marL="533400" indent="-533400">
              <a:spcBef>
                <a:spcPts val="600"/>
              </a:spcBef>
              <a:defRPr sz="3800"/>
            </a:pPr>
            <a:r>
              <a:rPr sz="3200" dirty="0"/>
              <a:t>Computational photography: use of advanced algorithms to make better photographs and videos</a:t>
            </a:r>
          </a:p>
          <a:p>
            <a:pPr marL="1230992" lvl="1" indent="-430892">
              <a:spcBef>
                <a:spcPts val="600"/>
              </a:spcBef>
              <a:buFont typeface="Lucida Grande"/>
              <a:defRPr sz="3800"/>
            </a:pPr>
            <a:r>
              <a:rPr sz="3200" dirty="0"/>
              <a:t>Large space of (rapidly evolving techniques)</a:t>
            </a:r>
          </a:p>
        </p:txBody>
      </p:sp>
      <p:pic>
        <p:nvPicPr>
          <p:cNvPr id="468" name="pasted-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404" y="6193007"/>
            <a:ext cx="8587032" cy="5772732"/>
          </a:xfrm>
          <a:prstGeom prst="rect">
            <a:avLst/>
          </a:prstGeom>
          <a:ln w="12700">
            <a:miter lim="400000"/>
          </a:ln>
        </p:spPr>
      </p:pic>
      <p:sp>
        <p:nvSpPr>
          <p:cNvPr id="470" name="Shape 470"/>
          <p:cNvSpPr/>
          <p:nvPr/>
        </p:nvSpPr>
        <p:spPr>
          <a:xfrm>
            <a:off x="1705524" y="12045015"/>
            <a:ext cx="7852563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High Dynamic Range (HDR) and low light enhancement</a:t>
            </a:r>
          </a:p>
        </p:txBody>
      </p:sp>
      <p:pic>
        <p:nvPicPr>
          <p:cNvPr id="471" name="url?sa=i&amp;rct=j&amp;q=iphone+panorama&amp;source=images&amp;cd=&amp;cad=rja&amp;docid=3yJzfaNEpzOpKM&amp;tbnid=sqhv1eTexN_8fM-&amp;ved=0CAUQjRw&amp;url=http%3A%2F%2Fphotocruncher.com%2Ftop-3-iphone-panorama-apps-compared%2F&amp;ei=4UkWU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5054" y="5048239"/>
            <a:ext cx="5930901" cy="3759426"/>
          </a:xfrm>
          <a:prstGeom prst="rect">
            <a:avLst/>
          </a:prstGeom>
          <a:ln w="12700">
            <a:miter lim="400000"/>
          </a:ln>
        </p:spPr>
      </p:pic>
      <p:sp>
        <p:nvSpPr>
          <p:cNvPr id="472" name="Shape 472"/>
          <p:cNvSpPr/>
          <p:nvPr/>
        </p:nvSpPr>
        <p:spPr>
          <a:xfrm>
            <a:off x="10711415" y="8850772"/>
            <a:ext cx="604855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Automatic panoramas</a:t>
            </a:r>
          </a:p>
        </p:txBody>
      </p:sp>
      <p:pic>
        <p:nvPicPr>
          <p:cNvPr id="473" name="Screen Shot 2013-08-22 at 2.17.52 PM.png"/>
          <p:cNvPicPr>
            <a:picLocks noChangeAspect="1"/>
          </p:cNvPicPr>
          <p:nvPr/>
        </p:nvPicPr>
        <p:blipFill>
          <a:blip r:embed="rId4"/>
          <a:srcRect l="18235" t="2766" r="11415" b="14208"/>
          <a:stretch>
            <a:fillRect/>
          </a:stretch>
        </p:blipFill>
        <p:spPr>
          <a:xfrm>
            <a:off x="10484239" y="9483058"/>
            <a:ext cx="3386113" cy="257434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474" name="Screen Shot 2013-08-22 at 2.18.05 PM.png"/>
          <p:cNvPicPr>
            <a:picLocks noChangeAspect="1"/>
          </p:cNvPicPr>
          <p:nvPr/>
        </p:nvPicPr>
        <p:blipFill>
          <a:blip r:embed="rId5"/>
          <a:srcRect l="16952" t="3780" r="11150" b="12006"/>
          <a:stretch>
            <a:fillRect/>
          </a:stretch>
        </p:blipFill>
        <p:spPr>
          <a:xfrm>
            <a:off x="13996347" y="9483058"/>
            <a:ext cx="3414935" cy="261067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475" name="Shape 475"/>
          <p:cNvSpPr/>
          <p:nvPr/>
        </p:nvSpPr>
        <p:spPr>
          <a:xfrm>
            <a:off x="13412465" y="10236922"/>
            <a:ext cx="1270001" cy="1066801"/>
          </a:xfrm>
          <a:prstGeom prst="rightArrow">
            <a:avLst>
              <a:gd name="adj1" fmla="val 40694"/>
              <a:gd name="adj2" fmla="val 61948"/>
            </a:avLst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ffectLst>
            <a:outerShdw blurRad="50800" dist="38100" dir="27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76" name="Shape 476"/>
          <p:cNvSpPr/>
          <p:nvPr/>
        </p:nvSpPr>
        <p:spPr>
          <a:xfrm>
            <a:off x="10711415" y="12217987"/>
            <a:ext cx="604855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Remove camera shake</a:t>
            </a:r>
          </a:p>
        </p:txBody>
      </p:sp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Screen Shot 2012-04-10 at 10.29.1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4300" y="4775200"/>
            <a:ext cx="9220200" cy="7223927"/>
          </a:xfrm>
          <a:prstGeom prst="rect">
            <a:avLst/>
          </a:prstGeom>
          <a:ln w="12700">
            <a:miter lim="400000"/>
          </a:ln>
        </p:spPr>
      </p:pic>
      <p:sp>
        <p:nvSpPr>
          <p:cNvPr id="479" name="Shape 479"/>
          <p:cNvSpPr>
            <a:spLocks noGrp="1"/>
          </p:cNvSpPr>
          <p:nvPr>
            <p:ph type="title"/>
          </p:nvPr>
        </p:nvSpPr>
        <p:spPr>
          <a:xfrm>
            <a:off x="838200" y="393700"/>
            <a:ext cx="16927039" cy="1117600"/>
          </a:xfrm>
          <a:prstGeom prst="rect">
            <a:avLst/>
          </a:prstGeom>
        </p:spPr>
        <p:txBody>
          <a:bodyPr/>
          <a:lstStyle>
            <a:lvl1pPr>
              <a:defRPr sz="8600"/>
            </a:lvl1pPr>
          </a:lstStyle>
          <a:p>
            <a:r>
              <a:t>Anton supercomputer</a:t>
            </a:r>
          </a:p>
        </p:txBody>
      </p:sp>
      <p:sp>
        <p:nvSpPr>
          <p:cNvPr id="480" name="Shape 480"/>
          <p:cNvSpPr>
            <a:spLocks noGrp="1"/>
          </p:cNvSpPr>
          <p:nvPr>
            <p:ph type="body" idx="1"/>
          </p:nvPr>
        </p:nvSpPr>
        <p:spPr>
          <a:xfrm>
            <a:off x="838200" y="1782733"/>
            <a:ext cx="16154400" cy="562697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4000"/>
            </a:pPr>
            <a:r>
              <a:rPr sz="3600" dirty="0"/>
              <a:t>Supercomputer highly specialized for molecular dynamics</a:t>
            </a:r>
          </a:p>
          <a:p>
            <a:pPr marL="1206500" lvl="1" indent="-406400">
              <a:defRPr sz="4000"/>
            </a:pPr>
            <a:r>
              <a:rPr sz="3600" dirty="0"/>
              <a:t>Simulates time evolution of proteins</a:t>
            </a:r>
          </a:p>
          <a:p>
            <a:pPr>
              <a:defRPr sz="4000"/>
            </a:pPr>
            <a:r>
              <a:rPr sz="3600" dirty="0"/>
              <a:t>ASIC for computing particle-particle interactions (512 of them in machine)</a:t>
            </a:r>
          </a:p>
          <a:p>
            <a:pPr>
              <a:spcBef>
                <a:spcPts val="0"/>
              </a:spcBef>
              <a:defRPr sz="4000"/>
            </a:pPr>
            <a:r>
              <a:rPr sz="3600" dirty="0"/>
              <a:t>Throughput-oriented subsystem</a:t>
            </a:r>
            <a:r>
              <a:rPr lang="en-US" sz="3600" dirty="0"/>
              <a:t> </a:t>
            </a:r>
            <a:r>
              <a:rPr sz="3600" dirty="0"/>
              <a:t>for efficient fast-</a:t>
            </a:r>
            <a:r>
              <a:rPr lang="en-US" sz="3600" dirty="0"/>
              <a:t>F</a:t>
            </a:r>
            <a:r>
              <a:rPr sz="3600" dirty="0"/>
              <a:t>ourier transforms</a:t>
            </a:r>
          </a:p>
        </p:txBody>
      </p:sp>
      <p:pic>
        <p:nvPicPr>
          <p:cNvPr id="481" name="Screen Shot 2013-04-10 at 11.03.2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100" y="7681136"/>
            <a:ext cx="6089719" cy="5330712"/>
          </a:xfrm>
          <a:prstGeom prst="rect">
            <a:avLst/>
          </a:prstGeom>
          <a:ln w="12700">
            <a:miter lim="400000"/>
          </a:ln>
          <a:effectLst>
            <a:outerShdw blurRad="63500" dist="508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482" name="Shape 482"/>
          <p:cNvSpPr/>
          <p:nvPr/>
        </p:nvSpPr>
        <p:spPr>
          <a:xfrm>
            <a:off x="838200" y="5047300"/>
            <a:ext cx="8255001" cy="231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800100" lvl="1" indent="-800100" algn="l">
              <a:buSzPct val="120000"/>
              <a:buFont typeface="Lucida Grande"/>
              <a:buChar char="▪"/>
              <a:defRPr sz="40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3600" dirty="0"/>
              <a:t>Custom, low-latency communication</a:t>
            </a:r>
            <a:r>
              <a:rPr lang="en-US" sz="3600" dirty="0"/>
              <a:t> </a:t>
            </a:r>
            <a:r>
              <a:rPr sz="3600" dirty="0"/>
              <a:t>network designed for communication patterns of N-body simulations</a:t>
            </a:r>
          </a:p>
        </p:txBody>
      </p:sp>
      <p:sp>
        <p:nvSpPr>
          <p:cNvPr id="483" name="Shape 483"/>
          <p:cNvSpPr/>
          <p:nvPr/>
        </p:nvSpPr>
        <p:spPr>
          <a:xfrm>
            <a:off x="12367703" y="108660"/>
            <a:ext cx="5852564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pPr>
              <a:defRPr sz="8600"/>
            </a:pPr>
            <a:r>
              <a:rPr sz="2800" dirty="0"/>
              <a:t>[Developed by DE Shaw Research]</a:t>
            </a:r>
          </a:p>
        </p:txBody>
      </p:sp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/>
          <p:nvPr/>
        </p:nvSpPr>
        <p:spPr>
          <a:xfrm>
            <a:off x="14625246" y="7886692"/>
            <a:ext cx="899308" cy="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86" name="Shape 486"/>
          <p:cNvSpPr/>
          <p:nvPr/>
        </p:nvSpPr>
        <p:spPr>
          <a:xfrm>
            <a:off x="952500" y="3479800"/>
            <a:ext cx="13881100" cy="8839200"/>
          </a:xfrm>
          <a:prstGeom prst="rect">
            <a:avLst/>
          </a:prstGeom>
          <a:solidFill>
            <a:srgbClr val="D6D6D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87" name="Shape 487"/>
          <p:cNvSpPr>
            <a:spLocks noGrp="1"/>
          </p:cNvSpPr>
          <p:nvPr>
            <p:ph type="title"/>
          </p:nvPr>
        </p:nvSpPr>
        <p:spPr>
          <a:xfrm>
            <a:off x="838200" y="393700"/>
            <a:ext cx="16980863" cy="1117600"/>
          </a:xfrm>
          <a:prstGeom prst="rect">
            <a:avLst/>
          </a:prstGeom>
        </p:spPr>
        <p:txBody>
          <a:bodyPr/>
          <a:lstStyle>
            <a:lvl1pPr>
              <a:defRPr sz="8200"/>
            </a:lvl1pPr>
          </a:lstStyle>
          <a:p>
            <a:r>
              <a:rPr sz="6000" dirty="0"/>
              <a:t>GPUs are heterogeneous multi-core processors</a:t>
            </a:r>
          </a:p>
        </p:txBody>
      </p:sp>
      <p:sp>
        <p:nvSpPr>
          <p:cNvPr id="488" name="Shape 488"/>
          <p:cNvSpPr/>
          <p:nvPr/>
        </p:nvSpPr>
        <p:spPr>
          <a:xfrm>
            <a:off x="7112000" y="12484100"/>
            <a:ext cx="1562100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36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GPU</a:t>
            </a:r>
          </a:p>
        </p:txBody>
      </p:sp>
      <p:sp>
        <p:nvSpPr>
          <p:cNvPr id="489" name="Shape 489"/>
          <p:cNvSpPr/>
          <p:nvPr/>
        </p:nvSpPr>
        <p:spPr>
          <a:xfrm>
            <a:off x="15519400" y="3467100"/>
            <a:ext cx="2349500" cy="8839200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90" name="Shape 490"/>
          <p:cNvSpPr/>
          <p:nvPr/>
        </p:nvSpPr>
        <p:spPr>
          <a:xfrm>
            <a:off x="15913100" y="7385046"/>
            <a:ext cx="1562100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 dirty="0"/>
              <a:t>GPU</a:t>
            </a:r>
          </a:p>
          <a:p>
            <a:pPr>
              <a:lnSpc>
                <a:spcPct val="80000"/>
              </a:lnSpc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 dirty="0"/>
              <a:t>Memory</a:t>
            </a:r>
          </a:p>
        </p:txBody>
      </p:sp>
      <p:grpSp>
        <p:nvGrpSpPr>
          <p:cNvPr id="498" name="Group 498"/>
          <p:cNvGrpSpPr/>
          <p:nvPr/>
        </p:nvGrpSpPr>
        <p:grpSpPr>
          <a:xfrm>
            <a:off x="1308100" y="3810000"/>
            <a:ext cx="1968500" cy="1841500"/>
            <a:chOff x="0" y="0"/>
            <a:chExt cx="1968500" cy="1841500"/>
          </a:xfrm>
        </p:grpSpPr>
        <p:grpSp>
          <p:nvGrpSpPr>
            <p:cNvPr id="496" name="Group 496"/>
            <p:cNvGrpSpPr/>
            <p:nvPr/>
          </p:nvGrpSpPr>
          <p:grpSpPr>
            <a:xfrm>
              <a:off x="0" y="0"/>
              <a:ext cx="1968500" cy="1841500"/>
              <a:chOff x="0" y="0"/>
              <a:chExt cx="1968500" cy="1841500"/>
            </a:xfrm>
          </p:grpSpPr>
          <p:sp>
            <p:nvSpPr>
              <p:cNvPr id="491" name="Shape 491"/>
              <p:cNvSpPr/>
              <p:nvPr/>
            </p:nvSpPr>
            <p:spPr>
              <a:xfrm>
                <a:off x="0" y="0"/>
                <a:ext cx="1968500" cy="1841500"/>
              </a:xfrm>
              <a:prstGeom prst="rect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grpSp>
            <p:nvGrpSpPr>
              <p:cNvPr id="494" name="Group 494"/>
              <p:cNvGrpSpPr/>
              <p:nvPr/>
            </p:nvGrpSpPr>
            <p:grpSpPr>
              <a:xfrm>
                <a:off x="176645" y="1193800"/>
                <a:ext cx="1652155" cy="520700"/>
                <a:chOff x="0" y="0"/>
                <a:chExt cx="1652154" cy="520700"/>
              </a:xfrm>
            </p:grpSpPr>
            <p:sp>
              <p:nvSpPr>
                <p:cNvPr id="492" name="Shape 492"/>
                <p:cNvSpPr/>
                <p:nvPr/>
              </p:nvSpPr>
              <p:spPr>
                <a:xfrm>
                  <a:off x="0" y="0"/>
                  <a:ext cx="1627910" cy="520700"/>
                </a:xfrm>
                <a:prstGeom prst="rect">
                  <a:avLst/>
                </a:prstGeom>
                <a:solidFill>
                  <a:srgbClr val="EBEBEB"/>
                </a:solidFill>
                <a:ln w="12700" cap="flat">
                  <a:noFill/>
                  <a:miter lim="400000"/>
                </a:ln>
                <a:effectLst>
                  <a:outerShdw blurRad="63500" dist="38100" dir="2700000" rotWithShape="0">
                    <a:srgbClr val="323232">
                      <a:alpha val="4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493" name="Shape 493"/>
                <p:cNvSpPr/>
                <p:nvPr/>
              </p:nvSpPr>
              <p:spPr>
                <a:xfrm>
                  <a:off x="1154" y="91853"/>
                  <a:ext cx="1651001" cy="3429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t">
                  <a:noAutofit/>
                </a:bodyPr>
                <a:lstStyle>
                  <a:lvl1pPr>
                    <a:defRPr sz="1700" b="1"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Cache</a:t>
                  </a:r>
                </a:p>
              </p:txBody>
            </p:sp>
          </p:grpSp>
          <p:sp>
            <p:nvSpPr>
              <p:cNvPr id="495" name="Shape 495"/>
              <p:cNvSpPr/>
              <p:nvPr/>
            </p:nvSpPr>
            <p:spPr>
              <a:xfrm>
                <a:off x="139700" y="101600"/>
                <a:ext cx="1689100" cy="927100"/>
              </a:xfrm>
              <a:prstGeom prst="rect">
                <a:avLst/>
              </a:prstGeom>
              <a:solidFill>
                <a:srgbClr val="FFAA00"/>
              </a:solidFill>
              <a:ln w="12700" cap="flat">
                <a:noFill/>
                <a:miter lim="400000"/>
              </a:ln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497" name="Shape 497"/>
            <p:cNvSpPr/>
            <p:nvPr/>
          </p:nvSpPr>
          <p:spPr>
            <a:xfrm>
              <a:off x="165100" y="292100"/>
              <a:ext cx="1651000" cy="685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SIMD</a:t>
              </a:r>
            </a:p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Exec</a:t>
              </a:r>
            </a:p>
          </p:txBody>
        </p:sp>
      </p:grpSp>
      <p:grpSp>
        <p:nvGrpSpPr>
          <p:cNvPr id="506" name="Group 506"/>
          <p:cNvGrpSpPr/>
          <p:nvPr/>
        </p:nvGrpSpPr>
        <p:grpSpPr>
          <a:xfrm>
            <a:off x="3517900" y="3810000"/>
            <a:ext cx="1968500" cy="1841500"/>
            <a:chOff x="0" y="0"/>
            <a:chExt cx="1968500" cy="1841500"/>
          </a:xfrm>
        </p:grpSpPr>
        <p:grpSp>
          <p:nvGrpSpPr>
            <p:cNvPr id="504" name="Group 504"/>
            <p:cNvGrpSpPr/>
            <p:nvPr/>
          </p:nvGrpSpPr>
          <p:grpSpPr>
            <a:xfrm>
              <a:off x="0" y="0"/>
              <a:ext cx="1968500" cy="1841500"/>
              <a:chOff x="0" y="0"/>
              <a:chExt cx="1968500" cy="1841500"/>
            </a:xfrm>
          </p:grpSpPr>
          <p:sp>
            <p:nvSpPr>
              <p:cNvPr id="499" name="Shape 499"/>
              <p:cNvSpPr/>
              <p:nvPr/>
            </p:nvSpPr>
            <p:spPr>
              <a:xfrm>
                <a:off x="0" y="0"/>
                <a:ext cx="1968500" cy="1841500"/>
              </a:xfrm>
              <a:prstGeom prst="rect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grpSp>
            <p:nvGrpSpPr>
              <p:cNvPr id="502" name="Group 502"/>
              <p:cNvGrpSpPr/>
              <p:nvPr/>
            </p:nvGrpSpPr>
            <p:grpSpPr>
              <a:xfrm>
                <a:off x="176645" y="1193800"/>
                <a:ext cx="1652155" cy="520700"/>
                <a:chOff x="0" y="0"/>
                <a:chExt cx="1652154" cy="520700"/>
              </a:xfrm>
            </p:grpSpPr>
            <p:sp>
              <p:nvSpPr>
                <p:cNvPr id="500" name="Shape 500"/>
                <p:cNvSpPr/>
                <p:nvPr/>
              </p:nvSpPr>
              <p:spPr>
                <a:xfrm>
                  <a:off x="0" y="0"/>
                  <a:ext cx="1627910" cy="520700"/>
                </a:xfrm>
                <a:prstGeom prst="rect">
                  <a:avLst/>
                </a:prstGeom>
                <a:solidFill>
                  <a:srgbClr val="EBEBEB"/>
                </a:solidFill>
                <a:ln w="12700" cap="flat">
                  <a:noFill/>
                  <a:miter lim="400000"/>
                </a:ln>
                <a:effectLst>
                  <a:outerShdw blurRad="63500" dist="38100" dir="2700000" rotWithShape="0">
                    <a:srgbClr val="323232">
                      <a:alpha val="4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501" name="Shape 501"/>
                <p:cNvSpPr/>
                <p:nvPr/>
              </p:nvSpPr>
              <p:spPr>
                <a:xfrm>
                  <a:off x="1154" y="91853"/>
                  <a:ext cx="1651001" cy="3429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t">
                  <a:noAutofit/>
                </a:bodyPr>
                <a:lstStyle>
                  <a:lvl1pPr>
                    <a:defRPr sz="1700" b="1"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Cache</a:t>
                  </a:r>
                </a:p>
              </p:txBody>
            </p:sp>
          </p:grpSp>
          <p:sp>
            <p:nvSpPr>
              <p:cNvPr id="503" name="Shape 503"/>
              <p:cNvSpPr/>
              <p:nvPr/>
            </p:nvSpPr>
            <p:spPr>
              <a:xfrm>
                <a:off x="139700" y="101600"/>
                <a:ext cx="1689100" cy="927100"/>
              </a:xfrm>
              <a:prstGeom prst="rect">
                <a:avLst/>
              </a:prstGeom>
              <a:solidFill>
                <a:srgbClr val="FFAA00"/>
              </a:solidFill>
              <a:ln w="12700" cap="flat">
                <a:noFill/>
                <a:miter lim="400000"/>
              </a:ln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505" name="Shape 505"/>
            <p:cNvSpPr/>
            <p:nvPr/>
          </p:nvSpPr>
          <p:spPr>
            <a:xfrm>
              <a:off x="165100" y="292100"/>
              <a:ext cx="1651000" cy="685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SIMD</a:t>
              </a:r>
            </a:p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Exec</a:t>
              </a:r>
            </a:p>
          </p:txBody>
        </p:sp>
      </p:grpSp>
      <p:grpSp>
        <p:nvGrpSpPr>
          <p:cNvPr id="514" name="Group 514"/>
          <p:cNvGrpSpPr/>
          <p:nvPr/>
        </p:nvGrpSpPr>
        <p:grpSpPr>
          <a:xfrm>
            <a:off x="5727700" y="3810000"/>
            <a:ext cx="1968500" cy="1841500"/>
            <a:chOff x="0" y="0"/>
            <a:chExt cx="1968500" cy="1841500"/>
          </a:xfrm>
        </p:grpSpPr>
        <p:grpSp>
          <p:nvGrpSpPr>
            <p:cNvPr id="512" name="Group 512"/>
            <p:cNvGrpSpPr/>
            <p:nvPr/>
          </p:nvGrpSpPr>
          <p:grpSpPr>
            <a:xfrm>
              <a:off x="0" y="0"/>
              <a:ext cx="1968500" cy="1841500"/>
              <a:chOff x="0" y="0"/>
              <a:chExt cx="1968500" cy="1841500"/>
            </a:xfrm>
          </p:grpSpPr>
          <p:sp>
            <p:nvSpPr>
              <p:cNvPr id="507" name="Shape 507"/>
              <p:cNvSpPr/>
              <p:nvPr/>
            </p:nvSpPr>
            <p:spPr>
              <a:xfrm>
                <a:off x="0" y="0"/>
                <a:ext cx="1968500" cy="1841500"/>
              </a:xfrm>
              <a:prstGeom prst="rect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grpSp>
            <p:nvGrpSpPr>
              <p:cNvPr id="510" name="Group 510"/>
              <p:cNvGrpSpPr/>
              <p:nvPr/>
            </p:nvGrpSpPr>
            <p:grpSpPr>
              <a:xfrm>
                <a:off x="176645" y="1193800"/>
                <a:ext cx="1652155" cy="520700"/>
                <a:chOff x="0" y="0"/>
                <a:chExt cx="1652154" cy="520700"/>
              </a:xfrm>
            </p:grpSpPr>
            <p:sp>
              <p:nvSpPr>
                <p:cNvPr id="508" name="Shape 508"/>
                <p:cNvSpPr/>
                <p:nvPr/>
              </p:nvSpPr>
              <p:spPr>
                <a:xfrm>
                  <a:off x="0" y="0"/>
                  <a:ext cx="1627910" cy="520700"/>
                </a:xfrm>
                <a:prstGeom prst="rect">
                  <a:avLst/>
                </a:prstGeom>
                <a:solidFill>
                  <a:srgbClr val="EBEBEB"/>
                </a:solidFill>
                <a:ln w="12700" cap="flat">
                  <a:noFill/>
                  <a:miter lim="400000"/>
                </a:ln>
                <a:effectLst>
                  <a:outerShdw blurRad="63500" dist="38100" dir="2700000" rotWithShape="0">
                    <a:srgbClr val="323232">
                      <a:alpha val="4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509" name="Shape 509"/>
                <p:cNvSpPr/>
                <p:nvPr/>
              </p:nvSpPr>
              <p:spPr>
                <a:xfrm>
                  <a:off x="1154" y="91853"/>
                  <a:ext cx="1651001" cy="3429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t">
                  <a:noAutofit/>
                </a:bodyPr>
                <a:lstStyle>
                  <a:lvl1pPr>
                    <a:defRPr sz="1700" b="1"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Cache</a:t>
                  </a:r>
                </a:p>
              </p:txBody>
            </p:sp>
          </p:grpSp>
          <p:sp>
            <p:nvSpPr>
              <p:cNvPr id="511" name="Shape 511"/>
              <p:cNvSpPr/>
              <p:nvPr/>
            </p:nvSpPr>
            <p:spPr>
              <a:xfrm>
                <a:off x="139700" y="101600"/>
                <a:ext cx="1689100" cy="927100"/>
              </a:xfrm>
              <a:prstGeom prst="rect">
                <a:avLst/>
              </a:prstGeom>
              <a:solidFill>
                <a:srgbClr val="FFAA00"/>
              </a:solidFill>
              <a:ln w="12700" cap="flat">
                <a:noFill/>
                <a:miter lim="400000"/>
              </a:ln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513" name="Shape 513"/>
            <p:cNvSpPr/>
            <p:nvPr/>
          </p:nvSpPr>
          <p:spPr>
            <a:xfrm>
              <a:off x="165100" y="292100"/>
              <a:ext cx="1651000" cy="685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SIMD</a:t>
              </a:r>
            </a:p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Exec</a:t>
              </a:r>
            </a:p>
          </p:txBody>
        </p:sp>
      </p:grpSp>
      <p:grpSp>
        <p:nvGrpSpPr>
          <p:cNvPr id="522" name="Group 522"/>
          <p:cNvGrpSpPr/>
          <p:nvPr/>
        </p:nvGrpSpPr>
        <p:grpSpPr>
          <a:xfrm>
            <a:off x="7937500" y="3810000"/>
            <a:ext cx="1968500" cy="1841500"/>
            <a:chOff x="0" y="0"/>
            <a:chExt cx="1968500" cy="1841500"/>
          </a:xfrm>
        </p:grpSpPr>
        <p:grpSp>
          <p:nvGrpSpPr>
            <p:cNvPr id="520" name="Group 520"/>
            <p:cNvGrpSpPr/>
            <p:nvPr/>
          </p:nvGrpSpPr>
          <p:grpSpPr>
            <a:xfrm>
              <a:off x="0" y="0"/>
              <a:ext cx="1968500" cy="1841500"/>
              <a:chOff x="0" y="0"/>
              <a:chExt cx="1968500" cy="1841500"/>
            </a:xfrm>
          </p:grpSpPr>
          <p:sp>
            <p:nvSpPr>
              <p:cNvPr id="515" name="Shape 515"/>
              <p:cNvSpPr/>
              <p:nvPr/>
            </p:nvSpPr>
            <p:spPr>
              <a:xfrm>
                <a:off x="0" y="0"/>
                <a:ext cx="1968500" cy="1841500"/>
              </a:xfrm>
              <a:prstGeom prst="rect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grpSp>
            <p:nvGrpSpPr>
              <p:cNvPr id="518" name="Group 518"/>
              <p:cNvGrpSpPr/>
              <p:nvPr/>
            </p:nvGrpSpPr>
            <p:grpSpPr>
              <a:xfrm>
                <a:off x="176645" y="1193800"/>
                <a:ext cx="1652155" cy="520700"/>
                <a:chOff x="0" y="0"/>
                <a:chExt cx="1652154" cy="520700"/>
              </a:xfrm>
            </p:grpSpPr>
            <p:sp>
              <p:nvSpPr>
                <p:cNvPr id="516" name="Shape 516"/>
                <p:cNvSpPr/>
                <p:nvPr/>
              </p:nvSpPr>
              <p:spPr>
                <a:xfrm>
                  <a:off x="0" y="0"/>
                  <a:ext cx="1627910" cy="520700"/>
                </a:xfrm>
                <a:prstGeom prst="rect">
                  <a:avLst/>
                </a:prstGeom>
                <a:solidFill>
                  <a:srgbClr val="EBEBEB"/>
                </a:solidFill>
                <a:ln w="12700" cap="flat">
                  <a:noFill/>
                  <a:miter lim="400000"/>
                </a:ln>
                <a:effectLst>
                  <a:outerShdw blurRad="63500" dist="38100" dir="2700000" rotWithShape="0">
                    <a:srgbClr val="323232">
                      <a:alpha val="4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517" name="Shape 517"/>
                <p:cNvSpPr/>
                <p:nvPr/>
              </p:nvSpPr>
              <p:spPr>
                <a:xfrm>
                  <a:off x="1154" y="91853"/>
                  <a:ext cx="1651001" cy="3429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t">
                  <a:noAutofit/>
                </a:bodyPr>
                <a:lstStyle>
                  <a:lvl1pPr>
                    <a:defRPr sz="1700" b="1"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Cache</a:t>
                  </a:r>
                </a:p>
              </p:txBody>
            </p:sp>
          </p:grpSp>
          <p:sp>
            <p:nvSpPr>
              <p:cNvPr id="519" name="Shape 519"/>
              <p:cNvSpPr/>
              <p:nvPr/>
            </p:nvSpPr>
            <p:spPr>
              <a:xfrm>
                <a:off x="139700" y="101600"/>
                <a:ext cx="1689100" cy="927100"/>
              </a:xfrm>
              <a:prstGeom prst="rect">
                <a:avLst/>
              </a:prstGeom>
              <a:solidFill>
                <a:srgbClr val="FFAA00"/>
              </a:solidFill>
              <a:ln w="12700" cap="flat">
                <a:noFill/>
                <a:miter lim="400000"/>
              </a:ln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521" name="Shape 521"/>
            <p:cNvSpPr/>
            <p:nvPr/>
          </p:nvSpPr>
          <p:spPr>
            <a:xfrm>
              <a:off x="165100" y="292100"/>
              <a:ext cx="1651000" cy="685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SIMD</a:t>
              </a:r>
            </a:p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Exec</a:t>
              </a:r>
            </a:p>
          </p:txBody>
        </p:sp>
      </p:grpSp>
      <p:grpSp>
        <p:nvGrpSpPr>
          <p:cNvPr id="530" name="Group 530"/>
          <p:cNvGrpSpPr/>
          <p:nvPr/>
        </p:nvGrpSpPr>
        <p:grpSpPr>
          <a:xfrm>
            <a:off x="1320800" y="5918200"/>
            <a:ext cx="1968500" cy="1841500"/>
            <a:chOff x="0" y="0"/>
            <a:chExt cx="1968500" cy="1841500"/>
          </a:xfrm>
        </p:grpSpPr>
        <p:grpSp>
          <p:nvGrpSpPr>
            <p:cNvPr id="528" name="Group 528"/>
            <p:cNvGrpSpPr/>
            <p:nvPr/>
          </p:nvGrpSpPr>
          <p:grpSpPr>
            <a:xfrm>
              <a:off x="0" y="0"/>
              <a:ext cx="1968500" cy="1841500"/>
              <a:chOff x="0" y="0"/>
              <a:chExt cx="1968500" cy="1841500"/>
            </a:xfrm>
          </p:grpSpPr>
          <p:sp>
            <p:nvSpPr>
              <p:cNvPr id="523" name="Shape 523"/>
              <p:cNvSpPr/>
              <p:nvPr/>
            </p:nvSpPr>
            <p:spPr>
              <a:xfrm>
                <a:off x="0" y="0"/>
                <a:ext cx="1968500" cy="1841500"/>
              </a:xfrm>
              <a:prstGeom prst="rect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grpSp>
            <p:nvGrpSpPr>
              <p:cNvPr id="526" name="Group 526"/>
              <p:cNvGrpSpPr/>
              <p:nvPr/>
            </p:nvGrpSpPr>
            <p:grpSpPr>
              <a:xfrm>
                <a:off x="176645" y="1193800"/>
                <a:ext cx="1652155" cy="520700"/>
                <a:chOff x="0" y="0"/>
                <a:chExt cx="1652154" cy="520700"/>
              </a:xfrm>
            </p:grpSpPr>
            <p:sp>
              <p:nvSpPr>
                <p:cNvPr id="524" name="Shape 524"/>
                <p:cNvSpPr/>
                <p:nvPr/>
              </p:nvSpPr>
              <p:spPr>
                <a:xfrm>
                  <a:off x="0" y="0"/>
                  <a:ext cx="1627910" cy="520700"/>
                </a:xfrm>
                <a:prstGeom prst="rect">
                  <a:avLst/>
                </a:prstGeom>
                <a:solidFill>
                  <a:srgbClr val="EBEBEB"/>
                </a:solidFill>
                <a:ln w="12700" cap="flat">
                  <a:noFill/>
                  <a:miter lim="400000"/>
                </a:ln>
                <a:effectLst>
                  <a:outerShdw blurRad="63500" dist="38100" dir="2700000" rotWithShape="0">
                    <a:srgbClr val="323232">
                      <a:alpha val="4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525" name="Shape 525"/>
                <p:cNvSpPr/>
                <p:nvPr/>
              </p:nvSpPr>
              <p:spPr>
                <a:xfrm>
                  <a:off x="1154" y="91853"/>
                  <a:ext cx="1651001" cy="3429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t">
                  <a:noAutofit/>
                </a:bodyPr>
                <a:lstStyle>
                  <a:lvl1pPr>
                    <a:defRPr sz="1700" b="1"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Cache</a:t>
                  </a:r>
                </a:p>
              </p:txBody>
            </p:sp>
          </p:grpSp>
          <p:sp>
            <p:nvSpPr>
              <p:cNvPr id="527" name="Shape 527"/>
              <p:cNvSpPr/>
              <p:nvPr/>
            </p:nvSpPr>
            <p:spPr>
              <a:xfrm>
                <a:off x="139700" y="101600"/>
                <a:ext cx="1689100" cy="927100"/>
              </a:xfrm>
              <a:prstGeom prst="rect">
                <a:avLst/>
              </a:prstGeom>
              <a:solidFill>
                <a:srgbClr val="FFAA00"/>
              </a:solidFill>
              <a:ln w="12700" cap="flat">
                <a:noFill/>
                <a:miter lim="400000"/>
              </a:ln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529" name="Shape 529"/>
            <p:cNvSpPr/>
            <p:nvPr/>
          </p:nvSpPr>
          <p:spPr>
            <a:xfrm>
              <a:off x="165100" y="292100"/>
              <a:ext cx="1651000" cy="685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SIMD</a:t>
              </a:r>
            </a:p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Exec</a:t>
              </a:r>
            </a:p>
          </p:txBody>
        </p:sp>
      </p:grpSp>
      <p:grpSp>
        <p:nvGrpSpPr>
          <p:cNvPr id="538" name="Group 538"/>
          <p:cNvGrpSpPr/>
          <p:nvPr/>
        </p:nvGrpSpPr>
        <p:grpSpPr>
          <a:xfrm>
            <a:off x="3530600" y="5918200"/>
            <a:ext cx="1968500" cy="1841500"/>
            <a:chOff x="0" y="0"/>
            <a:chExt cx="1968500" cy="1841500"/>
          </a:xfrm>
        </p:grpSpPr>
        <p:grpSp>
          <p:nvGrpSpPr>
            <p:cNvPr id="536" name="Group 536"/>
            <p:cNvGrpSpPr/>
            <p:nvPr/>
          </p:nvGrpSpPr>
          <p:grpSpPr>
            <a:xfrm>
              <a:off x="0" y="0"/>
              <a:ext cx="1968500" cy="1841500"/>
              <a:chOff x="0" y="0"/>
              <a:chExt cx="1968500" cy="1841500"/>
            </a:xfrm>
          </p:grpSpPr>
          <p:sp>
            <p:nvSpPr>
              <p:cNvPr id="531" name="Shape 531"/>
              <p:cNvSpPr/>
              <p:nvPr/>
            </p:nvSpPr>
            <p:spPr>
              <a:xfrm>
                <a:off x="0" y="0"/>
                <a:ext cx="1968500" cy="1841500"/>
              </a:xfrm>
              <a:prstGeom prst="rect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grpSp>
            <p:nvGrpSpPr>
              <p:cNvPr id="534" name="Group 534"/>
              <p:cNvGrpSpPr/>
              <p:nvPr/>
            </p:nvGrpSpPr>
            <p:grpSpPr>
              <a:xfrm>
                <a:off x="176645" y="1193800"/>
                <a:ext cx="1652155" cy="520700"/>
                <a:chOff x="0" y="0"/>
                <a:chExt cx="1652154" cy="520700"/>
              </a:xfrm>
            </p:grpSpPr>
            <p:sp>
              <p:nvSpPr>
                <p:cNvPr id="532" name="Shape 532"/>
                <p:cNvSpPr/>
                <p:nvPr/>
              </p:nvSpPr>
              <p:spPr>
                <a:xfrm>
                  <a:off x="0" y="0"/>
                  <a:ext cx="1627910" cy="520700"/>
                </a:xfrm>
                <a:prstGeom prst="rect">
                  <a:avLst/>
                </a:prstGeom>
                <a:solidFill>
                  <a:srgbClr val="EBEBEB"/>
                </a:solidFill>
                <a:ln w="12700" cap="flat">
                  <a:noFill/>
                  <a:miter lim="400000"/>
                </a:ln>
                <a:effectLst>
                  <a:outerShdw blurRad="63500" dist="38100" dir="2700000" rotWithShape="0">
                    <a:srgbClr val="323232">
                      <a:alpha val="4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533" name="Shape 533"/>
                <p:cNvSpPr/>
                <p:nvPr/>
              </p:nvSpPr>
              <p:spPr>
                <a:xfrm>
                  <a:off x="1154" y="91853"/>
                  <a:ext cx="1651001" cy="3429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t">
                  <a:noAutofit/>
                </a:bodyPr>
                <a:lstStyle>
                  <a:lvl1pPr>
                    <a:defRPr sz="1700" b="1"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Cache</a:t>
                  </a:r>
                </a:p>
              </p:txBody>
            </p:sp>
          </p:grpSp>
          <p:sp>
            <p:nvSpPr>
              <p:cNvPr id="535" name="Shape 535"/>
              <p:cNvSpPr/>
              <p:nvPr/>
            </p:nvSpPr>
            <p:spPr>
              <a:xfrm>
                <a:off x="139700" y="101600"/>
                <a:ext cx="1689100" cy="927100"/>
              </a:xfrm>
              <a:prstGeom prst="rect">
                <a:avLst/>
              </a:prstGeom>
              <a:solidFill>
                <a:srgbClr val="FFAA00"/>
              </a:solidFill>
              <a:ln w="12700" cap="flat">
                <a:noFill/>
                <a:miter lim="400000"/>
              </a:ln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537" name="Shape 537"/>
            <p:cNvSpPr/>
            <p:nvPr/>
          </p:nvSpPr>
          <p:spPr>
            <a:xfrm>
              <a:off x="165100" y="292100"/>
              <a:ext cx="1651000" cy="685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SIMD</a:t>
              </a:r>
            </a:p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Exec</a:t>
              </a:r>
            </a:p>
          </p:txBody>
        </p:sp>
      </p:grpSp>
      <p:grpSp>
        <p:nvGrpSpPr>
          <p:cNvPr id="546" name="Group 546"/>
          <p:cNvGrpSpPr/>
          <p:nvPr/>
        </p:nvGrpSpPr>
        <p:grpSpPr>
          <a:xfrm>
            <a:off x="5740400" y="5918200"/>
            <a:ext cx="1968500" cy="1841500"/>
            <a:chOff x="0" y="0"/>
            <a:chExt cx="1968500" cy="1841500"/>
          </a:xfrm>
        </p:grpSpPr>
        <p:grpSp>
          <p:nvGrpSpPr>
            <p:cNvPr id="544" name="Group 544"/>
            <p:cNvGrpSpPr/>
            <p:nvPr/>
          </p:nvGrpSpPr>
          <p:grpSpPr>
            <a:xfrm>
              <a:off x="0" y="0"/>
              <a:ext cx="1968500" cy="1841500"/>
              <a:chOff x="0" y="0"/>
              <a:chExt cx="1968500" cy="1841500"/>
            </a:xfrm>
          </p:grpSpPr>
          <p:sp>
            <p:nvSpPr>
              <p:cNvPr id="539" name="Shape 539"/>
              <p:cNvSpPr/>
              <p:nvPr/>
            </p:nvSpPr>
            <p:spPr>
              <a:xfrm>
                <a:off x="0" y="0"/>
                <a:ext cx="1968500" cy="1841500"/>
              </a:xfrm>
              <a:prstGeom prst="rect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grpSp>
            <p:nvGrpSpPr>
              <p:cNvPr id="542" name="Group 542"/>
              <p:cNvGrpSpPr/>
              <p:nvPr/>
            </p:nvGrpSpPr>
            <p:grpSpPr>
              <a:xfrm>
                <a:off x="176645" y="1193800"/>
                <a:ext cx="1652155" cy="520700"/>
                <a:chOff x="0" y="0"/>
                <a:chExt cx="1652154" cy="520700"/>
              </a:xfrm>
            </p:grpSpPr>
            <p:sp>
              <p:nvSpPr>
                <p:cNvPr id="540" name="Shape 540"/>
                <p:cNvSpPr/>
                <p:nvPr/>
              </p:nvSpPr>
              <p:spPr>
                <a:xfrm>
                  <a:off x="0" y="0"/>
                  <a:ext cx="1627910" cy="520700"/>
                </a:xfrm>
                <a:prstGeom prst="rect">
                  <a:avLst/>
                </a:prstGeom>
                <a:solidFill>
                  <a:srgbClr val="EBEBEB"/>
                </a:solidFill>
                <a:ln w="12700" cap="flat">
                  <a:noFill/>
                  <a:miter lim="400000"/>
                </a:ln>
                <a:effectLst>
                  <a:outerShdw blurRad="63500" dist="38100" dir="2700000" rotWithShape="0">
                    <a:srgbClr val="323232">
                      <a:alpha val="4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541" name="Shape 541"/>
                <p:cNvSpPr/>
                <p:nvPr/>
              </p:nvSpPr>
              <p:spPr>
                <a:xfrm>
                  <a:off x="1154" y="91853"/>
                  <a:ext cx="1651001" cy="3429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t">
                  <a:noAutofit/>
                </a:bodyPr>
                <a:lstStyle>
                  <a:lvl1pPr>
                    <a:defRPr sz="1700" b="1"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Cache</a:t>
                  </a:r>
                </a:p>
              </p:txBody>
            </p:sp>
          </p:grpSp>
          <p:sp>
            <p:nvSpPr>
              <p:cNvPr id="543" name="Shape 543"/>
              <p:cNvSpPr/>
              <p:nvPr/>
            </p:nvSpPr>
            <p:spPr>
              <a:xfrm>
                <a:off x="139700" y="101600"/>
                <a:ext cx="1689100" cy="927100"/>
              </a:xfrm>
              <a:prstGeom prst="rect">
                <a:avLst/>
              </a:prstGeom>
              <a:solidFill>
                <a:srgbClr val="FFAA00"/>
              </a:solidFill>
              <a:ln w="12700" cap="flat">
                <a:noFill/>
                <a:miter lim="400000"/>
              </a:ln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545" name="Shape 545"/>
            <p:cNvSpPr/>
            <p:nvPr/>
          </p:nvSpPr>
          <p:spPr>
            <a:xfrm>
              <a:off x="165100" y="292100"/>
              <a:ext cx="1651000" cy="685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SIMD</a:t>
              </a:r>
            </a:p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Exec</a:t>
              </a:r>
            </a:p>
          </p:txBody>
        </p:sp>
      </p:grpSp>
      <p:grpSp>
        <p:nvGrpSpPr>
          <p:cNvPr id="554" name="Group 554"/>
          <p:cNvGrpSpPr/>
          <p:nvPr/>
        </p:nvGrpSpPr>
        <p:grpSpPr>
          <a:xfrm>
            <a:off x="7950200" y="5918200"/>
            <a:ext cx="1968500" cy="1841500"/>
            <a:chOff x="0" y="0"/>
            <a:chExt cx="1968500" cy="1841500"/>
          </a:xfrm>
        </p:grpSpPr>
        <p:grpSp>
          <p:nvGrpSpPr>
            <p:cNvPr id="552" name="Group 552"/>
            <p:cNvGrpSpPr/>
            <p:nvPr/>
          </p:nvGrpSpPr>
          <p:grpSpPr>
            <a:xfrm>
              <a:off x="0" y="0"/>
              <a:ext cx="1968500" cy="1841500"/>
              <a:chOff x="0" y="0"/>
              <a:chExt cx="1968500" cy="1841500"/>
            </a:xfrm>
          </p:grpSpPr>
          <p:sp>
            <p:nvSpPr>
              <p:cNvPr id="547" name="Shape 547"/>
              <p:cNvSpPr/>
              <p:nvPr/>
            </p:nvSpPr>
            <p:spPr>
              <a:xfrm>
                <a:off x="0" y="0"/>
                <a:ext cx="1968500" cy="1841500"/>
              </a:xfrm>
              <a:prstGeom prst="rect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grpSp>
            <p:nvGrpSpPr>
              <p:cNvPr id="550" name="Group 550"/>
              <p:cNvGrpSpPr/>
              <p:nvPr/>
            </p:nvGrpSpPr>
            <p:grpSpPr>
              <a:xfrm>
                <a:off x="176645" y="1193800"/>
                <a:ext cx="1652155" cy="520700"/>
                <a:chOff x="0" y="0"/>
                <a:chExt cx="1652154" cy="520700"/>
              </a:xfrm>
            </p:grpSpPr>
            <p:sp>
              <p:nvSpPr>
                <p:cNvPr id="548" name="Shape 548"/>
                <p:cNvSpPr/>
                <p:nvPr/>
              </p:nvSpPr>
              <p:spPr>
                <a:xfrm>
                  <a:off x="0" y="0"/>
                  <a:ext cx="1627910" cy="520700"/>
                </a:xfrm>
                <a:prstGeom prst="rect">
                  <a:avLst/>
                </a:prstGeom>
                <a:solidFill>
                  <a:srgbClr val="EBEBEB"/>
                </a:solidFill>
                <a:ln w="12700" cap="flat">
                  <a:noFill/>
                  <a:miter lim="400000"/>
                </a:ln>
                <a:effectLst>
                  <a:outerShdw blurRad="63500" dist="38100" dir="2700000" rotWithShape="0">
                    <a:srgbClr val="323232">
                      <a:alpha val="4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549" name="Shape 549"/>
                <p:cNvSpPr/>
                <p:nvPr/>
              </p:nvSpPr>
              <p:spPr>
                <a:xfrm>
                  <a:off x="1154" y="91853"/>
                  <a:ext cx="1651001" cy="3429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t">
                  <a:noAutofit/>
                </a:bodyPr>
                <a:lstStyle>
                  <a:lvl1pPr>
                    <a:defRPr sz="1700" b="1"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Cache</a:t>
                  </a:r>
                </a:p>
              </p:txBody>
            </p:sp>
          </p:grpSp>
          <p:sp>
            <p:nvSpPr>
              <p:cNvPr id="551" name="Shape 551"/>
              <p:cNvSpPr/>
              <p:nvPr/>
            </p:nvSpPr>
            <p:spPr>
              <a:xfrm>
                <a:off x="139700" y="101600"/>
                <a:ext cx="1689100" cy="927100"/>
              </a:xfrm>
              <a:prstGeom prst="rect">
                <a:avLst/>
              </a:prstGeom>
              <a:solidFill>
                <a:srgbClr val="FFAA00"/>
              </a:solidFill>
              <a:ln w="12700" cap="flat">
                <a:noFill/>
                <a:miter lim="400000"/>
              </a:ln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553" name="Shape 553"/>
            <p:cNvSpPr/>
            <p:nvPr/>
          </p:nvSpPr>
          <p:spPr>
            <a:xfrm>
              <a:off x="165100" y="292100"/>
              <a:ext cx="1651000" cy="685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SIMD</a:t>
              </a:r>
            </a:p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Exec</a:t>
              </a:r>
            </a:p>
          </p:txBody>
        </p:sp>
      </p:grpSp>
      <p:grpSp>
        <p:nvGrpSpPr>
          <p:cNvPr id="562" name="Group 562"/>
          <p:cNvGrpSpPr/>
          <p:nvPr/>
        </p:nvGrpSpPr>
        <p:grpSpPr>
          <a:xfrm>
            <a:off x="1333500" y="8026400"/>
            <a:ext cx="1968500" cy="1841500"/>
            <a:chOff x="0" y="0"/>
            <a:chExt cx="1968500" cy="1841500"/>
          </a:xfrm>
        </p:grpSpPr>
        <p:grpSp>
          <p:nvGrpSpPr>
            <p:cNvPr id="560" name="Group 560"/>
            <p:cNvGrpSpPr/>
            <p:nvPr/>
          </p:nvGrpSpPr>
          <p:grpSpPr>
            <a:xfrm>
              <a:off x="0" y="0"/>
              <a:ext cx="1968500" cy="1841500"/>
              <a:chOff x="0" y="0"/>
              <a:chExt cx="1968500" cy="1841500"/>
            </a:xfrm>
          </p:grpSpPr>
          <p:sp>
            <p:nvSpPr>
              <p:cNvPr id="555" name="Shape 555"/>
              <p:cNvSpPr/>
              <p:nvPr/>
            </p:nvSpPr>
            <p:spPr>
              <a:xfrm>
                <a:off x="0" y="0"/>
                <a:ext cx="1968500" cy="1841500"/>
              </a:xfrm>
              <a:prstGeom prst="rect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grpSp>
            <p:nvGrpSpPr>
              <p:cNvPr id="558" name="Group 558"/>
              <p:cNvGrpSpPr/>
              <p:nvPr/>
            </p:nvGrpSpPr>
            <p:grpSpPr>
              <a:xfrm>
                <a:off x="176645" y="1193800"/>
                <a:ext cx="1652155" cy="520700"/>
                <a:chOff x="0" y="0"/>
                <a:chExt cx="1652154" cy="520700"/>
              </a:xfrm>
            </p:grpSpPr>
            <p:sp>
              <p:nvSpPr>
                <p:cNvPr id="556" name="Shape 556"/>
                <p:cNvSpPr/>
                <p:nvPr/>
              </p:nvSpPr>
              <p:spPr>
                <a:xfrm>
                  <a:off x="0" y="0"/>
                  <a:ext cx="1627910" cy="520700"/>
                </a:xfrm>
                <a:prstGeom prst="rect">
                  <a:avLst/>
                </a:prstGeom>
                <a:solidFill>
                  <a:srgbClr val="EBEBEB"/>
                </a:solidFill>
                <a:ln w="12700" cap="flat">
                  <a:noFill/>
                  <a:miter lim="400000"/>
                </a:ln>
                <a:effectLst>
                  <a:outerShdw blurRad="63500" dist="38100" dir="2700000" rotWithShape="0">
                    <a:srgbClr val="323232">
                      <a:alpha val="4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557" name="Shape 557"/>
                <p:cNvSpPr/>
                <p:nvPr/>
              </p:nvSpPr>
              <p:spPr>
                <a:xfrm>
                  <a:off x="1154" y="91853"/>
                  <a:ext cx="1651001" cy="3429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t">
                  <a:noAutofit/>
                </a:bodyPr>
                <a:lstStyle>
                  <a:lvl1pPr>
                    <a:defRPr sz="1700" b="1"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Cache</a:t>
                  </a:r>
                </a:p>
              </p:txBody>
            </p:sp>
          </p:grpSp>
          <p:sp>
            <p:nvSpPr>
              <p:cNvPr id="559" name="Shape 559"/>
              <p:cNvSpPr/>
              <p:nvPr/>
            </p:nvSpPr>
            <p:spPr>
              <a:xfrm>
                <a:off x="139700" y="101600"/>
                <a:ext cx="1689100" cy="927100"/>
              </a:xfrm>
              <a:prstGeom prst="rect">
                <a:avLst/>
              </a:prstGeom>
              <a:solidFill>
                <a:srgbClr val="FFAA00"/>
              </a:solidFill>
              <a:ln w="12700" cap="flat">
                <a:noFill/>
                <a:miter lim="400000"/>
              </a:ln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561" name="Shape 561"/>
            <p:cNvSpPr/>
            <p:nvPr/>
          </p:nvSpPr>
          <p:spPr>
            <a:xfrm>
              <a:off x="165100" y="292100"/>
              <a:ext cx="1651000" cy="685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SIMD</a:t>
              </a:r>
            </a:p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Exec</a:t>
              </a:r>
            </a:p>
          </p:txBody>
        </p:sp>
      </p:grpSp>
      <p:grpSp>
        <p:nvGrpSpPr>
          <p:cNvPr id="570" name="Group 570"/>
          <p:cNvGrpSpPr/>
          <p:nvPr/>
        </p:nvGrpSpPr>
        <p:grpSpPr>
          <a:xfrm>
            <a:off x="3543300" y="8026400"/>
            <a:ext cx="1968500" cy="1841500"/>
            <a:chOff x="0" y="0"/>
            <a:chExt cx="1968500" cy="1841500"/>
          </a:xfrm>
        </p:grpSpPr>
        <p:grpSp>
          <p:nvGrpSpPr>
            <p:cNvPr id="568" name="Group 568"/>
            <p:cNvGrpSpPr/>
            <p:nvPr/>
          </p:nvGrpSpPr>
          <p:grpSpPr>
            <a:xfrm>
              <a:off x="0" y="0"/>
              <a:ext cx="1968500" cy="1841500"/>
              <a:chOff x="0" y="0"/>
              <a:chExt cx="1968500" cy="1841500"/>
            </a:xfrm>
          </p:grpSpPr>
          <p:sp>
            <p:nvSpPr>
              <p:cNvPr id="563" name="Shape 563"/>
              <p:cNvSpPr/>
              <p:nvPr/>
            </p:nvSpPr>
            <p:spPr>
              <a:xfrm>
                <a:off x="0" y="0"/>
                <a:ext cx="1968500" cy="1841500"/>
              </a:xfrm>
              <a:prstGeom prst="rect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grpSp>
            <p:nvGrpSpPr>
              <p:cNvPr id="566" name="Group 566"/>
              <p:cNvGrpSpPr/>
              <p:nvPr/>
            </p:nvGrpSpPr>
            <p:grpSpPr>
              <a:xfrm>
                <a:off x="176645" y="1193800"/>
                <a:ext cx="1652155" cy="520700"/>
                <a:chOff x="0" y="0"/>
                <a:chExt cx="1652154" cy="520700"/>
              </a:xfrm>
            </p:grpSpPr>
            <p:sp>
              <p:nvSpPr>
                <p:cNvPr id="564" name="Shape 564"/>
                <p:cNvSpPr/>
                <p:nvPr/>
              </p:nvSpPr>
              <p:spPr>
                <a:xfrm>
                  <a:off x="0" y="0"/>
                  <a:ext cx="1627910" cy="520700"/>
                </a:xfrm>
                <a:prstGeom prst="rect">
                  <a:avLst/>
                </a:prstGeom>
                <a:solidFill>
                  <a:srgbClr val="EBEBEB"/>
                </a:solidFill>
                <a:ln w="12700" cap="flat">
                  <a:noFill/>
                  <a:miter lim="400000"/>
                </a:ln>
                <a:effectLst>
                  <a:outerShdw blurRad="63500" dist="38100" dir="2700000" rotWithShape="0">
                    <a:srgbClr val="323232">
                      <a:alpha val="4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565" name="Shape 565"/>
                <p:cNvSpPr/>
                <p:nvPr/>
              </p:nvSpPr>
              <p:spPr>
                <a:xfrm>
                  <a:off x="1154" y="91853"/>
                  <a:ext cx="1651001" cy="3429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t">
                  <a:noAutofit/>
                </a:bodyPr>
                <a:lstStyle>
                  <a:lvl1pPr>
                    <a:defRPr sz="1700" b="1"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Cache</a:t>
                  </a:r>
                </a:p>
              </p:txBody>
            </p:sp>
          </p:grpSp>
          <p:sp>
            <p:nvSpPr>
              <p:cNvPr id="567" name="Shape 567"/>
              <p:cNvSpPr/>
              <p:nvPr/>
            </p:nvSpPr>
            <p:spPr>
              <a:xfrm>
                <a:off x="139700" y="101600"/>
                <a:ext cx="1689100" cy="927100"/>
              </a:xfrm>
              <a:prstGeom prst="rect">
                <a:avLst/>
              </a:prstGeom>
              <a:solidFill>
                <a:srgbClr val="FFAA00"/>
              </a:solidFill>
              <a:ln w="12700" cap="flat">
                <a:noFill/>
                <a:miter lim="400000"/>
              </a:ln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569" name="Shape 569"/>
            <p:cNvSpPr/>
            <p:nvPr/>
          </p:nvSpPr>
          <p:spPr>
            <a:xfrm>
              <a:off x="165100" y="292100"/>
              <a:ext cx="1651000" cy="685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SIMD</a:t>
              </a:r>
            </a:p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Exec</a:t>
              </a:r>
            </a:p>
          </p:txBody>
        </p:sp>
      </p:grpSp>
      <p:grpSp>
        <p:nvGrpSpPr>
          <p:cNvPr id="578" name="Group 578"/>
          <p:cNvGrpSpPr/>
          <p:nvPr/>
        </p:nvGrpSpPr>
        <p:grpSpPr>
          <a:xfrm>
            <a:off x="5753100" y="8026400"/>
            <a:ext cx="1968500" cy="1841500"/>
            <a:chOff x="0" y="0"/>
            <a:chExt cx="1968500" cy="1841500"/>
          </a:xfrm>
        </p:grpSpPr>
        <p:grpSp>
          <p:nvGrpSpPr>
            <p:cNvPr id="576" name="Group 576"/>
            <p:cNvGrpSpPr/>
            <p:nvPr/>
          </p:nvGrpSpPr>
          <p:grpSpPr>
            <a:xfrm>
              <a:off x="0" y="0"/>
              <a:ext cx="1968500" cy="1841500"/>
              <a:chOff x="0" y="0"/>
              <a:chExt cx="1968500" cy="1841500"/>
            </a:xfrm>
          </p:grpSpPr>
          <p:sp>
            <p:nvSpPr>
              <p:cNvPr id="571" name="Shape 571"/>
              <p:cNvSpPr/>
              <p:nvPr/>
            </p:nvSpPr>
            <p:spPr>
              <a:xfrm>
                <a:off x="0" y="0"/>
                <a:ext cx="1968500" cy="1841500"/>
              </a:xfrm>
              <a:prstGeom prst="rect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grpSp>
            <p:nvGrpSpPr>
              <p:cNvPr id="574" name="Group 574"/>
              <p:cNvGrpSpPr/>
              <p:nvPr/>
            </p:nvGrpSpPr>
            <p:grpSpPr>
              <a:xfrm>
                <a:off x="176645" y="1193800"/>
                <a:ext cx="1652155" cy="520700"/>
                <a:chOff x="0" y="0"/>
                <a:chExt cx="1652154" cy="520700"/>
              </a:xfrm>
            </p:grpSpPr>
            <p:sp>
              <p:nvSpPr>
                <p:cNvPr id="572" name="Shape 572"/>
                <p:cNvSpPr/>
                <p:nvPr/>
              </p:nvSpPr>
              <p:spPr>
                <a:xfrm>
                  <a:off x="0" y="0"/>
                  <a:ext cx="1627910" cy="520700"/>
                </a:xfrm>
                <a:prstGeom prst="rect">
                  <a:avLst/>
                </a:prstGeom>
                <a:solidFill>
                  <a:srgbClr val="EBEBEB"/>
                </a:solidFill>
                <a:ln w="12700" cap="flat">
                  <a:noFill/>
                  <a:miter lim="400000"/>
                </a:ln>
                <a:effectLst>
                  <a:outerShdw blurRad="63500" dist="38100" dir="2700000" rotWithShape="0">
                    <a:srgbClr val="323232">
                      <a:alpha val="4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573" name="Shape 573"/>
                <p:cNvSpPr/>
                <p:nvPr/>
              </p:nvSpPr>
              <p:spPr>
                <a:xfrm>
                  <a:off x="1154" y="91853"/>
                  <a:ext cx="1651001" cy="3429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t">
                  <a:noAutofit/>
                </a:bodyPr>
                <a:lstStyle>
                  <a:lvl1pPr>
                    <a:defRPr sz="1700" b="1"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Cache</a:t>
                  </a:r>
                </a:p>
              </p:txBody>
            </p:sp>
          </p:grpSp>
          <p:sp>
            <p:nvSpPr>
              <p:cNvPr id="575" name="Shape 575"/>
              <p:cNvSpPr/>
              <p:nvPr/>
            </p:nvSpPr>
            <p:spPr>
              <a:xfrm>
                <a:off x="139700" y="101600"/>
                <a:ext cx="1689100" cy="927100"/>
              </a:xfrm>
              <a:prstGeom prst="rect">
                <a:avLst/>
              </a:prstGeom>
              <a:solidFill>
                <a:srgbClr val="FFAA00"/>
              </a:solidFill>
              <a:ln w="12700" cap="flat">
                <a:noFill/>
                <a:miter lim="400000"/>
              </a:ln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577" name="Shape 577"/>
            <p:cNvSpPr/>
            <p:nvPr/>
          </p:nvSpPr>
          <p:spPr>
            <a:xfrm>
              <a:off x="165100" y="292100"/>
              <a:ext cx="1651000" cy="685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SIMD</a:t>
              </a:r>
            </a:p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Exec</a:t>
              </a:r>
            </a:p>
          </p:txBody>
        </p:sp>
      </p:grpSp>
      <p:grpSp>
        <p:nvGrpSpPr>
          <p:cNvPr id="586" name="Group 586"/>
          <p:cNvGrpSpPr/>
          <p:nvPr/>
        </p:nvGrpSpPr>
        <p:grpSpPr>
          <a:xfrm>
            <a:off x="7962900" y="8026400"/>
            <a:ext cx="1968500" cy="1841500"/>
            <a:chOff x="0" y="0"/>
            <a:chExt cx="1968500" cy="1841500"/>
          </a:xfrm>
        </p:grpSpPr>
        <p:grpSp>
          <p:nvGrpSpPr>
            <p:cNvPr id="584" name="Group 584"/>
            <p:cNvGrpSpPr/>
            <p:nvPr/>
          </p:nvGrpSpPr>
          <p:grpSpPr>
            <a:xfrm>
              <a:off x="0" y="0"/>
              <a:ext cx="1968500" cy="1841500"/>
              <a:chOff x="0" y="0"/>
              <a:chExt cx="1968500" cy="1841500"/>
            </a:xfrm>
          </p:grpSpPr>
          <p:sp>
            <p:nvSpPr>
              <p:cNvPr id="579" name="Shape 579"/>
              <p:cNvSpPr/>
              <p:nvPr/>
            </p:nvSpPr>
            <p:spPr>
              <a:xfrm>
                <a:off x="0" y="0"/>
                <a:ext cx="1968500" cy="1841500"/>
              </a:xfrm>
              <a:prstGeom prst="rect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grpSp>
            <p:nvGrpSpPr>
              <p:cNvPr id="582" name="Group 582"/>
              <p:cNvGrpSpPr/>
              <p:nvPr/>
            </p:nvGrpSpPr>
            <p:grpSpPr>
              <a:xfrm>
                <a:off x="176645" y="1193800"/>
                <a:ext cx="1652155" cy="520700"/>
                <a:chOff x="0" y="0"/>
                <a:chExt cx="1652154" cy="520700"/>
              </a:xfrm>
            </p:grpSpPr>
            <p:sp>
              <p:nvSpPr>
                <p:cNvPr id="580" name="Shape 580"/>
                <p:cNvSpPr/>
                <p:nvPr/>
              </p:nvSpPr>
              <p:spPr>
                <a:xfrm>
                  <a:off x="0" y="0"/>
                  <a:ext cx="1627910" cy="520700"/>
                </a:xfrm>
                <a:prstGeom prst="rect">
                  <a:avLst/>
                </a:prstGeom>
                <a:solidFill>
                  <a:srgbClr val="EBEBEB"/>
                </a:solidFill>
                <a:ln w="12700" cap="flat">
                  <a:noFill/>
                  <a:miter lim="400000"/>
                </a:ln>
                <a:effectLst>
                  <a:outerShdw blurRad="63500" dist="38100" dir="2700000" rotWithShape="0">
                    <a:srgbClr val="323232">
                      <a:alpha val="4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581" name="Shape 581"/>
                <p:cNvSpPr/>
                <p:nvPr/>
              </p:nvSpPr>
              <p:spPr>
                <a:xfrm>
                  <a:off x="1154" y="91853"/>
                  <a:ext cx="1651001" cy="3429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t">
                  <a:noAutofit/>
                </a:bodyPr>
                <a:lstStyle>
                  <a:lvl1pPr>
                    <a:defRPr sz="1700" b="1"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Cache</a:t>
                  </a:r>
                </a:p>
              </p:txBody>
            </p:sp>
          </p:grpSp>
          <p:sp>
            <p:nvSpPr>
              <p:cNvPr id="583" name="Shape 583"/>
              <p:cNvSpPr/>
              <p:nvPr/>
            </p:nvSpPr>
            <p:spPr>
              <a:xfrm>
                <a:off x="139700" y="101600"/>
                <a:ext cx="1689100" cy="927100"/>
              </a:xfrm>
              <a:prstGeom prst="rect">
                <a:avLst/>
              </a:prstGeom>
              <a:solidFill>
                <a:srgbClr val="FFAA00"/>
              </a:solidFill>
              <a:ln w="12700" cap="flat">
                <a:noFill/>
                <a:miter lim="400000"/>
              </a:ln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585" name="Shape 585"/>
            <p:cNvSpPr/>
            <p:nvPr/>
          </p:nvSpPr>
          <p:spPr>
            <a:xfrm>
              <a:off x="165100" y="292100"/>
              <a:ext cx="1651000" cy="685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SIMD</a:t>
              </a:r>
            </a:p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Exec</a:t>
              </a:r>
            </a:p>
          </p:txBody>
        </p:sp>
      </p:grpSp>
      <p:grpSp>
        <p:nvGrpSpPr>
          <p:cNvPr id="594" name="Group 594"/>
          <p:cNvGrpSpPr/>
          <p:nvPr/>
        </p:nvGrpSpPr>
        <p:grpSpPr>
          <a:xfrm>
            <a:off x="1346200" y="10045700"/>
            <a:ext cx="1968500" cy="1841500"/>
            <a:chOff x="0" y="0"/>
            <a:chExt cx="1968500" cy="1841500"/>
          </a:xfrm>
        </p:grpSpPr>
        <p:grpSp>
          <p:nvGrpSpPr>
            <p:cNvPr id="592" name="Group 592"/>
            <p:cNvGrpSpPr/>
            <p:nvPr/>
          </p:nvGrpSpPr>
          <p:grpSpPr>
            <a:xfrm>
              <a:off x="0" y="0"/>
              <a:ext cx="1968500" cy="1841500"/>
              <a:chOff x="0" y="0"/>
              <a:chExt cx="1968500" cy="1841500"/>
            </a:xfrm>
          </p:grpSpPr>
          <p:sp>
            <p:nvSpPr>
              <p:cNvPr id="587" name="Shape 587"/>
              <p:cNvSpPr/>
              <p:nvPr/>
            </p:nvSpPr>
            <p:spPr>
              <a:xfrm>
                <a:off x="0" y="0"/>
                <a:ext cx="1968500" cy="1841500"/>
              </a:xfrm>
              <a:prstGeom prst="rect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grpSp>
            <p:nvGrpSpPr>
              <p:cNvPr id="590" name="Group 590"/>
              <p:cNvGrpSpPr/>
              <p:nvPr/>
            </p:nvGrpSpPr>
            <p:grpSpPr>
              <a:xfrm>
                <a:off x="176645" y="1193800"/>
                <a:ext cx="1652155" cy="520700"/>
                <a:chOff x="0" y="0"/>
                <a:chExt cx="1652154" cy="520700"/>
              </a:xfrm>
            </p:grpSpPr>
            <p:sp>
              <p:nvSpPr>
                <p:cNvPr id="588" name="Shape 588"/>
                <p:cNvSpPr/>
                <p:nvPr/>
              </p:nvSpPr>
              <p:spPr>
                <a:xfrm>
                  <a:off x="0" y="0"/>
                  <a:ext cx="1627910" cy="520700"/>
                </a:xfrm>
                <a:prstGeom prst="rect">
                  <a:avLst/>
                </a:prstGeom>
                <a:solidFill>
                  <a:srgbClr val="EBEBEB"/>
                </a:solidFill>
                <a:ln w="12700" cap="flat">
                  <a:noFill/>
                  <a:miter lim="400000"/>
                </a:ln>
                <a:effectLst>
                  <a:outerShdw blurRad="63500" dist="38100" dir="2700000" rotWithShape="0">
                    <a:srgbClr val="323232">
                      <a:alpha val="4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589" name="Shape 589"/>
                <p:cNvSpPr/>
                <p:nvPr/>
              </p:nvSpPr>
              <p:spPr>
                <a:xfrm>
                  <a:off x="1154" y="91853"/>
                  <a:ext cx="1651001" cy="3429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t">
                  <a:noAutofit/>
                </a:bodyPr>
                <a:lstStyle>
                  <a:lvl1pPr>
                    <a:defRPr sz="1700" b="1"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Cache</a:t>
                  </a:r>
                </a:p>
              </p:txBody>
            </p:sp>
          </p:grpSp>
          <p:sp>
            <p:nvSpPr>
              <p:cNvPr id="591" name="Shape 591"/>
              <p:cNvSpPr/>
              <p:nvPr/>
            </p:nvSpPr>
            <p:spPr>
              <a:xfrm>
                <a:off x="139700" y="101600"/>
                <a:ext cx="1689100" cy="927100"/>
              </a:xfrm>
              <a:prstGeom prst="rect">
                <a:avLst/>
              </a:prstGeom>
              <a:solidFill>
                <a:srgbClr val="FFAA00"/>
              </a:solidFill>
              <a:ln w="12700" cap="flat">
                <a:noFill/>
                <a:miter lim="400000"/>
              </a:ln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593" name="Shape 593"/>
            <p:cNvSpPr/>
            <p:nvPr/>
          </p:nvSpPr>
          <p:spPr>
            <a:xfrm>
              <a:off x="165100" y="292100"/>
              <a:ext cx="1651000" cy="685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SIMD</a:t>
              </a:r>
            </a:p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Exec</a:t>
              </a:r>
            </a:p>
          </p:txBody>
        </p:sp>
      </p:grpSp>
      <p:grpSp>
        <p:nvGrpSpPr>
          <p:cNvPr id="602" name="Group 602"/>
          <p:cNvGrpSpPr/>
          <p:nvPr/>
        </p:nvGrpSpPr>
        <p:grpSpPr>
          <a:xfrm>
            <a:off x="3556000" y="10045700"/>
            <a:ext cx="1968500" cy="1841500"/>
            <a:chOff x="0" y="0"/>
            <a:chExt cx="1968500" cy="1841500"/>
          </a:xfrm>
        </p:grpSpPr>
        <p:grpSp>
          <p:nvGrpSpPr>
            <p:cNvPr id="600" name="Group 600"/>
            <p:cNvGrpSpPr/>
            <p:nvPr/>
          </p:nvGrpSpPr>
          <p:grpSpPr>
            <a:xfrm>
              <a:off x="0" y="0"/>
              <a:ext cx="1968500" cy="1841500"/>
              <a:chOff x="0" y="0"/>
              <a:chExt cx="1968500" cy="1841500"/>
            </a:xfrm>
          </p:grpSpPr>
          <p:sp>
            <p:nvSpPr>
              <p:cNvPr id="595" name="Shape 595"/>
              <p:cNvSpPr/>
              <p:nvPr/>
            </p:nvSpPr>
            <p:spPr>
              <a:xfrm>
                <a:off x="0" y="0"/>
                <a:ext cx="1968500" cy="1841500"/>
              </a:xfrm>
              <a:prstGeom prst="rect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grpSp>
            <p:nvGrpSpPr>
              <p:cNvPr id="598" name="Group 598"/>
              <p:cNvGrpSpPr/>
              <p:nvPr/>
            </p:nvGrpSpPr>
            <p:grpSpPr>
              <a:xfrm>
                <a:off x="176645" y="1193800"/>
                <a:ext cx="1652155" cy="520700"/>
                <a:chOff x="0" y="0"/>
                <a:chExt cx="1652154" cy="520700"/>
              </a:xfrm>
            </p:grpSpPr>
            <p:sp>
              <p:nvSpPr>
                <p:cNvPr id="596" name="Shape 596"/>
                <p:cNvSpPr/>
                <p:nvPr/>
              </p:nvSpPr>
              <p:spPr>
                <a:xfrm>
                  <a:off x="0" y="0"/>
                  <a:ext cx="1627910" cy="520700"/>
                </a:xfrm>
                <a:prstGeom prst="rect">
                  <a:avLst/>
                </a:prstGeom>
                <a:solidFill>
                  <a:srgbClr val="EBEBEB"/>
                </a:solidFill>
                <a:ln w="12700" cap="flat">
                  <a:noFill/>
                  <a:miter lim="400000"/>
                </a:ln>
                <a:effectLst>
                  <a:outerShdw blurRad="63500" dist="38100" dir="2700000" rotWithShape="0">
                    <a:srgbClr val="323232">
                      <a:alpha val="4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597" name="Shape 597"/>
                <p:cNvSpPr/>
                <p:nvPr/>
              </p:nvSpPr>
              <p:spPr>
                <a:xfrm>
                  <a:off x="1154" y="91853"/>
                  <a:ext cx="1651001" cy="3429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t">
                  <a:noAutofit/>
                </a:bodyPr>
                <a:lstStyle>
                  <a:lvl1pPr>
                    <a:defRPr sz="1700" b="1"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Cache</a:t>
                  </a:r>
                </a:p>
              </p:txBody>
            </p:sp>
          </p:grpSp>
          <p:sp>
            <p:nvSpPr>
              <p:cNvPr id="599" name="Shape 599"/>
              <p:cNvSpPr/>
              <p:nvPr/>
            </p:nvSpPr>
            <p:spPr>
              <a:xfrm>
                <a:off x="139700" y="101600"/>
                <a:ext cx="1689100" cy="927100"/>
              </a:xfrm>
              <a:prstGeom prst="rect">
                <a:avLst/>
              </a:prstGeom>
              <a:solidFill>
                <a:srgbClr val="FFAA00"/>
              </a:solidFill>
              <a:ln w="12700" cap="flat">
                <a:noFill/>
                <a:miter lim="400000"/>
              </a:ln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601" name="Shape 601"/>
            <p:cNvSpPr/>
            <p:nvPr/>
          </p:nvSpPr>
          <p:spPr>
            <a:xfrm>
              <a:off x="165100" y="292100"/>
              <a:ext cx="1651000" cy="685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SIMD</a:t>
              </a:r>
            </a:p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Exec</a:t>
              </a:r>
            </a:p>
          </p:txBody>
        </p:sp>
      </p:grpSp>
      <p:grpSp>
        <p:nvGrpSpPr>
          <p:cNvPr id="610" name="Group 610"/>
          <p:cNvGrpSpPr/>
          <p:nvPr/>
        </p:nvGrpSpPr>
        <p:grpSpPr>
          <a:xfrm>
            <a:off x="5765800" y="10045700"/>
            <a:ext cx="1968500" cy="1841500"/>
            <a:chOff x="0" y="0"/>
            <a:chExt cx="1968500" cy="1841500"/>
          </a:xfrm>
        </p:grpSpPr>
        <p:grpSp>
          <p:nvGrpSpPr>
            <p:cNvPr id="608" name="Group 608"/>
            <p:cNvGrpSpPr/>
            <p:nvPr/>
          </p:nvGrpSpPr>
          <p:grpSpPr>
            <a:xfrm>
              <a:off x="0" y="0"/>
              <a:ext cx="1968500" cy="1841500"/>
              <a:chOff x="0" y="0"/>
              <a:chExt cx="1968500" cy="1841500"/>
            </a:xfrm>
          </p:grpSpPr>
          <p:sp>
            <p:nvSpPr>
              <p:cNvPr id="603" name="Shape 603"/>
              <p:cNvSpPr/>
              <p:nvPr/>
            </p:nvSpPr>
            <p:spPr>
              <a:xfrm>
                <a:off x="0" y="0"/>
                <a:ext cx="1968500" cy="1841500"/>
              </a:xfrm>
              <a:prstGeom prst="rect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grpSp>
            <p:nvGrpSpPr>
              <p:cNvPr id="606" name="Group 606"/>
              <p:cNvGrpSpPr/>
              <p:nvPr/>
            </p:nvGrpSpPr>
            <p:grpSpPr>
              <a:xfrm>
                <a:off x="176645" y="1193800"/>
                <a:ext cx="1652155" cy="520700"/>
                <a:chOff x="0" y="0"/>
                <a:chExt cx="1652154" cy="520700"/>
              </a:xfrm>
            </p:grpSpPr>
            <p:sp>
              <p:nvSpPr>
                <p:cNvPr id="604" name="Shape 604"/>
                <p:cNvSpPr/>
                <p:nvPr/>
              </p:nvSpPr>
              <p:spPr>
                <a:xfrm>
                  <a:off x="0" y="0"/>
                  <a:ext cx="1627910" cy="520700"/>
                </a:xfrm>
                <a:prstGeom prst="rect">
                  <a:avLst/>
                </a:prstGeom>
                <a:solidFill>
                  <a:srgbClr val="EBEBEB"/>
                </a:solidFill>
                <a:ln w="12700" cap="flat">
                  <a:noFill/>
                  <a:miter lim="400000"/>
                </a:ln>
                <a:effectLst>
                  <a:outerShdw blurRad="63500" dist="38100" dir="2700000" rotWithShape="0">
                    <a:srgbClr val="323232">
                      <a:alpha val="4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605" name="Shape 605"/>
                <p:cNvSpPr/>
                <p:nvPr/>
              </p:nvSpPr>
              <p:spPr>
                <a:xfrm>
                  <a:off x="1154" y="91853"/>
                  <a:ext cx="1651001" cy="3429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t">
                  <a:noAutofit/>
                </a:bodyPr>
                <a:lstStyle>
                  <a:lvl1pPr>
                    <a:defRPr sz="1700" b="1"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Cache</a:t>
                  </a:r>
                </a:p>
              </p:txBody>
            </p:sp>
          </p:grpSp>
          <p:sp>
            <p:nvSpPr>
              <p:cNvPr id="607" name="Shape 607"/>
              <p:cNvSpPr/>
              <p:nvPr/>
            </p:nvSpPr>
            <p:spPr>
              <a:xfrm>
                <a:off x="139700" y="101600"/>
                <a:ext cx="1689100" cy="927100"/>
              </a:xfrm>
              <a:prstGeom prst="rect">
                <a:avLst/>
              </a:prstGeom>
              <a:solidFill>
                <a:srgbClr val="FFAA00"/>
              </a:solidFill>
              <a:ln w="12700" cap="flat">
                <a:noFill/>
                <a:miter lim="400000"/>
              </a:ln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609" name="Shape 609"/>
            <p:cNvSpPr/>
            <p:nvPr/>
          </p:nvSpPr>
          <p:spPr>
            <a:xfrm>
              <a:off x="165100" y="292100"/>
              <a:ext cx="1651000" cy="685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SIMD</a:t>
              </a:r>
            </a:p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Exec</a:t>
              </a:r>
            </a:p>
          </p:txBody>
        </p:sp>
      </p:grpSp>
      <p:grpSp>
        <p:nvGrpSpPr>
          <p:cNvPr id="618" name="Group 618"/>
          <p:cNvGrpSpPr/>
          <p:nvPr/>
        </p:nvGrpSpPr>
        <p:grpSpPr>
          <a:xfrm>
            <a:off x="7975600" y="10045700"/>
            <a:ext cx="1968500" cy="1841500"/>
            <a:chOff x="0" y="0"/>
            <a:chExt cx="1968500" cy="1841500"/>
          </a:xfrm>
        </p:grpSpPr>
        <p:grpSp>
          <p:nvGrpSpPr>
            <p:cNvPr id="616" name="Group 616"/>
            <p:cNvGrpSpPr/>
            <p:nvPr/>
          </p:nvGrpSpPr>
          <p:grpSpPr>
            <a:xfrm>
              <a:off x="0" y="0"/>
              <a:ext cx="1968500" cy="1841500"/>
              <a:chOff x="0" y="0"/>
              <a:chExt cx="1968500" cy="1841500"/>
            </a:xfrm>
          </p:grpSpPr>
          <p:sp>
            <p:nvSpPr>
              <p:cNvPr id="611" name="Shape 611"/>
              <p:cNvSpPr/>
              <p:nvPr/>
            </p:nvSpPr>
            <p:spPr>
              <a:xfrm>
                <a:off x="0" y="0"/>
                <a:ext cx="1968500" cy="1841500"/>
              </a:xfrm>
              <a:prstGeom prst="rect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grpSp>
            <p:nvGrpSpPr>
              <p:cNvPr id="614" name="Group 614"/>
              <p:cNvGrpSpPr/>
              <p:nvPr/>
            </p:nvGrpSpPr>
            <p:grpSpPr>
              <a:xfrm>
                <a:off x="176645" y="1193800"/>
                <a:ext cx="1652155" cy="520700"/>
                <a:chOff x="0" y="0"/>
                <a:chExt cx="1652154" cy="520700"/>
              </a:xfrm>
            </p:grpSpPr>
            <p:sp>
              <p:nvSpPr>
                <p:cNvPr id="612" name="Shape 612"/>
                <p:cNvSpPr/>
                <p:nvPr/>
              </p:nvSpPr>
              <p:spPr>
                <a:xfrm>
                  <a:off x="0" y="0"/>
                  <a:ext cx="1627910" cy="520700"/>
                </a:xfrm>
                <a:prstGeom prst="rect">
                  <a:avLst/>
                </a:prstGeom>
                <a:solidFill>
                  <a:srgbClr val="EBEBEB"/>
                </a:solidFill>
                <a:ln w="12700" cap="flat">
                  <a:noFill/>
                  <a:miter lim="400000"/>
                </a:ln>
                <a:effectLst>
                  <a:outerShdw blurRad="63500" dist="38100" dir="2700000" rotWithShape="0">
                    <a:srgbClr val="323232">
                      <a:alpha val="4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613" name="Shape 613"/>
                <p:cNvSpPr/>
                <p:nvPr/>
              </p:nvSpPr>
              <p:spPr>
                <a:xfrm>
                  <a:off x="1154" y="91853"/>
                  <a:ext cx="1651001" cy="3429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t">
                  <a:noAutofit/>
                </a:bodyPr>
                <a:lstStyle>
                  <a:lvl1pPr>
                    <a:defRPr sz="1700" b="1"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Cache</a:t>
                  </a:r>
                </a:p>
              </p:txBody>
            </p:sp>
          </p:grpSp>
          <p:sp>
            <p:nvSpPr>
              <p:cNvPr id="615" name="Shape 615"/>
              <p:cNvSpPr/>
              <p:nvPr/>
            </p:nvSpPr>
            <p:spPr>
              <a:xfrm>
                <a:off x="139700" y="101600"/>
                <a:ext cx="1689100" cy="927100"/>
              </a:xfrm>
              <a:prstGeom prst="rect">
                <a:avLst/>
              </a:prstGeom>
              <a:solidFill>
                <a:srgbClr val="FFAA00"/>
              </a:solidFill>
              <a:ln w="12700" cap="flat">
                <a:noFill/>
                <a:miter lim="400000"/>
              </a:ln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617" name="Shape 617"/>
            <p:cNvSpPr/>
            <p:nvPr/>
          </p:nvSpPr>
          <p:spPr>
            <a:xfrm>
              <a:off x="165100" y="292100"/>
              <a:ext cx="1651000" cy="685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SIMD</a:t>
              </a:r>
            </a:p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Exec</a:t>
              </a:r>
            </a:p>
          </p:txBody>
        </p:sp>
      </p:grpSp>
      <p:sp>
        <p:nvSpPr>
          <p:cNvPr id="619" name="Shape 619"/>
          <p:cNvSpPr/>
          <p:nvPr/>
        </p:nvSpPr>
        <p:spPr>
          <a:xfrm>
            <a:off x="10566400" y="3810000"/>
            <a:ext cx="1689100" cy="927100"/>
          </a:xfrm>
          <a:prstGeom prst="rect">
            <a:avLst/>
          </a:prstGeom>
          <a:solidFill>
            <a:srgbClr val="3A88FE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20" name="Shape 620"/>
          <p:cNvSpPr/>
          <p:nvPr/>
        </p:nvSpPr>
        <p:spPr>
          <a:xfrm>
            <a:off x="10566400" y="5003800"/>
            <a:ext cx="1689100" cy="927100"/>
          </a:xfrm>
          <a:prstGeom prst="rect">
            <a:avLst/>
          </a:prstGeom>
          <a:solidFill>
            <a:srgbClr val="3A88FE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21" name="Shape 621"/>
          <p:cNvSpPr/>
          <p:nvPr/>
        </p:nvSpPr>
        <p:spPr>
          <a:xfrm>
            <a:off x="12560300" y="5003800"/>
            <a:ext cx="1689100" cy="927100"/>
          </a:xfrm>
          <a:prstGeom prst="rect">
            <a:avLst/>
          </a:prstGeom>
          <a:solidFill>
            <a:srgbClr val="3A88FE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22" name="Shape 622"/>
          <p:cNvSpPr/>
          <p:nvPr/>
        </p:nvSpPr>
        <p:spPr>
          <a:xfrm>
            <a:off x="12560300" y="3810000"/>
            <a:ext cx="1689100" cy="927100"/>
          </a:xfrm>
          <a:prstGeom prst="rect">
            <a:avLst/>
          </a:prstGeom>
          <a:solidFill>
            <a:srgbClr val="3A88FE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23" name="Shape 623"/>
          <p:cNvSpPr/>
          <p:nvPr/>
        </p:nvSpPr>
        <p:spPr>
          <a:xfrm>
            <a:off x="10541000" y="9702800"/>
            <a:ext cx="1041400" cy="685800"/>
          </a:xfrm>
          <a:prstGeom prst="rect">
            <a:avLst/>
          </a:prstGeom>
          <a:solidFill>
            <a:srgbClr val="96D35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24" name="Shape 624"/>
          <p:cNvSpPr/>
          <p:nvPr/>
        </p:nvSpPr>
        <p:spPr>
          <a:xfrm>
            <a:off x="11849100" y="9702800"/>
            <a:ext cx="1041400" cy="685800"/>
          </a:xfrm>
          <a:prstGeom prst="rect">
            <a:avLst/>
          </a:prstGeom>
          <a:solidFill>
            <a:srgbClr val="96D35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25" name="Shape 625"/>
          <p:cNvSpPr/>
          <p:nvPr/>
        </p:nvSpPr>
        <p:spPr>
          <a:xfrm>
            <a:off x="13157200" y="9702800"/>
            <a:ext cx="1041400" cy="685800"/>
          </a:xfrm>
          <a:prstGeom prst="rect">
            <a:avLst/>
          </a:prstGeom>
          <a:solidFill>
            <a:srgbClr val="96D35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26" name="Shape 626"/>
          <p:cNvSpPr/>
          <p:nvPr/>
        </p:nvSpPr>
        <p:spPr>
          <a:xfrm>
            <a:off x="10541000" y="10655300"/>
            <a:ext cx="1041400" cy="685800"/>
          </a:xfrm>
          <a:prstGeom prst="rect">
            <a:avLst/>
          </a:prstGeom>
          <a:solidFill>
            <a:srgbClr val="96D35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27" name="Shape 627"/>
          <p:cNvSpPr/>
          <p:nvPr/>
        </p:nvSpPr>
        <p:spPr>
          <a:xfrm>
            <a:off x="11849100" y="10655300"/>
            <a:ext cx="1041400" cy="685800"/>
          </a:xfrm>
          <a:prstGeom prst="rect">
            <a:avLst/>
          </a:prstGeom>
          <a:solidFill>
            <a:srgbClr val="96D35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28" name="Shape 628"/>
          <p:cNvSpPr/>
          <p:nvPr/>
        </p:nvSpPr>
        <p:spPr>
          <a:xfrm>
            <a:off x="13157200" y="10655300"/>
            <a:ext cx="1041400" cy="685800"/>
          </a:xfrm>
          <a:prstGeom prst="rect">
            <a:avLst/>
          </a:prstGeom>
          <a:solidFill>
            <a:srgbClr val="96D35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29" name="Shape 629"/>
          <p:cNvSpPr/>
          <p:nvPr/>
        </p:nvSpPr>
        <p:spPr>
          <a:xfrm>
            <a:off x="10795000" y="4102100"/>
            <a:ext cx="1320800" cy="520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Texture</a:t>
            </a:r>
          </a:p>
        </p:txBody>
      </p:sp>
      <p:sp>
        <p:nvSpPr>
          <p:cNvPr id="630" name="Shape 630"/>
          <p:cNvSpPr/>
          <p:nvPr/>
        </p:nvSpPr>
        <p:spPr>
          <a:xfrm>
            <a:off x="12725400" y="4102100"/>
            <a:ext cx="1295400" cy="520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Texture</a:t>
            </a:r>
          </a:p>
        </p:txBody>
      </p:sp>
      <p:sp>
        <p:nvSpPr>
          <p:cNvPr id="631" name="Shape 631"/>
          <p:cNvSpPr/>
          <p:nvPr/>
        </p:nvSpPr>
        <p:spPr>
          <a:xfrm>
            <a:off x="10769600" y="5295900"/>
            <a:ext cx="1282700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Texture</a:t>
            </a:r>
          </a:p>
        </p:txBody>
      </p:sp>
      <p:sp>
        <p:nvSpPr>
          <p:cNvPr id="632" name="Shape 632"/>
          <p:cNvSpPr/>
          <p:nvPr/>
        </p:nvSpPr>
        <p:spPr>
          <a:xfrm>
            <a:off x="12712700" y="5295900"/>
            <a:ext cx="1308100" cy="44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Texture</a:t>
            </a:r>
          </a:p>
        </p:txBody>
      </p:sp>
      <p:grpSp>
        <p:nvGrpSpPr>
          <p:cNvPr id="641" name="Group 641"/>
          <p:cNvGrpSpPr/>
          <p:nvPr/>
        </p:nvGrpSpPr>
        <p:grpSpPr>
          <a:xfrm>
            <a:off x="10553700" y="7632700"/>
            <a:ext cx="3683000" cy="1841500"/>
            <a:chOff x="0" y="0"/>
            <a:chExt cx="3683000" cy="1841500"/>
          </a:xfrm>
        </p:grpSpPr>
        <p:sp>
          <p:nvSpPr>
            <p:cNvPr id="633" name="Shape 633"/>
            <p:cNvSpPr/>
            <p:nvPr/>
          </p:nvSpPr>
          <p:spPr>
            <a:xfrm>
              <a:off x="0" y="0"/>
              <a:ext cx="1689100" cy="804967"/>
            </a:xfrm>
            <a:prstGeom prst="rect">
              <a:avLst/>
            </a:prstGeom>
            <a:solidFill>
              <a:srgbClr val="A8C6FE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34" name="Shape 634"/>
            <p:cNvSpPr/>
            <p:nvPr/>
          </p:nvSpPr>
          <p:spPr>
            <a:xfrm>
              <a:off x="0" y="1036533"/>
              <a:ext cx="1689100" cy="804967"/>
            </a:xfrm>
            <a:prstGeom prst="rect">
              <a:avLst/>
            </a:prstGeom>
            <a:solidFill>
              <a:srgbClr val="A8C6FE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35" name="Shape 635"/>
            <p:cNvSpPr/>
            <p:nvPr/>
          </p:nvSpPr>
          <p:spPr>
            <a:xfrm>
              <a:off x="1993900" y="1036533"/>
              <a:ext cx="1689100" cy="804967"/>
            </a:xfrm>
            <a:prstGeom prst="rect">
              <a:avLst/>
            </a:prstGeom>
            <a:solidFill>
              <a:srgbClr val="A8C6FE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36" name="Shape 636"/>
            <p:cNvSpPr/>
            <p:nvPr/>
          </p:nvSpPr>
          <p:spPr>
            <a:xfrm>
              <a:off x="1993900" y="0"/>
              <a:ext cx="1689100" cy="804967"/>
            </a:xfrm>
            <a:prstGeom prst="rect">
              <a:avLst/>
            </a:prstGeom>
            <a:solidFill>
              <a:srgbClr val="A8C6FE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37" name="Shape 637"/>
            <p:cNvSpPr/>
            <p:nvPr/>
          </p:nvSpPr>
          <p:spPr>
            <a:xfrm>
              <a:off x="254000" y="132323"/>
              <a:ext cx="1168400" cy="5954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Clip/Cull</a:t>
              </a:r>
            </a:p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Rasterize</a:t>
              </a:r>
            </a:p>
          </p:txBody>
        </p:sp>
        <p:sp>
          <p:nvSpPr>
            <p:cNvPr id="638" name="Shape 638"/>
            <p:cNvSpPr/>
            <p:nvPr/>
          </p:nvSpPr>
          <p:spPr>
            <a:xfrm>
              <a:off x="2235200" y="121296"/>
              <a:ext cx="1168400" cy="5954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Clip/Cull</a:t>
              </a:r>
            </a:p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Rasterize</a:t>
              </a:r>
            </a:p>
          </p:txBody>
        </p:sp>
        <p:sp>
          <p:nvSpPr>
            <p:cNvPr id="639" name="Shape 639"/>
            <p:cNvSpPr/>
            <p:nvPr/>
          </p:nvSpPr>
          <p:spPr>
            <a:xfrm>
              <a:off x="241300" y="1168856"/>
              <a:ext cx="1168400" cy="5954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Clip/Cull</a:t>
              </a:r>
            </a:p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Rasterize</a:t>
              </a:r>
            </a:p>
          </p:txBody>
        </p:sp>
        <p:sp>
          <p:nvSpPr>
            <p:cNvPr id="640" name="Shape 640"/>
            <p:cNvSpPr/>
            <p:nvPr/>
          </p:nvSpPr>
          <p:spPr>
            <a:xfrm>
              <a:off x="2235200" y="1157829"/>
              <a:ext cx="1168400" cy="5954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Clip/Cull</a:t>
              </a:r>
            </a:p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Rasterize</a:t>
              </a:r>
            </a:p>
          </p:txBody>
        </p:sp>
      </p:grpSp>
      <p:grpSp>
        <p:nvGrpSpPr>
          <p:cNvPr id="654" name="Group 654"/>
          <p:cNvGrpSpPr/>
          <p:nvPr/>
        </p:nvGrpSpPr>
        <p:grpSpPr>
          <a:xfrm>
            <a:off x="10553700" y="6273800"/>
            <a:ext cx="3670300" cy="1054100"/>
            <a:chOff x="0" y="0"/>
            <a:chExt cx="3670300" cy="1054100"/>
          </a:xfrm>
        </p:grpSpPr>
        <p:grpSp>
          <p:nvGrpSpPr>
            <p:cNvPr id="644" name="Group 644"/>
            <p:cNvGrpSpPr/>
            <p:nvPr/>
          </p:nvGrpSpPr>
          <p:grpSpPr>
            <a:xfrm>
              <a:off x="0" y="0"/>
              <a:ext cx="1689100" cy="457200"/>
              <a:chOff x="0" y="0"/>
              <a:chExt cx="1689100" cy="457200"/>
            </a:xfrm>
          </p:grpSpPr>
          <p:sp>
            <p:nvSpPr>
              <p:cNvPr id="642" name="Shape 642"/>
              <p:cNvSpPr/>
              <p:nvPr/>
            </p:nvSpPr>
            <p:spPr>
              <a:xfrm>
                <a:off x="0" y="0"/>
                <a:ext cx="1689100" cy="457200"/>
              </a:xfrm>
              <a:prstGeom prst="rect">
                <a:avLst/>
              </a:prstGeom>
              <a:solidFill>
                <a:srgbClr val="E0EDD4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43" name="Shape 643"/>
              <p:cNvSpPr/>
              <p:nvPr/>
            </p:nvSpPr>
            <p:spPr>
              <a:xfrm>
                <a:off x="241300" y="50800"/>
                <a:ext cx="1168400" cy="3683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>
                <a:lvl1pPr>
                  <a:defRPr sz="1700" b="1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Tessellate</a:t>
                </a:r>
              </a:p>
            </p:txBody>
          </p:sp>
        </p:grpSp>
        <p:grpSp>
          <p:nvGrpSpPr>
            <p:cNvPr id="647" name="Group 647"/>
            <p:cNvGrpSpPr/>
            <p:nvPr/>
          </p:nvGrpSpPr>
          <p:grpSpPr>
            <a:xfrm>
              <a:off x="1981200" y="0"/>
              <a:ext cx="1689100" cy="457200"/>
              <a:chOff x="0" y="0"/>
              <a:chExt cx="1689100" cy="457200"/>
            </a:xfrm>
          </p:grpSpPr>
          <p:sp>
            <p:nvSpPr>
              <p:cNvPr id="645" name="Shape 645"/>
              <p:cNvSpPr/>
              <p:nvPr/>
            </p:nvSpPr>
            <p:spPr>
              <a:xfrm>
                <a:off x="0" y="0"/>
                <a:ext cx="1689100" cy="457200"/>
              </a:xfrm>
              <a:prstGeom prst="rect">
                <a:avLst/>
              </a:prstGeom>
              <a:solidFill>
                <a:srgbClr val="E0EDD4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46" name="Shape 646"/>
              <p:cNvSpPr/>
              <p:nvPr/>
            </p:nvSpPr>
            <p:spPr>
              <a:xfrm>
                <a:off x="241300" y="50800"/>
                <a:ext cx="1168400" cy="3683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>
                <a:lvl1pPr>
                  <a:defRPr sz="1700" b="1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Tessellate</a:t>
                </a:r>
              </a:p>
            </p:txBody>
          </p:sp>
        </p:grpSp>
        <p:grpSp>
          <p:nvGrpSpPr>
            <p:cNvPr id="650" name="Group 650"/>
            <p:cNvGrpSpPr/>
            <p:nvPr/>
          </p:nvGrpSpPr>
          <p:grpSpPr>
            <a:xfrm>
              <a:off x="0" y="596900"/>
              <a:ext cx="1689100" cy="457200"/>
              <a:chOff x="0" y="0"/>
              <a:chExt cx="1689100" cy="457200"/>
            </a:xfrm>
          </p:grpSpPr>
          <p:sp>
            <p:nvSpPr>
              <p:cNvPr id="648" name="Shape 648"/>
              <p:cNvSpPr/>
              <p:nvPr/>
            </p:nvSpPr>
            <p:spPr>
              <a:xfrm>
                <a:off x="0" y="0"/>
                <a:ext cx="1689100" cy="457200"/>
              </a:xfrm>
              <a:prstGeom prst="rect">
                <a:avLst/>
              </a:prstGeom>
              <a:solidFill>
                <a:srgbClr val="E0EDD4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49" name="Shape 649"/>
              <p:cNvSpPr/>
              <p:nvPr/>
            </p:nvSpPr>
            <p:spPr>
              <a:xfrm>
                <a:off x="241300" y="50800"/>
                <a:ext cx="1168400" cy="3683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>
                <a:lvl1pPr>
                  <a:defRPr sz="1700" b="1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Tessellate</a:t>
                </a:r>
              </a:p>
            </p:txBody>
          </p:sp>
        </p:grpSp>
        <p:grpSp>
          <p:nvGrpSpPr>
            <p:cNvPr id="653" name="Group 653"/>
            <p:cNvGrpSpPr/>
            <p:nvPr/>
          </p:nvGrpSpPr>
          <p:grpSpPr>
            <a:xfrm>
              <a:off x="1981200" y="596900"/>
              <a:ext cx="1689100" cy="457200"/>
              <a:chOff x="0" y="0"/>
              <a:chExt cx="1689100" cy="457200"/>
            </a:xfrm>
          </p:grpSpPr>
          <p:sp>
            <p:nvSpPr>
              <p:cNvPr id="651" name="Shape 651"/>
              <p:cNvSpPr/>
              <p:nvPr/>
            </p:nvSpPr>
            <p:spPr>
              <a:xfrm>
                <a:off x="0" y="0"/>
                <a:ext cx="1689100" cy="457200"/>
              </a:xfrm>
              <a:prstGeom prst="rect">
                <a:avLst/>
              </a:prstGeom>
              <a:solidFill>
                <a:srgbClr val="E0EDD4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52" name="Shape 652"/>
              <p:cNvSpPr/>
              <p:nvPr/>
            </p:nvSpPr>
            <p:spPr>
              <a:xfrm>
                <a:off x="241300" y="50800"/>
                <a:ext cx="1168400" cy="3683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>
                <a:lvl1pPr>
                  <a:defRPr sz="1700" b="1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Tessellate</a:t>
                </a:r>
              </a:p>
            </p:txBody>
          </p:sp>
        </p:grpSp>
      </p:grpSp>
      <p:sp>
        <p:nvSpPr>
          <p:cNvPr id="655" name="Shape 655"/>
          <p:cNvSpPr/>
          <p:nvPr/>
        </p:nvSpPr>
        <p:spPr>
          <a:xfrm>
            <a:off x="10477500" y="9753600"/>
            <a:ext cx="1168400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defRPr sz="1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Zbuffer /</a:t>
            </a:r>
          </a:p>
          <a:p>
            <a:pPr>
              <a:defRPr sz="1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Blend</a:t>
            </a:r>
          </a:p>
        </p:txBody>
      </p:sp>
      <p:sp>
        <p:nvSpPr>
          <p:cNvPr id="656" name="Shape 656"/>
          <p:cNvSpPr/>
          <p:nvPr/>
        </p:nvSpPr>
        <p:spPr>
          <a:xfrm>
            <a:off x="10477500" y="10693400"/>
            <a:ext cx="1168400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defRPr sz="1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Zbuffer /</a:t>
            </a:r>
          </a:p>
          <a:p>
            <a:pPr>
              <a:defRPr sz="1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Blend</a:t>
            </a:r>
          </a:p>
        </p:txBody>
      </p:sp>
      <p:sp>
        <p:nvSpPr>
          <p:cNvPr id="657" name="Shape 657"/>
          <p:cNvSpPr/>
          <p:nvPr/>
        </p:nvSpPr>
        <p:spPr>
          <a:xfrm>
            <a:off x="11785600" y="9766300"/>
            <a:ext cx="1168400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defRPr sz="1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Zbuffer /</a:t>
            </a:r>
          </a:p>
          <a:p>
            <a:pPr>
              <a:defRPr sz="1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Blend</a:t>
            </a:r>
          </a:p>
        </p:txBody>
      </p:sp>
      <p:sp>
        <p:nvSpPr>
          <p:cNvPr id="658" name="Shape 658"/>
          <p:cNvSpPr/>
          <p:nvPr/>
        </p:nvSpPr>
        <p:spPr>
          <a:xfrm>
            <a:off x="11785600" y="10706100"/>
            <a:ext cx="1168400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defRPr sz="1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Zbuffer /</a:t>
            </a:r>
          </a:p>
          <a:p>
            <a:pPr>
              <a:defRPr sz="1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Blend</a:t>
            </a:r>
          </a:p>
        </p:txBody>
      </p:sp>
      <p:sp>
        <p:nvSpPr>
          <p:cNvPr id="659" name="Shape 659"/>
          <p:cNvSpPr/>
          <p:nvPr/>
        </p:nvSpPr>
        <p:spPr>
          <a:xfrm>
            <a:off x="13093700" y="9766300"/>
            <a:ext cx="1168400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defRPr sz="1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Zbuffer /</a:t>
            </a:r>
          </a:p>
          <a:p>
            <a:pPr>
              <a:defRPr sz="1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Blend</a:t>
            </a:r>
          </a:p>
        </p:txBody>
      </p:sp>
      <p:sp>
        <p:nvSpPr>
          <p:cNvPr id="660" name="Shape 660"/>
          <p:cNvSpPr/>
          <p:nvPr/>
        </p:nvSpPr>
        <p:spPr>
          <a:xfrm>
            <a:off x="13093700" y="10706100"/>
            <a:ext cx="1168400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defRPr sz="1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Zbuffer /</a:t>
            </a:r>
          </a:p>
          <a:p>
            <a:pPr>
              <a:defRPr sz="1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Blend</a:t>
            </a:r>
          </a:p>
        </p:txBody>
      </p:sp>
      <p:grpSp>
        <p:nvGrpSpPr>
          <p:cNvPr id="663" name="Group 663"/>
          <p:cNvGrpSpPr/>
          <p:nvPr/>
        </p:nvGrpSpPr>
        <p:grpSpPr>
          <a:xfrm>
            <a:off x="10554854" y="11582400"/>
            <a:ext cx="3721101" cy="520700"/>
            <a:chOff x="0" y="0"/>
            <a:chExt cx="3721099" cy="520700"/>
          </a:xfrm>
        </p:grpSpPr>
        <p:sp>
          <p:nvSpPr>
            <p:cNvPr id="661" name="Shape 661"/>
            <p:cNvSpPr/>
            <p:nvPr/>
          </p:nvSpPr>
          <p:spPr>
            <a:xfrm>
              <a:off x="0" y="0"/>
              <a:ext cx="3666493" cy="520700"/>
            </a:xfrm>
            <a:prstGeom prst="rect">
              <a:avLst/>
            </a:prstGeom>
            <a:solidFill>
              <a:srgbClr val="EBEBEB"/>
            </a:solidFill>
            <a:ln w="12700" cap="flat">
              <a:noFill/>
              <a:miter lim="400000"/>
            </a:ln>
            <a:effectLst>
              <a:outerShdw blurRad="63500" dist="38100" dir="2700000" rotWithShape="0">
                <a:srgbClr val="323232">
                  <a:alpha val="4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62" name="Shape 662"/>
            <p:cNvSpPr/>
            <p:nvPr/>
          </p:nvSpPr>
          <p:spPr>
            <a:xfrm>
              <a:off x="2600" y="91853"/>
              <a:ext cx="3718500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Scheduler / Work Distributor</a:t>
              </a:r>
            </a:p>
          </p:txBody>
        </p:sp>
      </p:grpSp>
      <p:sp>
        <p:nvSpPr>
          <p:cNvPr id="664" name="Shape 664"/>
          <p:cNvSpPr/>
          <p:nvPr/>
        </p:nvSpPr>
        <p:spPr>
          <a:xfrm>
            <a:off x="914400" y="1892300"/>
            <a:ext cx="9207500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2400" dirty="0"/>
              <a:t>Compute resources your CUDA programs used in assignment 2</a:t>
            </a:r>
          </a:p>
        </p:txBody>
      </p:sp>
      <p:sp>
        <p:nvSpPr>
          <p:cNvPr id="665" name="Shape 665"/>
          <p:cNvSpPr/>
          <p:nvPr/>
        </p:nvSpPr>
        <p:spPr>
          <a:xfrm>
            <a:off x="1130300" y="3086100"/>
            <a:ext cx="8779413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 len="sm"/>
            <a:tailEnd type="triangle" len="sm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66" name="Shape 666"/>
          <p:cNvSpPr/>
          <p:nvPr/>
        </p:nvSpPr>
        <p:spPr>
          <a:xfrm>
            <a:off x="5524499" y="2476500"/>
            <a:ext cx="1" cy="616439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67" name="Shape 667"/>
          <p:cNvSpPr/>
          <p:nvPr/>
        </p:nvSpPr>
        <p:spPr>
          <a:xfrm>
            <a:off x="10515600" y="3111500"/>
            <a:ext cx="3807098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 len="sm"/>
            <a:tailEnd type="triangle" len="sm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68" name="Shape 668"/>
          <p:cNvSpPr/>
          <p:nvPr/>
        </p:nvSpPr>
        <p:spPr>
          <a:xfrm>
            <a:off x="12420599" y="2476500"/>
            <a:ext cx="1" cy="616439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69" name="Shape 669"/>
          <p:cNvSpPr/>
          <p:nvPr/>
        </p:nvSpPr>
        <p:spPr>
          <a:xfrm>
            <a:off x="10350500" y="1485900"/>
            <a:ext cx="4127500" cy="102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lnSpc>
                <a:spcPct val="90000"/>
              </a:lnSpc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2400"/>
              <a:t>Graphics-specific, fixed-function compute resources</a:t>
            </a:r>
          </a:p>
        </p:txBody>
      </p:sp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Screen Shot 2012-04-10 at 10.14.03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684" y="7959335"/>
            <a:ext cx="7767136" cy="5578676"/>
          </a:xfrm>
          <a:prstGeom prst="rect">
            <a:avLst/>
          </a:prstGeom>
          <a:ln w="12700">
            <a:miter lim="400000"/>
          </a:ln>
        </p:spPr>
      </p:pic>
      <p:sp>
        <p:nvSpPr>
          <p:cNvPr id="672" name="Shape 672"/>
          <p:cNvSpPr/>
          <p:nvPr/>
        </p:nvSpPr>
        <p:spPr>
          <a:xfrm>
            <a:off x="431800" y="1866900"/>
            <a:ext cx="7632700" cy="143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/>
              <a:t>Rasterization:</a:t>
            </a:r>
          </a:p>
          <a:p>
            <a:pPr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/>
              <a:t>Determining what pixels a triangle overlaps </a:t>
            </a:r>
          </a:p>
        </p:txBody>
      </p:sp>
      <p:sp>
        <p:nvSpPr>
          <p:cNvPr id="673" name="Shape 673"/>
          <p:cNvSpPr/>
          <p:nvPr/>
        </p:nvSpPr>
        <p:spPr>
          <a:xfrm>
            <a:off x="631170" y="317500"/>
            <a:ext cx="17018001" cy="120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defRPr sz="6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4800" dirty="0"/>
              <a:t>Example graphics tasks performed in fixed-function HW</a:t>
            </a:r>
          </a:p>
        </p:txBody>
      </p:sp>
      <p:pic>
        <p:nvPicPr>
          <p:cNvPr id="674" name="Screen Shot 2012-04-10 at 10.08.46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607" y="2984500"/>
            <a:ext cx="5804535" cy="5461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75" name="Screen Shot 2011-09-27 at 1.50.56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4376" y="3060320"/>
            <a:ext cx="6119447" cy="5309360"/>
          </a:xfrm>
          <a:prstGeom prst="rect">
            <a:avLst/>
          </a:prstGeom>
          <a:ln w="12700">
            <a:miter lim="400000"/>
          </a:ln>
        </p:spPr>
      </p:pic>
      <p:sp>
        <p:nvSpPr>
          <p:cNvPr id="676" name="Shape 676"/>
          <p:cNvSpPr/>
          <p:nvPr/>
        </p:nvSpPr>
        <p:spPr>
          <a:xfrm>
            <a:off x="9347200" y="1854200"/>
            <a:ext cx="8813800" cy="163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 dirty="0"/>
              <a:t>Texture mapping:</a:t>
            </a:r>
          </a:p>
          <a:p>
            <a:pPr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 dirty="0"/>
              <a:t>Warping/filtering images to apply detail to surfaces </a:t>
            </a:r>
          </a:p>
        </p:txBody>
      </p:sp>
      <p:sp>
        <p:nvSpPr>
          <p:cNvPr id="677" name="Shape 677"/>
          <p:cNvSpPr/>
          <p:nvPr/>
        </p:nvSpPr>
        <p:spPr>
          <a:xfrm>
            <a:off x="11950889" y="10172510"/>
            <a:ext cx="5232401" cy="181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/>
              <a:t>Geometric tessellation:</a:t>
            </a:r>
          </a:p>
          <a:p>
            <a:pPr algn="l"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/>
              <a:t>computing fine-scale geometry from coarse geometry</a:t>
            </a:r>
          </a:p>
        </p:txBody>
      </p:sp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Shape 67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FPGAs (Field Programmable Gate Arrays)</a:t>
            </a:r>
          </a:p>
        </p:txBody>
      </p:sp>
      <p:sp>
        <p:nvSpPr>
          <p:cNvPr id="680" name="Shape 680"/>
          <p:cNvSpPr>
            <a:spLocks noGrp="1"/>
          </p:cNvSpPr>
          <p:nvPr>
            <p:ph type="body" idx="1"/>
          </p:nvPr>
        </p:nvSpPr>
        <p:spPr>
          <a:xfrm>
            <a:off x="863600" y="1917700"/>
            <a:ext cx="13090688" cy="2137501"/>
          </a:xfrm>
          <a:prstGeom prst="rect">
            <a:avLst/>
          </a:prstGeom>
        </p:spPr>
        <p:txBody>
          <a:bodyPr/>
          <a:lstStyle/>
          <a:p>
            <a:pPr marL="609600" indent="-609600">
              <a:spcBef>
                <a:spcPts val="600"/>
              </a:spcBef>
              <a:defRPr sz="4200"/>
            </a:pPr>
            <a:r>
              <a:rPr sz="3200" dirty="0"/>
              <a:t>Middle ground between an ASIC and a processor</a:t>
            </a:r>
          </a:p>
          <a:p>
            <a:pPr marL="609600" indent="-609600">
              <a:spcBef>
                <a:spcPts val="600"/>
              </a:spcBef>
              <a:defRPr sz="4200"/>
            </a:pPr>
            <a:r>
              <a:rPr sz="3200" dirty="0"/>
              <a:t>FPGA chip provides array of logic blocks, connected by interconnect</a:t>
            </a:r>
          </a:p>
          <a:p>
            <a:pPr marL="609600" indent="-609600">
              <a:spcBef>
                <a:spcPts val="600"/>
              </a:spcBef>
              <a:defRPr sz="4200"/>
            </a:pPr>
            <a:r>
              <a:rPr sz="3200" dirty="0"/>
              <a:t>Programmer-defined logic implemented directly by FGPA</a:t>
            </a:r>
          </a:p>
        </p:txBody>
      </p:sp>
      <p:pic>
        <p:nvPicPr>
          <p:cNvPr id="681" name="pasted-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831" y="4461600"/>
            <a:ext cx="13751104" cy="7116110"/>
          </a:xfrm>
          <a:prstGeom prst="rect">
            <a:avLst/>
          </a:prstGeom>
          <a:ln w="12700">
            <a:miter lim="400000"/>
          </a:ln>
        </p:spPr>
      </p:pic>
      <p:sp>
        <p:nvSpPr>
          <p:cNvPr id="682" name="Shape 682"/>
          <p:cNvSpPr/>
          <p:nvPr/>
        </p:nvSpPr>
        <p:spPr>
          <a:xfrm>
            <a:off x="5346869" y="12525968"/>
            <a:ext cx="5469028" cy="55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400"/>
              </a:spcBef>
              <a:defRPr sz="3600" b="1">
                <a:solidFill>
                  <a:schemeClr val="accent5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Programmable lookup table (LUT)</a:t>
            </a:r>
          </a:p>
        </p:txBody>
      </p:sp>
      <p:sp>
        <p:nvSpPr>
          <p:cNvPr id="683" name="Shape 683"/>
          <p:cNvSpPr/>
          <p:nvPr/>
        </p:nvSpPr>
        <p:spPr>
          <a:xfrm>
            <a:off x="13407652" y="11852681"/>
            <a:ext cx="3217318" cy="55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400"/>
              </a:spcBef>
              <a:defRPr sz="3600" b="1">
                <a:solidFill>
                  <a:schemeClr val="accent5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Flip flop (a register)</a:t>
            </a:r>
          </a:p>
        </p:txBody>
      </p:sp>
      <p:sp>
        <p:nvSpPr>
          <p:cNvPr id="684" name="Shape 684"/>
          <p:cNvSpPr/>
          <p:nvPr/>
        </p:nvSpPr>
        <p:spPr>
          <a:xfrm>
            <a:off x="12651438" y="10358867"/>
            <a:ext cx="661690" cy="17428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 w="50800">
            <a:solidFill>
              <a:schemeClr val="accent5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85" name="Shape 685"/>
          <p:cNvSpPr/>
          <p:nvPr/>
        </p:nvSpPr>
        <p:spPr>
          <a:xfrm flipV="1">
            <a:off x="8060895" y="9727348"/>
            <a:ext cx="1188381" cy="2726142"/>
          </a:xfrm>
          <a:prstGeom prst="line">
            <a:avLst/>
          </a:prstGeom>
          <a:ln w="508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86" name="Shape 686"/>
          <p:cNvSpPr/>
          <p:nvPr/>
        </p:nvSpPr>
        <p:spPr>
          <a:xfrm>
            <a:off x="748631" y="13179596"/>
            <a:ext cx="3559354" cy="462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dirty="0"/>
              <a:t>Image credit: Bai et al. 2014</a:t>
            </a:r>
          </a:p>
        </p:txBody>
      </p:sp>
      <p:pic>
        <p:nvPicPr>
          <p:cNvPr id="687" name="pasted-image.png"/>
          <p:cNvPicPr>
            <a:picLocks noChangeAspect="1"/>
          </p:cNvPicPr>
          <p:nvPr/>
        </p:nvPicPr>
        <p:blipFill>
          <a:blip r:embed="rId3"/>
          <a:srcRect l="54869" t="40150" r="23246" b="39165"/>
          <a:stretch>
            <a:fillRect/>
          </a:stretch>
        </p:blipFill>
        <p:spPr>
          <a:xfrm>
            <a:off x="14167451" y="2592550"/>
            <a:ext cx="3762257" cy="355593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50800" dist="38100" dir="27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Shape 68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Project Catapult</a:t>
            </a:r>
          </a:p>
        </p:txBody>
      </p:sp>
      <p:sp>
        <p:nvSpPr>
          <p:cNvPr id="690" name="Shape 690"/>
          <p:cNvSpPr>
            <a:spLocks noGrp="1"/>
          </p:cNvSpPr>
          <p:nvPr>
            <p:ph type="body" idx="1"/>
          </p:nvPr>
        </p:nvSpPr>
        <p:spPr>
          <a:xfrm>
            <a:off x="838200" y="1685591"/>
            <a:ext cx="10388556" cy="3418949"/>
          </a:xfrm>
          <a:prstGeom prst="rect">
            <a:avLst/>
          </a:prstGeom>
        </p:spPr>
        <p:txBody>
          <a:bodyPr/>
          <a:lstStyle/>
          <a:p>
            <a:pPr marL="800099" indent="-800099">
              <a:spcBef>
                <a:spcPts val="3200"/>
              </a:spcBef>
              <a:defRPr sz="4600"/>
            </a:pPr>
            <a:r>
              <a:rPr sz="3600" dirty="0"/>
              <a:t>Microsoft Research investigation of use of FPGAs to accelerate datacenter workloads</a:t>
            </a:r>
          </a:p>
          <a:p>
            <a:pPr marL="800099" indent="-800099">
              <a:defRPr sz="4600"/>
            </a:pPr>
            <a:r>
              <a:rPr sz="3600" dirty="0"/>
              <a:t>Demonstrated offload of part of Bing Search’s document ranking logic</a:t>
            </a:r>
            <a:endParaRPr lang="en-US" sz="3600" dirty="0"/>
          </a:p>
          <a:p>
            <a:pPr marL="800099" indent="-800099">
              <a:defRPr sz="4600"/>
            </a:pPr>
            <a:r>
              <a:rPr lang="en-US" sz="3600" dirty="0"/>
              <a:t>Now widely used to accelerate DNNs across Microsoft services</a:t>
            </a:r>
            <a:r>
              <a:rPr sz="3600" dirty="0"/>
              <a:t> </a:t>
            </a:r>
          </a:p>
        </p:txBody>
      </p:sp>
      <p:sp>
        <p:nvSpPr>
          <p:cNvPr id="693" name="Shape 693"/>
          <p:cNvSpPr/>
          <p:nvPr/>
        </p:nvSpPr>
        <p:spPr>
          <a:xfrm>
            <a:off x="838200" y="5998881"/>
            <a:ext cx="11032671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400"/>
              </a:spcBef>
              <a:defRPr sz="36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2800" dirty="0"/>
              <a:t>1U server (Dual socket CPU + FPGA connected via </a:t>
            </a:r>
            <a:r>
              <a:rPr sz="2800" dirty="0" err="1"/>
              <a:t>PCIe</a:t>
            </a:r>
            <a:r>
              <a:rPr sz="2800" dirty="0"/>
              <a:t> bus)</a:t>
            </a:r>
          </a:p>
        </p:txBody>
      </p:sp>
      <p:sp>
        <p:nvSpPr>
          <p:cNvPr id="695" name="Shape 695"/>
          <p:cNvSpPr/>
          <p:nvPr/>
        </p:nvSpPr>
        <p:spPr>
          <a:xfrm>
            <a:off x="14480082" y="9740294"/>
            <a:ext cx="2407340" cy="2299989"/>
          </a:xfrm>
          <a:prstGeom prst="rect">
            <a:avLst/>
          </a:prstGeom>
          <a:ln w="127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97" name="Shape 697"/>
          <p:cNvSpPr/>
          <p:nvPr/>
        </p:nvSpPr>
        <p:spPr>
          <a:xfrm>
            <a:off x="12443969" y="219409"/>
            <a:ext cx="4111601" cy="556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400"/>
              </a:spcBef>
              <a:defRPr sz="36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dirty="0"/>
              <a:t>[Putnam et al. ISCA 2014]</a:t>
            </a:r>
          </a:p>
        </p:txBody>
      </p:sp>
      <p:pic>
        <p:nvPicPr>
          <p:cNvPr id="1026" name="Picture 2" descr="https://2eof2j3oc7is20vt9q3g7tlo5xe-wpengine.netdna-ssl.com/wp-content/uploads/2014/09/microsoft-fpga-catapult-server-sled.jpg">
            <a:extLst>
              <a:ext uri="{FF2B5EF4-FFF2-40B4-BE49-F238E27FC236}">
                <a16:creationId xmlns:a16="http://schemas.microsoft.com/office/drawing/2014/main" id="{46909FF3-A1E6-1E4D-8CEC-23C4E3732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132" y="6580521"/>
            <a:ext cx="14392944" cy="66379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" name="Shape 696"/>
          <p:cNvSpPr/>
          <p:nvPr/>
        </p:nvSpPr>
        <p:spPr>
          <a:xfrm>
            <a:off x="16850368" y="4899483"/>
            <a:ext cx="788745" cy="48408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9721" y="0"/>
                </a:lnTo>
              </a:path>
            </a:pathLst>
          </a:custGeom>
          <a:ln w="1016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1028" name="Picture 4" descr="catapultboard">
            <a:extLst>
              <a:ext uri="{FF2B5EF4-FFF2-40B4-BE49-F238E27FC236}">
                <a16:creationId xmlns:a16="http://schemas.microsoft.com/office/drawing/2014/main" id="{BDD04B90-BB81-F440-BE8C-1A23241A5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0871" y="2485549"/>
            <a:ext cx="5257799" cy="3998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4" name="Shape 694"/>
          <p:cNvSpPr/>
          <p:nvPr/>
        </p:nvSpPr>
        <p:spPr>
          <a:xfrm>
            <a:off x="12194460" y="2053541"/>
            <a:ext cx="1931671" cy="55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400"/>
              </a:spcBef>
              <a:defRPr sz="36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dirty="0"/>
              <a:t>FPGA board</a:t>
            </a:r>
          </a:p>
        </p:txBody>
      </p:sp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Shape 699"/>
          <p:cNvSpPr>
            <a:spLocks noGrp="1"/>
          </p:cNvSpPr>
          <p:nvPr>
            <p:ph type="title"/>
          </p:nvPr>
        </p:nvSpPr>
        <p:spPr>
          <a:xfrm>
            <a:off x="838200" y="431800"/>
            <a:ext cx="16761033" cy="1117600"/>
          </a:xfrm>
          <a:prstGeom prst="rect">
            <a:avLst/>
          </a:prstGeom>
        </p:spPr>
        <p:txBody>
          <a:bodyPr/>
          <a:lstStyle/>
          <a:p>
            <a:r>
              <a:t>Summary: choosing the right tool for the job</a:t>
            </a:r>
          </a:p>
        </p:txBody>
      </p:sp>
      <p:sp>
        <p:nvSpPr>
          <p:cNvPr id="700" name="Shape 700"/>
          <p:cNvSpPr/>
          <p:nvPr/>
        </p:nvSpPr>
        <p:spPr>
          <a:xfrm flipV="1">
            <a:off x="907971" y="7378362"/>
            <a:ext cx="16472058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200"/>
          </a:p>
        </p:txBody>
      </p:sp>
      <p:pic>
        <p:nvPicPr>
          <p:cNvPr id="701" name="pasted-image.tiff"/>
          <p:cNvPicPr>
            <a:picLocks noChangeAspect="1"/>
          </p:cNvPicPr>
          <p:nvPr/>
        </p:nvPicPr>
        <p:blipFill>
          <a:blip r:embed="rId2"/>
          <a:srcRect l="2009" t="10660"/>
          <a:stretch>
            <a:fillRect/>
          </a:stretch>
        </p:blipFill>
        <p:spPr>
          <a:xfrm>
            <a:off x="957557" y="5379139"/>
            <a:ext cx="2629673" cy="1600344"/>
          </a:xfrm>
          <a:prstGeom prst="rect">
            <a:avLst/>
          </a:prstGeom>
          <a:ln w="12700"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</p:spPr>
      </p:pic>
      <p:sp>
        <p:nvSpPr>
          <p:cNvPr id="702" name="Shape 702"/>
          <p:cNvSpPr/>
          <p:nvPr/>
        </p:nvSpPr>
        <p:spPr>
          <a:xfrm>
            <a:off x="560646" y="4245589"/>
            <a:ext cx="3372718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2400"/>
              <a:t>Energy-optimized CPU</a:t>
            </a:r>
          </a:p>
        </p:txBody>
      </p:sp>
      <p:sp>
        <p:nvSpPr>
          <p:cNvPr id="703" name="Shape 703"/>
          <p:cNvSpPr/>
          <p:nvPr/>
        </p:nvSpPr>
        <p:spPr>
          <a:xfrm>
            <a:off x="4368359" y="3762989"/>
            <a:ext cx="3191579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400"/>
              <a:t>Throughput-oriented</a:t>
            </a:r>
          </a:p>
          <a:p>
            <a:pPr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400"/>
              <a:t>processor (GPU)</a:t>
            </a:r>
          </a:p>
        </p:txBody>
      </p:sp>
      <p:pic>
        <p:nvPicPr>
          <p:cNvPr id="704" name="Screen Shot 2016-01-09 at 10.44.5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9967" y="5190521"/>
            <a:ext cx="1913764" cy="1977438"/>
          </a:xfrm>
          <a:prstGeom prst="rect">
            <a:avLst/>
          </a:prstGeom>
          <a:ln w="12700">
            <a:miter lim="400000"/>
          </a:ln>
          <a:effectLst>
            <a:outerShdw blurRad="88900" dist="50800" dir="2460000" rotWithShape="0">
              <a:srgbClr val="000000">
                <a:alpha val="25000"/>
              </a:srgbClr>
            </a:outerShdw>
          </a:effectLst>
        </p:spPr>
      </p:pic>
      <p:sp>
        <p:nvSpPr>
          <p:cNvPr id="705" name="Shape 705"/>
          <p:cNvSpPr/>
          <p:nvPr/>
        </p:nvSpPr>
        <p:spPr>
          <a:xfrm>
            <a:off x="4080382" y="7669117"/>
            <a:ext cx="3488134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2800"/>
              <a:t>~10X more efficient</a:t>
            </a:r>
          </a:p>
        </p:txBody>
      </p:sp>
      <p:sp>
        <p:nvSpPr>
          <p:cNvPr id="706" name="Shape 706"/>
          <p:cNvSpPr/>
          <p:nvPr/>
        </p:nvSpPr>
        <p:spPr>
          <a:xfrm>
            <a:off x="372788" y="13018178"/>
            <a:ext cx="4848759" cy="462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Credit Pat Hanrahan for this taxonomy</a:t>
            </a:r>
          </a:p>
        </p:txBody>
      </p:sp>
      <p:sp>
        <p:nvSpPr>
          <p:cNvPr id="707" name="Shape 707"/>
          <p:cNvSpPr/>
          <p:nvPr/>
        </p:nvSpPr>
        <p:spPr>
          <a:xfrm>
            <a:off x="15700955" y="4245589"/>
            <a:ext cx="782265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2400"/>
              <a:t>ASIC</a:t>
            </a:r>
          </a:p>
        </p:txBody>
      </p:sp>
      <p:sp>
        <p:nvSpPr>
          <p:cNvPr id="708" name="Shape 708"/>
          <p:cNvSpPr/>
          <p:nvPr/>
        </p:nvSpPr>
        <p:spPr>
          <a:xfrm>
            <a:off x="15072145" y="7880394"/>
            <a:ext cx="2486258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/>
              <a:t>~100-1000X</a:t>
            </a:r>
          </a:p>
          <a:p>
            <a:pPr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/>
              <a:t>more efficient</a:t>
            </a:r>
          </a:p>
        </p:txBody>
      </p:sp>
      <p:sp>
        <p:nvSpPr>
          <p:cNvPr id="709" name="Shape 709"/>
          <p:cNvSpPr/>
          <p:nvPr/>
        </p:nvSpPr>
        <p:spPr>
          <a:xfrm>
            <a:off x="14230200" y="5032131"/>
            <a:ext cx="3723776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400"/>
              <a:t>Video encode/decode,</a:t>
            </a:r>
          </a:p>
          <a:p>
            <a:pPr>
              <a:defRPr sz="29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400"/>
              <a:t>Audio playback,</a:t>
            </a:r>
          </a:p>
          <a:p>
            <a:pPr>
              <a:defRPr sz="29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400"/>
              <a:t>Camera RAW processing,</a:t>
            </a:r>
          </a:p>
          <a:p>
            <a:pPr>
              <a:defRPr sz="29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400"/>
              <a:t>neural nets (future?)</a:t>
            </a:r>
          </a:p>
        </p:txBody>
      </p:sp>
      <p:sp>
        <p:nvSpPr>
          <p:cNvPr id="710" name="Shape 710"/>
          <p:cNvSpPr/>
          <p:nvPr/>
        </p:nvSpPr>
        <p:spPr>
          <a:xfrm>
            <a:off x="7921727" y="4245589"/>
            <a:ext cx="2928687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2400"/>
              <a:t>Programmable DSP</a:t>
            </a:r>
          </a:p>
        </p:txBody>
      </p:sp>
      <p:pic>
        <p:nvPicPr>
          <p:cNvPr id="711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8638" y="4919429"/>
            <a:ext cx="2344065" cy="776718"/>
          </a:xfrm>
          <a:prstGeom prst="rect">
            <a:avLst/>
          </a:prstGeom>
          <a:ln w="12700">
            <a:miter lim="400000"/>
          </a:ln>
        </p:spPr>
      </p:pic>
      <p:pic>
        <p:nvPicPr>
          <p:cNvPr id="712" name="pasted-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08085" y="4833373"/>
            <a:ext cx="2244392" cy="1977438"/>
          </a:xfrm>
          <a:prstGeom prst="rect">
            <a:avLst/>
          </a:prstGeom>
          <a:ln w="12700">
            <a:miter lim="400000"/>
          </a:ln>
        </p:spPr>
      </p:pic>
      <p:sp>
        <p:nvSpPr>
          <p:cNvPr id="713" name="Shape 713"/>
          <p:cNvSpPr/>
          <p:nvPr/>
        </p:nvSpPr>
        <p:spPr>
          <a:xfrm>
            <a:off x="11071856" y="3762989"/>
            <a:ext cx="3015249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400"/>
              <a:t>FPGA/Future</a:t>
            </a:r>
          </a:p>
          <a:p>
            <a:pPr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400"/>
              <a:t>reconfigurable logic</a:t>
            </a:r>
          </a:p>
        </p:txBody>
      </p:sp>
      <p:sp>
        <p:nvSpPr>
          <p:cNvPr id="714" name="Shape 714"/>
          <p:cNvSpPr/>
          <p:nvPr/>
        </p:nvSpPr>
        <p:spPr>
          <a:xfrm>
            <a:off x="11362926" y="7608089"/>
            <a:ext cx="2407710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/>
              <a:t>~100X???</a:t>
            </a:r>
          </a:p>
          <a:p>
            <a:pPr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/>
              <a:t>(jury still out)</a:t>
            </a:r>
          </a:p>
        </p:txBody>
      </p:sp>
      <p:sp>
        <p:nvSpPr>
          <p:cNvPr id="715" name="Shape 715"/>
          <p:cNvSpPr/>
          <p:nvPr/>
        </p:nvSpPr>
        <p:spPr>
          <a:xfrm>
            <a:off x="547313" y="7669117"/>
            <a:ext cx="3271729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2800"/>
              <a:t>Easiest to program</a:t>
            </a:r>
          </a:p>
        </p:txBody>
      </p:sp>
      <p:sp>
        <p:nvSpPr>
          <p:cNvPr id="716" name="Shape 716"/>
          <p:cNvSpPr/>
          <p:nvPr/>
        </p:nvSpPr>
        <p:spPr>
          <a:xfrm>
            <a:off x="10396908" y="9326047"/>
            <a:ext cx="3840861" cy="182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/>
              <a:t>Difficult to program</a:t>
            </a:r>
          </a:p>
          <a:p>
            <a:pPr>
              <a:defRPr sz="3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/>
              <a:t>(making it easier is active area of research)</a:t>
            </a:r>
          </a:p>
        </p:txBody>
      </p:sp>
      <p:sp>
        <p:nvSpPr>
          <p:cNvPr id="717" name="Shape 717"/>
          <p:cNvSpPr/>
          <p:nvPr/>
        </p:nvSpPr>
        <p:spPr>
          <a:xfrm>
            <a:off x="14309597" y="9428191"/>
            <a:ext cx="3707028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/>
              <a:t>Not programmable +</a:t>
            </a:r>
          </a:p>
          <a:p>
            <a:pPr>
              <a:defRPr sz="3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/>
              <a:t>costs 10-100’s millions of dollars to design / verify / create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You need to buy a computer system</a:t>
            </a:r>
          </a:p>
        </p:txBody>
      </p:sp>
      <p:sp>
        <p:nvSpPr>
          <p:cNvPr id="48" name="Shape 48"/>
          <p:cNvSpPr/>
          <p:nvPr/>
        </p:nvSpPr>
        <p:spPr>
          <a:xfrm>
            <a:off x="1841500" y="2794000"/>
            <a:ext cx="5994400" cy="5994400"/>
          </a:xfrm>
          <a:prstGeom prst="rect">
            <a:avLst/>
          </a:prstGeom>
          <a:solidFill>
            <a:srgbClr val="D6D6D6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9" name="Shape 49"/>
          <p:cNvSpPr/>
          <p:nvPr/>
        </p:nvSpPr>
        <p:spPr>
          <a:xfrm>
            <a:off x="2349500" y="3225800"/>
            <a:ext cx="2171700" cy="2171700"/>
          </a:xfrm>
          <a:prstGeom prst="rect">
            <a:avLst/>
          </a:prstGeom>
          <a:solidFill>
            <a:srgbClr val="929292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50" name="Shape 50"/>
          <p:cNvSpPr/>
          <p:nvPr/>
        </p:nvSpPr>
        <p:spPr>
          <a:xfrm>
            <a:off x="3064712" y="4064000"/>
            <a:ext cx="73609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Core</a:t>
            </a:r>
          </a:p>
        </p:txBody>
      </p:sp>
      <p:sp>
        <p:nvSpPr>
          <p:cNvPr id="51" name="Shape 51"/>
          <p:cNvSpPr/>
          <p:nvPr/>
        </p:nvSpPr>
        <p:spPr>
          <a:xfrm>
            <a:off x="5156200" y="3225800"/>
            <a:ext cx="2171700" cy="2171700"/>
          </a:xfrm>
          <a:prstGeom prst="rect">
            <a:avLst/>
          </a:prstGeom>
          <a:solidFill>
            <a:srgbClr val="929292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52" name="Shape 52"/>
          <p:cNvSpPr/>
          <p:nvPr/>
        </p:nvSpPr>
        <p:spPr>
          <a:xfrm>
            <a:off x="5867399" y="4064000"/>
            <a:ext cx="73609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Core</a:t>
            </a:r>
          </a:p>
        </p:txBody>
      </p:sp>
      <p:sp>
        <p:nvSpPr>
          <p:cNvPr id="53" name="Shape 53"/>
          <p:cNvSpPr/>
          <p:nvPr/>
        </p:nvSpPr>
        <p:spPr>
          <a:xfrm>
            <a:off x="2349500" y="6070600"/>
            <a:ext cx="2171700" cy="2171700"/>
          </a:xfrm>
          <a:prstGeom prst="rect">
            <a:avLst/>
          </a:prstGeom>
          <a:solidFill>
            <a:srgbClr val="929292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54" name="Shape 54"/>
          <p:cNvSpPr/>
          <p:nvPr/>
        </p:nvSpPr>
        <p:spPr>
          <a:xfrm>
            <a:off x="3060699" y="6908800"/>
            <a:ext cx="73609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Core</a:t>
            </a:r>
          </a:p>
        </p:txBody>
      </p:sp>
      <p:sp>
        <p:nvSpPr>
          <p:cNvPr id="55" name="Shape 55"/>
          <p:cNvSpPr/>
          <p:nvPr/>
        </p:nvSpPr>
        <p:spPr>
          <a:xfrm>
            <a:off x="5156200" y="6070600"/>
            <a:ext cx="2171700" cy="2171700"/>
          </a:xfrm>
          <a:prstGeom prst="rect">
            <a:avLst/>
          </a:prstGeom>
          <a:solidFill>
            <a:srgbClr val="929292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56" name="Shape 56"/>
          <p:cNvSpPr/>
          <p:nvPr/>
        </p:nvSpPr>
        <p:spPr>
          <a:xfrm>
            <a:off x="5867399" y="6908800"/>
            <a:ext cx="73609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Core</a:t>
            </a:r>
          </a:p>
        </p:txBody>
      </p:sp>
      <p:sp>
        <p:nvSpPr>
          <p:cNvPr id="57" name="Shape 57"/>
          <p:cNvSpPr/>
          <p:nvPr/>
        </p:nvSpPr>
        <p:spPr>
          <a:xfrm>
            <a:off x="9740900" y="2794000"/>
            <a:ext cx="5994400" cy="5994400"/>
          </a:xfrm>
          <a:prstGeom prst="rect">
            <a:avLst/>
          </a:prstGeom>
          <a:solidFill>
            <a:srgbClr val="D6D6D6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grpSp>
        <p:nvGrpSpPr>
          <p:cNvPr id="60" name="Group 60"/>
          <p:cNvGrpSpPr/>
          <p:nvPr/>
        </p:nvGrpSpPr>
        <p:grpSpPr>
          <a:xfrm>
            <a:off x="9918700" y="5892800"/>
            <a:ext cx="1231900" cy="1231900"/>
            <a:chOff x="0" y="0"/>
            <a:chExt cx="1231900" cy="1231900"/>
          </a:xfrm>
        </p:grpSpPr>
        <p:sp>
          <p:nvSpPr>
            <p:cNvPr id="58" name="Shape 58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9" name="Shape 59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11379200" y="5892800"/>
            <a:ext cx="1231900" cy="1231900"/>
            <a:chOff x="0" y="0"/>
            <a:chExt cx="1231900" cy="1231900"/>
          </a:xfrm>
        </p:grpSpPr>
        <p:sp>
          <p:nvSpPr>
            <p:cNvPr id="61" name="Shape 61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2" name="Shape 62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12839700" y="5880100"/>
            <a:ext cx="1231900" cy="1231900"/>
            <a:chOff x="0" y="0"/>
            <a:chExt cx="1231900" cy="1231900"/>
          </a:xfrm>
        </p:grpSpPr>
        <p:sp>
          <p:nvSpPr>
            <p:cNvPr id="64" name="Shape 64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14300200" y="5880100"/>
            <a:ext cx="1231900" cy="1231900"/>
            <a:chOff x="0" y="0"/>
            <a:chExt cx="1231900" cy="1231900"/>
          </a:xfrm>
        </p:grpSpPr>
        <p:sp>
          <p:nvSpPr>
            <p:cNvPr id="67" name="Shape 67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8" name="Shape 68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9906000" y="7404100"/>
            <a:ext cx="1231900" cy="1231900"/>
            <a:chOff x="0" y="0"/>
            <a:chExt cx="1231900" cy="1231900"/>
          </a:xfrm>
        </p:grpSpPr>
        <p:sp>
          <p:nvSpPr>
            <p:cNvPr id="70" name="Shape 70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1" name="Shape 71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75" name="Group 75"/>
          <p:cNvGrpSpPr/>
          <p:nvPr/>
        </p:nvGrpSpPr>
        <p:grpSpPr>
          <a:xfrm>
            <a:off x="11366500" y="7404100"/>
            <a:ext cx="1231900" cy="1231900"/>
            <a:chOff x="0" y="0"/>
            <a:chExt cx="1231900" cy="1231900"/>
          </a:xfrm>
        </p:grpSpPr>
        <p:sp>
          <p:nvSpPr>
            <p:cNvPr id="73" name="Shape 73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4" name="Shape 74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78" name="Group 78"/>
          <p:cNvGrpSpPr/>
          <p:nvPr/>
        </p:nvGrpSpPr>
        <p:grpSpPr>
          <a:xfrm>
            <a:off x="12827000" y="7391400"/>
            <a:ext cx="1231900" cy="1231900"/>
            <a:chOff x="0" y="0"/>
            <a:chExt cx="1231900" cy="1231900"/>
          </a:xfrm>
        </p:grpSpPr>
        <p:sp>
          <p:nvSpPr>
            <p:cNvPr id="76" name="Shape 76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7" name="Shape 77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81" name="Group 81"/>
          <p:cNvGrpSpPr/>
          <p:nvPr/>
        </p:nvGrpSpPr>
        <p:grpSpPr>
          <a:xfrm>
            <a:off x="14287500" y="7391400"/>
            <a:ext cx="1231900" cy="1231900"/>
            <a:chOff x="0" y="0"/>
            <a:chExt cx="1231900" cy="1231900"/>
          </a:xfrm>
        </p:grpSpPr>
        <p:sp>
          <p:nvSpPr>
            <p:cNvPr id="79" name="Shape 79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84" name="Group 84"/>
          <p:cNvGrpSpPr/>
          <p:nvPr/>
        </p:nvGrpSpPr>
        <p:grpSpPr>
          <a:xfrm>
            <a:off x="9931400" y="2921000"/>
            <a:ext cx="1231900" cy="1231900"/>
            <a:chOff x="0" y="0"/>
            <a:chExt cx="1231900" cy="1231900"/>
          </a:xfrm>
        </p:grpSpPr>
        <p:sp>
          <p:nvSpPr>
            <p:cNvPr id="82" name="Shape 82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3" name="Shape 83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87" name="Group 87"/>
          <p:cNvGrpSpPr/>
          <p:nvPr/>
        </p:nvGrpSpPr>
        <p:grpSpPr>
          <a:xfrm>
            <a:off x="11391900" y="2921000"/>
            <a:ext cx="1231900" cy="1231900"/>
            <a:chOff x="0" y="0"/>
            <a:chExt cx="1231900" cy="1231900"/>
          </a:xfrm>
        </p:grpSpPr>
        <p:sp>
          <p:nvSpPr>
            <p:cNvPr id="85" name="Shape 85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6" name="Shape 86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90" name="Group 90"/>
          <p:cNvGrpSpPr/>
          <p:nvPr/>
        </p:nvGrpSpPr>
        <p:grpSpPr>
          <a:xfrm>
            <a:off x="12852400" y="2908300"/>
            <a:ext cx="1231900" cy="1231900"/>
            <a:chOff x="0" y="0"/>
            <a:chExt cx="1231900" cy="1231900"/>
          </a:xfrm>
        </p:grpSpPr>
        <p:sp>
          <p:nvSpPr>
            <p:cNvPr id="88" name="Shape 88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9" name="Shape 89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93" name="Group 93"/>
          <p:cNvGrpSpPr/>
          <p:nvPr/>
        </p:nvGrpSpPr>
        <p:grpSpPr>
          <a:xfrm>
            <a:off x="14312900" y="2908300"/>
            <a:ext cx="1231900" cy="1231900"/>
            <a:chOff x="0" y="0"/>
            <a:chExt cx="1231900" cy="1231900"/>
          </a:xfrm>
        </p:grpSpPr>
        <p:sp>
          <p:nvSpPr>
            <p:cNvPr id="91" name="Shape 91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2" name="Shape 92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96" name="Group 96"/>
          <p:cNvGrpSpPr/>
          <p:nvPr/>
        </p:nvGrpSpPr>
        <p:grpSpPr>
          <a:xfrm>
            <a:off x="9918700" y="4432300"/>
            <a:ext cx="1231900" cy="1231900"/>
            <a:chOff x="0" y="0"/>
            <a:chExt cx="1231900" cy="1231900"/>
          </a:xfrm>
        </p:grpSpPr>
        <p:sp>
          <p:nvSpPr>
            <p:cNvPr id="94" name="Shape 94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5" name="Shape 95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99" name="Group 99"/>
          <p:cNvGrpSpPr/>
          <p:nvPr/>
        </p:nvGrpSpPr>
        <p:grpSpPr>
          <a:xfrm>
            <a:off x="11379200" y="4432300"/>
            <a:ext cx="1231900" cy="1231900"/>
            <a:chOff x="0" y="0"/>
            <a:chExt cx="1231900" cy="1231900"/>
          </a:xfrm>
        </p:grpSpPr>
        <p:sp>
          <p:nvSpPr>
            <p:cNvPr id="97" name="Shape 97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8" name="Shape 98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102" name="Group 102"/>
          <p:cNvGrpSpPr/>
          <p:nvPr/>
        </p:nvGrpSpPr>
        <p:grpSpPr>
          <a:xfrm>
            <a:off x="12839700" y="4419600"/>
            <a:ext cx="1231900" cy="1231900"/>
            <a:chOff x="0" y="0"/>
            <a:chExt cx="1231900" cy="1231900"/>
          </a:xfrm>
        </p:grpSpPr>
        <p:sp>
          <p:nvSpPr>
            <p:cNvPr id="100" name="Shape 100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1" name="Shape 101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105" name="Group 105"/>
          <p:cNvGrpSpPr/>
          <p:nvPr/>
        </p:nvGrpSpPr>
        <p:grpSpPr>
          <a:xfrm>
            <a:off x="14300200" y="4419600"/>
            <a:ext cx="1231900" cy="1231900"/>
            <a:chOff x="0" y="0"/>
            <a:chExt cx="1231900" cy="1231900"/>
          </a:xfrm>
        </p:grpSpPr>
        <p:sp>
          <p:nvSpPr>
            <p:cNvPr id="103" name="Shape 103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4" name="Shape 104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sp>
        <p:nvSpPr>
          <p:cNvPr id="106" name="Shape 106"/>
          <p:cNvSpPr/>
          <p:nvPr/>
        </p:nvSpPr>
        <p:spPr>
          <a:xfrm>
            <a:off x="1804925" y="8972550"/>
            <a:ext cx="5686045" cy="163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Processor A</a:t>
            </a:r>
          </a:p>
          <a:p>
            <a:pPr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4 cores</a:t>
            </a:r>
          </a:p>
          <a:p>
            <a:pPr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Each core has sequential performance P</a:t>
            </a:r>
          </a:p>
        </p:txBody>
      </p:sp>
      <p:sp>
        <p:nvSpPr>
          <p:cNvPr id="107" name="Shape 107"/>
          <p:cNvSpPr/>
          <p:nvPr/>
        </p:nvSpPr>
        <p:spPr>
          <a:xfrm>
            <a:off x="9731493" y="8918446"/>
            <a:ext cx="6009658" cy="1733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Processor B</a:t>
            </a:r>
          </a:p>
          <a:p>
            <a:pPr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16 cores</a:t>
            </a:r>
          </a:p>
          <a:p>
            <a:pPr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Each core has sequential performance P/</a:t>
            </a:r>
            <a:r>
              <a:rPr lang="en-US" dirty="0"/>
              <a:t>2</a:t>
            </a:r>
            <a:endParaRPr dirty="0"/>
          </a:p>
        </p:txBody>
      </p:sp>
      <p:sp>
        <p:nvSpPr>
          <p:cNvPr id="108" name="Shape 108"/>
          <p:cNvSpPr/>
          <p:nvPr/>
        </p:nvSpPr>
        <p:spPr>
          <a:xfrm>
            <a:off x="1979" y="11473180"/>
            <a:ext cx="18288001" cy="1653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8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All other components of the system are equal.</a:t>
            </a:r>
          </a:p>
          <a:p>
            <a:pPr>
              <a:defRPr sz="6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Which do you pick?</a:t>
            </a:r>
          </a:p>
        </p:txBody>
      </p:sp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Shape 719"/>
          <p:cNvSpPr>
            <a:spLocks noGrp="1"/>
          </p:cNvSpPr>
          <p:nvPr>
            <p:ph type="title"/>
          </p:nvPr>
        </p:nvSpPr>
        <p:spPr>
          <a:xfrm>
            <a:off x="568103" y="6141832"/>
            <a:ext cx="17151793" cy="1432336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Challenges of heterogeneous designs</a:t>
            </a:r>
          </a:p>
        </p:txBody>
      </p:sp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Shape 7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Challenges of heterogeneity</a:t>
            </a:r>
          </a:p>
        </p:txBody>
      </p:sp>
      <p:sp>
        <p:nvSpPr>
          <p:cNvPr id="722" name="Shape 722"/>
          <p:cNvSpPr>
            <a:spLocks noGrp="1"/>
          </p:cNvSpPr>
          <p:nvPr>
            <p:ph type="body" idx="1"/>
          </p:nvPr>
        </p:nvSpPr>
        <p:spPr>
          <a:xfrm>
            <a:off x="966147" y="1847366"/>
            <a:ext cx="16355707" cy="1104361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r>
              <a:rPr sz="3200" dirty="0"/>
              <a:t>So far in this course:</a:t>
            </a:r>
          </a:p>
          <a:p>
            <a:pPr marL="1253671" lvl="1" indent="-453571">
              <a:spcBef>
                <a:spcPts val="600"/>
              </a:spcBef>
              <a:defRPr sz="4000"/>
            </a:pPr>
            <a:r>
              <a:rPr sz="3200" dirty="0"/>
              <a:t>Homogeneous system: every processor can be used for every task </a:t>
            </a:r>
            <a:endParaRPr lang="en-US" sz="3200" dirty="0"/>
          </a:p>
          <a:p>
            <a:pPr marL="1253671" lvl="1" indent="-453571">
              <a:spcBef>
                <a:spcPts val="600"/>
              </a:spcBef>
              <a:defRPr sz="4000"/>
            </a:pPr>
            <a:r>
              <a:rPr sz="3200" dirty="0">
                <a:solidFill>
                  <a:srgbClr val="FF0000"/>
                </a:solidFill>
              </a:rPr>
              <a:t>To get best speedup vs. sequential execution, “keep all processors busy all the time”</a:t>
            </a:r>
            <a:r>
              <a:rPr lang="en-US" sz="3200" dirty="0">
                <a:solidFill>
                  <a:srgbClr val="FF0000"/>
                </a:solidFill>
              </a:rPr>
              <a:t> (this is hard to achieve)</a:t>
            </a:r>
          </a:p>
          <a:p>
            <a:pPr marL="1253671" lvl="1" indent="-453571">
              <a:spcBef>
                <a:spcPts val="600"/>
              </a:spcBef>
              <a:defRPr sz="4000"/>
            </a:pPr>
            <a:endParaRPr sz="3200" dirty="0"/>
          </a:p>
          <a:p>
            <a:pPr>
              <a:spcBef>
                <a:spcPts val="600"/>
              </a:spcBef>
            </a:pPr>
            <a:r>
              <a:rPr sz="3200" dirty="0"/>
              <a:t>Heterogeneous system: </a:t>
            </a:r>
            <a:r>
              <a:rPr sz="3200" dirty="0">
                <a:solidFill>
                  <a:schemeClr val="accent5"/>
                </a:solidFill>
              </a:rPr>
              <a:t>use preferred processor for each task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sz="3200" dirty="0"/>
              <a:t>Challenge for system designer: what is the right mixture of resources to meet performance, cost, and </a:t>
            </a:r>
            <a:r>
              <a:rPr sz="3200" u="sng" dirty="0"/>
              <a:t>energy</a:t>
            </a:r>
            <a:r>
              <a:rPr sz="3200" dirty="0"/>
              <a:t> goals?</a:t>
            </a:r>
          </a:p>
          <a:p>
            <a:pPr marL="1253671" lvl="1" indent="-453571">
              <a:spcBef>
                <a:spcPts val="600"/>
              </a:spcBef>
              <a:defRPr sz="4000"/>
            </a:pPr>
            <a:r>
              <a:rPr sz="3200" dirty="0"/>
              <a:t>Too few throughput-oriented resources (lower peak performance/efficiency for parallel workloads -- should have used resources for more throughput cores)</a:t>
            </a:r>
          </a:p>
          <a:p>
            <a:pPr marL="1253671" lvl="1" indent="-453571">
              <a:spcBef>
                <a:spcPts val="600"/>
              </a:spcBef>
              <a:defRPr sz="4000"/>
            </a:pPr>
            <a:r>
              <a:rPr sz="3200" dirty="0"/>
              <a:t>Too few sequential processing resources (get bitten by Amdahl’s Law)</a:t>
            </a:r>
          </a:p>
          <a:p>
            <a:pPr marL="1253671" lvl="1" indent="-453571">
              <a:spcBef>
                <a:spcPts val="600"/>
              </a:spcBef>
              <a:defRPr sz="4000"/>
            </a:pPr>
            <a:r>
              <a:rPr sz="3200" dirty="0"/>
              <a:t>How much chip area should be dedicated to a specific function, like video?</a:t>
            </a:r>
          </a:p>
          <a:p>
            <a:pPr marL="0" lvl="2" indent="457200">
              <a:spcBef>
                <a:spcPts val="6000"/>
              </a:spcBef>
              <a:buSzTx/>
              <a:buNone/>
              <a:defRPr sz="4000"/>
            </a:pPr>
            <a:r>
              <a:rPr sz="3200" dirty="0"/>
              <a:t>(these resources are taken away from general-purpose processing)</a:t>
            </a:r>
          </a:p>
          <a:p>
            <a:r>
              <a:rPr sz="3200" dirty="0"/>
              <a:t>Implication: increased pressure to understand workloads accurately at chip design time</a:t>
            </a:r>
          </a:p>
        </p:txBody>
      </p:sp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Shape 7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Pitfalls of heterogeneous designs</a:t>
            </a:r>
          </a:p>
        </p:txBody>
      </p:sp>
      <p:pic>
        <p:nvPicPr>
          <p:cNvPr id="725" name="Screen Shot 2012-04-10 at 11.01.01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00" y="1574800"/>
            <a:ext cx="12687213" cy="8102600"/>
          </a:xfrm>
          <a:prstGeom prst="rect">
            <a:avLst/>
          </a:prstGeom>
          <a:ln w="12700">
            <a:miter lim="400000"/>
          </a:ln>
        </p:spPr>
      </p:pic>
      <p:sp>
        <p:nvSpPr>
          <p:cNvPr id="726" name="Shape 726"/>
          <p:cNvSpPr/>
          <p:nvPr/>
        </p:nvSpPr>
        <p:spPr>
          <a:xfrm>
            <a:off x="876300" y="9829800"/>
            <a:ext cx="16916400" cy="347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 dirty="0"/>
              <a:t>Say 10% of the workload is rasterization</a:t>
            </a:r>
          </a:p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 dirty="0"/>
              <a:t>Let’s say you under-provision the fixed-function rasterization unit on GPU:</a:t>
            </a:r>
          </a:p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 dirty="0"/>
              <a:t>Chose to dedicate 1% of chip area used for rasterizer, really needed 20% more throughput: 1.2% of chip area</a:t>
            </a:r>
          </a:p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endParaRPr sz="2800" dirty="0"/>
          </a:p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 dirty="0"/>
              <a:t>Problem: rasterization is </a:t>
            </a:r>
            <a:r>
              <a:rPr lang="en-US" sz="2800" dirty="0"/>
              <a:t>now the </a:t>
            </a:r>
            <a:r>
              <a:rPr sz="2800" dirty="0"/>
              <a:t>bottleneck, so the expensive programmable processors (99% of chip) are idle waiting on rasterization. </a:t>
            </a:r>
            <a:r>
              <a:rPr sz="2800" dirty="0">
                <a:solidFill>
                  <a:srgbClr val="FF0000"/>
                </a:solidFill>
              </a:rPr>
              <a:t>99% of the chip runs at 80% efficiency!</a:t>
            </a:r>
          </a:p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lang="en-US" sz="2800" dirty="0">
                <a:sym typeface="Wingdings" panose="05000000000000000000" pitchFamily="2" charset="2"/>
              </a:rPr>
              <a:t> </a:t>
            </a:r>
            <a:r>
              <a:rPr sz="2800" dirty="0"/>
              <a:t>Tendency is to be conservative, and over-provision fixed-function components</a:t>
            </a:r>
            <a:br>
              <a:rPr lang="en-US" sz="2800" dirty="0"/>
            </a:br>
            <a:r>
              <a:rPr sz="2800" dirty="0"/>
              <a:t>(diminishing their advantage)</a:t>
            </a:r>
          </a:p>
        </p:txBody>
      </p:sp>
      <p:pic>
        <p:nvPicPr>
          <p:cNvPr id="727" name="Screen Shot 2012-04-10 at 10.08.46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1738" y="4660900"/>
            <a:ext cx="3698704" cy="3479800"/>
          </a:xfrm>
          <a:prstGeom prst="rect">
            <a:avLst/>
          </a:prstGeom>
          <a:ln w="12700">
            <a:miter lim="400000"/>
          </a:ln>
        </p:spPr>
      </p:pic>
      <p:sp>
        <p:nvSpPr>
          <p:cNvPr id="728" name="Shape 728"/>
          <p:cNvSpPr/>
          <p:nvPr/>
        </p:nvSpPr>
        <p:spPr>
          <a:xfrm flipV="1">
            <a:off x="12922222" y="6286491"/>
            <a:ext cx="1250979" cy="10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29" name="Shape 729"/>
          <p:cNvSpPr/>
          <p:nvPr/>
        </p:nvSpPr>
        <p:spPr>
          <a:xfrm>
            <a:off x="15240000" y="1041400"/>
            <a:ext cx="2959100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dirty="0"/>
              <a:t>[Molnar 2010]</a:t>
            </a:r>
          </a:p>
        </p:txBody>
      </p:sp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Shape 73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Challenges of heterogeneity</a:t>
            </a:r>
          </a:p>
        </p:txBody>
      </p:sp>
      <p:sp>
        <p:nvSpPr>
          <p:cNvPr id="734" name="Shape 734"/>
          <p:cNvSpPr>
            <a:spLocks noGrp="1"/>
          </p:cNvSpPr>
          <p:nvPr>
            <p:ph type="body" idx="1"/>
          </p:nvPr>
        </p:nvSpPr>
        <p:spPr>
          <a:xfrm>
            <a:off x="838200" y="2095500"/>
            <a:ext cx="16154400" cy="1072904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r>
              <a:rPr sz="3200" dirty="0"/>
              <a:t>Heterogeneous system: preferred processor for each task</a:t>
            </a:r>
          </a:p>
          <a:p>
            <a:pPr marL="1208314" lvl="1" indent="-408214">
              <a:spcBef>
                <a:spcPts val="600"/>
              </a:spcBef>
              <a:defRPr sz="3600"/>
            </a:pPr>
            <a:r>
              <a:rPr sz="3200" dirty="0"/>
              <a:t>Challenge for hardware designer: what is the right mixture of resources?</a:t>
            </a:r>
          </a:p>
          <a:p>
            <a:pPr marL="1208314" lvl="1" indent="-408214">
              <a:spcBef>
                <a:spcPts val="600"/>
              </a:spcBef>
              <a:defRPr sz="3600"/>
            </a:pPr>
            <a:r>
              <a:rPr sz="3200" dirty="0"/>
              <a:t>Too few throughput oriented resources (lower peak throughput for parallel workloads)</a:t>
            </a:r>
          </a:p>
          <a:p>
            <a:pPr marL="1208314" lvl="1" indent="-408214">
              <a:spcBef>
                <a:spcPts val="600"/>
              </a:spcBef>
              <a:defRPr sz="3600"/>
            </a:pPr>
            <a:r>
              <a:rPr sz="3200" dirty="0"/>
              <a:t>Too few sequential processing resources (limited by sequential part of workload)</a:t>
            </a:r>
          </a:p>
          <a:p>
            <a:pPr marL="1208314" lvl="1" indent="-408214">
              <a:spcBef>
                <a:spcPts val="600"/>
              </a:spcBef>
              <a:defRPr sz="3600"/>
            </a:pPr>
            <a:r>
              <a:rPr sz="3200" dirty="0"/>
              <a:t>How much chip area should be dedicated to a specific function, like video? (these resources are taken away from general-purpose processing)</a:t>
            </a:r>
          </a:p>
          <a:p>
            <a:pPr marL="1208314" lvl="1" indent="-408214">
              <a:spcBef>
                <a:spcPts val="500"/>
              </a:spcBef>
              <a:defRPr sz="3600"/>
            </a:pPr>
            <a:r>
              <a:rPr sz="3200" dirty="0"/>
              <a:t>Work balance must be anticipated at chip design time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3200" dirty="0">
                <a:sym typeface="Wingdings" panose="05000000000000000000" pitchFamily="2" charset="2"/>
              </a:rPr>
              <a:t> </a:t>
            </a:r>
            <a:r>
              <a:rPr sz="3200" dirty="0"/>
              <a:t>System cannot adapt to changes in usage over time, new algorithms, etc.</a:t>
            </a:r>
          </a:p>
          <a:p>
            <a:pPr marL="641350" indent="-476250">
              <a:spcBef>
                <a:spcPts val="600"/>
              </a:spcBef>
              <a:defRPr sz="4200">
                <a:solidFill>
                  <a:schemeClr val="accent5"/>
                </a:solidFill>
              </a:defRPr>
            </a:pPr>
            <a:endParaRPr lang="en-US" sz="3200" dirty="0"/>
          </a:p>
          <a:p>
            <a:pPr marL="641350" indent="-476250">
              <a:spcBef>
                <a:spcPts val="600"/>
              </a:spcBef>
              <a:defRPr sz="4200">
                <a:solidFill>
                  <a:schemeClr val="accent5"/>
                </a:solidFill>
              </a:defRPr>
            </a:pPr>
            <a:r>
              <a:rPr sz="3200" dirty="0"/>
              <a:t>Challenge to software developer: how to map programs onto a heterogeneous collection of resources?</a:t>
            </a:r>
          </a:p>
          <a:p>
            <a:pPr marL="1208314" lvl="1" indent="-408214">
              <a:spcBef>
                <a:spcPts val="600"/>
              </a:spcBef>
              <a:defRPr sz="3600">
                <a:solidFill>
                  <a:schemeClr val="accent5"/>
                </a:solidFill>
              </a:defRPr>
            </a:pPr>
            <a:r>
              <a:rPr sz="3200" dirty="0"/>
              <a:t>Challenge: “Pick the right tool for the job”: design algorithms that decompose well into components that each map well to different processing components of the machine</a:t>
            </a:r>
          </a:p>
          <a:p>
            <a:pPr marL="1208314" lvl="1" indent="-408214">
              <a:spcBef>
                <a:spcPts val="600"/>
              </a:spcBef>
              <a:defRPr sz="3600">
                <a:solidFill>
                  <a:schemeClr val="accent5"/>
                </a:solidFill>
              </a:defRPr>
            </a:pPr>
            <a:r>
              <a:rPr sz="3200" dirty="0"/>
              <a:t>The scheduling problem is more complex on a heterogeneous system </a:t>
            </a:r>
          </a:p>
          <a:p>
            <a:pPr marL="1208314" lvl="1" indent="-408214">
              <a:spcBef>
                <a:spcPts val="600"/>
              </a:spcBef>
              <a:defRPr sz="3600">
                <a:solidFill>
                  <a:schemeClr val="accent5"/>
                </a:solidFill>
              </a:defRPr>
            </a:pPr>
            <a:r>
              <a:rPr sz="3200" dirty="0"/>
              <a:t>Available mixture of resources can dictate choice of algorithm</a:t>
            </a:r>
          </a:p>
          <a:p>
            <a:pPr marL="1208314" lvl="1" indent="-408214">
              <a:spcBef>
                <a:spcPts val="600"/>
              </a:spcBef>
              <a:defRPr sz="3600">
                <a:solidFill>
                  <a:schemeClr val="accent5"/>
                </a:solidFill>
              </a:defRPr>
            </a:pPr>
            <a:r>
              <a:rPr sz="3200" dirty="0"/>
              <a:t>Software portability</a:t>
            </a:r>
            <a:r>
              <a:rPr lang="en-US" sz="3200" dirty="0"/>
              <a:t> &amp; maintenance</a:t>
            </a:r>
            <a:r>
              <a:rPr sz="3200" dirty="0"/>
              <a:t> nightmare (we’ll revisit this next class)</a:t>
            </a:r>
          </a:p>
        </p:txBody>
      </p:sp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Shape 736"/>
          <p:cNvSpPr>
            <a:spLocks noGrp="1"/>
          </p:cNvSpPr>
          <p:nvPr>
            <p:ph type="title"/>
          </p:nvPr>
        </p:nvSpPr>
        <p:spPr>
          <a:xfrm>
            <a:off x="568103" y="3603947"/>
            <a:ext cx="17151793" cy="6508106"/>
          </a:xfrm>
          <a:prstGeom prst="rect">
            <a:avLst/>
          </a:prstGeom>
        </p:spPr>
        <p:txBody>
          <a:bodyPr/>
          <a:lstStyle/>
          <a:p>
            <a:pPr algn="ctr"/>
            <a:r>
              <a:t>Reducing energy consumption idea 1:</a:t>
            </a:r>
          </a:p>
          <a:p>
            <a:pPr algn="ctr"/>
            <a:r>
              <a:t>use specialized processing</a:t>
            </a:r>
          </a:p>
          <a:p>
            <a:pPr algn="ctr"/>
            <a:endParaRPr/>
          </a:p>
          <a:p>
            <a:pPr algn="ctr"/>
            <a:r>
              <a:t>Reducing energy consumption idea 2:</a:t>
            </a:r>
          </a:p>
          <a:p>
            <a:pPr algn="ctr"/>
            <a:r>
              <a:t>move less data </a:t>
            </a:r>
          </a:p>
        </p:txBody>
      </p:sp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Shape 7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Data movement has high energy cost</a:t>
            </a:r>
          </a:p>
        </p:txBody>
      </p:sp>
      <p:sp>
        <p:nvSpPr>
          <p:cNvPr id="739" name="Shape 739"/>
          <p:cNvSpPr>
            <a:spLocks noGrp="1"/>
          </p:cNvSpPr>
          <p:nvPr>
            <p:ph type="body" idx="1"/>
          </p:nvPr>
        </p:nvSpPr>
        <p:spPr>
          <a:xfrm>
            <a:off x="838200" y="1875342"/>
            <a:ext cx="16154400" cy="10902576"/>
          </a:xfrm>
          <a:prstGeom prst="rect">
            <a:avLst/>
          </a:prstGeom>
        </p:spPr>
        <p:txBody>
          <a:bodyPr/>
          <a:lstStyle/>
          <a:p>
            <a:pPr marL="657225" indent="-657225">
              <a:spcBef>
                <a:spcPts val="600"/>
              </a:spcBef>
              <a:defRPr sz="4600"/>
            </a:pPr>
            <a:r>
              <a:rPr sz="4400" dirty="0"/>
              <a:t>Rule of thumb in mobile system design: always seek to reduce amount of data transferred from memory</a:t>
            </a:r>
          </a:p>
          <a:p>
            <a:pPr marL="1208314" lvl="1" indent="-408214">
              <a:spcBef>
                <a:spcPts val="3000"/>
              </a:spcBef>
              <a:defRPr sz="3600">
                <a:solidFill>
                  <a:schemeClr val="accent5"/>
                </a:solidFill>
              </a:defRPr>
            </a:pPr>
            <a:r>
              <a:rPr sz="3200" dirty="0"/>
              <a:t>Earlier in class we discussed minimizing communication to reduce stalls (poor performance).  Now, we wish to reduce communication to reduce energy consumption</a:t>
            </a:r>
          </a:p>
          <a:p>
            <a:pPr marL="657225" indent="-657225">
              <a:spcBef>
                <a:spcPts val="600"/>
              </a:spcBef>
              <a:defRPr sz="4600"/>
            </a:pPr>
            <a:r>
              <a:rPr sz="4400" dirty="0"/>
              <a:t>“Ballpark” numbers</a:t>
            </a:r>
          </a:p>
          <a:p>
            <a:pPr marL="1208314" lvl="1" indent="-408214">
              <a:spcBef>
                <a:spcPts val="600"/>
              </a:spcBef>
              <a:defRPr sz="3600"/>
            </a:pPr>
            <a:r>
              <a:rPr sz="3200" dirty="0"/>
              <a:t>Integer op: ~ 1 </a:t>
            </a:r>
            <a:r>
              <a:rPr sz="3200" dirty="0" err="1"/>
              <a:t>pJ</a:t>
            </a:r>
            <a:r>
              <a:rPr sz="3200" dirty="0"/>
              <a:t> *</a:t>
            </a:r>
          </a:p>
          <a:p>
            <a:pPr marL="1208314" lvl="1" indent="-408214">
              <a:spcBef>
                <a:spcPts val="600"/>
              </a:spcBef>
              <a:defRPr sz="3600"/>
            </a:pPr>
            <a:r>
              <a:rPr sz="3200" dirty="0"/>
              <a:t>Floating point op: ~20 </a:t>
            </a:r>
            <a:r>
              <a:rPr sz="3200" dirty="0" err="1"/>
              <a:t>pJ</a:t>
            </a:r>
            <a:r>
              <a:rPr sz="3200" dirty="0"/>
              <a:t> *</a:t>
            </a:r>
          </a:p>
          <a:p>
            <a:pPr marL="1208314" lvl="1" indent="-408214">
              <a:spcBef>
                <a:spcPts val="600"/>
              </a:spcBef>
              <a:defRPr sz="3600"/>
            </a:pPr>
            <a:r>
              <a:rPr sz="3200" dirty="0"/>
              <a:t>Reading 64 bits from small local SRAM (1mm away on chip): ~ 26 </a:t>
            </a:r>
            <a:r>
              <a:rPr sz="3200" dirty="0" err="1"/>
              <a:t>pJ</a:t>
            </a:r>
            <a:endParaRPr lang="en-US" sz="3200" dirty="0"/>
          </a:p>
          <a:p>
            <a:pPr marL="1208314" lvl="1" indent="-408214">
              <a:spcBef>
                <a:spcPts val="600"/>
              </a:spcBef>
              <a:defRPr sz="3600"/>
            </a:pPr>
            <a:r>
              <a:rPr sz="3200" dirty="0"/>
              <a:t>Reading 64 bits from low power mobile DRAM (LPDDR): ~1200 </a:t>
            </a:r>
            <a:r>
              <a:rPr sz="3200" dirty="0" err="1"/>
              <a:t>pJ</a:t>
            </a:r>
            <a:endParaRPr sz="3200" dirty="0"/>
          </a:p>
          <a:p>
            <a:pPr marL="657225" indent="-657225">
              <a:spcBef>
                <a:spcPts val="600"/>
              </a:spcBef>
              <a:defRPr sz="4600"/>
            </a:pPr>
            <a:r>
              <a:rPr sz="4400" dirty="0"/>
              <a:t>Implications</a:t>
            </a:r>
          </a:p>
          <a:p>
            <a:pPr marL="1208314" lvl="1" indent="-408214">
              <a:spcBef>
                <a:spcPts val="600"/>
              </a:spcBef>
              <a:defRPr sz="3600"/>
            </a:pPr>
            <a:r>
              <a:rPr sz="3200" dirty="0"/>
              <a:t>Reading 10 GB/sec from memory: ~1.6 watts</a:t>
            </a:r>
          </a:p>
          <a:p>
            <a:pPr marL="1208314" lvl="1" indent="-408214">
              <a:spcBef>
                <a:spcPts val="600"/>
              </a:spcBef>
              <a:defRPr sz="3600"/>
            </a:pPr>
            <a:r>
              <a:rPr sz="3200" dirty="0"/>
              <a:t>Entire power budget for mobile GPU: ~1 watt  (remember phone is also running CPU, display, radios, etc.)</a:t>
            </a:r>
          </a:p>
          <a:p>
            <a:pPr marL="1208314" lvl="1" indent="-408214">
              <a:spcBef>
                <a:spcPts val="600"/>
              </a:spcBef>
              <a:defRPr sz="3600"/>
            </a:pPr>
            <a:r>
              <a:rPr sz="3200" dirty="0"/>
              <a:t>iPhone 6 battery: ~7 watt-hours   (</a:t>
            </a:r>
            <a:r>
              <a:rPr lang="en-US" sz="3200" dirty="0"/>
              <a:t>compare: </a:t>
            </a:r>
            <a:r>
              <a:rPr sz="3200" dirty="0" err="1"/>
              <a:t>Macbook</a:t>
            </a:r>
            <a:r>
              <a:rPr sz="3200" dirty="0"/>
              <a:t> Pro laptop: 99 watt-hour battery)</a:t>
            </a:r>
          </a:p>
          <a:p>
            <a:pPr marL="1208314" lvl="1" indent="-408214">
              <a:spcBef>
                <a:spcPts val="600"/>
              </a:spcBef>
              <a:defRPr sz="3600"/>
            </a:pPr>
            <a:r>
              <a:rPr sz="3200" dirty="0"/>
              <a:t>Exploiting locality matters!!!</a:t>
            </a:r>
          </a:p>
        </p:txBody>
      </p:sp>
      <p:sp>
        <p:nvSpPr>
          <p:cNvPr id="740" name="Shape 740"/>
          <p:cNvSpPr/>
          <p:nvPr/>
        </p:nvSpPr>
        <p:spPr>
          <a:xfrm>
            <a:off x="406400" y="13167915"/>
            <a:ext cx="17018000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400"/>
              </a:spcBef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2000" dirty="0"/>
              <a:t>* Cost to just perform the logical operation, not counting overhead of instruction decode, load data from registers, etc.</a:t>
            </a:r>
          </a:p>
        </p:txBody>
      </p:sp>
      <p:sp>
        <p:nvSpPr>
          <p:cNvPr id="741" name="Shape 741"/>
          <p:cNvSpPr/>
          <p:nvPr/>
        </p:nvSpPr>
        <p:spPr>
          <a:xfrm>
            <a:off x="7292063" y="5316636"/>
            <a:ext cx="5757317" cy="462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28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[</a:t>
            </a:r>
            <a:r>
              <a:rPr dirty="0">
                <a:hlinkClick r:id="rId3"/>
              </a:rPr>
              <a:t>Sources: Bill Dally (NVIDIA), Tom Olson (ARM)]</a:t>
            </a:r>
          </a:p>
        </p:txBody>
      </p:sp>
      <p:sp>
        <p:nvSpPr>
          <p:cNvPr id="743" name="Shape 743"/>
          <p:cNvSpPr/>
          <p:nvPr/>
        </p:nvSpPr>
        <p:spPr>
          <a:xfrm>
            <a:off x="15298227" y="5962226"/>
            <a:ext cx="2684974" cy="3426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spcBef>
                <a:spcPts val="1400"/>
              </a:spcBef>
              <a:defRPr sz="2800" b="1">
                <a:solidFill>
                  <a:schemeClr val="accent5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2400" dirty="0"/>
              <a:t>Suggests that recomputing values, rather than storing and reloading them, is a better answer when optimizing code for energy efficiency!</a:t>
            </a:r>
          </a:p>
        </p:txBody>
      </p:sp>
    </p:spTree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Shape 747"/>
          <p:cNvSpPr>
            <a:spLocks noGrp="1"/>
          </p:cNvSpPr>
          <p:nvPr>
            <p:ph type="title"/>
          </p:nvPr>
        </p:nvSpPr>
        <p:spPr>
          <a:xfrm>
            <a:off x="838200" y="393700"/>
            <a:ext cx="16769720" cy="1117600"/>
          </a:xfrm>
          <a:prstGeom prst="rect">
            <a:avLst/>
          </a:prstGeom>
        </p:spPr>
        <p:txBody>
          <a:bodyPr/>
          <a:lstStyle/>
          <a:p>
            <a:r>
              <a:t>Three trends in energy-optimized computing</a:t>
            </a:r>
          </a:p>
        </p:txBody>
      </p:sp>
      <p:sp>
        <p:nvSpPr>
          <p:cNvPr id="748" name="Shape 748"/>
          <p:cNvSpPr>
            <a:spLocks noGrp="1"/>
          </p:cNvSpPr>
          <p:nvPr>
            <p:ph type="body" idx="1"/>
          </p:nvPr>
        </p:nvSpPr>
        <p:spPr>
          <a:xfrm>
            <a:off x="850900" y="1814962"/>
            <a:ext cx="16586200" cy="11323444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r>
              <a:rPr dirty="0"/>
              <a:t>Compute less!</a:t>
            </a:r>
            <a:endParaRPr lang="en-US" dirty="0"/>
          </a:p>
          <a:p>
            <a:pPr lvl="1">
              <a:spcBef>
                <a:spcPts val="600"/>
              </a:spcBef>
            </a:pPr>
            <a:r>
              <a:rPr sz="3200" dirty="0"/>
              <a:t>Computing costs energy: parallel algorithms that do more work than sequential counterparts may not be desirable even if they run faster </a:t>
            </a:r>
            <a:endParaRPr lang="en-US" sz="3200" dirty="0"/>
          </a:p>
          <a:p>
            <a:pPr lvl="1">
              <a:spcBef>
                <a:spcPts val="600"/>
              </a:spcBef>
            </a:pPr>
            <a:r>
              <a:rPr lang="en-US" sz="3200" dirty="0"/>
              <a:t>…But performance matters too, because processors burn energy whenever they are turned on (“static power”)</a:t>
            </a:r>
            <a:r>
              <a:rPr sz="3200" dirty="0"/>
              <a:t> </a:t>
            </a:r>
          </a:p>
          <a:p>
            <a:r>
              <a:rPr dirty="0"/>
              <a:t>Specialize compute units:</a:t>
            </a:r>
          </a:p>
          <a:p>
            <a:pPr marL="1208314" lvl="1" indent="-408214">
              <a:defRPr sz="3600"/>
            </a:pPr>
            <a:r>
              <a:rPr sz="3200" dirty="0"/>
              <a:t>Heterogeneous processors: CPU-like cores + throughput-optimized cores (GPU-like cores)</a:t>
            </a:r>
          </a:p>
          <a:p>
            <a:pPr marL="1208314" lvl="1" indent="-408214">
              <a:defRPr sz="3600"/>
            </a:pPr>
            <a:r>
              <a:rPr sz="3200" dirty="0"/>
              <a:t>Fixed-function units: audio processing, “movement sensor processing” video decode/encode, image processing/computer vision?</a:t>
            </a:r>
          </a:p>
          <a:p>
            <a:pPr marL="1208314" lvl="1" indent="-408214">
              <a:defRPr sz="3600"/>
            </a:pPr>
            <a:r>
              <a:rPr sz="3200" dirty="0"/>
              <a:t>Specialized instructions: expanding set of AVX vector instructions, new instructions for accelerating AES encryption (AES-NI)</a:t>
            </a:r>
            <a:endParaRPr lang="en-US" sz="3200" dirty="0"/>
          </a:p>
          <a:p>
            <a:pPr marL="1208314" lvl="1" indent="-408214">
              <a:defRPr sz="3600"/>
            </a:pPr>
            <a:r>
              <a:rPr sz="3200" dirty="0"/>
              <a:t>Programmable soft logic: FPGAs</a:t>
            </a:r>
          </a:p>
          <a:p>
            <a:pPr>
              <a:spcBef>
                <a:spcPts val="600"/>
              </a:spcBef>
            </a:pPr>
            <a:r>
              <a:rPr dirty="0"/>
              <a:t>Reduce bandwidth requirements</a:t>
            </a:r>
          </a:p>
          <a:p>
            <a:pPr marL="1208314" lvl="1" indent="-408214">
              <a:defRPr sz="3600"/>
            </a:pPr>
            <a:r>
              <a:rPr sz="3200" dirty="0"/>
              <a:t>Exploit locality (restructure algorithms to reuse on-chip data as much as possible)</a:t>
            </a:r>
            <a:endParaRPr lang="en-US" sz="3200" dirty="0"/>
          </a:p>
          <a:p>
            <a:pPr marL="1208314" lvl="1" indent="-408214">
              <a:defRPr sz="3600"/>
            </a:pPr>
            <a:r>
              <a:rPr sz="3200" dirty="0"/>
              <a:t>Aggressive use of compression: perform extra computation to compress application data before transferring to memory (likely to see fixed-function HW to reduce overhead of general data compression/decompression)</a:t>
            </a:r>
          </a:p>
        </p:txBody>
      </p:sp>
    </p:spTree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Shape 7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Summary</a:t>
            </a:r>
          </a:p>
        </p:txBody>
      </p:sp>
      <p:sp>
        <p:nvSpPr>
          <p:cNvPr id="751" name="Shape 75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600075" indent="-600075">
              <a:defRPr sz="4200"/>
            </a:pPr>
            <a:r>
              <a:rPr dirty="0"/>
              <a:t>Heterogeneous parallel processing: use a mixture of computing resources that each fit with mixture of needs of target applications</a:t>
            </a:r>
          </a:p>
          <a:p>
            <a:pPr marL="1208314" lvl="1" indent="-408214">
              <a:defRPr sz="3600"/>
            </a:pPr>
            <a:r>
              <a:rPr sz="3200" dirty="0"/>
              <a:t>Latency-optimized sequential cores, throughput-optimized parallel cores, domain-specialized fixed-function processors</a:t>
            </a:r>
            <a:endParaRPr lang="en-US" sz="3200" dirty="0"/>
          </a:p>
          <a:p>
            <a:pPr marL="1208314" lvl="1" indent="-408214">
              <a:defRPr sz="3600"/>
            </a:pPr>
            <a:r>
              <a:rPr sz="3200" dirty="0"/>
              <a:t>Examples exist throughout modern computing: mobile processors, servers, supercomputers</a:t>
            </a:r>
          </a:p>
          <a:p>
            <a:pPr marL="600075" indent="-600075">
              <a:defRPr sz="4200"/>
            </a:pPr>
            <a:r>
              <a:rPr dirty="0"/>
              <a:t>Traditional rule of thumb in “good system design” is to design simple, general-purpose components</a:t>
            </a:r>
          </a:p>
          <a:p>
            <a:pPr marL="1208314" lvl="1" indent="-408214">
              <a:defRPr sz="3600"/>
            </a:pPr>
            <a:r>
              <a:rPr sz="3200" dirty="0"/>
              <a:t>This is not the case with emerging processing systems (optimized for perf/watt)</a:t>
            </a:r>
            <a:endParaRPr lang="en-US" sz="3200" dirty="0"/>
          </a:p>
          <a:p>
            <a:pPr marL="1208314" lvl="1" indent="-408214">
              <a:defRPr sz="3600"/>
            </a:pPr>
            <a:r>
              <a:rPr sz="3200" dirty="0"/>
              <a:t>Today: want collection of components that meet perf requirement AND minimize energy use</a:t>
            </a:r>
          </a:p>
          <a:p>
            <a:pPr marL="600075" indent="-600075">
              <a:defRPr sz="4200"/>
            </a:pPr>
            <a:r>
              <a:rPr dirty="0"/>
              <a:t>Challenge of using these resources effectively is pushed up to the programmer</a:t>
            </a:r>
          </a:p>
          <a:p>
            <a:pPr marL="1208314" lvl="1" indent="-408214">
              <a:defRPr sz="3600"/>
            </a:pPr>
            <a:r>
              <a:rPr sz="3200" dirty="0"/>
              <a:t>Current CS research challenge: how to write efficient, portable programs for emerging heterogeneous architectures?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Amdahl’s law revisited</a:t>
            </a:r>
          </a:p>
        </p:txBody>
      </p:sp>
      <p:sp>
        <p:nvSpPr>
          <p:cNvPr id="113" name="Shape 113"/>
          <p:cNvSpPr/>
          <p:nvPr/>
        </p:nvSpPr>
        <p:spPr>
          <a:xfrm>
            <a:off x="1206499" y="5532610"/>
            <a:ext cx="12526433" cy="1851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4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5600" dirty="0">
                <a:latin typeface="Times"/>
                <a:ea typeface="Times"/>
                <a:cs typeface="Times"/>
                <a:sym typeface="Times"/>
              </a:rPr>
              <a:t>f</a:t>
            </a:r>
            <a:r>
              <a:rPr sz="5600" b="1" dirty="0"/>
              <a:t> </a:t>
            </a:r>
            <a:r>
              <a:rPr b="1" dirty="0"/>
              <a:t> = </a:t>
            </a:r>
            <a:r>
              <a:rPr b="1" i="0" dirty="0">
                <a:latin typeface="+mn-lt"/>
                <a:ea typeface="+mn-ea"/>
                <a:cs typeface="+mn-cs"/>
                <a:sym typeface="Myriad Pro Condensed"/>
              </a:rPr>
              <a:t>fraction of program that is parallelizable</a:t>
            </a:r>
          </a:p>
          <a:p>
            <a:pPr algn="l">
              <a:defRPr sz="4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5600" dirty="0"/>
              <a:t>n</a:t>
            </a:r>
            <a:r>
              <a:rPr b="1" dirty="0"/>
              <a:t> = </a:t>
            </a:r>
            <a:r>
              <a:rPr b="1" i="0" dirty="0">
                <a:latin typeface="+mn-lt"/>
                <a:ea typeface="+mn-ea"/>
                <a:cs typeface="+mn-cs"/>
                <a:sym typeface="Myriad Pro Condensed"/>
              </a:rPr>
              <a:t>parallel processors</a:t>
            </a:r>
          </a:p>
        </p:txBody>
      </p:sp>
      <p:sp>
        <p:nvSpPr>
          <p:cNvPr id="114" name="Shape 114"/>
          <p:cNvSpPr/>
          <p:nvPr/>
        </p:nvSpPr>
        <p:spPr>
          <a:xfrm>
            <a:off x="1181100" y="9150349"/>
            <a:ext cx="15824200" cy="1524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i="0">
                <a:latin typeface="+mn-lt"/>
                <a:ea typeface="+mn-ea"/>
                <a:cs typeface="+mn-cs"/>
                <a:sym typeface="Myriad Pro Condensed"/>
              </a:rPr>
              <a:t>Assumptions:</a:t>
            </a:r>
          </a:p>
          <a:p>
            <a:pPr algn="l">
              <a:defRPr sz="4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i="0">
                <a:latin typeface="+mn-lt"/>
                <a:ea typeface="+mn-ea"/>
                <a:cs typeface="+mn-cs"/>
                <a:sym typeface="Myriad Pro Condensed"/>
              </a:rPr>
              <a:t>Parallelizable work distributes perfectly onto </a:t>
            </a:r>
            <a:r>
              <a:rPr>
                <a:latin typeface="Times"/>
                <a:ea typeface="Times"/>
                <a:cs typeface="Times"/>
                <a:sym typeface="Times"/>
              </a:rPr>
              <a:t>n</a:t>
            </a:r>
            <a:r>
              <a:rPr b="1" i="0">
                <a:latin typeface="+mn-lt"/>
                <a:ea typeface="+mn-ea"/>
                <a:cs typeface="+mn-cs"/>
                <a:sym typeface="Myriad Pro Condensed"/>
              </a:rPr>
              <a:t> processors of equal capability</a:t>
            </a:r>
          </a:p>
        </p:txBody>
      </p:sp>
      <p:pic>
        <p:nvPicPr>
          <p:cNvPr id="115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643" y="2357723"/>
            <a:ext cx="10179875" cy="20817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xfrm>
            <a:off x="838200" y="393700"/>
            <a:ext cx="17133001" cy="1117600"/>
          </a:xfrm>
          <a:prstGeom prst="rect">
            <a:avLst/>
          </a:prstGeom>
        </p:spPr>
        <p:txBody>
          <a:bodyPr/>
          <a:lstStyle>
            <a:lvl1pPr>
              <a:defRPr sz="7800"/>
            </a:lvl1pPr>
          </a:lstStyle>
          <a:p>
            <a:r>
              <a:rPr sz="5400" dirty="0"/>
              <a:t>Rewrite Amdahl’s law in terms of resource limits</a:t>
            </a:r>
          </a:p>
        </p:txBody>
      </p:sp>
      <p:sp>
        <p:nvSpPr>
          <p:cNvPr id="120" name="Shape 120"/>
          <p:cNvSpPr/>
          <p:nvPr/>
        </p:nvSpPr>
        <p:spPr>
          <a:xfrm>
            <a:off x="1270000" y="5389958"/>
            <a:ext cx="13017500" cy="2872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600" dirty="0">
                <a:latin typeface="Times"/>
                <a:ea typeface="Times"/>
                <a:cs typeface="Times"/>
                <a:sym typeface="Times"/>
              </a:rPr>
              <a:t>f</a:t>
            </a:r>
            <a:r>
              <a:rPr sz="3600" b="1" dirty="0"/>
              <a:t> = </a:t>
            </a:r>
            <a:r>
              <a:rPr sz="3600" b="1" i="0" dirty="0">
                <a:latin typeface="+mn-lt"/>
                <a:ea typeface="+mn-ea"/>
                <a:cs typeface="+mn-cs"/>
                <a:sym typeface="Myriad Pro Condensed"/>
              </a:rPr>
              <a:t>fraction of program that is parallelizable</a:t>
            </a:r>
          </a:p>
          <a:p>
            <a:pPr algn="l">
              <a:defRPr sz="4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600" dirty="0">
                <a:latin typeface="Times"/>
                <a:ea typeface="Times"/>
                <a:cs typeface="Times"/>
                <a:sym typeface="Times"/>
              </a:rPr>
              <a:t>n</a:t>
            </a:r>
            <a:r>
              <a:rPr sz="3600" b="1" dirty="0"/>
              <a:t> = </a:t>
            </a:r>
            <a:r>
              <a:rPr sz="3600" b="1" i="0" dirty="0">
                <a:latin typeface="+mn-lt"/>
                <a:ea typeface="+mn-ea"/>
                <a:cs typeface="+mn-cs"/>
                <a:sym typeface="Myriad Pro Condensed"/>
              </a:rPr>
              <a:t>total processing resources (e.g., transistors on a chip)</a:t>
            </a:r>
          </a:p>
          <a:p>
            <a:pPr algn="l">
              <a:defRPr sz="4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600" dirty="0">
                <a:latin typeface="Times"/>
                <a:ea typeface="Times"/>
                <a:cs typeface="Times"/>
                <a:sym typeface="Times"/>
              </a:rPr>
              <a:t>r </a:t>
            </a:r>
            <a:r>
              <a:rPr sz="3600" b="1" i="0" dirty="0">
                <a:latin typeface="+mn-lt"/>
                <a:ea typeface="+mn-ea"/>
                <a:cs typeface="+mn-cs"/>
                <a:sym typeface="Myriad Pro Condensed"/>
              </a:rPr>
              <a:t>= resources dedicated to each processing core,</a:t>
            </a:r>
          </a:p>
          <a:p>
            <a:pPr algn="l">
              <a:defRPr sz="4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sz="3600" b="1" dirty="0">
              <a:latin typeface="+mn-lt"/>
              <a:ea typeface="+mn-ea"/>
              <a:cs typeface="+mn-cs"/>
              <a:sym typeface="Myriad Pro Condensed"/>
            </a:endParaRPr>
          </a:p>
          <a:p>
            <a:pPr algn="l">
              <a:defRPr sz="4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3600" b="1" i="0" dirty="0">
                <a:latin typeface="+mn-lt"/>
                <a:ea typeface="+mn-ea"/>
                <a:cs typeface="+mn-cs"/>
                <a:sym typeface="Wingdings" panose="05000000000000000000" pitchFamily="2" charset="2"/>
              </a:rPr>
              <a:t></a:t>
            </a:r>
            <a:r>
              <a:rPr lang="en-US" sz="3600" b="1" dirty="0">
                <a:latin typeface="+mn-lt"/>
                <a:ea typeface="+mn-ea"/>
                <a:cs typeface="+mn-cs"/>
                <a:sym typeface="Myriad Pro Condensed"/>
              </a:rPr>
              <a:t> </a:t>
            </a:r>
            <a:r>
              <a:rPr sz="3600" b="1" i="0" dirty="0">
                <a:latin typeface="+mn-lt"/>
                <a:ea typeface="+mn-ea"/>
                <a:cs typeface="+mn-cs"/>
                <a:sym typeface="Myriad Pro Condensed"/>
              </a:rPr>
              <a:t>each of the </a:t>
            </a:r>
            <a:r>
              <a:rPr sz="3600" dirty="0">
                <a:latin typeface="Times"/>
                <a:ea typeface="Times"/>
                <a:cs typeface="Times"/>
                <a:sym typeface="Times"/>
              </a:rPr>
              <a:t>n/r</a:t>
            </a:r>
            <a:r>
              <a:rPr sz="3600" b="1" i="0" dirty="0">
                <a:latin typeface="+mn-lt"/>
                <a:ea typeface="+mn-ea"/>
                <a:cs typeface="+mn-cs"/>
                <a:sym typeface="Myriad Pro Condensed"/>
              </a:rPr>
              <a:t> cores has sequential performance </a:t>
            </a:r>
            <a:r>
              <a:rPr sz="3600" dirty="0">
                <a:latin typeface="Times"/>
                <a:ea typeface="Times"/>
                <a:cs typeface="Times"/>
                <a:sym typeface="Times"/>
              </a:rPr>
              <a:t>perf(r)</a:t>
            </a:r>
            <a:endParaRPr sz="3600" b="1" dirty="0"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121" name="Screen Shot 2012-04-09 at 8.54.2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5827" y="9076690"/>
            <a:ext cx="3761553" cy="4054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Screen Shot 2012-04-09 at 8.55.17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6892" y="9114790"/>
            <a:ext cx="3798018" cy="4054476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Shape 123"/>
          <p:cNvSpPr/>
          <p:nvPr/>
        </p:nvSpPr>
        <p:spPr>
          <a:xfrm>
            <a:off x="1230763" y="9212129"/>
            <a:ext cx="6257264" cy="2564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4000" dirty="0"/>
              <a:t>Two examples where </a:t>
            </a:r>
            <a:r>
              <a:rPr sz="4000" b="0" i="1" dirty="0">
                <a:latin typeface="Times"/>
                <a:ea typeface="Times"/>
                <a:cs typeface="Times"/>
                <a:sym typeface="Times"/>
              </a:rPr>
              <a:t>n</a:t>
            </a:r>
            <a:r>
              <a:rPr sz="4000" dirty="0"/>
              <a:t>=16</a:t>
            </a:r>
            <a:endParaRPr sz="4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>
              <a:defRPr sz="4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4000" dirty="0" err="1">
                <a:latin typeface="Times"/>
                <a:ea typeface="Times"/>
                <a:cs typeface="Times"/>
                <a:sym typeface="Times"/>
              </a:rPr>
              <a:t>r</a:t>
            </a:r>
            <a:r>
              <a:rPr sz="4000" baseline="-5999" dirty="0" err="1">
                <a:latin typeface="Times"/>
                <a:ea typeface="Times"/>
                <a:cs typeface="Times"/>
                <a:sym typeface="Times"/>
              </a:rPr>
              <a:t>A</a:t>
            </a:r>
            <a:r>
              <a:rPr sz="4000" b="1" dirty="0"/>
              <a:t> = </a:t>
            </a:r>
            <a:r>
              <a:rPr sz="4000" b="1" i="0" dirty="0">
                <a:latin typeface="+mn-lt"/>
                <a:ea typeface="+mn-ea"/>
                <a:cs typeface="+mn-cs"/>
                <a:sym typeface="Myriad Pro Condensed"/>
              </a:rPr>
              <a:t>4</a:t>
            </a:r>
            <a:endParaRPr sz="4000" b="1" dirty="0"/>
          </a:p>
          <a:p>
            <a:pPr algn="l">
              <a:defRPr sz="4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4000" dirty="0" err="1">
                <a:latin typeface="Times"/>
                <a:ea typeface="Times"/>
                <a:cs typeface="Times"/>
                <a:sym typeface="Times"/>
              </a:rPr>
              <a:t>r</a:t>
            </a:r>
            <a:r>
              <a:rPr sz="4000" baseline="-5999" dirty="0" err="1">
                <a:latin typeface="Times"/>
                <a:ea typeface="Times"/>
                <a:cs typeface="Times"/>
                <a:sym typeface="Times"/>
              </a:rPr>
              <a:t>B</a:t>
            </a:r>
            <a:r>
              <a:rPr sz="4000" b="1" dirty="0"/>
              <a:t> =</a:t>
            </a:r>
            <a:r>
              <a:rPr sz="4000" b="1" i="0" dirty="0">
                <a:latin typeface="+mn-lt"/>
                <a:ea typeface="+mn-ea"/>
                <a:cs typeface="+mn-cs"/>
                <a:sym typeface="Myriad Pro Condensed"/>
              </a:rPr>
              <a:t> 1</a:t>
            </a:r>
          </a:p>
        </p:txBody>
      </p:sp>
      <p:sp>
        <p:nvSpPr>
          <p:cNvPr id="124" name="Shape 124"/>
          <p:cNvSpPr/>
          <p:nvPr/>
        </p:nvSpPr>
        <p:spPr>
          <a:xfrm>
            <a:off x="931098" y="3535184"/>
            <a:ext cx="7448901" cy="985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dirty="0"/>
              <a:t>Relative to processor with 1 unit of resources, n=1. Assume perf(1) = 1</a:t>
            </a:r>
          </a:p>
        </p:txBody>
      </p:sp>
      <p:sp>
        <p:nvSpPr>
          <p:cNvPr id="125" name="Shape 125"/>
          <p:cNvSpPr/>
          <p:nvPr/>
        </p:nvSpPr>
        <p:spPr>
          <a:xfrm>
            <a:off x="355599" y="13172549"/>
            <a:ext cx="9465733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6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dirty="0"/>
              <a:t>[Hill and Marty 08]</a:t>
            </a:r>
            <a:r>
              <a:rPr lang="en-US" dirty="0"/>
              <a:t> </a:t>
            </a:r>
            <a:r>
              <a:rPr lang="en-US" i="1" dirty="0"/>
              <a:t>Amdahl’s Law in the Multicore Era</a:t>
            </a:r>
            <a:endParaRPr dirty="0"/>
          </a:p>
        </p:txBody>
      </p:sp>
      <p:sp>
        <p:nvSpPr>
          <p:cNvPr id="126" name="Shape 126"/>
          <p:cNvSpPr/>
          <p:nvPr/>
        </p:nvSpPr>
        <p:spPr>
          <a:xfrm flipV="1">
            <a:off x="14310814" y="5387430"/>
            <a:ext cx="1" cy="3117670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 len="sm"/>
            <a:tailEnd type="triangle" len="sm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27" name="Shape 127"/>
          <p:cNvSpPr/>
          <p:nvPr/>
        </p:nvSpPr>
        <p:spPr>
          <a:xfrm>
            <a:off x="14468295" y="6283262"/>
            <a:ext cx="3319176" cy="1533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More general form of Amdahl’s Law in terms of  </a:t>
            </a:r>
            <a:r>
              <a:rPr i="1" dirty="0">
                <a:latin typeface="Times New Roman"/>
                <a:ea typeface="Times New Roman"/>
                <a:cs typeface="Times New Roman"/>
                <a:sym typeface="Times New Roman"/>
              </a:rPr>
              <a:t>f</a:t>
            </a:r>
            <a:r>
              <a:rPr dirty="0"/>
              <a:t>, </a:t>
            </a:r>
            <a:r>
              <a:rPr i="1" dirty="0"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 dirty="0"/>
              <a:t>, </a:t>
            </a:r>
            <a:r>
              <a:rPr i="1" dirty="0"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</a:p>
        </p:txBody>
      </p:sp>
      <p:pic>
        <p:nvPicPr>
          <p:cNvPr id="128" name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1015" y="1713844"/>
            <a:ext cx="12571283" cy="22329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Speedup (relative to n=1) </a:t>
            </a:r>
          </a:p>
        </p:txBody>
      </p:sp>
      <p:pic>
        <p:nvPicPr>
          <p:cNvPr id="133" name="Screen Shot 2012-04-09 at 9.36.2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057400"/>
            <a:ext cx="16154400" cy="5148106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hape 134"/>
          <p:cNvSpPr/>
          <p:nvPr/>
        </p:nvSpPr>
        <p:spPr>
          <a:xfrm>
            <a:off x="1054100" y="8399760"/>
            <a:ext cx="16941284" cy="231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9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3600" dirty="0"/>
              <a:t>X-axis = </a:t>
            </a:r>
            <a:r>
              <a:rPr sz="3600" b="0" i="1" dirty="0">
                <a:latin typeface="Times"/>
                <a:ea typeface="Times"/>
                <a:cs typeface="Times"/>
                <a:sym typeface="Times"/>
              </a:rPr>
              <a:t>r</a:t>
            </a:r>
            <a:r>
              <a:rPr sz="3600" i="1" dirty="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sz="3600" dirty="0"/>
              <a:t>(chip with many small cores to left, fewer “fatter” cores to right)</a:t>
            </a:r>
          </a:p>
          <a:p>
            <a:pPr algn="l">
              <a:defRPr sz="49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3600" dirty="0"/>
              <a:t>Each line corresponds to a different workload</a:t>
            </a:r>
          </a:p>
          <a:p>
            <a:pPr algn="l">
              <a:defRPr sz="49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3600" dirty="0"/>
              <a:t>Each graph plots performance as resource allocation changes, but total chip resources </a:t>
            </a:r>
            <a:r>
              <a:rPr sz="3600" dirty="0" err="1"/>
              <a:t>resources</a:t>
            </a:r>
            <a:r>
              <a:rPr sz="3600" dirty="0"/>
              <a:t> kept the same (constant </a:t>
            </a:r>
            <a:r>
              <a:rPr sz="3600" b="0" i="1" dirty="0">
                <a:latin typeface="Times"/>
                <a:ea typeface="Times"/>
                <a:cs typeface="Times"/>
                <a:sym typeface="Times"/>
              </a:rPr>
              <a:t>n</a:t>
            </a:r>
            <a:r>
              <a:rPr sz="3600" dirty="0"/>
              <a:t> per graph)</a:t>
            </a:r>
          </a:p>
        </p:txBody>
      </p:sp>
      <p:sp>
        <p:nvSpPr>
          <p:cNvPr id="135" name="Shape 135"/>
          <p:cNvSpPr/>
          <p:nvPr/>
        </p:nvSpPr>
        <p:spPr>
          <a:xfrm>
            <a:off x="1078894" y="11751530"/>
            <a:ext cx="5270501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9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4000" b="0" i="1" dirty="0">
                <a:latin typeface="Times"/>
                <a:ea typeface="Times"/>
                <a:cs typeface="Times"/>
                <a:sym typeface="Times"/>
              </a:rPr>
              <a:t>perf(r)</a:t>
            </a:r>
            <a:r>
              <a:rPr sz="4000" dirty="0"/>
              <a:t> modeled as </a:t>
            </a:r>
          </a:p>
        </p:txBody>
      </p:sp>
      <p:pic>
        <p:nvPicPr>
          <p:cNvPr id="136" name="Screen Shot 2012-04-09 at 9.38.44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7648" y="11697851"/>
            <a:ext cx="1016001" cy="838201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Shape 137"/>
          <p:cNvSpPr/>
          <p:nvPr/>
        </p:nvSpPr>
        <p:spPr>
          <a:xfrm>
            <a:off x="3670300" y="7351315"/>
            <a:ext cx="3314700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2000" dirty="0"/>
              <a:t>Up to 16 cores (n=16)</a:t>
            </a:r>
          </a:p>
        </p:txBody>
      </p:sp>
      <p:sp>
        <p:nvSpPr>
          <p:cNvPr id="138" name="Shape 138"/>
          <p:cNvSpPr/>
          <p:nvPr/>
        </p:nvSpPr>
        <p:spPr>
          <a:xfrm>
            <a:off x="11518900" y="7351315"/>
            <a:ext cx="3556000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2000"/>
              <a:t>Up to 256 cores (n=256)</a:t>
            </a:r>
          </a:p>
        </p:txBody>
      </p:sp>
      <p:sp>
        <p:nvSpPr>
          <p:cNvPr id="139" name="Shape 139"/>
          <p:cNvSpPr/>
          <p:nvPr/>
        </p:nvSpPr>
        <p:spPr>
          <a:xfrm>
            <a:off x="266889" y="13147149"/>
            <a:ext cx="5862978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6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dirty="0"/>
              <a:t>[Figure credit: Hill and Marty 08]</a:t>
            </a:r>
          </a:p>
        </p:txBody>
      </p:sp>
      <p:sp>
        <p:nvSpPr>
          <p:cNvPr id="140" name="Shape 140"/>
          <p:cNvSpPr/>
          <p:nvPr/>
        </p:nvSpPr>
        <p:spPr>
          <a:xfrm>
            <a:off x="9953972" y="6394450"/>
            <a:ext cx="283816" cy="46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</a:t>
            </a:r>
          </a:p>
        </p:txBody>
      </p:sp>
      <p:sp>
        <p:nvSpPr>
          <p:cNvPr id="141" name="Shape 141"/>
          <p:cNvSpPr/>
          <p:nvPr/>
        </p:nvSpPr>
        <p:spPr>
          <a:xfrm>
            <a:off x="2184400" y="6426200"/>
            <a:ext cx="283816" cy="469900"/>
          </a:xfrm>
          <a:prstGeom prst="rect">
            <a:avLst/>
          </a:prstGeom>
          <a:solidFill>
            <a:srgbClr val="DDE2D6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</a:t>
            </a: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Asymmetric set of processing cores</a:t>
            </a:r>
          </a:p>
        </p:txBody>
      </p:sp>
      <p:sp>
        <p:nvSpPr>
          <p:cNvPr id="146" name="Shape 146"/>
          <p:cNvSpPr/>
          <p:nvPr/>
        </p:nvSpPr>
        <p:spPr>
          <a:xfrm>
            <a:off x="11087100" y="2146300"/>
            <a:ext cx="5994400" cy="5994400"/>
          </a:xfrm>
          <a:prstGeom prst="rect">
            <a:avLst/>
          </a:prstGeom>
          <a:solidFill>
            <a:srgbClr val="D6D6D6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grpSp>
        <p:nvGrpSpPr>
          <p:cNvPr id="149" name="Group 149"/>
          <p:cNvGrpSpPr/>
          <p:nvPr/>
        </p:nvGrpSpPr>
        <p:grpSpPr>
          <a:xfrm>
            <a:off x="11264900" y="5245100"/>
            <a:ext cx="1231900" cy="1231900"/>
            <a:chOff x="0" y="0"/>
            <a:chExt cx="1231900" cy="1231900"/>
          </a:xfrm>
        </p:grpSpPr>
        <p:sp>
          <p:nvSpPr>
            <p:cNvPr id="147" name="Shape 147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48" name="Shape 148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152" name="Group 152"/>
          <p:cNvGrpSpPr/>
          <p:nvPr/>
        </p:nvGrpSpPr>
        <p:grpSpPr>
          <a:xfrm>
            <a:off x="12725400" y="5245100"/>
            <a:ext cx="1231900" cy="1231900"/>
            <a:chOff x="0" y="0"/>
            <a:chExt cx="1231900" cy="1231900"/>
          </a:xfrm>
        </p:grpSpPr>
        <p:sp>
          <p:nvSpPr>
            <p:cNvPr id="150" name="Shape 150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1" name="Shape 151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155" name="Group 155"/>
          <p:cNvGrpSpPr/>
          <p:nvPr/>
        </p:nvGrpSpPr>
        <p:grpSpPr>
          <a:xfrm>
            <a:off x="14185900" y="5232400"/>
            <a:ext cx="1231900" cy="1231900"/>
            <a:chOff x="0" y="0"/>
            <a:chExt cx="1231900" cy="1231900"/>
          </a:xfrm>
        </p:grpSpPr>
        <p:sp>
          <p:nvSpPr>
            <p:cNvPr id="153" name="Shape 153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4" name="Shape 154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158" name="Group 158"/>
          <p:cNvGrpSpPr/>
          <p:nvPr/>
        </p:nvGrpSpPr>
        <p:grpSpPr>
          <a:xfrm>
            <a:off x="15646400" y="5232400"/>
            <a:ext cx="1231900" cy="1231900"/>
            <a:chOff x="0" y="0"/>
            <a:chExt cx="1231900" cy="1231900"/>
          </a:xfrm>
        </p:grpSpPr>
        <p:sp>
          <p:nvSpPr>
            <p:cNvPr id="156" name="Shape 156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7" name="Shape 157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161" name="Group 161"/>
          <p:cNvGrpSpPr/>
          <p:nvPr/>
        </p:nvGrpSpPr>
        <p:grpSpPr>
          <a:xfrm>
            <a:off x="11252200" y="6756400"/>
            <a:ext cx="1231900" cy="1231900"/>
            <a:chOff x="0" y="0"/>
            <a:chExt cx="1231900" cy="1231900"/>
          </a:xfrm>
        </p:grpSpPr>
        <p:sp>
          <p:nvSpPr>
            <p:cNvPr id="159" name="Shape 159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0" name="Shape 160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164" name="Group 164"/>
          <p:cNvGrpSpPr/>
          <p:nvPr/>
        </p:nvGrpSpPr>
        <p:grpSpPr>
          <a:xfrm>
            <a:off x="12712700" y="6756400"/>
            <a:ext cx="1231900" cy="1231900"/>
            <a:chOff x="0" y="0"/>
            <a:chExt cx="1231900" cy="1231900"/>
          </a:xfrm>
        </p:grpSpPr>
        <p:sp>
          <p:nvSpPr>
            <p:cNvPr id="162" name="Shape 162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3" name="Shape 163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167" name="Group 167"/>
          <p:cNvGrpSpPr/>
          <p:nvPr/>
        </p:nvGrpSpPr>
        <p:grpSpPr>
          <a:xfrm>
            <a:off x="14173200" y="6743700"/>
            <a:ext cx="1231900" cy="1231900"/>
            <a:chOff x="0" y="0"/>
            <a:chExt cx="1231900" cy="1231900"/>
          </a:xfrm>
        </p:grpSpPr>
        <p:sp>
          <p:nvSpPr>
            <p:cNvPr id="165" name="Shape 165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6" name="Shape 166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170" name="Group 170"/>
          <p:cNvGrpSpPr/>
          <p:nvPr/>
        </p:nvGrpSpPr>
        <p:grpSpPr>
          <a:xfrm>
            <a:off x="15633700" y="6743700"/>
            <a:ext cx="1231900" cy="1231900"/>
            <a:chOff x="0" y="0"/>
            <a:chExt cx="1231900" cy="1231900"/>
          </a:xfrm>
        </p:grpSpPr>
        <p:sp>
          <p:nvSpPr>
            <p:cNvPr id="168" name="Shape 168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9" name="Shape 169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173" name="Group 173"/>
          <p:cNvGrpSpPr/>
          <p:nvPr/>
        </p:nvGrpSpPr>
        <p:grpSpPr>
          <a:xfrm>
            <a:off x="14198600" y="2260600"/>
            <a:ext cx="1231900" cy="1231900"/>
            <a:chOff x="0" y="0"/>
            <a:chExt cx="1231900" cy="1231900"/>
          </a:xfrm>
        </p:grpSpPr>
        <p:sp>
          <p:nvSpPr>
            <p:cNvPr id="171" name="Shape 171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72" name="Shape 172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176" name="Group 176"/>
          <p:cNvGrpSpPr/>
          <p:nvPr/>
        </p:nvGrpSpPr>
        <p:grpSpPr>
          <a:xfrm>
            <a:off x="15659100" y="2260600"/>
            <a:ext cx="1231900" cy="1231900"/>
            <a:chOff x="0" y="0"/>
            <a:chExt cx="1231900" cy="1231900"/>
          </a:xfrm>
        </p:grpSpPr>
        <p:sp>
          <p:nvSpPr>
            <p:cNvPr id="174" name="Shape 174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75" name="Shape 175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179" name="Group 179"/>
          <p:cNvGrpSpPr/>
          <p:nvPr/>
        </p:nvGrpSpPr>
        <p:grpSpPr>
          <a:xfrm>
            <a:off x="14185900" y="3771900"/>
            <a:ext cx="1231900" cy="1231900"/>
            <a:chOff x="0" y="0"/>
            <a:chExt cx="1231900" cy="1231900"/>
          </a:xfrm>
        </p:grpSpPr>
        <p:sp>
          <p:nvSpPr>
            <p:cNvPr id="177" name="Shape 177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78" name="Shape 178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182" name="Group 182"/>
          <p:cNvGrpSpPr/>
          <p:nvPr/>
        </p:nvGrpSpPr>
        <p:grpSpPr>
          <a:xfrm>
            <a:off x="15646400" y="3771900"/>
            <a:ext cx="1231900" cy="1231900"/>
            <a:chOff x="0" y="0"/>
            <a:chExt cx="1231900" cy="1231900"/>
          </a:xfrm>
        </p:grpSpPr>
        <p:sp>
          <p:nvSpPr>
            <p:cNvPr id="180" name="Shape 180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81" name="Shape 181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sp>
        <p:nvSpPr>
          <p:cNvPr id="183" name="Shape 183"/>
          <p:cNvSpPr/>
          <p:nvPr/>
        </p:nvSpPr>
        <p:spPr>
          <a:xfrm>
            <a:off x="11303000" y="2324100"/>
            <a:ext cx="2654300" cy="2641600"/>
          </a:xfrm>
          <a:prstGeom prst="rect">
            <a:avLst/>
          </a:prstGeom>
          <a:solidFill>
            <a:srgbClr val="929292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4" name="Shape 184"/>
          <p:cNvSpPr/>
          <p:nvPr/>
        </p:nvSpPr>
        <p:spPr>
          <a:xfrm>
            <a:off x="12272212" y="3454400"/>
            <a:ext cx="73609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Core</a:t>
            </a:r>
          </a:p>
        </p:txBody>
      </p:sp>
      <p:sp>
        <p:nvSpPr>
          <p:cNvPr id="185" name="Shape 185"/>
          <p:cNvSpPr/>
          <p:nvPr/>
        </p:nvSpPr>
        <p:spPr>
          <a:xfrm>
            <a:off x="4030133" y="2265075"/>
            <a:ext cx="6356925" cy="2226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4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Example: </a:t>
            </a:r>
            <a:r>
              <a:rPr b="0" i="1" dirty="0">
                <a:latin typeface="Times"/>
                <a:ea typeface="Times"/>
                <a:cs typeface="Times"/>
                <a:sym typeface="Times"/>
              </a:rPr>
              <a:t>n</a:t>
            </a:r>
            <a:r>
              <a:rPr dirty="0"/>
              <a:t>=16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>
              <a:defRPr sz="4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i="0" dirty="0">
                <a:latin typeface="+mn-lt"/>
                <a:ea typeface="+mn-ea"/>
                <a:cs typeface="+mn-cs"/>
                <a:sym typeface="Myriad Pro Condensed"/>
              </a:rPr>
              <a:t>One core: </a:t>
            </a:r>
            <a:r>
              <a:rPr dirty="0">
                <a:latin typeface="Times"/>
                <a:ea typeface="Times"/>
                <a:cs typeface="Times"/>
                <a:sym typeface="Times"/>
              </a:rPr>
              <a:t>r</a:t>
            </a:r>
            <a:r>
              <a:rPr b="1" dirty="0"/>
              <a:t> = </a:t>
            </a:r>
            <a:r>
              <a:rPr b="1" i="0" dirty="0">
                <a:latin typeface="+mn-lt"/>
                <a:ea typeface="+mn-ea"/>
                <a:cs typeface="+mn-cs"/>
                <a:sym typeface="Myriad Pro Condensed"/>
              </a:rPr>
              <a:t>4</a:t>
            </a:r>
            <a:endParaRPr b="1" dirty="0"/>
          </a:p>
          <a:p>
            <a:pPr algn="l">
              <a:defRPr sz="4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i="0" dirty="0">
                <a:latin typeface="+mn-lt"/>
                <a:ea typeface="+mn-ea"/>
                <a:cs typeface="+mn-cs"/>
                <a:sym typeface="Myriad Pro Condensed"/>
              </a:rPr>
              <a:t>Other 12 cores:</a:t>
            </a:r>
            <a:r>
              <a:rPr b="1" dirty="0"/>
              <a:t> </a:t>
            </a:r>
            <a:r>
              <a:rPr dirty="0">
                <a:latin typeface="Times"/>
                <a:ea typeface="Times"/>
                <a:cs typeface="Times"/>
                <a:sym typeface="Times"/>
              </a:rPr>
              <a:t>r</a:t>
            </a:r>
            <a:r>
              <a:rPr b="1" dirty="0"/>
              <a:t> = </a:t>
            </a:r>
            <a:r>
              <a:rPr b="1" i="0" dirty="0">
                <a:latin typeface="+mn-lt"/>
                <a:ea typeface="+mn-ea"/>
                <a:cs typeface="+mn-cs"/>
                <a:sym typeface="Myriad Pro Condensed"/>
              </a:rPr>
              <a:t>1</a:t>
            </a:r>
          </a:p>
        </p:txBody>
      </p:sp>
      <p:sp>
        <p:nvSpPr>
          <p:cNvPr id="186" name="Shape 186"/>
          <p:cNvSpPr/>
          <p:nvPr/>
        </p:nvSpPr>
        <p:spPr>
          <a:xfrm>
            <a:off x="1286870" y="10635017"/>
            <a:ext cx="5784746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(of heterogeneous processor with </a:t>
            </a:r>
            <a:r>
              <a:rPr i="1" dirty="0"/>
              <a:t>n</a:t>
            </a:r>
            <a:r>
              <a:rPr dirty="0"/>
              <a:t> re</a:t>
            </a:r>
            <a:r>
              <a:rPr lang="en-US" dirty="0"/>
              <a:t>s</a:t>
            </a:r>
            <a:r>
              <a:rPr dirty="0"/>
              <a:t>our</a:t>
            </a:r>
            <a:r>
              <a:rPr lang="en-US" dirty="0"/>
              <a:t>c</a:t>
            </a:r>
            <a:r>
              <a:rPr dirty="0"/>
              <a:t>es, relative to uniprocessor with one unit worth of resources, n=1)</a:t>
            </a:r>
          </a:p>
        </p:txBody>
      </p:sp>
      <p:sp>
        <p:nvSpPr>
          <p:cNvPr id="187" name="Shape 187"/>
          <p:cNvSpPr/>
          <p:nvPr/>
        </p:nvSpPr>
        <p:spPr>
          <a:xfrm flipV="1">
            <a:off x="11530958" y="11475751"/>
            <a:ext cx="5106684" cy="52"/>
          </a:xfrm>
          <a:prstGeom prst="line">
            <a:avLst/>
          </a:prstGeom>
          <a:ln w="38100">
            <a:solidFill>
              <a:schemeClr val="accent5"/>
            </a:solidFill>
            <a:miter lim="400000"/>
            <a:headEnd type="triangle" len="sm"/>
            <a:tailEnd type="triangle" len="sm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8" name="Shape 188"/>
          <p:cNvSpPr/>
          <p:nvPr/>
        </p:nvSpPr>
        <p:spPr>
          <a:xfrm>
            <a:off x="10510404" y="11756806"/>
            <a:ext cx="7300192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solidFill>
                  <a:schemeClr val="accent5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one perf(r) processor + (n-r) perf(1)=1 processors</a:t>
            </a:r>
          </a:p>
        </p:txBody>
      </p:sp>
      <p:sp>
        <p:nvSpPr>
          <p:cNvPr id="189" name="Shape 189"/>
          <p:cNvSpPr/>
          <p:nvPr/>
        </p:nvSpPr>
        <p:spPr>
          <a:xfrm>
            <a:off x="355600" y="13172549"/>
            <a:ext cx="3302000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6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dirty="0"/>
              <a:t>[Hill and Marty 08]</a:t>
            </a:r>
          </a:p>
        </p:txBody>
      </p:sp>
      <p:pic>
        <p:nvPicPr>
          <p:cNvPr id="190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461" y="8876281"/>
            <a:ext cx="15019878" cy="2343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Speedup (relative to n=1)</a:t>
            </a:r>
          </a:p>
        </p:txBody>
      </p:sp>
      <p:pic>
        <p:nvPicPr>
          <p:cNvPr id="195" name="Screen Shot 2012-04-09 at 9.36.2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574800"/>
            <a:ext cx="16154400" cy="51481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Screen Shot 2012-04-09 at 9.36.44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100" y="7404100"/>
            <a:ext cx="16126038" cy="52197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Shape 197"/>
          <p:cNvSpPr/>
          <p:nvPr/>
        </p:nvSpPr>
        <p:spPr>
          <a:xfrm>
            <a:off x="939800" y="12573430"/>
            <a:ext cx="16682489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400"/>
              <a:t>X-axis for asymmetric architectures gives </a:t>
            </a:r>
            <a:r>
              <a:rPr sz="2400" i="1">
                <a:latin typeface="Times New Roman"/>
                <a:ea typeface="Times New Roman"/>
                <a:cs typeface="Times New Roman"/>
                <a:sym typeface="Times New Roman"/>
              </a:rPr>
              <a:t>r </a:t>
            </a:r>
            <a:r>
              <a:rPr sz="2400"/>
              <a:t>for the single “fat” core (assume rest of cores are </a:t>
            </a:r>
            <a:r>
              <a:rPr sz="2400" i="1"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sz="2400"/>
              <a:t> = 1)</a:t>
            </a:r>
          </a:p>
        </p:txBody>
      </p:sp>
      <p:sp>
        <p:nvSpPr>
          <p:cNvPr id="198" name="Shape 198"/>
          <p:cNvSpPr/>
          <p:nvPr/>
        </p:nvSpPr>
        <p:spPr>
          <a:xfrm flipH="1">
            <a:off x="5181599" y="7958336"/>
            <a:ext cx="1" cy="380186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9" name="Shape 199"/>
          <p:cNvSpPr/>
          <p:nvPr/>
        </p:nvSpPr>
        <p:spPr>
          <a:xfrm>
            <a:off x="939800" y="6736338"/>
            <a:ext cx="1743138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400" dirty="0"/>
              <a:t>X-axis for symmetric architectures gives </a:t>
            </a:r>
            <a:r>
              <a:rPr sz="2400" i="1" dirty="0">
                <a:latin typeface="Times New Roman"/>
                <a:ea typeface="Times New Roman"/>
                <a:cs typeface="Times New Roman"/>
                <a:sym typeface="Times New Roman"/>
              </a:rPr>
              <a:t>r </a:t>
            </a:r>
            <a:r>
              <a:rPr sz="2400" dirty="0"/>
              <a:t>for all cores (many small cores to left, few “fat” cores to right)</a:t>
            </a:r>
          </a:p>
        </p:txBody>
      </p:sp>
      <p:sp>
        <p:nvSpPr>
          <p:cNvPr id="200" name="Shape 200"/>
          <p:cNvSpPr/>
          <p:nvPr/>
        </p:nvSpPr>
        <p:spPr>
          <a:xfrm>
            <a:off x="2108200" y="10862865"/>
            <a:ext cx="2857150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2000" dirty="0"/>
              <a:t>(chip from prev. slide)</a:t>
            </a:r>
          </a:p>
        </p:txBody>
      </p:sp>
      <p:sp>
        <p:nvSpPr>
          <p:cNvPr id="201" name="Shape 201"/>
          <p:cNvSpPr/>
          <p:nvPr/>
        </p:nvSpPr>
        <p:spPr>
          <a:xfrm flipH="1">
            <a:off x="4261687" y="10261600"/>
            <a:ext cx="843713" cy="553153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2" name="Shape 202"/>
          <p:cNvSpPr/>
          <p:nvPr/>
        </p:nvSpPr>
        <p:spPr>
          <a:xfrm>
            <a:off x="13529733" y="1021338"/>
            <a:ext cx="4161367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r">
              <a:defRPr sz="2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dirty="0"/>
              <a:t>[Source: Hill and Marty 08]</a:t>
            </a:r>
          </a:p>
        </p:txBody>
      </p:sp>
    </p:spTree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15418f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MPCOND">
      <a:majorFont>
        <a:latin typeface="Myriad Pro Cond"/>
        <a:ea typeface="Myriad Pro Condensed"/>
        <a:cs typeface="Myriad Pro Condensed"/>
      </a:majorFont>
      <a:minorFont>
        <a:latin typeface="Myriad Pro Cond"/>
        <a:ea typeface="Myriad Pro Condensed"/>
        <a:cs typeface="Myriad Pro Condense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15418f" id="{5886DD50-607B-4B67-B496-61C64FE28201}" vid="{8C1FD82A-D137-4FF8-B1BB-36AD4D373BA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Myriad Pro Condensed"/>
        <a:ea typeface="Myriad Pro Condensed"/>
        <a:cs typeface="Myriad Pro Condensed"/>
      </a:majorFont>
      <a:minorFont>
        <a:latin typeface="Myriad Pro Condensed"/>
        <a:ea typeface="Myriad Pro Condensed"/>
        <a:cs typeface="Myriad Pro Condense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15418f</Template>
  <TotalTime>5427</TotalTime>
  <Words>3854</Words>
  <Application>Microsoft Office PowerPoint</Application>
  <PresentationFormat>Custom</PresentationFormat>
  <Paragraphs>628</Paragraphs>
  <Slides>47</Slides>
  <Notes>14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Arial</vt:lpstr>
      <vt:lpstr>Gill Sans</vt:lpstr>
      <vt:lpstr>Helvetica</vt:lpstr>
      <vt:lpstr>Lucida Grande</vt:lpstr>
      <vt:lpstr>Myriad Pro Cond</vt:lpstr>
      <vt:lpstr>Times</vt:lpstr>
      <vt:lpstr>Times New Roman</vt:lpstr>
      <vt:lpstr>15418f</vt:lpstr>
      <vt:lpstr>Heterogeneous Parallelism and Hardware Specialization </vt:lpstr>
      <vt:lpstr>Let’s begin this lecture by reminding you…</vt:lpstr>
      <vt:lpstr>You need to buy a new computer…</vt:lpstr>
      <vt:lpstr>You need to buy a computer system</vt:lpstr>
      <vt:lpstr>Amdahl’s law revisited</vt:lpstr>
      <vt:lpstr>Rewrite Amdahl’s law in terms of resource limits</vt:lpstr>
      <vt:lpstr>Speedup (relative to n=1) </vt:lpstr>
      <vt:lpstr>Asymmetric set of processing cores</vt:lpstr>
      <vt:lpstr>Speedup (relative to n=1)</vt:lpstr>
      <vt:lpstr>Heterogeneous processing</vt:lpstr>
      <vt:lpstr>Example: Intel “Skylake" (2015)</vt:lpstr>
      <vt:lpstr>Example: Intel “Skylake" (2015)</vt:lpstr>
      <vt:lpstr>More heterogeneity: add discrete GPU</vt:lpstr>
      <vt:lpstr>15in Macbook Pro 2011 (two GPUs)</vt:lpstr>
      <vt:lpstr>Mobile heterogeneous processors</vt:lpstr>
      <vt:lpstr>Smartphone Processor</vt:lpstr>
      <vt:lpstr>Supercomputers use heterogeneous processing</vt:lpstr>
      <vt:lpstr>GPU-accelerated supercomputing</vt:lpstr>
      <vt:lpstr>Intel Xeon Phi (Knights Landing)</vt:lpstr>
      <vt:lpstr>Heterogeneous architectures for supercomputing</vt:lpstr>
      <vt:lpstr>Green500: most energy efficient supercomputers</vt:lpstr>
      <vt:lpstr>Research: ARM + GPU Supercomputer</vt:lpstr>
      <vt:lpstr>Energy-constrained computing</vt:lpstr>
      <vt:lpstr>Limits on chip power consumption</vt:lpstr>
      <vt:lpstr>Efficiency benefits of compute specialization</vt:lpstr>
      <vt:lpstr>Hardware specialization increases efficiency</vt:lpstr>
      <vt:lpstr>Benefits of increasing efficiency</vt:lpstr>
      <vt:lpstr>Example: iPad Air (2013)</vt:lpstr>
      <vt:lpstr>Original iPhone touchscreen controller</vt:lpstr>
      <vt:lpstr>Modern computing: efficiency often matters more than in the past, not less</vt:lpstr>
      <vt:lpstr>Example: image processing on a Nikon D7000</vt:lpstr>
      <vt:lpstr>Qualcomm Hexagon Digital Signal Processor</vt:lpstr>
      <vt:lpstr>Up next? application programmable image signal processors</vt:lpstr>
      <vt:lpstr>Anton supercomputer</vt:lpstr>
      <vt:lpstr>GPUs are heterogeneous multi-core processors</vt:lpstr>
      <vt:lpstr>PowerPoint Presentation</vt:lpstr>
      <vt:lpstr>FPGAs (Field Programmable Gate Arrays)</vt:lpstr>
      <vt:lpstr>Project Catapult</vt:lpstr>
      <vt:lpstr>Summary: choosing the right tool for the job</vt:lpstr>
      <vt:lpstr>Challenges of heterogeneous designs</vt:lpstr>
      <vt:lpstr>Challenges of heterogeneity</vt:lpstr>
      <vt:lpstr>Pitfalls of heterogeneous designs</vt:lpstr>
      <vt:lpstr>Challenges of heterogeneity</vt:lpstr>
      <vt:lpstr>Reducing energy consumption idea 1: use specialized processing  Reducing energy consumption idea 2: move less data </vt:lpstr>
      <vt:lpstr>Data movement has high energy cost</vt:lpstr>
      <vt:lpstr>Three trends in energy-optimized computing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Heterogeneous Parallelism and Hardware Specialization</dc:title>
  <dc:creator>Brian Railing</dc:creator>
  <cp:lastModifiedBy>beckmann</cp:lastModifiedBy>
  <cp:revision>37</cp:revision>
  <cp:lastPrinted>2019-03-27T16:50:02Z</cp:lastPrinted>
  <dcterms:modified xsi:type="dcterms:W3CDTF">2020-03-23T19:13:15Z</dcterms:modified>
</cp:coreProperties>
</file>