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yriad Pro"/>
        <a:ea typeface="Myriad Pro"/>
        <a:cs typeface="Myriad Pro"/>
        <a:sym typeface="Myriad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0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not by manipulating shared variables</a:t>
            </a:r>
          </a:p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telephone call metaphor, rather than bulletin board metaphor</a:t>
            </a:r>
          </a:p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HOW TO THINK ABOUT 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kmp_internal_fork</a:t>
            </a:r>
            <a:r>
              <a:rPr lang="en-US" dirty="0"/>
              <a:t> calls __</a:t>
            </a:r>
            <a:r>
              <a:rPr lang="en-US" dirty="0" err="1"/>
              <a:t>kmp_fork_barrier</a:t>
            </a:r>
            <a:r>
              <a:rPr lang="en-US" dirty="0"/>
              <a:t> on which the workers</a:t>
            </a:r>
            <a:r>
              <a:rPr lang="en-US" baseline="0" dirty="0"/>
              <a:t> are waiting (See __</a:t>
            </a:r>
            <a:r>
              <a:rPr lang="en-US" baseline="0" dirty="0" err="1"/>
              <a:t>kmp_launch_thread</a:t>
            </a:r>
            <a:r>
              <a:rPr lang="en-US" baseline="0" dirty="0"/>
              <a:t>)</a:t>
            </a:r>
          </a:p>
          <a:p>
            <a:r>
              <a:rPr lang="en-US" baseline="0" dirty="0"/>
              <a:t>	Assigned threads then - </a:t>
            </a:r>
            <a:r>
              <a:rPr lang="en-US" baseline="0" dirty="0" err="1"/>
              <a:t>rc</a:t>
            </a:r>
            <a:r>
              <a:rPr lang="en-US" baseline="0" dirty="0"/>
              <a:t> = (*</a:t>
            </a:r>
            <a:r>
              <a:rPr lang="en-US" baseline="0" dirty="0" err="1"/>
              <a:t>pteam</a:t>
            </a:r>
            <a:r>
              <a:rPr lang="en-US" baseline="0" dirty="0"/>
              <a:t>)-&gt;</a:t>
            </a:r>
            <a:r>
              <a:rPr lang="en-US" baseline="0" dirty="0" err="1"/>
              <a:t>t.t_invoke</a:t>
            </a:r>
            <a:r>
              <a:rPr lang="en-US" baseline="0" dirty="0"/>
              <a:t>( </a:t>
            </a:r>
            <a:r>
              <a:rPr lang="en-US" baseline="0" dirty="0" err="1"/>
              <a:t>gtid</a:t>
            </a:r>
            <a:r>
              <a:rPr lang="en-US" baseline="0" dirty="0"/>
              <a:t> );</a:t>
            </a:r>
          </a:p>
          <a:p>
            <a:r>
              <a:rPr lang="en-US" baseline="0" dirty="0"/>
              <a:t>	And finally __</a:t>
            </a:r>
            <a:r>
              <a:rPr lang="en-US" baseline="0" dirty="0" err="1"/>
              <a:t>kmp_join_barrier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4D18-ACB0-4750-91BC-46CC69B470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Kmp_barrier.cpp – switch(barrier type)</a:t>
            </a:r>
          </a:p>
          <a:p>
            <a:pPr lvl="2"/>
            <a:r>
              <a:rPr lang="en-US" dirty="0"/>
              <a:t>Linear barrier -&gt; </a:t>
            </a:r>
            <a:r>
              <a:rPr lang="en-US" dirty="0" err="1"/>
              <a:t>flag.release</a:t>
            </a:r>
            <a:r>
              <a:rPr lang="en-US" dirty="0"/>
              <a:t>() -&gt; </a:t>
            </a:r>
            <a:r>
              <a:rPr lang="en-US" dirty="0" err="1"/>
              <a:t>kmp_barrier_release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4D18-ACB0-4750-91BC-46CC69B470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dirty="0" err="1"/>
              <a:t>cilk_spawn</a:t>
            </a:r>
            <a:r>
              <a:rPr lang="en-US" baseline="0" dirty="0"/>
              <a:t> is actually the “</a:t>
            </a:r>
            <a:r>
              <a:rPr lang="en-US" baseline="0" dirty="0" err="1"/>
              <a:t>straightline</a:t>
            </a:r>
            <a:r>
              <a:rPr lang="en-US" baseline="0" dirty="0"/>
              <a:t>” path, which the next line is the parallel continuation.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4D18-ACB0-4750-91BC-46CC69B470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</a:t>
            </a:r>
            <a:r>
              <a:rPr lang="en-US" baseline="0" dirty="0"/>
              <a:t> Continuation</a:t>
            </a:r>
          </a:p>
          <a:p>
            <a:r>
              <a:rPr lang="en-US" baseline="0" dirty="0"/>
              <a:t>Fib(n-1) may never return</a:t>
            </a:r>
          </a:p>
          <a:p>
            <a:r>
              <a:rPr lang="en-US" baseline="0" dirty="0" err="1"/>
              <a:t>Cilkrts_sync</a:t>
            </a:r>
            <a:r>
              <a:rPr lang="en-US" baseline="0" dirty="0"/>
              <a:t> save a completion continuation, then find more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4D18-ACB0-4750-91BC-46CC69B470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 Computer Architecture and Programming…"/>
          <p:cNvSpPr txBox="1"/>
          <p:nvPr/>
        </p:nvSpPr>
        <p:spPr>
          <a:xfrm>
            <a:off x="723279" y="9196130"/>
            <a:ext cx="16840201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Parallel Computer Architecture and Programming</a:t>
            </a:r>
          </a:p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CMU 15-418/15-618, Spring 20</a:t>
            </a:r>
            <a:r>
              <a:rPr lang="en-US" dirty="0"/>
              <a:t>20</a:t>
            </a:r>
            <a:endParaRPr dirty="0"/>
          </a:p>
        </p:txBody>
      </p:sp>
      <p:sp>
        <p:nvSpPr>
          <p:cNvPr id="13" name="Line"/>
          <p:cNvSpPr/>
          <p:nvPr/>
        </p:nvSpPr>
        <p:spPr>
          <a:xfrm flipV="1">
            <a:off x="1409700" y="8356314"/>
            <a:ext cx="15467004" cy="286"/>
          </a:xfrm>
          <a:prstGeom prst="line">
            <a:avLst/>
          </a:prstGeom>
          <a:ln w="1905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ecture X:"/>
          <p:cNvSpPr txBox="1">
            <a:spLocks noGrp="1"/>
          </p:cNvSpPr>
          <p:nvPr>
            <p:ph type="body" sz="quarter" idx="13"/>
          </p:nvPr>
        </p:nvSpPr>
        <p:spPr>
          <a:xfrm>
            <a:off x="7874701" y="3708400"/>
            <a:ext cx="2537359" cy="8128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</a:lvl1pPr>
          </a:lstStyle>
          <a:p>
            <a:r>
              <a:rPr dirty="0"/>
              <a:t>Lecture X: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08100" y="4457700"/>
            <a:ext cx="15684500" cy="1943100"/>
          </a:xfrm>
          <a:prstGeom prst="rect">
            <a:avLst/>
          </a:prstGeom>
        </p:spPr>
        <p:txBody>
          <a:bodyPr anchor="b"/>
          <a:lstStyle>
            <a:lvl1pPr algn="ctr">
              <a:defRPr sz="1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2550" y="13093700"/>
            <a:ext cx="427025" cy="40894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MU 15-418/618, Fall 2016"/>
          <p:cNvSpPr txBox="1"/>
          <p:nvPr/>
        </p:nvSpPr>
        <p:spPr>
          <a:xfrm>
            <a:off x="15099679" y="13214350"/>
            <a:ext cx="3086101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 CMU 15-418/618, Fall 2016</a:t>
            </a:r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342900" y="2590800"/>
            <a:ext cx="17602200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txBody>
          <a:bodyPr tIns="91439" bIns="91439"/>
          <a:lstStyle/>
          <a:p>
            <a:pPr algn="l" defTabSz="1828800">
              <a:defRPr sz="40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2" name="Rectangle"/>
          <p:cNvSpPr/>
          <p:nvPr/>
        </p:nvSpPr>
        <p:spPr>
          <a:xfrm>
            <a:off x="342900" y="342900"/>
            <a:ext cx="17602200" cy="12877800"/>
          </a:xfrm>
          <a:prstGeom prst="rect">
            <a:avLst/>
          </a:prstGeom>
          <a:ln w="76200">
            <a:solidFill>
              <a:srgbClr val="000099"/>
            </a:solidFill>
            <a:miter/>
          </a:ln>
        </p:spPr>
        <p:txBody>
          <a:bodyPr tIns="91439" bIns="91439" anchor="ctr"/>
          <a:lstStyle/>
          <a:p>
            <a:pPr algn="l" defTabSz="1828800">
              <a:defRPr sz="40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53" name="CS 418"/>
          <p:cNvSpPr/>
          <p:nvPr/>
        </p:nvSpPr>
        <p:spPr>
          <a:xfrm>
            <a:off x="13436600" y="13055600"/>
            <a:ext cx="1275557" cy="596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828800">
              <a:lnSpc>
                <a:spcPct val="90000"/>
              </a:lnSpc>
              <a:defRPr sz="28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CS 418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1400" y="13055600"/>
            <a:ext cx="1346200" cy="812800"/>
          </a:xfrm>
          <a:prstGeom prst="rect">
            <a:avLst/>
          </a:prstGeom>
          <a:solidFill>
            <a:srgbClr val="FFFFFF"/>
          </a:solidFill>
        </p:spPr>
        <p:txBody>
          <a:bodyPr wrap="square"/>
          <a:lstStyle>
            <a:lvl1pPr algn="l" defTabSz="1828800">
              <a:defRPr sz="4000" b="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016875" y="1041400"/>
            <a:ext cx="2339975" cy="11461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828800">
              <a:lnSpc>
                <a:spcPct val="95000"/>
              </a:lnSpc>
              <a:defRPr sz="72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3136900"/>
            <a:ext cx="16510000" cy="9375776"/>
          </a:xfrm>
          <a:prstGeom prst="rect">
            <a:avLst/>
          </a:prstGeom>
        </p:spPr>
        <p:txBody>
          <a:bodyPr lIns="88900" tIns="88900" rIns="88900" bIns="88900">
            <a:normAutofit/>
          </a:bodyPr>
          <a:lstStyle>
            <a:lvl1pPr marL="447676" indent="-447676" defTabSz="1790700">
              <a:lnSpc>
                <a:spcPct val="90000"/>
              </a:lnSpc>
              <a:spcBef>
                <a:spcPts val="1500"/>
              </a:spcBef>
              <a:buSzTx/>
              <a:buFontTx/>
              <a:buNone/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881415" indent="-543277" defTabSz="1790700">
              <a:lnSpc>
                <a:spcPct val="90000"/>
              </a:lnSpc>
              <a:spcBef>
                <a:spcPts val="1500"/>
              </a:spcBef>
              <a:buSzPct val="100000"/>
              <a:buChar char="•"/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078265" indent="-403577" defTabSz="1790700">
              <a:lnSpc>
                <a:spcPct val="90000"/>
              </a:lnSpc>
              <a:spcBef>
                <a:spcPts val="1500"/>
              </a:spcBef>
              <a:buSzPct val="100000"/>
              <a:buChar char="–"/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61546" indent="-407459" defTabSz="1790700">
              <a:lnSpc>
                <a:spcPct val="90000"/>
              </a:lnSpc>
              <a:spcBef>
                <a:spcPts val="1500"/>
              </a:spcBef>
              <a:buSzPct val="100000"/>
              <a:buChar char="»"/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162493" indent="-370205" defTabSz="1790700">
              <a:lnSpc>
                <a:spcPct val="90000"/>
              </a:lnSpc>
              <a:spcBef>
                <a:spcPts val="1500"/>
              </a:spcBef>
              <a:buSzPct val="100000"/>
              <a:buChar char="»"/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MU 15-418/618, Spring 2019"/>
          <p:cNvSpPr txBox="1"/>
          <p:nvPr/>
        </p:nvSpPr>
        <p:spPr>
          <a:xfrm>
            <a:off x="15099679" y="13034050"/>
            <a:ext cx="308610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 CMU 15-418/618, Spring 20</a:t>
            </a:r>
            <a:r>
              <a:rPr lang="en-US" dirty="0"/>
              <a:t>20</a:t>
            </a:r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154400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>
              <a:buFontTx/>
              <a:buChar char="-"/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79688" y="13233400"/>
            <a:ext cx="352349" cy="3886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titleStyle>
    <p:bodyStyle>
      <a:lvl1pPr marL="800100" marR="0" indent="-8001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20000"/>
        <a:buFont typeface="Lucida Grande"/>
        <a:buChar char="▪"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1435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21082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27686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34417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41148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47879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54610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6134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intelcilkruntime/intel-cilk-runtime" TargetMode="External"/><Relationship Id="rId2" Type="http://schemas.openxmlformats.org/officeDocument/2006/relationships/hyperlink" Target="https://www.openmprt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lk.mit.edu/" TargetMode="External"/><Relationship Id="rId4" Type="http://schemas.openxmlformats.org/officeDocument/2006/relationships/hyperlink" Target="http://cilkplus.github.io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ecture 20a:"/>
          <p:cNvSpPr txBox="1">
            <a:spLocks noGrp="1"/>
          </p:cNvSpPr>
          <p:nvPr>
            <p:ph type="body" idx="13"/>
          </p:nvPr>
        </p:nvSpPr>
        <p:spPr>
          <a:xfrm>
            <a:off x="7566395" y="3327400"/>
            <a:ext cx="3153970" cy="812800"/>
          </a:xfrm>
          <a:prstGeom prst="rect">
            <a:avLst/>
          </a:prstGeom>
        </p:spPr>
        <p:txBody>
          <a:bodyPr/>
          <a:lstStyle/>
          <a:p>
            <a:r>
              <a:t>Lecture 20a:</a:t>
            </a:r>
          </a:p>
        </p:txBody>
      </p:sp>
      <p:sp>
        <p:nvSpPr>
          <p:cNvPr id="66" name="Under the Hood, Part 1: Implementing Message Passing"/>
          <p:cNvSpPr txBox="1">
            <a:spLocks noGrp="1"/>
          </p:cNvSpPr>
          <p:nvPr>
            <p:ph type="ctrTitle"/>
          </p:nvPr>
        </p:nvSpPr>
        <p:spPr>
          <a:xfrm>
            <a:off x="812800" y="4361286"/>
            <a:ext cx="16662400" cy="376441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11500"/>
            </a:lvl1pPr>
          </a:lstStyle>
          <a:p>
            <a:r>
              <a:rPr sz="8800" dirty="0"/>
              <a:t>Under the Hood, Part 1: Implementing Message Passing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ynchronous Message Pass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Synchronous Message Passing</a:t>
            </a:r>
          </a:p>
        </p:txBody>
      </p:sp>
      <p:sp>
        <p:nvSpPr>
          <p:cNvPr id="164" name="Data is not transferred until target address is known…"/>
          <p:cNvSpPr txBox="1">
            <a:spLocks noGrp="1"/>
          </p:cNvSpPr>
          <p:nvPr>
            <p:ph type="body" sz="quarter" idx="1"/>
          </p:nvPr>
        </p:nvSpPr>
        <p:spPr>
          <a:xfrm>
            <a:off x="806181" y="10871845"/>
            <a:ext cx="16154401" cy="231360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dirty="0"/>
              <a:t>Data is not transferred until target address is known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Lucida Grande"/>
              <a:buChar char="▪"/>
              <a:defRPr sz="4800"/>
            </a:pPr>
            <a:r>
              <a:rPr sz="4000" dirty="0"/>
              <a:t>Limits contention and buffering at the destination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dirty="0"/>
              <a:t>Performance?</a:t>
            </a:r>
          </a:p>
        </p:txBody>
      </p:sp>
      <p:sp>
        <p:nvSpPr>
          <p:cNvPr id="165" name="Rectangle"/>
          <p:cNvSpPr/>
          <p:nvPr/>
        </p:nvSpPr>
        <p:spPr>
          <a:xfrm>
            <a:off x="7738129" y="3764457"/>
            <a:ext cx="2315906" cy="476414"/>
          </a:xfrm>
          <a:prstGeom prst="rect">
            <a:avLst/>
          </a:prstGeom>
          <a:solidFill>
            <a:srgbClr val="FFFBC2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6" name="Send-ready request"/>
          <p:cNvSpPr txBox="1"/>
          <p:nvPr/>
        </p:nvSpPr>
        <p:spPr>
          <a:xfrm>
            <a:off x="10858317" y="3967053"/>
            <a:ext cx="3341654" cy="52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500" b="1">
                <a:solidFill>
                  <a:srgbClr val="0533CA"/>
                </a:solidFill>
              </a:defRPr>
            </a:lvl1pPr>
          </a:lstStyle>
          <a:p>
            <a:r>
              <a:t>Send-ready request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7725429" y="7500570"/>
            <a:ext cx="2315906" cy="527942"/>
            <a:chOff x="0" y="0"/>
            <a:chExt cx="2315905" cy="527941"/>
          </a:xfrm>
        </p:grpSpPr>
        <p:sp>
          <p:nvSpPr>
            <p:cNvPr id="167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8" name="Rectangl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12171714" y="4760534"/>
            <a:ext cx="2315906" cy="527943"/>
            <a:chOff x="0" y="0"/>
            <a:chExt cx="2315905" cy="527941"/>
          </a:xfrm>
        </p:grpSpPr>
        <p:sp>
          <p:nvSpPr>
            <p:cNvPr id="170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1" name="Rectangl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12179730" y="6109805"/>
            <a:ext cx="2315906" cy="527943"/>
            <a:chOff x="0" y="0"/>
            <a:chExt cx="2315905" cy="527941"/>
          </a:xfrm>
        </p:grpSpPr>
        <p:sp>
          <p:nvSpPr>
            <p:cNvPr id="173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4" name="Rectangl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sp>
        <p:nvSpPr>
          <p:cNvPr id="176" name="Rounded Rectangle"/>
          <p:cNvSpPr/>
          <p:nvPr/>
        </p:nvSpPr>
        <p:spPr>
          <a:xfrm>
            <a:off x="12100807" y="5442732"/>
            <a:ext cx="2457720" cy="584200"/>
          </a:xfrm>
          <a:prstGeom prst="roundRect">
            <a:avLst>
              <a:gd name="adj" fmla="val 32609"/>
            </a:avLst>
          </a:prstGeom>
          <a:solidFill>
            <a:srgbClr val="FFD6F3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7" name="Tag check"/>
          <p:cNvSpPr txBox="1"/>
          <p:nvPr/>
        </p:nvSpPr>
        <p:spPr>
          <a:xfrm>
            <a:off x="12620530" y="5554016"/>
            <a:ext cx="141827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Tag check</a:t>
            </a:r>
          </a:p>
        </p:txBody>
      </p:sp>
      <p:sp>
        <p:nvSpPr>
          <p:cNvPr id="178" name="Source"/>
          <p:cNvSpPr txBox="1"/>
          <p:nvPr/>
        </p:nvSpPr>
        <p:spPr>
          <a:xfrm>
            <a:off x="8084312" y="1799170"/>
            <a:ext cx="16621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Source</a:t>
            </a:r>
          </a:p>
        </p:txBody>
      </p:sp>
      <p:sp>
        <p:nvSpPr>
          <p:cNvPr id="179" name="Destination"/>
          <p:cNvSpPr txBox="1"/>
          <p:nvPr/>
        </p:nvSpPr>
        <p:spPr>
          <a:xfrm>
            <a:off x="11970147" y="1799170"/>
            <a:ext cx="27604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Destination</a:t>
            </a:r>
          </a:p>
        </p:txBody>
      </p:sp>
      <p:sp>
        <p:nvSpPr>
          <p:cNvPr id="180" name="Send(Pdest, local VA, len)"/>
          <p:cNvSpPr txBox="1"/>
          <p:nvPr/>
        </p:nvSpPr>
        <p:spPr>
          <a:xfrm>
            <a:off x="7548157" y="2876441"/>
            <a:ext cx="4289848" cy="39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Send(Pdest, local VA, len)</a:t>
            </a:r>
          </a:p>
        </p:txBody>
      </p:sp>
      <p:sp>
        <p:nvSpPr>
          <p:cNvPr id="181" name="Line"/>
          <p:cNvSpPr/>
          <p:nvPr/>
        </p:nvSpPr>
        <p:spPr>
          <a:xfrm>
            <a:off x="10109983" y="4227341"/>
            <a:ext cx="2097925" cy="54132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 flipH="1">
            <a:off x="10091530" y="6652569"/>
            <a:ext cx="2092047" cy="93836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>
            <a:off x="8498300" y="4297621"/>
            <a:ext cx="1" cy="3158899"/>
          </a:xfrm>
          <a:prstGeom prst="line">
            <a:avLst/>
          </a:prstGeom>
          <a:ln w="508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4" name="Wait"/>
          <p:cNvSpPr txBox="1"/>
          <p:nvPr/>
        </p:nvSpPr>
        <p:spPr>
          <a:xfrm>
            <a:off x="8677402" y="5625610"/>
            <a:ext cx="933197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/>
            </a:lvl1pPr>
          </a:lstStyle>
          <a:p>
            <a:r>
              <a:t>Wait</a:t>
            </a:r>
          </a:p>
        </p:txBody>
      </p:sp>
      <p:sp>
        <p:nvSpPr>
          <p:cNvPr id="185" name="Line"/>
          <p:cNvSpPr/>
          <p:nvPr/>
        </p:nvSpPr>
        <p:spPr>
          <a:xfrm flipH="1">
            <a:off x="6805008" y="2301940"/>
            <a:ext cx="1" cy="80500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6" name="Time"/>
          <p:cNvSpPr txBox="1"/>
          <p:nvPr/>
        </p:nvSpPr>
        <p:spPr>
          <a:xfrm>
            <a:off x="7058578" y="9839890"/>
            <a:ext cx="9475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r>
              <a:t>Time</a:t>
            </a:r>
          </a:p>
        </p:txBody>
      </p:sp>
      <p:sp>
        <p:nvSpPr>
          <p:cNvPr id="187" name="(1) Initiate send…"/>
          <p:cNvSpPr txBox="1"/>
          <p:nvPr/>
        </p:nvSpPr>
        <p:spPr>
          <a:xfrm>
            <a:off x="1969778" y="2696641"/>
            <a:ext cx="4764767" cy="679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800"/>
            </a:pPr>
            <a:r>
              <a:t>(1) Initiate send</a:t>
            </a:r>
          </a:p>
          <a:p>
            <a:pPr algn="l">
              <a:defRPr sz="2800"/>
            </a:pPr>
            <a:r>
              <a:t>(2) Address translation</a:t>
            </a:r>
          </a:p>
          <a:p>
            <a:pPr algn="l">
              <a:defRPr sz="2800"/>
            </a:pPr>
            <a:r>
              <a:t>(3) Local/remote check</a:t>
            </a:r>
          </a:p>
          <a:p>
            <a:pPr algn="l">
              <a:defRPr sz="2800"/>
            </a:pPr>
            <a:r>
              <a:t>(4) Send-ready request</a:t>
            </a:r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(5) Remote check for posted receive (assume success)</a:t>
            </a:r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(6) Reply transaction</a:t>
            </a:r>
          </a:p>
          <a:p>
            <a:pPr algn="l">
              <a:defRPr sz="2800"/>
            </a:pPr>
            <a:endParaRPr/>
          </a:p>
          <a:p>
            <a:pPr algn="l">
              <a:defRPr sz="19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(7) Bulk data transfer</a:t>
            </a:r>
          </a:p>
          <a:p>
            <a:pPr algn="l">
              <a:defRPr sz="2800"/>
            </a:pPr>
            <a:r>
              <a:t>      Source VA —&gt; Dest VA</a:t>
            </a:r>
          </a:p>
        </p:txBody>
      </p:sp>
      <p:sp>
        <p:nvSpPr>
          <p:cNvPr id="188" name="Receive(Psrc, local VA, len)"/>
          <p:cNvSpPr txBox="1"/>
          <p:nvPr/>
        </p:nvSpPr>
        <p:spPr>
          <a:xfrm>
            <a:off x="12021777" y="2696640"/>
            <a:ext cx="4611044" cy="39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Receive(Psrc, local VA, len)</a:t>
            </a:r>
          </a:p>
        </p:txBody>
      </p:sp>
      <p:sp>
        <p:nvSpPr>
          <p:cNvPr id="189" name="Receive-ready reply"/>
          <p:cNvSpPr txBox="1"/>
          <p:nvPr/>
        </p:nvSpPr>
        <p:spPr>
          <a:xfrm>
            <a:off x="10858317" y="7225320"/>
            <a:ext cx="3341654" cy="527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500" b="1">
                <a:solidFill>
                  <a:srgbClr val="0533CA"/>
                </a:solidFill>
              </a:defRPr>
            </a:lvl1pPr>
          </a:lstStyle>
          <a:p>
            <a:r>
              <a:t>Receive-ready reply</a:t>
            </a:r>
          </a:p>
        </p:txBody>
      </p:sp>
      <p:grpSp>
        <p:nvGrpSpPr>
          <p:cNvPr id="202" name="Group"/>
          <p:cNvGrpSpPr/>
          <p:nvPr/>
        </p:nvGrpSpPr>
        <p:grpSpPr>
          <a:xfrm flipH="1">
            <a:off x="7407929" y="8077886"/>
            <a:ext cx="2950906" cy="1162942"/>
            <a:chOff x="0" y="0"/>
            <a:chExt cx="2950905" cy="1162941"/>
          </a:xfrm>
        </p:grpSpPr>
        <p:sp>
          <p:nvSpPr>
            <p:cNvPr id="190" name="Rectangle"/>
            <p:cNvSpPr/>
            <p:nvPr/>
          </p:nvSpPr>
          <p:spPr>
            <a:xfrm flipH="1">
              <a:off x="0" y="25765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1" name="Rectangle"/>
            <p:cNvSpPr txBox="1"/>
            <p:nvPr/>
          </p:nvSpPr>
          <p:spPr>
            <a:xfrm flipH="1"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192" name="Rectangle"/>
            <p:cNvSpPr/>
            <p:nvPr/>
          </p:nvSpPr>
          <p:spPr>
            <a:xfrm flipH="1">
              <a:off x="127000" y="152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3" name="Rectangle"/>
            <p:cNvSpPr txBox="1"/>
            <p:nvPr/>
          </p:nvSpPr>
          <p:spPr>
            <a:xfrm flipH="1">
              <a:off x="226011" y="127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194" name="Rectangle"/>
            <p:cNvSpPr/>
            <p:nvPr/>
          </p:nvSpPr>
          <p:spPr>
            <a:xfrm flipH="1">
              <a:off x="254000" y="279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5" name="Rectangle"/>
            <p:cNvSpPr txBox="1"/>
            <p:nvPr/>
          </p:nvSpPr>
          <p:spPr>
            <a:xfrm flipH="1">
              <a:off x="353011" y="254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196" name="Rectangle"/>
            <p:cNvSpPr/>
            <p:nvPr/>
          </p:nvSpPr>
          <p:spPr>
            <a:xfrm flipH="1">
              <a:off x="381000" y="406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7" name="Rectangle"/>
            <p:cNvSpPr txBox="1"/>
            <p:nvPr/>
          </p:nvSpPr>
          <p:spPr>
            <a:xfrm flipH="1">
              <a:off x="480011" y="381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198" name="Rectangle"/>
            <p:cNvSpPr/>
            <p:nvPr/>
          </p:nvSpPr>
          <p:spPr>
            <a:xfrm flipH="1">
              <a:off x="508000" y="533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9" name="Rectangle"/>
            <p:cNvSpPr txBox="1"/>
            <p:nvPr/>
          </p:nvSpPr>
          <p:spPr>
            <a:xfrm flipH="1">
              <a:off x="607011" y="508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00" name="Rectangle"/>
            <p:cNvSpPr/>
            <p:nvPr/>
          </p:nvSpPr>
          <p:spPr>
            <a:xfrm flipH="1">
              <a:off x="635000" y="660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1" name="Rectangle"/>
            <p:cNvSpPr txBox="1"/>
            <p:nvPr/>
          </p:nvSpPr>
          <p:spPr>
            <a:xfrm flipH="1">
              <a:off x="734011" y="635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grpSp>
        <p:nvGrpSpPr>
          <p:cNvPr id="215" name="Group"/>
          <p:cNvGrpSpPr/>
          <p:nvPr/>
        </p:nvGrpSpPr>
        <p:grpSpPr>
          <a:xfrm flipH="1">
            <a:off x="11854214" y="8731948"/>
            <a:ext cx="2950906" cy="1162943"/>
            <a:chOff x="0" y="0"/>
            <a:chExt cx="2950905" cy="1162941"/>
          </a:xfrm>
        </p:grpSpPr>
        <p:sp>
          <p:nvSpPr>
            <p:cNvPr id="203" name="Rectangle"/>
            <p:cNvSpPr/>
            <p:nvPr/>
          </p:nvSpPr>
          <p:spPr>
            <a:xfrm flipH="1">
              <a:off x="0" y="25765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4" name="Rectangle"/>
            <p:cNvSpPr txBox="1"/>
            <p:nvPr/>
          </p:nvSpPr>
          <p:spPr>
            <a:xfrm flipH="1"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05" name="Rectangle"/>
            <p:cNvSpPr/>
            <p:nvPr/>
          </p:nvSpPr>
          <p:spPr>
            <a:xfrm flipH="1">
              <a:off x="127000" y="152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6" name="Rectangle"/>
            <p:cNvSpPr txBox="1"/>
            <p:nvPr/>
          </p:nvSpPr>
          <p:spPr>
            <a:xfrm flipH="1">
              <a:off x="226011" y="127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07" name="Rectangle"/>
            <p:cNvSpPr/>
            <p:nvPr/>
          </p:nvSpPr>
          <p:spPr>
            <a:xfrm flipH="1">
              <a:off x="254000" y="279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8" name="Rectangle"/>
            <p:cNvSpPr txBox="1"/>
            <p:nvPr/>
          </p:nvSpPr>
          <p:spPr>
            <a:xfrm flipH="1">
              <a:off x="353011" y="254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09" name="Rectangle"/>
            <p:cNvSpPr/>
            <p:nvPr/>
          </p:nvSpPr>
          <p:spPr>
            <a:xfrm flipH="1">
              <a:off x="381000" y="406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0" name="Rectangle"/>
            <p:cNvSpPr txBox="1"/>
            <p:nvPr/>
          </p:nvSpPr>
          <p:spPr>
            <a:xfrm flipH="1">
              <a:off x="480011" y="381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11" name="Rectangle"/>
            <p:cNvSpPr/>
            <p:nvPr/>
          </p:nvSpPr>
          <p:spPr>
            <a:xfrm flipH="1">
              <a:off x="508000" y="533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2" name="Rectangle"/>
            <p:cNvSpPr txBox="1"/>
            <p:nvPr/>
          </p:nvSpPr>
          <p:spPr>
            <a:xfrm flipH="1">
              <a:off x="607011" y="508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13" name="Rectangle"/>
            <p:cNvSpPr/>
            <p:nvPr/>
          </p:nvSpPr>
          <p:spPr>
            <a:xfrm flipH="1">
              <a:off x="635000" y="660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4" name="Rectangle"/>
            <p:cNvSpPr txBox="1"/>
            <p:nvPr/>
          </p:nvSpPr>
          <p:spPr>
            <a:xfrm flipH="1">
              <a:off x="734011" y="635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sp>
        <p:nvSpPr>
          <p:cNvPr id="216" name="Line"/>
          <p:cNvSpPr/>
          <p:nvPr/>
        </p:nvSpPr>
        <p:spPr>
          <a:xfrm>
            <a:off x="9742935" y="9030061"/>
            <a:ext cx="2097925" cy="54132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7" name="Data-transfer request"/>
          <p:cNvSpPr txBox="1"/>
          <p:nvPr/>
        </p:nvSpPr>
        <p:spPr>
          <a:xfrm>
            <a:off x="8512574" y="9412326"/>
            <a:ext cx="3341654" cy="52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500" b="1">
                <a:solidFill>
                  <a:srgbClr val="0533CA"/>
                </a:solidFill>
              </a:defRPr>
            </a:lvl1pPr>
          </a:lstStyle>
          <a:p>
            <a:r>
              <a:t>Data-transfer request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synchronous Message Passing: Optimis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Asynchronous Message Passing: Optimistic</a:t>
            </a:r>
          </a:p>
        </p:txBody>
      </p:sp>
      <p:sp>
        <p:nvSpPr>
          <p:cNvPr id="220" name="Good news:…"/>
          <p:cNvSpPr txBox="1">
            <a:spLocks noGrp="1"/>
          </p:cNvSpPr>
          <p:nvPr>
            <p:ph type="body" sz="half" idx="1"/>
          </p:nvPr>
        </p:nvSpPr>
        <p:spPr>
          <a:xfrm>
            <a:off x="806181" y="9002421"/>
            <a:ext cx="16154401" cy="41830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u="sng"/>
            </a:pPr>
            <a:r>
              <a:rPr dirty="0"/>
              <a:t>Good news: </a:t>
            </a:r>
          </a:p>
          <a:p>
            <a:pPr lvl="1">
              <a:lnSpc>
                <a:spcPct val="80000"/>
              </a:lnSpc>
              <a:buFont typeface="Lucida Grande"/>
              <a:buChar char="▪"/>
              <a:defRPr sz="4800"/>
            </a:pPr>
            <a:r>
              <a:rPr dirty="0"/>
              <a:t>source does not stall waiting for the destination to receive</a:t>
            </a:r>
          </a:p>
          <a:p>
            <a:pPr marL="635000" indent="-635000">
              <a:lnSpc>
                <a:spcPct val="80000"/>
              </a:lnSpc>
              <a:spcBef>
                <a:spcPts val="600"/>
              </a:spcBef>
              <a:defRPr u="sng"/>
            </a:pPr>
            <a:r>
              <a:rPr dirty="0"/>
              <a:t>Bad news: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Lucida Grande"/>
              <a:buChar char="▪"/>
              <a:defRPr sz="4800"/>
            </a:pPr>
            <a:r>
              <a:rPr dirty="0">
                <a:solidFill>
                  <a:srgbClr val="0533CA"/>
                </a:solidFill>
              </a:rPr>
              <a:t>storage is required within the message layer</a:t>
            </a:r>
            <a:r>
              <a:rPr dirty="0"/>
              <a:t> (?)</a:t>
            </a:r>
          </a:p>
        </p:txBody>
      </p:sp>
      <p:sp>
        <p:nvSpPr>
          <p:cNvPr id="221" name="Rounded Rectangle"/>
          <p:cNvSpPr/>
          <p:nvPr/>
        </p:nvSpPr>
        <p:spPr>
          <a:xfrm>
            <a:off x="11982847" y="4669999"/>
            <a:ext cx="2925506" cy="1425000"/>
          </a:xfrm>
          <a:prstGeom prst="roundRect">
            <a:avLst>
              <a:gd name="adj" fmla="val 14877"/>
            </a:avLst>
          </a:prstGeom>
          <a:solidFill>
            <a:srgbClr val="FFD6F3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2" name="Tag Match…"/>
          <p:cNvSpPr txBox="1"/>
          <p:nvPr/>
        </p:nvSpPr>
        <p:spPr>
          <a:xfrm>
            <a:off x="12387017" y="4982449"/>
            <a:ext cx="22040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 b="1">
                <a:solidFill>
                  <a:srgbClr val="0533CA"/>
                </a:solidFill>
              </a:defRPr>
            </a:pPr>
            <a:r>
              <a:t>Tag Match</a:t>
            </a:r>
          </a:p>
          <a:p>
            <a:pPr algn="l">
              <a:defRPr sz="2500" b="1">
                <a:solidFill>
                  <a:srgbClr val="0533CA"/>
                </a:solidFill>
              </a:defRPr>
            </a:pPr>
            <a:r>
              <a:t>Allocate Buffer</a:t>
            </a:r>
          </a:p>
        </p:txBody>
      </p:sp>
      <p:sp>
        <p:nvSpPr>
          <p:cNvPr id="223" name="Source"/>
          <p:cNvSpPr txBox="1"/>
          <p:nvPr/>
        </p:nvSpPr>
        <p:spPr>
          <a:xfrm>
            <a:off x="8084312" y="1799170"/>
            <a:ext cx="16621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Source</a:t>
            </a:r>
          </a:p>
        </p:txBody>
      </p:sp>
      <p:sp>
        <p:nvSpPr>
          <p:cNvPr id="224" name="Destination"/>
          <p:cNvSpPr txBox="1"/>
          <p:nvPr/>
        </p:nvSpPr>
        <p:spPr>
          <a:xfrm>
            <a:off x="11970147" y="1799170"/>
            <a:ext cx="27604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Destination</a:t>
            </a:r>
          </a:p>
        </p:txBody>
      </p:sp>
      <p:sp>
        <p:nvSpPr>
          <p:cNvPr id="225" name="Send(Pdest, local VA, len)"/>
          <p:cNvSpPr txBox="1"/>
          <p:nvPr/>
        </p:nvSpPr>
        <p:spPr>
          <a:xfrm>
            <a:off x="7548157" y="2876441"/>
            <a:ext cx="4289848" cy="39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Send(Pdest, local VA, len)</a:t>
            </a:r>
          </a:p>
        </p:txBody>
      </p:sp>
      <p:sp>
        <p:nvSpPr>
          <p:cNvPr id="226" name="Line"/>
          <p:cNvSpPr/>
          <p:nvPr/>
        </p:nvSpPr>
        <p:spPr>
          <a:xfrm flipH="1">
            <a:off x="6805008" y="2301940"/>
            <a:ext cx="1" cy="616111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7" name="Time"/>
          <p:cNvSpPr txBox="1"/>
          <p:nvPr/>
        </p:nvSpPr>
        <p:spPr>
          <a:xfrm>
            <a:off x="7135851" y="7931150"/>
            <a:ext cx="947548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r>
              <a:t>Time</a:t>
            </a:r>
          </a:p>
        </p:txBody>
      </p:sp>
      <p:sp>
        <p:nvSpPr>
          <p:cNvPr id="228" name="(1) Initiate send…"/>
          <p:cNvSpPr txBox="1"/>
          <p:nvPr/>
        </p:nvSpPr>
        <p:spPr>
          <a:xfrm>
            <a:off x="1969778" y="2696641"/>
            <a:ext cx="4764767" cy="434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800"/>
            </a:pPr>
            <a:r>
              <a:t>(1) Initiate send</a:t>
            </a:r>
          </a:p>
          <a:p>
            <a:pPr algn="l">
              <a:defRPr sz="2800"/>
            </a:pPr>
            <a:r>
              <a:t>(2) Address translation</a:t>
            </a:r>
          </a:p>
          <a:p>
            <a:pPr algn="l">
              <a:defRPr sz="2800"/>
            </a:pPr>
            <a:r>
              <a:t>(3) Local/remote check</a:t>
            </a:r>
          </a:p>
          <a:p>
            <a:pPr algn="l">
              <a:defRPr sz="2800"/>
            </a:pPr>
            <a:r>
              <a:t>(4) </a:t>
            </a:r>
            <a:r>
              <a:rPr b="1">
                <a:solidFill>
                  <a:srgbClr val="0533CA"/>
                </a:solidFill>
              </a:rPr>
              <a:t>Send data</a:t>
            </a: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/>
            </a:pPr>
            <a:r>
              <a:t>(5) Remote check for posted   receive; on fail, </a:t>
            </a:r>
            <a:r>
              <a:rPr b="1">
                <a:solidFill>
                  <a:srgbClr val="0533CA"/>
                </a:solidFill>
              </a:rPr>
              <a:t>allocate data buffer</a:t>
            </a: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</p:txBody>
      </p:sp>
      <p:sp>
        <p:nvSpPr>
          <p:cNvPr id="229" name="Receive(Psrc, local VA, len)"/>
          <p:cNvSpPr txBox="1"/>
          <p:nvPr/>
        </p:nvSpPr>
        <p:spPr>
          <a:xfrm>
            <a:off x="11956157" y="7769757"/>
            <a:ext cx="4611044" cy="39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Receive(Psrc, local VA, len)</a:t>
            </a:r>
          </a:p>
        </p:txBody>
      </p:sp>
      <p:grpSp>
        <p:nvGrpSpPr>
          <p:cNvPr id="242" name="Group"/>
          <p:cNvGrpSpPr/>
          <p:nvPr/>
        </p:nvGrpSpPr>
        <p:grpSpPr>
          <a:xfrm flipH="1">
            <a:off x="7548157" y="3518765"/>
            <a:ext cx="2950907" cy="1162942"/>
            <a:chOff x="0" y="0"/>
            <a:chExt cx="2950905" cy="1162941"/>
          </a:xfrm>
        </p:grpSpPr>
        <p:sp>
          <p:nvSpPr>
            <p:cNvPr id="230" name="Rectangle"/>
            <p:cNvSpPr/>
            <p:nvPr/>
          </p:nvSpPr>
          <p:spPr>
            <a:xfrm flipH="1">
              <a:off x="0" y="25765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1" name="Rectangle"/>
            <p:cNvSpPr txBox="1"/>
            <p:nvPr/>
          </p:nvSpPr>
          <p:spPr>
            <a:xfrm flipH="1"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32" name="Rectangle"/>
            <p:cNvSpPr/>
            <p:nvPr/>
          </p:nvSpPr>
          <p:spPr>
            <a:xfrm flipH="1">
              <a:off x="127000" y="152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3" name="Rectangle"/>
            <p:cNvSpPr txBox="1"/>
            <p:nvPr/>
          </p:nvSpPr>
          <p:spPr>
            <a:xfrm flipH="1">
              <a:off x="226011" y="127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34" name="Rectangle"/>
            <p:cNvSpPr/>
            <p:nvPr/>
          </p:nvSpPr>
          <p:spPr>
            <a:xfrm flipH="1">
              <a:off x="254000" y="279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5" name="Rectangle"/>
            <p:cNvSpPr txBox="1"/>
            <p:nvPr/>
          </p:nvSpPr>
          <p:spPr>
            <a:xfrm flipH="1">
              <a:off x="353011" y="254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36" name="Rectangle"/>
            <p:cNvSpPr/>
            <p:nvPr/>
          </p:nvSpPr>
          <p:spPr>
            <a:xfrm flipH="1">
              <a:off x="381000" y="406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7" name="Rectangle"/>
            <p:cNvSpPr txBox="1"/>
            <p:nvPr/>
          </p:nvSpPr>
          <p:spPr>
            <a:xfrm flipH="1">
              <a:off x="480011" y="381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38" name="Rectangle"/>
            <p:cNvSpPr/>
            <p:nvPr/>
          </p:nvSpPr>
          <p:spPr>
            <a:xfrm flipH="1">
              <a:off x="508000" y="533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9" name="Rectangle"/>
            <p:cNvSpPr txBox="1"/>
            <p:nvPr/>
          </p:nvSpPr>
          <p:spPr>
            <a:xfrm flipH="1">
              <a:off x="607011" y="508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40" name="Rectangle"/>
            <p:cNvSpPr/>
            <p:nvPr/>
          </p:nvSpPr>
          <p:spPr>
            <a:xfrm flipH="1">
              <a:off x="635000" y="660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1" name="Rectangle"/>
            <p:cNvSpPr txBox="1"/>
            <p:nvPr/>
          </p:nvSpPr>
          <p:spPr>
            <a:xfrm flipH="1">
              <a:off x="734011" y="635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grpSp>
        <p:nvGrpSpPr>
          <p:cNvPr id="255" name="Group"/>
          <p:cNvGrpSpPr/>
          <p:nvPr/>
        </p:nvGrpSpPr>
        <p:grpSpPr>
          <a:xfrm flipH="1">
            <a:off x="11970147" y="6247591"/>
            <a:ext cx="2950906" cy="1162943"/>
            <a:chOff x="0" y="0"/>
            <a:chExt cx="2950905" cy="1162941"/>
          </a:xfrm>
        </p:grpSpPr>
        <p:sp>
          <p:nvSpPr>
            <p:cNvPr id="243" name="Rectangle"/>
            <p:cNvSpPr/>
            <p:nvPr/>
          </p:nvSpPr>
          <p:spPr>
            <a:xfrm flipH="1">
              <a:off x="0" y="25765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4" name="Rectangle"/>
            <p:cNvSpPr txBox="1"/>
            <p:nvPr/>
          </p:nvSpPr>
          <p:spPr>
            <a:xfrm flipH="1"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45" name="Rectangle"/>
            <p:cNvSpPr/>
            <p:nvPr/>
          </p:nvSpPr>
          <p:spPr>
            <a:xfrm flipH="1">
              <a:off x="127000" y="152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6" name="Rectangle"/>
            <p:cNvSpPr txBox="1"/>
            <p:nvPr/>
          </p:nvSpPr>
          <p:spPr>
            <a:xfrm flipH="1">
              <a:off x="226011" y="127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47" name="Rectangle"/>
            <p:cNvSpPr/>
            <p:nvPr/>
          </p:nvSpPr>
          <p:spPr>
            <a:xfrm flipH="1">
              <a:off x="254000" y="279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8" name="Rectangle"/>
            <p:cNvSpPr txBox="1"/>
            <p:nvPr/>
          </p:nvSpPr>
          <p:spPr>
            <a:xfrm flipH="1">
              <a:off x="353011" y="254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49" name="Rectangle"/>
            <p:cNvSpPr/>
            <p:nvPr/>
          </p:nvSpPr>
          <p:spPr>
            <a:xfrm flipH="1">
              <a:off x="381000" y="406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0" name="Rectangle"/>
            <p:cNvSpPr txBox="1"/>
            <p:nvPr/>
          </p:nvSpPr>
          <p:spPr>
            <a:xfrm flipH="1">
              <a:off x="480011" y="381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51" name="Rectangle"/>
            <p:cNvSpPr/>
            <p:nvPr/>
          </p:nvSpPr>
          <p:spPr>
            <a:xfrm flipH="1">
              <a:off x="508000" y="533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2" name="Rectangle"/>
            <p:cNvSpPr txBox="1"/>
            <p:nvPr/>
          </p:nvSpPr>
          <p:spPr>
            <a:xfrm flipH="1">
              <a:off x="607011" y="508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  <p:sp>
          <p:nvSpPr>
            <p:cNvPr id="253" name="Rectangle"/>
            <p:cNvSpPr/>
            <p:nvPr/>
          </p:nvSpPr>
          <p:spPr>
            <a:xfrm flipH="1">
              <a:off x="635000" y="660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4" name="Rectangle"/>
            <p:cNvSpPr txBox="1"/>
            <p:nvPr/>
          </p:nvSpPr>
          <p:spPr>
            <a:xfrm flipH="1">
              <a:off x="734011" y="63500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sp>
        <p:nvSpPr>
          <p:cNvPr id="256" name="Line"/>
          <p:cNvSpPr/>
          <p:nvPr/>
        </p:nvSpPr>
        <p:spPr>
          <a:xfrm>
            <a:off x="9883164" y="4470940"/>
            <a:ext cx="2097924" cy="54132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7" name="Data-transfer request"/>
          <p:cNvSpPr txBox="1"/>
          <p:nvPr/>
        </p:nvSpPr>
        <p:spPr>
          <a:xfrm>
            <a:off x="8575529" y="4929449"/>
            <a:ext cx="3341654" cy="52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500" b="1">
                <a:solidFill>
                  <a:srgbClr val="0533CA"/>
                </a:solidFill>
              </a:defRPr>
            </a:lvl1pPr>
          </a:lstStyle>
          <a:p>
            <a:r>
              <a:t>Data-transfer request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synchronous Message Passing: Conservative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7022668" cy="1117600"/>
          </a:xfrm>
          <a:prstGeom prst="rect">
            <a:avLst/>
          </a:prstGeom>
        </p:spPr>
        <p:txBody>
          <a:bodyPr/>
          <a:lstStyle/>
          <a:p>
            <a:r>
              <a:t>Asynchronous Message Passing: Conservative</a:t>
            </a:r>
          </a:p>
        </p:txBody>
      </p:sp>
      <p:sp>
        <p:nvSpPr>
          <p:cNvPr id="260" name="Where is the buffering?…"/>
          <p:cNvSpPr txBox="1">
            <a:spLocks noGrp="1"/>
          </p:cNvSpPr>
          <p:nvPr>
            <p:ph type="body" sz="quarter" idx="1"/>
          </p:nvPr>
        </p:nvSpPr>
        <p:spPr>
          <a:xfrm>
            <a:off x="806181" y="10715412"/>
            <a:ext cx="16154401" cy="2470036"/>
          </a:xfrm>
          <a:prstGeom prst="rect">
            <a:avLst/>
          </a:prstGeom>
        </p:spPr>
        <p:txBody>
          <a:bodyPr/>
          <a:lstStyle/>
          <a:p>
            <a:pPr marL="635000" indent="-635000">
              <a:lnSpc>
                <a:spcPct val="80000"/>
              </a:lnSpc>
              <a:spcBef>
                <a:spcPts val="600"/>
              </a:spcBef>
            </a:pPr>
            <a:r>
              <a:t>Where is the buffering?</a:t>
            </a:r>
          </a:p>
          <a:p>
            <a:pPr marL="635000" indent="-635000">
              <a:lnSpc>
                <a:spcPct val="80000"/>
              </a:lnSpc>
              <a:spcBef>
                <a:spcPts val="600"/>
              </a:spcBef>
            </a:pPr>
            <a:r>
              <a:t>Contention control?  Receiver-initiated protocol?</a:t>
            </a:r>
          </a:p>
          <a:p>
            <a:pPr marL="635000" indent="-635000">
              <a:lnSpc>
                <a:spcPct val="80000"/>
              </a:lnSpc>
              <a:spcBef>
                <a:spcPts val="600"/>
              </a:spcBef>
            </a:pPr>
            <a:r>
              <a:t>What about short messages?</a:t>
            </a:r>
          </a:p>
        </p:txBody>
      </p:sp>
      <p:sp>
        <p:nvSpPr>
          <p:cNvPr id="261" name="Source"/>
          <p:cNvSpPr txBox="1"/>
          <p:nvPr/>
        </p:nvSpPr>
        <p:spPr>
          <a:xfrm>
            <a:off x="8084312" y="1799170"/>
            <a:ext cx="16621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Source</a:t>
            </a:r>
          </a:p>
        </p:txBody>
      </p:sp>
      <p:sp>
        <p:nvSpPr>
          <p:cNvPr id="262" name="Destination"/>
          <p:cNvSpPr txBox="1"/>
          <p:nvPr/>
        </p:nvSpPr>
        <p:spPr>
          <a:xfrm>
            <a:off x="11970147" y="1799170"/>
            <a:ext cx="27604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Destination</a:t>
            </a:r>
          </a:p>
        </p:txBody>
      </p:sp>
      <p:sp>
        <p:nvSpPr>
          <p:cNvPr id="263" name="Send(Pdest, local VA, len)"/>
          <p:cNvSpPr txBox="1"/>
          <p:nvPr/>
        </p:nvSpPr>
        <p:spPr>
          <a:xfrm>
            <a:off x="7548157" y="2876441"/>
            <a:ext cx="4289848" cy="39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Send(Pdest, local VA, len)</a:t>
            </a:r>
          </a:p>
        </p:txBody>
      </p:sp>
      <p:sp>
        <p:nvSpPr>
          <p:cNvPr id="264" name="Line"/>
          <p:cNvSpPr/>
          <p:nvPr/>
        </p:nvSpPr>
        <p:spPr>
          <a:xfrm flipH="1">
            <a:off x="6805008" y="2301940"/>
            <a:ext cx="1" cy="777708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5" name="(1) Initiate send…"/>
          <p:cNvSpPr txBox="1"/>
          <p:nvPr/>
        </p:nvSpPr>
        <p:spPr>
          <a:xfrm>
            <a:off x="1969778" y="2696641"/>
            <a:ext cx="4415699" cy="737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800"/>
            </a:pPr>
            <a:r>
              <a:t>(1) Initiate send</a:t>
            </a:r>
          </a:p>
          <a:p>
            <a:pPr algn="l">
              <a:defRPr sz="2800"/>
            </a:pPr>
            <a:r>
              <a:t>(2) Address translation</a:t>
            </a:r>
          </a:p>
          <a:p>
            <a:pPr algn="l">
              <a:defRPr sz="2800"/>
            </a:pPr>
            <a:r>
              <a:t>(3) Local/remote check</a:t>
            </a:r>
          </a:p>
          <a:p>
            <a:pPr algn="l">
              <a:defRPr sz="2800"/>
            </a:pPr>
            <a:r>
              <a:t>(4) Send-ready request</a:t>
            </a:r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(5) Remote check for posted   receive (assume fail); </a:t>
            </a:r>
            <a:r>
              <a:rPr b="1">
                <a:solidFill>
                  <a:srgbClr val="0533CA"/>
                </a:solidFill>
              </a:rPr>
              <a:t>record send-ready</a:t>
            </a: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/>
            </a:pPr>
            <a:r>
              <a:rPr b="1">
                <a:solidFill>
                  <a:srgbClr val="0533CA"/>
                </a:solidFill>
              </a:rPr>
              <a:t>(6) Receive-ready request</a:t>
            </a: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/>
            </a:pPr>
            <a:endParaRPr b="1">
              <a:solidFill>
                <a:srgbClr val="0533CA"/>
              </a:solidFill>
            </a:endParaRPr>
          </a:p>
          <a:p>
            <a:pPr algn="l">
              <a:defRPr sz="2800" b="1">
                <a:solidFill>
                  <a:srgbClr val="0533CA"/>
                </a:solidFill>
              </a:defRPr>
            </a:pPr>
            <a:r>
              <a:t>(7) Bulk data reply</a:t>
            </a:r>
          </a:p>
          <a:p>
            <a:pPr algn="l">
              <a:defRPr sz="2800"/>
            </a:pPr>
            <a:r>
              <a:t>      Source VA —&gt; Dest VA</a:t>
            </a:r>
          </a:p>
        </p:txBody>
      </p:sp>
      <p:sp>
        <p:nvSpPr>
          <p:cNvPr id="266" name="Rectangle"/>
          <p:cNvSpPr/>
          <p:nvPr/>
        </p:nvSpPr>
        <p:spPr>
          <a:xfrm>
            <a:off x="7738129" y="3459657"/>
            <a:ext cx="2315906" cy="476414"/>
          </a:xfrm>
          <a:prstGeom prst="rect">
            <a:avLst/>
          </a:prstGeom>
          <a:solidFill>
            <a:srgbClr val="FFFBC2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7" name="Send-ready request"/>
          <p:cNvSpPr txBox="1"/>
          <p:nvPr/>
        </p:nvSpPr>
        <p:spPr>
          <a:xfrm>
            <a:off x="10858317" y="3662253"/>
            <a:ext cx="3341654" cy="527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500" b="1">
                <a:solidFill>
                  <a:srgbClr val="0533CA"/>
                </a:solidFill>
              </a:defRPr>
            </a:lvl1pPr>
          </a:lstStyle>
          <a:p>
            <a:r>
              <a:t>Send-ready request</a:t>
            </a:r>
          </a:p>
        </p:txBody>
      </p:sp>
      <p:grpSp>
        <p:nvGrpSpPr>
          <p:cNvPr id="270" name="Group"/>
          <p:cNvGrpSpPr/>
          <p:nvPr/>
        </p:nvGrpSpPr>
        <p:grpSpPr>
          <a:xfrm>
            <a:off x="12171714" y="4455734"/>
            <a:ext cx="2315906" cy="527943"/>
            <a:chOff x="0" y="0"/>
            <a:chExt cx="2315905" cy="527941"/>
          </a:xfrm>
        </p:grpSpPr>
        <p:sp>
          <p:nvSpPr>
            <p:cNvPr id="268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9" name="Rectangl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500"/>
              </a:pPr>
              <a:endParaRPr/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12100807" y="5112532"/>
            <a:ext cx="2457720" cy="584200"/>
            <a:chOff x="0" y="0"/>
            <a:chExt cx="2457718" cy="584199"/>
          </a:xfrm>
        </p:grpSpPr>
        <p:sp>
          <p:nvSpPr>
            <p:cNvPr id="271" name="Rounded Rectangle"/>
            <p:cNvSpPr/>
            <p:nvPr/>
          </p:nvSpPr>
          <p:spPr>
            <a:xfrm>
              <a:off x="0" y="0"/>
              <a:ext cx="2457719" cy="584200"/>
            </a:xfrm>
            <a:prstGeom prst="roundRect">
              <a:avLst>
                <a:gd name="adj" fmla="val 32609"/>
              </a:avLst>
            </a:prstGeom>
            <a:solidFill>
              <a:srgbClr val="FFD6F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2" name="Tag match"/>
            <p:cNvSpPr txBox="1"/>
            <p:nvPr/>
          </p:nvSpPr>
          <p:spPr>
            <a:xfrm>
              <a:off x="445269" y="111284"/>
              <a:ext cx="156718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 b="1"/>
              </a:lvl1pPr>
            </a:lstStyle>
            <a:p>
              <a:r>
                <a:t>Tag match</a:t>
              </a:r>
            </a:p>
          </p:txBody>
        </p:sp>
      </p:grpSp>
      <p:sp>
        <p:nvSpPr>
          <p:cNvPr id="274" name="Line"/>
          <p:cNvSpPr/>
          <p:nvPr/>
        </p:nvSpPr>
        <p:spPr>
          <a:xfrm>
            <a:off x="10109983" y="3922541"/>
            <a:ext cx="2097925" cy="54132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5" name="Line"/>
          <p:cNvSpPr/>
          <p:nvPr/>
        </p:nvSpPr>
        <p:spPr>
          <a:xfrm>
            <a:off x="8498299" y="3992821"/>
            <a:ext cx="1" cy="52794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6" name="Resume computing"/>
          <p:cNvSpPr txBox="1"/>
          <p:nvPr/>
        </p:nvSpPr>
        <p:spPr>
          <a:xfrm>
            <a:off x="7638123" y="4580054"/>
            <a:ext cx="3280945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 b="1">
                <a:solidFill>
                  <a:srgbClr val="B12DBC"/>
                </a:solidFill>
              </a:defRPr>
            </a:lvl1pPr>
          </a:lstStyle>
          <a:p>
            <a:r>
              <a:t>Resume computing</a:t>
            </a:r>
          </a:p>
        </p:txBody>
      </p:sp>
      <p:sp>
        <p:nvSpPr>
          <p:cNvPr id="277" name="Time"/>
          <p:cNvSpPr txBox="1"/>
          <p:nvPr/>
        </p:nvSpPr>
        <p:spPr>
          <a:xfrm>
            <a:off x="5764251" y="9757592"/>
            <a:ext cx="9475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r>
              <a:t>Time</a:t>
            </a:r>
          </a:p>
        </p:txBody>
      </p:sp>
      <p:grpSp>
        <p:nvGrpSpPr>
          <p:cNvPr id="315" name="Group"/>
          <p:cNvGrpSpPr/>
          <p:nvPr/>
        </p:nvGrpSpPr>
        <p:grpSpPr>
          <a:xfrm>
            <a:off x="7407929" y="6682881"/>
            <a:ext cx="9255864" cy="4095587"/>
            <a:chOff x="0" y="0"/>
            <a:chExt cx="9255862" cy="4095586"/>
          </a:xfrm>
        </p:grpSpPr>
        <p:grpSp>
          <p:nvGrpSpPr>
            <p:cNvPr id="280" name="Group"/>
            <p:cNvGrpSpPr/>
            <p:nvPr/>
          </p:nvGrpSpPr>
          <p:grpSpPr>
            <a:xfrm>
              <a:off x="317500" y="1655888"/>
              <a:ext cx="2315906" cy="527943"/>
              <a:chOff x="0" y="0"/>
              <a:chExt cx="2315905" cy="527941"/>
            </a:xfrm>
          </p:grpSpPr>
          <p:sp>
            <p:nvSpPr>
              <p:cNvPr id="278" name="Rectangle"/>
              <p:cNvSpPr/>
              <p:nvPr/>
            </p:nvSpPr>
            <p:spPr>
              <a:xfrm>
                <a:off x="0" y="25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9" name="Rectangle"/>
              <p:cNvSpPr txBox="1"/>
              <p:nvPr/>
            </p:nvSpPr>
            <p:spPr>
              <a:xfrm>
                <a:off x="99011" y="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</p:grpSp>
        <p:grpSp>
          <p:nvGrpSpPr>
            <p:cNvPr id="283" name="Group"/>
            <p:cNvGrpSpPr/>
            <p:nvPr/>
          </p:nvGrpSpPr>
          <p:grpSpPr>
            <a:xfrm>
              <a:off x="4763785" y="505951"/>
              <a:ext cx="2315906" cy="527942"/>
              <a:chOff x="0" y="0"/>
              <a:chExt cx="2315905" cy="527941"/>
            </a:xfrm>
          </p:grpSpPr>
          <p:sp>
            <p:nvSpPr>
              <p:cNvPr id="281" name="Rectangle"/>
              <p:cNvSpPr/>
              <p:nvPr/>
            </p:nvSpPr>
            <p:spPr>
              <a:xfrm>
                <a:off x="0" y="25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82" name="Rectangle"/>
              <p:cNvSpPr txBox="1"/>
              <p:nvPr/>
            </p:nvSpPr>
            <p:spPr>
              <a:xfrm>
                <a:off x="99011" y="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</p:grpSp>
        <p:sp>
          <p:nvSpPr>
            <p:cNvPr id="284" name="Line"/>
            <p:cNvSpPr/>
            <p:nvPr/>
          </p:nvSpPr>
          <p:spPr>
            <a:xfrm flipH="1">
              <a:off x="2683601" y="964547"/>
              <a:ext cx="2119188" cy="7817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5" name="Receive-ready request"/>
            <p:cNvSpPr txBox="1"/>
            <p:nvPr/>
          </p:nvSpPr>
          <p:spPr>
            <a:xfrm>
              <a:off x="3450388" y="1380639"/>
              <a:ext cx="3341654" cy="527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500" b="1">
                  <a:solidFill>
                    <a:srgbClr val="0533CA"/>
                  </a:solidFill>
                </a:defRPr>
              </a:lvl1pPr>
            </a:lstStyle>
            <a:p>
              <a:r>
                <a:t>Receive-ready request</a:t>
              </a:r>
            </a:p>
          </p:txBody>
        </p:sp>
        <p:grpSp>
          <p:nvGrpSpPr>
            <p:cNvPr id="298" name="Group"/>
            <p:cNvGrpSpPr/>
            <p:nvPr/>
          </p:nvGrpSpPr>
          <p:grpSpPr>
            <a:xfrm flipH="1">
              <a:off x="0" y="2233204"/>
              <a:ext cx="2950906" cy="1162943"/>
              <a:chOff x="0" y="0"/>
              <a:chExt cx="2950905" cy="1162941"/>
            </a:xfrm>
          </p:grpSpPr>
          <p:sp>
            <p:nvSpPr>
              <p:cNvPr id="286" name="Rectangle"/>
              <p:cNvSpPr/>
              <p:nvPr/>
            </p:nvSpPr>
            <p:spPr>
              <a:xfrm flipH="1">
                <a:off x="0" y="25765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87" name="Rectangle"/>
              <p:cNvSpPr txBox="1"/>
              <p:nvPr/>
            </p:nvSpPr>
            <p:spPr>
              <a:xfrm flipH="1">
                <a:off x="99011" y="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288" name="Rectangle"/>
              <p:cNvSpPr/>
              <p:nvPr/>
            </p:nvSpPr>
            <p:spPr>
              <a:xfrm flipH="1">
                <a:off x="127000" y="152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89" name="Rectangle"/>
              <p:cNvSpPr txBox="1"/>
              <p:nvPr/>
            </p:nvSpPr>
            <p:spPr>
              <a:xfrm flipH="1">
                <a:off x="226011" y="127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290" name="Rectangle"/>
              <p:cNvSpPr/>
              <p:nvPr/>
            </p:nvSpPr>
            <p:spPr>
              <a:xfrm flipH="1">
                <a:off x="254000" y="279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91" name="Rectangle"/>
              <p:cNvSpPr txBox="1"/>
              <p:nvPr/>
            </p:nvSpPr>
            <p:spPr>
              <a:xfrm flipH="1">
                <a:off x="353011" y="254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292" name="Rectangle"/>
              <p:cNvSpPr/>
              <p:nvPr/>
            </p:nvSpPr>
            <p:spPr>
              <a:xfrm flipH="1">
                <a:off x="381000" y="406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93" name="Rectangle"/>
              <p:cNvSpPr txBox="1"/>
              <p:nvPr/>
            </p:nvSpPr>
            <p:spPr>
              <a:xfrm flipH="1">
                <a:off x="480011" y="381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294" name="Rectangle"/>
              <p:cNvSpPr/>
              <p:nvPr/>
            </p:nvSpPr>
            <p:spPr>
              <a:xfrm flipH="1">
                <a:off x="508000" y="533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95" name="Rectangle"/>
              <p:cNvSpPr txBox="1"/>
              <p:nvPr/>
            </p:nvSpPr>
            <p:spPr>
              <a:xfrm flipH="1">
                <a:off x="607011" y="508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296" name="Rectangle"/>
              <p:cNvSpPr/>
              <p:nvPr/>
            </p:nvSpPr>
            <p:spPr>
              <a:xfrm flipH="1">
                <a:off x="635000" y="660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97" name="Rectangle"/>
              <p:cNvSpPr txBox="1"/>
              <p:nvPr/>
            </p:nvSpPr>
            <p:spPr>
              <a:xfrm flipH="1">
                <a:off x="734011" y="635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</p:grpSp>
        <p:grpSp>
          <p:nvGrpSpPr>
            <p:cNvPr id="311" name="Group"/>
            <p:cNvGrpSpPr/>
            <p:nvPr/>
          </p:nvGrpSpPr>
          <p:grpSpPr>
            <a:xfrm flipH="1">
              <a:off x="4446285" y="2887267"/>
              <a:ext cx="2950906" cy="1162942"/>
              <a:chOff x="0" y="0"/>
              <a:chExt cx="2950905" cy="1162941"/>
            </a:xfrm>
          </p:grpSpPr>
          <p:sp>
            <p:nvSpPr>
              <p:cNvPr id="299" name="Rectangle"/>
              <p:cNvSpPr/>
              <p:nvPr/>
            </p:nvSpPr>
            <p:spPr>
              <a:xfrm flipH="1">
                <a:off x="0" y="25765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0" name="Rectangle"/>
              <p:cNvSpPr txBox="1"/>
              <p:nvPr/>
            </p:nvSpPr>
            <p:spPr>
              <a:xfrm flipH="1">
                <a:off x="99011" y="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301" name="Rectangle"/>
              <p:cNvSpPr/>
              <p:nvPr/>
            </p:nvSpPr>
            <p:spPr>
              <a:xfrm flipH="1">
                <a:off x="127000" y="152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2" name="Rectangle"/>
              <p:cNvSpPr txBox="1"/>
              <p:nvPr/>
            </p:nvSpPr>
            <p:spPr>
              <a:xfrm flipH="1">
                <a:off x="226011" y="127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303" name="Rectangle"/>
              <p:cNvSpPr/>
              <p:nvPr/>
            </p:nvSpPr>
            <p:spPr>
              <a:xfrm flipH="1">
                <a:off x="254000" y="279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4" name="Rectangle"/>
              <p:cNvSpPr txBox="1"/>
              <p:nvPr/>
            </p:nvSpPr>
            <p:spPr>
              <a:xfrm flipH="1">
                <a:off x="353011" y="254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305" name="Rectangle"/>
              <p:cNvSpPr/>
              <p:nvPr/>
            </p:nvSpPr>
            <p:spPr>
              <a:xfrm flipH="1">
                <a:off x="381000" y="406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6" name="Rectangle"/>
              <p:cNvSpPr txBox="1"/>
              <p:nvPr/>
            </p:nvSpPr>
            <p:spPr>
              <a:xfrm flipH="1">
                <a:off x="480011" y="381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307" name="Rectangle"/>
              <p:cNvSpPr/>
              <p:nvPr/>
            </p:nvSpPr>
            <p:spPr>
              <a:xfrm flipH="1">
                <a:off x="508000" y="533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8" name="Rectangle"/>
              <p:cNvSpPr txBox="1"/>
              <p:nvPr/>
            </p:nvSpPr>
            <p:spPr>
              <a:xfrm flipH="1">
                <a:off x="607011" y="508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  <p:sp>
            <p:nvSpPr>
              <p:cNvPr id="309" name="Rectangle"/>
              <p:cNvSpPr/>
              <p:nvPr/>
            </p:nvSpPr>
            <p:spPr>
              <a:xfrm flipH="1">
                <a:off x="635000" y="660764"/>
                <a:ext cx="2315906" cy="476413"/>
              </a:xfrm>
              <a:prstGeom prst="rect">
                <a:avLst/>
              </a:prstGeom>
              <a:solidFill>
                <a:srgbClr val="FFFBC2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10" name="Rectangle"/>
              <p:cNvSpPr txBox="1"/>
              <p:nvPr/>
            </p:nvSpPr>
            <p:spPr>
              <a:xfrm flipH="1">
                <a:off x="734011" y="635000"/>
                <a:ext cx="2117884" cy="527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500"/>
                </a:pPr>
                <a:endParaRPr/>
              </a:p>
            </p:txBody>
          </p:sp>
        </p:grpSp>
        <p:sp>
          <p:nvSpPr>
            <p:cNvPr id="312" name="Line"/>
            <p:cNvSpPr/>
            <p:nvPr/>
          </p:nvSpPr>
          <p:spPr>
            <a:xfrm>
              <a:off x="2335006" y="3185380"/>
              <a:ext cx="2097925" cy="54132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3" name="Data-transfer reply"/>
            <p:cNvSpPr txBox="1"/>
            <p:nvPr/>
          </p:nvSpPr>
          <p:spPr>
            <a:xfrm>
              <a:off x="1104644" y="3567645"/>
              <a:ext cx="334165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500" b="1">
                  <a:solidFill>
                    <a:srgbClr val="0533CA"/>
                  </a:solidFill>
                </a:defRPr>
              </a:lvl1pPr>
            </a:lstStyle>
            <a:p>
              <a:r>
                <a:t>Data-transfer reply</a:t>
              </a:r>
            </a:p>
          </p:txBody>
        </p:sp>
        <p:sp>
          <p:nvSpPr>
            <p:cNvPr id="314" name="Receive(Psrc, local VA, len)"/>
            <p:cNvSpPr txBox="1"/>
            <p:nvPr/>
          </p:nvSpPr>
          <p:spPr>
            <a:xfrm>
              <a:off x="4644820" y="0"/>
              <a:ext cx="4611043" cy="394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300" b="1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t>Receive(Psrc, local VA, len)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2" animBg="1" advAuto="0"/>
      <p:bldP spid="31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Key Features of Message Passing Abstraction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882460" cy="1117600"/>
          </a:xfrm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r>
              <a:rPr sz="6000" dirty="0"/>
              <a:t>Key Features of Message Passing Abstraction</a:t>
            </a:r>
          </a:p>
        </p:txBody>
      </p:sp>
      <p:sp>
        <p:nvSpPr>
          <p:cNvPr id="318" name="Source knows send address, destination knows receive addr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099" indent="-800099">
              <a:defRPr sz="5400"/>
            </a:pPr>
            <a:r>
              <a:rPr dirty="0">
                <a:solidFill>
                  <a:srgbClr val="0533CA"/>
                </a:solidFill>
              </a:rPr>
              <a:t>Source knows send address, destination knows receive address</a:t>
            </a:r>
          </a:p>
          <a:p>
            <a:pPr lvl="1">
              <a:defRPr sz="4800"/>
            </a:pPr>
            <a:r>
              <a:rPr dirty="0"/>
              <a:t>after handshake they both know both</a:t>
            </a:r>
          </a:p>
          <a:p>
            <a:pPr marL="800099" indent="-800099">
              <a:defRPr sz="5400"/>
            </a:pPr>
            <a:r>
              <a:rPr dirty="0">
                <a:solidFill>
                  <a:srgbClr val="0533CA"/>
                </a:solidFill>
              </a:rPr>
              <a:t>Arbitrary storage “outside the local address spaces”</a:t>
            </a:r>
          </a:p>
          <a:p>
            <a:pPr lvl="1">
              <a:defRPr sz="4800"/>
            </a:pPr>
            <a:r>
              <a:rPr dirty="0"/>
              <a:t>may post many sends before any receives</a:t>
            </a:r>
          </a:p>
          <a:p>
            <a:pPr marL="800099" indent="-800099">
              <a:defRPr sz="5400"/>
            </a:pPr>
            <a:r>
              <a:rPr dirty="0">
                <a:solidFill>
                  <a:srgbClr val="0533CA"/>
                </a:solidFill>
              </a:rPr>
              <a:t>Fundamentally a 3-phase transaction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includes a request / response</a:t>
            </a:r>
          </a:p>
          <a:p>
            <a:pPr lvl="1">
              <a:spcBef>
                <a:spcPts val="600"/>
              </a:spcBef>
              <a:defRPr sz="4800">
                <a:solidFill>
                  <a:srgbClr val="0533CA"/>
                </a:solidFill>
              </a:defRPr>
            </a:pPr>
            <a:r>
              <a:rPr dirty="0"/>
              <a:t>can use optimistic 1-phase in limited “safe” cases</a:t>
            </a:r>
          </a:p>
          <a:p>
            <a:pPr lvl="2">
              <a:spcBef>
                <a:spcPts val="600"/>
              </a:spcBef>
              <a:defRPr sz="4800"/>
            </a:pPr>
            <a:r>
              <a:rPr dirty="0">
                <a:solidFill>
                  <a:srgbClr val="B12DBC"/>
                </a:solidFill>
              </a:rPr>
              <a:t>credit scheme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hallenge: Avoiding Input Buffer Over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6000" dirty="0"/>
              <a:t>Challenge: Avoiding </a:t>
            </a:r>
            <a:r>
              <a:rPr sz="6000" dirty="0">
                <a:solidFill>
                  <a:srgbClr val="0533CA"/>
                </a:solidFill>
              </a:rPr>
              <a:t>Input Buffer Overflow</a:t>
            </a:r>
          </a:p>
        </p:txBody>
      </p:sp>
      <p:sp>
        <p:nvSpPr>
          <p:cNvPr id="321" name="This requires flow-control on the sour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requires </a:t>
            </a:r>
            <a:r>
              <a:rPr dirty="0">
                <a:solidFill>
                  <a:srgbClr val="B12DBC"/>
                </a:solidFill>
              </a:rPr>
              <a:t>flow-control on the sources</a:t>
            </a:r>
          </a:p>
          <a:p>
            <a:r>
              <a:rPr u="sng" dirty="0"/>
              <a:t>Approaches</a:t>
            </a:r>
            <a:r>
              <a:rPr dirty="0"/>
              <a:t>:</a:t>
            </a:r>
          </a:p>
          <a:p>
            <a:pPr marL="1846384" lvl="1" indent="-957384">
              <a:buSzPct val="100000"/>
              <a:buAutoNum type="arabicPeriod"/>
              <a:defRPr sz="4800"/>
            </a:pPr>
            <a:r>
              <a:rPr dirty="0">
                <a:solidFill>
                  <a:srgbClr val="0533CA"/>
                </a:solidFill>
              </a:rPr>
              <a:t>Reserve space per source</a:t>
            </a:r>
            <a:r>
              <a:rPr dirty="0"/>
              <a:t> (</a:t>
            </a:r>
            <a:r>
              <a:rPr dirty="0">
                <a:solidFill>
                  <a:srgbClr val="B12DBC"/>
                </a:solidFill>
              </a:rPr>
              <a:t>credit</a:t>
            </a:r>
            <a:r>
              <a:rPr dirty="0"/>
              <a:t>)</a:t>
            </a:r>
          </a:p>
          <a:p>
            <a:pPr marL="2017485" lvl="2" indent="-544285">
              <a:defRPr sz="4800"/>
            </a:pPr>
            <a:r>
              <a:rPr dirty="0"/>
              <a:t>when is it available for reuse?  (utilize ack messages?)</a:t>
            </a:r>
          </a:p>
          <a:p>
            <a:pPr marL="1709615" lvl="1" indent="-820615">
              <a:buSzPct val="100000"/>
              <a:buAutoNum type="arabicPeriod"/>
              <a:defRPr sz="4800"/>
            </a:pPr>
            <a:r>
              <a:rPr dirty="0">
                <a:solidFill>
                  <a:srgbClr val="0533CA"/>
                </a:solidFill>
              </a:rPr>
              <a:t>Refuse input when full</a:t>
            </a:r>
          </a:p>
          <a:p>
            <a:pPr marL="2017485" lvl="2" indent="-544285">
              <a:spcBef>
                <a:spcPts val="600"/>
              </a:spcBef>
              <a:defRPr sz="4600"/>
            </a:pPr>
            <a:r>
              <a:rPr dirty="0"/>
              <a:t>what does this do to the interconnect?</a:t>
            </a:r>
          </a:p>
          <a:p>
            <a:pPr marL="2677885" lvl="3" indent="-544285">
              <a:spcBef>
                <a:spcPts val="600"/>
              </a:spcBef>
              <a:defRPr sz="4600"/>
            </a:pPr>
            <a:r>
              <a:rPr dirty="0"/>
              <a:t>backpressure in a reliable network</a:t>
            </a:r>
          </a:p>
          <a:p>
            <a:pPr marL="2677885" lvl="3" indent="-544285">
              <a:spcBef>
                <a:spcPts val="600"/>
              </a:spcBef>
              <a:defRPr sz="4600"/>
            </a:pPr>
            <a:r>
              <a:rPr dirty="0"/>
              <a:t>tree saturation?  deadlock?</a:t>
            </a:r>
          </a:p>
          <a:p>
            <a:pPr marL="2677885" lvl="3" indent="-544285">
              <a:spcBef>
                <a:spcPts val="600"/>
              </a:spcBef>
              <a:defRPr sz="4600"/>
            </a:pPr>
            <a:r>
              <a:rPr dirty="0"/>
              <a:t>what happens to traffic not bound for congested destination?</a:t>
            </a:r>
          </a:p>
          <a:p>
            <a:pPr marL="1709615" lvl="1" indent="-820615">
              <a:buSzPct val="100000"/>
              <a:buAutoNum type="arabicPeriod"/>
              <a:defRPr sz="4800"/>
            </a:pPr>
            <a:r>
              <a:rPr dirty="0">
                <a:solidFill>
                  <a:srgbClr val="0533CA"/>
                </a:solidFill>
              </a:rPr>
              <a:t>Drop packets</a:t>
            </a:r>
            <a:r>
              <a:rPr dirty="0"/>
              <a:t> (?)</a:t>
            </a:r>
          </a:p>
          <a:p>
            <a:pPr marL="1709615" lvl="1" indent="-820615">
              <a:buSzPct val="100000"/>
              <a:buAutoNum type="arabicPeriod"/>
              <a:defRPr sz="4800"/>
            </a:pPr>
            <a:r>
              <a:rPr dirty="0"/>
              <a:t>???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he Fetch Deadlock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Fetch Deadlock Problem</a:t>
            </a:r>
          </a:p>
        </p:txBody>
      </p:sp>
      <p:sp>
        <p:nvSpPr>
          <p:cNvPr id="324" name="Even if a node cannot issue a request, it must sink network transac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Even if a node cannot issue a request, it </a:t>
            </a:r>
            <a:r>
              <a:rPr>
                <a:solidFill>
                  <a:srgbClr val="B12DBC"/>
                </a:solidFill>
              </a:rPr>
              <a:t>must sink network transactions</a:t>
            </a:r>
          </a:p>
          <a:p>
            <a:r>
              <a:t>Incoming transaction may be a </a:t>
            </a:r>
            <a:r>
              <a:rPr>
                <a:solidFill>
                  <a:srgbClr val="0533CA"/>
                </a:solidFill>
              </a:rPr>
              <a:t>request</a:t>
            </a:r>
          </a:p>
          <a:p>
            <a:pPr lvl="1"/>
            <a:r>
              <a:t>which will </a:t>
            </a:r>
            <a:r>
              <a:rPr>
                <a:solidFill>
                  <a:srgbClr val="0533CA"/>
                </a:solidFill>
              </a:rPr>
              <a:t>generate a response</a:t>
            </a:r>
          </a:p>
          <a:p>
            <a:r>
              <a:t>Closed system (finite buffering)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hallenge: Avoiding Fetch Deadlo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Challenge: Avoiding </a:t>
            </a:r>
            <a:r>
              <a:rPr>
                <a:solidFill>
                  <a:srgbClr val="0533CA"/>
                </a:solidFill>
              </a:rPr>
              <a:t>Fetch Deadlock</a:t>
            </a:r>
          </a:p>
        </p:txBody>
      </p:sp>
      <p:sp>
        <p:nvSpPr>
          <p:cNvPr id="327" name="Must continue accepting messages, even when cannot source msg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800"/>
            </a:pPr>
            <a:r>
              <a:rPr sz="4000" dirty="0">
                <a:solidFill>
                  <a:srgbClr val="B12DBC"/>
                </a:solidFill>
              </a:rPr>
              <a:t>Must continue accepting messages</a:t>
            </a:r>
            <a:r>
              <a:rPr sz="4000" dirty="0"/>
              <a:t>, even when cannot source </a:t>
            </a:r>
            <a:r>
              <a:rPr sz="4000" dirty="0" err="1"/>
              <a:t>msgs</a:t>
            </a:r>
            <a:endParaRPr sz="4000" dirty="0"/>
          </a:p>
          <a:p>
            <a:pPr lvl="1">
              <a:spcBef>
                <a:spcPts val="0"/>
              </a:spcBef>
              <a:defRPr sz="4800"/>
            </a:pPr>
            <a:r>
              <a:rPr sz="4000" dirty="0"/>
              <a:t>what if incoming transaction is a request?</a:t>
            </a:r>
          </a:p>
          <a:p>
            <a:pPr lvl="2">
              <a:spcBef>
                <a:spcPts val="0"/>
              </a:spcBef>
              <a:defRPr sz="4800"/>
            </a:pPr>
            <a:r>
              <a:rPr sz="4000" dirty="0"/>
              <a:t>each may generate a response, which cannot be sent!</a:t>
            </a:r>
          </a:p>
          <a:p>
            <a:pPr lvl="2">
              <a:spcBef>
                <a:spcPts val="0"/>
              </a:spcBef>
              <a:defRPr sz="4800"/>
            </a:pPr>
            <a:r>
              <a:rPr sz="4000" dirty="0"/>
              <a:t>what happens when internal buffering is full?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4800"/>
            </a:pPr>
            <a:endParaRPr sz="4000" dirty="0"/>
          </a:p>
          <a:p>
            <a:pPr marL="0" indent="0">
              <a:spcBef>
                <a:spcPts val="0"/>
              </a:spcBef>
              <a:buSzTx/>
              <a:buFontTx/>
              <a:buNone/>
              <a:defRPr sz="4800"/>
            </a:pPr>
            <a:r>
              <a:rPr sz="4000" u="sng" dirty="0"/>
              <a:t>Approaches</a:t>
            </a:r>
            <a:r>
              <a:rPr sz="4000" dirty="0"/>
              <a:t>:</a:t>
            </a:r>
          </a:p>
          <a:p>
            <a:pPr marL="820615" indent="-820615">
              <a:spcBef>
                <a:spcPts val="0"/>
              </a:spcBef>
              <a:buSzPct val="100000"/>
              <a:buFontTx/>
              <a:buAutoNum type="arabicPeriod"/>
              <a:defRPr sz="4800"/>
            </a:pPr>
            <a:r>
              <a:rPr sz="4000" dirty="0">
                <a:solidFill>
                  <a:srgbClr val="0533CA"/>
                </a:solidFill>
              </a:rPr>
              <a:t>Logically independent request/reply networks </a:t>
            </a:r>
          </a:p>
          <a:p>
            <a:pPr marL="1344385" lvl="1" indent="-544285">
              <a:spcBef>
                <a:spcPts val="0"/>
              </a:spcBef>
              <a:defRPr sz="4600"/>
            </a:pPr>
            <a:r>
              <a:rPr sz="4000" dirty="0"/>
              <a:t>physical networks</a:t>
            </a:r>
          </a:p>
          <a:p>
            <a:pPr marL="1344385" lvl="1" indent="-544285">
              <a:spcBef>
                <a:spcPts val="0"/>
              </a:spcBef>
              <a:defRPr sz="4600"/>
            </a:pPr>
            <a:r>
              <a:rPr sz="4000" dirty="0"/>
              <a:t>virtual channels with separate input/output queues</a:t>
            </a:r>
          </a:p>
          <a:p>
            <a:pPr marL="820615" indent="-820615">
              <a:spcBef>
                <a:spcPts val="0"/>
              </a:spcBef>
              <a:buSzPct val="100000"/>
              <a:buFontTx/>
              <a:buAutoNum type="arabicPeriod"/>
              <a:defRPr sz="4800"/>
            </a:pPr>
            <a:r>
              <a:rPr sz="4000" dirty="0">
                <a:solidFill>
                  <a:srgbClr val="0533CA"/>
                </a:solidFill>
              </a:rPr>
              <a:t>Bound requests and reserve input buffer space</a:t>
            </a:r>
          </a:p>
          <a:p>
            <a:pPr marL="1344385" lvl="1" indent="-544285">
              <a:spcBef>
                <a:spcPts val="0"/>
              </a:spcBef>
              <a:defRPr sz="4800"/>
            </a:pPr>
            <a:r>
              <a:rPr sz="4000" dirty="0"/>
              <a:t>K(P-1) requests + K responses per node</a:t>
            </a:r>
          </a:p>
          <a:p>
            <a:pPr marL="1344385" lvl="1" indent="-544285">
              <a:spcBef>
                <a:spcPts val="0"/>
              </a:spcBef>
              <a:defRPr sz="4800"/>
            </a:pPr>
            <a:r>
              <a:rPr sz="4000" dirty="0"/>
              <a:t>service discipline to avoid fetch deadlock?</a:t>
            </a:r>
          </a:p>
          <a:p>
            <a:pPr marL="820615" indent="-820615">
              <a:spcBef>
                <a:spcPts val="0"/>
              </a:spcBef>
              <a:buSzPct val="100000"/>
              <a:buFontTx/>
              <a:buAutoNum type="arabicPeriod"/>
              <a:defRPr sz="4800"/>
            </a:pPr>
            <a:r>
              <a:rPr sz="4000" dirty="0">
                <a:solidFill>
                  <a:srgbClr val="0533CA"/>
                </a:solidFill>
              </a:rPr>
              <a:t>NACK on input buffer full</a:t>
            </a:r>
          </a:p>
          <a:p>
            <a:pPr marL="1344385" lvl="1" indent="-544285">
              <a:spcBef>
                <a:spcPts val="0"/>
              </a:spcBef>
              <a:defRPr sz="4800"/>
            </a:pPr>
            <a:r>
              <a:rPr sz="4000" dirty="0"/>
              <a:t>NACK delivery?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Implementation Challenges: Big Pi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Implementation Challenges: Big Picture</a:t>
            </a:r>
          </a:p>
        </p:txBody>
      </p:sp>
      <p:sp>
        <p:nvSpPr>
          <p:cNvPr id="330" name="One-way transfer of inform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5200"/>
            </a:pPr>
            <a:r>
              <a:rPr>
                <a:solidFill>
                  <a:srgbClr val="0533CA"/>
                </a:solidFill>
              </a:rPr>
              <a:t>One-way transfer</a:t>
            </a:r>
            <a:r>
              <a:t> of information</a:t>
            </a:r>
            <a:endParaRPr>
              <a:solidFill>
                <a:srgbClr val="0533CA"/>
              </a:solidFill>
            </a:endParaRPr>
          </a:p>
          <a:p>
            <a:pPr>
              <a:spcBef>
                <a:spcPts val="600"/>
              </a:spcBef>
              <a:defRPr sz="5200"/>
            </a:pPr>
            <a:r>
              <a:rPr>
                <a:solidFill>
                  <a:srgbClr val="0533CA"/>
                </a:solidFill>
              </a:rPr>
              <a:t>No global knowledge</a:t>
            </a:r>
            <a:r>
              <a:t>, nor global control</a:t>
            </a:r>
          </a:p>
          <a:p>
            <a:pPr lvl="1">
              <a:spcBef>
                <a:spcPts val="600"/>
              </a:spcBef>
              <a:defRPr sz="5200"/>
            </a:pPr>
            <a:r>
              <a:t>barriers, scans, reduce, global-OR give fuzzy global state</a:t>
            </a:r>
          </a:p>
          <a:p>
            <a:pPr>
              <a:spcBef>
                <a:spcPts val="600"/>
              </a:spcBef>
              <a:defRPr sz="5200"/>
            </a:pPr>
            <a:r>
              <a:rPr>
                <a:solidFill>
                  <a:srgbClr val="0533CA"/>
                </a:solidFill>
              </a:rPr>
              <a:t>Very large number of concurrent transactions</a:t>
            </a:r>
          </a:p>
          <a:p>
            <a:pPr>
              <a:spcBef>
                <a:spcPts val="600"/>
              </a:spcBef>
              <a:defRPr sz="5200"/>
            </a:pPr>
            <a:r>
              <a:t>Management of </a:t>
            </a:r>
            <a:r>
              <a:rPr>
                <a:solidFill>
                  <a:srgbClr val="0533CA"/>
                </a:solidFill>
              </a:rPr>
              <a:t>input buffer resources</a:t>
            </a:r>
          </a:p>
          <a:p>
            <a:pPr lvl="1">
              <a:spcBef>
                <a:spcPts val="600"/>
              </a:spcBef>
              <a:defRPr sz="5200"/>
            </a:pPr>
            <a:r>
              <a:t>many sources can issue a request and over-commit destination before any see the effect</a:t>
            </a:r>
          </a:p>
          <a:p>
            <a:pPr>
              <a:spcBef>
                <a:spcPts val="600"/>
              </a:spcBef>
              <a:defRPr sz="5200"/>
            </a:pPr>
            <a:r>
              <a:rPr>
                <a:solidFill>
                  <a:srgbClr val="0533CA"/>
                </a:solidFill>
              </a:rPr>
              <a:t>Latency is large enough that you are tempted to “take risks”</a:t>
            </a:r>
          </a:p>
          <a:p>
            <a:pPr lvl="1">
              <a:spcBef>
                <a:spcPts val="600"/>
              </a:spcBef>
              <a:defRPr sz="5200"/>
            </a:pPr>
            <a:r>
              <a:t>e.g., optimistic protocols; large transfers; dynamic allocation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7462639" y="3724955"/>
            <a:ext cx="3361498" cy="779701"/>
          </a:xfrm>
        </p:spPr>
        <p:txBody>
          <a:bodyPr/>
          <a:lstStyle/>
          <a:p>
            <a:r>
              <a:rPr lang="en-US" dirty="0"/>
              <a:t>Lecture 20b: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30" y="6470798"/>
            <a:ext cx="15684500" cy="1943100"/>
          </a:xfrm>
        </p:spPr>
        <p:txBody>
          <a:bodyPr/>
          <a:lstStyle/>
          <a:p>
            <a:r>
              <a:rPr lang="en-US" sz="10800" dirty="0"/>
              <a:t>Implementing Parallel Runtimes, Part 2</a:t>
            </a:r>
          </a:p>
        </p:txBody>
      </p:sp>
    </p:spTree>
    <p:extLst>
      <p:ext uri="{BB962C8B-B14F-4D97-AF65-F5344CB8AC3E}">
        <p14:creationId xmlns:p14="http://schemas.microsoft.com/office/powerpoint/2010/main" val="10622512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costs of using parallelism APIs?</a:t>
            </a:r>
          </a:p>
          <a:p>
            <a:r>
              <a:rPr lang="en-US" dirty="0"/>
              <a:t>How do the runtimes operate?</a:t>
            </a:r>
          </a:p>
        </p:txBody>
      </p:sp>
    </p:spTree>
    <p:extLst>
      <p:ext uri="{BB962C8B-B14F-4D97-AF65-F5344CB8AC3E}">
        <p14:creationId xmlns:p14="http://schemas.microsoft.com/office/powerpoint/2010/main" val="1265861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oday’s The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Today’s Theme</a:t>
            </a:r>
          </a:p>
        </p:txBody>
      </p:sp>
      <p:sp>
        <p:nvSpPr>
          <p:cNvPr id="69" name="Body"/>
          <p:cNvSpPr txBox="1">
            <a:spLocks noGrp="1"/>
          </p:cNvSpPr>
          <p:nvPr>
            <p:ph type="body" sz="quarter" idx="1"/>
          </p:nvPr>
        </p:nvSpPr>
        <p:spPr>
          <a:xfrm>
            <a:off x="838200" y="11328400"/>
            <a:ext cx="16154400" cy="1117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000" b="0"/>
            </a:pPr>
            <a:endParaRPr/>
          </a:p>
        </p:txBody>
      </p:sp>
      <p:pic>
        <p:nvPicPr>
          <p:cNvPr id="70" name="time-life-under-the-hood.jpg" descr="time-life-under-the-h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75" y="1871188"/>
            <a:ext cx="13987050" cy="10995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Lecture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lecture is based on runtime and source code analysis of Intel’s open source parallel runtimes</a:t>
            </a:r>
          </a:p>
          <a:p>
            <a:pPr lvl="1"/>
            <a:r>
              <a:rPr lang="en-US" dirty="0"/>
              <a:t>OpenMP – </a:t>
            </a:r>
            <a:r>
              <a:rPr lang="en-US" dirty="0">
                <a:hlinkClick r:id="rId2"/>
              </a:rPr>
              <a:t>https://www.openmprtl.org/</a:t>
            </a:r>
            <a:endParaRPr lang="en-US" dirty="0"/>
          </a:p>
          <a:p>
            <a:pPr lvl="1"/>
            <a:r>
              <a:rPr lang="en-US" dirty="0" err="1"/>
              <a:t>Cilk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https://bitbucket.org/intelcilkruntime/intel-cilk-runtime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using the LLVM compiler</a:t>
            </a:r>
          </a:p>
          <a:p>
            <a:pPr lvl="1"/>
            <a:r>
              <a:rPr lang="en-US" dirty="0"/>
              <a:t>OpenMP – part of LLVM as of 3.8</a:t>
            </a:r>
          </a:p>
          <a:p>
            <a:pPr lvl="1"/>
            <a:r>
              <a:rPr lang="en-US" dirty="0" err="1"/>
              <a:t>CilkPlus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http://cilkplus.github.io/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OpenCilk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  <a:hlinkClick r:id="rId5"/>
              </a:rPr>
              <a:t>http://cilk.mit.edu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630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and </a:t>
            </a:r>
            <a:r>
              <a:rPr lang="en-US" dirty="0" err="1"/>
              <a:t>Cilk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have in common?</a:t>
            </a:r>
          </a:p>
          <a:p>
            <a:pPr lvl="1"/>
            <a:r>
              <a:rPr lang="en-US" dirty="0" err="1"/>
              <a:t>pthreads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benefit does abstraction versus implementation provide?</a:t>
            </a:r>
          </a:p>
        </p:txBody>
      </p:sp>
    </p:spTree>
    <p:extLst>
      <p:ext uri="{BB962C8B-B14F-4D97-AF65-F5344CB8AC3E}">
        <p14:creationId xmlns:p14="http://schemas.microsoft.com/office/powerpoint/2010/main" val="418748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OpenMP Loop Compiled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code doing?</a:t>
            </a:r>
          </a:p>
          <a:p>
            <a:r>
              <a:rPr lang="en-US" dirty="0"/>
              <a:t>What do the OpenMP semantics specify?</a:t>
            </a:r>
          </a:p>
          <a:p>
            <a:r>
              <a:rPr lang="en-US" dirty="0"/>
              <a:t>How might you accomplish this?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 </a:t>
            </a: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foo( </a:t>
            </a: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b="0" dirty="0" err="1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sz="2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2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0" dirty="0" err="1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b="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0.0;</a:t>
            </a:r>
          </a:p>
          <a:p>
            <a:pPr marL="0" indent="0">
              <a:buNone/>
            </a:pPr>
            <a:r>
              <a:rPr lang="en-US" sz="2800" b="0" dirty="0">
                <a:solidFill>
                  <a:srgbClr val="8061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#pragma </a:t>
            </a:r>
            <a:r>
              <a:rPr lang="en-US" sz="2800" b="0" dirty="0" err="1">
                <a:solidFill>
                  <a:srgbClr val="8061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2800" b="0" dirty="0">
                <a:solidFill>
                  <a:srgbClr val="8061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parallel for schedule(dynamic) reduction(+:r)</a:t>
            </a:r>
          </a:p>
          <a:p>
            <a:pPr marL="0" indent="0">
              <a:buNone/>
            </a:pPr>
            <a:r>
              <a:rPr lang="nn-NO" sz="2800" b="0" dirty="0">
                <a:solidFill>
                  <a:srgbClr val="E1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nn-NO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i = 0; i &lt; 10; i ++ ) {</a:t>
            </a:r>
          </a:p>
          <a:p>
            <a:pPr marL="0" indent="0">
              <a:buNone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 += foo();</a:t>
            </a:r>
          </a:p>
          <a:p>
            <a:pPr marL="0" indent="0">
              <a:buNone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775" y="3664341"/>
            <a:ext cx="205249" cy="1928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defTabSz="1651000"/>
            <a:endParaRPr lang="en-US" sz="112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0050" y="13030200"/>
            <a:ext cx="6663684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defTabSz="1651000"/>
            <a:r>
              <a:rPr lang="en-US" sz="2400" dirty="0">
                <a:latin typeface="+mn-lt"/>
                <a:ea typeface="Gill Sans"/>
                <a:cs typeface="Gill Sans"/>
                <a:sym typeface="Gill Sans"/>
              </a:rPr>
              <a:t>Example from OpenMP runtime documentation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DD4BDE-6F76-4200-89A1-00D9006CAC46}"/>
              </a:ext>
            </a:extLst>
          </p:cNvPr>
          <p:cNvGrpSpPr/>
          <p:nvPr/>
        </p:nvGrpSpPr>
        <p:grpSpPr>
          <a:xfrm>
            <a:off x="8720921" y="7997589"/>
            <a:ext cx="6742118" cy="4740514"/>
            <a:chOff x="4360460" y="3998794"/>
            <a:chExt cx="3371059" cy="2370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9FAE39-4DE1-4605-B51E-DDA366D286DD}"/>
                </a:ext>
              </a:extLst>
            </p:cNvPr>
            <p:cNvSpPr txBox="1"/>
            <p:nvPr/>
          </p:nvSpPr>
          <p:spPr>
            <a:xfrm>
              <a:off x="4572000" y="4419799"/>
              <a:ext cx="3159519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pPr algn="l" defTabSz="1651000"/>
              <a:r>
                <a:rPr lang="en-US" sz="4800" b="1" u="sng" dirty="0">
                  <a:latin typeface="+mj-lt"/>
                </a:rPr>
                <a:t>Under the hood:</a:t>
              </a:r>
            </a:p>
            <a:p>
              <a:pPr marL="1028700" indent="-1028700" algn="l" defTabSz="1651000">
                <a:buFont typeface="+mj-lt"/>
                <a:buAutoNum type="arabicPeriod"/>
              </a:pPr>
              <a:r>
                <a:rPr lang="en-US" sz="4800" b="1" dirty="0">
                  <a:latin typeface="+mj-lt"/>
                </a:rPr>
                <a:t>Scheduling</a:t>
              </a:r>
            </a:p>
            <a:p>
              <a:pPr marL="1028700" indent="-1028700" algn="l" defTabSz="1651000">
                <a:buFont typeface="+mj-lt"/>
                <a:buAutoNum type="arabicPeriod"/>
              </a:pPr>
              <a:r>
                <a:rPr lang="en-US" sz="4800" b="1" dirty="0">
                  <a:latin typeface="+mj-lt"/>
                  <a:ea typeface="Gill Sans"/>
                  <a:cs typeface="Gill Sans"/>
                  <a:sym typeface="Gill Sans"/>
                </a:rPr>
                <a:t>Work (in parallel)</a:t>
              </a:r>
            </a:p>
            <a:p>
              <a:pPr marL="1028700" indent="-1028700" algn="l" defTabSz="1651000">
                <a:buFont typeface="+mj-lt"/>
                <a:buAutoNum type="arabicPeriod"/>
              </a:pPr>
              <a:r>
                <a:rPr lang="en-US" sz="4800" b="1" dirty="0">
                  <a:latin typeface="+mj-lt"/>
                </a:rPr>
                <a:t>Reduction</a:t>
              </a:r>
            </a:p>
            <a:p>
              <a:pPr marL="1028700" indent="-1028700" algn="l" defTabSz="1651000">
                <a:buFont typeface="+mj-lt"/>
                <a:buAutoNum type="arabicPeriod"/>
              </a:pPr>
              <a:r>
                <a:rPr lang="en-US" sz="4800" b="1" dirty="0">
                  <a:latin typeface="+mj-lt"/>
                  <a:ea typeface="Gill Sans"/>
                  <a:cs typeface="Gill Sans"/>
                  <a:sym typeface="Gill Sans"/>
                </a:rPr>
                <a:t>Barrier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47B0047-CB85-4382-93DF-189FCA3E8CCD}"/>
                </a:ext>
              </a:extLst>
            </p:cNvPr>
            <p:cNvCxnSpPr>
              <a:cxnSpLocks/>
            </p:cNvCxnSpPr>
            <p:nvPr/>
          </p:nvCxnSpPr>
          <p:spPr>
            <a:xfrm>
              <a:off x="4360460" y="3998794"/>
              <a:ext cx="525439" cy="42100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468269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469B8-C426-48A5-B66C-D9E8C14FDF1D}"/>
              </a:ext>
            </a:extLst>
          </p:cNvPr>
          <p:cNvSpPr/>
          <p:nvPr/>
        </p:nvSpPr>
        <p:spPr>
          <a:xfrm>
            <a:off x="1281752" y="2234556"/>
            <a:ext cx="13307704" cy="779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 </a:t>
            </a: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foo( </a:t>
            </a: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 (int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zero = 0;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 </a:t>
            </a: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 </a:t>
            </a:r>
            <a:r>
              <a:rPr lang="en-US" sz="2800" dirty="0">
                <a:solidFill>
                  <a:srgbClr val="6140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 = 0.0;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kmpc_begin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&amp; loc3, 0 );</a:t>
            </a:r>
            <a:endParaRPr lang="en-US" sz="2800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__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kmpc_global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thread num( &amp; loc3 );</a:t>
            </a:r>
          </a:p>
          <a:p>
            <a:pPr marL="635000" lvl="1" indent="0" algn="l">
              <a:lnSpc>
                <a:spcPct val="150000"/>
              </a:lnSpc>
              <a:tabLst>
                <a:tab pos="7778750" algn="l"/>
              </a:tabLs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kmpc_fork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call( &amp;loc7, 1, main_7_parallel_3, &amp;r );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kmpc_end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&amp; loc0 );</a:t>
            </a:r>
          </a:p>
          <a:p>
            <a:pPr marL="635000" lvl="1" indent="0" algn="l">
              <a:lnSpc>
                <a:spcPct val="150000"/>
              </a:lnSpc>
            </a:pPr>
            <a:r>
              <a:rPr lang="en-US" sz="2800" dirty="0">
                <a:solidFill>
                  <a:srgbClr val="E1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OpenMP Loop Compiled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0050" y="13030200"/>
            <a:ext cx="6663684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defTabSz="1651000"/>
            <a:r>
              <a:rPr lang="en-US" sz="2400" dirty="0">
                <a:latin typeface="+mn-lt"/>
                <a:ea typeface="Gill Sans"/>
                <a:cs typeface="Gill Sans"/>
                <a:sym typeface="Gill Sans"/>
              </a:rPr>
              <a:t>Example from OpenMP runtime documentation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8889" y="9523597"/>
            <a:ext cx="13010422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l" defTabSz="1651000"/>
            <a:r>
              <a:rPr lang="en-US" sz="4000" b="1" dirty="0">
                <a:latin typeface="+mn-lt"/>
                <a:ea typeface="Gill Sans"/>
                <a:cs typeface="Gill Sans"/>
                <a:sym typeface="Gill Sans"/>
              </a:rPr>
              <a:t>Call a (new) function in parallel with the argument(s)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090616" y="7421933"/>
            <a:ext cx="122828" cy="21866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V="1">
            <a:off x="8360209" y="7663638"/>
            <a:ext cx="340242" cy="19449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12258815" y="7663641"/>
            <a:ext cx="2644542" cy="194498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451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OpenMP Loop Compiled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647" y="2095501"/>
            <a:ext cx="7876954" cy="9270410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{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r_10_rpr; };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void </a:t>
            </a:r>
            <a:r>
              <a:rPr lang="en-US" sz="2200" b="0" dirty="0">
                <a:latin typeface="NimbusMonL-Regu"/>
              </a:rPr>
              <a:t>main_7_parallel_3(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*</a:t>
            </a:r>
            <a:r>
              <a:rPr lang="en-US" sz="2200" b="0" dirty="0" err="1">
                <a:latin typeface="NimbusMonL-Regu"/>
              </a:rPr>
              <a:t>btid</a:t>
            </a:r>
            <a:r>
              <a:rPr lang="en-US" sz="2200" b="0" dirty="0">
                <a:latin typeface="NimbusMonL-Regu"/>
              </a:rPr>
              <a:t>,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*r_7_shp ) 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i_7_pr;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lower, upper, liter, </a:t>
            </a:r>
            <a:r>
              <a:rPr lang="en-US" sz="2200" b="0" dirty="0" err="1">
                <a:latin typeface="NimbusMonL-Regu"/>
              </a:rPr>
              <a:t>incr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reduce;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reduce.r_10_rpr = 0.F;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liter = 0;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__kmpc_dispatch_init_4</a:t>
            </a:r>
            <a:r>
              <a:rPr lang="en-US" sz="2200" b="0" dirty="0">
                <a:latin typeface="NimbusMonL-Regu"/>
              </a:rPr>
              <a:t>( &amp; loc7,*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35, 0, 9, 1, 1 );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while </a:t>
            </a:r>
            <a:r>
              <a:rPr lang="en-US" sz="2200" b="0" dirty="0">
                <a:latin typeface="NimbusMonL-Regu"/>
              </a:rPr>
              <a:t>( </a:t>
            </a: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__kmpc_dispatch_next_4</a:t>
            </a:r>
            <a:r>
              <a:rPr lang="en-US" sz="2200" b="0" dirty="0">
                <a:latin typeface="NimbusMonL-Regu"/>
              </a:rPr>
              <a:t>( &amp; loc7,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&amp;liter, 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&amp;lower, &amp;upper, &amp;</a:t>
            </a:r>
            <a:r>
              <a:rPr lang="en-US" sz="2200" b="0" dirty="0" err="1">
                <a:latin typeface="NimbusMonL-Regu"/>
              </a:rPr>
              <a:t>incr</a:t>
            </a:r>
            <a:r>
              <a:rPr lang="en-US" sz="2200" b="0" dirty="0">
                <a:latin typeface="NimbusMonL-Regu"/>
              </a:rPr>
              <a:t>) ) {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for</a:t>
            </a:r>
            <a:r>
              <a:rPr lang="en-US" sz="2200" b="0" dirty="0">
                <a:latin typeface="NimbusMonL-Regu"/>
              </a:rPr>
              <a:t>( i_7_pr = lower; upper &gt;= i_7_pr; i_7_pr ++ )</a:t>
            </a:r>
          </a:p>
          <a:p>
            <a:pPr marL="1968500" lvl="3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reduce.r_10_rpr += foo();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switch</a:t>
            </a:r>
            <a:r>
              <a:rPr lang="en-US" sz="2200" b="0" dirty="0">
                <a:latin typeface="NimbusMonL-Regu"/>
              </a:rPr>
              <a:t>( </a:t>
            </a: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kmpc_reduce_nowait</a:t>
            </a:r>
            <a:r>
              <a:rPr lang="en-US" sz="2200" b="0" dirty="0">
                <a:latin typeface="NimbusMonL-Regu"/>
              </a:rPr>
              <a:t>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1, 4, 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&amp;reduce, main_10_reduce_5, &amp;</a:t>
            </a:r>
            <a:r>
              <a:rPr lang="en-US" sz="2200" b="0" dirty="0" err="1">
                <a:latin typeface="NimbusMonL-Regu"/>
              </a:rPr>
              <a:t>lck</a:t>
            </a:r>
            <a:r>
              <a:rPr lang="en-US" sz="2200" b="0" dirty="0">
                <a:latin typeface="NimbusMonL-Regu"/>
              </a:rPr>
              <a:t> ) ) 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case </a:t>
            </a:r>
            <a:r>
              <a:rPr lang="en-US" sz="2200" b="0" dirty="0">
                <a:latin typeface="NimbusMonL-Regu"/>
              </a:rPr>
              <a:t>1: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*r_7_shp += reduce.r_10_rpr;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kmpc_end_reduce_nowait</a:t>
            </a:r>
            <a:r>
              <a:rPr lang="en-US" sz="2200" b="0" dirty="0">
                <a:latin typeface="NimbusMonL-Regu"/>
              </a:rPr>
              <a:t>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&amp;</a:t>
            </a:r>
            <a:r>
              <a:rPr lang="en-US" sz="2200" b="0" dirty="0" err="1">
                <a:latin typeface="NimbusMonL-Regu"/>
              </a:rPr>
              <a:t>lck</a:t>
            </a:r>
            <a:r>
              <a:rPr lang="en-US" sz="2200" b="0" dirty="0">
                <a:latin typeface="NimbusMonL-Regu"/>
              </a:rPr>
              <a:t>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break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case </a:t>
            </a:r>
            <a:r>
              <a:rPr lang="en-US" sz="2200" b="0" dirty="0">
                <a:latin typeface="NimbusMonL-Regu"/>
              </a:rPr>
              <a:t>2: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__kmpc_atomic_float4_add(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r_7_shp, reduce.r_10_rpr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break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default</a:t>
            </a:r>
            <a:r>
              <a:rPr lang="en-US" sz="2200" b="0" dirty="0">
                <a:latin typeface="NimbusMonL-Regu"/>
              </a:rPr>
              <a:t>:;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latin typeface="NimbusMonL-Regu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50" y="13030200"/>
            <a:ext cx="6663684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defTabSz="1651000"/>
            <a:r>
              <a:rPr lang="en-US" sz="2400" dirty="0">
                <a:latin typeface="+mn-lt"/>
                <a:ea typeface="Gill Sans"/>
                <a:cs typeface="Gill Sans"/>
                <a:sym typeface="Gill Sans"/>
              </a:rPr>
              <a:t>Example from OpenMP runtime documentation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201" y="2095500"/>
            <a:ext cx="8277446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>
            <a:lvl1pPr marL="400050" marR="0" indent="-40005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2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1pPr>
            <a:lvl2pPr marL="7175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2pPr>
            <a:lvl3pPr marL="10541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3pPr>
            <a:lvl4pPr marL="13843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4pPr>
            <a:lvl5pPr marL="17208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5pPr>
            <a:lvl6pPr marL="20574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6pPr>
            <a:lvl7pPr marL="23939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7pPr>
            <a:lvl8pPr marL="27305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8pPr>
            <a:lvl9pPr marL="30670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9pPr>
          </a:lstStyle>
          <a:p>
            <a:r>
              <a:rPr lang="en-US" sz="4000" dirty="0"/>
              <a:t>OpenMP “</a:t>
            </a:r>
            <a:r>
              <a:rPr lang="en-US" sz="4000" dirty="0" err="1"/>
              <a:t>microtask</a:t>
            </a:r>
            <a:r>
              <a:rPr lang="en-US" sz="4000" dirty="0"/>
              <a:t>”</a:t>
            </a:r>
          </a:p>
          <a:p>
            <a:pPr lvl="1"/>
            <a:r>
              <a:rPr lang="en-US" sz="4000" dirty="0"/>
              <a:t>Each thread runs the task</a:t>
            </a:r>
          </a:p>
          <a:p>
            <a:r>
              <a:rPr lang="en-US" sz="4000" dirty="0"/>
              <a:t>Initializes local iteration bounds and local reduction</a:t>
            </a:r>
          </a:p>
          <a:p>
            <a:r>
              <a:rPr lang="en-US" sz="4000" dirty="0"/>
              <a:t>Each iteration receives a chunk and operates locally</a:t>
            </a:r>
          </a:p>
          <a:p>
            <a:r>
              <a:rPr lang="en-US" sz="4000" dirty="0"/>
              <a:t>After finishing all chunks, combine into global reduction</a:t>
            </a:r>
          </a:p>
        </p:txBody>
      </p:sp>
    </p:spTree>
    <p:extLst>
      <p:ext uri="{BB962C8B-B14F-4D97-AF65-F5344CB8AC3E}">
        <p14:creationId xmlns:p14="http://schemas.microsoft.com/office/powerpoint/2010/main" val="1232033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OpenMP Loop Compiled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75589"/>
            <a:ext cx="16154400" cy="9270410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extern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foo(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void </a:t>
            </a:r>
            <a:r>
              <a:rPr lang="en-US" sz="2200" b="0" dirty="0">
                <a:latin typeface="NimbusMonL-Regu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 (</a:t>
            </a:r>
            <a:r>
              <a:rPr lang="en-US" sz="2200" b="0" dirty="0" err="1">
                <a:latin typeface="NimbusMonL-Regu"/>
              </a:rPr>
              <a:t>int</a:t>
            </a:r>
            <a:r>
              <a:rPr lang="en-US" sz="2200" b="0" dirty="0">
                <a:latin typeface="NimbusMonL-Regu"/>
              </a:rPr>
              <a:t> </a:t>
            </a:r>
            <a:r>
              <a:rPr lang="en-US" sz="2200" b="0" dirty="0" err="1">
                <a:latin typeface="NimbusMonL-Regu"/>
              </a:rPr>
              <a:t>argc</a:t>
            </a:r>
            <a:r>
              <a:rPr lang="en-US" sz="2200" b="0" dirty="0">
                <a:latin typeface="NimbusMonL-Regu"/>
              </a:rPr>
              <a:t>, char** </a:t>
            </a:r>
            <a:r>
              <a:rPr lang="en-US" sz="2200" b="0" dirty="0" err="1">
                <a:latin typeface="NimbusMonL-Regu"/>
              </a:rPr>
              <a:t>argv</a:t>
            </a:r>
            <a:r>
              <a:rPr lang="en-US" sz="2200" b="0" dirty="0">
                <a:latin typeface="NimbusMonL-Regu"/>
              </a:rPr>
              <a:t>) 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static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zero = 0;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r = 0.0;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kmpc_begin</a:t>
            </a:r>
            <a:r>
              <a:rPr lang="en-US" sz="2200" b="0" dirty="0">
                <a:latin typeface="NimbusMonL-Regu"/>
              </a:rPr>
              <a:t>( &amp; loc3, 0 );</a:t>
            </a:r>
            <a:endParaRPr lang="en-US" sz="2200" b="0" dirty="0">
              <a:solidFill>
                <a:srgbClr val="800000"/>
              </a:solidFill>
              <a:latin typeface="NimbusMonL-Regu"/>
            </a:endParaRP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 = __</a:t>
            </a:r>
            <a:r>
              <a:rPr lang="en-US" sz="2200" b="0" dirty="0" err="1">
                <a:latin typeface="NimbusMonL-Regu"/>
              </a:rPr>
              <a:t>kmpc_global</a:t>
            </a:r>
            <a:r>
              <a:rPr lang="en-US" sz="2200" b="0" dirty="0">
                <a:latin typeface="NimbusMonL-Regu"/>
              </a:rPr>
              <a:t> thread </a:t>
            </a:r>
            <a:r>
              <a:rPr lang="en-US" sz="2200" b="0" dirty="0" err="1">
                <a:latin typeface="NimbusMonL-Regu"/>
              </a:rPr>
              <a:t>num</a:t>
            </a:r>
            <a:r>
              <a:rPr lang="en-US" sz="2200" b="0" dirty="0">
                <a:latin typeface="NimbusMonL-Regu"/>
              </a:rPr>
              <a:t>( &amp; loc3 );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__</a:t>
            </a:r>
            <a:r>
              <a:rPr lang="en-US" sz="2200" b="0" dirty="0" err="1">
                <a:latin typeface="NimbusMonL-Regu"/>
              </a:rPr>
              <a:t>kmpc_fork</a:t>
            </a:r>
            <a:r>
              <a:rPr lang="en-US" sz="2200" b="0" dirty="0">
                <a:latin typeface="NimbusMonL-Regu"/>
              </a:rPr>
              <a:t> call( &amp;loc7, 1, main_7_parallel_3, &amp;r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kmpc_end</a:t>
            </a:r>
            <a:r>
              <a:rPr lang="en-US" sz="2200" b="0" dirty="0">
                <a:latin typeface="NimbusMonL-Regu"/>
              </a:rPr>
              <a:t>( &amp; loc0 );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return </a:t>
            </a:r>
            <a:r>
              <a:rPr lang="en-US" sz="2200" b="0" dirty="0">
                <a:latin typeface="NimbusMonL-Regu"/>
              </a:rPr>
              <a:t>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{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r_10_rpr;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static </a:t>
            </a:r>
            <a:r>
              <a:rPr lang="en-US" sz="2200" b="0" dirty="0" err="1">
                <a:latin typeface="NimbusMonL-Regu"/>
              </a:rPr>
              <a:t>kmp_critical_name</a:t>
            </a:r>
            <a:r>
              <a:rPr lang="en-US" sz="2200" b="0" dirty="0">
                <a:latin typeface="NimbusMonL-Regu"/>
              </a:rPr>
              <a:t> </a:t>
            </a:r>
            <a:r>
              <a:rPr lang="en-US" sz="2200" b="0" dirty="0" err="1">
                <a:latin typeface="NimbusMonL-Regu"/>
              </a:rPr>
              <a:t>lck</a:t>
            </a:r>
            <a:r>
              <a:rPr lang="en-US" sz="2200" b="0" dirty="0">
                <a:latin typeface="NimbusMonL-Regu"/>
              </a:rPr>
              <a:t> = { 0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static 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ident_t</a:t>
            </a: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loc10;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void </a:t>
            </a:r>
            <a:r>
              <a:rPr lang="en-US" sz="2200" b="0" dirty="0">
                <a:latin typeface="NimbusMonL-Regu"/>
              </a:rPr>
              <a:t>main_10_reduce_5( </a:t>
            </a: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*</a:t>
            </a:r>
            <a:r>
              <a:rPr lang="en-US" sz="2200" b="0" dirty="0" err="1">
                <a:latin typeface="NimbusMonL-Regu"/>
              </a:rPr>
              <a:t>reduce_lhs</a:t>
            </a:r>
            <a:r>
              <a:rPr lang="en-US" sz="2200" b="0" dirty="0">
                <a:latin typeface="NimbusMonL-Regu"/>
              </a:rPr>
              <a:t>, </a:t>
            </a: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*</a:t>
            </a:r>
            <a:r>
              <a:rPr lang="en-US" sz="2200" b="0" dirty="0" err="1">
                <a:latin typeface="NimbusMonL-Regu"/>
              </a:rPr>
              <a:t>reduce_rhs</a:t>
            </a:r>
            <a:r>
              <a:rPr lang="en-US" sz="2200" b="0" dirty="0">
                <a:latin typeface="NimbusMonL-Regu"/>
              </a:rPr>
              <a:t>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 err="1">
                <a:latin typeface="NimbusMonL-Regu"/>
              </a:rPr>
              <a:t>reduce_lhs</a:t>
            </a:r>
            <a:r>
              <a:rPr lang="en-US" sz="2200" b="0" dirty="0">
                <a:latin typeface="NimbusMonL-Regu"/>
              </a:rPr>
              <a:t>-&gt;r_10_rpr += </a:t>
            </a:r>
            <a:r>
              <a:rPr lang="en-US" sz="2200" b="0" dirty="0" err="1">
                <a:latin typeface="NimbusMonL-Regu"/>
              </a:rPr>
              <a:t>reduce_rhs</a:t>
            </a:r>
            <a:r>
              <a:rPr lang="en-US" sz="2200" b="0" dirty="0">
                <a:latin typeface="NimbusMonL-Regu"/>
              </a:rPr>
              <a:t>-&gt;r_10_rpr;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  <a:endParaRPr lang="en-US" sz="16000" dirty="0"/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solidFill>
                <a:srgbClr val="614020"/>
              </a:solidFill>
              <a:latin typeface="NimbusMonL-Regu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void </a:t>
            </a:r>
            <a:r>
              <a:rPr lang="en-US" sz="2200" b="0" dirty="0">
                <a:latin typeface="NimbusMonL-Regu"/>
              </a:rPr>
              <a:t>main_7_parallel_3(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*</a:t>
            </a:r>
            <a:r>
              <a:rPr lang="en-US" sz="2200" b="0" dirty="0" err="1">
                <a:latin typeface="NimbusMonL-Regu"/>
              </a:rPr>
              <a:t>btid</a:t>
            </a:r>
            <a:r>
              <a:rPr lang="en-US" sz="2200" b="0" dirty="0">
                <a:latin typeface="NimbusMonL-Regu"/>
              </a:rPr>
              <a:t>, 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float </a:t>
            </a:r>
            <a:r>
              <a:rPr lang="en-US" sz="2200" b="0" dirty="0">
                <a:latin typeface="NimbusMonL-Regu"/>
              </a:rPr>
              <a:t>*r_7_shp ) 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i_7_pr;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614020"/>
                </a:solidFill>
                <a:latin typeface="NimbusMonL-Regu"/>
              </a:rPr>
              <a:t>int</a:t>
            </a:r>
            <a:r>
              <a:rPr lang="en-US" sz="2200" b="0" dirty="0">
                <a:solidFill>
                  <a:srgbClr val="61402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lower, upper, liter, </a:t>
            </a:r>
            <a:r>
              <a:rPr lang="en-US" sz="2200" b="0" dirty="0" err="1">
                <a:latin typeface="NimbusMonL-Regu"/>
              </a:rPr>
              <a:t>incr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auto </a:t>
            </a:r>
            <a:r>
              <a:rPr lang="en-US" sz="2200" b="0" dirty="0" err="1">
                <a:solidFill>
                  <a:srgbClr val="008000"/>
                </a:solidFill>
                <a:latin typeface="NimbusMonL-Regu"/>
              </a:rPr>
              <a:t>struct</a:t>
            </a:r>
            <a:r>
              <a:rPr lang="en-US" sz="2200" b="0" dirty="0">
                <a:solidFill>
                  <a:srgbClr val="008000"/>
                </a:solidFill>
                <a:latin typeface="NimbusMonL-Regu"/>
              </a:rPr>
              <a:t> </a:t>
            </a:r>
            <a:r>
              <a:rPr lang="en-US" sz="2200" b="0" dirty="0">
                <a:latin typeface="NimbusMonL-Regu"/>
              </a:rPr>
              <a:t>main_10_reduction_t_5 reduce;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reduce.r_10_rpr = 0.F;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liter = 0;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__kmpc_dispatch_init_4</a:t>
            </a:r>
            <a:r>
              <a:rPr lang="en-US" sz="2200" b="0" dirty="0">
                <a:latin typeface="NimbusMonL-Regu"/>
              </a:rPr>
              <a:t>( &amp; loc7,*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35, 0, 9, 1, 1 );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while </a:t>
            </a:r>
            <a:r>
              <a:rPr lang="en-US" sz="2200" b="0" dirty="0">
                <a:latin typeface="NimbusMonL-Regu"/>
              </a:rPr>
              <a:t>( </a:t>
            </a: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__kmpc_dispatch_next_4</a:t>
            </a:r>
            <a:r>
              <a:rPr lang="en-US" sz="2200" b="0" dirty="0">
                <a:latin typeface="NimbusMonL-Regu"/>
              </a:rPr>
              <a:t>( &amp; loc7,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&amp;liter, 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&amp;lower, &amp;upper, &amp;</a:t>
            </a:r>
            <a:r>
              <a:rPr lang="en-US" sz="2200" b="0" dirty="0" err="1">
                <a:latin typeface="NimbusMonL-Regu"/>
              </a:rPr>
              <a:t>incr</a:t>
            </a:r>
            <a:r>
              <a:rPr lang="en-US" sz="2200" b="0" dirty="0">
                <a:latin typeface="NimbusMonL-Regu"/>
              </a:rPr>
              <a:t>) ) {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for</a:t>
            </a:r>
            <a:r>
              <a:rPr lang="en-US" sz="2200" b="0" dirty="0">
                <a:latin typeface="NimbusMonL-Regu"/>
              </a:rPr>
              <a:t>( i_7_pr = lower; upper &gt;= i_7_pr; i_7_pr ++ )</a:t>
            </a:r>
          </a:p>
          <a:p>
            <a:pPr marL="1968500" lvl="3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reduce.r_10_rpr += foo();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switch</a:t>
            </a:r>
            <a:r>
              <a:rPr lang="en-US" sz="2200" b="0" dirty="0">
                <a:latin typeface="NimbusMonL-Regu"/>
              </a:rPr>
              <a:t>( </a:t>
            </a: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kmpc_reduce_nowait</a:t>
            </a:r>
            <a:r>
              <a:rPr lang="en-US" sz="2200" b="0" dirty="0">
                <a:latin typeface="NimbusMonL-Regu"/>
              </a:rPr>
              <a:t>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1, 4, 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&amp;reduce, main_10_reduce_5, &amp;</a:t>
            </a:r>
            <a:r>
              <a:rPr lang="en-US" sz="2200" b="0" dirty="0" err="1">
                <a:latin typeface="NimbusMonL-Regu"/>
              </a:rPr>
              <a:t>lck</a:t>
            </a:r>
            <a:r>
              <a:rPr lang="en-US" sz="2200" b="0" dirty="0">
                <a:latin typeface="NimbusMonL-Regu"/>
              </a:rPr>
              <a:t> ) ) {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case </a:t>
            </a:r>
            <a:r>
              <a:rPr lang="en-US" sz="2200" b="0" dirty="0">
                <a:latin typeface="NimbusMonL-Regu"/>
              </a:rPr>
              <a:t>1: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*r_7_shp += reduce.r_10_rpr;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0000FF"/>
                </a:solidFill>
                <a:latin typeface="NimbusMonL-Regu"/>
              </a:rPr>
              <a:t>__</a:t>
            </a:r>
            <a:r>
              <a:rPr lang="en-US" sz="2200" b="0" dirty="0" err="1">
                <a:solidFill>
                  <a:srgbClr val="0000FF"/>
                </a:solidFill>
                <a:latin typeface="NimbusMonL-Regu"/>
              </a:rPr>
              <a:t>kmpc_end_reduce_nowait</a:t>
            </a:r>
            <a:r>
              <a:rPr lang="en-US" sz="2200" b="0" dirty="0">
                <a:latin typeface="NimbusMonL-Regu"/>
              </a:rPr>
              <a:t>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&amp;</a:t>
            </a:r>
            <a:r>
              <a:rPr lang="en-US" sz="2200" b="0" dirty="0" err="1">
                <a:latin typeface="NimbusMonL-Regu"/>
              </a:rPr>
              <a:t>lck</a:t>
            </a:r>
            <a:r>
              <a:rPr lang="en-US" sz="2200" b="0" dirty="0">
                <a:latin typeface="NimbusMonL-Regu"/>
              </a:rPr>
              <a:t>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break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case </a:t>
            </a:r>
            <a:r>
              <a:rPr lang="en-US" sz="2200" b="0" dirty="0">
                <a:latin typeface="NimbusMonL-Regu"/>
              </a:rPr>
              <a:t>2: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__kmpc_atomic_float4_add( &amp; loc10, *</a:t>
            </a:r>
            <a:r>
              <a:rPr lang="en-US" sz="2200" b="0" dirty="0" err="1">
                <a:latin typeface="NimbusMonL-Regu"/>
              </a:rPr>
              <a:t>gtid</a:t>
            </a:r>
            <a:r>
              <a:rPr lang="en-US" sz="2200" b="0" dirty="0">
                <a:latin typeface="NimbusMonL-Regu"/>
              </a:rPr>
              <a:t>, r_7_shp, </a:t>
            </a:r>
          </a:p>
          <a:p>
            <a:pPr marL="1308100" lvl="2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    reduce.r_10_rpr );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break</a:t>
            </a:r>
            <a:r>
              <a:rPr lang="en-US" sz="2200" b="0" dirty="0">
                <a:latin typeface="NimbusMonL-Regu"/>
              </a:rPr>
              <a:t>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solidFill>
                  <a:srgbClr val="E18000"/>
                </a:solidFill>
                <a:latin typeface="NimbusMonL-Regu"/>
              </a:rPr>
              <a:t>default</a:t>
            </a:r>
            <a:r>
              <a:rPr lang="en-US" sz="2200" b="0" dirty="0">
                <a:latin typeface="NimbusMonL-Regu"/>
              </a:rPr>
              <a:t>:;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>
                <a:latin typeface="NimbusMonL-Regu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dirty="0">
              <a:latin typeface="NimbusMonL-Regu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50" y="13030200"/>
            <a:ext cx="6663684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defTabSz="1651000"/>
            <a:r>
              <a:rPr lang="en-US" sz="2400" dirty="0">
                <a:latin typeface="+mn-lt"/>
                <a:ea typeface="Gill Sans"/>
                <a:cs typeface="Gill Sans"/>
                <a:sym typeface="Gill Sans"/>
              </a:rPr>
              <a:t>Example from OpenMP runtime documentation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1" y="2095500"/>
            <a:ext cx="8277446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>
            <a:lvl1pPr marL="400050" marR="0" indent="-40005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2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1pPr>
            <a:lvl2pPr marL="7175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2pPr>
            <a:lvl3pPr marL="10541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3pPr>
            <a:lvl4pPr marL="13843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4pPr>
            <a:lvl5pPr marL="17208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Tx/>
              <a:buChar char="-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yriad Pro Cond" panose="020B0506030403020204" pitchFamily="34" charset="0"/>
                <a:ea typeface="+mn-ea"/>
                <a:cs typeface="+mn-cs"/>
                <a:sym typeface="Myriad Pro Condensed"/>
              </a:defRPr>
            </a:lvl5pPr>
            <a:lvl6pPr marL="20574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6pPr>
            <a:lvl7pPr marL="23939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7pPr>
            <a:lvl8pPr marL="273050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8pPr>
            <a:lvl9pPr marL="3067050" marR="0" indent="-317500" algn="l" defTabSz="41275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30000"/>
              <a:buFont typeface="Lucida Grande"/>
              <a:buChar char="▪"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yriad Pro Condensed"/>
              </a:defRPr>
            </a:lvl9pPr>
          </a:lstStyle>
          <a:p>
            <a:r>
              <a:rPr lang="en-US" sz="5600" dirty="0"/>
              <a:t>All code combined</a:t>
            </a:r>
          </a:p>
        </p:txBody>
      </p:sp>
    </p:spTree>
    <p:extLst>
      <p:ext uri="{BB962C8B-B14F-4D97-AF65-F5344CB8AC3E}">
        <p14:creationId xmlns:p14="http://schemas.microsoft.com/office/powerpoint/2010/main" val="32591474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Call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“Forks” execution and calls a specified routine (</a:t>
            </a:r>
            <a:r>
              <a:rPr lang="en-US" dirty="0" err="1"/>
              <a:t>microtask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Determine how many threads to allocate to the parallel region</a:t>
            </a:r>
          </a:p>
          <a:p>
            <a:r>
              <a:rPr lang="en-US" dirty="0"/>
              <a:t>Setup task structures</a:t>
            </a:r>
          </a:p>
          <a:p>
            <a:r>
              <a:rPr lang="en-US" dirty="0"/>
              <a:t>Release allocated threads from their idle loop</a:t>
            </a:r>
          </a:p>
        </p:txBody>
      </p:sp>
    </p:spTree>
    <p:extLst>
      <p:ext uri="{BB962C8B-B14F-4D97-AF65-F5344CB8AC3E}">
        <p14:creationId xmlns:p14="http://schemas.microsoft.com/office/powerpoint/2010/main" val="196563381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Mechanisms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Static, compile time iterations</a:t>
            </a:r>
          </a:p>
          <a:p>
            <a:pPr lvl="1"/>
            <a:r>
              <a:rPr lang="en-US" dirty="0"/>
              <a:t>__</a:t>
            </a:r>
            <a:r>
              <a:rPr lang="en-US" dirty="0" err="1"/>
              <a:t>kmp_for_static_init</a:t>
            </a:r>
            <a:endParaRPr lang="en-US" dirty="0"/>
          </a:p>
          <a:p>
            <a:pPr lvl="1"/>
            <a:r>
              <a:rPr lang="en-US" dirty="0"/>
              <a:t>Compute one set of iteration bounds</a:t>
            </a:r>
          </a:p>
          <a:p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__</a:t>
            </a:r>
            <a:r>
              <a:rPr lang="en-US" dirty="0" err="1"/>
              <a:t>kmp_dispatch_next</a:t>
            </a:r>
            <a:endParaRPr lang="en-US" dirty="0"/>
          </a:p>
          <a:p>
            <a:pPr lvl="1"/>
            <a:r>
              <a:rPr lang="en-US" dirty="0"/>
              <a:t>Compute the next set of iteration bounds</a:t>
            </a:r>
          </a:p>
        </p:txBody>
      </p:sp>
    </p:spTree>
    <p:extLst>
      <p:ext uri="{BB962C8B-B14F-4D97-AF65-F5344CB8AC3E}">
        <p14:creationId xmlns:p14="http://schemas.microsoft.com/office/powerpoint/2010/main" val="13060878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OMP Barriers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phase -&gt; gather and release</a:t>
            </a:r>
          </a:p>
          <a:p>
            <a:pPr lvl="1"/>
            <a:r>
              <a:rPr lang="en-US" dirty="0"/>
              <a:t>Gather non-master threads pass, master waits</a:t>
            </a:r>
          </a:p>
          <a:p>
            <a:pPr lvl="1"/>
            <a:r>
              <a:rPr lang="en-US" dirty="0"/>
              <a:t>Release is opposite</a:t>
            </a:r>
          </a:p>
          <a:p>
            <a:pPr lvl="1"/>
            <a:endParaRPr lang="en-US" dirty="0"/>
          </a:p>
          <a:p>
            <a:r>
              <a:rPr lang="en-US" dirty="0"/>
              <a:t>Barrier can be:</a:t>
            </a:r>
          </a:p>
          <a:p>
            <a:pPr lvl="1"/>
            <a:r>
              <a:rPr lang="en-US" dirty="0"/>
              <a:t>Linear (Centralized)</a:t>
            </a:r>
          </a:p>
          <a:p>
            <a:pPr lvl="1"/>
            <a:r>
              <a:rPr lang="en-US" dirty="0"/>
              <a:t>Tree</a:t>
            </a:r>
          </a:p>
          <a:p>
            <a:pPr lvl="1"/>
            <a:r>
              <a:rPr lang="en-US" dirty="0"/>
              <a:t>Hypercube</a:t>
            </a:r>
          </a:p>
          <a:p>
            <a:pPr lvl="1"/>
            <a:r>
              <a:rPr lang="en-US" dirty="0"/>
              <a:t>Hierarchical</a:t>
            </a:r>
          </a:p>
        </p:txBody>
      </p:sp>
    </p:spTree>
    <p:extLst>
      <p:ext uri="{BB962C8B-B14F-4D97-AF65-F5344CB8AC3E}">
        <p14:creationId xmlns:p14="http://schemas.microsoft.com/office/powerpoint/2010/main" val="12443580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OMP Atomic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5500"/>
            <a:ext cx="16154400" cy="11246788"/>
          </a:xfrm>
        </p:spPr>
        <p:txBody>
          <a:bodyPr/>
          <a:lstStyle/>
          <a:p>
            <a:r>
              <a:rPr lang="en-US" dirty="0"/>
              <a:t>Can the compiler do this in a read-modify-write (RMW) op?</a:t>
            </a:r>
          </a:p>
          <a:p>
            <a:endParaRPr lang="en-US" dirty="0"/>
          </a:p>
          <a:p>
            <a:r>
              <a:rPr lang="en-US" dirty="0"/>
              <a:t>Otherwise, create a compare-and-swap loop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T*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T update;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atomic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+= update;</a:t>
            </a:r>
          </a:p>
          <a:p>
            <a:pPr marL="0" indent="0">
              <a:buNone/>
            </a:pP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 dirty="0">
                <a:latin typeface="+mj-lt"/>
                <a:cs typeface="Courier New" panose="02070309020205020404" pitchFamily="49" charset="0"/>
              </a:rPr>
              <a:t>If T is </a:t>
            </a:r>
            <a:r>
              <a:rPr lang="en-US" sz="4800" dirty="0" err="1">
                <a:latin typeface="+mj-lt"/>
                <a:cs typeface="Courier New" panose="02070309020205020404" pitchFamily="49" charset="0"/>
              </a:rPr>
              <a:t>int</a:t>
            </a:r>
            <a:r>
              <a:rPr lang="en-US" sz="4800" dirty="0">
                <a:latin typeface="+mj-lt"/>
                <a:cs typeface="Courier New" panose="02070309020205020404" pitchFamily="49" charset="0"/>
              </a:rPr>
              <a:t>, this is “lock add …”.</a:t>
            </a:r>
            <a:br>
              <a:rPr lang="en-US" sz="4800" dirty="0">
                <a:latin typeface="+mj-lt"/>
                <a:cs typeface="Courier New" panose="02070309020205020404" pitchFamily="49" charset="0"/>
              </a:rPr>
            </a:br>
            <a:r>
              <a:rPr lang="en-US" sz="4800" dirty="0">
                <a:latin typeface="+mj-lt"/>
                <a:cs typeface="Courier New" panose="02070309020205020404" pitchFamily="49" charset="0"/>
              </a:rPr>
              <a:t>If T is float, this is “lock </a:t>
            </a:r>
            <a:r>
              <a:rPr lang="en-US" sz="4800" dirty="0" err="1">
                <a:latin typeface="+mj-lt"/>
                <a:cs typeface="Courier New" panose="02070309020205020404" pitchFamily="49" charset="0"/>
              </a:rPr>
              <a:t>cmpxchg</a:t>
            </a:r>
            <a:r>
              <a:rPr lang="en-US" sz="4800" dirty="0">
                <a:latin typeface="+mj-lt"/>
                <a:cs typeface="Courier New" panose="02070309020205020404" pitchFamily="49" charset="0"/>
              </a:rPr>
              <a:t> …”</a:t>
            </a:r>
          </a:p>
          <a:p>
            <a:pPr marL="0" indent="0">
              <a:buNone/>
            </a:pPr>
            <a:r>
              <a:rPr lang="en-US" sz="4800" dirty="0">
                <a:latin typeface="+mj-lt"/>
                <a:cs typeface="Courier New" panose="02070309020205020404" pitchFamily="49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73258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"/>
          <p:cNvSpPr/>
          <p:nvPr/>
        </p:nvSpPr>
        <p:spPr>
          <a:xfrm>
            <a:off x="1702997" y="6832600"/>
            <a:ext cx="4274036" cy="5149489"/>
          </a:xfrm>
          <a:prstGeom prst="rect">
            <a:avLst/>
          </a:prstGeom>
          <a:solidFill>
            <a:srgbClr val="DCDEE0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3" name="Message passing model (abstractio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Message passing model (abstraction)</a:t>
            </a:r>
          </a:p>
        </p:txBody>
      </p:sp>
      <p:sp>
        <p:nvSpPr>
          <p:cNvPr id="74" name="Thread 1 address space"/>
          <p:cNvSpPr txBox="1"/>
          <p:nvPr/>
        </p:nvSpPr>
        <p:spPr>
          <a:xfrm>
            <a:off x="1992165" y="7009159"/>
            <a:ext cx="375460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Thread 1 address space</a:t>
            </a:r>
          </a:p>
        </p:txBody>
      </p:sp>
      <p:sp>
        <p:nvSpPr>
          <p:cNvPr id="75" name="Variable X"/>
          <p:cNvSpPr txBox="1"/>
          <p:nvPr/>
        </p:nvSpPr>
        <p:spPr>
          <a:xfrm>
            <a:off x="1871693" y="9209318"/>
            <a:ext cx="210157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buFont typeface="Lucida Grande"/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Variable X</a:t>
            </a:r>
          </a:p>
        </p:txBody>
      </p:sp>
      <p:sp>
        <p:nvSpPr>
          <p:cNvPr id="76" name="Threads operate within their own private address spaces…"/>
          <p:cNvSpPr txBox="1">
            <a:spLocks noGrp="1"/>
          </p:cNvSpPr>
          <p:nvPr>
            <p:ph type="body" sz="half" idx="1"/>
          </p:nvPr>
        </p:nvSpPr>
        <p:spPr>
          <a:xfrm>
            <a:off x="838201" y="2006600"/>
            <a:ext cx="16713200" cy="4330700"/>
          </a:xfrm>
          <a:prstGeom prst="rect">
            <a:avLst/>
          </a:prstGeom>
        </p:spPr>
        <p:txBody>
          <a:bodyPr/>
          <a:lstStyle/>
          <a:p>
            <a:pPr marL="685800" indent="-685800">
              <a:defRPr sz="4800"/>
            </a:pPr>
            <a:r>
              <a:rPr sz="3600" dirty="0"/>
              <a:t>Threads operate within their own </a:t>
            </a:r>
            <a:r>
              <a:rPr sz="3600" dirty="0">
                <a:solidFill>
                  <a:srgbClr val="0533CA"/>
                </a:solidFill>
              </a:rPr>
              <a:t>private address spaces</a:t>
            </a:r>
          </a:p>
          <a:p>
            <a:pPr marL="685800" indent="-685800">
              <a:spcBef>
                <a:spcPts val="0"/>
              </a:spcBef>
              <a:defRPr sz="4800"/>
            </a:pPr>
            <a:r>
              <a:rPr sz="3600" dirty="0"/>
              <a:t>Threads </a:t>
            </a:r>
            <a:r>
              <a:rPr sz="3600" dirty="0">
                <a:solidFill>
                  <a:srgbClr val="0533CA"/>
                </a:solidFill>
              </a:rPr>
              <a:t>communicate</a:t>
            </a:r>
            <a:r>
              <a:rPr sz="3600" dirty="0"/>
              <a:t> by </a:t>
            </a:r>
            <a:r>
              <a:rPr sz="3600" dirty="0">
                <a:solidFill>
                  <a:srgbClr val="B12DBC"/>
                </a:solidFill>
              </a:rPr>
              <a:t>sending/receiving messages</a:t>
            </a:r>
          </a:p>
          <a:p>
            <a:pPr marL="1208314" lvl="1" indent="-408214">
              <a:spcBef>
                <a:spcPts val="600"/>
              </a:spcBef>
              <a:defRPr sz="3800"/>
            </a:pPr>
            <a:r>
              <a:rPr sz="3200" dirty="0">
                <a:solidFill>
                  <a:srgbClr val="0533CA"/>
                </a:solidFill>
              </a:rPr>
              <a:t>send</a:t>
            </a:r>
            <a:r>
              <a:rPr sz="3200" dirty="0"/>
              <a:t>: specifies recipient, buffer to be transmitted, and optional message identifier (“tag”)</a:t>
            </a:r>
          </a:p>
          <a:p>
            <a:pPr marL="1208314" lvl="1" indent="-408214">
              <a:defRPr sz="3800"/>
            </a:pPr>
            <a:r>
              <a:rPr sz="3200" dirty="0">
                <a:solidFill>
                  <a:srgbClr val="0533CA"/>
                </a:solidFill>
              </a:rPr>
              <a:t>receive</a:t>
            </a:r>
            <a:r>
              <a:rPr sz="3200" dirty="0"/>
              <a:t>: sender, specifies buffer to store data, and optional message identifier</a:t>
            </a:r>
          </a:p>
          <a:p>
            <a:pPr marL="1208314" lvl="1" indent="-408214">
              <a:defRPr sz="3800"/>
            </a:pPr>
            <a:r>
              <a:rPr sz="3200" dirty="0"/>
              <a:t>Sending messages is </a:t>
            </a:r>
            <a:r>
              <a:rPr sz="3200" u="sng" dirty="0"/>
              <a:t>the only way</a:t>
            </a:r>
            <a:r>
              <a:rPr sz="3200" dirty="0"/>
              <a:t> to exchange data between threads 1 and 2</a:t>
            </a:r>
          </a:p>
        </p:txBody>
      </p:sp>
      <p:sp>
        <p:nvSpPr>
          <p:cNvPr id="77" name="Rectangle"/>
          <p:cNvSpPr/>
          <p:nvPr/>
        </p:nvSpPr>
        <p:spPr>
          <a:xfrm>
            <a:off x="2144743" y="8109239"/>
            <a:ext cx="1079501" cy="939801"/>
          </a:xfrm>
          <a:prstGeom prst="rect">
            <a:avLst/>
          </a:prstGeom>
          <a:solidFill>
            <a:srgbClr val="EBEDF0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8" name="x"/>
          <p:cNvSpPr txBox="1"/>
          <p:nvPr/>
        </p:nvSpPr>
        <p:spPr>
          <a:xfrm>
            <a:off x="2301128" y="8248939"/>
            <a:ext cx="76673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4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x</a:t>
            </a:r>
          </a:p>
        </p:txBody>
      </p:sp>
      <p:sp>
        <p:nvSpPr>
          <p:cNvPr id="79" name="Rectangle"/>
          <p:cNvSpPr/>
          <p:nvPr/>
        </p:nvSpPr>
        <p:spPr>
          <a:xfrm>
            <a:off x="11630572" y="6699992"/>
            <a:ext cx="4274035" cy="5149489"/>
          </a:xfrm>
          <a:prstGeom prst="rect">
            <a:avLst/>
          </a:prstGeom>
          <a:solidFill>
            <a:srgbClr val="DCDEE0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0" name="Thread 2 address space"/>
          <p:cNvSpPr txBox="1"/>
          <p:nvPr/>
        </p:nvSpPr>
        <p:spPr>
          <a:xfrm>
            <a:off x="11919739" y="6876552"/>
            <a:ext cx="375460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Thread 2 address space</a:t>
            </a:r>
          </a:p>
        </p:txBody>
      </p:sp>
      <p:sp>
        <p:nvSpPr>
          <p:cNvPr id="81" name="Variable X"/>
          <p:cNvSpPr txBox="1"/>
          <p:nvPr/>
        </p:nvSpPr>
        <p:spPr>
          <a:xfrm>
            <a:off x="13877774" y="11118497"/>
            <a:ext cx="205339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Variable </a:t>
            </a:r>
            <a:r>
              <a:rPr lang="en-US" dirty="0"/>
              <a:t>Y</a:t>
            </a:r>
            <a:endParaRPr dirty="0"/>
          </a:p>
        </p:txBody>
      </p:sp>
      <p:sp>
        <p:nvSpPr>
          <p:cNvPr id="82" name="Rectangle"/>
          <p:cNvSpPr/>
          <p:nvPr/>
        </p:nvSpPr>
        <p:spPr>
          <a:xfrm>
            <a:off x="14138124" y="10070851"/>
            <a:ext cx="1079501" cy="939801"/>
          </a:xfrm>
          <a:prstGeom prst="rect">
            <a:avLst/>
          </a:prstGeom>
          <a:solidFill>
            <a:srgbClr val="EBEDF0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3" name="Y"/>
          <p:cNvSpPr txBox="1"/>
          <p:nvPr/>
        </p:nvSpPr>
        <p:spPr>
          <a:xfrm>
            <a:off x="14294510" y="10235951"/>
            <a:ext cx="76673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4600" b="1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Y</a:t>
            </a:r>
          </a:p>
        </p:txBody>
      </p:sp>
      <p:sp>
        <p:nvSpPr>
          <p:cNvPr id="84" name="Line"/>
          <p:cNvSpPr/>
          <p:nvPr/>
        </p:nvSpPr>
        <p:spPr>
          <a:xfrm>
            <a:off x="3431064" y="7816427"/>
            <a:ext cx="4705446" cy="722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5" extrusionOk="0">
                <a:moveTo>
                  <a:pt x="0" y="21435"/>
                </a:moveTo>
                <a:cubicBezTo>
                  <a:pt x="4394" y="12176"/>
                  <a:pt x="8923" y="5865"/>
                  <a:pt x="13517" y="2602"/>
                </a:cubicBezTo>
                <a:cubicBezTo>
                  <a:pt x="16201" y="695"/>
                  <a:pt x="18900" y="-165"/>
                  <a:pt x="21600" y="26"/>
                </a:cubicBezTo>
              </a:path>
            </a:pathLst>
          </a:cu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5" name="Line"/>
          <p:cNvSpPr/>
          <p:nvPr/>
        </p:nvSpPr>
        <p:spPr>
          <a:xfrm>
            <a:off x="8802966" y="7796509"/>
            <a:ext cx="5362585" cy="21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1" extrusionOk="0">
                <a:moveTo>
                  <a:pt x="21600" y="21331"/>
                </a:moveTo>
                <a:cubicBezTo>
                  <a:pt x="18885" y="14597"/>
                  <a:pt x="15667" y="9251"/>
                  <a:pt x="12127" y="5593"/>
                </a:cubicBezTo>
                <a:cubicBezTo>
                  <a:pt x="8288" y="1627"/>
                  <a:pt x="4155" y="-269"/>
                  <a:pt x="0" y="30"/>
                </a:cubicBezTo>
              </a:path>
            </a:pathLst>
          </a:cu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6" name="Circle"/>
          <p:cNvSpPr/>
          <p:nvPr/>
        </p:nvSpPr>
        <p:spPr>
          <a:xfrm>
            <a:off x="8190338" y="7520134"/>
            <a:ext cx="558801" cy="55880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7" name="Illustration adopted from Culler, Singh, Gupta"/>
          <p:cNvSpPr txBox="1"/>
          <p:nvPr/>
        </p:nvSpPr>
        <p:spPr>
          <a:xfrm>
            <a:off x="132760" y="13131800"/>
            <a:ext cx="767783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Illustration adopted from Culler, Singh, Gupta </a:t>
            </a:r>
          </a:p>
        </p:txBody>
      </p:sp>
      <p:sp>
        <p:nvSpPr>
          <p:cNvPr id="88" name="send(X, 2, my_msg_id)…"/>
          <p:cNvSpPr txBox="1"/>
          <p:nvPr/>
        </p:nvSpPr>
        <p:spPr>
          <a:xfrm>
            <a:off x="3999831" y="8541780"/>
            <a:ext cx="4300597" cy="2269072"/>
          </a:xfrm>
          <a:prstGeom prst="rect">
            <a:avLst/>
          </a:prstGeom>
          <a:solidFill>
            <a:srgbClr val="EDEFF2"/>
          </a:solidFill>
          <a:ln w="38100">
            <a:solidFill>
              <a:srgbClr val="53585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2600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2000" dirty="0"/>
              <a:t>send(X, 2, </a:t>
            </a:r>
            <a:r>
              <a:rPr sz="2000" dirty="0" err="1"/>
              <a:t>my_msg_id</a:t>
            </a:r>
            <a:r>
              <a:rPr sz="2000" dirty="0"/>
              <a:t>)</a:t>
            </a:r>
          </a:p>
          <a:p>
            <a:pPr algn="l">
              <a:spcBef>
                <a:spcPts val="1400"/>
              </a:spcBef>
              <a:buFont typeface="Lucida Grande"/>
              <a:defRPr sz="26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 dirty="0"/>
              <a:t>semantics:  send contexts of local variable </a:t>
            </a:r>
            <a:r>
              <a:rPr sz="2000" dirty="0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sz="2000" dirty="0"/>
              <a:t> as message to thread 2 and tag message with the id “</a:t>
            </a:r>
            <a:r>
              <a:rPr sz="2000" dirty="0" err="1"/>
              <a:t>my_msg_id</a:t>
            </a:r>
            <a:r>
              <a:rPr sz="2000" dirty="0"/>
              <a:t>”</a:t>
            </a:r>
          </a:p>
        </p:txBody>
      </p:sp>
      <p:sp>
        <p:nvSpPr>
          <p:cNvPr id="89" name="recv(Y, 1, my_msg_id)…"/>
          <p:cNvSpPr txBox="1"/>
          <p:nvPr/>
        </p:nvSpPr>
        <p:spPr>
          <a:xfrm>
            <a:off x="9076015" y="9596057"/>
            <a:ext cx="4300597" cy="1889389"/>
          </a:xfrm>
          <a:prstGeom prst="rect">
            <a:avLst/>
          </a:prstGeom>
          <a:solidFill>
            <a:srgbClr val="EDEFF2"/>
          </a:solidFill>
          <a:ln w="38100">
            <a:solidFill>
              <a:srgbClr val="53585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2600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2000"/>
              <a:t>recv(Y, 1, my_msg_id)</a:t>
            </a:r>
          </a:p>
          <a:p>
            <a:pPr algn="l">
              <a:spcBef>
                <a:spcPts val="1400"/>
              </a:spcBef>
              <a:buFont typeface="Lucida Grande"/>
              <a:defRPr sz="26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/>
              <a:t>semantics:  receive message with id “my_msg_id” from thread 1 and store contents in local variable </a:t>
            </a:r>
            <a:r>
              <a:rPr sz="2000">
                <a:latin typeface="Consolas"/>
                <a:ea typeface="Consolas"/>
                <a:cs typeface="Consolas"/>
                <a:sym typeface="Consolas"/>
              </a:rPr>
              <a:t>Y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OMP Tasks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#pragma </a:t>
            </a:r>
            <a:r>
              <a:rPr lang="en-US" dirty="0" err="1"/>
              <a:t>omp</a:t>
            </a:r>
            <a:r>
              <a:rPr lang="en-US" dirty="0"/>
              <a:t> task depend (</a:t>
            </a:r>
            <a:r>
              <a:rPr lang="en-US" dirty="0" err="1"/>
              <a:t>inout:x</a:t>
            </a:r>
            <a:r>
              <a:rPr lang="en-US" dirty="0"/>
              <a:t>) …</a:t>
            </a:r>
          </a:p>
          <a:p>
            <a:endParaRPr lang="en-US" dirty="0"/>
          </a:p>
          <a:p>
            <a:r>
              <a:rPr lang="en-US" dirty="0"/>
              <a:t>Create </a:t>
            </a:r>
            <a:r>
              <a:rPr lang="en-US" dirty="0" err="1"/>
              <a:t>microtasks</a:t>
            </a:r>
            <a:r>
              <a:rPr lang="en-US" dirty="0"/>
              <a:t> for each task</a:t>
            </a:r>
          </a:p>
          <a:p>
            <a:pPr lvl="1"/>
            <a:r>
              <a:rPr lang="en-US" dirty="0"/>
              <a:t>Track dependencies by a list of address / length tuples</a:t>
            </a:r>
          </a:p>
          <a:p>
            <a:pPr lvl="1"/>
            <a:r>
              <a:rPr lang="en-US" dirty="0"/>
              <a:t>Ordered, dataflow scheduling of tasks on memory locations</a:t>
            </a:r>
          </a:p>
          <a:p>
            <a:endParaRPr lang="en-US" dirty="0"/>
          </a:p>
          <a:p>
            <a:r>
              <a:rPr lang="en-US" dirty="0"/>
              <a:t>Allows dynamic creation of task graph for computations with irregular structure</a:t>
            </a:r>
          </a:p>
        </p:txBody>
      </p:sp>
    </p:spTree>
    <p:extLst>
      <p:ext uri="{BB962C8B-B14F-4D97-AF65-F5344CB8AC3E}">
        <p14:creationId xmlns:p14="http://schemas.microsoft.com/office/powerpoint/2010/main" val="40682338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in Lecture 6</a:t>
            </a:r>
          </a:p>
          <a:p>
            <a:r>
              <a:rPr lang="en-US" dirty="0"/>
              <a:t>We discussed the what and why, now the how</a:t>
            </a:r>
          </a:p>
        </p:txBody>
      </p:sp>
    </p:spTree>
    <p:extLst>
      <p:ext uri="{BB962C8B-B14F-4D97-AF65-F5344CB8AC3E}">
        <p14:creationId xmlns:p14="http://schemas.microsoft.com/office/powerpoint/2010/main" val="32189604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Cilk</a:t>
            </a:r>
            <a:r>
              <a:rPr lang="en-US" dirty="0"/>
              <a:t> Program Compiled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code doing?</a:t>
            </a:r>
          </a:p>
          <a:p>
            <a:r>
              <a:rPr lang="en-US" dirty="0"/>
              <a:t>What do the </a:t>
            </a:r>
            <a:r>
              <a:rPr lang="en-US" dirty="0" err="1"/>
              <a:t>Cilk</a:t>
            </a:r>
            <a:r>
              <a:rPr lang="en-US" dirty="0"/>
              <a:t> semantics specify?</a:t>
            </a:r>
          </a:p>
          <a:p>
            <a:r>
              <a:rPr lang="en-US" dirty="0"/>
              <a:t>Which is the child?  Which is the continuation?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28412"/>
            <a:ext cx="128221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algn="l"/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fib(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if (n &lt; 2)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n;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cilk_spawn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fib(n-1);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b = fib(n-2);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cilk_sync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a + b;</a:t>
            </a:r>
          </a:p>
          <a:p>
            <a:pPr marL="237744" algn="l"/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676156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continuation?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Continuation needs all of the state to continue</a:t>
            </a:r>
          </a:p>
          <a:p>
            <a:pPr lvl="1"/>
            <a:r>
              <a:rPr lang="en-US" dirty="0"/>
              <a:t>Register values, stack, etc.</a:t>
            </a:r>
          </a:p>
          <a:p>
            <a:endParaRPr lang="en-US" dirty="0"/>
          </a:p>
          <a:p>
            <a:r>
              <a:rPr lang="en-US" dirty="0"/>
              <a:t>What function allows code to jump to a prior point of execution?</a:t>
            </a:r>
          </a:p>
          <a:p>
            <a:endParaRPr lang="en-US" dirty="0"/>
          </a:p>
          <a:p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Save stack context</a:t>
            </a:r>
          </a:p>
          <a:p>
            <a:pPr lvl="1"/>
            <a:r>
              <a:rPr lang="en-US" dirty="0"/>
              <a:t>Return via </a:t>
            </a:r>
            <a:r>
              <a:rPr lang="en-US" dirty="0" err="1"/>
              <a:t>longjmp</a:t>
            </a:r>
            <a:r>
              <a:rPr lang="en-US" dirty="0"/>
              <a:t>(</a:t>
            </a:r>
            <a:r>
              <a:rPr lang="en-US" dirty="0" err="1"/>
              <a:t>env</a:t>
            </a:r>
            <a:r>
              <a:rPr lang="en-US" dirty="0"/>
              <a:t>, 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Setjmp</a:t>
            </a:r>
            <a:r>
              <a:rPr lang="en-US" dirty="0"/>
              <a:t> returns 0 if saving, </a:t>
            </a:r>
            <a:r>
              <a:rPr lang="en-US" dirty="0" err="1"/>
              <a:t>val</a:t>
            </a:r>
            <a:r>
              <a:rPr lang="en-US" dirty="0"/>
              <a:t> if returning via </a:t>
            </a:r>
            <a:r>
              <a:rPr lang="en-US" dirty="0" err="1"/>
              <a:t>longjmp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70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of Code Analysis</a:t>
            </a:r>
          </a:p>
          <a:p>
            <a:endParaRPr lang="en-US" dirty="0"/>
          </a:p>
          <a:p>
            <a:r>
              <a:rPr lang="en-US" dirty="0"/>
              <a:t>Sequence of instructions</a:t>
            </a:r>
          </a:p>
          <a:p>
            <a:pPr lvl="1"/>
            <a:r>
              <a:rPr lang="en-US" dirty="0"/>
              <a:t>Execution can only enter at the first instruction</a:t>
            </a:r>
          </a:p>
          <a:p>
            <a:pPr lvl="2"/>
            <a:r>
              <a:rPr lang="en-US" dirty="0"/>
              <a:t>Cannot jump into the middle</a:t>
            </a:r>
          </a:p>
          <a:p>
            <a:pPr lvl="1"/>
            <a:r>
              <a:rPr lang="en-US" dirty="0"/>
              <a:t>Execution can only exit at the last instruction</a:t>
            </a:r>
          </a:p>
          <a:p>
            <a:pPr lvl="2"/>
            <a:r>
              <a:rPr lang="en-US" dirty="0"/>
              <a:t>Branch or Function Call</a:t>
            </a:r>
          </a:p>
          <a:p>
            <a:pPr lvl="2"/>
            <a:r>
              <a:rPr lang="en-US" dirty="0"/>
              <a:t>Or the start of another basic block (fall through)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9648" y="2409686"/>
            <a:ext cx="2743200" cy="94384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34766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Simple </a:t>
            </a:r>
            <a:r>
              <a:rPr lang="en-US" dirty="0" err="1">
                <a:latin typeface="+mn-lt"/>
              </a:rPr>
              <a:t>Cilk</a:t>
            </a:r>
            <a:r>
              <a:rPr lang="en-US" dirty="0">
                <a:latin typeface="+mn-lt"/>
              </a:rPr>
              <a:t> Program Revisited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51389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entry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1930" y="2143241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setjmp</a:t>
            </a:r>
            <a:endParaRPr 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3438" y="419343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9400" y="2163161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fib(n-2)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1930" y="419343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438" y="6071173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8852" y="9808383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yriad Pro Cond"/>
              </a:rPr>
              <a:t>fib1 + fib2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0738" y="1002127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cilkrts_sync</a:t>
            </a:r>
            <a:endParaRPr 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2164" y="7907689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Is sync?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8276" y="792068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setjmp</a:t>
            </a:r>
            <a:endParaRPr 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7216" y="419343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rPr>
              <a:t>fib(n-1)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32164" y="11166949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32164" y="12179860"/>
            <a:ext cx="2743200" cy="1436291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Leave frame</a:t>
            </a:r>
            <a:endParaRPr 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sym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67290" y="9622667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f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sym typeface="Gill Sans"/>
              </a:rPr>
              <a:t>ib1 + fib2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67290" y="11558011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ret</a:t>
            </a:r>
            <a:endParaRPr 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sym typeface="Gill Sans"/>
            </a:endParaRPr>
          </a:p>
        </p:txBody>
      </p:sp>
      <p:cxnSp>
        <p:nvCxnSpPr>
          <p:cNvPr id="21" name="Straight Arrow Connector 20"/>
          <p:cNvCxnSpPr>
            <a:stCxn id="4" idx="3"/>
            <a:endCxn id="5" idx="1"/>
          </p:cNvCxnSpPr>
          <p:nvPr/>
        </p:nvCxnSpPr>
        <p:spPr>
          <a:xfrm flipV="1">
            <a:off x="3581400" y="2553610"/>
            <a:ext cx="2090530" cy="814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>
            <a:stCxn id="5" idx="3"/>
            <a:endCxn id="7" idx="1"/>
          </p:cNvCxnSpPr>
          <p:nvPr/>
        </p:nvCxnSpPr>
        <p:spPr>
          <a:xfrm>
            <a:off x="8415130" y="2553610"/>
            <a:ext cx="5834270" cy="1992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7043530" y="2963979"/>
            <a:ext cx="0" cy="12294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/>
          <p:cNvCxnSpPr>
            <a:stCxn id="8" idx="3"/>
            <a:endCxn id="14" idx="1"/>
          </p:cNvCxnSpPr>
          <p:nvPr/>
        </p:nvCxnSpPr>
        <p:spPr>
          <a:xfrm>
            <a:off x="8415130" y="4603806"/>
            <a:ext cx="129208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>
            <a:stCxn id="8" idx="1"/>
            <a:endCxn id="6" idx="3"/>
          </p:cNvCxnSpPr>
          <p:nvPr/>
        </p:nvCxnSpPr>
        <p:spPr>
          <a:xfrm flipH="1">
            <a:off x="4086638" y="4603806"/>
            <a:ext cx="158529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>
            <a:stCxn id="6" idx="2"/>
            <a:endCxn id="9" idx="0"/>
          </p:cNvCxnSpPr>
          <p:nvPr/>
        </p:nvCxnSpPr>
        <p:spPr>
          <a:xfrm>
            <a:off x="2715038" y="5014175"/>
            <a:ext cx="0" cy="10569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angle 40"/>
          <p:cNvSpPr/>
          <p:nvPr/>
        </p:nvSpPr>
        <p:spPr>
          <a:xfrm>
            <a:off x="5671930" y="6081133"/>
            <a:ext cx="2743200" cy="820738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Gill Sans"/>
              <a:cs typeface="Gill Sans"/>
              <a:sym typeface="Gill Sans"/>
            </a:endParaRPr>
          </a:p>
        </p:txBody>
      </p:sp>
      <p:cxnSp>
        <p:nvCxnSpPr>
          <p:cNvPr id="43" name="Straight Arrow Connector 42"/>
          <p:cNvCxnSpPr>
            <a:stCxn id="9" idx="3"/>
            <a:endCxn id="41" idx="1"/>
          </p:cNvCxnSpPr>
          <p:nvPr/>
        </p:nvCxnSpPr>
        <p:spPr>
          <a:xfrm>
            <a:off x="4086638" y="6481542"/>
            <a:ext cx="1585292" cy="996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>
            <a:stCxn id="14" idx="0"/>
            <a:endCxn id="7" idx="1"/>
          </p:cNvCxnSpPr>
          <p:nvPr/>
        </p:nvCxnSpPr>
        <p:spPr>
          <a:xfrm flipV="1">
            <a:off x="11078816" y="2573530"/>
            <a:ext cx="3170584" cy="16199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>
            <a:stCxn id="6" idx="2"/>
            <a:endCxn id="41" idx="1"/>
          </p:cNvCxnSpPr>
          <p:nvPr/>
        </p:nvCxnSpPr>
        <p:spPr>
          <a:xfrm>
            <a:off x="2715038" y="5014175"/>
            <a:ext cx="2956892" cy="147732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/>
          <p:cNvCxnSpPr>
            <a:endCxn id="14" idx="2"/>
          </p:cNvCxnSpPr>
          <p:nvPr/>
        </p:nvCxnSpPr>
        <p:spPr>
          <a:xfrm flipV="1">
            <a:off x="8415131" y="5014175"/>
            <a:ext cx="2663685" cy="14773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>
            <a:stCxn id="7" idx="2"/>
            <a:endCxn id="18" idx="0"/>
          </p:cNvCxnSpPr>
          <p:nvPr/>
        </p:nvCxnSpPr>
        <p:spPr>
          <a:xfrm>
            <a:off x="15621000" y="2983899"/>
            <a:ext cx="17890" cy="663876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7" idx="2"/>
            <a:endCxn id="12" idx="0"/>
          </p:cNvCxnSpPr>
          <p:nvPr/>
        </p:nvCxnSpPr>
        <p:spPr>
          <a:xfrm flipH="1">
            <a:off x="11903764" y="2983899"/>
            <a:ext cx="3717236" cy="49237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/>
          <p:cNvCxnSpPr>
            <a:stCxn id="12" idx="2"/>
            <a:endCxn id="10" idx="0"/>
          </p:cNvCxnSpPr>
          <p:nvPr/>
        </p:nvCxnSpPr>
        <p:spPr>
          <a:xfrm flipH="1">
            <a:off x="11900452" y="8728427"/>
            <a:ext cx="3312" cy="107995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/>
          <p:cNvCxnSpPr>
            <a:stCxn id="12" idx="1"/>
            <a:endCxn id="13" idx="3"/>
          </p:cNvCxnSpPr>
          <p:nvPr/>
        </p:nvCxnSpPr>
        <p:spPr>
          <a:xfrm flipH="1">
            <a:off x="9011476" y="8318058"/>
            <a:ext cx="1520688" cy="129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>
            <a:stCxn id="13" idx="2"/>
            <a:endCxn id="11" idx="0"/>
          </p:cNvCxnSpPr>
          <p:nvPr/>
        </p:nvCxnSpPr>
        <p:spPr>
          <a:xfrm flipH="1">
            <a:off x="6802338" y="8741425"/>
            <a:ext cx="837538" cy="127985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/>
          <p:cNvCxnSpPr>
            <a:stCxn id="13" idx="2"/>
            <a:endCxn id="10" idx="1"/>
          </p:cNvCxnSpPr>
          <p:nvPr/>
        </p:nvCxnSpPr>
        <p:spPr>
          <a:xfrm>
            <a:off x="7639876" y="8741425"/>
            <a:ext cx="2888976" cy="147732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/>
          <p:cNvCxnSpPr>
            <a:stCxn id="11" idx="3"/>
            <a:endCxn id="10" idx="1"/>
          </p:cNvCxnSpPr>
          <p:nvPr/>
        </p:nvCxnSpPr>
        <p:spPr>
          <a:xfrm flipV="1">
            <a:off x="8173938" y="10218752"/>
            <a:ext cx="2354914" cy="21289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/>
          <p:cNvCxnSpPr>
            <a:stCxn id="10" idx="3"/>
            <a:endCxn id="19" idx="1"/>
          </p:cNvCxnSpPr>
          <p:nvPr/>
        </p:nvCxnSpPr>
        <p:spPr>
          <a:xfrm>
            <a:off x="13272052" y="10218752"/>
            <a:ext cx="995238" cy="17496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/>
          <p:cNvCxnSpPr>
            <a:stCxn id="18" idx="2"/>
            <a:endCxn id="19" idx="0"/>
          </p:cNvCxnSpPr>
          <p:nvPr/>
        </p:nvCxnSpPr>
        <p:spPr>
          <a:xfrm>
            <a:off x="15638890" y="10443405"/>
            <a:ext cx="0" cy="111460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/>
          <p:cNvCxnSpPr>
            <a:stCxn id="10" idx="2"/>
            <a:endCxn id="15" idx="0"/>
          </p:cNvCxnSpPr>
          <p:nvPr/>
        </p:nvCxnSpPr>
        <p:spPr>
          <a:xfrm>
            <a:off x="11900452" y="10629121"/>
            <a:ext cx="3312" cy="5378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>
            <a:stCxn id="15" idx="3"/>
            <a:endCxn id="19" idx="1"/>
          </p:cNvCxnSpPr>
          <p:nvPr/>
        </p:nvCxnSpPr>
        <p:spPr>
          <a:xfrm>
            <a:off x="13275364" y="11577318"/>
            <a:ext cx="991926" cy="39106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>
            <a:stCxn id="15" idx="2"/>
            <a:endCxn id="17" idx="0"/>
          </p:cNvCxnSpPr>
          <p:nvPr/>
        </p:nvCxnSpPr>
        <p:spPr>
          <a:xfrm>
            <a:off x="11903764" y="11987687"/>
            <a:ext cx="0" cy="1921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/>
          <p:cNvCxnSpPr>
            <a:stCxn id="17" idx="3"/>
            <a:endCxn id="19" idx="1"/>
          </p:cNvCxnSpPr>
          <p:nvPr/>
        </p:nvCxnSpPr>
        <p:spPr>
          <a:xfrm flipV="1">
            <a:off x="13275364" y="11968380"/>
            <a:ext cx="991926" cy="92962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Rectangle 120"/>
          <p:cNvSpPr/>
          <p:nvPr/>
        </p:nvSpPr>
        <p:spPr>
          <a:xfrm>
            <a:off x="10134600" y="2174019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Gill Sans"/>
                <a:cs typeface="Gill Sans"/>
                <a:sym typeface="Gill Sans"/>
              </a:rPr>
              <a:t>!0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596682" y="9040005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Gill Sans"/>
                <a:cs typeface="Gill Sans"/>
                <a:sym typeface="Gill Sans"/>
              </a:rPr>
              <a:t>!0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129130" y="3180617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Gill Sans"/>
                <a:cs typeface="Gill Sans"/>
                <a:sym typeface="Gill Sans"/>
              </a:rPr>
              <a:t>0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39676" y="9002867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Gill Sans"/>
                <a:cs typeface="Gill Sans"/>
                <a:sym typeface="Gill Sans"/>
              </a:rPr>
              <a:t>0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1677814" y="3167517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</a:rPr>
              <a:t>maybe</a:t>
            </a:r>
            <a:endParaRPr lang="en-US" sz="3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sym typeface="Gill San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2693926" y="5402011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</a:rPr>
              <a:t>parallel</a:t>
            </a:r>
            <a:endParaRPr lang="en-US" sz="3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sym typeface="Gill San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4617148" y="6480791"/>
            <a:ext cx="1828800" cy="759182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</a:rPr>
              <a:t>serial</a:t>
            </a:r>
            <a:endParaRPr lang="en-US" sz="3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sym typeface="Gill San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708986" y="4617385"/>
            <a:ext cx="4311772" cy="1825974"/>
          </a:xfrm>
          <a:prstGeom prst="rect">
            <a:avLst/>
          </a:prstGeom>
          <a:solidFill>
            <a:srgbClr val="00B050">
              <a:alpha val="46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noAutofit/>
          </a:bodyPr>
          <a:lstStyle/>
          <a:p>
            <a:pPr defTabSz="1168400"/>
            <a:r>
              <a:rPr lang="en-US" sz="36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Gill Sans"/>
                <a:cs typeface="Gill Sans"/>
                <a:sym typeface="Gill Sans"/>
              </a:rPr>
              <a:t>Save Continuation</a:t>
            </a:r>
          </a:p>
        </p:txBody>
      </p:sp>
    </p:spTree>
    <p:extLst>
      <p:ext uri="{BB962C8B-B14F-4D97-AF65-F5344CB8AC3E}">
        <p14:creationId xmlns:p14="http://schemas.microsoft.com/office/powerpoint/2010/main" val="239087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41" grpId="0" animBg="1"/>
      <p:bldP spid="121" grpId="0" animBg="1"/>
      <p:bldP spid="124" grpId="0" animBg="1"/>
      <p:bldP spid="126" grpId="0" animBg="1"/>
      <p:bldP spid="127" grpId="0" animBg="1"/>
      <p:bldP spid="138" grpId="0" animBg="1"/>
      <p:bldP spid="140" grpId="0" animBg="1"/>
      <p:bldP spid="141" grpId="0" animBg="1"/>
      <p:bldP spid="1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Cilk</a:t>
            </a:r>
            <a:r>
              <a:rPr lang="en-US" dirty="0"/>
              <a:t> Workers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there may be work</a:t>
            </a:r>
          </a:p>
          <a:p>
            <a:pPr lvl="1"/>
            <a:r>
              <a:rPr lang="en-US" dirty="0"/>
              <a:t>Try to get the next item from our queue</a:t>
            </a:r>
          </a:p>
          <a:p>
            <a:pPr lvl="1"/>
            <a:r>
              <a:rPr lang="en-US" dirty="0"/>
              <a:t>Else try to get work from a random queue</a:t>
            </a:r>
          </a:p>
          <a:p>
            <a:pPr lvl="1"/>
            <a:r>
              <a:rPr lang="en-US" dirty="0"/>
              <a:t>If there is no work found, wait on semaphore</a:t>
            </a:r>
          </a:p>
          <a:p>
            <a:pPr lvl="1"/>
            <a:endParaRPr lang="en-US" dirty="0"/>
          </a:p>
          <a:p>
            <a:r>
              <a:rPr lang="en-US" dirty="0"/>
              <a:t>If work item is found</a:t>
            </a:r>
          </a:p>
          <a:p>
            <a:pPr lvl="1"/>
            <a:r>
              <a:rPr lang="en-US" dirty="0"/>
              <a:t>Resume with the continuation’s stack</a:t>
            </a:r>
          </a:p>
        </p:txBody>
      </p:sp>
    </p:spTree>
    <p:extLst>
      <p:ext uri="{BB962C8B-B14F-4D97-AF65-F5344CB8AC3E}">
        <p14:creationId xmlns:p14="http://schemas.microsoft.com/office/powerpoint/2010/main" val="348599158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Local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supports thread local storage</a:t>
            </a:r>
          </a:p>
          <a:p>
            <a:pPr lvl="1"/>
            <a:r>
              <a:rPr lang="en-US" dirty="0">
                <a:solidFill>
                  <a:srgbClr val="990000"/>
                </a:solidFill>
              </a:rPr>
              <a:t>New: C11 - </a:t>
            </a:r>
            <a:r>
              <a:rPr lang="en-US" dirty="0"/>
              <a:t>_</a:t>
            </a:r>
            <a:r>
              <a:rPr lang="en-US" dirty="0" err="1"/>
              <a:t>Thread_local</a:t>
            </a:r>
            <a:r>
              <a:rPr lang="en-US" dirty="0"/>
              <a:t> keyword</a:t>
            </a:r>
          </a:p>
          <a:p>
            <a:pPr lvl="2"/>
            <a:r>
              <a:rPr lang="en-US" dirty="0"/>
              <a:t>one global instance of the variable per thread</a:t>
            </a:r>
          </a:p>
          <a:p>
            <a:pPr lvl="1"/>
            <a:r>
              <a:rPr lang="en-US" dirty="0"/>
              <a:t>Compiler places values into .</a:t>
            </a:r>
            <a:r>
              <a:rPr lang="en-US" dirty="0" err="1"/>
              <a:t>tbss</a:t>
            </a:r>
            <a:endParaRPr lang="en-US" dirty="0"/>
          </a:p>
          <a:p>
            <a:pPr lvl="1"/>
            <a:r>
              <a:rPr lang="en-US" dirty="0"/>
              <a:t>OS provides each thread with this space</a:t>
            </a:r>
          </a:p>
          <a:p>
            <a:pPr lvl="1"/>
            <a:endParaRPr lang="en-US" dirty="0"/>
          </a:p>
          <a:p>
            <a:r>
              <a:rPr lang="en-US" dirty="0"/>
              <a:t>Since </a:t>
            </a:r>
            <a:r>
              <a:rPr lang="en-US" dirty="0" err="1"/>
              <a:t>Cilk</a:t>
            </a:r>
            <a:r>
              <a:rPr lang="en-US" dirty="0"/>
              <a:t> and OpenMP are using </a:t>
            </a:r>
            <a:r>
              <a:rPr lang="en-US" dirty="0" err="1"/>
              <a:t>pthreads</a:t>
            </a:r>
            <a:endParaRPr lang="en-US" dirty="0"/>
          </a:p>
          <a:p>
            <a:pPr lvl="1"/>
            <a:r>
              <a:rPr lang="en-US" dirty="0"/>
              <a:t>These values are in the layer below them</a:t>
            </a:r>
          </a:p>
        </p:txBody>
      </p:sp>
    </p:spTree>
    <p:extLst>
      <p:ext uri="{BB962C8B-B14F-4D97-AF65-F5344CB8AC3E}">
        <p14:creationId xmlns:p14="http://schemas.microsoft.com/office/powerpoint/2010/main" val="2077458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essage passing syst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Message passing systems</a:t>
            </a:r>
          </a:p>
        </p:txBody>
      </p:sp>
      <p:sp>
        <p:nvSpPr>
          <p:cNvPr id="94" name="Popular software library: MPI (message passing interface)…"/>
          <p:cNvSpPr txBox="1">
            <a:spLocks noGrp="1"/>
          </p:cNvSpPr>
          <p:nvPr>
            <p:ph type="body" sz="half" idx="1"/>
          </p:nvPr>
        </p:nvSpPr>
        <p:spPr>
          <a:xfrm>
            <a:off x="838200" y="1854200"/>
            <a:ext cx="16314674" cy="3746500"/>
          </a:xfrm>
          <a:prstGeom prst="rect">
            <a:avLst/>
          </a:prstGeom>
        </p:spPr>
        <p:txBody>
          <a:bodyPr/>
          <a:lstStyle/>
          <a:p>
            <a:pPr marL="800100" indent="-800100">
              <a:defRPr sz="4200"/>
            </a:pPr>
            <a:r>
              <a:rPr sz="3600" dirty="0"/>
              <a:t>Popular software library: </a:t>
            </a:r>
            <a:r>
              <a:rPr sz="3600" dirty="0">
                <a:solidFill>
                  <a:srgbClr val="0533CA"/>
                </a:solidFill>
              </a:rPr>
              <a:t>MPI</a:t>
            </a:r>
            <a:r>
              <a:rPr sz="3600" dirty="0"/>
              <a:t> (message passing interface)</a:t>
            </a:r>
          </a:p>
          <a:p>
            <a:pPr marL="800100" indent="-800100">
              <a:spcBef>
                <a:spcPts val="400"/>
              </a:spcBef>
              <a:defRPr sz="4200"/>
            </a:pPr>
            <a:r>
              <a:rPr sz="3600" dirty="0"/>
              <a:t>Hardware need not implement system-wide loads and stores to execute message passing programs (need only be able to communicate messages)</a:t>
            </a:r>
          </a:p>
          <a:p>
            <a:pPr lvl="1">
              <a:spcBef>
                <a:spcPts val="0"/>
              </a:spcBef>
              <a:defRPr sz="4200"/>
            </a:pPr>
            <a:r>
              <a:rPr sz="3200" dirty="0"/>
              <a:t>Can connect </a:t>
            </a:r>
            <a:r>
              <a:rPr sz="3200" dirty="0">
                <a:solidFill>
                  <a:srgbClr val="B12DBC"/>
                </a:solidFill>
              </a:rPr>
              <a:t>commodity systems </a:t>
            </a:r>
            <a:r>
              <a:rPr sz="3200" dirty="0"/>
              <a:t>together to form large parallel machine</a:t>
            </a:r>
          </a:p>
          <a:p>
            <a:pPr marL="0" lvl="1" indent="800100">
              <a:spcBef>
                <a:spcPts val="400"/>
              </a:spcBef>
              <a:buSzTx/>
              <a:buNone/>
              <a:defRPr sz="4200"/>
            </a:pPr>
            <a:r>
              <a:rPr sz="3600" dirty="0"/>
              <a:t>(message passing is a programming model for </a:t>
            </a:r>
            <a:r>
              <a:rPr sz="3600" dirty="0">
                <a:solidFill>
                  <a:srgbClr val="0533CA"/>
                </a:solidFill>
              </a:rPr>
              <a:t>clusters</a:t>
            </a:r>
            <a:r>
              <a:rPr sz="3600" dirty="0"/>
              <a:t>)</a:t>
            </a:r>
          </a:p>
        </p:txBody>
      </p:sp>
      <p:pic>
        <p:nvPicPr>
          <p:cNvPr id="95" name="IBM_Blue_Gene_P_supercomputer.png" descr="IBM_Blue_Gene_P_supercompu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493" y="9475578"/>
            <a:ext cx="5655096" cy="374650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929292">
                <a:alpha val="43000"/>
              </a:srgbClr>
            </a:outerShdw>
          </a:effectLst>
        </p:spPr>
      </p:pic>
      <p:pic>
        <p:nvPicPr>
          <p:cNvPr id="96" name="bgpScalingArch.png" descr="bgpScalingAr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6070624"/>
            <a:ext cx="10263025" cy="723897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IBM Blue Gene/P Supercomputer"/>
          <p:cNvSpPr txBox="1"/>
          <p:nvPr/>
        </p:nvSpPr>
        <p:spPr>
          <a:xfrm>
            <a:off x="5321300" y="12166600"/>
            <a:ext cx="41656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IBM Blue Gene/P Supercomputer</a:t>
            </a:r>
          </a:p>
        </p:txBody>
      </p:sp>
      <p:pic>
        <p:nvPicPr>
          <p:cNvPr id="98" name="infiniband_gigabit_24ports_auschnitt1.png" descr="infiniband_gigabit_24ports_auschnitt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4430" y="5337323"/>
            <a:ext cx="5069070" cy="4063704"/>
          </a:xfrm>
          <a:prstGeom prst="rect">
            <a:avLst/>
          </a:prstGeom>
          <a:ln w="19050">
            <a:solidFill>
              <a:srgbClr val="000000"/>
            </a:solidFill>
            <a:miter lim="400000"/>
          </a:ln>
          <a:effectLst>
            <a:outerShdw blurRad="38100" dist="381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99" name="Cluster of workstations…"/>
          <p:cNvSpPr txBox="1"/>
          <p:nvPr/>
        </p:nvSpPr>
        <p:spPr>
          <a:xfrm>
            <a:off x="14425542" y="9478609"/>
            <a:ext cx="36322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r"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Cluster of workstations</a:t>
            </a:r>
          </a:p>
          <a:p>
            <a: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(</a:t>
            </a:r>
            <a:r>
              <a:rPr sz="2400" dirty="0" err="1"/>
              <a:t>Infiniband</a:t>
            </a:r>
            <a:r>
              <a:rPr sz="2400" dirty="0"/>
              <a:t> network)</a:t>
            </a:r>
          </a:p>
        </p:txBody>
      </p:sp>
      <p:sp>
        <p:nvSpPr>
          <p:cNvPr id="100" name="Image credit: IBM"/>
          <p:cNvSpPr txBox="1"/>
          <p:nvPr/>
        </p:nvSpPr>
        <p:spPr>
          <a:xfrm>
            <a:off x="330200" y="13296900"/>
            <a:ext cx="74295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Image credit: IBM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etwork Trans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Network Transaction</a:t>
            </a:r>
          </a:p>
        </p:txBody>
      </p:sp>
      <p:sp>
        <p:nvSpPr>
          <p:cNvPr id="103" name="One-way transfer of information from a source output buffer to a destination input buffer…"/>
          <p:cNvSpPr txBox="1">
            <a:spLocks noGrp="1"/>
          </p:cNvSpPr>
          <p:nvPr>
            <p:ph type="body" sz="half" idx="1"/>
          </p:nvPr>
        </p:nvSpPr>
        <p:spPr>
          <a:xfrm>
            <a:off x="838200" y="8631049"/>
            <a:ext cx="16154400" cy="381495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4800"/>
            </a:pPr>
            <a:r>
              <a:rPr dirty="0">
                <a:solidFill>
                  <a:srgbClr val="B12DBC"/>
                </a:solidFill>
              </a:rPr>
              <a:t>One-way transfer </a:t>
            </a:r>
            <a:r>
              <a:rPr dirty="0"/>
              <a:t>of information from a </a:t>
            </a:r>
            <a:r>
              <a:rPr dirty="0">
                <a:solidFill>
                  <a:srgbClr val="0533CA"/>
                </a:solidFill>
              </a:rPr>
              <a:t>source output buffer</a:t>
            </a:r>
            <a:r>
              <a:rPr dirty="0"/>
              <a:t> to a </a:t>
            </a:r>
            <a:r>
              <a:rPr dirty="0">
                <a:solidFill>
                  <a:srgbClr val="0533CA"/>
                </a:solidFill>
              </a:rPr>
              <a:t>destination input buffer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causes some action at the destination</a:t>
            </a:r>
          </a:p>
          <a:p>
            <a:pPr lvl="2">
              <a:spcBef>
                <a:spcPts val="600"/>
              </a:spcBef>
              <a:defRPr sz="4800"/>
            </a:pPr>
            <a:r>
              <a:rPr dirty="0"/>
              <a:t>e.g., deposit data, state change, reply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occurrence is not directly visible at source</a:t>
            </a:r>
          </a:p>
        </p:txBody>
      </p:sp>
      <p:sp>
        <p:nvSpPr>
          <p:cNvPr id="104" name="Rounded Rectangle"/>
          <p:cNvSpPr/>
          <p:nvPr/>
        </p:nvSpPr>
        <p:spPr>
          <a:xfrm>
            <a:off x="4672026" y="1959180"/>
            <a:ext cx="8779315" cy="2030282"/>
          </a:xfrm>
          <a:prstGeom prst="roundRect">
            <a:avLst>
              <a:gd name="adj" fmla="val 9383"/>
            </a:avLst>
          </a:prstGeom>
          <a:solidFill>
            <a:srgbClr val="BEE0FF"/>
          </a:solidFill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5" name="Interconnection Network"/>
          <p:cNvSpPr txBox="1"/>
          <p:nvPr/>
        </p:nvSpPr>
        <p:spPr>
          <a:xfrm>
            <a:off x="6267583" y="1990930"/>
            <a:ext cx="529563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rPr dirty="0"/>
              <a:t>Interconnection Network</a:t>
            </a:r>
          </a:p>
        </p:txBody>
      </p:sp>
      <p:sp>
        <p:nvSpPr>
          <p:cNvPr id="106" name="Rectangle"/>
          <p:cNvSpPr/>
          <p:nvPr/>
        </p:nvSpPr>
        <p:spPr>
          <a:xfrm>
            <a:off x="3400816" y="5012046"/>
            <a:ext cx="3495105" cy="2806205"/>
          </a:xfrm>
          <a:prstGeom prst="rect">
            <a:avLst/>
          </a:prstGeom>
          <a:solidFill>
            <a:srgbClr val="FFFBC2"/>
          </a:solidFill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7" name="Source Node"/>
          <p:cNvSpPr txBox="1"/>
          <p:nvPr/>
        </p:nvSpPr>
        <p:spPr>
          <a:xfrm>
            <a:off x="4005521" y="7147452"/>
            <a:ext cx="2285696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Source Node</a:t>
            </a:r>
          </a:p>
        </p:txBody>
      </p:sp>
      <p:grpSp>
        <p:nvGrpSpPr>
          <p:cNvPr id="110" name="Group"/>
          <p:cNvGrpSpPr/>
          <p:nvPr/>
        </p:nvGrpSpPr>
        <p:grpSpPr>
          <a:xfrm>
            <a:off x="4117720" y="5361518"/>
            <a:ext cx="2300649" cy="1482019"/>
            <a:chOff x="0" y="0"/>
            <a:chExt cx="2300647" cy="1482018"/>
          </a:xfrm>
        </p:grpSpPr>
        <p:sp>
          <p:nvSpPr>
            <p:cNvPr id="108" name="Rectangle"/>
            <p:cNvSpPr/>
            <p:nvPr/>
          </p:nvSpPr>
          <p:spPr>
            <a:xfrm>
              <a:off x="0" y="0"/>
              <a:ext cx="2061297" cy="4240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09" name="Output Buffer"/>
            <p:cNvSpPr/>
            <p:nvPr/>
          </p:nvSpPr>
          <p:spPr>
            <a:xfrm>
              <a:off x="1030647" y="2120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r>
                <a:t>Output Buffer</a:t>
              </a:r>
            </a:p>
          </p:txBody>
        </p:sp>
      </p:grpSp>
      <p:sp>
        <p:nvSpPr>
          <p:cNvPr id="111" name="Rectangle"/>
          <p:cNvSpPr/>
          <p:nvPr/>
        </p:nvSpPr>
        <p:spPr>
          <a:xfrm>
            <a:off x="10772182" y="5012046"/>
            <a:ext cx="3495106" cy="2806205"/>
          </a:xfrm>
          <a:prstGeom prst="rect">
            <a:avLst/>
          </a:prstGeom>
          <a:solidFill>
            <a:srgbClr val="FFFBC2"/>
          </a:solidFill>
          <a:ln w="635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2" name="Destination Node"/>
          <p:cNvSpPr txBox="1"/>
          <p:nvPr/>
        </p:nvSpPr>
        <p:spPr>
          <a:xfrm>
            <a:off x="10975567" y="7147452"/>
            <a:ext cx="3088336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Destination Node</a:t>
            </a:r>
          </a:p>
        </p:txBody>
      </p:sp>
      <p:grpSp>
        <p:nvGrpSpPr>
          <p:cNvPr id="115" name="Group"/>
          <p:cNvGrpSpPr/>
          <p:nvPr/>
        </p:nvGrpSpPr>
        <p:grpSpPr>
          <a:xfrm>
            <a:off x="11489087" y="5361518"/>
            <a:ext cx="2300649" cy="1482019"/>
            <a:chOff x="0" y="0"/>
            <a:chExt cx="2300647" cy="1482018"/>
          </a:xfrm>
        </p:grpSpPr>
        <p:sp>
          <p:nvSpPr>
            <p:cNvPr id="113" name="Rectangle"/>
            <p:cNvSpPr/>
            <p:nvPr/>
          </p:nvSpPr>
          <p:spPr>
            <a:xfrm>
              <a:off x="0" y="0"/>
              <a:ext cx="2061297" cy="4240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4" name="Input Buffer"/>
            <p:cNvSpPr/>
            <p:nvPr/>
          </p:nvSpPr>
          <p:spPr>
            <a:xfrm>
              <a:off x="1030647" y="2120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r>
                <a:t>Input Buffer</a:t>
              </a:r>
            </a:p>
          </p:txBody>
        </p:sp>
      </p:grpSp>
      <p:sp>
        <p:nvSpPr>
          <p:cNvPr id="116" name="Line"/>
          <p:cNvSpPr/>
          <p:nvPr/>
        </p:nvSpPr>
        <p:spPr>
          <a:xfrm flipV="1">
            <a:off x="5148368" y="5804973"/>
            <a:ext cx="1" cy="67310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12519735" y="5804973"/>
            <a:ext cx="1" cy="67310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20" name="Group"/>
          <p:cNvGrpSpPr/>
          <p:nvPr/>
        </p:nvGrpSpPr>
        <p:grpSpPr>
          <a:xfrm>
            <a:off x="7372350" y="3070001"/>
            <a:ext cx="3086100" cy="583855"/>
            <a:chOff x="0" y="0"/>
            <a:chExt cx="3086100" cy="583854"/>
          </a:xfrm>
        </p:grpSpPr>
        <p:sp>
          <p:nvSpPr>
            <p:cNvPr id="118" name="Rectangle"/>
            <p:cNvSpPr/>
            <p:nvPr/>
          </p:nvSpPr>
          <p:spPr>
            <a:xfrm>
              <a:off x="14421" y="71355"/>
              <a:ext cx="3057258" cy="44114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9" name="Serialized Message"/>
            <p:cNvSpPr txBox="1"/>
            <p:nvPr/>
          </p:nvSpPr>
          <p:spPr>
            <a:xfrm>
              <a:off x="0" y="0"/>
              <a:ext cx="3086100" cy="583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Serialized Message</a:t>
              </a:r>
            </a:p>
          </p:txBody>
        </p:sp>
      </p:grpSp>
      <p:sp>
        <p:nvSpPr>
          <p:cNvPr id="123" name="Connection Line"/>
          <p:cNvSpPr/>
          <p:nvPr/>
        </p:nvSpPr>
        <p:spPr>
          <a:xfrm>
            <a:off x="5141976" y="3384468"/>
            <a:ext cx="2266164" cy="196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extrusionOk="0">
                <a:moveTo>
                  <a:pt x="0" y="20981"/>
                </a:moveTo>
                <a:cubicBezTo>
                  <a:pt x="2" y="6360"/>
                  <a:pt x="7202" y="-619"/>
                  <a:pt x="21600" y="43"/>
                </a:cubicBezTo>
              </a:path>
            </a:pathLst>
          </a:custGeom>
          <a:ln w="88900">
            <a:solidFill>
              <a:srgbClr val="B12DBC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4" name="Connection Line"/>
          <p:cNvSpPr/>
          <p:nvPr/>
        </p:nvSpPr>
        <p:spPr>
          <a:xfrm>
            <a:off x="10465441" y="3356033"/>
            <a:ext cx="2052746" cy="199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73" extrusionOk="0">
                <a:moveTo>
                  <a:pt x="21600" y="21073"/>
                </a:moveTo>
                <a:cubicBezTo>
                  <a:pt x="21141" y="6487"/>
                  <a:pt x="13941" y="-527"/>
                  <a:pt x="0" y="31"/>
                </a:cubicBezTo>
              </a:path>
            </a:pathLst>
          </a:custGeom>
          <a:ln w="76200">
            <a:solidFill>
              <a:srgbClr val="B12DBC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1400" y="13055600"/>
            <a:ext cx="1346200" cy="596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rgbClr val="000099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7" name="Bus Transactions vs.  Network Transactions"/>
          <p:cNvSpPr txBox="1">
            <a:spLocks noGrp="1"/>
          </p:cNvSpPr>
          <p:nvPr>
            <p:ph type="title"/>
          </p:nvPr>
        </p:nvSpPr>
        <p:spPr>
          <a:xfrm>
            <a:off x="4114800" y="457200"/>
            <a:ext cx="9950450" cy="2190750"/>
          </a:xfrm>
          <a:prstGeom prst="rect">
            <a:avLst/>
          </a:prstGeom>
        </p:spPr>
        <p:txBody>
          <a:bodyPr/>
          <a:lstStyle/>
          <a:p>
            <a:pPr defTabSz="1517903">
              <a:defRPr sz="5976"/>
            </a:pPr>
            <a:r>
              <a:t>Bus Transactions vs. </a:t>
            </a:r>
            <a:br/>
            <a:r>
              <a:t>Network Transactions</a:t>
            </a:r>
          </a:p>
        </p:txBody>
      </p:sp>
      <p:sp>
        <p:nvSpPr>
          <p:cNvPr id="128" name="Issues: Bus Network…"/>
          <p:cNvSpPr txBox="1">
            <a:spLocks noGrp="1"/>
          </p:cNvSpPr>
          <p:nvPr>
            <p:ph type="body" idx="1"/>
          </p:nvPr>
        </p:nvSpPr>
        <p:spPr>
          <a:xfrm>
            <a:off x="889000" y="3136900"/>
            <a:ext cx="16510000" cy="9375776"/>
          </a:xfrm>
          <a:prstGeom prst="rect">
            <a:avLst/>
          </a:prstGeom>
        </p:spPr>
        <p:txBody>
          <a:bodyPr/>
          <a:lstStyle/>
          <a:p>
            <a:pPr marL="571500" indent="-571500" defTabSz="1828800">
              <a:tabLst>
                <a:tab pos="7975600" algn="l"/>
                <a:tab pos="11303000" algn="l"/>
              </a:tabLst>
              <a:defRPr u="sng"/>
            </a:pPr>
            <a:r>
              <a:t>Issues:</a:t>
            </a:r>
            <a:r>
              <a:rPr u="none"/>
              <a:t>	</a:t>
            </a:r>
            <a:r>
              <a:t>Bus</a:t>
            </a:r>
            <a:r>
              <a:rPr u="none"/>
              <a:t>	</a:t>
            </a:r>
            <a:r>
              <a:t>Network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protection check	</a:t>
            </a:r>
            <a:r>
              <a:rPr b="0"/>
              <a:t>V-&gt;P	??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format	</a:t>
            </a:r>
            <a:r>
              <a:rPr b="0"/>
              <a:t>wires	flexible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output buffering	</a:t>
            </a:r>
            <a:r>
              <a:rPr b="0"/>
              <a:t>reg, FIFO	??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media arbitration	</a:t>
            </a:r>
            <a:r>
              <a:rPr b="0"/>
              <a:t>global	local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destination naming and routing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input buffering	</a:t>
            </a:r>
            <a:r>
              <a:rPr b="0"/>
              <a:t>limited	many source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action</a:t>
            </a:r>
          </a:p>
          <a:p>
            <a:pPr marL="571500" indent="-571500" defTabSz="1828800">
              <a:tabLst>
                <a:tab pos="7975600" algn="l"/>
                <a:tab pos="11303000" algn="l"/>
              </a:tabLst>
            </a:pPr>
            <a:r>
              <a:t>completion detection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red Address Space Abstr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Shared Address Space Abstraction</a:t>
            </a:r>
          </a:p>
        </p:txBody>
      </p:sp>
      <p:sp>
        <p:nvSpPr>
          <p:cNvPr id="131" name="Fundamentally a two-way request/response protocol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867295"/>
            <a:ext cx="16154400" cy="15787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t>Fundamentally a two-way </a:t>
            </a:r>
            <a:r>
              <a:rPr>
                <a:solidFill>
                  <a:srgbClr val="0533CA"/>
                </a:solidFill>
              </a:rPr>
              <a:t>request/response protocol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t>writes have an acknowledgement</a:t>
            </a:r>
          </a:p>
        </p:txBody>
      </p:sp>
      <p:grpSp>
        <p:nvGrpSpPr>
          <p:cNvPr id="134" name="Group"/>
          <p:cNvGrpSpPr/>
          <p:nvPr/>
        </p:nvGrpSpPr>
        <p:grpSpPr>
          <a:xfrm>
            <a:off x="7738129" y="3738693"/>
            <a:ext cx="2315906" cy="527943"/>
            <a:chOff x="0" y="0"/>
            <a:chExt cx="2315905" cy="527941"/>
          </a:xfrm>
        </p:grpSpPr>
        <p:sp>
          <p:nvSpPr>
            <p:cNvPr id="132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3" name="Read request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Read request</a:t>
              </a:r>
            </a:p>
          </p:txBody>
        </p:sp>
      </p:grpSp>
      <p:grpSp>
        <p:nvGrpSpPr>
          <p:cNvPr id="137" name="Group"/>
          <p:cNvGrpSpPr/>
          <p:nvPr/>
        </p:nvGrpSpPr>
        <p:grpSpPr>
          <a:xfrm>
            <a:off x="7738129" y="8965727"/>
            <a:ext cx="2315906" cy="527942"/>
            <a:chOff x="0" y="0"/>
            <a:chExt cx="2315905" cy="527941"/>
          </a:xfrm>
        </p:grpSpPr>
        <p:sp>
          <p:nvSpPr>
            <p:cNvPr id="135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6" name="Read respons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Read response</a:t>
              </a:r>
            </a:p>
          </p:txBody>
        </p:sp>
      </p:grpSp>
      <p:grpSp>
        <p:nvGrpSpPr>
          <p:cNvPr id="140" name="Group"/>
          <p:cNvGrpSpPr/>
          <p:nvPr/>
        </p:nvGrpSpPr>
        <p:grpSpPr>
          <a:xfrm>
            <a:off x="12192430" y="5161808"/>
            <a:ext cx="2315906" cy="527943"/>
            <a:chOff x="0" y="0"/>
            <a:chExt cx="2315905" cy="527941"/>
          </a:xfrm>
        </p:grpSpPr>
        <p:sp>
          <p:nvSpPr>
            <p:cNvPr id="138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" name="Read request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Read request</a:t>
              </a:r>
            </a:p>
          </p:txBody>
        </p:sp>
      </p:grpSp>
      <p:grpSp>
        <p:nvGrpSpPr>
          <p:cNvPr id="143" name="Group"/>
          <p:cNvGrpSpPr/>
          <p:nvPr/>
        </p:nvGrpSpPr>
        <p:grpSpPr>
          <a:xfrm>
            <a:off x="12192430" y="7574962"/>
            <a:ext cx="2315906" cy="527943"/>
            <a:chOff x="0" y="0"/>
            <a:chExt cx="2315905" cy="527941"/>
          </a:xfrm>
        </p:grpSpPr>
        <p:sp>
          <p:nvSpPr>
            <p:cNvPr id="141" name="Rectangle"/>
            <p:cNvSpPr/>
            <p:nvPr/>
          </p:nvSpPr>
          <p:spPr>
            <a:xfrm>
              <a:off x="0" y="25764"/>
              <a:ext cx="2315906" cy="476413"/>
            </a:xfrm>
            <a:prstGeom prst="rect">
              <a:avLst/>
            </a:prstGeom>
            <a:solidFill>
              <a:srgbClr val="FFFBC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" name="Read response"/>
            <p:cNvSpPr txBox="1"/>
            <p:nvPr/>
          </p:nvSpPr>
          <p:spPr>
            <a:xfrm>
              <a:off x="99011" y="0"/>
              <a:ext cx="2117884" cy="52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r>
                <a:t>Read response</a:t>
              </a:r>
            </a:p>
          </p:txBody>
        </p:sp>
      </p:grpSp>
      <p:sp>
        <p:nvSpPr>
          <p:cNvPr id="144" name="Rounded Rectangle"/>
          <p:cNvSpPr/>
          <p:nvPr/>
        </p:nvSpPr>
        <p:spPr>
          <a:xfrm>
            <a:off x="12121523" y="5844006"/>
            <a:ext cx="2457720" cy="1544350"/>
          </a:xfrm>
          <a:prstGeom prst="roundRect">
            <a:avLst>
              <a:gd name="adj" fmla="val 12335"/>
            </a:avLst>
          </a:prstGeom>
          <a:solidFill>
            <a:srgbClr val="FFD6F3"/>
          </a:solidFill>
          <a:ln w="254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5" name="Memory access"/>
          <p:cNvSpPr txBox="1"/>
          <p:nvPr/>
        </p:nvSpPr>
        <p:spPr>
          <a:xfrm>
            <a:off x="12279138" y="6422806"/>
            <a:ext cx="21424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Memory access</a:t>
            </a:r>
          </a:p>
        </p:txBody>
      </p:sp>
      <p:sp>
        <p:nvSpPr>
          <p:cNvPr id="146" name="Source"/>
          <p:cNvSpPr txBox="1"/>
          <p:nvPr/>
        </p:nvSpPr>
        <p:spPr>
          <a:xfrm>
            <a:off x="8084312" y="1799170"/>
            <a:ext cx="16621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Source</a:t>
            </a:r>
          </a:p>
        </p:txBody>
      </p:sp>
      <p:sp>
        <p:nvSpPr>
          <p:cNvPr id="147" name="Destination"/>
          <p:cNvSpPr txBox="1"/>
          <p:nvPr/>
        </p:nvSpPr>
        <p:spPr>
          <a:xfrm>
            <a:off x="11970147" y="1799170"/>
            <a:ext cx="27604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0533CA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533CA"/>
                </a:solidFill>
              </a:rPr>
              <a:t>Destination</a:t>
            </a:r>
          </a:p>
        </p:txBody>
      </p:sp>
      <p:sp>
        <p:nvSpPr>
          <p:cNvPr id="148" name="Load r1 &lt;— Address"/>
          <p:cNvSpPr txBox="1"/>
          <p:nvPr/>
        </p:nvSpPr>
        <p:spPr>
          <a:xfrm>
            <a:off x="7670329" y="2696640"/>
            <a:ext cx="3256435" cy="4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0533CA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Load r1 &lt;— Address</a:t>
            </a:r>
          </a:p>
        </p:txBody>
      </p:sp>
      <p:sp>
        <p:nvSpPr>
          <p:cNvPr id="149" name="Line"/>
          <p:cNvSpPr/>
          <p:nvPr/>
        </p:nvSpPr>
        <p:spPr>
          <a:xfrm>
            <a:off x="10095063" y="3989719"/>
            <a:ext cx="2133560" cy="118021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0" name="Line"/>
          <p:cNvSpPr/>
          <p:nvPr/>
        </p:nvSpPr>
        <p:spPr>
          <a:xfrm flipH="1">
            <a:off x="10104230" y="8117727"/>
            <a:ext cx="2092047" cy="93835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1" name="Line"/>
          <p:cNvSpPr/>
          <p:nvPr/>
        </p:nvSpPr>
        <p:spPr>
          <a:xfrm flipH="1">
            <a:off x="8498300" y="4297621"/>
            <a:ext cx="1" cy="4637121"/>
          </a:xfrm>
          <a:prstGeom prst="line">
            <a:avLst/>
          </a:prstGeom>
          <a:ln w="508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2" name="Wait"/>
          <p:cNvSpPr txBox="1"/>
          <p:nvPr/>
        </p:nvSpPr>
        <p:spPr>
          <a:xfrm>
            <a:off x="8658083" y="6295114"/>
            <a:ext cx="933197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/>
            </a:lvl1pPr>
          </a:lstStyle>
          <a:p>
            <a:r>
              <a:t>Wait</a:t>
            </a:r>
          </a:p>
        </p:txBody>
      </p:sp>
      <p:sp>
        <p:nvSpPr>
          <p:cNvPr id="153" name="Line"/>
          <p:cNvSpPr/>
          <p:nvPr/>
        </p:nvSpPr>
        <p:spPr>
          <a:xfrm flipH="1">
            <a:off x="6805008" y="2301940"/>
            <a:ext cx="1" cy="80500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4" name="Time"/>
          <p:cNvSpPr txBox="1"/>
          <p:nvPr/>
        </p:nvSpPr>
        <p:spPr>
          <a:xfrm>
            <a:off x="7058578" y="9839890"/>
            <a:ext cx="9475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r>
              <a:t>Time</a:t>
            </a:r>
          </a:p>
        </p:txBody>
      </p:sp>
      <p:sp>
        <p:nvSpPr>
          <p:cNvPr id="155" name="(1) Initiate memory access…"/>
          <p:cNvSpPr txBox="1"/>
          <p:nvPr/>
        </p:nvSpPr>
        <p:spPr>
          <a:xfrm>
            <a:off x="1969778" y="2696640"/>
            <a:ext cx="4381856" cy="679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800"/>
            </a:pPr>
            <a:r>
              <a:t>(1) Initiate memory access</a:t>
            </a:r>
          </a:p>
          <a:p>
            <a:pPr algn="l">
              <a:defRPr sz="2800"/>
            </a:pPr>
            <a:r>
              <a:t>(2) Address translation</a:t>
            </a:r>
          </a:p>
          <a:p>
            <a:pPr algn="l">
              <a:defRPr sz="2800"/>
            </a:pPr>
            <a:r>
              <a:t>(3) Local/remote check</a:t>
            </a:r>
          </a:p>
          <a:p>
            <a:pPr algn="l">
              <a:defRPr sz="2800"/>
            </a:pPr>
            <a:r>
              <a:t>(4) Request transaction</a:t>
            </a:r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(5) Remote memory access</a:t>
            </a:r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(6) Reply transaction</a:t>
            </a:r>
          </a:p>
          <a:p>
            <a:pPr algn="l">
              <a:defRPr sz="2800"/>
            </a:pPr>
            <a:endParaRPr/>
          </a:p>
          <a:p>
            <a:pPr algn="l">
              <a:defRPr sz="1900"/>
            </a:pPr>
            <a:endParaRPr/>
          </a:p>
          <a:p>
            <a:pPr algn="l">
              <a:defRPr sz="2800"/>
            </a:pPr>
            <a:endParaRPr/>
          </a:p>
          <a:p>
            <a:pPr algn="l">
              <a:defRPr sz="2800"/>
            </a:pPr>
            <a:r>
              <a:t>(7) Complete memory access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ey Properties of SAS Abstr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Properties of SAS Abstraction</a:t>
            </a:r>
          </a:p>
        </p:txBody>
      </p:sp>
      <p:sp>
        <p:nvSpPr>
          <p:cNvPr id="158" name="Source and destination addresses are specified by source of the reque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>
                <a:solidFill>
                  <a:srgbClr val="0533CA"/>
                </a:solidFill>
              </a:rPr>
              <a:t>Source and destination addresses are specified by source of the request</a:t>
            </a:r>
          </a:p>
          <a:p>
            <a:pPr lvl="1">
              <a:defRPr sz="4800"/>
            </a:pPr>
            <a:r>
              <a:t>a degree of logical coupling and trust</a:t>
            </a:r>
          </a:p>
          <a:p>
            <a:pPr>
              <a:defRPr sz="4800"/>
            </a:pPr>
            <a:r>
              <a:rPr>
                <a:solidFill>
                  <a:srgbClr val="0533CA"/>
                </a:solidFill>
              </a:rPr>
              <a:t>No storage logically </a:t>
            </a:r>
            <a:r>
              <a:rPr>
                <a:solidFill>
                  <a:srgbClr val="B12DBC"/>
                </a:solidFill>
              </a:rPr>
              <a:t>“outside the application address space(s)”</a:t>
            </a:r>
            <a:endParaRPr>
              <a:solidFill>
                <a:srgbClr val="0533CA"/>
              </a:solidFill>
            </a:endParaRPr>
          </a:p>
          <a:p>
            <a:pPr lvl="1">
              <a:defRPr sz="4800"/>
            </a:pPr>
            <a:r>
              <a:t>may employ temporary buffers for transport</a:t>
            </a:r>
          </a:p>
          <a:p>
            <a:pPr>
              <a:defRPr sz="4800"/>
            </a:pPr>
            <a:r>
              <a:t>Operations are </a:t>
            </a:r>
            <a:r>
              <a:rPr>
                <a:solidFill>
                  <a:srgbClr val="0533CA"/>
                </a:solidFill>
              </a:rPr>
              <a:t>fundamentally request-response</a:t>
            </a:r>
          </a:p>
          <a:p>
            <a:pPr>
              <a:defRPr sz="4800"/>
            </a:pPr>
            <a:r>
              <a:t>Remote operation can be performed on remote memory </a:t>
            </a:r>
          </a:p>
          <a:p>
            <a:pPr lvl="1">
              <a:defRPr sz="4800"/>
            </a:pPr>
            <a:r>
              <a:t>logically does not require intervention of the remote processor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essage Passing Implementation Op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6000" dirty="0"/>
              <a:t>Message Passing Implementation Options</a:t>
            </a:r>
          </a:p>
        </p:txBody>
      </p:sp>
      <p:sp>
        <p:nvSpPr>
          <p:cNvPr id="161" name="Synchronou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u="sng">
                <a:solidFill>
                  <a:srgbClr val="B12DBC"/>
                </a:solidFill>
              </a:defRPr>
            </a:pPr>
            <a:r>
              <a:rPr dirty="0">
                <a:solidFill>
                  <a:srgbClr val="0533CA"/>
                </a:solidFill>
              </a:rPr>
              <a:t>Synchronous: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Send completes after matching receive and source data sent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Receive completes after data transfer complete from matching send</a:t>
            </a:r>
          </a:p>
          <a:p>
            <a:pPr marL="0" indent="0">
              <a:spcBef>
                <a:spcPts val="600"/>
              </a:spcBef>
              <a:buSzTx/>
              <a:buFontTx/>
              <a:buNone/>
              <a:defRPr u="sng"/>
            </a:pPr>
            <a:endParaRPr dirty="0"/>
          </a:p>
          <a:p>
            <a:pPr marL="0" indent="0">
              <a:spcBef>
                <a:spcPts val="600"/>
              </a:spcBef>
              <a:buSzTx/>
              <a:buFontTx/>
              <a:buNone/>
              <a:defRPr u="sng"/>
            </a:pPr>
            <a:r>
              <a:rPr dirty="0">
                <a:solidFill>
                  <a:srgbClr val="0533CA"/>
                </a:solidFill>
              </a:rPr>
              <a:t>Asynchronous:</a:t>
            </a:r>
          </a:p>
          <a:p>
            <a:pPr lvl="1">
              <a:spcBef>
                <a:spcPts val="600"/>
              </a:spcBef>
              <a:defRPr sz="4800"/>
            </a:pPr>
            <a:r>
              <a:rPr dirty="0"/>
              <a:t>Send completes after send buffer may be reused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yriad Pro"/>
            <a:ea typeface="Myriad Pro"/>
            <a:cs typeface="Myriad Pro"/>
            <a:sym typeface="Myria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yriad Pro"/>
            <a:ea typeface="Myriad Pro"/>
            <a:cs typeface="Myriad Pro"/>
            <a:sym typeface="Myria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Microsoft Office PowerPoint</Application>
  <PresentationFormat>Custom</PresentationFormat>
  <Paragraphs>493</Paragraphs>
  <Slides>37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Comic Sans MS</vt:lpstr>
      <vt:lpstr>Consolas</vt:lpstr>
      <vt:lpstr>Courier New</vt:lpstr>
      <vt:lpstr>Gill Sans</vt:lpstr>
      <vt:lpstr>Helvetica</vt:lpstr>
      <vt:lpstr>Lucida Grande</vt:lpstr>
      <vt:lpstr>Myriad Pro</vt:lpstr>
      <vt:lpstr>Myriad Pro Cond</vt:lpstr>
      <vt:lpstr>Myriad Pro Condensed</vt:lpstr>
      <vt:lpstr>NimbusMonL-Regu</vt:lpstr>
      <vt:lpstr>White</vt:lpstr>
      <vt:lpstr>Under the Hood, Part 1: Implementing Message Passing</vt:lpstr>
      <vt:lpstr>Today’s Theme</vt:lpstr>
      <vt:lpstr>Message passing model (abstraction)</vt:lpstr>
      <vt:lpstr>Message passing systems</vt:lpstr>
      <vt:lpstr>Network Transaction</vt:lpstr>
      <vt:lpstr>Bus Transactions vs.  Network Transactions</vt:lpstr>
      <vt:lpstr>Shared Address Space Abstraction</vt:lpstr>
      <vt:lpstr>Key Properties of SAS Abstraction</vt:lpstr>
      <vt:lpstr>Message Passing Implementation Options</vt:lpstr>
      <vt:lpstr>Synchronous Message Passing</vt:lpstr>
      <vt:lpstr>Asynchronous Message Passing: Optimistic</vt:lpstr>
      <vt:lpstr>Asynchronous Message Passing: Conservative</vt:lpstr>
      <vt:lpstr>Key Features of Message Passing Abstraction</vt:lpstr>
      <vt:lpstr>Challenge: Avoiding Input Buffer Overflow</vt:lpstr>
      <vt:lpstr>The Fetch Deadlock Problem</vt:lpstr>
      <vt:lpstr>Challenge: Avoiding Fetch Deadlock</vt:lpstr>
      <vt:lpstr>Implementation Challenges: Big Picture</vt:lpstr>
      <vt:lpstr>Implementing Parallel Runtimes, Part 2</vt:lpstr>
      <vt:lpstr>Objectives</vt:lpstr>
      <vt:lpstr>Basis of Lecture</vt:lpstr>
      <vt:lpstr>OpenMP and Cilk</vt:lpstr>
      <vt:lpstr>Simple OpenMP Loop Compiled</vt:lpstr>
      <vt:lpstr>Simple OpenMP Loop Compiled</vt:lpstr>
      <vt:lpstr>Simple OpenMP Loop Compiled</vt:lpstr>
      <vt:lpstr>Simple OpenMP Loop Compiled</vt:lpstr>
      <vt:lpstr>Fork Call</vt:lpstr>
      <vt:lpstr>Iteration Mechanisms</vt:lpstr>
      <vt:lpstr>OMP Barriers</vt:lpstr>
      <vt:lpstr>OMP Atomic</vt:lpstr>
      <vt:lpstr>OMP Tasks</vt:lpstr>
      <vt:lpstr>Cilk</vt:lpstr>
      <vt:lpstr>Simple Cilk Program Compiled</vt:lpstr>
      <vt:lpstr>How to create a continuation?</vt:lpstr>
      <vt:lpstr>Basic Block</vt:lpstr>
      <vt:lpstr>Simple Cilk Program Revisited</vt:lpstr>
      <vt:lpstr>Cilk Workers</vt:lpstr>
      <vt:lpstr>Thread Local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the Hood, Part 1: Implementing Message Passing</dc:title>
  <cp:lastModifiedBy>Nathan Beckmann</cp:lastModifiedBy>
  <cp:revision>1</cp:revision>
  <dcterms:modified xsi:type="dcterms:W3CDTF">2020-03-21T00:01:38Z</dcterms:modified>
</cp:coreProperties>
</file>