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307" r:id="rId15"/>
    <p:sldId id="275" r:id="rId16"/>
    <p:sldId id="276" r:id="rId17"/>
    <p:sldId id="277" r:id="rId18"/>
    <p:sldId id="278" r:id="rId19"/>
    <p:sldId id="279" r:id="rId20"/>
    <p:sldId id="280" r:id="rId21"/>
    <p:sldId id="321" r:id="rId22"/>
    <p:sldId id="281" r:id="rId23"/>
    <p:sldId id="282" r:id="rId24"/>
    <p:sldId id="283" r:id="rId25"/>
    <p:sldId id="284" r:id="rId26"/>
    <p:sldId id="285" r:id="rId27"/>
    <p:sldId id="286" r:id="rId28"/>
    <p:sldId id="310" r:id="rId29"/>
    <p:sldId id="288" r:id="rId30"/>
    <p:sldId id="320" r:id="rId31"/>
    <p:sldId id="287" r:id="rId32"/>
    <p:sldId id="311" r:id="rId33"/>
    <p:sldId id="312" r:id="rId34"/>
    <p:sldId id="313" r:id="rId35"/>
    <p:sldId id="315" r:id="rId36"/>
    <p:sldId id="316" r:id="rId37"/>
    <p:sldId id="317" r:id="rId38"/>
    <p:sldId id="319" r:id="rId39"/>
    <p:sldId id="289" r:id="rId40"/>
    <p:sldId id="314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3408" userDrawn="1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/>
    <p:restoredTop sz="94675"/>
  </p:normalViewPr>
  <p:slideViewPr>
    <p:cSldViewPr>
      <p:cViewPr varScale="1">
        <p:scale>
          <a:sx n="40" d="100"/>
          <a:sy n="40" d="100"/>
        </p:scale>
        <p:origin x="1712" y="240"/>
      </p:cViewPr>
      <p:guideLst>
        <p:guide orient="horz" pos="3408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125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describe iconography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20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Shape 16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1" name="Shape 16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log n steps</a:t>
            </a:r>
          </a:p>
          <a:p>
            <a:pPr>
              <a:defRPr sz="1800"/>
            </a:pPr>
            <a:r>
              <a:rPr dirty="0"/>
              <a:t>cost is n </a:t>
            </a:r>
            <a:r>
              <a:rPr dirty="0" err="1"/>
              <a:t>lg</a:t>
            </a:r>
            <a:r>
              <a:rPr dirty="0"/>
              <a:t> n because </a:t>
            </a:r>
            <a:r>
              <a:rPr dirty="0" err="1"/>
              <a:t>lg</a:t>
            </a:r>
            <a:r>
              <a:rPr dirty="0"/>
              <a:t> n steps * n/2 each step</a:t>
            </a:r>
          </a:p>
          <a:p>
            <a:pPr>
              <a:defRPr sz="1800"/>
            </a:pPr>
            <a:r>
              <a:rPr dirty="0"/>
              <a:t>how do you route to …</a:t>
            </a:r>
          </a:p>
          <a:p>
            <a:pPr>
              <a:defRPr sz="1800"/>
            </a:pPr>
            <a:endParaRPr dirty="0"/>
          </a:p>
          <a:p>
            <a:pPr>
              <a:defRPr sz="1800"/>
            </a:pPr>
            <a:r>
              <a:rPr dirty="0"/>
              <a:t>bit pattern tells you how to route (each stage, look at corresponding bit in destination)</a:t>
            </a:r>
          </a:p>
        </p:txBody>
      </p:sp>
    </p:spTree>
    <p:extLst>
      <p:ext uri="{BB962C8B-B14F-4D97-AF65-F5344CB8AC3E}">
        <p14:creationId xmlns:p14="http://schemas.microsoft.com/office/powerpoint/2010/main" val="442930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Shape 16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6" name="Shape 16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bisection: mesh (sqrt(N)), torus 2 x mesh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Shape 16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5" name="Shape 16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how many of you have taken a networking class</a:t>
            </a:r>
          </a:p>
          <a:p>
            <a:pPr>
              <a:defRPr sz="1800"/>
            </a:pPr>
            <a:r>
              <a:t>once again, infringement on other topics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3" name="Shape 16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 can we do?</a:t>
            </a:r>
          </a:p>
          <a:p>
            <a:pPr>
              <a:defRPr sz="1800"/>
            </a:pPr>
            <a:r>
              <a:t>Q. what happens if we drop one and try again?</a:t>
            </a:r>
          </a:p>
          <a:p>
            <a:pPr>
              <a:defRPr sz="1800"/>
            </a:pPr>
            <a:r>
              <a:t>Q. why doesn’t this happen in a circuit switched network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Shape 17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2" name="Shape 17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costs are setup and tear down</a:t>
            </a:r>
          </a:p>
          <a:p>
            <a:pPr>
              <a:defRPr sz="1800"/>
            </a:pPr>
            <a:r>
              <a:t>but once you’re ready, you’re ready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hape 17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8" name="Shape 17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problem: latency</a:t>
            </a:r>
          </a:p>
          <a:p>
            <a:pPr>
              <a:defRPr sz="1800"/>
            </a:pPr>
            <a:r>
              <a:t>Q. Can we do better on latency?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Shape 18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4" name="Shape 18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Go back through steps (store and forward= 12 steps (3 hops * 4)</a:t>
            </a:r>
          </a:p>
          <a:p>
            <a:pPr>
              <a:defRPr sz="1800"/>
            </a:pPr>
            <a:r>
              <a:rPr dirty="0"/>
              <a:t>Here: 8 steps.  (5 latency + 3 rest of packet)</a:t>
            </a:r>
          </a:p>
          <a:p>
            <a:pPr>
              <a:defRPr sz="1800"/>
            </a:pPr>
            <a:r>
              <a:rPr dirty="0"/>
              <a:t>Q. What if link not available?</a:t>
            </a:r>
          </a:p>
          <a:p>
            <a:pPr>
              <a:defRPr sz="1800"/>
            </a:pPr>
            <a:r>
              <a:rPr dirty="0"/>
              <a:t>NOTE: ALL THIS DONE AT PACKET GRANULARITY.  THE OPERATION IS JUST SEND PACKET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Shape 19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9" name="Shape 19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wait for head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The bisection bandwidth is the bandwidth across the minimum cut which divides the network into two equal partitions.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Shape 19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9" name="Shape 19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two flows here</a:t>
            </a:r>
          </a:p>
          <a:p>
            <a:pPr>
              <a:defRPr sz="1800"/>
            </a:pPr>
            <a:r>
              <a:t>first describe gray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Shape 20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8" name="Shape 20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now think about last time when we went through many steps to issue a load instruction.  We didn’t even talk about the network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4" name="Shape 8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t>non-buffering switches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9" name="Shape 1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point out area of chip dedicated to crossbar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unidirectional ring, but connected twice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9" name="Shape 13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a potential problem with a mesh network? </a:t>
            </a:r>
          </a:p>
          <a:p>
            <a:pPr>
              <a:defRPr sz="1800"/>
            </a:pPr>
            <a:r>
              <a:t>A. average node-to-node latency highly variable depending on where node is on grid</a:t>
            </a:r>
          </a:p>
          <a:p>
            <a:pPr>
              <a:defRPr sz="1800"/>
            </a:pPr>
            <a:r>
              <a:t>say you were processor, and you had to choose a position on a grid to minimize communication latency</a:t>
            </a:r>
          </a:p>
          <a:p>
            <a:pPr>
              <a:defRPr sz="1800"/>
            </a:pPr>
            <a:r>
              <a:t>near a corner there’s trouble. Middle is better.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 cores, paired up, so 36 caches / nodes, 6x6</a:t>
            </a:r>
          </a:p>
        </p:txBody>
      </p:sp>
    </p:spTree>
    <p:extLst>
      <p:ext uri="{BB962C8B-B14F-4D97-AF65-F5344CB8AC3E}">
        <p14:creationId xmlns:p14="http://schemas.microsoft.com/office/powerpoint/2010/main" val="4245498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Shape 1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4" name="Shape 1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/>
              <a:t>bisection is N/2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0" name="Shape 14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What’s the latency</a:t>
            </a:r>
          </a:p>
          <a:p>
            <a:pPr>
              <a:defRPr sz="1800"/>
            </a:pPr>
            <a:r>
              <a:t>Q. What’s the problem with a tree (think: bisection BW)</a:t>
            </a:r>
          </a:p>
          <a:p>
            <a:pPr>
              <a:defRPr sz="1800"/>
            </a:pPr>
            <a:r>
              <a:t>Solution: fat trees</a:t>
            </a:r>
          </a:p>
          <a:p>
            <a:pPr>
              <a:defRPr sz="1800"/>
            </a:pPr>
            <a:r>
              <a:t>The Fat Tree network was invented by MIT Prof. Charles Leiserson and was used as the interconnection network in the Thinking Machines CM-5 supercomputer developed in the 90s. A CM-5 was featured in the movie Jurassic Park.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96130"/>
            <a:ext cx="1684020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CMU 15-418/15-618, </a:t>
            </a:r>
            <a:r>
              <a:rPr lang="en-US" dirty="0"/>
              <a:t>Spring</a:t>
            </a:r>
            <a:r>
              <a:rPr lang="en-US" baseline="0" dirty="0"/>
              <a:t> 2020</a:t>
            </a:r>
            <a:endParaRPr dirty="0"/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7874701" y="3708400"/>
            <a:ext cx="2537359" cy="81280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</a:lvl1pPr>
          </a:lstStyle>
          <a:p>
            <a:r>
              <a:t>Lecture X: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/>
            </a:lvl1pPr>
          </a:lstStyle>
          <a:p>
            <a: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26512" y="13093700"/>
            <a:ext cx="419101" cy="4572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C87D-EE98-9A4C-9040-62177FA5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D8DC28-B84E-064F-BB79-8AB1FE360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82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203327"/>
            <a:ext cx="3086101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 CMU 15-418/618, </a:t>
            </a:r>
            <a:r>
              <a:rPr lang="en-US" dirty="0"/>
              <a:t>Spring 2020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79688" y="13233400"/>
            <a:ext cx="352349" cy="3886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1435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21082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27686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34417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41148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3"/>
          </p:nvPr>
        </p:nvSpPr>
        <p:spPr>
          <a:xfrm>
            <a:off x="7712528" y="3632617"/>
            <a:ext cx="2861705" cy="964366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1</a:t>
            </a:r>
            <a:r>
              <a:rPr lang="en-US" dirty="0"/>
              <a:t>5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ctrTitle"/>
          </p:nvPr>
        </p:nvSpPr>
        <p:spPr>
          <a:xfrm>
            <a:off x="1308100" y="4457700"/>
            <a:ext cx="156845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rPr dirty="0"/>
              <a:t>Interconnection Networks</a:t>
            </a:r>
          </a:p>
        </p:txBody>
      </p:sp>
      <p:sp>
        <p:nvSpPr>
          <p:cNvPr id="36" name="Shape 36"/>
          <p:cNvSpPr/>
          <p:nvPr/>
        </p:nvSpPr>
        <p:spPr>
          <a:xfrm>
            <a:off x="2045766" y="12988105"/>
            <a:ext cx="1419646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some slides created by Michael Papamichael, others based on slides from Onur Mutlu’s 18-742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95699" cy="47081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Routing distance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200" dirty="0"/>
              <a:t>Number of links (“hops”) along a route between two nodes</a:t>
            </a:r>
          </a:p>
          <a:p>
            <a:pPr>
              <a:spcBef>
                <a:spcPts val="4000"/>
              </a:spcBef>
            </a:pPr>
            <a:r>
              <a:rPr dirty="0"/>
              <a:t>Diameter: the maximum routing distance</a:t>
            </a:r>
          </a:p>
          <a:p>
            <a:r>
              <a:rPr dirty="0"/>
              <a:t>Average distance: average routing distance over all valid routes</a:t>
            </a:r>
          </a:p>
        </p:txBody>
      </p:sp>
      <p:grpSp>
        <p:nvGrpSpPr>
          <p:cNvPr id="245" name="Group 245"/>
          <p:cNvGrpSpPr/>
          <p:nvPr/>
        </p:nvGrpSpPr>
        <p:grpSpPr>
          <a:xfrm>
            <a:off x="11128840" y="7387888"/>
            <a:ext cx="5513403" cy="5254963"/>
            <a:chOff x="0" y="0"/>
            <a:chExt cx="5513402" cy="5254961"/>
          </a:xfrm>
        </p:grpSpPr>
        <p:sp>
          <p:nvSpPr>
            <p:cNvPr id="189" name="Shape 189"/>
            <p:cNvSpPr/>
            <p:nvPr/>
          </p:nvSpPr>
          <p:spPr>
            <a:xfrm flipV="1">
              <a:off x="809446" y="846936"/>
              <a:ext cx="1" cy="425026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2300122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flipV="1">
              <a:off x="3764619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V="1">
              <a:off x="5229117" y="833484"/>
              <a:ext cx="1" cy="42502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887313" y="2213975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887313" y="3649128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887313" y="4970744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887313" y="835557"/>
              <a:ext cx="418674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258440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1722938" y="167124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3187435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4669162" y="167124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58440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1722938" y="3049600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3187435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4669162" y="3049600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258440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1722938" y="4427951"/>
              <a:ext cx="464523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3187435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4669162" y="4427951"/>
              <a:ext cx="464524" cy="4913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258440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1722938" y="292899"/>
              <a:ext cx="464523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187435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4669162" y="292899"/>
              <a:ext cx="464524" cy="4913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551340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015837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3480335" y="551340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4944832" y="551340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>
              <a:off x="551340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2015837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>
              <a:off x="3480335" y="1929690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4944832" y="1929690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551340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015837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3480335" y="3308041"/>
              <a:ext cx="568570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4944832" y="3308041"/>
              <a:ext cx="568571" cy="56857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551340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2015837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3480335" y="4686391"/>
              <a:ext cx="568570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4944832" y="4686391"/>
              <a:ext cx="568571" cy="5685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0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1464497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>
              <a:off x="2928994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4393492" y="0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1464497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2928994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4393492" y="139557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0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464497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>
              <a:off x="2928994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4393492" y="279115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1464497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928994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4393492" y="4186739"/>
              <a:ext cx="499653" cy="499653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7790287" y="8076086"/>
            <a:ext cx="2991524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diameter = 6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interconnect topology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9083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Direct vs. indirect networks</a:t>
            </a:r>
          </a:p>
          <a:p>
            <a:pPr lvl="1">
              <a:defRPr sz="4200"/>
            </a:pPr>
            <a:r>
              <a:t>Direct network: endpoints sit “inside” the network </a:t>
            </a:r>
          </a:p>
          <a:p>
            <a:pPr lvl="1">
              <a:defRPr sz="4200"/>
            </a:pPr>
            <a:r>
              <a:t>e.g., mesh is direct network: every node is both an endpoint and a switch</a:t>
            </a:r>
          </a:p>
        </p:txBody>
      </p:sp>
      <p:grpSp>
        <p:nvGrpSpPr>
          <p:cNvPr id="474" name="Group 474"/>
          <p:cNvGrpSpPr/>
          <p:nvPr/>
        </p:nvGrpSpPr>
        <p:grpSpPr>
          <a:xfrm>
            <a:off x="1792386" y="5588087"/>
            <a:ext cx="5546459" cy="5229363"/>
            <a:chOff x="0" y="0"/>
            <a:chExt cx="5546457" cy="5229361"/>
          </a:xfrm>
        </p:grpSpPr>
        <p:sp>
          <p:nvSpPr>
            <p:cNvPr id="250" name="Shape 250"/>
            <p:cNvSpPr/>
            <p:nvPr/>
          </p:nvSpPr>
          <p:spPr>
            <a:xfrm>
              <a:off x="203412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918623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1633834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2357459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3072670" y="2883186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3787880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4503091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5226716" y="2883186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119270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83448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1549691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273316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988527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3703738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4418949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5142574" y="7796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119270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83448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549691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273316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988527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3703738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418949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5142574" y="145276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119270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83448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49691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2273316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2988527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703738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4418949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5142574" y="2125904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2" name="Shape 282"/>
            <p:cNvSpPr/>
            <p:nvPr/>
          </p:nvSpPr>
          <p:spPr>
            <a:xfrm>
              <a:off x="119270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3448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Shape 284"/>
            <p:cNvSpPr/>
            <p:nvPr/>
          </p:nvSpPr>
          <p:spPr>
            <a:xfrm>
              <a:off x="1549691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Shape 285"/>
            <p:cNvSpPr/>
            <p:nvPr/>
          </p:nvSpPr>
          <p:spPr>
            <a:xfrm>
              <a:off x="2273316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988527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3703738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4418949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Shape 289"/>
            <p:cNvSpPr/>
            <p:nvPr/>
          </p:nvSpPr>
          <p:spPr>
            <a:xfrm>
              <a:off x="5142574" y="2799043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Shape 290"/>
            <p:cNvSpPr/>
            <p:nvPr/>
          </p:nvSpPr>
          <p:spPr>
            <a:xfrm>
              <a:off x="152927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86813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>
              <a:off x="1583348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2306973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>
              <a:off x="3022184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3737395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4452606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176230" y="4818462"/>
              <a:ext cx="226858" cy="2399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203412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918623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1633834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1" name="Shape 301"/>
            <p:cNvSpPr/>
            <p:nvPr/>
          </p:nvSpPr>
          <p:spPr>
            <a:xfrm>
              <a:off x="2357459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072670" y="3556325"/>
              <a:ext cx="226857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787880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4" name="Shape 304"/>
            <p:cNvSpPr/>
            <p:nvPr/>
          </p:nvSpPr>
          <p:spPr>
            <a:xfrm>
              <a:off x="4503091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5" name="Shape 305"/>
            <p:cNvSpPr/>
            <p:nvPr/>
          </p:nvSpPr>
          <p:spPr>
            <a:xfrm>
              <a:off x="5226716" y="355632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>
              <a:off x="161341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7" name="Shape 307"/>
            <p:cNvSpPr/>
            <p:nvPr/>
          </p:nvSpPr>
          <p:spPr>
            <a:xfrm>
              <a:off x="876552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>
              <a:off x="1591763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Shape 309"/>
            <p:cNvSpPr/>
            <p:nvPr/>
          </p:nvSpPr>
          <p:spPr>
            <a:xfrm>
              <a:off x="231538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0" name="Shape 310"/>
            <p:cNvSpPr/>
            <p:nvPr/>
          </p:nvSpPr>
          <p:spPr>
            <a:xfrm>
              <a:off x="3030598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1" name="Shape 311"/>
            <p:cNvSpPr/>
            <p:nvPr/>
          </p:nvSpPr>
          <p:spPr>
            <a:xfrm>
              <a:off x="3745809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4461020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Shape 313"/>
            <p:cNvSpPr/>
            <p:nvPr/>
          </p:nvSpPr>
          <p:spPr>
            <a:xfrm>
              <a:off x="5184645" y="4178979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4" name="Shape 314"/>
            <p:cNvSpPr/>
            <p:nvPr/>
          </p:nvSpPr>
          <p:spPr>
            <a:xfrm>
              <a:off x="119270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83448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549691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273316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2988527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>
              <a:off x="3703738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>
              <a:off x="4418949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5142574" y="106485"/>
              <a:ext cx="226858" cy="2399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flipH="1" flipV="1">
              <a:off x="395446" y="264826"/>
              <a:ext cx="99" cy="49645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 flipH="1" flipV="1">
              <a:off x="1109525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Shape 324"/>
            <p:cNvSpPr/>
            <p:nvPr/>
          </p:nvSpPr>
          <p:spPr>
            <a:xfrm flipH="1" flipV="1">
              <a:off x="1823507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5" name="Shape 325"/>
            <p:cNvSpPr/>
            <p:nvPr/>
          </p:nvSpPr>
          <p:spPr>
            <a:xfrm flipH="1" flipV="1">
              <a:off x="2537488" y="256477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 flipH="1" flipV="1">
              <a:off x="3251468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 flipH="1" flipV="1">
              <a:off x="3965450" y="248128"/>
              <a:ext cx="100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flipH="1" flipV="1">
              <a:off x="4679432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flipH="1" flipV="1">
              <a:off x="5393408" y="248128"/>
              <a:ext cx="99" cy="49645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 flipV="1">
              <a:off x="385543" y="350498"/>
              <a:ext cx="5023241" cy="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V="1">
              <a:off x="393990" y="1032118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flipV="1">
              <a:off x="393990" y="1713645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 flipV="1">
              <a:off x="393990" y="2395172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flipV="1">
              <a:off x="402438" y="3076699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V="1">
              <a:off x="402438" y="3758226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flipV="1">
              <a:off x="402438" y="4439753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flipV="1">
              <a:off x="402438" y="5121280"/>
              <a:ext cx="5023241" cy="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262312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977523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169273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2407944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123155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3838366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455357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5268787" y="232699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262312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977523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169273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2407944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3123155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3838366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455357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5268787" y="90583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262312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977523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169273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2407944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3123155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3838366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455357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>
              <a:off x="5268787" y="1578978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>
              <a:off x="262312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977523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169273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2407944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123155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3838366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455357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5268787" y="2252117"/>
              <a:ext cx="277671" cy="277672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262312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977523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169273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2407944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3123155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3838366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455357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5268787" y="292525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262312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77523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169273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407944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123155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3838366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55357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5268787" y="3598397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262312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977523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69273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2407944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3123155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3838366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455357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5268787" y="427153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262312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5" name="Shape 395"/>
            <p:cNvSpPr/>
            <p:nvPr/>
          </p:nvSpPr>
          <p:spPr>
            <a:xfrm>
              <a:off x="977523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>
              <a:off x="169273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>
              <a:off x="2407944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8" name="Shape 398"/>
            <p:cNvSpPr/>
            <p:nvPr/>
          </p:nvSpPr>
          <p:spPr>
            <a:xfrm>
              <a:off x="3123155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8366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0" name="Shape 400"/>
            <p:cNvSpPr/>
            <p:nvPr/>
          </p:nvSpPr>
          <p:spPr>
            <a:xfrm>
              <a:off x="455357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5268787" y="4944676"/>
              <a:ext cx="277671" cy="277671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410" name="Group 410"/>
            <p:cNvGrpSpPr/>
            <p:nvPr/>
          </p:nvGrpSpPr>
          <p:grpSpPr>
            <a:xfrm>
              <a:off x="0" y="0"/>
              <a:ext cx="5282717" cy="219914"/>
              <a:chOff x="0" y="0"/>
              <a:chExt cx="5282716" cy="219913"/>
            </a:xfrm>
          </p:grpSpPr>
          <p:sp>
            <p:nvSpPr>
              <p:cNvPr id="402" name="Shape 402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0" y="661287"/>
              <a:ext cx="5282717" cy="219914"/>
              <a:chOff x="0" y="0"/>
              <a:chExt cx="5282716" cy="219913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5" name="Shape 415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6" name="Shape 416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>
              <a:off x="0" y="1354718"/>
              <a:ext cx="5282717" cy="219915"/>
              <a:chOff x="0" y="0"/>
              <a:chExt cx="5282716" cy="219913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2" name="Shape 422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3" name="Shape 423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37" name="Group 437"/>
            <p:cNvGrpSpPr/>
            <p:nvPr/>
          </p:nvGrpSpPr>
          <p:grpSpPr>
            <a:xfrm>
              <a:off x="0" y="2025961"/>
              <a:ext cx="5282717" cy="219915"/>
              <a:chOff x="0" y="0"/>
              <a:chExt cx="5282716" cy="219913"/>
            </a:xfrm>
          </p:grpSpPr>
          <p:sp>
            <p:nvSpPr>
              <p:cNvPr id="429" name="Shape 429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46" name="Group 446"/>
            <p:cNvGrpSpPr/>
            <p:nvPr/>
          </p:nvGrpSpPr>
          <p:grpSpPr>
            <a:xfrm>
              <a:off x="0" y="2702317"/>
              <a:ext cx="5282717" cy="219915"/>
              <a:chOff x="0" y="0"/>
              <a:chExt cx="5282716" cy="219913"/>
            </a:xfrm>
          </p:grpSpPr>
          <p:sp>
            <p:nvSpPr>
              <p:cNvPr id="438" name="Shape 438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0" y="3363604"/>
              <a:ext cx="5282717" cy="219915"/>
              <a:chOff x="0" y="0"/>
              <a:chExt cx="5282716" cy="219913"/>
            </a:xfrm>
          </p:grpSpPr>
          <p:sp>
            <p:nvSpPr>
              <p:cNvPr id="447" name="Shape 447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>
              <a:off x="0" y="4057036"/>
              <a:ext cx="5282717" cy="219914"/>
              <a:chOff x="0" y="0"/>
              <a:chExt cx="5282716" cy="219913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>
              <a:off x="0" y="4728279"/>
              <a:ext cx="5282717" cy="219914"/>
              <a:chOff x="0" y="0"/>
              <a:chExt cx="5282716" cy="219913"/>
            </a:xfrm>
          </p:grpSpPr>
          <p:sp>
            <p:nvSpPr>
              <p:cNvPr id="465" name="Shape 465"/>
              <p:cNvSpPr/>
              <p:nvPr/>
            </p:nvSpPr>
            <p:spPr>
              <a:xfrm>
                <a:off x="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72325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1446515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216977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2893030" y="0"/>
                <a:ext cx="219914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616287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4339544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5062802" y="0"/>
                <a:ext cx="219915" cy="219914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sp>
        <p:nvSpPr>
          <p:cNvPr id="475" name="Shape 475"/>
          <p:cNvSpPr/>
          <p:nvPr/>
        </p:nvSpPr>
        <p:spPr>
          <a:xfrm>
            <a:off x="2984292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Direct network</a:t>
            </a:r>
          </a:p>
        </p:txBody>
      </p:sp>
      <p:grpSp>
        <p:nvGrpSpPr>
          <p:cNvPr id="543" name="Group 543"/>
          <p:cNvGrpSpPr/>
          <p:nvPr/>
        </p:nvGrpSpPr>
        <p:grpSpPr>
          <a:xfrm>
            <a:off x="9881651" y="6230970"/>
            <a:ext cx="5080001" cy="4222707"/>
            <a:chOff x="0" y="0"/>
            <a:chExt cx="5080000" cy="4222705"/>
          </a:xfrm>
        </p:grpSpPr>
        <p:sp>
          <p:nvSpPr>
            <p:cNvPr id="476" name="Shape 476"/>
            <p:cNvSpPr/>
            <p:nvPr/>
          </p:nvSpPr>
          <p:spPr>
            <a:xfrm flipV="1">
              <a:off x="3784650" y="292036"/>
              <a:ext cx="1004435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Shape 477"/>
            <p:cNvSpPr/>
            <p:nvPr/>
          </p:nvSpPr>
          <p:spPr>
            <a:xfrm>
              <a:off x="3798849" y="569428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8" name="Shape 478"/>
            <p:cNvSpPr/>
            <p:nvPr/>
          </p:nvSpPr>
          <p:spPr>
            <a:xfrm flipV="1">
              <a:off x="3740920" y="1367419"/>
              <a:ext cx="1004435" cy="1800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9" name="Shape 479"/>
            <p:cNvSpPr/>
            <p:nvPr/>
          </p:nvSpPr>
          <p:spPr>
            <a:xfrm>
              <a:off x="3755090" y="1643737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3797601" y="2437266"/>
              <a:ext cx="1004434" cy="180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1" name="Shape 481"/>
            <p:cNvSpPr/>
            <p:nvPr/>
          </p:nvSpPr>
          <p:spPr>
            <a:xfrm>
              <a:off x="3811771" y="2713584"/>
              <a:ext cx="1075391" cy="2473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2" name="Shape 482"/>
            <p:cNvSpPr/>
            <p:nvPr/>
          </p:nvSpPr>
          <p:spPr>
            <a:xfrm flipV="1">
              <a:off x="3794931" y="3492942"/>
              <a:ext cx="992934" cy="1756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Shape 483"/>
            <p:cNvSpPr/>
            <p:nvPr/>
          </p:nvSpPr>
          <p:spPr>
            <a:xfrm>
              <a:off x="3745491" y="3714046"/>
              <a:ext cx="1127501" cy="302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275313" y="474700"/>
              <a:ext cx="247103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5" name="Shape 485"/>
            <p:cNvSpPr/>
            <p:nvPr/>
          </p:nvSpPr>
          <p:spPr>
            <a:xfrm>
              <a:off x="1261143" y="3776345"/>
              <a:ext cx="2471038" cy="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Shape 486"/>
            <p:cNvSpPr/>
            <p:nvPr/>
          </p:nvSpPr>
          <p:spPr>
            <a:xfrm>
              <a:off x="2658581" y="1459434"/>
              <a:ext cx="927834" cy="12174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2706856" y="1545173"/>
              <a:ext cx="916475" cy="119597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8" name="Shape 488"/>
            <p:cNvSpPr/>
            <p:nvPr/>
          </p:nvSpPr>
          <p:spPr>
            <a:xfrm>
              <a:off x="2694296" y="1593303"/>
              <a:ext cx="873879" cy="2156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>
              <a:off x="2640887" y="522354"/>
              <a:ext cx="949242" cy="10901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flipH="1">
              <a:off x="2688617" y="538919"/>
              <a:ext cx="862592" cy="20935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flipV="1">
              <a:off x="2703107" y="2572652"/>
              <a:ext cx="974144" cy="10868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2" name="Shape 492"/>
            <p:cNvSpPr/>
            <p:nvPr/>
          </p:nvSpPr>
          <p:spPr>
            <a:xfrm>
              <a:off x="1417015" y="573891"/>
              <a:ext cx="986354" cy="10476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443933" y="1444508"/>
              <a:ext cx="917567" cy="12078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456494" y="1562139"/>
              <a:ext cx="879813" cy="21342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 flipV="1">
              <a:off x="1447465" y="1659709"/>
              <a:ext cx="857823" cy="11056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 flipV="1">
              <a:off x="1493665" y="475753"/>
              <a:ext cx="850360" cy="21010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 flipV="1">
              <a:off x="1480781" y="2609860"/>
              <a:ext cx="916398" cy="10605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98382" y="212552"/>
              <a:ext cx="903326" cy="2437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209480" y="741633"/>
              <a:ext cx="919439" cy="7875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0" name="Shape 500"/>
            <p:cNvSpPr/>
            <p:nvPr/>
          </p:nvSpPr>
          <p:spPr>
            <a:xfrm>
              <a:off x="212552" y="1296569"/>
              <a:ext cx="918624" cy="13566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226722" y="1823013"/>
              <a:ext cx="889892" cy="188349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 flipV="1">
              <a:off x="219637" y="546817"/>
              <a:ext cx="905969" cy="17983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 flipV="1">
              <a:off x="233807" y="1585182"/>
              <a:ext cx="912842" cy="1286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 flipV="1">
              <a:off x="191297" y="2660500"/>
              <a:ext cx="989393" cy="7474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 flipV="1">
              <a:off x="205467" y="3769260"/>
              <a:ext cx="936135" cy="1651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0" y="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0" y="538465"/>
              <a:ext cx="396765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0" y="1076931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0" y="1615397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0" y="2153863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0" y="2692329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0" y="3230795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0" y="3769260"/>
              <a:ext cx="396765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1098186" y="325913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1098186" y="1381589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098186" y="2437266"/>
              <a:ext cx="396766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098186" y="3492942"/>
              <a:ext cx="396766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316820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2316820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2316820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316820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3535453" y="325913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3535453" y="1381589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3535453" y="2437266"/>
              <a:ext cx="396765" cy="396765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3535453" y="3492942"/>
              <a:ext cx="396765" cy="396766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4683235" y="56680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4683235" y="595146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4683235" y="1133612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4683235" y="1672078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4683235" y="2210543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683235" y="2749009"/>
              <a:ext cx="396766" cy="396766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4683235" y="3287475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683235" y="3825941"/>
              <a:ext cx="396766" cy="396765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542" name="Group 542"/>
            <p:cNvGrpSpPr/>
            <p:nvPr/>
          </p:nvGrpSpPr>
          <p:grpSpPr>
            <a:xfrm rot="5400000">
              <a:off x="2565077" y="2040502"/>
              <a:ext cx="3875259" cy="178043"/>
              <a:chOff x="0" y="0"/>
              <a:chExt cx="3875257" cy="178042"/>
            </a:xfrm>
          </p:grpSpPr>
          <p:sp>
            <p:nvSpPr>
              <p:cNvPr id="534" name="Shape 534"/>
              <p:cNvSpPr/>
              <p:nvPr/>
            </p:nvSpPr>
            <p:spPr>
              <a:xfrm>
                <a:off x="0" y="915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38939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105539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473416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139413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529092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188004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3584769" y="0"/>
                <a:ext cx="290489" cy="177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23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5179" y="163"/>
                    </a:lnTo>
                    <a:lnTo>
                      <a:pt x="16123" y="0"/>
                    </a:lnTo>
                    <a:close/>
                  </a:path>
                </a:pathLst>
              </a:custGeom>
              <a:solidFill>
                <a:srgbClr val="7A7A7A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44" name="Shape 544"/>
          <p:cNvSpPr/>
          <p:nvPr/>
        </p:nvSpPr>
        <p:spPr>
          <a:xfrm>
            <a:off x="10812484" y="11111123"/>
            <a:ext cx="35535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Indirect network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Properties of an interconnect topology</a:t>
            </a:r>
          </a:p>
        </p:txBody>
      </p:sp>
      <p:sp>
        <p:nvSpPr>
          <p:cNvPr id="547" name="Shape 547"/>
          <p:cNvSpPr>
            <a:spLocks noGrp="1"/>
          </p:cNvSpPr>
          <p:nvPr>
            <p:ph type="body" idx="1"/>
          </p:nvPr>
        </p:nvSpPr>
        <p:spPr>
          <a:xfrm>
            <a:off x="838200" y="2193558"/>
            <a:ext cx="16920219" cy="1076044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Bisection bandwidth: </a:t>
            </a:r>
          </a:p>
          <a:p>
            <a:pPr marL="1276350" lvl="1" indent="-476250">
              <a:defRPr sz="4200"/>
            </a:pPr>
            <a:r>
              <a:t>Common metric of performance for recursive topologies</a:t>
            </a:r>
          </a:p>
          <a:p>
            <a:pPr marL="1276350" lvl="1" indent="-476250">
              <a:defRPr sz="4200"/>
            </a:pPr>
            <a:r>
              <a:t>Cut network in half, sum bandwidth of all severed links</a:t>
            </a:r>
          </a:p>
          <a:p>
            <a:pPr marL="1276350" lvl="1" indent="-476250">
              <a:spcBef>
                <a:spcPts val="6400"/>
              </a:spcBef>
              <a:defRPr sz="4200"/>
            </a:pPr>
            <a:r>
              <a:t>Warning: can be misleading as it does not account for switch and routing efficiencies</a:t>
            </a:r>
          </a:p>
          <a:p>
            <a:pPr>
              <a:spcBef>
                <a:spcPts val="600"/>
              </a:spcBef>
            </a:pPr>
            <a:r>
              <a:t>Blocking vs. non-blocking: </a:t>
            </a:r>
          </a:p>
          <a:p>
            <a:pPr marL="1276350" lvl="1" indent="-476250">
              <a:spcBef>
                <a:spcPts val="4000"/>
              </a:spcBef>
              <a:defRPr sz="4200"/>
            </a:pPr>
            <a:r>
              <a:t>If connecting any pairing of nodes is possible, network is non-blocking (otherwise, it’s blocking)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Consider simultaneous messages from 0-to-1 and 3-to-7.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F91968-6DEC-C147-825D-E13AD350215C}"/>
              </a:ext>
            </a:extLst>
          </p:cNvPr>
          <p:cNvGrpSpPr/>
          <p:nvPr/>
        </p:nvGrpSpPr>
        <p:grpSpPr>
          <a:xfrm>
            <a:off x="4914280" y="4857293"/>
            <a:ext cx="8411800" cy="6790266"/>
            <a:chOff x="4914280" y="4857293"/>
            <a:chExt cx="8411800" cy="6790266"/>
          </a:xfrm>
        </p:grpSpPr>
        <p:sp>
          <p:nvSpPr>
            <p:cNvPr id="552" name="Shape 552"/>
            <p:cNvSpPr/>
            <p:nvPr/>
          </p:nvSpPr>
          <p:spPr>
            <a:xfrm>
              <a:off x="4997449" y="4857293"/>
              <a:ext cx="8328631" cy="1086021"/>
            </a:xfrm>
            <a:custGeom>
              <a:avLst/>
              <a:gdLst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5970 w 21600"/>
                <a:gd name="connsiteY2" fmla="*/ 6697 h 21600"/>
                <a:gd name="connsiteX3" fmla="*/ 9868 w 21600"/>
                <a:gd name="connsiteY3" fmla="*/ 20688 h 21600"/>
                <a:gd name="connsiteX4" fmla="*/ 11431 w 21600"/>
                <a:gd name="connsiteY4" fmla="*/ 21497 h 21600"/>
                <a:gd name="connsiteX5" fmla="*/ 15725 w 21600"/>
                <a:gd name="connsiteY5" fmla="*/ 21600 h 21600"/>
                <a:gd name="connsiteX6" fmla="*/ 16306 w 21600"/>
                <a:gd name="connsiteY6" fmla="*/ 20895 h 21600"/>
                <a:gd name="connsiteX7" fmla="*/ 21600 w 21600"/>
                <a:gd name="connsiteY7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9868 w 21600"/>
                <a:gd name="connsiteY2" fmla="*/ 20688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11431 w 21600"/>
                <a:gd name="connsiteY3" fmla="*/ 21497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16306 w 21600"/>
                <a:gd name="connsiteY5" fmla="*/ 20895 h 21600"/>
                <a:gd name="connsiteX6" fmla="*/ 21600 w 21600"/>
                <a:gd name="connsiteY6" fmla="*/ 19442 h 21600"/>
                <a:gd name="connsiteX0" fmla="*/ 0 w 21600"/>
                <a:gd name="connsiteY0" fmla="*/ 0 h 21600"/>
                <a:gd name="connsiteX1" fmla="*/ 4837 w 21600"/>
                <a:gd name="connsiteY1" fmla="*/ 2505 h 21600"/>
                <a:gd name="connsiteX2" fmla="*/ 16191 w 21600"/>
                <a:gd name="connsiteY2" fmla="*/ 2423 h 21600"/>
                <a:gd name="connsiteX3" fmla="*/ 21430 w 21600"/>
                <a:gd name="connsiteY3" fmla="*/ 4285 h 21600"/>
                <a:gd name="connsiteX4" fmla="*/ 15725 w 21600"/>
                <a:gd name="connsiteY4" fmla="*/ 21600 h 21600"/>
                <a:gd name="connsiteX5" fmla="*/ 21600 w 21600"/>
                <a:gd name="connsiteY5" fmla="*/ 19442 h 21600"/>
                <a:gd name="connsiteX0" fmla="*/ 0 w 21600"/>
                <a:gd name="connsiteY0" fmla="*/ 0 h 19442"/>
                <a:gd name="connsiteX1" fmla="*/ 4837 w 21600"/>
                <a:gd name="connsiteY1" fmla="*/ 2505 h 19442"/>
                <a:gd name="connsiteX2" fmla="*/ 16191 w 21600"/>
                <a:gd name="connsiteY2" fmla="*/ 2423 h 19442"/>
                <a:gd name="connsiteX3" fmla="*/ 21430 w 21600"/>
                <a:gd name="connsiteY3" fmla="*/ 4285 h 19442"/>
                <a:gd name="connsiteX4" fmla="*/ 21600 w 21600"/>
                <a:gd name="connsiteY4" fmla="*/ 19442 h 19442"/>
                <a:gd name="connsiteX0" fmla="*/ 0 w 21430"/>
                <a:gd name="connsiteY0" fmla="*/ 0 h 4285"/>
                <a:gd name="connsiteX1" fmla="*/ 4837 w 21430"/>
                <a:gd name="connsiteY1" fmla="*/ 2505 h 4285"/>
                <a:gd name="connsiteX2" fmla="*/ 16191 w 21430"/>
                <a:gd name="connsiteY2" fmla="*/ 2423 h 4285"/>
                <a:gd name="connsiteX3" fmla="*/ 21430 w 21430"/>
                <a:gd name="connsiteY3" fmla="*/ 4285 h 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430" h="4285" extrusionOk="0">
                  <a:moveTo>
                    <a:pt x="0" y="0"/>
                  </a:moveTo>
                  <a:lnTo>
                    <a:pt x="4837" y="2505"/>
                  </a:lnTo>
                  <a:lnTo>
                    <a:pt x="16191" y="2423"/>
                  </a:lnTo>
                  <a:lnTo>
                    <a:pt x="21430" y="4285"/>
                  </a:lnTo>
                </a:path>
              </a:pathLst>
            </a:custGeom>
            <a:ln w="304800">
              <a:solidFill>
                <a:srgbClr val="E32400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4914280" y="7910723"/>
              <a:ext cx="8314815" cy="373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196" y="18646"/>
                  </a:lnTo>
                  <a:lnTo>
                    <a:pt x="16246" y="18314"/>
                  </a:lnTo>
                  <a:lnTo>
                    <a:pt x="21600" y="21600"/>
                  </a:lnTo>
                </a:path>
              </a:pathLst>
            </a:custGeom>
            <a:ln w="317500">
              <a:solidFill>
                <a:srgbClr val="0061FF">
                  <a:alpha val="50000"/>
                </a:srgb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5029254" y="8077200"/>
            <a:ext cx="8314815" cy="37368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196" y="18646"/>
                </a:lnTo>
                <a:lnTo>
                  <a:pt x="16246" y="18314"/>
                </a:lnTo>
                <a:lnTo>
                  <a:pt x="21600" y="21600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4902200" y="5854700"/>
            <a:ext cx="8394700" cy="5474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94" y="5963"/>
                </a:lnTo>
                <a:lnTo>
                  <a:pt x="5970" y="6697"/>
                </a:lnTo>
                <a:lnTo>
                  <a:pt x="9868" y="20688"/>
                </a:lnTo>
                <a:lnTo>
                  <a:pt x="11431" y="21497"/>
                </a:lnTo>
                <a:lnTo>
                  <a:pt x="15725" y="21600"/>
                </a:lnTo>
                <a:lnTo>
                  <a:pt x="16306" y="20895"/>
                </a:lnTo>
                <a:lnTo>
                  <a:pt x="21600" y="19442"/>
                </a:ln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53" name="Shape 553"/>
          <p:cNvSpPr/>
          <p:nvPr/>
        </p:nvSpPr>
        <p:spPr>
          <a:xfrm flipV="1">
            <a:off x="11330585" y="5057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11356037" y="5554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5" name="Shape 555"/>
          <p:cNvSpPr/>
          <p:nvPr/>
        </p:nvSpPr>
        <p:spPr>
          <a:xfrm flipV="1">
            <a:off x="11252200" y="6985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11277600" y="7480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7" name="Shape 557"/>
          <p:cNvSpPr/>
          <p:nvPr/>
        </p:nvSpPr>
        <p:spPr>
          <a:xfrm flipV="1">
            <a:off x="11353800" y="8902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11379200" y="9398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9" name="Shape 559"/>
          <p:cNvSpPr/>
          <p:nvPr/>
        </p:nvSpPr>
        <p:spPr>
          <a:xfrm flipV="1">
            <a:off x="11349015" y="10794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0" name="Shape 560"/>
          <p:cNvSpPr/>
          <p:nvPr/>
        </p:nvSpPr>
        <p:spPr>
          <a:xfrm>
            <a:off x="11260393" y="11191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1" name="Shape 561"/>
          <p:cNvSpPr/>
          <p:nvPr/>
        </p:nvSpPr>
        <p:spPr>
          <a:xfrm>
            <a:off x="6832600" y="5384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2" name="Shape 562"/>
          <p:cNvSpPr/>
          <p:nvPr/>
        </p:nvSpPr>
        <p:spPr>
          <a:xfrm>
            <a:off x="6807200" y="11303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3" name="Shape 563"/>
          <p:cNvSpPr/>
          <p:nvPr/>
        </p:nvSpPr>
        <p:spPr>
          <a:xfrm>
            <a:off x="9312107" y="7149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4" name="Shape 564"/>
          <p:cNvSpPr/>
          <p:nvPr/>
        </p:nvSpPr>
        <p:spPr>
          <a:xfrm flipH="1">
            <a:off x="9398641" y="7303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5" name="Shape 565"/>
          <p:cNvSpPr/>
          <p:nvPr/>
        </p:nvSpPr>
        <p:spPr>
          <a:xfrm>
            <a:off x="9376126" y="7389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9280390" y="5470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9365946" y="5499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V="1">
            <a:off x="9391919" y="9145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7086600" y="5562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7134851" y="7123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7157366" y="7334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Shape 572"/>
          <p:cNvSpPr/>
          <p:nvPr/>
        </p:nvSpPr>
        <p:spPr>
          <a:xfrm flipV="1">
            <a:off x="7141181" y="7508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 flipV="1">
            <a:off x="7223996" y="5386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4" name="Shape 574"/>
          <p:cNvSpPr/>
          <p:nvPr/>
        </p:nvSpPr>
        <p:spPr>
          <a:xfrm flipV="1">
            <a:off x="7200900" y="9212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4902200" y="4914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4922094" y="5863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4927600" y="6858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953000" y="7801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Shape 579"/>
          <p:cNvSpPr/>
          <p:nvPr/>
        </p:nvSpPr>
        <p:spPr>
          <a:xfrm flipV="1">
            <a:off x="4940300" y="5514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0" name="Shape 580"/>
          <p:cNvSpPr/>
          <p:nvPr/>
        </p:nvSpPr>
        <p:spPr>
          <a:xfrm flipV="1">
            <a:off x="4965700" y="7375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1" name="Shape 581"/>
          <p:cNvSpPr/>
          <p:nvPr/>
        </p:nvSpPr>
        <p:spPr>
          <a:xfrm flipV="1">
            <a:off x="4889500" y="9302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2" name="Shape 582"/>
          <p:cNvSpPr/>
          <p:nvPr/>
        </p:nvSpPr>
        <p:spPr>
          <a:xfrm flipV="1">
            <a:off x="4914900" y="11290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5133" cy="1117600"/>
          </a:xfrm>
          <a:prstGeom prst="rect">
            <a:avLst/>
          </a:prstGeom>
        </p:spPr>
        <p:txBody>
          <a:bodyPr/>
          <a:lstStyle/>
          <a:p>
            <a:r>
              <a:t>Example: blocking vs. non-blocking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838200" y="1930400"/>
            <a:ext cx="16713200" cy="736600"/>
          </a:xfrm>
          <a:prstGeom prst="rect">
            <a:avLst/>
          </a:prstGeom>
        </p:spPr>
        <p:txBody>
          <a:bodyPr/>
          <a:lstStyle>
            <a:lvl1pPr marL="600075" indent="-600075">
              <a:defRPr sz="4200"/>
            </a:lvl1pPr>
          </a:lstStyle>
          <a:p>
            <a:r>
              <a:t>Is this network blocking or non-blocking?</a:t>
            </a:r>
          </a:p>
        </p:txBody>
      </p:sp>
      <p:grpSp>
        <p:nvGrpSpPr>
          <p:cNvPr id="587" name="Group 587"/>
          <p:cNvGrpSpPr/>
          <p:nvPr/>
        </p:nvGrpSpPr>
        <p:grpSpPr>
          <a:xfrm>
            <a:off x="4546600" y="4533900"/>
            <a:ext cx="711200" cy="711200"/>
            <a:chOff x="0" y="0"/>
            <a:chExt cx="711200" cy="711200"/>
          </a:xfrm>
        </p:grpSpPr>
        <p:sp>
          <p:nvSpPr>
            <p:cNvPr id="585" name="Shape 5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590" name="Group 590"/>
          <p:cNvGrpSpPr/>
          <p:nvPr/>
        </p:nvGrpSpPr>
        <p:grpSpPr>
          <a:xfrm>
            <a:off x="4546600" y="5499100"/>
            <a:ext cx="711200" cy="711200"/>
            <a:chOff x="0" y="0"/>
            <a:chExt cx="711200" cy="711200"/>
          </a:xfrm>
        </p:grpSpPr>
        <p:sp>
          <p:nvSpPr>
            <p:cNvPr id="588" name="Shape 58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593" name="Group 593"/>
          <p:cNvGrpSpPr/>
          <p:nvPr/>
        </p:nvGrpSpPr>
        <p:grpSpPr>
          <a:xfrm>
            <a:off x="4546600" y="6464300"/>
            <a:ext cx="711200" cy="711200"/>
            <a:chOff x="0" y="0"/>
            <a:chExt cx="711200" cy="711200"/>
          </a:xfrm>
        </p:grpSpPr>
        <p:sp>
          <p:nvSpPr>
            <p:cNvPr id="591" name="Shape 59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596" name="Group 596"/>
          <p:cNvGrpSpPr/>
          <p:nvPr/>
        </p:nvGrpSpPr>
        <p:grpSpPr>
          <a:xfrm>
            <a:off x="4546600" y="7429500"/>
            <a:ext cx="711200" cy="711200"/>
            <a:chOff x="0" y="0"/>
            <a:chExt cx="711200" cy="711200"/>
          </a:xfrm>
        </p:grpSpPr>
        <p:sp>
          <p:nvSpPr>
            <p:cNvPr id="594" name="Shape 59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5" name="Shape 59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99" name="Group 599"/>
          <p:cNvGrpSpPr/>
          <p:nvPr/>
        </p:nvGrpSpPr>
        <p:grpSpPr>
          <a:xfrm>
            <a:off x="4546600" y="8394700"/>
            <a:ext cx="711200" cy="711200"/>
            <a:chOff x="0" y="0"/>
            <a:chExt cx="711200" cy="711200"/>
          </a:xfrm>
        </p:grpSpPr>
        <p:sp>
          <p:nvSpPr>
            <p:cNvPr id="597" name="Shape 59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8" name="Shape 59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4546600" y="9359900"/>
            <a:ext cx="711200" cy="711200"/>
            <a:chOff x="0" y="0"/>
            <a:chExt cx="711200" cy="711200"/>
          </a:xfrm>
        </p:grpSpPr>
        <p:sp>
          <p:nvSpPr>
            <p:cNvPr id="600" name="Shape 60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05" name="Group 605"/>
          <p:cNvGrpSpPr/>
          <p:nvPr/>
        </p:nvGrpSpPr>
        <p:grpSpPr>
          <a:xfrm>
            <a:off x="4546600" y="10325100"/>
            <a:ext cx="711200" cy="711200"/>
            <a:chOff x="0" y="0"/>
            <a:chExt cx="711200" cy="711200"/>
          </a:xfrm>
        </p:grpSpPr>
        <p:sp>
          <p:nvSpPr>
            <p:cNvPr id="603" name="Shape 6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4" name="Shape 6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08" name="Group 608"/>
          <p:cNvGrpSpPr/>
          <p:nvPr/>
        </p:nvGrpSpPr>
        <p:grpSpPr>
          <a:xfrm>
            <a:off x="4546600" y="11290300"/>
            <a:ext cx="711200" cy="711200"/>
            <a:chOff x="0" y="0"/>
            <a:chExt cx="711200" cy="711200"/>
          </a:xfrm>
        </p:grpSpPr>
        <p:sp>
          <p:nvSpPr>
            <p:cNvPr id="606" name="Shape 6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09" name="Shape 609"/>
          <p:cNvSpPr/>
          <p:nvPr/>
        </p:nvSpPr>
        <p:spPr>
          <a:xfrm>
            <a:off x="65151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65151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65151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65151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86995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86995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86995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6" name="Shape 616"/>
          <p:cNvSpPr/>
          <p:nvPr/>
        </p:nvSpPr>
        <p:spPr>
          <a:xfrm>
            <a:off x="86995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7" name="Shape 617"/>
          <p:cNvSpPr/>
          <p:nvPr/>
        </p:nvSpPr>
        <p:spPr>
          <a:xfrm>
            <a:off x="10883900" y="5118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10883900" y="7010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10883900" y="8902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883900" y="10795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23" name="Group 623"/>
          <p:cNvGrpSpPr/>
          <p:nvPr/>
        </p:nvGrpSpPr>
        <p:grpSpPr>
          <a:xfrm>
            <a:off x="12941300" y="4635500"/>
            <a:ext cx="711200" cy="711200"/>
            <a:chOff x="0" y="0"/>
            <a:chExt cx="711200" cy="711200"/>
          </a:xfrm>
        </p:grpSpPr>
        <p:sp>
          <p:nvSpPr>
            <p:cNvPr id="621" name="Shape 6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2941300" y="5600700"/>
            <a:ext cx="711200" cy="711200"/>
            <a:chOff x="0" y="0"/>
            <a:chExt cx="711200" cy="711200"/>
          </a:xfrm>
        </p:grpSpPr>
        <p:sp>
          <p:nvSpPr>
            <p:cNvPr id="624" name="Shape 6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2941300" y="6565900"/>
            <a:ext cx="711200" cy="711200"/>
            <a:chOff x="0" y="0"/>
            <a:chExt cx="711200" cy="711200"/>
          </a:xfrm>
        </p:grpSpPr>
        <p:sp>
          <p:nvSpPr>
            <p:cNvPr id="627" name="Shape 62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2941300" y="7531100"/>
            <a:ext cx="711200" cy="711200"/>
            <a:chOff x="0" y="0"/>
            <a:chExt cx="711200" cy="711200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12941300" y="8496300"/>
            <a:ext cx="711200" cy="711200"/>
            <a:chOff x="0" y="0"/>
            <a:chExt cx="711200" cy="7112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12941300" y="9461500"/>
            <a:ext cx="711200" cy="711200"/>
            <a:chOff x="0" y="0"/>
            <a:chExt cx="711200" cy="711200"/>
          </a:xfrm>
        </p:grpSpPr>
        <p:sp>
          <p:nvSpPr>
            <p:cNvPr id="636" name="Shape 63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12941300" y="10426700"/>
            <a:ext cx="711200" cy="711200"/>
            <a:chOff x="0" y="0"/>
            <a:chExt cx="711200" cy="711200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12941300" y="11391900"/>
            <a:ext cx="711200" cy="711200"/>
            <a:chOff x="0" y="0"/>
            <a:chExt cx="711200" cy="711200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645" name="Shape 645"/>
          <p:cNvSpPr/>
          <p:nvPr/>
        </p:nvSpPr>
        <p:spPr>
          <a:xfrm>
            <a:off x="10223500" y="11569700"/>
            <a:ext cx="327215" cy="963209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9652000" y="12611100"/>
            <a:ext cx="2032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Conflict</a:t>
            </a:r>
          </a:p>
        </p:txBody>
      </p:sp>
      <p:grpSp>
        <p:nvGrpSpPr>
          <p:cNvPr id="655" name="Group 655"/>
          <p:cNvGrpSpPr/>
          <p:nvPr/>
        </p:nvGrpSpPr>
        <p:grpSpPr>
          <a:xfrm rot="5400000">
            <a:off x="9169902" y="8229600"/>
            <a:ext cx="6946399" cy="319141"/>
            <a:chOff x="0" y="0"/>
            <a:chExt cx="6946398" cy="319140"/>
          </a:xfrm>
        </p:grpSpPr>
        <p:sp>
          <p:nvSpPr>
            <p:cNvPr id="647" name="Shape 647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8" name="Shape 648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49" name="Shape 649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56" name="Shape 656"/>
          <p:cNvSpPr/>
          <p:nvPr/>
        </p:nvSpPr>
        <p:spPr>
          <a:xfrm>
            <a:off x="1511300" y="2616200"/>
            <a:ext cx="13551812" cy="14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0-to-1 and 3-to-7.</a:t>
            </a:r>
          </a:p>
          <a:p>
            <a:pPr marL="457200" indent="-457200" algn="l">
              <a:spcBef>
                <a:spcPts val="600"/>
              </a:spcBef>
              <a:buSzPct val="12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Consider simultaneous messages from 1-to-6 and 3-to-7.  Blocking!!!</a:t>
            </a:r>
          </a:p>
        </p:txBody>
      </p:sp>
      <p:sp>
        <p:nvSpPr>
          <p:cNvPr id="657" name="Shape 657"/>
          <p:cNvSpPr/>
          <p:nvPr/>
        </p:nvSpPr>
        <p:spPr>
          <a:xfrm>
            <a:off x="354603" y="1268058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right) </a:t>
            </a:r>
          </a:p>
        </p:txBody>
      </p:sp>
    </p:spTree>
    <p:extLst>
      <p:ext uri="{BB962C8B-B14F-4D97-AF65-F5344CB8AC3E}">
        <p14:creationId xmlns:p14="http://schemas.microsoft.com/office/powerpoint/2010/main" val="11054049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" grpId="0" animBg="1" advAuto="0"/>
      <p:bldP spid="552" grpId="0" animBg="1" advAuto="0"/>
      <p:bldP spid="645" grpId="0" animBg="1" advAuto="0"/>
      <p:bldP spid="646" grpId="0" animBg="1" advAuto="0"/>
      <p:bldP spid="656" grpId="0" build="p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/>
        </p:nvSpPr>
        <p:spPr>
          <a:xfrm flipV="1">
            <a:off x="5717549" y="3939567"/>
            <a:ext cx="3150" cy="8031397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5217074" y="11440973"/>
            <a:ext cx="9669517" cy="1"/>
          </a:xfrm>
          <a:prstGeom prst="line">
            <a:avLst/>
          </a:prstGeom>
          <a:ln w="44450">
            <a:solidFill>
              <a:srgbClr val="000000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1" name="Shape 661"/>
          <p:cNvSpPr/>
          <p:nvPr/>
        </p:nvSpPr>
        <p:spPr>
          <a:xfrm rot="16200000">
            <a:off x="3236607" y="6880646"/>
            <a:ext cx="4426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Latency </a:t>
            </a:r>
          </a:p>
        </p:txBody>
      </p:sp>
      <p:sp>
        <p:nvSpPr>
          <p:cNvPr id="662" name="Shape 662"/>
          <p:cNvSpPr/>
          <p:nvPr/>
        </p:nvSpPr>
        <p:spPr>
          <a:xfrm>
            <a:off x="6882109" y="11542836"/>
            <a:ext cx="541300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Load - Offered Traffic (bits/sec)</a:t>
            </a:r>
          </a:p>
        </p:txBody>
      </p:sp>
      <p:sp>
        <p:nvSpPr>
          <p:cNvPr id="663" name="Shape 663"/>
          <p:cNvSpPr/>
          <p:nvPr/>
        </p:nvSpPr>
        <p:spPr>
          <a:xfrm>
            <a:off x="4612738" y="10939704"/>
            <a:ext cx="11180380" cy="3472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5720696" y="4217361"/>
            <a:ext cx="7201777" cy="5694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521" y="21556"/>
                  <a:pt x="13043" y="21512"/>
                  <a:pt x="16643" y="17912"/>
                </a:cubicBezTo>
                <a:cubicBezTo>
                  <a:pt x="20243" y="14312"/>
                  <a:pt x="21600" y="0"/>
                  <a:pt x="21600" y="0"/>
                </a:cubicBezTo>
              </a:path>
            </a:pathLst>
          </a:custGeom>
          <a:ln w="88900">
            <a:solidFill>
              <a:srgbClr val="00B05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defTabSz="914400"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4612738" y="10439696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4612738" y="9939685"/>
            <a:ext cx="11180380" cy="3473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 flipV="1">
            <a:off x="14433339" y="3943047"/>
            <a:ext cx="3151" cy="8031395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 flipV="1">
            <a:off x="13677901" y="3939578"/>
            <a:ext cx="3150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 flipV="1">
            <a:off x="12922468" y="3939578"/>
            <a:ext cx="3151" cy="8031397"/>
          </a:xfrm>
          <a:prstGeom prst="line">
            <a:avLst/>
          </a:prstGeom>
          <a:ln w="50800">
            <a:solidFill>
              <a:srgbClr val="002060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672" name="Group 672"/>
          <p:cNvGrpSpPr/>
          <p:nvPr/>
        </p:nvGrpSpPr>
        <p:grpSpPr>
          <a:xfrm>
            <a:off x="835582" y="10941229"/>
            <a:ext cx="4803061" cy="2165171"/>
            <a:chOff x="0" y="0"/>
            <a:chExt cx="4803059" cy="2165170"/>
          </a:xfrm>
        </p:grpSpPr>
        <p:sp>
          <p:nvSpPr>
            <p:cNvPr id="670" name="Shape 670"/>
            <p:cNvSpPr/>
            <p:nvPr/>
          </p:nvSpPr>
          <p:spPr>
            <a:xfrm>
              <a:off x="0" y="0"/>
              <a:ext cx="4803060" cy="216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744"/>
                  </a:moveTo>
                  <a:cubicBezTo>
                    <a:pt x="0" y="6214"/>
                    <a:pt x="559" y="4973"/>
                    <a:pt x="1249" y="4973"/>
                  </a:cubicBezTo>
                  <a:lnTo>
                    <a:pt x="9402" y="4973"/>
                  </a:lnTo>
                  <a:lnTo>
                    <a:pt x="14869" y="4973"/>
                  </a:lnTo>
                  <a:cubicBezTo>
                    <a:pt x="15559" y="4973"/>
                    <a:pt x="16118" y="6214"/>
                    <a:pt x="16118" y="7744"/>
                  </a:cubicBezTo>
                  <a:lnTo>
                    <a:pt x="16118" y="7744"/>
                  </a:lnTo>
                  <a:lnTo>
                    <a:pt x="21600" y="0"/>
                  </a:lnTo>
                  <a:lnTo>
                    <a:pt x="16118" y="11901"/>
                  </a:lnTo>
                  <a:lnTo>
                    <a:pt x="16118" y="18829"/>
                  </a:lnTo>
                  <a:cubicBezTo>
                    <a:pt x="16118" y="20359"/>
                    <a:pt x="15559" y="21600"/>
                    <a:pt x="14869" y="21600"/>
                  </a:cubicBezTo>
                  <a:lnTo>
                    <a:pt x="1249" y="21600"/>
                  </a:lnTo>
                  <a:cubicBezTo>
                    <a:pt x="559" y="21600"/>
                    <a:pt x="0" y="20359"/>
                    <a:pt x="0" y="18829"/>
                  </a:cubicBezTo>
                  <a:lnTo>
                    <a:pt x="0" y="7744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68660" y="849222"/>
              <a:ext cx="342130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topology</a:t>
              </a:r>
            </a:p>
          </p:txBody>
        </p:sp>
      </p:grpSp>
      <p:grpSp>
        <p:nvGrpSpPr>
          <p:cNvPr id="675" name="Group 675"/>
          <p:cNvGrpSpPr/>
          <p:nvPr/>
        </p:nvGrpSpPr>
        <p:grpSpPr>
          <a:xfrm>
            <a:off x="533401" y="8763010"/>
            <a:ext cx="5138120" cy="1680158"/>
            <a:chOff x="0" y="0"/>
            <a:chExt cx="5138118" cy="1680156"/>
          </a:xfrm>
        </p:grpSpPr>
        <p:sp>
          <p:nvSpPr>
            <p:cNvPr id="673" name="Shape 673"/>
            <p:cNvSpPr/>
            <p:nvPr/>
          </p:nvSpPr>
          <p:spPr>
            <a:xfrm>
              <a:off x="0" y="0"/>
              <a:ext cx="5138119" cy="168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527" y="0"/>
                    <a:pt x="1177" y="0"/>
                  </a:cubicBezTo>
                  <a:lnTo>
                    <a:pt x="10004" y="0"/>
                  </a:lnTo>
                  <a:lnTo>
                    <a:pt x="15972" y="0"/>
                  </a:lnTo>
                  <a:cubicBezTo>
                    <a:pt x="16622" y="0"/>
                    <a:pt x="17149" y="1612"/>
                    <a:pt x="17149" y="3600"/>
                  </a:cubicBezTo>
                  <a:lnTo>
                    <a:pt x="17149" y="12600"/>
                  </a:lnTo>
                  <a:lnTo>
                    <a:pt x="21600" y="21049"/>
                  </a:lnTo>
                  <a:lnTo>
                    <a:pt x="17149" y="18000"/>
                  </a:lnTo>
                  <a:lnTo>
                    <a:pt x="17149" y="18000"/>
                  </a:lnTo>
                  <a:cubicBezTo>
                    <a:pt x="17149" y="19988"/>
                    <a:pt x="16622" y="21600"/>
                    <a:pt x="15972" y="21600"/>
                  </a:cubicBezTo>
                  <a:lnTo>
                    <a:pt x="1177" y="21600"/>
                  </a:lnTo>
                  <a:cubicBezTo>
                    <a:pt x="527" y="21600"/>
                    <a:pt x="0" y="19988"/>
                    <a:pt x="0" y="18000"/>
                  </a:cubicBezTo>
                  <a:lnTo>
                    <a:pt x="0" y="18000"/>
                  </a:lnTo>
                  <a:lnTo>
                    <a:pt x="0" y="12600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82019" y="293978"/>
              <a:ext cx="3915291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Min latency given by routing algorithm</a:t>
              </a:r>
            </a:p>
          </p:txBody>
        </p:sp>
      </p:grpSp>
      <p:grpSp>
        <p:nvGrpSpPr>
          <p:cNvPr id="678" name="Group 678"/>
          <p:cNvGrpSpPr/>
          <p:nvPr/>
        </p:nvGrpSpPr>
        <p:grpSpPr>
          <a:xfrm>
            <a:off x="835583" y="4326228"/>
            <a:ext cx="4779698" cy="5630187"/>
            <a:chOff x="0" y="0"/>
            <a:chExt cx="4779697" cy="5630185"/>
          </a:xfrm>
        </p:grpSpPr>
        <p:sp>
          <p:nvSpPr>
            <p:cNvPr id="676" name="Shape 676"/>
            <p:cNvSpPr/>
            <p:nvPr/>
          </p:nvSpPr>
          <p:spPr>
            <a:xfrm>
              <a:off x="0" y="0"/>
              <a:ext cx="4779698" cy="563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85"/>
                  </a:moveTo>
                  <a:cubicBezTo>
                    <a:pt x="0" y="620"/>
                    <a:pt x="731" y="0"/>
                    <a:pt x="1632" y="0"/>
                  </a:cubicBezTo>
                  <a:lnTo>
                    <a:pt x="8243" y="0"/>
                  </a:lnTo>
                  <a:lnTo>
                    <a:pt x="12499" y="0"/>
                  </a:lnTo>
                  <a:cubicBezTo>
                    <a:pt x="13400" y="0"/>
                    <a:pt x="14130" y="620"/>
                    <a:pt x="14130" y="1385"/>
                  </a:cubicBezTo>
                  <a:lnTo>
                    <a:pt x="14130" y="6927"/>
                  </a:lnTo>
                  <a:cubicBezTo>
                    <a:pt x="14130" y="7692"/>
                    <a:pt x="13400" y="8312"/>
                    <a:pt x="12499" y="8312"/>
                  </a:cubicBezTo>
                  <a:lnTo>
                    <a:pt x="11775" y="8312"/>
                  </a:lnTo>
                  <a:lnTo>
                    <a:pt x="21600" y="21600"/>
                  </a:lnTo>
                  <a:lnTo>
                    <a:pt x="8243" y="8312"/>
                  </a:lnTo>
                  <a:lnTo>
                    <a:pt x="1632" y="8312"/>
                  </a:lnTo>
                  <a:cubicBezTo>
                    <a:pt x="731" y="8312"/>
                    <a:pt x="0" y="7692"/>
                    <a:pt x="0" y="6927"/>
                  </a:cubicBezTo>
                  <a:lnTo>
                    <a:pt x="0" y="6927"/>
                  </a:lnTo>
                  <a:lnTo>
                    <a:pt x="0" y="484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05769" y="59732"/>
              <a:ext cx="2915287" cy="204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Zero load or </a:t>
              </a:r>
              <a:br>
                <a:rPr>
                  <a:solidFill>
                    <a:srgbClr val="FFFFFF"/>
                  </a:solidFill>
                </a:rPr>
              </a:br>
              <a:r>
                <a:rPr>
                  <a:solidFill>
                    <a:srgbClr val="FFFFFF"/>
                  </a:solidFill>
                </a:rPr>
                <a:t>idle latency</a:t>
              </a:r>
            </a:p>
            <a:p>
              <a:pPr defTabSz="914400">
                <a:defRPr sz="30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(topology+routing+flow control)</a:t>
              </a:r>
            </a:p>
          </p:txBody>
        </p:sp>
      </p:grpSp>
      <p:grpSp>
        <p:nvGrpSpPr>
          <p:cNvPr id="681" name="Group 681"/>
          <p:cNvGrpSpPr/>
          <p:nvPr/>
        </p:nvGrpSpPr>
        <p:grpSpPr>
          <a:xfrm>
            <a:off x="14482255" y="7994711"/>
            <a:ext cx="3577145" cy="3383932"/>
            <a:chOff x="0" y="0"/>
            <a:chExt cx="3577144" cy="3383931"/>
          </a:xfrm>
        </p:grpSpPr>
        <p:sp>
          <p:nvSpPr>
            <p:cNvPr id="679" name="Shape 679"/>
            <p:cNvSpPr/>
            <p:nvPr/>
          </p:nvSpPr>
          <p:spPr>
            <a:xfrm>
              <a:off x="0" y="0"/>
              <a:ext cx="3577145" cy="338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9" y="1711"/>
                  </a:moveTo>
                  <a:cubicBezTo>
                    <a:pt x="1529" y="766"/>
                    <a:pt x="2254" y="0"/>
                    <a:pt x="3148" y="0"/>
                  </a:cubicBezTo>
                  <a:lnTo>
                    <a:pt x="4874" y="0"/>
                  </a:lnTo>
                  <a:lnTo>
                    <a:pt x="19981" y="0"/>
                  </a:lnTo>
                  <a:cubicBezTo>
                    <a:pt x="20875" y="0"/>
                    <a:pt x="21600" y="766"/>
                    <a:pt x="21600" y="1711"/>
                  </a:cubicBezTo>
                  <a:lnTo>
                    <a:pt x="21600" y="8555"/>
                  </a:lnTo>
                  <a:cubicBezTo>
                    <a:pt x="21600" y="9500"/>
                    <a:pt x="20875" y="10266"/>
                    <a:pt x="19981" y="10266"/>
                  </a:cubicBezTo>
                  <a:lnTo>
                    <a:pt x="9892" y="10266"/>
                  </a:lnTo>
                  <a:lnTo>
                    <a:pt x="0" y="21600"/>
                  </a:lnTo>
                  <a:lnTo>
                    <a:pt x="4874" y="10266"/>
                  </a:lnTo>
                  <a:lnTo>
                    <a:pt x="3148" y="10266"/>
                  </a:lnTo>
                  <a:cubicBezTo>
                    <a:pt x="2254" y="10266"/>
                    <a:pt x="1529" y="9500"/>
                    <a:pt x="1529" y="8555"/>
                  </a:cubicBezTo>
                  <a:lnTo>
                    <a:pt x="1529" y="8555"/>
                  </a:lnTo>
                  <a:lnTo>
                    <a:pt x="1529" y="5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331763" y="258089"/>
              <a:ext cx="3166867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topology</a:t>
              </a:r>
            </a:p>
          </p:txBody>
        </p:sp>
      </p:grpSp>
      <p:grpSp>
        <p:nvGrpSpPr>
          <p:cNvPr id="684" name="Group 684"/>
          <p:cNvGrpSpPr/>
          <p:nvPr/>
        </p:nvGrpSpPr>
        <p:grpSpPr>
          <a:xfrm>
            <a:off x="13710107" y="5105400"/>
            <a:ext cx="3815893" cy="2951747"/>
            <a:chOff x="0" y="0"/>
            <a:chExt cx="3815891" cy="2951746"/>
          </a:xfrm>
        </p:grpSpPr>
        <p:sp>
          <p:nvSpPr>
            <p:cNvPr id="682" name="Shape 682"/>
            <p:cNvSpPr/>
            <p:nvPr/>
          </p:nvSpPr>
          <p:spPr>
            <a:xfrm>
              <a:off x="0" y="0"/>
              <a:ext cx="3815892" cy="295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04" y="2390"/>
                  </a:moveTo>
                  <a:cubicBezTo>
                    <a:pt x="5804" y="1070"/>
                    <a:pt x="6632" y="0"/>
                    <a:pt x="7653" y="0"/>
                  </a:cubicBezTo>
                  <a:lnTo>
                    <a:pt x="8437" y="0"/>
                  </a:lnTo>
                  <a:lnTo>
                    <a:pt x="19752" y="0"/>
                  </a:lnTo>
                  <a:cubicBezTo>
                    <a:pt x="20772" y="0"/>
                    <a:pt x="21600" y="1070"/>
                    <a:pt x="21600" y="2390"/>
                  </a:cubicBezTo>
                  <a:lnTo>
                    <a:pt x="21600" y="11947"/>
                  </a:lnTo>
                  <a:cubicBezTo>
                    <a:pt x="21600" y="13267"/>
                    <a:pt x="20772" y="14337"/>
                    <a:pt x="19752" y="14337"/>
                  </a:cubicBezTo>
                  <a:lnTo>
                    <a:pt x="12386" y="14337"/>
                  </a:lnTo>
                  <a:lnTo>
                    <a:pt x="0" y="21600"/>
                  </a:lnTo>
                  <a:lnTo>
                    <a:pt x="8437" y="14337"/>
                  </a:lnTo>
                  <a:lnTo>
                    <a:pt x="7653" y="14337"/>
                  </a:lnTo>
                  <a:cubicBezTo>
                    <a:pt x="6632" y="14337"/>
                    <a:pt x="5804" y="13267"/>
                    <a:pt x="5804" y="11947"/>
                  </a:cubicBezTo>
                  <a:lnTo>
                    <a:pt x="5804" y="11948"/>
                  </a:lnTo>
                  <a:lnTo>
                    <a:pt x="5804" y="8363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121036" y="160462"/>
              <a:ext cx="2599215" cy="1638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defTabSz="914400">
                <a:defRPr sz="3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Throughput given by routing</a:t>
              </a:r>
            </a:p>
          </p:txBody>
        </p:sp>
      </p:grpSp>
      <p:grpSp>
        <p:nvGrpSpPr>
          <p:cNvPr id="687" name="Group 687"/>
          <p:cNvGrpSpPr/>
          <p:nvPr/>
        </p:nvGrpSpPr>
        <p:grpSpPr>
          <a:xfrm>
            <a:off x="12987987" y="2514600"/>
            <a:ext cx="4842824" cy="2685427"/>
            <a:chOff x="0" y="0"/>
            <a:chExt cx="4842822" cy="2685426"/>
          </a:xfrm>
        </p:grpSpPr>
        <p:sp>
          <p:nvSpPr>
            <p:cNvPr id="685" name="Shape 685"/>
            <p:cNvSpPr/>
            <p:nvPr/>
          </p:nvSpPr>
          <p:spPr>
            <a:xfrm>
              <a:off x="0" y="0"/>
              <a:ext cx="4842823" cy="2685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" y="2283"/>
                  </a:moveTo>
                  <a:cubicBezTo>
                    <a:pt x="1056" y="1022"/>
                    <a:pt x="1622" y="0"/>
                    <a:pt x="2321" y="0"/>
                  </a:cubicBezTo>
                  <a:lnTo>
                    <a:pt x="4480" y="0"/>
                  </a:lnTo>
                  <a:lnTo>
                    <a:pt x="20334" y="0"/>
                  </a:lnTo>
                  <a:cubicBezTo>
                    <a:pt x="21033" y="0"/>
                    <a:pt x="21600" y="1022"/>
                    <a:pt x="21600" y="2283"/>
                  </a:cubicBezTo>
                  <a:lnTo>
                    <a:pt x="21600" y="11413"/>
                  </a:lnTo>
                  <a:cubicBezTo>
                    <a:pt x="21600" y="12674"/>
                    <a:pt x="21033" y="13696"/>
                    <a:pt x="20334" y="13696"/>
                  </a:cubicBezTo>
                  <a:lnTo>
                    <a:pt x="9616" y="13696"/>
                  </a:lnTo>
                  <a:lnTo>
                    <a:pt x="0" y="21600"/>
                  </a:lnTo>
                  <a:lnTo>
                    <a:pt x="4480" y="13696"/>
                  </a:lnTo>
                  <a:lnTo>
                    <a:pt x="2321" y="13696"/>
                  </a:lnTo>
                  <a:cubicBezTo>
                    <a:pt x="1622" y="13696"/>
                    <a:pt x="1056" y="12674"/>
                    <a:pt x="1056" y="11413"/>
                  </a:cubicBezTo>
                  <a:lnTo>
                    <a:pt x="1056" y="11413"/>
                  </a:lnTo>
                  <a:lnTo>
                    <a:pt x="1056" y="7989"/>
                  </a:lnTo>
                  <a:close/>
                </a:path>
              </a:pathLst>
            </a:custGeom>
            <a:solidFill>
              <a:srgbClr val="3366C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319786" y="305276"/>
              <a:ext cx="4439915" cy="1092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Saturation throughput</a:t>
              </a:r>
            </a:p>
            <a:p>
              <a:pPr defTabSz="914400">
                <a:defRPr sz="36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rPr>
                  <a:solidFill>
                    <a:srgbClr val="FFFFFF"/>
                  </a:solidFill>
                </a:rPr>
                <a:t>(given by flow control)</a:t>
              </a:r>
            </a:p>
          </p:txBody>
        </p:sp>
      </p:grpSp>
      <p:sp>
        <p:nvSpPr>
          <p:cNvPr id="688" name="Shape 6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Load-latency behavior of network</a:t>
            </a:r>
          </a:p>
        </p:txBody>
      </p:sp>
      <p:sp>
        <p:nvSpPr>
          <p:cNvPr id="689" name="Shape 689"/>
          <p:cNvSpPr/>
          <p:nvPr/>
        </p:nvSpPr>
        <p:spPr>
          <a:xfrm>
            <a:off x="935969" y="1836420"/>
            <a:ext cx="10504322" cy="632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General rule: latency increases with load (throughput)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2" animBg="1" advAuto="0"/>
      <p:bldP spid="665" grpId="4" animBg="1" advAuto="0"/>
      <p:bldP spid="666" grpId="6" animBg="1" advAuto="0"/>
      <p:bldP spid="667" grpId="8" animBg="1" advAuto="0"/>
      <p:bldP spid="668" grpId="10" animBg="1" advAuto="0"/>
      <p:bldP spid="669" grpId="11" animBg="1" advAuto="0"/>
      <p:bldP spid="672" grpId="1" animBg="1" advAuto="0"/>
      <p:bldP spid="675" grpId="3" animBg="1" advAuto="0"/>
      <p:bldP spid="678" grpId="5" animBg="1" advAuto="0"/>
      <p:bldP spid="681" grpId="7" animBg="1" advAuto="0"/>
      <p:bldP spid="684" grpId="9" animBg="1" advAuto="0"/>
      <p:bldP spid="687" grpId="1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topologies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Many possible network topologies</a:t>
            </a:r>
          </a:p>
        </p:txBody>
      </p:sp>
      <p:sp>
        <p:nvSpPr>
          <p:cNvPr id="694" name="Shape 694"/>
          <p:cNvSpPr>
            <a:spLocks noGrp="1"/>
          </p:cNvSpPr>
          <p:nvPr>
            <p:ph type="body" idx="1"/>
          </p:nvPr>
        </p:nvSpPr>
        <p:spPr>
          <a:xfrm>
            <a:off x="1911203" y="2193925"/>
            <a:ext cx="15523213" cy="1035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Bus</a:t>
            </a:r>
          </a:p>
          <a:p>
            <a:pPr marL="0" indent="0">
              <a:buSzTx/>
              <a:buFontTx/>
              <a:buNone/>
            </a:pPr>
            <a:r>
              <a:t>Crossbar</a:t>
            </a:r>
          </a:p>
          <a:p>
            <a:pPr marL="0" indent="0">
              <a:buSzTx/>
              <a:buFontTx/>
              <a:buNone/>
            </a:pPr>
            <a:r>
              <a:t>Ring</a:t>
            </a:r>
          </a:p>
          <a:p>
            <a:pPr marL="0" indent="0">
              <a:buSzTx/>
              <a:buFontTx/>
              <a:buNone/>
            </a:pPr>
            <a:r>
              <a:t>Tree</a:t>
            </a:r>
          </a:p>
          <a:p>
            <a:pPr marL="0" indent="0">
              <a:buSzTx/>
              <a:buFontTx/>
              <a:buNone/>
            </a:pPr>
            <a:r>
              <a:t>Omega</a:t>
            </a:r>
          </a:p>
          <a:p>
            <a:pPr marL="0" indent="0">
              <a:buSzTx/>
              <a:buFontTx/>
              <a:buNone/>
            </a:pPr>
            <a:r>
              <a:t>Hypercube</a:t>
            </a:r>
          </a:p>
          <a:p>
            <a:pPr marL="0" indent="0">
              <a:buSzTx/>
              <a:buFontTx/>
              <a:buNone/>
            </a:pPr>
            <a:r>
              <a:t>Mesh</a:t>
            </a:r>
          </a:p>
          <a:p>
            <a:pPr marL="0" indent="0">
              <a:buSzTx/>
              <a:buFontTx/>
              <a:buNone/>
            </a:pPr>
            <a:r>
              <a:t>Torus</a:t>
            </a:r>
          </a:p>
          <a:p>
            <a:pPr marL="0" indent="0">
              <a:buSzTx/>
              <a:buFontTx/>
              <a:buNone/>
            </a:pPr>
            <a:r>
              <a:t>Butterfly</a:t>
            </a:r>
          </a:p>
          <a:p>
            <a:pPr marL="0" indent="0">
              <a:buSzTx/>
              <a:buFontTx/>
              <a:buNone/>
            </a:pPr>
            <a:r>
              <a:t>…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Bus interconnect</a:t>
            </a:r>
          </a:p>
        </p:txBody>
      </p:sp>
      <p:sp>
        <p:nvSpPr>
          <p:cNvPr id="702" name="Shape 702"/>
          <p:cNvSpPr>
            <a:spLocks noGrp="1"/>
          </p:cNvSpPr>
          <p:nvPr>
            <p:ph type="body" idx="1"/>
          </p:nvPr>
        </p:nvSpPr>
        <p:spPr>
          <a:xfrm>
            <a:off x="838200" y="1930400"/>
            <a:ext cx="16154400" cy="724060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 design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Cost effective for a small number of nodes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Easy to implement coherence (via snooping)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Contention: all nodes contend for shared bus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Limited bandwidth: all nodes communicate over same wires (one communication at a time)</a:t>
            </a:r>
          </a:p>
          <a:p>
            <a:pPr marL="1276350" lvl="1" indent="-476250">
              <a:defRPr sz="4200"/>
            </a:pPr>
            <a:r>
              <a:rPr dirty="0"/>
              <a:t>High electrical load = low frequency, high power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3A711-B466-164E-AD53-CF48A7320EF1}"/>
              </a:ext>
            </a:extLst>
          </p:cNvPr>
          <p:cNvGrpSpPr/>
          <p:nvPr/>
        </p:nvGrpSpPr>
        <p:grpSpPr>
          <a:xfrm>
            <a:off x="1207618" y="11464732"/>
            <a:ext cx="7170167" cy="1015221"/>
            <a:chOff x="5005700" y="11287465"/>
            <a:chExt cx="7170167" cy="1015221"/>
          </a:xfrm>
        </p:grpSpPr>
        <p:sp>
          <p:nvSpPr>
            <p:cNvPr id="696" name="Shape 696"/>
            <p:cNvSpPr/>
            <p:nvPr/>
          </p:nvSpPr>
          <p:spPr>
            <a:xfrm flipV="1">
              <a:off x="5452392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 flipV="1">
              <a:off x="7020135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 flipV="1">
              <a:off x="8590783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 flipV="1">
              <a:off x="10161431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 flipV="1">
              <a:off x="11729174" y="11771170"/>
              <a:ext cx="1" cy="531516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 flipV="1">
              <a:off x="5005700" y="12289985"/>
              <a:ext cx="7170167" cy="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706" name="Group 706"/>
            <p:cNvGrpSpPr/>
            <p:nvPr/>
          </p:nvGrpSpPr>
          <p:grpSpPr>
            <a:xfrm>
              <a:off x="5093886" y="11287465"/>
              <a:ext cx="711201" cy="711201"/>
              <a:chOff x="0" y="0"/>
              <a:chExt cx="711200" cy="711200"/>
            </a:xfrm>
          </p:grpSpPr>
          <p:sp>
            <p:nvSpPr>
              <p:cNvPr id="704" name="Shape 704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709" name="Group 709"/>
            <p:cNvGrpSpPr/>
            <p:nvPr/>
          </p:nvGrpSpPr>
          <p:grpSpPr>
            <a:xfrm>
              <a:off x="6664535" y="11287465"/>
              <a:ext cx="711201" cy="711201"/>
              <a:chOff x="0" y="0"/>
              <a:chExt cx="711200" cy="711200"/>
            </a:xfrm>
          </p:grpSpPr>
          <p:sp>
            <p:nvSpPr>
              <p:cNvPr id="707" name="Shape 70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712" name="Group 712"/>
            <p:cNvGrpSpPr/>
            <p:nvPr/>
          </p:nvGrpSpPr>
          <p:grpSpPr>
            <a:xfrm>
              <a:off x="8235183" y="11287465"/>
              <a:ext cx="711201" cy="711201"/>
              <a:chOff x="0" y="0"/>
              <a:chExt cx="711200" cy="711200"/>
            </a:xfrm>
          </p:grpSpPr>
          <p:sp>
            <p:nvSpPr>
              <p:cNvPr id="710" name="Shape 71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715" name="Group 715"/>
            <p:cNvGrpSpPr/>
            <p:nvPr/>
          </p:nvGrpSpPr>
          <p:grpSpPr>
            <a:xfrm>
              <a:off x="9805831" y="11287465"/>
              <a:ext cx="711201" cy="711201"/>
              <a:chOff x="0" y="0"/>
              <a:chExt cx="711200" cy="711200"/>
            </a:xfrm>
          </p:grpSpPr>
          <p:sp>
            <p:nvSpPr>
              <p:cNvPr id="713" name="Shape 71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718" name="Group 718"/>
            <p:cNvGrpSpPr/>
            <p:nvPr/>
          </p:nvGrpSpPr>
          <p:grpSpPr>
            <a:xfrm>
              <a:off x="11376480" y="11287465"/>
              <a:ext cx="711201" cy="711201"/>
              <a:chOff x="0" y="0"/>
              <a:chExt cx="711200" cy="711200"/>
            </a:xfrm>
          </p:grpSpPr>
          <p:sp>
            <p:nvSpPr>
              <p:cNvPr id="716" name="Shape 71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E4E9265-9B59-694F-AEAA-37ED068BD03F}"/>
              </a:ext>
            </a:extLst>
          </p:cNvPr>
          <p:cNvGrpSpPr/>
          <p:nvPr/>
        </p:nvGrpSpPr>
        <p:grpSpPr>
          <a:xfrm>
            <a:off x="10591800" y="10471077"/>
            <a:ext cx="2432373" cy="2698509"/>
            <a:chOff x="14410843" y="2431475"/>
            <a:chExt cx="2432373" cy="2698509"/>
          </a:xfrm>
        </p:grpSpPr>
        <p:sp>
          <p:nvSpPr>
            <p:cNvPr id="30" name="Shape 703">
              <a:extLst>
                <a:ext uri="{FF2B5EF4-FFF2-40B4-BE49-F238E27FC236}">
                  <a16:creationId xmlns:a16="http://schemas.microsoft.com/office/drawing/2014/main" id="{4680DD4C-3A35-F94E-92A6-29304BD57CBE}"/>
                </a:ext>
              </a:extLst>
            </p:cNvPr>
            <p:cNvSpPr/>
            <p:nvPr/>
          </p:nvSpPr>
          <p:spPr>
            <a:xfrm>
              <a:off x="14778524" y="3447025"/>
              <a:ext cx="848508" cy="41701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" name="Shape 703">
              <a:extLst>
                <a:ext uri="{FF2B5EF4-FFF2-40B4-BE49-F238E27FC236}">
                  <a16:creationId xmlns:a16="http://schemas.microsoft.com/office/drawing/2014/main" id="{D4A30D2F-4477-D040-918A-82A08E68F86D}"/>
                </a:ext>
              </a:extLst>
            </p:cNvPr>
            <p:cNvSpPr/>
            <p:nvPr/>
          </p:nvSpPr>
          <p:spPr>
            <a:xfrm flipV="1">
              <a:off x="15627027" y="2872984"/>
              <a:ext cx="0" cy="95295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" name="Shape 703">
              <a:extLst>
                <a:ext uri="{FF2B5EF4-FFF2-40B4-BE49-F238E27FC236}">
                  <a16:creationId xmlns:a16="http://schemas.microsoft.com/office/drawing/2014/main" id="{0F785802-CA67-FF41-90CE-AF7B89795910}"/>
                </a:ext>
              </a:extLst>
            </p:cNvPr>
            <p:cNvSpPr/>
            <p:nvPr/>
          </p:nvSpPr>
          <p:spPr>
            <a:xfrm flipH="1">
              <a:off x="15627022" y="3513065"/>
              <a:ext cx="832177" cy="312869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" name="Shape 703">
              <a:extLst>
                <a:ext uri="{FF2B5EF4-FFF2-40B4-BE49-F238E27FC236}">
                  <a16:creationId xmlns:a16="http://schemas.microsoft.com/office/drawing/2014/main" id="{740F8EA8-4C96-124E-9CF2-6D497BC81715}"/>
                </a:ext>
              </a:extLst>
            </p:cNvPr>
            <p:cNvSpPr/>
            <p:nvPr/>
          </p:nvSpPr>
          <p:spPr>
            <a:xfrm>
              <a:off x="15560199" y="3866698"/>
              <a:ext cx="66822" cy="881177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" name="Shape 703">
              <a:extLst>
                <a:ext uri="{FF2B5EF4-FFF2-40B4-BE49-F238E27FC236}">
                  <a16:creationId xmlns:a16="http://schemas.microsoft.com/office/drawing/2014/main" id="{7A860583-F205-C849-89EF-85B37AFBCDDD}"/>
                </a:ext>
              </a:extLst>
            </p:cNvPr>
            <p:cNvSpPr/>
            <p:nvPr/>
          </p:nvSpPr>
          <p:spPr>
            <a:xfrm>
              <a:off x="15627019" y="3864038"/>
              <a:ext cx="781676" cy="513982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31" name="Group 706">
              <a:extLst>
                <a:ext uri="{FF2B5EF4-FFF2-40B4-BE49-F238E27FC236}">
                  <a16:creationId xmlns:a16="http://schemas.microsoft.com/office/drawing/2014/main" id="{1B24EAB4-3EAD-424E-881D-4BAA836327DC}"/>
                </a:ext>
              </a:extLst>
            </p:cNvPr>
            <p:cNvGrpSpPr/>
            <p:nvPr/>
          </p:nvGrpSpPr>
          <p:grpSpPr>
            <a:xfrm>
              <a:off x="14410843" y="3076636"/>
              <a:ext cx="711201" cy="711201"/>
              <a:chOff x="0" y="0"/>
              <a:chExt cx="711200" cy="711200"/>
            </a:xfrm>
          </p:grpSpPr>
          <p:sp>
            <p:nvSpPr>
              <p:cNvPr id="32" name="Shape 704">
                <a:extLst>
                  <a:ext uri="{FF2B5EF4-FFF2-40B4-BE49-F238E27FC236}">
                    <a16:creationId xmlns:a16="http://schemas.microsoft.com/office/drawing/2014/main" id="{F3A8C444-2051-3242-9755-05D264076AE7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3" name="Shape 705">
                <a:extLst>
                  <a:ext uri="{FF2B5EF4-FFF2-40B4-BE49-F238E27FC236}">
                    <a16:creationId xmlns:a16="http://schemas.microsoft.com/office/drawing/2014/main" id="{DD588E47-FD6E-3146-B452-6B13D39E37B1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34" name="Group 709">
              <a:extLst>
                <a:ext uri="{FF2B5EF4-FFF2-40B4-BE49-F238E27FC236}">
                  <a16:creationId xmlns:a16="http://schemas.microsoft.com/office/drawing/2014/main" id="{3E01EE27-AC5D-C24C-93F2-C38BECF4F3B7}"/>
                </a:ext>
              </a:extLst>
            </p:cNvPr>
            <p:cNvGrpSpPr/>
            <p:nvPr/>
          </p:nvGrpSpPr>
          <p:grpSpPr>
            <a:xfrm>
              <a:off x="15271429" y="2431475"/>
              <a:ext cx="711201" cy="711201"/>
              <a:chOff x="0" y="0"/>
              <a:chExt cx="711200" cy="711200"/>
            </a:xfrm>
          </p:grpSpPr>
          <p:sp>
            <p:nvSpPr>
              <p:cNvPr id="35" name="Shape 707">
                <a:extLst>
                  <a:ext uri="{FF2B5EF4-FFF2-40B4-BE49-F238E27FC236}">
                    <a16:creationId xmlns:a16="http://schemas.microsoft.com/office/drawing/2014/main" id="{B299E059-D918-8E48-8A79-CCF05D9A2F3A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6" name="Shape 708">
                <a:extLst>
                  <a:ext uri="{FF2B5EF4-FFF2-40B4-BE49-F238E27FC236}">
                    <a16:creationId xmlns:a16="http://schemas.microsoft.com/office/drawing/2014/main" id="{96CAF4F4-9DC5-D549-B4A1-8F2BD41395BE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37" name="Group 712">
              <a:extLst>
                <a:ext uri="{FF2B5EF4-FFF2-40B4-BE49-F238E27FC236}">
                  <a16:creationId xmlns:a16="http://schemas.microsoft.com/office/drawing/2014/main" id="{7420C594-5398-2E49-BD75-30D2CFB6A168}"/>
                </a:ext>
              </a:extLst>
            </p:cNvPr>
            <p:cNvGrpSpPr/>
            <p:nvPr/>
          </p:nvGrpSpPr>
          <p:grpSpPr>
            <a:xfrm>
              <a:off x="16132015" y="3114735"/>
              <a:ext cx="711201" cy="711201"/>
              <a:chOff x="0" y="0"/>
              <a:chExt cx="711200" cy="711200"/>
            </a:xfrm>
          </p:grpSpPr>
          <p:sp>
            <p:nvSpPr>
              <p:cNvPr id="38" name="Shape 710">
                <a:extLst>
                  <a:ext uri="{FF2B5EF4-FFF2-40B4-BE49-F238E27FC236}">
                    <a16:creationId xmlns:a16="http://schemas.microsoft.com/office/drawing/2014/main" id="{1BF92134-BFD8-6549-85BA-1FEA7B89E1DC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39" name="Shape 711">
                <a:extLst>
                  <a:ext uri="{FF2B5EF4-FFF2-40B4-BE49-F238E27FC236}">
                    <a16:creationId xmlns:a16="http://schemas.microsoft.com/office/drawing/2014/main" id="{F9450E1D-A3C5-6540-B7A1-AA999B9FD31E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40" name="Group 715">
              <a:extLst>
                <a:ext uri="{FF2B5EF4-FFF2-40B4-BE49-F238E27FC236}">
                  <a16:creationId xmlns:a16="http://schemas.microsoft.com/office/drawing/2014/main" id="{CC93AE87-EB22-6845-93EB-634D8140A87E}"/>
                </a:ext>
              </a:extLst>
            </p:cNvPr>
            <p:cNvGrpSpPr/>
            <p:nvPr/>
          </p:nvGrpSpPr>
          <p:grpSpPr>
            <a:xfrm>
              <a:off x="16132015" y="4036674"/>
              <a:ext cx="711201" cy="711201"/>
              <a:chOff x="0" y="0"/>
              <a:chExt cx="711200" cy="711200"/>
            </a:xfrm>
          </p:grpSpPr>
          <p:sp>
            <p:nvSpPr>
              <p:cNvPr id="41" name="Shape 713">
                <a:extLst>
                  <a:ext uri="{FF2B5EF4-FFF2-40B4-BE49-F238E27FC236}">
                    <a16:creationId xmlns:a16="http://schemas.microsoft.com/office/drawing/2014/main" id="{0DA91C2F-0192-D64D-A647-BF6B40294A2F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2" name="Shape 714">
                <a:extLst>
                  <a:ext uri="{FF2B5EF4-FFF2-40B4-BE49-F238E27FC236}">
                    <a16:creationId xmlns:a16="http://schemas.microsoft.com/office/drawing/2014/main" id="{3714D551-F106-2C46-AB58-BFDF880CFC11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43" name="Group 718">
              <a:extLst>
                <a:ext uri="{FF2B5EF4-FFF2-40B4-BE49-F238E27FC236}">
                  <a16:creationId xmlns:a16="http://schemas.microsoft.com/office/drawing/2014/main" id="{FB64554E-985C-794F-BF0E-ADEAF0122CFB}"/>
                </a:ext>
              </a:extLst>
            </p:cNvPr>
            <p:cNvGrpSpPr/>
            <p:nvPr/>
          </p:nvGrpSpPr>
          <p:grpSpPr>
            <a:xfrm>
              <a:off x="15271430" y="4418783"/>
              <a:ext cx="711201" cy="711201"/>
              <a:chOff x="0" y="0"/>
              <a:chExt cx="711200" cy="711200"/>
            </a:xfrm>
          </p:grpSpPr>
          <p:sp>
            <p:nvSpPr>
              <p:cNvPr id="44" name="Shape 716">
                <a:extLst>
                  <a:ext uri="{FF2B5EF4-FFF2-40B4-BE49-F238E27FC236}">
                    <a16:creationId xmlns:a16="http://schemas.microsoft.com/office/drawing/2014/main" id="{8D10DE2D-798C-BE40-80B6-CEC166485ECD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45" name="Shape 717">
                <a:extLst>
                  <a:ext uri="{FF2B5EF4-FFF2-40B4-BE49-F238E27FC236}">
                    <a16:creationId xmlns:a16="http://schemas.microsoft.com/office/drawing/2014/main" id="{E1C61B83-2366-F341-B546-1CB845D5589B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rPr dirty="0"/>
                  <a:t>4</a:t>
                </a: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FCC7208-208D-CE42-B484-C5BEBD9C82EA}"/>
                </a:ext>
              </a:extLst>
            </p:cNvPr>
            <p:cNvSpPr/>
            <p:nvPr/>
          </p:nvSpPr>
          <p:spPr>
            <a:xfrm>
              <a:off x="15392400" y="3611428"/>
              <a:ext cx="339853" cy="350972"/>
            </a:xfrm>
            <a:prstGeom prst="ellipse">
              <a:avLst/>
            </a:prstGeom>
            <a:solidFill>
              <a:schemeClr val="tx1"/>
            </a:solidFill>
            <a:ln w="12700" cap="flat">
              <a:solidFill>
                <a:schemeClr val="tx1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73D77BE-BD3C-9840-946E-0C441D35CAAE}"/>
              </a:ext>
            </a:extLst>
          </p:cNvPr>
          <p:cNvSpPr txBox="1"/>
          <p:nvPr/>
        </p:nvSpPr>
        <p:spPr>
          <a:xfrm>
            <a:off x="1207618" y="10240811"/>
            <a:ext cx="457817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Gill Sans"/>
                <a:cs typeface="Gill Sans"/>
                <a:sym typeface="Gill Sans"/>
              </a:rPr>
              <a:t>Physical Structure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F5D02E-5EE7-8D46-B6BA-BA989C26B153}"/>
              </a:ext>
            </a:extLst>
          </p:cNvPr>
          <p:cNvSpPr txBox="1"/>
          <p:nvPr/>
        </p:nvSpPr>
        <p:spPr>
          <a:xfrm>
            <a:off x="10020629" y="9454279"/>
            <a:ext cx="4310475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Gill Sans"/>
                <a:cs typeface="Gill Sans"/>
                <a:sym typeface="Gill Sans"/>
              </a:rPr>
              <a:t>Logical Structure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roup 728"/>
          <p:cNvGrpSpPr/>
          <p:nvPr/>
        </p:nvGrpSpPr>
        <p:grpSpPr>
          <a:xfrm rot="16200000">
            <a:off x="9833891" y="4093638"/>
            <a:ext cx="8242308" cy="6553196"/>
            <a:chOff x="0" y="0"/>
            <a:chExt cx="8242307" cy="6553194"/>
          </a:xfrm>
        </p:grpSpPr>
        <p:sp>
          <p:nvSpPr>
            <p:cNvPr id="720" name="Shape 720"/>
            <p:cNvSpPr/>
            <p:nvPr/>
          </p:nvSpPr>
          <p:spPr>
            <a:xfrm flipV="1">
              <a:off x="0" y="0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flipV="1">
              <a:off x="13814" y="936263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flipV="1">
              <a:off x="13814" y="1872398"/>
              <a:ext cx="8214679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 flipV="1">
              <a:off x="13814" y="2808533"/>
              <a:ext cx="8214679" cy="1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 flipV="1">
              <a:off x="27628" y="374466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 flipV="1">
              <a:off x="27628" y="4680802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 flipV="1">
              <a:off x="27628" y="5616936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 flipV="1">
              <a:off x="27628" y="6553065"/>
              <a:ext cx="8214680" cy="13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37" name="Group 737"/>
          <p:cNvGrpSpPr/>
          <p:nvPr/>
        </p:nvGrpSpPr>
        <p:grpSpPr>
          <a:xfrm>
            <a:off x="9939594" y="4254499"/>
            <a:ext cx="7340604" cy="7200900"/>
            <a:chOff x="0" y="0"/>
            <a:chExt cx="7340603" cy="7200898"/>
          </a:xfrm>
        </p:grpSpPr>
        <p:sp>
          <p:nvSpPr>
            <p:cNvPr id="729" name="Shape 729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3" name="Shape 733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4" name="Shape 734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5" name="Shape 735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36" name="Shape 736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xfrm>
            <a:off x="838200" y="4064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sz="half" idx="1"/>
          </p:nvPr>
        </p:nvSpPr>
        <p:spPr>
          <a:xfrm>
            <a:off x="762000" y="2108200"/>
            <a:ext cx="7787353" cy="94996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4000"/>
              </a:spcBef>
              <a:defRPr sz="4200"/>
            </a:pPr>
            <a:r>
              <a:rPr dirty="0"/>
              <a:t>Every node is connected to every other node (non-blocking, indirect)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lang="en-US" dirty="0"/>
              <a:t>Switch </a:t>
            </a:r>
            <a:r>
              <a:rPr lang="en-US" dirty="0" err="1"/>
              <a:t>i,j</a:t>
            </a:r>
            <a:r>
              <a:rPr lang="en-US" dirty="0"/>
              <a:t> provides direct connection from node </a:t>
            </a:r>
            <a:r>
              <a:rPr lang="en-US" dirty="0" err="1"/>
              <a:t>i</a:t>
            </a:r>
            <a:r>
              <a:rPr lang="en-US" dirty="0"/>
              <a:t> to node j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O(1) latency and high bandwidth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defRPr sz="4200"/>
            </a:pPr>
            <a:r>
              <a:rPr dirty="0"/>
              <a:t>Not scalable: O(N</a:t>
            </a:r>
            <a:r>
              <a:rPr baseline="31999" dirty="0"/>
              <a:t>2</a:t>
            </a:r>
            <a:r>
              <a:rPr dirty="0"/>
              <a:t>) switches</a:t>
            </a:r>
          </a:p>
          <a:p>
            <a:pPr marL="1276350" lvl="1" indent="-476250">
              <a:defRPr sz="4200"/>
            </a:pPr>
            <a:r>
              <a:rPr dirty="0"/>
              <a:t>High cost </a:t>
            </a:r>
          </a:p>
          <a:p>
            <a:pPr marL="1276350" lvl="1" indent="-476250">
              <a:defRPr sz="4200"/>
            </a:pPr>
            <a:r>
              <a:rPr dirty="0"/>
              <a:t>Difficult to arbitrate at scale</a:t>
            </a:r>
          </a:p>
        </p:txBody>
      </p:sp>
      <p:grpSp>
        <p:nvGrpSpPr>
          <p:cNvPr id="742" name="Group 742"/>
          <p:cNvGrpSpPr/>
          <p:nvPr/>
        </p:nvGrpSpPr>
        <p:grpSpPr>
          <a:xfrm>
            <a:off x="9258300" y="3949700"/>
            <a:ext cx="711200" cy="711200"/>
            <a:chOff x="0" y="0"/>
            <a:chExt cx="711200" cy="711200"/>
          </a:xfrm>
        </p:grpSpPr>
        <p:sp>
          <p:nvSpPr>
            <p:cNvPr id="740" name="Shape 74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1" name="Shape 74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45" name="Group 745"/>
          <p:cNvGrpSpPr/>
          <p:nvPr/>
        </p:nvGrpSpPr>
        <p:grpSpPr>
          <a:xfrm>
            <a:off x="9258300" y="4965700"/>
            <a:ext cx="711200" cy="711200"/>
            <a:chOff x="0" y="0"/>
            <a:chExt cx="711200" cy="711200"/>
          </a:xfrm>
        </p:grpSpPr>
        <p:sp>
          <p:nvSpPr>
            <p:cNvPr id="743" name="Shape 74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4" name="Shape 74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48" name="Group 748"/>
          <p:cNvGrpSpPr/>
          <p:nvPr/>
        </p:nvGrpSpPr>
        <p:grpSpPr>
          <a:xfrm>
            <a:off x="9271000" y="5981700"/>
            <a:ext cx="711200" cy="711200"/>
            <a:chOff x="0" y="0"/>
            <a:chExt cx="711200" cy="711200"/>
          </a:xfrm>
        </p:grpSpPr>
        <p:sp>
          <p:nvSpPr>
            <p:cNvPr id="746" name="Shape 74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51" name="Group 751"/>
          <p:cNvGrpSpPr/>
          <p:nvPr/>
        </p:nvGrpSpPr>
        <p:grpSpPr>
          <a:xfrm>
            <a:off x="9271000" y="6997700"/>
            <a:ext cx="711200" cy="711200"/>
            <a:chOff x="0" y="0"/>
            <a:chExt cx="711200" cy="711200"/>
          </a:xfrm>
        </p:grpSpPr>
        <p:sp>
          <p:nvSpPr>
            <p:cNvPr id="749" name="Shape 7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54" name="Group 754"/>
          <p:cNvGrpSpPr/>
          <p:nvPr/>
        </p:nvGrpSpPr>
        <p:grpSpPr>
          <a:xfrm>
            <a:off x="9258300" y="8013700"/>
            <a:ext cx="711200" cy="711200"/>
            <a:chOff x="0" y="0"/>
            <a:chExt cx="711200" cy="711200"/>
          </a:xfrm>
        </p:grpSpPr>
        <p:sp>
          <p:nvSpPr>
            <p:cNvPr id="752" name="Shape 7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57" name="Group 757"/>
          <p:cNvGrpSpPr/>
          <p:nvPr/>
        </p:nvGrpSpPr>
        <p:grpSpPr>
          <a:xfrm>
            <a:off x="9258300" y="9029700"/>
            <a:ext cx="711200" cy="711200"/>
            <a:chOff x="0" y="0"/>
            <a:chExt cx="711200" cy="711200"/>
          </a:xfrm>
        </p:grpSpPr>
        <p:sp>
          <p:nvSpPr>
            <p:cNvPr id="755" name="Shape 75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60" name="Group 760"/>
          <p:cNvGrpSpPr/>
          <p:nvPr/>
        </p:nvGrpSpPr>
        <p:grpSpPr>
          <a:xfrm>
            <a:off x="9271000" y="10045700"/>
            <a:ext cx="711200" cy="711200"/>
            <a:chOff x="0" y="0"/>
            <a:chExt cx="711200" cy="711200"/>
          </a:xfrm>
        </p:grpSpPr>
        <p:sp>
          <p:nvSpPr>
            <p:cNvPr id="758" name="Shape 7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9" name="Shape 7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9271000" y="11061700"/>
            <a:ext cx="711200" cy="711200"/>
            <a:chOff x="0" y="0"/>
            <a:chExt cx="711200" cy="711200"/>
          </a:xfrm>
        </p:grpSpPr>
        <p:sp>
          <p:nvSpPr>
            <p:cNvPr id="761" name="Shape 7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66" name="Group 766"/>
          <p:cNvGrpSpPr/>
          <p:nvPr/>
        </p:nvGrpSpPr>
        <p:grpSpPr>
          <a:xfrm>
            <a:off x="10312400" y="2641600"/>
            <a:ext cx="711200" cy="711200"/>
            <a:chOff x="0" y="0"/>
            <a:chExt cx="711200" cy="711200"/>
          </a:xfrm>
        </p:grpSpPr>
        <p:sp>
          <p:nvSpPr>
            <p:cNvPr id="764" name="Shape 76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769" name="Group 769"/>
          <p:cNvGrpSpPr/>
          <p:nvPr/>
        </p:nvGrpSpPr>
        <p:grpSpPr>
          <a:xfrm>
            <a:off x="11252200" y="2641600"/>
            <a:ext cx="711200" cy="711200"/>
            <a:chOff x="0" y="0"/>
            <a:chExt cx="711200" cy="711200"/>
          </a:xfrm>
        </p:grpSpPr>
        <p:sp>
          <p:nvSpPr>
            <p:cNvPr id="767" name="Shape 76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68" name="Shape 76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772" name="Group 772"/>
          <p:cNvGrpSpPr/>
          <p:nvPr/>
        </p:nvGrpSpPr>
        <p:grpSpPr>
          <a:xfrm>
            <a:off x="12192000" y="2641600"/>
            <a:ext cx="711200" cy="711200"/>
            <a:chOff x="0" y="0"/>
            <a:chExt cx="711200" cy="711200"/>
          </a:xfrm>
        </p:grpSpPr>
        <p:sp>
          <p:nvSpPr>
            <p:cNvPr id="770" name="Shape 77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1" name="Shape 77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775" name="Group 775"/>
          <p:cNvGrpSpPr/>
          <p:nvPr/>
        </p:nvGrpSpPr>
        <p:grpSpPr>
          <a:xfrm>
            <a:off x="13131800" y="2641600"/>
            <a:ext cx="711200" cy="711200"/>
            <a:chOff x="0" y="0"/>
            <a:chExt cx="711200" cy="711200"/>
          </a:xfrm>
        </p:grpSpPr>
        <p:sp>
          <p:nvSpPr>
            <p:cNvPr id="773" name="Shape 77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4" name="Shape 77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778" name="Group 778"/>
          <p:cNvGrpSpPr/>
          <p:nvPr/>
        </p:nvGrpSpPr>
        <p:grpSpPr>
          <a:xfrm>
            <a:off x="14071600" y="2641600"/>
            <a:ext cx="711200" cy="711200"/>
            <a:chOff x="0" y="0"/>
            <a:chExt cx="711200" cy="711200"/>
          </a:xfrm>
        </p:grpSpPr>
        <p:sp>
          <p:nvSpPr>
            <p:cNvPr id="776" name="Shape 77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7" name="Shape 77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781" name="Group 781"/>
          <p:cNvGrpSpPr/>
          <p:nvPr/>
        </p:nvGrpSpPr>
        <p:grpSpPr>
          <a:xfrm>
            <a:off x="15011400" y="2641600"/>
            <a:ext cx="711200" cy="711200"/>
            <a:chOff x="0" y="0"/>
            <a:chExt cx="711200" cy="711200"/>
          </a:xfrm>
        </p:grpSpPr>
        <p:sp>
          <p:nvSpPr>
            <p:cNvPr id="779" name="Shape 77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0" name="Shape 78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784" name="Group 784"/>
          <p:cNvGrpSpPr/>
          <p:nvPr/>
        </p:nvGrpSpPr>
        <p:grpSpPr>
          <a:xfrm>
            <a:off x="15951200" y="2641600"/>
            <a:ext cx="711200" cy="711200"/>
            <a:chOff x="0" y="0"/>
            <a:chExt cx="711200" cy="711200"/>
          </a:xfrm>
        </p:grpSpPr>
        <p:sp>
          <p:nvSpPr>
            <p:cNvPr id="782" name="Shape 78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87" name="Group 787"/>
          <p:cNvGrpSpPr/>
          <p:nvPr/>
        </p:nvGrpSpPr>
        <p:grpSpPr>
          <a:xfrm>
            <a:off x="16891000" y="2641600"/>
            <a:ext cx="711200" cy="711200"/>
            <a:chOff x="0" y="0"/>
            <a:chExt cx="711200" cy="711200"/>
          </a:xfrm>
        </p:grpSpPr>
        <p:sp>
          <p:nvSpPr>
            <p:cNvPr id="785" name="Shape 78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86" name="Shape 78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796" name="Group 796"/>
          <p:cNvGrpSpPr/>
          <p:nvPr/>
        </p:nvGrpSpPr>
        <p:grpSpPr>
          <a:xfrm>
            <a:off x="10401801" y="3530600"/>
            <a:ext cx="7098799" cy="319141"/>
            <a:chOff x="0" y="0"/>
            <a:chExt cx="7098798" cy="319140"/>
          </a:xfrm>
        </p:grpSpPr>
        <p:sp>
          <p:nvSpPr>
            <p:cNvPr id="788" name="Shape 788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89" name="Shape 789"/>
            <p:cNvSpPr/>
            <p:nvPr/>
          </p:nvSpPr>
          <p:spPr>
            <a:xfrm>
              <a:off x="939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0" name="Shape 790"/>
            <p:cNvSpPr/>
            <p:nvPr/>
          </p:nvSpPr>
          <p:spPr>
            <a:xfrm>
              <a:off x="1879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1" name="Shape 791"/>
            <p:cNvSpPr/>
            <p:nvPr/>
          </p:nvSpPr>
          <p:spPr>
            <a:xfrm>
              <a:off x="2818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2" name="Shape 792"/>
            <p:cNvSpPr/>
            <p:nvPr/>
          </p:nvSpPr>
          <p:spPr>
            <a:xfrm>
              <a:off x="3758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3" name="Shape 793"/>
            <p:cNvSpPr/>
            <p:nvPr/>
          </p:nvSpPr>
          <p:spPr>
            <a:xfrm>
              <a:off x="4698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4" name="Shape 794"/>
            <p:cNvSpPr/>
            <p:nvPr/>
          </p:nvSpPr>
          <p:spPr>
            <a:xfrm>
              <a:off x="56382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95" name="Shape 795"/>
            <p:cNvSpPr/>
            <p:nvPr/>
          </p:nvSpPr>
          <p:spPr>
            <a:xfrm>
              <a:off x="6578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805" name="Group 805"/>
          <p:cNvGrpSpPr/>
          <p:nvPr/>
        </p:nvGrpSpPr>
        <p:grpSpPr>
          <a:xfrm>
            <a:off x="10566400" y="41656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97" name="Shape 797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1" name="Shape 801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2" name="Shape 802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3" name="Shape 803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4" name="Shape 804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14" name="Group 814"/>
          <p:cNvGrpSpPr/>
          <p:nvPr/>
        </p:nvGrpSpPr>
        <p:grpSpPr>
          <a:xfrm>
            <a:off x="10566400" y="51562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6" name="Shape 806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7" name="Shape 807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0" name="Shape 810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23" name="Group 823"/>
          <p:cNvGrpSpPr/>
          <p:nvPr/>
        </p:nvGrpSpPr>
        <p:grpSpPr>
          <a:xfrm>
            <a:off x="10566400" y="61976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15" name="Shape 81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19" name="Shape 81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0" name="Shape 82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1" name="Shape 82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2" name="Shape 82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32" name="Group 832"/>
          <p:cNvGrpSpPr/>
          <p:nvPr/>
        </p:nvGrpSpPr>
        <p:grpSpPr>
          <a:xfrm>
            <a:off x="10566400" y="72263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24" name="Shape 82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5" name="Shape 82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6" name="Shape 82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7" name="Shape 82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8" name="Shape 82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29" name="Shape 82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41" name="Group 841"/>
          <p:cNvGrpSpPr/>
          <p:nvPr/>
        </p:nvGrpSpPr>
        <p:grpSpPr>
          <a:xfrm>
            <a:off x="10566400" y="82677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33" name="Shape 83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4" name="Shape 83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5" name="Shape 83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6" name="Shape 83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7" name="Shape 83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8" name="Shape 83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9" name="Shape 83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0" name="Shape 84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0" name="Group 850"/>
          <p:cNvGrpSpPr/>
          <p:nvPr/>
        </p:nvGrpSpPr>
        <p:grpSpPr>
          <a:xfrm>
            <a:off x="10566400" y="92583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42" name="Shape 84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3" name="Shape 84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4" name="Shape 84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5" name="Shape 84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49" name="Shape 84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59" name="Group 859"/>
          <p:cNvGrpSpPr/>
          <p:nvPr/>
        </p:nvGrpSpPr>
        <p:grpSpPr>
          <a:xfrm>
            <a:off x="10566400" y="102997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51" name="Shape 85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868" name="Group 868"/>
          <p:cNvGrpSpPr/>
          <p:nvPr/>
        </p:nvGrpSpPr>
        <p:grpSpPr>
          <a:xfrm>
            <a:off x="10566400" y="11328400"/>
            <a:ext cx="6781800" cy="228600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0" name="Shape 86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69" name="Shape 869"/>
          <p:cNvSpPr/>
          <p:nvPr/>
        </p:nvSpPr>
        <p:spPr>
          <a:xfrm>
            <a:off x="165417" y="13093700"/>
            <a:ext cx="11119774" cy="50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Note: in this network illustration, each node is drawn twice for clarity (at left and at top) </a:t>
            </a:r>
          </a:p>
        </p:txBody>
      </p:sp>
      <p:sp>
        <p:nvSpPr>
          <p:cNvPr id="870" name="Shape 870"/>
          <p:cNvSpPr/>
          <p:nvPr/>
        </p:nvSpPr>
        <p:spPr>
          <a:xfrm>
            <a:off x="10837661" y="12047604"/>
            <a:ext cx="5773784" cy="53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8-node crossbar network (N=8)</a:t>
            </a:r>
          </a:p>
        </p:txBody>
      </p:sp>
      <p:sp>
        <p:nvSpPr>
          <p:cNvPr id="871" name="Shape 871"/>
          <p:cNvSpPr/>
          <p:nvPr/>
        </p:nvSpPr>
        <p:spPr>
          <a:xfrm>
            <a:off x="703366" y="10613020"/>
            <a:ext cx="6830863" cy="843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Crossbar scheduling algorithms / efficient hardware implementations are still active research areas.</a:t>
            </a:r>
          </a:p>
        </p:txBody>
      </p:sp>
      <p:sp>
        <p:nvSpPr>
          <p:cNvPr id="872" name="Shape 872"/>
          <p:cNvSpPr/>
          <p:nvPr/>
        </p:nvSpPr>
        <p:spPr>
          <a:xfrm flipH="1">
            <a:off x="1356289" y="8777511"/>
            <a:ext cx="1428828" cy="178257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Basic system design from previous lectures</a:t>
            </a:r>
          </a:p>
        </p:txBody>
      </p:sp>
      <p:sp>
        <p:nvSpPr>
          <p:cNvPr id="57" name="Shape 57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0" name="Shape 60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63" name="Shape 63"/>
          <p:cNvSpPr/>
          <p:nvPr/>
        </p:nvSpPr>
        <p:spPr>
          <a:xfrm>
            <a:off x="2209800" y="5778131"/>
            <a:ext cx="13855700" cy="723901"/>
          </a:xfrm>
          <a:prstGeom prst="roundRect">
            <a:avLst>
              <a:gd name="adj" fmla="val 26316"/>
            </a:avLst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6972300" y="58928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 (shared bus)</a:t>
            </a:r>
          </a:p>
        </p:txBody>
      </p:sp>
      <p:sp>
        <p:nvSpPr>
          <p:cNvPr id="65" name="Shape 65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67" name="Shape 67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70" name="Shape 70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660400" y="9194800"/>
            <a:ext cx="17691100" cy="4165600"/>
            <a:chOff x="0" y="0"/>
            <a:chExt cx="17691100" cy="41656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6953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38100" y="660400"/>
              <a:ext cx="6146800" cy="3505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Bus interconnect:</a:t>
              </a:r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 algn="l">
                <a:lnSpc>
                  <a:spcPct val="80000"/>
                </a:lnSpc>
                <a:buFont typeface="Lucida Grande"/>
                <a:defRPr sz="4200" b="1"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All nodes connected by a shared set of wires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6819900" y="711200"/>
              <a:ext cx="10871200" cy="3225800"/>
              <a:chOff x="0" y="0"/>
              <a:chExt cx="10871200" cy="3225800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0" y="203200"/>
                <a:ext cx="7736293" cy="1"/>
              </a:xfrm>
              <a:prstGeom prst="line">
                <a:avLst/>
              </a:prstGeom>
              <a:noFill/>
              <a:ln w="2032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0" y="1828800"/>
                <a:ext cx="7736293" cy="1"/>
              </a:xfrm>
              <a:prstGeom prst="line">
                <a:avLst/>
              </a:prstGeom>
              <a:noFill/>
              <a:ln w="6096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7886700" y="0"/>
                <a:ext cx="24892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Request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cmd + address</a:t>
                </a: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7886700" y="1435100"/>
                <a:ext cx="2984500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Response bus:</a:t>
                </a:r>
              </a:p>
              <a:p>
                <a:pPr algn="l">
                  <a:lnSpc>
                    <a:spcPct val="80000"/>
                  </a:lnSpc>
                  <a:buFont typeface="Lucida Grande"/>
                  <a:defRPr sz="3200" b="1"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data</a:t>
                </a: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2857500" y="2120900"/>
                <a:ext cx="2110639" cy="4880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256 bits</a:t>
                </a: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700" y="2717800"/>
                <a:ext cx="7736293" cy="1"/>
              </a:xfrm>
              <a:prstGeom prst="line">
                <a:avLst/>
              </a:prstGeom>
              <a:noFill/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251200" y="2819400"/>
                <a:ext cx="12573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3 bits</a:t>
                </a: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7708900" y="2514600"/>
                <a:ext cx="18415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4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Response tag</a:t>
                </a: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200400" y="317500"/>
                <a:ext cx="1562100" cy="4064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lnSpc>
                    <a:spcPct val="80000"/>
                  </a:lnSpc>
                  <a:buFont typeface="Lucida Grande"/>
                  <a:defRPr sz="2800" b="1">
                    <a:latin typeface="+mn-lt"/>
                    <a:ea typeface="+mn-ea"/>
                    <a:cs typeface="+mn-cs"/>
                    <a:sym typeface="Myriad Pro Condensed"/>
                  </a:defRPr>
                </a:lvl1pPr>
              </a:lstStyle>
              <a:p>
                <a:r>
                  <a:t>e.g., 40 bits</a:t>
                </a:r>
              </a:p>
            </p:txBody>
          </p:sp>
        </p:grpSp>
      </p:grpSp>
      <p:grpSp>
        <p:nvGrpSpPr>
          <p:cNvPr id="96" name="Group 96"/>
          <p:cNvGrpSpPr/>
          <p:nvPr/>
        </p:nvGrpSpPr>
        <p:grpSpPr>
          <a:xfrm>
            <a:off x="444500" y="4013200"/>
            <a:ext cx="17386300" cy="4394200"/>
            <a:chOff x="0" y="0"/>
            <a:chExt cx="17386300" cy="4394200"/>
          </a:xfrm>
        </p:grpSpPr>
        <p:sp>
          <p:nvSpPr>
            <p:cNvPr id="86" name="Shape 8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0" y="3390900"/>
              <a:ext cx="4785654" cy="69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Bus clients (interconnect nodes)</a:t>
              </a:r>
            </a:p>
          </p:txBody>
        </p:sp>
        <p:sp>
          <p:nvSpPr>
            <p:cNvPr id="90" name="Shape 9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 flipH="1" flipV="1">
              <a:off x="4625394" y="3610388"/>
              <a:ext cx="1440177" cy="294279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95" name="Group 95"/>
            <p:cNvGrpSpPr/>
            <p:nvPr/>
          </p:nvGrpSpPr>
          <p:grpSpPr>
            <a:xfrm>
              <a:off x="15722600" y="1739900"/>
              <a:ext cx="1663700" cy="850900"/>
              <a:chOff x="0" y="0"/>
              <a:chExt cx="1663700" cy="850900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38100" y="25400"/>
                <a:ext cx="1536700" cy="723900"/>
              </a:xfrm>
              <a:prstGeom prst="roundRect">
                <a:avLst>
                  <a:gd name="adj" fmla="val 31891"/>
                </a:avLst>
              </a:prstGeom>
              <a:solidFill>
                <a:srgbClr val="E324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0" y="0"/>
                <a:ext cx="1663700" cy="8509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Bus</a:t>
                </a:r>
              </a:p>
              <a:p>
                <a:pPr>
                  <a:lnSpc>
                    <a:spcPct val="70000"/>
                  </a:lnSpc>
                  <a:buFont typeface="Lucida Grande"/>
                  <a:defRPr sz="26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Myriad Pro Condensed"/>
                  </a:defRPr>
                </a:pPr>
                <a:r>
                  <a:t>Arbitrator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2" animBg="1" advAuto="0"/>
      <p:bldP spid="9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/>
          <p:nvPr/>
        </p:nvSpPr>
        <p:spPr>
          <a:xfrm>
            <a:off x="533400" y="2594428"/>
            <a:ext cx="10642601" cy="979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585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7" name="Shape 877"/>
          <p:cNvSpPr/>
          <p:nvPr/>
        </p:nvSpPr>
        <p:spPr>
          <a:xfrm>
            <a:off x="838200" y="2861128"/>
            <a:ext cx="9410701" cy="848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8" name="Shape 878"/>
          <p:cNvSpPr/>
          <p:nvPr/>
        </p:nvSpPr>
        <p:spPr>
          <a:xfrm>
            <a:off x="1193800" y="3077028"/>
            <a:ext cx="8102601" cy="7277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521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629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79" name="Shape 879"/>
          <p:cNvSpPr/>
          <p:nvPr/>
        </p:nvSpPr>
        <p:spPr>
          <a:xfrm>
            <a:off x="1524000" y="3356428"/>
            <a:ext cx="6845301" cy="5981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925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2728359" y="4541171"/>
            <a:ext cx="1907468" cy="710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025"/>
                </a:lnTo>
                <a:lnTo>
                  <a:pt x="9282" y="21025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1" name="Shape 881"/>
          <p:cNvSpPr/>
          <p:nvPr/>
        </p:nvSpPr>
        <p:spPr>
          <a:xfrm>
            <a:off x="2443305" y="4272994"/>
            <a:ext cx="3124163" cy="2001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588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2120882" y="3998842"/>
            <a:ext cx="4368801" cy="327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37" y="8239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1828800" y="3699328"/>
            <a:ext cx="5600701" cy="459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344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7707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Crossbar interconnect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96C92-04F5-144A-888B-765862A4B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0200" y="6937828"/>
            <a:ext cx="6375400" cy="5508172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Horizontal/Vertical lines</a:t>
            </a:r>
          </a:p>
          <a:p>
            <a:pPr lvl="1"/>
            <a:r>
              <a:rPr lang="en-US" sz="4800" dirty="0"/>
              <a:t>Continuous wires</a:t>
            </a:r>
          </a:p>
          <a:p>
            <a:pPr marL="0" indent="0">
              <a:buNone/>
            </a:pPr>
            <a:r>
              <a:rPr lang="en-US" sz="4800" dirty="0"/>
              <a:t>Circles</a:t>
            </a:r>
          </a:p>
          <a:p>
            <a:pPr lvl="1"/>
            <a:r>
              <a:rPr lang="en-US" sz="4800" dirty="0"/>
              <a:t>Optionally connect horizontal wire to vertical</a:t>
            </a:r>
          </a:p>
        </p:txBody>
      </p:sp>
      <p:grpSp>
        <p:nvGrpSpPr>
          <p:cNvPr id="893" name="Group 893"/>
          <p:cNvGrpSpPr/>
          <p:nvPr/>
        </p:nvGrpSpPr>
        <p:grpSpPr>
          <a:xfrm rot="16200000">
            <a:off x="4233195" y="5583166"/>
            <a:ext cx="7327901" cy="6553201"/>
            <a:chOff x="0" y="0"/>
            <a:chExt cx="7327900" cy="65532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85" name="Shape 885"/>
            <p:cNvSpPr/>
            <p:nvPr/>
          </p:nvSpPr>
          <p:spPr>
            <a:xfrm flipV="1">
              <a:off x="0" y="0"/>
              <a:ext cx="7303338" cy="129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6" name="Shape 886"/>
            <p:cNvSpPr/>
            <p:nvPr/>
          </p:nvSpPr>
          <p:spPr>
            <a:xfrm flipV="1">
              <a:off x="12281" y="936264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7" name="Shape 887"/>
            <p:cNvSpPr/>
            <p:nvPr/>
          </p:nvSpPr>
          <p:spPr>
            <a:xfrm flipV="1">
              <a:off x="12281" y="1872400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8" name="Shape 888"/>
            <p:cNvSpPr/>
            <p:nvPr/>
          </p:nvSpPr>
          <p:spPr>
            <a:xfrm flipV="1">
              <a:off x="12281" y="2808535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89" name="Shape 889"/>
            <p:cNvSpPr/>
            <p:nvPr/>
          </p:nvSpPr>
          <p:spPr>
            <a:xfrm flipV="1">
              <a:off x="24563" y="3744669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 flipV="1">
              <a:off x="24563" y="4680806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 flipV="1">
              <a:off x="24563" y="5616940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2" name="Shape 892"/>
            <p:cNvSpPr/>
            <p:nvPr/>
          </p:nvSpPr>
          <p:spPr>
            <a:xfrm flipV="1">
              <a:off x="24563" y="6553071"/>
              <a:ext cx="7303338" cy="130"/>
            </a:xfrm>
            <a:prstGeom prst="lin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2" name="Group 902"/>
          <p:cNvGrpSpPr/>
          <p:nvPr/>
        </p:nvGrpSpPr>
        <p:grpSpPr>
          <a:xfrm>
            <a:off x="3881695" y="5210628"/>
            <a:ext cx="7340604" cy="7200900"/>
            <a:chOff x="0" y="0"/>
            <a:chExt cx="7340603" cy="7200898"/>
          </a:xfrm>
        </p:grpSpPr>
        <p:sp>
          <p:nvSpPr>
            <p:cNvPr id="894" name="Shape 894"/>
            <p:cNvSpPr/>
            <p:nvPr/>
          </p:nvSpPr>
          <p:spPr>
            <a:xfrm flipV="1">
              <a:off x="0" y="0"/>
              <a:ext cx="7315997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 flipV="1">
              <a:off x="12303" y="102880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 flipV="1">
              <a:off x="12303" y="2057460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7" name="Shape 897"/>
            <p:cNvSpPr/>
            <p:nvPr/>
          </p:nvSpPr>
          <p:spPr>
            <a:xfrm flipV="1">
              <a:off x="12303" y="3086119"/>
              <a:ext cx="7315997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8" name="Shape 898"/>
            <p:cNvSpPr/>
            <p:nvPr/>
          </p:nvSpPr>
          <p:spPr>
            <a:xfrm flipV="1">
              <a:off x="24606" y="4114779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99" name="Shape 899"/>
            <p:cNvSpPr/>
            <p:nvPr/>
          </p:nvSpPr>
          <p:spPr>
            <a:xfrm flipV="1">
              <a:off x="24606" y="514343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0" name="Shape 900"/>
            <p:cNvSpPr/>
            <p:nvPr/>
          </p:nvSpPr>
          <p:spPr>
            <a:xfrm flipV="1">
              <a:off x="24606" y="6172098"/>
              <a:ext cx="7315998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01" name="Shape 901"/>
            <p:cNvSpPr/>
            <p:nvPr/>
          </p:nvSpPr>
          <p:spPr>
            <a:xfrm flipV="1">
              <a:off x="24606" y="7200757"/>
              <a:ext cx="7315998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05" name="Group 905"/>
          <p:cNvGrpSpPr/>
          <p:nvPr/>
        </p:nvGrpSpPr>
        <p:grpSpPr>
          <a:xfrm>
            <a:off x="3200400" y="4905828"/>
            <a:ext cx="711201" cy="711201"/>
            <a:chOff x="0" y="0"/>
            <a:chExt cx="711200" cy="711200"/>
          </a:xfrm>
        </p:grpSpPr>
        <p:sp>
          <p:nvSpPr>
            <p:cNvPr id="903" name="Shape 90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908" name="Group 908"/>
          <p:cNvGrpSpPr/>
          <p:nvPr/>
        </p:nvGrpSpPr>
        <p:grpSpPr>
          <a:xfrm>
            <a:off x="3200400" y="5921828"/>
            <a:ext cx="711201" cy="711201"/>
            <a:chOff x="0" y="0"/>
            <a:chExt cx="711200" cy="711200"/>
          </a:xfrm>
        </p:grpSpPr>
        <p:sp>
          <p:nvSpPr>
            <p:cNvPr id="906" name="Shape 90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911" name="Group 911"/>
          <p:cNvGrpSpPr/>
          <p:nvPr/>
        </p:nvGrpSpPr>
        <p:grpSpPr>
          <a:xfrm>
            <a:off x="3213100" y="6937828"/>
            <a:ext cx="711201" cy="711201"/>
            <a:chOff x="0" y="0"/>
            <a:chExt cx="711200" cy="711200"/>
          </a:xfrm>
        </p:grpSpPr>
        <p:sp>
          <p:nvSpPr>
            <p:cNvPr id="909" name="Shape 90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0" name="Shape 91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914" name="Group 914"/>
          <p:cNvGrpSpPr/>
          <p:nvPr/>
        </p:nvGrpSpPr>
        <p:grpSpPr>
          <a:xfrm>
            <a:off x="3213100" y="7953828"/>
            <a:ext cx="711201" cy="711201"/>
            <a:chOff x="0" y="0"/>
            <a:chExt cx="711200" cy="711200"/>
          </a:xfrm>
        </p:grpSpPr>
        <p:sp>
          <p:nvSpPr>
            <p:cNvPr id="912" name="Shape 91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917" name="Group 917"/>
          <p:cNvGrpSpPr/>
          <p:nvPr/>
        </p:nvGrpSpPr>
        <p:grpSpPr>
          <a:xfrm>
            <a:off x="3200400" y="8969828"/>
            <a:ext cx="711201" cy="711201"/>
            <a:chOff x="0" y="0"/>
            <a:chExt cx="711200" cy="711200"/>
          </a:xfrm>
        </p:grpSpPr>
        <p:sp>
          <p:nvSpPr>
            <p:cNvPr id="915" name="Shape 91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6" name="Shape 91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920" name="Group 920"/>
          <p:cNvGrpSpPr/>
          <p:nvPr/>
        </p:nvGrpSpPr>
        <p:grpSpPr>
          <a:xfrm>
            <a:off x="3200400" y="9985828"/>
            <a:ext cx="711201" cy="711201"/>
            <a:chOff x="0" y="0"/>
            <a:chExt cx="711200" cy="711200"/>
          </a:xfrm>
        </p:grpSpPr>
        <p:sp>
          <p:nvSpPr>
            <p:cNvPr id="918" name="Shape 91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923" name="Group 923"/>
          <p:cNvGrpSpPr/>
          <p:nvPr/>
        </p:nvGrpSpPr>
        <p:grpSpPr>
          <a:xfrm>
            <a:off x="3213100" y="11001828"/>
            <a:ext cx="711201" cy="711201"/>
            <a:chOff x="0" y="0"/>
            <a:chExt cx="711200" cy="711200"/>
          </a:xfrm>
        </p:grpSpPr>
        <p:sp>
          <p:nvSpPr>
            <p:cNvPr id="921" name="Shape 92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2" name="Shape 92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926" name="Group 926"/>
          <p:cNvGrpSpPr/>
          <p:nvPr/>
        </p:nvGrpSpPr>
        <p:grpSpPr>
          <a:xfrm>
            <a:off x="3213100" y="12017828"/>
            <a:ext cx="711201" cy="711201"/>
            <a:chOff x="0" y="0"/>
            <a:chExt cx="711200" cy="711200"/>
          </a:xfrm>
        </p:grpSpPr>
        <p:sp>
          <p:nvSpPr>
            <p:cNvPr id="924" name="Shape 92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5" name="Shape 92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927" name="Shape 927"/>
          <p:cNvSpPr/>
          <p:nvPr/>
        </p:nvSpPr>
        <p:spPr>
          <a:xfrm>
            <a:off x="4683443" y="455657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928" name="Shape 928"/>
          <p:cNvSpPr/>
          <p:nvPr/>
        </p:nvSpPr>
        <p:spPr>
          <a:xfrm>
            <a:off x="5613400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929" name="Shape 929"/>
          <p:cNvSpPr/>
          <p:nvPr/>
        </p:nvSpPr>
        <p:spPr>
          <a:xfrm>
            <a:off x="6540500" y="45756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930" name="Shape 930"/>
          <p:cNvSpPr/>
          <p:nvPr/>
        </p:nvSpPr>
        <p:spPr>
          <a:xfrm>
            <a:off x="7467600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931" name="Shape 931"/>
          <p:cNvSpPr/>
          <p:nvPr/>
        </p:nvSpPr>
        <p:spPr>
          <a:xfrm>
            <a:off x="8432800" y="45883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932" name="Shape 932"/>
          <p:cNvSpPr/>
          <p:nvPr/>
        </p:nvSpPr>
        <p:spPr>
          <a:xfrm>
            <a:off x="9359900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933" name="Shape 933"/>
          <p:cNvSpPr/>
          <p:nvPr/>
        </p:nvSpPr>
        <p:spPr>
          <a:xfrm>
            <a:off x="10287000" y="46010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934" name="Shape 934"/>
          <p:cNvSpPr/>
          <p:nvPr/>
        </p:nvSpPr>
        <p:spPr>
          <a:xfrm>
            <a:off x="11214100" y="4613728"/>
            <a:ext cx="26936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grpSp>
        <p:nvGrpSpPr>
          <p:cNvPr id="943" name="Group 943"/>
          <p:cNvGrpSpPr/>
          <p:nvPr/>
        </p:nvGrpSpPr>
        <p:grpSpPr>
          <a:xfrm>
            <a:off x="4508500" y="51217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35" name="Shape 935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6" name="Shape 936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0" name="Shape 940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1" name="Shape 941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2" name="Shape 942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52" name="Group 952"/>
          <p:cNvGrpSpPr/>
          <p:nvPr/>
        </p:nvGrpSpPr>
        <p:grpSpPr>
          <a:xfrm>
            <a:off x="4508500" y="61631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44" name="Shape 944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5" name="Shape 945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6" name="Shape 946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7" name="Shape 947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8" name="Shape 948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49" name="Shape 949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0" name="Shape 950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1" name="Shape 951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61" name="Group 961"/>
          <p:cNvGrpSpPr/>
          <p:nvPr/>
        </p:nvGrpSpPr>
        <p:grpSpPr>
          <a:xfrm>
            <a:off x="4508500" y="71537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53" name="Shape 953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4" name="Shape 954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5" name="Shape 955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6" name="Shape 956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7" name="Shape 957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9" name="Shape 959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0" name="Group 970"/>
          <p:cNvGrpSpPr/>
          <p:nvPr/>
        </p:nvGrpSpPr>
        <p:grpSpPr>
          <a:xfrm>
            <a:off x="4508500" y="81951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62" name="Shape 962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3" name="Shape 963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4" name="Shape 964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8" name="Shape 968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69" name="Shape 969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79" name="Group 979"/>
          <p:cNvGrpSpPr/>
          <p:nvPr/>
        </p:nvGrpSpPr>
        <p:grpSpPr>
          <a:xfrm>
            <a:off x="4508500" y="92238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71" name="Shape 971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2" name="Shape 972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3" name="Shape 973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4" name="Shape 974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5" name="Shape 975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6" name="Shape 976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7" name="Shape 977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8" name="Shape 978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88" name="Group 988"/>
          <p:cNvGrpSpPr/>
          <p:nvPr/>
        </p:nvGrpSpPr>
        <p:grpSpPr>
          <a:xfrm>
            <a:off x="4508500" y="102398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80" name="Shape 980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1" name="Shape 981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2" name="Shape 982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3" name="Shape 983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4" name="Shape 984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5" name="Shape 985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6" name="Shape 986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7" name="Shape 987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7" name="Group 997"/>
          <p:cNvGrpSpPr/>
          <p:nvPr/>
        </p:nvGrpSpPr>
        <p:grpSpPr>
          <a:xfrm>
            <a:off x="4508500" y="112812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89" name="Shape 989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1" name="Shape 991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2" name="Shape 992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6" name="Shape 996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06" name="Group 1006"/>
          <p:cNvGrpSpPr/>
          <p:nvPr/>
        </p:nvGrpSpPr>
        <p:grpSpPr>
          <a:xfrm>
            <a:off x="4508500" y="12309928"/>
            <a:ext cx="6781801" cy="228601"/>
            <a:chOff x="0" y="0"/>
            <a:chExt cx="6781800" cy="2286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98" name="Shape 998"/>
            <p:cNvSpPr/>
            <p:nvPr/>
          </p:nvSpPr>
          <p:spPr>
            <a:xfrm>
              <a:off x="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9398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18669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28067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37465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6736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56261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6553200" y="0"/>
              <a:ext cx="228600" cy="228600"/>
            </a:xfrm>
            <a:prstGeom prst="ellipse">
              <a:avLst/>
            </a:prstGeom>
            <a:grp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07" name="Shape 1007"/>
          <p:cNvSpPr/>
          <p:nvPr/>
        </p:nvSpPr>
        <p:spPr>
          <a:xfrm>
            <a:off x="907568" y="1526128"/>
            <a:ext cx="9436101" cy="670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(Here is a more verbose illustration than that on previous slide)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6BBF2-7491-7940-885B-2224B8047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713" y="2889680"/>
            <a:ext cx="2604832" cy="333379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76EA8-C2C3-6641-909F-B77C5258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 Logical Structure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B25F4F2-F036-3646-9157-F82C357EC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2755" y="10152938"/>
            <a:ext cx="16154400" cy="949959"/>
          </a:xfrm>
        </p:spPr>
        <p:txBody>
          <a:bodyPr/>
          <a:lstStyle/>
          <a:p>
            <a:r>
              <a:rPr lang="en-US" dirty="0"/>
              <a:t>For each possible sender:</a:t>
            </a:r>
          </a:p>
          <a:p>
            <a:pPr lvl="1"/>
            <a:r>
              <a:rPr lang="en-US" dirty="0"/>
              <a:t>Can connect to any set of receivers simultaneously</a:t>
            </a:r>
          </a:p>
          <a:p>
            <a:pPr lvl="1"/>
            <a:r>
              <a:rPr lang="en-US" dirty="0"/>
              <a:t>Very general, but very expensive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9A62436-D98B-EA4B-BAED-35BCA2E16DD7}"/>
              </a:ext>
            </a:extLst>
          </p:cNvPr>
          <p:cNvGrpSpPr/>
          <p:nvPr/>
        </p:nvGrpSpPr>
        <p:grpSpPr>
          <a:xfrm>
            <a:off x="4902200" y="1828800"/>
            <a:ext cx="8026400" cy="8077201"/>
            <a:chOff x="5053980" y="3276600"/>
            <a:chExt cx="8026400" cy="807720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93E9E49-745A-B246-8C82-427329C23AD9}"/>
                </a:ext>
              </a:extLst>
            </p:cNvPr>
            <p:cNvCxnSpPr/>
            <p:nvPr/>
          </p:nvCxnSpPr>
          <p:spPr>
            <a:xfrm>
              <a:off x="9067180" y="3683001"/>
              <a:ext cx="0" cy="73152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042E92-4858-174C-9874-641E723118C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67180" y="3657600"/>
              <a:ext cx="0" cy="73152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A08B9A-3927-0C45-9CB0-7777AEF751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00800" y="4800600"/>
              <a:ext cx="5414407" cy="50292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FEFCC8A-7631-534F-9991-C292F1C5CE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9153" y="4781550"/>
              <a:ext cx="5414407" cy="50292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7112C7F-1491-4B40-A2AC-D232EB69C8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6356" y="3670300"/>
              <a:ext cx="2646752" cy="11303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3C5C271-2DC7-5F47-BF4E-DA40A3BFE92A}"/>
                </a:ext>
              </a:extLst>
            </p:cNvPr>
            <p:cNvCxnSpPr>
              <a:cxnSpLocks/>
            </p:cNvCxnSpPr>
            <p:nvPr/>
          </p:nvCxnSpPr>
          <p:spPr>
            <a:xfrm>
              <a:off x="11597041" y="4819650"/>
              <a:ext cx="1139818" cy="239522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FC525D-9F4B-C549-A1AF-E45E54A28F3F}"/>
                </a:ext>
              </a:extLst>
            </p:cNvPr>
            <p:cNvCxnSpPr>
              <a:cxnSpLocks/>
            </p:cNvCxnSpPr>
            <p:nvPr/>
          </p:nvCxnSpPr>
          <p:spPr>
            <a:xfrm>
              <a:off x="6410614" y="9838691"/>
              <a:ext cx="2646752" cy="11303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D67F226-6A11-5A46-A819-7EED2EC157C5}"/>
                </a:ext>
              </a:extLst>
            </p:cNvPr>
            <p:cNvCxnSpPr>
              <a:cxnSpLocks/>
            </p:cNvCxnSpPr>
            <p:nvPr/>
          </p:nvCxnSpPr>
          <p:spPr>
            <a:xfrm>
              <a:off x="9054479" y="3644899"/>
              <a:ext cx="2770541" cy="61468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03E2D0F-4945-0446-8E85-3D0A566B40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6264" y="3651250"/>
              <a:ext cx="2646752" cy="11303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D695374-6473-1246-8C01-5B347A4F2C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0649" y="9842501"/>
              <a:ext cx="2646752" cy="11303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CABAF6B-CCAB-E142-8204-8F1C9BBAF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5815" y="3707128"/>
              <a:ext cx="2770541" cy="6146802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2320A68-E0B1-9B4C-91AD-65C59F6C71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9499" y="4853146"/>
              <a:ext cx="2577137" cy="613680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79C9FA-761C-1440-8626-792AFF43D9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4142" y="4776470"/>
              <a:ext cx="2657235" cy="6275705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E6EA0D-6537-874B-ACD1-F45B6324E1A1}"/>
                </a:ext>
              </a:extLst>
            </p:cNvPr>
            <p:cNvCxnSpPr>
              <a:cxnSpLocks/>
            </p:cNvCxnSpPr>
            <p:nvPr/>
          </p:nvCxnSpPr>
          <p:spPr>
            <a:xfrm>
              <a:off x="9063016" y="3651250"/>
              <a:ext cx="3661763" cy="36061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6379BDD-F7BB-384F-9D9D-B2567CB87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8859" y="3767136"/>
              <a:ext cx="3661763" cy="36061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3876967-BA6C-4F4A-B4AC-0E2C1E8DA9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8376" y="7309963"/>
              <a:ext cx="3661763" cy="36061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2D64F3-BC83-CD40-84F1-05363964EB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4219" y="7425849"/>
              <a:ext cx="3661763" cy="36061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CCDDE6-4FE2-9640-9B55-B842780749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28319" y="4800600"/>
              <a:ext cx="5218317" cy="7604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1608D47-81CB-CF43-80CC-2DD68027F9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02085" y="9811863"/>
              <a:ext cx="5218317" cy="76040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2C40079-C422-4A4C-9208-C95302A83050}"/>
                </a:ext>
              </a:extLst>
            </p:cNvPr>
            <p:cNvCxnSpPr>
              <a:cxnSpLocks/>
            </p:cNvCxnSpPr>
            <p:nvPr/>
          </p:nvCxnSpPr>
          <p:spPr>
            <a:xfrm>
              <a:off x="11691451" y="4765992"/>
              <a:ext cx="138415" cy="508389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DD7789C-22E2-A348-BCE0-8AE136AC6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5799" y="4750352"/>
              <a:ext cx="2354" cy="5099531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1589743-9F8F-E44B-BCA1-D11E3F13CD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9395" y="4858383"/>
              <a:ext cx="6225885" cy="2437768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6620AAB-7C60-1E4E-A644-8F5DD952CD4A}"/>
                </a:ext>
              </a:extLst>
            </p:cNvPr>
            <p:cNvCxnSpPr>
              <a:cxnSpLocks/>
            </p:cNvCxnSpPr>
            <p:nvPr/>
          </p:nvCxnSpPr>
          <p:spPr>
            <a:xfrm>
              <a:off x="6341048" y="4801075"/>
              <a:ext cx="6225885" cy="2437768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8AF6899-6002-2D40-8866-2882BB45A9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4470" y="7393461"/>
              <a:ext cx="6225885" cy="2437768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E31A3A6-3F84-9E48-A229-FA61516818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6123" y="7336153"/>
              <a:ext cx="6225885" cy="2437768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CAF4751-E399-BF45-861B-AAF5F6601A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96898" y="7333934"/>
              <a:ext cx="1016028" cy="24225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E17C12E-71CB-4B4C-87BA-60F326663A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3617" y="4819650"/>
              <a:ext cx="961763" cy="2511109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07886F-FAF5-A448-A4AF-AF22820949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5419" y="7333934"/>
              <a:ext cx="1016028" cy="2422567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4" name="Group 905">
              <a:extLst>
                <a:ext uri="{FF2B5EF4-FFF2-40B4-BE49-F238E27FC236}">
                  <a16:creationId xmlns:a16="http://schemas.microsoft.com/office/drawing/2014/main" id="{9B8A3FBE-CEEC-9C4C-B0BC-E9F3702567C0}"/>
                </a:ext>
              </a:extLst>
            </p:cNvPr>
            <p:cNvGrpSpPr/>
            <p:nvPr/>
          </p:nvGrpSpPr>
          <p:grpSpPr>
            <a:xfrm>
              <a:off x="8686800" y="3276600"/>
              <a:ext cx="711201" cy="711201"/>
              <a:chOff x="0" y="0"/>
              <a:chExt cx="711200" cy="711200"/>
            </a:xfrm>
          </p:grpSpPr>
          <p:sp>
            <p:nvSpPr>
              <p:cNvPr id="5" name="Shape 903">
                <a:extLst>
                  <a:ext uri="{FF2B5EF4-FFF2-40B4-BE49-F238E27FC236}">
                    <a16:creationId xmlns:a16="http://schemas.microsoft.com/office/drawing/2014/main" id="{27E8DD0D-C546-FF45-BF9E-9DD0F01CF27C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" name="Shape 904">
                <a:extLst>
                  <a:ext uri="{FF2B5EF4-FFF2-40B4-BE49-F238E27FC236}">
                    <a16:creationId xmlns:a16="http://schemas.microsoft.com/office/drawing/2014/main" id="{6C5021F7-3F43-3D4D-B335-BFD2D0BA6DAD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7" name="Group 908">
              <a:extLst>
                <a:ext uri="{FF2B5EF4-FFF2-40B4-BE49-F238E27FC236}">
                  <a16:creationId xmlns:a16="http://schemas.microsoft.com/office/drawing/2014/main" id="{721A1306-7EAF-A14E-87B7-1CEEE1AFEBFE}"/>
                </a:ext>
              </a:extLst>
            </p:cNvPr>
            <p:cNvGrpSpPr/>
            <p:nvPr/>
          </p:nvGrpSpPr>
          <p:grpSpPr>
            <a:xfrm>
              <a:off x="11277600" y="4438650"/>
              <a:ext cx="711201" cy="711201"/>
              <a:chOff x="0" y="0"/>
              <a:chExt cx="711200" cy="711200"/>
            </a:xfrm>
          </p:grpSpPr>
          <p:sp>
            <p:nvSpPr>
              <p:cNvPr id="8" name="Shape 906">
                <a:extLst>
                  <a:ext uri="{FF2B5EF4-FFF2-40B4-BE49-F238E27FC236}">
                    <a16:creationId xmlns:a16="http://schemas.microsoft.com/office/drawing/2014/main" id="{105BF681-E6CD-9648-8386-8CDAC54D4F56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" name="Shape 907">
                <a:extLst>
                  <a:ext uri="{FF2B5EF4-FFF2-40B4-BE49-F238E27FC236}">
                    <a16:creationId xmlns:a16="http://schemas.microsoft.com/office/drawing/2014/main" id="{6F1CD4E7-9082-A846-9FE0-D78700432384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10" name="Group 911">
              <a:extLst>
                <a:ext uri="{FF2B5EF4-FFF2-40B4-BE49-F238E27FC236}">
                  <a16:creationId xmlns:a16="http://schemas.microsoft.com/office/drawing/2014/main" id="{B3818023-2302-084F-AC2C-4D2AE0C612FA}"/>
                </a:ext>
              </a:extLst>
            </p:cNvPr>
            <p:cNvGrpSpPr/>
            <p:nvPr/>
          </p:nvGrpSpPr>
          <p:grpSpPr>
            <a:xfrm>
              <a:off x="12369179" y="6903721"/>
              <a:ext cx="711201" cy="711201"/>
              <a:chOff x="0" y="0"/>
              <a:chExt cx="711200" cy="711200"/>
            </a:xfrm>
          </p:grpSpPr>
          <p:sp>
            <p:nvSpPr>
              <p:cNvPr id="11" name="Shape 909">
                <a:extLst>
                  <a:ext uri="{FF2B5EF4-FFF2-40B4-BE49-F238E27FC236}">
                    <a16:creationId xmlns:a16="http://schemas.microsoft.com/office/drawing/2014/main" id="{2FED5AD7-33D3-124B-BF9D-9A7B86B786B1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" name="Shape 910">
                <a:extLst>
                  <a:ext uri="{FF2B5EF4-FFF2-40B4-BE49-F238E27FC236}">
                    <a16:creationId xmlns:a16="http://schemas.microsoft.com/office/drawing/2014/main" id="{40115FA2-685D-B64B-8F58-67CB97127651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rPr dirty="0"/>
                  <a:t>2</a:t>
                </a:r>
              </a:p>
            </p:txBody>
          </p:sp>
        </p:grpSp>
        <p:grpSp>
          <p:nvGrpSpPr>
            <p:cNvPr id="13" name="Group 914">
              <a:extLst>
                <a:ext uri="{FF2B5EF4-FFF2-40B4-BE49-F238E27FC236}">
                  <a16:creationId xmlns:a16="http://schemas.microsoft.com/office/drawing/2014/main" id="{F8227CAF-0693-DE4E-9228-8D06AF328A6D}"/>
                </a:ext>
              </a:extLst>
            </p:cNvPr>
            <p:cNvGrpSpPr/>
            <p:nvPr/>
          </p:nvGrpSpPr>
          <p:grpSpPr>
            <a:xfrm>
              <a:off x="11475354" y="9448800"/>
              <a:ext cx="711201" cy="711201"/>
              <a:chOff x="0" y="0"/>
              <a:chExt cx="711200" cy="711200"/>
            </a:xfrm>
          </p:grpSpPr>
          <p:sp>
            <p:nvSpPr>
              <p:cNvPr id="14" name="Shape 912">
                <a:extLst>
                  <a:ext uri="{FF2B5EF4-FFF2-40B4-BE49-F238E27FC236}">
                    <a16:creationId xmlns:a16="http://schemas.microsoft.com/office/drawing/2014/main" id="{85B22909-8D84-F943-9D88-388F42E58ADD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5" name="Shape 913">
                <a:extLst>
                  <a:ext uri="{FF2B5EF4-FFF2-40B4-BE49-F238E27FC236}">
                    <a16:creationId xmlns:a16="http://schemas.microsoft.com/office/drawing/2014/main" id="{06386828-8E6B-2C4A-A1E1-EFBA1E36291B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16" name="Group 917">
              <a:extLst>
                <a:ext uri="{FF2B5EF4-FFF2-40B4-BE49-F238E27FC236}">
                  <a16:creationId xmlns:a16="http://schemas.microsoft.com/office/drawing/2014/main" id="{7C49F363-E41D-564D-A76A-DC4B918F407A}"/>
                </a:ext>
              </a:extLst>
            </p:cNvPr>
            <p:cNvGrpSpPr/>
            <p:nvPr/>
          </p:nvGrpSpPr>
          <p:grpSpPr>
            <a:xfrm>
              <a:off x="8698879" y="10642600"/>
              <a:ext cx="711201" cy="711201"/>
              <a:chOff x="0" y="0"/>
              <a:chExt cx="711200" cy="711200"/>
            </a:xfrm>
          </p:grpSpPr>
          <p:sp>
            <p:nvSpPr>
              <p:cNvPr id="17" name="Shape 915">
                <a:extLst>
                  <a:ext uri="{FF2B5EF4-FFF2-40B4-BE49-F238E27FC236}">
                    <a16:creationId xmlns:a16="http://schemas.microsoft.com/office/drawing/2014/main" id="{441A84B4-9DFD-7B4C-8534-08C1EC1ABB91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Shape 916">
                <a:extLst>
                  <a:ext uri="{FF2B5EF4-FFF2-40B4-BE49-F238E27FC236}">
                    <a16:creationId xmlns:a16="http://schemas.microsoft.com/office/drawing/2014/main" id="{3121E1A7-EDB5-FB45-955C-621AA85BDC26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19" name="Group 920">
              <a:extLst>
                <a:ext uri="{FF2B5EF4-FFF2-40B4-BE49-F238E27FC236}">
                  <a16:creationId xmlns:a16="http://schemas.microsoft.com/office/drawing/2014/main" id="{1E097F6A-E99E-AC4E-87DF-35EE94DF5418}"/>
                </a:ext>
              </a:extLst>
            </p:cNvPr>
            <p:cNvGrpSpPr/>
            <p:nvPr/>
          </p:nvGrpSpPr>
          <p:grpSpPr>
            <a:xfrm>
              <a:off x="6002868" y="9448800"/>
              <a:ext cx="711201" cy="711201"/>
              <a:chOff x="0" y="0"/>
              <a:chExt cx="711200" cy="711200"/>
            </a:xfrm>
          </p:grpSpPr>
          <p:sp>
            <p:nvSpPr>
              <p:cNvPr id="20" name="Shape 918">
                <a:extLst>
                  <a:ext uri="{FF2B5EF4-FFF2-40B4-BE49-F238E27FC236}">
                    <a16:creationId xmlns:a16="http://schemas.microsoft.com/office/drawing/2014/main" id="{0BE26B39-521F-7B4C-9D6A-E53E4C41108C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1" name="Shape 919">
                <a:extLst>
                  <a:ext uri="{FF2B5EF4-FFF2-40B4-BE49-F238E27FC236}">
                    <a16:creationId xmlns:a16="http://schemas.microsoft.com/office/drawing/2014/main" id="{F4C8AE9D-1995-C846-A94D-D908C8283F86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5</a:t>
                </a:r>
              </a:p>
            </p:txBody>
          </p:sp>
        </p:grpSp>
        <p:grpSp>
          <p:nvGrpSpPr>
            <p:cNvPr id="22" name="Group 923">
              <a:extLst>
                <a:ext uri="{FF2B5EF4-FFF2-40B4-BE49-F238E27FC236}">
                  <a16:creationId xmlns:a16="http://schemas.microsoft.com/office/drawing/2014/main" id="{2BEE6D26-9507-5747-8AC9-E3135B994022}"/>
                </a:ext>
              </a:extLst>
            </p:cNvPr>
            <p:cNvGrpSpPr/>
            <p:nvPr/>
          </p:nvGrpSpPr>
          <p:grpSpPr>
            <a:xfrm>
              <a:off x="5053980" y="6903721"/>
              <a:ext cx="711201" cy="711201"/>
              <a:chOff x="0" y="0"/>
              <a:chExt cx="711200" cy="711200"/>
            </a:xfrm>
          </p:grpSpPr>
          <p:sp>
            <p:nvSpPr>
              <p:cNvPr id="23" name="Shape 921">
                <a:extLst>
                  <a:ext uri="{FF2B5EF4-FFF2-40B4-BE49-F238E27FC236}">
                    <a16:creationId xmlns:a16="http://schemas.microsoft.com/office/drawing/2014/main" id="{46273087-5864-D64D-83F8-751F2FC9D994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4" name="Shape 922">
                <a:extLst>
                  <a:ext uri="{FF2B5EF4-FFF2-40B4-BE49-F238E27FC236}">
                    <a16:creationId xmlns:a16="http://schemas.microsoft.com/office/drawing/2014/main" id="{56899515-3CC7-CD46-BDBE-091995F924F3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25" name="Group 926">
              <a:extLst>
                <a:ext uri="{FF2B5EF4-FFF2-40B4-BE49-F238E27FC236}">
                  <a16:creationId xmlns:a16="http://schemas.microsoft.com/office/drawing/2014/main" id="{1120C825-510D-E64C-B126-436920127BB3}"/>
                </a:ext>
              </a:extLst>
            </p:cNvPr>
            <p:cNvGrpSpPr/>
            <p:nvPr/>
          </p:nvGrpSpPr>
          <p:grpSpPr>
            <a:xfrm>
              <a:off x="6014947" y="4372610"/>
              <a:ext cx="711201" cy="711201"/>
              <a:chOff x="0" y="0"/>
              <a:chExt cx="711200" cy="711200"/>
            </a:xfrm>
          </p:grpSpPr>
          <p:sp>
            <p:nvSpPr>
              <p:cNvPr id="26" name="Shape 924">
                <a:extLst>
                  <a:ext uri="{FF2B5EF4-FFF2-40B4-BE49-F238E27FC236}">
                    <a16:creationId xmlns:a16="http://schemas.microsoft.com/office/drawing/2014/main" id="{5914B978-4B85-1D42-A4C3-B389E7F0F7B9}"/>
                  </a:ext>
                </a:extLst>
              </p:cNvPr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" name="Shape 925">
                <a:extLst>
                  <a:ext uri="{FF2B5EF4-FFF2-40B4-BE49-F238E27FC236}">
                    <a16:creationId xmlns:a16="http://schemas.microsoft.com/office/drawing/2014/main" id="{ABF087A4-EE83-9F40-A339-BB4EF93C21E0}"/>
                  </a:ext>
                </a:extLst>
              </p:cNvPr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43691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874195" cy="221488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t>Crossbars were used in recent multi-core processing from Oracle (previously Sun)</a:t>
            </a:r>
          </a:p>
        </p:txBody>
      </p:sp>
      <p:pic>
        <p:nvPicPr>
          <p:cNvPr id="1010" name="url?sa=i&amp;rct=j&amp;q=Sun+UltraSparc+T2&amp;source=images&amp;cd=&amp;cad=rja&amp;docid=lFXllPM6LlytpM&amp;tbnid=81H3gSflS9Np5M-&amp;ved=0CAUQjRw&amp;url=http%3A%2F%2Fwww.rz.rwth-aachen.de%2Fli%2Fc%2Frba%2F&amp;ei=yW9QUau5ELDE0AHo9oHoCA&amp;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64" y="2738195"/>
            <a:ext cx="7341522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Shape 1011"/>
          <p:cNvSpPr/>
          <p:nvPr/>
        </p:nvSpPr>
        <p:spPr>
          <a:xfrm>
            <a:off x="2216946" y="11531657"/>
            <a:ext cx="12882124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that crossbar (CCX) occupies about the same chip area as a core</a:t>
            </a:r>
          </a:p>
        </p:txBody>
      </p:sp>
      <p:sp>
        <p:nvSpPr>
          <p:cNvPr id="1012" name="Shape 1012"/>
          <p:cNvSpPr/>
          <p:nvPr/>
        </p:nvSpPr>
        <p:spPr>
          <a:xfrm flipH="1" flipV="1">
            <a:off x="4790652" y="5794177"/>
            <a:ext cx="4086237" cy="3996595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4353" y="2738195"/>
            <a:ext cx="7502544" cy="6177067"/>
          </a:xfrm>
          <a:prstGeom prst="rect">
            <a:avLst/>
          </a:prstGeom>
          <a:ln w="12700">
            <a:miter lim="400000"/>
          </a:ln>
        </p:spPr>
      </p:pic>
      <p:sp>
        <p:nvSpPr>
          <p:cNvPr id="1014" name="Shape 1014"/>
          <p:cNvSpPr/>
          <p:nvPr/>
        </p:nvSpPr>
        <p:spPr>
          <a:xfrm>
            <a:off x="1712426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Sun SPARC T2 (8 cores, 8 L2 cache banks)</a:t>
            </a:r>
          </a:p>
        </p:txBody>
      </p:sp>
      <p:sp>
        <p:nvSpPr>
          <p:cNvPr id="1015" name="Shape 1015"/>
          <p:cNvSpPr/>
          <p:nvPr/>
        </p:nvSpPr>
        <p:spPr>
          <a:xfrm>
            <a:off x="9994928" y="9044876"/>
            <a:ext cx="6321796" cy="72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Oracle SPARC T5 (16 cores, 8 L3 cache banks)</a:t>
            </a:r>
          </a:p>
        </p:txBody>
      </p:sp>
      <p:sp>
        <p:nvSpPr>
          <p:cNvPr id="1016" name="Shape 1016"/>
          <p:cNvSpPr/>
          <p:nvPr/>
        </p:nvSpPr>
        <p:spPr>
          <a:xfrm flipV="1">
            <a:off x="8882173" y="5928568"/>
            <a:ext cx="4160584" cy="3842142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17" name="Shape 1017"/>
          <p:cNvSpPr/>
          <p:nvPr/>
        </p:nvSpPr>
        <p:spPr>
          <a:xfrm flipV="1">
            <a:off x="8871431" y="9786182"/>
            <a:ext cx="1" cy="1569199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/>
        </p:nvSpPr>
        <p:spPr>
          <a:xfrm flipV="1">
            <a:off x="12992100" y="4190990"/>
            <a:ext cx="841034" cy="1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2" name="Shape 1022"/>
          <p:cNvSpPr/>
          <p:nvPr/>
        </p:nvSpPr>
        <p:spPr>
          <a:xfrm flipV="1">
            <a:off x="12992100" y="5803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3" name="Shape 1023"/>
          <p:cNvSpPr/>
          <p:nvPr/>
        </p:nvSpPr>
        <p:spPr>
          <a:xfrm flipV="1">
            <a:off x="12992100" y="73914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4" name="Shape 1024"/>
          <p:cNvSpPr/>
          <p:nvPr/>
        </p:nvSpPr>
        <p:spPr>
          <a:xfrm flipV="1">
            <a:off x="12992100" y="8978900"/>
            <a:ext cx="841034" cy="1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11870765" y="3282135"/>
            <a:ext cx="1066801" cy="6489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31"/>
                </a:lnTo>
                <a:lnTo>
                  <a:pt x="21600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26" name="Shape 10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Ring</a:t>
            </a:r>
          </a:p>
        </p:txBody>
      </p:sp>
      <p:sp>
        <p:nvSpPr>
          <p:cNvPr id="1027" name="Shape 1027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0159852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Good: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Simple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Cheap: O(N) cost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Bad: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High latency: O(N)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Bisection bandwidth remains constant as nodes are added (scalability issue)</a:t>
            </a:r>
          </a:p>
          <a:p>
            <a:pPr marL="600075" indent="-600075">
              <a:spcBef>
                <a:spcPts val="600"/>
              </a:spcBef>
              <a:defRPr sz="4200"/>
            </a:pPr>
            <a:endParaRPr lang="en-US"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Used in recent Intel architectures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Core i7</a:t>
            </a:r>
          </a:p>
          <a:p>
            <a:pPr marL="600075" indent="-600075">
              <a:spcBef>
                <a:spcPts val="3900"/>
              </a:spcBef>
              <a:defRPr sz="4200"/>
            </a:pPr>
            <a:r>
              <a:rPr dirty="0"/>
              <a:t>Also used in IBM CELL Broadband Engine (9 cores)</a:t>
            </a:r>
          </a:p>
        </p:txBody>
      </p:sp>
      <p:grpSp>
        <p:nvGrpSpPr>
          <p:cNvPr id="1030" name="Group 1030"/>
          <p:cNvGrpSpPr/>
          <p:nvPr/>
        </p:nvGrpSpPr>
        <p:grpSpPr>
          <a:xfrm>
            <a:off x="13677900" y="3848100"/>
            <a:ext cx="711200" cy="711200"/>
            <a:chOff x="0" y="0"/>
            <a:chExt cx="711200" cy="711200"/>
          </a:xfrm>
        </p:grpSpPr>
        <p:sp>
          <p:nvSpPr>
            <p:cNvPr id="1028" name="Shape 102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033" name="Group 1033"/>
          <p:cNvGrpSpPr/>
          <p:nvPr/>
        </p:nvGrpSpPr>
        <p:grpSpPr>
          <a:xfrm>
            <a:off x="13677900" y="5435600"/>
            <a:ext cx="711200" cy="711200"/>
            <a:chOff x="0" y="0"/>
            <a:chExt cx="711200" cy="711200"/>
          </a:xfrm>
        </p:grpSpPr>
        <p:sp>
          <p:nvSpPr>
            <p:cNvPr id="1031" name="Shape 103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036" name="Group 1036"/>
          <p:cNvGrpSpPr/>
          <p:nvPr/>
        </p:nvGrpSpPr>
        <p:grpSpPr>
          <a:xfrm>
            <a:off x="13677900" y="7023100"/>
            <a:ext cx="711200" cy="711200"/>
            <a:chOff x="0" y="0"/>
            <a:chExt cx="711200" cy="711200"/>
          </a:xfrm>
        </p:grpSpPr>
        <p:sp>
          <p:nvSpPr>
            <p:cNvPr id="1034" name="Shape 103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039" name="Group 1039"/>
          <p:cNvGrpSpPr/>
          <p:nvPr/>
        </p:nvGrpSpPr>
        <p:grpSpPr>
          <a:xfrm>
            <a:off x="13677900" y="8610600"/>
            <a:ext cx="711200" cy="711200"/>
            <a:chOff x="0" y="0"/>
            <a:chExt cx="711200" cy="711200"/>
          </a:xfrm>
        </p:grpSpPr>
        <p:sp>
          <p:nvSpPr>
            <p:cNvPr id="1037" name="Shape 103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040" name="Shape 1040"/>
          <p:cNvSpPr/>
          <p:nvPr/>
        </p:nvSpPr>
        <p:spPr>
          <a:xfrm>
            <a:off x="12700000" y="3987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12700000" y="8750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2" name="Shape 1042"/>
          <p:cNvSpPr/>
          <p:nvPr/>
        </p:nvSpPr>
        <p:spPr>
          <a:xfrm>
            <a:off x="12700000" y="71628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3" name="Shape 1043"/>
          <p:cNvSpPr/>
          <p:nvPr/>
        </p:nvSpPr>
        <p:spPr>
          <a:xfrm>
            <a:off x="12700000" y="5575300"/>
            <a:ext cx="419100" cy="4191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/>
          <p:nvPr/>
        </p:nvSpPr>
        <p:spPr>
          <a:xfrm>
            <a:off x="1435100" y="117729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6" name="Shape 1046"/>
          <p:cNvSpPr/>
          <p:nvPr/>
        </p:nvSpPr>
        <p:spPr>
          <a:xfrm>
            <a:off x="1435100" y="2616200"/>
            <a:ext cx="9563100" cy="1473200"/>
          </a:xfrm>
          <a:prstGeom prst="rect">
            <a:avLst/>
          </a:prstGeom>
          <a:solidFill>
            <a:srgbClr val="EBEBEB"/>
          </a:solidFill>
          <a:ln w="254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051" name="Group 1051"/>
          <p:cNvGrpSpPr/>
          <p:nvPr/>
        </p:nvGrpSpPr>
        <p:grpSpPr>
          <a:xfrm>
            <a:off x="1435100" y="4229100"/>
            <a:ext cx="5918199" cy="7340600"/>
            <a:chOff x="0" y="0"/>
            <a:chExt cx="5918198" cy="7340600"/>
          </a:xfrm>
        </p:grpSpPr>
        <p:sp>
          <p:nvSpPr>
            <p:cNvPr id="1047" name="Shape 1047"/>
            <p:cNvSpPr/>
            <p:nvPr/>
          </p:nvSpPr>
          <p:spPr>
            <a:xfrm>
              <a:off x="0" y="18796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0" y="37592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0" y="563880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0" y="0"/>
              <a:ext cx="5918199" cy="1701800"/>
            </a:xfrm>
            <a:prstGeom prst="rect">
              <a:avLst/>
            </a:prstGeom>
            <a:solidFill>
              <a:srgbClr val="D6D6D6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52" name="Shape 1052"/>
          <p:cNvSpPr/>
          <p:nvPr/>
        </p:nvSpPr>
        <p:spPr>
          <a:xfrm>
            <a:off x="4406900" y="66802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3" name="Shape 1053"/>
          <p:cNvSpPr/>
          <p:nvPr/>
        </p:nvSpPr>
        <p:spPr>
          <a:xfrm>
            <a:off x="4305300" y="86487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4" name="Shape 1054"/>
          <p:cNvSpPr/>
          <p:nvPr/>
        </p:nvSpPr>
        <p:spPr>
          <a:xfrm>
            <a:off x="4343400" y="104648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>
            <a:off x="4419600" y="4864100"/>
            <a:ext cx="2794000" cy="4699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6" name="Shape 10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Intel’s ring interconnect</a:t>
            </a:r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xfrm>
            <a:off x="838200" y="1587500"/>
            <a:ext cx="16154400" cy="889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200"/>
            </a:lvl1pPr>
          </a:lstStyle>
          <a:p>
            <a:r>
              <a:t>Introduced in Sandy Bridge microarchitecture</a:t>
            </a:r>
          </a:p>
        </p:txBody>
      </p:sp>
      <p:sp>
        <p:nvSpPr>
          <p:cNvPr id="1058" name="Shape 1058"/>
          <p:cNvSpPr/>
          <p:nvPr/>
        </p:nvSpPr>
        <p:spPr>
          <a:xfrm>
            <a:off x="5143500" y="3581400"/>
            <a:ext cx="1320800" cy="8902700"/>
          </a:xfrm>
          <a:prstGeom prst="roundRect">
            <a:avLst>
              <a:gd name="adj" fmla="val 18686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9" name="Shape 1059"/>
          <p:cNvSpPr/>
          <p:nvPr/>
        </p:nvSpPr>
        <p:spPr>
          <a:xfrm>
            <a:off x="4965700" y="3378200"/>
            <a:ext cx="1676400" cy="9296400"/>
          </a:xfrm>
          <a:prstGeom prst="roundRect">
            <a:avLst>
              <a:gd name="adj" fmla="val 16237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0" name="Shape 1060"/>
          <p:cNvSpPr/>
          <p:nvPr/>
        </p:nvSpPr>
        <p:spPr>
          <a:xfrm>
            <a:off x="4724400" y="3136900"/>
            <a:ext cx="2146300" cy="9804400"/>
          </a:xfrm>
          <a:prstGeom prst="roundRect">
            <a:avLst>
              <a:gd name="adj" fmla="val 19212"/>
            </a:avLst>
          </a:prstGeom>
          <a:ln w="1524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1" name="Shape 1061"/>
          <p:cNvSpPr/>
          <p:nvPr/>
        </p:nvSpPr>
        <p:spPr>
          <a:xfrm>
            <a:off x="5334000" y="3771900"/>
            <a:ext cx="939800" cy="8470900"/>
          </a:xfrm>
          <a:prstGeom prst="roundRect">
            <a:avLst>
              <a:gd name="adj" fmla="val 15262"/>
            </a:avLst>
          </a:prstGeom>
          <a:ln w="76200">
            <a:solidFill>
              <a:srgbClr val="60606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2" name="Shape 1062"/>
          <p:cNvSpPr/>
          <p:nvPr/>
        </p:nvSpPr>
        <p:spPr>
          <a:xfrm>
            <a:off x="5549900" y="28448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3" name="Shape 1063"/>
          <p:cNvSpPr/>
          <p:nvPr/>
        </p:nvSpPr>
        <p:spPr>
          <a:xfrm>
            <a:off x="5549900" y="11938000"/>
            <a:ext cx="495300" cy="1244600"/>
          </a:xfrm>
          <a:prstGeom prst="rect">
            <a:avLst/>
          </a:prstGeom>
          <a:solidFill>
            <a:srgbClr val="FFAA00"/>
          </a:solidFill>
          <a:ln w="25400">
            <a:solidFill>
              <a:srgbClr val="A968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4" name="Shape 1064"/>
          <p:cNvSpPr/>
          <p:nvPr/>
        </p:nvSpPr>
        <p:spPr>
          <a:xfrm>
            <a:off x="1409700" y="46355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5" name="Shape 1065"/>
          <p:cNvSpPr/>
          <p:nvPr/>
        </p:nvSpPr>
        <p:spPr>
          <a:xfrm>
            <a:off x="1409700" y="65786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6" name="Shape 1066"/>
          <p:cNvSpPr/>
          <p:nvPr/>
        </p:nvSpPr>
        <p:spPr>
          <a:xfrm>
            <a:off x="1409700" y="83820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7" name="Shape 1067"/>
          <p:cNvSpPr/>
          <p:nvPr/>
        </p:nvSpPr>
        <p:spPr>
          <a:xfrm>
            <a:off x="1409700" y="10198100"/>
            <a:ext cx="25019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L3 cache slice</a:t>
            </a:r>
          </a:p>
          <a:p>
            <a: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(2 MB)</a:t>
            </a:r>
          </a:p>
        </p:txBody>
      </p:sp>
      <p:sp>
        <p:nvSpPr>
          <p:cNvPr id="1068" name="Shape 1068"/>
          <p:cNvSpPr/>
          <p:nvPr/>
        </p:nvSpPr>
        <p:spPr>
          <a:xfrm>
            <a:off x="6934200" y="27051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System Agent</a:t>
            </a:r>
          </a:p>
        </p:txBody>
      </p:sp>
      <p:sp>
        <p:nvSpPr>
          <p:cNvPr id="1069" name="Shape 1069"/>
          <p:cNvSpPr/>
          <p:nvPr/>
        </p:nvSpPr>
        <p:spPr>
          <a:xfrm>
            <a:off x="7035800" y="12674600"/>
            <a:ext cx="22733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</a:t>
            </a:r>
          </a:p>
        </p:txBody>
      </p:sp>
      <p:sp>
        <p:nvSpPr>
          <p:cNvPr id="1070" name="Shape 1070"/>
          <p:cNvSpPr/>
          <p:nvPr/>
        </p:nvSpPr>
        <p:spPr>
          <a:xfrm>
            <a:off x="11391900" y="2603500"/>
            <a:ext cx="6345944" cy="1059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Four rings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request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snoop</a:t>
            </a:r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 err="1"/>
              <a:t>A</a:t>
            </a:r>
            <a:r>
              <a:rPr dirty="0" err="1"/>
              <a:t>ck</a:t>
            </a:r>
            <a:endParaRPr lang="en-US" dirty="0"/>
          </a:p>
          <a:p>
            <a:pPr marL="1435100" lvl="1" indent="-6350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data (32 bytes)</a:t>
            </a:r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Six interconnect nodes: four “slices” of L3 cache + system agent + graphics</a:t>
            </a:r>
            <a:endParaRPr lang="en-US" dirty="0"/>
          </a:p>
          <a:p>
            <a:pPr marL="800100" indent="-800100" algn="l">
              <a:spcBef>
                <a:spcPts val="4000"/>
              </a:spcBef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bank of L3 connected to ring bus twice</a:t>
            </a:r>
          </a:p>
          <a:p>
            <a:pPr marL="800100" indent="-800100" algn="l">
              <a:buSzPct val="120000"/>
              <a:buFont typeface="Lucida Grande"/>
              <a:buChar char="▪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Theoretical peak BW from cores to L3 at 3.4 GHz is approx. 435 GB/sec</a:t>
            </a:r>
          </a:p>
          <a:p>
            <a:pPr marL="1295400" lvl="1" indent="-495300" algn="l">
              <a:buSzPct val="120000"/>
              <a:buFont typeface="Lucida Grande"/>
              <a:buChar char="-"/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When each core is accessing its local slice</a:t>
            </a:r>
          </a:p>
        </p:txBody>
      </p:sp>
      <p:sp>
        <p:nvSpPr>
          <p:cNvPr id="1071" name="Shape 1071"/>
          <p:cNvSpPr/>
          <p:nvPr/>
        </p:nvSpPr>
        <p:spPr>
          <a:xfrm>
            <a:off x="7518400" y="42545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2" name="Shape 1072"/>
          <p:cNvSpPr/>
          <p:nvPr/>
        </p:nvSpPr>
        <p:spPr>
          <a:xfrm>
            <a:off x="7518400" y="61214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3" name="Shape 1073"/>
          <p:cNvSpPr/>
          <p:nvPr/>
        </p:nvSpPr>
        <p:spPr>
          <a:xfrm>
            <a:off x="7505700" y="79883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4" name="Shape 1074"/>
          <p:cNvSpPr/>
          <p:nvPr/>
        </p:nvSpPr>
        <p:spPr>
          <a:xfrm>
            <a:off x="7505700" y="9867900"/>
            <a:ext cx="3467100" cy="1701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5" name="Shape 1075"/>
          <p:cNvSpPr/>
          <p:nvPr/>
        </p:nvSpPr>
        <p:spPr>
          <a:xfrm>
            <a:off x="8597900" y="48514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6" name="Shape 1076"/>
          <p:cNvSpPr/>
          <p:nvPr/>
        </p:nvSpPr>
        <p:spPr>
          <a:xfrm>
            <a:off x="8597900" y="67056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7" name="Shape 1077"/>
          <p:cNvSpPr/>
          <p:nvPr/>
        </p:nvSpPr>
        <p:spPr>
          <a:xfrm>
            <a:off x="8597900" y="85598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597900" y="10452100"/>
            <a:ext cx="1143000" cy="49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0" name="Group 1090"/>
          <p:cNvGrpSpPr/>
          <p:nvPr/>
        </p:nvGrpSpPr>
        <p:grpSpPr>
          <a:xfrm>
            <a:off x="9740900" y="8077200"/>
            <a:ext cx="7924306" cy="362156"/>
            <a:chOff x="0" y="0"/>
            <a:chExt cx="7924305" cy="362155"/>
          </a:xfrm>
        </p:grpSpPr>
        <p:sp>
          <p:nvSpPr>
            <p:cNvPr id="1082" name="Shape 108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99" name="Group 1099"/>
          <p:cNvGrpSpPr/>
          <p:nvPr/>
        </p:nvGrpSpPr>
        <p:grpSpPr>
          <a:xfrm>
            <a:off x="9613900" y="4902200"/>
            <a:ext cx="7924306" cy="362156"/>
            <a:chOff x="0" y="0"/>
            <a:chExt cx="7924305" cy="362155"/>
          </a:xfrm>
        </p:grpSpPr>
        <p:sp>
          <p:nvSpPr>
            <p:cNvPr id="1091" name="Shape 1091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08" name="Group 1108"/>
          <p:cNvGrpSpPr/>
          <p:nvPr/>
        </p:nvGrpSpPr>
        <p:grpSpPr>
          <a:xfrm>
            <a:off x="9613900" y="5918200"/>
            <a:ext cx="7924306" cy="362156"/>
            <a:chOff x="0" y="0"/>
            <a:chExt cx="7924305" cy="362155"/>
          </a:xfrm>
        </p:grpSpPr>
        <p:sp>
          <p:nvSpPr>
            <p:cNvPr id="1100" name="Shape 1100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17" name="Group 1117"/>
          <p:cNvGrpSpPr/>
          <p:nvPr/>
        </p:nvGrpSpPr>
        <p:grpSpPr>
          <a:xfrm>
            <a:off x="9613900" y="6934200"/>
            <a:ext cx="7924306" cy="362156"/>
            <a:chOff x="0" y="0"/>
            <a:chExt cx="7924305" cy="362155"/>
          </a:xfrm>
        </p:grpSpPr>
        <p:sp>
          <p:nvSpPr>
            <p:cNvPr id="1109" name="Shape 1109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26" name="Group 1126"/>
          <p:cNvGrpSpPr/>
          <p:nvPr/>
        </p:nvGrpSpPr>
        <p:grpSpPr>
          <a:xfrm>
            <a:off x="9613900" y="7950200"/>
            <a:ext cx="7924306" cy="362156"/>
            <a:chOff x="0" y="0"/>
            <a:chExt cx="7924305" cy="362155"/>
          </a:xfrm>
        </p:grpSpPr>
        <p:sp>
          <p:nvSpPr>
            <p:cNvPr id="1118" name="Shape 1118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35" name="Group 1135"/>
          <p:cNvGrpSpPr/>
          <p:nvPr/>
        </p:nvGrpSpPr>
        <p:grpSpPr>
          <a:xfrm>
            <a:off x="9664700" y="10998200"/>
            <a:ext cx="7924306" cy="362156"/>
            <a:chOff x="0" y="0"/>
            <a:chExt cx="7924305" cy="362155"/>
          </a:xfrm>
        </p:grpSpPr>
        <p:sp>
          <p:nvSpPr>
            <p:cNvPr id="1127" name="Shape 112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44" name="Group 1144"/>
          <p:cNvGrpSpPr/>
          <p:nvPr/>
        </p:nvGrpSpPr>
        <p:grpSpPr>
          <a:xfrm>
            <a:off x="9740900" y="9093200"/>
            <a:ext cx="7924306" cy="362156"/>
            <a:chOff x="0" y="0"/>
            <a:chExt cx="7924305" cy="362155"/>
          </a:xfrm>
        </p:grpSpPr>
        <p:sp>
          <p:nvSpPr>
            <p:cNvPr id="1136" name="Shape 1136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53" name="Group 1153"/>
          <p:cNvGrpSpPr/>
          <p:nvPr/>
        </p:nvGrpSpPr>
        <p:grpSpPr>
          <a:xfrm>
            <a:off x="9677400" y="10033000"/>
            <a:ext cx="7924306" cy="362156"/>
            <a:chOff x="0" y="0"/>
            <a:chExt cx="7924305" cy="362155"/>
          </a:xfrm>
        </p:grpSpPr>
        <p:sp>
          <p:nvSpPr>
            <p:cNvPr id="1145" name="Shape 11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9613900" y="3886200"/>
            <a:ext cx="7924306" cy="362156"/>
            <a:chOff x="0" y="0"/>
            <a:chExt cx="7924305" cy="362155"/>
          </a:xfrm>
        </p:grpSpPr>
        <p:sp>
          <p:nvSpPr>
            <p:cNvPr id="1154" name="Shape 1154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0795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159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3251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330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54102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64897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75819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163" name="Shape 1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Mesh</a:t>
            </a:r>
          </a:p>
        </p:txBody>
      </p:sp>
      <p:sp>
        <p:nvSpPr>
          <p:cNvPr id="1164" name="Shape 1164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8388739" cy="8007556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Direct network</a:t>
            </a:r>
          </a:p>
          <a:p>
            <a:pPr marL="600075" indent="-600075">
              <a:defRPr sz="4200"/>
            </a:pPr>
            <a:r>
              <a:t>Echoes locality in grid-based applications </a:t>
            </a:r>
          </a:p>
          <a:p>
            <a:pPr marL="600075" indent="-600075">
              <a:defRPr sz="4200"/>
            </a:pPr>
            <a:r>
              <a:t>O(N) cost</a:t>
            </a:r>
          </a:p>
          <a:p>
            <a:pPr marL="600075" indent="-600075">
              <a:defRPr sz="4200"/>
            </a:pPr>
            <a:r>
              <a:t>Average latency: O(sqrt(N))</a:t>
            </a:r>
          </a:p>
          <a:p>
            <a:pPr marL="600075" indent="-600075">
              <a:defRPr sz="4200"/>
            </a:pPr>
            <a:r>
              <a:t>Easy to lay out on chip: fixed-length links</a:t>
            </a:r>
          </a:p>
          <a:p>
            <a:pPr marL="600075" indent="-600075">
              <a:defRPr sz="4200"/>
            </a:pPr>
            <a:r>
              <a:t>Path diversity: many ways for message to travel from one node to another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Used by: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Tilera processors</a:t>
            </a:r>
          </a:p>
          <a:p>
            <a:pPr marL="1276350" lvl="1" indent="-476250">
              <a:defRPr sz="4200"/>
            </a:pPr>
            <a:r>
              <a:t>Prototype Intel chips</a:t>
            </a:r>
          </a:p>
        </p:txBody>
      </p:sp>
      <p:grpSp>
        <p:nvGrpSpPr>
          <p:cNvPr id="1173" name="Group 1173"/>
          <p:cNvGrpSpPr/>
          <p:nvPr/>
        </p:nvGrpSpPr>
        <p:grpSpPr>
          <a:xfrm rot="16200000">
            <a:off x="10043443" y="4087289"/>
            <a:ext cx="7518402" cy="7543800"/>
            <a:chOff x="0" y="0"/>
            <a:chExt cx="7518400" cy="7543799"/>
          </a:xfrm>
        </p:grpSpPr>
        <p:sp>
          <p:nvSpPr>
            <p:cNvPr id="1165" name="Shape 1165"/>
            <p:cNvSpPr/>
            <p:nvPr/>
          </p:nvSpPr>
          <p:spPr>
            <a:xfrm flipV="1">
              <a:off x="0" y="0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6" name="Shape 1166"/>
            <p:cNvSpPr/>
            <p:nvPr/>
          </p:nvSpPr>
          <p:spPr>
            <a:xfrm flipV="1">
              <a:off x="12601" y="1077792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 flipV="1">
              <a:off x="12601" y="2155437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 flipV="1">
              <a:off x="12601" y="3233082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 flipV="1">
              <a:off x="25202" y="4310724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0" name="Shape 1170"/>
            <p:cNvSpPr/>
            <p:nvPr/>
          </p:nvSpPr>
          <p:spPr>
            <a:xfrm flipV="1">
              <a:off x="25202" y="5388369"/>
              <a:ext cx="7493199" cy="1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1" name="Shape 1171"/>
            <p:cNvSpPr/>
            <p:nvPr/>
          </p:nvSpPr>
          <p:spPr>
            <a:xfrm flipV="1">
              <a:off x="25202" y="6466014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flipV="1">
              <a:off x="25202" y="7543651"/>
              <a:ext cx="7493199" cy="1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10015797" y="4254498"/>
            <a:ext cx="7607306" cy="7200901"/>
            <a:chOff x="0" y="0"/>
            <a:chExt cx="7607304" cy="7200899"/>
          </a:xfrm>
        </p:grpSpPr>
        <p:sp>
          <p:nvSpPr>
            <p:cNvPr id="1174" name="Shape 1174"/>
            <p:cNvSpPr/>
            <p:nvPr/>
          </p:nvSpPr>
          <p:spPr>
            <a:xfrm flipV="1">
              <a:off x="0" y="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flipV="1">
              <a:off x="12750" y="1028801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flipV="1">
              <a:off x="12750" y="2057460"/>
              <a:ext cx="7581804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flipV="1">
              <a:off x="12750" y="3086120"/>
              <a:ext cx="7581804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flipV="1">
              <a:off x="25500" y="411477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flipV="1">
              <a:off x="25500" y="5143439"/>
              <a:ext cx="7581805" cy="1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flipV="1">
              <a:off x="25500" y="6172099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flipV="1">
              <a:off x="25500" y="7200758"/>
              <a:ext cx="7581805" cy="1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191" name="Group 1191"/>
          <p:cNvGrpSpPr/>
          <p:nvPr/>
        </p:nvGrpSpPr>
        <p:grpSpPr>
          <a:xfrm>
            <a:off x="9829800" y="4076700"/>
            <a:ext cx="7975600" cy="419100"/>
            <a:chOff x="0" y="0"/>
            <a:chExt cx="7975600" cy="419100"/>
          </a:xfrm>
        </p:grpSpPr>
        <p:sp>
          <p:nvSpPr>
            <p:cNvPr id="1183" name="Shape 1183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0" name="Group 1200"/>
          <p:cNvGrpSpPr/>
          <p:nvPr/>
        </p:nvGrpSpPr>
        <p:grpSpPr>
          <a:xfrm>
            <a:off x="9829800" y="5092700"/>
            <a:ext cx="7975600" cy="419100"/>
            <a:chOff x="0" y="0"/>
            <a:chExt cx="7975600" cy="419100"/>
          </a:xfrm>
        </p:grpSpPr>
        <p:sp>
          <p:nvSpPr>
            <p:cNvPr id="1192" name="Shape 11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8" name="Shape 1198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9" name="Shape 1199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09" name="Group 1209"/>
          <p:cNvGrpSpPr/>
          <p:nvPr/>
        </p:nvGrpSpPr>
        <p:grpSpPr>
          <a:xfrm>
            <a:off x="9829800" y="6108700"/>
            <a:ext cx="7975600" cy="419100"/>
            <a:chOff x="0" y="0"/>
            <a:chExt cx="7975600" cy="419100"/>
          </a:xfrm>
        </p:grpSpPr>
        <p:sp>
          <p:nvSpPr>
            <p:cNvPr id="1201" name="Shape 1201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3" name="Shape 1203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4" name="Shape 1204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9829800" y="7124700"/>
            <a:ext cx="7975600" cy="419100"/>
            <a:chOff x="0" y="0"/>
            <a:chExt cx="7975600" cy="419100"/>
          </a:xfrm>
        </p:grpSpPr>
        <p:sp>
          <p:nvSpPr>
            <p:cNvPr id="1210" name="Shape 1210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27" name="Group 1227"/>
          <p:cNvGrpSpPr/>
          <p:nvPr/>
        </p:nvGrpSpPr>
        <p:grpSpPr>
          <a:xfrm>
            <a:off x="9829800" y="8140700"/>
            <a:ext cx="7975600" cy="419100"/>
            <a:chOff x="0" y="0"/>
            <a:chExt cx="7975600" cy="419100"/>
          </a:xfrm>
        </p:grpSpPr>
        <p:sp>
          <p:nvSpPr>
            <p:cNvPr id="1219" name="Shape 1219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36" name="Group 1236"/>
          <p:cNvGrpSpPr/>
          <p:nvPr/>
        </p:nvGrpSpPr>
        <p:grpSpPr>
          <a:xfrm>
            <a:off x="9829800" y="9156700"/>
            <a:ext cx="7975600" cy="419100"/>
            <a:chOff x="0" y="0"/>
            <a:chExt cx="7975600" cy="419100"/>
          </a:xfrm>
        </p:grpSpPr>
        <p:sp>
          <p:nvSpPr>
            <p:cNvPr id="1228" name="Shape 1228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5" name="Group 1245"/>
          <p:cNvGrpSpPr/>
          <p:nvPr/>
        </p:nvGrpSpPr>
        <p:grpSpPr>
          <a:xfrm>
            <a:off x="9829800" y="10172700"/>
            <a:ext cx="7975600" cy="419100"/>
            <a:chOff x="0" y="0"/>
            <a:chExt cx="7975600" cy="419100"/>
          </a:xfrm>
        </p:grpSpPr>
        <p:sp>
          <p:nvSpPr>
            <p:cNvPr id="1237" name="Shape 123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54" name="Group 1254"/>
          <p:cNvGrpSpPr/>
          <p:nvPr/>
        </p:nvGrpSpPr>
        <p:grpSpPr>
          <a:xfrm>
            <a:off x="9829800" y="11188700"/>
            <a:ext cx="7975600" cy="419100"/>
            <a:chOff x="0" y="0"/>
            <a:chExt cx="7975600" cy="419100"/>
          </a:xfrm>
        </p:grpSpPr>
        <p:sp>
          <p:nvSpPr>
            <p:cNvPr id="1246" name="Shape 1246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079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2159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3238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318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5397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4770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75565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63" name="Group 1263"/>
          <p:cNvGrpSpPr/>
          <p:nvPr/>
        </p:nvGrpSpPr>
        <p:grpSpPr>
          <a:xfrm>
            <a:off x="9423400" y="3670300"/>
            <a:ext cx="7924800" cy="368300"/>
            <a:chOff x="0" y="0"/>
            <a:chExt cx="7924800" cy="368300"/>
          </a:xfrm>
        </p:grpSpPr>
        <p:sp>
          <p:nvSpPr>
            <p:cNvPr id="1255" name="Shape 1255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72" name="Group 1272"/>
          <p:cNvGrpSpPr/>
          <p:nvPr/>
        </p:nvGrpSpPr>
        <p:grpSpPr>
          <a:xfrm>
            <a:off x="9423400" y="4699000"/>
            <a:ext cx="7924800" cy="368300"/>
            <a:chOff x="0" y="0"/>
            <a:chExt cx="7924800" cy="368300"/>
          </a:xfrm>
        </p:grpSpPr>
        <p:sp>
          <p:nvSpPr>
            <p:cNvPr id="1264" name="Shape 1264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81" name="Group 1281"/>
          <p:cNvGrpSpPr/>
          <p:nvPr/>
        </p:nvGrpSpPr>
        <p:grpSpPr>
          <a:xfrm>
            <a:off x="9423400" y="5727700"/>
            <a:ext cx="7924800" cy="368300"/>
            <a:chOff x="0" y="0"/>
            <a:chExt cx="7924800" cy="368300"/>
          </a:xfrm>
        </p:grpSpPr>
        <p:sp>
          <p:nvSpPr>
            <p:cNvPr id="1273" name="Shape 1273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0" name="Group 1290"/>
          <p:cNvGrpSpPr/>
          <p:nvPr/>
        </p:nvGrpSpPr>
        <p:grpSpPr>
          <a:xfrm>
            <a:off x="9423400" y="6756400"/>
            <a:ext cx="7924800" cy="368300"/>
            <a:chOff x="0" y="0"/>
            <a:chExt cx="7924800" cy="368300"/>
          </a:xfrm>
        </p:grpSpPr>
        <p:sp>
          <p:nvSpPr>
            <p:cNvPr id="1282" name="Shape 1282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99" name="Group 1299"/>
          <p:cNvGrpSpPr/>
          <p:nvPr/>
        </p:nvGrpSpPr>
        <p:grpSpPr>
          <a:xfrm>
            <a:off x="9423400" y="7721600"/>
            <a:ext cx="7924800" cy="368300"/>
            <a:chOff x="0" y="0"/>
            <a:chExt cx="7924800" cy="368300"/>
          </a:xfrm>
        </p:grpSpPr>
        <p:sp>
          <p:nvSpPr>
            <p:cNvPr id="1291" name="Shape 1291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08" name="Group 1308"/>
          <p:cNvGrpSpPr/>
          <p:nvPr/>
        </p:nvGrpSpPr>
        <p:grpSpPr>
          <a:xfrm>
            <a:off x="9423400" y="8750300"/>
            <a:ext cx="7924800" cy="368300"/>
            <a:chOff x="0" y="0"/>
            <a:chExt cx="7924800" cy="368300"/>
          </a:xfrm>
        </p:grpSpPr>
        <p:sp>
          <p:nvSpPr>
            <p:cNvPr id="1300" name="Shape 1300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17" name="Group 1317"/>
          <p:cNvGrpSpPr/>
          <p:nvPr/>
        </p:nvGrpSpPr>
        <p:grpSpPr>
          <a:xfrm>
            <a:off x="9423400" y="9779000"/>
            <a:ext cx="7924800" cy="368300"/>
            <a:chOff x="0" y="0"/>
            <a:chExt cx="7924800" cy="368300"/>
          </a:xfrm>
        </p:grpSpPr>
        <p:sp>
          <p:nvSpPr>
            <p:cNvPr id="1309" name="Shape 1309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26" name="Group 1326"/>
          <p:cNvGrpSpPr/>
          <p:nvPr/>
        </p:nvGrpSpPr>
        <p:grpSpPr>
          <a:xfrm>
            <a:off x="9423400" y="10807700"/>
            <a:ext cx="7924800" cy="368300"/>
            <a:chOff x="0" y="0"/>
            <a:chExt cx="7924800" cy="368300"/>
          </a:xfrm>
        </p:grpSpPr>
        <p:sp>
          <p:nvSpPr>
            <p:cNvPr id="1318" name="Shape 1318"/>
            <p:cNvSpPr/>
            <p:nvPr/>
          </p:nvSpPr>
          <p:spPr>
            <a:xfrm>
              <a:off x="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079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159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3238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4318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5397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64770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75565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327" name="Shape 1327"/>
          <p:cNvSpPr/>
          <p:nvPr/>
        </p:nvSpPr>
        <p:spPr>
          <a:xfrm>
            <a:off x="12903200" y="119634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Mesh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7766" y="5036451"/>
            <a:ext cx="10368270" cy="7904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32" name="Shape 13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Xeon Phi (Knights Landing)</a:t>
            </a:r>
          </a:p>
        </p:txBody>
      </p:sp>
      <p:sp>
        <p:nvSpPr>
          <p:cNvPr id="1333" name="Shape 1333"/>
          <p:cNvSpPr>
            <a:spLocks noGrp="1"/>
          </p:cNvSpPr>
          <p:nvPr>
            <p:ph type="body" sz="quarter" idx="1"/>
          </p:nvPr>
        </p:nvSpPr>
        <p:spPr>
          <a:xfrm>
            <a:off x="901700" y="6840782"/>
            <a:ext cx="6815388" cy="6275783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72 cores, arranged as 6 x 6 mesh of tiles (2 cores/tile)</a:t>
            </a:r>
          </a:p>
          <a:p>
            <a:pPr>
              <a:spcBef>
                <a:spcPts val="600"/>
              </a:spcBef>
              <a:defRPr sz="4200"/>
            </a:pPr>
            <a:r>
              <a:t>YX routing of messages: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Y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“Turn”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Move in X</a:t>
            </a:r>
          </a:p>
        </p:txBody>
      </p:sp>
      <p:pic>
        <p:nvPicPr>
          <p:cNvPr id="133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905" y="1854705"/>
            <a:ext cx="6471384" cy="4267878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Shape 1336"/>
          <p:cNvSpPr/>
          <p:nvPr/>
        </p:nvSpPr>
        <p:spPr>
          <a:xfrm>
            <a:off x="13208000" y="35433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7" name="Shape 1337"/>
          <p:cNvSpPr/>
          <p:nvPr/>
        </p:nvSpPr>
        <p:spPr>
          <a:xfrm>
            <a:off x="14693900" y="36068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8" name="Shape 1338"/>
          <p:cNvSpPr/>
          <p:nvPr/>
        </p:nvSpPr>
        <p:spPr>
          <a:xfrm>
            <a:off x="16154400" y="3568700"/>
            <a:ext cx="431800" cy="565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39" name="Shape 1339"/>
          <p:cNvSpPr/>
          <p:nvPr/>
        </p:nvSpPr>
        <p:spPr>
          <a:xfrm>
            <a:off x="11753716" y="3577166"/>
            <a:ext cx="431801" cy="5651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" y="3015"/>
                </a:moveTo>
                <a:lnTo>
                  <a:pt x="51" y="0"/>
                </a:ln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8755"/>
                </a:lnTo>
              </a:path>
            </a:pathLst>
          </a:custGeom>
          <a:ln w="25400">
            <a:solidFill>
              <a:srgbClr val="0056D6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344" name="Group 1344"/>
          <p:cNvGrpSpPr/>
          <p:nvPr/>
        </p:nvGrpSpPr>
        <p:grpSpPr>
          <a:xfrm>
            <a:off x="10790141" y="4480278"/>
            <a:ext cx="6350000" cy="4191000"/>
            <a:chOff x="0" y="0"/>
            <a:chExt cx="6349999" cy="4190999"/>
          </a:xfrm>
        </p:grpSpPr>
        <p:sp>
          <p:nvSpPr>
            <p:cNvPr id="1340" name="Shape 1340"/>
            <p:cNvSpPr/>
            <p:nvPr/>
          </p:nvSpPr>
          <p:spPr>
            <a:xfrm>
              <a:off x="0" y="0"/>
              <a:ext cx="6344964" cy="34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5036" y="1235879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970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5036" y="254222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9013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5036" y="3848560"/>
              <a:ext cx="6344964" cy="34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3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366"/>
                  </a:lnTo>
                  <a:lnTo>
                    <a:pt x="18365" y="1366"/>
                  </a:lnTo>
                </a:path>
              </a:pathLst>
            </a:custGeom>
            <a:noFill/>
            <a:ln w="25400" cap="flat">
              <a:solidFill>
                <a:srgbClr val="B51A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11379200" y="4025900"/>
            <a:ext cx="4812806" cy="362156"/>
            <a:chOff x="0" y="0"/>
            <a:chExt cx="4812805" cy="362155"/>
          </a:xfrm>
        </p:grpSpPr>
        <p:sp>
          <p:nvSpPr>
            <p:cNvPr id="1345" name="Shape 1345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103505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Characteristics of mesh topology are different based on whether node is near edge or middle of network  (torus topology introduces new links to avoid this problem)</a:t>
            </a:r>
          </a:p>
          <a:p>
            <a:pPr marL="600075" indent="-600075">
              <a:defRPr sz="4200"/>
            </a:pPr>
            <a:r>
              <a:t>Still O(N) cost, but higher cost than 2D grid</a:t>
            </a:r>
          </a:p>
          <a:p>
            <a:pPr marL="600075" indent="-600075">
              <a:defRPr sz="4200"/>
            </a:pPr>
            <a:r>
              <a:t>Higher path diversity and bisection BW than mesh</a:t>
            </a:r>
          </a:p>
          <a:p>
            <a:pPr marL="600075" indent="-600075">
              <a:defRPr sz="4200"/>
            </a:pPr>
            <a:r>
              <a:t>Higher complexity</a:t>
            </a:r>
          </a:p>
          <a:p>
            <a:pPr marL="1276350" lvl="1" indent="-476250">
              <a:defRPr sz="4200"/>
            </a:pPr>
            <a:r>
              <a:t>Difficult to layout on chip</a:t>
            </a:r>
          </a:p>
          <a:p>
            <a:pPr marL="1276350" lvl="1" indent="-476250">
              <a:defRPr sz="4200"/>
            </a:pPr>
            <a:r>
              <a:t>Unequal link lengths</a:t>
            </a:r>
          </a:p>
        </p:txBody>
      </p:sp>
      <p:grpSp>
        <p:nvGrpSpPr>
          <p:cNvPr id="1356" name="Group 1356"/>
          <p:cNvGrpSpPr/>
          <p:nvPr/>
        </p:nvGrpSpPr>
        <p:grpSpPr>
          <a:xfrm rot="16200000">
            <a:off x="12021005" y="4182537"/>
            <a:ext cx="3911602" cy="4483101"/>
            <a:chOff x="0" y="0"/>
            <a:chExt cx="3911600" cy="4483099"/>
          </a:xfrm>
        </p:grpSpPr>
        <p:sp>
          <p:nvSpPr>
            <p:cNvPr id="1352" name="Shape 1352"/>
            <p:cNvSpPr/>
            <p:nvPr/>
          </p:nvSpPr>
          <p:spPr>
            <a:xfrm flipV="1">
              <a:off x="0" y="0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3" name="Shape 1353"/>
            <p:cNvSpPr/>
            <p:nvPr/>
          </p:nvSpPr>
          <p:spPr>
            <a:xfrm flipV="1">
              <a:off x="0" y="1494301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 flipV="1">
              <a:off x="0" y="2988602"/>
              <a:ext cx="3911601" cy="2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5" name="Shape 1355"/>
            <p:cNvSpPr/>
            <p:nvPr/>
          </p:nvSpPr>
          <p:spPr>
            <a:xfrm flipV="1">
              <a:off x="0" y="4482894"/>
              <a:ext cx="3911601" cy="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1" name="Group 1361"/>
          <p:cNvGrpSpPr/>
          <p:nvPr/>
        </p:nvGrpSpPr>
        <p:grpSpPr>
          <a:xfrm>
            <a:off x="11704851" y="4432379"/>
            <a:ext cx="4508500" cy="3886202"/>
            <a:chOff x="0" y="0"/>
            <a:chExt cx="4508498" cy="3886200"/>
          </a:xfrm>
        </p:grpSpPr>
        <p:sp>
          <p:nvSpPr>
            <p:cNvPr id="1357" name="Shape 1357"/>
            <p:cNvSpPr/>
            <p:nvPr/>
          </p:nvSpPr>
          <p:spPr>
            <a:xfrm flipV="1">
              <a:off x="0" y="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8" name="Shape 1358"/>
            <p:cNvSpPr/>
            <p:nvPr/>
          </p:nvSpPr>
          <p:spPr>
            <a:xfrm flipV="1">
              <a:off x="7569" y="1295459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59" name="Shape 1359"/>
            <p:cNvSpPr/>
            <p:nvPr/>
          </p:nvSpPr>
          <p:spPr>
            <a:xfrm flipV="1">
              <a:off x="7569" y="2590740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60" name="Shape 1360"/>
            <p:cNvSpPr/>
            <p:nvPr/>
          </p:nvSpPr>
          <p:spPr>
            <a:xfrm flipV="1">
              <a:off x="7569" y="3886022"/>
              <a:ext cx="4500930" cy="1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66" name="Group 1366"/>
          <p:cNvGrpSpPr/>
          <p:nvPr/>
        </p:nvGrpSpPr>
        <p:grpSpPr>
          <a:xfrm>
            <a:off x="11531600" y="4216400"/>
            <a:ext cx="4876800" cy="419100"/>
            <a:chOff x="0" y="0"/>
            <a:chExt cx="4876800" cy="419100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11163300" y="3784600"/>
            <a:ext cx="4813300" cy="393700"/>
            <a:chOff x="0" y="0"/>
            <a:chExt cx="4813300" cy="393700"/>
          </a:xfrm>
        </p:grpSpPr>
        <p:sp>
          <p:nvSpPr>
            <p:cNvPr id="1367" name="Shape 136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76" name="Group 1376"/>
          <p:cNvGrpSpPr/>
          <p:nvPr/>
        </p:nvGrpSpPr>
        <p:grpSpPr>
          <a:xfrm>
            <a:off x="11379200" y="5270500"/>
            <a:ext cx="4812806" cy="362156"/>
            <a:chOff x="0" y="0"/>
            <a:chExt cx="4812805" cy="362155"/>
          </a:xfrm>
        </p:grpSpPr>
        <p:sp>
          <p:nvSpPr>
            <p:cNvPr id="1372" name="Shape 137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81" name="Group 1381"/>
          <p:cNvGrpSpPr/>
          <p:nvPr/>
        </p:nvGrpSpPr>
        <p:grpSpPr>
          <a:xfrm>
            <a:off x="11531600" y="5461000"/>
            <a:ext cx="4876800" cy="419100"/>
            <a:chOff x="0" y="0"/>
            <a:chExt cx="4876800" cy="419100"/>
          </a:xfrm>
        </p:grpSpPr>
        <p:sp>
          <p:nvSpPr>
            <p:cNvPr id="1377" name="Shape 137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8" name="Shape 137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86" name="Group 1386"/>
          <p:cNvGrpSpPr/>
          <p:nvPr/>
        </p:nvGrpSpPr>
        <p:grpSpPr>
          <a:xfrm>
            <a:off x="11163300" y="5029200"/>
            <a:ext cx="4813300" cy="393700"/>
            <a:chOff x="0" y="0"/>
            <a:chExt cx="4813300" cy="393700"/>
          </a:xfrm>
        </p:grpSpPr>
        <p:sp>
          <p:nvSpPr>
            <p:cNvPr id="1382" name="Shape 138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391" name="Group 1391"/>
          <p:cNvGrpSpPr/>
          <p:nvPr/>
        </p:nvGrpSpPr>
        <p:grpSpPr>
          <a:xfrm>
            <a:off x="11379200" y="6616700"/>
            <a:ext cx="4812806" cy="362156"/>
            <a:chOff x="0" y="0"/>
            <a:chExt cx="4812805" cy="362155"/>
          </a:xfrm>
        </p:grpSpPr>
        <p:sp>
          <p:nvSpPr>
            <p:cNvPr id="1387" name="Shape 1387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396" name="Group 1396"/>
          <p:cNvGrpSpPr/>
          <p:nvPr/>
        </p:nvGrpSpPr>
        <p:grpSpPr>
          <a:xfrm>
            <a:off x="11531600" y="6807200"/>
            <a:ext cx="4876800" cy="419100"/>
            <a:chOff x="0" y="0"/>
            <a:chExt cx="4876800" cy="419100"/>
          </a:xfrm>
        </p:grpSpPr>
        <p:sp>
          <p:nvSpPr>
            <p:cNvPr id="1392" name="Shape 1392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1" name="Group 1401"/>
          <p:cNvGrpSpPr/>
          <p:nvPr/>
        </p:nvGrpSpPr>
        <p:grpSpPr>
          <a:xfrm>
            <a:off x="11163300" y="6375400"/>
            <a:ext cx="4813300" cy="393700"/>
            <a:chOff x="0" y="0"/>
            <a:chExt cx="4813300" cy="393700"/>
          </a:xfrm>
        </p:grpSpPr>
        <p:sp>
          <p:nvSpPr>
            <p:cNvPr id="1397" name="Shape 1397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06" name="Group 1406"/>
          <p:cNvGrpSpPr/>
          <p:nvPr/>
        </p:nvGrpSpPr>
        <p:grpSpPr>
          <a:xfrm>
            <a:off x="11379200" y="7912100"/>
            <a:ext cx="4812806" cy="362156"/>
            <a:chOff x="0" y="0"/>
            <a:chExt cx="4812805" cy="362155"/>
          </a:xfrm>
        </p:grpSpPr>
        <p:sp>
          <p:nvSpPr>
            <p:cNvPr id="1402" name="Shape 1402"/>
            <p:cNvSpPr/>
            <p:nvPr/>
          </p:nvSpPr>
          <p:spPr>
            <a:xfrm>
              <a:off x="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14478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9210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4470400" y="0"/>
              <a:ext cx="342406" cy="36215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11" name="Group 1411"/>
          <p:cNvGrpSpPr/>
          <p:nvPr/>
        </p:nvGrpSpPr>
        <p:grpSpPr>
          <a:xfrm>
            <a:off x="11531600" y="8102600"/>
            <a:ext cx="4876800" cy="419100"/>
            <a:chOff x="0" y="0"/>
            <a:chExt cx="4876800" cy="419100"/>
          </a:xfrm>
        </p:grpSpPr>
        <p:sp>
          <p:nvSpPr>
            <p:cNvPr id="1407" name="Shape 1407"/>
            <p:cNvSpPr/>
            <p:nvPr/>
          </p:nvSpPr>
          <p:spPr>
            <a:xfrm>
              <a:off x="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14859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9718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4457700" y="0"/>
              <a:ext cx="419100" cy="419100"/>
            </a:xfrm>
            <a:prstGeom prst="rect">
              <a:avLst/>
            </a:prstGeom>
            <a:solidFill>
              <a:srgbClr val="FFAA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416" name="Group 1416"/>
          <p:cNvGrpSpPr/>
          <p:nvPr/>
        </p:nvGrpSpPr>
        <p:grpSpPr>
          <a:xfrm>
            <a:off x="11163300" y="7670800"/>
            <a:ext cx="4813300" cy="393700"/>
            <a:chOff x="0" y="0"/>
            <a:chExt cx="4813300" cy="393700"/>
          </a:xfrm>
        </p:grpSpPr>
        <p:sp>
          <p:nvSpPr>
            <p:cNvPr id="1412" name="Shape 1412"/>
            <p:cNvSpPr/>
            <p:nvPr/>
          </p:nvSpPr>
          <p:spPr>
            <a:xfrm>
              <a:off x="0" y="127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1447800" y="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9464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4445000" y="25400"/>
              <a:ext cx="368300" cy="3683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417" name="Shape 1417"/>
          <p:cNvSpPr/>
          <p:nvPr/>
        </p:nvSpPr>
        <p:spPr>
          <a:xfrm>
            <a:off x="13157200" y="9702800"/>
            <a:ext cx="19050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Torus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Shape 13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Folded </a:t>
            </a:r>
            <a:r>
              <a:rPr dirty="0"/>
              <a:t>Torus</a:t>
            </a:r>
          </a:p>
        </p:txBody>
      </p:sp>
      <p:sp>
        <p:nvSpPr>
          <p:cNvPr id="1351" name="Shape 1351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9586790" cy="2347913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Interleaving rows &amp; columns eliminates need for long connections</a:t>
            </a:r>
          </a:p>
          <a:p>
            <a:pPr marL="600075" indent="-600075">
              <a:defRPr sz="4200"/>
            </a:pPr>
            <a:r>
              <a:rPr lang="en-US" dirty="0"/>
              <a:t>All connections doubled in length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DCBCAD-DAD8-7647-B7B5-34DC361C369E}"/>
              </a:ext>
            </a:extLst>
          </p:cNvPr>
          <p:cNvSpPr txBox="1"/>
          <p:nvPr/>
        </p:nvSpPr>
        <p:spPr>
          <a:xfrm>
            <a:off x="3526487" y="4577484"/>
            <a:ext cx="185146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Torus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60533F-F1C4-1D4B-B709-E1AC906B5778}"/>
              </a:ext>
            </a:extLst>
          </p:cNvPr>
          <p:cNvSpPr txBox="1"/>
          <p:nvPr/>
        </p:nvSpPr>
        <p:spPr>
          <a:xfrm>
            <a:off x="10424990" y="4577483"/>
            <a:ext cx="401552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Folded Torus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E7772BA-844B-D141-BE26-0689ABCE0CBF}"/>
              </a:ext>
            </a:extLst>
          </p:cNvPr>
          <p:cNvSpPr/>
          <p:nvPr/>
        </p:nvSpPr>
        <p:spPr>
          <a:xfrm>
            <a:off x="23734773" y="2598778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48E407E-4741-1B41-8013-6450DDDFF97E}"/>
              </a:ext>
            </a:extLst>
          </p:cNvPr>
          <p:cNvSpPr/>
          <p:nvPr/>
        </p:nvSpPr>
        <p:spPr>
          <a:xfrm>
            <a:off x="24258610" y="2597176"/>
            <a:ext cx="444784" cy="41036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16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1316589-58D3-124A-A11C-F49EAE0F91A6}"/>
              </a:ext>
            </a:extLst>
          </p:cNvPr>
          <p:cNvSpPr/>
          <p:nvPr/>
        </p:nvSpPr>
        <p:spPr>
          <a:xfrm rot="5400000">
            <a:off x="8121650" y="9431335"/>
            <a:ext cx="5105400" cy="4445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C8124E-81D7-A546-93A5-558BB76601F5}"/>
              </a:ext>
            </a:extLst>
          </p:cNvPr>
          <p:cNvSpPr/>
          <p:nvPr/>
        </p:nvSpPr>
        <p:spPr>
          <a:xfrm rot="5400000">
            <a:off x="9396242" y="9439276"/>
            <a:ext cx="5105400" cy="4191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2FC7E85-22E2-3C4E-8C91-F4A73A755CA9}"/>
              </a:ext>
            </a:extLst>
          </p:cNvPr>
          <p:cNvSpPr/>
          <p:nvPr/>
        </p:nvSpPr>
        <p:spPr>
          <a:xfrm rot="5400000">
            <a:off x="10737850" y="9456735"/>
            <a:ext cx="5105400" cy="393700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9E1E2B0-077E-D941-AF79-CC691E86B0B8}"/>
              </a:ext>
            </a:extLst>
          </p:cNvPr>
          <p:cNvSpPr/>
          <p:nvPr/>
        </p:nvSpPr>
        <p:spPr>
          <a:xfrm rot="5400000">
            <a:off x="12027666" y="9398384"/>
            <a:ext cx="5105400" cy="500884"/>
          </a:xfrm>
          <a:prstGeom prst="rect">
            <a:avLst/>
          </a:prstGeom>
          <a:noFill/>
          <a:ln w="34925" cap="flat">
            <a:solidFill>
              <a:schemeClr val="accent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DE6FC95-CCD1-E44A-9B9C-9B852BD39733}"/>
              </a:ext>
            </a:extLst>
          </p:cNvPr>
          <p:cNvSpPr/>
          <p:nvPr/>
        </p:nvSpPr>
        <p:spPr>
          <a:xfrm>
            <a:off x="9829800" y="7681911"/>
            <a:ext cx="5562600" cy="404811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9952653E-AB31-8447-8626-259854CA3F55}"/>
              </a:ext>
            </a:extLst>
          </p:cNvPr>
          <p:cNvSpPr/>
          <p:nvPr/>
        </p:nvSpPr>
        <p:spPr>
          <a:xfrm>
            <a:off x="10134600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00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E53E390D-CE95-AE48-AEB6-62F28E576DAB}"/>
              </a:ext>
            </a:extLst>
          </p:cNvPr>
          <p:cNvSpPr/>
          <p:nvPr/>
        </p:nvSpPr>
        <p:spPr>
          <a:xfrm>
            <a:off x="11809002" y="77357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30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7DD5267-6D86-6E4D-8927-EAC7E882969F}"/>
              </a:ext>
            </a:extLst>
          </p:cNvPr>
          <p:cNvSpPr/>
          <p:nvPr/>
        </p:nvSpPr>
        <p:spPr>
          <a:xfrm>
            <a:off x="12671564" y="733901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10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81D0631-8824-0C49-9CFF-7423EC80DD58}"/>
              </a:ext>
            </a:extLst>
          </p:cNvPr>
          <p:cNvSpPr/>
          <p:nvPr/>
        </p:nvSpPr>
        <p:spPr>
          <a:xfrm>
            <a:off x="14509395" y="773696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CDFE4-BF0E-9041-A4EB-C53FA708D212}"/>
              </a:ext>
            </a:extLst>
          </p:cNvPr>
          <p:cNvSpPr/>
          <p:nvPr/>
        </p:nvSpPr>
        <p:spPr>
          <a:xfrm>
            <a:off x="9829800" y="8512060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D925587-4A78-824E-B654-E8E1DBAAD162}"/>
              </a:ext>
            </a:extLst>
          </p:cNvPr>
          <p:cNvSpPr/>
          <p:nvPr/>
        </p:nvSpPr>
        <p:spPr>
          <a:xfrm>
            <a:off x="10545453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01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E10A4FCB-5CBC-BD40-AB54-B2DD234A189D}"/>
              </a:ext>
            </a:extLst>
          </p:cNvPr>
          <p:cNvSpPr/>
          <p:nvPr/>
        </p:nvSpPr>
        <p:spPr>
          <a:xfrm>
            <a:off x="11403082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DA1E17D-01C6-3E47-AC71-D8AB0C619A01}"/>
              </a:ext>
            </a:extLst>
          </p:cNvPr>
          <p:cNvSpPr/>
          <p:nvPr/>
        </p:nvSpPr>
        <p:spPr>
          <a:xfrm>
            <a:off x="13093700" y="8196087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11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47D818FE-3C1C-154A-BFED-A4B42BDA2B4F}"/>
              </a:ext>
            </a:extLst>
          </p:cNvPr>
          <p:cNvSpPr/>
          <p:nvPr/>
        </p:nvSpPr>
        <p:spPr>
          <a:xfrm>
            <a:off x="13940046" y="8639171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21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32B62A9-33DE-194B-91F8-1E4CF3D44B1E}"/>
              </a:ext>
            </a:extLst>
          </p:cNvPr>
          <p:cNvSpPr/>
          <p:nvPr/>
        </p:nvSpPr>
        <p:spPr>
          <a:xfrm>
            <a:off x="9829800" y="10322715"/>
            <a:ext cx="5562600" cy="441438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D235E36-7BEB-C249-B4E3-9DA315E590A5}"/>
              </a:ext>
            </a:extLst>
          </p:cNvPr>
          <p:cNvSpPr/>
          <p:nvPr/>
        </p:nvSpPr>
        <p:spPr>
          <a:xfrm>
            <a:off x="10134600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E784C04-F9BE-BD4F-A528-38FF575E8550}"/>
              </a:ext>
            </a:extLst>
          </p:cNvPr>
          <p:cNvSpPr/>
          <p:nvPr/>
        </p:nvSpPr>
        <p:spPr>
          <a:xfrm>
            <a:off x="11800711" y="1037731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6D55B96-34FC-2344-AF81-71C1663FAED6}"/>
              </a:ext>
            </a:extLst>
          </p:cNvPr>
          <p:cNvSpPr/>
          <p:nvPr/>
        </p:nvSpPr>
        <p:spPr>
          <a:xfrm>
            <a:off x="12671564" y="9958385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4F86DB95-BCBA-AD44-B121-83B68337AEC1}"/>
              </a:ext>
            </a:extLst>
          </p:cNvPr>
          <p:cNvSpPr/>
          <p:nvPr/>
        </p:nvSpPr>
        <p:spPr>
          <a:xfrm>
            <a:off x="14497315" y="10356053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23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89C3952-5C36-894D-BAEF-3923102E03F0}"/>
              </a:ext>
            </a:extLst>
          </p:cNvPr>
          <p:cNvSpPr/>
          <p:nvPr/>
        </p:nvSpPr>
        <p:spPr>
          <a:xfrm>
            <a:off x="9829800" y="11131434"/>
            <a:ext cx="5562600" cy="441437"/>
          </a:xfrm>
          <a:prstGeom prst="rect">
            <a:avLst/>
          </a:prstGeom>
          <a:noFill/>
          <a:ln w="34925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4CED41AA-066A-FC41-8B47-3491C650612F}"/>
              </a:ext>
            </a:extLst>
          </p:cNvPr>
          <p:cNvSpPr/>
          <p:nvPr/>
        </p:nvSpPr>
        <p:spPr>
          <a:xfrm>
            <a:off x="10545453" y="10820400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02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AA720D67-DA8A-754C-9766-E37016F8C0B9}"/>
              </a:ext>
            </a:extLst>
          </p:cNvPr>
          <p:cNvSpPr/>
          <p:nvPr/>
        </p:nvSpPr>
        <p:spPr>
          <a:xfrm>
            <a:off x="11403082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A59827A-C8B2-5C46-B881-5504E4FF7A5E}"/>
              </a:ext>
            </a:extLst>
          </p:cNvPr>
          <p:cNvSpPr/>
          <p:nvPr/>
        </p:nvSpPr>
        <p:spPr>
          <a:xfrm>
            <a:off x="13144501" y="10796584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2575555-8214-FC47-8618-501C5A7CF3D4}"/>
              </a:ext>
            </a:extLst>
          </p:cNvPr>
          <p:cNvSpPr/>
          <p:nvPr/>
        </p:nvSpPr>
        <p:spPr>
          <a:xfrm>
            <a:off x="13940046" y="11268072"/>
            <a:ext cx="6858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22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60E68F-618A-DB4F-87CD-45054609231D}"/>
              </a:ext>
            </a:extLst>
          </p:cNvPr>
          <p:cNvGrpSpPr/>
          <p:nvPr/>
        </p:nvGrpSpPr>
        <p:grpSpPr>
          <a:xfrm>
            <a:off x="1710705" y="6858000"/>
            <a:ext cx="5105400" cy="5105400"/>
            <a:chOff x="9829800" y="7100885"/>
            <a:chExt cx="5105400" cy="51054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72943D0-4C11-F44E-A737-FAC44E555C45}"/>
                </a:ext>
              </a:extLst>
            </p:cNvPr>
            <p:cNvSpPr/>
            <p:nvPr/>
          </p:nvSpPr>
          <p:spPr>
            <a:xfrm rot="5400000">
              <a:off x="8121650" y="9431335"/>
              <a:ext cx="5105400" cy="4445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17A26-45BF-CF49-B352-9037483FBA5B}"/>
                </a:ext>
              </a:extLst>
            </p:cNvPr>
            <p:cNvSpPr/>
            <p:nvPr/>
          </p:nvSpPr>
          <p:spPr>
            <a:xfrm rot="5400000">
              <a:off x="8983732" y="9444035"/>
              <a:ext cx="5105400" cy="4191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B3AACBC-EFBB-FB47-8F1E-5D7A30069917}"/>
                </a:ext>
              </a:extLst>
            </p:cNvPr>
            <p:cNvSpPr/>
            <p:nvPr/>
          </p:nvSpPr>
          <p:spPr>
            <a:xfrm rot="5400000">
              <a:off x="10737850" y="9456735"/>
              <a:ext cx="5105400" cy="393700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BE5A89B-979D-5848-9FF0-E4F07A7FDA5B}"/>
                </a:ext>
              </a:extLst>
            </p:cNvPr>
            <p:cNvSpPr/>
            <p:nvPr/>
          </p:nvSpPr>
          <p:spPr>
            <a:xfrm rot="5400000">
              <a:off x="11489942" y="9403143"/>
              <a:ext cx="5105400" cy="500884"/>
            </a:xfrm>
            <a:prstGeom prst="rect">
              <a:avLst/>
            </a:prstGeom>
            <a:noFill/>
            <a:ln w="34925" cap="flat">
              <a:solidFill>
                <a:schemeClr val="accent2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C36D3EA-D048-C647-9E76-FCAA682EAAA2}"/>
                </a:ext>
              </a:extLst>
            </p:cNvPr>
            <p:cNvSpPr/>
            <p:nvPr/>
          </p:nvSpPr>
          <p:spPr>
            <a:xfrm>
              <a:off x="9829800" y="7681911"/>
              <a:ext cx="5105400" cy="404811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268F3F0-0DF3-1C49-B015-021906CE0DA4}"/>
                </a:ext>
              </a:extLst>
            </p:cNvPr>
            <p:cNvGrpSpPr/>
            <p:nvPr/>
          </p:nvGrpSpPr>
          <p:grpSpPr>
            <a:xfrm>
              <a:off x="10134600" y="7339011"/>
              <a:ext cx="4491246" cy="685800"/>
              <a:chOff x="1676400" y="7315200"/>
              <a:chExt cx="4491246" cy="6858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70DD6E6-D066-2F4C-8721-3FE0CACFEFEA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00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3713AB8-014E-DD43-89A4-B9611D0604CE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9292A60-BF71-6C4C-B7EB-A9100EEF36D1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</a:t>
                </a: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2B0C6C2-10F3-8E44-B78E-EFA9629298F8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30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4327D58-C3DA-9441-B3DE-361F7C2A5014}"/>
                </a:ext>
              </a:extLst>
            </p:cNvPr>
            <p:cNvSpPr/>
            <p:nvPr/>
          </p:nvSpPr>
          <p:spPr>
            <a:xfrm>
              <a:off x="9829800" y="8512060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85772B9-6061-B147-AE7F-42D54CDCD73D}"/>
                </a:ext>
              </a:extLst>
            </p:cNvPr>
            <p:cNvGrpSpPr/>
            <p:nvPr/>
          </p:nvGrpSpPr>
          <p:grpSpPr>
            <a:xfrm>
              <a:off x="10134600" y="8648698"/>
              <a:ext cx="4491246" cy="685800"/>
              <a:chOff x="1676400" y="7315200"/>
              <a:chExt cx="4491246" cy="6858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12108E95-6D3E-B24C-87B6-307EB870A1E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01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E68C9D2-4144-E946-A1D1-1881C1F6649D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7CB323-2181-4848-A5C6-ED579AE9D927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827B1F9F-800E-8D4C-B312-280AF4F7930A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31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9CAF03D-9809-7A4F-91EB-23CA4BF3A219}"/>
                </a:ext>
              </a:extLst>
            </p:cNvPr>
            <p:cNvSpPr/>
            <p:nvPr/>
          </p:nvSpPr>
          <p:spPr>
            <a:xfrm>
              <a:off x="9829800" y="10322715"/>
              <a:ext cx="5105400" cy="441438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BA36564-799A-CD48-BDBC-5C581BC293C5}"/>
                </a:ext>
              </a:extLst>
            </p:cNvPr>
            <p:cNvGrpSpPr/>
            <p:nvPr/>
          </p:nvGrpSpPr>
          <p:grpSpPr>
            <a:xfrm>
              <a:off x="10134600" y="9958385"/>
              <a:ext cx="4491246" cy="685800"/>
              <a:chOff x="1676400" y="7315200"/>
              <a:chExt cx="4491246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D4F73A0-E13B-A74B-BDDB-58D9ABAE708C}"/>
                  </a:ext>
                </a:extLst>
              </p:cNvPr>
              <p:cNvSpPr/>
              <p:nvPr/>
            </p:nvSpPr>
            <p:spPr>
              <a:xfrm>
                <a:off x="1676400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FillTx/>
                    <a:latin typeface="Gill Sans"/>
                    <a:ea typeface="Gill Sans"/>
                    <a:cs typeface="Gill Sans"/>
                    <a:sym typeface="Gill Sans"/>
                  </a:rPr>
                  <a:t>02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0F39CFB-450E-164E-8398-355840FD8D06}"/>
                  </a:ext>
                </a:extLst>
              </p:cNvPr>
              <p:cNvSpPr/>
              <p:nvPr/>
            </p:nvSpPr>
            <p:spPr>
              <a:xfrm>
                <a:off x="2944882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12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CCEA95C1-38ED-7349-B2E6-244B9FC5F0F9}"/>
                  </a:ext>
                </a:extLst>
              </p:cNvPr>
              <p:cNvSpPr/>
              <p:nvPr/>
            </p:nvSpPr>
            <p:spPr>
              <a:xfrm>
                <a:off x="4213364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22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8C26EE-A726-4A41-B649-F3DAA226F3C4}"/>
                  </a:ext>
                </a:extLst>
              </p:cNvPr>
              <p:cNvSpPr/>
              <p:nvPr/>
            </p:nvSpPr>
            <p:spPr>
              <a:xfrm>
                <a:off x="5481846" y="7315200"/>
                <a:ext cx="685800" cy="6858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solidFill>
                  <a:schemeClr val="accent1">
                    <a:lumMod val="50000"/>
                  </a:schemeClr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no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dirty="0">
                    <a:solidFill>
                      <a:schemeClr val="tx1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rPr>
                  <a:t>32</a:t>
                </a:r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A7C0178-457D-C944-9FC9-01546B493C57}"/>
                </a:ext>
              </a:extLst>
            </p:cNvPr>
            <p:cNvSpPr/>
            <p:nvPr/>
          </p:nvSpPr>
          <p:spPr>
            <a:xfrm>
              <a:off x="9829800" y="11131434"/>
              <a:ext cx="5105400" cy="441437"/>
            </a:xfrm>
            <a:prstGeom prst="rect">
              <a:avLst/>
            </a:prstGeom>
            <a:noFill/>
            <a:ln w="34925" cap="flat">
              <a:solidFill>
                <a:srgbClr val="C0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DBFBD36-95D3-5D41-9745-B2C20F364119}"/>
                </a:ext>
              </a:extLst>
            </p:cNvPr>
            <p:cNvSpPr/>
            <p:nvPr/>
          </p:nvSpPr>
          <p:spPr>
            <a:xfrm>
              <a:off x="10134600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03</a:t>
              </a: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E53F61A-F391-D541-8C32-E190E912C1E0}"/>
                </a:ext>
              </a:extLst>
            </p:cNvPr>
            <p:cNvSpPr/>
            <p:nvPr/>
          </p:nvSpPr>
          <p:spPr>
            <a:xfrm>
              <a:off x="11403082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13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B9A096C-E7D4-5A47-8A37-B66C613CEE04}"/>
                </a:ext>
              </a:extLst>
            </p:cNvPr>
            <p:cNvSpPr/>
            <p:nvPr/>
          </p:nvSpPr>
          <p:spPr>
            <a:xfrm>
              <a:off x="12671564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23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839D3DC-B53B-3D4F-92BB-7674D99E34E0}"/>
                </a:ext>
              </a:extLst>
            </p:cNvPr>
            <p:cNvSpPr/>
            <p:nvPr/>
          </p:nvSpPr>
          <p:spPr>
            <a:xfrm>
              <a:off x="13940046" y="11268072"/>
              <a:ext cx="685800" cy="685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solidFill>
                    <a:schemeClr val="tx1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33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124217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Hypercube</a:t>
            </a:r>
          </a:p>
        </p:txBody>
      </p:sp>
      <p:sp>
        <p:nvSpPr>
          <p:cNvPr id="1493" name="Shape 1493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7162800" cy="11137559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Low latency: O(lg N)</a:t>
            </a:r>
          </a:p>
          <a:p>
            <a:pPr marL="600075" indent="-600075">
              <a:defRPr sz="4200"/>
            </a:pPr>
            <a:r>
              <a:t>Radix: O(lg N)</a:t>
            </a:r>
          </a:p>
          <a:p>
            <a:pPr marL="600075" indent="-600075">
              <a:defRPr sz="4200"/>
            </a:pPr>
            <a:r>
              <a:t>Number of links O(N lg N)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6D hypercube used in 64-core Cosmic Cube computer developed at Caltech in the 80s</a:t>
            </a:r>
          </a:p>
          <a:p>
            <a:pPr marL="600075" indent="-600075">
              <a:defRPr sz="4200"/>
            </a:pPr>
            <a:r>
              <a:t>SGI Origin used a hypercube</a:t>
            </a:r>
          </a:p>
        </p:txBody>
      </p:sp>
      <p:pic>
        <p:nvPicPr>
          <p:cNvPr id="1494" name="image9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1100" y="2984500"/>
            <a:ext cx="9258300" cy="2603500"/>
          </a:xfrm>
          <a:prstGeom prst="rect">
            <a:avLst/>
          </a:prstGeom>
        </p:spPr>
      </p:pic>
      <p:grpSp>
        <p:nvGrpSpPr>
          <p:cNvPr id="1532" name="Group 1532"/>
          <p:cNvGrpSpPr/>
          <p:nvPr/>
        </p:nvGrpSpPr>
        <p:grpSpPr>
          <a:xfrm>
            <a:off x="7872698" y="6244020"/>
            <a:ext cx="9669865" cy="5468538"/>
            <a:chOff x="0" y="0"/>
            <a:chExt cx="9669864" cy="5468537"/>
          </a:xfrm>
        </p:grpSpPr>
        <p:sp>
          <p:nvSpPr>
            <p:cNvPr id="1495" name="Shape 1495"/>
            <p:cNvSpPr/>
            <p:nvPr/>
          </p:nvSpPr>
          <p:spPr>
            <a:xfrm>
              <a:off x="1100976" y="2762546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158099" y="1874090"/>
              <a:ext cx="2440168" cy="218181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 flipH="1">
              <a:off x="1081402" y="1855578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 flipH="1">
              <a:off x="1081402" y="4076722"/>
              <a:ext cx="1057124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 flipH="1">
              <a:off x="3548020" y="1855578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3548020" y="4076722"/>
              <a:ext cx="1054676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38107" y="4997570"/>
              <a:ext cx="12319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0000</a:t>
              </a: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174581" y="1554799"/>
              <a:ext cx="14732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0101</a:t>
              </a: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0" y="2554313"/>
              <a:ext cx="1473200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0100</a:t>
              </a: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726962" y="4109113"/>
              <a:ext cx="1308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0001</a:t>
              </a: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4276132" y="4109113"/>
              <a:ext cx="11430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0011</a:t>
              </a: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3022193" y="4997570"/>
              <a:ext cx="10668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0010</a:t>
              </a: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374562" y="2887485"/>
              <a:ext cx="14224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0110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3784803" y="1554799"/>
              <a:ext cx="1181101" cy="470968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914400">
                <a:buClr>
                  <a:srgbClr val="000000"/>
                </a:buClr>
                <a:buFont typeface="Arial"/>
                <a:defRPr sz="2800" b="1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5600" b="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sz="2800" b="1">
                  <a:latin typeface="Arial"/>
                  <a:ea typeface="Arial"/>
                  <a:cs typeface="Arial"/>
                  <a:sym typeface="Arial"/>
                </a:rPr>
                <a:t>0111</a:t>
              </a: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212010" y="1318804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6269132" y="430347"/>
              <a:ext cx="2440168" cy="2184124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buFont typeface="Arial"/>
                <a:defRPr sz="36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 flipH="1">
              <a:off x="5192431" y="411837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2" name="Shape 1512"/>
            <p:cNvSpPr/>
            <p:nvPr/>
          </p:nvSpPr>
          <p:spPr>
            <a:xfrm flipH="1">
              <a:off x="5192431" y="2632979"/>
              <a:ext cx="1057123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3" name="Shape 1513"/>
            <p:cNvSpPr/>
            <p:nvPr/>
          </p:nvSpPr>
          <p:spPr>
            <a:xfrm flipH="1">
              <a:off x="7659053" y="411837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4" name="Shape 1514"/>
            <p:cNvSpPr/>
            <p:nvPr/>
          </p:nvSpPr>
          <p:spPr>
            <a:xfrm flipH="1">
              <a:off x="7659053" y="2632979"/>
              <a:ext cx="1057122" cy="8884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5" name="Shape 1515"/>
            <p:cNvSpPr/>
            <p:nvPr/>
          </p:nvSpPr>
          <p:spPr>
            <a:xfrm flipH="1">
              <a:off x="108140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6" name="Shape 1516"/>
            <p:cNvSpPr/>
            <p:nvPr/>
          </p:nvSpPr>
          <p:spPr>
            <a:xfrm flipH="1">
              <a:off x="3548020" y="3521436"/>
              <a:ext cx="4111034" cy="14437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7" name="Shape 1517"/>
            <p:cNvSpPr/>
            <p:nvPr/>
          </p:nvSpPr>
          <p:spPr>
            <a:xfrm flipH="1">
              <a:off x="213852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8" name="Shape 1518"/>
            <p:cNvSpPr/>
            <p:nvPr/>
          </p:nvSpPr>
          <p:spPr>
            <a:xfrm flipH="1">
              <a:off x="4605143" y="2632979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19" name="Shape 1519"/>
            <p:cNvSpPr/>
            <p:nvPr/>
          </p:nvSpPr>
          <p:spPr>
            <a:xfrm flipH="1">
              <a:off x="108140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0" name="Shape 1520"/>
            <p:cNvSpPr/>
            <p:nvPr/>
          </p:nvSpPr>
          <p:spPr>
            <a:xfrm flipH="1">
              <a:off x="3548020" y="1300295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1" name="Shape 1521"/>
            <p:cNvSpPr/>
            <p:nvPr/>
          </p:nvSpPr>
          <p:spPr>
            <a:xfrm flipH="1">
              <a:off x="460514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22" name="Shape 1522"/>
            <p:cNvSpPr/>
            <p:nvPr/>
          </p:nvSpPr>
          <p:spPr>
            <a:xfrm flipH="1">
              <a:off x="2138523" y="411837"/>
              <a:ext cx="4111034" cy="14437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1531" name="Group 1531"/>
            <p:cNvGrpSpPr/>
            <p:nvPr/>
          </p:nvGrpSpPr>
          <p:grpSpPr>
            <a:xfrm>
              <a:off x="4276132" y="0"/>
              <a:ext cx="5393733" cy="3913738"/>
              <a:chOff x="0" y="0"/>
              <a:chExt cx="5393732" cy="3913737"/>
            </a:xfrm>
          </p:grpSpPr>
          <p:sp>
            <p:nvSpPr>
              <p:cNvPr id="1523" name="Shape 1523"/>
              <p:cNvSpPr/>
              <p:nvPr/>
            </p:nvSpPr>
            <p:spPr>
              <a:xfrm>
                <a:off x="34906" y="3442771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1000</a:t>
                </a: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1092030" y="0"/>
                <a:ext cx="13081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1101</a:t>
                </a: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0" y="999514"/>
                <a:ext cx="1143000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1100</a:t>
                </a: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1625362" y="2554313"/>
                <a:ext cx="11811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1001</a:t>
                </a: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3971332" y="2554313"/>
                <a:ext cx="1422401" cy="470968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1011</a:t>
                </a: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2793594" y="3442771"/>
                <a:ext cx="1193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1010</a:t>
                </a: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2260262" y="1332686"/>
                <a:ext cx="13208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1110</a:t>
                </a: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3565000" y="0"/>
                <a:ext cx="1295401" cy="470967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>
                <a:lvl1pPr defTabSz="914400">
                  <a:buClr>
                    <a:srgbClr val="000000"/>
                  </a:buClr>
                  <a:buFont typeface="Arial"/>
                  <a:defRPr sz="2800" b="1">
                    <a:uFill>
                      <a:solidFill>
                        <a:srgbClr val="000000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sz="5600" b="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sz="2800" b="1">
                    <a:latin typeface="Arial"/>
                    <a:ea typeface="Arial"/>
                    <a:cs typeface="Arial"/>
                    <a:sym typeface="Arial"/>
                  </a:rPr>
                  <a:t>1111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9144000" y="6477000"/>
            <a:ext cx="0" cy="92194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13042900" y="46481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56100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Today: modern interconnect designs</a:t>
            </a:r>
          </a:p>
        </p:txBody>
      </p:sp>
      <p:sp>
        <p:nvSpPr>
          <p:cNvPr id="101" name="Shape 101"/>
          <p:cNvSpPr/>
          <p:nvPr/>
        </p:nvSpPr>
        <p:spPr>
          <a:xfrm>
            <a:off x="5232400" y="4660899"/>
            <a:ext cx="1" cy="116855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11493500" y="40132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199" y="5284708"/>
            <a:ext cx="11067698" cy="181308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2382500" y="42926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05" name="Shape 105"/>
          <p:cNvSpPr/>
          <p:nvPr/>
        </p:nvSpPr>
        <p:spPr>
          <a:xfrm>
            <a:off x="13042899" y="3340854"/>
            <a:ext cx="1" cy="672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11506200" y="22606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12192000" y="25527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08" name="Shape 108"/>
          <p:cNvSpPr/>
          <p:nvPr/>
        </p:nvSpPr>
        <p:spPr>
          <a:xfrm>
            <a:off x="6972300" y="59309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Interconnection Network</a:t>
            </a:r>
          </a:p>
        </p:txBody>
      </p:sp>
      <p:sp>
        <p:nvSpPr>
          <p:cNvPr id="109" name="Shape 109"/>
          <p:cNvSpPr/>
          <p:nvPr/>
        </p:nvSpPr>
        <p:spPr>
          <a:xfrm>
            <a:off x="3683000" y="4025900"/>
            <a:ext cx="3073400" cy="9906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4572000" y="4318000"/>
            <a:ext cx="13208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Cache</a:t>
            </a:r>
          </a:p>
        </p:txBody>
      </p:sp>
      <p:sp>
        <p:nvSpPr>
          <p:cNvPr id="111" name="Shape 111"/>
          <p:cNvSpPr/>
          <p:nvPr/>
        </p:nvSpPr>
        <p:spPr>
          <a:xfrm>
            <a:off x="5232400" y="3352800"/>
            <a:ext cx="0" cy="672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95700" y="2273300"/>
            <a:ext cx="3073400" cy="10922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4381500" y="2565400"/>
            <a:ext cx="16891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Processor</a:t>
            </a:r>
          </a:p>
        </p:txBody>
      </p:sp>
      <p:sp>
        <p:nvSpPr>
          <p:cNvPr id="114" name="Shape 114"/>
          <p:cNvSpPr/>
          <p:nvPr/>
        </p:nvSpPr>
        <p:spPr>
          <a:xfrm>
            <a:off x="6565900" y="7251700"/>
            <a:ext cx="5143500" cy="1143000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6972300" y="7569200"/>
            <a:ext cx="4343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327982" y="4013200"/>
            <a:ext cx="13238918" cy="4394200"/>
            <a:chOff x="883482" y="0"/>
            <a:chExt cx="13238917" cy="4394200"/>
          </a:xfrm>
        </p:grpSpPr>
        <p:sp>
          <p:nvSpPr>
            <p:cNvPr id="116" name="Shape 116"/>
            <p:cNvSpPr/>
            <p:nvPr/>
          </p:nvSpPr>
          <p:spPr>
            <a:xfrm>
              <a:off x="3238500" y="1270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11023600" y="0"/>
              <a:ext cx="3098800" cy="10033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108700" y="3276600"/>
              <a:ext cx="5156200" cy="1117600"/>
            </a:xfrm>
            <a:prstGeom prst="rect">
              <a:avLst/>
            </a:prstGeom>
            <a:noFill/>
            <a:ln w="1270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883482" y="3296306"/>
              <a:ext cx="3156805" cy="69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>
                <a:lnSpc>
                  <a:spcPct val="80000"/>
                </a:lnSpc>
                <a:buFont typeface="Lucida Grande"/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Interconnect nodes</a:t>
              </a:r>
            </a:p>
          </p:txBody>
        </p:sp>
        <p:sp>
          <p:nvSpPr>
            <p:cNvPr id="120" name="Shape 120"/>
            <p:cNvSpPr/>
            <p:nvPr/>
          </p:nvSpPr>
          <p:spPr>
            <a:xfrm flipH="1">
              <a:off x="2021116" y="1097626"/>
              <a:ext cx="2629861" cy="2265192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 flipV="1">
              <a:off x="3843818" y="3524959"/>
              <a:ext cx="2221753" cy="379707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flipH="1">
              <a:off x="2263717" y="560895"/>
              <a:ext cx="8687915" cy="2753828"/>
            </a:xfrm>
            <a:prstGeom prst="line">
              <a:avLst/>
            </a:prstGeom>
            <a:noFill/>
            <a:ln w="63500" cap="flat">
              <a:solidFill>
                <a:srgbClr val="E324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24" name="Shape 124"/>
          <p:cNvSpPr/>
          <p:nvPr/>
        </p:nvSpPr>
        <p:spPr>
          <a:xfrm>
            <a:off x="1400843" y="9687263"/>
            <a:ext cx="15930815" cy="2512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Today’s topics: the basic ideas of building a high-performance interconnection network in a parallel processor.</a:t>
            </a:r>
          </a:p>
          <a:p>
            <a:pPr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(think: “a network-on-a-chip”)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D4D3-8F12-F947-9A35-E22F7E05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Torii and Hypercubes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BA8DA-79EE-F245-9DF9-D3F51CEF6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n-cube</a:t>
            </a:r>
          </a:p>
          <a:p>
            <a:pPr lvl="1"/>
            <a:r>
              <a:rPr lang="en-US" dirty="0"/>
              <a:t>Rings of k nodes</a:t>
            </a:r>
          </a:p>
          <a:p>
            <a:pPr lvl="1"/>
            <a:r>
              <a:rPr lang="en-US" dirty="0"/>
              <a:t>Connected in n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044A7-3669-E942-A9F5-FA573B63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2076450"/>
            <a:ext cx="8267260" cy="5543550"/>
          </a:xfrm>
          <a:prstGeom prst="rect">
            <a:avLst/>
          </a:prstGeom>
        </p:spPr>
      </p:pic>
      <p:pic>
        <p:nvPicPr>
          <p:cNvPr id="5" name="image9.pdf">
            <a:extLst>
              <a:ext uri="{FF2B5EF4-FFF2-40B4-BE49-F238E27FC236}">
                <a16:creationId xmlns:a16="http://schemas.microsoft.com/office/drawing/2014/main" id="{4436404B-47C6-8D4E-A74E-1E8DF6A1BB4D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4800" y="8731250"/>
            <a:ext cx="9258300" cy="260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9D93-9119-1D41-B92E-1CBFE6EBAC03}"/>
              </a:ext>
            </a:extLst>
          </p:cNvPr>
          <p:cNvSpPr txBox="1"/>
          <p:nvPr/>
        </p:nvSpPr>
        <p:spPr>
          <a:xfrm>
            <a:off x="15392400" y="2286000"/>
            <a:ext cx="103874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(10,1)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7B578-BA2C-E045-80BA-1B901442B375}"/>
              </a:ext>
            </a:extLst>
          </p:cNvPr>
          <p:cNvSpPr txBox="1"/>
          <p:nvPr/>
        </p:nvSpPr>
        <p:spPr>
          <a:xfrm>
            <a:off x="7566184" y="57150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(5,2)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64E0CA-578A-8F4E-9653-ABE388C41392}"/>
              </a:ext>
            </a:extLst>
          </p:cNvPr>
          <p:cNvSpPr txBox="1"/>
          <p:nvPr/>
        </p:nvSpPr>
        <p:spPr>
          <a:xfrm>
            <a:off x="15589569" y="763905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(3,3)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503B80-3F45-C140-9ECC-744D8AFC8DE5}"/>
              </a:ext>
            </a:extLst>
          </p:cNvPr>
          <p:cNvSpPr txBox="1"/>
          <p:nvPr/>
        </p:nvSpPr>
        <p:spPr>
          <a:xfrm>
            <a:off x="3886200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816E0-E527-364B-85B1-A23A34FDA428}"/>
              </a:ext>
            </a:extLst>
          </p:cNvPr>
          <p:cNvSpPr txBox="1"/>
          <p:nvPr/>
        </p:nvSpPr>
        <p:spPr>
          <a:xfrm>
            <a:off x="50258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E0E23-650A-2E40-BDE0-AC7986FC58DE}"/>
              </a:ext>
            </a:extLst>
          </p:cNvPr>
          <p:cNvSpPr txBox="1"/>
          <p:nvPr/>
        </p:nvSpPr>
        <p:spPr>
          <a:xfrm>
            <a:off x="66260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E2456-0EF2-5C47-82B0-399C22C676E4}"/>
              </a:ext>
            </a:extLst>
          </p:cNvPr>
          <p:cNvSpPr txBox="1"/>
          <p:nvPr/>
        </p:nvSpPr>
        <p:spPr>
          <a:xfrm>
            <a:off x="84548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73E39-6442-E144-AB02-4D4418DB5F88}"/>
              </a:ext>
            </a:extLst>
          </p:cNvPr>
          <p:cNvSpPr txBox="1"/>
          <p:nvPr/>
        </p:nvSpPr>
        <p:spPr>
          <a:xfrm>
            <a:off x="11274223" y="11353800"/>
            <a:ext cx="84157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ea"/>
                <a:ea typeface="+mn-ea"/>
                <a:cs typeface="Gill Sans"/>
                <a:sym typeface="Gill Sans"/>
              </a:rPr>
              <a:t>(2,4)</a:t>
            </a:r>
          </a:p>
        </p:txBody>
      </p:sp>
    </p:spTree>
    <p:extLst>
      <p:ext uri="{BB962C8B-B14F-4D97-AF65-F5344CB8AC3E}">
        <p14:creationId xmlns:p14="http://schemas.microsoft.com/office/powerpoint/2010/main" val="428851017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11042476" y="8975308"/>
            <a:ext cx="4413424" cy="8"/>
          </a:xfrm>
          <a:prstGeom prst="line">
            <a:avLst/>
          </a:prstGeom>
          <a:ln w="254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1424" name="Group 1424"/>
          <p:cNvGrpSpPr/>
          <p:nvPr/>
        </p:nvGrpSpPr>
        <p:grpSpPr>
          <a:xfrm>
            <a:off x="9870644" y="9013408"/>
            <a:ext cx="6698145" cy="1240006"/>
            <a:chOff x="0" y="0"/>
            <a:chExt cx="6698144" cy="1240005"/>
          </a:xfrm>
        </p:grpSpPr>
        <p:sp>
          <p:nvSpPr>
            <p:cNvPr id="1420" name="Shape 1420"/>
            <p:cNvSpPr/>
            <p:nvPr/>
          </p:nvSpPr>
          <p:spPr>
            <a:xfrm flipH="1">
              <a:off x="0" y="21542"/>
              <a:ext cx="1197840" cy="1184332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213045" y="47776"/>
              <a:ext cx="1023989" cy="119223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2" name="Shape 1422"/>
            <p:cNvSpPr/>
            <p:nvPr/>
          </p:nvSpPr>
          <p:spPr>
            <a:xfrm flipH="1">
              <a:off x="4454955" y="0"/>
              <a:ext cx="1197841" cy="118433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5674155" y="25400"/>
              <a:ext cx="1023990" cy="1192229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433" name="Group 1433"/>
          <p:cNvGrpSpPr/>
          <p:nvPr/>
        </p:nvGrpSpPr>
        <p:grpSpPr>
          <a:xfrm>
            <a:off x="9321800" y="10161984"/>
            <a:ext cx="7752868" cy="1047939"/>
            <a:chOff x="0" y="0"/>
            <a:chExt cx="7752867" cy="1047937"/>
          </a:xfrm>
        </p:grpSpPr>
        <p:sp>
          <p:nvSpPr>
            <p:cNvPr id="1425" name="Shape 1425"/>
            <p:cNvSpPr/>
            <p:nvPr/>
          </p:nvSpPr>
          <p:spPr>
            <a:xfrm flipH="1">
              <a:off x="0" y="0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562678" y="7897"/>
              <a:ext cx="488469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7" name="Shape 1427"/>
            <p:cNvSpPr/>
            <p:nvPr/>
          </p:nvSpPr>
          <p:spPr>
            <a:xfrm flipH="1">
              <a:off x="2222500" y="71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781300" y="198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29" name="Shape 1429"/>
            <p:cNvSpPr/>
            <p:nvPr/>
          </p:nvSpPr>
          <p:spPr>
            <a:xfrm flipH="1">
              <a:off x="4457700" y="198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5016500" y="325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1" name="Shape 1431"/>
            <p:cNvSpPr/>
            <p:nvPr/>
          </p:nvSpPr>
          <p:spPr>
            <a:xfrm flipH="1">
              <a:off x="6705600" y="32524"/>
              <a:ext cx="557524" cy="997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7264400" y="45224"/>
              <a:ext cx="488468" cy="10027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434" name="Shape 14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Trees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879952" cy="3301034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Planar, hierarchical topology</a:t>
            </a:r>
          </a:p>
          <a:p>
            <a:pPr marL="600075" indent="-600075">
              <a:defRPr sz="4200"/>
            </a:pPr>
            <a:r>
              <a:t>Like mesh/torus, good when traffic has locality</a:t>
            </a:r>
          </a:p>
          <a:p>
            <a:pPr marL="600075" indent="-600075">
              <a:defRPr sz="4200"/>
            </a:pPr>
            <a:r>
              <a:t>Latency: O(lg N)</a:t>
            </a:r>
          </a:p>
          <a:p>
            <a:pPr marL="600075" indent="-600075">
              <a:defRPr sz="4200"/>
            </a:pPr>
            <a:r>
              <a:t>Use “fat trees” to alleviate root bandwidth problem (higher bandwidth links near root) </a:t>
            </a:r>
          </a:p>
        </p:txBody>
      </p:sp>
      <p:grpSp>
        <p:nvGrpSpPr>
          <p:cNvPr id="1442" name="Group 1442"/>
          <p:cNvGrpSpPr/>
          <p:nvPr/>
        </p:nvGrpSpPr>
        <p:grpSpPr>
          <a:xfrm>
            <a:off x="9042400" y="10969208"/>
            <a:ext cx="1676400" cy="711201"/>
            <a:chOff x="0" y="0"/>
            <a:chExt cx="1676400" cy="711200"/>
          </a:xfrm>
        </p:grpSpPr>
        <p:grpSp>
          <p:nvGrpSpPr>
            <p:cNvPr id="1438" name="Group 1438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36" name="Shape 143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0</a:t>
                </a:r>
              </a:p>
            </p:txBody>
          </p:sp>
        </p:grpSp>
        <p:grpSp>
          <p:nvGrpSpPr>
            <p:cNvPr id="1441" name="Group 1441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39" name="Shape 1439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1</a:t>
                </a:r>
              </a:p>
            </p:txBody>
          </p:sp>
        </p:grpSp>
      </p:grpSp>
      <p:grpSp>
        <p:nvGrpSpPr>
          <p:cNvPr id="1449" name="Group 1449"/>
          <p:cNvGrpSpPr/>
          <p:nvPr/>
        </p:nvGrpSpPr>
        <p:grpSpPr>
          <a:xfrm>
            <a:off x="11277600" y="10969208"/>
            <a:ext cx="1676400" cy="711201"/>
            <a:chOff x="0" y="0"/>
            <a:chExt cx="1676400" cy="711200"/>
          </a:xfrm>
        </p:grpSpPr>
        <p:grpSp>
          <p:nvGrpSpPr>
            <p:cNvPr id="1445" name="Group 1445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43" name="Shape 144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2</a:t>
                </a:r>
              </a:p>
            </p:txBody>
          </p:sp>
        </p:grpSp>
        <p:grpSp>
          <p:nvGrpSpPr>
            <p:cNvPr id="1448" name="Group 1448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46" name="Shape 1446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3</a:t>
                </a:r>
              </a:p>
            </p:txBody>
          </p:sp>
        </p:grpSp>
      </p:grpSp>
      <p:grpSp>
        <p:nvGrpSpPr>
          <p:cNvPr id="1456" name="Group 1456"/>
          <p:cNvGrpSpPr/>
          <p:nvPr/>
        </p:nvGrpSpPr>
        <p:grpSpPr>
          <a:xfrm>
            <a:off x="13512800" y="10969208"/>
            <a:ext cx="1676400" cy="711201"/>
            <a:chOff x="0" y="0"/>
            <a:chExt cx="1676400" cy="711200"/>
          </a:xfrm>
        </p:grpSpPr>
        <p:grpSp>
          <p:nvGrpSpPr>
            <p:cNvPr id="1452" name="Group 1452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0" name="Shape 145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4</a:t>
                </a:r>
              </a:p>
            </p:txBody>
          </p:sp>
        </p:grpSp>
        <p:grpSp>
          <p:nvGrpSpPr>
            <p:cNvPr id="1455" name="Group 1455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53" name="Shape 1453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5</a:t>
                </a:r>
              </a:p>
            </p:txBody>
          </p:sp>
        </p:grpSp>
      </p:grpSp>
      <p:grpSp>
        <p:nvGrpSpPr>
          <p:cNvPr id="1463" name="Group 1463"/>
          <p:cNvGrpSpPr/>
          <p:nvPr/>
        </p:nvGrpSpPr>
        <p:grpSpPr>
          <a:xfrm>
            <a:off x="15748000" y="10969208"/>
            <a:ext cx="1676400" cy="711201"/>
            <a:chOff x="0" y="0"/>
            <a:chExt cx="1676400" cy="711200"/>
          </a:xfrm>
        </p:grpSpPr>
        <p:grpSp>
          <p:nvGrpSpPr>
            <p:cNvPr id="1459" name="Group 1459"/>
            <p:cNvGrpSpPr/>
            <p:nvPr/>
          </p:nvGrpSpPr>
          <p:grpSpPr>
            <a:xfrm>
              <a:off x="0" y="0"/>
              <a:ext cx="711200" cy="711200"/>
              <a:chOff x="0" y="0"/>
              <a:chExt cx="711200" cy="711200"/>
            </a:xfrm>
          </p:grpSpPr>
          <p:sp>
            <p:nvSpPr>
              <p:cNvPr id="1457" name="Shape 1457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6</a:t>
                </a:r>
              </a:p>
            </p:txBody>
          </p:sp>
        </p:grpSp>
        <p:grpSp>
          <p:nvGrpSpPr>
            <p:cNvPr id="1462" name="Group 1462"/>
            <p:cNvGrpSpPr/>
            <p:nvPr/>
          </p:nvGrpSpPr>
          <p:grpSpPr>
            <a:xfrm>
              <a:off x="965200" y="0"/>
              <a:ext cx="711200" cy="711200"/>
              <a:chOff x="0" y="0"/>
              <a:chExt cx="711200" cy="711200"/>
            </a:xfrm>
          </p:grpSpPr>
          <p:sp>
            <p:nvSpPr>
              <p:cNvPr id="1460" name="Shape 1460"/>
              <p:cNvSpPr/>
              <p:nvPr/>
            </p:nvSpPr>
            <p:spPr>
              <a:xfrm>
                <a:off x="0" y="0"/>
                <a:ext cx="711200" cy="711200"/>
              </a:xfrm>
              <a:prstGeom prst="ellipse">
                <a:avLst/>
              </a:prstGeom>
              <a:solidFill>
                <a:srgbClr val="96D35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197754" y="142240"/>
                <a:ext cx="339853" cy="5029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200" b="1">
                    <a:latin typeface="Myriad Pro"/>
                    <a:ea typeface="Myriad Pro"/>
                    <a:cs typeface="Myriad Pro"/>
                    <a:sym typeface="Myriad Pro"/>
                  </a:defRPr>
                </a:lvl1pPr>
              </a:lstStyle>
              <a:p>
                <a:r>
                  <a:t>7</a:t>
                </a:r>
              </a:p>
            </p:txBody>
          </p:sp>
        </p:grpSp>
      </p:grpSp>
      <p:sp>
        <p:nvSpPr>
          <p:cNvPr id="1464" name="Shape 1464"/>
          <p:cNvSpPr/>
          <p:nvPr/>
        </p:nvSpPr>
        <p:spPr>
          <a:xfrm>
            <a:off x="96647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118999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141351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16370300" y="99913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8" name="Shape 1468"/>
          <p:cNvSpPr/>
          <p:nvPr/>
        </p:nvSpPr>
        <p:spPr>
          <a:xfrm>
            <a:off x="10833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69" name="Shape 1469"/>
          <p:cNvSpPr/>
          <p:nvPr/>
        </p:nvSpPr>
        <p:spPr>
          <a:xfrm>
            <a:off x="15278100" y="8759408"/>
            <a:ext cx="419100" cy="4191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12577247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Fat Tree</a:t>
            </a:r>
          </a:p>
        </p:txBody>
      </p:sp>
      <p:pic>
        <p:nvPicPr>
          <p:cNvPr id="14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13997" y="6189848"/>
            <a:ext cx="5308601" cy="556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Shape 1472"/>
          <p:cNvSpPr/>
          <p:nvPr/>
        </p:nvSpPr>
        <p:spPr>
          <a:xfrm>
            <a:off x="3442838" y="12019980"/>
            <a:ext cx="1905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H-Tree</a:t>
            </a:r>
          </a:p>
        </p:txBody>
      </p:sp>
      <p:sp>
        <p:nvSpPr>
          <p:cNvPr id="1473" name="Shape 1473"/>
          <p:cNvSpPr/>
          <p:nvPr/>
        </p:nvSpPr>
        <p:spPr>
          <a:xfrm>
            <a:off x="2039166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0</a:t>
            </a:r>
          </a:p>
        </p:txBody>
      </p:sp>
      <p:sp>
        <p:nvSpPr>
          <p:cNvPr id="1474" name="Shape 1474"/>
          <p:cNvSpPr/>
          <p:nvPr/>
        </p:nvSpPr>
        <p:spPr>
          <a:xfrm>
            <a:off x="2039166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</a:t>
            </a:r>
          </a:p>
        </p:txBody>
      </p:sp>
      <p:sp>
        <p:nvSpPr>
          <p:cNvPr id="1475" name="Shape 1475"/>
          <p:cNvSpPr/>
          <p:nvPr/>
        </p:nvSpPr>
        <p:spPr>
          <a:xfrm>
            <a:off x="3603981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2</a:t>
            </a:r>
          </a:p>
        </p:txBody>
      </p:sp>
      <p:sp>
        <p:nvSpPr>
          <p:cNvPr id="1476" name="Shape 1476"/>
          <p:cNvSpPr/>
          <p:nvPr/>
        </p:nvSpPr>
        <p:spPr>
          <a:xfrm>
            <a:off x="3603981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3</a:t>
            </a:r>
          </a:p>
        </p:txBody>
      </p:sp>
      <p:sp>
        <p:nvSpPr>
          <p:cNvPr id="1477" name="Shape 1477"/>
          <p:cNvSpPr/>
          <p:nvPr/>
        </p:nvSpPr>
        <p:spPr>
          <a:xfrm>
            <a:off x="2070432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4</a:t>
            </a:r>
          </a:p>
        </p:txBody>
      </p:sp>
      <p:sp>
        <p:nvSpPr>
          <p:cNvPr id="1478" name="Shape 1478"/>
          <p:cNvSpPr/>
          <p:nvPr/>
        </p:nvSpPr>
        <p:spPr>
          <a:xfrm>
            <a:off x="2070432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5</a:t>
            </a:r>
          </a:p>
        </p:txBody>
      </p:sp>
      <p:sp>
        <p:nvSpPr>
          <p:cNvPr id="1479" name="Shape 1479"/>
          <p:cNvSpPr/>
          <p:nvPr/>
        </p:nvSpPr>
        <p:spPr>
          <a:xfrm>
            <a:off x="3635247" y="9596710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6</a:t>
            </a:r>
          </a:p>
        </p:txBody>
      </p:sp>
      <p:sp>
        <p:nvSpPr>
          <p:cNvPr id="1480" name="Shape 1480"/>
          <p:cNvSpPr/>
          <p:nvPr/>
        </p:nvSpPr>
        <p:spPr>
          <a:xfrm>
            <a:off x="3635247" y="11170677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7</a:t>
            </a:r>
          </a:p>
        </p:txBody>
      </p:sp>
      <p:sp>
        <p:nvSpPr>
          <p:cNvPr id="1481" name="Shape 1481"/>
          <p:cNvSpPr/>
          <p:nvPr/>
        </p:nvSpPr>
        <p:spPr>
          <a:xfrm>
            <a:off x="4974275" y="6357444"/>
            <a:ext cx="33985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8</a:t>
            </a:r>
          </a:p>
        </p:txBody>
      </p:sp>
      <p:sp>
        <p:nvSpPr>
          <p:cNvPr id="1482" name="Shape 1482"/>
          <p:cNvSpPr/>
          <p:nvPr/>
        </p:nvSpPr>
        <p:spPr>
          <a:xfrm>
            <a:off x="4974275" y="7931411"/>
            <a:ext cx="33985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9</a:t>
            </a:r>
          </a:p>
        </p:txBody>
      </p:sp>
      <p:sp>
        <p:nvSpPr>
          <p:cNvPr id="1483" name="Shape 1483"/>
          <p:cNvSpPr/>
          <p:nvPr/>
        </p:nvSpPr>
        <p:spPr>
          <a:xfrm>
            <a:off x="6426314" y="6357444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10</a:t>
            </a:r>
          </a:p>
        </p:txBody>
      </p:sp>
      <p:sp>
        <p:nvSpPr>
          <p:cNvPr id="1484" name="Shape 1484"/>
          <p:cNvSpPr/>
          <p:nvPr/>
        </p:nvSpPr>
        <p:spPr>
          <a:xfrm>
            <a:off x="6426314" y="7931411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11</a:t>
            </a:r>
          </a:p>
        </p:txBody>
      </p:sp>
      <p:sp>
        <p:nvSpPr>
          <p:cNvPr id="1485" name="Shape 1485"/>
          <p:cNvSpPr/>
          <p:nvPr/>
        </p:nvSpPr>
        <p:spPr>
          <a:xfrm>
            <a:off x="4892765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12</a:t>
            </a:r>
          </a:p>
        </p:txBody>
      </p:sp>
      <p:sp>
        <p:nvSpPr>
          <p:cNvPr id="1486" name="Shape 1486"/>
          <p:cNvSpPr/>
          <p:nvPr/>
        </p:nvSpPr>
        <p:spPr>
          <a:xfrm>
            <a:off x="4892765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13</a:t>
            </a:r>
          </a:p>
        </p:txBody>
      </p:sp>
      <p:sp>
        <p:nvSpPr>
          <p:cNvPr id="1487" name="Shape 1487"/>
          <p:cNvSpPr/>
          <p:nvPr/>
        </p:nvSpPr>
        <p:spPr>
          <a:xfrm>
            <a:off x="6457581" y="9596710"/>
            <a:ext cx="565405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14</a:t>
            </a:r>
          </a:p>
        </p:txBody>
      </p:sp>
      <p:sp>
        <p:nvSpPr>
          <p:cNvPr id="1488" name="Shape 1488"/>
          <p:cNvSpPr/>
          <p:nvPr/>
        </p:nvSpPr>
        <p:spPr>
          <a:xfrm>
            <a:off x="6457581" y="11170677"/>
            <a:ext cx="565405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r>
              <a:t>15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1" build="p" bldLvl="5" animBg="1" advAuto="0"/>
      <p:bldP spid="1470" grpId="2" animBg="1" advAuto="0"/>
      <p:bldP spid="1472" grpId="3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Routing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Getting from 1 to 2:</a:t>
            </a:r>
          </a:p>
          <a:p>
            <a:pPr lvl="1"/>
            <a:r>
              <a:rPr lang="en-US" dirty="0"/>
              <a:t>1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01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2 = </a:t>
            </a:r>
            <a:r>
              <a:rPr lang="en-US" dirty="0">
                <a:solidFill>
                  <a:srgbClr val="C00000"/>
                </a:solidFill>
              </a:rPr>
              <a:t>0</a:t>
            </a:r>
            <a:r>
              <a:rPr lang="en-US" dirty="0"/>
              <a:t>10</a:t>
            </a:r>
            <a:r>
              <a:rPr lang="en-US" baseline="-25000" dirty="0"/>
              <a:t>2</a:t>
            </a:r>
          </a:p>
          <a:p>
            <a:r>
              <a:rPr lang="en-US" dirty="0"/>
              <a:t>Getting from 3 to 6:</a:t>
            </a:r>
          </a:p>
          <a:p>
            <a:pPr lvl="1"/>
            <a:r>
              <a:rPr lang="en-US" dirty="0"/>
              <a:t>3 = </a:t>
            </a:r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 dirty="0"/>
              <a:t>11</a:t>
            </a:r>
            <a:r>
              <a:rPr lang="en-US" baseline="-25000" dirty="0"/>
              <a:t>2</a:t>
            </a:r>
            <a:endParaRPr lang="en-US" dirty="0"/>
          </a:p>
          <a:p>
            <a:pPr lvl="1"/>
            <a:r>
              <a:rPr lang="en-US" dirty="0"/>
              <a:t>6 = 110</a:t>
            </a:r>
            <a:r>
              <a:rPr lang="en-US" baseline="-25000" dirty="0"/>
              <a:t>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429DC-DA43-A947-A8A6-91B81CFAB46C}"/>
              </a:ext>
            </a:extLst>
          </p:cNvPr>
          <p:cNvCxnSpPr/>
          <p:nvPr/>
        </p:nvCxnSpPr>
        <p:spPr>
          <a:xfrm flipV="1">
            <a:off x="1905000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BA3C15-C02B-1942-BD19-615C521238A6}"/>
              </a:ext>
            </a:extLst>
          </p:cNvPr>
          <p:cNvCxnSpPr/>
          <p:nvPr/>
        </p:nvCxnSpPr>
        <p:spPr>
          <a:xfrm flipV="1">
            <a:off x="4686304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A7B0E2-E331-194A-97D0-4BDCC0FDEB03}"/>
              </a:ext>
            </a:extLst>
          </p:cNvPr>
          <p:cNvCxnSpPr/>
          <p:nvPr/>
        </p:nvCxnSpPr>
        <p:spPr>
          <a:xfrm flipV="1">
            <a:off x="7467608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750B35-83EA-9445-A641-6532AFE8AE58}"/>
              </a:ext>
            </a:extLst>
          </p:cNvPr>
          <p:cNvCxnSpPr/>
          <p:nvPr/>
        </p:nvCxnSpPr>
        <p:spPr>
          <a:xfrm flipV="1">
            <a:off x="10191744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F68494-944F-7843-B934-340ADC1B2A62}"/>
              </a:ext>
            </a:extLst>
          </p:cNvPr>
          <p:cNvCxnSpPr>
            <a:cxnSpLocks/>
          </p:cNvCxnSpPr>
          <p:nvPr/>
        </p:nvCxnSpPr>
        <p:spPr>
          <a:xfrm flipH="1" flipV="1">
            <a:off x="10929921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D24A97-015C-0B42-BBCD-42776C012AA3}"/>
              </a:ext>
            </a:extLst>
          </p:cNvPr>
          <p:cNvCxnSpPr>
            <a:cxnSpLocks/>
          </p:cNvCxnSpPr>
          <p:nvPr/>
        </p:nvCxnSpPr>
        <p:spPr>
          <a:xfrm flipH="1" flipV="1">
            <a:off x="8224821" y="11353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7ACA40-7043-8A43-B9B5-34592D9F41F0}"/>
              </a:ext>
            </a:extLst>
          </p:cNvPr>
          <p:cNvCxnSpPr>
            <a:cxnSpLocks/>
          </p:cNvCxnSpPr>
          <p:nvPr/>
        </p:nvCxnSpPr>
        <p:spPr>
          <a:xfrm flipH="1" flipV="1">
            <a:off x="5462573" y="11363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9DD46E-254A-0B41-B7E9-5694E7854DA6}"/>
              </a:ext>
            </a:extLst>
          </p:cNvPr>
          <p:cNvCxnSpPr>
            <a:cxnSpLocks/>
          </p:cNvCxnSpPr>
          <p:nvPr/>
        </p:nvCxnSpPr>
        <p:spPr>
          <a:xfrm flipH="1" flipV="1">
            <a:off x="2686056" y="1134427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903BC02-5A41-5F4C-B27D-86415F8DABCA}"/>
              </a:ext>
            </a:extLst>
          </p:cNvPr>
          <p:cNvSpPr/>
          <p:nvPr/>
        </p:nvSpPr>
        <p:spPr>
          <a:xfrm>
            <a:off x="160020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BB5F5-AE0A-7247-B01F-CFF37A01CA51}"/>
              </a:ext>
            </a:extLst>
          </p:cNvPr>
          <p:cNvSpPr/>
          <p:nvPr/>
        </p:nvSpPr>
        <p:spPr>
          <a:xfrm>
            <a:off x="298132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457C6-1682-8B4E-98BE-3E5045B64632}"/>
              </a:ext>
            </a:extLst>
          </p:cNvPr>
          <p:cNvSpPr/>
          <p:nvPr/>
        </p:nvSpPr>
        <p:spPr>
          <a:xfrm>
            <a:off x="4362448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44C05-739B-C74F-8414-6A8F201DFB3B}"/>
              </a:ext>
            </a:extLst>
          </p:cNvPr>
          <p:cNvSpPr/>
          <p:nvPr/>
        </p:nvSpPr>
        <p:spPr>
          <a:xfrm>
            <a:off x="574357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48BBA-C737-714F-8E0A-22DC167157CB}"/>
              </a:ext>
            </a:extLst>
          </p:cNvPr>
          <p:cNvSpPr/>
          <p:nvPr/>
        </p:nvSpPr>
        <p:spPr>
          <a:xfrm>
            <a:off x="7124696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1EECA-2785-DE45-A567-1F72468DECF0}"/>
              </a:ext>
            </a:extLst>
          </p:cNvPr>
          <p:cNvSpPr/>
          <p:nvPr/>
        </p:nvSpPr>
        <p:spPr>
          <a:xfrm>
            <a:off x="8505820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8F5D3F-B3E4-5B4C-B046-7E8C5B6846C3}"/>
              </a:ext>
            </a:extLst>
          </p:cNvPr>
          <p:cNvSpPr/>
          <p:nvPr/>
        </p:nvSpPr>
        <p:spPr>
          <a:xfrm>
            <a:off x="9886944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81694-36AA-D544-9862-3EEE06473E84}"/>
              </a:ext>
            </a:extLst>
          </p:cNvPr>
          <p:cNvSpPr/>
          <p:nvPr/>
        </p:nvSpPr>
        <p:spPr>
          <a:xfrm>
            <a:off x="11249012" y="12344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BB1713-50D4-7340-BD74-BD92752BC7D7}"/>
              </a:ext>
            </a:extLst>
          </p:cNvPr>
          <p:cNvCxnSpPr>
            <a:cxnSpLocks/>
          </p:cNvCxnSpPr>
          <p:nvPr/>
        </p:nvCxnSpPr>
        <p:spPr>
          <a:xfrm flipV="1">
            <a:off x="2686044" y="9601200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EEBDD0-EF80-BA48-B92D-96BE03BCDB97}"/>
              </a:ext>
            </a:extLst>
          </p:cNvPr>
          <p:cNvCxnSpPr>
            <a:cxnSpLocks/>
          </p:cNvCxnSpPr>
          <p:nvPr/>
        </p:nvCxnSpPr>
        <p:spPr>
          <a:xfrm flipV="1">
            <a:off x="8224821" y="9634537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FCBB12-4601-A144-AB4A-FF2E9796039F}"/>
              </a:ext>
            </a:extLst>
          </p:cNvPr>
          <p:cNvCxnSpPr>
            <a:cxnSpLocks/>
          </p:cNvCxnSpPr>
          <p:nvPr/>
        </p:nvCxnSpPr>
        <p:spPr>
          <a:xfrm flipH="1" flipV="1">
            <a:off x="4031460" y="9625012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02CFDE-0366-994B-824D-F99D27280117}"/>
              </a:ext>
            </a:extLst>
          </p:cNvPr>
          <p:cNvCxnSpPr>
            <a:cxnSpLocks/>
          </p:cNvCxnSpPr>
          <p:nvPr/>
        </p:nvCxnSpPr>
        <p:spPr>
          <a:xfrm flipH="1" flipV="1">
            <a:off x="9555924" y="9610724"/>
            <a:ext cx="1335892" cy="176212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5E083E-CB5E-4849-84D0-EDAE3028100C}"/>
              </a:ext>
            </a:extLst>
          </p:cNvPr>
          <p:cNvCxnSpPr>
            <a:cxnSpLocks/>
          </p:cNvCxnSpPr>
          <p:nvPr/>
        </p:nvCxnSpPr>
        <p:spPr>
          <a:xfrm flipH="1" flipV="1">
            <a:off x="6799650" y="7758114"/>
            <a:ext cx="2756274" cy="185261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0DF4D1-91C9-E84E-B90A-75BB9DAD1939}"/>
              </a:ext>
            </a:extLst>
          </p:cNvPr>
          <p:cNvCxnSpPr>
            <a:cxnSpLocks/>
          </p:cNvCxnSpPr>
          <p:nvPr/>
        </p:nvCxnSpPr>
        <p:spPr>
          <a:xfrm flipH="1">
            <a:off x="4005258" y="7758114"/>
            <a:ext cx="2794392" cy="18430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CCF5798-9087-D147-A335-7CB643241C83}"/>
              </a:ext>
            </a:extLst>
          </p:cNvPr>
          <p:cNvSpPr/>
          <p:nvPr/>
        </p:nvSpPr>
        <p:spPr>
          <a:xfrm>
            <a:off x="4933948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30DD4-86F0-1644-A4F2-9E8C7B9D023B}"/>
              </a:ext>
            </a:extLst>
          </p:cNvPr>
          <p:cNvSpPr/>
          <p:nvPr/>
        </p:nvSpPr>
        <p:spPr>
          <a:xfrm>
            <a:off x="2176462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759215-B0C2-DC4C-B680-2F664508E59D}"/>
              </a:ext>
            </a:extLst>
          </p:cNvPr>
          <p:cNvSpPr/>
          <p:nvPr/>
        </p:nvSpPr>
        <p:spPr>
          <a:xfrm>
            <a:off x="7758109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50F4F3-23C0-854C-B146-7E1D7D2F3669}"/>
              </a:ext>
            </a:extLst>
          </p:cNvPr>
          <p:cNvSpPr/>
          <p:nvPr/>
        </p:nvSpPr>
        <p:spPr>
          <a:xfrm>
            <a:off x="10463206" y="10896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3A81C95-43DC-4247-A928-765F3D4D9DFA}"/>
              </a:ext>
            </a:extLst>
          </p:cNvPr>
          <p:cNvSpPr/>
          <p:nvPr/>
        </p:nvSpPr>
        <p:spPr>
          <a:xfrm>
            <a:off x="3548058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B41924-28C8-9B4B-84A1-F8CFE94FD7F7}"/>
              </a:ext>
            </a:extLst>
          </p:cNvPr>
          <p:cNvSpPr/>
          <p:nvPr/>
        </p:nvSpPr>
        <p:spPr>
          <a:xfrm>
            <a:off x="9091610" y="91440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C31658-913A-B64C-A275-5961A380A2FE}"/>
              </a:ext>
            </a:extLst>
          </p:cNvPr>
          <p:cNvSpPr/>
          <p:nvPr/>
        </p:nvSpPr>
        <p:spPr>
          <a:xfrm>
            <a:off x="6324596" y="73152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0611BB-407F-324A-BF83-EAAD7BF531A5}"/>
              </a:ext>
            </a:extLst>
          </p:cNvPr>
          <p:cNvSpPr txBox="1"/>
          <p:nvPr/>
        </p:nvSpPr>
        <p:spPr>
          <a:xfrm>
            <a:off x="9753600" y="2397085"/>
            <a:ext cx="7885172" cy="3549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Upward: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Until have common a</a:t>
            </a:r>
            <a:r>
              <a:rPr lang="en-US" b="1" dirty="0">
                <a:latin typeface="+mn-lt"/>
              </a:rPr>
              <a:t>ncestor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Gill Sans"/>
                <a:cs typeface="Gill Sans"/>
                <a:sym typeface="Gill Sans"/>
              </a:rPr>
              <a:t>Downward: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0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>
                <a:latin typeface="+mn-lt"/>
                <a:sym typeface="Wingdings" pitchFamily="2" charset="2"/>
              </a:rPr>
              <a:t> left, 1  right</a:t>
            </a:r>
            <a:endParaRPr kumimoji="0" lang="en-US" sz="5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552">
            <a:extLst>
              <a:ext uri="{FF2B5EF4-FFF2-40B4-BE49-F238E27FC236}">
                <a16:creationId xmlns:a16="http://schemas.microsoft.com/office/drawing/2014/main" id="{F268BF4E-5C44-B344-AB9B-E8873EEE196C}"/>
              </a:ext>
            </a:extLst>
          </p:cNvPr>
          <p:cNvSpPr/>
          <p:nvPr/>
        </p:nvSpPr>
        <p:spPr>
          <a:xfrm>
            <a:off x="2743330" y="9497912"/>
            <a:ext cx="2672421" cy="3179908"/>
          </a:xfrm>
          <a:custGeom>
            <a:avLst/>
            <a:gdLst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5970 w 21600"/>
              <a:gd name="connsiteY2" fmla="*/ 6697 h 21600"/>
              <a:gd name="connsiteX3" fmla="*/ 9868 w 21600"/>
              <a:gd name="connsiteY3" fmla="*/ 20688 h 21600"/>
              <a:gd name="connsiteX4" fmla="*/ 11431 w 21600"/>
              <a:gd name="connsiteY4" fmla="*/ 21497 h 21600"/>
              <a:gd name="connsiteX5" fmla="*/ 15725 w 21600"/>
              <a:gd name="connsiteY5" fmla="*/ 21600 h 21600"/>
              <a:gd name="connsiteX6" fmla="*/ 16306 w 21600"/>
              <a:gd name="connsiteY6" fmla="*/ 20895 h 21600"/>
              <a:gd name="connsiteX7" fmla="*/ 21600 w 21600"/>
              <a:gd name="connsiteY7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9868 w 21600"/>
              <a:gd name="connsiteY2" fmla="*/ 20688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11431 w 21600"/>
              <a:gd name="connsiteY3" fmla="*/ 21497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16306 w 21600"/>
              <a:gd name="connsiteY5" fmla="*/ 20895 h 21600"/>
              <a:gd name="connsiteX6" fmla="*/ 21600 w 21600"/>
              <a:gd name="connsiteY6" fmla="*/ 19442 h 21600"/>
              <a:gd name="connsiteX0" fmla="*/ 0 w 21600"/>
              <a:gd name="connsiteY0" fmla="*/ 0 h 21600"/>
              <a:gd name="connsiteX1" fmla="*/ 4837 w 21600"/>
              <a:gd name="connsiteY1" fmla="*/ 2505 h 21600"/>
              <a:gd name="connsiteX2" fmla="*/ 16191 w 21600"/>
              <a:gd name="connsiteY2" fmla="*/ 2423 h 21600"/>
              <a:gd name="connsiteX3" fmla="*/ 21430 w 21600"/>
              <a:gd name="connsiteY3" fmla="*/ 4285 h 21600"/>
              <a:gd name="connsiteX4" fmla="*/ 15725 w 21600"/>
              <a:gd name="connsiteY4" fmla="*/ 21600 h 21600"/>
              <a:gd name="connsiteX5" fmla="*/ 21600 w 21600"/>
              <a:gd name="connsiteY5" fmla="*/ 19442 h 21600"/>
              <a:gd name="connsiteX0" fmla="*/ 0 w 21600"/>
              <a:gd name="connsiteY0" fmla="*/ 0 h 19442"/>
              <a:gd name="connsiteX1" fmla="*/ 4837 w 21600"/>
              <a:gd name="connsiteY1" fmla="*/ 2505 h 19442"/>
              <a:gd name="connsiteX2" fmla="*/ 16191 w 21600"/>
              <a:gd name="connsiteY2" fmla="*/ 2423 h 19442"/>
              <a:gd name="connsiteX3" fmla="*/ 21430 w 21600"/>
              <a:gd name="connsiteY3" fmla="*/ 4285 h 19442"/>
              <a:gd name="connsiteX4" fmla="*/ 21600 w 21600"/>
              <a:gd name="connsiteY4" fmla="*/ 19442 h 19442"/>
              <a:gd name="connsiteX0" fmla="*/ 0 w 21430"/>
              <a:gd name="connsiteY0" fmla="*/ 0 h 4285"/>
              <a:gd name="connsiteX1" fmla="*/ 4837 w 21430"/>
              <a:gd name="connsiteY1" fmla="*/ 2505 h 4285"/>
              <a:gd name="connsiteX2" fmla="*/ 16191 w 21430"/>
              <a:gd name="connsiteY2" fmla="*/ 2423 h 4285"/>
              <a:gd name="connsiteX3" fmla="*/ 21430 w 21430"/>
              <a:gd name="connsiteY3" fmla="*/ 4285 h 4285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7555 w 10000"/>
              <a:gd name="connsiteY2" fmla="*/ 32962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965 w 10000"/>
              <a:gd name="connsiteY2" fmla="*/ 27568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307 h 37307"/>
              <a:gd name="connsiteX1" fmla="*/ 2480 w 10000"/>
              <a:gd name="connsiteY1" fmla="*/ 0 h 37307"/>
              <a:gd name="connsiteX2" fmla="*/ 4227 w 10000"/>
              <a:gd name="connsiteY2" fmla="*/ 15991 h 37307"/>
              <a:gd name="connsiteX3" fmla="*/ 10000 w 10000"/>
              <a:gd name="connsiteY3" fmla="*/ 37307 h 37307"/>
              <a:gd name="connsiteX0" fmla="*/ 0 w 10000"/>
              <a:gd name="connsiteY0" fmla="*/ 27509 h 37509"/>
              <a:gd name="connsiteX1" fmla="*/ 2480 w 10000"/>
              <a:gd name="connsiteY1" fmla="*/ 202 h 37509"/>
              <a:gd name="connsiteX2" fmla="*/ 4227 w 10000"/>
              <a:gd name="connsiteY2" fmla="*/ 16193 h 37509"/>
              <a:gd name="connsiteX3" fmla="*/ 10000 w 10000"/>
              <a:gd name="connsiteY3" fmla="*/ 37509 h 37509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10000"/>
              <a:gd name="connsiteY0" fmla="*/ 27541 h 37541"/>
              <a:gd name="connsiteX1" fmla="*/ 2480 w 10000"/>
              <a:gd name="connsiteY1" fmla="*/ 234 h 37541"/>
              <a:gd name="connsiteX2" fmla="*/ 4227 w 10000"/>
              <a:gd name="connsiteY2" fmla="*/ 16225 h 37541"/>
              <a:gd name="connsiteX3" fmla="*/ 10000 w 10000"/>
              <a:gd name="connsiteY3" fmla="*/ 37541 h 37541"/>
              <a:gd name="connsiteX0" fmla="*/ 0 w 4227"/>
              <a:gd name="connsiteY0" fmla="*/ 27541 h 28200"/>
              <a:gd name="connsiteX1" fmla="*/ 2480 w 4227"/>
              <a:gd name="connsiteY1" fmla="*/ 234 h 28200"/>
              <a:gd name="connsiteX2" fmla="*/ 4227 w 4227"/>
              <a:gd name="connsiteY2" fmla="*/ 16225 h 28200"/>
              <a:gd name="connsiteX3" fmla="*/ 3378 w 4227"/>
              <a:gd name="connsiteY3" fmla="*/ 28200 h 28200"/>
              <a:gd name="connsiteX0" fmla="*/ 0 w 10000"/>
              <a:gd name="connsiteY0" fmla="*/ 9766 h 10000"/>
              <a:gd name="connsiteX1" fmla="*/ 5867 w 10000"/>
              <a:gd name="connsiteY1" fmla="*/ 83 h 10000"/>
              <a:gd name="connsiteX2" fmla="*/ 10000 w 10000"/>
              <a:gd name="connsiteY2" fmla="*/ 5754 h 10000"/>
              <a:gd name="connsiteX3" fmla="*/ 7991 w 10000"/>
              <a:gd name="connsiteY3" fmla="*/ 10000 h 10000"/>
              <a:gd name="connsiteX0" fmla="*/ 0 w 10000"/>
              <a:gd name="connsiteY0" fmla="*/ 9766 h 10000"/>
              <a:gd name="connsiteX1" fmla="*/ 2409 w 10000"/>
              <a:gd name="connsiteY1" fmla="*/ 5832 h 10000"/>
              <a:gd name="connsiteX2" fmla="*/ 5867 w 10000"/>
              <a:gd name="connsiteY2" fmla="*/ 83 h 10000"/>
              <a:gd name="connsiteX3" fmla="*/ 10000 w 10000"/>
              <a:gd name="connsiteY3" fmla="*/ 5754 h 10000"/>
              <a:gd name="connsiteX4" fmla="*/ 7991 w 10000"/>
              <a:gd name="connsiteY4" fmla="*/ 10000 h 10000"/>
              <a:gd name="connsiteX0" fmla="*/ 1690 w 7591"/>
              <a:gd name="connsiteY0" fmla="*/ 9813 h 10000"/>
              <a:gd name="connsiteX1" fmla="*/ 0 w 7591"/>
              <a:gd name="connsiteY1" fmla="*/ 5832 h 10000"/>
              <a:gd name="connsiteX2" fmla="*/ 3458 w 7591"/>
              <a:gd name="connsiteY2" fmla="*/ 83 h 10000"/>
              <a:gd name="connsiteX3" fmla="*/ 7591 w 7591"/>
              <a:gd name="connsiteY3" fmla="*/ 5754 h 10000"/>
              <a:gd name="connsiteX4" fmla="*/ 5582 w 7591"/>
              <a:gd name="connsiteY4" fmla="*/ 10000 h 10000"/>
              <a:gd name="connsiteX0" fmla="*/ 2226 w 10000"/>
              <a:gd name="connsiteY0" fmla="*/ 9813 h 10000"/>
              <a:gd name="connsiteX1" fmla="*/ 0 w 10000"/>
              <a:gd name="connsiteY1" fmla="*/ 5832 h 10000"/>
              <a:gd name="connsiteX2" fmla="*/ 4929 w 10000"/>
              <a:gd name="connsiteY2" fmla="*/ 83 h 10000"/>
              <a:gd name="connsiteX3" fmla="*/ 10000 w 10000"/>
              <a:gd name="connsiteY3" fmla="*/ 5754 h 10000"/>
              <a:gd name="connsiteX4" fmla="*/ 7353 w 10000"/>
              <a:gd name="connsiteY4" fmla="*/ 10000 h 10000"/>
              <a:gd name="connsiteX0" fmla="*/ 2226 w 10000"/>
              <a:gd name="connsiteY0" fmla="*/ 9730 h 9917"/>
              <a:gd name="connsiteX1" fmla="*/ 0 w 10000"/>
              <a:gd name="connsiteY1" fmla="*/ 5749 h 9917"/>
              <a:gd name="connsiteX2" fmla="*/ 4929 w 10000"/>
              <a:gd name="connsiteY2" fmla="*/ 0 h 9917"/>
              <a:gd name="connsiteX3" fmla="*/ 10000 w 10000"/>
              <a:gd name="connsiteY3" fmla="*/ 5671 h 9917"/>
              <a:gd name="connsiteX4" fmla="*/ 7353 w 10000"/>
              <a:gd name="connsiteY4" fmla="*/ 9917 h 9917"/>
              <a:gd name="connsiteX0" fmla="*/ 2226 w 10000"/>
              <a:gd name="connsiteY0" fmla="*/ 10281 h 10470"/>
              <a:gd name="connsiteX1" fmla="*/ 0 w 10000"/>
              <a:gd name="connsiteY1" fmla="*/ 6267 h 10470"/>
              <a:gd name="connsiteX2" fmla="*/ 4929 w 10000"/>
              <a:gd name="connsiteY2" fmla="*/ 0 h 10470"/>
              <a:gd name="connsiteX3" fmla="*/ 10000 w 10000"/>
              <a:gd name="connsiteY3" fmla="*/ 6188 h 10470"/>
              <a:gd name="connsiteX4" fmla="*/ 7353 w 10000"/>
              <a:gd name="connsiteY4" fmla="*/ 10470 h 1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470" extrusionOk="0">
                <a:moveTo>
                  <a:pt x="2226" y="10281"/>
                </a:moveTo>
                <a:lnTo>
                  <a:pt x="0" y="6267"/>
                </a:lnTo>
                <a:lnTo>
                  <a:pt x="4929" y="0"/>
                </a:lnTo>
                <a:cubicBezTo>
                  <a:pt x="6162" y="1207"/>
                  <a:pt x="7276" y="3329"/>
                  <a:pt x="10000" y="6188"/>
                </a:cubicBezTo>
                <a:cubicBezTo>
                  <a:pt x="7335" y="10375"/>
                  <a:pt x="8950" y="7835"/>
                  <a:pt x="7353" y="10470"/>
                </a:cubicBezTo>
              </a:path>
            </a:pathLst>
          </a:custGeom>
          <a:ln w="304800">
            <a:solidFill>
              <a:srgbClr val="E32400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5" name="Shape 551">
            <a:extLst>
              <a:ext uri="{FF2B5EF4-FFF2-40B4-BE49-F238E27FC236}">
                <a16:creationId xmlns:a16="http://schemas.microsoft.com/office/drawing/2014/main" id="{59B065C2-3446-794F-993D-B76FF0E1A9E1}"/>
              </a:ext>
            </a:extLst>
          </p:cNvPr>
          <p:cNvSpPr/>
          <p:nvPr/>
        </p:nvSpPr>
        <p:spPr>
          <a:xfrm>
            <a:off x="4177497" y="7800843"/>
            <a:ext cx="6710364" cy="4850102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32" h="28035" extrusionOk="0">
                <a:moveTo>
                  <a:pt x="4934" y="28035"/>
                </a:moveTo>
                <a:lnTo>
                  <a:pt x="0" y="9682"/>
                </a:lnTo>
                <a:cubicBezTo>
                  <a:pt x="369" y="6785"/>
                  <a:pt x="3407" y="4841"/>
                  <a:pt x="6815" y="0"/>
                </a:cubicBezTo>
                <a:cubicBezTo>
                  <a:pt x="9720" y="1844"/>
                  <a:pt x="15989" y="17870"/>
                  <a:pt x="17432" y="20747"/>
                </a:cubicBezTo>
                <a:lnTo>
                  <a:pt x="15808" y="27915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20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7772400" cy="1104900"/>
          </a:xfrm>
        </p:spPr>
        <p:txBody>
          <a:bodyPr/>
          <a:lstStyle/>
          <a:p>
            <a:r>
              <a:rPr lang="en-US" dirty="0"/>
              <a:t>Charles </a:t>
            </a:r>
            <a:r>
              <a:rPr lang="en-US" dirty="0" err="1"/>
              <a:t>Leiserson</a:t>
            </a:r>
            <a:r>
              <a:rPr lang="en-US" dirty="0"/>
              <a:t>, 1985</a:t>
            </a:r>
          </a:p>
          <a:p>
            <a:r>
              <a:rPr lang="en-US" dirty="0"/>
              <a:t>Increase bandwidth between nodes as move upward</a:t>
            </a:r>
          </a:p>
          <a:p>
            <a:r>
              <a:rPr lang="en-US" dirty="0"/>
              <a:t>O(N) bisection bandwidth</a:t>
            </a:r>
          </a:p>
          <a:p>
            <a:r>
              <a:rPr lang="en-US" dirty="0"/>
              <a:t>Routing:</a:t>
            </a:r>
          </a:p>
          <a:p>
            <a:pPr lvl="1"/>
            <a:r>
              <a:rPr lang="en-US" dirty="0"/>
              <a:t>Like tree routing, but randomly choose when multiple links possible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E69B02-92DA-5A43-9795-357B5324BB2B}"/>
              </a:ext>
            </a:extLst>
          </p:cNvPr>
          <p:cNvGrpSpPr/>
          <p:nvPr/>
        </p:nvGrpSpPr>
        <p:grpSpPr>
          <a:xfrm>
            <a:off x="7772400" y="2286000"/>
            <a:ext cx="10334612" cy="5715000"/>
            <a:chOff x="1600200" y="7315200"/>
            <a:chExt cx="10334612" cy="5715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5429DC-DA43-A947-A8A6-91B81CFAB46C}"/>
                </a:ext>
              </a:extLst>
            </p:cNvPr>
            <p:cNvCxnSpPr/>
            <p:nvPr/>
          </p:nvCxnSpPr>
          <p:spPr>
            <a:xfrm flipV="1">
              <a:off x="1905000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A3C15-C02B-1942-BD19-615C521238A6}"/>
                </a:ext>
              </a:extLst>
            </p:cNvPr>
            <p:cNvCxnSpPr/>
            <p:nvPr/>
          </p:nvCxnSpPr>
          <p:spPr>
            <a:xfrm flipV="1">
              <a:off x="4686304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4A7B0E2-E331-194A-97D0-4BDCC0FDEB03}"/>
                </a:ext>
              </a:extLst>
            </p:cNvPr>
            <p:cNvCxnSpPr/>
            <p:nvPr/>
          </p:nvCxnSpPr>
          <p:spPr>
            <a:xfrm flipV="1">
              <a:off x="7467608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750B35-83EA-9445-A641-6532AFE8AE58}"/>
                </a:ext>
              </a:extLst>
            </p:cNvPr>
            <p:cNvCxnSpPr/>
            <p:nvPr/>
          </p:nvCxnSpPr>
          <p:spPr>
            <a:xfrm flipV="1">
              <a:off x="10191744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4F68494-944F-7843-B934-340ADC1B2A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29921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2D24A97-015C-0B42-BBCD-42776C012A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24821" y="11353800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7ACA40-7043-8A43-B9B5-34592D9F41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2573" y="1136332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F9DD46E-254A-0B41-B7E9-5694E7854D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86056" y="11344275"/>
              <a:ext cx="762000" cy="12954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03BC02-5A41-5F4C-B27D-86415F8DABCA}"/>
                </a:ext>
              </a:extLst>
            </p:cNvPr>
            <p:cNvSpPr/>
            <p:nvPr/>
          </p:nvSpPr>
          <p:spPr>
            <a:xfrm>
              <a:off x="160020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0BB5F5-AE0A-7247-B01F-CFF37A01CA51}"/>
                </a:ext>
              </a:extLst>
            </p:cNvPr>
            <p:cNvSpPr/>
            <p:nvPr/>
          </p:nvSpPr>
          <p:spPr>
            <a:xfrm>
              <a:off x="298132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1457C6-1682-8B4E-98BE-3E5045B64632}"/>
                </a:ext>
              </a:extLst>
            </p:cNvPr>
            <p:cNvSpPr/>
            <p:nvPr/>
          </p:nvSpPr>
          <p:spPr>
            <a:xfrm>
              <a:off x="4362448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D44C05-739B-C74F-8414-6A8F201DFB3B}"/>
                </a:ext>
              </a:extLst>
            </p:cNvPr>
            <p:cNvSpPr/>
            <p:nvPr/>
          </p:nvSpPr>
          <p:spPr>
            <a:xfrm>
              <a:off x="574357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8BBA-C737-714F-8E0A-22DC167157CB}"/>
                </a:ext>
              </a:extLst>
            </p:cNvPr>
            <p:cNvSpPr/>
            <p:nvPr/>
          </p:nvSpPr>
          <p:spPr>
            <a:xfrm>
              <a:off x="7124696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4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A1EECA-2785-DE45-A567-1F72468DECF0}"/>
                </a:ext>
              </a:extLst>
            </p:cNvPr>
            <p:cNvSpPr/>
            <p:nvPr/>
          </p:nvSpPr>
          <p:spPr>
            <a:xfrm>
              <a:off x="8505820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8F5D3F-B3E4-5B4C-B046-7E8C5B6846C3}"/>
                </a:ext>
              </a:extLst>
            </p:cNvPr>
            <p:cNvSpPr/>
            <p:nvPr/>
          </p:nvSpPr>
          <p:spPr>
            <a:xfrm>
              <a:off x="9886944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dirty="0"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sym typeface="Gill San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B81694-36AA-D544-9862-3EEE06473E84}"/>
                </a:ext>
              </a:extLst>
            </p:cNvPr>
            <p:cNvSpPr/>
            <p:nvPr/>
          </p:nvSpPr>
          <p:spPr>
            <a:xfrm>
              <a:off x="11249012" y="12344400"/>
              <a:ext cx="685800" cy="685800"/>
            </a:xfrm>
            <a:prstGeom prst="rect">
              <a:avLst/>
            </a:prstGeom>
            <a:solidFill>
              <a:schemeClr val="bg1"/>
            </a:solidFill>
            <a:ln w="31750" cap="flat">
              <a:solidFill>
                <a:schemeClr val="accent2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0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rPr>
                <a:t>7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BB1713-50D4-7340-BD74-BD92752BC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6044" y="960120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3EEBDD0-EF80-BA48-B92D-96BE03BCDB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821" y="9634537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4FCBB12-4601-A144-AB4A-FF2E979603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1460" y="96250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02CFDE-0366-994B-824D-F99D272801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5924" y="9610724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90DF4D1-91C9-E84E-B90A-75BB9DAD1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000" y="775811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AF1E60-8781-A542-8473-A334881AB6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8157" y="960119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B6AB24C-4479-6D4D-B595-3A809A8212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8868" y="9658350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FC4397E-332B-BD4D-8C59-85975BDC28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92865" y="9701212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F3F4C3-472C-D949-8374-AAA8A2010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8815" y="9658349"/>
              <a:ext cx="1335892" cy="17621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0E6847A-BD2E-0B42-A76E-E44AAECDFC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6202" y="783907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AAEAC8-EE05-0049-896D-AE72EC66F5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2404" y="792003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DE2E149-DD8E-4348-8A9E-8C82C0695C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88606" y="800099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32F6706-C405-E54A-9AB6-BC8B7FF4D488}"/>
                </a:ext>
              </a:extLst>
            </p:cNvPr>
            <p:cNvCxnSpPr>
              <a:cxnSpLocks/>
            </p:cNvCxnSpPr>
            <p:nvPr/>
          </p:nvCxnSpPr>
          <p:spPr>
            <a:xfrm>
              <a:off x="6793061" y="7750974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2265E29-A8D9-D644-84A8-6866CAE0F98C}"/>
                </a:ext>
              </a:extLst>
            </p:cNvPr>
            <p:cNvCxnSpPr>
              <a:cxnSpLocks/>
            </p:cNvCxnSpPr>
            <p:nvPr/>
          </p:nvCxnSpPr>
          <p:spPr>
            <a:xfrm>
              <a:off x="6819263" y="7831935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FC4F44B-2132-2F4A-93F2-0860468A9FAE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65" y="7912896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0050F6-7C9E-6A45-A48D-FF90C9F072B4}"/>
                </a:ext>
              </a:extLst>
            </p:cNvPr>
            <p:cNvCxnSpPr>
              <a:cxnSpLocks/>
            </p:cNvCxnSpPr>
            <p:nvPr/>
          </p:nvCxnSpPr>
          <p:spPr>
            <a:xfrm>
              <a:off x="6871667" y="7993857"/>
              <a:ext cx="2794392" cy="18430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5798-9087-D147-A335-7CB643241C83}"/>
                </a:ext>
              </a:extLst>
            </p:cNvPr>
            <p:cNvSpPr/>
            <p:nvPr/>
          </p:nvSpPr>
          <p:spPr>
            <a:xfrm>
              <a:off x="4933948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30DD4-86F0-1644-A4F2-9E8C7B9D023B}"/>
                </a:ext>
              </a:extLst>
            </p:cNvPr>
            <p:cNvSpPr/>
            <p:nvPr/>
          </p:nvSpPr>
          <p:spPr>
            <a:xfrm>
              <a:off x="2176462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E759215-B0C2-DC4C-B680-2F664508E59D}"/>
                </a:ext>
              </a:extLst>
            </p:cNvPr>
            <p:cNvSpPr/>
            <p:nvPr/>
          </p:nvSpPr>
          <p:spPr>
            <a:xfrm>
              <a:off x="7758109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150F4F3-23C0-854C-B146-7E1D7D2F3669}"/>
                </a:ext>
              </a:extLst>
            </p:cNvPr>
            <p:cNvSpPr/>
            <p:nvPr/>
          </p:nvSpPr>
          <p:spPr>
            <a:xfrm>
              <a:off x="10463206" y="108966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3A81C95-43DC-4247-A928-765F3D4D9DFA}"/>
                </a:ext>
              </a:extLst>
            </p:cNvPr>
            <p:cNvSpPr/>
            <p:nvPr/>
          </p:nvSpPr>
          <p:spPr>
            <a:xfrm>
              <a:off x="3548058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B41924-28C8-9B4B-84A1-F8CFE94FD7F7}"/>
                </a:ext>
              </a:extLst>
            </p:cNvPr>
            <p:cNvSpPr/>
            <p:nvPr/>
          </p:nvSpPr>
          <p:spPr>
            <a:xfrm>
              <a:off x="9091610" y="91440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C31658-913A-B64C-A275-5961A380A2FE}"/>
                </a:ext>
              </a:extLst>
            </p:cNvPr>
            <p:cNvSpPr/>
            <p:nvPr/>
          </p:nvSpPr>
          <p:spPr>
            <a:xfrm>
              <a:off x="6324596" y="7315200"/>
              <a:ext cx="914400" cy="914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98390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7399-4F0E-8946-AAB5-F1F860711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Constant-Width Fat Tree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3DA48-FBB7-BD47-9CB2-30D9712E4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1196638" cy="1104900"/>
          </a:xfrm>
        </p:spPr>
        <p:txBody>
          <a:bodyPr/>
          <a:lstStyle/>
          <a:p>
            <a:r>
              <a:rPr lang="en-US" dirty="0"/>
              <a:t>Sometimes called “Folded Clos Network”</a:t>
            </a:r>
          </a:p>
          <a:p>
            <a:r>
              <a:rPr lang="en-US" dirty="0"/>
              <a:t>All nodes fixed degree</a:t>
            </a:r>
          </a:p>
          <a:p>
            <a:pPr lvl="1"/>
            <a:r>
              <a:rPr lang="en-US" dirty="0"/>
              <a:t>Simpler hardware design</a:t>
            </a:r>
          </a:p>
          <a:p>
            <a:r>
              <a:rPr lang="en-US" dirty="0"/>
              <a:t>Used in </a:t>
            </a:r>
            <a:r>
              <a:rPr lang="en-US" dirty="0" err="1"/>
              <a:t>Infiniband</a:t>
            </a:r>
            <a:r>
              <a:rPr lang="en-US" dirty="0"/>
              <a:t> networks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783A9F2C-D7D0-4B43-86FC-CBBBB8B35135}"/>
              </a:ext>
            </a:extLst>
          </p:cNvPr>
          <p:cNvSpPr/>
          <p:nvPr/>
        </p:nvSpPr>
        <p:spPr>
          <a:xfrm>
            <a:off x="3681420" y="8082552"/>
            <a:ext cx="4327898" cy="1447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40C3263-6457-824F-A50C-9A814E430EC3}"/>
              </a:ext>
            </a:extLst>
          </p:cNvPr>
          <p:cNvSpPr/>
          <p:nvPr/>
        </p:nvSpPr>
        <p:spPr>
          <a:xfrm>
            <a:off x="9380936" y="8077200"/>
            <a:ext cx="4054069" cy="1447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215A1FB1-880E-9C42-9360-91F8B445B5E4}"/>
              </a:ext>
            </a:extLst>
          </p:cNvPr>
          <p:cNvSpPr/>
          <p:nvPr/>
        </p:nvSpPr>
        <p:spPr>
          <a:xfrm>
            <a:off x="3748094" y="6400800"/>
            <a:ext cx="9686912" cy="1447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429DC-DA43-A947-A8A6-91B81CFAB46C}"/>
              </a:ext>
            </a:extLst>
          </p:cNvPr>
          <p:cNvCxnSpPr/>
          <p:nvPr/>
        </p:nvCxnSpPr>
        <p:spPr>
          <a:xfrm flipV="1">
            <a:off x="3748094" y="10591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BA3C15-C02B-1942-BD19-615C521238A6}"/>
              </a:ext>
            </a:extLst>
          </p:cNvPr>
          <p:cNvCxnSpPr/>
          <p:nvPr/>
        </p:nvCxnSpPr>
        <p:spPr>
          <a:xfrm flipV="1">
            <a:off x="6529398" y="10591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4A7B0E2-E331-194A-97D0-4BDCC0FDEB03}"/>
              </a:ext>
            </a:extLst>
          </p:cNvPr>
          <p:cNvCxnSpPr/>
          <p:nvPr/>
        </p:nvCxnSpPr>
        <p:spPr>
          <a:xfrm flipV="1">
            <a:off x="9310702" y="10591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750B35-83EA-9445-A641-6532AFE8AE58}"/>
              </a:ext>
            </a:extLst>
          </p:cNvPr>
          <p:cNvCxnSpPr/>
          <p:nvPr/>
        </p:nvCxnSpPr>
        <p:spPr>
          <a:xfrm flipV="1">
            <a:off x="12034838" y="10601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F68494-944F-7843-B934-340ADC1B2A62}"/>
              </a:ext>
            </a:extLst>
          </p:cNvPr>
          <p:cNvCxnSpPr>
            <a:cxnSpLocks/>
          </p:cNvCxnSpPr>
          <p:nvPr/>
        </p:nvCxnSpPr>
        <p:spPr>
          <a:xfrm flipH="1" flipV="1">
            <a:off x="12773015" y="10601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D24A97-015C-0B42-BBCD-42776C012AA3}"/>
              </a:ext>
            </a:extLst>
          </p:cNvPr>
          <p:cNvCxnSpPr>
            <a:cxnSpLocks/>
          </p:cNvCxnSpPr>
          <p:nvPr/>
        </p:nvCxnSpPr>
        <p:spPr>
          <a:xfrm flipH="1" flipV="1">
            <a:off x="10067915" y="10591800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C7ACA40-7043-8A43-B9B5-34592D9F41F0}"/>
              </a:ext>
            </a:extLst>
          </p:cNvPr>
          <p:cNvCxnSpPr>
            <a:cxnSpLocks/>
          </p:cNvCxnSpPr>
          <p:nvPr/>
        </p:nvCxnSpPr>
        <p:spPr>
          <a:xfrm flipH="1" flipV="1">
            <a:off x="7305667" y="1060132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F9DD46E-254A-0B41-B7E9-5694E7854DA6}"/>
              </a:ext>
            </a:extLst>
          </p:cNvPr>
          <p:cNvCxnSpPr>
            <a:cxnSpLocks/>
          </p:cNvCxnSpPr>
          <p:nvPr/>
        </p:nvCxnSpPr>
        <p:spPr>
          <a:xfrm flipH="1" flipV="1">
            <a:off x="4529150" y="10582275"/>
            <a:ext cx="762000" cy="129540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903BC02-5A41-5F4C-B27D-86415F8DABCA}"/>
              </a:ext>
            </a:extLst>
          </p:cNvPr>
          <p:cNvSpPr/>
          <p:nvPr/>
        </p:nvSpPr>
        <p:spPr>
          <a:xfrm>
            <a:off x="3443294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BB5F5-AE0A-7247-B01F-CFF37A01CA51}"/>
              </a:ext>
            </a:extLst>
          </p:cNvPr>
          <p:cNvSpPr/>
          <p:nvPr/>
        </p:nvSpPr>
        <p:spPr>
          <a:xfrm>
            <a:off x="4824418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1457C6-1682-8B4E-98BE-3E5045B64632}"/>
              </a:ext>
            </a:extLst>
          </p:cNvPr>
          <p:cNvSpPr/>
          <p:nvPr/>
        </p:nvSpPr>
        <p:spPr>
          <a:xfrm>
            <a:off x="6205542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D44C05-739B-C74F-8414-6A8F201DFB3B}"/>
              </a:ext>
            </a:extLst>
          </p:cNvPr>
          <p:cNvSpPr/>
          <p:nvPr/>
        </p:nvSpPr>
        <p:spPr>
          <a:xfrm>
            <a:off x="7586666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48BBA-C737-714F-8E0A-22DC167157CB}"/>
              </a:ext>
            </a:extLst>
          </p:cNvPr>
          <p:cNvSpPr/>
          <p:nvPr/>
        </p:nvSpPr>
        <p:spPr>
          <a:xfrm>
            <a:off x="8967790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A1EECA-2785-DE45-A567-1F72468DECF0}"/>
              </a:ext>
            </a:extLst>
          </p:cNvPr>
          <p:cNvSpPr/>
          <p:nvPr/>
        </p:nvSpPr>
        <p:spPr>
          <a:xfrm>
            <a:off x="10348914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8F5D3F-B3E4-5B4C-B046-7E8C5B6846C3}"/>
              </a:ext>
            </a:extLst>
          </p:cNvPr>
          <p:cNvSpPr/>
          <p:nvPr/>
        </p:nvSpPr>
        <p:spPr>
          <a:xfrm>
            <a:off x="11730038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sym typeface="Gill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81694-36AA-D544-9862-3EEE06473E84}"/>
              </a:ext>
            </a:extLst>
          </p:cNvPr>
          <p:cNvSpPr/>
          <p:nvPr/>
        </p:nvSpPr>
        <p:spPr>
          <a:xfrm>
            <a:off x="13092106" y="11582400"/>
            <a:ext cx="685800" cy="685800"/>
          </a:xfrm>
          <a:prstGeom prst="rect">
            <a:avLst/>
          </a:prstGeom>
          <a:solidFill>
            <a:schemeClr val="bg1"/>
          </a:solidFill>
          <a:ln w="31750" cap="flat">
            <a:solidFill>
              <a:schemeClr val="accent2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rPr>
              <a:t>7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BB1713-50D4-7340-BD74-BD92752BC7D7}"/>
              </a:ext>
            </a:extLst>
          </p:cNvPr>
          <p:cNvCxnSpPr>
            <a:cxnSpLocks/>
          </p:cNvCxnSpPr>
          <p:nvPr/>
        </p:nvCxnSpPr>
        <p:spPr>
          <a:xfrm flipV="1">
            <a:off x="4529138" y="8827294"/>
            <a:ext cx="2701517" cy="177403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3EEBDD0-EF80-BA48-B92D-96BE03BCDB97}"/>
              </a:ext>
            </a:extLst>
          </p:cNvPr>
          <p:cNvCxnSpPr>
            <a:cxnSpLocks/>
          </p:cNvCxnSpPr>
          <p:nvPr/>
        </p:nvCxnSpPr>
        <p:spPr>
          <a:xfrm flipV="1">
            <a:off x="10067915" y="8827294"/>
            <a:ext cx="2705100" cy="180736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FCBB12-4601-A144-AB4A-FF2E9796039F}"/>
              </a:ext>
            </a:extLst>
          </p:cNvPr>
          <p:cNvCxnSpPr>
            <a:cxnSpLocks/>
          </p:cNvCxnSpPr>
          <p:nvPr/>
        </p:nvCxnSpPr>
        <p:spPr>
          <a:xfrm flipV="1">
            <a:off x="7210446" y="8872537"/>
            <a:ext cx="33293" cy="175260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C02CFDE-0366-994B-824D-F99D27280117}"/>
              </a:ext>
            </a:extLst>
          </p:cNvPr>
          <p:cNvCxnSpPr>
            <a:cxnSpLocks/>
          </p:cNvCxnSpPr>
          <p:nvPr/>
        </p:nvCxnSpPr>
        <p:spPr>
          <a:xfrm flipH="1" flipV="1">
            <a:off x="12749192" y="8827294"/>
            <a:ext cx="36906" cy="17835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90DF4D1-91C9-E84E-B90A-75BB9DAD1939}"/>
              </a:ext>
            </a:extLst>
          </p:cNvPr>
          <p:cNvCxnSpPr>
            <a:cxnSpLocks/>
          </p:cNvCxnSpPr>
          <p:nvPr/>
        </p:nvCxnSpPr>
        <p:spPr>
          <a:xfrm flipH="1">
            <a:off x="4476756" y="7096118"/>
            <a:ext cx="5578075" cy="177641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AF1E60-8781-A542-8473-A334881AB6C8}"/>
              </a:ext>
            </a:extLst>
          </p:cNvPr>
          <p:cNvCxnSpPr>
            <a:cxnSpLocks/>
          </p:cNvCxnSpPr>
          <p:nvPr/>
        </p:nvCxnSpPr>
        <p:spPr>
          <a:xfrm flipV="1">
            <a:off x="4411251" y="8827294"/>
            <a:ext cx="79782" cy="177403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6AB24C-4479-6D4D-B595-3A809A821233}"/>
              </a:ext>
            </a:extLst>
          </p:cNvPr>
          <p:cNvCxnSpPr>
            <a:cxnSpLocks/>
          </p:cNvCxnSpPr>
          <p:nvPr/>
        </p:nvCxnSpPr>
        <p:spPr>
          <a:xfrm flipV="1">
            <a:off x="10054831" y="8870155"/>
            <a:ext cx="0" cy="172164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FC4397E-332B-BD4D-8C59-85975BDC28C6}"/>
              </a:ext>
            </a:extLst>
          </p:cNvPr>
          <p:cNvCxnSpPr>
            <a:cxnSpLocks/>
          </p:cNvCxnSpPr>
          <p:nvPr/>
        </p:nvCxnSpPr>
        <p:spPr>
          <a:xfrm flipH="1" flipV="1">
            <a:off x="10067915" y="8857063"/>
            <a:ext cx="2705100" cy="175378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0F3F4C3-472C-D949-8374-AAA8A2010453}"/>
              </a:ext>
            </a:extLst>
          </p:cNvPr>
          <p:cNvCxnSpPr>
            <a:cxnSpLocks/>
          </p:cNvCxnSpPr>
          <p:nvPr/>
        </p:nvCxnSpPr>
        <p:spPr>
          <a:xfrm flipH="1" flipV="1">
            <a:off x="4442211" y="8843959"/>
            <a:ext cx="2645590" cy="181451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0E6847A-BD2E-0B42-A76E-E44AAECDFCB3}"/>
              </a:ext>
            </a:extLst>
          </p:cNvPr>
          <p:cNvCxnSpPr>
            <a:cxnSpLocks/>
          </p:cNvCxnSpPr>
          <p:nvPr/>
        </p:nvCxnSpPr>
        <p:spPr>
          <a:xfrm flipH="1">
            <a:off x="4483895" y="7111603"/>
            <a:ext cx="20221" cy="1791097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6AAEAC8-EE05-0049-896D-AE72EC66F5B9}"/>
              </a:ext>
            </a:extLst>
          </p:cNvPr>
          <p:cNvCxnSpPr>
            <a:cxnSpLocks/>
          </p:cNvCxnSpPr>
          <p:nvPr/>
        </p:nvCxnSpPr>
        <p:spPr>
          <a:xfrm flipH="1">
            <a:off x="10063132" y="7096118"/>
            <a:ext cx="2700368" cy="173296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E2E149-DD8E-4348-8A9E-8C82C0695CB1}"/>
              </a:ext>
            </a:extLst>
          </p:cNvPr>
          <p:cNvCxnSpPr>
            <a:cxnSpLocks/>
          </p:cNvCxnSpPr>
          <p:nvPr/>
        </p:nvCxnSpPr>
        <p:spPr>
          <a:xfrm flipH="1">
            <a:off x="7233038" y="7100887"/>
            <a:ext cx="10700" cy="173950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32F6706-C405-E54A-9AB6-BC8B7FF4D488}"/>
              </a:ext>
            </a:extLst>
          </p:cNvPr>
          <p:cNvCxnSpPr>
            <a:cxnSpLocks/>
          </p:cNvCxnSpPr>
          <p:nvPr/>
        </p:nvCxnSpPr>
        <p:spPr>
          <a:xfrm>
            <a:off x="10039309" y="7128275"/>
            <a:ext cx="21468" cy="174426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2265E29-A8D9-D644-84A8-6866CAE0F98C}"/>
              </a:ext>
            </a:extLst>
          </p:cNvPr>
          <p:cNvCxnSpPr>
            <a:cxnSpLocks/>
          </p:cNvCxnSpPr>
          <p:nvPr/>
        </p:nvCxnSpPr>
        <p:spPr>
          <a:xfrm>
            <a:off x="12745599" y="7096118"/>
            <a:ext cx="17901" cy="178594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FC4F44B-2132-2F4A-93F2-0860468A9FAE}"/>
              </a:ext>
            </a:extLst>
          </p:cNvPr>
          <p:cNvCxnSpPr>
            <a:cxnSpLocks/>
          </p:cNvCxnSpPr>
          <p:nvPr/>
        </p:nvCxnSpPr>
        <p:spPr>
          <a:xfrm>
            <a:off x="4548209" y="7108029"/>
            <a:ext cx="2743189" cy="1794671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0050F6-7C9E-6A45-A48D-FF90C9F072B4}"/>
              </a:ext>
            </a:extLst>
          </p:cNvPr>
          <p:cNvCxnSpPr>
            <a:cxnSpLocks/>
          </p:cNvCxnSpPr>
          <p:nvPr/>
        </p:nvCxnSpPr>
        <p:spPr>
          <a:xfrm>
            <a:off x="7227092" y="7093741"/>
            <a:ext cx="5559006" cy="177879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CCCF5798-9087-D147-A335-7CB643241C83}"/>
              </a:ext>
            </a:extLst>
          </p:cNvPr>
          <p:cNvSpPr/>
          <p:nvPr/>
        </p:nvSpPr>
        <p:spPr>
          <a:xfrm>
            <a:off x="6777042" y="10134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30DD4-86F0-1644-A4F2-9E8C7B9D023B}"/>
              </a:ext>
            </a:extLst>
          </p:cNvPr>
          <p:cNvSpPr/>
          <p:nvPr/>
        </p:nvSpPr>
        <p:spPr>
          <a:xfrm>
            <a:off x="4019556" y="10134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759215-B0C2-DC4C-B680-2F664508E59D}"/>
              </a:ext>
            </a:extLst>
          </p:cNvPr>
          <p:cNvSpPr/>
          <p:nvPr/>
        </p:nvSpPr>
        <p:spPr>
          <a:xfrm>
            <a:off x="9601203" y="10134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50F4F3-23C0-854C-B146-7E1D7D2F3669}"/>
              </a:ext>
            </a:extLst>
          </p:cNvPr>
          <p:cNvSpPr/>
          <p:nvPr/>
        </p:nvSpPr>
        <p:spPr>
          <a:xfrm>
            <a:off x="12306300" y="10134600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88E5206-A013-7745-BE21-CEFC6AF39549}"/>
              </a:ext>
            </a:extLst>
          </p:cNvPr>
          <p:cNvSpPr/>
          <p:nvPr/>
        </p:nvSpPr>
        <p:spPr>
          <a:xfrm>
            <a:off x="6777042" y="8386759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DA9204-31A5-B041-846A-666422B6A261}"/>
              </a:ext>
            </a:extLst>
          </p:cNvPr>
          <p:cNvSpPr/>
          <p:nvPr/>
        </p:nvSpPr>
        <p:spPr>
          <a:xfrm>
            <a:off x="4019556" y="8386759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AEC8108-522D-E249-B407-A983A3C67E1B}"/>
              </a:ext>
            </a:extLst>
          </p:cNvPr>
          <p:cNvSpPr/>
          <p:nvPr/>
        </p:nvSpPr>
        <p:spPr>
          <a:xfrm>
            <a:off x="9601203" y="8386759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72C64CE-2518-0D47-95D8-7F194D4FD45C}"/>
              </a:ext>
            </a:extLst>
          </p:cNvPr>
          <p:cNvSpPr/>
          <p:nvPr/>
        </p:nvSpPr>
        <p:spPr>
          <a:xfrm>
            <a:off x="12306300" y="8386759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4F0B735-D5CF-814D-9567-CD8AF93FDA96}"/>
              </a:ext>
            </a:extLst>
          </p:cNvPr>
          <p:cNvSpPr/>
          <p:nvPr/>
        </p:nvSpPr>
        <p:spPr>
          <a:xfrm>
            <a:off x="6777042" y="6638918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CB0C0D4-29AC-EB4A-9CE7-F01E2FA7731C}"/>
              </a:ext>
            </a:extLst>
          </p:cNvPr>
          <p:cNvSpPr/>
          <p:nvPr/>
        </p:nvSpPr>
        <p:spPr>
          <a:xfrm>
            <a:off x="4019556" y="6638918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53F2AA2-1706-F84F-A064-A6D35CC5F89B}"/>
              </a:ext>
            </a:extLst>
          </p:cNvPr>
          <p:cNvSpPr/>
          <p:nvPr/>
        </p:nvSpPr>
        <p:spPr>
          <a:xfrm>
            <a:off x="9601203" y="6638918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5A2AC6B-9C58-144E-92D3-C79576D6AFC7}"/>
              </a:ext>
            </a:extLst>
          </p:cNvPr>
          <p:cNvSpPr/>
          <p:nvPr/>
        </p:nvSpPr>
        <p:spPr>
          <a:xfrm>
            <a:off x="12306300" y="6638918"/>
            <a:ext cx="914400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C3401BD-468D-F54D-B9B2-B5AF69A6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739" y="1937540"/>
            <a:ext cx="528955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141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AB1FB5-2D4D-0F45-BF17-EF9B7E94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47CBC-366B-104C-B6EE-41E1DA3F3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  <a:p>
            <a:pPr lvl="1"/>
            <a:r>
              <a:rPr lang="en-US" dirty="0"/>
              <a:t>Provide connectivity between 1K–10K nodes in data center</a:t>
            </a:r>
          </a:p>
          <a:p>
            <a:pPr lvl="1"/>
            <a:r>
              <a:rPr lang="en-US" dirty="0"/>
              <a:t>High bisection bandwidth</a:t>
            </a:r>
          </a:p>
          <a:p>
            <a:pPr lvl="1"/>
            <a:r>
              <a:rPr lang="en-US" dirty="0"/>
              <a:t>Low cost</a:t>
            </a:r>
          </a:p>
          <a:p>
            <a:r>
              <a:rPr lang="en-US" dirty="0"/>
              <a:t>Traditional Design: Hierarchy of Ethernet Switches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DEFD29-BF55-B841-9513-F60CA318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7086600"/>
            <a:ext cx="11963400" cy="648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5025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AB1FB5-2D4D-0F45-BF17-EF9B7E94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Clos/Fat-Tree Networks for Data Centers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47CBC-366B-104C-B6EE-41E1DA3F3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525000"/>
            <a:ext cx="16154400" cy="2921000"/>
          </a:xfrm>
        </p:spPr>
        <p:txBody>
          <a:bodyPr/>
          <a:lstStyle/>
          <a:p>
            <a:r>
              <a:rPr lang="en-US" dirty="0"/>
              <a:t>Many copies of identical switches</a:t>
            </a:r>
          </a:p>
          <a:p>
            <a:r>
              <a:rPr lang="en-US" dirty="0"/>
              <a:t>More tolerant of failures</a:t>
            </a:r>
          </a:p>
          <a:p>
            <a:r>
              <a:rPr lang="en-US" dirty="0"/>
              <a:t>Can implement with IP-based protocols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1909D-3AB9-2141-897A-C253BDF5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120" y="1828800"/>
            <a:ext cx="1103376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1317A-7B45-B946-BED0-8F51EB8D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0" y="3693226"/>
            <a:ext cx="6324600" cy="5612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2D9233-90C3-A145-AB6C-BBA6EBBE2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670171"/>
            <a:ext cx="11734800" cy="48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1944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C5F9F-EABD-A94B-877C-888548BF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Clos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B6CB7-A9EA-F64D-B2DE-683ECF3D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943100"/>
          </a:xfrm>
        </p:spPr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ary</a:t>
            </a:r>
            <a:r>
              <a:rPr lang="en-US" dirty="0"/>
              <a:t> fat tree</a:t>
            </a:r>
          </a:p>
          <a:p>
            <a:pPr lvl="1"/>
            <a:r>
              <a:rPr lang="en-US" dirty="0"/>
              <a:t>Basic unit is k-ported switch</a:t>
            </a:r>
          </a:p>
          <a:p>
            <a:pPr lvl="1"/>
            <a:r>
              <a:rPr lang="en-US" dirty="0"/>
              <a:t>E.g., k = 6: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Connect k</a:t>
            </a:r>
            <a:r>
              <a:rPr lang="en-US" baseline="30000" dirty="0"/>
              <a:t>3</a:t>
            </a:r>
            <a:r>
              <a:rPr lang="en-US" dirty="0"/>
              <a:t>/4 hosts with 5k</a:t>
            </a:r>
            <a:r>
              <a:rPr lang="en-US" baseline="30000" dirty="0"/>
              <a:t>2</a:t>
            </a:r>
            <a:r>
              <a:rPr lang="en-US" dirty="0"/>
              <a:t>/4 switches</a:t>
            </a:r>
          </a:p>
          <a:p>
            <a:pPr lvl="1"/>
            <a:r>
              <a:rPr lang="en-US" dirty="0"/>
              <a:t>Bisection bandwidth = k</a:t>
            </a:r>
            <a:r>
              <a:rPr lang="en-US" baseline="30000" dirty="0"/>
              <a:t>3</a:t>
            </a:r>
            <a:r>
              <a:rPr lang="en-US" dirty="0"/>
              <a:t>/4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46588-789D-C743-834E-4970B42DD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791200"/>
            <a:ext cx="17195038" cy="422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5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6EAD-4C0D-0144-82FD-7FF2C6C20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Supercomputer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C2F85-1DE1-8540-BCDB-30211554C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6781800" cy="10350500"/>
          </a:xfrm>
        </p:spPr>
        <p:txBody>
          <a:bodyPr/>
          <a:lstStyle/>
          <a:p>
            <a:r>
              <a:rPr lang="en-US" dirty="0"/>
              <a:t>Oak Ridge Titan</a:t>
            </a:r>
          </a:p>
          <a:p>
            <a:pPr lvl="1"/>
            <a:r>
              <a:rPr lang="en-US" dirty="0"/>
              <a:t>Fastest Computer in 2013</a:t>
            </a:r>
          </a:p>
          <a:p>
            <a:pPr lvl="1"/>
            <a:r>
              <a:rPr lang="en-US" dirty="0"/>
              <a:t>3D Torus Network</a:t>
            </a:r>
          </a:p>
          <a:p>
            <a:pPr lvl="1"/>
            <a:r>
              <a:rPr lang="en-US" dirty="0"/>
              <a:t>18,688 nodes</a:t>
            </a:r>
          </a:p>
          <a:p>
            <a:pPr lvl="2"/>
            <a:r>
              <a:rPr lang="en-US" dirty="0"/>
              <a:t>~ 26 x 26 x 28</a:t>
            </a:r>
          </a:p>
          <a:p>
            <a:r>
              <a:rPr lang="en-US" dirty="0"/>
              <a:t>Oak Ridge Summit</a:t>
            </a:r>
          </a:p>
          <a:p>
            <a:pPr lvl="1"/>
            <a:r>
              <a:rPr lang="en-US" dirty="0"/>
              <a:t>Fastest in 2018</a:t>
            </a:r>
          </a:p>
          <a:p>
            <a:pPr lvl="1"/>
            <a:r>
              <a:rPr lang="en-US" dirty="0"/>
              <a:t>3-level fat tree</a:t>
            </a:r>
          </a:p>
          <a:p>
            <a:pPr lvl="1"/>
            <a:r>
              <a:rPr lang="en-US" dirty="0"/>
              <a:t>4,608 nodes</a:t>
            </a:r>
          </a:p>
          <a:p>
            <a:pPr lvl="1"/>
            <a:r>
              <a:rPr lang="en-US" dirty="0"/>
              <a:t>~ k = 28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B0C6E-F6A6-7849-8E17-A85415E9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987" y="2114550"/>
            <a:ext cx="8710613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1FD72-5432-7342-9176-3695D7882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493" y="7308850"/>
            <a:ext cx="7447844" cy="534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7411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Multi-stage logarithmic</a:t>
            </a:r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dirty="0"/>
              <a:t>Indirect network with multiple switches between terminals </a:t>
            </a:r>
          </a:p>
          <a:p>
            <a:pPr marL="600075" indent="-600075">
              <a:defRPr sz="4200"/>
            </a:pPr>
            <a:r>
              <a:rPr dirty="0"/>
              <a:t>Cost: O(N </a:t>
            </a:r>
            <a:r>
              <a:rPr dirty="0" err="1"/>
              <a:t>lg</a:t>
            </a:r>
            <a:r>
              <a:rPr dirty="0"/>
              <a:t> N)</a:t>
            </a:r>
          </a:p>
          <a:p>
            <a:pPr marL="600075" indent="-600075">
              <a:defRPr sz="4200"/>
            </a:pPr>
            <a:r>
              <a:rPr dirty="0"/>
              <a:t>Latency: O(</a:t>
            </a:r>
            <a:r>
              <a:rPr dirty="0" err="1"/>
              <a:t>lg</a:t>
            </a:r>
            <a:r>
              <a:rPr dirty="0"/>
              <a:t> N)</a:t>
            </a:r>
          </a:p>
          <a:p>
            <a:pPr marL="600075" indent="-600075">
              <a:defRPr sz="4200"/>
            </a:pPr>
            <a:r>
              <a:rPr dirty="0"/>
              <a:t>Many variations: Omega, butterfly, </a:t>
            </a:r>
            <a:r>
              <a:rPr dirty="0" err="1"/>
              <a:t>etc</a:t>
            </a:r>
            <a:r>
              <a:rPr dirty="0"/>
              <a:t>…</a:t>
            </a:r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What are interconnection networks used for?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connect:</a:t>
            </a:r>
          </a:p>
          <a:p>
            <a:pPr lvl="1"/>
            <a:r>
              <a:t>Processor cores with other cores</a:t>
            </a:r>
          </a:p>
          <a:p>
            <a:pPr lvl="1"/>
            <a:r>
              <a:t>Processors and memories</a:t>
            </a:r>
          </a:p>
          <a:p>
            <a:pPr lvl="1"/>
            <a:r>
              <a:t>Processor cores and caches</a:t>
            </a:r>
          </a:p>
          <a:p>
            <a:pPr lvl="1"/>
            <a:r>
              <a:t>Caches and caches</a:t>
            </a:r>
          </a:p>
          <a:p>
            <a:pPr lvl="1"/>
            <a:r>
              <a:t>I/O devices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Shape 1536"/>
          <p:cNvSpPr/>
          <p:nvPr/>
        </p:nvSpPr>
        <p:spPr>
          <a:xfrm flipV="1">
            <a:off x="11482985" y="6073374"/>
            <a:ext cx="1800449" cy="3227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7" name="Shape 1537"/>
          <p:cNvSpPr/>
          <p:nvPr/>
        </p:nvSpPr>
        <p:spPr>
          <a:xfrm>
            <a:off x="11508437" y="6570601"/>
            <a:ext cx="1927639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8" name="Shape 1538"/>
          <p:cNvSpPr/>
          <p:nvPr/>
        </p:nvSpPr>
        <p:spPr>
          <a:xfrm flipV="1">
            <a:off x="11404600" y="80010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11430000" y="84963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flipV="1">
            <a:off x="11506200" y="9918700"/>
            <a:ext cx="1800448" cy="3227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11531600" y="10414000"/>
            <a:ext cx="1927638" cy="4432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2" name="Shape 1542"/>
          <p:cNvSpPr/>
          <p:nvPr/>
        </p:nvSpPr>
        <p:spPr>
          <a:xfrm flipV="1">
            <a:off x="11501415" y="11810999"/>
            <a:ext cx="1779834" cy="31488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>
            <a:off x="11412793" y="12207328"/>
            <a:ext cx="2021045" cy="542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6985000" y="64008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>
            <a:off x="6959600" y="12319000"/>
            <a:ext cx="44293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6" name="Shape 1546"/>
          <p:cNvSpPr/>
          <p:nvPr/>
        </p:nvSpPr>
        <p:spPr>
          <a:xfrm>
            <a:off x="9464507" y="8165937"/>
            <a:ext cx="1663142" cy="218228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7" name="Shape 1547"/>
          <p:cNvSpPr/>
          <p:nvPr/>
        </p:nvSpPr>
        <p:spPr>
          <a:xfrm flipH="1">
            <a:off x="9551041" y="8319623"/>
            <a:ext cx="1642780" cy="214377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8" name="Shape 1548"/>
          <p:cNvSpPr/>
          <p:nvPr/>
        </p:nvSpPr>
        <p:spPr>
          <a:xfrm>
            <a:off x="9528526" y="8405896"/>
            <a:ext cx="1566427" cy="386597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9" name="Shape 1549"/>
          <p:cNvSpPr/>
          <p:nvPr/>
        </p:nvSpPr>
        <p:spPr>
          <a:xfrm>
            <a:off x="9432790" y="6486220"/>
            <a:ext cx="1701515" cy="19540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0" name="Shape 1550"/>
          <p:cNvSpPr/>
          <p:nvPr/>
        </p:nvSpPr>
        <p:spPr>
          <a:xfrm flipH="1">
            <a:off x="9518346" y="6515913"/>
            <a:ext cx="1546196" cy="375262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1" name="Shape 1551"/>
          <p:cNvSpPr/>
          <p:nvPr/>
        </p:nvSpPr>
        <p:spPr>
          <a:xfrm flipV="1">
            <a:off x="9544319" y="10161379"/>
            <a:ext cx="1746152" cy="1948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2" name="Shape 1552"/>
          <p:cNvSpPr/>
          <p:nvPr/>
        </p:nvSpPr>
        <p:spPr>
          <a:xfrm>
            <a:off x="7239000" y="6578600"/>
            <a:ext cx="1768038" cy="187787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3" name="Shape 1553"/>
          <p:cNvSpPr/>
          <p:nvPr/>
        </p:nvSpPr>
        <p:spPr>
          <a:xfrm>
            <a:off x="7287251" y="8139180"/>
            <a:ext cx="1644738" cy="21651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4" name="Shape 1554"/>
          <p:cNvSpPr/>
          <p:nvPr/>
        </p:nvSpPr>
        <p:spPr>
          <a:xfrm>
            <a:off x="7309766" y="8350034"/>
            <a:ext cx="1577064" cy="38257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5" name="Shape 1555"/>
          <p:cNvSpPr/>
          <p:nvPr/>
        </p:nvSpPr>
        <p:spPr>
          <a:xfrm flipV="1">
            <a:off x="7293581" y="8524930"/>
            <a:ext cx="1537647" cy="198180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6" name="Shape 1556"/>
          <p:cNvSpPr/>
          <p:nvPr/>
        </p:nvSpPr>
        <p:spPr>
          <a:xfrm flipV="1">
            <a:off x="7376396" y="6402688"/>
            <a:ext cx="1524269" cy="37660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7" name="Shape 1557"/>
          <p:cNvSpPr/>
          <p:nvPr/>
        </p:nvSpPr>
        <p:spPr>
          <a:xfrm flipV="1">
            <a:off x="7353300" y="10228074"/>
            <a:ext cx="1642644" cy="1901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8" name="Shape 1558"/>
          <p:cNvSpPr/>
          <p:nvPr/>
        </p:nvSpPr>
        <p:spPr>
          <a:xfrm>
            <a:off x="5054600" y="5930900"/>
            <a:ext cx="1619212" cy="43686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9" name="Shape 1559"/>
          <p:cNvSpPr/>
          <p:nvPr/>
        </p:nvSpPr>
        <p:spPr>
          <a:xfrm>
            <a:off x="5074494" y="6879278"/>
            <a:ext cx="1648092" cy="14116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0" name="Shape 1560"/>
          <p:cNvSpPr/>
          <p:nvPr/>
        </p:nvSpPr>
        <p:spPr>
          <a:xfrm>
            <a:off x="5080000" y="7874000"/>
            <a:ext cx="1646633" cy="24317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1" name="Shape 1561"/>
          <p:cNvSpPr/>
          <p:nvPr/>
        </p:nvSpPr>
        <p:spPr>
          <a:xfrm>
            <a:off x="5105400" y="8817651"/>
            <a:ext cx="1595129" cy="337617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2" name="Shape 1562"/>
          <p:cNvSpPr/>
          <p:nvPr/>
        </p:nvSpPr>
        <p:spPr>
          <a:xfrm flipV="1">
            <a:off x="5092700" y="6530070"/>
            <a:ext cx="1623949" cy="32235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3" name="Shape 1563"/>
          <p:cNvSpPr/>
          <p:nvPr/>
        </p:nvSpPr>
        <p:spPr>
          <a:xfrm flipV="1">
            <a:off x="5118100" y="8391338"/>
            <a:ext cx="1636268" cy="23059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4" name="Shape 1564"/>
          <p:cNvSpPr/>
          <p:nvPr/>
        </p:nvSpPr>
        <p:spPr>
          <a:xfrm flipV="1">
            <a:off x="5041900" y="10318846"/>
            <a:ext cx="1773486" cy="13397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5" name="Shape 1565"/>
          <p:cNvSpPr/>
          <p:nvPr/>
        </p:nvSpPr>
        <p:spPr>
          <a:xfrm flipV="1">
            <a:off x="5067300" y="12306300"/>
            <a:ext cx="1678020" cy="2959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6" name="Shape 1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Multi-stage logarithmic</a:t>
            </a:r>
            <a:r>
              <a:rPr lang="en-US" dirty="0"/>
              <a:t> Routing</a:t>
            </a:r>
            <a:endParaRPr dirty="0"/>
          </a:p>
        </p:txBody>
      </p:sp>
      <p:sp>
        <p:nvSpPr>
          <p:cNvPr id="1567" name="Shape 1567"/>
          <p:cNvSpPr>
            <a:spLocks noGrp="1"/>
          </p:cNvSpPr>
          <p:nvPr>
            <p:ph type="body" sz="quarter" idx="1"/>
          </p:nvPr>
        </p:nvSpPr>
        <p:spPr>
          <a:xfrm>
            <a:off x="838200" y="1828800"/>
            <a:ext cx="12585700" cy="33782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lang="en-US" dirty="0"/>
              <a:t>Route from 1 to 6</a:t>
            </a:r>
          </a:p>
          <a:p>
            <a:pPr marL="1235075" lvl="1" indent="-600075">
              <a:defRPr sz="4200"/>
            </a:pPr>
            <a:r>
              <a:rPr lang="en-US" dirty="0"/>
              <a:t>6 = 110</a:t>
            </a:r>
            <a:r>
              <a:rPr lang="en-US" baseline="-25000" dirty="0"/>
              <a:t>2</a:t>
            </a:r>
          </a:p>
          <a:p>
            <a:pPr marL="1235075" lvl="1" indent="-600075">
              <a:defRPr sz="4200"/>
            </a:pPr>
            <a:r>
              <a:rPr lang="en-US" dirty="0"/>
              <a:t>1 </a:t>
            </a:r>
            <a:r>
              <a:rPr lang="en-US" dirty="0">
                <a:sym typeface="Wingdings" pitchFamily="2" charset="2"/>
              </a:rPr>
              <a:t> down, 0  up</a:t>
            </a:r>
            <a:endParaRPr dirty="0"/>
          </a:p>
        </p:txBody>
      </p:sp>
      <p:grpSp>
        <p:nvGrpSpPr>
          <p:cNvPr id="1570" name="Group 1570"/>
          <p:cNvGrpSpPr/>
          <p:nvPr/>
        </p:nvGrpSpPr>
        <p:grpSpPr>
          <a:xfrm>
            <a:off x="4699000" y="5549900"/>
            <a:ext cx="711200" cy="711200"/>
            <a:chOff x="0" y="0"/>
            <a:chExt cx="711200" cy="711200"/>
          </a:xfrm>
        </p:grpSpPr>
        <p:sp>
          <p:nvSpPr>
            <p:cNvPr id="1568" name="Shape 156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73" name="Group 1573"/>
          <p:cNvGrpSpPr/>
          <p:nvPr/>
        </p:nvGrpSpPr>
        <p:grpSpPr>
          <a:xfrm>
            <a:off x="4699000" y="6515100"/>
            <a:ext cx="711200" cy="711200"/>
            <a:chOff x="0" y="0"/>
            <a:chExt cx="711200" cy="711200"/>
          </a:xfrm>
        </p:grpSpPr>
        <p:sp>
          <p:nvSpPr>
            <p:cNvPr id="1571" name="Shape 157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76" name="Group 1576"/>
          <p:cNvGrpSpPr/>
          <p:nvPr/>
        </p:nvGrpSpPr>
        <p:grpSpPr>
          <a:xfrm>
            <a:off x="4699000" y="7480300"/>
            <a:ext cx="711200" cy="711200"/>
            <a:chOff x="0" y="0"/>
            <a:chExt cx="711200" cy="711200"/>
          </a:xfrm>
        </p:grpSpPr>
        <p:sp>
          <p:nvSpPr>
            <p:cNvPr id="1574" name="Shape 157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79" name="Group 1579"/>
          <p:cNvGrpSpPr/>
          <p:nvPr/>
        </p:nvGrpSpPr>
        <p:grpSpPr>
          <a:xfrm>
            <a:off x="4699000" y="8445500"/>
            <a:ext cx="711200" cy="711200"/>
            <a:chOff x="0" y="0"/>
            <a:chExt cx="711200" cy="711200"/>
          </a:xfrm>
        </p:grpSpPr>
        <p:sp>
          <p:nvSpPr>
            <p:cNvPr id="1577" name="Shape 157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82" name="Group 1582"/>
          <p:cNvGrpSpPr/>
          <p:nvPr/>
        </p:nvGrpSpPr>
        <p:grpSpPr>
          <a:xfrm>
            <a:off x="4699000" y="9410700"/>
            <a:ext cx="711200" cy="711200"/>
            <a:chOff x="0" y="0"/>
            <a:chExt cx="711200" cy="711200"/>
          </a:xfrm>
        </p:grpSpPr>
        <p:sp>
          <p:nvSpPr>
            <p:cNvPr id="1580" name="Shape 158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85" name="Group 1585"/>
          <p:cNvGrpSpPr/>
          <p:nvPr/>
        </p:nvGrpSpPr>
        <p:grpSpPr>
          <a:xfrm>
            <a:off x="4699000" y="10375900"/>
            <a:ext cx="711200" cy="711200"/>
            <a:chOff x="0" y="0"/>
            <a:chExt cx="711200" cy="711200"/>
          </a:xfrm>
        </p:grpSpPr>
        <p:sp>
          <p:nvSpPr>
            <p:cNvPr id="1583" name="Shape 158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88" name="Group 1588"/>
          <p:cNvGrpSpPr/>
          <p:nvPr/>
        </p:nvGrpSpPr>
        <p:grpSpPr>
          <a:xfrm>
            <a:off x="4699000" y="11341100"/>
            <a:ext cx="711200" cy="711200"/>
            <a:chOff x="0" y="0"/>
            <a:chExt cx="711200" cy="711200"/>
          </a:xfrm>
        </p:grpSpPr>
        <p:sp>
          <p:nvSpPr>
            <p:cNvPr id="1586" name="Shape 158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591" name="Group 1591"/>
          <p:cNvGrpSpPr/>
          <p:nvPr/>
        </p:nvGrpSpPr>
        <p:grpSpPr>
          <a:xfrm>
            <a:off x="4699000" y="12306300"/>
            <a:ext cx="711200" cy="711200"/>
            <a:chOff x="0" y="0"/>
            <a:chExt cx="711200" cy="711200"/>
          </a:xfrm>
        </p:grpSpPr>
        <p:sp>
          <p:nvSpPr>
            <p:cNvPr id="1589" name="Shape 158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592" name="Shape 1592"/>
          <p:cNvSpPr/>
          <p:nvPr/>
        </p:nvSpPr>
        <p:spPr>
          <a:xfrm>
            <a:off x="4028567" y="573405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593" name="Shape 1593"/>
          <p:cNvSpPr/>
          <p:nvPr/>
        </p:nvSpPr>
        <p:spPr>
          <a:xfrm>
            <a:off x="66675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4" name="Shape 1594"/>
          <p:cNvSpPr/>
          <p:nvPr/>
        </p:nvSpPr>
        <p:spPr>
          <a:xfrm>
            <a:off x="66675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5" name="Shape 1595"/>
          <p:cNvSpPr/>
          <p:nvPr/>
        </p:nvSpPr>
        <p:spPr>
          <a:xfrm>
            <a:off x="66675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>
            <a:off x="66675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>
            <a:off x="88519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88519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88519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0" name="Shape 1600"/>
          <p:cNvSpPr/>
          <p:nvPr/>
        </p:nvSpPr>
        <p:spPr>
          <a:xfrm>
            <a:off x="88519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1" name="Shape 1601"/>
          <p:cNvSpPr/>
          <p:nvPr/>
        </p:nvSpPr>
        <p:spPr>
          <a:xfrm>
            <a:off x="11036300" y="61341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2" name="Shape 1602"/>
          <p:cNvSpPr/>
          <p:nvPr/>
        </p:nvSpPr>
        <p:spPr>
          <a:xfrm>
            <a:off x="11036300" y="80264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3" name="Shape 1603"/>
          <p:cNvSpPr/>
          <p:nvPr/>
        </p:nvSpPr>
        <p:spPr>
          <a:xfrm>
            <a:off x="11036300" y="99187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04" name="Shape 1604"/>
          <p:cNvSpPr/>
          <p:nvPr/>
        </p:nvSpPr>
        <p:spPr>
          <a:xfrm>
            <a:off x="11036300" y="11811000"/>
            <a:ext cx="711200" cy="711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7" name="Group 1607"/>
          <p:cNvGrpSpPr/>
          <p:nvPr/>
        </p:nvGrpSpPr>
        <p:grpSpPr>
          <a:xfrm>
            <a:off x="13093700" y="5651500"/>
            <a:ext cx="711200" cy="711200"/>
            <a:chOff x="0" y="0"/>
            <a:chExt cx="711200" cy="711200"/>
          </a:xfrm>
        </p:grpSpPr>
        <p:sp>
          <p:nvSpPr>
            <p:cNvPr id="1605" name="Shape 1605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610" name="Group 1610"/>
          <p:cNvGrpSpPr/>
          <p:nvPr/>
        </p:nvGrpSpPr>
        <p:grpSpPr>
          <a:xfrm>
            <a:off x="13093700" y="6616700"/>
            <a:ext cx="711200" cy="711200"/>
            <a:chOff x="0" y="0"/>
            <a:chExt cx="711200" cy="711200"/>
          </a:xfrm>
        </p:grpSpPr>
        <p:sp>
          <p:nvSpPr>
            <p:cNvPr id="1608" name="Shape 160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13" name="Group 1613"/>
          <p:cNvGrpSpPr/>
          <p:nvPr/>
        </p:nvGrpSpPr>
        <p:grpSpPr>
          <a:xfrm>
            <a:off x="13093700" y="7581900"/>
            <a:ext cx="711200" cy="711200"/>
            <a:chOff x="0" y="0"/>
            <a:chExt cx="711200" cy="711200"/>
          </a:xfrm>
        </p:grpSpPr>
        <p:sp>
          <p:nvSpPr>
            <p:cNvPr id="1611" name="Shape 161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16" name="Group 1616"/>
          <p:cNvGrpSpPr/>
          <p:nvPr/>
        </p:nvGrpSpPr>
        <p:grpSpPr>
          <a:xfrm>
            <a:off x="13093700" y="8547100"/>
            <a:ext cx="711200" cy="711200"/>
            <a:chOff x="0" y="0"/>
            <a:chExt cx="711200" cy="711200"/>
          </a:xfrm>
        </p:grpSpPr>
        <p:sp>
          <p:nvSpPr>
            <p:cNvPr id="1614" name="Shape 1614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19" name="Group 1619"/>
          <p:cNvGrpSpPr/>
          <p:nvPr/>
        </p:nvGrpSpPr>
        <p:grpSpPr>
          <a:xfrm>
            <a:off x="13093700" y="9512300"/>
            <a:ext cx="711200" cy="711200"/>
            <a:chOff x="0" y="0"/>
            <a:chExt cx="711200" cy="711200"/>
          </a:xfrm>
        </p:grpSpPr>
        <p:sp>
          <p:nvSpPr>
            <p:cNvPr id="1617" name="Shape 1617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13093700" y="10477500"/>
            <a:ext cx="711200" cy="711200"/>
            <a:chOff x="0" y="0"/>
            <a:chExt cx="711200" cy="711200"/>
          </a:xfrm>
        </p:grpSpPr>
        <p:sp>
          <p:nvSpPr>
            <p:cNvPr id="1620" name="Shape 1620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25" name="Group 1625"/>
          <p:cNvGrpSpPr/>
          <p:nvPr/>
        </p:nvGrpSpPr>
        <p:grpSpPr>
          <a:xfrm>
            <a:off x="13093700" y="11442700"/>
            <a:ext cx="711200" cy="711200"/>
            <a:chOff x="0" y="0"/>
            <a:chExt cx="711200" cy="711200"/>
          </a:xfrm>
        </p:grpSpPr>
        <p:sp>
          <p:nvSpPr>
            <p:cNvPr id="1623" name="Shape 1623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1628" name="Group 1628"/>
          <p:cNvGrpSpPr/>
          <p:nvPr/>
        </p:nvGrpSpPr>
        <p:grpSpPr>
          <a:xfrm>
            <a:off x="13093700" y="12407900"/>
            <a:ext cx="711200" cy="711200"/>
            <a:chOff x="0" y="0"/>
            <a:chExt cx="711200" cy="711200"/>
          </a:xfrm>
        </p:grpSpPr>
        <p:sp>
          <p:nvSpPr>
            <p:cNvPr id="1626" name="Shape 1626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1629" name="Shape 1629"/>
          <p:cNvSpPr/>
          <p:nvPr/>
        </p:nvSpPr>
        <p:spPr>
          <a:xfrm>
            <a:off x="13969746" y="5854700"/>
            <a:ext cx="588519" cy="711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011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101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110</a:t>
            </a:r>
          </a:p>
          <a:p>
            <a:pPr>
              <a:spcBef>
                <a:spcPts val="5200"/>
              </a:spcBef>
              <a:defRPr sz="2000" b="1">
                <a:latin typeface="Myriad Pro"/>
                <a:ea typeface="Myriad Pro"/>
                <a:cs typeface="Myriad Pro"/>
                <a:sym typeface="Myriad Pro"/>
              </a:defRPr>
            </a:pPr>
            <a:r>
              <a:t>111</a:t>
            </a:r>
          </a:p>
        </p:txBody>
      </p:sp>
      <p:sp>
        <p:nvSpPr>
          <p:cNvPr id="1630" name="Shape 1630"/>
          <p:cNvSpPr/>
          <p:nvPr/>
        </p:nvSpPr>
        <p:spPr>
          <a:xfrm>
            <a:off x="6972300" y="12801600"/>
            <a:ext cx="44323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Omega Network</a:t>
            </a:r>
          </a:p>
        </p:txBody>
      </p:sp>
      <p:grpSp>
        <p:nvGrpSpPr>
          <p:cNvPr id="1639" name="Group 1639"/>
          <p:cNvGrpSpPr/>
          <p:nvPr/>
        </p:nvGrpSpPr>
        <p:grpSpPr>
          <a:xfrm rot="5400000">
            <a:off x="9296902" y="9207500"/>
            <a:ext cx="6946399" cy="319141"/>
            <a:chOff x="0" y="0"/>
            <a:chExt cx="6946398" cy="319140"/>
          </a:xfrm>
        </p:grpSpPr>
        <p:sp>
          <p:nvSpPr>
            <p:cNvPr id="1631" name="Shape 1631"/>
            <p:cNvSpPr/>
            <p:nvPr/>
          </p:nvSpPr>
          <p:spPr>
            <a:xfrm>
              <a:off x="0" y="1640"/>
              <a:ext cx="520700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6979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8917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26410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8348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45333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57144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6425698" y="0"/>
              <a:ext cx="520701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23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5179" y="163"/>
                  </a:lnTo>
                  <a:lnTo>
                    <a:pt x="16123" y="0"/>
                  </a:lnTo>
                  <a:close/>
                </a:path>
              </a:pathLst>
            </a:custGeom>
            <a:solidFill>
              <a:srgbClr val="7A7A7A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07" name="Shape 551">
            <a:extLst>
              <a:ext uri="{FF2B5EF4-FFF2-40B4-BE49-F238E27FC236}">
                <a16:creationId xmlns:a16="http://schemas.microsoft.com/office/drawing/2014/main" id="{CE1B8707-A263-C841-8C73-D1F08D06DE76}"/>
              </a:ext>
            </a:extLst>
          </p:cNvPr>
          <p:cNvSpPr/>
          <p:nvPr/>
        </p:nvSpPr>
        <p:spPr>
          <a:xfrm>
            <a:off x="5094124" y="6933501"/>
            <a:ext cx="8337143" cy="5266343"/>
          </a:xfrm>
          <a:custGeom>
            <a:avLst/>
            <a:gdLst>
              <a:gd name="connsiteX0" fmla="*/ 0 w 27910"/>
              <a:gd name="connsiteY0" fmla="*/ 20997 h 20997"/>
              <a:gd name="connsiteX1" fmla="*/ 10506 w 27910"/>
              <a:gd name="connsiteY1" fmla="*/ 332 h 20997"/>
              <a:gd name="connsiteX2" fmla="*/ 22556 w 27910"/>
              <a:gd name="connsiteY2" fmla="*/ 0 h 20997"/>
              <a:gd name="connsiteX3" fmla="*/ 27910 w 27910"/>
              <a:gd name="connsiteY3" fmla="*/ 3286 h 20997"/>
              <a:gd name="connsiteX0" fmla="*/ 4934 w 32844"/>
              <a:gd name="connsiteY0" fmla="*/ 20997 h 20997"/>
              <a:gd name="connsiteX1" fmla="*/ 0 w 32844"/>
              <a:gd name="connsiteY1" fmla="*/ 2644 h 20997"/>
              <a:gd name="connsiteX2" fmla="*/ 27490 w 32844"/>
              <a:gd name="connsiteY2" fmla="*/ 0 h 20997"/>
              <a:gd name="connsiteX3" fmla="*/ 32844 w 32844"/>
              <a:gd name="connsiteY3" fmla="*/ 3286 h 20997"/>
              <a:gd name="connsiteX0" fmla="*/ 4934 w 32844"/>
              <a:gd name="connsiteY0" fmla="*/ 23411 h 23411"/>
              <a:gd name="connsiteX1" fmla="*/ 0 w 32844"/>
              <a:gd name="connsiteY1" fmla="*/ 5058 h 23411"/>
              <a:gd name="connsiteX2" fmla="*/ 27490 w 32844"/>
              <a:gd name="connsiteY2" fmla="*/ 2414 h 23411"/>
              <a:gd name="connsiteX3" fmla="*/ 32844 w 32844"/>
              <a:gd name="connsiteY3" fmla="*/ 5700 h 23411"/>
              <a:gd name="connsiteX0" fmla="*/ 4934 w 32844"/>
              <a:gd name="connsiteY0" fmla="*/ 21019 h 21019"/>
              <a:gd name="connsiteX1" fmla="*/ 0 w 32844"/>
              <a:gd name="connsiteY1" fmla="*/ 2666 h 21019"/>
              <a:gd name="connsiteX2" fmla="*/ 17432 w 32844"/>
              <a:gd name="connsiteY2" fmla="*/ 13731 h 21019"/>
              <a:gd name="connsiteX3" fmla="*/ 32844 w 32844"/>
              <a:gd name="connsiteY3" fmla="*/ 3308 h 21019"/>
              <a:gd name="connsiteX0" fmla="*/ 4934 w 17432"/>
              <a:gd name="connsiteY0" fmla="*/ 21019 h 21019"/>
              <a:gd name="connsiteX1" fmla="*/ 0 w 17432"/>
              <a:gd name="connsiteY1" fmla="*/ 2666 h 21019"/>
              <a:gd name="connsiteX2" fmla="*/ 17432 w 17432"/>
              <a:gd name="connsiteY2" fmla="*/ 13731 h 21019"/>
              <a:gd name="connsiteX3" fmla="*/ 15808 w 17432"/>
              <a:gd name="connsiteY3" fmla="*/ 20899 h 21019"/>
              <a:gd name="connsiteX0" fmla="*/ 4934 w 17432"/>
              <a:gd name="connsiteY0" fmla="*/ 19807 h 19807"/>
              <a:gd name="connsiteX1" fmla="*/ 0 w 17432"/>
              <a:gd name="connsiteY1" fmla="*/ 1454 h 19807"/>
              <a:gd name="connsiteX2" fmla="*/ 7149 w 17432"/>
              <a:gd name="connsiteY2" fmla="*/ 2426 h 19807"/>
              <a:gd name="connsiteX3" fmla="*/ 17432 w 17432"/>
              <a:gd name="connsiteY3" fmla="*/ 12519 h 19807"/>
              <a:gd name="connsiteX4" fmla="*/ 15808 w 17432"/>
              <a:gd name="connsiteY4" fmla="*/ 19687 h 19807"/>
              <a:gd name="connsiteX0" fmla="*/ 4934 w 17432"/>
              <a:gd name="connsiteY0" fmla="*/ 28290 h 28290"/>
              <a:gd name="connsiteX1" fmla="*/ 0 w 17432"/>
              <a:gd name="connsiteY1" fmla="*/ 9937 h 28290"/>
              <a:gd name="connsiteX2" fmla="*/ 6815 w 17432"/>
              <a:gd name="connsiteY2" fmla="*/ 255 h 28290"/>
              <a:gd name="connsiteX3" fmla="*/ 17432 w 17432"/>
              <a:gd name="connsiteY3" fmla="*/ 21002 h 28290"/>
              <a:gd name="connsiteX4" fmla="*/ 15808 w 17432"/>
              <a:gd name="connsiteY4" fmla="*/ 28170 h 28290"/>
              <a:gd name="connsiteX0" fmla="*/ 4934 w 17432"/>
              <a:gd name="connsiteY0" fmla="*/ 28035 h 28035"/>
              <a:gd name="connsiteX1" fmla="*/ 0 w 17432"/>
              <a:gd name="connsiteY1" fmla="*/ 9682 h 28035"/>
              <a:gd name="connsiteX2" fmla="*/ 6815 w 17432"/>
              <a:gd name="connsiteY2" fmla="*/ 0 h 28035"/>
              <a:gd name="connsiteX3" fmla="*/ 17432 w 17432"/>
              <a:gd name="connsiteY3" fmla="*/ 20747 h 28035"/>
              <a:gd name="connsiteX4" fmla="*/ 15808 w 17432"/>
              <a:gd name="connsiteY4" fmla="*/ 27915 h 28035"/>
              <a:gd name="connsiteX0" fmla="*/ 4934 w 26592"/>
              <a:gd name="connsiteY0" fmla="*/ 28035 h 56272"/>
              <a:gd name="connsiteX1" fmla="*/ 0 w 26592"/>
              <a:gd name="connsiteY1" fmla="*/ 9682 h 56272"/>
              <a:gd name="connsiteX2" fmla="*/ 6815 w 26592"/>
              <a:gd name="connsiteY2" fmla="*/ 0 h 56272"/>
              <a:gd name="connsiteX3" fmla="*/ 17432 w 26592"/>
              <a:gd name="connsiteY3" fmla="*/ 20747 h 56272"/>
              <a:gd name="connsiteX4" fmla="*/ 26592 w 26592"/>
              <a:gd name="connsiteY4" fmla="*/ 56272 h 56272"/>
              <a:gd name="connsiteX0" fmla="*/ 4934 w 26592"/>
              <a:gd name="connsiteY0" fmla="*/ 28035 h 58333"/>
              <a:gd name="connsiteX1" fmla="*/ 0 w 26592"/>
              <a:gd name="connsiteY1" fmla="*/ 9682 h 58333"/>
              <a:gd name="connsiteX2" fmla="*/ 6815 w 26592"/>
              <a:gd name="connsiteY2" fmla="*/ 0 h 58333"/>
              <a:gd name="connsiteX3" fmla="*/ 21542 w 26592"/>
              <a:gd name="connsiteY3" fmla="*/ 58333 h 58333"/>
              <a:gd name="connsiteX4" fmla="*/ 26592 w 26592"/>
              <a:gd name="connsiteY4" fmla="*/ 56272 h 58333"/>
              <a:gd name="connsiteX0" fmla="*/ 0 w 21658"/>
              <a:gd name="connsiteY0" fmla="*/ 28035 h 58333"/>
              <a:gd name="connsiteX1" fmla="*/ 4869 w 21658"/>
              <a:gd name="connsiteY1" fmla="*/ 37116 h 58333"/>
              <a:gd name="connsiteX2" fmla="*/ 1881 w 21658"/>
              <a:gd name="connsiteY2" fmla="*/ 0 h 58333"/>
              <a:gd name="connsiteX3" fmla="*/ 16608 w 21658"/>
              <a:gd name="connsiteY3" fmla="*/ 58333 h 58333"/>
              <a:gd name="connsiteX4" fmla="*/ 21658 w 21658"/>
              <a:gd name="connsiteY4" fmla="*/ 56272 h 58333"/>
              <a:gd name="connsiteX0" fmla="*/ 0 w 21658"/>
              <a:gd name="connsiteY0" fmla="*/ 0 h 30985"/>
              <a:gd name="connsiteX1" fmla="*/ 4869 w 21658"/>
              <a:gd name="connsiteY1" fmla="*/ 9081 h 30985"/>
              <a:gd name="connsiteX2" fmla="*/ 10666 w 21658"/>
              <a:gd name="connsiteY2" fmla="*/ 30441 h 30985"/>
              <a:gd name="connsiteX3" fmla="*/ 16608 w 21658"/>
              <a:gd name="connsiteY3" fmla="*/ 30298 h 30985"/>
              <a:gd name="connsiteX4" fmla="*/ 21658 w 21658"/>
              <a:gd name="connsiteY4" fmla="*/ 28237 h 30985"/>
              <a:gd name="connsiteX0" fmla="*/ 0 w 21658"/>
              <a:gd name="connsiteY0" fmla="*/ 0 h 30870"/>
              <a:gd name="connsiteX1" fmla="*/ 4869 w 21658"/>
              <a:gd name="connsiteY1" fmla="*/ 9081 h 30870"/>
              <a:gd name="connsiteX2" fmla="*/ 10666 w 21658"/>
              <a:gd name="connsiteY2" fmla="*/ 30441 h 30870"/>
              <a:gd name="connsiteX3" fmla="*/ 16608 w 21658"/>
              <a:gd name="connsiteY3" fmla="*/ 30298 h 30870"/>
              <a:gd name="connsiteX4" fmla="*/ 21658 w 21658"/>
              <a:gd name="connsiteY4" fmla="*/ 28237 h 30870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  <a:gd name="connsiteX0" fmla="*/ 0 w 21658"/>
              <a:gd name="connsiteY0" fmla="*/ 0 h 30441"/>
              <a:gd name="connsiteX1" fmla="*/ 4869 w 21658"/>
              <a:gd name="connsiteY1" fmla="*/ 9081 h 30441"/>
              <a:gd name="connsiteX2" fmla="*/ 10666 w 21658"/>
              <a:gd name="connsiteY2" fmla="*/ 30441 h 30441"/>
              <a:gd name="connsiteX3" fmla="*/ 16608 w 21658"/>
              <a:gd name="connsiteY3" fmla="*/ 30298 h 30441"/>
              <a:gd name="connsiteX4" fmla="*/ 21658 w 21658"/>
              <a:gd name="connsiteY4" fmla="*/ 28237 h 3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8" h="30441" extrusionOk="0">
                <a:moveTo>
                  <a:pt x="0" y="0"/>
                </a:moveTo>
                <a:lnTo>
                  <a:pt x="4869" y="9081"/>
                </a:lnTo>
                <a:cubicBezTo>
                  <a:pt x="5238" y="6184"/>
                  <a:pt x="8766" y="22446"/>
                  <a:pt x="10666" y="30441"/>
                </a:cubicBezTo>
                <a:lnTo>
                  <a:pt x="16608" y="30298"/>
                </a:lnTo>
                <a:lnTo>
                  <a:pt x="21658" y="28237"/>
                </a:lnTo>
              </a:path>
            </a:pathLst>
          </a:custGeom>
          <a:ln w="317500">
            <a:solidFill>
              <a:srgbClr val="0061FF">
                <a:alpha val="5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219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Review: network topologies</a:t>
            </a:r>
          </a:p>
        </p:txBody>
      </p:sp>
      <p:sp>
        <p:nvSpPr>
          <p:cNvPr id="1644" name="Shape 1644"/>
          <p:cNvSpPr/>
          <p:nvPr/>
        </p:nvSpPr>
        <p:spPr>
          <a:xfrm>
            <a:off x="876300" y="5956300"/>
            <a:ext cx="38862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Topology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Direct/Indirect</a:t>
            </a:r>
            <a:br>
              <a:rPr lang="en-US" dirty="0"/>
            </a:br>
            <a:endParaRPr dirty="0"/>
          </a:p>
          <a:p>
            <a:pPr algn="l"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Blocking/</a:t>
            </a:r>
            <a:br>
              <a:rPr lang="en-US" dirty="0"/>
            </a:br>
            <a:r>
              <a:rPr dirty="0"/>
              <a:t>Non-blocking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Cost</a:t>
            </a:r>
          </a:p>
          <a:p>
            <a:pPr algn="l"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Latency</a:t>
            </a:r>
          </a:p>
        </p:txBody>
      </p:sp>
      <p:sp>
        <p:nvSpPr>
          <p:cNvPr id="1645" name="Shape 1645"/>
          <p:cNvSpPr/>
          <p:nvPr/>
        </p:nvSpPr>
        <p:spPr>
          <a:xfrm>
            <a:off x="4749800" y="5994400"/>
            <a:ext cx="3098800" cy="560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Crossbar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Non-blocking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O(N</a:t>
            </a:r>
            <a:r>
              <a:rPr baseline="31999" dirty="0"/>
              <a:t>2</a:t>
            </a:r>
            <a:r>
              <a:rPr dirty="0"/>
              <a:t>)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O(1)</a:t>
            </a:r>
          </a:p>
        </p:txBody>
      </p:sp>
      <p:sp>
        <p:nvSpPr>
          <p:cNvPr id="1646" name="Shape 1646"/>
          <p:cNvSpPr/>
          <p:nvPr/>
        </p:nvSpPr>
        <p:spPr>
          <a:xfrm>
            <a:off x="9283700" y="5994400"/>
            <a:ext cx="3098800" cy="602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Multi-stage log.</a:t>
            </a:r>
            <a:br>
              <a:rPr lang="en-US" dirty="0"/>
            </a:br>
            <a:br>
              <a:rPr lang="en-US" dirty="0"/>
            </a:br>
            <a:r>
              <a:rPr dirty="0"/>
              <a:t>Indirect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  <a:br>
              <a:rPr lang="en-US" dirty="0"/>
            </a:br>
            <a:r>
              <a:rPr sz="2000" dirty="0"/>
              <a:t>(one discussed in class is, others are not)</a:t>
            </a:r>
            <a:endParaRPr dirty="0"/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O(N </a:t>
            </a:r>
            <a:r>
              <a:rPr dirty="0" err="1"/>
              <a:t>lg</a:t>
            </a:r>
            <a:r>
              <a:rPr dirty="0"/>
              <a:t> 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lg</a:t>
            </a:r>
            <a:r>
              <a:rPr dirty="0"/>
              <a:t> N)</a:t>
            </a:r>
          </a:p>
        </p:txBody>
      </p:sp>
      <p:sp>
        <p:nvSpPr>
          <p:cNvPr id="1647" name="Shape 1647"/>
          <p:cNvSpPr/>
          <p:nvPr/>
        </p:nvSpPr>
        <p:spPr>
          <a:xfrm>
            <a:off x="13817600" y="6070600"/>
            <a:ext cx="3098800" cy="613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Mesh</a:t>
            </a:r>
            <a:br>
              <a:rPr lang="en-US" dirty="0"/>
            </a:br>
            <a:br>
              <a:rPr lang="en-US" dirty="0"/>
            </a:br>
            <a:r>
              <a:rPr dirty="0"/>
              <a:t>Direct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dirty="0"/>
              <a:t>Blocking</a:t>
            </a:r>
          </a:p>
          <a:p>
            <a:pPr>
              <a:lnSpc>
                <a:spcPct val="80000"/>
              </a:lnSpc>
              <a:spcBef>
                <a:spcPts val="4200"/>
              </a:spcBef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br>
              <a:rPr lang="en-US" dirty="0"/>
            </a:br>
            <a:r>
              <a:rPr dirty="0"/>
              <a:t>O(N)</a:t>
            </a:r>
            <a:br>
              <a:rPr lang="en-US" dirty="0"/>
            </a:br>
            <a:br>
              <a:rPr lang="en-US" dirty="0"/>
            </a:br>
            <a:r>
              <a:rPr dirty="0"/>
              <a:t>O(</a:t>
            </a:r>
            <a:r>
              <a:rPr dirty="0" err="1"/>
              <a:t>sqrt</a:t>
            </a:r>
            <a:r>
              <a:rPr dirty="0"/>
              <a:t>(N))</a:t>
            </a:r>
            <a:br>
              <a:rPr lang="en-US" dirty="0"/>
            </a:br>
            <a:r>
              <a:rPr sz="3200" dirty="0">
                <a:solidFill>
                  <a:srgbClr val="FF0000"/>
                </a:solidFill>
              </a:rPr>
              <a:t>(average)</a:t>
            </a:r>
          </a:p>
        </p:txBody>
      </p:sp>
      <p:pic>
        <p:nvPicPr>
          <p:cNvPr id="1648" name="Screen Shot 2013-03-25 at 4.32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9117" y="2209800"/>
            <a:ext cx="3348684" cy="31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Screen Shot 2013-03-25 at 4.33.5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05577" y="2286000"/>
            <a:ext cx="3791223" cy="313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1" name="Shape 1651"/>
          <p:cNvSpPr/>
          <p:nvPr/>
        </p:nvSpPr>
        <p:spPr>
          <a:xfrm flipV="1">
            <a:off x="406400" y="6819617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2" name="Shape 1652"/>
          <p:cNvSpPr/>
          <p:nvPr/>
        </p:nvSpPr>
        <p:spPr>
          <a:xfrm flipV="1">
            <a:off x="368300" y="7912100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3" name="Shape 1653"/>
          <p:cNvSpPr/>
          <p:nvPr/>
        </p:nvSpPr>
        <p:spPr>
          <a:xfrm flipV="1">
            <a:off x="406400" y="973670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4" name="Shape 1654"/>
          <p:cNvSpPr/>
          <p:nvPr/>
        </p:nvSpPr>
        <p:spPr>
          <a:xfrm flipV="1">
            <a:off x="408690" y="10832534"/>
            <a:ext cx="17377027" cy="283"/>
          </a:xfrm>
          <a:prstGeom prst="line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965CB-6C5D-714A-BA59-7B25602D2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029" y="2336517"/>
            <a:ext cx="2944342" cy="32794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Shape 1658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Buffering and flow control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" name="image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35496" y="3987800"/>
            <a:ext cx="4483101" cy="3612100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61" name="Shape 16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 switching vs. packet switching</a:t>
            </a:r>
          </a:p>
        </p:txBody>
      </p:sp>
      <p:sp>
        <p:nvSpPr>
          <p:cNvPr id="1662" name="Shape 1662"/>
          <p:cNvSpPr>
            <a:spLocks noGrp="1"/>
          </p:cNvSpPr>
          <p:nvPr>
            <p:ph type="body" idx="1"/>
          </p:nvPr>
        </p:nvSpPr>
        <p:spPr>
          <a:xfrm>
            <a:off x="762000" y="2082800"/>
            <a:ext cx="16154400" cy="11214100"/>
          </a:xfrm>
          <a:prstGeom prst="rect">
            <a:avLst/>
          </a:prstGeom>
        </p:spPr>
        <p:txBody>
          <a:bodyPr/>
          <a:lstStyle/>
          <a:p>
            <a:r>
              <a:rPr dirty="0"/>
              <a:t>Circuit switching sets up a full path (acquires all resources) between sender and receiver prior to sending a message</a:t>
            </a:r>
          </a:p>
          <a:p>
            <a:pPr marL="1208314" lvl="1" indent="-408214">
              <a:defRPr sz="3600"/>
            </a:pPr>
            <a:r>
              <a:rPr dirty="0"/>
              <a:t>Establish route (reserve links) then send all data for message</a:t>
            </a:r>
          </a:p>
          <a:p>
            <a:pPr marL="1208314" lvl="1" indent="-408214">
              <a:defRPr sz="3600"/>
            </a:pPr>
            <a:r>
              <a:rPr dirty="0"/>
              <a:t>Higher bandwidth transmission (no per-packet link </a:t>
            </a:r>
            <a:r>
              <a:rPr dirty="0" err="1"/>
              <a:t>mgmt</a:t>
            </a:r>
            <a:r>
              <a:rPr dirty="0"/>
              <a:t> overhead)</a:t>
            </a:r>
          </a:p>
          <a:p>
            <a:pPr marL="1208314" lvl="1" indent="-408214">
              <a:defRPr sz="3600"/>
            </a:pPr>
            <a:r>
              <a:rPr dirty="0"/>
              <a:t>Does incur overhead to set up/tear down path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Reserving links can result in low utilization</a:t>
            </a:r>
            <a:endParaRPr lang="en-US" dirty="0"/>
          </a:p>
          <a:p>
            <a:pPr marL="1208314" lvl="1" indent="-408214">
              <a:defRPr sz="3600"/>
            </a:pPr>
            <a:endParaRPr lang="en-US" dirty="0"/>
          </a:p>
          <a:p>
            <a:pPr marL="1208314" lvl="1" indent="-408214">
              <a:defRPr sz="3600"/>
            </a:pPr>
            <a:endParaRPr dirty="0"/>
          </a:p>
          <a:p>
            <a:r>
              <a:rPr dirty="0"/>
              <a:t>Packet switching makes routing decisions per packet</a:t>
            </a:r>
          </a:p>
          <a:p>
            <a:pPr marL="1208314" lvl="1" indent="-408214">
              <a:defRPr sz="3600"/>
            </a:pPr>
            <a:r>
              <a:rPr dirty="0"/>
              <a:t>Route each packet individually (possibly over different network links)</a:t>
            </a:r>
          </a:p>
          <a:p>
            <a:pPr marL="1208314" lvl="1" indent="-408214">
              <a:defRPr sz="3600"/>
            </a:pPr>
            <a:r>
              <a:rPr dirty="0"/>
              <a:t>Opportunity to use link for a packet whenever link is idle</a:t>
            </a:r>
          </a:p>
          <a:p>
            <a:pPr marL="1208314" lvl="1" indent="-408214">
              <a:defRPr sz="3600"/>
            </a:pPr>
            <a:r>
              <a:rPr dirty="0"/>
              <a:t>Overhead due to dynamic switching logic during transmission</a:t>
            </a:r>
          </a:p>
          <a:p>
            <a:pPr marL="1208314" lvl="1" indent="-408214">
              <a:defRPr sz="3600"/>
            </a:pPr>
            <a:r>
              <a:rPr dirty="0"/>
              <a:t>No setup/tear down overhead</a:t>
            </a:r>
          </a:p>
        </p:txBody>
      </p:sp>
      <p:pic>
        <p:nvPicPr>
          <p:cNvPr id="1663" name="image1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57987" y="9455509"/>
            <a:ext cx="4559301" cy="3422292"/>
          </a:xfrm>
          <a:prstGeom prst="rect">
            <a:avLst/>
          </a:prstGeom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Shape 16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Granularity of communication</a:t>
            </a:r>
          </a:p>
        </p:txBody>
      </p:sp>
      <p:sp>
        <p:nvSpPr>
          <p:cNvPr id="1668" name="Shape 166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88905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Message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between network clients (e.g., cores, memory)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many packets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Packet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Unit of transfer for network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Can be transmitted using multiple flits (will discuss later)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Flit (flow control </a:t>
            </a:r>
            <a:r>
              <a:rPr lang="en-US" dirty="0"/>
              <a:t>un</a:t>
            </a:r>
            <a:r>
              <a:rPr dirty="0"/>
              <a:t>it)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Packets broken into smaller units called “flits”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Flit: (“flow control </a:t>
            </a:r>
            <a:r>
              <a:rPr lang="en-US" dirty="0"/>
              <a:t>un</a:t>
            </a:r>
            <a:r>
              <a:rPr dirty="0"/>
              <a:t>it”) a unit of flow control in the network</a:t>
            </a:r>
          </a:p>
          <a:p>
            <a:pPr lvl="1">
              <a:defRPr sz="4200"/>
            </a:pPr>
            <a:r>
              <a:rPr dirty="0"/>
              <a:t>Flits become minimum granularity of routing/buffering 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Shape 1670"/>
          <p:cNvSpPr/>
          <p:nvPr/>
        </p:nvSpPr>
        <p:spPr>
          <a:xfrm>
            <a:off x="4349175" y="11397943"/>
            <a:ext cx="9105901" cy="1270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1" name="Shape 16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Packet format</a:t>
            </a:r>
          </a:p>
        </p:txBody>
      </p:sp>
      <p:sp>
        <p:nvSpPr>
          <p:cNvPr id="1672" name="Shape 1672"/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16998622" cy="8184864"/>
          </a:xfrm>
          <a:prstGeom prst="rect">
            <a:avLst/>
          </a:prstGeom>
        </p:spPr>
        <p:txBody>
          <a:bodyPr/>
          <a:lstStyle/>
          <a:p>
            <a:r>
              <a:rPr dirty="0"/>
              <a:t>A packet consists of:</a:t>
            </a:r>
          </a:p>
          <a:p>
            <a:pPr lvl="1">
              <a:spcBef>
                <a:spcPts val="600"/>
              </a:spcBef>
            </a:pPr>
            <a:r>
              <a:rPr dirty="0"/>
              <a:t>Header:</a:t>
            </a:r>
          </a:p>
          <a:p>
            <a:pPr lvl="2">
              <a:spcBef>
                <a:spcPts val="600"/>
              </a:spcBef>
              <a:defRPr sz="4200"/>
            </a:pPr>
            <a:r>
              <a:rPr dirty="0"/>
              <a:t>Contains routing and control information</a:t>
            </a:r>
            <a:endParaRPr lang="en-US" dirty="0"/>
          </a:p>
          <a:p>
            <a:pPr lvl="2">
              <a:spcBef>
                <a:spcPts val="600"/>
              </a:spcBef>
              <a:defRPr sz="4200"/>
            </a:pPr>
            <a:r>
              <a:rPr dirty="0"/>
              <a:t>At start of packet to router can start forwarding early</a:t>
            </a:r>
          </a:p>
          <a:p>
            <a:pPr lvl="1">
              <a:spcBef>
                <a:spcPts val="4000"/>
              </a:spcBef>
            </a:pPr>
            <a:r>
              <a:rPr dirty="0"/>
              <a:t>Payload/body: containing the data to be sent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Tail</a:t>
            </a:r>
          </a:p>
          <a:p>
            <a:pPr marL="1949450" lvl="2" indent="-476250">
              <a:spcBef>
                <a:spcPts val="600"/>
              </a:spcBef>
              <a:defRPr sz="4200"/>
            </a:pPr>
            <a:r>
              <a:rPr dirty="0"/>
              <a:t>Contains control information, e.g.,</a:t>
            </a:r>
            <a:r>
              <a:rPr lang="en-US" dirty="0"/>
              <a:t>  checksum </a:t>
            </a:r>
            <a:r>
              <a:rPr dirty="0"/>
              <a:t>code</a:t>
            </a:r>
            <a:r>
              <a:rPr lang="en-US" dirty="0"/>
              <a:t> for error detection</a:t>
            </a:r>
            <a:endParaRPr dirty="0"/>
          </a:p>
          <a:p>
            <a:pPr marL="1949450" lvl="2" indent="-476250">
              <a:spcBef>
                <a:spcPts val="0"/>
              </a:spcBef>
              <a:defRPr sz="4200"/>
            </a:pPr>
            <a:r>
              <a:rPr dirty="0"/>
              <a:t>Generally located at end of packet so it can be generated “on the way out”</a:t>
            </a:r>
          </a:p>
          <a:p>
            <a:pPr marL="0" lvl="2" indent="457200">
              <a:spcBef>
                <a:spcPts val="600"/>
              </a:spcBef>
              <a:buSzTx/>
              <a:buNone/>
              <a:defRPr sz="4200"/>
            </a:pPr>
            <a:r>
              <a:rPr dirty="0"/>
              <a:t>(sender computes checksum, appends it to end of packet)</a:t>
            </a:r>
          </a:p>
        </p:txBody>
      </p:sp>
      <p:sp>
        <p:nvSpPr>
          <p:cNvPr id="1673" name="Shape 1673"/>
          <p:cNvSpPr/>
          <p:nvPr/>
        </p:nvSpPr>
        <p:spPr>
          <a:xfrm>
            <a:off x="39300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12642275" y="11397943"/>
            <a:ext cx="1270001" cy="1270001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4031675" y="118043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Header</a:t>
            </a:r>
          </a:p>
        </p:txBody>
      </p:sp>
      <p:sp>
        <p:nvSpPr>
          <p:cNvPr id="1676" name="Shape 1676"/>
          <p:cNvSpPr/>
          <p:nvPr/>
        </p:nvSpPr>
        <p:spPr>
          <a:xfrm>
            <a:off x="12743875" y="11613843"/>
            <a:ext cx="10668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</a:t>
            </a:r>
          </a:p>
        </p:txBody>
      </p:sp>
      <p:sp>
        <p:nvSpPr>
          <p:cNvPr id="1677" name="Shape 1677"/>
          <p:cNvSpPr/>
          <p:nvPr/>
        </p:nvSpPr>
        <p:spPr>
          <a:xfrm>
            <a:off x="7625186" y="11753543"/>
            <a:ext cx="259197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Payload/body</a:t>
            </a:r>
          </a:p>
        </p:txBody>
      </p:sp>
      <p:sp>
        <p:nvSpPr>
          <p:cNvPr id="1678" name="Shape 1678"/>
          <p:cNvSpPr/>
          <p:nvPr/>
        </p:nvSpPr>
        <p:spPr>
          <a:xfrm>
            <a:off x="3828475" y="11042343"/>
            <a:ext cx="10173850" cy="2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8514775" y="10521643"/>
            <a:ext cx="10668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Handling contention</a:t>
            </a:r>
          </a:p>
        </p:txBody>
      </p:sp>
      <p:sp>
        <p:nvSpPr>
          <p:cNvPr id="1682" name="Shape 1682"/>
          <p:cNvSpPr/>
          <p:nvPr/>
        </p:nvSpPr>
        <p:spPr>
          <a:xfrm flipH="1">
            <a:off x="13449299" y="4229100"/>
            <a:ext cx="1" cy="8488199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3" name="Shape 1683"/>
          <p:cNvSpPr/>
          <p:nvPr/>
        </p:nvSpPr>
        <p:spPr>
          <a:xfrm>
            <a:off x="10043187" y="8600199"/>
            <a:ext cx="7777213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4" name="Shape 1684"/>
          <p:cNvSpPr/>
          <p:nvPr/>
        </p:nvSpPr>
        <p:spPr>
          <a:xfrm>
            <a:off x="11950700" y="69723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5" name="Shape 1685"/>
          <p:cNvSpPr/>
          <p:nvPr/>
        </p:nvSpPr>
        <p:spPr>
          <a:xfrm>
            <a:off x="10025517" y="4243874"/>
            <a:ext cx="3670301" cy="3975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03200">
            <a:solidFill>
              <a:srgbClr val="E32400">
                <a:alpha val="5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86" name="Shape 1686"/>
          <p:cNvSpPr/>
          <p:nvPr/>
        </p:nvSpPr>
        <p:spPr>
          <a:xfrm>
            <a:off x="10032786" y="8864520"/>
            <a:ext cx="7798014" cy="3"/>
          </a:xfrm>
          <a:prstGeom prst="line">
            <a:avLst/>
          </a:prstGeom>
          <a:ln w="203200">
            <a:solidFill>
              <a:srgbClr val="0056D6">
                <a:alpha val="50000"/>
              </a:srgb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7" name="Shape 1687"/>
          <p:cNvSpPr/>
          <p:nvPr/>
        </p:nvSpPr>
        <p:spPr>
          <a:xfrm>
            <a:off x="13716000" y="46990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1</a:t>
            </a:r>
          </a:p>
        </p:txBody>
      </p:sp>
      <p:sp>
        <p:nvSpPr>
          <p:cNvPr id="1688" name="Shape 1688"/>
          <p:cNvSpPr/>
          <p:nvPr/>
        </p:nvSpPr>
        <p:spPr>
          <a:xfrm>
            <a:off x="16598900" y="9029700"/>
            <a:ext cx="13716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solidFill>
                  <a:srgbClr val="0056D6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2</a:t>
            </a:r>
          </a:p>
        </p:txBody>
      </p:sp>
      <p:sp>
        <p:nvSpPr>
          <p:cNvPr id="1689" name="Shape 1689"/>
          <p:cNvSpPr/>
          <p:nvPr/>
        </p:nvSpPr>
        <p:spPr>
          <a:xfrm>
            <a:off x="947057" y="2119085"/>
            <a:ext cx="1639388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Scenario: two packets need to be routed onto the same outbound link at the same time</a:t>
            </a:r>
          </a:p>
        </p:txBody>
      </p:sp>
      <p:sp>
        <p:nvSpPr>
          <p:cNvPr id="1690" name="Shape 1690"/>
          <p:cNvSpPr>
            <a:spLocks noGrp="1"/>
          </p:cNvSpPr>
          <p:nvPr>
            <p:ph type="body" sz="quarter" idx="1"/>
          </p:nvPr>
        </p:nvSpPr>
        <p:spPr>
          <a:xfrm>
            <a:off x="910771" y="4255649"/>
            <a:ext cx="9093201" cy="51943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Options:</a:t>
            </a:r>
          </a:p>
          <a:p>
            <a:pPr marL="1276350" lvl="1" indent="-476250">
              <a:defRPr sz="4200"/>
            </a:pPr>
            <a:r>
              <a:t>Buffer one packet, send it over link later</a:t>
            </a:r>
          </a:p>
          <a:p>
            <a:pPr marL="1276350" lvl="1" indent="-476250">
              <a:defRPr sz="4200"/>
            </a:pPr>
            <a:r>
              <a:t>Drop one packet</a:t>
            </a:r>
          </a:p>
          <a:p>
            <a:pPr marL="1276350" lvl="1" indent="-476250">
              <a:defRPr sz="4200"/>
            </a:pPr>
            <a:r>
              <a:t>Reroute one packet (deflection)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In this lecture: we only consider buffering *</a:t>
            </a:r>
          </a:p>
        </p:txBody>
      </p:sp>
      <p:sp>
        <p:nvSpPr>
          <p:cNvPr id="1691" name="Shape 1691"/>
          <p:cNvSpPr/>
          <p:nvPr/>
        </p:nvSpPr>
        <p:spPr>
          <a:xfrm>
            <a:off x="354671" y="12560142"/>
            <a:ext cx="10790569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* But recent research has looked at using bufferless networks with deflection routing</a:t>
            </a:r>
          </a:p>
          <a:p>
            <a:pPr algn="l"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  as a power-efficient interconnect for chip multiprocessors.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/>
          <p:nvPr/>
        </p:nvSpPr>
        <p:spPr>
          <a:xfrm>
            <a:off x="12562273" y="5040447"/>
            <a:ext cx="2432878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6" name="Shape 1696"/>
          <p:cNvSpPr/>
          <p:nvPr/>
        </p:nvSpPr>
        <p:spPr>
          <a:xfrm>
            <a:off x="9667425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7" name="Shape 1697"/>
          <p:cNvSpPr>
            <a:spLocks noGrp="1"/>
          </p:cNvSpPr>
          <p:nvPr>
            <p:ph type="body" idx="1"/>
          </p:nvPr>
        </p:nvSpPr>
        <p:spPr>
          <a:xfrm>
            <a:off x="825500" y="1769179"/>
            <a:ext cx="16637000" cy="1158258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High-granularity resource allocation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sz="4800" dirty="0"/>
              <a:t>Main idea: </a:t>
            </a:r>
            <a:r>
              <a:rPr sz="4800" u="sng" dirty="0"/>
              <a:t>pre-allocate</a:t>
            </a:r>
            <a:r>
              <a:rPr sz="4800" dirty="0"/>
              <a:t> all resources (links across multiple switches) along entire network path for a message (“setup a flow”)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dirty="0"/>
              <a:t>Costs</a:t>
            </a:r>
          </a:p>
          <a:p>
            <a:pPr marL="1276350" lvl="1" indent="-476250">
              <a:defRPr sz="4200"/>
            </a:pPr>
            <a:r>
              <a:rPr dirty="0"/>
              <a:t>Needs setup phase (“probe”) to set up the path (and to tear it down and release the resources when message complete)</a:t>
            </a:r>
          </a:p>
          <a:p>
            <a:pPr marL="1276350" lvl="1" indent="-476250">
              <a:defRPr sz="4200"/>
            </a:pPr>
            <a:r>
              <a:rPr dirty="0"/>
              <a:t>Lower link utilization.  Transmission of two messages cannot share same link (even if some resources on a </a:t>
            </a:r>
            <a:r>
              <a:rPr dirty="0" err="1"/>
              <a:t>preallocated</a:t>
            </a:r>
            <a:r>
              <a:rPr dirty="0"/>
              <a:t> path are no longer utilized during a transmission) </a:t>
            </a:r>
          </a:p>
          <a:p>
            <a:pPr>
              <a:spcBef>
                <a:spcPts val="600"/>
              </a:spcBef>
            </a:pPr>
            <a:r>
              <a:rPr dirty="0"/>
              <a:t>Benefits</a:t>
            </a:r>
          </a:p>
          <a:p>
            <a:pPr marL="1276350" lvl="1" indent="-476250">
              <a:defRPr sz="4200"/>
            </a:pPr>
            <a:r>
              <a:rPr dirty="0"/>
              <a:t>No contention during transmission due to </a:t>
            </a:r>
            <a:r>
              <a:rPr dirty="0" err="1"/>
              <a:t>preallocation</a:t>
            </a:r>
            <a:r>
              <a:rPr dirty="0"/>
              <a:t>, so no need for buffering</a:t>
            </a:r>
          </a:p>
          <a:p>
            <a:pPr marL="1276350" lvl="1" indent="-476250">
              <a:defRPr sz="4200"/>
            </a:pPr>
            <a:r>
              <a:rPr dirty="0"/>
              <a:t>Arbitrary message sizes (once path is set up, send data until done)</a:t>
            </a:r>
          </a:p>
        </p:txBody>
      </p:sp>
      <p:sp>
        <p:nvSpPr>
          <p:cNvPr id="1698" name="Shape 16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Circuit-switched routing</a:t>
            </a:r>
          </a:p>
        </p:txBody>
      </p:sp>
      <p:sp>
        <p:nvSpPr>
          <p:cNvPr id="1699" name="Shape 1699"/>
          <p:cNvSpPr/>
          <p:nvPr/>
        </p:nvSpPr>
        <p:spPr>
          <a:xfrm>
            <a:off x="6699422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0" name="Shape 1700"/>
          <p:cNvSpPr/>
          <p:nvPr/>
        </p:nvSpPr>
        <p:spPr>
          <a:xfrm>
            <a:off x="3632874" y="5040448"/>
            <a:ext cx="1880669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1" name="Shape 1701"/>
          <p:cNvSpPr/>
          <p:nvPr/>
        </p:nvSpPr>
        <p:spPr>
          <a:xfrm>
            <a:off x="5384631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2" name="Shape 1702"/>
          <p:cNvSpPr/>
          <p:nvPr/>
        </p:nvSpPr>
        <p:spPr>
          <a:xfrm>
            <a:off x="8352635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3" name="Shape 1703"/>
          <p:cNvSpPr/>
          <p:nvPr/>
        </p:nvSpPr>
        <p:spPr>
          <a:xfrm>
            <a:off x="2416628" y="4386942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4" name="Shape 1704"/>
          <p:cNvSpPr/>
          <p:nvPr/>
        </p:nvSpPr>
        <p:spPr>
          <a:xfrm>
            <a:off x="11492338" y="4355175"/>
            <a:ext cx="1370546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5" name="Shape 1705"/>
          <p:cNvSpPr/>
          <p:nvPr/>
        </p:nvSpPr>
        <p:spPr>
          <a:xfrm>
            <a:off x="14460342" y="4355175"/>
            <a:ext cx="1370547" cy="1370547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06" name="Shape 1706"/>
          <p:cNvSpPr/>
          <p:nvPr/>
        </p:nvSpPr>
        <p:spPr>
          <a:xfrm>
            <a:off x="11634223" y="4821798"/>
            <a:ext cx="108677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</a:t>
            </a:r>
          </a:p>
        </p:txBody>
      </p:sp>
      <p:sp>
        <p:nvSpPr>
          <p:cNvPr id="1707" name="Shape 1707"/>
          <p:cNvSpPr/>
          <p:nvPr/>
        </p:nvSpPr>
        <p:spPr>
          <a:xfrm>
            <a:off x="2403928" y="4790030"/>
            <a:ext cx="1395947" cy="500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08" name="Shape 1708"/>
          <p:cNvSpPr/>
          <p:nvPr/>
        </p:nvSpPr>
        <p:spPr>
          <a:xfrm>
            <a:off x="3632874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09" name="Shape 1709"/>
          <p:cNvSpPr/>
          <p:nvPr/>
        </p:nvSpPr>
        <p:spPr>
          <a:xfrm>
            <a:off x="6595602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  <p:sp>
        <p:nvSpPr>
          <p:cNvPr id="1710" name="Shape 1710"/>
          <p:cNvSpPr/>
          <p:nvPr/>
        </p:nvSpPr>
        <p:spPr>
          <a:xfrm>
            <a:off x="9667425" y="5203371"/>
            <a:ext cx="1880669" cy="739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Reserved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Link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8" grpId="1" animBg="1" advAuto="0"/>
      <p:bldP spid="1708" grpId="2" animBg="1" advAuto="0"/>
      <p:bldP spid="1709" grpId="3" animBg="1" advAuto="0"/>
      <p:bldP spid="1709" grpId="4" animBg="1" advAuto="0"/>
      <p:bldP spid="1710" grpId="5" animBg="1" advAuto="0"/>
      <p:bldP spid="1710" grpId="6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/>
        </p:nvSpPr>
        <p:spPr>
          <a:xfrm>
            <a:off x="5221714" y="116858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5" name="Shape 1715"/>
          <p:cNvSpPr/>
          <p:nvPr/>
        </p:nvSpPr>
        <p:spPr>
          <a:xfrm flipH="1">
            <a:off x="52090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6" name="Shape 1716"/>
          <p:cNvSpPr/>
          <p:nvPr/>
        </p:nvSpPr>
        <p:spPr>
          <a:xfrm>
            <a:off x="9412714" y="81171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7" name="Shape 1717"/>
          <p:cNvSpPr/>
          <p:nvPr/>
        </p:nvSpPr>
        <p:spPr>
          <a:xfrm>
            <a:off x="5221714" y="8117109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8" name="Shape 1718"/>
          <p:cNvSpPr/>
          <p:nvPr/>
        </p:nvSpPr>
        <p:spPr>
          <a:xfrm>
            <a:off x="59837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9" name="Shape 1719"/>
          <p:cNvSpPr/>
          <p:nvPr/>
        </p:nvSpPr>
        <p:spPr>
          <a:xfrm>
            <a:off x="13552914" y="8104409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0" name="Shape 1720"/>
          <p:cNvSpPr/>
          <p:nvPr/>
        </p:nvSpPr>
        <p:spPr>
          <a:xfrm>
            <a:off x="10149314" y="8117109"/>
            <a:ext cx="2631476" cy="1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1" name="Shape 1721"/>
          <p:cNvSpPr/>
          <p:nvPr/>
        </p:nvSpPr>
        <p:spPr>
          <a:xfrm flipV="1">
            <a:off x="13542789" y="8841009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2" name="Shape 1722"/>
          <p:cNvSpPr/>
          <p:nvPr/>
        </p:nvSpPr>
        <p:spPr>
          <a:xfrm>
            <a:off x="84348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3" name="Shape 1723"/>
          <p:cNvSpPr/>
          <p:nvPr/>
        </p:nvSpPr>
        <p:spPr>
          <a:xfrm>
            <a:off x="125877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4" name="Shape 1724"/>
          <p:cNvSpPr/>
          <p:nvPr/>
        </p:nvSpPr>
        <p:spPr>
          <a:xfrm>
            <a:off x="125877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5" name="Shape 1725"/>
          <p:cNvSpPr/>
          <p:nvPr/>
        </p:nvSpPr>
        <p:spPr>
          <a:xfrm>
            <a:off x="86888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6" name="Shape 1726"/>
          <p:cNvSpPr/>
          <p:nvPr/>
        </p:nvSpPr>
        <p:spPr>
          <a:xfrm>
            <a:off x="12841714" y="76345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7" name="Shape 1727"/>
          <p:cNvSpPr/>
          <p:nvPr/>
        </p:nvSpPr>
        <p:spPr>
          <a:xfrm>
            <a:off x="12867114" y="112159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8" name="Shape 1728"/>
          <p:cNvSpPr/>
          <p:nvPr/>
        </p:nvSpPr>
        <p:spPr>
          <a:xfrm>
            <a:off x="4281914" y="72027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9" name="Shape 1729"/>
          <p:cNvSpPr/>
          <p:nvPr/>
        </p:nvSpPr>
        <p:spPr>
          <a:xfrm>
            <a:off x="4523214" y="75964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0" name="Shape 17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Store-and-forward (packet-based routing)</a:t>
            </a:r>
          </a:p>
        </p:txBody>
      </p:sp>
      <p:sp>
        <p:nvSpPr>
          <p:cNvPr id="1731" name="Shape 1731"/>
          <p:cNvSpPr>
            <a:spLocks noGrp="1"/>
          </p:cNvSpPr>
          <p:nvPr>
            <p:ph type="body" sz="half" idx="1"/>
          </p:nvPr>
        </p:nvSpPr>
        <p:spPr>
          <a:xfrm>
            <a:off x="838200" y="1866900"/>
            <a:ext cx="16154400" cy="374831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600"/>
            </a:pPr>
            <a:r>
              <a:t>Packet copied entirely into network switch before moving to next node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Flow control unit is an entire packet</a:t>
            </a:r>
          </a:p>
          <a:p>
            <a:pPr marL="1321707" lvl="1" indent="-521607">
              <a:defRPr sz="3600"/>
            </a:pPr>
            <a:r>
              <a:t>Different packets from the same message can take different routes, but all data in a packet is transmitted over the same route</a:t>
            </a:r>
          </a:p>
          <a:p>
            <a:pPr marL="657225" indent="-657225">
              <a:defRPr sz="4600"/>
            </a:pPr>
            <a:r>
              <a:t>Requires buffering for entire packet in each router</a:t>
            </a:r>
          </a:p>
        </p:txBody>
      </p:sp>
      <p:sp>
        <p:nvSpPr>
          <p:cNvPr id="1732" name="Shape 1732"/>
          <p:cNvSpPr/>
          <p:nvPr/>
        </p:nvSpPr>
        <p:spPr>
          <a:xfrm>
            <a:off x="2707114" y="7177309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33" name="Shape 1733"/>
          <p:cNvSpPr/>
          <p:nvPr/>
        </p:nvSpPr>
        <p:spPr>
          <a:xfrm>
            <a:off x="14489648" y="12143009"/>
            <a:ext cx="25400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34" name="Shape 1734"/>
          <p:cNvSpPr/>
          <p:nvPr/>
        </p:nvSpPr>
        <p:spPr>
          <a:xfrm>
            <a:off x="84348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5" name="Shape 1735"/>
          <p:cNvSpPr/>
          <p:nvPr/>
        </p:nvSpPr>
        <p:spPr>
          <a:xfrm>
            <a:off x="4281914" y="10720609"/>
            <a:ext cx="1917701" cy="1917701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6" name="Shape 1736"/>
          <p:cNvSpPr/>
          <p:nvPr/>
        </p:nvSpPr>
        <p:spPr>
          <a:xfrm>
            <a:off x="46375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7" name="Shape 1737"/>
          <p:cNvSpPr/>
          <p:nvPr/>
        </p:nvSpPr>
        <p:spPr>
          <a:xfrm>
            <a:off x="49296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8" name="Shape 1738"/>
          <p:cNvSpPr/>
          <p:nvPr/>
        </p:nvSpPr>
        <p:spPr>
          <a:xfrm>
            <a:off x="52217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9" name="Shape 1739"/>
          <p:cNvSpPr/>
          <p:nvPr/>
        </p:nvSpPr>
        <p:spPr>
          <a:xfrm>
            <a:off x="5513814" y="76980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0" name="Shape 1740"/>
          <p:cNvSpPr/>
          <p:nvPr/>
        </p:nvSpPr>
        <p:spPr>
          <a:xfrm>
            <a:off x="801151" y="8593359"/>
            <a:ext cx="16637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41" name="Shape 1741"/>
          <p:cNvSpPr/>
          <p:nvPr/>
        </p:nvSpPr>
        <p:spPr>
          <a:xfrm>
            <a:off x="88158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2" name="Shape 1742"/>
          <p:cNvSpPr/>
          <p:nvPr/>
        </p:nvSpPr>
        <p:spPr>
          <a:xfrm>
            <a:off x="91079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3" name="Shape 1743"/>
          <p:cNvSpPr/>
          <p:nvPr/>
        </p:nvSpPr>
        <p:spPr>
          <a:xfrm>
            <a:off x="94000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4" name="Shape 1744"/>
          <p:cNvSpPr/>
          <p:nvPr/>
        </p:nvSpPr>
        <p:spPr>
          <a:xfrm>
            <a:off x="96921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5" name="Shape 1745"/>
          <p:cNvSpPr/>
          <p:nvPr/>
        </p:nvSpPr>
        <p:spPr>
          <a:xfrm>
            <a:off x="12968714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6" name="Shape 1746"/>
          <p:cNvSpPr/>
          <p:nvPr/>
        </p:nvSpPr>
        <p:spPr>
          <a:xfrm>
            <a:off x="132608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7" name="Shape 1747"/>
          <p:cNvSpPr/>
          <p:nvPr/>
        </p:nvSpPr>
        <p:spPr>
          <a:xfrm>
            <a:off x="135529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8" name="Shape 1748"/>
          <p:cNvSpPr/>
          <p:nvPr/>
        </p:nvSpPr>
        <p:spPr>
          <a:xfrm>
            <a:off x="13845013" y="77361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9" name="Shape 1749"/>
          <p:cNvSpPr/>
          <p:nvPr/>
        </p:nvSpPr>
        <p:spPr>
          <a:xfrm>
            <a:off x="12968714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0" name="Shape 1750"/>
          <p:cNvSpPr/>
          <p:nvPr/>
        </p:nvSpPr>
        <p:spPr>
          <a:xfrm>
            <a:off x="132608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1" name="Shape 1751"/>
          <p:cNvSpPr/>
          <p:nvPr/>
        </p:nvSpPr>
        <p:spPr>
          <a:xfrm>
            <a:off x="135529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2" name="Shape 1752"/>
          <p:cNvSpPr/>
          <p:nvPr/>
        </p:nvSpPr>
        <p:spPr>
          <a:xfrm>
            <a:off x="13845013" y="11304809"/>
            <a:ext cx="292101" cy="749301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3" name="Shape 1753"/>
          <p:cNvSpPr/>
          <p:nvPr/>
        </p:nvSpPr>
        <p:spPr>
          <a:xfrm>
            <a:off x="87015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4" name="Shape 1754"/>
          <p:cNvSpPr/>
          <p:nvPr/>
        </p:nvSpPr>
        <p:spPr>
          <a:xfrm>
            <a:off x="128544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5" name="Shape 1755"/>
          <p:cNvSpPr/>
          <p:nvPr/>
        </p:nvSpPr>
        <p:spPr>
          <a:xfrm>
            <a:off x="4485114" y="8599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6" name="Shape 1756"/>
          <p:cNvSpPr/>
          <p:nvPr/>
        </p:nvSpPr>
        <p:spPr>
          <a:xfrm>
            <a:off x="4561314" y="111397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7" name="Shape 1757"/>
          <p:cNvSpPr/>
          <p:nvPr/>
        </p:nvSpPr>
        <p:spPr>
          <a:xfrm>
            <a:off x="4523214" y="121430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58" name="Shape 1758"/>
          <p:cNvSpPr/>
          <p:nvPr/>
        </p:nvSpPr>
        <p:spPr>
          <a:xfrm>
            <a:off x="8714214" y="11101609"/>
            <a:ext cx="1371601" cy="952501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9" name="Shape 1759"/>
          <p:cNvSpPr/>
          <p:nvPr/>
        </p:nvSpPr>
        <p:spPr>
          <a:xfrm>
            <a:off x="8663414" y="121049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0" name="Shape 1760"/>
          <p:cNvSpPr/>
          <p:nvPr/>
        </p:nvSpPr>
        <p:spPr>
          <a:xfrm>
            <a:off x="12803614" y="121557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761" name="Shape 1761"/>
          <p:cNvSpPr/>
          <p:nvPr/>
        </p:nvSpPr>
        <p:spPr>
          <a:xfrm flipH="1">
            <a:off x="2568473" y="8008660"/>
            <a:ext cx="1945264" cy="74644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62" name="Shape 1762"/>
          <p:cNvSpPr/>
          <p:nvPr/>
        </p:nvSpPr>
        <p:spPr>
          <a:xfrm>
            <a:off x="6593314" y="82695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3" name="Shape 1763"/>
          <p:cNvSpPr/>
          <p:nvPr/>
        </p:nvSpPr>
        <p:spPr>
          <a:xfrm>
            <a:off x="10860514" y="8244109"/>
            <a:ext cx="14351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4" name="Shape 1764"/>
          <p:cNvSpPr/>
          <p:nvPr/>
        </p:nvSpPr>
        <p:spPr>
          <a:xfrm>
            <a:off x="13718013" y="9780809"/>
            <a:ext cx="11049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765" name="Shape 1765"/>
          <p:cNvSpPr/>
          <p:nvPr/>
        </p:nvSpPr>
        <p:spPr>
          <a:xfrm>
            <a:off x="182923" y="12913167"/>
            <a:ext cx="1333826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Note to students: in lecture this slide was animated and the final build shown here is not illustrative of store-and-forward routing concept (please refer to lecture video) </a:t>
            </a:r>
          </a:p>
        </p:txBody>
      </p:sp>
      <p:sp>
        <p:nvSpPr>
          <p:cNvPr id="1766" name="Shape 1766"/>
          <p:cNvSpPr/>
          <p:nvPr/>
        </p:nvSpPr>
        <p:spPr>
          <a:xfrm>
            <a:off x="841904" y="5741502"/>
            <a:ext cx="15893289" cy="69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57225" indent="-657225" algn="l">
              <a:spcBef>
                <a:spcPts val="14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 per-packet latency </a:t>
            </a:r>
            <a:r>
              <a:rPr sz="3600"/>
              <a:t>(latency = packet transmission time on link  x  network distance)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2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3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1" animBg="1" advAuto="0"/>
      <p:bldP spid="1718" grpId="11" animBg="1" advAuto="0"/>
      <p:bldP spid="1720" grpId="13" animBg="1" advAuto="0"/>
      <p:bldP spid="1720" grpId="23" animBg="1" advAuto="0"/>
      <p:bldP spid="1721" grpId="25" animBg="1" advAuto="0"/>
      <p:bldP spid="1721" grpId="35" animBg="1" advAuto="0"/>
      <p:bldP spid="1736" grpId="10" animBg="1" advAuto="0"/>
      <p:bldP spid="1737" grpId="8" animBg="1" advAuto="0"/>
      <p:bldP spid="1738" grpId="6" animBg="1" advAuto="0"/>
      <p:bldP spid="1739" grpId="4" animBg="1" advAuto="0"/>
      <p:bldP spid="1741" grpId="9" animBg="1" advAuto="0"/>
      <p:bldP spid="1741" grpId="22" animBg="1" advAuto="0"/>
      <p:bldP spid="1742" grpId="7" animBg="1" advAuto="0"/>
      <p:bldP spid="1742" grpId="20" animBg="1" advAuto="0"/>
      <p:bldP spid="1743" grpId="5" animBg="1" advAuto="0"/>
      <p:bldP spid="1743" grpId="18" animBg="1" advAuto="0"/>
      <p:bldP spid="1744" grpId="3" animBg="1" advAuto="0"/>
      <p:bldP spid="1744" grpId="15" animBg="1" advAuto="0"/>
      <p:bldP spid="1745" grpId="21" animBg="1" advAuto="0"/>
      <p:bldP spid="1745" grpId="34" animBg="1" advAuto="0"/>
      <p:bldP spid="1746" grpId="19" animBg="1" advAuto="0"/>
      <p:bldP spid="1746" grpId="32" animBg="1" advAuto="0"/>
      <p:bldP spid="1747" grpId="17" animBg="1" advAuto="0"/>
      <p:bldP spid="1747" grpId="30" animBg="1" advAuto="0"/>
      <p:bldP spid="1748" grpId="14" animBg="1" advAuto="0"/>
      <p:bldP spid="1748" grpId="27" animBg="1" advAuto="0"/>
      <p:bldP spid="1749" grpId="33" animBg="1" advAuto="0"/>
      <p:bldP spid="1750" grpId="31" animBg="1" advAuto="0"/>
      <p:bldP spid="1751" grpId="29" animBg="1" advAuto="0"/>
      <p:bldP spid="1752" grpId="26" animBg="1" advAuto="0"/>
      <p:bldP spid="1762" grpId="2" animBg="1" advAuto="0"/>
      <p:bldP spid="1762" grpId="12" animBg="1" advAuto="0"/>
      <p:bldP spid="1763" grpId="16" animBg="1" advAuto="0"/>
      <p:bldP spid="1763" grpId="24" animBg="1" advAuto="0"/>
      <p:bldP spid="1764" grpId="28" animBg="1" advAuto="0"/>
      <p:bldP spid="1764" grpId="36" animBg="1" advAuto="0"/>
      <p:bldP spid="1766" grpId="37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/>
          <p:nvPr/>
        </p:nvSpPr>
        <p:spPr>
          <a:xfrm>
            <a:off x="4953481" y="102457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1" name="Shape 1771"/>
          <p:cNvSpPr/>
          <p:nvPr/>
        </p:nvSpPr>
        <p:spPr>
          <a:xfrm flipH="1">
            <a:off x="49407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2" name="Shape 1772"/>
          <p:cNvSpPr/>
          <p:nvPr/>
        </p:nvSpPr>
        <p:spPr>
          <a:xfrm>
            <a:off x="9144481" y="66770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3" name="Shape 1773"/>
          <p:cNvSpPr/>
          <p:nvPr/>
        </p:nvSpPr>
        <p:spPr>
          <a:xfrm>
            <a:off x="4953481" y="6677025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4" name="Shape 1774"/>
          <p:cNvSpPr/>
          <p:nvPr/>
        </p:nvSpPr>
        <p:spPr>
          <a:xfrm>
            <a:off x="57154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5" name="Shape 1775"/>
          <p:cNvSpPr/>
          <p:nvPr/>
        </p:nvSpPr>
        <p:spPr>
          <a:xfrm>
            <a:off x="13284681" y="6664325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6" name="Shape 1776"/>
          <p:cNvSpPr/>
          <p:nvPr/>
        </p:nvSpPr>
        <p:spPr>
          <a:xfrm>
            <a:off x="9881081" y="6677025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7" name="Shape 1777"/>
          <p:cNvSpPr/>
          <p:nvPr/>
        </p:nvSpPr>
        <p:spPr>
          <a:xfrm flipV="1">
            <a:off x="13274556" y="7400925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8" name="Shape 1778"/>
          <p:cNvSpPr/>
          <p:nvPr/>
        </p:nvSpPr>
        <p:spPr>
          <a:xfrm>
            <a:off x="81665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9" name="Shape 1779"/>
          <p:cNvSpPr/>
          <p:nvPr/>
        </p:nvSpPr>
        <p:spPr>
          <a:xfrm>
            <a:off x="123194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0" name="Shape 1780"/>
          <p:cNvSpPr/>
          <p:nvPr/>
        </p:nvSpPr>
        <p:spPr>
          <a:xfrm>
            <a:off x="123194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1" name="Shape 1781"/>
          <p:cNvSpPr/>
          <p:nvPr/>
        </p:nvSpPr>
        <p:spPr>
          <a:xfrm>
            <a:off x="84205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2" name="Shape 1782"/>
          <p:cNvSpPr/>
          <p:nvPr/>
        </p:nvSpPr>
        <p:spPr>
          <a:xfrm>
            <a:off x="12573481" y="61944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3" name="Shape 1783"/>
          <p:cNvSpPr/>
          <p:nvPr/>
        </p:nvSpPr>
        <p:spPr>
          <a:xfrm>
            <a:off x="12598881" y="97758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4" name="Shape 1784"/>
          <p:cNvSpPr/>
          <p:nvPr/>
        </p:nvSpPr>
        <p:spPr>
          <a:xfrm>
            <a:off x="4013681" y="57626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5" name="Shape 1785"/>
          <p:cNvSpPr/>
          <p:nvPr/>
        </p:nvSpPr>
        <p:spPr>
          <a:xfrm>
            <a:off x="4254981" y="61563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6" name="Shape 17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Cut-through flow control (also packet-based)</a:t>
            </a:r>
          </a:p>
        </p:txBody>
      </p:sp>
      <p:sp>
        <p:nvSpPr>
          <p:cNvPr id="1787" name="Shape 1787"/>
          <p:cNvSpPr>
            <a:spLocks noGrp="1"/>
          </p:cNvSpPr>
          <p:nvPr>
            <p:ph type="body" sz="half" idx="1"/>
          </p:nvPr>
        </p:nvSpPr>
        <p:spPr>
          <a:xfrm>
            <a:off x="787399" y="1786145"/>
            <a:ext cx="16980865" cy="3062080"/>
          </a:xfrm>
          <a:prstGeom prst="rect">
            <a:avLst/>
          </a:prstGeom>
        </p:spPr>
        <p:txBody>
          <a:bodyPr/>
          <a:lstStyle/>
          <a:p>
            <a:pPr marL="657225" indent="-657225">
              <a:defRPr sz="4400"/>
            </a:pPr>
            <a:r>
              <a:t>Switch starts forwarding data on next link as soon as packet header is received (header determines how much link bandwidth packet requires + where to route)</a:t>
            </a:r>
          </a:p>
          <a:p>
            <a:pPr marL="657225" indent="-657225">
              <a:spcBef>
                <a:spcPts val="600"/>
              </a:spcBef>
              <a:defRPr sz="4400"/>
            </a:pPr>
            <a:r>
              <a:t>Result: reduced transmission latency</a:t>
            </a:r>
          </a:p>
          <a:p>
            <a:pPr marL="1321707" lvl="1" indent="-521607">
              <a:defRPr sz="4400"/>
            </a:pPr>
            <a:r>
              <a:t>Cut-through routing reduces to store-and-forward under high contention.  Why?</a:t>
            </a:r>
          </a:p>
        </p:txBody>
      </p:sp>
      <p:sp>
        <p:nvSpPr>
          <p:cNvPr id="1788" name="Shape 1788"/>
          <p:cNvSpPr/>
          <p:nvPr/>
        </p:nvSpPr>
        <p:spPr>
          <a:xfrm>
            <a:off x="2451581" y="5661025"/>
            <a:ext cx="16637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789" name="Shape 1789"/>
          <p:cNvSpPr/>
          <p:nvPr/>
        </p:nvSpPr>
        <p:spPr>
          <a:xfrm>
            <a:off x="14247079" y="106648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790" name="Shape 1790"/>
          <p:cNvSpPr/>
          <p:nvPr/>
        </p:nvSpPr>
        <p:spPr>
          <a:xfrm>
            <a:off x="81665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4013681" y="9280525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43692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3" name="Shape 1793"/>
          <p:cNvSpPr/>
          <p:nvPr/>
        </p:nvSpPr>
        <p:spPr>
          <a:xfrm>
            <a:off x="46613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4" name="Shape 1794"/>
          <p:cNvSpPr/>
          <p:nvPr/>
        </p:nvSpPr>
        <p:spPr>
          <a:xfrm>
            <a:off x="49534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5" name="Shape 1795"/>
          <p:cNvSpPr/>
          <p:nvPr/>
        </p:nvSpPr>
        <p:spPr>
          <a:xfrm>
            <a:off x="5245581" y="62579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6" name="Shape 1796"/>
          <p:cNvSpPr/>
          <p:nvPr/>
        </p:nvSpPr>
        <p:spPr>
          <a:xfrm>
            <a:off x="1043721" y="6962775"/>
            <a:ext cx="1663701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Packet</a:t>
            </a:r>
          </a:p>
        </p:txBody>
      </p:sp>
      <p:sp>
        <p:nvSpPr>
          <p:cNvPr id="1797" name="Shape 1797"/>
          <p:cNvSpPr/>
          <p:nvPr/>
        </p:nvSpPr>
        <p:spPr>
          <a:xfrm>
            <a:off x="8547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8" name="Shape 1798"/>
          <p:cNvSpPr/>
          <p:nvPr/>
        </p:nvSpPr>
        <p:spPr>
          <a:xfrm>
            <a:off x="88396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99" name="Shape 1799"/>
          <p:cNvSpPr/>
          <p:nvPr/>
        </p:nvSpPr>
        <p:spPr>
          <a:xfrm>
            <a:off x="91317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94238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1" name="Shape 1801"/>
          <p:cNvSpPr/>
          <p:nvPr/>
        </p:nvSpPr>
        <p:spPr>
          <a:xfrm>
            <a:off x="127004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2" name="Shape 1802"/>
          <p:cNvSpPr/>
          <p:nvPr/>
        </p:nvSpPr>
        <p:spPr>
          <a:xfrm>
            <a:off x="12992581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3" name="Shape 1803"/>
          <p:cNvSpPr/>
          <p:nvPr/>
        </p:nvSpPr>
        <p:spPr>
          <a:xfrm>
            <a:off x="132846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4" name="Shape 1804"/>
          <p:cNvSpPr/>
          <p:nvPr/>
        </p:nvSpPr>
        <p:spPr>
          <a:xfrm>
            <a:off x="13576782" y="62960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5" name="Shape 1805"/>
          <p:cNvSpPr/>
          <p:nvPr/>
        </p:nvSpPr>
        <p:spPr>
          <a:xfrm>
            <a:off x="127004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2992581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7" name="Shape 1807"/>
          <p:cNvSpPr/>
          <p:nvPr/>
        </p:nvSpPr>
        <p:spPr>
          <a:xfrm>
            <a:off x="132846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8" name="Shape 1808"/>
          <p:cNvSpPr/>
          <p:nvPr/>
        </p:nvSpPr>
        <p:spPr>
          <a:xfrm>
            <a:off x="13576782" y="9864725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09" name="Shape 1809"/>
          <p:cNvSpPr/>
          <p:nvPr/>
        </p:nvSpPr>
        <p:spPr>
          <a:xfrm>
            <a:off x="84332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0" name="Shape 1810"/>
          <p:cNvSpPr/>
          <p:nvPr/>
        </p:nvSpPr>
        <p:spPr>
          <a:xfrm>
            <a:off x="125861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1" name="Shape 1811"/>
          <p:cNvSpPr/>
          <p:nvPr/>
        </p:nvSpPr>
        <p:spPr>
          <a:xfrm>
            <a:off x="4216881" y="7159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2" name="Shape 1812"/>
          <p:cNvSpPr/>
          <p:nvPr/>
        </p:nvSpPr>
        <p:spPr>
          <a:xfrm>
            <a:off x="4293081" y="96996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3" name="Shape 1813"/>
          <p:cNvSpPr/>
          <p:nvPr/>
        </p:nvSpPr>
        <p:spPr>
          <a:xfrm>
            <a:off x="4254981" y="107029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4" name="Shape 1814"/>
          <p:cNvSpPr/>
          <p:nvPr/>
        </p:nvSpPr>
        <p:spPr>
          <a:xfrm>
            <a:off x="8445981" y="9661525"/>
            <a:ext cx="13716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8395181" y="106648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6" name="Shape 1816"/>
          <p:cNvSpPr/>
          <p:nvPr/>
        </p:nvSpPr>
        <p:spPr>
          <a:xfrm>
            <a:off x="12535381" y="107156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Buffer</a:t>
            </a:r>
          </a:p>
        </p:txBody>
      </p:sp>
      <p:sp>
        <p:nvSpPr>
          <p:cNvPr id="1817" name="Shape 1817"/>
          <p:cNvSpPr/>
          <p:nvPr/>
        </p:nvSpPr>
        <p:spPr>
          <a:xfrm flipH="1">
            <a:off x="2721605" y="6568576"/>
            <a:ext cx="1523899" cy="63563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6325081" y="68294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19" name="Shape 1819"/>
          <p:cNvSpPr/>
          <p:nvPr/>
        </p:nvSpPr>
        <p:spPr>
          <a:xfrm>
            <a:off x="10592281" y="6804025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0" name="Shape 1820"/>
          <p:cNvSpPr/>
          <p:nvPr/>
        </p:nvSpPr>
        <p:spPr>
          <a:xfrm>
            <a:off x="13449782" y="8340725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821" name="Shape 1821"/>
          <p:cNvSpPr/>
          <p:nvPr/>
        </p:nvSpPr>
        <p:spPr>
          <a:xfrm>
            <a:off x="499110" y="11561970"/>
            <a:ext cx="1751837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Store and forward solution from previous slide: 3 hops x 4 units of time to transmit packet over a single link = 12 units of time</a:t>
            </a:r>
          </a:p>
          <a:p>
            <a:pPr algn="l">
              <a:lnSpc>
                <a:spcPct val="80000"/>
              </a:lnSpc>
              <a:spcBef>
                <a:spcPts val="1400"/>
              </a:spcBef>
              <a:buFont typeface="Lucida Grande"/>
              <a:defRPr sz="3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Cut-through solution: 3 steps of latency for head of packet to get to destination + 3 units of time for rest of packet = 6 units of time </a:t>
            </a:r>
          </a:p>
        </p:txBody>
      </p:sp>
      <p:sp>
        <p:nvSpPr>
          <p:cNvPr id="1822" name="Shape 1822"/>
          <p:cNvSpPr/>
          <p:nvPr/>
        </p:nvSpPr>
        <p:spPr>
          <a:xfrm>
            <a:off x="500423" y="12900467"/>
            <a:ext cx="1289352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Note to students: in lecture this slide was animated and the final build shown here is not illustrative of the cut-through routing concept (please refer to lecture video</a:t>
            </a:r>
            <a:r>
              <a:rPr lang="en-US" dirty="0"/>
              <a:t> or </a:t>
            </a:r>
            <a:r>
              <a:rPr lang="en-US" dirty="0" err="1"/>
              <a:t>Powerpoint</a:t>
            </a:r>
            <a:r>
              <a:rPr lang="en-US" dirty="0"/>
              <a:t> version</a:t>
            </a:r>
            <a:r>
              <a:rPr dirty="0"/>
              <a:t>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2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3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3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3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4" grpId="3" animBg="1" advAuto="0"/>
      <p:bldP spid="1774" grpId="25" animBg="1" advAuto="0"/>
      <p:bldP spid="1776" grpId="6" animBg="1" advAuto="0"/>
      <p:bldP spid="1776" grpId="30" animBg="1" advAuto="0"/>
      <p:bldP spid="1777" grpId="12" animBg="1" advAuto="0"/>
      <p:bldP spid="1777" grpId="36" animBg="1" advAuto="0"/>
      <p:bldP spid="1792" grpId="24" animBg="1" advAuto="0"/>
      <p:bldP spid="1793" grpId="18" animBg="1" advAuto="0"/>
      <p:bldP spid="1794" grpId="10" animBg="1" advAuto="0"/>
      <p:bldP spid="1795" grpId="4" animBg="1" advAuto="0"/>
      <p:bldP spid="1797" grpId="23" animBg="1" advAuto="0"/>
      <p:bldP spid="1797" grpId="29" animBg="1" advAuto="0"/>
      <p:bldP spid="1798" grpId="17" animBg="1" advAuto="0"/>
      <p:bldP spid="1798" grpId="22" animBg="1" advAuto="0"/>
      <p:bldP spid="1799" grpId="9" animBg="1" advAuto="0"/>
      <p:bldP spid="1799" grpId="16" animBg="1" advAuto="0"/>
      <p:bldP spid="1800" grpId="1" animBg="1" advAuto="0"/>
      <p:bldP spid="1800" grpId="8" animBg="1" advAuto="0"/>
      <p:bldP spid="1801" grpId="28" animBg="1" advAuto="0"/>
      <p:bldP spid="1801" grpId="33" animBg="1" advAuto="0"/>
      <p:bldP spid="1802" grpId="21" animBg="1" advAuto="0"/>
      <p:bldP spid="1802" grpId="31" animBg="1" advAuto="0"/>
      <p:bldP spid="1803" grpId="15" animBg="1" advAuto="0"/>
      <p:bldP spid="1803" grpId="20" animBg="1" advAuto="0"/>
      <p:bldP spid="1804" grpId="7" animBg="1" advAuto="0"/>
      <p:bldP spid="1804" grpId="14" animBg="1" advAuto="0"/>
      <p:bldP spid="1805" grpId="34" animBg="1" advAuto="0"/>
      <p:bldP spid="1806" grpId="27" animBg="1" advAuto="0"/>
      <p:bldP spid="1807" grpId="19" animBg="1" advAuto="0"/>
      <p:bldP spid="1808" grpId="13" animBg="1" advAuto="0"/>
      <p:bldP spid="1818" grpId="2" animBg="1" advAuto="0"/>
      <p:bldP spid="1818" grpId="26" animBg="1" advAuto="0"/>
      <p:bldP spid="1819" grpId="5" animBg="1" advAuto="0"/>
      <p:bldP spid="1819" grpId="32" animBg="1" advAuto="0"/>
      <p:bldP spid="1820" grpId="11" animBg="1" advAuto="0"/>
      <p:bldP spid="1820" grpId="3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508932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Why is the design of the interconnection network important?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838200" y="3329865"/>
            <a:ext cx="16154400" cy="9116135"/>
          </a:xfrm>
          <a:prstGeom prst="rect">
            <a:avLst/>
          </a:prstGeom>
        </p:spPr>
        <p:txBody>
          <a:bodyPr/>
          <a:lstStyle/>
          <a:p>
            <a:r>
              <a:rPr dirty="0"/>
              <a:t>System scalability</a:t>
            </a:r>
          </a:p>
          <a:p>
            <a:pPr lvl="1">
              <a:defRPr sz="4200"/>
            </a:pPr>
            <a:r>
              <a:rPr dirty="0"/>
              <a:t>How large of a system can be built?</a:t>
            </a:r>
            <a:endParaRPr lang="en-US" dirty="0"/>
          </a:p>
          <a:p>
            <a:pPr lvl="1">
              <a:defRPr sz="4200"/>
            </a:pPr>
            <a:r>
              <a:rPr dirty="0"/>
              <a:t>How easy is it to add more nodes (e.g., cores)</a:t>
            </a:r>
            <a:endParaRPr lang="en-US" dirty="0"/>
          </a:p>
          <a:p>
            <a:pPr lvl="1">
              <a:defRPr sz="4200"/>
            </a:pPr>
            <a:endParaRPr dirty="0"/>
          </a:p>
          <a:p>
            <a:r>
              <a:rPr dirty="0"/>
              <a:t>System performance and energy efficiency</a:t>
            </a:r>
          </a:p>
          <a:p>
            <a:pPr lvl="1">
              <a:defRPr sz="4200"/>
            </a:pPr>
            <a:r>
              <a:rPr dirty="0"/>
              <a:t>How fast can cores, caches, memory communicate</a:t>
            </a:r>
          </a:p>
          <a:p>
            <a:pPr lvl="1">
              <a:defRPr sz="4200"/>
            </a:pPr>
            <a:r>
              <a:rPr dirty="0"/>
              <a:t>How long is latency to memory?</a:t>
            </a:r>
          </a:p>
          <a:p>
            <a:pPr lvl="1">
              <a:defRPr sz="4200"/>
            </a:pPr>
            <a:r>
              <a:rPr dirty="0"/>
              <a:t>How much energy is spent on communication?</a:t>
            </a:r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/>
          </p:cNvSpPr>
          <p:nvPr>
            <p:ph type="title"/>
          </p:nvPr>
        </p:nvSpPr>
        <p:spPr>
          <a:xfrm>
            <a:off x="838200" y="482600"/>
            <a:ext cx="16154400" cy="1117600"/>
          </a:xfrm>
          <a:prstGeom prst="rect">
            <a:avLst/>
          </a:prstGeom>
        </p:spPr>
        <p:txBody>
          <a:bodyPr/>
          <a:lstStyle/>
          <a:p>
            <a:r>
              <a:t>Cut-through flow control</a:t>
            </a:r>
          </a:p>
        </p:txBody>
      </p:sp>
      <p:sp>
        <p:nvSpPr>
          <p:cNvPr id="1827" name="Shape 1827"/>
          <p:cNvSpPr>
            <a:spLocks noGrp="1"/>
          </p:cNvSpPr>
          <p:nvPr>
            <p:ph type="body" sz="half" idx="1"/>
          </p:nvPr>
        </p:nvSpPr>
        <p:spPr>
          <a:xfrm>
            <a:off x="838200" y="2095500"/>
            <a:ext cx="16535400" cy="4648200"/>
          </a:xfrm>
          <a:prstGeom prst="rect">
            <a:avLst/>
          </a:prstGeom>
        </p:spPr>
        <p:txBody>
          <a:bodyPr/>
          <a:lstStyle/>
          <a:p>
            <a:r>
              <a:t>If output link is blocked (cannot transmit head), transmission of tail can continue</a:t>
            </a:r>
          </a:p>
          <a:p>
            <a:pPr marL="1276350" lvl="1" indent="-476250">
              <a:defRPr sz="4200"/>
            </a:pPr>
            <a:r>
              <a:t>Worst case: entire message is absorbed into a buffer in a switch (cut-through flow control degenerates to store-and-forward in this case)</a:t>
            </a:r>
          </a:p>
          <a:p>
            <a:pPr marL="1276350" lvl="1" indent="-476250">
              <a:defRPr sz="4200"/>
            </a:pPr>
            <a:r>
              <a:t>Requires switches to have buffering for entire packet, just like store-and-forward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Wormhole flow control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body" sz="half" idx="1"/>
          </p:nvPr>
        </p:nvSpPr>
        <p:spPr>
          <a:xfrm>
            <a:off x="838200" y="2103870"/>
            <a:ext cx="15075570" cy="5027177"/>
          </a:xfrm>
          <a:prstGeom prst="rect">
            <a:avLst/>
          </a:prstGeom>
        </p:spPr>
        <p:txBody>
          <a:bodyPr/>
          <a:lstStyle/>
          <a:p>
            <a:r>
              <a:rPr dirty="0"/>
              <a:t>Flit (flow control </a:t>
            </a:r>
            <a:r>
              <a:rPr lang="en-US" dirty="0"/>
              <a:t>un</a:t>
            </a:r>
            <a:r>
              <a:rPr dirty="0"/>
              <a:t>it)</a:t>
            </a:r>
          </a:p>
          <a:p>
            <a:pPr lvl="1">
              <a:defRPr sz="4200"/>
            </a:pPr>
            <a:r>
              <a:rPr dirty="0"/>
              <a:t>Packets broken into smaller units called “flits”</a:t>
            </a:r>
          </a:p>
          <a:p>
            <a:pPr lvl="1">
              <a:defRPr sz="4200"/>
            </a:pPr>
            <a:r>
              <a:rPr dirty="0"/>
              <a:t>Flit: (“flow control </a:t>
            </a:r>
            <a:r>
              <a:rPr lang="en-US" dirty="0"/>
              <a:t>un</a:t>
            </a:r>
            <a:r>
              <a:rPr dirty="0"/>
              <a:t>it”) a unit of flow control in the network</a:t>
            </a:r>
          </a:p>
          <a:p>
            <a:pPr lvl="1">
              <a:defRPr sz="4200"/>
            </a:pPr>
            <a:r>
              <a:rPr dirty="0"/>
              <a:t>Flits become minimum granularity of routing/buffering</a:t>
            </a:r>
          </a:p>
          <a:p>
            <a:pPr lvl="2">
              <a:defRPr sz="4200"/>
            </a:pPr>
            <a:r>
              <a:rPr dirty="0"/>
              <a:t>Recall: up until now, packets were the granularity of transfer AND flow control and buffering (store-and-forward, cut-through routing)</a:t>
            </a:r>
          </a:p>
        </p:txBody>
      </p:sp>
      <p:sp>
        <p:nvSpPr>
          <p:cNvPr id="1831" name="Shape 1831"/>
          <p:cNvSpPr/>
          <p:nvPr/>
        </p:nvSpPr>
        <p:spPr>
          <a:xfrm>
            <a:off x="1086738" y="9290115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2" name="Shape 1832"/>
          <p:cNvSpPr/>
          <p:nvPr/>
        </p:nvSpPr>
        <p:spPr>
          <a:xfrm>
            <a:off x="2049990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3" name="Shape 1833"/>
          <p:cNvSpPr/>
          <p:nvPr/>
        </p:nvSpPr>
        <p:spPr>
          <a:xfrm>
            <a:off x="3013242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4" name="Shape 1834"/>
          <p:cNvSpPr/>
          <p:nvPr/>
        </p:nvSpPr>
        <p:spPr>
          <a:xfrm>
            <a:off x="397649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5" name="Shape 1835"/>
          <p:cNvSpPr/>
          <p:nvPr/>
        </p:nvSpPr>
        <p:spPr>
          <a:xfrm>
            <a:off x="4939744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6" name="Shape 1836"/>
          <p:cNvSpPr/>
          <p:nvPr/>
        </p:nvSpPr>
        <p:spPr>
          <a:xfrm>
            <a:off x="5902997" y="9290115"/>
            <a:ext cx="982910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7" name="Shape 1837"/>
          <p:cNvSpPr/>
          <p:nvPr/>
        </p:nvSpPr>
        <p:spPr>
          <a:xfrm>
            <a:off x="6866249" y="9290115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8" name="Shape 1838"/>
          <p:cNvSpPr/>
          <p:nvPr/>
        </p:nvSpPr>
        <p:spPr>
          <a:xfrm>
            <a:off x="7829502" y="9290115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9" name="Shape 1839"/>
          <p:cNvSpPr/>
          <p:nvPr/>
        </p:nvSpPr>
        <p:spPr>
          <a:xfrm>
            <a:off x="1165371" y="9457769"/>
            <a:ext cx="825645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0" name="Shape 1840"/>
          <p:cNvSpPr/>
          <p:nvPr/>
        </p:nvSpPr>
        <p:spPr>
          <a:xfrm>
            <a:off x="7908206" y="9457769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41" name="Shape 1841"/>
          <p:cNvSpPr/>
          <p:nvPr/>
        </p:nvSpPr>
        <p:spPr>
          <a:xfrm>
            <a:off x="2128622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2" name="Shape 1842"/>
          <p:cNvSpPr/>
          <p:nvPr/>
        </p:nvSpPr>
        <p:spPr>
          <a:xfrm>
            <a:off x="3042729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3" name="Shape 1843"/>
          <p:cNvSpPr/>
          <p:nvPr/>
        </p:nvSpPr>
        <p:spPr>
          <a:xfrm>
            <a:off x="4055126" y="9605700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4" name="Shape 1844"/>
          <p:cNvSpPr/>
          <p:nvPr/>
        </p:nvSpPr>
        <p:spPr>
          <a:xfrm>
            <a:off x="4969232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5" name="Shape 1845"/>
          <p:cNvSpPr/>
          <p:nvPr/>
        </p:nvSpPr>
        <p:spPr>
          <a:xfrm>
            <a:off x="5971801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6" name="Shape 1846"/>
          <p:cNvSpPr/>
          <p:nvPr/>
        </p:nvSpPr>
        <p:spPr>
          <a:xfrm>
            <a:off x="6885908" y="9605700"/>
            <a:ext cx="825645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47" name="Shape 1847"/>
          <p:cNvSpPr/>
          <p:nvPr/>
        </p:nvSpPr>
        <p:spPr>
          <a:xfrm>
            <a:off x="1008105" y="9013979"/>
            <a:ext cx="7874001" cy="1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8" name="Shape 1848"/>
          <p:cNvSpPr/>
          <p:nvPr/>
        </p:nvSpPr>
        <p:spPr>
          <a:xfrm>
            <a:off x="4393743" y="8484588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49" name="Shape 1849"/>
          <p:cNvSpPr/>
          <p:nvPr/>
        </p:nvSpPr>
        <p:spPr>
          <a:xfrm>
            <a:off x="9009105" y="9285716"/>
            <a:ext cx="982911" cy="986203"/>
          </a:xfrm>
          <a:prstGeom prst="rect">
            <a:avLst/>
          </a:prstGeom>
          <a:solidFill>
            <a:srgbClr val="FF6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0" name="Shape 1850"/>
          <p:cNvSpPr/>
          <p:nvPr/>
        </p:nvSpPr>
        <p:spPr>
          <a:xfrm>
            <a:off x="99743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1" name="Shape 1851"/>
          <p:cNvSpPr/>
          <p:nvPr/>
        </p:nvSpPr>
        <p:spPr>
          <a:xfrm>
            <a:off x="109395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2" name="Shape 1852"/>
          <p:cNvSpPr/>
          <p:nvPr/>
        </p:nvSpPr>
        <p:spPr>
          <a:xfrm>
            <a:off x="119047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3" name="Shape 1853"/>
          <p:cNvSpPr/>
          <p:nvPr/>
        </p:nvSpPr>
        <p:spPr>
          <a:xfrm>
            <a:off x="128699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4" name="Shape 1854"/>
          <p:cNvSpPr/>
          <p:nvPr/>
        </p:nvSpPr>
        <p:spPr>
          <a:xfrm>
            <a:off x="138224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5" name="Shape 1855"/>
          <p:cNvSpPr/>
          <p:nvPr/>
        </p:nvSpPr>
        <p:spPr>
          <a:xfrm>
            <a:off x="14787605" y="9285716"/>
            <a:ext cx="982911" cy="986203"/>
          </a:xfrm>
          <a:prstGeom prst="rect">
            <a:avLst/>
          </a:prstGeom>
          <a:solidFill>
            <a:srgbClr val="C0C0C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6" name="Shape 1856"/>
          <p:cNvSpPr/>
          <p:nvPr/>
        </p:nvSpPr>
        <p:spPr>
          <a:xfrm>
            <a:off x="15752805" y="9285716"/>
            <a:ext cx="982911" cy="986203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57" name="Shape 1857"/>
          <p:cNvSpPr/>
          <p:nvPr/>
        </p:nvSpPr>
        <p:spPr>
          <a:xfrm>
            <a:off x="9085305" y="9463516"/>
            <a:ext cx="825646" cy="69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8" name="Shape 1858"/>
          <p:cNvSpPr/>
          <p:nvPr/>
        </p:nvSpPr>
        <p:spPr>
          <a:xfrm>
            <a:off x="15829005" y="9463516"/>
            <a:ext cx="825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Tail</a:t>
            </a:r>
          </a:p>
          <a:p>
            <a: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Flit</a:t>
            </a:r>
          </a:p>
        </p:txBody>
      </p:sp>
      <p:sp>
        <p:nvSpPr>
          <p:cNvPr id="1859" name="Shape 1859"/>
          <p:cNvSpPr/>
          <p:nvPr/>
        </p:nvSpPr>
        <p:spPr>
          <a:xfrm>
            <a:off x="100505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0" name="Shape 1860"/>
          <p:cNvSpPr/>
          <p:nvPr/>
        </p:nvSpPr>
        <p:spPr>
          <a:xfrm>
            <a:off x="10964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1" name="Shape 1861"/>
          <p:cNvSpPr/>
          <p:nvPr/>
        </p:nvSpPr>
        <p:spPr>
          <a:xfrm>
            <a:off x="119809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2" name="Shape 1862"/>
          <p:cNvSpPr/>
          <p:nvPr/>
        </p:nvSpPr>
        <p:spPr>
          <a:xfrm>
            <a:off x="128953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3" name="Shape 1863"/>
          <p:cNvSpPr/>
          <p:nvPr/>
        </p:nvSpPr>
        <p:spPr>
          <a:xfrm>
            <a:off x="138986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4" name="Shape 1864"/>
          <p:cNvSpPr/>
          <p:nvPr/>
        </p:nvSpPr>
        <p:spPr>
          <a:xfrm>
            <a:off x="14813005" y="9603216"/>
            <a:ext cx="825646" cy="4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</a:t>
            </a:r>
          </a:p>
        </p:txBody>
      </p:sp>
      <p:sp>
        <p:nvSpPr>
          <p:cNvPr id="1865" name="Shape 1865"/>
          <p:cNvSpPr/>
          <p:nvPr/>
        </p:nvSpPr>
        <p:spPr>
          <a:xfrm>
            <a:off x="8932905" y="9019016"/>
            <a:ext cx="7874001" cy="1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>
            <a:off x="12323805" y="8485616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</a:t>
            </a:r>
          </a:p>
        </p:txBody>
      </p:sp>
      <p:sp>
        <p:nvSpPr>
          <p:cNvPr id="1867" name="Shape 1867"/>
          <p:cNvSpPr/>
          <p:nvPr/>
        </p:nvSpPr>
        <p:spPr>
          <a:xfrm>
            <a:off x="1046205" y="8320516"/>
            <a:ext cx="15776490" cy="3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8" name="Shape 1868"/>
          <p:cNvSpPr/>
          <p:nvPr/>
        </p:nvSpPr>
        <p:spPr>
          <a:xfrm>
            <a:off x="8056605" y="7723616"/>
            <a:ext cx="15494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Message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/>
          <p:nvPr/>
        </p:nvSpPr>
        <p:spPr>
          <a:xfrm>
            <a:off x="5542498" y="114427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1" name="Shape 1871"/>
          <p:cNvSpPr/>
          <p:nvPr/>
        </p:nvSpPr>
        <p:spPr>
          <a:xfrm flipH="1">
            <a:off x="55297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2" name="Shape 1872"/>
          <p:cNvSpPr/>
          <p:nvPr/>
        </p:nvSpPr>
        <p:spPr>
          <a:xfrm>
            <a:off x="9733498" y="78740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3" name="Shape 1873"/>
          <p:cNvSpPr/>
          <p:nvPr/>
        </p:nvSpPr>
        <p:spPr>
          <a:xfrm>
            <a:off x="5542498" y="7874000"/>
            <a:ext cx="837496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4" name="Shape 1874"/>
          <p:cNvSpPr/>
          <p:nvPr/>
        </p:nvSpPr>
        <p:spPr>
          <a:xfrm>
            <a:off x="63044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5" name="Shape 1875"/>
          <p:cNvSpPr/>
          <p:nvPr/>
        </p:nvSpPr>
        <p:spPr>
          <a:xfrm>
            <a:off x="13873698" y="7861300"/>
            <a:ext cx="1" cy="35753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6" name="Shape 1876"/>
          <p:cNvSpPr/>
          <p:nvPr/>
        </p:nvSpPr>
        <p:spPr>
          <a:xfrm>
            <a:off x="10470098" y="7874000"/>
            <a:ext cx="2631476" cy="0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7" name="Shape 1877"/>
          <p:cNvSpPr/>
          <p:nvPr/>
        </p:nvSpPr>
        <p:spPr>
          <a:xfrm flipV="1">
            <a:off x="13863573" y="8597900"/>
            <a:ext cx="1" cy="2181154"/>
          </a:xfrm>
          <a:prstGeom prst="line">
            <a:avLst/>
          </a:prstGeom>
          <a:ln w="2032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8" name="Shape 1878"/>
          <p:cNvSpPr/>
          <p:nvPr/>
        </p:nvSpPr>
        <p:spPr>
          <a:xfrm>
            <a:off x="87555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129084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0" name="Shape 1880"/>
          <p:cNvSpPr/>
          <p:nvPr/>
        </p:nvSpPr>
        <p:spPr>
          <a:xfrm>
            <a:off x="129084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1" name="Shape 1881"/>
          <p:cNvSpPr/>
          <p:nvPr/>
        </p:nvSpPr>
        <p:spPr>
          <a:xfrm>
            <a:off x="98731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2" name="Shape 1882"/>
          <p:cNvSpPr/>
          <p:nvPr/>
        </p:nvSpPr>
        <p:spPr>
          <a:xfrm>
            <a:off x="14038798" y="73914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14013398" y="109728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4" name="Shape 1884"/>
          <p:cNvSpPr/>
          <p:nvPr/>
        </p:nvSpPr>
        <p:spPr>
          <a:xfrm>
            <a:off x="4602698" y="69596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5" name="Shape 1885"/>
          <p:cNvSpPr/>
          <p:nvPr/>
        </p:nvSpPr>
        <p:spPr>
          <a:xfrm>
            <a:off x="5682198" y="73533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Wormhole flow control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body" sz="half" idx="1"/>
          </p:nvPr>
        </p:nvSpPr>
        <p:spPr>
          <a:xfrm>
            <a:off x="838200" y="1739900"/>
            <a:ext cx="12380663" cy="4321371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600"/>
              </a:spcBef>
              <a:defRPr sz="4200"/>
            </a:pPr>
            <a:r>
              <a:t>Routing information only in head flit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Body flits follows head, tail flit flows body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If head flit blocks, rest of packet stops</a:t>
            </a:r>
          </a:p>
          <a:p>
            <a:pPr marL="600075" indent="-600075">
              <a:spcBef>
                <a:spcPts val="600"/>
              </a:spcBef>
              <a:defRPr sz="4200"/>
            </a:pPr>
            <a:r>
              <a:t>Completely pipelined transmission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t>For long messages, latency is almost entirely independent of network distance. Why?</a:t>
            </a:r>
          </a:p>
        </p:txBody>
      </p:sp>
      <p:sp>
        <p:nvSpPr>
          <p:cNvPr id="1888" name="Shape 1888"/>
          <p:cNvSpPr/>
          <p:nvPr/>
        </p:nvSpPr>
        <p:spPr>
          <a:xfrm>
            <a:off x="3039460" y="6881104"/>
            <a:ext cx="1663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Source</a:t>
            </a:r>
          </a:p>
        </p:txBody>
      </p:sp>
      <p:sp>
        <p:nvSpPr>
          <p:cNvPr id="1889" name="Shape 1889"/>
          <p:cNvSpPr/>
          <p:nvPr/>
        </p:nvSpPr>
        <p:spPr>
          <a:xfrm>
            <a:off x="14886895" y="11858625"/>
            <a:ext cx="254000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Destination</a:t>
            </a:r>
          </a:p>
        </p:txBody>
      </p:sp>
      <p:sp>
        <p:nvSpPr>
          <p:cNvPr id="1890" name="Shape 1890"/>
          <p:cNvSpPr/>
          <p:nvPr/>
        </p:nvSpPr>
        <p:spPr>
          <a:xfrm>
            <a:off x="87555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1" name="Shape 1891"/>
          <p:cNvSpPr/>
          <p:nvPr/>
        </p:nvSpPr>
        <p:spPr>
          <a:xfrm>
            <a:off x="4602698" y="10477500"/>
            <a:ext cx="1917701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2" name="Shape 1892"/>
          <p:cNvSpPr/>
          <p:nvPr/>
        </p:nvSpPr>
        <p:spPr>
          <a:xfrm>
            <a:off x="5834598" y="74549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3" name="Shape 1893"/>
          <p:cNvSpPr/>
          <p:nvPr/>
        </p:nvSpPr>
        <p:spPr>
          <a:xfrm>
            <a:off x="100128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4" name="Shape 1894"/>
          <p:cNvSpPr/>
          <p:nvPr/>
        </p:nvSpPr>
        <p:spPr>
          <a:xfrm>
            <a:off x="14165798" y="74930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5" name="Shape 1895"/>
          <p:cNvSpPr/>
          <p:nvPr/>
        </p:nvSpPr>
        <p:spPr>
          <a:xfrm>
            <a:off x="14165798" y="110617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6" name="Shape 1896"/>
          <p:cNvSpPr/>
          <p:nvPr/>
        </p:nvSpPr>
        <p:spPr>
          <a:xfrm>
            <a:off x="90222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7" name="Shape 1897"/>
          <p:cNvSpPr/>
          <p:nvPr/>
        </p:nvSpPr>
        <p:spPr>
          <a:xfrm>
            <a:off x="131751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8" name="Shape 1898"/>
          <p:cNvSpPr/>
          <p:nvPr/>
        </p:nvSpPr>
        <p:spPr>
          <a:xfrm>
            <a:off x="4805898" y="8356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899" name="Shape 1899"/>
          <p:cNvSpPr/>
          <p:nvPr/>
        </p:nvSpPr>
        <p:spPr>
          <a:xfrm>
            <a:off x="5669498" y="10896600"/>
            <a:ext cx="5842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0" name="Shape 1900"/>
          <p:cNvSpPr/>
          <p:nvPr/>
        </p:nvSpPr>
        <p:spPr>
          <a:xfrm>
            <a:off x="4843998" y="118999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1" name="Shape 1901"/>
          <p:cNvSpPr/>
          <p:nvPr/>
        </p:nvSpPr>
        <p:spPr>
          <a:xfrm>
            <a:off x="9860498" y="10858500"/>
            <a:ext cx="546101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02" name="Shape 1902"/>
          <p:cNvSpPr/>
          <p:nvPr/>
        </p:nvSpPr>
        <p:spPr>
          <a:xfrm>
            <a:off x="8984198" y="118618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3" name="Shape 1903"/>
          <p:cNvSpPr/>
          <p:nvPr/>
        </p:nvSpPr>
        <p:spPr>
          <a:xfrm>
            <a:off x="13124398" y="119126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04" name="Shape 1904"/>
          <p:cNvSpPr/>
          <p:nvPr/>
        </p:nvSpPr>
        <p:spPr>
          <a:xfrm>
            <a:off x="6914098" y="80264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5" name="Shape 1905"/>
          <p:cNvSpPr/>
          <p:nvPr/>
        </p:nvSpPr>
        <p:spPr>
          <a:xfrm>
            <a:off x="11181298" y="8001000"/>
            <a:ext cx="14351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6" name="Shape 1906"/>
          <p:cNvSpPr/>
          <p:nvPr/>
        </p:nvSpPr>
        <p:spPr>
          <a:xfrm>
            <a:off x="14038798" y="9537700"/>
            <a:ext cx="1104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solidFill>
                  <a:srgbClr val="E32400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Busy Link</a:t>
            </a:r>
          </a:p>
        </p:txBody>
      </p:sp>
      <p:sp>
        <p:nvSpPr>
          <p:cNvPr id="1907" name="Shape 1907"/>
          <p:cNvSpPr/>
          <p:nvPr/>
        </p:nvSpPr>
        <p:spPr>
          <a:xfrm>
            <a:off x="16172398" y="10617200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</a:t>
            </a:r>
          </a:p>
        </p:txBody>
      </p:sp>
      <p:sp>
        <p:nvSpPr>
          <p:cNvPr id="1908" name="Shape 1908"/>
          <p:cNvSpPr/>
          <p:nvPr/>
        </p:nvSpPr>
        <p:spPr>
          <a:xfrm flipV="1">
            <a:off x="14553958" y="10828379"/>
            <a:ext cx="1661053" cy="67335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9" name="Shape 1909"/>
          <p:cNvSpPr/>
          <p:nvPr/>
        </p:nvSpPr>
        <p:spPr>
          <a:xfrm>
            <a:off x="716498" y="7394575"/>
            <a:ext cx="16637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Tail flit</a:t>
            </a:r>
          </a:p>
        </p:txBody>
      </p:sp>
      <p:sp>
        <p:nvSpPr>
          <p:cNvPr id="1910" name="Shape 1910"/>
          <p:cNvSpPr/>
          <p:nvPr/>
        </p:nvSpPr>
        <p:spPr>
          <a:xfrm flipH="1" flipV="1">
            <a:off x="2196611" y="7620318"/>
            <a:ext cx="3565510" cy="24756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1" name="Shape 1911"/>
          <p:cNvSpPr/>
          <p:nvPr/>
        </p:nvSpPr>
        <p:spPr>
          <a:xfrm>
            <a:off x="10216098" y="5778500"/>
            <a:ext cx="45466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Body flits (2 in this example)</a:t>
            </a:r>
          </a:p>
        </p:txBody>
      </p:sp>
      <p:sp>
        <p:nvSpPr>
          <p:cNvPr id="1912" name="Shape 1912"/>
          <p:cNvSpPr/>
          <p:nvPr/>
        </p:nvSpPr>
        <p:spPr>
          <a:xfrm flipV="1">
            <a:off x="10388177" y="6281925"/>
            <a:ext cx="1421631" cy="142163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3" name="Shape 1913"/>
          <p:cNvSpPr/>
          <p:nvPr/>
        </p:nvSpPr>
        <p:spPr>
          <a:xfrm flipH="1" flipV="1">
            <a:off x="12100458" y="6249570"/>
            <a:ext cx="2210931" cy="1100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4" name="Shape 1914"/>
          <p:cNvSpPr/>
          <p:nvPr/>
        </p:nvSpPr>
        <p:spPr>
          <a:xfrm>
            <a:off x="8688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5" name="Shape 1915"/>
          <p:cNvSpPr/>
          <p:nvPr/>
        </p:nvSpPr>
        <p:spPr>
          <a:xfrm>
            <a:off x="11609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14530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7" name="Shape 1917"/>
          <p:cNvSpPr/>
          <p:nvPr/>
        </p:nvSpPr>
        <p:spPr>
          <a:xfrm>
            <a:off x="1745198" y="10490200"/>
            <a:ext cx="292101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8" name="Shape 1918"/>
          <p:cNvSpPr/>
          <p:nvPr/>
        </p:nvSpPr>
        <p:spPr>
          <a:xfrm>
            <a:off x="754598" y="8648700"/>
            <a:ext cx="3022601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</a:t>
            </a:r>
          </a:p>
          <a:p>
            <a: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Four-flit packet sent using wormhole flow control</a:t>
            </a:r>
          </a:p>
        </p:txBody>
      </p:sp>
      <p:sp>
        <p:nvSpPr>
          <p:cNvPr id="1919" name="Shape 1919"/>
          <p:cNvSpPr/>
          <p:nvPr/>
        </p:nvSpPr>
        <p:spPr>
          <a:xfrm>
            <a:off x="1732498" y="107061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0" name="Shape 1920"/>
          <p:cNvSpPr/>
          <p:nvPr/>
        </p:nvSpPr>
        <p:spPr>
          <a:xfrm>
            <a:off x="856198" y="107188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  <p:sp>
        <p:nvSpPr>
          <p:cNvPr id="1921" name="Shape 1921"/>
          <p:cNvSpPr/>
          <p:nvPr/>
        </p:nvSpPr>
        <p:spPr>
          <a:xfrm>
            <a:off x="1262598" y="107061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2" name="Shape 1922"/>
          <p:cNvSpPr/>
          <p:nvPr/>
        </p:nvSpPr>
        <p:spPr>
          <a:xfrm>
            <a:off x="957798" y="1073150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pic>
        <p:nvPicPr>
          <p:cNvPr id="1923" name="url?sa=i&amp;rct=j&amp;q=inchworm&amp;source=images&amp;cd=&amp;cad=rja&amp;docid=wD5eNZB-UARfcM&amp;tbnid=KeOySlJBT0WHrM-&amp;ved=0CAUQjRw&amp;url=http%3A%2F%2Fhumanitreeservice.com%2Finch-worms-attack-richmonds-trees%2F&amp;ei=VZhRUZ6ZJO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3600" y="381000"/>
            <a:ext cx="4038600" cy="4358084"/>
          </a:xfrm>
          <a:prstGeom prst="rect">
            <a:avLst/>
          </a:prstGeom>
          <a:ln w="12700">
            <a:miter lim="400000"/>
          </a:ln>
          <a:effectLst>
            <a:outerShdw blurRad="635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24" name="Shape 1924"/>
          <p:cNvSpPr/>
          <p:nvPr/>
        </p:nvSpPr>
        <p:spPr>
          <a:xfrm>
            <a:off x="9835098" y="7727950"/>
            <a:ext cx="6858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1</a:t>
            </a:r>
          </a:p>
        </p:txBody>
      </p:sp>
      <p:sp>
        <p:nvSpPr>
          <p:cNvPr id="1925" name="Shape 1925"/>
          <p:cNvSpPr/>
          <p:nvPr/>
        </p:nvSpPr>
        <p:spPr>
          <a:xfrm>
            <a:off x="13968948" y="7733551"/>
            <a:ext cx="685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B</a:t>
            </a:r>
            <a:r>
              <a:rPr baseline="-5999"/>
              <a:t>0</a:t>
            </a:r>
          </a:p>
        </p:txBody>
      </p:sp>
      <p:sp>
        <p:nvSpPr>
          <p:cNvPr id="1926" name="Shape 1926"/>
          <p:cNvSpPr/>
          <p:nvPr/>
        </p:nvSpPr>
        <p:spPr>
          <a:xfrm>
            <a:off x="14153098" y="1125855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</a:t>
            </a:r>
          </a:p>
        </p:txBody>
      </p:sp>
      <p:sp>
        <p:nvSpPr>
          <p:cNvPr id="1927" name="Shape 1927"/>
          <p:cNvSpPr/>
          <p:nvPr/>
        </p:nvSpPr>
        <p:spPr>
          <a:xfrm>
            <a:off x="5821898" y="7708900"/>
            <a:ext cx="3175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Shape 1931"/>
          <p:cNvSpPr/>
          <p:nvPr/>
        </p:nvSpPr>
        <p:spPr>
          <a:xfrm>
            <a:off x="13081000" y="3412854"/>
            <a:ext cx="0" cy="689672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2" name="Shape 1932"/>
          <p:cNvSpPr/>
          <p:nvPr/>
        </p:nvSpPr>
        <p:spPr>
          <a:xfrm>
            <a:off x="1117600" y="3213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4725378" y="3207076"/>
            <a:ext cx="8353260" cy="341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74A7FE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34" name="Shape 1934"/>
          <p:cNvSpPr/>
          <p:nvPr/>
        </p:nvSpPr>
        <p:spPr>
          <a:xfrm>
            <a:off x="13093700" y="10169842"/>
            <a:ext cx="0" cy="2721285"/>
          </a:xfrm>
          <a:prstGeom prst="line">
            <a:avLst/>
          </a:prstGeom>
          <a:ln w="63500">
            <a:solidFill>
              <a:srgbClr val="E324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1118874" y="6642100"/>
            <a:ext cx="15479225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6" name="Shape 1936"/>
          <p:cNvSpPr/>
          <p:nvPr/>
        </p:nvSpPr>
        <p:spPr>
          <a:xfrm flipV="1">
            <a:off x="13070874" y="7366000"/>
            <a:ext cx="1" cy="2181154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7" name="Shape 19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Problem: head-of-line blocking</a:t>
            </a:r>
          </a:p>
        </p:txBody>
      </p:sp>
      <p:sp>
        <p:nvSpPr>
          <p:cNvPr id="1938" name="Shape 1938"/>
          <p:cNvSpPr/>
          <p:nvPr/>
        </p:nvSpPr>
        <p:spPr>
          <a:xfrm>
            <a:off x="1101867" y="10210800"/>
            <a:ext cx="15779903" cy="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9" name="Shape 1939"/>
          <p:cNvSpPr/>
          <p:nvPr/>
        </p:nvSpPr>
        <p:spPr>
          <a:xfrm flipH="1">
            <a:off x="4737099" y="3128817"/>
            <a:ext cx="1" cy="988128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0" name="Shape 1940"/>
          <p:cNvSpPr/>
          <p:nvPr/>
        </p:nvSpPr>
        <p:spPr>
          <a:xfrm flipH="1">
            <a:off x="8940800" y="3192777"/>
            <a:ext cx="1" cy="989159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55118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2" name="Shape 1942"/>
          <p:cNvSpPr/>
          <p:nvPr/>
        </p:nvSpPr>
        <p:spPr>
          <a:xfrm>
            <a:off x="9677400" y="6642100"/>
            <a:ext cx="2631476" cy="0"/>
          </a:xfrm>
          <a:prstGeom prst="line">
            <a:avLst/>
          </a:prstGeom>
          <a:ln w="10160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3" name="Shape 1943"/>
          <p:cNvSpPr/>
          <p:nvPr/>
        </p:nvSpPr>
        <p:spPr>
          <a:xfrm>
            <a:off x="79629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4" name="Shape 1944"/>
          <p:cNvSpPr/>
          <p:nvPr/>
        </p:nvSpPr>
        <p:spPr>
          <a:xfrm>
            <a:off x="121158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121158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9080500" y="6159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12827000" y="6159500"/>
            <a:ext cx="965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13220700" y="97409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3810000" y="5727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4889500" y="6121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79629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810000" y="92456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5041900" y="62230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4" name="Shape 1954"/>
          <p:cNvSpPr/>
          <p:nvPr/>
        </p:nvSpPr>
        <p:spPr>
          <a:xfrm>
            <a:off x="92202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5" name="Shape 1955"/>
          <p:cNvSpPr/>
          <p:nvPr/>
        </p:nvSpPr>
        <p:spPr>
          <a:xfrm>
            <a:off x="13373100" y="62611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6" name="Shape 1956"/>
          <p:cNvSpPr/>
          <p:nvPr/>
        </p:nvSpPr>
        <p:spPr>
          <a:xfrm>
            <a:off x="13373100" y="9829800"/>
            <a:ext cx="292100" cy="7493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57" name="Shape 1957"/>
          <p:cNvSpPr/>
          <p:nvPr/>
        </p:nvSpPr>
        <p:spPr>
          <a:xfrm>
            <a:off x="82296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8" name="Shape 1958"/>
          <p:cNvSpPr/>
          <p:nvPr/>
        </p:nvSpPr>
        <p:spPr>
          <a:xfrm>
            <a:off x="123825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59" name="Shape 1959"/>
          <p:cNvSpPr/>
          <p:nvPr/>
        </p:nvSpPr>
        <p:spPr>
          <a:xfrm>
            <a:off x="4013200" y="7124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0" name="Shape 1960"/>
          <p:cNvSpPr/>
          <p:nvPr/>
        </p:nvSpPr>
        <p:spPr>
          <a:xfrm>
            <a:off x="4876800" y="9664700"/>
            <a:ext cx="5842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1" name="Shape 1961"/>
          <p:cNvSpPr/>
          <p:nvPr/>
        </p:nvSpPr>
        <p:spPr>
          <a:xfrm>
            <a:off x="4051300" y="106680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2" name="Shape 1962"/>
          <p:cNvSpPr/>
          <p:nvPr/>
        </p:nvSpPr>
        <p:spPr>
          <a:xfrm>
            <a:off x="9067800" y="96266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3" name="Shape 1963"/>
          <p:cNvSpPr/>
          <p:nvPr/>
        </p:nvSpPr>
        <p:spPr>
          <a:xfrm>
            <a:off x="8191500" y="106299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4" name="Shape 1964"/>
          <p:cNvSpPr/>
          <p:nvPr/>
        </p:nvSpPr>
        <p:spPr>
          <a:xfrm>
            <a:off x="12331700" y="10680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65" name="Shape 1965"/>
          <p:cNvSpPr/>
          <p:nvPr/>
        </p:nvSpPr>
        <p:spPr>
          <a:xfrm>
            <a:off x="6121400" y="67945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6" name="Shape 1966"/>
          <p:cNvSpPr/>
          <p:nvPr/>
        </p:nvSpPr>
        <p:spPr>
          <a:xfrm>
            <a:off x="10388600" y="6769100"/>
            <a:ext cx="14351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7" name="Shape 1967"/>
          <p:cNvSpPr/>
          <p:nvPr/>
        </p:nvSpPr>
        <p:spPr>
          <a:xfrm>
            <a:off x="13195300" y="8432800"/>
            <a:ext cx="15367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Idle link</a:t>
            </a:r>
          </a:p>
          <a:p>
            <a:pPr>
              <a:lnSpc>
                <a:spcPct val="80000"/>
              </a:lnSpc>
              <a:buFont typeface="Lucida Grande"/>
              <a:defRPr sz="22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(reserved)</a:t>
            </a:r>
          </a:p>
        </p:txBody>
      </p:sp>
      <p:sp>
        <p:nvSpPr>
          <p:cNvPr id="1968" name="Shape 1968"/>
          <p:cNvSpPr/>
          <p:nvPr/>
        </p:nvSpPr>
        <p:spPr>
          <a:xfrm>
            <a:off x="8940800" y="11353800"/>
            <a:ext cx="32131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Head flit for gray packet:</a:t>
            </a:r>
          </a:p>
          <a:p>
            <a: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(blocked waiting for this busy link)</a:t>
            </a:r>
          </a:p>
        </p:txBody>
      </p:sp>
      <p:sp>
        <p:nvSpPr>
          <p:cNvPr id="1969" name="Shape 1969"/>
          <p:cNvSpPr/>
          <p:nvPr/>
        </p:nvSpPr>
        <p:spPr>
          <a:xfrm flipH="1">
            <a:off x="10779355" y="10189998"/>
            <a:ext cx="2418065" cy="109401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70" name="Shape 1970"/>
          <p:cNvSpPr/>
          <p:nvPr/>
        </p:nvSpPr>
        <p:spPr>
          <a:xfrm>
            <a:off x="79629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1" name="Shape 1971"/>
          <p:cNvSpPr/>
          <p:nvPr/>
        </p:nvSpPr>
        <p:spPr>
          <a:xfrm>
            <a:off x="121158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2" name="Shape 1972"/>
          <p:cNvSpPr/>
          <p:nvPr/>
        </p:nvSpPr>
        <p:spPr>
          <a:xfrm>
            <a:off x="90805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13246100" y="27305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4" name="Shape 1974"/>
          <p:cNvSpPr/>
          <p:nvPr/>
        </p:nvSpPr>
        <p:spPr>
          <a:xfrm>
            <a:off x="3810000" y="2298700"/>
            <a:ext cx="1917700" cy="19177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5" name="Shape 1975"/>
          <p:cNvSpPr/>
          <p:nvPr/>
        </p:nvSpPr>
        <p:spPr>
          <a:xfrm>
            <a:off x="4889500" y="2692400"/>
            <a:ext cx="546100" cy="9525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6" name="Shape 1976"/>
          <p:cNvSpPr/>
          <p:nvPr/>
        </p:nvSpPr>
        <p:spPr>
          <a:xfrm>
            <a:off x="5041900" y="27940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92202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>
            <a:off x="13373100" y="28321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82296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0" name="Shape 1980"/>
          <p:cNvSpPr/>
          <p:nvPr/>
        </p:nvSpPr>
        <p:spPr>
          <a:xfrm>
            <a:off x="123825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1" name="Shape 1981"/>
          <p:cNvSpPr/>
          <p:nvPr/>
        </p:nvSpPr>
        <p:spPr>
          <a:xfrm>
            <a:off x="4013200" y="3695700"/>
            <a:ext cx="14351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Flit Buffer</a:t>
            </a:r>
          </a:p>
        </p:txBody>
      </p:sp>
      <p:sp>
        <p:nvSpPr>
          <p:cNvPr id="1982" name="Shape 1982"/>
          <p:cNvSpPr/>
          <p:nvPr/>
        </p:nvSpPr>
        <p:spPr>
          <a:xfrm flipH="1">
            <a:off x="11722495" y="12165276"/>
            <a:ext cx="1193660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3" name="Shape 1983"/>
          <p:cNvSpPr/>
          <p:nvPr/>
        </p:nvSpPr>
        <p:spPr>
          <a:xfrm>
            <a:off x="12941300" y="6273800"/>
            <a:ext cx="292100" cy="7493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4" name="Shape 1984"/>
          <p:cNvSpPr/>
          <p:nvPr/>
        </p:nvSpPr>
        <p:spPr>
          <a:xfrm>
            <a:off x="14363700" y="4826000"/>
            <a:ext cx="3441700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Head flit for blue packet:(route is free, but blocked behind gray packet in buffer) </a:t>
            </a:r>
          </a:p>
        </p:txBody>
      </p:sp>
      <p:sp>
        <p:nvSpPr>
          <p:cNvPr id="1985" name="Shape 1985"/>
          <p:cNvSpPr/>
          <p:nvPr/>
        </p:nvSpPr>
        <p:spPr>
          <a:xfrm flipV="1">
            <a:off x="13221368" y="5054850"/>
            <a:ext cx="1333776" cy="108070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6" name="Shape 1986"/>
          <p:cNvSpPr/>
          <p:nvPr/>
        </p:nvSpPr>
        <p:spPr>
          <a:xfrm>
            <a:off x="15201900" y="8699500"/>
            <a:ext cx="2631476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Blue flits to be routed this way to their dest (this link is free)</a:t>
            </a:r>
          </a:p>
        </p:txBody>
      </p:sp>
      <p:sp>
        <p:nvSpPr>
          <p:cNvPr id="1987" name="Shape 1987"/>
          <p:cNvSpPr/>
          <p:nvPr/>
        </p:nvSpPr>
        <p:spPr>
          <a:xfrm flipV="1">
            <a:off x="16050959" y="9766300"/>
            <a:ext cx="297475" cy="34865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/>
          <p:nvPr/>
        </p:nvSpPr>
        <p:spPr>
          <a:xfrm>
            <a:off x="2194565" y="8879601"/>
            <a:ext cx="12488937" cy="1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2" name="Shape 1992"/>
          <p:cNvSpPr/>
          <p:nvPr/>
        </p:nvSpPr>
        <p:spPr>
          <a:xfrm flipV="1">
            <a:off x="12607456" y="8889474"/>
            <a:ext cx="4320183" cy="2108"/>
          </a:xfrm>
          <a:prstGeom prst="line">
            <a:avLst/>
          </a:prstGeom>
          <a:ln w="203200">
            <a:solidFill>
              <a:srgbClr val="3A88F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3" name="Shape 1993"/>
          <p:cNvSpPr/>
          <p:nvPr/>
        </p:nvSpPr>
        <p:spPr>
          <a:xfrm>
            <a:off x="2082800" y="9080500"/>
            <a:ext cx="9154823" cy="1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4" name="Shape 1994"/>
          <p:cNvSpPr/>
          <p:nvPr/>
        </p:nvSpPr>
        <p:spPr>
          <a:xfrm>
            <a:off x="5994400" y="8851900"/>
            <a:ext cx="5419628" cy="1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5" name="Shape 19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Virtual channel flow control</a:t>
            </a:r>
          </a:p>
        </p:txBody>
      </p:sp>
      <p:sp>
        <p:nvSpPr>
          <p:cNvPr id="1996" name="Shape 1996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6154400" cy="2667000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Multiplex multiple operations over single physical channel </a:t>
            </a:r>
          </a:p>
          <a:p>
            <a:pPr marL="600075" indent="-600075">
              <a:defRPr sz="4200"/>
            </a:pPr>
            <a:r>
              <a:t>Divide switch’s input buffer into multiple buffers sharing a single physical channel </a:t>
            </a:r>
          </a:p>
          <a:p>
            <a:pPr marL="600075" indent="-600075">
              <a:defRPr sz="4200"/>
            </a:pPr>
            <a:r>
              <a:t>Reduces head-of-line blocking</a:t>
            </a:r>
          </a:p>
        </p:txBody>
      </p:sp>
      <p:sp>
        <p:nvSpPr>
          <p:cNvPr id="1997" name="Shape 1997"/>
          <p:cNvSpPr/>
          <p:nvPr/>
        </p:nvSpPr>
        <p:spPr>
          <a:xfrm flipH="1">
            <a:off x="11201399" y="5320334"/>
            <a:ext cx="1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8" name="Shape 1998"/>
          <p:cNvSpPr/>
          <p:nvPr/>
        </p:nvSpPr>
        <p:spPr>
          <a:xfrm>
            <a:off x="9702800" y="73787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99" name="Shape 1999"/>
          <p:cNvSpPr/>
          <p:nvPr/>
        </p:nvSpPr>
        <p:spPr>
          <a:xfrm>
            <a:off x="114554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0" name="Shape 2000"/>
          <p:cNvSpPr/>
          <p:nvPr/>
        </p:nvSpPr>
        <p:spPr>
          <a:xfrm>
            <a:off x="10134600" y="77470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1" name="Shape 2001"/>
          <p:cNvSpPr/>
          <p:nvPr/>
        </p:nvSpPr>
        <p:spPr>
          <a:xfrm>
            <a:off x="101981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2" name="Shape 2002"/>
          <p:cNvSpPr/>
          <p:nvPr/>
        </p:nvSpPr>
        <p:spPr>
          <a:xfrm>
            <a:off x="11518900" y="98044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3" name="Shape 2003"/>
          <p:cNvSpPr/>
          <p:nvPr/>
        </p:nvSpPr>
        <p:spPr>
          <a:xfrm flipH="1">
            <a:off x="5422899" y="5219700"/>
            <a:ext cx="2" cy="7117565"/>
          </a:xfrm>
          <a:prstGeom prst="line">
            <a:avLst/>
          </a:prstGeom>
          <a:ln w="1270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04" name="Shape 2004"/>
          <p:cNvSpPr/>
          <p:nvPr/>
        </p:nvSpPr>
        <p:spPr>
          <a:xfrm>
            <a:off x="3924300" y="7277100"/>
            <a:ext cx="2997200" cy="2997200"/>
          </a:xfrm>
          <a:prstGeom prst="rect">
            <a:avLst/>
          </a:prstGeom>
          <a:solidFill>
            <a:srgbClr val="FFA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5" name="Shape 2005"/>
          <p:cNvSpPr/>
          <p:nvPr/>
        </p:nvSpPr>
        <p:spPr>
          <a:xfrm>
            <a:off x="56769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6" name="Shape 2006"/>
          <p:cNvSpPr/>
          <p:nvPr/>
        </p:nvSpPr>
        <p:spPr>
          <a:xfrm>
            <a:off x="4356100" y="7645400"/>
            <a:ext cx="812800" cy="2044700"/>
          </a:xfrm>
          <a:prstGeom prst="rect">
            <a:avLst/>
          </a:prstGeom>
          <a:solidFill>
            <a:srgbClr val="D584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7" name="Shape 2007"/>
          <p:cNvSpPr/>
          <p:nvPr/>
        </p:nvSpPr>
        <p:spPr>
          <a:xfrm>
            <a:off x="44196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0</a:t>
            </a:r>
          </a:p>
        </p:txBody>
      </p:sp>
      <p:sp>
        <p:nvSpPr>
          <p:cNvPr id="2008" name="Shape 2008"/>
          <p:cNvSpPr/>
          <p:nvPr/>
        </p:nvSpPr>
        <p:spPr>
          <a:xfrm>
            <a:off x="5740400" y="9690100"/>
            <a:ext cx="685800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Buf 1</a:t>
            </a:r>
          </a:p>
        </p:txBody>
      </p:sp>
      <p:sp>
        <p:nvSpPr>
          <p:cNvPr id="2009" name="Shape 2009"/>
          <p:cNvSpPr/>
          <p:nvPr/>
        </p:nvSpPr>
        <p:spPr>
          <a:xfrm>
            <a:off x="5867400" y="77597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0" name="Shape 2010"/>
          <p:cNvSpPr/>
          <p:nvPr/>
        </p:nvSpPr>
        <p:spPr>
          <a:xfrm>
            <a:off x="11633200" y="7874000"/>
            <a:ext cx="469900" cy="1803400"/>
          </a:xfrm>
          <a:prstGeom prst="rect">
            <a:avLst/>
          </a:prstGeom>
          <a:solidFill>
            <a:srgbClr val="AAAAAA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1" name="Shape 2011"/>
          <p:cNvSpPr/>
          <p:nvPr/>
        </p:nvSpPr>
        <p:spPr>
          <a:xfrm>
            <a:off x="4533900" y="77851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2" name="Shape 2012"/>
          <p:cNvSpPr/>
          <p:nvPr/>
        </p:nvSpPr>
        <p:spPr>
          <a:xfrm>
            <a:off x="10325100" y="7810500"/>
            <a:ext cx="469900" cy="1803400"/>
          </a:xfrm>
          <a:prstGeom prst="rect">
            <a:avLst/>
          </a:prstGeom>
          <a:solidFill>
            <a:srgbClr val="74A7FE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13" name="Shape 2013"/>
          <p:cNvSpPr/>
          <p:nvPr/>
        </p:nvSpPr>
        <p:spPr>
          <a:xfrm flipH="1">
            <a:off x="5397499" y="5219700"/>
            <a:ext cx="1" cy="2080402"/>
          </a:xfrm>
          <a:prstGeom prst="line">
            <a:avLst/>
          </a:prstGeom>
          <a:ln w="203200">
            <a:solidFill>
              <a:srgbClr val="3A88FE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4" name="Shape 2014"/>
          <p:cNvSpPr/>
          <p:nvPr/>
        </p:nvSpPr>
        <p:spPr>
          <a:xfrm>
            <a:off x="11482279" y="10367835"/>
            <a:ext cx="1" cy="2070816"/>
          </a:xfrm>
          <a:prstGeom prst="line">
            <a:avLst/>
          </a:prstGeom>
          <a:ln w="88900">
            <a:solidFill>
              <a:srgbClr val="7A7A7A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5" name="Shape 2015"/>
          <p:cNvSpPr/>
          <p:nvPr/>
        </p:nvSpPr>
        <p:spPr>
          <a:xfrm>
            <a:off x="5613400" y="5422900"/>
            <a:ext cx="22225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0: transmitting</a:t>
            </a:r>
          </a:p>
        </p:txBody>
      </p:sp>
      <p:sp>
        <p:nvSpPr>
          <p:cNvPr id="2016" name="Shape 2016"/>
          <p:cNvSpPr/>
          <p:nvPr/>
        </p:nvSpPr>
        <p:spPr>
          <a:xfrm>
            <a:off x="11696700" y="10972800"/>
            <a:ext cx="3721100" cy="89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Packet in flow 1: Blocked waiting for this link</a:t>
            </a:r>
          </a:p>
        </p:txBody>
      </p:sp>
      <p:sp>
        <p:nvSpPr>
          <p:cNvPr id="2017" name="Shape 2017"/>
          <p:cNvSpPr/>
          <p:nvPr/>
        </p:nvSpPr>
        <p:spPr>
          <a:xfrm>
            <a:off x="228537" y="13192760"/>
            <a:ext cx="6517591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See “Virtual Channel Flow Control,” [Dally ISCA 1990]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uses of virtual channels</a:t>
            </a:r>
          </a:p>
        </p:txBody>
      </p:sp>
      <p:sp>
        <p:nvSpPr>
          <p:cNvPr id="2020" name="Shape 2020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432120" cy="10350500"/>
          </a:xfrm>
          <a:prstGeom prst="rect">
            <a:avLst/>
          </a:prstGeom>
        </p:spPr>
        <p:txBody>
          <a:bodyPr/>
          <a:lstStyle/>
          <a:p>
            <a:r>
              <a:rPr dirty="0"/>
              <a:t>Deadlock avoidance</a:t>
            </a:r>
          </a:p>
          <a:p>
            <a:pPr lvl="1">
              <a:defRPr sz="4200"/>
            </a:pPr>
            <a:r>
              <a:rPr dirty="0"/>
              <a:t>Can be used to break cyclic dependency of resources</a:t>
            </a:r>
          </a:p>
          <a:p>
            <a:pPr lvl="1">
              <a:defRPr sz="4200"/>
            </a:pPr>
            <a:r>
              <a:rPr dirty="0"/>
              <a:t>Prevent cycles by ensuring requests and responses use different virtual channels</a:t>
            </a:r>
            <a:endParaRPr lang="en-US" dirty="0"/>
          </a:p>
          <a:p>
            <a:pPr lvl="1">
              <a:defRPr sz="4200"/>
            </a:pPr>
            <a:r>
              <a:rPr dirty="0"/>
              <a:t>“Escape” VCs: retain at least one virtual channel that uses deadlock-free routing</a:t>
            </a:r>
          </a:p>
          <a:p>
            <a:endParaRPr lang="en-US" dirty="0"/>
          </a:p>
          <a:p>
            <a:r>
              <a:rPr dirty="0"/>
              <a:t>Prioritization of traffic classes</a:t>
            </a:r>
          </a:p>
          <a:p>
            <a:pPr lvl="1">
              <a:defRPr sz="4200"/>
            </a:pPr>
            <a:r>
              <a:rPr dirty="0"/>
              <a:t>Provide quality-of-service guarantees</a:t>
            </a:r>
          </a:p>
          <a:p>
            <a:pPr lvl="1">
              <a:defRPr sz="4200"/>
            </a:pPr>
            <a:r>
              <a:rPr dirty="0"/>
              <a:t>Some virtual channels have higher priority than others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Shape 20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research topics</a:t>
            </a:r>
          </a:p>
        </p:txBody>
      </p:sp>
      <p:sp>
        <p:nvSpPr>
          <p:cNvPr id="2023" name="Shape 2023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118543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rPr dirty="0"/>
              <a:t>Energy efficiency of interconnections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Interconnect can be energy intensive (~35% of total chip power in MIT RAW research processor)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 err="1"/>
              <a:t>Bufferless</a:t>
            </a:r>
            <a:r>
              <a:rPr dirty="0"/>
              <a:t>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Other techniques: turn on/off regions of network, use fast and slow networks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Prioritization and quality-of-service guarantees</a:t>
            </a:r>
          </a:p>
          <a:p>
            <a:pPr lvl="1">
              <a:spcBef>
                <a:spcPts val="600"/>
              </a:spcBef>
              <a:defRPr sz="4200"/>
            </a:pPr>
            <a:r>
              <a:rPr dirty="0"/>
              <a:t>Prioritize packets to improve multi-processor performance (e.g., some applications may be more sensitive to network performance than others)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r>
              <a:rPr dirty="0"/>
              <a:t>Throttle endpoints (e.g., cores) based on network feedback</a:t>
            </a:r>
            <a:endParaRPr lang="en-US" dirty="0"/>
          </a:p>
          <a:p>
            <a:pPr lvl="1">
              <a:spcBef>
                <a:spcPts val="600"/>
              </a:spcBef>
              <a:defRPr sz="4200"/>
            </a:pPr>
            <a:endParaRPr dirty="0"/>
          </a:p>
          <a:p>
            <a:pPr>
              <a:spcBef>
                <a:spcPts val="600"/>
              </a:spcBef>
              <a:defRPr sz="4200"/>
            </a:pPr>
            <a:r>
              <a:rPr dirty="0"/>
              <a:t>New/emerging technologies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Die stacking (3D chips)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Photonic networks-on-chip (use optical waveguides instead of wires)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Reconfigurable devices (FPGAs): create custom interconnects tailored to application (see CMU projects: CONNECT, </a:t>
            </a:r>
            <a:r>
              <a:rPr dirty="0" err="1"/>
              <a:t>CoRAM</a:t>
            </a:r>
            <a:r>
              <a:rPr dirty="0"/>
              <a:t>, </a:t>
            </a:r>
            <a:r>
              <a:rPr dirty="0" err="1"/>
              <a:t>Shrinkwrap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16611600" cy="10845800"/>
          </a:xfrm>
          <a:prstGeom prst="rect">
            <a:avLst/>
          </a:prstGeom>
        </p:spPr>
        <p:txBody>
          <a:bodyPr/>
          <a:lstStyle/>
          <a:p>
            <a:pPr marL="600075" indent="-600075">
              <a:spcBef>
                <a:spcPts val="700"/>
              </a:spcBef>
              <a:defRPr sz="4200"/>
            </a:pPr>
            <a:r>
              <a:rPr dirty="0"/>
              <a:t>The performance of the interconnection network in a modern multi-processor is critical to overall system performance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Buses do not scale to many nodes</a:t>
            </a:r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Historically interconnect was off-chip network connecting sockets, boards, racks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r>
              <a:rPr dirty="0"/>
              <a:t>Today, all these issues apply to the design of on-chip networks</a:t>
            </a:r>
            <a:endParaRPr lang="en-US" dirty="0"/>
          </a:p>
          <a:p>
            <a:pPr marL="1276350" lvl="1" indent="-476250">
              <a:spcBef>
                <a:spcPts val="7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Network topologies differ in performance, cost, complexity tradeoffs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r>
              <a:rPr dirty="0"/>
              <a:t>e.g., crossbar, ring, mesh, torus, multi-stage network, fat tree, hypercube  </a:t>
            </a:r>
            <a:endParaRPr lang="en-US" dirty="0"/>
          </a:p>
          <a:p>
            <a:pPr marL="1235075" lvl="1" indent="-600075">
              <a:spcBef>
                <a:spcPts val="600"/>
              </a:spcBef>
              <a:defRPr sz="4200"/>
            </a:pPr>
            <a:endParaRPr dirty="0"/>
          </a:p>
          <a:p>
            <a:pPr marL="600075" indent="-600075">
              <a:spcBef>
                <a:spcPts val="600"/>
              </a:spcBef>
              <a:defRPr sz="4200"/>
            </a:pPr>
            <a:r>
              <a:rPr dirty="0"/>
              <a:t>Challenge: efficiently routing data through network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Interconnect is a precious resource (communication is expensive!)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Flit-based flow control: fine-grained flow control to make good use of available link bandwidth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If interested, much more to learn about (not discussed in this class): ensuring quality-of-service, prioritization, reliability, deadlock, </a:t>
            </a:r>
            <a:r>
              <a:rPr dirty="0" err="1"/>
              <a:t>livelock</a:t>
            </a:r>
            <a:r>
              <a:rPr dirty="0"/>
              <a:t>, etc.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increasing core counts…</a:t>
            </a:r>
          </a:p>
        </p:txBody>
      </p:sp>
      <p:pic>
        <p:nvPicPr>
          <p:cNvPr id="133" name="tilera_gx_waf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6829" y="2717800"/>
            <a:ext cx="5731384" cy="41964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134" name="Shape 134"/>
          <p:cNvSpPr/>
          <p:nvPr/>
        </p:nvSpPr>
        <p:spPr>
          <a:xfrm>
            <a:off x="11598396" y="7009220"/>
            <a:ext cx="4769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Tilera GX 64-core chip</a:t>
            </a:r>
          </a:p>
        </p:txBody>
      </p:sp>
      <p:sp>
        <p:nvSpPr>
          <p:cNvPr id="135" name="Shape 135"/>
          <p:cNvSpPr/>
          <p:nvPr/>
        </p:nvSpPr>
        <p:spPr>
          <a:xfrm>
            <a:off x="2258785" y="12845174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Xeon Phi (72-core x86)</a:t>
            </a:r>
          </a:p>
        </p:txBody>
      </p:sp>
      <p:pic>
        <p:nvPicPr>
          <p:cNvPr id="136" name="sandy-bridge-die-ma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085" y="2828471"/>
            <a:ext cx="8153401" cy="4076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496785" y="7033985"/>
            <a:ext cx="69088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Intel core i7 (4-CPU cores, + GPU)</a:t>
            </a:r>
          </a:p>
        </p:txBody>
      </p:sp>
      <p:sp>
        <p:nvSpPr>
          <p:cNvPr id="138" name="Shape 138"/>
          <p:cNvSpPr/>
          <p:nvPr/>
        </p:nvSpPr>
        <p:spPr>
          <a:xfrm>
            <a:off x="850900" y="1625600"/>
            <a:ext cx="161290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Scalability of on-chip interconnection network becomes increasingly important</a:t>
            </a:r>
          </a:p>
        </p:txBody>
      </p:sp>
      <p:pic>
        <p:nvPicPr>
          <p:cNvPr id="13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37327" y="7668144"/>
            <a:ext cx="4871301" cy="487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0815475" y="12634421"/>
            <a:ext cx="5588001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Tegra K1: 4 + 1 ARM cores + GPU cores </a:t>
            </a:r>
          </a:p>
        </p:txBody>
      </p:sp>
      <p:pic>
        <p:nvPicPr>
          <p:cNvPr id="141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2674" y="7737433"/>
            <a:ext cx="7621823" cy="5026593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066800" y="6299200"/>
            <a:ext cx="16154400" cy="1117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Interconnect terminology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 flipV="1">
            <a:off x="13037422" y="9271482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838200" y="1917700"/>
            <a:ext cx="16154400" cy="7181850"/>
          </a:xfrm>
          <a:prstGeom prst="rect">
            <a:avLst/>
          </a:prstGeom>
        </p:spPr>
        <p:txBody>
          <a:bodyPr/>
          <a:lstStyle/>
          <a:p>
            <a:pPr marL="685799" indent="-685799">
              <a:spcBef>
                <a:spcPts val="0"/>
              </a:spcBef>
              <a:defRPr sz="5200"/>
            </a:pPr>
            <a:r>
              <a:t>Network node: a network endpoint connected to a router/switch</a:t>
            </a:r>
          </a:p>
          <a:p>
            <a:pPr marL="1276350" lvl="1" indent="-476250">
              <a:spcBef>
                <a:spcPts val="2000"/>
              </a:spcBef>
              <a:defRPr sz="4200"/>
            </a:pPr>
            <a:r>
              <a:t>Examples: processor caches, the memory controller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Network interface: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nodes to the network</a:t>
            </a:r>
          </a:p>
          <a:p>
            <a:pPr marL="685799" indent="-685799">
              <a:spcBef>
                <a:spcPts val="600"/>
              </a:spcBef>
              <a:defRPr sz="5200"/>
            </a:pPr>
            <a:r>
              <a:t>Switch/router:</a:t>
            </a:r>
          </a:p>
          <a:p>
            <a:pPr marL="1344385" lvl="1" indent="-544285">
              <a:spcBef>
                <a:spcPts val="2000"/>
              </a:spcBef>
              <a:defRPr sz="4200"/>
            </a:pPr>
            <a:r>
              <a:t>Connects a fixed number of input links to a fixed number of output links</a:t>
            </a:r>
          </a:p>
          <a:p>
            <a:pPr marL="600075" indent="-600075">
              <a:spcBef>
                <a:spcPts val="600"/>
              </a:spcBef>
              <a:defRPr sz="5200"/>
            </a:pPr>
            <a:r>
              <a:t>Link:</a:t>
            </a:r>
          </a:p>
          <a:p>
            <a:pPr marL="1344385" lvl="1" indent="-544285">
              <a:defRPr sz="4200"/>
            </a:pPr>
            <a:r>
              <a:t>A bundle of wires carrying a signal</a:t>
            </a:r>
          </a:p>
        </p:txBody>
      </p:sp>
      <p:sp>
        <p:nvSpPr>
          <p:cNvPr id="148" name="Shape 148"/>
          <p:cNvSpPr/>
          <p:nvPr/>
        </p:nvSpPr>
        <p:spPr>
          <a:xfrm>
            <a:off x="14468978" y="8914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51" name="Group 151"/>
          <p:cNvGrpSpPr/>
          <p:nvPr/>
        </p:nvGrpSpPr>
        <p:grpSpPr>
          <a:xfrm>
            <a:off x="12322678" y="8558573"/>
            <a:ext cx="711201" cy="711201"/>
            <a:chOff x="0" y="0"/>
            <a:chExt cx="711200" cy="711200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0</a:t>
              </a:r>
            </a:p>
          </p:txBody>
        </p:sp>
      </p:grpSp>
      <p:grpSp>
        <p:nvGrpSpPr>
          <p:cNvPr id="154" name="Group 154"/>
          <p:cNvGrpSpPr/>
          <p:nvPr/>
        </p:nvGrpSpPr>
        <p:grpSpPr>
          <a:xfrm>
            <a:off x="12322678" y="9523773"/>
            <a:ext cx="711201" cy="711201"/>
            <a:chOff x="0" y="0"/>
            <a:chExt cx="711200" cy="711200"/>
          </a:xfrm>
        </p:grpSpPr>
        <p:sp>
          <p:nvSpPr>
            <p:cNvPr id="152" name="Shape 152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13021178" y="8914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 flipV="1">
            <a:off x="13046578" y="11555773"/>
            <a:ext cx="1538929" cy="615016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14481678" y="11200173"/>
            <a:ext cx="711201" cy="711201"/>
          </a:xfrm>
          <a:prstGeom prst="rect">
            <a:avLst/>
          </a:prstGeom>
          <a:solidFill>
            <a:srgbClr val="FFAA0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60" name="Group 160"/>
          <p:cNvGrpSpPr/>
          <p:nvPr/>
        </p:nvGrpSpPr>
        <p:grpSpPr>
          <a:xfrm>
            <a:off x="12335378" y="10844573"/>
            <a:ext cx="711201" cy="711201"/>
            <a:chOff x="0" y="0"/>
            <a:chExt cx="711200" cy="711200"/>
          </a:xfrm>
        </p:grpSpPr>
        <p:sp>
          <p:nvSpPr>
            <p:cNvPr id="158" name="Shape 158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63" name="Group 163"/>
          <p:cNvGrpSpPr/>
          <p:nvPr/>
        </p:nvGrpSpPr>
        <p:grpSpPr>
          <a:xfrm>
            <a:off x="12335378" y="11809773"/>
            <a:ext cx="711201" cy="711201"/>
            <a:chOff x="0" y="0"/>
            <a:chExt cx="711200" cy="711200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711200" cy="711200"/>
            </a:xfrm>
            <a:prstGeom prst="ellipse">
              <a:avLst/>
            </a:prstGeom>
            <a:solidFill>
              <a:srgbClr val="96D35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>
              <a:off x="197754" y="142240"/>
              <a:ext cx="339853" cy="502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latin typeface="Myriad Pro"/>
                  <a:ea typeface="Myriad Pro"/>
                  <a:cs typeface="Myriad Pro"/>
                  <a:sym typeface="Myriad Pro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64" name="Shape 164"/>
          <p:cNvSpPr/>
          <p:nvPr/>
        </p:nvSpPr>
        <p:spPr>
          <a:xfrm>
            <a:off x="13033878" y="11200173"/>
            <a:ext cx="1477913" cy="3657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4849979" y="9638073"/>
            <a:ext cx="1" cy="157298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0023978" y="8648265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Node</a:t>
            </a:r>
          </a:p>
        </p:txBody>
      </p:sp>
      <p:sp>
        <p:nvSpPr>
          <p:cNvPr id="167" name="Shape 167"/>
          <p:cNvSpPr/>
          <p:nvPr/>
        </p:nvSpPr>
        <p:spPr>
          <a:xfrm flipH="1">
            <a:off x="10914128" y="8889565"/>
            <a:ext cx="1267701" cy="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16373978" y="9879373"/>
            <a:ext cx="87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Link</a:t>
            </a:r>
          </a:p>
        </p:txBody>
      </p:sp>
      <p:sp>
        <p:nvSpPr>
          <p:cNvPr id="169" name="Shape 169"/>
          <p:cNvSpPr/>
          <p:nvPr/>
        </p:nvSpPr>
        <p:spPr>
          <a:xfrm flipV="1">
            <a:off x="14950058" y="10129611"/>
            <a:ext cx="1357286" cy="54353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5980278" y="8647473"/>
            <a:ext cx="10668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Switch</a:t>
            </a:r>
          </a:p>
        </p:txBody>
      </p:sp>
      <p:sp>
        <p:nvSpPr>
          <p:cNvPr id="171" name="Shape 171"/>
          <p:cNvSpPr/>
          <p:nvPr/>
        </p:nvSpPr>
        <p:spPr>
          <a:xfrm flipV="1">
            <a:off x="15300033" y="8915514"/>
            <a:ext cx="619912" cy="26826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84256" y="8768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6956" y="977777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1054123"/>
            <a:ext cx="304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4178" y="12019323"/>
            <a:ext cx="304801" cy="29210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3662528" y="7487907"/>
            <a:ext cx="27960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80000"/>
              </a:lnSpc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Network interface</a:t>
            </a:r>
          </a:p>
        </p:txBody>
      </p:sp>
      <p:sp>
        <p:nvSpPr>
          <p:cNvPr id="177" name="Shape 177"/>
          <p:cNvSpPr/>
          <p:nvPr/>
        </p:nvSpPr>
        <p:spPr>
          <a:xfrm flipV="1">
            <a:off x="13198004" y="7951040"/>
            <a:ext cx="669959" cy="6697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V="1">
            <a:off x="13110469" y="7878286"/>
            <a:ext cx="838453" cy="181463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 issues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xfrm>
            <a:off x="838200" y="2095500"/>
            <a:ext cx="12209223" cy="2364032"/>
          </a:xfrm>
          <a:prstGeom prst="rect">
            <a:avLst/>
          </a:prstGeom>
        </p:spPr>
        <p:txBody>
          <a:bodyPr>
            <a:noAutofit/>
          </a:bodyPr>
          <a:lstStyle>
            <a:lvl1pPr marL="742950" indent="-742950">
              <a:defRPr sz="5200"/>
            </a:lvl1pPr>
            <a:lvl2pPr marL="1276350" indent="-476250">
              <a:spcBef>
                <a:spcPts val="6000"/>
              </a:spcBef>
              <a:defRPr sz="4200"/>
            </a:lvl2pPr>
          </a:lstStyle>
          <a:p>
            <a:r>
              <a:rPr dirty="0"/>
              <a:t>Topology:  how switches are connected via links</a:t>
            </a:r>
            <a:br>
              <a:rPr lang="en-US" dirty="0"/>
            </a:br>
            <a:r>
              <a:rPr lang="en-US" dirty="0"/>
              <a:t>		- </a:t>
            </a:r>
            <a:r>
              <a:rPr sz="4200" dirty="0"/>
              <a:t>Affects routing, throughput, latency, complexity/cost </a:t>
            </a:r>
            <a:r>
              <a:rPr lang="en-US" sz="4200" dirty="0"/>
              <a:t> 		   </a:t>
            </a:r>
            <a:r>
              <a:rPr sz="4200" dirty="0"/>
              <a:t>of implementation</a:t>
            </a:r>
          </a:p>
        </p:txBody>
      </p:sp>
      <p:pic>
        <p:nvPicPr>
          <p:cNvPr id="184" name="Screen Shot 2013-03-25 at 4.33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0277" y="1587500"/>
            <a:ext cx="4303559" cy="356081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832527" y="5365184"/>
            <a:ext cx="16526083" cy="5314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Routing: how a message gets from its source to its destination in the network</a:t>
            </a:r>
            <a:endParaRPr lang="en-US" dirty="0"/>
          </a:p>
          <a:p>
            <a:pPr lvl="1" indent="0" algn="l">
              <a:spcBef>
                <a:spcPts val="1400"/>
              </a:spcBef>
              <a:buSzPct val="120000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		- </a:t>
            </a:r>
            <a:r>
              <a:rPr sz="4200" dirty="0"/>
              <a:t>Can be static (messages take a predetermined path) or adaptive based on load</a:t>
            </a:r>
          </a:p>
          <a:p>
            <a:pPr marL="742950" indent="-74295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Buffering and flow control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What data </a:t>
            </a:r>
            <a:r>
              <a:rPr lang="en-US" dirty="0"/>
              <a:t>are</a:t>
            </a:r>
            <a:r>
              <a:rPr dirty="0"/>
              <a:t> stored in the network? packets, partial packets? etc.</a:t>
            </a:r>
          </a:p>
          <a:p>
            <a:pPr marL="1276350" lvl="1" indent="-476250" algn="l">
              <a:spcBef>
                <a:spcPts val="1400"/>
              </a:spcBef>
              <a:buSzPct val="130000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How does the network manage buffer space?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3939</Words>
  <Application>Microsoft Macintosh PowerPoint</Application>
  <PresentationFormat>Custom</PresentationFormat>
  <Paragraphs>879</Paragraphs>
  <Slides>57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Gill Sans</vt:lpstr>
      <vt:lpstr>Helvetica</vt:lpstr>
      <vt:lpstr>Lucida Grande</vt:lpstr>
      <vt:lpstr>Myriad Pro</vt:lpstr>
      <vt:lpstr>Myriad Pro Cond</vt:lpstr>
      <vt:lpstr>Myriad Pro Condensed</vt:lpstr>
      <vt:lpstr>Tahoma</vt:lpstr>
      <vt:lpstr>Wingdings</vt:lpstr>
      <vt:lpstr>White</vt:lpstr>
      <vt:lpstr>Interconnection Networks</vt:lpstr>
      <vt:lpstr>Basic system design from previous lectures</vt:lpstr>
      <vt:lpstr>Today: modern interconnect designs</vt:lpstr>
      <vt:lpstr>What are interconnection networks used for?</vt:lpstr>
      <vt:lpstr>Why is the design of the interconnection network important?</vt:lpstr>
      <vt:lpstr>With increasing core counts…</vt:lpstr>
      <vt:lpstr>Interconnect terminology</vt:lpstr>
      <vt:lpstr>Terminology</vt:lpstr>
      <vt:lpstr>Design issues</vt:lpstr>
      <vt:lpstr>Properties of interconnect topology</vt:lpstr>
      <vt:lpstr>Properties of interconnect topology</vt:lpstr>
      <vt:lpstr>Properties of an interconnect topology</vt:lpstr>
      <vt:lpstr>Example: blocking vs. non-blocking</vt:lpstr>
      <vt:lpstr>Example: blocking vs. non-blocking</vt:lpstr>
      <vt:lpstr>Load-latency behavior of network</vt:lpstr>
      <vt:lpstr>Interconnect topologies</vt:lpstr>
      <vt:lpstr>Many possible network topologies</vt:lpstr>
      <vt:lpstr>Bus interconnect</vt:lpstr>
      <vt:lpstr>Crossbar interconnect</vt:lpstr>
      <vt:lpstr>Crossbar interconnect</vt:lpstr>
      <vt:lpstr>Crossbar Logical Structure</vt:lpstr>
      <vt:lpstr>Crossbars were used in recent multi-core processing from Oracle (previously Sun)</vt:lpstr>
      <vt:lpstr>Ring</vt:lpstr>
      <vt:lpstr>Intel’s ring interconnect</vt:lpstr>
      <vt:lpstr>Mesh</vt:lpstr>
      <vt:lpstr>Xeon Phi (Knights Landing)</vt:lpstr>
      <vt:lpstr>Torus</vt:lpstr>
      <vt:lpstr>Folded Torus</vt:lpstr>
      <vt:lpstr>Hypercube</vt:lpstr>
      <vt:lpstr>Generalizing Torii and Hypercubes</vt:lpstr>
      <vt:lpstr>Trees</vt:lpstr>
      <vt:lpstr>Tree Routing</vt:lpstr>
      <vt:lpstr>Fat Tree</vt:lpstr>
      <vt:lpstr>Constant-Width Fat Tree</vt:lpstr>
      <vt:lpstr>Data Center Networks</vt:lpstr>
      <vt:lpstr>Clos/Fat-Tree Networks for Data Centers</vt:lpstr>
      <vt:lpstr>Generalizing Clos Network</vt:lpstr>
      <vt:lpstr>Supercomputer Networks</vt:lpstr>
      <vt:lpstr>Multi-stage logarithmic</vt:lpstr>
      <vt:lpstr>Multi-stage logarithmic Routing</vt:lpstr>
      <vt:lpstr>Review: network topologies</vt:lpstr>
      <vt:lpstr>Buffering and flow control</vt:lpstr>
      <vt:lpstr>Circuit switching vs. packet switching</vt:lpstr>
      <vt:lpstr>Granularity of communication</vt:lpstr>
      <vt:lpstr>Packet format</vt:lpstr>
      <vt:lpstr>Handling contention</vt:lpstr>
      <vt:lpstr>Circuit-switched routing</vt:lpstr>
      <vt:lpstr>Store-and-forward (packet-based routing)</vt:lpstr>
      <vt:lpstr>Cut-through flow control (also packet-based)</vt:lpstr>
      <vt:lpstr>Cut-through flow control</vt:lpstr>
      <vt:lpstr>Wormhole flow control</vt:lpstr>
      <vt:lpstr>Wormhole flow control</vt:lpstr>
      <vt:lpstr>Problem: head-of-line blocking</vt:lpstr>
      <vt:lpstr>Virtual channel flow control</vt:lpstr>
      <vt:lpstr>Other uses of virtual channels</vt:lpstr>
      <vt:lpstr>Current research topics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Interconnection Networks</dc:title>
  <dc:creator>Brian Railing</dc:creator>
  <cp:lastModifiedBy>Randal Bryant</cp:lastModifiedBy>
  <cp:revision>45</cp:revision>
  <dcterms:modified xsi:type="dcterms:W3CDTF">2020-02-28T21:04:16Z</dcterms:modified>
</cp:coreProperties>
</file>