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503" r:id="rId27"/>
    <p:sldId id="504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1pPr>
    <a:lvl2pPr marL="0" marR="0" indent="3429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2pPr>
    <a:lvl3pPr marL="0" marR="0" indent="6858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3pPr>
    <a:lvl4pPr marL="0" marR="0" indent="10287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4pPr>
    <a:lvl5pPr marL="0" marR="0" indent="13716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5pPr>
    <a:lvl6pPr marL="0" marR="0" indent="17145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6pPr>
    <a:lvl7pPr marL="0" marR="0" indent="20574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7pPr>
    <a:lvl8pPr marL="0" marR="0" indent="24003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8pPr>
    <a:lvl9pPr marL="0" marR="0" indent="274320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yriad Pro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20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introduce staff</a:t>
            </a:r>
          </a:p>
          <a:p>
            <a:pPr>
              <a:defRPr sz="1800"/>
            </a:pPr>
            <a:r>
              <a:t>Address the wait list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Q. Why are you here.</a:t>
            </a:r>
          </a:p>
          <a:p>
            <a:pPr>
              <a:defRPr sz="1800"/>
            </a:pPr>
            <a:r>
              <a:t>One reason: you want to make your programs faster.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total age of everyone in the class</a:t>
            </a:r>
          </a:p>
          <a:p>
            <a:pPr>
              <a:defRPr sz="1600"/>
            </a:pPr>
            <a:r>
              <a:t>maximum number of units taken (can only communicate with your neighbor)</a:t>
            </a:r>
          </a:p>
          <a:p>
            <a:pPr>
              <a:defRPr sz="1600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what if I gave you 1 million numbers?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so what is this course about?  (why are we here)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Hardware!</a:t>
            </a:r>
          </a:p>
          <a:p>
            <a:pPr>
              <a:defRPr sz="1800"/>
            </a:pPr>
            <a:r>
              <a:t>do things differently depending on characteristics of machine</a:t>
            </a:r>
          </a:p>
          <a:p>
            <a:pPr>
              <a:defRPr sz="1800"/>
            </a:pPr>
            <a:r>
              <a:t>just saw the example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Q. is it a good result?  Generally no. But if you care about getting something done, maybe yes!</a:t>
            </a:r>
          </a:p>
          <a:p>
            <a:pPr>
              <a:defRPr sz="1600"/>
            </a:pPr>
            <a:r>
              <a:t>Game example</a:t>
            </a:r>
          </a:p>
          <a:p>
            <a:pPr>
              <a:defRPr sz="1600"/>
            </a:pPr>
            <a:r>
              <a:t>Computational finance example</a:t>
            </a:r>
          </a:p>
          <a:p>
            <a:pPr>
              <a:defRPr sz="1600"/>
            </a:pPr>
            <a:r>
              <a:t>Weather forecasting, fraud detection example</a:t>
            </a:r>
          </a:p>
          <a:p>
            <a:pPr>
              <a:defRPr sz="1600"/>
            </a:pPr>
            <a:r>
              <a:t>Depends on needs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remember to sign up on the web site and on Piazza.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first point out end of ILP</a:t>
            </a:r>
          </a:p>
          <a:p>
            <a:pPr>
              <a:defRPr sz="1800"/>
            </a:pPr>
            <a:r>
              <a:t>then point out lack of clock scaling</a:t>
            </a:r>
          </a:p>
          <a:p>
            <a:pPr>
              <a:defRPr sz="1800"/>
            </a:pPr>
            <a:r>
              <a:t>why? because of the light blue line</a:t>
            </a:r>
          </a:p>
          <a:p>
            <a:pPr>
              <a:defRPr sz="1800"/>
            </a:pPr>
            <a:r>
              <a:t>comment on Moore’s law (transistor count)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2048 cores / 16 SM =  128 lanes per sm = 32 * 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299,008 total CPU cores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STEP 1: Time one student (16 numbers ~ 25 seconds -- 115)</a:t>
            </a:r>
          </a:p>
          <a:p>
            <a:pPr>
              <a:defRPr sz="1600"/>
            </a:pPr>
            <a:r>
              <a:t>There’s fundamental limit to how fast he/she is going to be able to do this</a:t>
            </a:r>
          </a:p>
          <a:p>
            <a:pPr>
              <a:defRPr sz="1600"/>
            </a:pPr>
            <a:r>
              <a:t>Q. HOW CAN WE MAKE IT FASTER  (practice to get faster?)</a:t>
            </a:r>
          </a:p>
          <a:p>
            <a:pPr>
              <a:defRPr sz="1600"/>
            </a:pPr>
            <a:r>
              <a:t>STEP 2: Bring in a second student, but don’t let them talk (have to walk over) (8 numbers each -- 117)</a:t>
            </a:r>
          </a:p>
          <a:p>
            <a:pPr>
              <a:defRPr sz="1600"/>
            </a:pPr>
            <a:r>
              <a:t>Q. WHAT WAS THE TIME?</a:t>
            </a:r>
          </a:p>
          <a:p>
            <a:pPr>
              <a:defRPr sz="1600"/>
            </a:pPr>
            <a:r>
              <a:t>STEP 3: Let them shout.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fast = performance</a:t>
            </a:r>
          </a:p>
          <a:p>
            <a:pPr>
              <a:defRPr sz="1800"/>
            </a:pPr>
            <a:r>
              <a:t>multiple processing elements</a:t>
            </a:r>
          </a:p>
          <a:p>
            <a:pPr>
              <a:defRPr sz="1800"/>
            </a:pPr>
            <a:r>
              <a:t>so I’ve got a problem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STEP 1: Time one student (16 numbers ~ 25 seconds -- 115)</a:t>
            </a:r>
          </a:p>
          <a:p>
            <a:pPr>
              <a:defRPr sz="1600"/>
            </a:pPr>
            <a:r>
              <a:t>There’s fundamental limit to how fast he/she is going to be able to do this</a:t>
            </a:r>
          </a:p>
          <a:p>
            <a:pPr>
              <a:defRPr sz="1600"/>
            </a:pPr>
            <a:r>
              <a:t>Q. HOW CAN WE MAKE IT FASTER  (practice to get faster?)</a:t>
            </a:r>
          </a:p>
          <a:p>
            <a:pPr>
              <a:defRPr sz="1600"/>
            </a:pPr>
            <a:r>
              <a:t>STEP 2: Bring in a second student, but don’t let them talk (have to walk over) (8 numbers each -- 117)</a:t>
            </a:r>
          </a:p>
          <a:p>
            <a:pPr>
              <a:defRPr sz="1600"/>
            </a:pPr>
            <a:r>
              <a:t>Q. WHAT WAS THE TIME?</a:t>
            </a:r>
          </a:p>
          <a:p>
            <a:pPr>
              <a:defRPr sz="1600"/>
            </a:pPr>
            <a:r>
              <a:t>STEP 3: Let them shout.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I’d like to define speedup </a:t>
            </a:r>
          </a:p>
          <a:p>
            <a:pPr>
              <a:defRPr sz="1800"/>
            </a:pPr>
            <a:r>
              <a:t>Q. Did we achieve a speedup?</a:t>
            </a:r>
          </a:p>
          <a:p>
            <a:pPr>
              <a:defRPr sz="1800"/>
            </a:pPr>
            <a:r>
              <a:t>Q. What was the best speedup we could possibly achieve?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main point: uneven distribution of work  (16 total ,— 118)  SECOND GROUP = 118</a:t>
            </a:r>
          </a:p>
          <a:p>
            <a:pPr>
              <a:defRPr sz="1600"/>
            </a:pPr>
            <a:r>
              <a:t>How to improve:</a:t>
            </a:r>
          </a:p>
          <a:p>
            <a:pPr>
              <a:defRPr sz="1600"/>
            </a:pPr>
            <a:r>
              <a:t>— work stealing</a:t>
            </a:r>
          </a:p>
          <a:p>
            <a:pPr>
              <a:defRPr sz="1600"/>
            </a:pPr>
            <a:r>
              <a:t>— or putting one big pile on the table (dynamic assignment)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 Computer Architecture and Programming…"/>
          <p:cNvSpPr txBox="1"/>
          <p:nvPr/>
        </p:nvSpPr>
        <p:spPr>
          <a:xfrm>
            <a:off x="723279" y="9277350"/>
            <a:ext cx="168402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5600"/>
            </a:pPr>
            <a:r>
              <a:t>Parallel Computer Architecture and Programming</a:t>
            </a:r>
          </a:p>
          <a:p>
            <a:pPr algn="ctr">
              <a:defRPr sz="5600"/>
            </a:pPr>
            <a:r>
              <a:t>CMU 15-418/15-618, Spring 2020</a:t>
            </a:r>
          </a:p>
        </p:txBody>
      </p:sp>
      <p:sp>
        <p:nvSpPr>
          <p:cNvPr id="22" name="Line"/>
          <p:cNvSpPr/>
          <p:nvPr/>
        </p:nvSpPr>
        <p:spPr>
          <a:xfrm flipV="1">
            <a:off x="1409700" y="8356314"/>
            <a:ext cx="15467004" cy="286"/>
          </a:xfrm>
          <a:prstGeom prst="line">
            <a:avLst/>
          </a:prstGeom>
          <a:ln w="1905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Lecture X:"/>
          <p:cNvSpPr txBox="1">
            <a:spLocks noGrp="1"/>
          </p:cNvSpPr>
          <p:nvPr>
            <p:ph type="body" sz="quarter" idx="13"/>
          </p:nvPr>
        </p:nvSpPr>
        <p:spPr>
          <a:xfrm>
            <a:off x="7874701" y="3708400"/>
            <a:ext cx="2537359" cy="8128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</a:lvl1pPr>
          </a:lstStyle>
          <a:p>
            <a:r>
              <a:t>Lecture X:</a:t>
            </a:r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308100" y="4457700"/>
            <a:ext cx="15684500" cy="1943100"/>
          </a:xfrm>
          <a:prstGeom prst="rect">
            <a:avLst/>
          </a:prstGeom>
        </p:spPr>
        <p:txBody>
          <a:bodyPr anchor="b"/>
          <a:lstStyle>
            <a:lvl1pPr algn="ctr">
              <a:defRPr sz="14000"/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26512" y="13093700"/>
            <a:ext cx="419101" cy="457200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MU 15-418/618, Spring 2020"/>
          <p:cNvSpPr txBox="1"/>
          <p:nvPr/>
        </p:nvSpPr>
        <p:spPr>
          <a:xfrm>
            <a:off x="15099679" y="13227050"/>
            <a:ext cx="3086101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t> CMU 15-418/618, Spring 2020</a:t>
            </a:r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79688" y="13233400"/>
            <a:ext cx="352349" cy="38862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MU 15-418/618,  Spring 2020"/>
          <p:cNvSpPr txBox="1"/>
          <p:nvPr/>
        </p:nvSpPr>
        <p:spPr>
          <a:xfrm>
            <a:off x="14590262" y="13249910"/>
            <a:ext cx="3595519" cy="34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CMU 15-418/618,  Spring 2020</a:t>
            </a:r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MU 15-418/618,  Spring 2020"/>
          <p:cNvSpPr txBox="1"/>
          <p:nvPr/>
        </p:nvSpPr>
        <p:spPr>
          <a:xfrm>
            <a:off x="14590262" y="13249910"/>
            <a:ext cx="3595519" cy="34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CMU 15-418/618,  Spring 2020</a:t>
            </a:r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672" y="550296"/>
            <a:ext cx="16456656" cy="22838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672" y="3069561"/>
            <a:ext cx="8078897" cy="1278718"/>
          </a:xfrm>
        </p:spPr>
        <p:txBody>
          <a:bodyPr anchor="b"/>
          <a:lstStyle>
            <a:lvl1pPr marL="0" indent="0">
              <a:buNone/>
              <a:defRPr sz="4807" b="1"/>
            </a:lvl1pPr>
            <a:lvl2pPr marL="915680" indent="0">
              <a:buNone/>
              <a:defRPr sz="4006" b="1"/>
            </a:lvl2pPr>
            <a:lvl3pPr marL="1831360" indent="0">
              <a:buNone/>
              <a:defRPr sz="3605" b="1"/>
            </a:lvl3pPr>
            <a:lvl4pPr marL="2747040" indent="0">
              <a:buNone/>
              <a:defRPr sz="3204" b="1"/>
            </a:lvl4pPr>
            <a:lvl5pPr marL="3662721" indent="0">
              <a:buNone/>
              <a:defRPr sz="3204" b="1"/>
            </a:lvl5pPr>
            <a:lvl6pPr marL="4578401" indent="0">
              <a:buNone/>
              <a:defRPr sz="3204" b="1"/>
            </a:lvl6pPr>
            <a:lvl7pPr marL="5494081" indent="0">
              <a:buNone/>
              <a:defRPr sz="3204" b="1"/>
            </a:lvl7pPr>
            <a:lvl8pPr marL="6409761" indent="0">
              <a:buNone/>
              <a:defRPr sz="3204" b="1"/>
            </a:lvl8pPr>
            <a:lvl9pPr marL="7325441" indent="0">
              <a:buNone/>
              <a:defRPr sz="32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672" y="4348279"/>
            <a:ext cx="8078897" cy="7904512"/>
          </a:xfrm>
        </p:spPr>
        <p:txBody>
          <a:bodyPr/>
          <a:lstStyle>
            <a:lvl1pPr>
              <a:defRPr sz="4807"/>
            </a:lvl1pPr>
            <a:lvl2pPr>
              <a:defRPr sz="4006"/>
            </a:lvl2pPr>
            <a:lvl3pPr>
              <a:defRPr sz="3605"/>
            </a:lvl3pPr>
            <a:lvl4pPr>
              <a:defRPr sz="3204"/>
            </a:lvl4pPr>
            <a:lvl5pPr>
              <a:defRPr sz="3204"/>
            </a:lvl5pPr>
            <a:lvl6pPr>
              <a:defRPr sz="3204"/>
            </a:lvl6pPr>
            <a:lvl7pPr>
              <a:defRPr sz="3204"/>
            </a:lvl7pPr>
            <a:lvl8pPr>
              <a:defRPr sz="3204"/>
            </a:lvl8pPr>
            <a:lvl9pPr>
              <a:defRPr sz="3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254" y="3069561"/>
            <a:ext cx="8082075" cy="1278718"/>
          </a:xfrm>
        </p:spPr>
        <p:txBody>
          <a:bodyPr anchor="b"/>
          <a:lstStyle>
            <a:lvl1pPr marL="0" indent="0">
              <a:buNone/>
              <a:defRPr sz="4807" b="1"/>
            </a:lvl1pPr>
            <a:lvl2pPr marL="915680" indent="0">
              <a:buNone/>
              <a:defRPr sz="4006" b="1"/>
            </a:lvl2pPr>
            <a:lvl3pPr marL="1831360" indent="0">
              <a:buNone/>
              <a:defRPr sz="3605" b="1"/>
            </a:lvl3pPr>
            <a:lvl4pPr marL="2747040" indent="0">
              <a:buNone/>
              <a:defRPr sz="3204" b="1"/>
            </a:lvl4pPr>
            <a:lvl5pPr marL="3662721" indent="0">
              <a:buNone/>
              <a:defRPr sz="3204" b="1"/>
            </a:lvl5pPr>
            <a:lvl6pPr marL="4578401" indent="0">
              <a:buNone/>
              <a:defRPr sz="3204" b="1"/>
            </a:lvl6pPr>
            <a:lvl7pPr marL="5494081" indent="0">
              <a:buNone/>
              <a:defRPr sz="3204" b="1"/>
            </a:lvl7pPr>
            <a:lvl8pPr marL="6409761" indent="0">
              <a:buNone/>
              <a:defRPr sz="3204" b="1"/>
            </a:lvl8pPr>
            <a:lvl9pPr marL="7325441" indent="0">
              <a:buNone/>
              <a:defRPr sz="32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254" y="4348279"/>
            <a:ext cx="8082075" cy="7904512"/>
          </a:xfrm>
        </p:spPr>
        <p:txBody>
          <a:bodyPr/>
          <a:lstStyle>
            <a:lvl1pPr>
              <a:defRPr sz="4807"/>
            </a:lvl1pPr>
            <a:lvl2pPr>
              <a:defRPr sz="4006"/>
            </a:lvl2pPr>
            <a:lvl3pPr>
              <a:defRPr sz="3605"/>
            </a:lvl3pPr>
            <a:lvl4pPr>
              <a:defRPr sz="3204"/>
            </a:lvl4pPr>
            <a:lvl5pPr>
              <a:defRPr sz="3204"/>
            </a:lvl5pPr>
            <a:lvl6pPr>
              <a:defRPr sz="3204"/>
            </a:lvl6pPr>
            <a:lvl7pPr>
              <a:defRPr sz="3204"/>
            </a:lvl7pPr>
            <a:lvl8pPr>
              <a:defRPr sz="3204"/>
            </a:lvl8pPr>
            <a:lvl9pPr>
              <a:defRPr sz="3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8063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MU 15-418/618, Spring 2020"/>
          <p:cNvSpPr txBox="1"/>
          <p:nvPr/>
        </p:nvSpPr>
        <p:spPr>
          <a:xfrm>
            <a:off x="14135236" y="13176250"/>
            <a:ext cx="4050544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CMU 15-418/618, Spring 2020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1544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154400" cy="103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buFontTx/>
              <a:buChar char="-"/>
            </a:lvl2pPr>
            <a:lvl3pPr>
              <a:buFontTx/>
              <a:buChar char="-"/>
            </a:lvl3pPr>
            <a:lvl4pPr>
              <a:buFontTx/>
              <a:buChar char="-"/>
            </a:lvl4pPr>
            <a:lvl5pPr>
              <a:buFontTx/>
              <a:buChar char="-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803513" y="13233400"/>
            <a:ext cx="352350" cy="3886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titleStyle>
    <p:bodyStyle>
      <a:lvl1pPr marL="800100" marR="0" indent="-8001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2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1435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21082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27686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34417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41148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47879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54610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6134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418/academicintegrity.html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apple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5418.courses.cs.cmu.edu/fall2017/article/10" TargetMode="External"/><Relationship Id="rId2" Type="http://schemas.openxmlformats.org/officeDocument/2006/relationships/hyperlink" Target="http://15418.courses.cs.cmu.edu/spring2016/competi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s.cmu.edu/afs/cs.cmu.edu/academic/class/15418-s18/www/15418-s18-project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ecture 1:"/>
          <p:cNvSpPr txBox="1">
            <a:spLocks noGrp="1"/>
          </p:cNvSpPr>
          <p:nvPr>
            <p:ph type="body" idx="13"/>
          </p:nvPr>
        </p:nvSpPr>
        <p:spPr>
          <a:xfrm>
            <a:off x="7867944" y="3708400"/>
            <a:ext cx="2550872" cy="812800"/>
          </a:xfrm>
          <a:prstGeom prst="rect">
            <a:avLst/>
          </a:prstGeom>
        </p:spPr>
        <p:txBody>
          <a:bodyPr/>
          <a:lstStyle/>
          <a:p>
            <a:r>
              <a:t>Lecture 1:</a:t>
            </a:r>
          </a:p>
        </p:txBody>
      </p:sp>
      <p:sp>
        <p:nvSpPr>
          <p:cNvPr id="65" name="Why Parallelism?…"/>
          <p:cNvSpPr txBox="1">
            <a:spLocks noGrp="1"/>
          </p:cNvSpPr>
          <p:nvPr>
            <p:ph type="title"/>
          </p:nvPr>
        </p:nvSpPr>
        <p:spPr>
          <a:xfrm>
            <a:off x="1308100" y="4241800"/>
            <a:ext cx="15684500" cy="40993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t>Why Parallelism?</a:t>
            </a:r>
          </a:p>
          <a:p>
            <a:pPr>
              <a:lnSpc>
                <a:spcPct val="80000"/>
              </a:lnSpc>
            </a:pPr>
            <a:r>
              <a:t>Why Efficiency?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garding the class meeting ti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Regarding the class meeting times</a:t>
            </a:r>
          </a:p>
        </p:txBody>
      </p:sp>
      <p:sp>
        <p:nvSpPr>
          <p:cNvPr id="109" name="Class MWF 3:00–4:20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611600" cy="9525000"/>
          </a:xfrm>
          <a:prstGeom prst="rect">
            <a:avLst/>
          </a:prstGeom>
        </p:spPr>
        <p:txBody>
          <a:bodyPr/>
          <a:lstStyle/>
          <a:p>
            <a:r>
              <a:t>Class MWF 3:00–4:20</a:t>
            </a:r>
          </a:p>
          <a:p>
            <a:pPr lvl="1"/>
            <a:r>
              <a:t>Lectures (mostly)</a:t>
            </a:r>
          </a:p>
          <a:p>
            <a:pPr lvl="1"/>
            <a:r>
              <a:t>Some designated “Recitations”</a:t>
            </a:r>
          </a:p>
          <a:p>
            <a:pPr lvl="2"/>
            <a:r>
              <a:t>Targeted toward things you need to know for an upcoming assignment</a:t>
            </a:r>
          </a:p>
          <a:p>
            <a:r>
              <a:t>No classes last part of the term</a:t>
            </a:r>
          </a:p>
          <a:p>
            <a:pPr lvl="1"/>
            <a:r>
              <a:t>Let you focus on projects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llaboration (Acceptable &amp; Unacceptabl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Collaboration (Acceptable &amp; Unacceptable)</a:t>
            </a:r>
          </a:p>
        </p:txBody>
      </p:sp>
      <p:sp>
        <p:nvSpPr>
          <p:cNvPr id="112" name="D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t>Do</a:t>
            </a:r>
          </a:p>
          <a:p>
            <a:pPr lvl="1">
              <a:defRPr sz="5200"/>
            </a:pPr>
            <a:r>
              <a:t>Become familiar with course policy</a:t>
            </a:r>
          </a:p>
          <a:p>
            <a:pPr lvl="2">
              <a:defRPr sz="5200"/>
            </a:pPr>
            <a:endParaRPr/>
          </a:p>
          <a:p>
            <a:pPr lvl="1">
              <a:defRPr sz="5200"/>
            </a:pPr>
            <a:r>
              <a:t>Talk with instructors, TAs, partner</a:t>
            </a:r>
          </a:p>
          <a:p>
            <a:pPr lvl="1">
              <a:defRPr sz="5200"/>
            </a:pPr>
            <a:r>
              <a:t>Brainstorm with others</a:t>
            </a:r>
          </a:p>
          <a:p>
            <a:pPr lvl="1">
              <a:defRPr sz="5200"/>
            </a:pPr>
            <a:r>
              <a:t>Use general information on WWW</a:t>
            </a:r>
          </a:p>
          <a:p>
            <a:pPr>
              <a:defRPr sz="5200"/>
            </a:pPr>
            <a:r>
              <a:t>Don’t</a:t>
            </a:r>
          </a:p>
          <a:p>
            <a:pPr lvl="1">
              <a:defRPr sz="5200"/>
            </a:pPr>
            <a:r>
              <a:t>Copy or provide code to anyone</a:t>
            </a:r>
          </a:p>
          <a:p>
            <a:pPr lvl="1">
              <a:defRPr sz="5200"/>
            </a:pPr>
            <a:r>
              <a:t>Use information specific to 15-418/618 on WWW</a:t>
            </a:r>
          </a:p>
          <a:p>
            <a:pPr lvl="1">
              <a:defRPr sz="5200"/>
            </a:pPr>
            <a:r>
              <a:t>Leave your code in accessible place</a:t>
            </a:r>
          </a:p>
          <a:p>
            <a:pPr lvl="2">
              <a:defRPr sz="5200"/>
            </a:pPr>
            <a:r>
              <a:t>Now or in the future</a:t>
            </a:r>
          </a:p>
        </p:txBody>
      </p:sp>
      <p:sp>
        <p:nvSpPr>
          <p:cNvPr id="113" name="http://www.cs.cmu.edu/~418/academicintegrity.html"/>
          <p:cNvSpPr txBox="1"/>
          <p:nvPr/>
        </p:nvSpPr>
        <p:spPr>
          <a:xfrm>
            <a:off x="2459748" y="4177271"/>
            <a:ext cx="852779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http://www.cs.cmu.edu/~418/academicintegrity.html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 Brief History of Parallel Comp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Brief History of Parallel Computing</a:t>
            </a:r>
          </a:p>
        </p:txBody>
      </p:sp>
      <p:sp>
        <p:nvSpPr>
          <p:cNvPr id="116" name="Initial Focus (starting in 1970s): “Supercomputers” for Scientific Computing"/>
          <p:cNvSpPr txBox="1">
            <a:spLocks noGrp="1"/>
          </p:cNvSpPr>
          <p:nvPr>
            <p:ph type="body" sz="quarter" idx="1"/>
          </p:nvPr>
        </p:nvSpPr>
        <p:spPr>
          <a:xfrm>
            <a:off x="838200" y="2095500"/>
            <a:ext cx="16154400" cy="993084"/>
          </a:xfrm>
          <a:prstGeom prst="rect">
            <a:avLst/>
          </a:prstGeom>
        </p:spPr>
        <p:txBody>
          <a:bodyPr/>
          <a:lstStyle/>
          <a:p>
            <a:pPr marL="800099" indent="-800099">
              <a:defRPr sz="4600"/>
            </a:pPr>
            <a:r>
              <a:t>Initial Focus (starting in 1970s): </a:t>
            </a:r>
            <a:r>
              <a:rPr>
                <a:solidFill>
                  <a:schemeClr val="accent1"/>
                </a:solidFill>
              </a:rPr>
              <a:t>“Supercomputers” for Scientific Computing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99" y="3163397"/>
            <a:ext cx="6057029" cy="354182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C.mmp at CMU (1971)…"/>
          <p:cNvSpPr txBox="1"/>
          <p:nvPr/>
        </p:nvSpPr>
        <p:spPr>
          <a:xfrm>
            <a:off x="2248899" y="7061393"/>
            <a:ext cx="3276829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C.mmp at CMU </a:t>
            </a:r>
            <a:r>
              <a:t>(</a:t>
            </a:r>
            <a:r>
              <a:rPr>
                <a:solidFill>
                  <a:schemeClr val="accent5"/>
                </a:solidFill>
              </a:rPr>
              <a:t>1971</a:t>
            </a:r>
            <a:r>
              <a:t>)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16</a:t>
            </a:r>
            <a:r>
              <a:t> PDP-11 processors</a:t>
            </a:r>
          </a:p>
        </p:txBody>
      </p:sp>
      <p:sp>
        <p:nvSpPr>
          <p:cNvPr id="119" name="Cray XMP (circa 1984)…"/>
          <p:cNvSpPr txBox="1"/>
          <p:nvPr/>
        </p:nvSpPr>
        <p:spPr>
          <a:xfrm>
            <a:off x="7821325" y="7061393"/>
            <a:ext cx="3234081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Cray XMP</a:t>
            </a:r>
            <a:r>
              <a:t> (circa </a:t>
            </a:r>
            <a:r>
              <a:rPr>
                <a:solidFill>
                  <a:schemeClr val="accent5"/>
                </a:solidFill>
              </a:rPr>
              <a:t>1984</a:t>
            </a:r>
            <a:r>
              <a:t>)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4</a:t>
            </a:r>
            <a:r>
              <a:t> vector processors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00" y="3004689"/>
            <a:ext cx="4018931" cy="3859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625" y="3095396"/>
            <a:ext cx="4509114" cy="36778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hinking Machines CM-2 (circa 1987)…"/>
          <p:cNvSpPr txBox="1"/>
          <p:nvPr/>
        </p:nvSpPr>
        <p:spPr>
          <a:xfrm>
            <a:off x="12126501" y="7059799"/>
            <a:ext cx="5421364" cy="154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Thinking Machines CM-2</a:t>
            </a:r>
            <a:r>
              <a:t> (circa </a:t>
            </a:r>
            <a:r>
              <a:rPr>
                <a:solidFill>
                  <a:schemeClr val="accent5"/>
                </a:solidFill>
              </a:rPr>
              <a:t>1987</a:t>
            </a:r>
            <a:r>
              <a:t>)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65,536</a:t>
            </a:r>
            <a:r>
              <a:t> 1-bit processors +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2048</a:t>
            </a:r>
            <a:r>
              <a:t> floating-point co-processors</a:t>
            </a:r>
          </a:p>
        </p:txBody>
      </p:sp>
      <p:sp>
        <p:nvSpPr>
          <p:cNvPr id="123" name="800+ compute nodes…"/>
          <p:cNvSpPr txBox="1"/>
          <p:nvPr/>
        </p:nvSpPr>
        <p:spPr>
          <a:xfrm>
            <a:off x="7634616" y="12110686"/>
            <a:ext cx="3607500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800+ compute nodes</a:t>
            </a:r>
          </a:p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Heterogenous Structure</a:t>
            </a:r>
          </a:p>
        </p:txBody>
      </p:sp>
      <p:sp>
        <p:nvSpPr>
          <p:cNvPr id="124" name="Bridges at the Pittsburgh…"/>
          <p:cNvSpPr txBox="1"/>
          <p:nvPr/>
        </p:nvSpPr>
        <p:spPr>
          <a:xfrm>
            <a:off x="12914199" y="10071137"/>
            <a:ext cx="3845967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t>Bridges at the Pittsburgh</a:t>
            </a:r>
          </a:p>
          <a:p>
            <a:pPr algn="ctr">
              <a:defRPr sz="3300"/>
            </a:pPr>
            <a:r>
              <a:t>Supercomputer Center</a:t>
            </a:r>
          </a:p>
        </p:txBody>
      </p:sp>
      <p:sp>
        <p:nvSpPr>
          <p:cNvPr id="125" name="Line"/>
          <p:cNvSpPr/>
          <p:nvPr/>
        </p:nvSpPr>
        <p:spPr>
          <a:xfrm flipH="1">
            <a:off x="11740110" y="10588027"/>
            <a:ext cx="88131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584200"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26" name="hpc_infrastructure-bridges.png" descr="hpc_infrastructure-brid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479" y="8114238"/>
            <a:ext cx="4271774" cy="3977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cw20v1-supercluster-m7-3-2704824.jpg" descr="cw20v1-supercluster-m7-3-27048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92" y="4492625"/>
            <a:ext cx="11176001" cy="676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A Brief History of Parallel Comp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Brief History of Parallel Computing</a:t>
            </a:r>
          </a:p>
        </p:txBody>
      </p:sp>
      <p:sp>
        <p:nvSpPr>
          <p:cNvPr id="130" name="Initial Focus (starting in 1970s): “Supercomputers” for Scientific Computing…"/>
          <p:cNvSpPr txBox="1">
            <a:spLocks noGrp="1"/>
          </p:cNvSpPr>
          <p:nvPr>
            <p:ph type="body" sz="quarter" idx="1"/>
          </p:nvPr>
        </p:nvSpPr>
        <p:spPr>
          <a:xfrm>
            <a:off x="838200" y="2095500"/>
            <a:ext cx="16510001" cy="2896889"/>
          </a:xfrm>
          <a:prstGeom prst="rect">
            <a:avLst/>
          </a:prstGeom>
        </p:spPr>
        <p:txBody>
          <a:bodyPr/>
          <a:lstStyle/>
          <a:p>
            <a:pPr marL="800099" indent="-800099">
              <a:defRPr sz="4600"/>
            </a:pPr>
            <a:r>
              <a:t>Initial Focus (starting in 1970s): “Supercomputers” for Scientific Computing</a:t>
            </a:r>
          </a:p>
          <a:p>
            <a:pPr marL="800099" indent="-800099">
              <a:defRPr sz="4600"/>
            </a:pPr>
            <a:r>
              <a:t>Another Driving Application (starting in early ‘90s):</a:t>
            </a:r>
            <a:r>
              <a:rPr>
                <a:solidFill>
                  <a:schemeClr val="accent1"/>
                </a:solidFill>
              </a:rPr>
              <a:t> Databases </a:t>
            </a:r>
          </a:p>
          <a:p>
            <a:pPr marL="1600200" lvl="1" indent="-800100">
              <a:buFont typeface="Lucida Grande"/>
              <a:buChar char="▪"/>
              <a:defRPr sz="4600"/>
            </a:pPr>
            <a:r>
              <a:rPr>
                <a:solidFill>
                  <a:schemeClr val="accent1"/>
                </a:solidFill>
              </a:rPr>
              <a:t>Especially, handling millions of transactions per second for web services</a:t>
            </a:r>
          </a:p>
        </p:txBody>
      </p:sp>
      <p:sp>
        <p:nvSpPr>
          <p:cNvPr id="131" name="Sun Enterprise 10000 (circa 1997)…"/>
          <p:cNvSpPr txBox="1"/>
          <p:nvPr/>
        </p:nvSpPr>
        <p:spPr>
          <a:xfrm>
            <a:off x="3228571" y="10990808"/>
            <a:ext cx="4988853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Sun Enterprise 10000 </a:t>
            </a:r>
            <a:r>
              <a:t>(circa </a:t>
            </a:r>
            <a:r>
              <a:rPr>
                <a:solidFill>
                  <a:schemeClr val="accent5"/>
                </a:solidFill>
              </a:rPr>
              <a:t>1997</a:t>
            </a:r>
            <a:r>
              <a:t>)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16</a:t>
            </a:r>
            <a:r>
              <a:t> UltraSPARC-II processors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804" y="4706967"/>
            <a:ext cx="3828386" cy="5717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Oracle Supercluster M7 (today)…"/>
          <p:cNvSpPr txBox="1"/>
          <p:nvPr/>
        </p:nvSpPr>
        <p:spPr>
          <a:xfrm>
            <a:off x="10316031" y="10990808"/>
            <a:ext cx="4733621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Oracle Supercluster M7 </a:t>
            </a:r>
            <a:r>
              <a:t>(</a:t>
            </a:r>
            <a:r>
              <a:rPr>
                <a:solidFill>
                  <a:schemeClr val="accent5"/>
                </a:solidFill>
              </a:rPr>
              <a:t>today</a:t>
            </a:r>
            <a:r>
              <a:t>)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4 X 32-core </a:t>
            </a:r>
            <a:r>
              <a:t>SPARC M2 processors</a:t>
            </a:r>
          </a:p>
        </p:txBody>
      </p:sp>
      <p:sp>
        <p:nvSpPr>
          <p:cNvPr id="134" name="RIP 2019.  Killed by cloud computing"/>
          <p:cNvSpPr txBox="1"/>
          <p:nvPr/>
        </p:nvSpPr>
        <p:spPr>
          <a:xfrm>
            <a:off x="888999" y="12172203"/>
            <a:ext cx="16510001" cy="85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800099" indent="-800099" algn="l">
              <a:spcBef>
                <a:spcPts val="1400"/>
              </a:spcBef>
              <a:buSzPct val="120000"/>
              <a:buFont typeface="Lucida Grande"/>
              <a:buChar char="▪"/>
              <a:defRPr sz="4600"/>
            </a:lvl1pPr>
          </a:lstStyle>
          <a:p>
            <a:r>
              <a:t>RIP 2019.  Killed by cloud computing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 Brief History of Parallel Comp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Brief History of Parallel Computing</a:t>
            </a:r>
          </a:p>
        </p:txBody>
      </p:sp>
      <p:sp>
        <p:nvSpPr>
          <p:cNvPr id="137" name="Cloud computing (2000–present)…"/>
          <p:cNvSpPr txBox="1">
            <a:spLocks noGrp="1"/>
          </p:cNvSpPr>
          <p:nvPr>
            <p:ph type="body" sz="half" idx="1"/>
          </p:nvPr>
        </p:nvSpPr>
        <p:spPr>
          <a:xfrm>
            <a:off x="889000" y="2095499"/>
            <a:ext cx="16510000" cy="3405803"/>
          </a:xfrm>
          <a:prstGeom prst="rect">
            <a:avLst/>
          </a:prstGeom>
        </p:spPr>
        <p:txBody>
          <a:bodyPr/>
          <a:lstStyle/>
          <a:p>
            <a:pPr marL="800099" indent="-800099">
              <a:defRPr sz="4600"/>
            </a:pPr>
            <a:r>
              <a:t>Cloud computing (2000–present)</a:t>
            </a:r>
          </a:p>
          <a:p>
            <a:pPr marL="800099" indent="-800099">
              <a:defRPr sz="4600"/>
            </a:pPr>
            <a:r>
              <a:t>Build out massive centers with many, simple processors</a:t>
            </a:r>
          </a:p>
          <a:p>
            <a:pPr marL="1600200" lvl="1" indent="-800100">
              <a:buFont typeface="Lucida Grande"/>
              <a:buChar char="▪"/>
              <a:defRPr sz="4600"/>
            </a:pPr>
            <a:r>
              <a:t>Connected via LAN technology</a:t>
            </a:r>
          </a:p>
          <a:p>
            <a:pPr marL="800099" indent="-800099">
              <a:defRPr sz="4600"/>
            </a:pPr>
            <a:r>
              <a:t>Program using distributed-system models</a:t>
            </a:r>
          </a:p>
        </p:txBody>
      </p:sp>
      <p:sp>
        <p:nvSpPr>
          <p:cNvPr id="138" name="Not really the subject of this course (take 15-440)"/>
          <p:cNvSpPr txBox="1"/>
          <p:nvPr/>
        </p:nvSpPr>
        <p:spPr>
          <a:xfrm>
            <a:off x="889000" y="12382596"/>
            <a:ext cx="16510000" cy="85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800099" indent="-800099" algn="l">
              <a:spcBef>
                <a:spcPts val="1400"/>
              </a:spcBef>
              <a:buSzPct val="120000"/>
              <a:buFont typeface="Lucida Grande"/>
              <a:buChar char="▪"/>
              <a:defRPr sz="4600"/>
            </a:lvl1pPr>
          </a:lstStyle>
          <a:p>
            <a:r>
              <a:t>Not really the subject of this course (take 15-440)</a:t>
            </a:r>
          </a:p>
        </p:txBody>
      </p:sp>
      <p:pic>
        <p:nvPicPr>
          <p:cNvPr id="139" name="google-datacenter-mayes.jpg" descr="google-datacenter-ma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60" y="5699642"/>
            <a:ext cx="12482880" cy="6484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etting Some Con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Setting Some Context</a:t>
            </a:r>
          </a:p>
        </p:txBody>
      </p:sp>
      <p:sp>
        <p:nvSpPr>
          <p:cNvPr id="142" name="Before we continue our multiprocessor story, let’s pause to consider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Before we continue our multiprocessor story, let’s pause to consider:</a:t>
            </a:r>
          </a:p>
          <a:p>
            <a:pPr marL="1367064" lvl="1" indent="-566964">
              <a:defRPr sz="5000">
                <a:solidFill>
                  <a:schemeClr val="accent1"/>
                </a:solidFill>
              </a:defRPr>
            </a:pPr>
            <a:r>
              <a:t>Q: what had been happening with single-processor performance?</a:t>
            </a:r>
          </a:p>
          <a:p>
            <a:pPr>
              <a:defRPr sz="5000"/>
            </a:pPr>
            <a:r>
              <a:t>A: since forever, they had been getting </a:t>
            </a:r>
            <a:r>
              <a:rPr>
                <a:solidFill>
                  <a:schemeClr val="accent5"/>
                </a:solidFill>
              </a:rPr>
              <a:t>exponentially faster</a:t>
            </a:r>
          </a:p>
          <a:p>
            <a:pPr marL="1367064" lvl="1" indent="-566964">
              <a:defRPr sz="5000">
                <a:solidFill>
                  <a:schemeClr val="accent1"/>
                </a:solidFill>
              </a:defRPr>
            </a:pPr>
            <a:r>
              <a:t>Why?</a:t>
            </a:r>
          </a:p>
        </p:txBody>
      </p:sp>
      <p:grpSp>
        <p:nvGrpSpPr>
          <p:cNvPr id="145" name="Group"/>
          <p:cNvGrpSpPr/>
          <p:nvPr/>
        </p:nvGrpSpPr>
        <p:grpSpPr>
          <a:xfrm>
            <a:off x="421640" y="5926667"/>
            <a:ext cx="14541500" cy="7418070"/>
            <a:chOff x="0" y="0"/>
            <a:chExt cx="14541499" cy="7418069"/>
          </a:xfrm>
        </p:grpSpPr>
        <p:pic>
          <p:nvPicPr>
            <p:cNvPr id="143" name="Screen Shot 2013-01-11 at 9.59.19 PM.png" descr="Screen Shot 2013-01-11 at 9.59.19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7060" y="0"/>
              <a:ext cx="11854440" cy="635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Image credit: Olukutun and Hammond, ACM Queue 2005"/>
            <p:cNvSpPr txBox="1"/>
            <p:nvPr/>
          </p:nvSpPr>
          <p:spPr>
            <a:xfrm>
              <a:off x="0" y="7009129"/>
              <a:ext cx="626354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1400"/>
                </a:spcBef>
                <a:buFont typeface="Lucida Grande"/>
                <a:defRPr sz="2400"/>
              </a:pPr>
              <a:r>
                <a:t>Image credit: Olukutun and Hammond, ACM Queue 2005 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 Brief History of Processor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Brief History of Processor Performance</a:t>
            </a:r>
          </a:p>
        </p:txBody>
      </p:sp>
      <p:sp>
        <p:nvSpPr>
          <p:cNvPr id="148" name="Wider data paths…"/>
          <p:cNvSpPr txBox="1">
            <a:spLocks noGrp="1"/>
          </p:cNvSpPr>
          <p:nvPr>
            <p:ph type="body" idx="1"/>
          </p:nvPr>
        </p:nvSpPr>
        <p:spPr>
          <a:xfrm>
            <a:off x="701211" y="1570369"/>
            <a:ext cx="15939553" cy="12241856"/>
          </a:xfrm>
          <a:prstGeom prst="rect">
            <a:avLst/>
          </a:prstGeom>
        </p:spPr>
        <p:txBody>
          <a:bodyPr/>
          <a:lstStyle/>
          <a:p>
            <a:pPr>
              <a:defRPr sz="5000">
                <a:solidFill>
                  <a:schemeClr val="accent1"/>
                </a:solidFill>
              </a:defRPr>
            </a:pPr>
            <a:r>
              <a:t>Wider data paths</a:t>
            </a:r>
          </a:p>
          <a:p>
            <a:pPr lvl="1">
              <a:defRPr sz="5000"/>
            </a:pPr>
            <a:r>
              <a:t>4 bit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8 bit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16 bit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32 bit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64 bit</a:t>
            </a:r>
          </a:p>
          <a:p>
            <a:pPr marL="714375" indent="-714375">
              <a:defRPr sz="5000">
                <a:solidFill>
                  <a:schemeClr val="accent1"/>
                </a:solidFill>
              </a:defRPr>
            </a:pPr>
            <a:r>
              <a:t>More efficient pipelining</a:t>
            </a:r>
          </a:p>
          <a:p>
            <a:pPr lvl="1">
              <a:defRPr sz="5000"/>
            </a:pPr>
            <a:r>
              <a:t>e.g., 3.5 Cycles Per Instruction (CPI)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1.1 CPI</a:t>
            </a:r>
          </a:p>
          <a:p>
            <a:pPr marL="714375" indent="-714375">
              <a:defRPr sz="5000">
                <a:solidFill>
                  <a:schemeClr val="accent1"/>
                </a:solidFill>
              </a:defRPr>
            </a:pPr>
            <a:r>
              <a:t>Exploiting instruction-level parallelism (ILP)</a:t>
            </a:r>
          </a:p>
          <a:p>
            <a:pPr lvl="1">
              <a:defRPr sz="5000"/>
            </a:pPr>
            <a:r>
              <a:t>“Superscalar” processing: e.g., issue up to 4 instructions/cycle</a:t>
            </a:r>
          </a:p>
          <a:p>
            <a:pPr lvl="1">
              <a:defRPr sz="5000"/>
            </a:pPr>
            <a:r>
              <a:t>“Out-of-order” processing: extract parallelism from instruction stream</a:t>
            </a:r>
          </a:p>
          <a:p>
            <a:pPr marL="714375" indent="-714375">
              <a:defRPr sz="5000">
                <a:solidFill>
                  <a:schemeClr val="accent1"/>
                </a:solidFill>
              </a:defRPr>
            </a:pPr>
            <a:r>
              <a:t>Faster clock rates</a:t>
            </a:r>
          </a:p>
          <a:p>
            <a:pPr lvl="1">
              <a:defRPr sz="5000"/>
            </a:pPr>
            <a:r>
              <a:t>e.g., 10 MHz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200 MHz </a:t>
            </a:r>
            <a:r>
              <a:rPr b="0">
                <a:latin typeface="Myriad Pro"/>
                <a:ea typeface="Myriad Pro"/>
                <a:cs typeface="Myriad Pro"/>
                <a:sym typeface="Myriad Pro"/>
              </a:rPr>
              <a:t>→</a:t>
            </a:r>
            <a:r>
              <a:t> 3 GHz</a:t>
            </a:r>
          </a:p>
          <a:p>
            <a:pPr marL="714375" indent="-714375">
              <a:spcBef>
                <a:spcPts val="6000"/>
              </a:spcBef>
              <a:defRPr sz="5000"/>
            </a:pPr>
            <a:r>
              <a:rPr u="sng"/>
              <a:t>During the 80s and 90s: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large exponential performance gains</a:t>
            </a:r>
          </a:p>
          <a:p>
            <a:pPr lvl="1">
              <a:defRPr sz="5000"/>
            </a:pPr>
            <a:r>
              <a:t>and then…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Brief History of Parallel Comp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Brief History of Parallel Computing</a:t>
            </a:r>
          </a:p>
        </p:txBody>
      </p:sp>
      <p:sp>
        <p:nvSpPr>
          <p:cNvPr id="151" name="Initial Focus (starting in 1970s): “Supercomputers” for Scientific Computing…"/>
          <p:cNvSpPr txBox="1">
            <a:spLocks noGrp="1"/>
          </p:cNvSpPr>
          <p:nvPr>
            <p:ph type="body" sz="quarter" idx="1"/>
          </p:nvPr>
        </p:nvSpPr>
        <p:spPr>
          <a:xfrm>
            <a:off x="838200" y="2095500"/>
            <a:ext cx="16154400" cy="2896889"/>
          </a:xfrm>
          <a:prstGeom prst="rect">
            <a:avLst/>
          </a:prstGeom>
        </p:spPr>
        <p:txBody>
          <a:bodyPr/>
          <a:lstStyle/>
          <a:p>
            <a:pPr marL="800099" indent="-800099">
              <a:defRPr sz="4600"/>
            </a:pPr>
            <a:r>
              <a:t>Initial Focus (starting in 1970s): “Supercomputers” for Scientific Computing</a:t>
            </a:r>
          </a:p>
          <a:p>
            <a:pPr marL="800099" indent="-800099">
              <a:defRPr sz="4600"/>
            </a:pPr>
            <a:r>
              <a:t>Another Driving Application (starting in early ‘90s):</a:t>
            </a:r>
            <a:r>
              <a:rPr>
                <a:solidFill>
                  <a:schemeClr val="accent1"/>
                </a:solidFill>
              </a:rPr>
              <a:t> </a:t>
            </a:r>
            <a:r>
              <a:t>Databases</a:t>
            </a:r>
            <a:r>
              <a:rPr>
                <a:solidFill>
                  <a:schemeClr val="accent1"/>
                </a:solidFill>
              </a:rPr>
              <a:t> </a:t>
            </a:r>
          </a:p>
          <a:p>
            <a:pPr marL="800099" indent="-800099">
              <a:defRPr sz="4600"/>
            </a:pPr>
            <a:r>
              <a:t>Inflection point in 2004:</a:t>
            </a:r>
            <a:r>
              <a:rPr>
                <a:solidFill>
                  <a:schemeClr val="accent1"/>
                </a:solidFill>
              </a:rPr>
              <a:t> Intel hits the </a:t>
            </a:r>
            <a:r>
              <a:rPr>
                <a:solidFill>
                  <a:schemeClr val="accent5"/>
                </a:solidFill>
              </a:rPr>
              <a:t>Power Density Wall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99" y="4790527"/>
            <a:ext cx="13846407" cy="745285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t Gelsinger, ISSCC  2001"/>
          <p:cNvSpPr txBox="1"/>
          <p:nvPr/>
        </p:nvSpPr>
        <p:spPr>
          <a:xfrm>
            <a:off x="7749349" y="12553376"/>
            <a:ext cx="346291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/>
          </a:lstStyle>
          <a:p>
            <a:r>
              <a:t>Pat Gelsinger, ISSCC  2001</a:t>
            </a:r>
          </a:p>
        </p:txBody>
      </p:sp>
      <p:sp>
        <p:nvSpPr>
          <p:cNvPr id="154" name="Rectangle"/>
          <p:cNvSpPr/>
          <p:nvPr/>
        </p:nvSpPr>
        <p:spPr>
          <a:xfrm>
            <a:off x="9289165" y="8971867"/>
            <a:ext cx="2513070" cy="952966"/>
          </a:xfrm>
          <a:prstGeom prst="rect">
            <a:avLst/>
          </a:prstGeom>
          <a:solidFill>
            <a:srgbClr val="2334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 b="0">
                <a:solidFill>
                  <a:srgbClr val="1E3DFC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9289165" y="7213279"/>
            <a:ext cx="4500771" cy="1117601"/>
          </a:xfrm>
          <a:prstGeom prst="rect">
            <a:avLst/>
          </a:prstGeom>
          <a:solidFill>
            <a:srgbClr val="2334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 b="0">
                <a:solidFill>
                  <a:srgbClr val="1E3DFC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10104546" y="6124138"/>
            <a:ext cx="4500772" cy="1117601"/>
          </a:xfrm>
          <a:prstGeom prst="rect">
            <a:avLst/>
          </a:prstGeom>
          <a:solidFill>
            <a:srgbClr val="2334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 b="0">
                <a:solidFill>
                  <a:srgbClr val="1E3DFC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7" name="Rectangle"/>
          <p:cNvSpPr/>
          <p:nvPr/>
        </p:nvSpPr>
        <p:spPr>
          <a:xfrm>
            <a:off x="11195280" y="4999463"/>
            <a:ext cx="4500772" cy="1117601"/>
          </a:xfrm>
          <a:prstGeom prst="rect">
            <a:avLst/>
          </a:prstGeom>
          <a:solidFill>
            <a:srgbClr val="2334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 b="0">
                <a:solidFill>
                  <a:srgbClr val="1E3DFC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1000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bldLvl="5" animBg="1" advAuto="0"/>
      <p:bldP spid="154" grpId="2" animBg="1" advAuto="0"/>
      <p:bldP spid="155" grpId="3" animBg="1" advAuto="0"/>
      <p:bldP spid="156" grpId="4" animBg="1" advAuto="0"/>
      <p:bldP spid="157" grpId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om the New York Ti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From the New York Times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9" y="1843954"/>
            <a:ext cx="17425862" cy="1002809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John Markoff, New York Times, May 17, 2004"/>
          <p:cNvSpPr txBox="1"/>
          <p:nvPr/>
        </p:nvSpPr>
        <p:spPr>
          <a:xfrm>
            <a:off x="10437429" y="11182460"/>
            <a:ext cx="7247383" cy="566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t>John Markoff, New York Times, May 17, 2004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LP tapped out + end of frequency sca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ILP tapped out + end of frequency scaling</a:t>
            </a:r>
          </a:p>
        </p:txBody>
      </p:sp>
      <p:pic>
        <p:nvPicPr>
          <p:cNvPr id="164" name="CPU.tiff" descr="CPU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08" y="1651000"/>
            <a:ext cx="11494993" cy="1145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9893300" y="9359900"/>
            <a:ext cx="2463800" cy="1092200"/>
          </a:xfrm>
          <a:prstGeom prst="rect">
            <a:avLst/>
          </a:prstGeom>
          <a:ln w="114300">
            <a:solidFill>
              <a:srgbClr val="E32400"/>
            </a:solidFill>
            <a:miter lim="400000"/>
          </a:ln>
          <a:effectLst>
            <a:outerShdw blurRad="63500" dist="50800" dir="246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6" name="No further benefit from ILP"/>
          <p:cNvSpPr txBox="1"/>
          <p:nvPr/>
        </p:nvSpPr>
        <p:spPr>
          <a:xfrm>
            <a:off x="13855700" y="9690100"/>
            <a:ext cx="40132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1400"/>
              </a:spcBef>
              <a:buFont typeface="Lucida Grande"/>
              <a:defRPr sz="3200"/>
            </a:pPr>
            <a:r>
              <a:t>No further benefit from ILP</a:t>
            </a:r>
          </a:p>
        </p:txBody>
      </p:sp>
      <p:sp>
        <p:nvSpPr>
          <p:cNvPr id="167" name="Line"/>
          <p:cNvSpPr/>
          <p:nvPr/>
        </p:nvSpPr>
        <p:spPr>
          <a:xfrm>
            <a:off x="12382500" y="9956800"/>
            <a:ext cx="1244831" cy="1"/>
          </a:xfrm>
          <a:prstGeom prst="line">
            <a:avLst/>
          </a:prstGeom>
          <a:ln w="1143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Processor clock rate stops increasing"/>
          <p:cNvSpPr txBox="1"/>
          <p:nvPr/>
        </p:nvSpPr>
        <p:spPr>
          <a:xfrm>
            <a:off x="13855700" y="6146800"/>
            <a:ext cx="40132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1400"/>
              </a:spcBef>
              <a:buFont typeface="Lucida Grande"/>
              <a:defRPr sz="3200"/>
            </a:pPr>
            <a:r>
              <a:t>Processor clock rate stops increasing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10680700" y="5715000"/>
            <a:ext cx="2933200" cy="1790700"/>
            <a:chOff x="0" y="0"/>
            <a:chExt cx="2933199" cy="1790700"/>
          </a:xfrm>
        </p:grpSpPr>
        <p:sp>
          <p:nvSpPr>
            <p:cNvPr id="169" name="Rectangle"/>
            <p:cNvSpPr/>
            <p:nvPr/>
          </p:nvSpPr>
          <p:spPr>
            <a:xfrm>
              <a:off x="0" y="0"/>
              <a:ext cx="2120900" cy="1790700"/>
            </a:xfrm>
            <a:prstGeom prst="rect">
              <a:avLst/>
            </a:prstGeom>
            <a:noFill/>
            <a:ln w="114300" cap="flat">
              <a:solidFill>
                <a:srgbClr val="E32400"/>
              </a:solidFill>
              <a:prstDash val="solid"/>
              <a:miter lim="400000"/>
            </a:ln>
            <a:effectLst>
              <a:outerShdw blurRad="63500" dist="50800" dir="246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0" name="Line"/>
            <p:cNvSpPr/>
            <p:nvPr/>
          </p:nvSpPr>
          <p:spPr>
            <a:xfrm>
              <a:off x="2108200" y="901700"/>
              <a:ext cx="825000" cy="1"/>
            </a:xfrm>
            <a:prstGeom prst="line">
              <a:avLst/>
            </a:prstGeom>
            <a:noFill/>
            <a:ln w="1143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2" name="Image credit: “The free Lunch is Over” by Herb Sutter, Dr. Dobbs 2005"/>
          <p:cNvSpPr txBox="1"/>
          <p:nvPr/>
        </p:nvSpPr>
        <p:spPr>
          <a:xfrm>
            <a:off x="177800" y="13191490"/>
            <a:ext cx="7108587" cy="38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1400"/>
              </a:spcBef>
              <a:buFont typeface="Lucida Grande"/>
              <a:defRPr sz="2200"/>
            </a:pPr>
            <a:r>
              <a:t>Image credit: “The free Lunch is Over” by Herb Sutter, Dr. Dobbs 2005</a:t>
            </a:r>
          </a:p>
        </p:txBody>
      </p:sp>
      <p:grpSp>
        <p:nvGrpSpPr>
          <p:cNvPr id="182" name="Group"/>
          <p:cNvGrpSpPr/>
          <p:nvPr/>
        </p:nvGrpSpPr>
        <p:grpSpPr>
          <a:xfrm>
            <a:off x="9304130" y="10774646"/>
            <a:ext cx="4703116" cy="1765301"/>
            <a:chOff x="0" y="0"/>
            <a:chExt cx="4703115" cy="1765300"/>
          </a:xfrm>
        </p:grpSpPr>
        <p:sp>
          <p:nvSpPr>
            <p:cNvPr id="173" name="Rectangle"/>
            <p:cNvSpPr/>
            <p:nvPr/>
          </p:nvSpPr>
          <p:spPr>
            <a:xfrm>
              <a:off x="0" y="0"/>
              <a:ext cx="4703116" cy="17653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A6AAA9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4" name="Square"/>
            <p:cNvSpPr/>
            <p:nvPr/>
          </p:nvSpPr>
          <p:spPr>
            <a:xfrm>
              <a:off x="294222" y="133039"/>
              <a:ext cx="231871" cy="231871"/>
            </a:xfrm>
            <a:prstGeom prst="rect">
              <a:avLst/>
            </a:prstGeom>
            <a:solidFill>
              <a:srgbClr val="078608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5" name="= Transistor density"/>
            <p:cNvSpPr txBox="1"/>
            <p:nvPr/>
          </p:nvSpPr>
          <p:spPr>
            <a:xfrm>
              <a:off x="659648" y="44504"/>
              <a:ext cx="2489875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1400"/>
                </a:spcBef>
                <a:buFont typeface="Lucida Grande"/>
                <a:defRPr sz="2400"/>
              </a:pPr>
              <a:r>
                <a:t>= Transistor density</a:t>
              </a:r>
            </a:p>
          </p:txBody>
        </p:sp>
        <p:sp>
          <p:nvSpPr>
            <p:cNvPr id="176" name="Circle"/>
            <p:cNvSpPr/>
            <p:nvPr/>
          </p:nvSpPr>
          <p:spPr>
            <a:xfrm>
              <a:off x="297129" y="535979"/>
              <a:ext cx="226056" cy="226056"/>
            </a:xfrm>
            <a:prstGeom prst="ellipse">
              <a:avLst/>
            </a:prstGeom>
            <a:solidFill>
              <a:srgbClr val="01137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7" name="= Clock frequency"/>
            <p:cNvSpPr txBox="1"/>
            <p:nvPr/>
          </p:nvSpPr>
          <p:spPr>
            <a:xfrm>
              <a:off x="659648" y="468206"/>
              <a:ext cx="244856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1400"/>
                </a:spcBef>
                <a:buFont typeface="Lucida Grande"/>
                <a:defRPr sz="2400"/>
              </a:pPr>
              <a:r>
                <a:t>= Clock frequency</a:t>
              </a:r>
            </a:p>
          </p:txBody>
        </p:sp>
        <p:sp>
          <p:nvSpPr>
            <p:cNvPr id="178" name="Circle"/>
            <p:cNvSpPr/>
            <p:nvPr/>
          </p:nvSpPr>
          <p:spPr>
            <a:xfrm>
              <a:off x="297129" y="1336044"/>
              <a:ext cx="226056" cy="226056"/>
            </a:xfrm>
            <a:prstGeom prst="ellipse">
              <a:avLst/>
            </a:prstGeom>
            <a:solidFill>
              <a:srgbClr val="973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9" name="= Instruction-level parallelism (ILP)"/>
            <p:cNvSpPr txBox="1"/>
            <p:nvPr/>
          </p:nvSpPr>
          <p:spPr>
            <a:xfrm>
              <a:off x="659648" y="1282702"/>
              <a:ext cx="3890593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1400"/>
                </a:spcBef>
                <a:buFont typeface="Lucida Grande"/>
                <a:defRPr sz="2400"/>
              </a:pPr>
              <a:r>
                <a:t>= Instruction-level parallelism (ILP)</a:t>
              </a:r>
            </a:p>
          </p:txBody>
        </p:sp>
        <p:sp>
          <p:nvSpPr>
            <p:cNvPr id="180" name="Triangle"/>
            <p:cNvSpPr/>
            <p:nvPr/>
          </p:nvSpPr>
          <p:spPr>
            <a:xfrm>
              <a:off x="283157" y="922039"/>
              <a:ext cx="2540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432FD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1" name="= Power"/>
            <p:cNvSpPr txBox="1"/>
            <p:nvPr/>
          </p:nvSpPr>
          <p:spPr>
            <a:xfrm>
              <a:off x="659648" y="875449"/>
              <a:ext cx="191573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0" algn="l">
                <a:spcBef>
                  <a:spcPts val="1400"/>
                </a:spcBef>
                <a:buFont typeface="Lucida Grande"/>
                <a:defRPr sz="2400"/>
              </a:pPr>
              <a:r>
                <a:t>= Power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2" animBg="1" advAuto="0"/>
      <p:bldP spid="17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Hi!"/>
          <p:cNvSpPr txBox="1">
            <a:spLocks noGrp="1"/>
          </p:cNvSpPr>
          <p:nvPr>
            <p:ph type="title"/>
          </p:nvPr>
        </p:nvSpPr>
        <p:spPr>
          <a:xfrm>
            <a:off x="1066800" y="660400"/>
            <a:ext cx="16154400" cy="2184400"/>
          </a:xfrm>
          <a:prstGeom prst="rect">
            <a:avLst/>
          </a:prstGeom>
        </p:spPr>
        <p:txBody>
          <a:bodyPr/>
          <a:lstStyle>
            <a:lvl1pPr algn="ctr">
              <a:defRPr sz="19200"/>
            </a:lvl1pPr>
          </a:lstStyle>
          <a:p>
            <a:r>
              <a:t>Hi!</a:t>
            </a:r>
          </a:p>
        </p:txBody>
      </p:sp>
      <p:sp>
        <p:nvSpPr>
          <p:cNvPr id="68" name="Randy Bryant"/>
          <p:cNvSpPr txBox="1"/>
          <p:nvPr/>
        </p:nvSpPr>
        <p:spPr>
          <a:xfrm>
            <a:off x="2476525" y="7007083"/>
            <a:ext cx="259334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000"/>
            </a:lvl1pPr>
          </a:lstStyle>
          <a:p>
            <a:r>
              <a:t>Randy Bryant </a:t>
            </a:r>
          </a:p>
        </p:txBody>
      </p:sp>
      <p:pic>
        <p:nvPicPr>
          <p:cNvPr id="6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13" y="2765007"/>
            <a:ext cx="3805565" cy="380556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Plus . . .…"/>
          <p:cNvSpPr txBox="1"/>
          <p:nvPr/>
        </p:nvSpPr>
        <p:spPr>
          <a:xfrm>
            <a:off x="7587824" y="5437058"/>
            <a:ext cx="9777375" cy="218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/>
            </a:pPr>
            <a:r>
              <a:t>Plus . . .</a:t>
            </a:r>
          </a:p>
          <a:p>
            <a:pPr algn="l">
              <a:defRPr sz="4800"/>
            </a:pPr>
            <a:endParaRPr/>
          </a:p>
          <a:p>
            <a:pPr lvl="1" algn="l">
              <a:defRPr sz="4800"/>
            </a:pPr>
            <a:r>
              <a:t>An evolving collection of teaching assistants</a:t>
            </a:r>
          </a:p>
        </p:txBody>
      </p:sp>
      <p:sp>
        <p:nvSpPr>
          <p:cNvPr id="71" name="Nathan Beckmann"/>
          <p:cNvSpPr txBox="1"/>
          <p:nvPr/>
        </p:nvSpPr>
        <p:spPr>
          <a:xfrm>
            <a:off x="2033039" y="12410690"/>
            <a:ext cx="335889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000"/>
            </a:lvl1pPr>
          </a:lstStyle>
          <a:p>
            <a:r>
              <a:t>Nathan Beckmann</a:t>
            </a:r>
          </a:p>
        </p:txBody>
      </p:sp>
      <p:pic>
        <p:nvPicPr>
          <p:cNvPr id="7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95" y="8047355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rogrammer’s Perspective on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Programmer’s Perspective on Performance</a:t>
            </a:r>
          </a:p>
        </p:txBody>
      </p:sp>
      <p:sp>
        <p:nvSpPr>
          <p:cNvPr id="187" name="Question: How do you make your program run fast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u="sng"/>
              <a:t>Question</a:t>
            </a:r>
            <a:r>
              <a:t>: </a:t>
            </a:r>
            <a:r>
              <a:rPr>
                <a:solidFill>
                  <a:schemeClr val="accent1"/>
                </a:solidFill>
              </a:rPr>
              <a:t>How do you make your program run faster?</a:t>
            </a:r>
          </a:p>
          <a:p>
            <a:endParaRPr>
              <a:solidFill>
                <a:schemeClr val="accent1"/>
              </a:solidFill>
            </a:endParaRPr>
          </a:p>
          <a:p>
            <a:pPr marL="0" indent="0">
              <a:buSzTx/>
              <a:buFontTx/>
              <a:buNone/>
              <a:defRPr u="sng"/>
            </a:pPr>
            <a:r>
              <a:t>Answer </a:t>
            </a:r>
            <a:r>
              <a:rPr i="1"/>
              <a:t>before</a:t>
            </a:r>
            <a:r>
              <a:t> 2004:</a:t>
            </a:r>
          </a:p>
          <a:p>
            <a:pPr lvl="1">
              <a:defRPr>
                <a:solidFill>
                  <a:schemeClr val="accent5"/>
                </a:solidFill>
              </a:defRPr>
            </a:pPr>
            <a:r>
              <a:t>Just wait 6 months, and buy a new machine!</a:t>
            </a:r>
          </a:p>
          <a:p>
            <a:pPr lvl="1">
              <a:defRPr i="1"/>
            </a:pPr>
            <a:r>
              <a:t>(Or if you’re really obsessed, you can learn about parallelism.)</a:t>
            </a:r>
          </a:p>
          <a:p>
            <a:pPr marL="0" indent="0">
              <a:buSzTx/>
              <a:buFontTx/>
              <a:buNone/>
              <a:defRPr u="sng"/>
            </a:pPr>
            <a:endParaRPr/>
          </a:p>
          <a:p>
            <a:pPr marL="0" indent="0">
              <a:buSzTx/>
              <a:buFontTx/>
              <a:buNone/>
              <a:defRPr u="sng"/>
            </a:pPr>
            <a:r>
              <a:t>Answer </a:t>
            </a:r>
            <a:r>
              <a:rPr i="1"/>
              <a:t>after</a:t>
            </a:r>
            <a:r>
              <a:t> 2004:</a:t>
            </a:r>
          </a:p>
          <a:p>
            <a:pPr lvl="1">
              <a:defRPr>
                <a:solidFill>
                  <a:schemeClr val="accent5"/>
                </a:solidFill>
              </a:defRPr>
            </a:pPr>
            <a:r>
              <a:t>You need to write parallel software.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arallel Machines To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Parallel Machines Today</a:t>
            </a:r>
          </a:p>
        </p:txBody>
      </p:sp>
      <p:sp>
        <p:nvSpPr>
          <p:cNvPr id="190" name="Examples from Apple’s product line:"/>
          <p:cNvSpPr txBox="1">
            <a:spLocks noGrp="1"/>
          </p:cNvSpPr>
          <p:nvPr>
            <p:ph type="body" sz="quarter" idx="1"/>
          </p:nvPr>
        </p:nvSpPr>
        <p:spPr>
          <a:xfrm>
            <a:off x="838200" y="2095500"/>
            <a:ext cx="16154400" cy="181514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00" u="sng"/>
            </a:lvl1pPr>
          </a:lstStyle>
          <a:p>
            <a:r>
              <a:t>Examples from Apple’s product line: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63" y="6746663"/>
            <a:ext cx="2690949" cy="4300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780" y="8288866"/>
            <a:ext cx="4508330" cy="273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Mac Pro…"/>
          <p:cNvSpPr txBox="1"/>
          <p:nvPr/>
        </p:nvSpPr>
        <p:spPr>
          <a:xfrm>
            <a:off x="1807879" y="6341110"/>
            <a:ext cx="3247073" cy="1033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Mac Pro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28</a:t>
            </a:r>
            <a:r>
              <a:t> Intel Xeon W cores </a:t>
            </a:r>
          </a:p>
        </p:txBody>
      </p:sp>
      <p:sp>
        <p:nvSpPr>
          <p:cNvPr id="194" name="iMac Pro…"/>
          <p:cNvSpPr txBox="1"/>
          <p:nvPr/>
        </p:nvSpPr>
        <p:spPr>
          <a:xfrm>
            <a:off x="4082026" y="11372003"/>
            <a:ext cx="3247073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iMac Pro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18</a:t>
            </a:r>
            <a:r>
              <a:t> Intel Xeon W cores </a:t>
            </a:r>
          </a:p>
        </p:txBody>
      </p:sp>
      <p:sp>
        <p:nvSpPr>
          <p:cNvPr id="195" name="(images from apple.com)"/>
          <p:cNvSpPr txBox="1"/>
          <p:nvPr/>
        </p:nvSpPr>
        <p:spPr>
          <a:xfrm>
            <a:off x="15243967" y="12402396"/>
            <a:ext cx="2288109" cy="39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300" b="0" i="1"/>
            </a:pPr>
            <a:r>
              <a:t>(images from </a:t>
            </a:r>
            <a:r>
              <a:rPr u="sng">
                <a:hlinkClick r:id="rId4"/>
              </a:rPr>
              <a:t>apple.com</a:t>
            </a:r>
            <a:r>
              <a:t>)</a:t>
            </a:r>
          </a:p>
        </p:txBody>
      </p:sp>
      <p:sp>
        <p:nvSpPr>
          <p:cNvPr id="196" name="MacBook Pro Retina 15”…"/>
          <p:cNvSpPr txBox="1"/>
          <p:nvPr/>
        </p:nvSpPr>
        <p:spPr>
          <a:xfrm>
            <a:off x="7565735" y="11372003"/>
            <a:ext cx="3636418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MacBook Pro Retina 15”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8</a:t>
            </a:r>
            <a:r>
              <a:t> Intel Core i9 cores </a:t>
            </a:r>
          </a:p>
        </p:txBody>
      </p:sp>
      <p:sp>
        <p:nvSpPr>
          <p:cNvPr id="197" name="iPhone XS…"/>
          <p:cNvSpPr txBox="1"/>
          <p:nvPr/>
        </p:nvSpPr>
        <p:spPr>
          <a:xfrm>
            <a:off x="13081493" y="7453975"/>
            <a:ext cx="2977046" cy="2557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300"/>
            </a:pPr>
            <a:r>
              <a:rPr>
                <a:solidFill>
                  <a:schemeClr val="accent1"/>
                </a:solidFill>
              </a:rPr>
              <a:t>iPhone XS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6</a:t>
            </a:r>
            <a:r>
              <a:t> CPU cores</a:t>
            </a:r>
          </a:p>
          <a:p>
            <a:pPr algn="ctr">
              <a:defRPr sz="3300"/>
            </a:pPr>
            <a:r>
              <a:t>(2 fast + </a:t>
            </a:r>
          </a:p>
          <a:p>
            <a:pPr algn="ctr">
              <a:defRPr sz="3300"/>
            </a:pPr>
            <a:r>
              <a:t>4 low power)</a:t>
            </a:r>
          </a:p>
          <a:p>
            <a:pPr algn="ctr">
              <a:defRPr sz="3300"/>
            </a:pPr>
            <a:r>
              <a:rPr>
                <a:solidFill>
                  <a:schemeClr val="accent5"/>
                </a:solidFill>
              </a:rPr>
              <a:t>6</a:t>
            </a:r>
            <a:r>
              <a:t> GPU cores 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816" y="3343952"/>
            <a:ext cx="1930401" cy="391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ge21image1616.jpg" descr="page21image16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615" y="3149543"/>
            <a:ext cx="3149601" cy="298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"/>
          <p:cNvSpPr txBox="1"/>
          <p:nvPr/>
        </p:nvSpPr>
        <p:spPr>
          <a:xfrm>
            <a:off x="1856615" y="2920943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ntel Coffee Lake Core i9 (201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Intel Coffee Lake Core i9 (2019)</a:t>
            </a:r>
          </a:p>
        </p:txBody>
      </p:sp>
      <p:sp>
        <p:nvSpPr>
          <p:cNvPr id="203" name="6-core CPU + multi-core GPU integrated on one chip"/>
          <p:cNvSpPr txBox="1">
            <a:spLocks noGrp="1"/>
          </p:cNvSpPr>
          <p:nvPr>
            <p:ph type="body" sz="quarter" idx="1"/>
          </p:nvPr>
        </p:nvSpPr>
        <p:spPr>
          <a:xfrm>
            <a:off x="838200" y="2011543"/>
            <a:ext cx="16154400" cy="851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</a:lvl1pPr>
          </a:lstStyle>
          <a:p>
            <a:r>
              <a:t>6-core CPU + multi-core GPU integrated on one chip</a:t>
            </a:r>
          </a:p>
        </p:txBody>
      </p:sp>
      <p:pic>
        <p:nvPicPr>
          <p:cNvPr id="204" name="650px-coffee_lake_die_(hexa_core)_(annotated).png" descr="650px-coffee_lake_die_(hexa_core)_(annotated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16" y="4377989"/>
            <a:ext cx="12392568" cy="6787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NVIDIA GeForce GTX 1660 Ti GPU (201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NVIDIA GeForce GTX 1660 Ti GPU (2019)</a:t>
            </a:r>
          </a:p>
        </p:txBody>
      </p:sp>
      <p:sp>
        <p:nvSpPr>
          <p:cNvPr id="207" name="24 major processing blocks…"/>
          <p:cNvSpPr txBox="1">
            <a:spLocks noGrp="1"/>
          </p:cNvSpPr>
          <p:nvPr>
            <p:ph type="body" sz="quarter" idx="1"/>
          </p:nvPr>
        </p:nvSpPr>
        <p:spPr>
          <a:xfrm>
            <a:off x="774700" y="2057400"/>
            <a:ext cx="17028467" cy="156631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5400"/>
            </a:pPr>
            <a:r>
              <a:t>24 major processing blocks</a:t>
            </a:r>
          </a:p>
          <a:p>
            <a:pPr marL="0" indent="0">
              <a:spcBef>
                <a:spcPts val="100"/>
              </a:spcBef>
              <a:buSzTx/>
              <a:buFontTx/>
              <a:buNone/>
              <a:defRPr sz="4600"/>
            </a:pPr>
            <a:r>
              <a:t>(but much, much more parallelism available... details coming soon) </a:t>
            </a:r>
          </a:p>
        </p:txBody>
      </p:sp>
      <p:pic>
        <p:nvPicPr>
          <p:cNvPr id="208" name="big_1660-block-diag-1.jpg" descr="big_1660-block-diag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33" y="5134677"/>
            <a:ext cx="12192001" cy="684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obile parallel proces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Mobile parallel processing</a:t>
            </a:r>
          </a:p>
        </p:txBody>
      </p:sp>
      <p:sp>
        <p:nvSpPr>
          <p:cNvPr id="213" name="Power constraints heavily influence design of mobile systems"/>
          <p:cNvSpPr txBox="1">
            <a:spLocks noGrp="1"/>
          </p:cNvSpPr>
          <p:nvPr>
            <p:ph type="body" sz="quarter" idx="1"/>
          </p:nvPr>
        </p:nvSpPr>
        <p:spPr>
          <a:xfrm>
            <a:off x="838200" y="2095500"/>
            <a:ext cx="16154400" cy="1117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r>
              <a:t>Power constraints heavily influence design of mobile systems</a:t>
            </a:r>
          </a:p>
        </p:txBody>
      </p:sp>
      <p:sp>
        <p:nvSpPr>
          <p:cNvPr id="214" name="NVIDIA Tegra K1:…"/>
          <p:cNvSpPr txBox="1"/>
          <p:nvPr/>
        </p:nvSpPr>
        <p:spPr>
          <a:xfrm>
            <a:off x="10278886" y="10502899"/>
            <a:ext cx="6896170" cy="146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NVIDIA Tegra K1:</a:t>
            </a:r>
          </a:p>
          <a:p>
            <a:pPr>
              <a:defRPr sz="3200"/>
            </a:pPr>
            <a:r>
              <a:t>Quad-core ARM A57 CPU + 4 ARM A53 CPUs +</a:t>
            </a:r>
          </a:p>
          <a:p>
            <a:pPr>
              <a:defRPr sz="3200"/>
            </a:pPr>
            <a:r>
              <a:t>NVIDIA GPU + image processor...</a:t>
            </a:r>
          </a:p>
        </p:txBody>
      </p:sp>
      <p:sp>
        <p:nvSpPr>
          <p:cNvPr id="215" name="Apple A12: (in iPhone XR)…"/>
          <p:cNvSpPr txBox="1"/>
          <p:nvPr/>
        </p:nvSpPr>
        <p:spPr>
          <a:xfrm>
            <a:off x="2300356" y="10020299"/>
            <a:ext cx="6223001" cy="243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Apple A12: (in iPhone XR)</a:t>
            </a:r>
          </a:p>
          <a:p>
            <a:pPr>
              <a:defRPr sz="3200"/>
            </a:pPr>
            <a:r>
              <a:t>4 CPU cores</a:t>
            </a:r>
          </a:p>
          <a:p>
            <a:pPr>
              <a:defRPr sz="3200"/>
            </a:pPr>
            <a:r>
              <a:t>4 GPU cores</a:t>
            </a:r>
          </a:p>
          <a:p>
            <a:pPr>
              <a:defRPr sz="3200"/>
            </a:pPr>
            <a:r>
              <a:t>Neural net engine</a:t>
            </a:r>
          </a:p>
          <a:p>
            <a:pPr>
              <a:defRPr sz="3200"/>
            </a:pPr>
            <a:r>
              <a:t>+ much more</a:t>
            </a:r>
          </a:p>
        </p:txBody>
      </p:sp>
      <p:pic>
        <p:nvPicPr>
          <p:cNvPr id="216" name="Screen Shot 2016-01-09 at 10.44.57 PM.png" descr="Screen Shot 2016-01-09 at 10.44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102" y="3519899"/>
            <a:ext cx="6461226" cy="6676202"/>
          </a:xfrm>
          <a:prstGeom prst="rect">
            <a:avLst/>
          </a:prstGeom>
          <a:ln w="12700">
            <a:miter lim="400000"/>
          </a:ln>
          <a:effectLst>
            <a:outerShdw blurRad="88900" dist="50800" dir="2460000" rotWithShape="0">
              <a:srgbClr val="000000">
                <a:alpha val="25000"/>
              </a:srgbClr>
            </a:outerShdw>
          </a:effectLst>
        </p:spPr>
      </p:pic>
      <p:pic>
        <p:nvPicPr>
          <p:cNvPr id="217" name="S48205114_3081_474a_b264_b1813ec85944.jpg" descr="S48205114_3081_474a_b264_b1813ec85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058" y="4311007"/>
            <a:ext cx="5777596" cy="4230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upercompu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Supercomputing</a:t>
            </a:r>
          </a:p>
        </p:txBody>
      </p:sp>
      <p:sp>
        <p:nvSpPr>
          <p:cNvPr id="220" name="Today: clusters of multi-core CPUs + GPUs…"/>
          <p:cNvSpPr txBox="1">
            <a:spLocks noGrp="1"/>
          </p:cNvSpPr>
          <p:nvPr>
            <p:ph type="body" sz="half" idx="1"/>
          </p:nvPr>
        </p:nvSpPr>
        <p:spPr>
          <a:xfrm>
            <a:off x="889570" y="1725487"/>
            <a:ext cx="17101195" cy="3843315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t>Today: clusters of multi-core CPUs + GPUs</a:t>
            </a:r>
          </a:p>
          <a:p>
            <a:pPr>
              <a:spcBef>
                <a:spcPts val="600"/>
              </a:spcBef>
              <a:defRPr sz="5200"/>
            </a:pPr>
            <a:r>
              <a:t>Oak Ridge National Laboratory: Summit (#1 supercomputer in world)</a:t>
            </a:r>
          </a:p>
          <a:p>
            <a:pPr marL="1389742" lvl="1" indent="-589642">
              <a:defRPr sz="5200"/>
            </a:pPr>
            <a:r>
              <a:t>4,608 nodes</a:t>
            </a:r>
          </a:p>
          <a:p>
            <a:pPr marL="1389742" lvl="1" indent="-589642">
              <a:defRPr sz="5200"/>
            </a:pPr>
            <a:r>
              <a:t> Each with two 22-core CPUs + 6 GPUs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087" y="5782988"/>
            <a:ext cx="11093826" cy="624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Supercomputers vs. Cloud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5672" y="1893493"/>
            <a:ext cx="8078897" cy="915672"/>
          </a:xfrm>
        </p:spPr>
        <p:txBody>
          <a:bodyPr/>
          <a:lstStyle/>
          <a:p>
            <a:pPr algn="ctr"/>
            <a:r>
              <a:rPr lang="en-US" sz="6000" dirty="0"/>
              <a:t>Supercomputers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5672" y="3533374"/>
            <a:ext cx="8078897" cy="9376208"/>
          </a:xfrm>
        </p:spPr>
        <p:txBody>
          <a:bodyPr/>
          <a:lstStyle/>
          <a:p>
            <a:pPr lvl="1"/>
            <a:r>
              <a:rPr lang="en-US" dirty="0"/>
              <a:t>Few, big tasks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Customized</a:t>
            </a:r>
          </a:p>
          <a:p>
            <a:pPr lvl="1"/>
            <a:r>
              <a:rPr lang="en-US" dirty="0"/>
              <a:t>Optimized for reliability</a:t>
            </a:r>
          </a:p>
          <a:p>
            <a:pPr lvl="1"/>
            <a:r>
              <a:rPr lang="en-US" dirty="0"/>
              <a:t>Low latency interconnect</a:t>
            </a:r>
          </a:p>
          <a:p>
            <a:pPr marL="800100" lvl="1" indent="0">
              <a:buNone/>
            </a:pPr>
            <a:endParaRPr lang="en-US" dirty="0"/>
          </a:p>
          <a:p>
            <a:pPr lvl="1"/>
            <a:r>
              <a:rPr lang="en-US" dirty="0"/>
              <a:t>Minimal</a:t>
            </a:r>
          </a:p>
          <a:p>
            <a:pPr lvl="1"/>
            <a:r>
              <a:rPr lang="en-US" dirty="0"/>
              <a:t>Static scheduling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Low-level, processor-centric model</a:t>
            </a:r>
          </a:p>
          <a:p>
            <a:pPr lvl="1"/>
            <a:r>
              <a:rPr lang="en-US" dirty="0"/>
              <a:t>Programmer manages resources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9290254" y="1893493"/>
            <a:ext cx="8082075" cy="915672"/>
          </a:xfrm>
        </p:spPr>
        <p:txBody>
          <a:bodyPr/>
          <a:lstStyle/>
          <a:p>
            <a:pPr algn="ctr"/>
            <a:r>
              <a:rPr lang="en-US" sz="6000" dirty="0"/>
              <a:t>Data Center Clusters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290254" y="3533374"/>
            <a:ext cx="8082075" cy="9376208"/>
          </a:xfrm>
        </p:spPr>
        <p:txBody>
          <a:bodyPr/>
          <a:lstStyle/>
          <a:p>
            <a:pPr lvl="1"/>
            <a:r>
              <a:rPr lang="en-US" dirty="0"/>
              <a:t>Many small tasks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Consumer grade</a:t>
            </a:r>
          </a:p>
          <a:p>
            <a:pPr lvl="1"/>
            <a:r>
              <a:rPr lang="en-US" dirty="0"/>
              <a:t>Optimized for low cost</a:t>
            </a:r>
          </a:p>
          <a:p>
            <a:pPr lvl="1"/>
            <a:r>
              <a:rPr lang="en-US" dirty="0"/>
              <a:t>Throughput-optimized interconnect</a:t>
            </a:r>
          </a:p>
          <a:p>
            <a:pPr marL="800100" lvl="1" indent="0">
              <a:buNone/>
            </a:pPr>
            <a:endParaRPr lang="en-US" dirty="0"/>
          </a:p>
          <a:p>
            <a:pPr lvl="1"/>
            <a:r>
              <a:rPr lang="en-US" dirty="0"/>
              <a:t>Provides reliability</a:t>
            </a:r>
          </a:p>
          <a:p>
            <a:pPr lvl="1"/>
            <a:r>
              <a:rPr lang="en-US" dirty="0"/>
              <a:t>Dynamic allocation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High level, data-centric model</a:t>
            </a:r>
          </a:p>
          <a:p>
            <a:pPr lvl="1"/>
            <a:r>
              <a:rPr lang="en-US" dirty="0"/>
              <a:t>Let run-time system manage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7432" y="4263399"/>
            <a:ext cx="4460820" cy="83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7" dirty="0">
                <a:solidFill>
                  <a:srgbClr val="800000"/>
                </a:solidFill>
              </a:rPr>
              <a:t>Hardware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0626" y="7248955"/>
            <a:ext cx="5799255" cy="83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7" dirty="0">
                <a:solidFill>
                  <a:srgbClr val="800000"/>
                </a:solidFill>
              </a:rPr>
              <a:t>Run-Time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3477" y="10062654"/>
            <a:ext cx="8241046" cy="83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7" dirty="0">
                <a:solidFill>
                  <a:srgbClr val="800000"/>
                </a:solidFill>
              </a:rPr>
              <a:t>Application Programming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E8860-A591-1545-A45C-7FF13E22D046}"/>
              </a:ext>
            </a:extLst>
          </p:cNvPr>
          <p:cNvSpPr txBox="1"/>
          <p:nvPr/>
        </p:nvSpPr>
        <p:spPr>
          <a:xfrm>
            <a:off x="7007432" y="2701286"/>
            <a:ext cx="4460820" cy="83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7" dirty="0">
                <a:solidFill>
                  <a:srgbClr val="800000"/>
                </a:solidFill>
              </a:rPr>
              <a:t>Target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765397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3789CB-4541-C14A-9FD0-F0CFB819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 / Data Center Overlap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54F1F7-995E-C843-8E1A-C222363C0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Supercomputer features in data centers</a:t>
            </a:r>
          </a:p>
          <a:p>
            <a:pPr lvl="1"/>
            <a:r>
              <a:rPr lang="en-US" dirty="0"/>
              <a:t>Data center computers sometimes used to solve problem</a:t>
            </a:r>
          </a:p>
          <a:p>
            <a:pPr lvl="2"/>
            <a:r>
              <a:rPr lang="en-US" dirty="0"/>
              <a:t>E.g., learn neural network for language translation</a:t>
            </a:r>
          </a:p>
          <a:p>
            <a:pPr lvl="1"/>
            <a:r>
              <a:rPr lang="en-US" dirty="0"/>
              <a:t>Data center computers sometimes equipped with GPUs</a:t>
            </a:r>
          </a:p>
          <a:p>
            <a:r>
              <a:rPr lang="en-US" dirty="0"/>
              <a:t>Data center features in supercomputers</a:t>
            </a:r>
          </a:p>
          <a:p>
            <a:pPr lvl="1"/>
            <a:r>
              <a:rPr lang="en-US" dirty="0"/>
              <a:t>Also used to process many small–medium jobs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094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What is a parallel computer?"/>
          <p:cNvSpPr txBox="1">
            <a:spLocks noGrp="1"/>
          </p:cNvSpPr>
          <p:nvPr>
            <p:ph type="body" sz="half" idx="1"/>
          </p:nvPr>
        </p:nvSpPr>
        <p:spPr>
          <a:xfrm>
            <a:off x="1066800" y="4906645"/>
            <a:ext cx="16154400" cy="471995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2000"/>
            </a:lvl1pPr>
          </a:lstStyle>
          <a:p>
            <a:r>
              <a:t>What is a parallel computer?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ne common 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One common definition</a:t>
            </a:r>
          </a:p>
        </p:txBody>
      </p:sp>
      <p:sp>
        <p:nvSpPr>
          <p:cNvPr id="230" name="A parallel computer is a collection of processing elements that cooperate to solve problems quickl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6200"/>
            </a:pPr>
            <a:r>
              <a:t>A parallel computer is a </a:t>
            </a:r>
            <a:r>
              <a:rPr>
                <a:solidFill>
                  <a:schemeClr val="accent1"/>
                </a:solidFill>
              </a:rPr>
              <a:t>collection of processing elements</a:t>
            </a:r>
            <a:r>
              <a:t> that </a:t>
            </a:r>
            <a:r>
              <a:rPr>
                <a:solidFill>
                  <a:schemeClr val="accent1"/>
                </a:solidFill>
              </a:rPr>
              <a:t>cooperate</a:t>
            </a:r>
            <a:r>
              <a:t> to </a:t>
            </a:r>
            <a:r>
              <a:rPr>
                <a:solidFill>
                  <a:schemeClr val="accent1"/>
                </a:solidFill>
              </a:rPr>
              <a:t>solve problems quickly</a:t>
            </a:r>
          </a:p>
        </p:txBody>
      </p:sp>
      <p:grpSp>
        <p:nvGrpSpPr>
          <p:cNvPr id="235" name="Group"/>
          <p:cNvGrpSpPr/>
          <p:nvPr/>
        </p:nvGrpSpPr>
        <p:grpSpPr>
          <a:xfrm>
            <a:off x="7294098" y="2014415"/>
            <a:ext cx="10128891" cy="7193085"/>
            <a:chOff x="0" y="0"/>
            <a:chExt cx="10128890" cy="7193084"/>
          </a:xfrm>
        </p:grpSpPr>
        <p:sp>
          <p:nvSpPr>
            <p:cNvPr id="231" name="We’re going to use multiple processors to get it"/>
            <p:cNvSpPr txBox="1"/>
            <p:nvPr/>
          </p:nvSpPr>
          <p:spPr>
            <a:xfrm>
              <a:off x="2534290" y="5531924"/>
              <a:ext cx="7594601" cy="1661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600"/>
              </a:lvl1pPr>
            </a:lstStyle>
            <a:p>
              <a:r>
                <a:t>We’re going to use multiple processors to get it</a:t>
              </a:r>
            </a:p>
          </p:txBody>
        </p:sp>
        <p:grpSp>
          <p:nvGrpSpPr>
            <p:cNvPr id="234" name="Group"/>
            <p:cNvGrpSpPr/>
            <p:nvPr/>
          </p:nvGrpSpPr>
          <p:grpSpPr>
            <a:xfrm>
              <a:off x="0" y="0"/>
              <a:ext cx="9385300" cy="5423421"/>
              <a:chOff x="0" y="0"/>
              <a:chExt cx="9385300" cy="5423420"/>
            </a:xfrm>
          </p:grpSpPr>
          <p:sp>
            <p:nvSpPr>
              <p:cNvPr id="232" name="Rounded Rectangle"/>
              <p:cNvSpPr/>
              <p:nvPr/>
            </p:nvSpPr>
            <p:spPr>
              <a:xfrm>
                <a:off x="0" y="0"/>
                <a:ext cx="9385300" cy="939800"/>
              </a:xfrm>
              <a:prstGeom prst="roundRect">
                <a:avLst>
                  <a:gd name="adj" fmla="val 20270"/>
                </a:avLst>
              </a:prstGeom>
              <a:noFill/>
              <a:ln w="101600" cap="flat">
                <a:solidFill>
                  <a:srgbClr val="E324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000" b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33" name="Line"/>
              <p:cNvSpPr/>
              <p:nvPr/>
            </p:nvSpPr>
            <p:spPr>
              <a:xfrm flipH="1">
                <a:off x="6280176" y="970583"/>
                <a:ext cx="1" cy="4452838"/>
              </a:xfrm>
              <a:prstGeom prst="line">
                <a:avLst/>
              </a:prstGeom>
              <a:noFill/>
              <a:ln w="101600" cap="flat">
                <a:solidFill>
                  <a:srgbClr val="E324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  <p:grpSp>
        <p:nvGrpSpPr>
          <p:cNvPr id="242" name="Group"/>
          <p:cNvGrpSpPr/>
          <p:nvPr/>
        </p:nvGrpSpPr>
        <p:grpSpPr>
          <a:xfrm>
            <a:off x="183860" y="3051321"/>
            <a:ext cx="12776201" cy="10474232"/>
            <a:chOff x="0" y="0"/>
            <a:chExt cx="12776200" cy="10474230"/>
          </a:xfrm>
        </p:grpSpPr>
        <p:grpSp>
          <p:nvGrpSpPr>
            <p:cNvPr id="240" name="Group"/>
            <p:cNvGrpSpPr/>
            <p:nvPr/>
          </p:nvGrpSpPr>
          <p:grpSpPr>
            <a:xfrm>
              <a:off x="551388" y="0"/>
              <a:ext cx="11388953" cy="6156179"/>
              <a:chOff x="0" y="0"/>
              <a:chExt cx="11388952" cy="6156178"/>
            </a:xfrm>
          </p:grpSpPr>
          <p:sp>
            <p:nvSpPr>
              <p:cNvPr id="236" name="We care about performance *…"/>
              <p:cNvSpPr txBox="1"/>
              <p:nvPr/>
            </p:nvSpPr>
            <p:spPr>
              <a:xfrm>
                <a:off x="-1" y="4495018"/>
                <a:ext cx="7426860" cy="16611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>
                  <a:defRPr sz="5600"/>
                </a:pPr>
                <a:r>
                  <a:t>We care about performance *</a:t>
                </a:r>
              </a:p>
              <a:p>
                <a:pPr algn="l">
                  <a:defRPr sz="5600"/>
                </a:pPr>
                <a:r>
                  <a:t>We care about efficiency</a:t>
                </a:r>
              </a:p>
            </p:txBody>
          </p:sp>
          <p:grpSp>
            <p:nvGrpSpPr>
              <p:cNvPr id="239" name="Group"/>
              <p:cNvGrpSpPr/>
              <p:nvPr/>
            </p:nvGrpSpPr>
            <p:grpSpPr>
              <a:xfrm>
                <a:off x="3470450" y="0"/>
                <a:ext cx="7918503" cy="4457611"/>
                <a:chOff x="0" y="0"/>
                <a:chExt cx="7918501" cy="4457610"/>
              </a:xfrm>
            </p:grpSpPr>
            <p:sp>
              <p:nvSpPr>
                <p:cNvPr id="237" name="Rounded Rectangle"/>
                <p:cNvSpPr/>
                <p:nvPr/>
              </p:nvSpPr>
              <p:spPr>
                <a:xfrm>
                  <a:off x="5708701" y="0"/>
                  <a:ext cx="2209801" cy="939800"/>
                </a:xfrm>
                <a:prstGeom prst="roundRect">
                  <a:avLst>
                    <a:gd name="adj" fmla="val 20270"/>
                  </a:avLst>
                </a:prstGeom>
                <a:noFill/>
                <a:ln w="101600" cap="flat">
                  <a:solidFill>
                    <a:srgbClr val="E324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4000" b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38" name="Line"/>
                <p:cNvSpPr/>
                <p:nvPr/>
              </p:nvSpPr>
              <p:spPr>
                <a:xfrm flipH="1">
                  <a:off x="0" y="933852"/>
                  <a:ext cx="6327360" cy="3523759"/>
                </a:xfrm>
                <a:prstGeom prst="line">
                  <a:avLst/>
                </a:prstGeom>
                <a:noFill/>
                <a:ln w="101600" cap="flat">
                  <a:solidFill>
                    <a:srgbClr val="E324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241" name="* Note: different motivation from “concurrent programming” using pthreads in 15-213"/>
            <p:cNvSpPr txBox="1"/>
            <p:nvPr/>
          </p:nvSpPr>
          <p:spPr>
            <a:xfrm>
              <a:off x="0" y="9971310"/>
              <a:ext cx="12776200" cy="502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200"/>
              </a:lvl1pPr>
            </a:lstStyle>
            <a:p>
              <a:r>
                <a:t>* Note: different motivation from “concurrent programming” using pthreads in 15-213 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4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etting into the Cla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Getting into the Class</a:t>
            </a:r>
          </a:p>
        </p:txBody>
      </p:sp>
      <p:sp>
        <p:nvSpPr>
          <p:cNvPr id="77" name="Status (Mon Jan. 13, 09:30)…"/>
          <p:cNvSpPr txBox="1">
            <a:spLocks noGrp="1"/>
          </p:cNvSpPr>
          <p:nvPr>
            <p:ph type="body" idx="1"/>
          </p:nvPr>
        </p:nvSpPr>
        <p:spPr>
          <a:xfrm>
            <a:off x="853733" y="1682750"/>
            <a:ext cx="16985680" cy="10350500"/>
          </a:xfrm>
          <a:prstGeom prst="rect">
            <a:avLst/>
          </a:prstGeom>
        </p:spPr>
        <p:txBody>
          <a:bodyPr numCol="2" spcCol="849284"/>
          <a:lstStyle/>
          <a:p>
            <a:pPr>
              <a:defRPr sz="5500"/>
            </a:pPr>
            <a:r>
              <a:rPr dirty="0"/>
              <a:t>Status (Mon Jan. 13, 09:30)</a:t>
            </a:r>
          </a:p>
          <a:p>
            <a:pPr lvl="1">
              <a:defRPr sz="5500"/>
            </a:pPr>
            <a:r>
              <a:rPr lang="en-US" dirty="0"/>
              <a:t>157</a:t>
            </a:r>
            <a:r>
              <a:rPr dirty="0"/>
              <a:t> students enrolled</a:t>
            </a:r>
          </a:p>
          <a:p>
            <a:pPr lvl="1">
              <a:defRPr sz="5500"/>
            </a:pPr>
            <a:r>
              <a:rPr lang="en-US" dirty="0"/>
              <a:t>103</a:t>
            </a:r>
            <a:r>
              <a:rPr dirty="0"/>
              <a:t> on wait list</a:t>
            </a:r>
          </a:p>
          <a:p>
            <a:pPr lvl="1">
              <a:defRPr sz="5500"/>
            </a:pPr>
            <a:r>
              <a:rPr dirty="0"/>
              <a:t>175 max. enrollment</a:t>
            </a:r>
          </a:p>
          <a:p>
            <a:pPr lvl="1">
              <a:defRPr sz="5500"/>
            </a:pPr>
            <a:r>
              <a:rPr dirty="0"/>
              <a:t> </a:t>
            </a:r>
            <a:r>
              <a:rPr lang="en-US" dirty="0"/>
              <a:t>~20</a:t>
            </a:r>
            <a:r>
              <a:rPr dirty="0"/>
              <a:t> slots</a:t>
            </a:r>
          </a:p>
          <a:p>
            <a:pPr>
              <a:defRPr sz="5500"/>
            </a:pPr>
            <a:r>
              <a:rPr dirty="0"/>
              <a:t>If you are registered</a:t>
            </a:r>
          </a:p>
          <a:p>
            <a:pPr lvl="1">
              <a:defRPr sz="5500"/>
            </a:pPr>
            <a:r>
              <a:rPr dirty="0"/>
              <a:t>Do Assignment 1 </a:t>
            </a:r>
          </a:p>
          <a:p>
            <a:pPr lvl="2">
              <a:defRPr sz="5500"/>
            </a:pPr>
            <a:r>
              <a:rPr dirty="0"/>
              <a:t>Due Jan. 29</a:t>
            </a:r>
          </a:p>
          <a:p>
            <a:pPr lvl="1">
              <a:defRPr sz="5500"/>
            </a:pPr>
            <a:r>
              <a:rPr dirty="0"/>
              <a:t>If find too challenging, then please drop by Jan. 27</a:t>
            </a:r>
          </a:p>
          <a:p>
            <a:pPr>
              <a:defRPr sz="5500"/>
            </a:pPr>
            <a:r>
              <a:rPr dirty="0"/>
              <a:t>Clearing Wait List</a:t>
            </a:r>
          </a:p>
          <a:p>
            <a:pPr lvl="1">
              <a:defRPr sz="5500"/>
            </a:pPr>
            <a:r>
              <a:rPr dirty="0"/>
              <a:t>Complete Assignment 1 by Jan. 22, 23:00</a:t>
            </a:r>
          </a:p>
          <a:p>
            <a:pPr lvl="1">
              <a:defRPr sz="5500"/>
            </a:pPr>
            <a:r>
              <a:rPr dirty="0"/>
              <a:t>No </a:t>
            </a:r>
            <a:r>
              <a:rPr dirty="0" err="1"/>
              <a:t>Autolab</a:t>
            </a:r>
            <a:r>
              <a:rPr dirty="0"/>
              <a:t> account required</a:t>
            </a:r>
          </a:p>
          <a:p>
            <a:pPr lvl="1">
              <a:defRPr sz="5500"/>
            </a:pPr>
            <a:r>
              <a:rPr dirty="0"/>
              <a:t>We will enroll top-performing students</a:t>
            </a:r>
          </a:p>
          <a:p>
            <a:pPr lvl="1">
              <a:defRPr i="1"/>
            </a:pPr>
            <a:r>
              <a:rPr dirty="0"/>
              <a:t>It’s that simple!</a:t>
            </a:r>
          </a:p>
          <a:p>
            <a:pPr lvl="1"/>
            <a:r>
              <a:rPr dirty="0"/>
              <a:t>You will know by Jan. 27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DEMO 1…"/>
          <p:cNvSpPr txBox="1">
            <a:spLocks noGrp="1"/>
          </p:cNvSpPr>
          <p:nvPr>
            <p:ph type="body" sz="half" idx="1"/>
          </p:nvPr>
        </p:nvSpPr>
        <p:spPr>
          <a:xfrm>
            <a:off x="1066800" y="4102100"/>
            <a:ext cx="16154400" cy="5524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4400"/>
            </a:pPr>
            <a:r>
              <a:t>DEMO 1</a:t>
            </a:r>
          </a:p>
          <a:p>
            <a:pPr marL="0" indent="0" algn="ctr">
              <a:buSzTx/>
              <a:buNone/>
              <a:defRPr sz="6400"/>
            </a:pPr>
            <a:r>
              <a:t>(This semester’s first parallel program)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peed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Speedup</a:t>
            </a:r>
          </a:p>
        </p:txBody>
      </p:sp>
      <p:sp>
        <p:nvSpPr>
          <p:cNvPr id="251" name="One major motivation of using parallel processing: achieve a speedu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5200"/>
            </a:pPr>
            <a:r>
              <a:t>One major motivation of using parallel processing: achieve a speedup</a:t>
            </a:r>
          </a:p>
          <a:p>
            <a:pPr marL="0" indent="0">
              <a:buSzTx/>
              <a:buNone/>
              <a:defRPr sz="5200"/>
            </a:pPr>
            <a:endParaRPr/>
          </a:p>
          <a:p>
            <a:pPr marL="0" indent="0">
              <a:buSzTx/>
              <a:buNone/>
              <a:defRPr sz="5200"/>
            </a:pPr>
            <a:endParaRPr/>
          </a:p>
          <a:p>
            <a:pPr marL="0" indent="0">
              <a:buSzTx/>
              <a:buNone/>
              <a:defRPr sz="5200"/>
            </a:pPr>
            <a:r>
              <a:t>For a given problem:</a:t>
            </a:r>
          </a:p>
          <a:p>
            <a:pPr marL="0" indent="0">
              <a:buSzTx/>
              <a:buNone/>
              <a:defRPr sz="5200"/>
            </a:pPr>
            <a:endParaRPr/>
          </a:p>
          <a:p>
            <a:pPr marL="0" indent="0">
              <a:buSzTx/>
              <a:buNone/>
              <a:defRPr sz="5200"/>
            </a:pPr>
            <a:r>
              <a:t>speedup( using P processors )    = </a:t>
            </a:r>
          </a:p>
        </p:txBody>
      </p:sp>
      <p:sp>
        <p:nvSpPr>
          <p:cNvPr id="252" name="execution time (using 1 processor)"/>
          <p:cNvSpPr txBox="1"/>
          <p:nvPr/>
        </p:nvSpPr>
        <p:spPr>
          <a:xfrm>
            <a:off x="8898016" y="6350000"/>
            <a:ext cx="8517129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/>
            </a:lvl1pPr>
          </a:lstStyle>
          <a:p>
            <a:r>
              <a:t>execution time (using 1 processor)</a:t>
            </a:r>
          </a:p>
        </p:txBody>
      </p:sp>
      <p:sp>
        <p:nvSpPr>
          <p:cNvPr id="253" name="execution time (using P processors)"/>
          <p:cNvSpPr txBox="1"/>
          <p:nvPr/>
        </p:nvSpPr>
        <p:spPr>
          <a:xfrm>
            <a:off x="8770315" y="7493000"/>
            <a:ext cx="8769605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/>
            </a:lvl1pPr>
          </a:lstStyle>
          <a:p>
            <a:r>
              <a:t>execution time (using P processors)</a:t>
            </a:r>
          </a:p>
        </p:txBody>
      </p:sp>
      <p:sp>
        <p:nvSpPr>
          <p:cNvPr id="254" name="Line"/>
          <p:cNvSpPr/>
          <p:nvPr/>
        </p:nvSpPr>
        <p:spPr>
          <a:xfrm flipV="1">
            <a:off x="8902700" y="7327715"/>
            <a:ext cx="8503674" cy="18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lass observations from dem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observations from demo 1</a:t>
            </a:r>
          </a:p>
        </p:txBody>
      </p:sp>
      <p:sp>
        <p:nvSpPr>
          <p:cNvPr id="259" name="Communication limited the maximum speedup achieved…"/>
          <p:cNvSpPr txBox="1">
            <a:spLocks noGrp="1"/>
          </p:cNvSpPr>
          <p:nvPr>
            <p:ph type="body" idx="1"/>
          </p:nvPr>
        </p:nvSpPr>
        <p:spPr>
          <a:xfrm>
            <a:off x="838200" y="3302000"/>
            <a:ext cx="16154400" cy="9131300"/>
          </a:xfrm>
          <a:prstGeom prst="rect">
            <a:avLst/>
          </a:prstGeom>
        </p:spPr>
        <p:txBody>
          <a:bodyPr/>
          <a:lstStyle/>
          <a:p>
            <a:r>
              <a:t>Communication limited the maximum speedup achieved</a:t>
            </a:r>
          </a:p>
          <a:p>
            <a:pPr marL="1276350" lvl="1" indent="-476250">
              <a:defRPr sz="4200"/>
            </a:pPr>
            <a:r>
              <a:t>In the demo, the communication was telling each other the partial sums</a:t>
            </a:r>
          </a:p>
          <a:p>
            <a:endParaRPr/>
          </a:p>
          <a:p>
            <a:r>
              <a:t>Minimizing the cost of communication improves speedup</a:t>
            </a:r>
          </a:p>
          <a:p>
            <a:pPr marL="1276350" lvl="1" indent="-476250">
              <a:defRPr sz="4200"/>
            </a:pPr>
            <a:r>
              <a:t>Moving students (“processors”) closer together (or let them shout)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DEMO 2…"/>
          <p:cNvSpPr txBox="1">
            <a:spLocks noGrp="1"/>
          </p:cNvSpPr>
          <p:nvPr>
            <p:ph type="body" sz="half" idx="1"/>
          </p:nvPr>
        </p:nvSpPr>
        <p:spPr>
          <a:xfrm>
            <a:off x="1066800" y="5041900"/>
            <a:ext cx="16154400" cy="36322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4400"/>
            </a:pPr>
            <a:r>
              <a:t>DEMO 2</a:t>
            </a:r>
          </a:p>
          <a:p>
            <a:pPr marL="0" indent="0" algn="ctr">
              <a:buSzTx/>
              <a:buNone/>
              <a:defRPr sz="6400"/>
            </a:pPr>
            <a:r>
              <a:t>(scaling up to four “processors”)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lass observations from dem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observations from demo 2</a:t>
            </a:r>
          </a:p>
        </p:txBody>
      </p:sp>
      <p:sp>
        <p:nvSpPr>
          <p:cNvPr id="266" name="Imbalance in work assignment limited speedup…"/>
          <p:cNvSpPr txBox="1">
            <a:spLocks noGrp="1"/>
          </p:cNvSpPr>
          <p:nvPr>
            <p:ph type="body" idx="1"/>
          </p:nvPr>
        </p:nvSpPr>
        <p:spPr>
          <a:xfrm>
            <a:off x="838200" y="3683000"/>
            <a:ext cx="14922500" cy="8763000"/>
          </a:xfrm>
          <a:prstGeom prst="rect">
            <a:avLst/>
          </a:prstGeom>
        </p:spPr>
        <p:txBody>
          <a:bodyPr/>
          <a:lstStyle/>
          <a:p>
            <a:r>
              <a:t>Imbalance in work assignment limited speedup</a:t>
            </a:r>
          </a:p>
          <a:p>
            <a:pPr marL="1344385" lvl="1" indent="-544285">
              <a:defRPr sz="4800"/>
            </a:pPr>
            <a:r>
              <a:t>Some students (“processors”) ran out work to do (went idle), while others were still working on their assigned task </a:t>
            </a:r>
          </a:p>
          <a:p>
            <a:pPr lvl="1"/>
            <a:endParaRPr/>
          </a:p>
          <a:p>
            <a:r>
              <a:t>Improving the distribution of work improved speedup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EMO 3…"/>
          <p:cNvSpPr txBox="1">
            <a:spLocks noGrp="1"/>
          </p:cNvSpPr>
          <p:nvPr>
            <p:ph type="body" sz="half" idx="1"/>
          </p:nvPr>
        </p:nvSpPr>
        <p:spPr>
          <a:xfrm>
            <a:off x="1066800" y="5041900"/>
            <a:ext cx="16154400" cy="36322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4400"/>
            </a:pPr>
            <a:r>
              <a:t>DEMO 3</a:t>
            </a:r>
          </a:p>
          <a:p>
            <a:pPr marL="0" indent="0" algn="ctr">
              <a:buSzTx/>
              <a:buNone/>
              <a:defRPr sz="6400"/>
            </a:pPr>
            <a:r>
              <a:t>(massively parallel execution)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lass observations from dem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observations from demo 3</a:t>
            </a:r>
          </a:p>
        </p:txBody>
      </p:sp>
      <p:sp>
        <p:nvSpPr>
          <p:cNvPr id="273" name="The problem I just gave you has a significant amount of communication compared to computation…"/>
          <p:cNvSpPr txBox="1">
            <a:spLocks noGrp="1"/>
          </p:cNvSpPr>
          <p:nvPr>
            <p:ph type="body" idx="1"/>
          </p:nvPr>
        </p:nvSpPr>
        <p:spPr>
          <a:xfrm>
            <a:off x="838200" y="3683000"/>
            <a:ext cx="14922500" cy="8763000"/>
          </a:xfrm>
          <a:prstGeom prst="rect">
            <a:avLst/>
          </a:prstGeom>
        </p:spPr>
        <p:txBody>
          <a:bodyPr/>
          <a:lstStyle/>
          <a:p>
            <a:r>
              <a:t>The problem I just gave you has a significant amount of communication compared to computation </a:t>
            </a:r>
          </a:p>
          <a:p>
            <a:endParaRPr/>
          </a:p>
          <a:p>
            <a:r>
              <a:t>Communication costs can dominate a parallel computation, </a:t>
            </a:r>
            <a:r>
              <a:rPr u="sng"/>
              <a:t>severely limiting</a:t>
            </a:r>
            <a:r>
              <a:t> speedup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ourse theme 1: Designing and writing parallel programs ... that scale!"/>
          <p:cNvSpPr txBox="1">
            <a:spLocks noGrp="1"/>
          </p:cNvSpPr>
          <p:nvPr>
            <p:ph type="title"/>
          </p:nvPr>
        </p:nvSpPr>
        <p:spPr>
          <a:xfrm>
            <a:off x="635000" y="520700"/>
            <a:ext cx="16776700" cy="4622800"/>
          </a:xfrm>
          <a:prstGeom prst="rect">
            <a:avLst/>
          </a:prstGeom>
        </p:spPr>
        <p:txBody>
          <a:bodyPr/>
          <a:lstStyle/>
          <a:p>
            <a:r>
              <a:t>Course theme 1:</a:t>
            </a:r>
          </a:p>
          <a:p>
            <a:pPr>
              <a:defRPr sz="7000">
                <a:solidFill>
                  <a:srgbClr val="051FDF"/>
                </a:solidFill>
              </a:defRPr>
            </a:pPr>
            <a:r>
              <a:t>Designing and writing parallel programs ... </a:t>
            </a:r>
            <a:r>
              <a:rPr u="sng"/>
              <a:t>that scale</a:t>
            </a:r>
            <a:r>
              <a:t>!</a:t>
            </a:r>
          </a:p>
        </p:txBody>
      </p:sp>
      <p:sp>
        <p:nvSpPr>
          <p:cNvPr id="278" name="Parallel thinking…"/>
          <p:cNvSpPr txBox="1">
            <a:spLocks noGrp="1"/>
          </p:cNvSpPr>
          <p:nvPr>
            <p:ph type="body" idx="1"/>
          </p:nvPr>
        </p:nvSpPr>
        <p:spPr>
          <a:xfrm>
            <a:off x="838200" y="3683000"/>
            <a:ext cx="16370300" cy="8763000"/>
          </a:xfrm>
          <a:prstGeom prst="rect">
            <a:avLst/>
          </a:prstGeom>
        </p:spPr>
        <p:txBody>
          <a:bodyPr/>
          <a:lstStyle/>
          <a:p>
            <a:r>
              <a:t>Parallel thinking</a:t>
            </a:r>
          </a:p>
          <a:p>
            <a:pPr lvl="1">
              <a:buSzPct val="100000"/>
              <a:buAutoNum type="arabicPeriod"/>
              <a:defRPr sz="4800"/>
            </a:pPr>
            <a:r>
              <a:t>Decomposing work into pieces that can safely be performed in parallel</a:t>
            </a:r>
          </a:p>
          <a:p>
            <a:pPr lvl="1">
              <a:buSzPct val="100000"/>
              <a:buAutoNum type="arabicPeriod"/>
              <a:defRPr sz="4800"/>
            </a:pPr>
            <a:r>
              <a:t>Assigning work to processors</a:t>
            </a:r>
          </a:p>
          <a:p>
            <a:pPr lvl="1">
              <a:buSzPct val="100000"/>
              <a:buAutoNum type="arabicPeriod"/>
              <a:defRPr sz="4800"/>
            </a:pPr>
            <a:r>
              <a:t>Managing communication/synchronization between the processors so that it does not limit speedup</a:t>
            </a:r>
          </a:p>
          <a:p>
            <a:endParaRPr/>
          </a:p>
          <a:p>
            <a:r>
              <a:t>Abstractions/mechanisms for performing the above tasks</a:t>
            </a:r>
          </a:p>
          <a:p>
            <a:pPr marL="1344385" lvl="1" indent="-544285">
              <a:defRPr sz="4800"/>
            </a:pPr>
            <a:r>
              <a:t>Writing code in popular parallel programming languages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ourse theme 2: Parallel computer hardware implementation: how parallel computers work"/>
          <p:cNvSpPr txBox="1">
            <a:spLocks noGrp="1"/>
          </p:cNvSpPr>
          <p:nvPr>
            <p:ph type="title"/>
          </p:nvPr>
        </p:nvSpPr>
        <p:spPr>
          <a:xfrm>
            <a:off x="635000" y="520700"/>
            <a:ext cx="17068800" cy="3319704"/>
          </a:xfrm>
          <a:prstGeom prst="rect">
            <a:avLst/>
          </a:prstGeom>
        </p:spPr>
        <p:txBody>
          <a:bodyPr/>
          <a:lstStyle/>
          <a:p>
            <a:r>
              <a:t>Course theme 2:</a:t>
            </a:r>
          </a:p>
          <a:p>
            <a:pPr>
              <a:defRPr sz="6200">
                <a:solidFill>
                  <a:srgbClr val="051FDF"/>
                </a:solidFill>
              </a:defRPr>
            </a:pPr>
            <a:r>
              <a:t>Parallel computer hardware implementation: how parallel computers work</a:t>
            </a:r>
          </a:p>
        </p:txBody>
      </p:sp>
      <p:sp>
        <p:nvSpPr>
          <p:cNvPr id="283" name="Mechanisms used to implement abstractions efficiently…"/>
          <p:cNvSpPr txBox="1">
            <a:spLocks noGrp="1"/>
          </p:cNvSpPr>
          <p:nvPr>
            <p:ph type="body" idx="1"/>
          </p:nvPr>
        </p:nvSpPr>
        <p:spPr>
          <a:xfrm>
            <a:off x="838200" y="4394200"/>
            <a:ext cx="16395700" cy="8051800"/>
          </a:xfrm>
          <a:prstGeom prst="rect">
            <a:avLst/>
          </a:prstGeom>
        </p:spPr>
        <p:txBody>
          <a:bodyPr/>
          <a:lstStyle/>
          <a:p>
            <a:r>
              <a:t>Mechanisms used to implement abstractions efficiently</a:t>
            </a:r>
          </a:p>
          <a:p>
            <a:pPr marL="1447800" lvl="1">
              <a:defRPr sz="4800"/>
            </a:pPr>
            <a:r>
              <a:t>Performance characteristics of implementations</a:t>
            </a:r>
          </a:p>
          <a:p>
            <a:pPr marL="1447800" lvl="1">
              <a:defRPr sz="4800"/>
            </a:pPr>
            <a:r>
              <a:t>Design trade-offs: performance vs. convenience vs. cost </a:t>
            </a:r>
          </a:p>
          <a:p>
            <a:endParaRPr/>
          </a:p>
          <a:p>
            <a:r>
              <a:t>Why do I need to know about hardware?</a:t>
            </a:r>
          </a:p>
          <a:p>
            <a:pPr marL="1447800" lvl="1">
              <a:spcBef>
                <a:spcPts val="0"/>
              </a:spcBef>
              <a:defRPr sz="4600"/>
            </a:pPr>
            <a:r>
              <a:t>Because the characteristics of the machine really matter</a:t>
            </a:r>
          </a:p>
          <a:p>
            <a:pPr marL="0" lvl="1" indent="812800">
              <a:buSzTx/>
              <a:buNone/>
              <a:defRPr sz="4600"/>
            </a:pPr>
            <a:r>
              <a:t>(recall speed of communication issues in earlier demos)</a:t>
            </a:r>
          </a:p>
          <a:p>
            <a:pPr marL="1447800" lvl="1">
              <a:spcBef>
                <a:spcPts val="0"/>
              </a:spcBef>
              <a:defRPr sz="4600"/>
            </a:pPr>
            <a:r>
              <a:t>Because you care about efficiency and performance</a:t>
            </a:r>
          </a:p>
          <a:p>
            <a:pPr marL="0" lvl="1" indent="812800">
              <a:buSzTx/>
              <a:buNone/>
              <a:defRPr sz="4600"/>
            </a:pPr>
            <a:r>
              <a:t>(you are writing parallel programs after all!)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ourse theme 3: Thinking about efficiency"/>
          <p:cNvSpPr txBox="1">
            <a:spLocks noGrp="1"/>
          </p:cNvSpPr>
          <p:nvPr>
            <p:ph type="title"/>
          </p:nvPr>
        </p:nvSpPr>
        <p:spPr>
          <a:xfrm>
            <a:off x="838200" y="342900"/>
            <a:ext cx="16154400" cy="2705100"/>
          </a:xfrm>
          <a:prstGeom prst="rect">
            <a:avLst/>
          </a:prstGeom>
        </p:spPr>
        <p:txBody>
          <a:bodyPr/>
          <a:lstStyle/>
          <a:p>
            <a:r>
              <a:t>Course theme 3:</a:t>
            </a:r>
          </a:p>
          <a:p>
            <a:pPr>
              <a:defRPr sz="7000">
                <a:solidFill>
                  <a:srgbClr val="051FDF"/>
                </a:solidFill>
              </a:defRPr>
            </a:pPr>
            <a:r>
              <a:t>Thinking about efficiency</a:t>
            </a:r>
          </a:p>
        </p:txBody>
      </p:sp>
      <p:sp>
        <p:nvSpPr>
          <p:cNvPr id="288" name="FAST  !=  EFFICIENT…"/>
          <p:cNvSpPr txBox="1">
            <a:spLocks noGrp="1"/>
          </p:cNvSpPr>
          <p:nvPr>
            <p:ph type="body" idx="1"/>
          </p:nvPr>
        </p:nvSpPr>
        <p:spPr>
          <a:xfrm>
            <a:off x="838200" y="3213100"/>
            <a:ext cx="16332200" cy="9715500"/>
          </a:xfrm>
          <a:prstGeom prst="rect">
            <a:avLst/>
          </a:prstGeom>
        </p:spPr>
        <p:txBody>
          <a:bodyPr/>
          <a:lstStyle/>
          <a:p>
            <a:pPr marL="714375" indent="-714375">
              <a:spcBef>
                <a:spcPts val="6400"/>
              </a:spcBef>
              <a:defRPr sz="5000">
                <a:solidFill>
                  <a:schemeClr val="accent5"/>
                </a:solidFill>
              </a:defRPr>
            </a:pPr>
            <a:r>
              <a:t>FAST  !=  EFFICIENT</a:t>
            </a:r>
          </a:p>
          <a:p>
            <a:pPr marL="714375" indent="-714375">
              <a:defRPr sz="5000"/>
            </a:pPr>
            <a:r>
              <a:t>Just because your program runs faster on a parallel computer, it does not mean it is using the hardware efficiently</a:t>
            </a:r>
          </a:p>
          <a:p>
            <a:pPr marL="1367064" lvl="1" indent="-566964">
              <a:spcBef>
                <a:spcPts val="6400"/>
              </a:spcBef>
              <a:defRPr sz="5000">
                <a:solidFill>
                  <a:schemeClr val="accent1"/>
                </a:solidFill>
              </a:defRPr>
            </a:pPr>
            <a:r>
              <a:t>Is 2x speedup on computer with 10 processors a good result?</a:t>
            </a:r>
          </a:p>
          <a:p>
            <a:pPr marL="714375" indent="-714375">
              <a:spcBef>
                <a:spcPts val="6400"/>
              </a:spcBef>
              <a:defRPr sz="5000"/>
            </a:pPr>
            <a:r>
              <a:rPr u="sng"/>
              <a:t>Programmer’s perspective</a:t>
            </a:r>
            <a:r>
              <a:t>: make use of provided machine capabilities</a:t>
            </a:r>
          </a:p>
          <a:p>
            <a:pPr marL="714375" indent="-714375">
              <a:defRPr sz="5000"/>
            </a:pPr>
            <a:r>
              <a:rPr u="sng"/>
              <a:t>HW designer’s perspective</a:t>
            </a:r>
            <a:r>
              <a:t>: choosing the right capabilities to put in system (performance/cost, cost = silicon area?, power?, etc.)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What will you be doing in this course?"/>
          <p:cNvSpPr txBox="1">
            <a:spLocks noGrp="1"/>
          </p:cNvSpPr>
          <p:nvPr>
            <p:ph type="title"/>
          </p:nvPr>
        </p:nvSpPr>
        <p:spPr>
          <a:xfrm>
            <a:off x="1066800" y="6299200"/>
            <a:ext cx="16154400" cy="1117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What will you be doing in this course?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undamental Shift in CPU Design Philoso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r>
              <a:t>Fundamental Shift in CPU Design Philosophy</a:t>
            </a:r>
          </a:p>
        </p:txBody>
      </p:sp>
      <p:sp>
        <p:nvSpPr>
          <p:cNvPr id="293" name="Before 2004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u="sng"/>
            </a:pPr>
            <a:r>
              <a:t>Before 2004:</a:t>
            </a:r>
          </a:p>
          <a:p>
            <a:pPr lvl="1"/>
            <a:r>
              <a:t>within the chip area budget, maximize</a:t>
            </a:r>
            <a:r>
              <a:rPr>
                <a:solidFill>
                  <a:schemeClr val="accent5"/>
                </a:solidFill>
              </a:rPr>
              <a:t> performance</a:t>
            </a:r>
          </a:p>
          <a:p>
            <a:pPr lvl="2">
              <a:defRPr>
                <a:solidFill>
                  <a:schemeClr val="accent1"/>
                </a:solidFill>
              </a:defRPr>
            </a:pPr>
            <a:r>
              <a:t>increasingly aggressive speculative execution for ILP</a:t>
            </a:r>
          </a:p>
          <a:p>
            <a:pPr marL="0" indent="0">
              <a:buSzTx/>
              <a:buFontTx/>
              <a:buNone/>
              <a:defRPr u="sng"/>
            </a:pPr>
            <a:r>
              <a:t>After 2004:</a:t>
            </a:r>
          </a:p>
          <a:p>
            <a:pPr lvl="1"/>
            <a:r>
              <a:rPr>
                <a:solidFill>
                  <a:schemeClr val="accent1"/>
                </a:solidFill>
              </a:rPr>
              <a:t>area </a:t>
            </a:r>
            <a:r>
              <a:rPr i="1">
                <a:solidFill>
                  <a:schemeClr val="accent1"/>
                </a:solidFill>
              </a:rPr>
              <a:t>within</a:t>
            </a:r>
            <a:r>
              <a:rPr>
                <a:solidFill>
                  <a:schemeClr val="accent1"/>
                </a:solidFill>
              </a:rPr>
              <a:t> the chip matters</a:t>
            </a:r>
            <a:r>
              <a:t> (limits # of cores/chip):</a:t>
            </a:r>
          </a:p>
          <a:p>
            <a:pPr lvl="2"/>
            <a:r>
              <a:t>maximize </a:t>
            </a:r>
            <a:r>
              <a:rPr>
                <a:solidFill>
                  <a:schemeClr val="accent5"/>
                </a:solidFill>
              </a:rPr>
              <a:t>performance per area</a:t>
            </a:r>
          </a:p>
          <a:p>
            <a:pPr lvl="1"/>
            <a:r>
              <a:rPr>
                <a:solidFill>
                  <a:schemeClr val="accent1"/>
                </a:solidFill>
              </a:rPr>
              <a:t>power consumption</a:t>
            </a:r>
            <a:r>
              <a:t> is critical (battery life, data centers)</a:t>
            </a:r>
          </a:p>
          <a:p>
            <a:pPr lvl="2"/>
            <a:r>
              <a:t>maximize </a:t>
            </a:r>
            <a:r>
              <a:rPr>
                <a:solidFill>
                  <a:schemeClr val="accent5"/>
                </a:solidFill>
              </a:rPr>
              <a:t>performance per Watt</a:t>
            </a:r>
          </a:p>
          <a:p>
            <a:pPr lvl="1"/>
            <a:r>
              <a:rPr u="sng"/>
              <a:t>upshot</a:t>
            </a:r>
            <a:r>
              <a:t>: major focus on </a:t>
            </a:r>
            <a:r>
              <a:rPr i="1">
                <a:solidFill>
                  <a:schemeClr val="accent5"/>
                </a:solidFill>
              </a:rPr>
              <a:t>efficiency</a:t>
            </a:r>
            <a:r>
              <a:t> of cores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build="p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296" name="Today, single-thread performance is improving very slowly…"/>
          <p:cNvSpPr txBox="1">
            <a:spLocks noGrp="1"/>
          </p:cNvSpPr>
          <p:nvPr>
            <p:ph type="body" idx="1"/>
          </p:nvPr>
        </p:nvSpPr>
        <p:spPr>
          <a:xfrm>
            <a:off x="838200" y="1962334"/>
            <a:ext cx="16436579" cy="1114106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t>Today, single-thread performance is improving very slowly</a:t>
            </a:r>
          </a:p>
          <a:p>
            <a:pPr marL="1321707" lvl="1" indent="-521607">
              <a:spcBef>
                <a:spcPts val="600"/>
              </a:spcBef>
              <a:defRPr sz="4600">
                <a:solidFill>
                  <a:schemeClr val="accent1"/>
                </a:solidFill>
              </a:defRPr>
            </a:pPr>
            <a:r>
              <a:t>To run programs significantly faster, programs must utilize multiple processing elements</a:t>
            </a:r>
          </a:p>
          <a:p>
            <a:pPr marL="1321707" lvl="1" indent="-521607">
              <a:spcBef>
                <a:spcPts val="4800"/>
              </a:spcBef>
              <a:defRPr sz="4600"/>
            </a:pPr>
            <a:r>
              <a:t>Which means </a:t>
            </a:r>
            <a:r>
              <a:rPr u="sng"/>
              <a:t>you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need to know how to write parallel code</a:t>
            </a:r>
          </a:p>
          <a:p>
            <a:pPr>
              <a:spcBef>
                <a:spcPts val="600"/>
              </a:spcBef>
            </a:pPr>
            <a:r>
              <a:t>Writing parallel programs can be challenging</a:t>
            </a:r>
          </a:p>
          <a:p>
            <a:pPr marL="1321707" lvl="1" indent="-521607">
              <a:spcBef>
                <a:spcPts val="600"/>
              </a:spcBef>
              <a:defRPr sz="4600"/>
            </a:pPr>
            <a:r>
              <a:t>Requires problem partitioning, communication, synchronization</a:t>
            </a:r>
          </a:p>
          <a:p>
            <a:pPr marL="1321707" lvl="1" indent="-521607">
              <a:spcBef>
                <a:spcPts val="4800"/>
              </a:spcBef>
              <a:defRPr sz="4600"/>
            </a:pPr>
            <a:r>
              <a:t>Knowledge of machine characteristics is important</a:t>
            </a:r>
          </a:p>
          <a:p>
            <a:pPr marL="742950" indent="-742950">
              <a:spcBef>
                <a:spcPts val="4800"/>
              </a:spcBef>
              <a:defRPr sz="5200"/>
            </a:pPr>
            <a:r>
              <a:t>I suspect you will find that modern computers have tremendously more processing power than you might realize, if you just use it!</a:t>
            </a:r>
          </a:p>
          <a:p>
            <a:pPr marL="742950" indent="-742950">
              <a:defRPr sz="5200"/>
            </a:pPr>
            <a:r>
              <a:t>Welcome to 15-418!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Xeon.png" descr="Xe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5111067"/>
            <a:ext cx="2654300" cy="250893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Assign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Assignments</a:t>
            </a:r>
          </a:p>
        </p:txBody>
      </p:sp>
      <p:sp>
        <p:nvSpPr>
          <p:cNvPr id="83" name="Four programming assignments…"/>
          <p:cNvSpPr txBox="1">
            <a:spLocks noGrp="1"/>
          </p:cNvSpPr>
          <p:nvPr>
            <p:ph type="body" sz="half" idx="1"/>
          </p:nvPr>
        </p:nvSpPr>
        <p:spPr>
          <a:xfrm>
            <a:off x="838199" y="1529294"/>
            <a:ext cx="16154401" cy="3810001"/>
          </a:xfrm>
          <a:prstGeom prst="rect">
            <a:avLst/>
          </a:prstGeom>
        </p:spPr>
        <p:txBody>
          <a:bodyPr/>
          <a:lstStyle/>
          <a:p>
            <a:pPr marL="657225" indent="-657225">
              <a:lnSpc>
                <a:spcPct val="80000"/>
              </a:lnSpc>
              <a:spcBef>
                <a:spcPts val="1300"/>
              </a:spcBef>
              <a:defRPr sz="4800"/>
            </a:pPr>
            <a:r>
              <a:t>Four programming assignments</a:t>
            </a:r>
          </a:p>
          <a:p>
            <a:pPr marL="1321707" lvl="1" indent="-521607">
              <a:lnSpc>
                <a:spcPct val="80000"/>
              </a:lnSpc>
              <a:defRPr sz="4800"/>
            </a:pPr>
            <a:r>
              <a:t>First assignment is done individually, the rest will be done in pairs </a:t>
            </a:r>
          </a:p>
          <a:p>
            <a:pPr marL="1321707" lvl="1" indent="-521607">
              <a:lnSpc>
                <a:spcPct val="80000"/>
              </a:lnSpc>
              <a:defRPr sz="4800"/>
            </a:pPr>
            <a:r>
              <a:t>Each uses a different parallel programming environment</a:t>
            </a:r>
          </a:p>
          <a:p>
            <a:pPr marL="1321707" lvl="1" indent="-521607">
              <a:lnSpc>
                <a:spcPct val="80000"/>
              </a:lnSpc>
              <a:defRPr sz="4800"/>
            </a:pPr>
            <a:r>
              <a:t>Each also involves measurement, analysis, and tuning</a:t>
            </a:r>
          </a:p>
          <a:p>
            <a:pPr marL="1321707" lvl="1" indent="-521607">
              <a:lnSpc>
                <a:spcPct val="80000"/>
              </a:lnSpc>
              <a:defRPr sz="4800"/>
            </a:pPr>
            <a:endParaRPr/>
          </a:p>
        </p:txBody>
      </p:sp>
      <p:sp>
        <p:nvSpPr>
          <p:cNvPr id="84" name="Assignment 1: SIMD and multi-core parallelism"/>
          <p:cNvSpPr txBox="1"/>
          <p:nvPr/>
        </p:nvSpPr>
        <p:spPr>
          <a:xfrm>
            <a:off x="2081252" y="7622540"/>
            <a:ext cx="5794987" cy="98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/>
            </a:lvl1pPr>
          </a:lstStyle>
          <a:p>
            <a:r>
              <a:t>Assignment 1: SIMD and multi-core parallelism</a:t>
            </a:r>
          </a:p>
        </p:txBody>
      </p:sp>
      <p:sp>
        <p:nvSpPr>
          <p:cNvPr id="85" name="Assignment 2: CUDA programming on NVIDIA GPUs"/>
          <p:cNvSpPr txBox="1"/>
          <p:nvPr/>
        </p:nvSpPr>
        <p:spPr>
          <a:xfrm>
            <a:off x="10446305" y="7523682"/>
            <a:ext cx="4330701" cy="9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/>
            </a:lvl1pPr>
          </a:lstStyle>
          <a:p>
            <a:r>
              <a:t>Assignment 2: CUDA programming on NVIDIA GPUs</a:t>
            </a:r>
          </a:p>
        </p:txBody>
      </p:sp>
      <p:sp>
        <p:nvSpPr>
          <p:cNvPr id="86" name="Assignment 3: Parallel Programming via a Shared-Address Space Model"/>
          <p:cNvSpPr txBox="1"/>
          <p:nvPr/>
        </p:nvSpPr>
        <p:spPr>
          <a:xfrm>
            <a:off x="2425700" y="12321540"/>
            <a:ext cx="5534568" cy="98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/>
            </a:lvl1pPr>
          </a:lstStyle>
          <a:p>
            <a:r>
              <a:t>Assignment 3: Parallel Programming via a Shared-Address Space Model </a:t>
            </a:r>
          </a:p>
        </p:txBody>
      </p:sp>
      <p:sp>
        <p:nvSpPr>
          <p:cNvPr id="87" name="Assignment 4: Parallel Programming via a Message Passing Model"/>
          <p:cNvSpPr txBox="1"/>
          <p:nvPr/>
        </p:nvSpPr>
        <p:spPr>
          <a:xfrm>
            <a:off x="9613858" y="12321540"/>
            <a:ext cx="5360592" cy="98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/>
            </a:lvl1pPr>
          </a:lstStyle>
          <a:p>
            <a:r>
              <a:t>Assignment 4: Parallel Programming via a Message Passing Model </a:t>
            </a:r>
          </a:p>
        </p:txBody>
      </p:sp>
      <p:pic>
        <p:nvPicPr>
          <p:cNvPr id="88" name="geforce_gtx_480_3qtr_low.png" descr="geforce_gtx_480_3qtr_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3151">
            <a:off x="10446304" y="5163995"/>
            <a:ext cx="3695701" cy="250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blacklight_crpd.png" descr="blacklight_crp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86" y="9194800"/>
            <a:ext cx="3383214" cy="2692400"/>
          </a:xfrm>
          <a:prstGeom prst="rect">
            <a:avLst/>
          </a:prstGeom>
          <a:ln w="12700">
            <a:miter lim="400000"/>
          </a:ln>
          <a:effectLst>
            <a:outerShdw blurRad="63500" dist="50800" dir="2460000" rotWithShape="0">
              <a:srgbClr val="000000">
                <a:alpha val="50000"/>
              </a:srgbClr>
            </a:outerShdw>
          </a:effectLst>
        </p:spPr>
      </p:pic>
      <p:pic>
        <p:nvPicPr>
          <p:cNvPr id="90" name="NCSA-blue-waters.png" descr="NCSA-blue-wat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158" y="9060392"/>
            <a:ext cx="3086101" cy="3142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inal proj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 project</a:t>
            </a:r>
          </a:p>
        </p:txBody>
      </p:sp>
      <p:sp>
        <p:nvSpPr>
          <p:cNvPr id="93" name="6-week self-selected final project…"/>
          <p:cNvSpPr txBox="1">
            <a:spLocks noGrp="1"/>
          </p:cNvSpPr>
          <p:nvPr>
            <p:ph type="body" idx="1"/>
          </p:nvPr>
        </p:nvSpPr>
        <p:spPr>
          <a:xfrm>
            <a:off x="838200" y="2006600"/>
            <a:ext cx="16154400" cy="7088183"/>
          </a:xfrm>
          <a:prstGeom prst="rect">
            <a:avLst/>
          </a:prstGeom>
        </p:spPr>
        <p:txBody>
          <a:bodyPr/>
          <a:lstStyle/>
          <a:p>
            <a:r>
              <a:t>6-week self-selected final project</a:t>
            </a:r>
          </a:p>
          <a:p>
            <a:r>
              <a:t>Performed in groups (by default, 2 people per group)</a:t>
            </a:r>
          </a:p>
          <a:p>
            <a:r>
              <a:t>Keep thinking about your project ideas starting TODAY!</a:t>
            </a:r>
          </a:p>
          <a:p>
            <a:pPr>
              <a:spcBef>
                <a:spcPts val="600"/>
              </a:spcBef>
            </a:pPr>
            <a:r>
              <a:t>Poster session at end of term</a:t>
            </a:r>
          </a:p>
          <a:p>
            <a:pPr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r>
              <a:t>Check out previous projects:</a:t>
            </a:r>
          </a:p>
        </p:txBody>
      </p:sp>
      <p:sp>
        <p:nvSpPr>
          <p:cNvPr id="94" name="http://15418.courses.cs.cmu.edu/spring2016/competition">
            <a:hlinkClick r:id="rId2"/>
          </p:cNvPr>
          <p:cNvSpPr txBox="1"/>
          <p:nvPr/>
        </p:nvSpPr>
        <p:spPr>
          <a:xfrm>
            <a:off x="1299398" y="9220046"/>
            <a:ext cx="16611601" cy="588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defRPr sz="36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http://15418.courses.cs.cmu.edu/spring2016/competition</a:t>
            </a:r>
          </a:p>
        </p:txBody>
      </p:sp>
      <p:sp>
        <p:nvSpPr>
          <p:cNvPr id="95" name="http://15418.courses.cs.cmu.edu/fall2017/article/10">
            <a:hlinkClick r:id="rId3"/>
          </p:cNvPr>
          <p:cNvSpPr txBox="1"/>
          <p:nvPr/>
        </p:nvSpPr>
        <p:spPr>
          <a:xfrm>
            <a:off x="1299398" y="10317275"/>
            <a:ext cx="16611601" cy="58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defRPr sz="3600" u="sng"/>
            </a:lvl1pPr>
          </a:lstStyle>
          <a:p>
            <a:r>
              <a:t>http://15418.courses.cs.cmu.edu/fall2017/article/10</a:t>
            </a:r>
          </a:p>
        </p:txBody>
      </p:sp>
      <p:sp>
        <p:nvSpPr>
          <p:cNvPr id="96" name="http://www.cs.cmu.edu/afs/cs.cmu.edu/academic/class/15418-s18/www/15418-s18-projects.pdf">
            <a:hlinkClick r:id="rId4"/>
          </p:cNvPr>
          <p:cNvSpPr txBox="1"/>
          <p:nvPr/>
        </p:nvSpPr>
        <p:spPr>
          <a:xfrm>
            <a:off x="1299398" y="11321034"/>
            <a:ext cx="16611601" cy="77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defRPr sz="3600" u="sng"/>
            </a:lvl1pPr>
          </a:lstStyle>
          <a:p>
            <a:r>
              <a:t>http://www.cs.cmu.edu/afs/cs.cmu.edu/academic/class/15418-s18/www/15418-s18-projects.pdf</a:t>
            </a:r>
          </a:p>
        </p:txBody>
      </p:sp>
      <p:sp>
        <p:nvSpPr>
          <p:cNvPr id="97" name="http://www.cs.cmu.edu/afs/cs.cmu.edu/academic/class/15418-s19/www/15418-s19-projects.pdf">
            <a:hlinkClick r:id="rId4"/>
          </p:cNvPr>
          <p:cNvSpPr txBox="1"/>
          <p:nvPr/>
        </p:nvSpPr>
        <p:spPr>
          <a:xfrm>
            <a:off x="1299399" y="12416979"/>
            <a:ext cx="16611599" cy="77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defRPr sz="3600" u="sng"/>
            </a:lvl1pPr>
          </a:lstStyle>
          <a:p>
            <a:r>
              <a:t>http://www.cs.cmu.edu/afs/cs.cmu.edu/academic/class/15418-s19/www/15418-s19-projects.pdf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xerci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Exercises</a:t>
            </a:r>
          </a:p>
        </p:txBody>
      </p:sp>
      <p:sp>
        <p:nvSpPr>
          <p:cNvPr id="100" name="Five homework exerci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Five homework exercises</a:t>
            </a:r>
          </a:p>
          <a:p>
            <a:pPr lvl="1"/>
            <a:r>
              <a:t>Scheduled throughout term</a:t>
            </a:r>
          </a:p>
          <a:p>
            <a:pPr lvl="1"/>
            <a:r>
              <a:t>Designed to prepare you for the exams</a:t>
            </a:r>
          </a:p>
          <a:p>
            <a:pPr lvl="1"/>
            <a:r>
              <a:t>We will grade your work only in terms of participation</a:t>
            </a:r>
          </a:p>
          <a:p>
            <a:pPr lvl="2"/>
            <a:r>
              <a:t>Did you make a serious attempt?</a:t>
            </a:r>
          </a:p>
          <a:p>
            <a:pPr lvl="2"/>
            <a:r>
              <a:t>Only a participation grade will go into the gradebook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ra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Grades</a:t>
            </a:r>
          </a:p>
        </p:txBody>
      </p:sp>
      <p:sp>
        <p:nvSpPr>
          <p:cNvPr id="103" name="40%   Programming assignments (4)…"/>
          <p:cNvSpPr txBox="1">
            <a:spLocks noGrp="1"/>
          </p:cNvSpPr>
          <p:nvPr>
            <p:ph type="body" idx="1"/>
          </p:nvPr>
        </p:nvSpPr>
        <p:spPr>
          <a:xfrm>
            <a:off x="838200" y="2857500"/>
            <a:ext cx="16611600" cy="9601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40%   Programming assignments (4)</a:t>
            </a:r>
          </a:p>
          <a:p>
            <a:pPr marL="0" indent="0">
              <a:buSzTx/>
              <a:buNone/>
            </a:pPr>
            <a:r>
              <a:t>30%   Exams (2)</a:t>
            </a:r>
          </a:p>
          <a:p>
            <a:pPr marL="0" indent="0">
              <a:buSzTx/>
              <a:buNone/>
            </a:pPr>
            <a:r>
              <a:t>25%   Final project</a:t>
            </a:r>
          </a:p>
          <a:p>
            <a:pPr marL="0" indent="0">
              <a:buSzTx/>
              <a:buNone/>
            </a:pPr>
            <a:r>
              <a:t>5%      Exercises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Each student gets up to five late days on programming assignments (see syllabus for details)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etting start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Getting started</a:t>
            </a:r>
          </a:p>
        </p:txBody>
      </p:sp>
      <p:sp>
        <p:nvSpPr>
          <p:cNvPr id="106" name="Visit course home page…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16941800" cy="10350500"/>
          </a:xfrm>
          <a:prstGeom prst="rect">
            <a:avLst/>
          </a:prstGeom>
        </p:spPr>
        <p:txBody>
          <a:bodyPr/>
          <a:lstStyle/>
          <a:p>
            <a:r>
              <a:t>Vi</a:t>
            </a:r>
            <a:r>
              <a:rPr sz="5500"/>
              <a:t>sit course home page</a:t>
            </a:r>
          </a:p>
          <a:p>
            <a:pPr lvl="1">
              <a:defRPr sz="5500"/>
            </a:pPr>
            <a:r>
              <a:t>http://www.cs.cmu.edu/~418/</a:t>
            </a:r>
          </a:p>
          <a:p>
            <a:pPr>
              <a:defRPr sz="5500"/>
            </a:pPr>
            <a:r>
              <a:t>Sign up for the course on Piazza</a:t>
            </a:r>
          </a:p>
          <a:p>
            <a:pPr marL="1276350" lvl="1" indent="-476250">
              <a:defRPr sz="5500"/>
            </a:pPr>
            <a:r>
              <a:t>http://piazza.com/cmu/spring2020/1541815618</a:t>
            </a:r>
          </a:p>
          <a:p>
            <a:pPr>
              <a:defRPr sz="5500"/>
            </a:pPr>
            <a:r>
              <a:t>Textbook</a:t>
            </a:r>
          </a:p>
          <a:p>
            <a:pPr marL="1276350" lvl="1" indent="-476250">
              <a:defRPr sz="5500"/>
            </a:pPr>
            <a:r>
              <a:t>There is no course textbook, but please see web site for suggested references</a:t>
            </a:r>
          </a:p>
          <a:p>
            <a:pPr marL="600075" indent="-600075">
              <a:defRPr sz="5500"/>
            </a:pPr>
            <a:r>
              <a:t>Find a Partner</a:t>
            </a:r>
          </a:p>
          <a:p>
            <a:pPr marL="1423760" lvl="1" indent="-623660">
              <a:defRPr sz="5500"/>
            </a:pPr>
            <a:r>
              <a:t>Assignments 2–4, final project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yriad Pr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yriad Pr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2356</Words>
  <Application>Microsoft Macintosh PowerPoint</Application>
  <PresentationFormat>Custom</PresentationFormat>
  <Paragraphs>362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Gill Sans</vt:lpstr>
      <vt:lpstr>Helvetica</vt:lpstr>
      <vt:lpstr>Lucida Grande</vt:lpstr>
      <vt:lpstr>Myriad Pro</vt:lpstr>
      <vt:lpstr>Myriad Pro Condensed</vt:lpstr>
      <vt:lpstr>Times</vt:lpstr>
      <vt:lpstr>White</vt:lpstr>
      <vt:lpstr>Why Parallelism? Why Efficiency?</vt:lpstr>
      <vt:lpstr>Hi!</vt:lpstr>
      <vt:lpstr>Getting into the Class</vt:lpstr>
      <vt:lpstr>What will you be doing in this course?</vt:lpstr>
      <vt:lpstr>Assignments</vt:lpstr>
      <vt:lpstr>Final project</vt:lpstr>
      <vt:lpstr>Exercises</vt:lpstr>
      <vt:lpstr>Grades</vt:lpstr>
      <vt:lpstr>Getting started</vt:lpstr>
      <vt:lpstr>Regarding the class meeting times</vt:lpstr>
      <vt:lpstr>Collaboration (Acceptable &amp; Unacceptable)</vt:lpstr>
      <vt:lpstr>A Brief History of Parallel Computing</vt:lpstr>
      <vt:lpstr>A Brief History of Parallel Computing</vt:lpstr>
      <vt:lpstr>A Brief History of Parallel Computing</vt:lpstr>
      <vt:lpstr>Setting Some Context</vt:lpstr>
      <vt:lpstr>A Brief History of Processor Performance</vt:lpstr>
      <vt:lpstr>A Brief History of Parallel Computing</vt:lpstr>
      <vt:lpstr>From the New York Times</vt:lpstr>
      <vt:lpstr>ILP tapped out + end of frequency scaling</vt:lpstr>
      <vt:lpstr>Programmer’s Perspective on Performance</vt:lpstr>
      <vt:lpstr>Parallel Machines Today</vt:lpstr>
      <vt:lpstr>Intel Coffee Lake Core i9 (2019)</vt:lpstr>
      <vt:lpstr>NVIDIA GeForce GTX 1660 Ti GPU (2019)</vt:lpstr>
      <vt:lpstr>Mobile parallel processing</vt:lpstr>
      <vt:lpstr>Supercomputing</vt:lpstr>
      <vt:lpstr>Supercomputers vs. Cloud Systems</vt:lpstr>
      <vt:lpstr>Supercomputer / Data Center Overlap</vt:lpstr>
      <vt:lpstr>PowerPoint Presentation</vt:lpstr>
      <vt:lpstr>One common definition</vt:lpstr>
      <vt:lpstr>PowerPoint Presentation</vt:lpstr>
      <vt:lpstr>Speedup</vt:lpstr>
      <vt:lpstr>Class observations from demo 1</vt:lpstr>
      <vt:lpstr>PowerPoint Presentation</vt:lpstr>
      <vt:lpstr>Class observations from demo 2</vt:lpstr>
      <vt:lpstr>PowerPoint Presentation</vt:lpstr>
      <vt:lpstr>Class observations from demo 3</vt:lpstr>
      <vt:lpstr>Course theme 1: Designing and writing parallel programs ... that scale!</vt:lpstr>
      <vt:lpstr>Course theme 2: Parallel computer hardware implementation: how parallel computers work</vt:lpstr>
      <vt:lpstr>Course theme 3: Thinking about efficiency</vt:lpstr>
      <vt:lpstr>Fundamental Shift in CPU Design Philosophy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Parallelism? Why Efficiency?</dc:title>
  <cp:lastModifiedBy>Randal Bryant</cp:lastModifiedBy>
  <cp:revision>4</cp:revision>
  <dcterms:modified xsi:type="dcterms:W3CDTF">2020-01-13T14:07:46Z</dcterms:modified>
</cp:coreProperties>
</file>